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3" r:id="rId2"/>
  </p:sldMasterIdLst>
  <p:notesMasterIdLst>
    <p:notesMasterId r:id="rId34"/>
  </p:notesMasterIdLst>
  <p:sldIdLst>
    <p:sldId id="261" r:id="rId3"/>
    <p:sldId id="294" r:id="rId4"/>
    <p:sldId id="295" r:id="rId5"/>
    <p:sldId id="279" r:id="rId6"/>
    <p:sldId id="268" r:id="rId7"/>
    <p:sldId id="264" r:id="rId8"/>
    <p:sldId id="501" r:id="rId9"/>
    <p:sldId id="303" r:id="rId10"/>
    <p:sldId id="502" r:id="rId11"/>
    <p:sldId id="304" r:id="rId12"/>
    <p:sldId id="305" r:id="rId13"/>
    <p:sldId id="306" r:id="rId14"/>
    <p:sldId id="307" r:id="rId15"/>
    <p:sldId id="308" r:id="rId16"/>
    <p:sldId id="309" r:id="rId17"/>
    <p:sldId id="634" r:id="rId18"/>
    <p:sldId id="310" r:id="rId19"/>
    <p:sldId id="311" r:id="rId20"/>
    <p:sldId id="312" r:id="rId21"/>
    <p:sldId id="313" r:id="rId22"/>
    <p:sldId id="635" r:id="rId23"/>
    <p:sldId id="293" r:id="rId24"/>
    <p:sldId id="636" r:id="rId25"/>
    <p:sldId id="445" r:id="rId26"/>
    <p:sldId id="465" r:id="rId27"/>
    <p:sldId id="444" r:id="rId28"/>
    <p:sldId id="638" r:id="rId29"/>
    <p:sldId id="639" r:id="rId30"/>
    <p:sldId id="642" r:id="rId31"/>
    <p:sldId id="640" r:id="rId32"/>
    <p:sldId id="280" r:id="rId33"/>
  </p:sldIdLst>
  <p:sldSz cx="9144000" cy="6858000" type="screen4x3"/>
  <p:notesSz cx="7099300" cy="102235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220">
          <p15:clr>
            <a:srgbClr val="A4A3A4"/>
          </p15:clr>
        </p15:guide>
        <p15:guide id="2" pos="2236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66"/>
    <a:srgbClr val="66FF66"/>
    <a:srgbClr val="800000"/>
    <a:srgbClr val="DD137B"/>
    <a:srgbClr val="6688AF"/>
    <a:srgbClr val="546366"/>
    <a:srgbClr val="986E3B"/>
    <a:srgbClr val="777D81"/>
    <a:srgbClr val="72706E"/>
    <a:srgbClr val="D42E1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97" autoAdjust="0"/>
    <p:restoredTop sz="92846" autoAdjust="0"/>
  </p:normalViewPr>
  <p:slideViewPr>
    <p:cSldViewPr>
      <p:cViewPr varScale="1">
        <p:scale>
          <a:sx n="85" d="100"/>
          <a:sy n="85" d="100"/>
        </p:scale>
        <p:origin x="1272" y="6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5" d="100"/>
          <a:sy n="55" d="100"/>
        </p:scale>
        <p:origin x="-2202" y="-84"/>
      </p:cViewPr>
      <p:guideLst>
        <p:guide orient="horz" pos="3220"/>
        <p:guide pos="2236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87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8984" tIns="49492" rIns="98984" bIns="49492" numCol="1" anchor="t" anchorCtr="0" compatLnSpc="1">
            <a:prstTxWarp prst="textNoShape">
              <a:avLst/>
            </a:prstTxWarp>
          </a:bodyPr>
          <a:lstStyle>
            <a:lvl1pPr>
              <a:defRPr sz="13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1138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8984" tIns="49492" rIns="98984" bIns="49492" numCol="1" anchor="t" anchorCtr="0" compatLnSpc="1">
            <a:prstTxWarp prst="textNoShape">
              <a:avLst/>
            </a:prstTxWarp>
          </a:bodyPr>
          <a:lstStyle>
            <a:lvl1pPr algn="r">
              <a:defRPr sz="13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4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3775" y="766763"/>
            <a:ext cx="5111750" cy="383381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9613" y="4856163"/>
            <a:ext cx="5680075" cy="460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8984" tIns="49492" rIns="98984" bIns="4949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Mintaszöveg szerkesztése</a:t>
            </a:r>
          </a:p>
          <a:p>
            <a:pPr lvl="1"/>
            <a:r>
              <a:rPr lang="en-US" noProof="0"/>
              <a:t>Második szint</a:t>
            </a:r>
          </a:p>
          <a:p>
            <a:pPr lvl="2"/>
            <a:r>
              <a:rPr lang="en-US" noProof="0"/>
              <a:t>Harmadik szint</a:t>
            </a:r>
          </a:p>
          <a:p>
            <a:pPr lvl="3"/>
            <a:r>
              <a:rPr lang="en-US" noProof="0"/>
              <a:t>Negyedik szint</a:t>
            </a:r>
          </a:p>
          <a:p>
            <a:pPr lvl="4"/>
            <a:r>
              <a:rPr lang="en-US" noProof="0"/>
              <a:t>Ötödik szint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710738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8984" tIns="49492" rIns="98984" bIns="49492" numCol="1" anchor="b" anchorCtr="0" compatLnSpc="1">
            <a:prstTxWarp prst="textNoShape">
              <a:avLst/>
            </a:prstTxWarp>
          </a:bodyPr>
          <a:lstStyle>
            <a:lvl1pPr>
              <a:defRPr sz="13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1138" y="9710738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8984" tIns="49492" rIns="98984" bIns="49492" numCol="1" anchor="b" anchorCtr="0" compatLnSpc="1">
            <a:prstTxWarp prst="textNoShape">
              <a:avLst/>
            </a:prstTxWarp>
          </a:bodyPr>
          <a:lstStyle>
            <a:lvl1pPr algn="r">
              <a:defRPr sz="1300"/>
            </a:lvl1pPr>
          </a:lstStyle>
          <a:p>
            <a:pPr>
              <a:defRPr/>
            </a:pPr>
            <a:fld id="{20B6DF8C-22A9-45C4-9FC0-43EFE121BA1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653635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Diakép hely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2291" name="Jegyzetek helye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hu-HU" dirty="0"/>
          </a:p>
        </p:txBody>
      </p:sp>
      <p:sp>
        <p:nvSpPr>
          <p:cNvPr id="12292" name="Dia számának hely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430C7BF-8690-40CC-9AF5-4B1B5BFA3CE5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zabadkézi sokszög 1"/>
          <p:cNvSpPr/>
          <p:nvPr/>
        </p:nvSpPr>
        <p:spPr>
          <a:xfrm>
            <a:off x="990719" y="767406"/>
            <a:ext cx="5118120" cy="3834512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FFFFFF"/>
          </a:solidFill>
          <a:ln w="9360">
            <a:solidFill>
              <a:srgbClr val="000000"/>
            </a:solidFill>
            <a:prstDash val="solid"/>
            <a:miter/>
          </a:ln>
        </p:spPr>
        <p:txBody>
          <a:bodyPr vert="horz" wrap="none" lIns="90000" tIns="46800" rIns="90000" bIns="46800" anchor="ctr" anchorCtr="0" compatLnSpc="0"/>
          <a:lstStyle/>
          <a:p>
            <a:pPr lvl="0" rtl="0" hangingPunct="0">
              <a:buNone/>
              <a:tabLst/>
            </a:pPr>
            <a:endParaRPr lang="hu-HU" sz="2400">
              <a:latin typeface="Times New Roman" pitchFamily="18"/>
              <a:ea typeface="Arial Unicode MS" pitchFamily="2"/>
              <a:cs typeface="Tahoma" pitchFamily="2"/>
            </a:endParaRPr>
          </a:p>
        </p:txBody>
      </p:sp>
      <p:sp>
        <p:nvSpPr>
          <p:cNvPr id="3" name="Jegyzetek helye 2"/>
          <p:cNvSpPr txBox="1">
            <a:spLocks noGrp="1"/>
          </p:cNvSpPr>
          <p:nvPr>
            <p:ph type="body" sz="quarter" idx="1"/>
          </p:nvPr>
        </p:nvSpPr>
        <p:spPr>
          <a:xfrm>
            <a:off x="522359" y="4825595"/>
            <a:ext cx="6038640" cy="284617"/>
          </a:xfrm>
        </p:spPr>
        <p:txBody>
          <a:bodyPr>
            <a:spAutoFit/>
          </a:bodyPr>
          <a:lstStyle>
            <a:defPPr lvl="0">
              <a:buClr>
                <a:srgbClr val="000000"/>
              </a:buClr>
              <a:buSzPct val="100000"/>
              <a:buFont typeface="Times New Roman" pitchFamily="18"/>
              <a:buNone/>
            </a:defPPr>
            <a:lvl1pPr lvl="0">
              <a:buClr>
                <a:srgbClr val="000000"/>
              </a:buClr>
              <a:buSzPct val="100000"/>
              <a:buFont typeface="Times New Roman" pitchFamily="18"/>
              <a:buChar char="•"/>
            </a:lvl1pPr>
            <a:lvl2pPr lvl="1">
              <a:buClr>
                <a:srgbClr val="000000"/>
              </a:buClr>
              <a:buSzPct val="100000"/>
              <a:buFont typeface="Times New Roman" pitchFamily="18"/>
              <a:buChar char="–"/>
            </a:lvl2pPr>
            <a:lvl3pPr lvl="2">
              <a:buClr>
                <a:srgbClr val="000000"/>
              </a:buClr>
              <a:buSzPct val="100000"/>
              <a:buFont typeface="Times New Roman" pitchFamily="18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18"/>
              <a:buChar char="–"/>
            </a:lvl4pPr>
            <a:lvl5pPr lvl="4">
              <a:buClr>
                <a:srgbClr val="000000"/>
              </a:buClr>
              <a:buSzPct val="100000"/>
              <a:buFont typeface="Times New Roman" pitchFamily="18"/>
              <a:buChar char="»"/>
            </a:lvl5pPr>
            <a:lvl6pPr lvl="5">
              <a:buClr>
                <a:srgbClr val="000000"/>
              </a:buClr>
              <a:buSzPct val="100000"/>
              <a:buFont typeface="Times New Roman" pitchFamily="18"/>
              <a:buChar char="»"/>
            </a:lvl6pPr>
            <a:lvl7pPr lvl="6">
              <a:buClr>
                <a:srgbClr val="000000"/>
              </a:buClr>
              <a:buSzPct val="100000"/>
              <a:buFont typeface="Times New Roman" pitchFamily="18"/>
              <a:buChar char="»"/>
            </a:lvl7pPr>
            <a:lvl8pPr lvl="7">
              <a:buClr>
                <a:srgbClr val="000000"/>
              </a:buClr>
              <a:buSzPct val="100000"/>
              <a:buFont typeface="Times New Roman" pitchFamily="18"/>
              <a:buChar char="»"/>
            </a:lvl8pPr>
            <a:lvl9pPr lvl="8">
              <a:buClr>
                <a:srgbClr val="000000"/>
              </a:buClr>
              <a:buSzPct val="100000"/>
              <a:buFont typeface="Times New Roman" pitchFamily="18"/>
              <a:buChar char="»"/>
            </a:lvl9pPr>
          </a:lstStyle>
          <a:p>
            <a:endParaRPr lang="hu-H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zabadkézi sokszög 1"/>
          <p:cNvSpPr/>
          <p:nvPr/>
        </p:nvSpPr>
        <p:spPr>
          <a:xfrm>
            <a:off x="768240" y="811997"/>
            <a:ext cx="5411880" cy="4054593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FFFFFF"/>
          </a:solidFill>
          <a:ln w="9360">
            <a:solidFill>
              <a:srgbClr val="000000"/>
            </a:solidFill>
            <a:prstDash val="solid"/>
            <a:miter/>
          </a:ln>
        </p:spPr>
        <p:txBody>
          <a:bodyPr vert="horz" wrap="none" lIns="90000" tIns="46800" rIns="90000" bIns="46800" anchor="ctr" anchorCtr="0" compatLnSpc="0"/>
          <a:lstStyle/>
          <a:p>
            <a:pPr lvl="0" rtl="0" hangingPunct="0">
              <a:buNone/>
              <a:tabLst/>
            </a:pPr>
            <a:endParaRPr lang="hu-HU" sz="2400">
              <a:latin typeface="Times New Roman" pitchFamily="18"/>
              <a:ea typeface="Arial Unicode MS" pitchFamily="2"/>
              <a:cs typeface="Tahoma" pitchFamily="2"/>
            </a:endParaRPr>
          </a:p>
        </p:txBody>
      </p:sp>
      <p:sp>
        <p:nvSpPr>
          <p:cNvPr id="3" name="Jegyzetek helye 2"/>
          <p:cNvSpPr txBox="1">
            <a:spLocks noGrp="1"/>
          </p:cNvSpPr>
          <p:nvPr>
            <p:ph type="body" sz="quarter" idx="1"/>
          </p:nvPr>
        </p:nvSpPr>
        <p:spPr>
          <a:xfrm>
            <a:off x="522359" y="4825595"/>
            <a:ext cx="6038640" cy="284617"/>
          </a:xfrm>
        </p:spPr>
        <p:txBody>
          <a:bodyPr>
            <a:spAutoFit/>
          </a:bodyPr>
          <a:lstStyle>
            <a:defPPr lvl="0">
              <a:buClr>
                <a:srgbClr val="000000"/>
              </a:buClr>
              <a:buSzPct val="100000"/>
              <a:buFont typeface="Times New Roman" pitchFamily="18"/>
              <a:buNone/>
            </a:defPPr>
            <a:lvl1pPr lvl="0">
              <a:buClr>
                <a:srgbClr val="000000"/>
              </a:buClr>
              <a:buSzPct val="100000"/>
              <a:buFont typeface="Times New Roman" pitchFamily="18"/>
              <a:buChar char="•"/>
            </a:lvl1pPr>
            <a:lvl2pPr lvl="1">
              <a:buClr>
                <a:srgbClr val="000000"/>
              </a:buClr>
              <a:buSzPct val="100000"/>
              <a:buFont typeface="Times New Roman" pitchFamily="18"/>
              <a:buChar char="–"/>
            </a:lvl2pPr>
            <a:lvl3pPr lvl="2">
              <a:buClr>
                <a:srgbClr val="000000"/>
              </a:buClr>
              <a:buSzPct val="100000"/>
              <a:buFont typeface="Times New Roman" pitchFamily="18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18"/>
              <a:buChar char="–"/>
            </a:lvl4pPr>
            <a:lvl5pPr lvl="4">
              <a:buClr>
                <a:srgbClr val="000000"/>
              </a:buClr>
              <a:buSzPct val="100000"/>
              <a:buFont typeface="Times New Roman" pitchFamily="18"/>
              <a:buChar char="»"/>
            </a:lvl5pPr>
            <a:lvl6pPr lvl="5">
              <a:buClr>
                <a:srgbClr val="000000"/>
              </a:buClr>
              <a:buSzPct val="100000"/>
              <a:buFont typeface="Times New Roman" pitchFamily="18"/>
              <a:buChar char="»"/>
            </a:lvl6pPr>
            <a:lvl7pPr lvl="6">
              <a:buClr>
                <a:srgbClr val="000000"/>
              </a:buClr>
              <a:buSzPct val="100000"/>
              <a:buFont typeface="Times New Roman" pitchFamily="18"/>
              <a:buChar char="»"/>
            </a:lvl7pPr>
            <a:lvl8pPr lvl="7">
              <a:buClr>
                <a:srgbClr val="000000"/>
              </a:buClr>
              <a:buSzPct val="100000"/>
              <a:buFont typeface="Times New Roman" pitchFamily="18"/>
              <a:buChar char="»"/>
            </a:lvl8pPr>
            <a:lvl9pPr lvl="8">
              <a:buClr>
                <a:srgbClr val="000000"/>
              </a:buClr>
              <a:buSzPct val="100000"/>
              <a:buFont typeface="Times New Roman" pitchFamily="18"/>
              <a:buChar char="»"/>
            </a:lvl9pPr>
          </a:lstStyle>
          <a:p>
            <a:endParaRPr lang="hu-HU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zabadkézi sokszög 1"/>
          <p:cNvSpPr/>
          <p:nvPr/>
        </p:nvSpPr>
        <p:spPr>
          <a:xfrm>
            <a:off x="768240" y="811997"/>
            <a:ext cx="5411880" cy="4054593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FFFFFF"/>
          </a:solidFill>
          <a:ln w="9360">
            <a:solidFill>
              <a:srgbClr val="000000"/>
            </a:solidFill>
            <a:prstDash val="solid"/>
            <a:miter/>
          </a:ln>
        </p:spPr>
        <p:txBody>
          <a:bodyPr vert="horz" wrap="none" lIns="90000" tIns="46800" rIns="90000" bIns="46800" anchor="ctr" anchorCtr="0" compatLnSpc="0"/>
          <a:lstStyle/>
          <a:p>
            <a:pPr lvl="0" rtl="0" hangingPunct="0">
              <a:buNone/>
              <a:tabLst/>
            </a:pPr>
            <a:endParaRPr lang="hu-HU" sz="2400">
              <a:latin typeface="Times New Roman" pitchFamily="18"/>
              <a:ea typeface="Arial Unicode MS" pitchFamily="2"/>
              <a:cs typeface="Tahoma" pitchFamily="2"/>
            </a:endParaRPr>
          </a:p>
        </p:txBody>
      </p:sp>
      <p:sp>
        <p:nvSpPr>
          <p:cNvPr id="3" name="Jegyzetek helye 2"/>
          <p:cNvSpPr txBox="1">
            <a:spLocks noGrp="1"/>
          </p:cNvSpPr>
          <p:nvPr>
            <p:ph type="body" sz="quarter" idx="1"/>
          </p:nvPr>
        </p:nvSpPr>
        <p:spPr>
          <a:xfrm>
            <a:off x="522359" y="6711815"/>
            <a:ext cx="6060960" cy="764748"/>
          </a:xfrm>
        </p:spPr>
        <p:txBody>
          <a:bodyPr wrap="square" anchor="ctr" anchorCtr="0">
            <a:spAutoFit/>
          </a:bodyPr>
          <a:lstStyle>
            <a:defPPr lvl="0">
              <a:buClr>
                <a:srgbClr val="000000"/>
              </a:buClr>
              <a:buSzPct val="100000"/>
              <a:buFont typeface="Times New Roman" pitchFamily="18"/>
              <a:buNone/>
            </a:defPPr>
            <a:lvl1pPr lvl="0">
              <a:buClr>
                <a:srgbClr val="000000"/>
              </a:buClr>
              <a:buSzPct val="100000"/>
              <a:buFont typeface="Times New Roman" pitchFamily="18"/>
              <a:buChar char="•"/>
            </a:lvl1pPr>
            <a:lvl2pPr lvl="1">
              <a:buClr>
                <a:srgbClr val="000000"/>
              </a:buClr>
              <a:buSzPct val="100000"/>
              <a:buFont typeface="Times New Roman" pitchFamily="18"/>
              <a:buChar char="–"/>
            </a:lvl2pPr>
            <a:lvl3pPr lvl="2">
              <a:buClr>
                <a:srgbClr val="000000"/>
              </a:buClr>
              <a:buSzPct val="100000"/>
              <a:buFont typeface="Times New Roman" pitchFamily="18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18"/>
              <a:buChar char="–"/>
            </a:lvl4pPr>
            <a:lvl5pPr lvl="4">
              <a:buClr>
                <a:srgbClr val="000000"/>
              </a:buClr>
              <a:buSzPct val="100000"/>
              <a:buFont typeface="Times New Roman" pitchFamily="18"/>
              <a:buChar char="»"/>
            </a:lvl5pPr>
            <a:lvl6pPr lvl="5">
              <a:buClr>
                <a:srgbClr val="000000"/>
              </a:buClr>
              <a:buSzPct val="100000"/>
              <a:buFont typeface="Times New Roman" pitchFamily="18"/>
              <a:buChar char="»"/>
            </a:lvl6pPr>
            <a:lvl7pPr lvl="6">
              <a:buClr>
                <a:srgbClr val="000000"/>
              </a:buClr>
              <a:buSzPct val="100000"/>
              <a:buFont typeface="Times New Roman" pitchFamily="18"/>
              <a:buChar char="»"/>
            </a:lvl7pPr>
            <a:lvl8pPr lvl="7">
              <a:buClr>
                <a:srgbClr val="000000"/>
              </a:buClr>
              <a:buSzPct val="100000"/>
              <a:buFont typeface="Times New Roman" pitchFamily="18"/>
              <a:buChar char="»"/>
            </a:lvl8pPr>
            <a:lvl9pPr lvl="8">
              <a:buClr>
                <a:srgbClr val="000000"/>
              </a:buClr>
              <a:buSzPct val="100000"/>
              <a:buFont typeface="Times New Roman" pitchFamily="18"/>
              <a:buChar char="»"/>
            </a:lvl9pPr>
          </a:lstStyle>
          <a:p>
            <a:pPr lvl="0">
              <a:buNone/>
            </a:pPr>
            <a:r>
              <a:rPr lang="en-US">
                <a:cs typeface="Lucida Sans Unicode" pitchFamily="2"/>
              </a:rPr>
              <a:t>STAR azimuthal correlation function shows complete absence of “away-side” jet</a:t>
            </a:r>
          </a:p>
          <a:p>
            <a:pPr lvl="0">
              <a:buNone/>
            </a:pPr>
            <a:r>
              <a:rPr lang="hu-HU">
                <a:cs typeface="Lucida Sans Unicode" pitchFamily="2"/>
              </a:rPr>
              <a:t>R_AA  P_T about 3-4 GEV</a:t>
            </a:r>
          </a:p>
          <a:p>
            <a:pPr lvl="0">
              <a:buNone/>
            </a:pPr>
            <a:endParaRPr lang="hu-HU">
              <a:cs typeface="Lucida Sans Unicode" pitchFamily="2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zabadkézi sokszög 1"/>
          <p:cNvSpPr/>
          <p:nvPr/>
        </p:nvSpPr>
        <p:spPr>
          <a:xfrm>
            <a:off x="768240" y="811997"/>
            <a:ext cx="5411880" cy="4054593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FFFFFF"/>
          </a:solidFill>
          <a:ln w="9360">
            <a:solidFill>
              <a:srgbClr val="000000"/>
            </a:solidFill>
            <a:prstDash val="solid"/>
            <a:miter/>
          </a:ln>
        </p:spPr>
        <p:txBody>
          <a:bodyPr vert="horz" wrap="none" lIns="90000" tIns="46800" rIns="90000" bIns="46800" anchor="ctr" anchorCtr="0" compatLnSpc="0"/>
          <a:lstStyle/>
          <a:p>
            <a:pPr lvl="0" rtl="0" hangingPunct="0">
              <a:buNone/>
              <a:tabLst/>
            </a:pPr>
            <a:endParaRPr lang="hu-HU" sz="2400">
              <a:latin typeface="Times New Roman" pitchFamily="18"/>
              <a:ea typeface="Arial Unicode MS" pitchFamily="2"/>
              <a:cs typeface="Tahoma" pitchFamily="2"/>
            </a:endParaRPr>
          </a:p>
        </p:txBody>
      </p:sp>
      <p:sp>
        <p:nvSpPr>
          <p:cNvPr id="3" name="Jegyzetek helye 2"/>
          <p:cNvSpPr txBox="1">
            <a:spLocks noGrp="1"/>
          </p:cNvSpPr>
          <p:nvPr>
            <p:ph type="body" sz="quarter" idx="1"/>
          </p:nvPr>
        </p:nvSpPr>
        <p:spPr>
          <a:xfrm>
            <a:off x="522359" y="4825595"/>
            <a:ext cx="6038640" cy="284617"/>
          </a:xfrm>
        </p:spPr>
        <p:txBody>
          <a:bodyPr>
            <a:spAutoFit/>
          </a:bodyPr>
          <a:lstStyle>
            <a:defPPr lvl="0">
              <a:buClr>
                <a:srgbClr val="000000"/>
              </a:buClr>
              <a:buSzPct val="100000"/>
              <a:buFont typeface="Times New Roman" pitchFamily="18"/>
              <a:buNone/>
            </a:defPPr>
            <a:lvl1pPr lvl="0">
              <a:buClr>
                <a:srgbClr val="000000"/>
              </a:buClr>
              <a:buSzPct val="100000"/>
              <a:buFont typeface="Times New Roman" pitchFamily="18"/>
              <a:buChar char="•"/>
            </a:lvl1pPr>
            <a:lvl2pPr lvl="1">
              <a:buClr>
                <a:srgbClr val="000000"/>
              </a:buClr>
              <a:buSzPct val="100000"/>
              <a:buFont typeface="Times New Roman" pitchFamily="18"/>
              <a:buChar char="–"/>
            </a:lvl2pPr>
            <a:lvl3pPr lvl="2">
              <a:buClr>
                <a:srgbClr val="000000"/>
              </a:buClr>
              <a:buSzPct val="100000"/>
              <a:buFont typeface="Times New Roman" pitchFamily="18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18"/>
              <a:buChar char="–"/>
            </a:lvl4pPr>
            <a:lvl5pPr lvl="4">
              <a:buClr>
                <a:srgbClr val="000000"/>
              </a:buClr>
              <a:buSzPct val="100000"/>
              <a:buFont typeface="Times New Roman" pitchFamily="18"/>
              <a:buChar char="»"/>
            </a:lvl5pPr>
            <a:lvl6pPr lvl="5">
              <a:buClr>
                <a:srgbClr val="000000"/>
              </a:buClr>
              <a:buSzPct val="100000"/>
              <a:buFont typeface="Times New Roman" pitchFamily="18"/>
              <a:buChar char="»"/>
            </a:lvl6pPr>
            <a:lvl7pPr lvl="6">
              <a:buClr>
                <a:srgbClr val="000000"/>
              </a:buClr>
              <a:buSzPct val="100000"/>
              <a:buFont typeface="Times New Roman" pitchFamily="18"/>
              <a:buChar char="»"/>
            </a:lvl7pPr>
            <a:lvl8pPr lvl="7">
              <a:buClr>
                <a:srgbClr val="000000"/>
              </a:buClr>
              <a:buSzPct val="100000"/>
              <a:buFont typeface="Times New Roman" pitchFamily="18"/>
              <a:buChar char="»"/>
            </a:lvl8pPr>
            <a:lvl9pPr lvl="8">
              <a:buClr>
                <a:srgbClr val="000000"/>
              </a:buClr>
              <a:buSzPct val="100000"/>
              <a:buFont typeface="Times New Roman" pitchFamily="18"/>
              <a:buChar char="»"/>
            </a:lvl9pPr>
          </a:lstStyle>
          <a:p>
            <a:endParaRPr lang="hu-HU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zabadkézi sokszög 1"/>
          <p:cNvSpPr/>
          <p:nvPr/>
        </p:nvSpPr>
        <p:spPr>
          <a:xfrm>
            <a:off x="1039680" y="761292"/>
            <a:ext cx="5078520" cy="3804305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FFFFFF"/>
          </a:solidFill>
          <a:ln w="9360">
            <a:solidFill>
              <a:srgbClr val="000000"/>
            </a:solidFill>
            <a:prstDash val="solid"/>
            <a:miter/>
          </a:ln>
        </p:spPr>
        <p:txBody>
          <a:bodyPr vert="horz" wrap="none" lIns="90000" tIns="46800" rIns="90000" bIns="46800" anchor="ctr" anchorCtr="0" compatLnSpc="0"/>
          <a:lstStyle/>
          <a:p>
            <a:pPr lvl="0" rtl="0" hangingPunct="0">
              <a:buNone/>
              <a:tabLst/>
            </a:pPr>
            <a:endParaRPr lang="hu-HU" sz="2400">
              <a:latin typeface="Times New Roman" pitchFamily="18"/>
              <a:ea typeface="Arial Unicode MS" pitchFamily="2"/>
              <a:cs typeface="Tahoma" pitchFamily="2"/>
            </a:endParaRPr>
          </a:p>
        </p:txBody>
      </p:sp>
      <p:sp>
        <p:nvSpPr>
          <p:cNvPr id="3" name="Jegyzetek helye 2"/>
          <p:cNvSpPr txBox="1">
            <a:spLocks noGrp="1"/>
          </p:cNvSpPr>
          <p:nvPr>
            <p:ph type="body" sz="quarter" idx="1"/>
          </p:nvPr>
        </p:nvSpPr>
        <p:spPr>
          <a:xfrm>
            <a:off x="522359" y="4825595"/>
            <a:ext cx="6038640" cy="284617"/>
          </a:xfrm>
        </p:spPr>
        <p:txBody>
          <a:bodyPr>
            <a:spAutoFit/>
          </a:bodyPr>
          <a:lstStyle>
            <a:defPPr lvl="0">
              <a:buClr>
                <a:srgbClr val="000000"/>
              </a:buClr>
              <a:buSzPct val="100000"/>
              <a:buFont typeface="Times New Roman" pitchFamily="18"/>
              <a:buNone/>
            </a:defPPr>
            <a:lvl1pPr lvl="0">
              <a:buClr>
                <a:srgbClr val="000000"/>
              </a:buClr>
              <a:buSzPct val="100000"/>
              <a:buFont typeface="Times New Roman" pitchFamily="18"/>
              <a:buChar char="•"/>
            </a:lvl1pPr>
            <a:lvl2pPr lvl="1">
              <a:buClr>
                <a:srgbClr val="000000"/>
              </a:buClr>
              <a:buSzPct val="100000"/>
              <a:buFont typeface="Times New Roman" pitchFamily="18"/>
              <a:buChar char="–"/>
            </a:lvl2pPr>
            <a:lvl3pPr lvl="2">
              <a:buClr>
                <a:srgbClr val="000000"/>
              </a:buClr>
              <a:buSzPct val="100000"/>
              <a:buFont typeface="Times New Roman" pitchFamily="18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18"/>
              <a:buChar char="–"/>
            </a:lvl4pPr>
            <a:lvl5pPr lvl="4">
              <a:buClr>
                <a:srgbClr val="000000"/>
              </a:buClr>
              <a:buSzPct val="100000"/>
              <a:buFont typeface="Times New Roman" pitchFamily="18"/>
              <a:buChar char="»"/>
            </a:lvl5pPr>
            <a:lvl6pPr lvl="5">
              <a:buClr>
                <a:srgbClr val="000000"/>
              </a:buClr>
              <a:buSzPct val="100000"/>
              <a:buFont typeface="Times New Roman" pitchFamily="18"/>
              <a:buChar char="»"/>
            </a:lvl6pPr>
            <a:lvl7pPr lvl="6">
              <a:buClr>
                <a:srgbClr val="000000"/>
              </a:buClr>
              <a:buSzPct val="100000"/>
              <a:buFont typeface="Times New Roman" pitchFamily="18"/>
              <a:buChar char="»"/>
            </a:lvl7pPr>
            <a:lvl8pPr lvl="7">
              <a:buClr>
                <a:srgbClr val="000000"/>
              </a:buClr>
              <a:buSzPct val="100000"/>
              <a:buFont typeface="Times New Roman" pitchFamily="18"/>
              <a:buChar char="»"/>
            </a:lvl8pPr>
            <a:lvl9pPr lvl="8">
              <a:buClr>
                <a:srgbClr val="000000"/>
              </a:buClr>
              <a:buSzPct val="100000"/>
              <a:buFont typeface="Times New Roman" pitchFamily="18"/>
              <a:buChar char="»"/>
            </a:lvl9pPr>
          </a:lstStyle>
          <a:p>
            <a:endParaRPr lang="hu-HU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zabadkézi sokszög 1"/>
          <p:cNvSpPr/>
          <p:nvPr/>
        </p:nvSpPr>
        <p:spPr>
          <a:xfrm>
            <a:off x="890639" y="729287"/>
            <a:ext cx="4875120" cy="365219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FFFFFF"/>
          </a:solidFill>
          <a:ln w="9360">
            <a:solidFill>
              <a:srgbClr val="000000"/>
            </a:solidFill>
            <a:prstDash val="solid"/>
            <a:miter/>
          </a:ln>
        </p:spPr>
        <p:txBody>
          <a:bodyPr vert="horz" wrap="none" lIns="90000" tIns="46800" rIns="90000" bIns="46800" anchor="ctr" anchorCtr="0" compatLnSpc="0"/>
          <a:lstStyle/>
          <a:p>
            <a:pPr lvl="0" rtl="0" hangingPunct="0">
              <a:buNone/>
              <a:tabLst/>
            </a:pPr>
            <a:endParaRPr lang="hu-HU" sz="2400">
              <a:latin typeface="Times New Roman" pitchFamily="18"/>
              <a:ea typeface="Arial Unicode MS" pitchFamily="2"/>
              <a:cs typeface="Tahoma" pitchFamily="2"/>
            </a:endParaRPr>
          </a:p>
        </p:txBody>
      </p:sp>
      <p:sp>
        <p:nvSpPr>
          <p:cNvPr id="3" name="Jegyzetek helye 2"/>
          <p:cNvSpPr txBox="1">
            <a:spLocks noGrp="1"/>
          </p:cNvSpPr>
          <p:nvPr>
            <p:ph type="body" sz="quarter" idx="1"/>
          </p:nvPr>
        </p:nvSpPr>
        <p:spPr>
          <a:xfrm>
            <a:off x="522359" y="4825595"/>
            <a:ext cx="6038640" cy="284617"/>
          </a:xfrm>
        </p:spPr>
        <p:txBody>
          <a:bodyPr>
            <a:spAutoFit/>
          </a:bodyPr>
          <a:lstStyle>
            <a:defPPr lvl="0">
              <a:buClr>
                <a:srgbClr val="000000"/>
              </a:buClr>
              <a:buSzPct val="100000"/>
              <a:buFont typeface="Times New Roman" pitchFamily="18"/>
              <a:buNone/>
            </a:defPPr>
            <a:lvl1pPr lvl="0">
              <a:buClr>
                <a:srgbClr val="000000"/>
              </a:buClr>
              <a:buSzPct val="100000"/>
              <a:buFont typeface="Times New Roman" pitchFamily="18"/>
              <a:buChar char="•"/>
            </a:lvl1pPr>
            <a:lvl2pPr lvl="1">
              <a:buClr>
                <a:srgbClr val="000000"/>
              </a:buClr>
              <a:buSzPct val="100000"/>
              <a:buFont typeface="Times New Roman" pitchFamily="18"/>
              <a:buChar char="–"/>
            </a:lvl2pPr>
            <a:lvl3pPr lvl="2">
              <a:buClr>
                <a:srgbClr val="000000"/>
              </a:buClr>
              <a:buSzPct val="100000"/>
              <a:buFont typeface="Times New Roman" pitchFamily="18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18"/>
              <a:buChar char="–"/>
            </a:lvl4pPr>
            <a:lvl5pPr lvl="4">
              <a:buClr>
                <a:srgbClr val="000000"/>
              </a:buClr>
              <a:buSzPct val="100000"/>
              <a:buFont typeface="Times New Roman" pitchFamily="18"/>
              <a:buChar char="»"/>
            </a:lvl5pPr>
            <a:lvl6pPr lvl="5">
              <a:buClr>
                <a:srgbClr val="000000"/>
              </a:buClr>
              <a:buSzPct val="100000"/>
              <a:buFont typeface="Times New Roman" pitchFamily="18"/>
              <a:buChar char="»"/>
            </a:lvl6pPr>
            <a:lvl7pPr lvl="6">
              <a:buClr>
                <a:srgbClr val="000000"/>
              </a:buClr>
              <a:buSzPct val="100000"/>
              <a:buFont typeface="Times New Roman" pitchFamily="18"/>
              <a:buChar char="»"/>
            </a:lvl7pPr>
            <a:lvl8pPr lvl="7">
              <a:buClr>
                <a:srgbClr val="000000"/>
              </a:buClr>
              <a:buSzPct val="100000"/>
              <a:buFont typeface="Times New Roman" pitchFamily="18"/>
              <a:buChar char="»"/>
            </a:lvl8pPr>
            <a:lvl9pPr lvl="8">
              <a:buClr>
                <a:srgbClr val="000000"/>
              </a:buClr>
              <a:buSzPct val="100000"/>
              <a:buFont typeface="Times New Roman" pitchFamily="18"/>
              <a:buChar char="»"/>
            </a:lvl9pPr>
          </a:lstStyle>
          <a:p>
            <a:endParaRPr lang="hu-HU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zabadkézi sokszög 1"/>
          <p:cNvSpPr/>
          <p:nvPr/>
        </p:nvSpPr>
        <p:spPr>
          <a:xfrm>
            <a:off x="1004342" y="680908"/>
            <a:ext cx="4905905" cy="3402608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FFFFFF"/>
          </a:solidFill>
          <a:ln w="9360">
            <a:solidFill>
              <a:srgbClr val="000000"/>
            </a:solidFill>
            <a:prstDash val="solid"/>
            <a:miter/>
          </a:ln>
        </p:spPr>
        <p:txBody>
          <a:bodyPr vert="horz" wrap="none" lIns="83079" tIns="43201" rIns="83079" bIns="43201" anchor="ctr" anchorCtr="0" compatLnSpc="0"/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2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/>
              <a:ea typeface="Arial Unicode MS" pitchFamily="2"/>
              <a:cs typeface="Tahoma" pitchFamily="2"/>
            </a:endParaRPr>
          </a:p>
        </p:txBody>
      </p:sp>
      <p:sp>
        <p:nvSpPr>
          <p:cNvPr id="3" name="Jegyzetek helye 2"/>
          <p:cNvSpPr txBox="1">
            <a:spLocks noGrp="1"/>
          </p:cNvSpPr>
          <p:nvPr>
            <p:ph type="body" sz="quarter" idx="1"/>
          </p:nvPr>
        </p:nvSpPr>
        <p:spPr>
          <a:xfrm>
            <a:off x="504258" y="4315738"/>
            <a:ext cx="5836520" cy="276999"/>
          </a:xfrm>
        </p:spPr>
        <p:txBody>
          <a:bodyPr>
            <a:spAutoFit/>
          </a:bodyPr>
          <a:lstStyle>
            <a:defPPr lvl="0">
              <a:buClr>
                <a:srgbClr val="000000"/>
              </a:buClr>
              <a:buSzPct val="100000"/>
              <a:buFont typeface="Times New Roman" pitchFamily="18"/>
              <a:buNone/>
            </a:defPPr>
            <a:lvl1pPr lvl="0">
              <a:buClr>
                <a:srgbClr val="000000"/>
              </a:buClr>
              <a:buSzPct val="100000"/>
              <a:buFont typeface="Times New Roman" pitchFamily="18"/>
              <a:buChar char="•"/>
            </a:lvl1pPr>
            <a:lvl2pPr lvl="1">
              <a:buClr>
                <a:srgbClr val="000000"/>
              </a:buClr>
              <a:buSzPct val="100000"/>
              <a:buFont typeface="Times New Roman" pitchFamily="18"/>
              <a:buChar char="–"/>
            </a:lvl2pPr>
            <a:lvl3pPr lvl="2">
              <a:buClr>
                <a:srgbClr val="000000"/>
              </a:buClr>
              <a:buSzPct val="100000"/>
              <a:buFont typeface="Times New Roman" pitchFamily="18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18"/>
              <a:buChar char="–"/>
            </a:lvl4pPr>
            <a:lvl5pPr lvl="4">
              <a:buClr>
                <a:srgbClr val="000000"/>
              </a:buClr>
              <a:buSzPct val="100000"/>
              <a:buFont typeface="Times New Roman" pitchFamily="18"/>
              <a:buChar char="»"/>
            </a:lvl5pPr>
            <a:lvl6pPr lvl="5">
              <a:buClr>
                <a:srgbClr val="000000"/>
              </a:buClr>
              <a:buSzPct val="100000"/>
              <a:buFont typeface="Times New Roman" pitchFamily="18"/>
              <a:buChar char="»"/>
            </a:lvl6pPr>
            <a:lvl7pPr lvl="6">
              <a:buClr>
                <a:srgbClr val="000000"/>
              </a:buClr>
              <a:buSzPct val="100000"/>
              <a:buFont typeface="Times New Roman" pitchFamily="18"/>
              <a:buChar char="»"/>
            </a:lvl7pPr>
            <a:lvl8pPr lvl="7">
              <a:buClr>
                <a:srgbClr val="000000"/>
              </a:buClr>
              <a:buSzPct val="100000"/>
              <a:buFont typeface="Times New Roman" pitchFamily="18"/>
              <a:buChar char="»"/>
            </a:lvl8pPr>
            <a:lvl9pPr lvl="8">
              <a:buClr>
                <a:srgbClr val="000000"/>
              </a:buClr>
              <a:buSzPct val="100000"/>
              <a:buFont typeface="Times New Roman" pitchFamily="18"/>
              <a:buChar char="»"/>
            </a:lvl9pPr>
          </a:lstStyle>
          <a:p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51347077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zabadkézi sokszög 1"/>
          <p:cNvSpPr/>
          <p:nvPr/>
        </p:nvSpPr>
        <p:spPr>
          <a:xfrm>
            <a:off x="990719" y="767406"/>
            <a:ext cx="5118120" cy="3834512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FFFFFF"/>
          </a:solidFill>
          <a:ln w="9360">
            <a:solidFill>
              <a:srgbClr val="000000"/>
            </a:solidFill>
            <a:prstDash val="solid"/>
            <a:miter/>
          </a:ln>
        </p:spPr>
        <p:txBody>
          <a:bodyPr vert="horz" wrap="none" lIns="90000" tIns="46800" rIns="90000" bIns="46800" anchor="ctr" anchorCtr="0" compatLnSpc="0"/>
          <a:lstStyle/>
          <a:p>
            <a:pPr lvl="0" rtl="0" hangingPunct="0">
              <a:buNone/>
              <a:tabLst/>
            </a:pPr>
            <a:endParaRPr lang="hu-HU" sz="2400">
              <a:latin typeface="Times New Roman" pitchFamily="18"/>
              <a:ea typeface="Arial Unicode MS" pitchFamily="2"/>
              <a:cs typeface="Tahoma" pitchFamily="2"/>
            </a:endParaRPr>
          </a:p>
        </p:txBody>
      </p:sp>
      <p:sp>
        <p:nvSpPr>
          <p:cNvPr id="3" name="Jegyzetek helye 2"/>
          <p:cNvSpPr txBox="1">
            <a:spLocks noGrp="1"/>
          </p:cNvSpPr>
          <p:nvPr>
            <p:ph type="body" sz="quarter" idx="1"/>
          </p:nvPr>
        </p:nvSpPr>
        <p:spPr>
          <a:xfrm>
            <a:off x="522359" y="4825595"/>
            <a:ext cx="6038640" cy="284617"/>
          </a:xfrm>
        </p:spPr>
        <p:txBody>
          <a:bodyPr>
            <a:spAutoFit/>
          </a:bodyPr>
          <a:lstStyle>
            <a:defPPr lvl="0">
              <a:buClr>
                <a:srgbClr val="000000"/>
              </a:buClr>
              <a:buSzPct val="100000"/>
              <a:buFont typeface="Times New Roman" pitchFamily="18"/>
              <a:buNone/>
            </a:defPPr>
            <a:lvl1pPr lvl="0">
              <a:buClr>
                <a:srgbClr val="000000"/>
              </a:buClr>
              <a:buSzPct val="100000"/>
              <a:buFont typeface="Times New Roman" pitchFamily="18"/>
              <a:buChar char="•"/>
            </a:lvl1pPr>
            <a:lvl2pPr lvl="1">
              <a:buClr>
                <a:srgbClr val="000000"/>
              </a:buClr>
              <a:buSzPct val="100000"/>
              <a:buFont typeface="Times New Roman" pitchFamily="18"/>
              <a:buChar char="–"/>
            </a:lvl2pPr>
            <a:lvl3pPr lvl="2">
              <a:buClr>
                <a:srgbClr val="000000"/>
              </a:buClr>
              <a:buSzPct val="100000"/>
              <a:buFont typeface="Times New Roman" pitchFamily="18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18"/>
              <a:buChar char="–"/>
            </a:lvl4pPr>
            <a:lvl5pPr lvl="4">
              <a:buClr>
                <a:srgbClr val="000000"/>
              </a:buClr>
              <a:buSzPct val="100000"/>
              <a:buFont typeface="Times New Roman" pitchFamily="18"/>
              <a:buChar char="»"/>
            </a:lvl5pPr>
            <a:lvl6pPr lvl="5">
              <a:buClr>
                <a:srgbClr val="000000"/>
              </a:buClr>
              <a:buSzPct val="100000"/>
              <a:buFont typeface="Times New Roman" pitchFamily="18"/>
              <a:buChar char="»"/>
            </a:lvl6pPr>
            <a:lvl7pPr lvl="6">
              <a:buClr>
                <a:srgbClr val="000000"/>
              </a:buClr>
              <a:buSzPct val="100000"/>
              <a:buFont typeface="Times New Roman" pitchFamily="18"/>
              <a:buChar char="»"/>
            </a:lvl7pPr>
            <a:lvl8pPr lvl="7">
              <a:buClr>
                <a:srgbClr val="000000"/>
              </a:buClr>
              <a:buSzPct val="100000"/>
              <a:buFont typeface="Times New Roman" pitchFamily="18"/>
              <a:buChar char="»"/>
            </a:lvl8pPr>
            <a:lvl9pPr lvl="8">
              <a:buClr>
                <a:srgbClr val="000000"/>
              </a:buClr>
              <a:buSzPct val="100000"/>
              <a:buFont typeface="Times New Roman" pitchFamily="18"/>
              <a:buChar char="»"/>
            </a:lvl9pPr>
          </a:lstStyle>
          <a:p>
            <a:endParaRPr lang="hu-HU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zabadkézi sokszög 1"/>
          <p:cNvSpPr/>
          <p:nvPr/>
        </p:nvSpPr>
        <p:spPr>
          <a:xfrm>
            <a:off x="1039680" y="761292"/>
            <a:ext cx="5078520" cy="3804305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FFFFFF"/>
          </a:solidFill>
          <a:ln w="9360">
            <a:solidFill>
              <a:srgbClr val="000000"/>
            </a:solidFill>
            <a:prstDash val="solid"/>
            <a:miter/>
          </a:ln>
        </p:spPr>
        <p:txBody>
          <a:bodyPr vert="horz" wrap="none" lIns="90000" tIns="46800" rIns="90000" bIns="46800" anchor="ctr" anchorCtr="0" compatLnSpc="1"/>
          <a:lstStyle/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hu-HU" sz="2400" b="0" i="0" u="none" strike="noStrike" baseline="0">
              <a:ln>
                <a:noFill/>
              </a:ln>
              <a:solidFill>
                <a:srgbClr val="000000"/>
              </a:solidFill>
              <a:latin typeface="Times New Roman" pitchFamily="18"/>
              <a:ea typeface="Lucida Sans Unicode" pitchFamily="2"/>
              <a:cs typeface="Lucida Sans Unicode" pitchFamily="2"/>
            </a:endParaRPr>
          </a:p>
        </p:txBody>
      </p:sp>
      <p:sp>
        <p:nvSpPr>
          <p:cNvPr id="3" name="Jegyzetek helye 2"/>
          <p:cNvSpPr txBox="1">
            <a:spLocks noGrp="1"/>
          </p:cNvSpPr>
          <p:nvPr>
            <p:ph type="body" sz="quarter" idx="1"/>
          </p:nvPr>
        </p:nvSpPr>
        <p:spPr>
          <a:xfrm>
            <a:off x="522359" y="4825595"/>
            <a:ext cx="6037200" cy="284617"/>
          </a:xfrm>
        </p:spPr>
        <p:txBody>
          <a:bodyPr>
            <a:spAutoFit/>
          </a:bodyPr>
          <a:lstStyle>
            <a:defPPr lvl="0">
              <a:buClr>
                <a:srgbClr val="000000"/>
              </a:buClr>
              <a:buSzPct val="100000"/>
              <a:buFont typeface="Times New Roman" pitchFamily="18"/>
              <a:buNone/>
            </a:defPPr>
            <a:lvl1pPr lvl="0">
              <a:buClr>
                <a:srgbClr val="000000"/>
              </a:buClr>
              <a:buSzPct val="100000"/>
              <a:buFont typeface="Times New Roman" pitchFamily="18"/>
              <a:buChar char="•"/>
            </a:lvl1pPr>
            <a:lvl2pPr lvl="1">
              <a:buClr>
                <a:srgbClr val="000000"/>
              </a:buClr>
              <a:buSzPct val="100000"/>
              <a:buFont typeface="Times New Roman" pitchFamily="18"/>
              <a:buChar char="–"/>
            </a:lvl2pPr>
            <a:lvl3pPr lvl="2">
              <a:buClr>
                <a:srgbClr val="000000"/>
              </a:buClr>
              <a:buSzPct val="100000"/>
              <a:buFont typeface="Times New Roman" pitchFamily="18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18"/>
              <a:buChar char="–"/>
            </a:lvl4pPr>
            <a:lvl5pPr lvl="4">
              <a:buClr>
                <a:srgbClr val="000000"/>
              </a:buClr>
              <a:buSzPct val="100000"/>
              <a:buFont typeface="Times New Roman" pitchFamily="18"/>
              <a:buChar char="»"/>
            </a:lvl5pPr>
            <a:lvl6pPr lvl="5">
              <a:buClr>
                <a:srgbClr val="000000"/>
              </a:buClr>
              <a:buSzPct val="100000"/>
              <a:buFont typeface="Times New Roman" pitchFamily="18"/>
              <a:buChar char="»"/>
            </a:lvl6pPr>
            <a:lvl7pPr lvl="6">
              <a:buClr>
                <a:srgbClr val="000000"/>
              </a:buClr>
              <a:buSzPct val="100000"/>
              <a:buFont typeface="Times New Roman" pitchFamily="18"/>
              <a:buChar char="»"/>
            </a:lvl7pPr>
            <a:lvl8pPr lvl="7">
              <a:buClr>
                <a:srgbClr val="000000"/>
              </a:buClr>
              <a:buSzPct val="100000"/>
              <a:buFont typeface="Times New Roman" pitchFamily="18"/>
              <a:buChar char="»"/>
            </a:lvl8pPr>
            <a:lvl9pPr lvl="8">
              <a:buClr>
                <a:srgbClr val="000000"/>
              </a:buClr>
              <a:buSzPct val="100000"/>
              <a:buFont typeface="Times New Roman" pitchFamily="18"/>
              <a:buChar char="»"/>
            </a:lvl9pPr>
          </a:lstStyle>
          <a:p>
            <a:endParaRPr lang="hu-HU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zabadkézi sokszög 1"/>
          <p:cNvSpPr/>
          <p:nvPr/>
        </p:nvSpPr>
        <p:spPr>
          <a:xfrm>
            <a:off x="1039680" y="761292"/>
            <a:ext cx="5078520" cy="3804305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FFFFFF"/>
          </a:solidFill>
          <a:ln w="9360">
            <a:solidFill>
              <a:srgbClr val="000000"/>
            </a:solidFill>
            <a:prstDash val="solid"/>
            <a:miter/>
          </a:ln>
        </p:spPr>
        <p:txBody>
          <a:bodyPr vert="horz" wrap="none" lIns="90000" tIns="46800" rIns="90000" bIns="46800" anchor="ctr" anchorCtr="0" compatLnSpc="1"/>
          <a:lstStyle/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hu-HU" sz="2400" b="0" i="0" u="none" strike="noStrike" baseline="0">
              <a:ln>
                <a:noFill/>
              </a:ln>
              <a:solidFill>
                <a:srgbClr val="000000"/>
              </a:solidFill>
              <a:latin typeface="Times New Roman" pitchFamily="18"/>
              <a:ea typeface="Lucida Sans Unicode" pitchFamily="2"/>
              <a:cs typeface="Lucida Sans Unicode" pitchFamily="2"/>
            </a:endParaRPr>
          </a:p>
        </p:txBody>
      </p:sp>
      <p:sp>
        <p:nvSpPr>
          <p:cNvPr id="3" name="Jegyzetek helye 2"/>
          <p:cNvSpPr txBox="1">
            <a:spLocks noGrp="1"/>
          </p:cNvSpPr>
          <p:nvPr>
            <p:ph type="body" sz="quarter" idx="1"/>
          </p:nvPr>
        </p:nvSpPr>
        <p:spPr>
          <a:xfrm>
            <a:off x="522000" y="4825235"/>
            <a:ext cx="6033960" cy="284617"/>
          </a:xfrm>
        </p:spPr>
        <p:txBody>
          <a:bodyPr>
            <a:spAutoFit/>
          </a:bodyPr>
          <a:lstStyle>
            <a:defPPr lvl="0">
              <a:buClr>
                <a:srgbClr val="000000"/>
              </a:buClr>
              <a:buSzPct val="100000"/>
              <a:buFont typeface="Times New Roman" pitchFamily="18"/>
              <a:buNone/>
            </a:defPPr>
            <a:lvl1pPr lvl="0">
              <a:buClr>
                <a:srgbClr val="000000"/>
              </a:buClr>
              <a:buSzPct val="100000"/>
              <a:buFont typeface="Times New Roman" pitchFamily="18"/>
              <a:buChar char="•"/>
            </a:lvl1pPr>
            <a:lvl2pPr lvl="1">
              <a:buClr>
                <a:srgbClr val="000000"/>
              </a:buClr>
              <a:buSzPct val="100000"/>
              <a:buFont typeface="Times New Roman" pitchFamily="18"/>
              <a:buChar char="–"/>
            </a:lvl2pPr>
            <a:lvl3pPr lvl="2">
              <a:buClr>
                <a:srgbClr val="000000"/>
              </a:buClr>
              <a:buSzPct val="100000"/>
              <a:buFont typeface="Times New Roman" pitchFamily="18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18"/>
              <a:buChar char="–"/>
            </a:lvl4pPr>
            <a:lvl5pPr lvl="4">
              <a:buClr>
                <a:srgbClr val="000000"/>
              </a:buClr>
              <a:buSzPct val="100000"/>
              <a:buFont typeface="Times New Roman" pitchFamily="18"/>
              <a:buChar char="»"/>
            </a:lvl5pPr>
            <a:lvl6pPr lvl="5">
              <a:buClr>
                <a:srgbClr val="000000"/>
              </a:buClr>
              <a:buSzPct val="100000"/>
              <a:buFont typeface="Times New Roman" pitchFamily="18"/>
              <a:buChar char="»"/>
            </a:lvl6pPr>
            <a:lvl7pPr lvl="6">
              <a:buClr>
                <a:srgbClr val="000000"/>
              </a:buClr>
              <a:buSzPct val="100000"/>
              <a:buFont typeface="Times New Roman" pitchFamily="18"/>
              <a:buChar char="»"/>
            </a:lvl7pPr>
            <a:lvl8pPr lvl="7">
              <a:buClr>
                <a:srgbClr val="000000"/>
              </a:buClr>
              <a:buSzPct val="100000"/>
              <a:buFont typeface="Times New Roman" pitchFamily="18"/>
              <a:buChar char="»"/>
            </a:lvl8pPr>
            <a:lvl9pPr lvl="8">
              <a:buClr>
                <a:srgbClr val="000000"/>
              </a:buClr>
              <a:buSzPct val="100000"/>
              <a:buFont typeface="Times New Roman" pitchFamily="18"/>
              <a:buChar char="»"/>
            </a:lvl9pPr>
          </a:lstStyle>
          <a:p>
            <a:endParaRPr lang="hu-H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Diakép hely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2291" name="Jegyzetek helye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hu-HU" dirty="0"/>
          </a:p>
        </p:txBody>
      </p:sp>
      <p:sp>
        <p:nvSpPr>
          <p:cNvPr id="12292" name="Dia számának hely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430C7BF-8690-40CC-9AF5-4B1B5BFA3CE5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zabadkézi sokszög 1"/>
          <p:cNvSpPr/>
          <p:nvPr/>
        </p:nvSpPr>
        <p:spPr>
          <a:xfrm>
            <a:off x="1039680" y="761292"/>
            <a:ext cx="5078520" cy="3804305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FFFFFF"/>
          </a:solidFill>
          <a:ln w="9360">
            <a:solidFill>
              <a:srgbClr val="000000"/>
            </a:solidFill>
            <a:prstDash val="solid"/>
            <a:miter/>
          </a:ln>
        </p:spPr>
        <p:txBody>
          <a:bodyPr vert="horz" wrap="none" lIns="90000" tIns="46800" rIns="90000" bIns="46800" anchor="ctr" anchorCtr="0" compatLnSpc="1"/>
          <a:lstStyle/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hu-HU" sz="2400" b="0" i="0" u="none" strike="noStrike" baseline="0">
              <a:ln>
                <a:noFill/>
              </a:ln>
              <a:solidFill>
                <a:srgbClr val="000000"/>
              </a:solidFill>
              <a:latin typeface="Times New Roman" pitchFamily="18"/>
              <a:ea typeface="Lucida Sans Unicode" pitchFamily="2"/>
              <a:cs typeface="Lucida Sans Unicode" pitchFamily="2"/>
            </a:endParaRPr>
          </a:p>
        </p:txBody>
      </p:sp>
      <p:sp>
        <p:nvSpPr>
          <p:cNvPr id="3" name="Jegyzetek helye 2"/>
          <p:cNvSpPr txBox="1">
            <a:spLocks noGrp="1"/>
          </p:cNvSpPr>
          <p:nvPr>
            <p:ph type="body" sz="quarter" idx="1"/>
          </p:nvPr>
        </p:nvSpPr>
        <p:spPr>
          <a:xfrm>
            <a:off x="522359" y="4825595"/>
            <a:ext cx="6037200" cy="284617"/>
          </a:xfrm>
        </p:spPr>
        <p:txBody>
          <a:bodyPr>
            <a:spAutoFit/>
          </a:bodyPr>
          <a:lstStyle>
            <a:defPPr lvl="0">
              <a:buClr>
                <a:srgbClr val="000000"/>
              </a:buClr>
              <a:buSzPct val="100000"/>
              <a:buFont typeface="Times New Roman" pitchFamily="18"/>
              <a:buNone/>
            </a:defPPr>
            <a:lvl1pPr lvl="0">
              <a:buClr>
                <a:srgbClr val="000000"/>
              </a:buClr>
              <a:buSzPct val="100000"/>
              <a:buFont typeface="Times New Roman" pitchFamily="18"/>
              <a:buChar char="•"/>
            </a:lvl1pPr>
            <a:lvl2pPr lvl="1">
              <a:buClr>
                <a:srgbClr val="000000"/>
              </a:buClr>
              <a:buSzPct val="100000"/>
              <a:buFont typeface="Times New Roman" pitchFamily="18"/>
              <a:buChar char="–"/>
            </a:lvl2pPr>
            <a:lvl3pPr lvl="2">
              <a:buClr>
                <a:srgbClr val="000000"/>
              </a:buClr>
              <a:buSzPct val="100000"/>
              <a:buFont typeface="Times New Roman" pitchFamily="18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18"/>
              <a:buChar char="–"/>
            </a:lvl4pPr>
            <a:lvl5pPr lvl="4">
              <a:buClr>
                <a:srgbClr val="000000"/>
              </a:buClr>
              <a:buSzPct val="100000"/>
              <a:buFont typeface="Times New Roman" pitchFamily="18"/>
              <a:buChar char="»"/>
            </a:lvl5pPr>
            <a:lvl6pPr lvl="5">
              <a:buClr>
                <a:srgbClr val="000000"/>
              </a:buClr>
              <a:buSzPct val="100000"/>
              <a:buFont typeface="Times New Roman" pitchFamily="18"/>
              <a:buChar char="»"/>
            </a:lvl6pPr>
            <a:lvl7pPr lvl="6">
              <a:buClr>
                <a:srgbClr val="000000"/>
              </a:buClr>
              <a:buSzPct val="100000"/>
              <a:buFont typeface="Times New Roman" pitchFamily="18"/>
              <a:buChar char="»"/>
            </a:lvl7pPr>
            <a:lvl8pPr lvl="7">
              <a:buClr>
                <a:srgbClr val="000000"/>
              </a:buClr>
              <a:buSzPct val="100000"/>
              <a:buFont typeface="Times New Roman" pitchFamily="18"/>
              <a:buChar char="»"/>
            </a:lvl8pPr>
            <a:lvl9pPr lvl="8">
              <a:buClr>
                <a:srgbClr val="000000"/>
              </a:buClr>
              <a:buSzPct val="100000"/>
              <a:buFont typeface="Times New Roman" pitchFamily="18"/>
              <a:buChar char="»"/>
            </a:lvl9pPr>
          </a:lstStyle>
          <a:p>
            <a:endParaRPr lang="hu-HU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zabadkézi sokszög 1"/>
          <p:cNvSpPr/>
          <p:nvPr/>
        </p:nvSpPr>
        <p:spPr>
          <a:xfrm>
            <a:off x="1039680" y="761292"/>
            <a:ext cx="5078520" cy="3804305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FFFFFF"/>
          </a:solidFill>
          <a:ln w="9360">
            <a:solidFill>
              <a:srgbClr val="000000"/>
            </a:solidFill>
            <a:prstDash val="solid"/>
            <a:miter/>
          </a:ln>
        </p:spPr>
        <p:txBody>
          <a:bodyPr vert="horz" wrap="none" lIns="90000" tIns="46800" rIns="90000" bIns="46800" anchor="ctr" anchorCtr="0" compatLnSpc="1"/>
          <a:lstStyle/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hu-HU" sz="2400" b="0" i="0" u="none" strike="noStrike" baseline="0">
              <a:ln>
                <a:noFill/>
              </a:ln>
              <a:solidFill>
                <a:srgbClr val="000000"/>
              </a:solidFill>
              <a:latin typeface="Times New Roman" pitchFamily="18"/>
              <a:ea typeface="Lucida Sans Unicode" pitchFamily="2"/>
              <a:cs typeface="Lucida Sans Unicode" pitchFamily="2"/>
            </a:endParaRPr>
          </a:p>
        </p:txBody>
      </p:sp>
      <p:sp>
        <p:nvSpPr>
          <p:cNvPr id="3" name="Jegyzetek helye 2"/>
          <p:cNvSpPr txBox="1">
            <a:spLocks noGrp="1"/>
          </p:cNvSpPr>
          <p:nvPr>
            <p:ph type="body" sz="quarter" idx="1"/>
          </p:nvPr>
        </p:nvSpPr>
        <p:spPr>
          <a:xfrm>
            <a:off x="522359" y="4825595"/>
            <a:ext cx="6037200" cy="284617"/>
          </a:xfrm>
        </p:spPr>
        <p:txBody>
          <a:bodyPr>
            <a:spAutoFit/>
          </a:bodyPr>
          <a:lstStyle>
            <a:defPPr lvl="0">
              <a:buClr>
                <a:srgbClr val="000000"/>
              </a:buClr>
              <a:buSzPct val="100000"/>
              <a:buFont typeface="Times New Roman" pitchFamily="18"/>
              <a:buNone/>
            </a:defPPr>
            <a:lvl1pPr lvl="0">
              <a:buClr>
                <a:srgbClr val="000000"/>
              </a:buClr>
              <a:buSzPct val="100000"/>
              <a:buFont typeface="Times New Roman" pitchFamily="18"/>
              <a:buChar char="•"/>
            </a:lvl1pPr>
            <a:lvl2pPr lvl="1">
              <a:buClr>
                <a:srgbClr val="000000"/>
              </a:buClr>
              <a:buSzPct val="100000"/>
              <a:buFont typeface="Times New Roman" pitchFamily="18"/>
              <a:buChar char="–"/>
            </a:lvl2pPr>
            <a:lvl3pPr lvl="2">
              <a:buClr>
                <a:srgbClr val="000000"/>
              </a:buClr>
              <a:buSzPct val="100000"/>
              <a:buFont typeface="Times New Roman" pitchFamily="18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18"/>
              <a:buChar char="–"/>
            </a:lvl4pPr>
            <a:lvl5pPr lvl="4">
              <a:buClr>
                <a:srgbClr val="000000"/>
              </a:buClr>
              <a:buSzPct val="100000"/>
              <a:buFont typeface="Times New Roman" pitchFamily="18"/>
              <a:buChar char="»"/>
            </a:lvl5pPr>
            <a:lvl6pPr lvl="5">
              <a:buClr>
                <a:srgbClr val="000000"/>
              </a:buClr>
              <a:buSzPct val="100000"/>
              <a:buFont typeface="Times New Roman" pitchFamily="18"/>
              <a:buChar char="»"/>
            </a:lvl6pPr>
            <a:lvl7pPr lvl="6">
              <a:buClr>
                <a:srgbClr val="000000"/>
              </a:buClr>
              <a:buSzPct val="100000"/>
              <a:buFont typeface="Times New Roman" pitchFamily="18"/>
              <a:buChar char="»"/>
            </a:lvl7pPr>
            <a:lvl8pPr lvl="7">
              <a:buClr>
                <a:srgbClr val="000000"/>
              </a:buClr>
              <a:buSzPct val="100000"/>
              <a:buFont typeface="Times New Roman" pitchFamily="18"/>
              <a:buChar char="»"/>
            </a:lvl8pPr>
            <a:lvl9pPr lvl="8">
              <a:buClr>
                <a:srgbClr val="000000"/>
              </a:buClr>
              <a:buSzPct val="100000"/>
              <a:buFont typeface="Times New Roman" pitchFamily="18"/>
              <a:buChar char="»"/>
            </a:lvl9pPr>
          </a:lstStyle>
          <a:p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92562700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Diakép hely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2291" name="Jegyzetek helye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hu-HU" dirty="0"/>
          </a:p>
        </p:txBody>
      </p:sp>
      <p:sp>
        <p:nvSpPr>
          <p:cNvPr id="12292" name="Dia számának hely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430C7BF-8690-40CC-9AF5-4B1B5BFA3CE5}" type="slidenum">
              <a:rPr lang="en-US" smtClean="0"/>
              <a:pPr/>
              <a:t>22</a:t>
            </a:fld>
            <a:endParaRPr 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zabadkézi sokszög 1"/>
          <p:cNvSpPr/>
          <p:nvPr/>
        </p:nvSpPr>
        <p:spPr>
          <a:xfrm>
            <a:off x="1039680" y="761292"/>
            <a:ext cx="5078520" cy="3804305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FFFFFF"/>
          </a:solidFill>
          <a:ln w="9360">
            <a:solidFill>
              <a:srgbClr val="000000"/>
            </a:solidFill>
            <a:prstDash val="solid"/>
            <a:miter/>
          </a:ln>
        </p:spPr>
        <p:txBody>
          <a:bodyPr vert="horz" wrap="none" lIns="90000" tIns="46800" rIns="90000" bIns="46800" anchor="ctr" anchorCtr="0" compatLnSpc="1"/>
          <a:lstStyle/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hu-HU" sz="2400" b="0" i="0" u="none" strike="noStrike" baseline="0">
              <a:ln>
                <a:noFill/>
              </a:ln>
              <a:solidFill>
                <a:srgbClr val="000000"/>
              </a:solidFill>
              <a:latin typeface="Times New Roman" pitchFamily="18"/>
              <a:ea typeface="Lucida Sans Unicode" pitchFamily="2"/>
              <a:cs typeface="Lucida Sans Unicode" pitchFamily="2"/>
            </a:endParaRPr>
          </a:p>
        </p:txBody>
      </p:sp>
      <p:sp>
        <p:nvSpPr>
          <p:cNvPr id="3" name="Jegyzetek helye 2"/>
          <p:cNvSpPr txBox="1">
            <a:spLocks noGrp="1"/>
          </p:cNvSpPr>
          <p:nvPr>
            <p:ph type="body" sz="quarter" idx="1"/>
          </p:nvPr>
        </p:nvSpPr>
        <p:spPr>
          <a:xfrm>
            <a:off x="522359" y="4825595"/>
            <a:ext cx="6037200" cy="284617"/>
          </a:xfrm>
        </p:spPr>
        <p:txBody>
          <a:bodyPr>
            <a:spAutoFit/>
          </a:bodyPr>
          <a:lstStyle>
            <a:defPPr lvl="0">
              <a:buClr>
                <a:srgbClr val="000000"/>
              </a:buClr>
              <a:buSzPct val="100000"/>
              <a:buFont typeface="Times New Roman" pitchFamily="18"/>
              <a:buNone/>
            </a:defPPr>
            <a:lvl1pPr lvl="0">
              <a:buClr>
                <a:srgbClr val="000000"/>
              </a:buClr>
              <a:buSzPct val="100000"/>
              <a:buFont typeface="Times New Roman" pitchFamily="18"/>
              <a:buChar char="•"/>
            </a:lvl1pPr>
            <a:lvl2pPr lvl="1">
              <a:buClr>
                <a:srgbClr val="000000"/>
              </a:buClr>
              <a:buSzPct val="100000"/>
              <a:buFont typeface="Times New Roman" pitchFamily="18"/>
              <a:buChar char="–"/>
            </a:lvl2pPr>
            <a:lvl3pPr lvl="2">
              <a:buClr>
                <a:srgbClr val="000000"/>
              </a:buClr>
              <a:buSzPct val="100000"/>
              <a:buFont typeface="Times New Roman" pitchFamily="18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18"/>
              <a:buChar char="–"/>
            </a:lvl4pPr>
            <a:lvl5pPr lvl="4">
              <a:buClr>
                <a:srgbClr val="000000"/>
              </a:buClr>
              <a:buSzPct val="100000"/>
              <a:buFont typeface="Times New Roman" pitchFamily="18"/>
              <a:buChar char="»"/>
            </a:lvl5pPr>
            <a:lvl6pPr lvl="5">
              <a:buClr>
                <a:srgbClr val="000000"/>
              </a:buClr>
              <a:buSzPct val="100000"/>
              <a:buFont typeface="Times New Roman" pitchFamily="18"/>
              <a:buChar char="»"/>
            </a:lvl6pPr>
            <a:lvl7pPr lvl="6">
              <a:buClr>
                <a:srgbClr val="000000"/>
              </a:buClr>
              <a:buSzPct val="100000"/>
              <a:buFont typeface="Times New Roman" pitchFamily="18"/>
              <a:buChar char="»"/>
            </a:lvl7pPr>
            <a:lvl8pPr lvl="7">
              <a:buClr>
                <a:srgbClr val="000000"/>
              </a:buClr>
              <a:buSzPct val="100000"/>
              <a:buFont typeface="Times New Roman" pitchFamily="18"/>
              <a:buChar char="»"/>
            </a:lvl8pPr>
            <a:lvl9pPr lvl="8">
              <a:buClr>
                <a:srgbClr val="000000"/>
              </a:buClr>
              <a:buSzPct val="100000"/>
              <a:buFont typeface="Times New Roman" pitchFamily="18"/>
              <a:buChar char="»"/>
            </a:lvl9pPr>
          </a:lstStyle>
          <a:p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4558088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zabadkézi sokszög 1"/>
          <p:cNvSpPr/>
          <p:nvPr/>
        </p:nvSpPr>
        <p:spPr>
          <a:xfrm>
            <a:off x="1004342" y="680908"/>
            <a:ext cx="4905905" cy="3402608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FFFFFF"/>
          </a:solidFill>
          <a:ln w="9360">
            <a:solidFill>
              <a:srgbClr val="000000"/>
            </a:solidFill>
            <a:prstDash val="solid"/>
            <a:miter/>
          </a:ln>
        </p:spPr>
        <p:txBody>
          <a:bodyPr vert="horz" wrap="none" lIns="83079" tIns="43201" rIns="83079" bIns="43201" anchor="ctr" anchorCtr="0" compatLnSpc="0"/>
          <a:lstStyle/>
          <a:p>
            <a:pPr lvl="0" rtl="0" hangingPunct="0">
              <a:buNone/>
              <a:tabLst/>
            </a:pPr>
            <a:endParaRPr lang="hu-HU" sz="2200">
              <a:latin typeface="Times New Roman" pitchFamily="18"/>
              <a:ea typeface="Arial Unicode MS" pitchFamily="2"/>
              <a:cs typeface="Tahoma" pitchFamily="2"/>
            </a:endParaRPr>
          </a:p>
        </p:txBody>
      </p:sp>
      <p:sp>
        <p:nvSpPr>
          <p:cNvPr id="3" name="Jegyzetek helye 2"/>
          <p:cNvSpPr txBox="1">
            <a:spLocks noGrp="1"/>
          </p:cNvSpPr>
          <p:nvPr>
            <p:ph type="body" sz="quarter" idx="1"/>
          </p:nvPr>
        </p:nvSpPr>
        <p:spPr>
          <a:xfrm>
            <a:off x="504258" y="4315738"/>
            <a:ext cx="5836520" cy="276999"/>
          </a:xfrm>
        </p:spPr>
        <p:txBody>
          <a:bodyPr>
            <a:spAutoFit/>
          </a:bodyPr>
          <a:lstStyle>
            <a:defPPr lvl="0">
              <a:buClr>
                <a:srgbClr val="000000"/>
              </a:buClr>
              <a:buSzPct val="100000"/>
              <a:buFont typeface="Times New Roman" pitchFamily="18"/>
              <a:buNone/>
            </a:defPPr>
            <a:lvl1pPr lvl="0">
              <a:buClr>
                <a:srgbClr val="000000"/>
              </a:buClr>
              <a:buSzPct val="100000"/>
              <a:buFont typeface="Times New Roman" pitchFamily="18"/>
              <a:buChar char="•"/>
            </a:lvl1pPr>
            <a:lvl2pPr lvl="1">
              <a:buClr>
                <a:srgbClr val="000000"/>
              </a:buClr>
              <a:buSzPct val="100000"/>
              <a:buFont typeface="Times New Roman" pitchFamily="18"/>
              <a:buChar char="–"/>
            </a:lvl2pPr>
            <a:lvl3pPr lvl="2">
              <a:buClr>
                <a:srgbClr val="000000"/>
              </a:buClr>
              <a:buSzPct val="100000"/>
              <a:buFont typeface="Times New Roman" pitchFamily="18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18"/>
              <a:buChar char="–"/>
            </a:lvl4pPr>
            <a:lvl5pPr lvl="4">
              <a:buClr>
                <a:srgbClr val="000000"/>
              </a:buClr>
              <a:buSzPct val="100000"/>
              <a:buFont typeface="Times New Roman" pitchFamily="18"/>
              <a:buChar char="»"/>
            </a:lvl5pPr>
            <a:lvl6pPr lvl="5">
              <a:buClr>
                <a:srgbClr val="000000"/>
              </a:buClr>
              <a:buSzPct val="100000"/>
              <a:buFont typeface="Times New Roman" pitchFamily="18"/>
              <a:buChar char="»"/>
            </a:lvl6pPr>
            <a:lvl7pPr lvl="6">
              <a:buClr>
                <a:srgbClr val="000000"/>
              </a:buClr>
              <a:buSzPct val="100000"/>
              <a:buFont typeface="Times New Roman" pitchFamily="18"/>
              <a:buChar char="»"/>
            </a:lvl7pPr>
            <a:lvl8pPr lvl="7">
              <a:buClr>
                <a:srgbClr val="000000"/>
              </a:buClr>
              <a:buSzPct val="100000"/>
              <a:buFont typeface="Times New Roman" pitchFamily="18"/>
              <a:buChar char="»"/>
            </a:lvl8pPr>
            <a:lvl9pPr lvl="8">
              <a:buClr>
                <a:srgbClr val="000000"/>
              </a:buClr>
              <a:buSzPct val="100000"/>
              <a:buFont typeface="Times New Roman" pitchFamily="18"/>
              <a:buChar char="»"/>
            </a:lvl9pPr>
          </a:lstStyle>
          <a:p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75397759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zabadkézi sokszög 1"/>
          <p:cNvSpPr/>
          <p:nvPr/>
        </p:nvSpPr>
        <p:spPr>
          <a:xfrm>
            <a:off x="1004342" y="680908"/>
            <a:ext cx="4905905" cy="3402608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FFFFFF"/>
          </a:solidFill>
          <a:ln w="9360">
            <a:solidFill>
              <a:srgbClr val="000000"/>
            </a:solidFill>
            <a:prstDash val="solid"/>
            <a:miter/>
          </a:ln>
        </p:spPr>
        <p:txBody>
          <a:bodyPr vert="horz" wrap="none" lIns="83079" tIns="43201" rIns="83079" bIns="43201" anchor="ctr" anchorCtr="0" compatLnSpc="0"/>
          <a:lstStyle/>
          <a:p>
            <a:pPr lvl="0" rtl="0" hangingPunct="0">
              <a:buNone/>
              <a:tabLst/>
            </a:pPr>
            <a:endParaRPr lang="hu-HU" sz="2200">
              <a:latin typeface="Times New Roman" pitchFamily="18"/>
              <a:ea typeface="Arial Unicode MS" pitchFamily="2"/>
              <a:cs typeface="Tahoma" pitchFamily="2"/>
            </a:endParaRPr>
          </a:p>
        </p:txBody>
      </p:sp>
      <p:sp>
        <p:nvSpPr>
          <p:cNvPr id="3" name="Jegyzetek helye 2"/>
          <p:cNvSpPr txBox="1">
            <a:spLocks noGrp="1"/>
          </p:cNvSpPr>
          <p:nvPr>
            <p:ph type="body" sz="quarter" idx="1"/>
          </p:nvPr>
        </p:nvSpPr>
        <p:spPr>
          <a:xfrm>
            <a:off x="504258" y="4315738"/>
            <a:ext cx="5836520" cy="276999"/>
          </a:xfrm>
        </p:spPr>
        <p:txBody>
          <a:bodyPr>
            <a:spAutoFit/>
          </a:bodyPr>
          <a:lstStyle>
            <a:defPPr lvl="0">
              <a:buClr>
                <a:srgbClr val="000000"/>
              </a:buClr>
              <a:buSzPct val="100000"/>
              <a:buFont typeface="Times New Roman" pitchFamily="18"/>
              <a:buNone/>
            </a:defPPr>
            <a:lvl1pPr lvl="0">
              <a:buClr>
                <a:srgbClr val="000000"/>
              </a:buClr>
              <a:buSzPct val="100000"/>
              <a:buFont typeface="Times New Roman" pitchFamily="18"/>
              <a:buChar char="•"/>
            </a:lvl1pPr>
            <a:lvl2pPr lvl="1">
              <a:buClr>
                <a:srgbClr val="000000"/>
              </a:buClr>
              <a:buSzPct val="100000"/>
              <a:buFont typeface="Times New Roman" pitchFamily="18"/>
              <a:buChar char="–"/>
            </a:lvl2pPr>
            <a:lvl3pPr lvl="2">
              <a:buClr>
                <a:srgbClr val="000000"/>
              </a:buClr>
              <a:buSzPct val="100000"/>
              <a:buFont typeface="Times New Roman" pitchFamily="18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18"/>
              <a:buChar char="–"/>
            </a:lvl4pPr>
            <a:lvl5pPr lvl="4">
              <a:buClr>
                <a:srgbClr val="000000"/>
              </a:buClr>
              <a:buSzPct val="100000"/>
              <a:buFont typeface="Times New Roman" pitchFamily="18"/>
              <a:buChar char="»"/>
            </a:lvl5pPr>
            <a:lvl6pPr lvl="5">
              <a:buClr>
                <a:srgbClr val="000000"/>
              </a:buClr>
              <a:buSzPct val="100000"/>
              <a:buFont typeface="Times New Roman" pitchFamily="18"/>
              <a:buChar char="»"/>
            </a:lvl6pPr>
            <a:lvl7pPr lvl="6">
              <a:buClr>
                <a:srgbClr val="000000"/>
              </a:buClr>
              <a:buSzPct val="100000"/>
              <a:buFont typeface="Times New Roman" pitchFamily="18"/>
              <a:buChar char="»"/>
            </a:lvl7pPr>
            <a:lvl8pPr lvl="7">
              <a:buClr>
                <a:srgbClr val="000000"/>
              </a:buClr>
              <a:buSzPct val="100000"/>
              <a:buFont typeface="Times New Roman" pitchFamily="18"/>
              <a:buChar char="»"/>
            </a:lvl8pPr>
            <a:lvl9pPr lvl="8">
              <a:buClr>
                <a:srgbClr val="000000"/>
              </a:buClr>
              <a:buSzPct val="100000"/>
              <a:buFont typeface="Times New Roman" pitchFamily="18"/>
              <a:buChar char="»"/>
            </a:lvl9pPr>
          </a:lstStyle>
          <a:p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47578416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zabadkézi sokszög 1"/>
          <p:cNvSpPr/>
          <p:nvPr/>
        </p:nvSpPr>
        <p:spPr>
          <a:xfrm>
            <a:off x="1004342" y="680908"/>
            <a:ext cx="4905905" cy="3402608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FFFFFF"/>
          </a:solidFill>
          <a:ln w="9360">
            <a:solidFill>
              <a:srgbClr val="000000"/>
            </a:solidFill>
            <a:prstDash val="solid"/>
            <a:miter/>
          </a:ln>
        </p:spPr>
        <p:txBody>
          <a:bodyPr vert="horz" wrap="none" lIns="83079" tIns="43201" rIns="83079" bIns="43201" anchor="ctr" anchorCtr="0" compatLnSpc="0"/>
          <a:lstStyle/>
          <a:p>
            <a:pPr lvl="0" rtl="0" hangingPunct="0">
              <a:buNone/>
              <a:tabLst/>
            </a:pPr>
            <a:endParaRPr lang="hu-HU" sz="2200">
              <a:latin typeface="Times New Roman" pitchFamily="18"/>
              <a:ea typeface="Arial Unicode MS" pitchFamily="2"/>
              <a:cs typeface="Tahoma" pitchFamily="2"/>
            </a:endParaRPr>
          </a:p>
        </p:txBody>
      </p:sp>
      <p:sp>
        <p:nvSpPr>
          <p:cNvPr id="3" name="Jegyzetek helye 2"/>
          <p:cNvSpPr txBox="1">
            <a:spLocks noGrp="1"/>
          </p:cNvSpPr>
          <p:nvPr>
            <p:ph type="body" sz="quarter" idx="1"/>
          </p:nvPr>
        </p:nvSpPr>
        <p:spPr>
          <a:xfrm>
            <a:off x="504258" y="4315738"/>
            <a:ext cx="5836520" cy="276999"/>
          </a:xfrm>
        </p:spPr>
        <p:txBody>
          <a:bodyPr>
            <a:spAutoFit/>
          </a:bodyPr>
          <a:lstStyle>
            <a:defPPr lvl="0">
              <a:buClr>
                <a:srgbClr val="000000"/>
              </a:buClr>
              <a:buSzPct val="100000"/>
              <a:buFont typeface="Times New Roman" pitchFamily="18"/>
              <a:buNone/>
            </a:defPPr>
            <a:lvl1pPr lvl="0">
              <a:buClr>
                <a:srgbClr val="000000"/>
              </a:buClr>
              <a:buSzPct val="100000"/>
              <a:buFont typeface="Times New Roman" pitchFamily="18"/>
              <a:buChar char="•"/>
            </a:lvl1pPr>
            <a:lvl2pPr lvl="1">
              <a:buClr>
                <a:srgbClr val="000000"/>
              </a:buClr>
              <a:buSzPct val="100000"/>
              <a:buFont typeface="Times New Roman" pitchFamily="18"/>
              <a:buChar char="–"/>
            </a:lvl2pPr>
            <a:lvl3pPr lvl="2">
              <a:buClr>
                <a:srgbClr val="000000"/>
              </a:buClr>
              <a:buSzPct val="100000"/>
              <a:buFont typeface="Times New Roman" pitchFamily="18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18"/>
              <a:buChar char="–"/>
            </a:lvl4pPr>
            <a:lvl5pPr lvl="4">
              <a:buClr>
                <a:srgbClr val="000000"/>
              </a:buClr>
              <a:buSzPct val="100000"/>
              <a:buFont typeface="Times New Roman" pitchFamily="18"/>
              <a:buChar char="»"/>
            </a:lvl5pPr>
            <a:lvl6pPr lvl="5">
              <a:buClr>
                <a:srgbClr val="000000"/>
              </a:buClr>
              <a:buSzPct val="100000"/>
              <a:buFont typeface="Times New Roman" pitchFamily="18"/>
              <a:buChar char="»"/>
            </a:lvl6pPr>
            <a:lvl7pPr lvl="6">
              <a:buClr>
                <a:srgbClr val="000000"/>
              </a:buClr>
              <a:buSzPct val="100000"/>
              <a:buFont typeface="Times New Roman" pitchFamily="18"/>
              <a:buChar char="»"/>
            </a:lvl7pPr>
            <a:lvl8pPr lvl="7">
              <a:buClr>
                <a:srgbClr val="000000"/>
              </a:buClr>
              <a:buSzPct val="100000"/>
              <a:buFont typeface="Times New Roman" pitchFamily="18"/>
              <a:buChar char="»"/>
            </a:lvl8pPr>
            <a:lvl9pPr lvl="8">
              <a:buClr>
                <a:srgbClr val="000000"/>
              </a:buClr>
              <a:buSzPct val="100000"/>
              <a:buFont typeface="Times New Roman" pitchFamily="18"/>
              <a:buChar char="»"/>
            </a:lvl9pPr>
          </a:lstStyle>
          <a:p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01769012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zabadkézi sokszög 1"/>
          <p:cNvSpPr/>
          <p:nvPr/>
        </p:nvSpPr>
        <p:spPr>
          <a:xfrm>
            <a:off x="1039680" y="761292"/>
            <a:ext cx="5078520" cy="3804305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FFFFFF"/>
          </a:solidFill>
          <a:ln w="9360">
            <a:solidFill>
              <a:srgbClr val="000000"/>
            </a:solidFill>
            <a:prstDash val="solid"/>
            <a:miter/>
          </a:ln>
        </p:spPr>
        <p:txBody>
          <a:bodyPr vert="horz" wrap="none" lIns="90000" tIns="46800" rIns="90000" bIns="46800" anchor="ctr" anchorCtr="0" compatLnSpc="1"/>
          <a:lstStyle/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hu-HU" sz="2400" b="0" i="0" u="none" strike="noStrike" baseline="0">
              <a:ln>
                <a:noFill/>
              </a:ln>
              <a:solidFill>
                <a:srgbClr val="000000"/>
              </a:solidFill>
              <a:latin typeface="Times New Roman" pitchFamily="18"/>
              <a:ea typeface="Lucida Sans Unicode" pitchFamily="2"/>
              <a:cs typeface="Lucida Sans Unicode" pitchFamily="2"/>
            </a:endParaRPr>
          </a:p>
        </p:txBody>
      </p:sp>
      <p:sp>
        <p:nvSpPr>
          <p:cNvPr id="3" name="Jegyzetek helye 2"/>
          <p:cNvSpPr txBox="1">
            <a:spLocks noGrp="1"/>
          </p:cNvSpPr>
          <p:nvPr>
            <p:ph type="body" sz="quarter" idx="1"/>
          </p:nvPr>
        </p:nvSpPr>
        <p:spPr>
          <a:xfrm>
            <a:off x="522359" y="4825595"/>
            <a:ext cx="6037200" cy="284617"/>
          </a:xfrm>
        </p:spPr>
        <p:txBody>
          <a:bodyPr>
            <a:spAutoFit/>
          </a:bodyPr>
          <a:lstStyle>
            <a:defPPr lvl="0">
              <a:buClr>
                <a:srgbClr val="000000"/>
              </a:buClr>
              <a:buSzPct val="100000"/>
              <a:buFont typeface="Times New Roman" pitchFamily="18"/>
              <a:buNone/>
            </a:defPPr>
            <a:lvl1pPr lvl="0">
              <a:buClr>
                <a:srgbClr val="000000"/>
              </a:buClr>
              <a:buSzPct val="100000"/>
              <a:buFont typeface="Times New Roman" pitchFamily="18"/>
              <a:buChar char="•"/>
            </a:lvl1pPr>
            <a:lvl2pPr lvl="1">
              <a:buClr>
                <a:srgbClr val="000000"/>
              </a:buClr>
              <a:buSzPct val="100000"/>
              <a:buFont typeface="Times New Roman" pitchFamily="18"/>
              <a:buChar char="–"/>
            </a:lvl2pPr>
            <a:lvl3pPr lvl="2">
              <a:buClr>
                <a:srgbClr val="000000"/>
              </a:buClr>
              <a:buSzPct val="100000"/>
              <a:buFont typeface="Times New Roman" pitchFamily="18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18"/>
              <a:buChar char="–"/>
            </a:lvl4pPr>
            <a:lvl5pPr lvl="4">
              <a:buClr>
                <a:srgbClr val="000000"/>
              </a:buClr>
              <a:buSzPct val="100000"/>
              <a:buFont typeface="Times New Roman" pitchFamily="18"/>
              <a:buChar char="»"/>
            </a:lvl5pPr>
            <a:lvl6pPr lvl="5">
              <a:buClr>
                <a:srgbClr val="000000"/>
              </a:buClr>
              <a:buSzPct val="100000"/>
              <a:buFont typeface="Times New Roman" pitchFamily="18"/>
              <a:buChar char="»"/>
            </a:lvl6pPr>
            <a:lvl7pPr lvl="6">
              <a:buClr>
                <a:srgbClr val="000000"/>
              </a:buClr>
              <a:buSzPct val="100000"/>
              <a:buFont typeface="Times New Roman" pitchFamily="18"/>
              <a:buChar char="»"/>
            </a:lvl7pPr>
            <a:lvl8pPr lvl="7">
              <a:buClr>
                <a:srgbClr val="000000"/>
              </a:buClr>
              <a:buSzPct val="100000"/>
              <a:buFont typeface="Times New Roman" pitchFamily="18"/>
              <a:buChar char="»"/>
            </a:lvl8pPr>
            <a:lvl9pPr lvl="8">
              <a:buClr>
                <a:srgbClr val="000000"/>
              </a:buClr>
              <a:buSzPct val="100000"/>
              <a:buFont typeface="Times New Roman" pitchFamily="18"/>
              <a:buChar char="»"/>
            </a:lvl9pPr>
          </a:lstStyle>
          <a:p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65956162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zabadkézi sokszög 1"/>
          <p:cNvSpPr/>
          <p:nvPr/>
        </p:nvSpPr>
        <p:spPr>
          <a:xfrm>
            <a:off x="1039680" y="761292"/>
            <a:ext cx="5078520" cy="3804305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FFFFFF"/>
          </a:solidFill>
          <a:ln w="9360">
            <a:solidFill>
              <a:srgbClr val="000000"/>
            </a:solidFill>
            <a:prstDash val="solid"/>
            <a:miter/>
          </a:ln>
        </p:spPr>
        <p:txBody>
          <a:bodyPr vert="horz" wrap="none" lIns="90000" tIns="46800" rIns="90000" bIns="46800" anchor="ctr" anchorCtr="0" compatLnSpc="1"/>
          <a:lstStyle/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hu-HU" sz="2400" b="0" i="0" u="none" strike="noStrike" baseline="0">
              <a:ln>
                <a:noFill/>
              </a:ln>
              <a:solidFill>
                <a:srgbClr val="000000"/>
              </a:solidFill>
              <a:latin typeface="Times New Roman" pitchFamily="18"/>
              <a:ea typeface="Lucida Sans Unicode" pitchFamily="2"/>
              <a:cs typeface="Lucida Sans Unicode" pitchFamily="2"/>
            </a:endParaRPr>
          </a:p>
        </p:txBody>
      </p:sp>
      <p:sp>
        <p:nvSpPr>
          <p:cNvPr id="3" name="Jegyzetek helye 2"/>
          <p:cNvSpPr txBox="1">
            <a:spLocks noGrp="1"/>
          </p:cNvSpPr>
          <p:nvPr>
            <p:ph type="body" sz="quarter" idx="1"/>
          </p:nvPr>
        </p:nvSpPr>
        <p:spPr>
          <a:xfrm>
            <a:off x="522359" y="4825595"/>
            <a:ext cx="6037200" cy="284617"/>
          </a:xfrm>
        </p:spPr>
        <p:txBody>
          <a:bodyPr>
            <a:spAutoFit/>
          </a:bodyPr>
          <a:lstStyle>
            <a:defPPr lvl="0">
              <a:buClr>
                <a:srgbClr val="000000"/>
              </a:buClr>
              <a:buSzPct val="100000"/>
              <a:buFont typeface="Times New Roman" pitchFamily="18"/>
              <a:buNone/>
            </a:defPPr>
            <a:lvl1pPr lvl="0">
              <a:buClr>
                <a:srgbClr val="000000"/>
              </a:buClr>
              <a:buSzPct val="100000"/>
              <a:buFont typeface="Times New Roman" pitchFamily="18"/>
              <a:buChar char="•"/>
            </a:lvl1pPr>
            <a:lvl2pPr lvl="1">
              <a:buClr>
                <a:srgbClr val="000000"/>
              </a:buClr>
              <a:buSzPct val="100000"/>
              <a:buFont typeface="Times New Roman" pitchFamily="18"/>
              <a:buChar char="–"/>
            </a:lvl2pPr>
            <a:lvl3pPr lvl="2">
              <a:buClr>
                <a:srgbClr val="000000"/>
              </a:buClr>
              <a:buSzPct val="100000"/>
              <a:buFont typeface="Times New Roman" pitchFamily="18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18"/>
              <a:buChar char="–"/>
            </a:lvl4pPr>
            <a:lvl5pPr lvl="4">
              <a:buClr>
                <a:srgbClr val="000000"/>
              </a:buClr>
              <a:buSzPct val="100000"/>
              <a:buFont typeface="Times New Roman" pitchFamily="18"/>
              <a:buChar char="»"/>
            </a:lvl5pPr>
            <a:lvl6pPr lvl="5">
              <a:buClr>
                <a:srgbClr val="000000"/>
              </a:buClr>
              <a:buSzPct val="100000"/>
              <a:buFont typeface="Times New Roman" pitchFamily="18"/>
              <a:buChar char="»"/>
            </a:lvl6pPr>
            <a:lvl7pPr lvl="6">
              <a:buClr>
                <a:srgbClr val="000000"/>
              </a:buClr>
              <a:buSzPct val="100000"/>
              <a:buFont typeface="Times New Roman" pitchFamily="18"/>
              <a:buChar char="»"/>
            </a:lvl7pPr>
            <a:lvl8pPr lvl="7">
              <a:buClr>
                <a:srgbClr val="000000"/>
              </a:buClr>
              <a:buSzPct val="100000"/>
              <a:buFont typeface="Times New Roman" pitchFamily="18"/>
              <a:buChar char="»"/>
            </a:lvl8pPr>
            <a:lvl9pPr lvl="8">
              <a:buClr>
                <a:srgbClr val="000000"/>
              </a:buClr>
              <a:buSzPct val="100000"/>
              <a:buFont typeface="Times New Roman" pitchFamily="18"/>
              <a:buChar char="»"/>
            </a:lvl9pPr>
          </a:lstStyle>
          <a:p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757032094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zabadkézi sokszög 1"/>
          <p:cNvSpPr/>
          <p:nvPr/>
        </p:nvSpPr>
        <p:spPr>
          <a:xfrm>
            <a:off x="1039680" y="761292"/>
            <a:ext cx="5078520" cy="3804305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FFFFFF"/>
          </a:solidFill>
          <a:ln w="9360">
            <a:solidFill>
              <a:srgbClr val="000000"/>
            </a:solidFill>
            <a:prstDash val="solid"/>
            <a:miter/>
          </a:ln>
        </p:spPr>
        <p:txBody>
          <a:bodyPr vert="horz" wrap="none" lIns="90000" tIns="46800" rIns="90000" bIns="46800" anchor="ctr" anchorCtr="0" compatLnSpc="1"/>
          <a:lstStyle/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hu-HU" sz="2400" b="0" i="0" u="none" strike="noStrike" baseline="0">
              <a:ln>
                <a:noFill/>
              </a:ln>
              <a:solidFill>
                <a:srgbClr val="000000"/>
              </a:solidFill>
              <a:latin typeface="Times New Roman" pitchFamily="18"/>
              <a:ea typeface="Lucida Sans Unicode" pitchFamily="2"/>
              <a:cs typeface="Lucida Sans Unicode" pitchFamily="2"/>
            </a:endParaRPr>
          </a:p>
        </p:txBody>
      </p:sp>
      <p:sp>
        <p:nvSpPr>
          <p:cNvPr id="3" name="Jegyzetek helye 2"/>
          <p:cNvSpPr txBox="1">
            <a:spLocks noGrp="1"/>
          </p:cNvSpPr>
          <p:nvPr>
            <p:ph type="body" sz="quarter" idx="1"/>
          </p:nvPr>
        </p:nvSpPr>
        <p:spPr>
          <a:xfrm>
            <a:off x="522359" y="4825595"/>
            <a:ext cx="6037200" cy="284617"/>
          </a:xfrm>
        </p:spPr>
        <p:txBody>
          <a:bodyPr>
            <a:spAutoFit/>
          </a:bodyPr>
          <a:lstStyle>
            <a:defPPr lvl="0">
              <a:buClr>
                <a:srgbClr val="000000"/>
              </a:buClr>
              <a:buSzPct val="100000"/>
              <a:buFont typeface="Times New Roman" pitchFamily="18"/>
              <a:buNone/>
            </a:defPPr>
            <a:lvl1pPr lvl="0">
              <a:buClr>
                <a:srgbClr val="000000"/>
              </a:buClr>
              <a:buSzPct val="100000"/>
              <a:buFont typeface="Times New Roman" pitchFamily="18"/>
              <a:buChar char="•"/>
            </a:lvl1pPr>
            <a:lvl2pPr lvl="1">
              <a:buClr>
                <a:srgbClr val="000000"/>
              </a:buClr>
              <a:buSzPct val="100000"/>
              <a:buFont typeface="Times New Roman" pitchFamily="18"/>
              <a:buChar char="–"/>
            </a:lvl2pPr>
            <a:lvl3pPr lvl="2">
              <a:buClr>
                <a:srgbClr val="000000"/>
              </a:buClr>
              <a:buSzPct val="100000"/>
              <a:buFont typeface="Times New Roman" pitchFamily="18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18"/>
              <a:buChar char="–"/>
            </a:lvl4pPr>
            <a:lvl5pPr lvl="4">
              <a:buClr>
                <a:srgbClr val="000000"/>
              </a:buClr>
              <a:buSzPct val="100000"/>
              <a:buFont typeface="Times New Roman" pitchFamily="18"/>
              <a:buChar char="»"/>
            </a:lvl5pPr>
            <a:lvl6pPr lvl="5">
              <a:buClr>
                <a:srgbClr val="000000"/>
              </a:buClr>
              <a:buSzPct val="100000"/>
              <a:buFont typeface="Times New Roman" pitchFamily="18"/>
              <a:buChar char="»"/>
            </a:lvl6pPr>
            <a:lvl7pPr lvl="6">
              <a:buClr>
                <a:srgbClr val="000000"/>
              </a:buClr>
              <a:buSzPct val="100000"/>
              <a:buFont typeface="Times New Roman" pitchFamily="18"/>
              <a:buChar char="»"/>
            </a:lvl7pPr>
            <a:lvl8pPr lvl="7">
              <a:buClr>
                <a:srgbClr val="000000"/>
              </a:buClr>
              <a:buSzPct val="100000"/>
              <a:buFont typeface="Times New Roman" pitchFamily="18"/>
              <a:buChar char="»"/>
            </a:lvl8pPr>
            <a:lvl9pPr lvl="8">
              <a:buClr>
                <a:srgbClr val="000000"/>
              </a:buClr>
              <a:buSzPct val="100000"/>
              <a:buFont typeface="Times New Roman" pitchFamily="18"/>
              <a:buChar char="»"/>
            </a:lvl9pPr>
          </a:lstStyle>
          <a:p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8820712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Diakép hely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2291" name="Jegyzetek helye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hu-HU" dirty="0"/>
          </a:p>
        </p:txBody>
      </p:sp>
      <p:sp>
        <p:nvSpPr>
          <p:cNvPr id="12292" name="Dia számának hely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430C7BF-8690-40CC-9AF5-4B1B5BFA3CE5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zabadkézi sokszög 1"/>
          <p:cNvSpPr/>
          <p:nvPr/>
        </p:nvSpPr>
        <p:spPr>
          <a:xfrm>
            <a:off x="1039680" y="761292"/>
            <a:ext cx="5078520" cy="3804305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FFFFFF"/>
          </a:solidFill>
          <a:ln w="9360">
            <a:solidFill>
              <a:srgbClr val="000000"/>
            </a:solidFill>
            <a:prstDash val="solid"/>
            <a:miter/>
          </a:ln>
        </p:spPr>
        <p:txBody>
          <a:bodyPr vert="horz" wrap="none" lIns="90000" tIns="46800" rIns="90000" bIns="46800" anchor="ctr" anchorCtr="0" compatLnSpc="1"/>
          <a:lstStyle/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hu-HU" sz="2400" b="0" i="0" u="none" strike="noStrike" baseline="0">
              <a:ln>
                <a:noFill/>
              </a:ln>
              <a:solidFill>
                <a:srgbClr val="000000"/>
              </a:solidFill>
              <a:latin typeface="Times New Roman" pitchFamily="18"/>
              <a:ea typeface="Lucida Sans Unicode" pitchFamily="2"/>
              <a:cs typeface="Lucida Sans Unicode" pitchFamily="2"/>
            </a:endParaRPr>
          </a:p>
        </p:txBody>
      </p:sp>
      <p:sp>
        <p:nvSpPr>
          <p:cNvPr id="3" name="Jegyzetek helye 2"/>
          <p:cNvSpPr txBox="1">
            <a:spLocks noGrp="1"/>
          </p:cNvSpPr>
          <p:nvPr>
            <p:ph type="body" sz="quarter" idx="1"/>
          </p:nvPr>
        </p:nvSpPr>
        <p:spPr>
          <a:xfrm>
            <a:off x="522359" y="4825595"/>
            <a:ext cx="6037200" cy="284617"/>
          </a:xfrm>
        </p:spPr>
        <p:txBody>
          <a:bodyPr>
            <a:spAutoFit/>
          </a:bodyPr>
          <a:lstStyle>
            <a:defPPr lvl="0">
              <a:buClr>
                <a:srgbClr val="000000"/>
              </a:buClr>
              <a:buSzPct val="100000"/>
              <a:buFont typeface="Times New Roman" pitchFamily="18"/>
              <a:buNone/>
            </a:defPPr>
            <a:lvl1pPr lvl="0">
              <a:buClr>
                <a:srgbClr val="000000"/>
              </a:buClr>
              <a:buSzPct val="100000"/>
              <a:buFont typeface="Times New Roman" pitchFamily="18"/>
              <a:buChar char="•"/>
            </a:lvl1pPr>
            <a:lvl2pPr lvl="1">
              <a:buClr>
                <a:srgbClr val="000000"/>
              </a:buClr>
              <a:buSzPct val="100000"/>
              <a:buFont typeface="Times New Roman" pitchFamily="18"/>
              <a:buChar char="–"/>
            </a:lvl2pPr>
            <a:lvl3pPr lvl="2">
              <a:buClr>
                <a:srgbClr val="000000"/>
              </a:buClr>
              <a:buSzPct val="100000"/>
              <a:buFont typeface="Times New Roman" pitchFamily="18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18"/>
              <a:buChar char="–"/>
            </a:lvl4pPr>
            <a:lvl5pPr lvl="4">
              <a:buClr>
                <a:srgbClr val="000000"/>
              </a:buClr>
              <a:buSzPct val="100000"/>
              <a:buFont typeface="Times New Roman" pitchFamily="18"/>
              <a:buChar char="»"/>
            </a:lvl5pPr>
            <a:lvl6pPr lvl="5">
              <a:buClr>
                <a:srgbClr val="000000"/>
              </a:buClr>
              <a:buSzPct val="100000"/>
              <a:buFont typeface="Times New Roman" pitchFamily="18"/>
              <a:buChar char="»"/>
            </a:lvl6pPr>
            <a:lvl7pPr lvl="6">
              <a:buClr>
                <a:srgbClr val="000000"/>
              </a:buClr>
              <a:buSzPct val="100000"/>
              <a:buFont typeface="Times New Roman" pitchFamily="18"/>
              <a:buChar char="»"/>
            </a:lvl7pPr>
            <a:lvl8pPr lvl="7">
              <a:buClr>
                <a:srgbClr val="000000"/>
              </a:buClr>
              <a:buSzPct val="100000"/>
              <a:buFont typeface="Times New Roman" pitchFamily="18"/>
              <a:buChar char="»"/>
            </a:lvl8pPr>
            <a:lvl9pPr lvl="8">
              <a:buClr>
                <a:srgbClr val="000000"/>
              </a:buClr>
              <a:buSzPct val="100000"/>
              <a:buFont typeface="Times New Roman" pitchFamily="18"/>
              <a:buChar char="»"/>
            </a:lvl9pPr>
          </a:lstStyle>
          <a:p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775314492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Diakép hely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5363" name="Jegyzetek helye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hu-HU"/>
          </a:p>
        </p:txBody>
      </p:sp>
      <p:sp>
        <p:nvSpPr>
          <p:cNvPr id="15364" name="Dia számának hely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A469AD9-B2DE-49B2-B5B9-CA67ECB0792B}" type="slidenum">
              <a:rPr lang="en-US" smtClean="0"/>
              <a:pPr/>
              <a:t>31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Diakép hely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6387" name="Jegyzetek helye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hu-HU"/>
          </a:p>
        </p:txBody>
      </p:sp>
      <p:sp>
        <p:nvSpPr>
          <p:cNvPr id="16388" name="Dia számának hely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6A61896-73AD-4BF3-9D1B-350C8ECBA130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Diakép hely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6387" name="Jegyzetek helye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hu-HU"/>
          </a:p>
        </p:txBody>
      </p:sp>
      <p:sp>
        <p:nvSpPr>
          <p:cNvPr id="16388" name="Dia számának hely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6A61896-73AD-4BF3-9D1B-350C8ECBA130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Diakép hely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7411" name="Jegyzetek helye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hu-HU"/>
          </a:p>
        </p:txBody>
      </p:sp>
      <p:sp>
        <p:nvSpPr>
          <p:cNvPr id="17412" name="Dia számának hely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16897AB-77D9-4C3F-8938-1626821315DB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zabadkézi sokszög 1"/>
          <p:cNvSpPr/>
          <p:nvPr/>
        </p:nvSpPr>
        <p:spPr>
          <a:xfrm>
            <a:off x="1004342" y="680908"/>
            <a:ext cx="4905905" cy="3402608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FFFFFF"/>
          </a:solidFill>
          <a:ln w="9360">
            <a:solidFill>
              <a:srgbClr val="000000"/>
            </a:solidFill>
            <a:prstDash val="solid"/>
            <a:miter/>
          </a:ln>
        </p:spPr>
        <p:txBody>
          <a:bodyPr vert="horz" wrap="none" lIns="83079" tIns="43201" rIns="83079" bIns="43201" anchor="ctr" anchorCtr="0" compatLnSpc="0"/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2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/>
              <a:ea typeface="Arial Unicode MS" pitchFamily="2"/>
              <a:cs typeface="Tahoma" pitchFamily="2"/>
            </a:endParaRPr>
          </a:p>
        </p:txBody>
      </p:sp>
      <p:sp>
        <p:nvSpPr>
          <p:cNvPr id="3" name="Jegyzetek helye 2"/>
          <p:cNvSpPr txBox="1">
            <a:spLocks noGrp="1"/>
          </p:cNvSpPr>
          <p:nvPr>
            <p:ph type="body" sz="quarter" idx="1"/>
          </p:nvPr>
        </p:nvSpPr>
        <p:spPr>
          <a:xfrm>
            <a:off x="504258" y="4315738"/>
            <a:ext cx="5836520" cy="276999"/>
          </a:xfrm>
        </p:spPr>
        <p:txBody>
          <a:bodyPr>
            <a:spAutoFit/>
          </a:bodyPr>
          <a:lstStyle>
            <a:defPPr lvl="0">
              <a:buClr>
                <a:srgbClr val="000000"/>
              </a:buClr>
              <a:buSzPct val="100000"/>
              <a:buFont typeface="Times New Roman" pitchFamily="18"/>
              <a:buNone/>
            </a:defPPr>
            <a:lvl1pPr lvl="0">
              <a:buClr>
                <a:srgbClr val="000000"/>
              </a:buClr>
              <a:buSzPct val="100000"/>
              <a:buFont typeface="Times New Roman" pitchFamily="18"/>
              <a:buChar char="•"/>
            </a:lvl1pPr>
            <a:lvl2pPr lvl="1">
              <a:buClr>
                <a:srgbClr val="000000"/>
              </a:buClr>
              <a:buSzPct val="100000"/>
              <a:buFont typeface="Times New Roman" pitchFamily="18"/>
              <a:buChar char="–"/>
            </a:lvl2pPr>
            <a:lvl3pPr lvl="2">
              <a:buClr>
                <a:srgbClr val="000000"/>
              </a:buClr>
              <a:buSzPct val="100000"/>
              <a:buFont typeface="Times New Roman" pitchFamily="18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18"/>
              <a:buChar char="–"/>
            </a:lvl4pPr>
            <a:lvl5pPr lvl="4">
              <a:buClr>
                <a:srgbClr val="000000"/>
              </a:buClr>
              <a:buSzPct val="100000"/>
              <a:buFont typeface="Times New Roman" pitchFamily="18"/>
              <a:buChar char="»"/>
            </a:lvl5pPr>
            <a:lvl6pPr lvl="5">
              <a:buClr>
                <a:srgbClr val="000000"/>
              </a:buClr>
              <a:buSzPct val="100000"/>
              <a:buFont typeface="Times New Roman" pitchFamily="18"/>
              <a:buChar char="»"/>
            </a:lvl6pPr>
            <a:lvl7pPr lvl="6">
              <a:buClr>
                <a:srgbClr val="000000"/>
              </a:buClr>
              <a:buSzPct val="100000"/>
              <a:buFont typeface="Times New Roman" pitchFamily="18"/>
              <a:buChar char="»"/>
            </a:lvl7pPr>
            <a:lvl8pPr lvl="7">
              <a:buClr>
                <a:srgbClr val="000000"/>
              </a:buClr>
              <a:buSzPct val="100000"/>
              <a:buFont typeface="Times New Roman" pitchFamily="18"/>
              <a:buChar char="»"/>
            </a:lvl8pPr>
            <a:lvl9pPr lvl="8">
              <a:buClr>
                <a:srgbClr val="000000"/>
              </a:buClr>
              <a:buSzPct val="100000"/>
              <a:buFont typeface="Times New Roman" pitchFamily="18"/>
              <a:buChar char="»"/>
            </a:lvl9pPr>
          </a:lstStyle>
          <a:p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93554534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zabadkézi sokszög 1"/>
          <p:cNvSpPr/>
          <p:nvPr/>
        </p:nvSpPr>
        <p:spPr>
          <a:xfrm>
            <a:off x="1257480" y="719936"/>
            <a:ext cx="4800600" cy="3596451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FFFFFF"/>
          </a:solidFill>
          <a:ln w="9360">
            <a:solidFill>
              <a:srgbClr val="000000"/>
            </a:solidFill>
            <a:prstDash val="solid"/>
            <a:miter/>
          </a:ln>
        </p:spPr>
        <p:txBody>
          <a:bodyPr vert="horz" wrap="none" lIns="90000" tIns="46800" rIns="90000" bIns="46800" anchor="ctr" anchorCtr="0" compatLnSpc="0"/>
          <a:lstStyle/>
          <a:p>
            <a:pPr lvl="0" rtl="0" hangingPunct="0">
              <a:buNone/>
              <a:tabLst/>
            </a:pPr>
            <a:endParaRPr lang="hu-HU" sz="2400">
              <a:latin typeface="Times New Roman" pitchFamily="18"/>
              <a:ea typeface="Arial Unicode MS" pitchFamily="2"/>
              <a:cs typeface="Tahoma" pitchFamily="2"/>
            </a:endParaRPr>
          </a:p>
        </p:txBody>
      </p:sp>
      <p:sp>
        <p:nvSpPr>
          <p:cNvPr id="3" name="Jegyzetek helye 2"/>
          <p:cNvSpPr txBox="1">
            <a:spLocks noGrp="1"/>
          </p:cNvSpPr>
          <p:nvPr>
            <p:ph type="body" sz="quarter" idx="1"/>
          </p:nvPr>
        </p:nvSpPr>
        <p:spPr>
          <a:xfrm>
            <a:off x="731880" y="4555528"/>
            <a:ext cx="5851440" cy="463846"/>
          </a:xfrm>
        </p:spPr>
        <p:txBody>
          <a:bodyPr wrap="square" lIns="90000" tIns="46800" rIns="90000" bIns="46800" anchor="t" anchorCtr="0">
            <a:spAutoFit/>
          </a:bodyPr>
          <a:lstStyle>
            <a:defPPr lvl="0">
              <a:buClr>
                <a:srgbClr val="000000"/>
              </a:buClr>
              <a:buSzPct val="100000"/>
              <a:buFont typeface="Times New Roman" pitchFamily="18"/>
              <a:buNone/>
            </a:defPPr>
            <a:lvl1pPr lvl="0">
              <a:buClr>
                <a:srgbClr val="000000"/>
              </a:buClr>
              <a:buSzPct val="100000"/>
              <a:buFont typeface="Times New Roman" pitchFamily="18"/>
              <a:buChar char="•"/>
            </a:lvl1pPr>
            <a:lvl2pPr lvl="1">
              <a:buClr>
                <a:srgbClr val="000000"/>
              </a:buClr>
              <a:buSzPct val="100000"/>
              <a:buFont typeface="Times New Roman" pitchFamily="18"/>
              <a:buChar char="–"/>
            </a:lvl2pPr>
            <a:lvl3pPr lvl="2">
              <a:buClr>
                <a:srgbClr val="000000"/>
              </a:buClr>
              <a:buSzPct val="100000"/>
              <a:buFont typeface="Times New Roman" pitchFamily="18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18"/>
              <a:buChar char="–"/>
            </a:lvl4pPr>
            <a:lvl5pPr lvl="4">
              <a:buClr>
                <a:srgbClr val="000000"/>
              </a:buClr>
              <a:buSzPct val="100000"/>
              <a:buFont typeface="Times New Roman" pitchFamily="18"/>
              <a:buChar char="»"/>
            </a:lvl5pPr>
            <a:lvl6pPr lvl="5">
              <a:buClr>
                <a:srgbClr val="000000"/>
              </a:buClr>
              <a:buSzPct val="100000"/>
              <a:buFont typeface="Times New Roman" pitchFamily="18"/>
              <a:buChar char="»"/>
            </a:lvl6pPr>
            <a:lvl7pPr lvl="6">
              <a:buClr>
                <a:srgbClr val="000000"/>
              </a:buClr>
              <a:buSzPct val="100000"/>
              <a:buFont typeface="Times New Roman" pitchFamily="18"/>
              <a:buChar char="»"/>
            </a:lvl7pPr>
            <a:lvl8pPr lvl="7">
              <a:buClr>
                <a:srgbClr val="000000"/>
              </a:buClr>
              <a:buSzPct val="100000"/>
              <a:buFont typeface="Times New Roman" pitchFamily="18"/>
              <a:buChar char="»"/>
            </a:lvl8pPr>
            <a:lvl9pPr lvl="8">
              <a:buClr>
                <a:srgbClr val="000000"/>
              </a:buClr>
              <a:buSzPct val="100000"/>
              <a:buFont typeface="Times New Roman" pitchFamily="18"/>
              <a:buChar char="»"/>
            </a:lvl9pPr>
          </a:lstStyle>
          <a:p>
            <a:pPr lvl="0">
              <a:buNone/>
            </a:pPr>
            <a:r>
              <a:rPr lang="en-US">
                <a:cs typeface="Lucida Sans Unicode" pitchFamily="2"/>
              </a:rPr>
              <a:t>0.15 GeV/fm^3  x  10^45 fm^3/m^3  x  10^-3 gm / 6 x 10^23 = 2.5 x 10^17 kg/m^3  Check.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zabadkézi sokszög 1"/>
          <p:cNvSpPr/>
          <p:nvPr/>
        </p:nvSpPr>
        <p:spPr>
          <a:xfrm>
            <a:off x="1004342" y="680908"/>
            <a:ext cx="4905905" cy="3402608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FFFFFF"/>
          </a:solidFill>
          <a:ln w="9360">
            <a:solidFill>
              <a:srgbClr val="000000"/>
            </a:solidFill>
            <a:prstDash val="solid"/>
            <a:miter/>
          </a:ln>
        </p:spPr>
        <p:txBody>
          <a:bodyPr vert="horz" wrap="none" lIns="83079" tIns="43201" rIns="83079" bIns="43201" anchor="ctr" anchorCtr="0" compatLnSpc="0"/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2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/>
              <a:ea typeface="Arial Unicode MS" pitchFamily="2"/>
              <a:cs typeface="Tahoma" pitchFamily="2"/>
            </a:endParaRPr>
          </a:p>
        </p:txBody>
      </p:sp>
      <p:sp>
        <p:nvSpPr>
          <p:cNvPr id="3" name="Jegyzetek helye 2"/>
          <p:cNvSpPr txBox="1">
            <a:spLocks noGrp="1"/>
          </p:cNvSpPr>
          <p:nvPr>
            <p:ph type="body" sz="quarter" idx="1"/>
          </p:nvPr>
        </p:nvSpPr>
        <p:spPr>
          <a:xfrm>
            <a:off x="504258" y="4315738"/>
            <a:ext cx="5836520" cy="276999"/>
          </a:xfrm>
        </p:spPr>
        <p:txBody>
          <a:bodyPr>
            <a:spAutoFit/>
          </a:bodyPr>
          <a:lstStyle>
            <a:defPPr lvl="0">
              <a:buClr>
                <a:srgbClr val="000000"/>
              </a:buClr>
              <a:buSzPct val="100000"/>
              <a:buFont typeface="Times New Roman" pitchFamily="18"/>
              <a:buNone/>
            </a:defPPr>
            <a:lvl1pPr lvl="0">
              <a:buClr>
                <a:srgbClr val="000000"/>
              </a:buClr>
              <a:buSzPct val="100000"/>
              <a:buFont typeface="Times New Roman" pitchFamily="18"/>
              <a:buChar char="•"/>
            </a:lvl1pPr>
            <a:lvl2pPr lvl="1">
              <a:buClr>
                <a:srgbClr val="000000"/>
              </a:buClr>
              <a:buSzPct val="100000"/>
              <a:buFont typeface="Times New Roman" pitchFamily="18"/>
              <a:buChar char="–"/>
            </a:lvl2pPr>
            <a:lvl3pPr lvl="2">
              <a:buClr>
                <a:srgbClr val="000000"/>
              </a:buClr>
              <a:buSzPct val="100000"/>
              <a:buFont typeface="Times New Roman" pitchFamily="18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18"/>
              <a:buChar char="–"/>
            </a:lvl4pPr>
            <a:lvl5pPr lvl="4">
              <a:buClr>
                <a:srgbClr val="000000"/>
              </a:buClr>
              <a:buSzPct val="100000"/>
              <a:buFont typeface="Times New Roman" pitchFamily="18"/>
              <a:buChar char="»"/>
            </a:lvl5pPr>
            <a:lvl6pPr lvl="5">
              <a:buClr>
                <a:srgbClr val="000000"/>
              </a:buClr>
              <a:buSzPct val="100000"/>
              <a:buFont typeface="Times New Roman" pitchFamily="18"/>
              <a:buChar char="»"/>
            </a:lvl6pPr>
            <a:lvl7pPr lvl="6">
              <a:buClr>
                <a:srgbClr val="000000"/>
              </a:buClr>
              <a:buSzPct val="100000"/>
              <a:buFont typeface="Times New Roman" pitchFamily="18"/>
              <a:buChar char="»"/>
            </a:lvl7pPr>
            <a:lvl8pPr lvl="7">
              <a:buClr>
                <a:srgbClr val="000000"/>
              </a:buClr>
              <a:buSzPct val="100000"/>
              <a:buFont typeface="Times New Roman" pitchFamily="18"/>
              <a:buChar char="»"/>
            </a:lvl8pPr>
            <a:lvl9pPr lvl="8">
              <a:buClr>
                <a:srgbClr val="000000"/>
              </a:buClr>
              <a:buSzPct val="100000"/>
              <a:buFont typeface="Times New Roman" pitchFamily="18"/>
              <a:buChar char="»"/>
            </a:lvl9pPr>
          </a:lstStyle>
          <a:p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9463916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hu-HU"/>
              <a:t>Alcím mintájának szerkesztése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hu-HU" dirty="0"/>
              <a:t>Csörgő T.</a:t>
            </a:r>
            <a:endParaRPr lang="en-US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8028384" y="6477000"/>
            <a:ext cx="1079822" cy="360363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hu-HU" dirty="0"/>
              <a:t>17/ </a:t>
            </a:r>
            <a:fld id="{AA6D4C1E-2283-4958-8558-3A1FD7E21394}" type="slidenum">
              <a:rPr lang="en-US" smtClean="0"/>
              <a:pPr>
                <a:defRPr/>
              </a:pPr>
              <a:t>‹#›</a:t>
            </a:fld>
            <a:r>
              <a:rPr lang="en-US" dirty="0"/>
              <a:t> 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76127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hu-HU"/>
              <a:t>Mintaszöveg szerkesztése</a:t>
            </a:r>
          </a:p>
        </p:txBody>
      </p:sp>
    </p:spTree>
    <p:extLst>
      <p:ext uri="{BB962C8B-B14F-4D97-AF65-F5344CB8AC3E}">
        <p14:creationId xmlns:p14="http://schemas.microsoft.com/office/powerpoint/2010/main" val="140624225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hu-HU"/>
              <a:t>Mintaszöveg szerkesztése</a:t>
            </a:r>
          </a:p>
        </p:txBody>
      </p:sp>
    </p:spTree>
    <p:extLst>
      <p:ext uri="{BB962C8B-B14F-4D97-AF65-F5344CB8AC3E}">
        <p14:creationId xmlns:p14="http://schemas.microsoft.com/office/powerpoint/2010/main" val="13883655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</p:spTree>
    <p:extLst>
      <p:ext uri="{BB962C8B-B14F-4D97-AF65-F5344CB8AC3E}">
        <p14:creationId xmlns:p14="http://schemas.microsoft.com/office/powerpoint/2010/main" val="333760251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6865939" y="-25400"/>
            <a:ext cx="2287587" cy="5459413"/>
          </a:xfrm>
        </p:spPr>
        <p:txBody>
          <a:bodyPr vert="eaVert"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0" y="-25400"/>
            <a:ext cx="6713538" cy="5459413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</p:spTree>
    <p:extLst>
      <p:ext uri="{BB962C8B-B14F-4D97-AF65-F5344CB8AC3E}">
        <p14:creationId xmlns:p14="http://schemas.microsoft.com/office/powerpoint/2010/main" val="3231942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000">
                <a:solidFill>
                  <a:srgbClr val="FFFF00"/>
                </a:solidFill>
                <a:latin typeface="+mn-lt"/>
              </a:defRPr>
            </a:lvl1pPr>
          </a:lstStyle>
          <a:p>
            <a:r>
              <a:rPr lang="hu-HU" dirty="0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rgbClr val="FFFF00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rgbClr val="DD137B"/>
                </a:solidFill>
              </a:defRPr>
            </a:lvl3pPr>
          </a:lstStyle>
          <a:p>
            <a:pPr lvl="0"/>
            <a:r>
              <a:rPr lang="hu-HU" dirty="0"/>
              <a:t>Mintaszöveg szerkesztése</a:t>
            </a:r>
          </a:p>
          <a:p>
            <a:pPr lvl="1"/>
            <a:r>
              <a:rPr lang="hu-HU" dirty="0"/>
              <a:t>Második szint</a:t>
            </a:r>
          </a:p>
          <a:p>
            <a:pPr lvl="2"/>
            <a:r>
              <a:rPr lang="hu-HU" dirty="0"/>
              <a:t>Harmadik szint</a:t>
            </a:r>
          </a:p>
          <a:p>
            <a:pPr lvl="3"/>
            <a:r>
              <a:rPr lang="hu-HU" dirty="0"/>
              <a:t>Negyedik szint</a:t>
            </a:r>
          </a:p>
          <a:p>
            <a:pPr lvl="4"/>
            <a:r>
              <a:rPr lang="hu-HU" dirty="0"/>
              <a:t>Ötödik szint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hu-HU"/>
              <a:t>Csörgő T.</a:t>
            </a: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7740650" y="6477000"/>
            <a:ext cx="1403350" cy="360363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hu-HU" dirty="0"/>
              <a:t>21/</a:t>
            </a:r>
            <a:fld id="{A88297E9-B6DF-4F9B-AE2B-40D3E63FEDCA}" type="slidenum">
              <a:rPr lang="en-US" smtClean="0"/>
              <a:pPr>
                <a:defRPr/>
              </a:pPr>
              <a:t>‹#›</a:t>
            </a:fld>
            <a:r>
              <a:rPr lang="en-US" dirty="0"/>
              <a:t> 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14369008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>
            <a:lvl1pPr>
              <a:buFontTx/>
              <a:buNone/>
              <a:defRPr/>
            </a:lvl1pPr>
          </a:lstStyle>
          <a:p>
            <a:r>
              <a:rPr lang="hu-HU" dirty="0"/>
              <a:t>Mintacím szerkesztése</a:t>
            </a: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u-HU"/>
              <a:t>Alcím mintájának szerkesztése</a:t>
            </a:r>
          </a:p>
        </p:txBody>
      </p:sp>
    </p:spTree>
    <p:extLst>
      <p:ext uri="{BB962C8B-B14F-4D97-AF65-F5344CB8AC3E}">
        <p14:creationId xmlns:p14="http://schemas.microsoft.com/office/powerpoint/2010/main" val="33290515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</p:spTree>
    <p:extLst>
      <p:ext uri="{BB962C8B-B14F-4D97-AF65-F5344CB8AC3E}">
        <p14:creationId xmlns:p14="http://schemas.microsoft.com/office/powerpoint/2010/main" val="31299745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</p:spTree>
    <p:extLst>
      <p:ext uri="{BB962C8B-B14F-4D97-AF65-F5344CB8AC3E}">
        <p14:creationId xmlns:p14="http://schemas.microsoft.com/office/powerpoint/2010/main" val="4455527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539751" y="908052"/>
            <a:ext cx="3679825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371976" y="908052"/>
            <a:ext cx="3679825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</p:spTree>
    <p:extLst>
      <p:ext uri="{BB962C8B-B14F-4D97-AF65-F5344CB8AC3E}">
        <p14:creationId xmlns:p14="http://schemas.microsoft.com/office/powerpoint/2010/main" val="15030756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</p:spTree>
    <p:extLst>
      <p:ext uri="{BB962C8B-B14F-4D97-AF65-F5344CB8AC3E}">
        <p14:creationId xmlns:p14="http://schemas.microsoft.com/office/powerpoint/2010/main" val="6788680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buFontTx/>
              <a:buNone/>
              <a:defRPr/>
            </a:lvl1pPr>
          </a:lstStyle>
          <a:p>
            <a:r>
              <a:rPr lang="hu-HU" dirty="0"/>
              <a:t>Mintacím szerkesztése</a:t>
            </a:r>
          </a:p>
        </p:txBody>
      </p:sp>
    </p:spTree>
    <p:extLst>
      <p:ext uri="{BB962C8B-B14F-4D97-AF65-F5344CB8AC3E}">
        <p14:creationId xmlns:p14="http://schemas.microsoft.com/office/powerpoint/2010/main" val="8644455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0000"/>
            </a:gs>
            <a:gs pos="39999">
              <a:srgbClr val="0A128C"/>
            </a:gs>
            <a:gs pos="60000">
              <a:srgbClr val="181CC7"/>
            </a:gs>
            <a:gs pos="78000">
              <a:srgbClr val="7005D4"/>
            </a:gs>
            <a:gs pos="100000">
              <a:srgbClr val="002060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47700" y="287338"/>
            <a:ext cx="7558088" cy="719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err="1"/>
              <a:t>Mintacím</a:t>
            </a:r>
            <a:r>
              <a:rPr lang="en-US" dirty="0"/>
              <a:t> </a:t>
            </a:r>
            <a:r>
              <a:rPr lang="en-US" dirty="0" err="1"/>
              <a:t>szerkesztése</a:t>
            </a:r>
            <a:endParaRPr lang="en-US" dirty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47700" y="1438275"/>
            <a:ext cx="7773988" cy="431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err="1"/>
              <a:t>Mintaszöveg</a:t>
            </a:r>
            <a:r>
              <a:rPr lang="en-US" dirty="0"/>
              <a:t> </a:t>
            </a:r>
            <a:r>
              <a:rPr lang="en-US" dirty="0" err="1"/>
              <a:t>szerkesztése</a:t>
            </a:r>
            <a:endParaRPr lang="hu-HU" dirty="0"/>
          </a:p>
          <a:p>
            <a:pPr lvl="1"/>
            <a:r>
              <a:rPr lang="en-US" dirty="0" err="1"/>
              <a:t>Második</a:t>
            </a:r>
            <a:r>
              <a:rPr lang="en-US" dirty="0"/>
              <a:t> </a:t>
            </a:r>
            <a:r>
              <a:rPr lang="en-US" dirty="0" err="1"/>
              <a:t>szint</a:t>
            </a:r>
            <a:endParaRPr lang="en-US" dirty="0"/>
          </a:p>
          <a:p>
            <a:pPr lvl="2"/>
            <a:r>
              <a:rPr lang="en-US" dirty="0" err="1"/>
              <a:t>Harmadik</a:t>
            </a:r>
            <a:r>
              <a:rPr lang="en-US" dirty="0"/>
              <a:t> </a:t>
            </a:r>
            <a:r>
              <a:rPr lang="en-US" dirty="0" err="1"/>
              <a:t>szint</a:t>
            </a:r>
            <a:endParaRPr lang="en-US" dirty="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7653" y="6477000"/>
            <a:ext cx="4678363" cy="360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300" b="1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hu-HU"/>
              <a:t>Csörgő T.</a:t>
            </a:r>
            <a:endParaRPr lang="en-US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740650" y="6477000"/>
            <a:ext cx="1403350" cy="360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1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fld id="{DBB6BD96-BCE7-4DA2-AEDF-C076ABA08B00}" type="slidenum">
              <a:rPr lang="en-US" smtClean="0"/>
              <a:pPr>
                <a:defRPr/>
              </a:pPr>
              <a:t>‹#›</a:t>
            </a:fld>
            <a:r>
              <a:rPr lang="en-US" dirty="0"/>
              <a:t> |</a:t>
            </a:r>
            <a:r>
              <a:rPr lang="hu-HU" dirty="0"/>
              <a:t> 26</a:t>
            </a:r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</p:sldLayoutIdLst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FFFF00"/>
          </a:solidFill>
          <a:latin typeface="+mn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bg1"/>
          </a:solidFill>
          <a:latin typeface="Gill Sans MT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bg1"/>
          </a:solidFill>
          <a:latin typeface="Gill Sans MT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bg1"/>
          </a:solidFill>
          <a:latin typeface="Gill Sans MT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bg1"/>
          </a:solidFill>
          <a:latin typeface="Gill Sans MT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000" b="1">
          <a:solidFill>
            <a:schemeClr val="bg1"/>
          </a:solidFill>
          <a:latin typeface="Gill Sans MT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000" b="1">
          <a:solidFill>
            <a:schemeClr val="bg1"/>
          </a:solidFill>
          <a:latin typeface="Gill Sans MT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000" b="1">
          <a:solidFill>
            <a:schemeClr val="bg1"/>
          </a:solidFill>
          <a:latin typeface="Gill Sans MT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000" b="1">
          <a:solidFill>
            <a:schemeClr val="bg1"/>
          </a:solidFill>
          <a:latin typeface="Gill Sans MT" pitchFamily="34" charset="0"/>
        </a:defRPr>
      </a:lvl9pPr>
    </p:titleStyle>
    <p:bodyStyle>
      <a:lvl1pPr marL="0" indent="0" algn="l" rtl="0" eaLnBrk="0" fontAlgn="base" hangingPunct="0">
        <a:spcBef>
          <a:spcPct val="20000"/>
        </a:spcBef>
        <a:spcAft>
          <a:spcPct val="0"/>
        </a:spcAft>
        <a:buClr>
          <a:srgbClr val="DD137B"/>
        </a:buClr>
        <a:buNone/>
        <a:defRPr sz="2200" b="1">
          <a:solidFill>
            <a:srgbClr val="FFFF00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SzPct val="70000"/>
        <a:buChar char="•"/>
        <a:defRPr sz="2000">
          <a:solidFill>
            <a:srgbClr val="DD137B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rgbClr val="002E63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rgbClr val="002E63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002E63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002E63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002E63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002E63"/>
          </a:solidFill>
          <a:latin typeface="+mn-lt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0000"/>
            </a:gs>
            <a:gs pos="50000">
              <a:srgbClr val="0000CC"/>
            </a:gs>
            <a:gs pos="100000">
              <a:srgbClr val="000000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gyenes összekötő 1"/>
          <p:cNvSpPr/>
          <p:nvPr/>
        </p:nvSpPr>
        <p:spPr>
          <a:xfrm>
            <a:off x="0" y="685799"/>
            <a:ext cx="9144000" cy="1440"/>
          </a:xfrm>
          <a:prstGeom prst="line">
            <a:avLst/>
          </a:prstGeom>
          <a:noFill/>
          <a:ln w="18360">
            <a:solidFill>
              <a:srgbClr val="FFFFFF"/>
            </a:solidFill>
            <a:prstDash val="solid"/>
            <a:miter/>
          </a:ln>
        </p:spPr>
        <p:txBody>
          <a:bodyPr vert="horz" wrap="square" lIns="67500" tIns="35100" rIns="67500" bIns="35100" anchor="t" anchorCtr="0" compatLnSpc="0"/>
          <a:lstStyle/>
          <a:p>
            <a:pPr lvl="0" rtl="0" hangingPunct="0">
              <a:buNone/>
              <a:tabLst/>
            </a:pPr>
            <a:endParaRPr lang="hu-HU" sz="1800">
              <a:latin typeface="Times New Roman" pitchFamily="18"/>
              <a:ea typeface="Arial Unicode MS" pitchFamily="2"/>
              <a:cs typeface="Tahoma" pitchFamily="2"/>
            </a:endParaRPr>
          </a:p>
        </p:txBody>
      </p:sp>
      <p:sp>
        <p:nvSpPr>
          <p:cNvPr id="3" name="Szabadkézi sokszög 2"/>
          <p:cNvSpPr/>
          <p:nvPr/>
        </p:nvSpPr>
        <p:spPr>
          <a:xfrm>
            <a:off x="31680" y="3046320"/>
            <a:ext cx="9144000" cy="1800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67500" tIns="35100" rIns="67500" bIns="35100" anchor="ctr" anchorCtr="0" compatLnSpc="0"/>
          <a:lstStyle/>
          <a:p>
            <a:pPr lvl="0" rtl="0" hangingPunct="0">
              <a:buNone/>
              <a:tabLst/>
            </a:pPr>
            <a:endParaRPr lang="hu-HU" sz="1800">
              <a:latin typeface="Times New Roman" pitchFamily="18"/>
              <a:ea typeface="Arial Unicode MS" pitchFamily="2"/>
              <a:cs typeface="Tahoma" pitchFamily="2"/>
            </a:endParaRPr>
          </a:p>
        </p:txBody>
      </p:sp>
      <p:sp>
        <p:nvSpPr>
          <p:cNvPr id="4" name="Szabadkézi sokszög 3"/>
          <p:cNvSpPr/>
          <p:nvPr/>
        </p:nvSpPr>
        <p:spPr>
          <a:xfrm>
            <a:off x="0" y="3200400"/>
            <a:ext cx="9144000" cy="1440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67500" tIns="35100" rIns="67500" bIns="35100" anchor="ctr" anchorCtr="0" compatLnSpc="0"/>
          <a:lstStyle/>
          <a:p>
            <a:pPr lvl="0" rtl="0" hangingPunct="0">
              <a:buNone/>
              <a:tabLst/>
            </a:pPr>
            <a:endParaRPr lang="hu-HU" sz="1800">
              <a:latin typeface="Times New Roman" pitchFamily="18"/>
              <a:ea typeface="Arial Unicode MS" pitchFamily="2"/>
              <a:cs typeface="Tahoma" pitchFamily="2"/>
            </a:endParaRPr>
          </a:p>
        </p:txBody>
      </p:sp>
      <p:grpSp>
        <p:nvGrpSpPr>
          <p:cNvPr id="5" name="Csoportba foglalás 4"/>
          <p:cNvGrpSpPr/>
          <p:nvPr/>
        </p:nvGrpSpPr>
        <p:grpSpPr>
          <a:xfrm>
            <a:off x="2139840" y="2987641"/>
            <a:ext cx="4854600" cy="857159"/>
            <a:chOff x="2139840" y="2987640"/>
            <a:chExt cx="4854600" cy="857159"/>
          </a:xfrm>
        </p:grpSpPr>
        <p:sp>
          <p:nvSpPr>
            <p:cNvPr id="6" name="Szabadkézi sokszög 5"/>
            <p:cNvSpPr/>
            <p:nvPr/>
          </p:nvSpPr>
          <p:spPr>
            <a:xfrm>
              <a:off x="2139840" y="2987640"/>
              <a:ext cx="3125880" cy="1800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none" lIns="90000" tIns="46800" rIns="90000" bIns="46800" anchor="ctr" anchorCtr="0" compatLnSpc="0"/>
            <a:lstStyle/>
            <a:p>
              <a:pPr lvl="0" rtl="0" hangingPunct="0">
                <a:buNone/>
                <a:tabLst/>
              </a:pPr>
              <a:endParaRPr lang="hu-HU" sz="1800">
                <a:latin typeface="Times New Roman" pitchFamily="18"/>
                <a:ea typeface="Arial Unicode MS" pitchFamily="2"/>
                <a:cs typeface="Tahoma" pitchFamily="2"/>
              </a:endParaRPr>
            </a:p>
          </p:txBody>
        </p:sp>
        <p:grpSp>
          <p:nvGrpSpPr>
            <p:cNvPr id="7" name="Csoportba foglalás 6"/>
            <p:cNvGrpSpPr/>
            <p:nvPr/>
          </p:nvGrpSpPr>
          <p:grpSpPr>
            <a:xfrm>
              <a:off x="2139840" y="2987640"/>
              <a:ext cx="4854600" cy="857159"/>
              <a:chOff x="2139840" y="2987640"/>
              <a:chExt cx="4854600" cy="857159"/>
            </a:xfrm>
          </p:grpSpPr>
          <p:sp>
            <p:nvSpPr>
              <p:cNvPr id="8" name="Szabadkézi sokszög 7"/>
              <p:cNvSpPr/>
              <p:nvPr/>
            </p:nvSpPr>
            <p:spPr>
              <a:xfrm>
                <a:off x="2139840" y="2987640"/>
                <a:ext cx="4854600" cy="857159"/>
              </a:xfrm>
              <a:custGeom>
                <a:avLst>
                  <a:gd name="f0" fmla="val 40"/>
                </a:avLst>
                <a:gdLst>
                  <a:gd name="f1" fmla="val 10800000"/>
                  <a:gd name="f2" fmla="val 5400000"/>
                  <a:gd name="f3" fmla="val 16200000"/>
                  <a:gd name="f4" fmla="val w"/>
                  <a:gd name="f5" fmla="val h"/>
                  <a:gd name="f6" fmla="val ss"/>
                  <a:gd name="f7" fmla="val 0"/>
                  <a:gd name="f8" fmla="*/ 5419351 1 1725033"/>
                  <a:gd name="f9" fmla="val 45"/>
                  <a:gd name="f10" fmla="val 10800"/>
                  <a:gd name="f11" fmla="val -2147483647"/>
                  <a:gd name="f12" fmla="val 2147483647"/>
                  <a:gd name="f13" fmla="abs f4"/>
                  <a:gd name="f14" fmla="abs f5"/>
                  <a:gd name="f15" fmla="abs f6"/>
                  <a:gd name="f16" fmla="*/ f8 1 180"/>
                  <a:gd name="f17" fmla="pin 0 f0 10800"/>
                  <a:gd name="f18" fmla="+- 0 0 f2"/>
                  <a:gd name="f19" fmla="?: f13 f4 1"/>
                  <a:gd name="f20" fmla="?: f14 f5 1"/>
                  <a:gd name="f21" fmla="?: f15 f6 1"/>
                  <a:gd name="f22" fmla="*/ f9 f16 1"/>
                  <a:gd name="f23" fmla="+- f7 f17 0"/>
                  <a:gd name="f24" fmla="*/ f19 1 21600"/>
                  <a:gd name="f25" fmla="*/ f20 1 21600"/>
                  <a:gd name="f26" fmla="*/ 21600 f19 1"/>
                  <a:gd name="f27" fmla="*/ 21600 f20 1"/>
                  <a:gd name="f28" fmla="+- 0 0 f22"/>
                  <a:gd name="f29" fmla="min f25 f24"/>
                  <a:gd name="f30" fmla="*/ f26 1 f21"/>
                  <a:gd name="f31" fmla="*/ f27 1 f21"/>
                  <a:gd name="f32" fmla="*/ f28 f1 1"/>
                  <a:gd name="f33" fmla="*/ f32 1 f8"/>
                  <a:gd name="f34" fmla="+- f31 0 f17"/>
                  <a:gd name="f35" fmla="+- f30 0 f17"/>
                  <a:gd name="f36" fmla="*/ f17 f29 1"/>
                  <a:gd name="f37" fmla="*/ f7 f29 1"/>
                  <a:gd name="f38" fmla="*/ f23 f29 1"/>
                  <a:gd name="f39" fmla="*/ f31 f29 1"/>
                  <a:gd name="f40" fmla="*/ f30 f29 1"/>
                  <a:gd name="f41" fmla="+- f33 0 f2"/>
                  <a:gd name="f42" fmla="+- f37 0 f38"/>
                  <a:gd name="f43" fmla="+- f38 0 f37"/>
                  <a:gd name="f44" fmla="*/ f34 f29 1"/>
                  <a:gd name="f45" fmla="*/ f35 f29 1"/>
                  <a:gd name="f46" fmla="cos 1 f41"/>
                  <a:gd name="f47" fmla="abs f42"/>
                  <a:gd name="f48" fmla="abs f43"/>
                  <a:gd name="f49" fmla="?: f42 f18 f2"/>
                  <a:gd name="f50" fmla="?: f42 f2 f18"/>
                  <a:gd name="f51" fmla="?: f42 f3 f2"/>
                  <a:gd name="f52" fmla="?: f42 f2 f3"/>
                  <a:gd name="f53" fmla="+- f39 0 f44"/>
                  <a:gd name="f54" fmla="?: f43 f18 f2"/>
                  <a:gd name="f55" fmla="?: f43 f2 f18"/>
                  <a:gd name="f56" fmla="+- f40 0 f45"/>
                  <a:gd name="f57" fmla="+- f44 0 f39"/>
                  <a:gd name="f58" fmla="+- f45 0 f40"/>
                  <a:gd name="f59" fmla="?: f42 0 f1"/>
                  <a:gd name="f60" fmla="?: f42 f1 0"/>
                  <a:gd name="f61" fmla="+- 0 0 f46"/>
                  <a:gd name="f62" fmla="?: f42 f52 f51"/>
                  <a:gd name="f63" fmla="?: f42 f51 f52"/>
                  <a:gd name="f64" fmla="?: f43 f50 f49"/>
                  <a:gd name="f65" fmla="abs f53"/>
                  <a:gd name="f66" fmla="?: f53 0 f1"/>
                  <a:gd name="f67" fmla="?: f53 f1 0"/>
                  <a:gd name="f68" fmla="?: f53 f54 f55"/>
                  <a:gd name="f69" fmla="abs f56"/>
                  <a:gd name="f70" fmla="abs f57"/>
                  <a:gd name="f71" fmla="?: f56 f18 f2"/>
                  <a:gd name="f72" fmla="?: f56 f2 f18"/>
                  <a:gd name="f73" fmla="?: f56 f3 f2"/>
                  <a:gd name="f74" fmla="?: f56 f2 f3"/>
                  <a:gd name="f75" fmla="abs f58"/>
                  <a:gd name="f76" fmla="?: f58 f18 f2"/>
                  <a:gd name="f77" fmla="?: f58 f2 f18"/>
                  <a:gd name="f78" fmla="?: f58 f60 f59"/>
                  <a:gd name="f79" fmla="?: f58 f59 f60"/>
                  <a:gd name="f80" fmla="*/ f17 f61 1"/>
                  <a:gd name="f81" fmla="?: f43 f63 f62"/>
                  <a:gd name="f82" fmla="?: f43 f67 f66"/>
                  <a:gd name="f83" fmla="?: f43 f66 f67"/>
                  <a:gd name="f84" fmla="?: f56 f74 f73"/>
                  <a:gd name="f85" fmla="?: f56 f73 f74"/>
                  <a:gd name="f86" fmla="?: f57 f72 f71"/>
                  <a:gd name="f87" fmla="?: f42 f78 f79"/>
                  <a:gd name="f88" fmla="?: f42 f76 f77"/>
                  <a:gd name="f89" fmla="*/ f80 3163 1"/>
                  <a:gd name="f90" fmla="?: f53 f82 f83"/>
                  <a:gd name="f91" fmla="?: f57 f85 f84"/>
                  <a:gd name="f92" fmla="*/ f89 1 7636"/>
                  <a:gd name="f93" fmla="+- f7 f92 0"/>
                  <a:gd name="f94" fmla="+- f30 0 f92"/>
                  <a:gd name="f95" fmla="+- f31 0 f92"/>
                  <a:gd name="f96" fmla="*/ f93 f29 1"/>
                  <a:gd name="f97" fmla="*/ f94 f29 1"/>
                  <a:gd name="f98" fmla="*/ f95 f29 1"/>
                </a:gdLst>
                <a:ahLst>
                  <a:ahXY gdRefX="f0" minX="f7" maxX="f10">
                    <a:pos x="f36" y="f37"/>
                  </a:ahXY>
                </a:ahLst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96" t="f96" r="f97" b="f98"/>
                <a:pathLst>
                  <a:path>
                    <a:moveTo>
                      <a:pt x="f38" y="f37"/>
                    </a:moveTo>
                    <a:arcTo wR="f47" hR="f48" stAng="f81" swAng="f64"/>
                    <a:lnTo>
                      <a:pt x="f37" y="f44"/>
                    </a:lnTo>
                    <a:arcTo wR="f48" hR="f65" stAng="f90" swAng="f68"/>
                    <a:lnTo>
                      <a:pt x="f45" y="f39"/>
                    </a:lnTo>
                    <a:arcTo wR="f69" hR="f70" stAng="f91" swAng="f86"/>
                    <a:lnTo>
                      <a:pt x="f40" y="f38"/>
                    </a:lnTo>
                    <a:arcTo wR="f75" hR="f47" stAng="f87" swAng="f88"/>
                    <a:close/>
                  </a:path>
                </a:pathLst>
              </a:custGeom>
              <a:noFill/>
              <a:ln>
                <a:noFill/>
                <a:prstDash val="solid"/>
              </a:ln>
            </p:spPr>
            <p:txBody>
              <a:bodyPr vert="horz" wrap="none" lIns="90000" tIns="46800" rIns="90000" bIns="46800" anchor="ctr" anchorCtr="0" compatLnSpc="0"/>
              <a:lstStyle/>
              <a:p>
                <a:pPr lvl="0" rtl="0" hangingPunct="0">
                  <a:buNone/>
                  <a:tabLst/>
                </a:pPr>
                <a:endParaRPr lang="hu-HU" sz="1800">
                  <a:latin typeface="Times New Roman" pitchFamily="18"/>
                  <a:ea typeface="Arial Unicode MS" pitchFamily="2"/>
                  <a:cs typeface="Tahoma" pitchFamily="2"/>
                </a:endParaRPr>
              </a:p>
            </p:txBody>
          </p:sp>
          <p:sp>
            <p:nvSpPr>
              <p:cNvPr id="9" name="Szabadkézi sokszög 8"/>
              <p:cNvSpPr/>
              <p:nvPr/>
            </p:nvSpPr>
            <p:spPr>
              <a:xfrm>
                <a:off x="2139840" y="2987640"/>
                <a:ext cx="4854600" cy="669608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noFill/>
              <a:ln>
                <a:noFill/>
                <a:prstDash val="solid"/>
              </a:ln>
            </p:spPr>
            <p:txBody>
              <a:bodyPr vert="horz" wrap="square" lIns="90000" tIns="46800" rIns="90000" bIns="46800" anchor="t" anchorCtr="0" compatLnSpc="0">
                <a:spAutoFit/>
              </a:bodyPr>
              <a:lstStyle/>
              <a:p>
                <a:pPr marL="0" marR="0" lvl="0" indent="0" rtl="0" hangingPunct="1">
                  <a:buNone/>
                  <a:tabLst/>
                </a:pPr>
                <a:r>
                  <a:rPr lang="en-GB" sz="1800">
                    <a:latin typeface="Times New Roman" pitchFamily="18"/>
                    <a:ea typeface="Arial Unicode MS" pitchFamily="2"/>
                    <a:cs typeface="Tahoma" pitchFamily="2"/>
                  </a:rPr>
                  <a:t>  </a:t>
                </a:r>
                <a:r>
                  <a:rPr lang="en-GB" sz="3900">
                    <a:latin typeface="Times New Roman" pitchFamily="18"/>
                    <a:ea typeface="Arial Unicode MS" pitchFamily="2"/>
                    <a:cs typeface="Tahoma" pitchFamily="2"/>
                  </a:rPr>
                  <a:t> </a:t>
                </a:r>
                <a:r>
                  <a:rPr lang="en-GB" sz="1800">
                    <a:latin typeface="Times New Roman" pitchFamily="18"/>
                    <a:ea typeface="Arial Unicode MS" pitchFamily="2"/>
                    <a:cs typeface="Tahoma" pitchFamily="2"/>
                  </a:rPr>
                  <a:t>                      </a:t>
                </a:r>
              </a:p>
            </p:txBody>
          </p:sp>
        </p:grpSp>
      </p:grpSp>
      <p:sp>
        <p:nvSpPr>
          <p:cNvPr id="11" name="Szabadkézi sokszög 10"/>
          <p:cNvSpPr/>
          <p:nvPr/>
        </p:nvSpPr>
        <p:spPr>
          <a:xfrm>
            <a:off x="0" y="6580440"/>
            <a:ext cx="3702780" cy="277560"/>
          </a:xfrm>
          <a:custGeom>
            <a:avLst>
              <a:gd name="f0" fmla="val 124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67500" tIns="35100" rIns="67500" bIns="35100" anchor="ctr" anchorCtr="0" compatLnSpc="0"/>
          <a:lstStyle/>
          <a:p>
            <a:pPr lvl="0" rtl="0" hangingPunct="0">
              <a:buNone/>
              <a:tabLst/>
            </a:pPr>
            <a:endParaRPr lang="hu-HU" sz="1800">
              <a:latin typeface="Times New Roman" pitchFamily="18"/>
              <a:ea typeface="Arial Unicode MS" pitchFamily="2"/>
              <a:cs typeface="Tahoma" pitchFamily="2"/>
            </a:endParaRPr>
          </a:p>
        </p:txBody>
      </p:sp>
      <p:sp>
        <p:nvSpPr>
          <p:cNvPr id="14" name="Szabadkézi sokszög 13"/>
          <p:cNvSpPr/>
          <p:nvPr/>
        </p:nvSpPr>
        <p:spPr>
          <a:xfrm>
            <a:off x="8018999" y="6624719"/>
            <a:ext cx="1148760" cy="277560"/>
          </a:xfrm>
          <a:custGeom>
            <a:avLst>
              <a:gd name="f0" fmla="val 124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67500" tIns="35100" rIns="67500" bIns="35100" anchor="ctr" anchorCtr="0" compatLnSpc="0"/>
          <a:lstStyle/>
          <a:p>
            <a:pPr lvl="0" rtl="0" hangingPunct="0">
              <a:buNone/>
              <a:tabLst/>
            </a:pPr>
            <a:endParaRPr lang="hu-HU" sz="1800">
              <a:latin typeface="Times New Roman" pitchFamily="18"/>
              <a:ea typeface="Arial Unicode MS" pitchFamily="2"/>
              <a:cs typeface="Tahoma" pitchFamily="2"/>
            </a:endParaRPr>
          </a:p>
        </p:txBody>
      </p:sp>
      <p:sp>
        <p:nvSpPr>
          <p:cNvPr id="16" name="Cím helye 15"/>
          <p:cNvSpPr txBox="1">
            <a:spLocks noGrp="1"/>
          </p:cNvSpPr>
          <p:nvPr>
            <p:ph type="title"/>
          </p:nvPr>
        </p:nvSpPr>
        <p:spPr>
          <a:xfrm>
            <a:off x="0" y="-25560"/>
            <a:ext cx="9153360" cy="6354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ctr" anchorCtr="0" compatLnSpc="1"/>
          <a:lstStyle>
            <a:defPPr lvl="0">
              <a:buClr>
                <a:srgbClr val="FF9900"/>
              </a:buClr>
              <a:buSzPct val="100000"/>
              <a:buFont typeface="Arial Rounded MT Bold" pitchFamily="34"/>
              <a:buNone/>
            </a:defPPr>
            <a:lvl1pPr lvl="0">
              <a:buClr>
                <a:srgbClr val="FF9900"/>
              </a:buClr>
              <a:buSzPct val="100000"/>
              <a:buFont typeface="Arial Rounded MT Bold" pitchFamily="34"/>
              <a:buChar char="•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/>
            <a:r>
              <a:rPr lang="hu-HU" dirty="0"/>
              <a:t> Címszöveg formátumának szerkesztése</a:t>
            </a:r>
          </a:p>
        </p:txBody>
      </p:sp>
      <p:sp>
        <p:nvSpPr>
          <p:cNvPr id="17" name="Szöveg helye 16"/>
          <p:cNvSpPr txBox="1">
            <a:spLocks noGrp="1"/>
          </p:cNvSpPr>
          <p:nvPr>
            <p:ph type="body" idx="1"/>
          </p:nvPr>
        </p:nvSpPr>
        <p:spPr>
          <a:xfrm>
            <a:off x="539280" y="907919"/>
            <a:ext cx="7512120" cy="4526280"/>
          </a:xfrm>
          <a:prstGeom prst="rect">
            <a:avLst/>
          </a:prstGeom>
          <a:noFill/>
          <a:ln>
            <a:noFill/>
          </a:ln>
        </p:spPr>
        <p:txBody>
          <a:bodyPr vert="horz" lIns="0" tIns="0" rIns="0" bIns="0" compatLnSpc="1"/>
          <a:lstStyle>
            <a:defPPr marL="311040" marR="0" lvl="0" indent="-311040" algn="l" rtl="0" hangingPunct="1">
              <a:lnSpc>
                <a:spcPct val="97000"/>
              </a:lnSpc>
              <a:spcBef>
                <a:spcPts val="598"/>
              </a:spcBef>
              <a:spcAft>
                <a:spcPts val="0"/>
              </a:spcAft>
              <a:buClr>
                <a:srgbClr val="FFFFFF"/>
              </a:buClr>
              <a:buSzPct val="45000"/>
              <a:buFont typeface="Wingdings" pitchFamily="2"/>
              <a:buNone/>
              <a:tabLst>
                <a:tab pos="311040" algn="l"/>
                <a:tab pos="456840" algn="l"/>
                <a:tab pos="914040" algn="l"/>
                <a:tab pos="1371240" algn="l"/>
                <a:tab pos="1828440" algn="l"/>
                <a:tab pos="2285640" algn="l"/>
                <a:tab pos="2742840" algn="l"/>
                <a:tab pos="3200040" algn="l"/>
                <a:tab pos="3657240" algn="l"/>
                <a:tab pos="4114440" algn="l"/>
                <a:tab pos="4571640" algn="l"/>
                <a:tab pos="5028840" algn="l"/>
                <a:tab pos="5486040" algn="l"/>
                <a:tab pos="5943240" algn="l"/>
                <a:tab pos="6400440" algn="l"/>
                <a:tab pos="6857640" algn="l"/>
                <a:tab pos="7314839" algn="l"/>
                <a:tab pos="7772039" algn="l"/>
                <a:tab pos="8229239" algn="l"/>
                <a:tab pos="8686439" algn="l"/>
                <a:tab pos="9143640" algn="l"/>
              </a:tabLst>
              <a:defRPr lang="hu-HU" sz="2400" b="1" i="0" u="none" strike="noStrike" baseline="0">
                <a:ln>
                  <a:noFill/>
                </a:ln>
                <a:solidFill>
                  <a:srgbClr val="FFFFFF"/>
                </a:solidFill>
                <a:latin typeface="Verdana" pitchFamily="34"/>
                <a:ea typeface="Arial" pitchFamily="34"/>
                <a:cs typeface="Arial" pitchFamily="34"/>
              </a:defRPr>
            </a:defPPr>
            <a:lvl1pPr marL="311040" marR="0" lvl="0" indent="-311040" algn="l" rtl="0" hangingPunct="1">
              <a:lnSpc>
                <a:spcPct val="97000"/>
              </a:lnSpc>
              <a:spcBef>
                <a:spcPts val="598"/>
              </a:spcBef>
              <a:spcAft>
                <a:spcPts val="0"/>
              </a:spcAft>
              <a:buClr>
                <a:srgbClr val="FFFFFF"/>
              </a:buClr>
              <a:buSzPct val="45000"/>
              <a:buFont typeface="Wingdings" pitchFamily="2"/>
              <a:buChar char=""/>
              <a:tabLst>
                <a:tab pos="311040" algn="l"/>
                <a:tab pos="456840" algn="l"/>
                <a:tab pos="914040" algn="l"/>
                <a:tab pos="1371240" algn="l"/>
                <a:tab pos="1828440" algn="l"/>
                <a:tab pos="2285640" algn="l"/>
                <a:tab pos="2742840" algn="l"/>
                <a:tab pos="3200040" algn="l"/>
                <a:tab pos="3657240" algn="l"/>
                <a:tab pos="4114440" algn="l"/>
                <a:tab pos="4571640" algn="l"/>
                <a:tab pos="5028840" algn="l"/>
                <a:tab pos="5486040" algn="l"/>
                <a:tab pos="5943240" algn="l"/>
                <a:tab pos="6400440" algn="l"/>
                <a:tab pos="6857640" algn="l"/>
                <a:tab pos="7314839" algn="l"/>
                <a:tab pos="7772039" algn="l"/>
                <a:tab pos="8229239" algn="l"/>
                <a:tab pos="8686439" algn="l"/>
                <a:tab pos="9143640" algn="l"/>
              </a:tabLst>
              <a:defRPr lang="hu-HU" sz="2400" b="1" i="0" u="none" strike="noStrike" baseline="0">
                <a:ln>
                  <a:noFill/>
                </a:ln>
                <a:solidFill>
                  <a:srgbClr val="FFFFFF"/>
                </a:solidFill>
                <a:latin typeface="Verdana" pitchFamily="34"/>
                <a:ea typeface="Arial" pitchFamily="34"/>
                <a:cs typeface="Arial" pitchFamily="34"/>
              </a:defRPr>
            </a:lvl1pPr>
            <a:lvl2pPr marL="711000" marR="0" lvl="1" indent="-253800" algn="l" rtl="0" hangingPunct="1">
              <a:lnSpc>
                <a:spcPct val="97000"/>
              </a:lnSpc>
              <a:spcBef>
                <a:spcPts val="499"/>
              </a:spcBef>
              <a:spcAft>
                <a:spcPts val="0"/>
              </a:spcAft>
              <a:buClr>
                <a:srgbClr val="FFFF0D"/>
              </a:buClr>
              <a:buSzPct val="45000"/>
              <a:buFont typeface="Wingdings" pitchFamily="2"/>
              <a:buChar char=""/>
              <a:tabLst>
                <a:tab pos="711000" algn="l"/>
                <a:tab pos="914040" algn="l"/>
                <a:tab pos="1371240" algn="l"/>
                <a:tab pos="1828440" algn="l"/>
                <a:tab pos="2285639" algn="l"/>
                <a:tab pos="2742839" algn="l"/>
                <a:tab pos="3200040" algn="l"/>
                <a:tab pos="3657239" algn="l"/>
                <a:tab pos="4114440" algn="l"/>
                <a:tab pos="4571639" algn="l"/>
                <a:tab pos="5028840" algn="l"/>
                <a:tab pos="5486040" algn="l"/>
                <a:tab pos="5943240" algn="l"/>
                <a:tab pos="6400440" algn="l"/>
                <a:tab pos="6857640" algn="l"/>
                <a:tab pos="7314840" algn="l"/>
                <a:tab pos="7772040" algn="l"/>
                <a:tab pos="8229240" algn="l"/>
                <a:tab pos="8686440" algn="l"/>
                <a:tab pos="9143640" algn="l"/>
                <a:tab pos="9600840" algn="l"/>
              </a:tabLst>
              <a:defRPr lang="hu-HU" sz="2000" b="1" i="0" u="none" strike="noStrike" baseline="0">
                <a:ln>
                  <a:noFill/>
                </a:ln>
                <a:solidFill>
                  <a:srgbClr val="FFFF0D"/>
                </a:solidFill>
                <a:latin typeface="Verdana" pitchFamily="34"/>
                <a:ea typeface="Arial" pitchFamily="34"/>
                <a:cs typeface="Arial" pitchFamily="34"/>
              </a:defRPr>
            </a:lvl2pPr>
            <a:lvl3pPr marL="1143000" marR="0" lvl="2" indent="-228600" algn="l" rtl="0" hangingPunct="1">
              <a:lnSpc>
                <a:spcPct val="97000"/>
              </a:lnSpc>
              <a:spcBef>
                <a:spcPts val="448"/>
              </a:spcBef>
              <a:spcAft>
                <a:spcPts val="0"/>
              </a:spcAft>
              <a:buClr>
                <a:srgbClr val="FFCC66"/>
              </a:buClr>
              <a:buSzPct val="45000"/>
              <a:buFont typeface="Wingdings" pitchFamily="2"/>
              <a:buChar char=""/>
              <a:tabLst>
                <a:tab pos="1143000" algn="l"/>
                <a:tab pos="1371600" algn="l"/>
                <a:tab pos="1828799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799" algn="l"/>
                <a:tab pos="9143999" algn="l"/>
                <a:tab pos="9601200" algn="l"/>
                <a:tab pos="10058399" algn="l"/>
              </a:tabLst>
              <a:defRPr lang="hu-HU" sz="1800" b="1" i="0" u="none" strike="noStrike" baseline="0">
                <a:ln>
                  <a:noFill/>
                </a:ln>
                <a:solidFill>
                  <a:srgbClr val="FFCC66"/>
                </a:solidFill>
                <a:latin typeface="Verdana" pitchFamily="34"/>
                <a:ea typeface="Arial" pitchFamily="34"/>
                <a:cs typeface="Arial" pitchFamily="34"/>
              </a:defRPr>
            </a:lvl3pPr>
            <a:lvl4pPr marL="1600199" marR="0" lvl="3" indent="-228600" algn="l" rtl="0" hangingPunct="1">
              <a:lnSpc>
                <a:spcPct val="97000"/>
              </a:lnSpc>
              <a:spcBef>
                <a:spcPts val="400"/>
              </a:spcBef>
              <a:spcAft>
                <a:spcPts val="0"/>
              </a:spcAft>
              <a:buClr>
                <a:srgbClr val="FF6600"/>
              </a:buClr>
              <a:buSzPct val="45000"/>
              <a:buFont typeface="Wingdings" pitchFamily="2"/>
              <a:buChar char=""/>
              <a:tabLst>
                <a:tab pos="1600200" algn="l"/>
                <a:tab pos="1828800" algn="l"/>
                <a:tab pos="2285999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3999" algn="l"/>
                <a:tab pos="9601199" algn="l"/>
                <a:tab pos="10058400" algn="l"/>
                <a:tab pos="10515599" algn="l"/>
              </a:tabLst>
              <a:defRPr lang="hu-HU" sz="1600" b="1" i="0" u="none" strike="noStrike" baseline="0">
                <a:ln>
                  <a:noFill/>
                </a:ln>
                <a:solidFill>
                  <a:srgbClr val="FF6600"/>
                </a:solidFill>
                <a:latin typeface="Verdana" pitchFamily="34"/>
                <a:ea typeface="Arial" pitchFamily="34"/>
                <a:cs typeface="Arial" pitchFamily="34"/>
              </a:defRPr>
            </a:lvl4pPr>
            <a:lvl5pPr marL="2057400" marR="0" lvl="4" indent="-228600" algn="l" rtl="0" hangingPunct="1">
              <a:lnSpc>
                <a:spcPct val="97000"/>
              </a:lnSpc>
              <a:spcBef>
                <a:spcPts val="400"/>
              </a:spcBef>
              <a:spcAft>
                <a:spcPts val="0"/>
              </a:spcAft>
              <a:buClr>
                <a:srgbClr val="FF6600"/>
              </a:buClr>
              <a:buSzPct val="45000"/>
              <a:buFont typeface="Wingdings" pitchFamily="2"/>
              <a:buChar char=""/>
              <a:tabLst>
                <a:tab pos="2057400" algn="l"/>
                <a:tab pos="2286000" algn="l"/>
                <a:tab pos="2743199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199" algn="l"/>
                <a:tab pos="10058399" algn="l"/>
                <a:tab pos="10515600" algn="l"/>
              </a:tabLst>
              <a:defRPr lang="hu-HU" sz="1600" b="1" i="0" u="none" strike="noStrike" baseline="0">
                <a:ln>
                  <a:noFill/>
                </a:ln>
                <a:solidFill>
                  <a:srgbClr val="FF66CC"/>
                </a:solidFill>
                <a:latin typeface="Verdana" pitchFamily="34"/>
                <a:ea typeface="Arial" pitchFamily="34"/>
                <a:cs typeface="Arial" pitchFamily="34"/>
              </a:defRPr>
            </a:lvl5pPr>
            <a:lvl6pPr marL="2057400" marR="0" lvl="5" indent="-228600" algn="l" rtl="0" hangingPunct="1">
              <a:lnSpc>
                <a:spcPct val="97000"/>
              </a:lnSpc>
              <a:spcBef>
                <a:spcPts val="400"/>
              </a:spcBef>
              <a:spcAft>
                <a:spcPts val="0"/>
              </a:spcAft>
              <a:buClr>
                <a:srgbClr val="FF6600"/>
              </a:buClr>
              <a:buSzPct val="45000"/>
              <a:buFont typeface="Wingdings" pitchFamily="2"/>
              <a:buChar char=""/>
              <a:tabLst>
                <a:tab pos="2057400" algn="l"/>
                <a:tab pos="2286000" algn="l"/>
                <a:tab pos="2743199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199" algn="l"/>
                <a:tab pos="10058399" algn="l"/>
                <a:tab pos="10515600" algn="l"/>
              </a:tabLst>
              <a:defRPr lang="hu-HU" sz="1600" b="1" i="0" u="none" strike="noStrike" baseline="0">
                <a:ln>
                  <a:noFill/>
                </a:ln>
                <a:solidFill>
                  <a:srgbClr val="FF66CC"/>
                </a:solidFill>
                <a:latin typeface="Verdana" pitchFamily="34"/>
                <a:ea typeface="Arial" pitchFamily="34"/>
                <a:cs typeface="Arial" pitchFamily="34"/>
              </a:defRPr>
            </a:lvl6pPr>
            <a:lvl7pPr marL="2057400" marR="0" lvl="6" indent="-228600" algn="l" rtl="0" hangingPunct="1">
              <a:lnSpc>
                <a:spcPct val="97000"/>
              </a:lnSpc>
              <a:spcBef>
                <a:spcPts val="400"/>
              </a:spcBef>
              <a:spcAft>
                <a:spcPts val="0"/>
              </a:spcAft>
              <a:buClr>
                <a:srgbClr val="FF6600"/>
              </a:buClr>
              <a:buSzPct val="45000"/>
              <a:buFont typeface="Wingdings" pitchFamily="2"/>
              <a:buChar char=""/>
              <a:tabLst>
                <a:tab pos="2057400" algn="l"/>
                <a:tab pos="2286000" algn="l"/>
                <a:tab pos="2743199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199" algn="l"/>
                <a:tab pos="10058399" algn="l"/>
                <a:tab pos="10515600" algn="l"/>
              </a:tabLst>
              <a:defRPr lang="hu-HU" sz="1600" b="1" i="0" u="none" strike="noStrike" baseline="0">
                <a:ln>
                  <a:noFill/>
                </a:ln>
                <a:solidFill>
                  <a:srgbClr val="FF66CC"/>
                </a:solidFill>
                <a:latin typeface="Verdana" pitchFamily="34"/>
                <a:ea typeface="Arial" pitchFamily="34"/>
                <a:cs typeface="Arial" pitchFamily="34"/>
              </a:defRPr>
            </a:lvl7pPr>
            <a:lvl8pPr marL="2057400" marR="0" lvl="7" indent="-228600" algn="l" rtl="0" hangingPunct="1">
              <a:lnSpc>
                <a:spcPct val="97000"/>
              </a:lnSpc>
              <a:spcBef>
                <a:spcPts val="400"/>
              </a:spcBef>
              <a:spcAft>
                <a:spcPts val="0"/>
              </a:spcAft>
              <a:buClr>
                <a:srgbClr val="FF6600"/>
              </a:buClr>
              <a:buSzPct val="45000"/>
              <a:buFont typeface="Wingdings" pitchFamily="2"/>
              <a:buChar char=""/>
              <a:tabLst>
                <a:tab pos="2057400" algn="l"/>
                <a:tab pos="2286000" algn="l"/>
                <a:tab pos="2743199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199" algn="l"/>
                <a:tab pos="10058399" algn="l"/>
                <a:tab pos="10515600" algn="l"/>
              </a:tabLst>
              <a:defRPr lang="hu-HU" sz="1600" b="1" i="0" u="none" strike="noStrike" baseline="0">
                <a:ln>
                  <a:noFill/>
                </a:ln>
                <a:solidFill>
                  <a:srgbClr val="FF66CC"/>
                </a:solidFill>
                <a:latin typeface="Verdana" pitchFamily="34"/>
                <a:ea typeface="Arial" pitchFamily="34"/>
                <a:cs typeface="Arial" pitchFamily="34"/>
              </a:defRPr>
            </a:lvl8pPr>
            <a:lvl9pPr marL="2057400" marR="0" lvl="8" indent="-228600" algn="l" rtl="0" hangingPunct="1">
              <a:lnSpc>
                <a:spcPct val="97000"/>
              </a:lnSpc>
              <a:spcBef>
                <a:spcPts val="400"/>
              </a:spcBef>
              <a:spcAft>
                <a:spcPts val="0"/>
              </a:spcAft>
              <a:buClr>
                <a:srgbClr val="FF6600"/>
              </a:buClr>
              <a:buSzPct val="45000"/>
              <a:buFont typeface="Wingdings" pitchFamily="2"/>
              <a:buChar char=""/>
              <a:tabLst>
                <a:tab pos="2057400" algn="l"/>
                <a:tab pos="2286000" algn="l"/>
                <a:tab pos="2743199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199" algn="l"/>
                <a:tab pos="10058399" algn="l"/>
                <a:tab pos="10515600" algn="l"/>
              </a:tabLst>
              <a:defRPr lang="hu-HU" sz="1600" b="1" i="0" u="none" strike="noStrike" baseline="0">
                <a:ln>
                  <a:noFill/>
                </a:ln>
                <a:solidFill>
                  <a:srgbClr val="FF66CC"/>
                </a:solidFill>
                <a:latin typeface="Verdana" pitchFamily="34"/>
                <a:ea typeface="Arial" pitchFamily="34"/>
                <a:cs typeface="Arial" pitchFamily="34"/>
              </a:defRPr>
            </a:lvl9pPr>
          </a:lstStyle>
          <a:p>
            <a:pPr lvl="0"/>
            <a:r>
              <a:rPr lang="hu-HU" dirty="0"/>
              <a:t>Mintaszöveg szerkesztése</a:t>
            </a:r>
          </a:p>
          <a:p>
            <a:pPr lvl="1"/>
            <a:r>
              <a:rPr lang="hu-HU" dirty="0"/>
              <a:t>Második szint</a:t>
            </a:r>
          </a:p>
          <a:p>
            <a:pPr lvl="2"/>
            <a:r>
              <a:rPr lang="hu-HU" dirty="0"/>
              <a:t>Harmadik szint</a:t>
            </a:r>
          </a:p>
          <a:p>
            <a:pPr lvl="3"/>
            <a:r>
              <a:rPr lang="hu-HU" dirty="0"/>
              <a:t>Negyedik szint</a:t>
            </a:r>
          </a:p>
          <a:p>
            <a:pPr lvl="4"/>
            <a:r>
              <a:rPr lang="hu-HU" dirty="0"/>
              <a:t>Ötödik szint</a:t>
            </a:r>
          </a:p>
        </p:txBody>
      </p:sp>
      <p:sp>
        <p:nvSpPr>
          <p:cNvPr id="18" name="Szabadkézi sokszög 17"/>
          <p:cNvSpPr/>
          <p:nvPr/>
        </p:nvSpPr>
        <p:spPr>
          <a:xfrm>
            <a:off x="4071960" y="6309320"/>
            <a:ext cx="979560" cy="4334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67500" tIns="33750" rIns="67500" bIns="33750" anchor="t" anchorCtr="0" compatLnSpc="0"/>
          <a:lstStyle/>
          <a:p>
            <a:pPr marL="0" marR="0" lvl="0" indent="0" algn="ctr" rtl="0" hangingPunct="0">
              <a:lnSpc>
                <a:spcPct val="100000"/>
              </a:lnSpc>
              <a:buNone/>
              <a:tabLst/>
            </a:pPr>
            <a:endParaRPr lang="hu-HU" sz="900">
              <a:solidFill>
                <a:srgbClr val="FFFFFF"/>
              </a:solidFill>
              <a:latin typeface="Verdana" pitchFamily="34"/>
              <a:ea typeface="Arial Unicode MS" pitchFamily="2"/>
              <a:cs typeface="Tahoma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24027114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  <p:sldLayoutId id="2147483656" r:id="rId3"/>
    <p:sldLayoutId id="2147483657" r:id="rId4"/>
    <p:sldLayoutId id="2147483658" r:id="rId5"/>
    <p:sldLayoutId id="2147483659" r:id="rId6"/>
    <p:sldLayoutId id="2147483660" r:id="rId7"/>
    <p:sldLayoutId id="2147483661" r:id="rId8"/>
    <p:sldLayoutId id="2147483662" r:id="rId9"/>
    <p:sldLayoutId id="2147483663" r:id="rId10"/>
    <p:sldLayoutId id="2147483664" r:id="rId11"/>
  </p:sldLayoutIdLst>
  <p:hf hdr="0" ftr="0" dt="0"/>
  <p:txStyles>
    <p:titleStyle>
      <a:lvl1pPr marL="0" marR="0" lvl="0" indent="0" algn="ctr" rtl="0" hangingPunct="1">
        <a:lnSpc>
          <a:spcPct val="97000"/>
        </a:lnSpc>
        <a:spcBef>
          <a:spcPts val="0"/>
        </a:spcBef>
        <a:spcAft>
          <a:spcPts val="0"/>
        </a:spcAft>
        <a:buFontTx/>
        <a:buNone/>
        <a:tabLst>
          <a:tab pos="0" algn="l"/>
          <a:tab pos="342900" algn="l"/>
          <a:tab pos="685800" algn="l"/>
          <a:tab pos="1028699" algn="l"/>
          <a:tab pos="1371600" algn="l"/>
          <a:tab pos="1714500" algn="l"/>
          <a:tab pos="2057399" algn="l"/>
          <a:tab pos="2400300" algn="l"/>
          <a:tab pos="2743200" algn="l"/>
          <a:tab pos="3086100" algn="l"/>
          <a:tab pos="3429000" algn="l"/>
          <a:tab pos="3771900" algn="l"/>
          <a:tab pos="4114799" algn="l"/>
          <a:tab pos="4457700" algn="l"/>
          <a:tab pos="4800599" algn="l"/>
          <a:tab pos="5143500" algn="l"/>
          <a:tab pos="5486400" algn="l"/>
          <a:tab pos="5829300" algn="l"/>
          <a:tab pos="6172200" algn="l"/>
          <a:tab pos="6515100" algn="l"/>
          <a:tab pos="6858000" algn="l"/>
        </a:tabLst>
        <a:defRPr lang="hu-HU" sz="2400" b="1" i="0" u="none" strike="noStrike" baseline="0">
          <a:ln>
            <a:noFill/>
          </a:ln>
          <a:solidFill>
            <a:srgbClr val="FFFF00"/>
          </a:solidFill>
          <a:latin typeface="Verdana" pitchFamily="34"/>
          <a:ea typeface="Arial" pitchFamily="34"/>
          <a:cs typeface="Arial" pitchFamily="34"/>
        </a:defRPr>
      </a:lvl1pPr>
    </p:titleStyle>
    <p:bodyStyle>
      <a:lvl1pPr marL="0" marR="0" indent="0" algn="l" rtl="0" hangingPunct="1">
        <a:lnSpc>
          <a:spcPct val="97000"/>
        </a:lnSpc>
        <a:spcBef>
          <a:spcPts val="449"/>
        </a:spcBef>
        <a:spcAft>
          <a:spcPts val="0"/>
        </a:spcAft>
        <a:buFontTx/>
        <a:buNone/>
        <a:tabLst>
          <a:tab pos="233280" algn="l"/>
          <a:tab pos="342630" algn="l"/>
          <a:tab pos="685530" algn="l"/>
          <a:tab pos="1028430" algn="l"/>
          <a:tab pos="1371330" algn="l"/>
          <a:tab pos="1714230" algn="l"/>
          <a:tab pos="2057130" algn="l"/>
          <a:tab pos="2400030" algn="l"/>
          <a:tab pos="2742930" algn="l"/>
          <a:tab pos="3085830" algn="l"/>
          <a:tab pos="3428730" algn="l"/>
          <a:tab pos="3771630" algn="l"/>
          <a:tab pos="4114530" algn="l"/>
          <a:tab pos="4457430" algn="l"/>
          <a:tab pos="4800330" algn="l"/>
          <a:tab pos="5143230" algn="l"/>
          <a:tab pos="5486129" algn="l"/>
          <a:tab pos="5829029" algn="l"/>
          <a:tab pos="6171929" algn="l"/>
          <a:tab pos="6514829" algn="l"/>
          <a:tab pos="6857730" algn="l"/>
        </a:tabLst>
        <a:defRPr lang="hu-HU" sz="1800" b="1" i="0" u="none" strike="noStrike" baseline="0">
          <a:ln>
            <a:noFill/>
          </a:ln>
          <a:solidFill>
            <a:srgbClr val="FFFFFF"/>
          </a:solidFill>
          <a:latin typeface="Verdana" pitchFamily="34"/>
          <a:cs typeface="Arial" pitchFamily="34"/>
        </a:defRPr>
      </a:lvl1pPr>
      <a:lvl2pPr marL="342900" indent="0">
        <a:buFontTx/>
        <a:buNone/>
        <a:defRPr/>
      </a:lvl2pPr>
      <a:lvl3pPr marL="685800" indent="0">
        <a:buFontTx/>
        <a:buNone/>
        <a:defRPr/>
      </a:lvl3pPr>
      <a:lvl4pPr marL="1028699" indent="0">
        <a:buFontTx/>
        <a:buNone/>
        <a:defRPr/>
      </a:lvl4pPr>
      <a:lvl5pPr marL="1371600" indent="0">
        <a:buFontTx/>
        <a:buNone/>
        <a:defRPr/>
      </a:lvl5pPr>
    </p:bodyStyle>
    <p:otherStyle/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jpg"/><Relationship Id="rId13" Type="http://schemas.openxmlformats.org/officeDocument/2006/relationships/image" Target="../media/image62.png"/><Relationship Id="rId3" Type="http://schemas.openxmlformats.org/officeDocument/2006/relationships/image" Target="../media/image52.jpg"/><Relationship Id="rId7" Type="http://schemas.openxmlformats.org/officeDocument/2006/relationships/image" Target="../media/image56.png"/><Relationship Id="rId12" Type="http://schemas.openxmlformats.org/officeDocument/2006/relationships/image" Target="../media/image61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5.png"/><Relationship Id="rId11" Type="http://schemas.openxmlformats.org/officeDocument/2006/relationships/image" Target="../media/image60.jpg"/><Relationship Id="rId5" Type="http://schemas.openxmlformats.org/officeDocument/2006/relationships/image" Target="../media/image54.png"/><Relationship Id="rId10" Type="http://schemas.openxmlformats.org/officeDocument/2006/relationships/image" Target="../media/image59.png"/><Relationship Id="rId4" Type="http://schemas.openxmlformats.org/officeDocument/2006/relationships/image" Target="../media/image53.jpg"/><Relationship Id="rId9" Type="http://schemas.openxmlformats.org/officeDocument/2006/relationships/image" Target="../media/image58.jpg"/><Relationship Id="rId14" Type="http://schemas.openxmlformats.org/officeDocument/2006/relationships/image" Target="../media/image6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5" Type="http://schemas.openxmlformats.org/officeDocument/2006/relationships/hyperlink" Target="https://arxiv.org/pdf/nucl-ex/0109003" TargetMode="External"/><Relationship Id="rId4" Type="http://schemas.openxmlformats.org/officeDocument/2006/relationships/image" Target="../media/image6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7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4" Type="http://schemas.openxmlformats.org/officeDocument/2006/relationships/hyperlink" Target="http://arxiv.org/abs/nucl-ex/0410003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5" Type="http://schemas.openxmlformats.org/officeDocument/2006/relationships/hyperlink" Target="http://arxiv.org/abs/nucl-th/0512078" TargetMode="External"/><Relationship Id="rId4" Type="http://schemas.openxmlformats.org/officeDocument/2006/relationships/image" Target="../media/image7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7" Type="http://schemas.openxmlformats.org/officeDocument/2006/relationships/hyperlink" Target="https://arxiv.org/pdf/nucl-ex/0608033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30.png"/><Relationship Id="rId5" Type="http://schemas.openxmlformats.org/officeDocument/2006/relationships/image" Target="../media/image73.png"/><Relationship Id="rId4" Type="http://schemas.openxmlformats.org/officeDocument/2006/relationships/image" Target="../media/image7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0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90.png"/><Relationship Id="rId5" Type="http://schemas.openxmlformats.org/officeDocument/2006/relationships/hyperlink" Target="http://arxiv.org/abs/hep-th/0405231" TargetMode="External"/><Relationship Id="rId4" Type="http://schemas.openxmlformats.org/officeDocument/2006/relationships/hyperlink" Target="https://arxiv.org/pdf/nucl-ex/0611018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://arxiv.org/abs/arXiv:0912.5526" TargetMode="Externa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77.png"/><Relationship Id="rId4" Type="http://schemas.openxmlformats.org/officeDocument/2006/relationships/hyperlink" Target="http://arxiv.org/abs/arXiv:0912.0258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Relationship Id="rId4" Type="http://schemas.openxmlformats.org/officeDocument/2006/relationships/hyperlink" Target="http://indico.cern.ch/getFile.py/access?contribId=39&amp;sessionId=12&amp;resId=0&amp;materialId=paper&amp;confId=113717" TargetMode="Externa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indico.cern.ch/event/1307446/contributions/6007150/attachments/2915634/5116613/novak-icnfp2024.pdf" TargetMode="Externa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emf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82.emf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85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9.xml"/><Relationship Id="rId7" Type="http://schemas.openxmlformats.org/officeDocument/2006/relationships/oleObject" Target="../embeddings/oleObject2.bin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87.png"/><Relationship Id="rId5" Type="http://schemas.openxmlformats.org/officeDocument/2006/relationships/oleObject" Target="../embeddings/oleObject1.bin"/><Relationship Id="rId4" Type="http://schemas.openxmlformats.org/officeDocument/2006/relationships/image" Target="../media/image8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upload.wikimedia.org/wikipedia/commons/4/41/First_Gold_Beam-Beam_Collision_Events_at_RHIC_at_100_100_GeV_c_per_beam_recorded_by_STAR.jpg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6.png"/><Relationship Id="rId18" Type="http://schemas.openxmlformats.org/officeDocument/2006/relationships/image" Target="../media/image21.png"/><Relationship Id="rId26" Type="http://schemas.openxmlformats.org/officeDocument/2006/relationships/image" Target="../media/image29.png"/><Relationship Id="rId3" Type="http://schemas.openxmlformats.org/officeDocument/2006/relationships/image" Target="../media/image6.png"/><Relationship Id="rId21" Type="http://schemas.openxmlformats.org/officeDocument/2006/relationships/image" Target="../media/image24.png"/><Relationship Id="rId34" Type="http://schemas.openxmlformats.org/officeDocument/2006/relationships/image" Target="../media/image37.png"/><Relationship Id="rId7" Type="http://schemas.openxmlformats.org/officeDocument/2006/relationships/image" Target="../media/image10.png"/><Relationship Id="rId12" Type="http://schemas.openxmlformats.org/officeDocument/2006/relationships/image" Target="../media/image15.png"/><Relationship Id="rId17" Type="http://schemas.openxmlformats.org/officeDocument/2006/relationships/image" Target="../media/image20.png"/><Relationship Id="rId25" Type="http://schemas.openxmlformats.org/officeDocument/2006/relationships/image" Target="../media/image28.png"/><Relationship Id="rId33" Type="http://schemas.openxmlformats.org/officeDocument/2006/relationships/image" Target="../media/image36.png"/><Relationship Id="rId38" Type="http://schemas.openxmlformats.org/officeDocument/2006/relationships/image" Target="../media/image41.png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19.png"/><Relationship Id="rId20" Type="http://schemas.openxmlformats.org/officeDocument/2006/relationships/image" Target="../media/image23.png"/><Relationship Id="rId29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24" Type="http://schemas.openxmlformats.org/officeDocument/2006/relationships/image" Target="../media/image27.png"/><Relationship Id="rId32" Type="http://schemas.openxmlformats.org/officeDocument/2006/relationships/image" Target="../media/image35.png"/><Relationship Id="rId37" Type="http://schemas.openxmlformats.org/officeDocument/2006/relationships/image" Target="../media/image40.png"/><Relationship Id="rId5" Type="http://schemas.openxmlformats.org/officeDocument/2006/relationships/image" Target="../media/image8.png"/><Relationship Id="rId15" Type="http://schemas.openxmlformats.org/officeDocument/2006/relationships/image" Target="../media/image18.png"/><Relationship Id="rId23" Type="http://schemas.openxmlformats.org/officeDocument/2006/relationships/image" Target="../media/image26.png"/><Relationship Id="rId28" Type="http://schemas.openxmlformats.org/officeDocument/2006/relationships/image" Target="../media/image31.png"/><Relationship Id="rId36" Type="http://schemas.openxmlformats.org/officeDocument/2006/relationships/image" Target="../media/image39.png"/><Relationship Id="rId10" Type="http://schemas.openxmlformats.org/officeDocument/2006/relationships/image" Target="../media/image13.png"/><Relationship Id="rId19" Type="http://schemas.openxmlformats.org/officeDocument/2006/relationships/image" Target="../media/image22.png"/><Relationship Id="rId31" Type="http://schemas.openxmlformats.org/officeDocument/2006/relationships/image" Target="../media/image34.png"/><Relationship Id="rId4" Type="http://schemas.openxmlformats.org/officeDocument/2006/relationships/image" Target="../media/image7.png"/><Relationship Id="rId9" Type="http://schemas.openxmlformats.org/officeDocument/2006/relationships/image" Target="../media/image12.png"/><Relationship Id="rId14" Type="http://schemas.openxmlformats.org/officeDocument/2006/relationships/image" Target="../media/image17.png"/><Relationship Id="rId22" Type="http://schemas.openxmlformats.org/officeDocument/2006/relationships/image" Target="../media/image25.png"/><Relationship Id="rId27" Type="http://schemas.openxmlformats.org/officeDocument/2006/relationships/image" Target="../media/image30.png"/><Relationship Id="rId30" Type="http://schemas.openxmlformats.org/officeDocument/2006/relationships/image" Target="../media/image33.png"/><Relationship Id="rId35" Type="http://schemas.openxmlformats.org/officeDocument/2006/relationships/image" Target="../media/image3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home.web.cern.ch/news/press-release/cern/new-state-matter-created-cern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lbl.gov/abc/wallchart/" TargetMode="External"/><Relationship Id="rId7" Type="http://schemas.openxmlformats.org/officeDocument/2006/relationships/image" Target="../media/image4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://www.lbl.gov/abc/chartimages/chartscreenshots/upperright.gif" TargetMode="External"/><Relationship Id="rId5" Type="http://schemas.openxmlformats.org/officeDocument/2006/relationships/image" Target="../media/image43.jpg"/><Relationship Id="rId4" Type="http://schemas.openxmlformats.org/officeDocument/2006/relationships/hyperlink" Target="http://www.lbl.gov/abc/wallchart/graphics/Nuclear_chart.jpg" TargetMode="Externa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image" Target="../media/image45.png"/><Relationship Id="rId7" Type="http://schemas.openxmlformats.org/officeDocument/2006/relationships/image" Target="../media/image4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46.png"/><Relationship Id="rId9" Type="http://schemas.openxmlformats.org/officeDocument/2006/relationships/image" Target="../media/image5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48"/>
          <p:cNvSpPr txBox="1">
            <a:spLocks noChangeArrowheads="1"/>
          </p:cNvSpPr>
          <p:nvPr/>
        </p:nvSpPr>
        <p:spPr bwMode="auto">
          <a:xfrm>
            <a:off x="0" y="70967"/>
            <a:ext cx="9144000" cy="693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hu-HU" sz="2400" b="1" kern="0" cap="all" dirty="0">
                <a:solidFill>
                  <a:srgbClr val="FFFF00"/>
                </a:solidFill>
                <a:latin typeface="+mn-lt"/>
                <a:ea typeface="+mj-ea"/>
                <a:cs typeface="+mj-cs"/>
              </a:rPr>
              <a:t>MÉRFÖLDKÖVEK: A KVARKOK FOLYADÉKÁNAK </a:t>
            </a:r>
          </a:p>
          <a:p>
            <a:pPr algn="ctr">
              <a:defRPr/>
            </a:pPr>
            <a:r>
              <a:rPr lang="hu-HU" sz="2400" b="1" kern="0" cap="all" dirty="0">
                <a:solidFill>
                  <a:srgbClr val="FFFF00"/>
                </a:solidFill>
                <a:latin typeface="+mn-lt"/>
                <a:ea typeface="+mj-ea"/>
                <a:cs typeface="+mj-cs"/>
              </a:rPr>
              <a:t>MEGLEPŐ TULAJDONSÁGAI</a:t>
            </a:r>
          </a:p>
        </p:txBody>
      </p:sp>
      <p:sp>
        <p:nvSpPr>
          <p:cNvPr id="10" name="Élőláb helye 3"/>
          <p:cNvSpPr>
            <a:spLocks noGrp="1"/>
          </p:cNvSpPr>
          <p:nvPr>
            <p:ph type="ftr" sz="quarter" idx="10"/>
          </p:nvPr>
        </p:nvSpPr>
        <p:spPr>
          <a:xfrm>
            <a:off x="37653" y="6477000"/>
            <a:ext cx="4678363" cy="360363"/>
          </a:xfrm>
        </p:spPr>
        <p:txBody>
          <a:bodyPr/>
          <a:lstStyle/>
          <a:p>
            <a:pPr>
              <a:defRPr/>
            </a:pPr>
            <a:r>
              <a:rPr lang="hu-HU"/>
              <a:t>Csörgő T.</a:t>
            </a:r>
            <a:endParaRPr lang="en-US" dirty="0"/>
          </a:p>
        </p:txBody>
      </p:sp>
      <p:sp>
        <p:nvSpPr>
          <p:cNvPr id="17" name="Szövegdoboz 16"/>
          <p:cNvSpPr txBox="1"/>
          <p:nvPr/>
        </p:nvSpPr>
        <p:spPr>
          <a:xfrm>
            <a:off x="395536" y="980728"/>
            <a:ext cx="8496944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hu-HU" sz="2000" dirty="0">
                <a:latin typeface="Arial" pitchFamily="34" charset="0"/>
                <a:cs typeface="Arial" pitchFamily="34" charset="0"/>
              </a:rPr>
              <a:t>Csörgő Tamás fizikus, az Európai Akadémia tagja</a:t>
            </a:r>
          </a:p>
          <a:p>
            <a:pPr>
              <a:defRPr/>
            </a:pPr>
            <a:r>
              <a:rPr lang="hu-HU" sz="2000" dirty="0">
                <a:latin typeface="Arial" pitchFamily="34" charset="0"/>
                <a:cs typeface="Arial" pitchFamily="34" charset="0"/>
              </a:rPr>
              <a:t>MATE Műszaki Intézet, </a:t>
            </a:r>
            <a:r>
              <a:rPr lang="hu-HU" sz="2000" dirty="0" err="1">
                <a:latin typeface="Arial" pitchFamily="34" charset="0"/>
                <a:cs typeface="Arial" pitchFamily="34" charset="0"/>
              </a:rPr>
              <a:t>Femtoszkópia</a:t>
            </a:r>
            <a:r>
              <a:rPr lang="hu-H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hu-HU" sz="2000" dirty="0" err="1">
                <a:latin typeface="Arial" pitchFamily="34" charset="0"/>
                <a:cs typeface="Arial" pitchFamily="34" charset="0"/>
              </a:rPr>
              <a:t>Lab</a:t>
            </a:r>
            <a:r>
              <a:rPr lang="hu-HU" sz="2000" dirty="0">
                <a:latin typeface="Arial" pitchFamily="34" charset="0"/>
                <a:cs typeface="Arial" pitchFamily="34" charset="0"/>
              </a:rPr>
              <a:t>, KRC Gyöngyös</a:t>
            </a:r>
          </a:p>
          <a:p>
            <a:pPr>
              <a:defRPr/>
            </a:pPr>
            <a:r>
              <a:rPr lang="hu-HU" sz="2000" dirty="0">
                <a:latin typeface="Arial" pitchFamily="34" charset="0"/>
                <a:cs typeface="Arial" pitchFamily="34" charset="0"/>
              </a:rPr>
              <a:t>HUN-REN Wigner Fizikai Kutatóközpont, Budapest</a:t>
            </a:r>
          </a:p>
          <a:p>
            <a:pPr>
              <a:defRPr/>
            </a:pPr>
            <a:endParaRPr lang="hu-HU" dirty="0">
              <a:latin typeface="Arial" pitchFamily="34" charset="0"/>
              <a:cs typeface="Arial" pitchFamily="34" charset="0"/>
            </a:endParaRPr>
          </a:p>
          <a:p>
            <a:pPr algn="r">
              <a:defRPr/>
            </a:pPr>
            <a:r>
              <a:rPr lang="hu-HU" sz="2400" dirty="0">
                <a:latin typeface="Arial" pitchFamily="34" charset="0"/>
                <a:cs typeface="Arial" pitchFamily="34" charset="0"/>
              </a:rPr>
              <a:t>A Nagy Bumm és a sok Kis Bumm: mérföldkövek</a:t>
            </a:r>
          </a:p>
          <a:p>
            <a:pPr algn="r">
              <a:defRPr/>
            </a:pPr>
            <a:r>
              <a:rPr lang="hu-HU" sz="2400" dirty="0">
                <a:latin typeface="Arial" pitchFamily="34" charset="0"/>
                <a:cs typeface="Arial" pitchFamily="34" charset="0"/>
              </a:rPr>
              <a:t>A PHENIX kísérlet és a tékozló </a:t>
            </a:r>
            <a:r>
              <a:rPr lang="hu-HU" sz="2400" dirty="0" err="1">
                <a:latin typeface="Arial" pitchFamily="34" charset="0"/>
                <a:cs typeface="Arial" pitchFamily="34" charset="0"/>
              </a:rPr>
              <a:t>bozon</a:t>
            </a:r>
            <a:r>
              <a:rPr lang="hu-HU" sz="2400" dirty="0">
                <a:latin typeface="Arial" pitchFamily="34" charset="0"/>
                <a:cs typeface="Arial" pitchFamily="34" charset="0"/>
              </a:rPr>
              <a:t> visszatérése</a:t>
            </a:r>
          </a:p>
        </p:txBody>
      </p:sp>
      <p:pic>
        <p:nvPicPr>
          <p:cNvPr id="1026" name="Picture 2" descr="http://phenix.elte.hu/figures/osrobbanas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3037316"/>
            <a:ext cx="4608512" cy="33440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phenix.elte.hu/figures/atommag2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3037316"/>
            <a:ext cx="4268950" cy="33440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/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 r="6360" b="23729"/>
          <a:stretch>
            <a:fillRect/>
          </a:stretch>
        </p:blipFill>
        <p:spPr>
          <a:xfrm>
            <a:off x="0" y="685799"/>
            <a:ext cx="9144000" cy="5985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Szabadkézi sokszög 2"/>
          <p:cNvSpPr/>
          <p:nvPr/>
        </p:nvSpPr>
        <p:spPr>
          <a:xfrm>
            <a:off x="0" y="-69840"/>
            <a:ext cx="9144000" cy="7462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2160" tIns="46080" rIns="92160" bIns="46080" anchor="b" anchorCtr="0" compatLnSpc="0"/>
          <a:lstStyle/>
          <a:p>
            <a:pPr marL="0" marR="0" lvl="0" indent="0" algn="ctr" rtl="0" hangingPunct="1">
              <a:lnSpc>
                <a:spcPct val="100000"/>
              </a:lnSpc>
              <a:buNone/>
              <a:tabLst/>
            </a:pPr>
            <a:r>
              <a:rPr lang="hu-HU" sz="3200" b="1" dirty="0">
                <a:solidFill>
                  <a:srgbClr val="FFFF00"/>
                </a:solidFill>
                <a:latin typeface="Verdana" pitchFamily="34"/>
                <a:ea typeface="Arial" pitchFamily="2"/>
                <a:cs typeface="Arial" pitchFamily="2"/>
              </a:rPr>
              <a:t> A RHIC gyorsító és a 4 RHIC kísérlet</a:t>
            </a:r>
          </a:p>
        </p:txBody>
      </p:sp>
      <p:grpSp>
        <p:nvGrpSpPr>
          <p:cNvPr id="4" name="Csoportba foglalás 3"/>
          <p:cNvGrpSpPr/>
          <p:nvPr/>
        </p:nvGrpSpPr>
        <p:grpSpPr>
          <a:xfrm>
            <a:off x="-39600" y="3290759"/>
            <a:ext cx="3519360" cy="2502000"/>
            <a:chOff x="-39600" y="3290759"/>
            <a:chExt cx="3519360" cy="2502000"/>
          </a:xfrm>
        </p:grpSpPr>
        <p:pic>
          <p:nvPicPr>
            <p:cNvPr id="5" name="Kép 4"/>
            <p:cNvPicPr>
              <a:picLocks noChangeAspect="1"/>
            </p:cNvPicPr>
            <p:nvPr/>
          </p:nvPicPr>
          <p:blipFill>
            <a:blip r:embed="rId4">
              <a:lum/>
              <a:alphaModFix/>
            </a:blip>
            <a:srcRect/>
            <a:stretch>
              <a:fillRect/>
            </a:stretch>
          </p:blipFill>
          <p:spPr>
            <a:xfrm>
              <a:off x="-39600" y="3290759"/>
              <a:ext cx="3519360" cy="2502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" name="Kép 5"/>
            <p:cNvPicPr>
              <a:picLocks noChangeAspect="1"/>
            </p:cNvPicPr>
            <p:nvPr/>
          </p:nvPicPr>
          <p:blipFill>
            <a:blip r:embed="rId5">
              <a:lum/>
              <a:alphaModFix/>
            </a:blip>
            <a:srcRect/>
            <a:stretch>
              <a:fillRect/>
            </a:stretch>
          </p:blipFill>
          <p:spPr>
            <a:xfrm>
              <a:off x="1690560" y="3357720"/>
              <a:ext cx="1671839" cy="55080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7" name="Csoportba foglalás 6"/>
          <p:cNvGrpSpPr/>
          <p:nvPr/>
        </p:nvGrpSpPr>
        <p:grpSpPr>
          <a:xfrm>
            <a:off x="5899320" y="692279"/>
            <a:ext cx="3340079" cy="2508121"/>
            <a:chOff x="5899320" y="692279"/>
            <a:chExt cx="3340079" cy="2508121"/>
          </a:xfrm>
        </p:grpSpPr>
        <p:pic>
          <p:nvPicPr>
            <p:cNvPr id="8" name="Kép 7"/>
            <p:cNvPicPr>
              <a:picLocks noChangeAspect="1"/>
            </p:cNvPicPr>
            <p:nvPr/>
          </p:nvPicPr>
          <p:blipFill>
            <a:blip r:embed="rId6">
              <a:lum/>
              <a:alphaModFix/>
            </a:blip>
            <a:srcRect/>
            <a:stretch>
              <a:fillRect/>
            </a:stretch>
          </p:blipFill>
          <p:spPr>
            <a:xfrm>
              <a:off x="5899320" y="698400"/>
              <a:ext cx="3340079" cy="2502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" name="Kép 8"/>
            <p:cNvPicPr>
              <a:picLocks noChangeAspect="1"/>
            </p:cNvPicPr>
            <p:nvPr/>
          </p:nvPicPr>
          <p:blipFill>
            <a:blip r:embed="rId7">
              <a:lum/>
              <a:alphaModFix/>
            </a:blip>
            <a:srcRect/>
            <a:stretch>
              <a:fillRect/>
            </a:stretch>
          </p:blipFill>
          <p:spPr>
            <a:xfrm>
              <a:off x="7020000" y="692279"/>
              <a:ext cx="1995480" cy="60012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0" name="Csoportba foglalás 9"/>
          <p:cNvGrpSpPr/>
          <p:nvPr/>
        </p:nvGrpSpPr>
        <p:grpSpPr>
          <a:xfrm>
            <a:off x="3549600" y="3270240"/>
            <a:ext cx="3471839" cy="2503440"/>
            <a:chOff x="3549600" y="3270240"/>
            <a:chExt cx="3471839" cy="2503440"/>
          </a:xfrm>
        </p:grpSpPr>
        <p:pic>
          <p:nvPicPr>
            <p:cNvPr id="11" name="Kép 10"/>
            <p:cNvPicPr>
              <a:picLocks noChangeAspect="1"/>
            </p:cNvPicPr>
            <p:nvPr/>
          </p:nvPicPr>
          <p:blipFill>
            <a:blip r:embed="rId8">
              <a:lum/>
              <a:alphaModFix/>
            </a:blip>
            <a:srcRect/>
            <a:stretch>
              <a:fillRect/>
            </a:stretch>
          </p:blipFill>
          <p:spPr>
            <a:xfrm>
              <a:off x="3549600" y="3270240"/>
              <a:ext cx="3471839" cy="2503440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12" name="Csoportba foglalás 11"/>
            <p:cNvGrpSpPr/>
            <p:nvPr/>
          </p:nvGrpSpPr>
          <p:grpSpPr>
            <a:xfrm>
              <a:off x="4857840" y="3983040"/>
              <a:ext cx="1307878" cy="727200"/>
              <a:chOff x="4857840" y="3983040"/>
              <a:chExt cx="1307878" cy="727200"/>
            </a:xfrm>
          </p:grpSpPr>
          <p:sp>
            <p:nvSpPr>
              <p:cNvPr id="13" name="Szabadkézi sokszög 12"/>
              <p:cNvSpPr/>
              <p:nvPr/>
            </p:nvSpPr>
            <p:spPr>
              <a:xfrm>
                <a:off x="4857840" y="3983040"/>
                <a:ext cx="765000" cy="727200"/>
              </a:xfrm>
              <a:custGeom>
                <a:avLst/>
                <a:gdLst>
                  <a:gd name="f0" fmla="val 10800000"/>
                  <a:gd name="f1" fmla="val 5400000"/>
                  <a:gd name="f2" fmla="val 180"/>
                  <a:gd name="f3" fmla="val w"/>
                  <a:gd name="f4" fmla="val h"/>
                  <a:gd name="f5" fmla="val 0"/>
                  <a:gd name="f6" fmla="val 1067"/>
                  <a:gd name="f7" fmla="val 817"/>
                  <a:gd name="f8" fmla="val 770"/>
                  <a:gd name="f9" fmla="val 663"/>
                  <a:gd name="f10" fmla="val 1259"/>
                  <a:gd name="f11" fmla="val 413"/>
                  <a:gd name="f12" fmla="val 2028"/>
                  <a:gd name="f13" fmla="val 1556"/>
                  <a:gd name="f14" fmla="val 1720"/>
                  <a:gd name="f15" fmla="val 1469"/>
                  <a:gd name="f16" fmla="val 2134"/>
                  <a:gd name="f17" fmla="val 1316"/>
                  <a:gd name="f18" fmla="+- 0 0 0"/>
                  <a:gd name="f19" fmla="*/ f3 1 2135"/>
                  <a:gd name="f20" fmla="*/ f4 1 2029"/>
                  <a:gd name="f21" fmla="*/ f18 f0 1"/>
                  <a:gd name="f22" fmla="*/ 0 f19 1"/>
                  <a:gd name="f23" fmla="*/ 2135 f19 1"/>
                  <a:gd name="f24" fmla="*/ 2029 f20 1"/>
                  <a:gd name="f25" fmla="*/ 0 f20 1"/>
                  <a:gd name="f26" fmla="*/ f21 1 f2"/>
                  <a:gd name="f27" fmla="+- f26 0 f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27">
                    <a:pos x="f22" y="f25"/>
                  </a:cxn>
                  <a:cxn ang="f27">
                    <a:pos x="f22" y="f25"/>
                  </a:cxn>
                  <a:cxn ang="f27">
                    <a:pos x="f22" y="f25"/>
                  </a:cxn>
                  <a:cxn ang="f27">
                    <a:pos x="f22" y="f25"/>
                  </a:cxn>
                  <a:cxn ang="f27">
                    <a:pos x="f22" y="f25"/>
                  </a:cxn>
                  <a:cxn ang="f27">
                    <a:pos x="f22" y="f25"/>
                  </a:cxn>
                  <a:cxn ang="f27">
                    <a:pos x="f22" y="f25"/>
                  </a:cxn>
                  <a:cxn ang="f27">
                    <a:pos x="f22" y="f25"/>
                  </a:cxn>
                  <a:cxn ang="f27">
                    <a:pos x="f22" y="f25"/>
                  </a:cxn>
                  <a:cxn ang="f27">
                    <a:pos x="f22" y="f25"/>
                  </a:cxn>
                  <a:cxn ang="f27">
                    <a:pos x="f22" y="f25"/>
                  </a:cxn>
                </a:cxnLst>
                <a:rect l="f22" t="f25" r="f23" b="f24"/>
                <a:pathLst>
                  <a:path w="2135" h="2029">
                    <a:moveTo>
                      <a:pt x="f6" y="f5"/>
                    </a:moveTo>
                    <a:lnTo>
                      <a:pt x="f7" y="f8"/>
                    </a:lnTo>
                    <a:lnTo>
                      <a:pt x="f5" y="f8"/>
                    </a:lnTo>
                    <a:lnTo>
                      <a:pt x="f9" y="f10"/>
                    </a:lnTo>
                    <a:lnTo>
                      <a:pt x="f11" y="f12"/>
                    </a:lnTo>
                    <a:lnTo>
                      <a:pt x="f6" y="f13"/>
                    </a:lnTo>
                    <a:lnTo>
                      <a:pt x="f14" y="f12"/>
                    </a:lnTo>
                    <a:lnTo>
                      <a:pt x="f15" y="f10"/>
                    </a:lnTo>
                    <a:lnTo>
                      <a:pt x="f16" y="f8"/>
                    </a:lnTo>
                    <a:lnTo>
                      <a:pt x="f17" y="f8"/>
                    </a:lnTo>
                    <a:lnTo>
                      <a:pt x="f6" y="f5"/>
                    </a:lnTo>
                  </a:path>
                </a:pathLst>
              </a:custGeom>
              <a:noFill/>
              <a:ln w="9360">
                <a:solidFill>
                  <a:srgbClr val="FF0000"/>
                </a:solidFill>
                <a:prstDash val="solid"/>
                <a:round/>
              </a:ln>
            </p:spPr>
            <p:txBody>
              <a:bodyPr vert="horz" wrap="none" lIns="90000" tIns="46800" rIns="90000" bIns="46800" anchor="ctr" anchorCtr="0" compatLnSpc="0"/>
              <a:lstStyle/>
              <a:p>
                <a:pPr lvl="0" rtl="0" hangingPunct="0">
                  <a:buNone/>
                  <a:tabLst/>
                </a:pPr>
                <a:endParaRPr lang="hu-HU" sz="2400">
                  <a:latin typeface="Times New Roman" pitchFamily="18"/>
                  <a:ea typeface="Arial Unicode MS" pitchFamily="2"/>
                  <a:cs typeface="Tahoma" pitchFamily="2"/>
                </a:endParaRPr>
              </a:p>
            </p:txBody>
          </p:sp>
          <p:sp>
            <p:nvSpPr>
              <p:cNvPr id="14" name="Szabadkézi sokszög 13"/>
              <p:cNvSpPr/>
              <p:nvPr/>
            </p:nvSpPr>
            <p:spPr>
              <a:xfrm>
                <a:off x="5119559" y="4179959"/>
                <a:ext cx="1046159" cy="455760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noFill/>
              <a:ln>
                <a:noFill/>
                <a:prstDash val="solid"/>
              </a:ln>
            </p:spPr>
            <p:txBody>
              <a:bodyPr vert="horz" wrap="square" lIns="90000" tIns="46800" rIns="90000" bIns="46800" anchor="t" anchorCtr="0" compatLnSpc="0">
                <a:spAutoFit/>
              </a:bodyPr>
              <a:lstStyle/>
              <a:p>
                <a:pPr marL="0" marR="0" lvl="0" indent="0" rtl="0" hangingPunct="1">
                  <a:lnSpc>
                    <a:spcPct val="99000"/>
                  </a:lnSpc>
                  <a:buNone/>
                  <a:tabLst/>
                </a:pPr>
                <a:r>
                  <a:rPr lang="hu-HU" sz="2400" b="1" i="1">
                    <a:solidFill>
                      <a:srgbClr val="CC0066"/>
                    </a:solidFill>
                    <a:effectLst>
                      <a:outerShdw dist="17961" dir="2700000">
                        <a:scrgbClr r="0" g="0" b="0"/>
                      </a:outerShdw>
                    </a:effectLst>
                    <a:latin typeface="Arial" pitchFamily="18"/>
                    <a:ea typeface="Arial Unicode MS" pitchFamily="2"/>
                    <a:cs typeface="Tahoma" pitchFamily="2"/>
                  </a:rPr>
                  <a:t>STAR</a:t>
                </a:r>
              </a:p>
            </p:txBody>
          </p:sp>
        </p:grpSp>
      </p:grpSp>
      <p:grpSp>
        <p:nvGrpSpPr>
          <p:cNvPr id="15" name="Csoportba foglalás 14"/>
          <p:cNvGrpSpPr/>
          <p:nvPr/>
        </p:nvGrpSpPr>
        <p:grpSpPr>
          <a:xfrm>
            <a:off x="0" y="765000"/>
            <a:ext cx="3144959" cy="2502000"/>
            <a:chOff x="0" y="765000"/>
            <a:chExt cx="3144959" cy="2502000"/>
          </a:xfrm>
        </p:grpSpPr>
        <p:pic>
          <p:nvPicPr>
            <p:cNvPr id="16" name="Kép 15"/>
            <p:cNvPicPr>
              <a:picLocks noChangeAspect="1"/>
            </p:cNvPicPr>
            <p:nvPr/>
          </p:nvPicPr>
          <p:blipFill>
            <a:blip r:embed="rId9">
              <a:lum/>
              <a:alphaModFix/>
            </a:blip>
            <a:srcRect/>
            <a:stretch>
              <a:fillRect/>
            </a:stretch>
          </p:blipFill>
          <p:spPr>
            <a:xfrm>
              <a:off x="0" y="765000"/>
              <a:ext cx="3144959" cy="2502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7" name="Kép 16"/>
            <p:cNvPicPr>
              <a:picLocks noChangeAspect="1"/>
            </p:cNvPicPr>
            <p:nvPr/>
          </p:nvPicPr>
          <p:blipFill>
            <a:blip r:embed="rId10">
              <a:lum/>
              <a:alphaModFix/>
            </a:blip>
            <a:srcRect/>
            <a:stretch>
              <a:fillRect/>
            </a:stretch>
          </p:blipFill>
          <p:spPr>
            <a:xfrm>
              <a:off x="720719" y="2697120"/>
              <a:ext cx="1522440" cy="47772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8" name="Kép 17"/>
          <p:cNvPicPr>
            <a:picLocks noChangeAspect="1"/>
          </p:cNvPicPr>
          <p:nvPr/>
        </p:nvPicPr>
        <p:blipFill>
          <a:blip r:embed="rId11">
            <a:lum/>
            <a:alphaModFix/>
          </a:blip>
          <a:srcRect/>
          <a:stretch>
            <a:fillRect/>
          </a:stretch>
        </p:blipFill>
        <p:spPr>
          <a:xfrm>
            <a:off x="250920" y="3284639"/>
            <a:ext cx="2305080" cy="213984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9" name="Csoportba foglalás 18"/>
          <p:cNvGrpSpPr/>
          <p:nvPr/>
        </p:nvGrpSpPr>
        <p:grpSpPr>
          <a:xfrm>
            <a:off x="4500720" y="3645000"/>
            <a:ext cx="1500119" cy="1474560"/>
            <a:chOff x="4500720" y="3645000"/>
            <a:chExt cx="1500119" cy="1474560"/>
          </a:xfrm>
        </p:grpSpPr>
        <p:sp>
          <p:nvSpPr>
            <p:cNvPr id="20" name="Szabadkézi sokszög 19"/>
            <p:cNvSpPr/>
            <p:nvPr/>
          </p:nvSpPr>
          <p:spPr>
            <a:xfrm>
              <a:off x="4500720" y="3645000"/>
              <a:ext cx="1500119" cy="1474560"/>
            </a:xfrm>
            <a:custGeom>
              <a:avLst>
                <a:gd name="f0" fmla="val 23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CC0000">
                <a:alpha val="30000"/>
              </a:srgbClr>
            </a:solidFill>
            <a:ln>
              <a:noFill/>
              <a:prstDash val="solid"/>
            </a:ln>
          </p:spPr>
          <p:txBody>
            <a:bodyPr vert="horz" wrap="none" lIns="90000" tIns="46800" rIns="90000" bIns="46800" anchor="ctr" anchorCtr="0" compatLnSpc="0"/>
            <a:lstStyle/>
            <a:p>
              <a:pPr lvl="0" rtl="0" hangingPunct="0">
                <a:buNone/>
                <a:tabLst/>
              </a:pPr>
              <a:endParaRPr lang="hu-HU" sz="2400">
                <a:latin typeface="Times New Roman" pitchFamily="18"/>
                <a:ea typeface="Arial Unicode MS" pitchFamily="2"/>
                <a:cs typeface="Tahoma" pitchFamily="2"/>
              </a:endParaRPr>
            </a:p>
          </p:txBody>
        </p:sp>
        <p:pic>
          <p:nvPicPr>
            <p:cNvPr id="21" name="Kép 20"/>
            <p:cNvPicPr>
              <a:picLocks noChangeAspect="1"/>
            </p:cNvPicPr>
            <p:nvPr/>
          </p:nvPicPr>
          <p:blipFill>
            <a:blip r:embed="rId12">
              <a:lum/>
              <a:alphaModFix/>
            </a:blip>
            <a:srcRect l="10695" r="10827"/>
            <a:stretch>
              <a:fillRect/>
            </a:stretch>
          </p:blipFill>
          <p:spPr>
            <a:xfrm>
              <a:off x="4500720" y="3645000"/>
              <a:ext cx="1500119" cy="147456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22" name="Kép 21"/>
          <p:cNvPicPr>
            <a:picLocks noChangeAspect="1"/>
          </p:cNvPicPr>
          <p:nvPr/>
        </p:nvPicPr>
        <p:blipFill>
          <a:blip r:embed="rId13">
            <a:lum/>
            <a:alphaModFix/>
          </a:blip>
          <a:srcRect/>
          <a:stretch>
            <a:fillRect/>
          </a:stretch>
        </p:blipFill>
        <p:spPr>
          <a:xfrm>
            <a:off x="250920" y="1052640"/>
            <a:ext cx="2685960" cy="1869839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Kép 22"/>
          <p:cNvPicPr>
            <a:picLocks noChangeAspect="1"/>
          </p:cNvPicPr>
          <p:nvPr/>
        </p:nvPicPr>
        <p:blipFill>
          <a:blip r:embed="rId14">
            <a:lum/>
            <a:alphaModFix/>
          </a:blip>
          <a:srcRect/>
          <a:stretch>
            <a:fillRect/>
          </a:stretch>
        </p:blipFill>
        <p:spPr>
          <a:xfrm>
            <a:off x="5961240" y="961919"/>
            <a:ext cx="2166840" cy="2232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75742746"/>
      </p:ext>
    </p:extLst>
  </p:cSld>
  <p:clrMapOvr>
    <a:masterClrMapping/>
  </p:clrMapOvr>
  <p:transition spd="med" advTm="2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/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5334119" y="990718"/>
            <a:ext cx="3494283" cy="4478041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Egyenes összekötő 2"/>
          <p:cNvSpPr/>
          <p:nvPr/>
        </p:nvSpPr>
        <p:spPr>
          <a:xfrm flipH="1" flipV="1">
            <a:off x="5010119" y="1123920"/>
            <a:ext cx="1794128" cy="1801024"/>
          </a:xfrm>
          <a:prstGeom prst="line">
            <a:avLst/>
          </a:prstGeom>
          <a:noFill/>
          <a:ln w="9360">
            <a:solidFill>
              <a:srgbClr val="000000"/>
            </a:solidFill>
            <a:prstDash val="solid"/>
            <a:miter/>
          </a:ln>
        </p:spPr>
        <p:txBody>
          <a:bodyPr vert="horz" wrap="square" lIns="90000" tIns="46800" rIns="90000" bIns="46800" anchor="t" anchorCtr="0" compatLnSpc="0"/>
          <a:lstStyle/>
          <a:p>
            <a:pPr lvl="0" rtl="0" hangingPunct="0">
              <a:buNone/>
              <a:tabLst/>
            </a:pPr>
            <a:endParaRPr lang="hu-HU" sz="2400">
              <a:latin typeface="Times New Roman" pitchFamily="18"/>
              <a:ea typeface="Arial Unicode MS" pitchFamily="2"/>
              <a:cs typeface="Tahoma" pitchFamily="2"/>
            </a:endParaRPr>
          </a:p>
        </p:txBody>
      </p:sp>
      <p:sp>
        <p:nvSpPr>
          <p:cNvPr id="4" name="Egyenes összekötő 3"/>
          <p:cNvSpPr/>
          <p:nvPr/>
        </p:nvSpPr>
        <p:spPr>
          <a:xfrm flipH="1">
            <a:off x="4933799" y="4437112"/>
            <a:ext cx="1870447" cy="515768"/>
          </a:xfrm>
          <a:prstGeom prst="line">
            <a:avLst/>
          </a:prstGeom>
          <a:noFill/>
          <a:ln w="9360">
            <a:solidFill>
              <a:srgbClr val="000000"/>
            </a:solidFill>
            <a:prstDash val="solid"/>
            <a:miter/>
          </a:ln>
        </p:spPr>
        <p:txBody>
          <a:bodyPr vert="horz" wrap="square" lIns="90000" tIns="46800" rIns="90000" bIns="46800" anchor="t" anchorCtr="0" compatLnSpc="0"/>
          <a:lstStyle/>
          <a:p>
            <a:pPr lvl="0" rtl="0" hangingPunct="0">
              <a:buNone/>
              <a:tabLst/>
            </a:pPr>
            <a:endParaRPr lang="hu-HU" sz="2400">
              <a:latin typeface="Times New Roman" pitchFamily="18"/>
              <a:ea typeface="Arial Unicode MS" pitchFamily="2"/>
              <a:cs typeface="Tahoma" pitchFamily="2"/>
            </a:endParaRPr>
          </a:p>
        </p:txBody>
      </p:sp>
      <p:pic>
        <p:nvPicPr>
          <p:cNvPr id="5" name="Kép 4"/>
          <p:cNvPicPr>
            <a:picLocks noChangeAspect="1"/>
          </p:cNvPicPr>
          <p:nvPr/>
        </p:nvPicPr>
        <p:blipFill>
          <a:blip r:embed="rId4">
            <a:lum/>
            <a:alphaModFix/>
          </a:blip>
          <a:srcRect/>
          <a:stretch>
            <a:fillRect/>
          </a:stretch>
        </p:blipFill>
        <p:spPr>
          <a:xfrm>
            <a:off x="304920" y="954000"/>
            <a:ext cx="4800600" cy="4514759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Szabadkézi sokszög 5"/>
          <p:cNvSpPr/>
          <p:nvPr/>
        </p:nvSpPr>
        <p:spPr>
          <a:xfrm>
            <a:off x="0" y="68400"/>
            <a:ext cx="9144000" cy="7034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1080" tIns="46800" rIns="91080" bIns="46800" anchor="ctr" anchorCtr="0" compatLnSpc="0">
            <a:spAutoFit/>
          </a:bodyPr>
          <a:lstStyle/>
          <a:p>
            <a:pPr marL="0" marR="0" lvl="0" indent="0" algn="ctr" rtl="0" hangingPunct="1">
              <a:lnSpc>
                <a:spcPct val="100000"/>
              </a:lnSpc>
              <a:buNone/>
              <a:tabLst/>
            </a:pPr>
            <a:r>
              <a:rPr lang="hu-HU" sz="4000" b="1">
                <a:solidFill>
                  <a:srgbClr val="FFFF00"/>
                </a:solidFill>
                <a:latin typeface="Verdana" pitchFamily="34"/>
                <a:ea typeface="Arial" pitchFamily="2"/>
                <a:cs typeface="Arial" pitchFamily="2"/>
              </a:rPr>
              <a:t>Első mérföldkő: új jelenség</a:t>
            </a:r>
          </a:p>
        </p:txBody>
      </p:sp>
      <p:grpSp>
        <p:nvGrpSpPr>
          <p:cNvPr id="7" name="Csoportba foglalás 6"/>
          <p:cNvGrpSpPr/>
          <p:nvPr/>
        </p:nvGrpSpPr>
        <p:grpSpPr>
          <a:xfrm>
            <a:off x="304920" y="5562720"/>
            <a:ext cx="8605800" cy="833399"/>
            <a:chOff x="304920" y="5562720"/>
            <a:chExt cx="8605800" cy="833399"/>
          </a:xfrm>
        </p:grpSpPr>
        <p:sp>
          <p:nvSpPr>
            <p:cNvPr id="8" name="Szabadkézi sokszög 7"/>
            <p:cNvSpPr/>
            <p:nvPr/>
          </p:nvSpPr>
          <p:spPr>
            <a:xfrm>
              <a:off x="304920" y="5562720"/>
              <a:ext cx="8605800" cy="833399"/>
            </a:xfrm>
            <a:custGeom>
              <a:avLst>
                <a:gd name="f0" fmla="val 41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noFill/>
            <a:ln w="9360">
              <a:solidFill>
                <a:srgbClr val="000000"/>
              </a:solidFill>
              <a:prstDash val="solid"/>
              <a:miter/>
            </a:ln>
          </p:spPr>
          <p:txBody>
            <a:bodyPr vert="horz" wrap="none" lIns="90000" tIns="46800" rIns="90000" bIns="46800" anchor="ctr" anchorCtr="0" compatLnSpc="0"/>
            <a:lstStyle/>
            <a:p>
              <a:pPr lvl="0" rtl="0" hangingPunct="0">
                <a:buNone/>
                <a:tabLst/>
              </a:pPr>
              <a:endParaRPr lang="hu-HU" sz="2400">
                <a:latin typeface="Times New Roman" pitchFamily="18"/>
                <a:ea typeface="Arial Unicode MS" pitchFamily="2"/>
                <a:cs typeface="Tahoma" pitchFamily="2"/>
              </a:endParaRPr>
            </a:p>
          </p:txBody>
        </p:sp>
        <p:sp>
          <p:nvSpPr>
            <p:cNvPr id="9" name="Szabadkézi sokszög 8"/>
            <p:cNvSpPr/>
            <p:nvPr/>
          </p:nvSpPr>
          <p:spPr>
            <a:xfrm>
              <a:off x="304920" y="5562720"/>
              <a:ext cx="8605800" cy="655565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spAutoFit/>
            </a:bodyPr>
            <a:lstStyle/>
            <a:p>
              <a:pPr marL="0" marR="0" lvl="0" indent="0" algn="ctr" rtl="0" hangingPunct="1">
                <a:lnSpc>
                  <a:spcPct val="100000"/>
                </a:lnSpc>
                <a:spcBef>
                  <a:spcPts val="675"/>
                </a:spcBef>
                <a:spcAft>
                  <a:spcPts val="0"/>
                </a:spcAft>
                <a:buNone/>
                <a:tabLst/>
              </a:pPr>
              <a:r>
                <a:rPr lang="hu-HU" sz="1800" b="1" dirty="0">
                  <a:solidFill>
                    <a:srgbClr val="FFFFFF"/>
                  </a:solidFill>
                  <a:latin typeface="Verdana" pitchFamily="34"/>
                  <a:ea typeface="Arial" pitchFamily="2"/>
                  <a:cs typeface="Arial" pitchFamily="2"/>
                </a:rPr>
                <a:t>A RHIC-nél a nagy transzverzális </a:t>
              </a:r>
              <a:r>
                <a:rPr lang="hu-HU" b="1" dirty="0">
                  <a:solidFill>
                    <a:srgbClr val="FFFFFF"/>
                  </a:solidFill>
                  <a:latin typeface="Verdana" pitchFamily="34"/>
                  <a:ea typeface="Arial" pitchFamily="2"/>
                  <a:cs typeface="Arial" pitchFamily="2"/>
                </a:rPr>
                <a:t>impulzus</a:t>
              </a:r>
              <a:r>
                <a:rPr lang="hu-HU" sz="1800" b="1" dirty="0">
                  <a:solidFill>
                    <a:srgbClr val="FFFFFF"/>
                  </a:solidFill>
                  <a:latin typeface="Verdana" pitchFamily="34"/>
                  <a:ea typeface="Arial" pitchFamily="2"/>
                  <a:cs typeface="Arial" pitchFamily="2"/>
                </a:rPr>
                <a:t>ú részecskekeltés jelentős elnyomása az </a:t>
              </a:r>
              <a:r>
                <a:rPr lang="hu-HU" sz="1800" b="1" dirty="0" err="1">
                  <a:solidFill>
                    <a:srgbClr val="FFFFFF"/>
                  </a:solidFill>
                  <a:latin typeface="Verdana" pitchFamily="34"/>
                  <a:ea typeface="Arial" pitchFamily="2"/>
                  <a:cs typeface="Arial" pitchFamily="2"/>
                </a:rPr>
                <a:t>Au+Au</a:t>
              </a:r>
              <a:r>
                <a:rPr lang="hu-HU" sz="1800" b="1" dirty="0">
                  <a:solidFill>
                    <a:srgbClr val="FFFFFF"/>
                  </a:solidFill>
                  <a:latin typeface="Verdana" pitchFamily="34"/>
                  <a:ea typeface="Arial" pitchFamily="2"/>
                  <a:cs typeface="Arial" pitchFamily="2"/>
                </a:rPr>
                <a:t> ütközésben a PHENIX felfedezése</a:t>
              </a:r>
            </a:p>
          </p:txBody>
        </p:sp>
      </p:grpSp>
      <p:sp>
        <p:nvSpPr>
          <p:cNvPr id="11" name="Szövegdoboz 10">
            <a:extLst>
              <a:ext uri="{FF2B5EF4-FFF2-40B4-BE49-F238E27FC236}">
                <a16:creationId xmlns:a16="http://schemas.microsoft.com/office/drawing/2014/main" id="{D84D38CF-1DE3-46DD-B878-A47DC614ABEE}"/>
              </a:ext>
            </a:extLst>
          </p:cNvPr>
          <p:cNvSpPr txBox="1"/>
          <p:nvPr/>
        </p:nvSpPr>
        <p:spPr>
          <a:xfrm>
            <a:off x="0" y="6309320"/>
            <a:ext cx="9144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hu-HU" dirty="0"/>
              <a:t>PHENIX (2002), </a:t>
            </a:r>
            <a:r>
              <a:rPr lang="hu-HU" dirty="0">
                <a:hlinkClick r:id="rId5"/>
              </a:rPr>
              <a:t>https://arxiv.org/pdf/nucl-ex/0109003</a:t>
            </a:r>
            <a:r>
              <a:rPr lang="hu-HU" dirty="0"/>
              <a:t>, 1200+ hivatkozás</a:t>
            </a:r>
          </a:p>
        </p:txBody>
      </p:sp>
    </p:spTree>
    <p:extLst>
      <p:ext uri="{BB962C8B-B14F-4D97-AF65-F5344CB8AC3E}">
        <p14:creationId xmlns:p14="http://schemas.microsoft.com/office/powerpoint/2010/main" val="16802940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zabadkézi sokszög 1"/>
          <p:cNvSpPr/>
          <p:nvPr/>
        </p:nvSpPr>
        <p:spPr>
          <a:xfrm>
            <a:off x="0" y="16984"/>
            <a:ext cx="9144000" cy="74772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1080" tIns="46800" rIns="91080" bIns="46800" anchor="ctr" anchorCtr="0" compatLnSpc="0"/>
          <a:lstStyle/>
          <a:p>
            <a:pPr marL="0" marR="0" lvl="0" indent="0" algn="ctr" rtl="0" hangingPunct="1">
              <a:lnSpc>
                <a:spcPct val="100000"/>
              </a:lnSpc>
              <a:buNone/>
              <a:tabLst/>
            </a:pPr>
            <a:r>
              <a:rPr lang="hu-HU" sz="3600" b="1" dirty="0">
                <a:solidFill>
                  <a:srgbClr val="FFFF00"/>
                </a:solidFill>
                <a:latin typeface="Verdana" pitchFamily="34"/>
                <a:ea typeface="Arial" pitchFamily="2"/>
                <a:cs typeface="Arial" pitchFamily="2"/>
              </a:rPr>
              <a:t>2. mérföldkő: új anyag (2003)</a:t>
            </a:r>
          </a:p>
        </p:txBody>
      </p:sp>
      <p:pic>
        <p:nvPicPr>
          <p:cNvPr id="3" name="Kép 2"/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3500279" y="914400"/>
            <a:ext cx="5262840" cy="563868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" name="Csoportba foglalás 3"/>
          <p:cNvGrpSpPr/>
          <p:nvPr/>
        </p:nvGrpSpPr>
        <p:grpSpPr>
          <a:xfrm>
            <a:off x="380880" y="2590919"/>
            <a:ext cx="2890800" cy="2509560"/>
            <a:chOff x="380880" y="2590919"/>
            <a:chExt cx="2890800" cy="2509560"/>
          </a:xfrm>
        </p:grpSpPr>
        <p:sp>
          <p:nvSpPr>
            <p:cNvPr id="5" name="Szabadkézi sokszög 4"/>
            <p:cNvSpPr/>
            <p:nvPr/>
          </p:nvSpPr>
          <p:spPr>
            <a:xfrm>
              <a:off x="380880" y="2590919"/>
              <a:ext cx="2890800" cy="2509560"/>
            </a:xfrm>
            <a:custGeom>
              <a:avLst>
                <a:gd name="f0" fmla="val 13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noFill/>
            <a:ln w="9360">
              <a:solidFill>
                <a:srgbClr val="000000"/>
              </a:solidFill>
              <a:prstDash val="solid"/>
              <a:miter/>
            </a:ln>
          </p:spPr>
          <p:txBody>
            <a:bodyPr vert="horz" wrap="none" lIns="90000" tIns="46800" rIns="90000" bIns="46800" anchor="ctr" anchorCtr="0" compatLnSpc="0"/>
            <a:lstStyle/>
            <a:p>
              <a:pPr lvl="0" rtl="0" hangingPunct="0">
                <a:buNone/>
                <a:tabLst/>
              </a:pPr>
              <a:endParaRPr lang="hu-HU" sz="2400">
                <a:latin typeface="Times New Roman" pitchFamily="18"/>
                <a:ea typeface="Arial Unicode MS" pitchFamily="2"/>
                <a:cs typeface="Tahoma" pitchFamily="2"/>
              </a:endParaRPr>
            </a:p>
          </p:txBody>
        </p:sp>
        <p:sp>
          <p:nvSpPr>
            <p:cNvPr id="6" name="Szabadkézi sokszög 5"/>
            <p:cNvSpPr/>
            <p:nvPr/>
          </p:nvSpPr>
          <p:spPr>
            <a:xfrm>
              <a:off x="380880" y="2590919"/>
              <a:ext cx="2890800" cy="239868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spAutoFit/>
            </a:bodyPr>
            <a:lstStyle/>
            <a:p>
              <a:pPr marL="0" marR="0" lvl="0" indent="0" rtl="0" hangingPunct="1">
                <a:lnSpc>
                  <a:spcPct val="100000"/>
                </a:lnSpc>
                <a:spcBef>
                  <a:spcPts val="675"/>
                </a:spcBef>
                <a:spcAft>
                  <a:spcPts val="0"/>
                </a:spcAft>
                <a:buNone/>
                <a:tabLst/>
              </a:pPr>
              <a:endParaRPr lang="hu-HU" sz="1400" b="1">
                <a:solidFill>
                  <a:srgbClr val="FFFFFF"/>
                </a:solidFill>
                <a:latin typeface="Arial Rounded MT Bold" pitchFamily="34"/>
                <a:ea typeface="Arial" pitchFamily="2"/>
                <a:cs typeface="Arial" pitchFamily="2"/>
              </a:endParaRPr>
            </a:p>
            <a:p>
              <a:pPr marL="0" marR="0" lvl="0" indent="0" rtl="0" hangingPunct="1">
                <a:lnSpc>
                  <a:spcPct val="100000"/>
                </a:lnSpc>
                <a:spcBef>
                  <a:spcPts val="675"/>
                </a:spcBef>
                <a:spcAft>
                  <a:spcPts val="0"/>
                </a:spcAft>
                <a:buNone/>
                <a:tabLst/>
              </a:pPr>
              <a:r>
                <a:rPr lang="hu-HU" sz="1400" b="1">
                  <a:solidFill>
                    <a:srgbClr val="FFFFFF"/>
                  </a:solidFill>
                  <a:latin typeface="Arial Rounded MT Bold" pitchFamily="34"/>
                  <a:ea typeface="Arial" pitchFamily="2"/>
                  <a:cs typeface="Arial" pitchFamily="2"/>
                </a:rPr>
                <a:t>d+Au: nincs elnyomás</a:t>
              </a:r>
            </a:p>
            <a:p>
              <a:pPr marL="0" marR="0" lvl="0" indent="0" rtl="0" hangingPunct="1">
                <a:lnSpc>
                  <a:spcPct val="100000"/>
                </a:lnSpc>
                <a:spcBef>
                  <a:spcPts val="675"/>
                </a:spcBef>
                <a:spcAft>
                  <a:spcPts val="0"/>
                </a:spcAft>
                <a:buNone/>
                <a:tabLst/>
              </a:pPr>
              <a:endParaRPr lang="hu-HU" sz="1400" b="1">
                <a:solidFill>
                  <a:srgbClr val="FFFFFF"/>
                </a:solidFill>
                <a:latin typeface="Arial Rounded MT Bold" pitchFamily="34"/>
                <a:ea typeface="Arial" pitchFamily="2"/>
                <a:cs typeface="Arial" pitchFamily="2"/>
              </a:endParaRPr>
            </a:p>
            <a:p>
              <a:pPr marL="0" marR="0" lvl="0" indent="0" rtl="0" hangingPunct="1">
                <a:lnSpc>
                  <a:spcPct val="100000"/>
                </a:lnSpc>
                <a:spcBef>
                  <a:spcPts val="675"/>
                </a:spcBef>
                <a:spcAft>
                  <a:spcPts val="0"/>
                </a:spcAft>
                <a:buNone/>
                <a:tabLst/>
              </a:pPr>
              <a:r>
                <a:rPr lang="hu-HU" sz="1400" b="1">
                  <a:solidFill>
                    <a:srgbClr val="FFFFFF"/>
                  </a:solidFill>
                  <a:latin typeface="Arial Rounded MT Bold" pitchFamily="34"/>
                  <a:ea typeface="Arial" pitchFamily="2"/>
                  <a:cs typeface="Arial" pitchFamily="2"/>
                </a:rPr>
                <a:t>Nem nukleáris effektus</a:t>
              </a:r>
            </a:p>
            <a:p>
              <a:pPr marL="0" marR="0" lvl="0" indent="0" rtl="0" hangingPunct="1">
                <a:lnSpc>
                  <a:spcPct val="100000"/>
                </a:lnSpc>
                <a:spcBef>
                  <a:spcPts val="675"/>
                </a:spcBef>
                <a:spcAft>
                  <a:spcPts val="0"/>
                </a:spcAft>
                <a:buNone/>
                <a:tabLst/>
              </a:pPr>
              <a:endParaRPr lang="hu-HU" sz="1400" b="1">
                <a:solidFill>
                  <a:srgbClr val="FFFFFF"/>
                </a:solidFill>
                <a:latin typeface="Arial Rounded MT Bold" pitchFamily="34"/>
                <a:ea typeface="Arial" pitchFamily="2"/>
                <a:cs typeface="Arial" pitchFamily="2"/>
              </a:endParaRPr>
            </a:p>
            <a:p>
              <a:pPr marL="0" marR="0" lvl="0" indent="0" rtl="0" hangingPunct="1">
                <a:lnSpc>
                  <a:spcPct val="100000"/>
                </a:lnSpc>
                <a:spcBef>
                  <a:spcPts val="675"/>
                </a:spcBef>
                <a:spcAft>
                  <a:spcPts val="0"/>
                </a:spcAft>
                <a:buNone/>
                <a:tabLst/>
              </a:pPr>
              <a:r>
                <a:rPr lang="hu-HU" sz="1400" b="1">
                  <a:solidFill>
                    <a:srgbClr val="FFFFFF"/>
                  </a:solidFill>
                  <a:latin typeface="Arial Rounded MT Bold" pitchFamily="34"/>
                  <a:ea typeface="Arial" pitchFamily="2"/>
                  <a:cs typeface="Arial" pitchFamily="2"/>
                </a:rPr>
                <a:t>Au+Au:</a:t>
              </a:r>
            </a:p>
            <a:p>
              <a:pPr marL="0" marR="0" lvl="0" indent="0" rtl="0" hangingPunct="1">
                <a:lnSpc>
                  <a:spcPct val="100000"/>
                </a:lnSpc>
                <a:spcBef>
                  <a:spcPts val="675"/>
                </a:spcBef>
                <a:spcAft>
                  <a:spcPts val="0"/>
                </a:spcAft>
                <a:buNone/>
                <a:tabLst/>
              </a:pPr>
              <a:r>
                <a:rPr lang="hu-HU" sz="1400" b="1">
                  <a:solidFill>
                    <a:srgbClr val="FFFFFF"/>
                  </a:solidFill>
                  <a:latin typeface="Arial Rounded MT Bold" pitchFamily="34"/>
                  <a:ea typeface="Arial" pitchFamily="2"/>
                  <a:cs typeface="Arial" pitchFamily="2"/>
                </a:rPr>
                <a:t> Az anyag új formája!</a:t>
              </a:r>
            </a:p>
            <a:p>
              <a:pPr marL="0" marR="0" lvl="0" indent="0" rtl="0" hangingPunct="1">
                <a:lnSpc>
                  <a:spcPct val="100000"/>
                </a:lnSpc>
                <a:spcBef>
                  <a:spcPts val="675"/>
                </a:spcBef>
                <a:spcAft>
                  <a:spcPts val="0"/>
                </a:spcAft>
                <a:buNone/>
                <a:tabLst/>
              </a:pPr>
              <a:endParaRPr lang="hu-HU" sz="1400" b="1">
                <a:solidFill>
                  <a:srgbClr val="FFFFFF"/>
                </a:solidFill>
                <a:latin typeface="Arial Rounded MT Bold" pitchFamily="34"/>
                <a:ea typeface="Arial" pitchFamily="2"/>
                <a:cs typeface="Arial" pitchFamily="2"/>
              </a:endParaRPr>
            </a:p>
          </p:txBody>
        </p:sp>
      </p:grpSp>
      <p:pic>
        <p:nvPicPr>
          <p:cNvPr id="7" name="Kép 6"/>
          <p:cNvPicPr>
            <a:picLocks noChangeAspect="1"/>
          </p:cNvPicPr>
          <p:nvPr/>
        </p:nvPicPr>
        <p:blipFill>
          <a:blip r:embed="rId4">
            <a:lum/>
            <a:alphaModFix/>
          </a:blip>
          <a:srcRect/>
          <a:stretch>
            <a:fillRect/>
          </a:stretch>
        </p:blipFill>
        <p:spPr>
          <a:xfrm>
            <a:off x="0" y="990719"/>
            <a:ext cx="7162920" cy="567036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859305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Csoportba foglalás 1"/>
          <p:cNvGrpSpPr/>
          <p:nvPr/>
        </p:nvGrpSpPr>
        <p:grpSpPr>
          <a:xfrm>
            <a:off x="858959" y="838079"/>
            <a:ext cx="7817497" cy="5328643"/>
            <a:chOff x="858959" y="838080"/>
            <a:chExt cx="7408799" cy="4713480"/>
          </a:xfrm>
        </p:grpSpPr>
        <p:pic>
          <p:nvPicPr>
            <p:cNvPr id="3" name="Kép 2"/>
            <p:cNvPicPr>
              <a:picLocks noChangeAspect="1"/>
            </p:cNvPicPr>
            <p:nvPr/>
          </p:nvPicPr>
          <p:blipFill>
            <a:blip r:embed="rId3">
              <a:lum/>
              <a:alphaModFix/>
            </a:blip>
            <a:srcRect/>
            <a:stretch>
              <a:fillRect/>
            </a:stretch>
          </p:blipFill>
          <p:spPr>
            <a:xfrm>
              <a:off x="858959" y="838080"/>
              <a:ext cx="7408799" cy="471348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" name="Szabadkézi sokszög 3"/>
            <p:cNvSpPr/>
            <p:nvPr/>
          </p:nvSpPr>
          <p:spPr>
            <a:xfrm>
              <a:off x="858959" y="838080"/>
              <a:ext cx="7408799" cy="4713480"/>
            </a:xfrm>
            <a:custGeom>
              <a:avLst>
                <a:gd name="f0" fmla="val 7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noFill/>
            <a:ln w="9360">
              <a:solidFill>
                <a:srgbClr val="000000"/>
              </a:solidFill>
              <a:prstDash val="solid"/>
              <a:miter/>
            </a:ln>
          </p:spPr>
          <p:txBody>
            <a:bodyPr vert="horz" wrap="none" lIns="90000" tIns="46800" rIns="90000" bIns="46800" anchor="ctr" anchorCtr="0" compatLnSpc="0"/>
            <a:lstStyle/>
            <a:p>
              <a:pPr lvl="0" rtl="0" hangingPunct="0">
                <a:buNone/>
                <a:tabLst/>
              </a:pPr>
              <a:endParaRPr lang="hu-HU" sz="2400">
                <a:latin typeface="Times New Roman" pitchFamily="18"/>
                <a:ea typeface="Arial Unicode MS" pitchFamily="2"/>
                <a:cs typeface="Tahoma" pitchFamily="2"/>
              </a:endParaRPr>
            </a:p>
          </p:txBody>
        </p:sp>
      </p:grpSp>
      <p:sp>
        <p:nvSpPr>
          <p:cNvPr id="5" name="Szabadkézi sokszög 4"/>
          <p:cNvSpPr/>
          <p:nvPr/>
        </p:nvSpPr>
        <p:spPr>
          <a:xfrm>
            <a:off x="0" y="94160"/>
            <a:ext cx="9144000" cy="5932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1080" tIns="46800" rIns="91080" bIns="46800" anchor="ctr" anchorCtr="0" compatLnSpc="0">
            <a:spAutoFit/>
          </a:bodyPr>
          <a:lstStyle/>
          <a:p>
            <a:pPr marL="0" marR="0" lvl="0" indent="0" algn="ctr" rtl="0" hangingPunct="1">
              <a:lnSpc>
                <a:spcPct val="100000"/>
              </a:lnSpc>
              <a:buNone/>
              <a:tabLst/>
            </a:pPr>
            <a:r>
              <a:rPr lang="hu-HU" sz="3200" b="1" dirty="0">
                <a:solidFill>
                  <a:srgbClr val="FFFF00"/>
                </a:solidFill>
                <a:latin typeface="Verdana" pitchFamily="34"/>
                <a:ea typeface="Arial" pitchFamily="2"/>
                <a:cs typeface="Arial" pitchFamily="2"/>
              </a:rPr>
              <a:t>3. mérföldkő</a:t>
            </a:r>
            <a:r>
              <a:rPr lang="hu-HU" sz="2800" b="1" dirty="0">
                <a:solidFill>
                  <a:srgbClr val="FFFF00"/>
                </a:solidFill>
                <a:latin typeface="Verdana" pitchFamily="34"/>
                <a:ea typeface="Arial" pitchFamily="2"/>
                <a:cs typeface="Arial" pitchFamily="2"/>
              </a:rPr>
              <a:t>: </a:t>
            </a:r>
            <a:r>
              <a:rPr lang="hu-HU" sz="3200" b="1" dirty="0">
                <a:solidFill>
                  <a:srgbClr val="FFFF00"/>
                </a:solidFill>
                <a:latin typeface="Verdana" pitchFamily="34"/>
                <a:ea typeface="Arial" pitchFamily="2"/>
                <a:cs typeface="Arial" pitchFamily="2"/>
              </a:rPr>
              <a:t>Nem gáz, de folyadék!</a:t>
            </a:r>
          </a:p>
        </p:txBody>
      </p:sp>
      <p:sp>
        <p:nvSpPr>
          <p:cNvPr id="6" name="Szabadkézi sokszög 5"/>
          <p:cNvSpPr/>
          <p:nvPr/>
        </p:nvSpPr>
        <p:spPr>
          <a:xfrm>
            <a:off x="0" y="6166723"/>
            <a:ext cx="9144000" cy="646653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0">
            <a:spAutoFit/>
          </a:bodyPr>
          <a:lstStyle/>
          <a:p>
            <a:pPr marL="0" marR="0" lvl="0" indent="0" algn="ctr" rtl="0" hangingPunct="1">
              <a:lnSpc>
                <a:spcPct val="100000"/>
              </a:lnSpc>
              <a:spcBef>
                <a:spcPts val="873"/>
              </a:spcBef>
              <a:spcAft>
                <a:spcPts val="0"/>
              </a:spcAft>
              <a:buNone/>
              <a:tabLst/>
            </a:pPr>
            <a:r>
              <a:rPr lang="en-GB" sz="1400" b="1" dirty="0">
                <a:solidFill>
                  <a:srgbClr val="FFFFFF"/>
                </a:solidFill>
                <a:latin typeface="Verdana" pitchFamily="34"/>
                <a:ea typeface="Arial" pitchFamily="2"/>
                <a:cs typeface="Arial" pitchFamily="2"/>
                <a:hlinkClick r:id="rId4"/>
              </a:rPr>
              <a:t>http://arxiv.org/abs/nucl-ex/0410003</a:t>
            </a:r>
            <a:endParaRPr lang="hu-HU" sz="1400" b="1" dirty="0">
              <a:solidFill>
                <a:srgbClr val="FFFFFF"/>
              </a:solidFill>
              <a:latin typeface="Verdana" pitchFamily="34"/>
              <a:ea typeface="Arial" pitchFamily="2"/>
              <a:cs typeface="Arial" pitchFamily="2"/>
            </a:endParaRPr>
          </a:p>
          <a:p>
            <a:pPr marL="0" marR="0" lvl="0" indent="0" algn="ctr" rtl="0" hangingPunct="1">
              <a:lnSpc>
                <a:spcPct val="100000"/>
              </a:lnSpc>
              <a:spcBef>
                <a:spcPts val="873"/>
              </a:spcBef>
              <a:spcAft>
                <a:spcPts val="0"/>
              </a:spcAft>
              <a:buNone/>
              <a:tabLst/>
            </a:pPr>
            <a:r>
              <a:rPr lang="hu-HU" sz="1400" b="1" dirty="0">
                <a:solidFill>
                  <a:srgbClr val="FFFFFF"/>
                </a:solidFill>
                <a:latin typeface="Verdana" pitchFamily="34"/>
                <a:ea typeface="Arial" pitchFamily="2"/>
                <a:cs typeface="Arial" pitchFamily="2"/>
              </a:rPr>
              <a:t>PHENIX: 3700</a:t>
            </a:r>
            <a:r>
              <a:rPr lang="hu-HU" sz="1400" b="1" dirty="0">
                <a:solidFill>
                  <a:srgbClr val="FFFFFF"/>
                </a:solidFill>
                <a:latin typeface="Arial" pitchFamily="18"/>
                <a:ea typeface="Arial" pitchFamily="2"/>
                <a:cs typeface="Arial" pitchFamily="2"/>
              </a:rPr>
              <a:t>+ hivatkozás ~ 20</a:t>
            </a:r>
            <a:r>
              <a:rPr lang="en-GB" sz="1400" b="1" dirty="0">
                <a:solidFill>
                  <a:srgbClr val="FFFFFF"/>
                </a:solidFill>
                <a:latin typeface="Verdana" pitchFamily="34"/>
                <a:ea typeface="Arial" pitchFamily="2"/>
                <a:cs typeface="Arial" pitchFamily="2"/>
              </a:rPr>
              <a:t> </a:t>
            </a:r>
            <a:r>
              <a:rPr lang="en-GB" sz="1400" b="1" dirty="0" err="1">
                <a:solidFill>
                  <a:srgbClr val="FFFFFF"/>
                </a:solidFill>
                <a:latin typeface="Verdana" pitchFamily="34"/>
                <a:ea typeface="Arial" pitchFamily="2"/>
                <a:cs typeface="Arial" pitchFamily="2"/>
              </a:rPr>
              <a:t>év</a:t>
            </a:r>
            <a:r>
              <a:rPr lang="en-GB" sz="1400" b="1" dirty="0">
                <a:solidFill>
                  <a:srgbClr val="FFFFFF"/>
                </a:solidFill>
                <a:latin typeface="Verdana" pitchFamily="34"/>
                <a:ea typeface="Arial" pitchFamily="2"/>
                <a:cs typeface="Arial" pitchFamily="2"/>
              </a:rPr>
              <a:t> </a:t>
            </a:r>
            <a:r>
              <a:rPr lang="en-GB" sz="1400" b="1" dirty="0" err="1">
                <a:solidFill>
                  <a:srgbClr val="FFFFFF"/>
                </a:solidFill>
                <a:latin typeface="Verdana" pitchFamily="34"/>
                <a:ea typeface="Arial" pitchFamily="2"/>
                <a:cs typeface="Arial" pitchFamily="2"/>
              </a:rPr>
              <a:t>alatt</a:t>
            </a:r>
            <a:r>
              <a:rPr lang="hu-HU" sz="1400" b="1" dirty="0">
                <a:solidFill>
                  <a:srgbClr val="FFFFFF"/>
                </a:solidFill>
                <a:latin typeface="Verdana" pitchFamily="34"/>
                <a:ea typeface="Arial" pitchFamily="2"/>
                <a:cs typeface="Arial" pitchFamily="2"/>
              </a:rPr>
              <a:t> (+BRAHMS,  STAR és PHOBOS is hasonló)</a:t>
            </a:r>
            <a:endParaRPr lang="en-GB" sz="1400" b="1" dirty="0">
              <a:solidFill>
                <a:srgbClr val="FFFFFF"/>
              </a:solidFill>
              <a:latin typeface="Verdana" pitchFamily="34"/>
              <a:ea typeface="Arial" pitchFamily="2"/>
              <a:cs typeface="Arial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18777760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 txBox="1">
            <a:spLocks noGrp="1"/>
          </p:cNvSpPr>
          <p:nvPr>
            <p:ph type="title" idx="4294967295"/>
          </p:nvPr>
        </p:nvSpPr>
        <p:spPr>
          <a:xfrm>
            <a:off x="0" y="31320"/>
            <a:ext cx="9144000" cy="640440"/>
          </a:xfrm>
        </p:spPr>
        <p:txBody>
          <a:bodyPr wrap="square" lIns="91080" tIns="45720" rIns="91080" bIns="45720" anchorCtr="0">
            <a:spAutoFit/>
          </a:bodyPr>
          <a:lstStyle>
            <a:defPPr lvl="0">
              <a:buClr>
                <a:srgbClr val="000000"/>
              </a:buClr>
              <a:buSzPct val="100000"/>
              <a:buFont typeface="Times New Roman" pitchFamily="18"/>
              <a:buNone/>
            </a:defPPr>
            <a:lvl1pPr lvl="0">
              <a:buClr>
                <a:srgbClr val="000000"/>
              </a:buClr>
              <a:buSzPct val="100000"/>
              <a:buFont typeface="Times New Roman" pitchFamily="18"/>
              <a:buChar char="•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>
              <a:buNone/>
            </a:pPr>
            <a:r>
              <a:rPr lang="en-GB"/>
              <a:t> </a:t>
            </a:r>
            <a:r>
              <a:rPr lang="hu-HU"/>
              <a:t> A</a:t>
            </a:r>
            <a:r>
              <a:rPr lang="en-GB"/>
              <a:t> RHIC tökéletes folyadéka</a:t>
            </a:r>
          </a:p>
        </p:txBody>
      </p:sp>
      <p:pic>
        <p:nvPicPr>
          <p:cNvPr id="3" name="Kép 2"/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493560" y="1125360"/>
            <a:ext cx="2891159" cy="497556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Kép 3"/>
          <p:cNvPicPr>
            <a:picLocks noChangeAspect="1"/>
          </p:cNvPicPr>
          <p:nvPr/>
        </p:nvPicPr>
        <p:blipFill>
          <a:blip r:embed="rId4">
            <a:lum/>
            <a:alphaModFix/>
          </a:blip>
          <a:srcRect/>
          <a:stretch>
            <a:fillRect/>
          </a:stretch>
        </p:blipFill>
        <p:spPr>
          <a:xfrm>
            <a:off x="3657600" y="865080"/>
            <a:ext cx="5238720" cy="5477039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Szabadkézi sokszög 4"/>
          <p:cNvSpPr/>
          <p:nvPr/>
        </p:nvSpPr>
        <p:spPr>
          <a:xfrm>
            <a:off x="0" y="6308640"/>
            <a:ext cx="9144000" cy="45720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5000" rIns="90000" bIns="45000" anchor="t" anchorCtr="0" compatLnSpc="0"/>
          <a:lstStyle/>
          <a:p>
            <a:pPr marL="0" marR="0" lvl="0" indent="0" algn="ctr" rtl="0" hangingPunct="0">
              <a:lnSpc>
                <a:spcPct val="100000"/>
              </a:lnSpc>
              <a:buNone/>
              <a:tabLst/>
            </a:pPr>
            <a:r>
              <a:rPr lang="hu-HU" sz="1600" dirty="0">
                <a:solidFill>
                  <a:srgbClr val="FFFFFF"/>
                </a:solidFill>
                <a:latin typeface="Verdana" pitchFamily="34"/>
                <a:ea typeface="Arial Unicode MS" pitchFamily="2"/>
                <a:cs typeface="Tahoma" pitchFamily="2"/>
                <a:hlinkClick r:id="rId5"/>
              </a:rPr>
              <a:t>M. Csanád, T. </a:t>
            </a:r>
            <a:r>
              <a:rPr lang="hu-HU" sz="1600" dirty="0" err="1">
                <a:solidFill>
                  <a:srgbClr val="FFFFFF"/>
                </a:solidFill>
                <a:latin typeface="Verdana" pitchFamily="34"/>
                <a:ea typeface="Arial Unicode MS" pitchFamily="2"/>
                <a:cs typeface="Tahoma" pitchFamily="2"/>
                <a:hlinkClick r:id="rId5"/>
              </a:rPr>
              <a:t>Cs</a:t>
            </a:r>
            <a:r>
              <a:rPr lang="hu-HU" sz="1600" dirty="0">
                <a:solidFill>
                  <a:srgbClr val="FFFFFF"/>
                </a:solidFill>
                <a:latin typeface="Verdana" pitchFamily="34"/>
                <a:ea typeface="Arial Unicode MS" pitchFamily="2"/>
                <a:cs typeface="Tahoma" pitchFamily="2"/>
                <a:hlinkClick r:id="rId5"/>
              </a:rPr>
              <a:t>. et </a:t>
            </a:r>
            <a:r>
              <a:rPr lang="hu-HU" sz="1600" dirty="0" err="1">
                <a:solidFill>
                  <a:srgbClr val="FFFFFF"/>
                </a:solidFill>
                <a:latin typeface="Verdana" pitchFamily="34"/>
                <a:ea typeface="Arial Unicode MS" pitchFamily="2"/>
                <a:cs typeface="Tahoma" pitchFamily="2"/>
                <a:hlinkClick r:id="rId5"/>
              </a:rPr>
              <a:t>al</a:t>
            </a:r>
            <a:r>
              <a:rPr lang="hu-HU" sz="1600" dirty="0">
                <a:solidFill>
                  <a:srgbClr val="FFFFFF"/>
                </a:solidFill>
                <a:latin typeface="Verdana" pitchFamily="34"/>
                <a:ea typeface="Arial Unicode MS" pitchFamily="2"/>
                <a:cs typeface="Tahoma" pitchFamily="2"/>
                <a:hlinkClick r:id="rId5"/>
              </a:rPr>
              <a:t>, </a:t>
            </a:r>
            <a:r>
              <a:rPr lang="hu-HU" sz="1600" dirty="0" err="1">
                <a:solidFill>
                  <a:srgbClr val="FFFFFF"/>
                </a:solidFill>
                <a:latin typeface="Verdana" pitchFamily="34"/>
                <a:ea typeface="Arial Unicode MS" pitchFamily="2"/>
                <a:cs typeface="Tahoma" pitchFamily="2"/>
                <a:hlinkClick r:id="rId5"/>
              </a:rPr>
              <a:t>Eur</a:t>
            </a:r>
            <a:r>
              <a:rPr lang="hu-HU" sz="1600" dirty="0">
                <a:solidFill>
                  <a:srgbClr val="FFFFFF"/>
                </a:solidFill>
                <a:latin typeface="Verdana" pitchFamily="34"/>
                <a:ea typeface="Arial Unicode MS" pitchFamily="2"/>
                <a:cs typeface="Tahoma" pitchFamily="2"/>
                <a:hlinkClick r:id="rId5"/>
              </a:rPr>
              <a:t>. Phys.J.A38:363-368,2008</a:t>
            </a:r>
            <a:endParaRPr lang="hu-HU" sz="2400" dirty="0">
              <a:latin typeface="Times New Roman" pitchFamily="18"/>
              <a:ea typeface="Arial Unicode MS" pitchFamily="2"/>
              <a:cs typeface="Tahoma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14608428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/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 l="47769"/>
          <a:stretch>
            <a:fillRect/>
          </a:stretch>
        </p:blipFill>
        <p:spPr>
          <a:xfrm>
            <a:off x="3048120" y="706320"/>
            <a:ext cx="3073319" cy="396252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Kép 2"/>
          <p:cNvPicPr>
            <a:picLocks noChangeAspect="1"/>
          </p:cNvPicPr>
          <p:nvPr/>
        </p:nvPicPr>
        <p:blipFill>
          <a:blip r:embed="rId4">
            <a:lum/>
            <a:alphaModFix/>
          </a:blip>
          <a:srcRect r="50147"/>
          <a:stretch>
            <a:fillRect/>
          </a:stretch>
        </p:blipFill>
        <p:spPr>
          <a:xfrm>
            <a:off x="0" y="725399"/>
            <a:ext cx="2906640" cy="3967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Kép 3"/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 r="50754"/>
          <a:stretch>
            <a:fillRect/>
          </a:stretch>
        </p:blipFill>
        <p:spPr>
          <a:xfrm>
            <a:off x="6222959" y="735119"/>
            <a:ext cx="2921039" cy="392256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" name="Csoportba foglalás 4"/>
          <p:cNvGrpSpPr/>
          <p:nvPr/>
        </p:nvGrpSpPr>
        <p:grpSpPr>
          <a:xfrm>
            <a:off x="0" y="6165304"/>
            <a:ext cx="9139320" cy="1008290"/>
            <a:chOff x="0" y="5556864"/>
            <a:chExt cx="9139320" cy="1008290"/>
          </a:xfrm>
        </p:grpSpPr>
        <p:sp>
          <p:nvSpPr>
            <p:cNvPr id="6" name="Szabadkézi sokszög 5"/>
            <p:cNvSpPr/>
            <p:nvPr/>
          </p:nvSpPr>
          <p:spPr>
            <a:xfrm>
              <a:off x="0" y="5715000"/>
              <a:ext cx="9139320" cy="488880"/>
            </a:xfrm>
            <a:custGeom>
              <a:avLst>
                <a:gd name="f0" fmla="val 7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noFill/>
            <a:ln w="9360">
              <a:solidFill>
                <a:srgbClr val="000000"/>
              </a:solidFill>
              <a:prstDash val="solid"/>
              <a:miter/>
            </a:ln>
          </p:spPr>
          <p:txBody>
            <a:bodyPr vert="horz" wrap="none" lIns="90000" tIns="46800" rIns="90000" bIns="46800" anchor="ctr" anchorCtr="0" compatLnSpc="0"/>
            <a:lstStyle/>
            <a:p>
              <a:pPr lvl="0" rtl="0" hangingPunct="0">
                <a:buNone/>
                <a:tabLst/>
              </a:pPr>
              <a:endParaRPr lang="hu-HU" sz="2400">
                <a:latin typeface="Times New Roman" pitchFamily="18"/>
                <a:ea typeface="Arial Unicode MS" pitchFamily="2"/>
                <a:cs typeface="Tahoma" pitchFamily="2"/>
              </a:endParaRPr>
            </a:p>
          </p:txBody>
        </p:sp>
        <p:sp>
          <p:nvSpPr>
            <p:cNvPr id="7" name="Szabadkézi sokszög 6"/>
            <p:cNvSpPr/>
            <p:nvPr/>
          </p:nvSpPr>
          <p:spPr>
            <a:xfrm>
              <a:off x="0" y="5556864"/>
              <a:ext cx="9139320" cy="100829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spAutoFit/>
            </a:bodyPr>
            <a:lstStyle/>
            <a:p>
              <a:pPr marL="0" marR="0" lvl="0" indent="0" algn="ctr" rtl="0" hangingPunct="1">
                <a:lnSpc>
                  <a:spcPct val="90000"/>
                </a:lnSpc>
                <a:spcBef>
                  <a:spcPts val="499"/>
                </a:spcBef>
                <a:spcAft>
                  <a:spcPts val="0"/>
                </a:spcAft>
                <a:buNone/>
                <a:tabLst/>
              </a:pPr>
              <a:r>
                <a:rPr lang="hu-HU" b="1" dirty="0">
                  <a:solidFill>
                    <a:srgbClr val="FFFF00"/>
                  </a:solidFill>
                  <a:latin typeface="Verdana" pitchFamily="34"/>
                  <a:ea typeface="Arial" pitchFamily="2"/>
                  <a:cs typeface="Arial" pitchFamily="2"/>
                </a:rPr>
                <a:t>Az egy kvarkra jutó folyás egységes: ezért kvarkfolyadék!</a:t>
              </a:r>
            </a:p>
            <a:p>
              <a:pPr marL="0" marR="0" lvl="0" indent="0" algn="ctr" rtl="0" hangingPunct="1">
                <a:lnSpc>
                  <a:spcPct val="90000"/>
                </a:lnSpc>
                <a:spcBef>
                  <a:spcPts val="499"/>
                </a:spcBef>
                <a:spcAft>
                  <a:spcPts val="0"/>
                </a:spcAft>
                <a:buNone/>
                <a:tabLst/>
              </a:pPr>
              <a:r>
                <a:rPr lang="hu-HU" b="1" dirty="0">
                  <a:solidFill>
                    <a:srgbClr val="FFFF00"/>
                  </a:solidFill>
                  <a:latin typeface="Verdana" pitchFamily="34"/>
                  <a:ea typeface="Arial" pitchFamily="2"/>
                  <a:cs typeface="Arial" pitchFamily="2"/>
                </a:rPr>
                <a:t>A színek kiszabadulása: az 1980-as évektől várt, 2007-re megfigyelt!</a:t>
              </a:r>
            </a:p>
            <a:p>
              <a:pPr marL="0" marR="0" lvl="0" indent="0" algn="ctr" rtl="0" hangingPunct="1">
                <a:lnSpc>
                  <a:spcPct val="90000"/>
                </a:lnSpc>
                <a:spcBef>
                  <a:spcPts val="499"/>
                </a:spcBef>
                <a:spcAft>
                  <a:spcPts val="0"/>
                </a:spcAft>
                <a:buNone/>
                <a:tabLst/>
              </a:pPr>
              <a:endParaRPr lang="hu-HU" sz="2000" b="1" dirty="0">
                <a:solidFill>
                  <a:srgbClr val="FFFF00"/>
                </a:solidFill>
                <a:latin typeface="Verdana" pitchFamily="34"/>
                <a:ea typeface="Arial" pitchFamily="2"/>
                <a:cs typeface="Arial" pitchFamily="2"/>
              </a:endParaRPr>
            </a:p>
          </p:txBody>
        </p:sp>
      </p:grpSp>
      <p:grpSp>
        <p:nvGrpSpPr>
          <p:cNvPr id="8" name="Csoportba foglalás 7"/>
          <p:cNvGrpSpPr/>
          <p:nvPr/>
        </p:nvGrpSpPr>
        <p:grpSpPr>
          <a:xfrm>
            <a:off x="-39600" y="4912851"/>
            <a:ext cx="2985840" cy="1011525"/>
            <a:chOff x="-7560" y="4952880"/>
            <a:chExt cx="2985840" cy="1011525"/>
          </a:xfrm>
        </p:grpSpPr>
        <p:sp>
          <p:nvSpPr>
            <p:cNvPr id="9" name="Szabadkézi sokszög 8"/>
            <p:cNvSpPr/>
            <p:nvPr/>
          </p:nvSpPr>
          <p:spPr>
            <a:xfrm>
              <a:off x="76320" y="4952880"/>
              <a:ext cx="2901960" cy="646200"/>
            </a:xfrm>
            <a:custGeom>
              <a:avLst>
                <a:gd name="f0" fmla="val 52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noFill/>
            <a:ln w="9360">
              <a:solidFill>
                <a:srgbClr val="000000"/>
              </a:solidFill>
              <a:prstDash val="solid"/>
              <a:miter/>
            </a:ln>
          </p:spPr>
          <p:txBody>
            <a:bodyPr vert="horz" wrap="none" lIns="90000" tIns="46800" rIns="90000" bIns="46800" anchor="ctr" anchorCtr="0" compatLnSpc="0"/>
            <a:lstStyle/>
            <a:p>
              <a:pPr lvl="0" rtl="0" hangingPunct="0">
                <a:buNone/>
                <a:tabLst/>
              </a:pPr>
              <a:endParaRPr lang="hu-HU" sz="2400">
                <a:latin typeface="Times New Roman" pitchFamily="18"/>
                <a:ea typeface="Arial Unicode MS" pitchFamily="2"/>
                <a:cs typeface="Tahoma" pitchFamily="2"/>
              </a:endParaRPr>
            </a:p>
          </p:txBody>
        </p:sp>
        <p:grpSp>
          <p:nvGrpSpPr>
            <p:cNvPr id="10" name="Csoportba foglalás 9"/>
            <p:cNvGrpSpPr/>
            <p:nvPr/>
          </p:nvGrpSpPr>
          <p:grpSpPr>
            <a:xfrm>
              <a:off x="-7560" y="4952880"/>
              <a:ext cx="2982600" cy="1011525"/>
              <a:chOff x="-7560" y="4952880"/>
              <a:chExt cx="2982600" cy="1011525"/>
            </a:xfrm>
          </p:grpSpPr>
          <p:sp>
            <p:nvSpPr>
              <p:cNvPr id="11" name="Szabadkézi sokszög 10"/>
              <p:cNvSpPr/>
              <p:nvPr/>
            </p:nvSpPr>
            <p:spPr>
              <a:xfrm>
                <a:off x="76320" y="4952880"/>
                <a:ext cx="2898720" cy="644760"/>
              </a:xfrm>
              <a:custGeom>
                <a:avLst>
                  <a:gd name="f0" fmla="val 52"/>
                </a:avLst>
                <a:gdLst>
                  <a:gd name="f1" fmla="val 10800000"/>
                  <a:gd name="f2" fmla="val 5400000"/>
                  <a:gd name="f3" fmla="val 16200000"/>
                  <a:gd name="f4" fmla="val w"/>
                  <a:gd name="f5" fmla="val h"/>
                  <a:gd name="f6" fmla="val ss"/>
                  <a:gd name="f7" fmla="val 0"/>
                  <a:gd name="f8" fmla="*/ 5419351 1 1725033"/>
                  <a:gd name="f9" fmla="val 45"/>
                  <a:gd name="f10" fmla="val 10800"/>
                  <a:gd name="f11" fmla="val -2147483647"/>
                  <a:gd name="f12" fmla="val 2147483647"/>
                  <a:gd name="f13" fmla="abs f4"/>
                  <a:gd name="f14" fmla="abs f5"/>
                  <a:gd name="f15" fmla="abs f6"/>
                  <a:gd name="f16" fmla="*/ f8 1 180"/>
                  <a:gd name="f17" fmla="pin 0 f0 10800"/>
                  <a:gd name="f18" fmla="+- 0 0 f2"/>
                  <a:gd name="f19" fmla="?: f13 f4 1"/>
                  <a:gd name="f20" fmla="?: f14 f5 1"/>
                  <a:gd name="f21" fmla="?: f15 f6 1"/>
                  <a:gd name="f22" fmla="*/ f9 f16 1"/>
                  <a:gd name="f23" fmla="+- f7 f17 0"/>
                  <a:gd name="f24" fmla="*/ f19 1 21600"/>
                  <a:gd name="f25" fmla="*/ f20 1 21600"/>
                  <a:gd name="f26" fmla="*/ 21600 f19 1"/>
                  <a:gd name="f27" fmla="*/ 21600 f20 1"/>
                  <a:gd name="f28" fmla="+- 0 0 f22"/>
                  <a:gd name="f29" fmla="min f25 f24"/>
                  <a:gd name="f30" fmla="*/ f26 1 f21"/>
                  <a:gd name="f31" fmla="*/ f27 1 f21"/>
                  <a:gd name="f32" fmla="*/ f28 f1 1"/>
                  <a:gd name="f33" fmla="*/ f32 1 f8"/>
                  <a:gd name="f34" fmla="+- f31 0 f17"/>
                  <a:gd name="f35" fmla="+- f30 0 f17"/>
                  <a:gd name="f36" fmla="*/ f17 f29 1"/>
                  <a:gd name="f37" fmla="*/ f7 f29 1"/>
                  <a:gd name="f38" fmla="*/ f23 f29 1"/>
                  <a:gd name="f39" fmla="*/ f31 f29 1"/>
                  <a:gd name="f40" fmla="*/ f30 f29 1"/>
                  <a:gd name="f41" fmla="+- f33 0 f2"/>
                  <a:gd name="f42" fmla="+- f37 0 f38"/>
                  <a:gd name="f43" fmla="+- f38 0 f37"/>
                  <a:gd name="f44" fmla="*/ f34 f29 1"/>
                  <a:gd name="f45" fmla="*/ f35 f29 1"/>
                  <a:gd name="f46" fmla="cos 1 f41"/>
                  <a:gd name="f47" fmla="abs f42"/>
                  <a:gd name="f48" fmla="abs f43"/>
                  <a:gd name="f49" fmla="?: f42 f18 f2"/>
                  <a:gd name="f50" fmla="?: f42 f2 f18"/>
                  <a:gd name="f51" fmla="?: f42 f3 f2"/>
                  <a:gd name="f52" fmla="?: f42 f2 f3"/>
                  <a:gd name="f53" fmla="+- f39 0 f44"/>
                  <a:gd name="f54" fmla="?: f43 f18 f2"/>
                  <a:gd name="f55" fmla="?: f43 f2 f18"/>
                  <a:gd name="f56" fmla="+- f40 0 f45"/>
                  <a:gd name="f57" fmla="+- f44 0 f39"/>
                  <a:gd name="f58" fmla="+- f45 0 f40"/>
                  <a:gd name="f59" fmla="?: f42 0 f1"/>
                  <a:gd name="f60" fmla="?: f42 f1 0"/>
                  <a:gd name="f61" fmla="+- 0 0 f46"/>
                  <a:gd name="f62" fmla="?: f42 f52 f51"/>
                  <a:gd name="f63" fmla="?: f42 f51 f52"/>
                  <a:gd name="f64" fmla="?: f43 f50 f49"/>
                  <a:gd name="f65" fmla="abs f53"/>
                  <a:gd name="f66" fmla="?: f53 0 f1"/>
                  <a:gd name="f67" fmla="?: f53 f1 0"/>
                  <a:gd name="f68" fmla="?: f53 f54 f55"/>
                  <a:gd name="f69" fmla="abs f56"/>
                  <a:gd name="f70" fmla="abs f57"/>
                  <a:gd name="f71" fmla="?: f56 f18 f2"/>
                  <a:gd name="f72" fmla="?: f56 f2 f18"/>
                  <a:gd name="f73" fmla="?: f56 f3 f2"/>
                  <a:gd name="f74" fmla="?: f56 f2 f3"/>
                  <a:gd name="f75" fmla="abs f58"/>
                  <a:gd name="f76" fmla="?: f58 f18 f2"/>
                  <a:gd name="f77" fmla="?: f58 f2 f18"/>
                  <a:gd name="f78" fmla="?: f58 f60 f59"/>
                  <a:gd name="f79" fmla="?: f58 f59 f60"/>
                  <a:gd name="f80" fmla="*/ f17 f61 1"/>
                  <a:gd name="f81" fmla="?: f43 f63 f62"/>
                  <a:gd name="f82" fmla="?: f43 f67 f66"/>
                  <a:gd name="f83" fmla="?: f43 f66 f67"/>
                  <a:gd name="f84" fmla="?: f56 f74 f73"/>
                  <a:gd name="f85" fmla="?: f56 f73 f74"/>
                  <a:gd name="f86" fmla="?: f57 f72 f71"/>
                  <a:gd name="f87" fmla="?: f42 f78 f79"/>
                  <a:gd name="f88" fmla="?: f42 f76 f77"/>
                  <a:gd name="f89" fmla="*/ f80 3163 1"/>
                  <a:gd name="f90" fmla="?: f53 f82 f83"/>
                  <a:gd name="f91" fmla="?: f57 f85 f84"/>
                  <a:gd name="f92" fmla="*/ f89 1 7636"/>
                  <a:gd name="f93" fmla="+- f7 f92 0"/>
                  <a:gd name="f94" fmla="+- f30 0 f92"/>
                  <a:gd name="f95" fmla="+- f31 0 f92"/>
                  <a:gd name="f96" fmla="*/ f93 f29 1"/>
                  <a:gd name="f97" fmla="*/ f94 f29 1"/>
                  <a:gd name="f98" fmla="*/ f95 f29 1"/>
                </a:gdLst>
                <a:ahLst>
                  <a:ahXY gdRefX="f0" minX="f7" maxX="f10">
                    <a:pos x="f36" y="f37"/>
                  </a:ahXY>
                </a:ahLst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96" t="f96" r="f97" b="f98"/>
                <a:pathLst>
                  <a:path>
                    <a:moveTo>
                      <a:pt x="f38" y="f37"/>
                    </a:moveTo>
                    <a:arcTo wR="f47" hR="f48" stAng="f81" swAng="f64"/>
                    <a:lnTo>
                      <a:pt x="f37" y="f44"/>
                    </a:lnTo>
                    <a:arcTo wR="f48" hR="f65" stAng="f90" swAng="f68"/>
                    <a:lnTo>
                      <a:pt x="f45" y="f39"/>
                    </a:lnTo>
                    <a:arcTo wR="f69" hR="f70" stAng="f91" swAng="f86"/>
                    <a:lnTo>
                      <a:pt x="f40" y="f38"/>
                    </a:lnTo>
                    <a:arcTo wR="f75" hR="f47" stAng="f87" swAng="f88"/>
                    <a:close/>
                  </a:path>
                </a:pathLst>
              </a:custGeom>
              <a:noFill/>
              <a:ln>
                <a:noFill/>
                <a:prstDash val="solid"/>
              </a:ln>
            </p:spPr>
            <p:txBody>
              <a:bodyPr vert="horz" wrap="none" lIns="90000" tIns="46800" rIns="90000" bIns="46800" anchor="ctr" anchorCtr="0" compatLnSpc="0"/>
              <a:lstStyle/>
              <a:p>
                <a:pPr lvl="0" rtl="0" hangingPunct="0">
                  <a:buNone/>
                  <a:tabLst/>
                </a:pPr>
                <a:endParaRPr lang="hu-HU" sz="2400">
                  <a:latin typeface="Times New Roman" pitchFamily="18"/>
                  <a:ea typeface="Arial Unicode MS" pitchFamily="2"/>
                  <a:cs typeface="Tahoma" pitchFamily="2"/>
                </a:endParaRPr>
              </a:p>
            </p:txBody>
          </p:sp>
          <p:grpSp>
            <p:nvGrpSpPr>
              <p:cNvPr id="12" name="Csoportba foglalás 11"/>
              <p:cNvGrpSpPr/>
              <p:nvPr/>
            </p:nvGrpSpPr>
            <p:grpSpPr>
              <a:xfrm>
                <a:off x="-7560" y="4952880"/>
                <a:ext cx="2980799" cy="1011525"/>
                <a:chOff x="-7560" y="4952880"/>
                <a:chExt cx="2980799" cy="1011525"/>
              </a:xfrm>
            </p:grpSpPr>
            <p:sp>
              <p:nvSpPr>
                <p:cNvPr id="13" name="Szabadkézi sokszög 12"/>
                <p:cNvSpPr/>
                <p:nvPr/>
              </p:nvSpPr>
              <p:spPr>
                <a:xfrm>
                  <a:off x="76320" y="4952880"/>
                  <a:ext cx="2896919" cy="642960"/>
                </a:xfrm>
                <a:custGeom>
                  <a:avLst>
                    <a:gd name="f0" fmla="val 52"/>
                  </a:avLst>
                  <a:gdLst>
                    <a:gd name="f1" fmla="val 10800000"/>
                    <a:gd name="f2" fmla="val 5400000"/>
                    <a:gd name="f3" fmla="val 16200000"/>
                    <a:gd name="f4" fmla="val w"/>
                    <a:gd name="f5" fmla="val h"/>
                    <a:gd name="f6" fmla="val ss"/>
                    <a:gd name="f7" fmla="val 0"/>
                    <a:gd name="f8" fmla="*/ 5419351 1 1725033"/>
                    <a:gd name="f9" fmla="val 45"/>
                    <a:gd name="f10" fmla="val 10800"/>
                    <a:gd name="f11" fmla="val -2147483647"/>
                    <a:gd name="f12" fmla="val 2147483647"/>
                    <a:gd name="f13" fmla="abs f4"/>
                    <a:gd name="f14" fmla="abs f5"/>
                    <a:gd name="f15" fmla="abs f6"/>
                    <a:gd name="f16" fmla="*/ f8 1 180"/>
                    <a:gd name="f17" fmla="pin 0 f0 10800"/>
                    <a:gd name="f18" fmla="+- 0 0 f2"/>
                    <a:gd name="f19" fmla="?: f13 f4 1"/>
                    <a:gd name="f20" fmla="?: f14 f5 1"/>
                    <a:gd name="f21" fmla="?: f15 f6 1"/>
                    <a:gd name="f22" fmla="*/ f9 f16 1"/>
                    <a:gd name="f23" fmla="+- f7 f17 0"/>
                    <a:gd name="f24" fmla="*/ f19 1 21600"/>
                    <a:gd name="f25" fmla="*/ f20 1 21600"/>
                    <a:gd name="f26" fmla="*/ 21600 f19 1"/>
                    <a:gd name="f27" fmla="*/ 21600 f20 1"/>
                    <a:gd name="f28" fmla="+- 0 0 f22"/>
                    <a:gd name="f29" fmla="min f25 f24"/>
                    <a:gd name="f30" fmla="*/ f26 1 f21"/>
                    <a:gd name="f31" fmla="*/ f27 1 f21"/>
                    <a:gd name="f32" fmla="*/ f28 f1 1"/>
                    <a:gd name="f33" fmla="*/ f32 1 f8"/>
                    <a:gd name="f34" fmla="+- f31 0 f17"/>
                    <a:gd name="f35" fmla="+- f30 0 f17"/>
                    <a:gd name="f36" fmla="*/ f17 f29 1"/>
                    <a:gd name="f37" fmla="*/ f7 f29 1"/>
                    <a:gd name="f38" fmla="*/ f23 f29 1"/>
                    <a:gd name="f39" fmla="*/ f31 f29 1"/>
                    <a:gd name="f40" fmla="*/ f30 f29 1"/>
                    <a:gd name="f41" fmla="+- f33 0 f2"/>
                    <a:gd name="f42" fmla="+- f37 0 f38"/>
                    <a:gd name="f43" fmla="+- f38 0 f37"/>
                    <a:gd name="f44" fmla="*/ f34 f29 1"/>
                    <a:gd name="f45" fmla="*/ f35 f29 1"/>
                    <a:gd name="f46" fmla="cos 1 f41"/>
                    <a:gd name="f47" fmla="abs f42"/>
                    <a:gd name="f48" fmla="abs f43"/>
                    <a:gd name="f49" fmla="?: f42 f18 f2"/>
                    <a:gd name="f50" fmla="?: f42 f2 f18"/>
                    <a:gd name="f51" fmla="?: f42 f3 f2"/>
                    <a:gd name="f52" fmla="?: f42 f2 f3"/>
                    <a:gd name="f53" fmla="+- f39 0 f44"/>
                    <a:gd name="f54" fmla="?: f43 f18 f2"/>
                    <a:gd name="f55" fmla="?: f43 f2 f18"/>
                    <a:gd name="f56" fmla="+- f40 0 f45"/>
                    <a:gd name="f57" fmla="+- f44 0 f39"/>
                    <a:gd name="f58" fmla="+- f45 0 f40"/>
                    <a:gd name="f59" fmla="?: f42 0 f1"/>
                    <a:gd name="f60" fmla="?: f42 f1 0"/>
                    <a:gd name="f61" fmla="+- 0 0 f46"/>
                    <a:gd name="f62" fmla="?: f42 f52 f51"/>
                    <a:gd name="f63" fmla="?: f42 f51 f52"/>
                    <a:gd name="f64" fmla="?: f43 f50 f49"/>
                    <a:gd name="f65" fmla="abs f53"/>
                    <a:gd name="f66" fmla="?: f53 0 f1"/>
                    <a:gd name="f67" fmla="?: f53 f1 0"/>
                    <a:gd name="f68" fmla="?: f53 f54 f55"/>
                    <a:gd name="f69" fmla="abs f56"/>
                    <a:gd name="f70" fmla="abs f57"/>
                    <a:gd name="f71" fmla="?: f56 f18 f2"/>
                    <a:gd name="f72" fmla="?: f56 f2 f18"/>
                    <a:gd name="f73" fmla="?: f56 f3 f2"/>
                    <a:gd name="f74" fmla="?: f56 f2 f3"/>
                    <a:gd name="f75" fmla="abs f58"/>
                    <a:gd name="f76" fmla="?: f58 f18 f2"/>
                    <a:gd name="f77" fmla="?: f58 f2 f18"/>
                    <a:gd name="f78" fmla="?: f58 f60 f59"/>
                    <a:gd name="f79" fmla="?: f58 f59 f60"/>
                    <a:gd name="f80" fmla="*/ f17 f61 1"/>
                    <a:gd name="f81" fmla="?: f43 f63 f62"/>
                    <a:gd name="f82" fmla="?: f43 f67 f66"/>
                    <a:gd name="f83" fmla="?: f43 f66 f67"/>
                    <a:gd name="f84" fmla="?: f56 f74 f73"/>
                    <a:gd name="f85" fmla="?: f56 f73 f74"/>
                    <a:gd name="f86" fmla="?: f57 f72 f71"/>
                    <a:gd name="f87" fmla="?: f42 f78 f79"/>
                    <a:gd name="f88" fmla="?: f42 f76 f77"/>
                    <a:gd name="f89" fmla="*/ f80 3163 1"/>
                    <a:gd name="f90" fmla="?: f53 f82 f83"/>
                    <a:gd name="f91" fmla="?: f57 f85 f84"/>
                    <a:gd name="f92" fmla="*/ f89 1 7636"/>
                    <a:gd name="f93" fmla="+- f7 f92 0"/>
                    <a:gd name="f94" fmla="+- f30 0 f92"/>
                    <a:gd name="f95" fmla="+- f31 0 f92"/>
                    <a:gd name="f96" fmla="*/ f93 f29 1"/>
                    <a:gd name="f97" fmla="*/ f94 f29 1"/>
                    <a:gd name="f98" fmla="*/ f95 f29 1"/>
                  </a:gdLst>
                  <a:ahLst>
                    <a:ahXY gdRefX="f0" minX="f7" maxX="f10">
                      <a:pos x="f36" y="f37"/>
                    </a:ahXY>
                  </a:ahLst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f96" t="f96" r="f97" b="f98"/>
                  <a:pathLst>
                    <a:path>
                      <a:moveTo>
                        <a:pt x="f38" y="f37"/>
                      </a:moveTo>
                      <a:arcTo wR="f47" hR="f48" stAng="f81" swAng="f64"/>
                      <a:lnTo>
                        <a:pt x="f37" y="f44"/>
                      </a:lnTo>
                      <a:arcTo wR="f48" hR="f65" stAng="f90" swAng="f68"/>
                      <a:lnTo>
                        <a:pt x="f45" y="f39"/>
                      </a:lnTo>
                      <a:arcTo wR="f69" hR="f70" stAng="f91" swAng="f86"/>
                      <a:lnTo>
                        <a:pt x="f40" y="f38"/>
                      </a:lnTo>
                      <a:arcTo wR="f75" hR="f47" stAng="f87" swAng="f88"/>
                      <a:close/>
                    </a:path>
                  </a:pathLst>
                </a:custGeom>
                <a:noFill/>
                <a:ln>
                  <a:noFill/>
                  <a:prstDash val="solid"/>
                </a:ln>
              </p:spPr>
              <p:txBody>
                <a:bodyPr vert="horz" wrap="none" lIns="90000" tIns="46800" rIns="90000" bIns="46800" anchor="ctr" anchorCtr="0" compatLnSpc="0"/>
                <a:lstStyle/>
                <a:p>
                  <a:pPr lvl="0" rtl="0" hangingPunct="0">
                    <a:buNone/>
                    <a:tabLst/>
                  </a:pPr>
                  <a:endParaRPr lang="hu-HU" sz="2400">
                    <a:latin typeface="Times New Roman" pitchFamily="18"/>
                    <a:ea typeface="Arial Unicode MS" pitchFamily="2"/>
                    <a:cs typeface="Tahoma" pitchFamily="2"/>
                  </a:endParaRPr>
                </a:p>
              </p:txBody>
            </p:sp>
            <p:sp>
              <p:nvSpPr>
                <p:cNvPr id="14" name="Szabadkézi sokszög 13"/>
                <p:cNvSpPr/>
                <p:nvPr/>
              </p:nvSpPr>
              <p:spPr>
                <a:xfrm>
                  <a:off x="-7560" y="5413245"/>
                  <a:ext cx="2823480" cy="551160"/>
                </a:xfrm>
                <a:custGeom>
                  <a:avLst>
                    <a:gd name="f0" fmla="val 53"/>
                  </a:avLst>
                  <a:gdLst>
                    <a:gd name="f1" fmla="val 10800000"/>
                    <a:gd name="f2" fmla="val 5400000"/>
                    <a:gd name="f3" fmla="val 16200000"/>
                    <a:gd name="f4" fmla="val w"/>
                    <a:gd name="f5" fmla="val h"/>
                    <a:gd name="f6" fmla="val ss"/>
                    <a:gd name="f7" fmla="val 0"/>
                    <a:gd name="f8" fmla="*/ 5419351 1 1725033"/>
                    <a:gd name="f9" fmla="val 45"/>
                    <a:gd name="f10" fmla="val 10800"/>
                    <a:gd name="f11" fmla="val -2147483647"/>
                    <a:gd name="f12" fmla="val 2147483647"/>
                    <a:gd name="f13" fmla="abs f4"/>
                    <a:gd name="f14" fmla="abs f5"/>
                    <a:gd name="f15" fmla="abs f6"/>
                    <a:gd name="f16" fmla="*/ f8 1 180"/>
                    <a:gd name="f17" fmla="pin 0 f0 10800"/>
                    <a:gd name="f18" fmla="+- 0 0 f2"/>
                    <a:gd name="f19" fmla="?: f13 f4 1"/>
                    <a:gd name="f20" fmla="?: f14 f5 1"/>
                    <a:gd name="f21" fmla="?: f15 f6 1"/>
                    <a:gd name="f22" fmla="*/ f9 f16 1"/>
                    <a:gd name="f23" fmla="+- f7 f17 0"/>
                    <a:gd name="f24" fmla="*/ f19 1 21600"/>
                    <a:gd name="f25" fmla="*/ f20 1 21600"/>
                    <a:gd name="f26" fmla="*/ 21600 f19 1"/>
                    <a:gd name="f27" fmla="*/ 21600 f20 1"/>
                    <a:gd name="f28" fmla="+- 0 0 f22"/>
                    <a:gd name="f29" fmla="min f25 f24"/>
                    <a:gd name="f30" fmla="*/ f26 1 f21"/>
                    <a:gd name="f31" fmla="*/ f27 1 f21"/>
                    <a:gd name="f32" fmla="*/ f28 f1 1"/>
                    <a:gd name="f33" fmla="*/ f32 1 f8"/>
                    <a:gd name="f34" fmla="+- f31 0 f17"/>
                    <a:gd name="f35" fmla="+- f30 0 f17"/>
                    <a:gd name="f36" fmla="*/ f17 f29 1"/>
                    <a:gd name="f37" fmla="*/ f7 f29 1"/>
                    <a:gd name="f38" fmla="*/ f23 f29 1"/>
                    <a:gd name="f39" fmla="*/ f31 f29 1"/>
                    <a:gd name="f40" fmla="*/ f30 f29 1"/>
                    <a:gd name="f41" fmla="+- f33 0 f2"/>
                    <a:gd name="f42" fmla="+- f37 0 f38"/>
                    <a:gd name="f43" fmla="+- f38 0 f37"/>
                    <a:gd name="f44" fmla="*/ f34 f29 1"/>
                    <a:gd name="f45" fmla="*/ f35 f29 1"/>
                    <a:gd name="f46" fmla="cos 1 f41"/>
                    <a:gd name="f47" fmla="abs f42"/>
                    <a:gd name="f48" fmla="abs f43"/>
                    <a:gd name="f49" fmla="?: f42 f18 f2"/>
                    <a:gd name="f50" fmla="?: f42 f2 f18"/>
                    <a:gd name="f51" fmla="?: f42 f3 f2"/>
                    <a:gd name="f52" fmla="?: f42 f2 f3"/>
                    <a:gd name="f53" fmla="+- f39 0 f44"/>
                    <a:gd name="f54" fmla="?: f43 f18 f2"/>
                    <a:gd name="f55" fmla="?: f43 f2 f18"/>
                    <a:gd name="f56" fmla="+- f40 0 f45"/>
                    <a:gd name="f57" fmla="+- f44 0 f39"/>
                    <a:gd name="f58" fmla="+- f45 0 f40"/>
                    <a:gd name="f59" fmla="?: f42 0 f1"/>
                    <a:gd name="f60" fmla="?: f42 f1 0"/>
                    <a:gd name="f61" fmla="+- 0 0 f46"/>
                    <a:gd name="f62" fmla="?: f42 f52 f51"/>
                    <a:gd name="f63" fmla="?: f42 f51 f52"/>
                    <a:gd name="f64" fmla="?: f43 f50 f49"/>
                    <a:gd name="f65" fmla="abs f53"/>
                    <a:gd name="f66" fmla="?: f53 0 f1"/>
                    <a:gd name="f67" fmla="?: f53 f1 0"/>
                    <a:gd name="f68" fmla="?: f53 f54 f55"/>
                    <a:gd name="f69" fmla="abs f56"/>
                    <a:gd name="f70" fmla="abs f57"/>
                    <a:gd name="f71" fmla="?: f56 f18 f2"/>
                    <a:gd name="f72" fmla="?: f56 f2 f18"/>
                    <a:gd name="f73" fmla="?: f56 f3 f2"/>
                    <a:gd name="f74" fmla="?: f56 f2 f3"/>
                    <a:gd name="f75" fmla="abs f58"/>
                    <a:gd name="f76" fmla="?: f58 f18 f2"/>
                    <a:gd name="f77" fmla="?: f58 f2 f18"/>
                    <a:gd name="f78" fmla="?: f58 f60 f59"/>
                    <a:gd name="f79" fmla="?: f58 f59 f60"/>
                    <a:gd name="f80" fmla="*/ f17 f61 1"/>
                    <a:gd name="f81" fmla="?: f43 f63 f62"/>
                    <a:gd name="f82" fmla="?: f43 f67 f66"/>
                    <a:gd name="f83" fmla="?: f43 f66 f67"/>
                    <a:gd name="f84" fmla="?: f56 f74 f73"/>
                    <a:gd name="f85" fmla="?: f56 f73 f74"/>
                    <a:gd name="f86" fmla="?: f57 f72 f71"/>
                    <a:gd name="f87" fmla="?: f42 f78 f79"/>
                    <a:gd name="f88" fmla="?: f42 f76 f77"/>
                    <a:gd name="f89" fmla="*/ f80 3163 1"/>
                    <a:gd name="f90" fmla="?: f53 f82 f83"/>
                    <a:gd name="f91" fmla="?: f57 f85 f84"/>
                    <a:gd name="f92" fmla="*/ f89 1 7636"/>
                    <a:gd name="f93" fmla="+- f7 f92 0"/>
                    <a:gd name="f94" fmla="+- f30 0 f92"/>
                    <a:gd name="f95" fmla="+- f31 0 f92"/>
                    <a:gd name="f96" fmla="*/ f93 f29 1"/>
                    <a:gd name="f97" fmla="*/ f94 f29 1"/>
                    <a:gd name="f98" fmla="*/ f95 f29 1"/>
                  </a:gdLst>
                  <a:ahLst>
                    <a:ahXY gdRefX="f0" minX="f7" maxX="f10">
                      <a:pos x="f36" y="f37"/>
                    </a:ahXY>
                  </a:ahLst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f96" t="f96" r="f97" b="f98"/>
                  <a:pathLst>
                    <a:path>
                      <a:moveTo>
                        <a:pt x="f38" y="f37"/>
                      </a:moveTo>
                      <a:arcTo wR="f47" hR="f48" stAng="f81" swAng="f64"/>
                      <a:lnTo>
                        <a:pt x="f37" y="f44"/>
                      </a:lnTo>
                      <a:arcTo wR="f48" hR="f65" stAng="f90" swAng="f68"/>
                      <a:lnTo>
                        <a:pt x="f45" y="f39"/>
                      </a:lnTo>
                      <a:arcTo wR="f69" hR="f70" stAng="f91" swAng="f86"/>
                      <a:lnTo>
                        <a:pt x="f40" y="f38"/>
                      </a:lnTo>
                      <a:arcTo wR="f75" hR="f47" stAng="f87" swAng="f88"/>
                      <a:close/>
                    </a:path>
                  </a:pathLst>
                </a:custGeom>
                <a:noFill/>
                <a:ln>
                  <a:noFill/>
                  <a:prstDash val="solid"/>
                </a:ln>
              </p:spPr>
              <p:txBody>
                <a:bodyPr vert="horz" wrap="none" lIns="90000" tIns="46800" rIns="90000" bIns="46800" anchor="t" anchorCtr="0" compatLnSpc="0">
                  <a:spAutoFit/>
                </a:bodyPr>
                <a:lstStyle/>
                <a:p>
                  <a:pPr marL="0" marR="0" lvl="0" indent="0" algn="ctr" rtl="0" hangingPunct="1">
                    <a:lnSpc>
                      <a:spcPts val="1800"/>
                    </a:lnSpc>
                    <a:buNone/>
                    <a:tabLst/>
                  </a:pPr>
                  <a:r>
                    <a:rPr lang="hu-HU" sz="1800" dirty="0">
                      <a:solidFill>
                        <a:srgbClr val="FFFFFF"/>
                      </a:solidFill>
                      <a:latin typeface="Verdana" pitchFamily="34"/>
                      <a:ea typeface="Arial" pitchFamily="2"/>
                      <a:cs typeface="Arial" pitchFamily="2"/>
                    </a:rPr>
                    <a:t>A φ mezon v</a:t>
                  </a:r>
                  <a:r>
                    <a:rPr lang="hu-HU" sz="1800" baseline="-33000" dirty="0">
                      <a:solidFill>
                        <a:srgbClr val="FFFFFF"/>
                      </a:solidFill>
                      <a:latin typeface="Verdana" pitchFamily="34"/>
                      <a:ea typeface="Arial" pitchFamily="2"/>
                      <a:cs typeface="Arial" pitchFamily="2"/>
                    </a:rPr>
                    <a:t>2</a:t>
                  </a:r>
                  <a:r>
                    <a:rPr lang="hu-HU" sz="1800" dirty="0">
                      <a:solidFill>
                        <a:srgbClr val="FFFFFF"/>
                      </a:solidFill>
                      <a:latin typeface="Verdana" pitchFamily="34"/>
                      <a:ea typeface="Arial" pitchFamily="2"/>
                      <a:cs typeface="Arial" pitchFamily="2"/>
                    </a:rPr>
                    <a:t> értéke</a:t>
                  </a:r>
                </a:p>
                <a:p>
                  <a:pPr marL="0" marR="0" lvl="0" indent="0" algn="ctr" rtl="0" hangingPunct="1">
                    <a:lnSpc>
                      <a:spcPts val="1800"/>
                    </a:lnSpc>
                    <a:buNone/>
                    <a:tabLst/>
                  </a:pPr>
                  <a:r>
                    <a:rPr lang="hu-HU" sz="1800" dirty="0">
                      <a:solidFill>
                        <a:srgbClr val="FFFFFF"/>
                      </a:solidFill>
                      <a:latin typeface="Verdana" pitchFamily="34"/>
                      <a:ea typeface="Arial" pitchFamily="2"/>
                      <a:cs typeface="Arial" pitchFamily="2"/>
                    </a:rPr>
                    <a:t>követi a többi mezonét</a:t>
                  </a:r>
                </a:p>
              </p:txBody>
            </p:sp>
          </p:grpSp>
        </p:grpSp>
      </p:grpSp>
      <p:grpSp>
        <p:nvGrpSpPr>
          <p:cNvPr id="15" name="Csoportba foglalás 14"/>
          <p:cNvGrpSpPr/>
          <p:nvPr/>
        </p:nvGrpSpPr>
        <p:grpSpPr>
          <a:xfrm>
            <a:off x="6078960" y="5301208"/>
            <a:ext cx="2984040" cy="646200"/>
            <a:chOff x="6078960" y="4940280"/>
            <a:chExt cx="2984040" cy="646200"/>
          </a:xfrm>
        </p:grpSpPr>
        <p:sp>
          <p:nvSpPr>
            <p:cNvPr id="16" name="Szabadkézi sokszög 15"/>
            <p:cNvSpPr/>
            <p:nvPr/>
          </p:nvSpPr>
          <p:spPr>
            <a:xfrm>
              <a:off x="6156360" y="4940280"/>
              <a:ext cx="2906640" cy="646200"/>
            </a:xfrm>
            <a:custGeom>
              <a:avLst>
                <a:gd name="f0" fmla="val 52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noFill/>
            <a:ln w="9360">
              <a:solidFill>
                <a:srgbClr val="000000"/>
              </a:solidFill>
              <a:prstDash val="solid"/>
              <a:miter/>
            </a:ln>
          </p:spPr>
          <p:txBody>
            <a:bodyPr vert="horz" wrap="none" lIns="90000" tIns="46800" rIns="90000" bIns="46800" anchor="ctr" anchorCtr="0" compatLnSpc="0"/>
            <a:lstStyle/>
            <a:p>
              <a:pPr lvl="0" rtl="0" hangingPunct="0">
                <a:buNone/>
                <a:tabLst/>
              </a:pPr>
              <a:endParaRPr lang="hu-HU" sz="2400">
                <a:latin typeface="Times New Roman" pitchFamily="18"/>
                <a:ea typeface="Arial Unicode MS" pitchFamily="2"/>
                <a:cs typeface="Tahoma" pitchFamily="2"/>
              </a:endParaRPr>
            </a:p>
          </p:txBody>
        </p:sp>
        <p:grpSp>
          <p:nvGrpSpPr>
            <p:cNvPr id="17" name="Csoportba foglalás 16"/>
            <p:cNvGrpSpPr/>
            <p:nvPr/>
          </p:nvGrpSpPr>
          <p:grpSpPr>
            <a:xfrm>
              <a:off x="6078960" y="4940280"/>
              <a:ext cx="2980800" cy="642960"/>
              <a:chOff x="6078960" y="4940280"/>
              <a:chExt cx="2980800" cy="642960"/>
            </a:xfrm>
          </p:grpSpPr>
          <p:sp>
            <p:nvSpPr>
              <p:cNvPr id="18" name="Szabadkézi sokszög 17"/>
              <p:cNvSpPr/>
              <p:nvPr/>
            </p:nvSpPr>
            <p:spPr>
              <a:xfrm>
                <a:off x="6156360" y="4940280"/>
                <a:ext cx="2903400" cy="642960"/>
              </a:xfrm>
              <a:custGeom>
                <a:avLst>
                  <a:gd name="f0" fmla="val 53"/>
                </a:avLst>
                <a:gdLst>
                  <a:gd name="f1" fmla="val 10800000"/>
                  <a:gd name="f2" fmla="val 5400000"/>
                  <a:gd name="f3" fmla="val 16200000"/>
                  <a:gd name="f4" fmla="val w"/>
                  <a:gd name="f5" fmla="val h"/>
                  <a:gd name="f6" fmla="val ss"/>
                  <a:gd name="f7" fmla="val 0"/>
                  <a:gd name="f8" fmla="*/ 5419351 1 1725033"/>
                  <a:gd name="f9" fmla="val 45"/>
                  <a:gd name="f10" fmla="val 10800"/>
                  <a:gd name="f11" fmla="val -2147483647"/>
                  <a:gd name="f12" fmla="val 2147483647"/>
                  <a:gd name="f13" fmla="abs f4"/>
                  <a:gd name="f14" fmla="abs f5"/>
                  <a:gd name="f15" fmla="abs f6"/>
                  <a:gd name="f16" fmla="*/ f8 1 180"/>
                  <a:gd name="f17" fmla="pin 0 f0 10800"/>
                  <a:gd name="f18" fmla="+- 0 0 f2"/>
                  <a:gd name="f19" fmla="?: f13 f4 1"/>
                  <a:gd name="f20" fmla="?: f14 f5 1"/>
                  <a:gd name="f21" fmla="?: f15 f6 1"/>
                  <a:gd name="f22" fmla="*/ f9 f16 1"/>
                  <a:gd name="f23" fmla="+- f7 f17 0"/>
                  <a:gd name="f24" fmla="*/ f19 1 21600"/>
                  <a:gd name="f25" fmla="*/ f20 1 21600"/>
                  <a:gd name="f26" fmla="*/ 21600 f19 1"/>
                  <a:gd name="f27" fmla="*/ 21600 f20 1"/>
                  <a:gd name="f28" fmla="+- 0 0 f22"/>
                  <a:gd name="f29" fmla="min f25 f24"/>
                  <a:gd name="f30" fmla="*/ f26 1 f21"/>
                  <a:gd name="f31" fmla="*/ f27 1 f21"/>
                  <a:gd name="f32" fmla="*/ f28 f1 1"/>
                  <a:gd name="f33" fmla="*/ f32 1 f8"/>
                  <a:gd name="f34" fmla="+- f31 0 f17"/>
                  <a:gd name="f35" fmla="+- f30 0 f17"/>
                  <a:gd name="f36" fmla="*/ f17 f29 1"/>
                  <a:gd name="f37" fmla="*/ f7 f29 1"/>
                  <a:gd name="f38" fmla="*/ f23 f29 1"/>
                  <a:gd name="f39" fmla="*/ f31 f29 1"/>
                  <a:gd name="f40" fmla="*/ f30 f29 1"/>
                  <a:gd name="f41" fmla="+- f33 0 f2"/>
                  <a:gd name="f42" fmla="+- f37 0 f38"/>
                  <a:gd name="f43" fmla="+- f38 0 f37"/>
                  <a:gd name="f44" fmla="*/ f34 f29 1"/>
                  <a:gd name="f45" fmla="*/ f35 f29 1"/>
                  <a:gd name="f46" fmla="cos 1 f41"/>
                  <a:gd name="f47" fmla="abs f42"/>
                  <a:gd name="f48" fmla="abs f43"/>
                  <a:gd name="f49" fmla="?: f42 f18 f2"/>
                  <a:gd name="f50" fmla="?: f42 f2 f18"/>
                  <a:gd name="f51" fmla="?: f42 f3 f2"/>
                  <a:gd name="f52" fmla="?: f42 f2 f3"/>
                  <a:gd name="f53" fmla="+- f39 0 f44"/>
                  <a:gd name="f54" fmla="?: f43 f18 f2"/>
                  <a:gd name="f55" fmla="?: f43 f2 f18"/>
                  <a:gd name="f56" fmla="+- f40 0 f45"/>
                  <a:gd name="f57" fmla="+- f44 0 f39"/>
                  <a:gd name="f58" fmla="+- f45 0 f40"/>
                  <a:gd name="f59" fmla="?: f42 0 f1"/>
                  <a:gd name="f60" fmla="?: f42 f1 0"/>
                  <a:gd name="f61" fmla="+- 0 0 f46"/>
                  <a:gd name="f62" fmla="?: f42 f52 f51"/>
                  <a:gd name="f63" fmla="?: f42 f51 f52"/>
                  <a:gd name="f64" fmla="?: f43 f50 f49"/>
                  <a:gd name="f65" fmla="abs f53"/>
                  <a:gd name="f66" fmla="?: f53 0 f1"/>
                  <a:gd name="f67" fmla="?: f53 f1 0"/>
                  <a:gd name="f68" fmla="?: f53 f54 f55"/>
                  <a:gd name="f69" fmla="abs f56"/>
                  <a:gd name="f70" fmla="abs f57"/>
                  <a:gd name="f71" fmla="?: f56 f18 f2"/>
                  <a:gd name="f72" fmla="?: f56 f2 f18"/>
                  <a:gd name="f73" fmla="?: f56 f3 f2"/>
                  <a:gd name="f74" fmla="?: f56 f2 f3"/>
                  <a:gd name="f75" fmla="abs f58"/>
                  <a:gd name="f76" fmla="?: f58 f18 f2"/>
                  <a:gd name="f77" fmla="?: f58 f2 f18"/>
                  <a:gd name="f78" fmla="?: f58 f60 f59"/>
                  <a:gd name="f79" fmla="?: f58 f59 f60"/>
                  <a:gd name="f80" fmla="*/ f17 f61 1"/>
                  <a:gd name="f81" fmla="?: f43 f63 f62"/>
                  <a:gd name="f82" fmla="?: f43 f67 f66"/>
                  <a:gd name="f83" fmla="?: f43 f66 f67"/>
                  <a:gd name="f84" fmla="?: f56 f74 f73"/>
                  <a:gd name="f85" fmla="?: f56 f73 f74"/>
                  <a:gd name="f86" fmla="?: f57 f72 f71"/>
                  <a:gd name="f87" fmla="?: f42 f78 f79"/>
                  <a:gd name="f88" fmla="?: f42 f76 f77"/>
                  <a:gd name="f89" fmla="*/ f80 3163 1"/>
                  <a:gd name="f90" fmla="?: f53 f82 f83"/>
                  <a:gd name="f91" fmla="?: f57 f85 f84"/>
                  <a:gd name="f92" fmla="*/ f89 1 7636"/>
                  <a:gd name="f93" fmla="+- f7 f92 0"/>
                  <a:gd name="f94" fmla="+- f30 0 f92"/>
                  <a:gd name="f95" fmla="+- f31 0 f92"/>
                  <a:gd name="f96" fmla="*/ f93 f29 1"/>
                  <a:gd name="f97" fmla="*/ f94 f29 1"/>
                  <a:gd name="f98" fmla="*/ f95 f29 1"/>
                </a:gdLst>
                <a:ahLst>
                  <a:ahXY gdRefX="f0" minX="f7" maxX="f10">
                    <a:pos x="f36" y="f37"/>
                  </a:ahXY>
                </a:ahLst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96" t="f96" r="f97" b="f98"/>
                <a:pathLst>
                  <a:path>
                    <a:moveTo>
                      <a:pt x="f38" y="f37"/>
                    </a:moveTo>
                    <a:arcTo wR="f47" hR="f48" stAng="f81" swAng="f64"/>
                    <a:lnTo>
                      <a:pt x="f37" y="f44"/>
                    </a:lnTo>
                    <a:arcTo wR="f48" hR="f65" stAng="f90" swAng="f68"/>
                    <a:lnTo>
                      <a:pt x="f45" y="f39"/>
                    </a:lnTo>
                    <a:arcTo wR="f69" hR="f70" stAng="f91" swAng="f86"/>
                    <a:lnTo>
                      <a:pt x="f40" y="f38"/>
                    </a:lnTo>
                    <a:arcTo wR="f75" hR="f47" stAng="f87" swAng="f88"/>
                    <a:close/>
                  </a:path>
                </a:pathLst>
              </a:custGeom>
              <a:noFill/>
              <a:ln>
                <a:noFill/>
                <a:prstDash val="solid"/>
              </a:ln>
            </p:spPr>
            <p:txBody>
              <a:bodyPr vert="horz" wrap="none" lIns="90000" tIns="46800" rIns="90000" bIns="46800" anchor="ctr" anchorCtr="0" compatLnSpc="0"/>
              <a:lstStyle/>
              <a:p>
                <a:pPr lvl="0" rtl="0" hangingPunct="0">
                  <a:buNone/>
                  <a:tabLst/>
                </a:pPr>
                <a:endParaRPr lang="hu-HU" sz="2400">
                  <a:latin typeface="Times New Roman" pitchFamily="18"/>
                  <a:ea typeface="Arial Unicode MS" pitchFamily="2"/>
                  <a:cs typeface="Tahoma" pitchFamily="2"/>
                </a:endParaRPr>
              </a:p>
            </p:txBody>
          </p:sp>
          <p:grpSp>
            <p:nvGrpSpPr>
              <p:cNvPr id="19" name="Csoportba foglalás 18"/>
              <p:cNvGrpSpPr/>
              <p:nvPr/>
            </p:nvGrpSpPr>
            <p:grpSpPr>
              <a:xfrm>
                <a:off x="6078960" y="4940280"/>
                <a:ext cx="2979360" cy="641520"/>
                <a:chOff x="6078960" y="4940280"/>
                <a:chExt cx="2979360" cy="641520"/>
              </a:xfrm>
            </p:grpSpPr>
            <p:sp>
              <p:nvSpPr>
                <p:cNvPr id="20" name="Szabadkézi sokszög 19"/>
                <p:cNvSpPr/>
                <p:nvPr/>
              </p:nvSpPr>
              <p:spPr>
                <a:xfrm>
                  <a:off x="6156360" y="4940280"/>
                  <a:ext cx="2901960" cy="641520"/>
                </a:xfrm>
                <a:custGeom>
                  <a:avLst>
                    <a:gd name="f0" fmla="val 53"/>
                  </a:avLst>
                  <a:gdLst>
                    <a:gd name="f1" fmla="val 10800000"/>
                    <a:gd name="f2" fmla="val 5400000"/>
                    <a:gd name="f3" fmla="val 16200000"/>
                    <a:gd name="f4" fmla="val w"/>
                    <a:gd name="f5" fmla="val h"/>
                    <a:gd name="f6" fmla="val ss"/>
                    <a:gd name="f7" fmla="val 0"/>
                    <a:gd name="f8" fmla="*/ 5419351 1 1725033"/>
                    <a:gd name="f9" fmla="val 45"/>
                    <a:gd name="f10" fmla="val 10800"/>
                    <a:gd name="f11" fmla="val -2147483647"/>
                    <a:gd name="f12" fmla="val 2147483647"/>
                    <a:gd name="f13" fmla="abs f4"/>
                    <a:gd name="f14" fmla="abs f5"/>
                    <a:gd name="f15" fmla="abs f6"/>
                    <a:gd name="f16" fmla="*/ f8 1 180"/>
                    <a:gd name="f17" fmla="pin 0 f0 10800"/>
                    <a:gd name="f18" fmla="+- 0 0 f2"/>
                    <a:gd name="f19" fmla="?: f13 f4 1"/>
                    <a:gd name="f20" fmla="?: f14 f5 1"/>
                    <a:gd name="f21" fmla="?: f15 f6 1"/>
                    <a:gd name="f22" fmla="*/ f9 f16 1"/>
                    <a:gd name="f23" fmla="+- f7 f17 0"/>
                    <a:gd name="f24" fmla="*/ f19 1 21600"/>
                    <a:gd name="f25" fmla="*/ f20 1 21600"/>
                    <a:gd name="f26" fmla="*/ 21600 f19 1"/>
                    <a:gd name="f27" fmla="*/ 21600 f20 1"/>
                    <a:gd name="f28" fmla="+- 0 0 f22"/>
                    <a:gd name="f29" fmla="min f25 f24"/>
                    <a:gd name="f30" fmla="*/ f26 1 f21"/>
                    <a:gd name="f31" fmla="*/ f27 1 f21"/>
                    <a:gd name="f32" fmla="*/ f28 f1 1"/>
                    <a:gd name="f33" fmla="*/ f32 1 f8"/>
                    <a:gd name="f34" fmla="+- f31 0 f17"/>
                    <a:gd name="f35" fmla="+- f30 0 f17"/>
                    <a:gd name="f36" fmla="*/ f17 f29 1"/>
                    <a:gd name="f37" fmla="*/ f7 f29 1"/>
                    <a:gd name="f38" fmla="*/ f23 f29 1"/>
                    <a:gd name="f39" fmla="*/ f31 f29 1"/>
                    <a:gd name="f40" fmla="*/ f30 f29 1"/>
                    <a:gd name="f41" fmla="+- f33 0 f2"/>
                    <a:gd name="f42" fmla="+- f37 0 f38"/>
                    <a:gd name="f43" fmla="+- f38 0 f37"/>
                    <a:gd name="f44" fmla="*/ f34 f29 1"/>
                    <a:gd name="f45" fmla="*/ f35 f29 1"/>
                    <a:gd name="f46" fmla="cos 1 f41"/>
                    <a:gd name="f47" fmla="abs f42"/>
                    <a:gd name="f48" fmla="abs f43"/>
                    <a:gd name="f49" fmla="?: f42 f18 f2"/>
                    <a:gd name="f50" fmla="?: f42 f2 f18"/>
                    <a:gd name="f51" fmla="?: f42 f3 f2"/>
                    <a:gd name="f52" fmla="?: f42 f2 f3"/>
                    <a:gd name="f53" fmla="+- f39 0 f44"/>
                    <a:gd name="f54" fmla="?: f43 f18 f2"/>
                    <a:gd name="f55" fmla="?: f43 f2 f18"/>
                    <a:gd name="f56" fmla="+- f40 0 f45"/>
                    <a:gd name="f57" fmla="+- f44 0 f39"/>
                    <a:gd name="f58" fmla="+- f45 0 f40"/>
                    <a:gd name="f59" fmla="?: f42 0 f1"/>
                    <a:gd name="f60" fmla="?: f42 f1 0"/>
                    <a:gd name="f61" fmla="+- 0 0 f46"/>
                    <a:gd name="f62" fmla="?: f42 f52 f51"/>
                    <a:gd name="f63" fmla="?: f42 f51 f52"/>
                    <a:gd name="f64" fmla="?: f43 f50 f49"/>
                    <a:gd name="f65" fmla="abs f53"/>
                    <a:gd name="f66" fmla="?: f53 0 f1"/>
                    <a:gd name="f67" fmla="?: f53 f1 0"/>
                    <a:gd name="f68" fmla="?: f53 f54 f55"/>
                    <a:gd name="f69" fmla="abs f56"/>
                    <a:gd name="f70" fmla="abs f57"/>
                    <a:gd name="f71" fmla="?: f56 f18 f2"/>
                    <a:gd name="f72" fmla="?: f56 f2 f18"/>
                    <a:gd name="f73" fmla="?: f56 f3 f2"/>
                    <a:gd name="f74" fmla="?: f56 f2 f3"/>
                    <a:gd name="f75" fmla="abs f58"/>
                    <a:gd name="f76" fmla="?: f58 f18 f2"/>
                    <a:gd name="f77" fmla="?: f58 f2 f18"/>
                    <a:gd name="f78" fmla="?: f58 f60 f59"/>
                    <a:gd name="f79" fmla="?: f58 f59 f60"/>
                    <a:gd name="f80" fmla="*/ f17 f61 1"/>
                    <a:gd name="f81" fmla="?: f43 f63 f62"/>
                    <a:gd name="f82" fmla="?: f43 f67 f66"/>
                    <a:gd name="f83" fmla="?: f43 f66 f67"/>
                    <a:gd name="f84" fmla="?: f56 f74 f73"/>
                    <a:gd name="f85" fmla="?: f56 f73 f74"/>
                    <a:gd name="f86" fmla="?: f57 f72 f71"/>
                    <a:gd name="f87" fmla="?: f42 f78 f79"/>
                    <a:gd name="f88" fmla="?: f42 f76 f77"/>
                    <a:gd name="f89" fmla="*/ f80 3163 1"/>
                    <a:gd name="f90" fmla="?: f53 f82 f83"/>
                    <a:gd name="f91" fmla="?: f57 f85 f84"/>
                    <a:gd name="f92" fmla="*/ f89 1 7636"/>
                    <a:gd name="f93" fmla="+- f7 f92 0"/>
                    <a:gd name="f94" fmla="+- f30 0 f92"/>
                    <a:gd name="f95" fmla="+- f31 0 f92"/>
                    <a:gd name="f96" fmla="*/ f93 f29 1"/>
                    <a:gd name="f97" fmla="*/ f94 f29 1"/>
                    <a:gd name="f98" fmla="*/ f95 f29 1"/>
                  </a:gdLst>
                  <a:ahLst>
                    <a:ahXY gdRefX="f0" minX="f7" maxX="f10">
                      <a:pos x="f36" y="f37"/>
                    </a:ahXY>
                  </a:ahLst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f96" t="f96" r="f97" b="f98"/>
                  <a:pathLst>
                    <a:path>
                      <a:moveTo>
                        <a:pt x="f38" y="f37"/>
                      </a:moveTo>
                      <a:arcTo wR="f47" hR="f48" stAng="f81" swAng="f64"/>
                      <a:lnTo>
                        <a:pt x="f37" y="f44"/>
                      </a:lnTo>
                      <a:arcTo wR="f48" hR="f65" stAng="f90" swAng="f68"/>
                      <a:lnTo>
                        <a:pt x="f45" y="f39"/>
                      </a:lnTo>
                      <a:arcTo wR="f69" hR="f70" stAng="f91" swAng="f86"/>
                      <a:lnTo>
                        <a:pt x="f40" y="f38"/>
                      </a:lnTo>
                      <a:arcTo wR="f75" hR="f47" stAng="f87" swAng="f88"/>
                      <a:close/>
                    </a:path>
                  </a:pathLst>
                </a:custGeom>
                <a:noFill/>
                <a:ln>
                  <a:noFill/>
                  <a:prstDash val="solid"/>
                </a:ln>
              </p:spPr>
              <p:txBody>
                <a:bodyPr vert="horz" wrap="none" lIns="90000" tIns="46800" rIns="90000" bIns="46800" anchor="ctr" anchorCtr="0" compatLnSpc="0"/>
                <a:lstStyle/>
                <a:p>
                  <a:pPr lvl="0" rtl="0" hangingPunct="0">
                    <a:buNone/>
                    <a:tabLst/>
                  </a:pPr>
                  <a:endParaRPr lang="hu-HU" sz="2400">
                    <a:latin typeface="Times New Roman" pitchFamily="18"/>
                    <a:ea typeface="Arial Unicode MS" pitchFamily="2"/>
                    <a:cs typeface="Tahoma" pitchFamily="2"/>
                  </a:endParaRPr>
                </a:p>
              </p:txBody>
            </p:sp>
            <p:sp>
              <p:nvSpPr>
                <p:cNvPr id="21" name="Szabadkézi sokszög 20"/>
                <p:cNvSpPr/>
                <p:nvPr/>
              </p:nvSpPr>
              <p:spPr>
                <a:xfrm>
                  <a:off x="6078960" y="4940280"/>
                  <a:ext cx="2823480" cy="551160"/>
                </a:xfrm>
                <a:custGeom>
                  <a:avLst>
                    <a:gd name="f0" fmla="val 53"/>
                  </a:avLst>
                  <a:gdLst>
                    <a:gd name="f1" fmla="val 10800000"/>
                    <a:gd name="f2" fmla="val 5400000"/>
                    <a:gd name="f3" fmla="val 16200000"/>
                    <a:gd name="f4" fmla="val w"/>
                    <a:gd name="f5" fmla="val h"/>
                    <a:gd name="f6" fmla="val ss"/>
                    <a:gd name="f7" fmla="val 0"/>
                    <a:gd name="f8" fmla="*/ 5419351 1 1725033"/>
                    <a:gd name="f9" fmla="val 45"/>
                    <a:gd name="f10" fmla="val 10800"/>
                    <a:gd name="f11" fmla="val -2147483647"/>
                    <a:gd name="f12" fmla="val 2147483647"/>
                    <a:gd name="f13" fmla="abs f4"/>
                    <a:gd name="f14" fmla="abs f5"/>
                    <a:gd name="f15" fmla="abs f6"/>
                    <a:gd name="f16" fmla="*/ f8 1 180"/>
                    <a:gd name="f17" fmla="pin 0 f0 10800"/>
                    <a:gd name="f18" fmla="+- 0 0 f2"/>
                    <a:gd name="f19" fmla="?: f13 f4 1"/>
                    <a:gd name="f20" fmla="?: f14 f5 1"/>
                    <a:gd name="f21" fmla="?: f15 f6 1"/>
                    <a:gd name="f22" fmla="*/ f9 f16 1"/>
                    <a:gd name="f23" fmla="+- f7 f17 0"/>
                    <a:gd name="f24" fmla="*/ f19 1 21600"/>
                    <a:gd name="f25" fmla="*/ f20 1 21600"/>
                    <a:gd name="f26" fmla="*/ 21600 f19 1"/>
                    <a:gd name="f27" fmla="*/ 21600 f20 1"/>
                    <a:gd name="f28" fmla="+- 0 0 f22"/>
                    <a:gd name="f29" fmla="min f25 f24"/>
                    <a:gd name="f30" fmla="*/ f26 1 f21"/>
                    <a:gd name="f31" fmla="*/ f27 1 f21"/>
                    <a:gd name="f32" fmla="*/ f28 f1 1"/>
                    <a:gd name="f33" fmla="*/ f32 1 f8"/>
                    <a:gd name="f34" fmla="+- f31 0 f17"/>
                    <a:gd name="f35" fmla="+- f30 0 f17"/>
                    <a:gd name="f36" fmla="*/ f17 f29 1"/>
                    <a:gd name="f37" fmla="*/ f7 f29 1"/>
                    <a:gd name="f38" fmla="*/ f23 f29 1"/>
                    <a:gd name="f39" fmla="*/ f31 f29 1"/>
                    <a:gd name="f40" fmla="*/ f30 f29 1"/>
                    <a:gd name="f41" fmla="+- f33 0 f2"/>
                    <a:gd name="f42" fmla="+- f37 0 f38"/>
                    <a:gd name="f43" fmla="+- f38 0 f37"/>
                    <a:gd name="f44" fmla="*/ f34 f29 1"/>
                    <a:gd name="f45" fmla="*/ f35 f29 1"/>
                    <a:gd name="f46" fmla="cos 1 f41"/>
                    <a:gd name="f47" fmla="abs f42"/>
                    <a:gd name="f48" fmla="abs f43"/>
                    <a:gd name="f49" fmla="?: f42 f18 f2"/>
                    <a:gd name="f50" fmla="?: f42 f2 f18"/>
                    <a:gd name="f51" fmla="?: f42 f3 f2"/>
                    <a:gd name="f52" fmla="?: f42 f2 f3"/>
                    <a:gd name="f53" fmla="+- f39 0 f44"/>
                    <a:gd name="f54" fmla="?: f43 f18 f2"/>
                    <a:gd name="f55" fmla="?: f43 f2 f18"/>
                    <a:gd name="f56" fmla="+- f40 0 f45"/>
                    <a:gd name="f57" fmla="+- f44 0 f39"/>
                    <a:gd name="f58" fmla="+- f45 0 f40"/>
                    <a:gd name="f59" fmla="?: f42 0 f1"/>
                    <a:gd name="f60" fmla="?: f42 f1 0"/>
                    <a:gd name="f61" fmla="+- 0 0 f46"/>
                    <a:gd name="f62" fmla="?: f42 f52 f51"/>
                    <a:gd name="f63" fmla="?: f42 f51 f52"/>
                    <a:gd name="f64" fmla="?: f43 f50 f49"/>
                    <a:gd name="f65" fmla="abs f53"/>
                    <a:gd name="f66" fmla="?: f53 0 f1"/>
                    <a:gd name="f67" fmla="?: f53 f1 0"/>
                    <a:gd name="f68" fmla="?: f53 f54 f55"/>
                    <a:gd name="f69" fmla="abs f56"/>
                    <a:gd name="f70" fmla="abs f57"/>
                    <a:gd name="f71" fmla="?: f56 f18 f2"/>
                    <a:gd name="f72" fmla="?: f56 f2 f18"/>
                    <a:gd name="f73" fmla="?: f56 f3 f2"/>
                    <a:gd name="f74" fmla="?: f56 f2 f3"/>
                    <a:gd name="f75" fmla="abs f58"/>
                    <a:gd name="f76" fmla="?: f58 f18 f2"/>
                    <a:gd name="f77" fmla="?: f58 f2 f18"/>
                    <a:gd name="f78" fmla="?: f58 f60 f59"/>
                    <a:gd name="f79" fmla="?: f58 f59 f60"/>
                    <a:gd name="f80" fmla="*/ f17 f61 1"/>
                    <a:gd name="f81" fmla="?: f43 f63 f62"/>
                    <a:gd name="f82" fmla="?: f43 f67 f66"/>
                    <a:gd name="f83" fmla="?: f43 f66 f67"/>
                    <a:gd name="f84" fmla="?: f56 f74 f73"/>
                    <a:gd name="f85" fmla="?: f56 f73 f74"/>
                    <a:gd name="f86" fmla="?: f57 f72 f71"/>
                    <a:gd name="f87" fmla="?: f42 f78 f79"/>
                    <a:gd name="f88" fmla="?: f42 f76 f77"/>
                    <a:gd name="f89" fmla="*/ f80 3163 1"/>
                    <a:gd name="f90" fmla="?: f53 f82 f83"/>
                    <a:gd name="f91" fmla="?: f57 f85 f84"/>
                    <a:gd name="f92" fmla="*/ f89 1 7636"/>
                    <a:gd name="f93" fmla="+- f7 f92 0"/>
                    <a:gd name="f94" fmla="+- f30 0 f92"/>
                    <a:gd name="f95" fmla="+- f31 0 f92"/>
                    <a:gd name="f96" fmla="*/ f93 f29 1"/>
                    <a:gd name="f97" fmla="*/ f94 f29 1"/>
                    <a:gd name="f98" fmla="*/ f95 f29 1"/>
                  </a:gdLst>
                  <a:ahLst>
                    <a:ahXY gdRefX="f0" minX="f7" maxX="f10">
                      <a:pos x="f36" y="f37"/>
                    </a:ahXY>
                  </a:ahLst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f96" t="f96" r="f97" b="f98"/>
                  <a:pathLst>
                    <a:path>
                      <a:moveTo>
                        <a:pt x="f38" y="f37"/>
                      </a:moveTo>
                      <a:arcTo wR="f47" hR="f48" stAng="f81" swAng="f64"/>
                      <a:lnTo>
                        <a:pt x="f37" y="f44"/>
                      </a:lnTo>
                      <a:arcTo wR="f48" hR="f65" stAng="f90" swAng="f68"/>
                      <a:lnTo>
                        <a:pt x="f45" y="f39"/>
                      </a:lnTo>
                      <a:arcTo wR="f69" hR="f70" stAng="f91" swAng="f86"/>
                      <a:lnTo>
                        <a:pt x="f40" y="f38"/>
                      </a:lnTo>
                      <a:arcTo wR="f75" hR="f47" stAng="f87" swAng="f88"/>
                      <a:close/>
                    </a:path>
                  </a:pathLst>
                </a:custGeom>
                <a:noFill/>
                <a:ln>
                  <a:noFill/>
                  <a:prstDash val="solid"/>
                </a:ln>
              </p:spPr>
              <p:txBody>
                <a:bodyPr vert="horz" wrap="none" lIns="90000" tIns="46800" rIns="90000" bIns="46800" anchor="t" anchorCtr="0" compatLnSpc="0">
                  <a:spAutoFit/>
                </a:bodyPr>
                <a:lstStyle/>
                <a:p>
                  <a:pPr marL="0" marR="0" lvl="0" indent="0" algn="ctr" rtl="0" hangingPunct="1">
                    <a:lnSpc>
                      <a:spcPts val="1800"/>
                    </a:lnSpc>
                    <a:buNone/>
                    <a:tabLst/>
                  </a:pPr>
                  <a:r>
                    <a:rPr lang="hu-HU" sz="1800" dirty="0">
                      <a:solidFill>
                        <a:srgbClr val="FFFFFF"/>
                      </a:solidFill>
                      <a:latin typeface="Verdana" pitchFamily="34"/>
                      <a:ea typeface="Arial" pitchFamily="2"/>
                      <a:cs typeface="Arial" pitchFamily="2"/>
                    </a:rPr>
                    <a:t>A D mezon v</a:t>
                  </a:r>
                  <a:r>
                    <a:rPr lang="hu-HU" sz="1800" baseline="-33000" dirty="0">
                      <a:solidFill>
                        <a:srgbClr val="FFFFFF"/>
                      </a:solidFill>
                      <a:latin typeface="Verdana" pitchFamily="34"/>
                      <a:ea typeface="Arial" pitchFamily="2"/>
                      <a:cs typeface="Arial" pitchFamily="2"/>
                    </a:rPr>
                    <a:t>2</a:t>
                  </a:r>
                  <a:r>
                    <a:rPr lang="hu-HU" sz="1800" dirty="0">
                      <a:solidFill>
                        <a:srgbClr val="FFFFFF"/>
                      </a:solidFill>
                      <a:latin typeface="Verdana" pitchFamily="34"/>
                      <a:ea typeface="Arial" pitchFamily="2"/>
                      <a:cs typeface="Arial" pitchFamily="2"/>
                    </a:rPr>
                    <a:t> értéke</a:t>
                  </a:r>
                </a:p>
                <a:p>
                  <a:pPr marL="0" marR="0" lvl="0" indent="0" algn="ctr" rtl="0" hangingPunct="1">
                    <a:lnSpc>
                      <a:spcPts val="1800"/>
                    </a:lnSpc>
                    <a:buNone/>
                    <a:tabLst/>
                  </a:pPr>
                  <a:r>
                    <a:rPr lang="hu-HU" sz="1800" dirty="0">
                      <a:solidFill>
                        <a:srgbClr val="FFFFFF"/>
                      </a:solidFill>
                      <a:latin typeface="Verdana" pitchFamily="34"/>
                      <a:ea typeface="Arial" pitchFamily="2"/>
                      <a:cs typeface="Arial" pitchFamily="2"/>
                    </a:rPr>
                    <a:t>követi a többi mezonét</a:t>
                  </a:r>
                </a:p>
              </p:txBody>
            </p:sp>
          </p:grpSp>
        </p:grpSp>
      </p:grpSp>
      <p:pic>
        <p:nvPicPr>
          <p:cNvPr id="25" name="Kép 24"/>
          <p:cNvPicPr>
            <a:picLocks noChangeAspect="1"/>
          </p:cNvPicPr>
          <p:nvPr/>
        </p:nvPicPr>
        <p:blipFill>
          <a:blip r:embed="rId5">
            <a:lum/>
            <a:alphaModFix/>
          </a:blip>
          <a:srcRect l="9538" r="9516"/>
          <a:stretch>
            <a:fillRect/>
          </a:stretch>
        </p:blipFill>
        <p:spPr>
          <a:xfrm>
            <a:off x="4343400" y="3429000"/>
            <a:ext cx="1295280" cy="800280"/>
          </a:xfrm>
          <a:prstGeom prst="rect">
            <a:avLst/>
          </a:prstGeom>
          <a:noFill/>
          <a:ln>
            <a:noFill/>
          </a:ln>
        </p:spPr>
      </p:pic>
      <p:sp>
        <p:nvSpPr>
          <p:cNvPr id="26" name="Szabadkézi sokszög 25"/>
          <p:cNvSpPr/>
          <p:nvPr/>
        </p:nvSpPr>
        <p:spPr>
          <a:xfrm>
            <a:off x="0" y="-109440"/>
            <a:ext cx="9144000" cy="7858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2160" tIns="46080" rIns="92160" bIns="46080" anchor="b" anchorCtr="0" compatLnSpc="0"/>
          <a:lstStyle/>
          <a:p>
            <a:pPr marL="0" marR="0" lvl="0" indent="0" algn="ctr" rtl="0" hangingPunct="1">
              <a:lnSpc>
                <a:spcPct val="100000"/>
              </a:lnSpc>
              <a:buNone/>
              <a:tabLst/>
            </a:pPr>
            <a:r>
              <a:rPr lang="hu-HU" sz="3200" b="1" dirty="0">
                <a:solidFill>
                  <a:srgbClr val="FFFF00"/>
                </a:solidFill>
                <a:latin typeface="Verdana" pitchFamily="34"/>
                <a:ea typeface="Arial" pitchFamily="2"/>
                <a:cs typeface="Arial" pitchFamily="2"/>
              </a:rPr>
              <a:t>4. mérföldkő: A kvarkfolyadék</a:t>
            </a:r>
          </a:p>
        </p:txBody>
      </p:sp>
      <p:grpSp>
        <p:nvGrpSpPr>
          <p:cNvPr id="28" name="Csoportba foglalás 27">
            <a:extLst>
              <a:ext uri="{FF2B5EF4-FFF2-40B4-BE49-F238E27FC236}">
                <a16:creationId xmlns:a16="http://schemas.microsoft.com/office/drawing/2014/main" id="{CFC64463-D8B7-4431-BB98-7D11C55F8DED}"/>
              </a:ext>
            </a:extLst>
          </p:cNvPr>
          <p:cNvGrpSpPr/>
          <p:nvPr/>
        </p:nvGrpSpPr>
        <p:grpSpPr>
          <a:xfrm>
            <a:off x="3352680" y="5031776"/>
            <a:ext cx="2484720" cy="1133528"/>
            <a:chOff x="3352680" y="5157192"/>
            <a:chExt cx="2484720" cy="1133528"/>
          </a:xfrm>
        </p:grpSpPr>
        <p:grpSp>
          <p:nvGrpSpPr>
            <p:cNvPr id="22" name="Csoportba foglalás 21"/>
            <p:cNvGrpSpPr/>
            <p:nvPr/>
          </p:nvGrpSpPr>
          <p:grpSpPr>
            <a:xfrm>
              <a:off x="3352680" y="5157192"/>
              <a:ext cx="2484720" cy="1133528"/>
              <a:chOff x="3352680" y="4952880"/>
              <a:chExt cx="2484720" cy="617760"/>
            </a:xfrm>
          </p:grpSpPr>
          <p:sp>
            <p:nvSpPr>
              <p:cNvPr id="23" name="Szabadkézi sokszög 22"/>
              <p:cNvSpPr/>
              <p:nvPr/>
            </p:nvSpPr>
            <p:spPr>
              <a:xfrm>
                <a:off x="3352680" y="4952880"/>
                <a:ext cx="2484720" cy="617760"/>
              </a:xfrm>
              <a:custGeom>
                <a:avLst>
                  <a:gd name="f0" fmla="val 55"/>
                </a:avLst>
                <a:gdLst>
                  <a:gd name="f1" fmla="val 10800000"/>
                  <a:gd name="f2" fmla="val 5400000"/>
                  <a:gd name="f3" fmla="val 16200000"/>
                  <a:gd name="f4" fmla="val w"/>
                  <a:gd name="f5" fmla="val h"/>
                  <a:gd name="f6" fmla="val ss"/>
                  <a:gd name="f7" fmla="val 0"/>
                  <a:gd name="f8" fmla="*/ 5419351 1 1725033"/>
                  <a:gd name="f9" fmla="val 45"/>
                  <a:gd name="f10" fmla="val 10800"/>
                  <a:gd name="f11" fmla="val -2147483647"/>
                  <a:gd name="f12" fmla="val 2147483647"/>
                  <a:gd name="f13" fmla="abs f4"/>
                  <a:gd name="f14" fmla="abs f5"/>
                  <a:gd name="f15" fmla="abs f6"/>
                  <a:gd name="f16" fmla="*/ f8 1 180"/>
                  <a:gd name="f17" fmla="pin 0 f0 10800"/>
                  <a:gd name="f18" fmla="+- 0 0 f2"/>
                  <a:gd name="f19" fmla="?: f13 f4 1"/>
                  <a:gd name="f20" fmla="?: f14 f5 1"/>
                  <a:gd name="f21" fmla="?: f15 f6 1"/>
                  <a:gd name="f22" fmla="*/ f9 f16 1"/>
                  <a:gd name="f23" fmla="+- f7 f17 0"/>
                  <a:gd name="f24" fmla="*/ f19 1 21600"/>
                  <a:gd name="f25" fmla="*/ f20 1 21600"/>
                  <a:gd name="f26" fmla="*/ 21600 f19 1"/>
                  <a:gd name="f27" fmla="*/ 21600 f20 1"/>
                  <a:gd name="f28" fmla="+- 0 0 f22"/>
                  <a:gd name="f29" fmla="min f25 f24"/>
                  <a:gd name="f30" fmla="*/ f26 1 f21"/>
                  <a:gd name="f31" fmla="*/ f27 1 f21"/>
                  <a:gd name="f32" fmla="*/ f28 f1 1"/>
                  <a:gd name="f33" fmla="*/ f32 1 f8"/>
                  <a:gd name="f34" fmla="+- f31 0 f17"/>
                  <a:gd name="f35" fmla="+- f30 0 f17"/>
                  <a:gd name="f36" fmla="*/ f17 f29 1"/>
                  <a:gd name="f37" fmla="*/ f7 f29 1"/>
                  <a:gd name="f38" fmla="*/ f23 f29 1"/>
                  <a:gd name="f39" fmla="*/ f31 f29 1"/>
                  <a:gd name="f40" fmla="*/ f30 f29 1"/>
                  <a:gd name="f41" fmla="+- f33 0 f2"/>
                  <a:gd name="f42" fmla="+- f37 0 f38"/>
                  <a:gd name="f43" fmla="+- f38 0 f37"/>
                  <a:gd name="f44" fmla="*/ f34 f29 1"/>
                  <a:gd name="f45" fmla="*/ f35 f29 1"/>
                  <a:gd name="f46" fmla="cos 1 f41"/>
                  <a:gd name="f47" fmla="abs f42"/>
                  <a:gd name="f48" fmla="abs f43"/>
                  <a:gd name="f49" fmla="?: f42 f18 f2"/>
                  <a:gd name="f50" fmla="?: f42 f2 f18"/>
                  <a:gd name="f51" fmla="?: f42 f3 f2"/>
                  <a:gd name="f52" fmla="?: f42 f2 f3"/>
                  <a:gd name="f53" fmla="+- f39 0 f44"/>
                  <a:gd name="f54" fmla="?: f43 f18 f2"/>
                  <a:gd name="f55" fmla="?: f43 f2 f18"/>
                  <a:gd name="f56" fmla="+- f40 0 f45"/>
                  <a:gd name="f57" fmla="+- f44 0 f39"/>
                  <a:gd name="f58" fmla="+- f45 0 f40"/>
                  <a:gd name="f59" fmla="?: f42 0 f1"/>
                  <a:gd name="f60" fmla="?: f42 f1 0"/>
                  <a:gd name="f61" fmla="+- 0 0 f46"/>
                  <a:gd name="f62" fmla="?: f42 f52 f51"/>
                  <a:gd name="f63" fmla="?: f42 f51 f52"/>
                  <a:gd name="f64" fmla="?: f43 f50 f49"/>
                  <a:gd name="f65" fmla="abs f53"/>
                  <a:gd name="f66" fmla="?: f53 0 f1"/>
                  <a:gd name="f67" fmla="?: f53 f1 0"/>
                  <a:gd name="f68" fmla="?: f53 f54 f55"/>
                  <a:gd name="f69" fmla="abs f56"/>
                  <a:gd name="f70" fmla="abs f57"/>
                  <a:gd name="f71" fmla="?: f56 f18 f2"/>
                  <a:gd name="f72" fmla="?: f56 f2 f18"/>
                  <a:gd name="f73" fmla="?: f56 f3 f2"/>
                  <a:gd name="f74" fmla="?: f56 f2 f3"/>
                  <a:gd name="f75" fmla="abs f58"/>
                  <a:gd name="f76" fmla="?: f58 f18 f2"/>
                  <a:gd name="f77" fmla="?: f58 f2 f18"/>
                  <a:gd name="f78" fmla="?: f58 f60 f59"/>
                  <a:gd name="f79" fmla="?: f58 f59 f60"/>
                  <a:gd name="f80" fmla="*/ f17 f61 1"/>
                  <a:gd name="f81" fmla="?: f43 f63 f62"/>
                  <a:gd name="f82" fmla="?: f43 f67 f66"/>
                  <a:gd name="f83" fmla="?: f43 f66 f67"/>
                  <a:gd name="f84" fmla="?: f56 f74 f73"/>
                  <a:gd name="f85" fmla="?: f56 f73 f74"/>
                  <a:gd name="f86" fmla="?: f57 f72 f71"/>
                  <a:gd name="f87" fmla="?: f42 f78 f79"/>
                  <a:gd name="f88" fmla="?: f42 f76 f77"/>
                  <a:gd name="f89" fmla="*/ f80 3163 1"/>
                  <a:gd name="f90" fmla="?: f53 f82 f83"/>
                  <a:gd name="f91" fmla="?: f57 f85 f84"/>
                  <a:gd name="f92" fmla="*/ f89 1 7636"/>
                  <a:gd name="f93" fmla="+- f7 f92 0"/>
                  <a:gd name="f94" fmla="+- f30 0 f92"/>
                  <a:gd name="f95" fmla="+- f31 0 f92"/>
                  <a:gd name="f96" fmla="*/ f93 f29 1"/>
                  <a:gd name="f97" fmla="*/ f94 f29 1"/>
                  <a:gd name="f98" fmla="*/ f95 f29 1"/>
                </a:gdLst>
                <a:ahLst>
                  <a:ahXY gdRefX="f0" minX="f7" maxX="f10">
                    <a:pos x="f36" y="f37"/>
                  </a:ahXY>
                </a:ahLst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96" t="f96" r="f97" b="f98"/>
                <a:pathLst>
                  <a:path>
                    <a:moveTo>
                      <a:pt x="f38" y="f37"/>
                    </a:moveTo>
                    <a:arcTo wR="f47" hR="f48" stAng="f81" swAng="f64"/>
                    <a:lnTo>
                      <a:pt x="f37" y="f44"/>
                    </a:lnTo>
                    <a:arcTo wR="f48" hR="f65" stAng="f90" swAng="f68"/>
                    <a:lnTo>
                      <a:pt x="f45" y="f39"/>
                    </a:lnTo>
                    <a:arcTo wR="f69" hR="f70" stAng="f91" swAng="f86"/>
                    <a:lnTo>
                      <a:pt x="f40" y="f38"/>
                    </a:lnTo>
                    <a:arcTo wR="f75" hR="f47" stAng="f87" swAng="f88"/>
                    <a:close/>
                  </a:path>
                </a:pathLst>
              </a:custGeom>
              <a:solidFill>
                <a:srgbClr val="F2FB37"/>
              </a:solidFill>
              <a:ln w="31680">
                <a:solidFill>
                  <a:srgbClr val="000000"/>
                </a:solidFill>
                <a:prstDash val="solid"/>
                <a:miter/>
              </a:ln>
            </p:spPr>
            <p:txBody>
              <a:bodyPr vert="horz" wrap="none" lIns="90000" tIns="46800" rIns="90000" bIns="46800" anchor="ctr" anchorCtr="0" compatLnSpc="0"/>
              <a:lstStyle/>
              <a:p>
                <a:pPr lvl="0" rtl="0" hangingPunct="0">
                  <a:buNone/>
                  <a:tabLst/>
                </a:pPr>
                <a:endParaRPr lang="hu-HU" sz="2400">
                  <a:latin typeface="Times New Roman" pitchFamily="18"/>
                  <a:ea typeface="Arial Unicode MS" pitchFamily="2"/>
                  <a:cs typeface="Tahoma" pitchFamily="2"/>
                </a:endParaRPr>
              </a:p>
            </p:txBody>
          </p:sp>
          <p:sp>
            <p:nvSpPr>
              <p:cNvPr id="24" name="Szabadkézi sokszög 23"/>
              <p:cNvSpPr/>
              <p:nvPr/>
            </p:nvSpPr>
            <p:spPr>
              <a:xfrm>
                <a:off x="3352680" y="4952880"/>
                <a:ext cx="2484720" cy="617760"/>
              </a:xfrm>
              <a:custGeom>
                <a:avLst>
                  <a:gd name="f0" fmla="val 55"/>
                </a:avLst>
                <a:gdLst>
                  <a:gd name="f1" fmla="val 10800000"/>
                  <a:gd name="f2" fmla="val 5400000"/>
                  <a:gd name="f3" fmla="val 16200000"/>
                  <a:gd name="f4" fmla="val w"/>
                  <a:gd name="f5" fmla="val h"/>
                  <a:gd name="f6" fmla="val ss"/>
                  <a:gd name="f7" fmla="val 0"/>
                  <a:gd name="f8" fmla="*/ 5419351 1 1725033"/>
                  <a:gd name="f9" fmla="val 45"/>
                  <a:gd name="f10" fmla="val 10800"/>
                  <a:gd name="f11" fmla="val -2147483647"/>
                  <a:gd name="f12" fmla="val 2147483647"/>
                  <a:gd name="f13" fmla="abs f4"/>
                  <a:gd name="f14" fmla="abs f5"/>
                  <a:gd name="f15" fmla="abs f6"/>
                  <a:gd name="f16" fmla="*/ f8 1 180"/>
                  <a:gd name="f17" fmla="pin 0 f0 10800"/>
                  <a:gd name="f18" fmla="+- 0 0 f2"/>
                  <a:gd name="f19" fmla="?: f13 f4 1"/>
                  <a:gd name="f20" fmla="?: f14 f5 1"/>
                  <a:gd name="f21" fmla="?: f15 f6 1"/>
                  <a:gd name="f22" fmla="*/ f9 f16 1"/>
                  <a:gd name="f23" fmla="+- f7 f17 0"/>
                  <a:gd name="f24" fmla="*/ f19 1 21600"/>
                  <a:gd name="f25" fmla="*/ f20 1 21600"/>
                  <a:gd name="f26" fmla="*/ 21600 f19 1"/>
                  <a:gd name="f27" fmla="*/ 21600 f20 1"/>
                  <a:gd name="f28" fmla="+- 0 0 f22"/>
                  <a:gd name="f29" fmla="min f25 f24"/>
                  <a:gd name="f30" fmla="*/ f26 1 f21"/>
                  <a:gd name="f31" fmla="*/ f27 1 f21"/>
                  <a:gd name="f32" fmla="*/ f28 f1 1"/>
                  <a:gd name="f33" fmla="*/ f32 1 f8"/>
                  <a:gd name="f34" fmla="+- f31 0 f17"/>
                  <a:gd name="f35" fmla="+- f30 0 f17"/>
                  <a:gd name="f36" fmla="*/ f17 f29 1"/>
                  <a:gd name="f37" fmla="*/ f7 f29 1"/>
                  <a:gd name="f38" fmla="*/ f23 f29 1"/>
                  <a:gd name="f39" fmla="*/ f31 f29 1"/>
                  <a:gd name="f40" fmla="*/ f30 f29 1"/>
                  <a:gd name="f41" fmla="+- f33 0 f2"/>
                  <a:gd name="f42" fmla="+- f37 0 f38"/>
                  <a:gd name="f43" fmla="+- f38 0 f37"/>
                  <a:gd name="f44" fmla="*/ f34 f29 1"/>
                  <a:gd name="f45" fmla="*/ f35 f29 1"/>
                  <a:gd name="f46" fmla="cos 1 f41"/>
                  <a:gd name="f47" fmla="abs f42"/>
                  <a:gd name="f48" fmla="abs f43"/>
                  <a:gd name="f49" fmla="?: f42 f18 f2"/>
                  <a:gd name="f50" fmla="?: f42 f2 f18"/>
                  <a:gd name="f51" fmla="?: f42 f3 f2"/>
                  <a:gd name="f52" fmla="?: f42 f2 f3"/>
                  <a:gd name="f53" fmla="+- f39 0 f44"/>
                  <a:gd name="f54" fmla="?: f43 f18 f2"/>
                  <a:gd name="f55" fmla="?: f43 f2 f18"/>
                  <a:gd name="f56" fmla="+- f40 0 f45"/>
                  <a:gd name="f57" fmla="+- f44 0 f39"/>
                  <a:gd name="f58" fmla="+- f45 0 f40"/>
                  <a:gd name="f59" fmla="?: f42 0 f1"/>
                  <a:gd name="f60" fmla="?: f42 f1 0"/>
                  <a:gd name="f61" fmla="+- 0 0 f46"/>
                  <a:gd name="f62" fmla="?: f42 f52 f51"/>
                  <a:gd name="f63" fmla="?: f42 f51 f52"/>
                  <a:gd name="f64" fmla="?: f43 f50 f49"/>
                  <a:gd name="f65" fmla="abs f53"/>
                  <a:gd name="f66" fmla="?: f53 0 f1"/>
                  <a:gd name="f67" fmla="?: f53 f1 0"/>
                  <a:gd name="f68" fmla="?: f53 f54 f55"/>
                  <a:gd name="f69" fmla="abs f56"/>
                  <a:gd name="f70" fmla="abs f57"/>
                  <a:gd name="f71" fmla="?: f56 f18 f2"/>
                  <a:gd name="f72" fmla="?: f56 f2 f18"/>
                  <a:gd name="f73" fmla="?: f56 f3 f2"/>
                  <a:gd name="f74" fmla="?: f56 f2 f3"/>
                  <a:gd name="f75" fmla="abs f58"/>
                  <a:gd name="f76" fmla="?: f58 f18 f2"/>
                  <a:gd name="f77" fmla="?: f58 f2 f18"/>
                  <a:gd name="f78" fmla="?: f58 f60 f59"/>
                  <a:gd name="f79" fmla="?: f58 f59 f60"/>
                  <a:gd name="f80" fmla="*/ f17 f61 1"/>
                  <a:gd name="f81" fmla="?: f43 f63 f62"/>
                  <a:gd name="f82" fmla="?: f43 f67 f66"/>
                  <a:gd name="f83" fmla="?: f43 f66 f67"/>
                  <a:gd name="f84" fmla="?: f56 f74 f73"/>
                  <a:gd name="f85" fmla="?: f56 f73 f74"/>
                  <a:gd name="f86" fmla="?: f57 f72 f71"/>
                  <a:gd name="f87" fmla="?: f42 f78 f79"/>
                  <a:gd name="f88" fmla="?: f42 f76 f77"/>
                  <a:gd name="f89" fmla="*/ f80 3163 1"/>
                  <a:gd name="f90" fmla="?: f53 f82 f83"/>
                  <a:gd name="f91" fmla="?: f57 f85 f84"/>
                  <a:gd name="f92" fmla="*/ f89 1 7636"/>
                  <a:gd name="f93" fmla="+- f7 f92 0"/>
                  <a:gd name="f94" fmla="+- f30 0 f92"/>
                  <a:gd name="f95" fmla="+- f31 0 f92"/>
                  <a:gd name="f96" fmla="*/ f93 f29 1"/>
                  <a:gd name="f97" fmla="*/ f94 f29 1"/>
                  <a:gd name="f98" fmla="*/ f95 f29 1"/>
                </a:gdLst>
                <a:ahLst>
                  <a:ahXY gdRefX="f0" minX="f7" maxX="f10">
                    <a:pos x="f36" y="f37"/>
                  </a:ahXY>
                </a:ahLst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96" t="f96" r="f97" b="f98"/>
                <a:pathLst>
                  <a:path>
                    <a:moveTo>
                      <a:pt x="f38" y="f37"/>
                    </a:moveTo>
                    <a:arcTo wR="f47" hR="f48" stAng="f81" swAng="f64"/>
                    <a:lnTo>
                      <a:pt x="f37" y="f44"/>
                    </a:lnTo>
                    <a:arcTo wR="f48" hR="f65" stAng="f90" swAng="f68"/>
                    <a:lnTo>
                      <a:pt x="f45" y="f39"/>
                    </a:lnTo>
                    <a:arcTo wR="f69" hR="f70" stAng="f91" swAng="f86"/>
                    <a:lnTo>
                      <a:pt x="f40" y="f38"/>
                    </a:lnTo>
                    <a:arcTo wR="f75" hR="f47" stAng="f87" swAng="f88"/>
                    <a:close/>
                  </a:path>
                </a:pathLst>
              </a:custGeom>
              <a:noFill/>
              <a:ln w="31680">
                <a:solidFill>
                  <a:srgbClr val="000000"/>
                </a:solidFill>
                <a:prstDash val="solid"/>
                <a:miter/>
              </a:ln>
            </p:spPr>
            <p:txBody>
              <a:bodyPr vert="horz" wrap="none" lIns="90000" tIns="46800" rIns="90000" bIns="46800" anchor="ctr" anchorCtr="0" compatLnSpc="0"/>
              <a:lstStyle/>
              <a:p>
                <a:pPr lvl="0" rtl="0" hangingPunct="0">
                  <a:buNone/>
                  <a:tabLst/>
                </a:pPr>
                <a:endParaRPr lang="hu-HU" sz="2400">
                  <a:latin typeface="Times New Roman" pitchFamily="18"/>
                  <a:ea typeface="Arial Unicode MS" pitchFamily="2"/>
                  <a:cs typeface="Tahoma" pitchFamily="2"/>
                </a:endParaRPr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7" name="Szövegdoboz 26"/>
                <p:cNvSpPr txBox="1">
                  <a:spLocks noResize="1"/>
                </p:cNvSpPr>
                <p:nvPr/>
              </p:nvSpPr>
              <p:spPr>
                <a:xfrm>
                  <a:off x="3352680" y="5290200"/>
                  <a:ext cx="2484720" cy="61776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vert="horz" lIns="90000" tIns="45000" rIns="90000" bIns="45000" compatLnSpc="1"/>
                <a:lstStyle/>
                <a:p>
                  <a:pPr marL="0" marR="0" lvl="0" indent="0" algn="l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448919" algn="l"/>
                      <a:tab pos="898199" algn="l"/>
                      <a:tab pos="1347480" algn="l"/>
                      <a:tab pos="1796760" algn="l"/>
                      <a:tab pos="2246040" algn="l"/>
                      <a:tab pos="2695320" algn="l"/>
                      <a:tab pos="3144600" algn="l"/>
                      <a:tab pos="3593880" algn="l"/>
                      <a:tab pos="4043159" algn="l"/>
                      <a:tab pos="4492440" algn="l"/>
                      <a:tab pos="4941719" algn="l"/>
                      <a:tab pos="5391000" algn="l"/>
                      <a:tab pos="5840280" algn="l"/>
                      <a:tab pos="6289560" algn="l"/>
                      <a:tab pos="6738840" algn="l"/>
                      <a:tab pos="7188120" algn="l"/>
                      <a:tab pos="7637400" algn="l"/>
                      <a:tab pos="8086679" algn="l"/>
                      <a:tab pos="8535960" algn="l"/>
                      <a:tab pos="8985240" algn="l"/>
                    </a:tabLst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hu-HU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sSubSup>
                                <m:sSubSupPr>
                                  <m:ctrlPr>
                                    <a:rPr lang="hu-HU" i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hu-HU" i="1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</a:rPr>
                                    <m:t>𝑣</m:t>
                                  </m:r>
                                </m:e>
                                <m:sub>
                                  <m:r>
                                    <a:rPr lang="hu-HU" i="0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</a:rPr>
                                    <m:t>2</m:t>
                                  </m:r>
                                </m:sub>
                                <m:sup>
                                  <m:r>
                                    <m:rPr>
                                      <m:nor/>
                                    </m:rPr>
                                    <a:rPr lang="hu-HU" b="0" i="1" smtClean="0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</a:rPr>
                                    <m:t>h</m:t>
                                  </m:r>
                                </m:sup>
                              </m:sSubSup>
                              <m:r>
                                <a:rPr lang="hu-HU" i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(</m:t>
                              </m:r>
                              <m:sSubSup>
                                <m:sSubSupPr>
                                  <m:ctrlPr>
                                    <a:rPr lang="hu-HU" i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m:rPr>
                                      <m:nor/>
                                    </m:rPr>
                                    <a:rPr lang="hu-HU" i="1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</a:rPr>
                                    <m:t>𝐾𝐸</m:t>
                                  </m:r>
                                </m:e>
                                <m:sub>
                                  <m:r>
                                    <a:rPr lang="hu-HU" i="1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</a:rPr>
                                    <m:t>𝑇</m:t>
                                  </m:r>
                                </m:sub>
                                <m:sup>
                                  <m:r>
                                    <m:rPr>
                                      <m:nor/>
                                    </m:rPr>
                                    <a:rPr lang="hu-HU" i="1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</a:rPr>
                                    <m:t>h</m:t>
                                  </m:r>
                                </m:sup>
                              </m:sSubSup>
                              <m:d>
                                <m:dPr>
                                  <m:begChr m:val=")"/>
                                  <m:endChr m:val=""/>
                                  <m:ctrlPr>
                                    <a:rPr lang="hu-HU" i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hu-HU" i="0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</a:rPr>
                                    <m:t>≈</m:t>
                                  </m:r>
                                  <m:sSubSup>
                                    <m:sSubSupPr>
                                      <m:ctrlPr>
                                        <a:rPr lang="hu-HU" i="1">
                                          <a:solidFill>
                                            <a:schemeClr val="bg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SupPr>
                                    <m:e>
                                      <m:r>
                                        <m:rPr>
                                          <m:nor/>
                                        </m:rPr>
                                        <a:rPr lang="hu-HU" i="1">
                                          <a:solidFill>
                                            <a:schemeClr val="bg1"/>
                                          </a:solidFill>
                                          <a:latin typeface="Cambria Math"/>
                                        </a:rPr>
                                        <m:t>𝑛𝑣</m:t>
                                      </m:r>
                                    </m:e>
                                    <m:sub>
                                      <m:r>
                                        <a:rPr lang="hu-HU" i="0">
                                          <a:solidFill>
                                            <a:schemeClr val="bg1"/>
                                          </a:solidFill>
                                          <a:latin typeface="Cambria Math"/>
                                        </a:rPr>
                                        <m:t>2</m:t>
                                      </m:r>
                                    </m:sub>
                                    <m:sup>
                                      <m:r>
                                        <m:rPr>
                                          <m:nor/>
                                        </m:rPr>
                                        <a:rPr lang="hu-HU" i="1">
                                          <a:solidFill>
                                            <a:schemeClr val="bg1"/>
                                          </a:solidFill>
                                          <a:latin typeface="Cambria Math"/>
                                        </a:rPr>
                                        <m:t>𝑞</m:t>
                                      </m:r>
                                    </m:sup>
                                  </m:sSubSup>
                                </m:e>
                              </m:d>
                              <m:r>
                                <a:rPr lang="hu-HU" i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(</m:t>
                              </m:r>
                              <m:sSubSup>
                                <m:sSubSupPr>
                                  <m:ctrlPr>
                                    <a:rPr lang="hu-HU" i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m:rPr>
                                      <m:nor/>
                                    </m:rPr>
                                    <a:rPr lang="hu-HU" i="1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</a:rPr>
                                    <m:t>𝐾𝐸</m:t>
                                  </m:r>
                                </m:e>
                                <m:sub>
                                  <m:r>
                                    <a:rPr lang="hu-HU" i="1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</a:rPr>
                                    <m:t>𝑇</m:t>
                                  </m:r>
                                </m:sub>
                                <m:sup>
                                  <m:r>
                                    <a:rPr lang="hu-HU" b="0" i="1" smtClean="0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</a:rPr>
                                    <m:t>𝑞</m:t>
                                  </m:r>
                                </m:sup>
                              </m:sSubSup>
                              <m:r>
                                <a:rPr lang="hu-HU" i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)</m:t>
                              </m:r>
                            </m:e>
                          </m:mr>
                          <m:mr>
                            <m:e>
                              <m:sSubSup>
                                <m:sSubSupPr>
                                  <m:ctrlPr>
                                    <a:rPr lang="hu-HU" i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m:rPr>
                                      <m:nor/>
                                    </m:rPr>
                                    <a:rPr lang="hu-HU" i="1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</a:rPr>
                                    <m:t>𝐾𝐸</m:t>
                                  </m:r>
                                </m:e>
                                <m:sub>
                                  <m:r>
                                    <a:rPr lang="hu-HU" i="1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</a:rPr>
                                    <m:t>𝑇</m:t>
                                  </m:r>
                                </m:sub>
                                <m:sup>
                                  <m:r>
                                    <m:rPr>
                                      <m:nor/>
                                    </m:rPr>
                                    <a:rPr lang="hu-HU" i="1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</a:rPr>
                                    <m:t>h</m:t>
                                  </m:r>
                                </m:sup>
                              </m:sSubSup>
                              <m:r>
                                <a:rPr lang="hu-HU" i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≈</m:t>
                              </m:r>
                              <m:sSubSup>
                                <m:sSubSupPr>
                                  <m:ctrlPr>
                                    <a:rPr lang="hu-HU" i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m:rPr>
                                      <m:nor/>
                                    </m:rPr>
                                    <a:rPr lang="hu-HU" i="1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</a:rPr>
                                    <m:t>𝑛𝐾𝐸</m:t>
                                  </m:r>
                                </m:e>
                                <m:sub>
                                  <m:r>
                                    <a:rPr lang="hu-HU" i="1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</a:rPr>
                                    <m:t>𝑇</m:t>
                                  </m:r>
                                </m:sub>
                                <m:sup>
                                  <m:r>
                                    <m:rPr>
                                      <m:nor/>
                                    </m:rPr>
                                    <a:rPr lang="hu-HU" b="0" i="1" smtClean="0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</a:rPr>
                                    <m:t> </m:t>
                                  </m:r>
                                  <m:r>
                                    <m:rPr>
                                      <m:nor/>
                                    </m:rPr>
                                    <a:rPr lang="hu-HU" i="1" smtClean="0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</a:rPr>
                                    <m:t>𝑞</m:t>
                                  </m:r>
                                </m:sup>
                              </m:sSubSup>
                            </m:e>
                          </m:mr>
                        </m:m>
                      </m:oMath>
                    </m:oMathPara>
                  </a14:m>
                  <a:endParaRPr lang="hu-HU" i="0" dirty="0">
                    <a:latin typeface="Times New Roman" pitchFamily="18"/>
                  </a:endParaRPr>
                </a:p>
              </p:txBody>
            </p:sp>
          </mc:Choice>
          <mc:Fallback xmlns="">
            <p:sp>
              <p:nvSpPr>
                <p:cNvPr id="27" name="Szövegdoboz 2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352680" y="5290200"/>
                  <a:ext cx="2484720" cy="617760"/>
                </a:xfrm>
                <a:prstGeom prst="rect">
                  <a:avLst/>
                </a:prstGeom>
                <a:blipFill>
                  <a:blip r:embed="rId6"/>
                  <a:stretch>
                    <a:fillRect b="-50000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hu-HU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29" name="Szövegdoboz 28">
            <a:extLst>
              <a:ext uri="{FF2B5EF4-FFF2-40B4-BE49-F238E27FC236}">
                <a16:creationId xmlns:a16="http://schemas.microsoft.com/office/drawing/2014/main" id="{C4983E82-FFCF-4E27-96E0-516E4C669273}"/>
              </a:ext>
            </a:extLst>
          </p:cNvPr>
          <p:cNvSpPr txBox="1"/>
          <p:nvPr/>
        </p:nvSpPr>
        <p:spPr>
          <a:xfrm>
            <a:off x="0" y="4692599"/>
            <a:ext cx="905831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hu-HU" dirty="0"/>
              <a:t>PHENIX (2007), </a:t>
            </a:r>
            <a:r>
              <a:rPr lang="hu-HU" dirty="0">
                <a:hlinkClick r:id="rId7"/>
              </a:rPr>
              <a:t>https://arxiv.org/pdf/nucl-ex/0608033</a:t>
            </a:r>
            <a:r>
              <a:rPr lang="hu-HU" dirty="0"/>
              <a:t>, 500+ hivatkozás</a:t>
            </a:r>
          </a:p>
        </p:txBody>
      </p:sp>
    </p:spTree>
    <p:extLst>
      <p:ext uri="{BB962C8B-B14F-4D97-AF65-F5344CB8AC3E}">
        <p14:creationId xmlns:p14="http://schemas.microsoft.com/office/powerpoint/2010/main" val="41641757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Csoportba foglalás 1"/>
          <p:cNvGrpSpPr/>
          <p:nvPr/>
        </p:nvGrpSpPr>
        <p:grpSpPr>
          <a:xfrm>
            <a:off x="0" y="882863"/>
            <a:ext cx="9144000" cy="493910"/>
            <a:chOff x="0" y="0"/>
            <a:chExt cx="9144000" cy="685799"/>
          </a:xfrm>
        </p:grpSpPr>
        <p:sp>
          <p:nvSpPr>
            <p:cNvPr id="3" name="Szabadkézi sokszög 2"/>
            <p:cNvSpPr/>
            <p:nvPr/>
          </p:nvSpPr>
          <p:spPr>
            <a:xfrm>
              <a:off x="0" y="0"/>
              <a:ext cx="9144000" cy="685799"/>
            </a:xfrm>
            <a:custGeom>
              <a:avLst>
                <a:gd name="f0" fmla="val 41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none" lIns="67500" tIns="35100" rIns="67500" bIns="35100" anchor="ctr" anchorCtr="0" compatLnSpc="0"/>
            <a:lstStyle/>
            <a:p>
              <a:pPr defTabSz="685800" fontAlgn="auto" hangingPunct="0">
                <a:spcBef>
                  <a:spcPts val="0"/>
                </a:spcBef>
                <a:spcAft>
                  <a:spcPts val="0"/>
                </a:spcAft>
              </a:pPr>
              <a:endParaRPr lang="hu-HU">
                <a:solidFill>
                  <a:prstClr val="black"/>
                </a:solidFill>
                <a:latin typeface="Times New Roman" pitchFamily="18"/>
                <a:ea typeface="Arial Unicode MS" pitchFamily="2"/>
                <a:cs typeface="Tahoma" pitchFamily="2"/>
              </a:endParaRPr>
            </a:p>
          </p:txBody>
        </p:sp>
        <p:sp>
          <p:nvSpPr>
            <p:cNvPr id="4" name="Szabadkézi sokszög 3"/>
            <p:cNvSpPr/>
            <p:nvPr/>
          </p:nvSpPr>
          <p:spPr>
            <a:xfrm>
              <a:off x="0" y="81339"/>
              <a:ext cx="9144000" cy="454507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square" lIns="0" tIns="0" rIns="0" bIns="0" anchor="ctr" anchorCtr="0" compatLnSpc="0">
              <a:spAutoFit/>
            </a:bodyPr>
            <a:lstStyle/>
            <a:p>
              <a:pPr marL="142830" indent="-142830" algn="ctr" defTabSz="685800" fontAlgn="auto">
                <a:spcBef>
                  <a:spcPts val="0"/>
                </a:spcBef>
                <a:spcAft>
                  <a:spcPts val="0"/>
                </a:spcAft>
              </a:pPr>
              <a:r>
                <a:rPr lang="hu-HU" sz="2100" b="1" cap="all" dirty="0">
                  <a:solidFill>
                    <a:srgbClr val="FFFF00"/>
                  </a:solidFill>
                  <a:effectLst>
                    <a:outerShdw dist="17961" dir="2700000">
                      <a:scrgbClr r="0" g="0" b="0"/>
                    </a:outerShdw>
                  </a:effectLst>
                  <a:latin typeface="Verdana" pitchFamily="34"/>
                  <a:ea typeface="Arial Unicode MS" pitchFamily="2"/>
                  <a:cs typeface="Tahoma" pitchFamily="2"/>
                </a:rPr>
                <a:t> </a:t>
              </a:r>
            </a:p>
          </p:txBody>
        </p:sp>
      </p:grpSp>
      <p:pic>
        <p:nvPicPr>
          <p:cNvPr id="7" name="Kép 6">
            <a:extLst>
              <a:ext uri="{FF2B5EF4-FFF2-40B4-BE49-F238E27FC236}">
                <a16:creationId xmlns:a16="http://schemas.microsoft.com/office/drawing/2014/main" id="{C0E51308-0BD2-427B-BC17-683C80679C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3918" y="1437150"/>
            <a:ext cx="8876165" cy="3983700"/>
          </a:xfrm>
          <a:prstGeom prst="rect">
            <a:avLst/>
          </a:prstGeom>
        </p:spPr>
      </p:pic>
      <p:sp>
        <p:nvSpPr>
          <p:cNvPr id="11" name="Szövegdoboz 10">
            <a:extLst>
              <a:ext uri="{FF2B5EF4-FFF2-40B4-BE49-F238E27FC236}">
                <a16:creationId xmlns:a16="http://schemas.microsoft.com/office/drawing/2014/main" id="{31F80E21-7529-4A06-A587-C3E070D14C66}"/>
              </a:ext>
            </a:extLst>
          </p:cNvPr>
          <p:cNvSpPr txBox="1"/>
          <p:nvPr/>
        </p:nvSpPr>
        <p:spPr>
          <a:xfrm>
            <a:off x="-63024" y="5683314"/>
            <a:ext cx="9207024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00" fontAlgn="auto">
              <a:spcBef>
                <a:spcPts val="0"/>
              </a:spcBef>
              <a:spcAft>
                <a:spcPts val="0"/>
              </a:spcAft>
            </a:pPr>
            <a:r>
              <a:rPr lang="hu-HU" sz="1500" b="1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A 10 LHC KÍSÉRLET (2025-IG): </a:t>
            </a:r>
          </a:p>
          <a:p>
            <a:pPr algn="ctr" defTabSz="685800" fontAlgn="auto">
              <a:spcBef>
                <a:spcPts val="0"/>
              </a:spcBef>
              <a:spcAft>
                <a:spcPts val="0"/>
              </a:spcAft>
            </a:pPr>
            <a:r>
              <a:rPr lang="hu-HU" sz="1500" b="1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ALICE, ATLAS, CMS, FASER, </a:t>
            </a:r>
            <a:r>
              <a:rPr lang="hu-HU" sz="1500" b="1" dirty="0" err="1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LHCb</a:t>
            </a:r>
            <a:r>
              <a:rPr lang="hu-HU" sz="1500" b="1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, </a:t>
            </a:r>
            <a:r>
              <a:rPr lang="hu-HU" sz="1500" b="1" dirty="0" err="1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LHCf</a:t>
            </a:r>
            <a:r>
              <a:rPr lang="hu-HU" sz="1500" b="1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, MATHUSLA, MILLIQAN, MOEDAL és TOTEM.</a:t>
            </a:r>
            <a:endParaRPr lang="hu-HU" sz="15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" name="Szabadkézi sokszög 3">
            <a:extLst>
              <a:ext uri="{FF2B5EF4-FFF2-40B4-BE49-F238E27FC236}">
                <a16:creationId xmlns:a16="http://schemas.microsoft.com/office/drawing/2014/main" id="{39236619-0C95-458F-B3D6-A97063BEE901}"/>
              </a:ext>
            </a:extLst>
          </p:cNvPr>
          <p:cNvSpPr/>
          <p:nvPr/>
        </p:nvSpPr>
        <p:spPr>
          <a:xfrm>
            <a:off x="0" y="165269"/>
            <a:ext cx="9144000" cy="374077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0" tIns="0" rIns="0" bIns="0" anchor="ctr" anchorCtr="0" compatLnSpc="0">
            <a:spAutoFit/>
          </a:bodyPr>
          <a:lstStyle/>
          <a:p>
            <a:pPr marL="142830" indent="-142830" algn="ctr" defTabSz="685800" fontAlgn="auto">
              <a:spcBef>
                <a:spcPts val="0"/>
              </a:spcBef>
              <a:spcAft>
                <a:spcPts val="0"/>
              </a:spcAft>
            </a:pPr>
            <a:r>
              <a:rPr lang="hu-HU" sz="2400" b="1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2008 -  INDUL AZ LHC, A NAGY HADRONÜTKÖZTETŐ</a:t>
            </a:r>
          </a:p>
        </p:txBody>
      </p:sp>
    </p:spTree>
    <p:extLst>
      <p:ext uri="{BB962C8B-B14F-4D97-AF65-F5344CB8AC3E}">
        <p14:creationId xmlns:p14="http://schemas.microsoft.com/office/powerpoint/2010/main" val="26916806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Csoportba foglalás 9">
            <a:extLst>
              <a:ext uri="{FF2B5EF4-FFF2-40B4-BE49-F238E27FC236}">
                <a16:creationId xmlns:a16="http://schemas.microsoft.com/office/drawing/2014/main" id="{0EB3AB63-2D11-4312-9F0E-C51183D50124}"/>
              </a:ext>
            </a:extLst>
          </p:cNvPr>
          <p:cNvGrpSpPr/>
          <p:nvPr/>
        </p:nvGrpSpPr>
        <p:grpSpPr>
          <a:xfrm>
            <a:off x="3429000" y="2735280"/>
            <a:ext cx="5791320" cy="3873600"/>
            <a:chOff x="3429000" y="2735280"/>
            <a:chExt cx="5791320" cy="3873600"/>
          </a:xfrm>
        </p:grpSpPr>
        <p:pic>
          <p:nvPicPr>
            <p:cNvPr id="3" name="Kép 2"/>
            <p:cNvPicPr>
              <a:picLocks noChangeAspect="1"/>
            </p:cNvPicPr>
            <p:nvPr/>
          </p:nvPicPr>
          <p:blipFill>
            <a:blip r:embed="rId3">
              <a:lum/>
              <a:alphaModFix/>
            </a:blip>
            <a:srcRect/>
            <a:stretch>
              <a:fillRect/>
            </a:stretch>
          </p:blipFill>
          <p:spPr>
            <a:xfrm>
              <a:off x="3429000" y="2735280"/>
              <a:ext cx="5791320" cy="38736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7" name="Szabadkézi sokszög 6"/>
            <p:cNvSpPr/>
            <p:nvPr/>
          </p:nvSpPr>
          <p:spPr>
            <a:xfrm>
              <a:off x="3450230" y="5445224"/>
              <a:ext cx="401690" cy="11430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vert270" wrap="square" lIns="90000" tIns="46800" rIns="90000" bIns="46800" anchor="t" anchorCtr="0" compatLnSpc="0">
              <a:spAutoFit/>
            </a:bodyPr>
            <a:lstStyle/>
            <a:p>
              <a:pPr marL="0" marR="0" lvl="0" indent="0" algn="ctr" rtl="0" hangingPunct="1">
                <a:spcBef>
                  <a:spcPts val="873"/>
                </a:spcBef>
                <a:spcAft>
                  <a:spcPts val="0"/>
                </a:spcAft>
                <a:buNone/>
                <a:tabLst/>
              </a:pPr>
              <a:r>
                <a:rPr lang="hu-HU" sz="1400" dirty="0">
                  <a:solidFill>
                    <a:schemeClr val="bg1"/>
                  </a:solidFill>
                  <a:effectLst>
                    <a:outerShdw dist="17961" dir="2700000">
                      <a:scrgbClr r="0" g="0" b="0"/>
                    </a:outerShdw>
                  </a:effectLst>
                  <a:latin typeface="Times New Roman" pitchFamily="18"/>
                  <a:ea typeface="Arial Unicode MS" pitchFamily="2"/>
                  <a:cs typeface="Tahoma" pitchFamily="2"/>
                </a:rPr>
                <a:t>(4</a:t>
              </a:r>
              <a:r>
                <a:rPr lang="hu-HU" sz="1400" dirty="0">
                  <a:solidFill>
                    <a:schemeClr val="bg1"/>
                  </a:solidFill>
                  <a:effectLst>
                    <a:outerShdw dist="17961" dir="2700000">
                      <a:scrgbClr r="0" g="0" b="0"/>
                    </a:outerShdw>
                  </a:effectLst>
                  <a:latin typeface="Symbol" pitchFamily="18"/>
                  <a:ea typeface="Arial Unicode MS" pitchFamily="2"/>
                  <a:cs typeface="Tahoma" pitchFamily="2"/>
                </a:rPr>
                <a:t></a:t>
              </a:r>
            </a:p>
          </p:txBody>
        </p:sp>
        <p:sp>
          <p:nvSpPr>
            <p:cNvPr id="11" name="Szövegdoboz 10">
              <a:extLst>
                <a:ext uri="{FF2B5EF4-FFF2-40B4-BE49-F238E27FC236}">
                  <a16:creationId xmlns:a16="http://schemas.microsoft.com/office/drawing/2014/main" id="{539DD87D-DB6C-40DC-A7E8-29657A98B80F}"/>
                </a:ext>
              </a:extLst>
            </p:cNvPr>
            <p:cNvSpPr txBox="1"/>
            <p:nvPr/>
          </p:nvSpPr>
          <p:spPr>
            <a:xfrm>
              <a:off x="3449226" y="2742308"/>
              <a:ext cx="5694774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hu-HU" sz="1400" b="1" dirty="0">
                  <a:solidFill>
                    <a:srgbClr val="FF0000"/>
                  </a:solidFill>
                  <a:latin typeface="Verdana" pitchFamily="34"/>
                  <a:cs typeface="Arial" pitchFamily="2"/>
                </a:rPr>
                <a:t>PHENIX (2006), 800+ Hivatkozás</a:t>
              </a:r>
            </a:p>
            <a:p>
              <a:pPr algn="ctr"/>
              <a:r>
                <a:rPr lang="hu-HU" sz="1400" b="1" baseline="0" dirty="0">
                  <a:solidFill>
                    <a:srgbClr val="FFFF0D"/>
                  </a:solidFill>
                  <a:latin typeface="Verdana" pitchFamily="34"/>
                  <a:ea typeface="Arial" pitchFamily="2"/>
                  <a:cs typeface="Arial" pitchFamily="2"/>
                  <a:hlinkClick r:id="rId4"/>
                </a:rPr>
                <a:t>https://arxiv.org/pdf/nucl-ex/0611018</a:t>
              </a:r>
              <a:r>
                <a:rPr lang="hu-HU" sz="1400" b="1" dirty="0">
                  <a:solidFill>
                    <a:srgbClr val="FFFF0D"/>
                  </a:solidFill>
                  <a:latin typeface="Verdana" pitchFamily="34"/>
                  <a:ea typeface="Arial" pitchFamily="2"/>
                  <a:cs typeface="Arial" pitchFamily="2"/>
                </a:rPr>
                <a:t>  </a:t>
              </a:r>
            </a:p>
          </p:txBody>
        </p:sp>
      </p:grpSp>
      <p:sp>
        <p:nvSpPr>
          <p:cNvPr id="2" name="Szabadkézi sokszög 1"/>
          <p:cNvSpPr/>
          <p:nvPr/>
        </p:nvSpPr>
        <p:spPr>
          <a:xfrm>
            <a:off x="5751360" y="1143000"/>
            <a:ext cx="3200400" cy="914400"/>
          </a:xfrm>
          <a:custGeom>
            <a:avLst>
              <a:gd name="f0" fmla="val 37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00"/>
          </a:solidFill>
          <a:ln w="9360">
            <a:solidFill>
              <a:srgbClr val="000000"/>
            </a:solidFill>
            <a:prstDash val="solid"/>
            <a:miter/>
          </a:ln>
        </p:spPr>
        <p:txBody>
          <a:bodyPr vert="horz" wrap="none" lIns="90000" tIns="46800" rIns="90000" bIns="46800" anchor="ctr" anchorCtr="0" compatLnSpc="0"/>
          <a:lstStyle/>
          <a:p>
            <a:pPr lvl="0" rtl="0" hangingPunct="0">
              <a:buNone/>
              <a:tabLst/>
            </a:pPr>
            <a:endParaRPr lang="hu-HU" sz="2400">
              <a:latin typeface="Times New Roman" pitchFamily="18"/>
              <a:ea typeface="Arial Unicode MS" pitchFamily="2"/>
              <a:cs typeface="Tahoma" pitchFamily="2"/>
            </a:endParaRPr>
          </a:p>
        </p:txBody>
      </p:sp>
      <p:sp>
        <p:nvSpPr>
          <p:cNvPr id="4" name="Szabadkézi sokszög 3"/>
          <p:cNvSpPr/>
          <p:nvPr/>
        </p:nvSpPr>
        <p:spPr>
          <a:xfrm>
            <a:off x="0" y="684359"/>
            <a:ext cx="9144000" cy="644832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2160" tIns="46080" rIns="92160" bIns="46080" anchor="t" anchorCtr="0" compatLnSpc="0"/>
          <a:lstStyle/>
          <a:p>
            <a:pPr marL="0" marR="0" lvl="0" indent="0" rtl="0" hangingPunct="1">
              <a:lnSpc>
                <a:spcPct val="90000"/>
              </a:lnSpc>
              <a:spcBef>
                <a:spcPts val="598"/>
              </a:spcBef>
              <a:spcAft>
                <a:spcPts val="0"/>
              </a:spcAft>
              <a:buNone/>
              <a:tabLst/>
            </a:pPr>
            <a:r>
              <a:rPr lang="hu-HU" sz="1800" b="1" dirty="0">
                <a:solidFill>
                  <a:srgbClr val="FFFFFF"/>
                </a:solidFill>
                <a:latin typeface="Verdana" pitchFamily="34"/>
                <a:ea typeface="Arial" pitchFamily="2"/>
                <a:cs typeface="Arial" pitchFamily="2"/>
              </a:rPr>
              <a:t>Minden</a:t>
            </a:r>
            <a:r>
              <a:rPr lang="en-GB" sz="1800" b="1" dirty="0">
                <a:solidFill>
                  <a:srgbClr val="FFFFFF"/>
                </a:solidFill>
                <a:latin typeface="Verdana" pitchFamily="34"/>
                <a:ea typeface="Arial" pitchFamily="2"/>
                <a:cs typeface="Arial" pitchFamily="2"/>
              </a:rPr>
              <a:t> </a:t>
            </a:r>
            <a:r>
              <a:rPr lang="hu-HU" sz="1800" b="1" dirty="0">
                <a:solidFill>
                  <a:srgbClr val="FFFFFF"/>
                </a:solidFill>
                <a:latin typeface="Verdana" pitchFamily="34"/>
                <a:ea typeface="Arial" pitchFamily="2"/>
                <a:cs typeface="Arial" pitchFamily="2"/>
              </a:rPr>
              <a:t>eddigi </a:t>
            </a:r>
            <a:r>
              <a:rPr lang="en-GB" sz="1800" b="1" dirty="0">
                <a:solidFill>
                  <a:srgbClr val="FFFFFF"/>
                </a:solidFill>
                <a:latin typeface="Verdana" pitchFamily="34"/>
                <a:ea typeface="Arial" pitchFamily="2"/>
                <a:cs typeface="Arial" pitchFamily="2"/>
              </a:rPr>
              <a:t>“</a:t>
            </a:r>
            <a:r>
              <a:rPr lang="en-GB" sz="1800" b="1" dirty="0" err="1">
                <a:solidFill>
                  <a:srgbClr val="FFFFFF"/>
                </a:solidFill>
                <a:latin typeface="Verdana" pitchFamily="34"/>
                <a:ea typeface="Arial" pitchFamily="2"/>
                <a:cs typeface="Arial" pitchFamily="2"/>
              </a:rPr>
              <a:t>realis</a:t>
            </a:r>
            <a:r>
              <a:rPr lang="hu-HU" sz="1800" b="1" dirty="0">
                <a:solidFill>
                  <a:srgbClr val="FFFFFF"/>
                </a:solidFill>
                <a:latin typeface="Verdana" pitchFamily="34"/>
                <a:ea typeface="Arial" pitchFamily="2"/>
                <a:cs typeface="Arial" pitchFamily="2"/>
              </a:rPr>
              <a:t>z</a:t>
            </a:r>
            <a:r>
              <a:rPr lang="en-GB" sz="1800" b="1" dirty="0" err="1">
                <a:solidFill>
                  <a:srgbClr val="FFFFFF"/>
                </a:solidFill>
                <a:latin typeface="Verdana" pitchFamily="34"/>
                <a:ea typeface="Arial" pitchFamily="2"/>
                <a:cs typeface="Arial" pitchFamily="2"/>
              </a:rPr>
              <a:t>ti</a:t>
            </a:r>
            <a:r>
              <a:rPr lang="hu-HU" sz="1800" b="1" dirty="0" err="1">
                <a:solidFill>
                  <a:srgbClr val="FFFFFF"/>
                </a:solidFill>
                <a:latin typeface="Verdana" pitchFamily="34"/>
                <a:ea typeface="Arial" pitchFamily="2"/>
                <a:cs typeface="Arial" pitchFamily="2"/>
              </a:rPr>
              <a:t>kus</a:t>
            </a:r>
            <a:r>
              <a:rPr lang="en-GB" sz="1800" b="1" dirty="0">
                <a:solidFill>
                  <a:srgbClr val="FFFFFF"/>
                </a:solidFill>
                <a:latin typeface="Verdana" pitchFamily="34"/>
                <a:ea typeface="Arial" pitchFamily="2"/>
                <a:cs typeface="Arial" pitchFamily="2"/>
              </a:rPr>
              <a:t>” h</a:t>
            </a:r>
            <a:r>
              <a:rPr lang="hu-HU" sz="1800" b="1" dirty="0">
                <a:solidFill>
                  <a:srgbClr val="FFFFFF"/>
                </a:solidFill>
                <a:latin typeface="Verdana" pitchFamily="34"/>
                <a:ea typeface="Arial" pitchFamily="2"/>
                <a:cs typeface="Arial" pitchFamily="2"/>
              </a:rPr>
              <a:t>i</a:t>
            </a:r>
            <a:r>
              <a:rPr lang="en-GB" sz="1800" b="1" dirty="0" err="1">
                <a:solidFill>
                  <a:srgbClr val="FFFFFF"/>
                </a:solidFill>
                <a:latin typeface="Verdana" pitchFamily="34"/>
                <a:ea typeface="Arial" pitchFamily="2"/>
                <a:cs typeface="Arial" pitchFamily="2"/>
              </a:rPr>
              <a:t>drod</a:t>
            </a:r>
            <a:r>
              <a:rPr lang="hu-HU" sz="1800" b="1" dirty="0">
                <a:solidFill>
                  <a:srgbClr val="FFFFFF"/>
                </a:solidFill>
                <a:latin typeface="Verdana" pitchFamily="34"/>
                <a:ea typeface="Arial" pitchFamily="2"/>
                <a:cs typeface="Arial" pitchFamily="2"/>
              </a:rPr>
              <a:t>i</a:t>
            </a:r>
            <a:r>
              <a:rPr lang="en-GB" sz="1800" b="1" dirty="0" err="1">
                <a:solidFill>
                  <a:srgbClr val="FFFFFF"/>
                </a:solidFill>
                <a:latin typeface="Verdana" pitchFamily="34"/>
                <a:ea typeface="Arial" pitchFamily="2"/>
                <a:cs typeface="Arial" pitchFamily="2"/>
              </a:rPr>
              <a:t>nami</a:t>
            </a:r>
            <a:r>
              <a:rPr lang="hu-HU" sz="1800" b="1" dirty="0" err="1">
                <a:solidFill>
                  <a:srgbClr val="FFFFFF"/>
                </a:solidFill>
                <a:latin typeface="Verdana" pitchFamily="34"/>
                <a:ea typeface="Arial" pitchFamily="2"/>
                <a:cs typeface="Arial" pitchFamily="2"/>
              </a:rPr>
              <a:t>kai</a:t>
            </a:r>
            <a:r>
              <a:rPr lang="hu-HU" sz="1800" b="1" dirty="0">
                <a:solidFill>
                  <a:srgbClr val="FFFFFF"/>
                </a:solidFill>
                <a:latin typeface="Verdana" pitchFamily="34"/>
                <a:ea typeface="Arial" pitchFamily="2"/>
                <a:cs typeface="Arial" pitchFamily="2"/>
              </a:rPr>
              <a:t> számítás a</a:t>
            </a:r>
            <a:r>
              <a:rPr lang="en-GB" sz="1800" b="1" dirty="0">
                <a:solidFill>
                  <a:srgbClr val="FFFFFF"/>
                </a:solidFill>
                <a:latin typeface="Verdana" pitchFamily="34"/>
                <a:ea typeface="Arial" pitchFamily="2"/>
                <a:cs typeface="Arial" pitchFamily="2"/>
              </a:rPr>
              <a:t> RHIC f</a:t>
            </a:r>
            <a:r>
              <a:rPr lang="hu-HU" sz="1800" b="1" dirty="0" err="1">
                <a:solidFill>
                  <a:srgbClr val="FFFFFF"/>
                </a:solidFill>
                <a:latin typeface="Verdana" pitchFamily="34"/>
                <a:ea typeface="Arial" pitchFamily="2"/>
                <a:cs typeface="Arial" pitchFamily="2"/>
              </a:rPr>
              <a:t>olyadékra</a:t>
            </a:r>
            <a:r>
              <a:rPr lang="en-GB" sz="1800" b="1" dirty="0">
                <a:solidFill>
                  <a:srgbClr val="FFFFFF"/>
                </a:solidFill>
                <a:latin typeface="Verdana" pitchFamily="34"/>
                <a:ea typeface="Arial" pitchFamily="2"/>
                <a:cs typeface="Arial" pitchFamily="2"/>
              </a:rPr>
              <a:t> </a:t>
            </a:r>
            <a:r>
              <a:rPr lang="hu-HU" sz="1800" b="1" dirty="0">
                <a:solidFill>
                  <a:srgbClr val="FFFFFF"/>
                </a:solidFill>
                <a:latin typeface="Verdana" pitchFamily="34"/>
                <a:ea typeface="Arial" pitchFamily="2"/>
                <a:cs typeface="Arial" pitchFamily="2"/>
              </a:rPr>
              <a:t>0 </a:t>
            </a:r>
            <a:r>
              <a:rPr lang="en-GB" sz="1800" b="1" dirty="0" err="1">
                <a:solidFill>
                  <a:srgbClr val="FFFFFF"/>
                </a:solidFill>
                <a:latin typeface="Verdana" pitchFamily="34"/>
                <a:ea typeface="Arial" pitchFamily="2"/>
                <a:cs typeface="Arial" pitchFamily="2"/>
              </a:rPr>
              <a:t>vis</a:t>
            </a:r>
            <a:r>
              <a:rPr lang="hu-HU" sz="1800" b="1" dirty="0" err="1">
                <a:solidFill>
                  <a:srgbClr val="FFFFFF"/>
                </a:solidFill>
                <a:latin typeface="Verdana" pitchFamily="34"/>
                <a:ea typeface="Arial" pitchFamily="2"/>
                <a:cs typeface="Arial" pitchFamily="2"/>
              </a:rPr>
              <a:t>zk</a:t>
            </a:r>
            <a:r>
              <a:rPr lang="en-GB" sz="1800" b="1" dirty="0">
                <a:solidFill>
                  <a:srgbClr val="FFFFFF"/>
                </a:solidFill>
                <a:latin typeface="Verdana" pitchFamily="34"/>
                <a:ea typeface="Arial" pitchFamily="2"/>
                <a:cs typeface="Arial" pitchFamily="2"/>
              </a:rPr>
              <a:t>o</a:t>
            </a:r>
            <a:r>
              <a:rPr lang="hu-HU" sz="1800" b="1" dirty="0">
                <a:solidFill>
                  <a:srgbClr val="FFFFFF"/>
                </a:solidFill>
                <a:latin typeface="Verdana" pitchFamily="34"/>
                <a:ea typeface="Arial" pitchFamily="2"/>
                <a:cs typeface="Arial" pitchFamily="2"/>
              </a:rPr>
              <a:t>z</a:t>
            </a:r>
            <a:r>
              <a:rPr lang="en-GB" sz="1800" b="1" dirty="0">
                <a:solidFill>
                  <a:srgbClr val="FFFFFF"/>
                </a:solidFill>
                <a:latin typeface="Verdana" pitchFamily="34"/>
                <a:ea typeface="Arial" pitchFamily="2"/>
                <a:cs typeface="Arial" pitchFamily="2"/>
              </a:rPr>
              <a:t>it</a:t>
            </a:r>
            <a:r>
              <a:rPr lang="hu-HU" sz="1800" b="1" dirty="0" err="1">
                <a:solidFill>
                  <a:srgbClr val="FFFFFF"/>
                </a:solidFill>
                <a:latin typeface="Verdana" pitchFamily="34"/>
                <a:ea typeface="Arial" pitchFamily="2"/>
                <a:cs typeface="Arial" pitchFamily="2"/>
              </a:rPr>
              <a:t>ást</a:t>
            </a:r>
            <a:r>
              <a:rPr lang="hu-HU" sz="1800" b="1" dirty="0">
                <a:solidFill>
                  <a:srgbClr val="FFFFFF"/>
                </a:solidFill>
                <a:latin typeface="Verdana" pitchFamily="34"/>
                <a:ea typeface="Arial" pitchFamily="2"/>
                <a:cs typeface="Arial" pitchFamily="2"/>
              </a:rPr>
              <a:t> tételezett fel</a:t>
            </a:r>
          </a:p>
          <a:p>
            <a:pPr marL="0" marR="0" lvl="0" indent="0" rtl="0" hangingPunct="1">
              <a:lnSpc>
                <a:spcPct val="90000"/>
              </a:lnSpc>
              <a:spcBef>
                <a:spcPts val="499"/>
              </a:spcBef>
              <a:spcAft>
                <a:spcPts val="0"/>
              </a:spcAft>
              <a:buNone/>
              <a:tabLst/>
            </a:pPr>
            <a:r>
              <a:rPr lang="en-GB" sz="2400" b="1" baseline="0" dirty="0">
                <a:solidFill>
                  <a:srgbClr val="FFFF0D"/>
                </a:solidFill>
                <a:latin typeface="Symbol" pitchFamily="18"/>
                <a:ea typeface="Arial" pitchFamily="2"/>
                <a:cs typeface="Arial" pitchFamily="2"/>
              </a:rPr>
              <a:t></a:t>
            </a:r>
            <a:r>
              <a:rPr lang="en-GB" sz="2400" b="1" baseline="0" dirty="0">
                <a:solidFill>
                  <a:srgbClr val="FFFF0D"/>
                </a:solidFill>
                <a:latin typeface="Arial Rounded MT Bold" pitchFamily="34"/>
                <a:ea typeface="Arial" pitchFamily="2"/>
                <a:cs typeface="Arial" pitchFamily="2"/>
              </a:rPr>
              <a:t>= 0</a:t>
            </a:r>
            <a:r>
              <a:rPr lang="en-GB" sz="2000" b="1" baseline="0" dirty="0">
                <a:solidFill>
                  <a:srgbClr val="FFFF0D"/>
                </a:solidFill>
                <a:latin typeface="Arial Rounded MT Bold" pitchFamily="34"/>
                <a:ea typeface="Arial" pitchFamily="2"/>
                <a:cs typeface="Arial" pitchFamily="2"/>
              </a:rPr>
              <a:t>  </a:t>
            </a:r>
            <a:r>
              <a:rPr lang="en-GB" sz="2400" b="1" baseline="0" dirty="0">
                <a:solidFill>
                  <a:srgbClr val="FFFF0D"/>
                </a:solidFill>
                <a:latin typeface="Standard Symbols L" pitchFamily="18"/>
                <a:ea typeface="Arial" pitchFamily="2"/>
                <a:cs typeface="Arial" pitchFamily="2"/>
              </a:rPr>
              <a:t>→</a:t>
            </a:r>
            <a:r>
              <a:rPr lang="en-GB" sz="2400" b="1" baseline="0" dirty="0">
                <a:solidFill>
                  <a:srgbClr val="FFFF0D"/>
                </a:solidFill>
                <a:latin typeface="Wingdings 3" pitchFamily="18"/>
                <a:ea typeface="Arial" pitchFamily="2"/>
                <a:cs typeface="Arial" pitchFamily="2"/>
              </a:rPr>
              <a:t></a:t>
            </a:r>
            <a:r>
              <a:rPr lang="en-GB" sz="2000" b="1" baseline="0" dirty="0">
                <a:solidFill>
                  <a:srgbClr val="FFFF0D"/>
                </a:solidFill>
                <a:latin typeface="Verdana" pitchFamily="34"/>
                <a:ea typeface="Arial" pitchFamily="2"/>
                <a:cs typeface="Arial" pitchFamily="2"/>
              </a:rPr>
              <a:t>“</a:t>
            </a:r>
            <a:r>
              <a:rPr lang="hu-HU" sz="2000" b="1" baseline="0" dirty="0">
                <a:solidFill>
                  <a:srgbClr val="FFFF0D"/>
                </a:solidFill>
                <a:latin typeface="Verdana" pitchFamily="34"/>
                <a:ea typeface="Arial" pitchFamily="2"/>
                <a:cs typeface="Arial" pitchFamily="2"/>
              </a:rPr>
              <a:t>tökéletes folyadék</a:t>
            </a:r>
            <a:r>
              <a:rPr lang="en-GB" sz="2000" b="1" baseline="0" dirty="0">
                <a:solidFill>
                  <a:srgbClr val="FFFF0D"/>
                </a:solidFill>
                <a:latin typeface="Verdana" pitchFamily="34"/>
                <a:ea typeface="Arial" pitchFamily="2"/>
                <a:cs typeface="Arial" pitchFamily="2"/>
              </a:rPr>
              <a:t>”</a:t>
            </a:r>
          </a:p>
          <a:p>
            <a:pPr marL="0" marR="0" lvl="0" indent="0" rtl="0" hangingPunct="1">
              <a:lnSpc>
                <a:spcPct val="90000"/>
              </a:lnSpc>
              <a:spcBef>
                <a:spcPts val="499"/>
              </a:spcBef>
              <a:spcAft>
                <a:spcPts val="0"/>
              </a:spcAft>
              <a:buNone/>
              <a:tabLst/>
            </a:pPr>
            <a:r>
              <a:rPr lang="hu-HU" sz="1800" b="1" baseline="0" dirty="0">
                <a:solidFill>
                  <a:srgbClr val="FFFF0D"/>
                </a:solidFill>
                <a:latin typeface="Verdana" pitchFamily="34"/>
                <a:ea typeface="Arial" pitchFamily="2"/>
                <a:cs typeface="Arial" pitchFamily="2"/>
              </a:rPr>
              <a:t>Azonban létezik egy </a:t>
            </a:r>
            <a:r>
              <a:rPr lang="en-GB" sz="1800" b="1" baseline="0" dirty="0">
                <a:solidFill>
                  <a:srgbClr val="FFFF0D"/>
                </a:solidFill>
                <a:latin typeface="Verdana" pitchFamily="34"/>
                <a:ea typeface="Arial" pitchFamily="2"/>
                <a:cs typeface="Arial" pitchFamily="2"/>
              </a:rPr>
              <a:t>(</a:t>
            </a:r>
            <a:r>
              <a:rPr lang="hu-HU" sz="1800" b="1" baseline="0" dirty="0">
                <a:solidFill>
                  <a:srgbClr val="FFFF0D"/>
                </a:solidFill>
                <a:latin typeface="Verdana" pitchFamily="34"/>
                <a:ea typeface="Arial" pitchFamily="2"/>
                <a:cs typeface="Arial" pitchFamily="2"/>
              </a:rPr>
              <a:t>feltételezett</a:t>
            </a:r>
            <a:r>
              <a:rPr lang="en-GB" sz="1800" b="1" baseline="0" dirty="0">
                <a:solidFill>
                  <a:srgbClr val="FFFF0D"/>
                </a:solidFill>
                <a:latin typeface="Verdana" pitchFamily="34"/>
                <a:ea typeface="Arial" pitchFamily="2"/>
                <a:cs typeface="Arial" pitchFamily="2"/>
              </a:rPr>
              <a:t>)</a:t>
            </a:r>
          </a:p>
          <a:p>
            <a:pPr marL="0" marR="0" lvl="0" indent="0" rtl="0" hangingPunct="1">
              <a:lnSpc>
                <a:spcPct val="90000"/>
              </a:lnSpc>
              <a:spcBef>
                <a:spcPts val="499"/>
              </a:spcBef>
              <a:spcAft>
                <a:spcPts val="0"/>
              </a:spcAft>
              <a:buNone/>
              <a:tabLst/>
            </a:pPr>
            <a:r>
              <a:rPr lang="en-GB" sz="1800" b="1" baseline="0" dirty="0">
                <a:solidFill>
                  <a:srgbClr val="FFFF0D"/>
                </a:solidFill>
                <a:latin typeface="Verdana" pitchFamily="34"/>
                <a:ea typeface="Arial" pitchFamily="2"/>
                <a:cs typeface="Arial" pitchFamily="2"/>
              </a:rPr>
              <a:t>quantum limit:</a:t>
            </a:r>
            <a:br>
              <a:rPr lang="en-GB" sz="1500" b="1" baseline="0" dirty="0">
                <a:solidFill>
                  <a:srgbClr val="FFFF0D"/>
                </a:solidFill>
                <a:latin typeface="Verdana" pitchFamily="34"/>
                <a:ea typeface="Arial" pitchFamily="2"/>
                <a:cs typeface="Arial" pitchFamily="2"/>
              </a:rPr>
            </a:br>
            <a:r>
              <a:rPr lang="en-GB" sz="1500" b="1" baseline="0" dirty="0">
                <a:solidFill>
                  <a:srgbClr val="FFFF0D"/>
                </a:solidFill>
                <a:latin typeface="Verdana" pitchFamily="34"/>
                <a:ea typeface="Arial" pitchFamily="2"/>
                <a:cs typeface="Arial" pitchFamily="2"/>
              </a:rPr>
              <a:t> </a:t>
            </a:r>
            <a:r>
              <a:rPr lang="en-GB" sz="1300" b="1" baseline="0" dirty="0">
                <a:solidFill>
                  <a:srgbClr val="FFFF0D"/>
                </a:solidFill>
                <a:latin typeface="Verdana" pitchFamily="34"/>
                <a:ea typeface="Arial" pitchFamily="2"/>
                <a:cs typeface="Arial" pitchFamily="2"/>
              </a:rPr>
              <a:t>“</a:t>
            </a:r>
            <a:r>
              <a:rPr lang="en-GB" sz="1300" b="1" i="1" baseline="0" dirty="0">
                <a:solidFill>
                  <a:srgbClr val="FFFF0D"/>
                </a:solidFill>
                <a:latin typeface="Verdana" pitchFamily="34"/>
                <a:ea typeface="Arial" pitchFamily="2"/>
                <a:cs typeface="Arial" pitchFamily="2"/>
              </a:rPr>
              <a:t>A Viscosity Bound Conjecture</a:t>
            </a:r>
            <a:r>
              <a:rPr lang="en-GB" sz="1300" b="1" baseline="0" dirty="0">
                <a:solidFill>
                  <a:srgbClr val="FFFF0D"/>
                </a:solidFill>
                <a:latin typeface="Verdana" pitchFamily="34"/>
                <a:ea typeface="Arial" pitchFamily="2"/>
                <a:cs typeface="Arial" pitchFamily="2"/>
              </a:rPr>
              <a:t>”,  </a:t>
            </a:r>
            <a:r>
              <a:rPr lang="en-GB" sz="1300" b="1" baseline="0" dirty="0">
                <a:solidFill>
                  <a:srgbClr val="CCCCFF"/>
                </a:solidFill>
                <a:latin typeface="Verdana" pitchFamily="34"/>
                <a:ea typeface="Arial" pitchFamily="2"/>
                <a:cs typeface="Arial" pitchFamily="2"/>
                <a:hlinkClick r:id="rId5"/>
              </a:rPr>
              <a:t>P. </a:t>
            </a:r>
            <a:r>
              <a:rPr lang="en-GB" sz="1300" b="1" baseline="0" dirty="0" err="1">
                <a:solidFill>
                  <a:srgbClr val="CCCCFF"/>
                </a:solidFill>
                <a:latin typeface="Verdana" pitchFamily="34"/>
                <a:ea typeface="Arial" pitchFamily="2"/>
                <a:cs typeface="Arial" pitchFamily="2"/>
                <a:hlinkClick r:id="rId5"/>
              </a:rPr>
              <a:t>Kovtun</a:t>
            </a:r>
            <a:r>
              <a:rPr lang="en-GB" sz="1300" b="1" baseline="0" dirty="0">
                <a:solidFill>
                  <a:srgbClr val="FFFF0D"/>
                </a:solidFill>
                <a:latin typeface="Verdana" pitchFamily="34"/>
                <a:ea typeface="Arial" pitchFamily="2"/>
                <a:cs typeface="Arial" pitchFamily="2"/>
                <a:hlinkClick r:id="rId5"/>
              </a:rPr>
              <a:t>, </a:t>
            </a:r>
            <a:r>
              <a:rPr lang="en-GB" sz="1300" b="1" baseline="0" dirty="0">
                <a:solidFill>
                  <a:srgbClr val="CCCCFF"/>
                </a:solidFill>
                <a:latin typeface="Verdana" pitchFamily="34"/>
                <a:ea typeface="Arial" pitchFamily="2"/>
                <a:cs typeface="Arial" pitchFamily="2"/>
                <a:hlinkClick r:id="rId5"/>
              </a:rPr>
              <a:t>D.T. Son</a:t>
            </a:r>
            <a:r>
              <a:rPr lang="en-GB" sz="1300" b="1" baseline="0" dirty="0">
                <a:solidFill>
                  <a:srgbClr val="FFFF0D"/>
                </a:solidFill>
                <a:latin typeface="Verdana" pitchFamily="34"/>
                <a:ea typeface="Arial" pitchFamily="2"/>
                <a:cs typeface="Arial" pitchFamily="2"/>
                <a:hlinkClick r:id="rId5"/>
              </a:rPr>
              <a:t>, </a:t>
            </a:r>
            <a:r>
              <a:rPr lang="en-GB" sz="1300" b="1" baseline="0" dirty="0">
                <a:solidFill>
                  <a:srgbClr val="CCCCFF"/>
                </a:solidFill>
                <a:latin typeface="Verdana" pitchFamily="34"/>
                <a:ea typeface="Arial" pitchFamily="2"/>
                <a:cs typeface="Arial" pitchFamily="2"/>
                <a:hlinkClick r:id="rId5"/>
              </a:rPr>
              <a:t>A.O. </a:t>
            </a:r>
            <a:r>
              <a:rPr lang="en-GB" sz="1300" b="1" baseline="0" dirty="0" err="1">
                <a:solidFill>
                  <a:srgbClr val="CCCCFF"/>
                </a:solidFill>
                <a:latin typeface="Verdana" pitchFamily="34"/>
                <a:ea typeface="Arial" pitchFamily="2"/>
                <a:cs typeface="Arial" pitchFamily="2"/>
                <a:hlinkClick r:id="rId5"/>
              </a:rPr>
              <a:t>Starinets</a:t>
            </a:r>
            <a:r>
              <a:rPr lang="en-GB" sz="1300" b="1" baseline="0" dirty="0">
                <a:solidFill>
                  <a:srgbClr val="FFFF0D"/>
                </a:solidFill>
                <a:latin typeface="Verdana" pitchFamily="34"/>
                <a:ea typeface="Arial" pitchFamily="2"/>
                <a:cs typeface="Arial" pitchFamily="2"/>
                <a:hlinkClick r:id="rId5"/>
              </a:rPr>
              <a:t>, </a:t>
            </a:r>
            <a:r>
              <a:rPr lang="en-GB" sz="1300" b="1" baseline="0" dirty="0">
                <a:solidFill>
                  <a:srgbClr val="CCCCFF"/>
                </a:solidFill>
                <a:latin typeface="Verdana" pitchFamily="34"/>
                <a:ea typeface="Arial" pitchFamily="2"/>
                <a:cs typeface="Arial" pitchFamily="2"/>
                <a:hlinkClick r:id="rId5"/>
              </a:rPr>
              <a:t>hep-</a:t>
            </a:r>
            <a:r>
              <a:rPr lang="en-GB" sz="1300" b="1" baseline="0" dirty="0" err="1">
                <a:solidFill>
                  <a:srgbClr val="CCCCFF"/>
                </a:solidFill>
                <a:latin typeface="Verdana" pitchFamily="34"/>
                <a:ea typeface="Arial" pitchFamily="2"/>
                <a:cs typeface="Arial" pitchFamily="2"/>
                <a:hlinkClick r:id="rId5"/>
              </a:rPr>
              <a:t>th</a:t>
            </a:r>
            <a:r>
              <a:rPr lang="en-GB" sz="1300" b="1" baseline="0" dirty="0">
                <a:solidFill>
                  <a:srgbClr val="CCCCFF"/>
                </a:solidFill>
                <a:latin typeface="Verdana" pitchFamily="34"/>
                <a:ea typeface="Arial" pitchFamily="2"/>
                <a:cs typeface="Arial" pitchFamily="2"/>
                <a:hlinkClick r:id="rId5"/>
              </a:rPr>
              <a:t>/0405231</a:t>
            </a:r>
            <a:r>
              <a:rPr lang="en-GB" sz="1800" b="1" baseline="0" dirty="0">
                <a:solidFill>
                  <a:srgbClr val="FFFF0D"/>
                </a:solidFill>
                <a:latin typeface="Verdana" pitchFamily="34"/>
                <a:ea typeface="Arial" pitchFamily="2"/>
                <a:cs typeface="Arial" pitchFamily="2"/>
                <a:hlinkClick r:id="rId5"/>
              </a:rPr>
              <a:t> </a:t>
            </a:r>
            <a:br>
              <a:rPr lang="en-GB" sz="1800" b="1" baseline="0" dirty="0">
                <a:solidFill>
                  <a:srgbClr val="FFFF0D"/>
                </a:solidFill>
                <a:latin typeface="Verdana" pitchFamily="34"/>
                <a:ea typeface="Arial" pitchFamily="2"/>
                <a:cs typeface="Arial" pitchFamily="2"/>
                <a:hlinkClick r:id="rId5"/>
              </a:rPr>
            </a:br>
            <a:endParaRPr lang="en-GB" sz="1800" b="1" baseline="0" dirty="0">
              <a:solidFill>
                <a:srgbClr val="FFFF0D"/>
              </a:solidFill>
              <a:latin typeface="Verdana" pitchFamily="34"/>
              <a:ea typeface="Arial" pitchFamily="2"/>
              <a:cs typeface="Arial" pitchFamily="2"/>
            </a:endParaRPr>
          </a:p>
          <a:p>
            <a:pPr marL="0" marR="0" lvl="0" indent="0" rtl="0" hangingPunct="1">
              <a:lnSpc>
                <a:spcPct val="90000"/>
              </a:lnSpc>
              <a:spcBef>
                <a:spcPts val="499"/>
              </a:spcBef>
              <a:spcAft>
                <a:spcPts val="0"/>
              </a:spcAft>
              <a:buNone/>
              <a:tabLst/>
            </a:pPr>
            <a:r>
              <a:rPr lang="hu-HU" sz="1800" b="1" baseline="0" dirty="0">
                <a:solidFill>
                  <a:srgbClr val="FFFF0D"/>
                </a:solidFill>
                <a:latin typeface="Verdana" pitchFamily="34"/>
                <a:ea typeface="Arial" pitchFamily="2"/>
                <a:cs typeface="Arial" pitchFamily="2"/>
              </a:rPr>
              <a:t>Hogy viszonyulnak </a:t>
            </a:r>
            <a:r>
              <a:rPr lang="hu-HU" b="1" baseline="0" dirty="0">
                <a:solidFill>
                  <a:srgbClr val="FFFF0D"/>
                </a:solidFill>
                <a:latin typeface="Verdana" pitchFamily="34"/>
                <a:ea typeface="Arial" pitchFamily="2"/>
                <a:cs typeface="Arial" pitchFamily="2"/>
              </a:rPr>
              <a:t>a</a:t>
            </a:r>
            <a:r>
              <a:rPr lang="en-GB" b="1" baseline="0" dirty="0">
                <a:solidFill>
                  <a:srgbClr val="FFFF0D"/>
                </a:solidFill>
                <a:latin typeface="Verdana" pitchFamily="34"/>
                <a:ea typeface="Arial" pitchFamily="2"/>
                <a:cs typeface="Arial" pitchFamily="2"/>
              </a:rPr>
              <a:t> </a:t>
            </a:r>
            <a:br>
              <a:rPr lang="en-GB" b="1" baseline="0" dirty="0">
                <a:solidFill>
                  <a:srgbClr val="FFFF0D"/>
                </a:solidFill>
                <a:latin typeface="Verdana" pitchFamily="34"/>
                <a:ea typeface="Arial" pitchFamily="2"/>
                <a:cs typeface="Arial" pitchFamily="2"/>
              </a:rPr>
            </a:br>
            <a:r>
              <a:rPr lang="en-GB" b="1" baseline="0" dirty="0">
                <a:solidFill>
                  <a:srgbClr val="FFFF0D"/>
                </a:solidFill>
                <a:latin typeface="Verdana" pitchFamily="34"/>
                <a:ea typeface="Arial" pitchFamily="2"/>
                <a:cs typeface="Arial" pitchFamily="2"/>
              </a:rPr>
              <a:t>“</a:t>
            </a:r>
            <a:r>
              <a:rPr lang="hu-HU" b="1" baseline="0" dirty="0">
                <a:solidFill>
                  <a:srgbClr val="FFFF0D"/>
                </a:solidFill>
                <a:latin typeface="Verdana" pitchFamily="34"/>
                <a:ea typeface="Arial" pitchFamily="2"/>
                <a:cs typeface="Arial" pitchFamily="2"/>
              </a:rPr>
              <a:t>rendes</a:t>
            </a:r>
            <a:r>
              <a:rPr lang="en-GB" b="1" baseline="0" dirty="0">
                <a:solidFill>
                  <a:srgbClr val="FFFF0D"/>
                </a:solidFill>
                <a:latin typeface="Verdana" pitchFamily="34"/>
                <a:ea typeface="Arial" pitchFamily="2"/>
                <a:cs typeface="Arial" pitchFamily="2"/>
              </a:rPr>
              <a:t>” </a:t>
            </a:r>
            <a:br>
              <a:rPr lang="en-GB" b="1" baseline="0" dirty="0">
                <a:solidFill>
                  <a:srgbClr val="FFFF0D"/>
                </a:solidFill>
                <a:latin typeface="Verdana" pitchFamily="34"/>
                <a:ea typeface="Arial" pitchFamily="2"/>
                <a:cs typeface="Arial" pitchFamily="2"/>
              </a:rPr>
            </a:br>
            <a:r>
              <a:rPr lang="hu-HU" sz="1800" b="1" baseline="0" dirty="0">
                <a:solidFill>
                  <a:srgbClr val="FFFF0D"/>
                </a:solidFill>
                <a:latin typeface="Verdana" pitchFamily="34"/>
                <a:ea typeface="Arial" pitchFamily="2"/>
                <a:cs typeface="Arial" pitchFamily="2"/>
              </a:rPr>
              <a:t>folyadékok </a:t>
            </a:r>
            <a:br>
              <a:rPr lang="en-GB" sz="1800" b="1" baseline="0" dirty="0">
                <a:solidFill>
                  <a:srgbClr val="FFFF0D"/>
                </a:solidFill>
                <a:latin typeface="Verdana" pitchFamily="34"/>
                <a:ea typeface="Arial" pitchFamily="2"/>
                <a:cs typeface="Arial" pitchFamily="2"/>
              </a:rPr>
            </a:br>
            <a:r>
              <a:rPr lang="hu-HU" sz="1800" b="1" baseline="0" dirty="0">
                <a:solidFill>
                  <a:srgbClr val="FFFF0D"/>
                </a:solidFill>
                <a:latin typeface="Verdana" pitchFamily="34"/>
                <a:ea typeface="Arial" pitchFamily="2"/>
                <a:cs typeface="Arial" pitchFamily="2"/>
              </a:rPr>
              <a:t>ehhez a</a:t>
            </a:r>
            <a:r>
              <a:rPr lang="en-GB" sz="1800" b="1" baseline="0" dirty="0">
                <a:solidFill>
                  <a:srgbClr val="FFFF0D"/>
                </a:solidFill>
                <a:latin typeface="Verdana" pitchFamily="34"/>
                <a:ea typeface="Arial" pitchFamily="2"/>
                <a:cs typeface="Arial" pitchFamily="2"/>
              </a:rPr>
              <a:t> limit</a:t>
            </a:r>
            <a:r>
              <a:rPr lang="hu-HU" sz="1800" b="1" baseline="0" dirty="0" err="1">
                <a:solidFill>
                  <a:srgbClr val="FFFF0D"/>
                </a:solidFill>
                <a:latin typeface="Verdana" pitchFamily="34"/>
                <a:ea typeface="Arial" pitchFamily="2"/>
                <a:cs typeface="Arial" pitchFamily="2"/>
              </a:rPr>
              <a:t>hez</a:t>
            </a:r>
            <a:r>
              <a:rPr lang="en-GB" sz="1800" b="1" baseline="0" dirty="0">
                <a:solidFill>
                  <a:srgbClr val="FFFF0D"/>
                </a:solidFill>
                <a:latin typeface="Verdana" pitchFamily="34"/>
                <a:ea typeface="Arial" pitchFamily="2"/>
                <a:cs typeface="Arial" pitchFamily="2"/>
              </a:rPr>
              <a:t>?</a:t>
            </a:r>
            <a:br>
              <a:rPr lang="en-GB" sz="2000" b="1" baseline="0" dirty="0">
                <a:solidFill>
                  <a:srgbClr val="FFFF0D"/>
                </a:solidFill>
                <a:latin typeface="Arial Rounded MT Bold" pitchFamily="34"/>
                <a:ea typeface="Arial" pitchFamily="2"/>
                <a:cs typeface="Arial" pitchFamily="2"/>
              </a:rPr>
            </a:br>
            <a:r>
              <a:rPr lang="hu-HU" sz="2000" b="1" baseline="0" dirty="0">
                <a:solidFill>
                  <a:srgbClr val="FFFF0D"/>
                </a:solidFill>
                <a:latin typeface="Times New Roman" pitchFamily="18"/>
                <a:ea typeface="Arial" pitchFamily="2"/>
                <a:cs typeface="Arial" pitchFamily="2"/>
              </a:rPr>
              <a:t>(4 </a:t>
            </a:r>
            <a:r>
              <a:rPr lang="hu-HU" sz="2000" b="1" baseline="0" dirty="0">
                <a:solidFill>
                  <a:srgbClr val="FFFF0D"/>
                </a:solidFill>
                <a:latin typeface="Symbol" pitchFamily="18"/>
                <a:ea typeface="Arial" pitchFamily="2"/>
                <a:cs typeface="Arial" pitchFamily="2"/>
              </a:rPr>
              <a:t></a:t>
            </a:r>
            <a:r>
              <a:rPr lang="hu-HU" sz="2000" b="1" baseline="0" dirty="0">
                <a:solidFill>
                  <a:srgbClr val="FFFF0D"/>
                </a:solidFill>
                <a:latin typeface="Times New Roman" pitchFamily="18"/>
                <a:ea typeface="Arial" pitchFamily="2"/>
                <a:cs typeface="Arial" pitchFamily="2"/>
              </a:rPr>
              <a:t>) </a:t>
            </a:r>
            <a:r>
              <a:rPr lang="en-GB" sz="2000" baseline="0" dirty="0">
                <a:solidFill>
                  <a:srgbClr val="FFFF0D"/>
                </a:solidFill>
                <a:latin typeface="Standard Symbols L" pitchFamily="18"/>
                <a:ea typeface="Arial" pitchFamily="2"/>
                <a:cs typeface="Arial" pitchFamily="2"/>
              </a:rPr>
              <a:t>η</a:t>
            </a:r>
            <a:r>
              <a:rPr lang="en-GB" sz="2000" b="1" baseline="0" dirty="0">
                <a:solidFill>
                  <a:srgbClr val="FFFF0D"/>
                </a:solidFill>
                <a:latin typeface="Arial Rounded MT Bold" pitchFamily="34"/>
                <a:ea typeface="Arial" pitchFamily="2"/>
                <a:cs typeface="Arial" pitchFamily="2"/>
              </a:rPr>
              <a:t>/s</a:t>
            </a:r>
            <a:r>
              <a:rPr lang="hu-HU" sz="2000" b="1" baseline="0" dirty="0">
                <a:solidFill>
                  <a:srgbClr val="FFFF0D"/>
                </a:solidFill>
                <a:latin typeface="Times New Roman" pitchFamily="18"/>
                <a:ea typeface="Arial" pitchFamily="2"/>
                <a:cs typeface="Arial" pitchFamily="2"/>
              </a:rPr>
              <a:t> &gt; 10 !</a:t>
            </a:r>
          </a:p>
          <a:p>
            <a:pPr marL="0" marR="0" lvl="0" indent="0" rtl="0" hangingPunct="1">
              <a:lnSpc>
                <a:spcPct val="90000"/>
              </a:lnSpc>
              <a:spcBef>
                <a:spcPts val="499"/>
              </a:spcBef>
              <a:spcAft>
                <a:spcPts val="0"/>
              </a:spcAft>
              <a:buNone/>
              <a:tabLst/>
            </a:pPr>
            <a:r>
              <a:rPr lang="en-GB" sz="1800" b="1" baseline="0" dirty="0">
                <a:solidFill>
                  <a:srgbClr val="FFFF0D"/>
                </a:solidFill>
                <a:latin typeface="Verdana" pitchFamily="34"/>
                <a:ea typeface="Arial" pitchFamily="2"/>
                <a:cs typeface="Arial" pitchFamily="2"/>
              </a:rPr>
              <a:t>RHIC</a:t>
            </a:r>
            <a:r>
              <a:rPr lang="hu-HU" sz="1800" b="1" baseline="0" dirty="0">
                <a:solidFill>
                  <a:srgbClr val="FFFF0D"/>
                </a:solidFill>
                <a:latin typeface="Verdana" pitchFamily="34"/>
                <a:ea typeface="Arial" pitchFamily="2"/>
                <a:cs typeface="Arial" pitchFamily="2"/>
              </a:rPr>
              <a:t> tökéletes </a:t>
            </a:r>
            <a:r>
              <a:rPr lang="en-GB" sz="1800" b="1" baseline="0" dirty="0">
                <a:solidFill>
                  <a:srgbClr val="FFFF0D"/>
                </a:solidFill>
                <a:latin typeface="Verdana" pitchFamily="34"/>
                <a:ea typeface="Arial" pitchFamily="2"/>
                <a:cs typeface="Arial" pitchFamily="2"/>
              </a:rPr>
              <a:t>f</a:t>
            </a:r>
            <a:r>
              <a:rPr lang="hu-HU" sz="1800" b="1" baseline="0" dirty="0" err="1">
                <a:solidFill>
                  <a:srgbClr val="FFFF0D"/>
                </a:solidFill>
                <a:latin typeface="Verdana" pitchFamily="34"/>
                <a:ea typeface="Arial" pitchFamily="2"/>
                <a:cs typeface="Arial" pitchFamily="2"/>
              </a:rPr>
              <a:t>olyadék</a:t>
            </a:r>
            <a:endParaRPr lang="hu-HU" sz="1800" b="1" baseline="0" dirty="0">
              <a:solidFill>
                <a:srgbClr val="FFFF0D"/>
              </a:solidFill>
              <a:latin typeface="Verdana" pitchFamily="34"/>
              <a:ea typeface="Arial" pitchFamily="2"/>
              <a:cs typeface="Arial" pitchFamily="2"/>
            </a:endParaRPr>
          </a:p>
          <a:p>
            <a:pPr marL="0" marR="0" lvl="0" indent="0" algn="l" rtl="0" hangingPunct="1">
              <a:lnSpc>
                <a:spcPct val="90000"/>
              </a:lnSpc>
              <a:spcBef>
                <a:spcPts val="499"/>
              </a:spcBef>
              <a:spcAft>
                <a:spcPts val="0"/>
              </a:spcAft>
              <a:buNone/>
              <a:tabLst>
                <a:tab pos="0" algn="l"/>
                <a:tab pos="447479" algn="l"/>
                <a:tab pos="896759" algn="l"/>
                <a:tab pos="1346040" algn="l"/>
                <a:tab pos="1795320" algn="l"/>
                <a:tab pos="2244600" algn="l"/>
                <a:tab pos="2693880" algn="l"/>
                <a:tab pos="3143159" algn="l"/>
                <a:tab pos="3592440" algn="l"/>
                <a:tab pos="4041719" algn="l"/>
                <a:tab pos="4491000" algn="l"/>
                <a:tab pos="4940280" algn="l"/>
                <a:tab pos="5389560" algn="l"/>
                <a:tab pos="5838480" algn="l"/>
                <a:tab pos="6287759" algn="l"/>
                <a:tab pos="6737040" algn="l"/>
                <a:tab pos="7186319" algn="l"/>
                <a:tab pos="7635600" algn="l"/>
                <a:tab pos="8084879" algn="l"/>
                <a:tab pos="8534160" algn="l"/>
                <a:tab pos="8983440" algn="l"/>
                <a:tab pos="8985240" algn="l"/>
                <a:tab pos="9434160" algn="l"/>
                <a:tab pos="9883440" algn="l"/>
                <a:tab pos="10332720" algn="l"/>
                <a:tab pos="10782000" algn="l"/>
              </a:tabLst>
            </a:pPr>
            <a:r>
              <a:rPr lang="hu-HU" sz="2000" b="1" baseline="0" dirty="0">
                <a:solidFill>
                  <a:srgbClr val="FFFF0D"/>
                </a:solidFill>
                <a:latin typeface="Times New Roman" pitchFamily="18"/>
                <a:ea typeface="Arial" pitchFamily="2"/>
                <a:cs typeface="Arial" pitchFamily="2"/>
              </a:rPr>
              <a:t>	4/3 &lt; (4 </a:t>
            </a:r>
            <a:r>
              <a:rPr lang="hu-HU" sz="2000" b="1" baseline="0" dirty="0">
                <a:solidFill>
                  <a:srgbClr val="FFFF0D"/>
                </a:solidFill>
                <a:latin typeface="Symbol" pitchFamily="18"/>
                <a:ea typeface="Arial" pitchFamily="2"/>
                <a:cs typeface="Arial" pitchFamily="2"/>
              </a:rPr>
              <a:t></a:t>
            </a:r>
            <a:r>
              <a:rPr lang="hu-HU" sz="2000" b="1" baseline="0" dirty="0">
                <a:solidFill>
                  <a:srgbClr val="FFFF0D"/>
                </a:solidFill>
                <a:latin typeface="Times New Roman" pitchFamily="18"/>
                <a:ea typeface="Arial" pitchFamily="2"/>
                <a:cs typeface="Arial" pitchFamily="2"/>
              </a:rPr>
              <a:t>) </a:t>
            </a:r>
            <a:r>
              <a:rPr lang="en-GB" sz="2000" baseline="0" dirty="0">
                <a:solidFill>
                  <a:srgbClr val="FFFF0D"/>
                </a:solidFill>
                <a:latin typeface="Standard Symbols L" pitchFamily="18"/>
                <a:ea typeface="Arial" pitchFamily="2"/>
                <a:cs typeface="Arial" pitchFamily="2"/>
              </a:rPr>
              <a:t>η</a:t>
            </a:r>
            <a:r>
              <a:rPr lang="en-GB" sz="2000" b="1" baseline="0" dirty="0">
                <a:solidFill>
                  <a:srgbClr val="FFFF0D"/>
                </a:solidFill>
                <a:latin typeface="Arial Rounded MT Bold" pitchFamily="34"/>
                <a:ea typeface="Arial" pitchFamily="2"/>
                <a:cs typeface="Arial" pitchFamily="2"/>
              </a:rPr>
              <a:t>/s</a:t>
            </a:r>
            <a:r>
              <a:rPr lang="hu-HU" sz="2000" b="1" baseline="0" dirty="0">
                <a:solidFill>
                  <a:srgbClr val="FFFF0D"/>
                </a:solidFill>
                <a:latin typeface="Times New Roman" pitchFamily="18"/>
                <a:ea typeface="Arial" pitchFamily="2"/>
                <a:cs typeface="Arial" pitchFamily="2"/>
              </a:rPr>
              <a:t> &lt; 2 &lt; &lt;</a:t>
            </a:r>
            <a:r>
              <a:rPr lang="hu-HU" sz="2000" b="1" baseline="0" dirty="0">
                <a:solidFill>
                  <a:srgbClr val="FFFF0D"/>
                </a:solidFill>
                <a:latin typeface="Arial Rounded MT Bold" pitchFamily="34"/>
                <a:ea typeface="Arial" pitchFamily="2"/>
                <a:cs typeface="Arial" pitchFamily="2"/>
              </a:rPr>
              <a:t> 10</a:t>
            </a:r>
            <a:endParaRPr lang="hu-HU" sz="2000" b="1" dirty="0">
              <a:solidFill>
                <a:srgbClr val="FFFF0D"/>
              </a:solidFill>
              <a:latin typeface="Arial Rounded MT Bold" pitchFamily="34"/>
              <a:ea typeface="Arial" pitchFamily="2"/>
              <a:cs typeface="Arial" pitchFamily="2"/>
            </a:endParaRPr>
          </a:p>
          <a:p>
            <a:pPr marL="0" marR="0" lvl="0" indent="0" algn="l" rtl="0" hangingPunct="1">
              <a:lnSpc>
                <a:spcPct val="90000"/>
              </a:lnSpc>
              <a:spcBef>
                <a:spcPts val="499"/>
              </a:spcBef>
              <a:spcAft>
                <a:spcPts val="0"/>
              </a:spcAft>
              <a:buNone/>
              <a:tabLst>
                <a:tab pos="0" algn="l"/>
                <a:tab pos="447479" algn="l"/>
                <a:tab pos="896759" algn="l"/>
                <a:tab pos="1346040" algn="l"/>
                <a:tab pos="1795320" algn="l"/>
                <a:tab pos="2244600" algn="l"/>
                <a:tab pos="2693880" algn="l"/>
                <a:tab pos="3143159" algn="l"/>
                <a:tab pos="3592440" algn="l"/>
                <a:tab pos="4041719" algn="l"/>
                <a:tab pos="4491000" algn="l"/>
                <a:tab pos="4940280" algn="l"/>
                <a:tab pos="5389560" algn="l"/>
                <a:tab pos="5838480" algn="l"/>
                <a:tab pos="6287759" algn="l"/>
                <a:tab pos="6737040" algn="l"/>
                <a:tab pos="7186319" algn="l"/>
                <a:tab pos="7635600" algn="l"/>
                <a:tab pos="8084879" algn="l"/>
                <a:tab pos="8534160" algn="l"/>
                <a:tab pos="8983440" algn="l"/>
                <a:tab pos="8985240" algn="l"/>
                <a:tab pos="9434160" algn="l"/>
                <a:tab pos="9883440" algn="l"/>
                <a:tab pos="10332720" algn="l"/>
                <a:tab pos="10782000" algn="l"/>
              </a:tabLst>
            </a:pPr>
            <a:r>
              <a:rPr lang="hu-HU" sz="2000" b="1" baseline="0" dirty="0">
                <a:solidFill>
                  <a:srgbClr val="FFFF0D"/>
                </a:solidFill>
                <a:latin typeface="Verdana" pitchFamily="34"/>
                <a:ea typeface="Arial" pitchFamily="2"/>
                <a:cs typeface="Arial" pitchFamily="2"/>
              </a:rPr>
              <a:t> </a:t>
            </a:r>
          </a:p>
          <a:p>
            <a:pPr marL="0" marR="0" lvl="0" indent="0" algn="l" rtl="0" hangingPunct="1">
              <a:lnSpc>
                <a:spcPct val="90000"/>
              </a:lnSpc>
              <a:spcBef>
                <a:spcPts val="499"/>
              </a:spcBef>
              <a:spcAft>
                <a:spcPts val="0"/>
              </a:spcAft>
              <a:buNone/>
              <a:tabLst/>
            </a:pPr>
            <a:r>
              <a:rPr lang="hu-HU" b="1" dirty="0">
                <a:solidFill>
                  <a:srgbClr val="FFFF0D"/>
                </a:solidFill>
                <a:latin typeface="Verdana" pitchFamily="34"/>
                <a:ea typeface="Arial" pitchFamily="2"/>
                <a:cs typeface="Arial" pitchFamily="2"/>
              </a:rPr>
              <a:t>A kvarkfolyadék</a:t>
            </a:r>
            <a:endParaRPr lang="x-none" sz="1800" b="1" baseline="0" dirty="0">
              <a:solidFill>
                <a:srgbClr val="FFFF0D"/>
              </a:solidFill>
              <a:latin typeface="Verdana" pitchFamily="34"/>
              <a:ea typeface="Arial" pitchFamily="2"/>
              <a:cs typeface="Arial" pitchFamily="2"/>
            </a:endParaRPr>
          </a:p>
          <a:p>
            <a:pPr marL="0" marR="0" lvl="0" indent="0" algn="l" rtl="0" hangingPunct="1">
              <a:lnSpc>
                <a:spcPct val="90000"/>
              </a:lnSpc>
              <a:spcBef>
                <a:spcPts val="499"/>
              </a:spcBef>
              <a:spcAft>
                <a:spcPts val="0"/>
              </a:spcAft>
              <a:buNone/>
              <a:tabLst/>
            </a:pPr>
            <a:r>
              <a:rPr lang="hu-HU" sz="1800" b="1" baseline="0" dirty="0">
                <a:solidFill>
                  <a:srgbClr val="FFFF0D"/>
                </a:solidFill>
                <a:latin typeface="Verdana" pitchFamily="34"/>
                <a:ea typeface="Arial" pitchFamily="2"/>
                <a:cs typeface="Arial" pitchFamily="2"/>
              </a:rPr>
              <a:t>bizonyítottan </a:t>
            </a:r>
          </a:p>
          <a:p>
            <a:pPr marL="0" marR="0" lvl="0" indent="0" algn="l" rtl="0" hangingPunct="1">
              <a:lnSpc>
                <a:spcPct val="90000"/>
              </a:lnSpc>
              <a:spcBef>
                <a:spcPts val="499"/>
              </a:spcBef>
              <a:spcAft>
                <a:spcPts val="0"/>
              </a:spcAft>
              <a:buNone/>
              <a:tabLst/>
            </a:pPr>
            <a:r>
              <a:rPr lang="hu-HU" sz="1800" b="1" baseline="0" dirty="0">
                <a:solidFill>
                  <a:srgbClr val="FFFF0D"/>
                </a:solidFill>
                <a:latin typeface="Verdana" pitchFamily="34"/>
                <a:ea typeface="Arial" pitchFamily="2"/>
                <a:cs typeface="Arial" pitchFamily="2"/>
              </a:rPr>
              <a:t>tökéletes …</a:t>
            </a:r>
          </a:p>
          <a:p>
            <a:pPr marL="0" marR="0" lvl="0" indent="0" algn="l" rtl="0" hangingPunct="1">
              <a:lnSpc>
                <a:spcPct val="90000"/>
              </a:lnSpc>
              <a:spcBef>
                <a:spcPts val="499"/>
              </a:spcBef>
              <a:spcAft>
                <a:spcPts val="0"/>
              </a:spcAft>
              <a:buNone/>
              <a:tabLst/>
            </a:pPr>
            <a:endParaRPr lang="hu-HU" b="1" dirty="0">
              <a:solidFill>
                <a:srgbClr val="FFFF0D"/>
              </a:solidFill>
              <a:latin typeface="Verdana" pitchFamily="34"/>
              <a:ea typeface="Arial" pitchFamily="2"/>
              <a:cs typeface="Arial" pitchFamily="2"/>
            </a:endParaRPr>
          </a:p>
          <a:p>
            <a:pPr marL="0" marR="0" lvl="0" indent="0" algn="l" rtl="0" hangingPunct="1">
              <a:lnSpc>
                <a:spcPct val="90000"/>
              </a:lnSpc>
              <a:spcBef>
                <a:spcPts val="499"/>
              </a:spcBef>
              <a:spcAft>
                <a:spcPts val="0"/>
              </a:spcAft>
              <a:buNone/>
              <a:tabLst/>
            </a:pPr>
            <a:r>
              <a:rPr lang="hu-HU" b="1" dirty="0">
                <a:solidFill>
                  <a:srgbClr val="FFFF0D"/>
                </a:solidFill>
                <a:latin typeface="Verdana" pitchFamily="34"/>
                <a:ea typeface="Arial" pitchFamily="2"/>
                <a:cs typeface="Arial" pitchFamily="2"/>
              </a:rPr>
              <a:t>De milyen forró?</a:t>
            </a:r>
            <a:endParaRPr lang="hu-HU" sz="1800" b="1" baseline="0" dirty="0">
              <a:solidFill>
                <a:srgbClr val="FFFF0D"/>
              </a:solidFill>
              <a:latin typeface="Verdana" pitchFamily="34"/>
              <a:ea typeface="Arial" pitchFamily="2"/>
              <a:cs typeface="Arial" pitchFamily="2"/>
            </a:endParaRPr>
          </a:p>
        </p:txBody>
      </p:sp>
      <p:sp>
        <p:nvSpPr>
          <p:cNvPr id="5" name="Szabadkézi sokszög 4"/>
          <p:cNvSpPr/>
          <p:nvPr/>
        </p:nvSpPr>
        <p:spPr>
          <a:xfrm>
            <a:off x="0" y="-69840"/>
            <a:ext cx="9144000" cy="7462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2160" tIns="46080" rIns="92160" bIns="46080" anchor="b" anchorCtr="0" compatLnSpc="0"/>
          <a:lstStyle/>
          <a:p>
            <a:pPr marL="0" marR="0" lvl="0" indent="0" algn="ctr" rtl="0" hangingPunct="1">
              <a:lnSpc>
                <a:spcPct val="100000"/>
              </a:lnSpc>
              <a:buNone/>
              <a:tabLst/>
            </a:pPr>
            <a:r>
              <a:rPr lang="hu-HU" sz="2800" b="1" dirty="0">
                <a:solidFill>
                  <a:srgbClr val="FFFF00"/>
                </a:solidFill>
                <a:latin typeface="Verdana" pitchFamily="34"/>
                <a:ea typeface="Arial" pitchFamily="2"/>
                <a:cs typeface="Arial" pitchFamily="2"/>
              </a:rPr>
              <a:t>5. mérföldkő: A tökéletesség foka</a:t>
            </a:r>
          </a:p>
        </p:txBody>
      </p:sp>
      <p:sp>
        <p:nvSpPr>
          <p:cNvPr id="6" name="Szabadkézi sokszög 5"/>
          <p:cNvSpPr/>
          <p:nvPr/>
        </p:nvSpPr>
        <p:spPr>
          <a:xfrm>
            <a:off x="4038479" y="5943600"/>
            <a:ext cx="4876560" cy="1080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13547" h="4" fill="none">
                <a:moveTo>
                  <a:pt x="0" y="0"/>
                </a:moveTo>
                <a:lnTo>
                  <a:pt x="13547" y="4"/>
                </a:lnTo>
              </a:path>
            </a:pathLst>
          </a:custGeom>
          <a:noFill/>
          <a:ln w="57240">
            <a:solidFill>
              <a:srgbClr val="3366FF"/>
            </a:solidFill>
            <a:prstDash val="solid"/>
            <a:miter/>
            <a:tailEnd type="arrow"/>
          </a:ln>
        </p:spPr>
        <p:txBody>
          <a:bodyPr vert="horz" wrap="square" lIns="90000" tIns="46800" rIns="90000" bIns="46800" anchor="t" anchorCtr="0" compatLnSpc="0"/>
          <a:lstStyle/>
          <a:p>
            <a:pPr lvl="0" rtl="0" hangingPunct="0">
              <a:buNone/>
              <a:tabLst/>
            </a:pPr>
            <a:endParaRPr lang="hu-HU" sz="2400">
              <a:latin typeface="Times New Roman" pitchFamily="18"/>
              <a:ea typeface="Arial Unicode MS" pitchFamily="2"/>
              <a:cs typeface="Tahoma" pitchFamily="2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Szövegdoboz 7"/>
              <p:cNvSpPr txBox="1">
                <a:spLocks noResize="1"/>
              </p:cNvSpPr>
              <p:nvPr/>
            </p:nvSpPr>
            <p:spPr>
              <a:xfrm>
                <a:off x="5791320" y="1295280"/>
                <a:ext cx="3124079" cy="60984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vert="horz" lIns="90000" tIns="45000" rIns="90000" bIns="45000" compatLnSpc="1"/>
              <a:lstStyle/>
              <a:p>
                <a:pPr lvl="0" hangingPunct="0">
                  <a:spcBef>
                    <a:spcPts val="0"/>
                  </a:spcBef>
                  <a:spcAft>
                    <a:spcPts val="0"/>
                  </a:spcAft>
                  <a:tabLst>
                    <a:tab pos="0" algn="l"/>
                    <a:tab pos="448919" algn="l"/>
                    <a:tab pos="898199" algn="l"/>
                    <a:tab pos="1347480" algn="l"/>
                    <a:tab pos="1796760" algn="l"/>
                    <a:tab pos="2246040" algn="l"/>
                    <a:tab pos="2695320" algn="l"/>
                    <a:tab pos="3144600" algn="l"/>
                    <a:tab pos="3593880" algn="l"/>
                    <a:tab pos="4043159" algn="l"/>
                    <a:tab pos="4492440" algn="l"/>
                    <a:tab pos="4941719" algn="l"/>
                    <a:tab pos="5391000" algn="l"/>
                    <a:tab pos="5840280" algn="l"/>
                    <a:tab pos="6289560" algn="l"/>
                    <a:tab pos="6738840" algn="l"/>
                    <a:tab pos="7188120" algn="l"/>
                    <a:tab pos="7637400" algn="l"/>
                    <a:tab pos="8086679" algn="l"/>
                    <a:tab pos="8535960" algn="l"/>
                    <a:tab pos="8985240" algn="l"/>
                  </a:tabLs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u-HU" sz="1600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𝜂</m:t>
                      </m:r>
                      <m:r>
                        <a:rPr lang="hu-HU" sz="1600" i="0">
                          <a:solidFill>
                            <a:schemeClr val="bg1"/>
                          </a:solidFill>
                          <a:latin typeface="Cambria Math"/>
                        </a:rPr>
                        <m:t>≥</m:t>
                      </m:r>
                      <m:f>
                        <m:fPr>
                          <m:ctrlPr>
                            <a:rPr lang="hu-HU" sz="16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hu-HU" sz="1600" i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ℏ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hu-HU" sz="1600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4</m:t>
                          </m:r>
                          <m:r>
                            <m:rPr>
                              <m:nor/>
                            </m:rPr>
                            <a:rPr lang="hu-HU" sz="1600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π</m:t>
                          </m:r>
                        </m:den>
                      </m:f>
                      <m:d>
                        <m:dPr>
                          <m:ctrlPr>
                            <a:rPr lang="hu-HU" sz="16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hu-HU" sz="1600" b="0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𝑟𝑒𝑛𝑑𝑒𝑡𝑙𝑒𝑛𝑠</m:t>
                          </m:r>
                          <m:r>
                            <a:rPr lang="hu-HU" sz="1600" b="0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é</m:t>
                          </m:r>
                          <m:r>
                            <a:rPr lang="hu-HU" sz="1600" b="0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𝑔</m:t>
                          </m:r>
                        </m:e>
                      </m:d>
                      <m:r>
                        <a:rPr lang="hu-HU" sz="1600" b="0" i="1" smtClean="0">
                          <a:solidFill>
                            <a:schemeClr val="bg1"/>
                          </a:solidFill>
                          <a:latin typeface="Cambria Math"/>
                        </a:rPr>
                        <m:t> ≡</m:t>
                      </m:r>
                      <m:f>
                        <m:fPr>
                          <m:ctrlPr>
                            <a:rPr lang="hu-HU" sz="16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hu-HU" sz="160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ℏ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hu-HU" sz="1600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4</m:t>
                          </m:r>
                          <m:r>
                            <m:rPr>
                              <m:nor/>
                            </m:rPr>
                            <a:rPr lang="hu-HU" sz="1600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π</m:t>
                          </m:r>
                        </m:den>
                      </m:f>
                      <m:r>
                        <a:rPr lang="hu-HU" sz="1600" i="1">
                          <a:solidFill>
                            <a:schemeClr val="bg1"/>
                          </a:solidFill>
                          <a:latin typeface="Cambria Math"/>
                        </a:rPr>
                        <m:t>𝑠</m:t>
                      </m:r>
                    </m:oMath>
                  </m:oMathPara>
                </a14:m>
                <a:endParaRPr lang="hu-HU" i="0" dirty="0">
                  <a:solidFill>
                    <a:schemeClr val="bg1"/>
                  </a:solidFill>
                  <a:latin typeface="Times New Roman" pitchFamily="18"/>
                </a:endParaRPr>
              </a:p>
            </p:txBody>
          </p:sp>
        </mc:Choice>
        <mc:Fallback xmlns="">
          <p:sp>
            <p:nvSpPr>
              <p:cNvPr id="8" name="Szövegdoboz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91320" y="1295280"/>
                <a:ext cx="3124079" cy="609840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hu-H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Szabadkézi sokszög 8"/>
          <p:cNvSpPr/>
          <p:nvPr/>
        </p:nvSpPr>
        <p:spPr>
          <a:xfrm>
            <a:off x="2971800" y="4952880"/>
            <a:ext cx="5866920" cy="1142640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16298" h="3175" fill="none">
                <a:moveTo>
                  <a:pt x="0" y="0"/>
                </a:moveTo>
                <a:lnTo>
                  <a:pt x="16298" y="3175"/>
                </a:lnTo>
              </a:path>
            </a:pathLst>
          </a:custGeom>
          <a:noFill/>
          <a:ln w="54720">
            <a:solidFill>
              <a:srgbClr val="FF0000"/>
            </a:solidFill>
            <a:prstDash val="solid"/>
            <a:miter/>
            <a:tailEnd type="arrow"/>
          </a:ln>
        </p:spPr>
        <p:txBody>
          <a:bodyPr vert="horz" wrap="square" lIns="90000" tIns="46800" rIns="90000" bIns="46800" anchor="t" anchorCtr="0" compatLnSpc="0"/>
          <a:lstStyle/>
          <a:p>
            <a:pPr lvl="0" rtl="0" hangingPunct="0">
              <a:buNone/>
              <a:tabLst/>
            </a:pPr>
            <a:endParaRPr lang="hu-HU" sz="2400">
              <a:latin typeface="Times New Roman" pitchFamily="18"/>
              <a:ea typeface="Arial Unicode MS" pitchFamily="2"/>
              <a:cs typeface="Tahoma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1995110768"/>
      </p:ext>
    </p:extLst>
  </p:cSld>
  <p:clrMapOvr>
    <a:masterClrMapping/>
  </p:clrMapOvr>
  <p:transition spd="med" advTm="15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 fill="hold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indefinite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 txBox="1">
            <a:spLocks noGrp="1"/>
          </p:cNvSpPr>
          <p:nvPr>
            <p:ph type="title" idx="4294967295"/>
          </p:nvPr>
        </p:nvSpPr>
        <p:spPr>
          <a:xfrm>
            <a:off x="-360" y="31320"/>
            <a:ext cx="9144000" cy="640440"/>
          </a:xfrm>
        </p:spPr>
        <p:txBody>
          <a:bodyPr wrap="square" lIns="91080" tIns="45720" rIns="91080" bIns="45720" anchorCtr="0">
            <a:spAutoFit/>
          </a:bodyPr>
          <a:lstStyle>
            <a:defPPr lvl="0">
              <a:buClr>
                <a:srgbClr val="000000"/>
              </a:buClr>
              <a:buSzPct val="100000"/>
              <a:buFont typeface="Times New Roman" pitchFamily="18"/>
              <a:buNone/>
            </a:defPPr>
            <a:lvl1pPr lvl="0">
              <a:buClr>
                <a:srgbClr val="000000"/>
              </a:buClr>
              <a:buSzPct val="100000"/>
              <a:buFont typeface="Times New Roman" pitchFamily="18"/>
              <a:buChar char="•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>
              <a:buNone/>
            </a:pPr>
            <a:r>
              <a:rPr lang="en-GB"/>
              <a:t> </a:t>
            </a:r>
            <a:r>
              <a:rPr lang="hu-HU"/>
              <a:t> </a:t>
            </a:r>
            <a:r>
              <a:rPr lang="hu-HU" sz="3200"/>
              <a:t>6. mérföldkő: a kezdeti hőmérséklet</a:t>
            </a:r>
          </a:p>
        </p:txBody>
      </p:sp>
      <p:pic>
        <p:nvPicPr>
          <p:cNvPr id="3" name="Kép 2"/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1254240" y="811080"/>
            <a:ext cx="6441840" cy="449928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Szabadkézi sokszög 3"/>
          <p:cNvSpPr/>
          <p:nvPr/>
        </p:nvSpPr>
        <p:spPr>
          <a:xfrm>
            <a:off x="1895400" y="3897360"/>
            <a:ext cx="5309765" cy="371513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t" anchorCtr="0" compatLnSpc="1">
            <a:sp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en-GB" sz="1800" b="1" i="0" u="none" strike="noStrike" baseline="0" dirty="0">
                <a:ln>
                  <a:noFill/>
                </a:ln>
                <a:solidFill>
                  <a:srgbClr val="FFC000"/>
                </a:solidFill>
                <a:latin typeface="Verdana" pitchFamily="34"/>
                <a:ea typeface="Lucida Sans Unicode" pitchFamily="2"/>
                <a:cs typeface="Lucida Sans Unicode" pitchFamily="2"/>
              </a:rPr>
              <a:t>T</a:t>
            </a:r>
            <a:r>
              <a:rPr lang="en-GB" sz="1800" b="1" i="0" u="none" strike="noStrike" baseline="-25000" dirty="0">
                <a:ln>
                  <a:noFill/>
                </a:ln>
                <a:solidFill>
                  <a:srgbClr val="FFC000"/>
                </a:solidFill>
                <a:latin typeface="Verdana" pitchFamily="34"/>
                <a:ea typeface="Lucida Sans Unicode" pitchFamily="2"/>
                <a:cs typeface="Lucida Sans Unicode" pitchFamily="2"/>
              </a:rPr>
              <a:t>C</a:t>
            </a:r>
            <a:r>
              <a:rPr lang="en-GB" sz="1800" b="1" i="0" u="none" strike="noStrike" baseline="0" dirty="0">
                <a:ln>
                  <a:noFill/>
                </a:ln>
                <a:solidFill>
                  <a:srgbClr val="FFC000"/>
                </a:solidFill>
                <a:latin typeface="Verdana" pitchFamily="34"/>
                <a:ea typeface="Lucida Sans Unicode" pitchFamily="2"/>
                <a:cs typeface="Lucida Sans Unicode" pitchFamily="2"/>
              </a:rPr>
              <a:t> ~ 170 MeV, Hagedorn + QCD</a:t>
            </a:r>
            <a:r>
              <a:rPr lang="hu-HU" sz="1800" b="1" i="0" u="none" strike="noStrike" baseline="0" dirty="0">
                <a:ln>
                  <a:noFill/>
                </a:ln>
                <a:solidFill>
                  <a:srgbClr val="FFC000"/>
                </a:solidFill>
                <a:latin typeface="Verdana" pitchFamily="34"/>
                <a:ea typeface="Lucida Sans Unicode" pitchFamily="2"/>
                <a:cs typeface="Lucida Sans Unicode" pitchFamily="2"/>
              </a:rPr>
              <a:t> </a:t>
            </a:r>
            <a:r>
              <a:rPr lang="hu-HU" sz="1800" b="1" i="0" u="none" strike="noStrike" baseline="0" dirty="0" err="1">
                <a:ln>
                  <a:noFill/>
                </a:ln>
                <a:solidFill>
                  <a:srgbClr val="FFC000"/>
                </a:solidFill>
                <a:latin typeface="Verdana" pitchFamily="34"/>
                <a:ea typeface="Lucida Sans Unicode" pitchFamily="2"/>
                <a:cs typeface="Lucida Sans Unicode" pitchFamily="2"/>
              </a:rPr>
              <a:t>emlélet</a:t>
            </a:r>
            <a:endParaRPr lang="en-GB" sz="1800" b="1" i="0" u="none" strike="noStrike" baseline="0" dirty="0">
              <a:ln>
                <a:noFill/>
              </a:ln>
              <a:solidFill>
                <a:srgbClr val="FFC000"/>
              </a:solidFill>
              <a:latin typeface="Verdana" pitchFamily="34"/>
              <a:ea typeface="Lucida Sans Unicode" pitchFamily="2"/>
              <a:cs typeface="Lucida Sans Unicode" pitchFamily="2"/>
            </a:endParaRPr>
          </a:p>
        </p:txBody>
      </p:sp>
      <p:sp>
        <p:nvSpPr>
          <p:cNvPr id="5" name="Egyenes összekötő 4"/>
          <p:cNvSpPr/>
          <p:nvPr/>
        </p:nvSpPr>
        <p:spPr>
          <a:xfrm>
            <a:off x="1868760" y="3906720"/>
            <a:ext cx="5281200" cy="24120"/>
          </a:xfrm>
          <a:prstGeom prst="line">
            <a:avLst/>
          </a:prstGeom>
          <a:noFill/>
          <a:ln w="25560">
            <a:solidFill>
              <a:srgbClr val="FFC000"/>
            </a:solidFill>
            <a:custDash>
              <a:ds d="715493" sp="715493"/>
              <a:ds d="715493" sp="715493"/>
            </a:custDash>
            <a:miter/>
          </a:ln>
        </p:spPr>
        <p:txBody>
          <a:bodyPr vert="horz" wrap="square" lIns="90000" tIns="46800" rIns="90000" bIns="46800" anchor="t" anchorCtr="0" compatLnSpc="1"/>
          <a:lstStyle/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hu-HU" sz="2400" b="0" i="0" u="none" strike="noStrike" baseline="0">
              <a:ln>
                <a:noFill/>
              </a:ln>
              <a:solidFill>
                <a:srgbClr val="000000"/>
              </a:solidFill>
              <a:latin typeface="Times New Roman" pitchFamily="18"/>
              <a:ea typeface="Lucida Sans Unicode" pitchFamily="2"/>
              <a:cs typeface="Lucida Sans Unicode" pitchFamily="2"/>
            </a:endParaRPr>
          </a:p>
        </p:txBody>
      </p:sp>
      <p:sp>
        <p:nvSpPr>
          <p:cNvPr id="6" name="Egyenes összekötő 5"/>
          <p:cNvSpPr/>
          <p:nvPr/>
        </p:nvSpPr>
        <p:spPr>
          <a:xfrm>
            <a:off x="1905120" y="3689639"/>
            <a:ext cx="5244840" cy="0"/>
          </a:xfrm>
          <a:prstGeom prst="line">
            <a:avLst/>
          </a:prstGeom>
          <a:noFill/>
          <a:ln w="25560">
            <a:solidFill>
              <a:srgbClr val="FF0000"/>
            </a:solidFill>
            <a:prstDash val="solid"/>
            <a:miter/>
          </a:ln>
        </p:spPr>
        <p:txBody>
          <a:bodyPr vert="horz" wrap="square" lIns="90000" tIns="46800" rIns="90000" bIns="46800" anchor="t" anchorCtr="0" compatLnSpc="1"/>
          <a:lstStyle/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hu-HU" sz="2400" b="0" i="0" u="none" strike="noStrike" baseline="0">
              <a:ln>
                <a:noFill/>
              </a:ln>
              <a:solidFill>
                <a:srgbClr val="000000"/>
              </a:solidFill>
              <a:latin typeface="Times New Roman" pitchFamily="18"/>
              <a:ea typeface="Lucida Sans Unicode" pitchFamily="2"/>
              <a:cs typeface="Lucida Sans Unicode" pitchFamily="2"/>
            </a:endParaRPr>
          </a:p>
        </p:txBody>
      </p:sp>
      <p:sp>
        <p:nvSpPr>
          <p:cNvPr id="7" name="Szabadkézi sokszög 6"/>
          <p:cNvSpPr/>
          <p:nvPr/>
        </p:nvSpPr>
        <p:spPr>
          <a:xfrm>
            <a:off x="2462327" y="3264480"/>
            <a:ext cx="3871871" cy="402291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t" anchorCtr="0" compatLnSpc="1">
            <a:spAutoFit/>
          </a:bodyPr>
          <a:lstStyle/>
          <a:p>
            <a:pPr marL="0" marR="0" lvl="0" indent="0" algn="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en-US" sz="2000" b="1" i="0" u="none" strike="noStrike" baseline="0" dirty="0" err="1">
                <a:ln>
                  <a:noFill/>
                </a:ln>
                <a:solidFill>
                  <a:srgbClr val="FF00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Lucida Sans Unicode" pitchFamily="2"/>
                <a:cs typeface="Lucida Sans Unicode" pitchFamily="2"/>
              </a:rPr>
              <a:t>T</a:t>
            </a:r>
            <a:r>
              <a:rPr lang="en-US" sz="2000" b="1" i="0" u="none" strike="noStrike" baseline="-25000" dirty="0" err="1">
                <a:ln>
                  <a:noFill/>
                </a:ln>
                <a:solidFill>
                  <a:srgbClr val="FF00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Lucida Sans Unicode" pitchFamily="2"/>
                <a:cs typeface="Lucida Sans Unicode" pitchFamily="2"/>
              </a:rPr>
              <a:t>Au</a:t>
            </a:r>
            <a:r>
              <a:rPr lang="en-US" sz="2000" b="1" i="0" u="none" strike="noStrike" baseline="-25000" dirty="0">
                <a:ln>
                  <a:noFill/>
                </a:ln>
                <a:solidFill>
                  <a:srgbClr val="FF00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Lucida Sans Unicode" pitchFamily="2"/>
                <a:cs typeface="Lucida Sans Unicode" pitchFamily="2"/>
              </a:rPr>
              <a:t> Au, eff</a:t>
            </a:r>
            <a:r>
              <a:rPr lang="en-US" sz="2000" b="1" i="0" u="none" strike="noStrike" baseline="0" dirty="0">
                <a:ln>
                  <a:noFill/>
                </a:ln>
                <a:solidFill>
                  <a:srgbClr val="FF00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Lucida Sans Unicode" pitchFamily="2"/>
                <a:cs typeface="Lucida Sans Unicode" pitchFamily="2"/>
              </a:rPr>
              <a:t>= 221</a:t>
            </a:r>
            <a:r>
              <a:rPr lang="x-none" sz="2000" b="1" i="0" u="none" strike="noStrike" baseline="0" dirty="0">
                <a:ln>
                  <a:noFill/>
                </a:ln>
                <a:solidFill>
                  <a:srgbClr val="FF00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Times New Roman" pitchFamily="18"/>
                <a:cs typeface="Times New Roman" pitchFamily="18"/>
              </a:rPr>
              <a:t>±19±19</a:t>
            </a:r>
            <a:r>
              <a:rPr lang="en-US" sz="2000" b="1" i="0" u="none" strike="noStrike" baseline="0" dirty="0">
                <a:ln>
                  <a:noFill/>
                </a:ln>
                <a:solidFill>
                  <a:srgbClr val="FF00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Lucida Sans Unicode" pitchFamily="2"/>
                <a:cs typeface="Lucida Sans Unicode" pitchFamily="2"/>
              </a:rPr>
              <a:t> MeV</a:t>
            </a:r>
          </a:p>
        </p:txBody>
      </p:sp>
      <p:sp>
        <p:nvSpPr>
          <p:cNvPr id="8" name="Szabadkézi sokszög 7"/>
          <p:cNvSpPr/>
          <p:nvPr/>
        </p:nvSpPr>
        <p:spPr>
          <a:xfrm>
            <a:off x="383959" y="5442120"/>
            <a:ext cx="8193567" cy="1033233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FFFF00"/>
          </a:solidFill>
          <a:ln>
            <a:noFill/>
            <a:prstDash val="solid"/>
          </a:ln>
        </p:spPr>
        <p:txBody>
          <a:bodyPr vert="horz" wrap="none" lIns="90000" tIns="46800" rIns="90000" bIns="46800" anchor="t" anchorCtr="0" compatLnSpc="1">
            <a:spAutoFit/>
          </a:bodyPr>
          <a:lstStyle/>
          <a:p>
            <a:pPr marL="0" marR="0" lvl="0" indent="0" algn="ct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en-US" sz="1400" b="0" i="0" u="none" strike="noStrike" baseline="0" dirty="0" err="1">
                <a:ln>
                  <a:noFill/>
                </a:ln>
                <a:solidFill>
                  <a:srgbClr val="000000"/>
                </a:solidFill>
                <a:latin typeface="Verdana" pitchFamily="34"/>
                <a:ea typeface="Lucida Sans Unicode" pitchFamily="2"/>
                <a:cs typeface="Lucida Sans Unicode" pitchFamily="2"/>
              </a:rPr>
              <a:t>A.Adare</a:t>
            </a:r>
            <a:r>
              <a:rPr lang="en-US" sz="1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Verdana" pitchFamily="34"/>
                <a:ea typeface="Lucida Sans Unicode" pitchFamily="2"/>
                <a:cs typeface="Lucida Sans Unicode" pitchFamily="2"/>
              </a:rPr>
              <a:t> et </a:t>
            </a:r>
            <a:r>
              <a:rPr lang="en-US" sz="1400" b="0" i="0" u="none" strike="noStrike" baseline="0" dirty="0" err="1">
                <a:ln>
                  <a:noFill/>
                </a:ln>
                <a:solidFill>
                  <a:srgbClr val="000000"/>
                </a:solidFill>
                <a:latin typeface="Verdana" pitchFamily="34"/>
                <a:ea typeface="Lucida Sans Unicode" pitchFamily="2"/>
                <a:cs typeface="Lucida Sans Unicode" pitchFamily="2"/>
              </a:rPr>
              <a:t>al.PHENIX</a:t>
            </a:r>
            <a:r>
              <a:rPr lang="en-US" sz="1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Verdana" pitchFamily="34"/>
                <a:ea typeface="Lucida Sans Unicode" pitchFamily="2"/>
                <a:cs typeface="Lucida Sans Unicode" pitchFamily="2"/>
              </a:rPr>
              <a:t> Collaboration, Phys.Rev.Lett.104:132301 (2010)</a:t>
            </a:r>
          </a:p>
          <a:p>
            <a:pPr marL="0" marR="0" lvl="0" indent="0" algn="ct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en-US" sz="1600" b="0" i="0" u="none" strike="noStrike" baseline="0" dirty="0" err="1">
                <a:ln>
                  <a:noFill/>
                </a:ln>
                <a:solidFill>
                  <a:srgbClr val="000000"/>
                </a:solidFill>
                <a:latin typeface="Verdana" pitchFamily="34"/>
                <a:ea typeface="Lucida Sans Unicode" pitchFamily="2"/>
                <a:cs typeface="Lucida Sans Unicode" pitchFamily="2"/>
              </a:rPr>
              <a:t>Közvetlenül</a:t>
            </a:r>
            <a:r>
              <a:rPr lang="en-US" sz="16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Verdana" pitchFamily="34"/>
                <a:ea typeface="Lucida Sans Unicode" pitchFamily="2"/>
                <a:cs typeface="Lucida Sans Unicode" pitchFamily="2"/>
              </a:rPr>
              <a:t> </a:t>
            </a:r>
            <a:r>
              <a:rPr lang="en-US" sz="1600" b="0" i="0" u="none" strike="noStrike" baseline="0" dirty="0" err="1">
                <a:ln>
                  <a:noFill/>
                </a:ln>
                <a:solidFill>
                  <a:srgbClr val="000000"/>
                </a:solidFill>
                <a:latin typeface="Verdana" pitchFamily="34"/>
                <a:ea typeface="Lucida Sans Unicode" pitchFamily="2"/>
                <a:cs typeface="Lucida Sans Unicode" pitchFamily="2"/>
              </a:rPr>
              <a:t>az</a:t>
            </a:r>
            <a:r>
              <a:rPr lang="en-US" sz="16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Verdana" pitchFamily="34"/>
                <a:ea typeface="Lucida Sans Unicode" pitchFamily="2"/>
                <a:cs typeface="Lucida Sans Unicode" pitchFamily="2"/>
              </a:rPr>
              <a:t> </a:t>
            </a:r>
            <a:r>
              <a:rPr lang="en-US" sz="1600" b="0" i="0" u="none" strike="noStrike" baseline="0" dirty="0" err="1">
                <a:ln>
                  <a:noFill/>
                </a:ln>
                <a:solidFill>
                  <a:srgbClr val="000000"/>
                </a:solidFill>
                <a:latin typeface="Verdana" pitchFamily="34"/>
                <a:ea typeface="Lucida Sans Unicode" pitchFamily="2"/>
                <a:cs typeface="Lucida Sans Unicode" pitchFamily="2"/>
              </a:rPr>
              <a:t>adatokból</a:t>
            </a:r>
            <a:r>
              <a:rPr lang="en-US" sz="16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Verdana" pitchFamily="34"/>
                <a:ea typeface="Lucida Sans Unicode" pitchFamily="2"/>
                <a:cs typeface="Lucida Sans Unicode" pitchFamily="2"/>
              </a:rPr>
              <a:t>:        </a:t>
            </a:r>
            <a:r>
              <a:rPr lang="en-US" sz="1600" b="0" i="0" u="none" strike="noStrike" baseline="0" dirty="0" err="1">
                <a:ln>
                  <a:noFill/>
                </a:ln>
                <a:solidFill>
                  <a:srgbClr val="000000"/>
                </a:solidFill>
                <a:latin typeface="Verdana" pitchFamily="34"/>
                <a:ea typeface="Lucida Sans Unicode" pitchFamily="2"/>
                <a:cs typeface="Lucida Sans Unicode" pitchFamily="2"/>
              </a:rPr>
              <a:t>T</a:t>
            </a:r>
            <a:r>
              <a:rPr lang="en-US" sz="1600" b="0" i="0" u="none" strike="noStrike" baseline="-25000" dirty="0" err="1">
                <a:ln>
                  <a:noFill/>
                </a:ln>
                <a:solidFill>
                  <a:srgbClr val="000000"/>
                </a:solidFill>
                <a:latin typeface="Verdana" pitchFamily="34"/>
                <a:ea typeface="Lucida Sans Unicode" pitchFamily="2"/>
                <a:cs typeface="Lucida Sans Unicode" pitchFamily="2"/>
              </a:rPr>
              <a:t>ini</a:t>
            </a:r>
            <a:r>
              <a:rPr lang="en-US" sz="16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Verdana" pitchFamily="34"/>
                <a:ea typeface="Lucida Sans Unicode" pitchFamily="2"/>
                <a:cs typeface="Lucida Sans Unicode" pitchFamily="2"/>
              </a:rPr>
              <a:t> &gt;  </a:t>
            </a:r>
            <a:r>
              <a:rPr lang="en-US" sz="1600" b="0" i="0" u="none" strike="noStrike" baseline="0" dirty="0" err="1">
                <a:ln>
                  <a:noFill/>
                </a:ln>
                <a:solidFill>
                  <a:srgbClr val="000000"/>
                </a:solidFill>
                <a:latin typeface="Verdana" pitchFamily="34"/>
                <a:ea typeface="Lucida Sans Unicode" pitchFamily="2"/>
                <a:cs typeface="Lucida Sans Unicode" pitchFamily="2"/>
              </a:rPr>
              <a:t>T</a:t>
            </a:r>
            <a:r>
              <a:rPr lang="en-US" sz="1600" b="0" i="0" u="none" strike="noStrike" baseline="-25000" dirty="0" err="1">
                <a:ln>
                  <a:noFill/>
                </a:ln>
                <a:solidFill>
                  <a:srgbClr val="000000"/>
                </a:solidFill>
                <a:latin typeface="Verdana" pitchFamily="34"/>
                <a:ea typeface="Lucida Sans Unicode" pitchFamily="2"/>
                <a:cs typeface="Lucida Sans Unicode" pitchFamily="2"/>
              </a:rPr>
              <a:t>Au</a:t>
            </a:r>
            <a:r>
              <a:rPr lang="en-US" sz="1600" b="0" i="0" u="none" strike="noStrike" baseline="-25000" dirty="0">
                <a:ln>
                  <a:noFill/>
                </a:ln>
                <a:solidFill>
                  <a:srgbClr val="000000"/>
                </a:solidFill>
                <a:latin typeface="Verdana" pitchFamily="34"/>
                <a:ea typeface="Lucida Sans Unicode" pitchFamily="2"/>
                <a:cs typeface="Lucida Sans Unicode" pitchFamily="2"/>
              </a:rPr>
              <a:t> Au</a:t>
            </a:r>
            <a:r>
              <a:rPr lang="en-US" sz="16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Verdana" pitchFamily="34"/>
                <a:ea typeface="Lucida Sans Unicode" pitchFamily="2"/>
                <a:cs typeface="Lucida Sans Unicode" pitchFamily="2"/>
              </a:rPr>
              <a:t> ~ 221 MeV</a:t>
            </a:r>
          </a:p>
          <a:p>
            <a:pPr marL="0" marR="0" lvl="0" indent="0" algn="ct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en-US" sz="1500" b="1" i="0" u="none" strike="noStrike" baseline="0" dirty="0" err="1">
                <a:ln>
                  <a:noFill/>
                </a:ln>
                <a:solidFill>
                  <a:srgbClr val="DC2300"/>
                </a:solidFill>
                <a:latin typeface="Verdana" pitchFamily="34"/>
                <a:ea typeface="Lucida Sans Unicode" pitchFamily="2"/>
                <a:cs typeface="Lucida Sans Unicode" pitchFamily="2"/>
              </a:rPr>
              <a:t>Hidrodinamika</a:t>
            </a:r>
            <a:r>
              <a:rPr lang="en-US" sz="1500" b="1" i="0" u="none" strike="noStrike" baseline="0" dirty="0">
                <a:ln>
                  <a:noFill/>
                </a:ln>
                <a:solidFill>
                  <a:srgbClr val="DC2300"/>
                </a:solidFill>
                <a:latin typeface="Verdana" pitchFamily="34"/>
                <a:ea typeface="Lucida Sans Unicode" pitchFamily="2"/>
                <a:cs typeface="Lucida Sans Unicode" pitchFamily="2"/>
              </a:rPr>
              <a:t>:   </a:t>
            </a:r>
            <a:r>
              <a:rPr lang="en-US" sz="1500" b="1" i="1" u="none" strike="noStrike" baseline="0" dirty="0" err="1">
                <a:ln>
                  <a:noFill/>
                </a:ln>
                <a:solidFill>
                  <a:srgbClr val="DC2300"/>
                </a:solidFill>
                <a:latin typeface="Verdana" pitchFamily="34"/>
                <a:ea typeface="Lucida Sans Unicode" pitchFamily="2"/>
                <a:cs typeface="Lucida Sans Unicode" pitchFamily="2"/>
              </a:rPr>
              <a:t>T</a:t>
            </a:r>
            <a:r>
              <a:rPr lang="en-US" sz="1500" b="1" i="1" u="none" strike="noStrike" baseline="-25000" dirty="0" err="1">
                <a:ln>
                  <a:noFill/>
                </a:ln>
                <a:solidFill>
                  <a:srgbClr val="DC2300"/>
                </a:solidFill>
                <a:latin typeface="Verdana" pitchFamily="34"/>
                <a:ea typeface="Lucida Sans Unicode" pitchFamily="2"/>
                <a:cs typeface="Lucida Sans Unicode" pitchFamily="2"/>
              </a:rPr>
              <a:t>ini</a:t>
            </a:r>
            <a:r>
              <a:rPr lang="en-US" sz="1500" b="1" i="0" u="none" strike="noStrike" baseline="0" dirty="0">
                <a:ln>
                  <a:noFill/>
                </a:ln>
                <a:solidFill>
                  <a:srgbClr val="DC2300"/>
                </a:solidFill>
                <a:latin typeface="Verdana" pitchFamily="34"/>
                <a:ea typeface="Lucida Sans Unicode" pitchFamily="2"/>
                <a:cs typeface="Lucida Sans Unicode" pitchFamily="2"/>
              </a:rPr>
              <a:t> ≥ 300 MeV</a:t>
            </a:r>
            <a:r>
              <a:rPr lang="hu-HU" sz="1500" b="1" i="0" u="none" strike="noStrike" baseline="0" dirty="0">
                <a:ln>
                  <a:noFill/>
                </a:ln>
                <a:solidFill>
                  <a:srgbClr val="DC2300"/>
                </a:solidFill>
                <a:latin typeface="Verdana" pitchFamily="34"/>
                <a:ea typeface="Lucida Sans Unicode" pitchFamily="2"/>
                <a:cs typeface="Lucida Sans Unicode" pitchFamily="2"/>
              </a:rPr>
              <a:t> ~ 4 </a:t>
            </a:r>
            <a:r>
              <a:rPr lang="hu-HU" sz="1500" b="1" i="0" u="none" strike="noStrike" baseline="0" dirty="0" err="1">
                <a:ln>
                  <a:noFill/>
                </a:ln>
                <a:solidFill>
                  <a:srgbClr val="DC2300"/>
                </a:solidFill>
                <a:latin typeface="Verdana" pitchFamily="34"/>
                <a:ea typeface="Lucida Sans Unicode" pitchFamily="2"/>
                <a:cs typeface="Lucida Sans Unicode" pitchFamily="2"/>
              </a:rPr>
              <a:t>Terakelvin</a:t>
            </a:r>
            <a:r>
              <a:rPr lang="en-US" sz="1500" b="1" i="0" u="none" strike="noStrike" baseline="0" dirty="0">
                <a:ln>
                  <a:noFill/>
                </a:ln>
                <a:solidFill>
                  <a:srgbClr val="DC2300"/>
                </a:solidFill>
                <a:latin typeface="Verdana" pitchFamily="34"/>
                <a:ea typeface="Lucida Sans Unicode" pitchFamily="2"/>
                <a:cs typeface="Lucida Sans Unicode" pitchFamily="2"/>
              </a:rPr>
              <a:t>,  ha </a:t>
            </a:r>
            <a:r>
              <a:rPr lang="en-US" sz="1500" b="1" i="0" u="none" strike="noStrike" baseline="0" dirty="0">
                <a:ln>
                  <a:noFill/>
                </a:ln>
                <a:solidFill>
                  <a:srgbClr val="DC2300"/>
                </a:solidFill>
                <a:latin typeface="Symbol" pitchFamily="18"/>
                <a:ea typeface="Lucida Sans Unicode" pitchFamily="2"/>
                <a:cs typeface="Lucida Sans Unicode" pitchFamily="2"/>
              </a:rPr>
              <a:t></a:t>
            </a:r>
            <a:r>
              <a:rPr lang="hu-HU" sz="1500" b="1" i="0" u="none" strike="noStrike" baseline="-25000" dirty="0" err="1">
                <a:ln>
                  <a:noFill/>
                </a:ln>
                <a:solidFill>
                  <a:srgbClr val="DC2300"/>
                </a:solidFill>
                <a:latin typeface="Verdana" pitchFamily="34"/>
                <a:ea typeface="Lucida Sans Unicode" pitchFamily="2"/>
                <a:cs typeface="Lucida Sans Unicode" pitchFamily="2"/>
              </a:rPr>
              <a:t>init</a:t>
            </a:r>
            <a:r>
              <a:rPr lang="en-US" sz="1500" b="1" i="0" u="none" strike="noStrike" baseline="0" dirty="0">
                <a:ln>
                  <a:noFill/>
                </a:ln>
                <a:solidFill>
                  <a:srgbClr val="DC2300"/>
                </a:solidFill>
                <a:latin typeface="Verdana" pitchFamily="34"/>
                <a:ea typeface="Lucida Sans Unicode" pitchFamily="2"/>
                <a:cs typeface="Lucida Sans Unicode" pitchFamily="2"/>
              </a:rPr>
              <a:t> = 0.15 - 0.6 </a:t>
            </a:r>
            <a:r>
              <a:rPr lang="en-US" sz="1500" b="1" i="0" u="none" strike="noStrike" baseline="0" dirty="0" err="1">
                <a:ln>
                  <a:noFill/>
                </a:ln>
                <a:solidFill>
                  <a:srgbClr val="DC2300"/>
                </a:solidFill>
                <a:latin typeface="Verdana" pitchFamily="34"/>
                <a:ea typeface="Lucida Sans Unicode" pitchFamily="2"/>
                <a:cs typeface="Lucida Sans Unicode" pitchFamily="2"/>
              </a:rPr>
              <a:t>fm</a:t>
            </a:r>
            <a:r>
              <a:rPr lang="en-US" sz="1500" b="1" i="0" u="none" strike="noStrike" baseline="0" dirty="0">
                <a:ln>
                  <a:noFill/>
                </a:ln>
                <a:solidFill>
                  <a:srgbClr val="DC2300"/>
                </a:solidFill>
                <a:latin typeface="Verdana" pitchFamily="34"/>
                <a:ea typeface="Lucida Sans Unicode" pitchFamily="2"/>
                <a:cs typeface="Lucida Sans Unicode" pitchFamily="2"/>
              </a:rPr>
              <a:t>/c</a:t>
            </a:r>
          </a:p>
          <a:p>
            <a:pPr marL="0" marR="0" lvl="0" indent="0" algn="ct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hu-HU" sz="1600" b="1" dirty="0">
                <a:solidFill>
                  <a:srgbClr val="000000"/>
                </a:solidFill>
                <a:latin typeface="Verdana" pitchFamily="34"/>
                <a:ea typeface="Lucida Sans Unicode" pitchFamily="2"/>
                <a:cs typeface="Lucida Sans Unicode" pitchFamily="2"/>
              </a:rPr>
              <a:t>Részecskék</a:t>
            </a:r>
            <a:r>
              <a:rPr lang="en-US" sz="1600" b="1" i="0" u="none" strike="noStrike" baseline="0" dirty="0">
                <a:ln>
                  <a:noFill/>
                </a:ln>
                <a:solidFill>
                  <a:srgbClr val="000000"/>
                </a:solidFill>
                <a:latin typeface="Verdana" pitchFamily="34"/>
                <a:ea typeface="Lucida Sans Unicode" pitchFamily="2"/>
                <a:cs typeface="Lucida Sans Unicode" pitchFamily="2"/>
              </a:rPr>
              <a:t> </a:t>
            </a:r>
            <a:r>
              <a:rPr lang="en-US" sz="1600" b="1" i="0" u="none" strike="noStrike" baseline="0" dirty="0" err="1">
                <a:ln>
                  <a:noFill/>
                </a:ln>
                <a:solidFill>
                  <a:srgbClr val="000000"/>
                </a:solidFill>
                <a:latin typeface="Verdana" pitchFamily="34"/>
                <a:ea typeface="Lucida Sans Unicode" pitchFamily="2"/>
                <a:cs typeface="Lucida Sans Unicode" pitchFamily="2"/>
              </a:rPr>
              <a:t>Hagedorn</a:t>
            </a:r>
            <a:r>
              <a:rPr lang="en-US" sz="1600" b="1" i="0" u="none" strike="noStrike" baseline="0" dirty="0">
                <a:ln>
                  <a:noFill/>
                </a:ln>
                <a:solidFill>
                  <a:srgbClr val="000000"/>
                </a:solidFill>
                <a:latin typeface="Verdana" pitchFamily="34"/>
                <a:ea typeface="Lucida Sans Unicode" pitchFamily="2"/>
                <a:cs typeface="Lucida Sans Unicode" pitchFamily="2"/>
              </a:rPr>
              <a:t> </a:t>
            </a:r>
            <a:r>
              <a:rPr lang="en-US" sz="1600" b="1" i="0" u="none" strike="noStrike" baseline="0" dirty="0" err="1">
                <a:ln>
                  <a:noFill/>
                </a:ln>
                <a:solidFill>
                  <a:srgbClr val="000000"/>
                </a:solidFill>
                <a:latin typeface="Verdana" pitchFamily="34"/>
                <a:ea typeface="Lucida Sans Unicode" pitchFamily="2"/>
                <a:cs typeface="Lucida Sans Unicode" pitchFamily="2"/>
              </a:rPr>
              <a:t>tömegspektrum</a:t>
            </a:r>
            <a:r>
              <a:rPr lang="hu-HU" sz="1600" b="1" i="0" u="none" strike="noStrike" baseline="0" dirty="0">
                <a:ln>
                  <a:noFill/>
                </a:ln>
                <a:solidFill>
                  <a:srgbClr val="000000"/>
                </a:solidFill>
                <a:latin typeface="Verdana" pitchFamily="34"/>
                <a:ea typeface="Lucida Sans Unicode" pitchFamily="2"/>
                <a:cs typeface="Lucida Sans Unicode" pitchFamily="2"/>
              </a:rPr>
              <a:t>a</a:t>
            </a:r>
            <a:r>
              <a:rPr lang="en-US" sz="1600" b="1" i="0" u="none" strike="noStrike" baseline="0" dirty="0">
                <a:ln>
                  <a:noFill/>
                </a:ln>
                <a:solidFill>
                  <a:srgbClr val="000000"/>
                </a:solidFill>
                <a:latin typeface="Verdana" pitchFamily="34"/>
                <a:ea typeface="Lucida Sans Unicode" pitchFamily="2"/>
                <a:cs typeface="Lucida Sans Unicode" pitchFamily="2"/>
              </a:rPr>
              <a:t>:  </a:t>
            </a:r>
            <a:r>
              <a:rPr lang="en-US" sz="1600" b="1" i="1" u="none" strike="noStrike" baseline="0" dirty="0" err="1">
                <a:ln>
                  <a:noFill/>
                </a:ln>
                <a:solidFill>
                  <a:srgbClr val="000000"/>
                </a:solidFill>
                <a:latin typeface="Verdana" pitchFamily="34"/>
                <a:ea typeface="Lucida Sans Unicode" pitchFamily="2"/>
                <a:cs typeface="Lucida Sans Unicode" pitchFamily="2"/>
              </a:rPr>
              <a:t>T</a:t>
            </a:r>
            <a:r>
              <a:rPr lang="en-US" sz="1600" b="1" i="1" u="none" strike="noStrike" baseline="-25000" dirty="0" err="1">
                <a:ln>
                  <a:noFill/>
                </a:ln>
                <a:solidFill>
                  <a:srgbClr val="000000"/>
                </a:solidFill>
                <a:latin typeface="Verdana" pitchFamily="34"/>
                <a:ea typeface="Lucida Sans Unicode" pitchFamily="2"/>
                <a:cs typeface="Lucida Sans Unicode" pitchFamily="2"/>
              </a:rPr>
              <a:t>c</a:t>
            </a:r>
            <a:r>
              <a:rPr lang="en-US" sz="1600" b="1" i="0" u="none" strike="noStrike" baseline="0" dirty="0">
                <a:ln>
                  <a:noFill/>
                </a:ln>
                <a:solidFill>
                  <a:srgbClr val="000000"/>
                </a:solidFill>
                <a:latin typeface="Verdana" pitchFamily="34"/>
                <a:ea typeface="Lucida Sans Unicode" pitchFamily="2"/>
                <a:cs typeface="Lucida Sans Unicode" pitchFamily="2"/>
              </a:rPr>
              <a:t> ~ 170 MeV</a:t>
            </a:r>
            <a:r>
              <a:rPr lang="hu-HU" sz="1600" b="1" i="0" u="none" strike="noStrike" baseline="0" dirty="0">
                <a:ln>
                  <a:noFill/>
                </a:ln>
                <a:solidFill>
                  <a:srgbClr val="000000"/>
                </a:solidFill>
                <a:latin typeface="Verdana" pitchFamily="34"/>
                <a:ea typeface="Lucida Sans Unicode" pitchFamily="2"/>
                <a:cs typeface="Lucida Sans Unicode" pitchFamily="2"/>
              </a:rPr>
              <a:t> ~</a:t>
            </a:r>
            <a:r>
              <a:rPr lang="hu-HU" sz="1600" b="1" i="0" u="none" strike="noStrike" dirty="0">
                <a:ln>
                  <a:noFill/>
                </a:ln>
                <a:solidFill>
                  <a:srgbClr val="000000"/>
                </a:solidFill>
                <a:latin typeface="Verdana" pitchFamily="34"/>
                <a:ea typeface="Lucida Sans Unicode" pitchFamily="2"/>
                <a:cs typeface="Lucida Sans Unicode" pitchFamily="2"/>
              </a:rPr>
              <a:t> 2 </a:t>
            </a:r>
            <a:r>
              <a:rPr lang="hu-HU" sz="1600" b="1" i="0" u="none" strike="noStrike" dirty="0" err="1">
                <a:ln>
                  <a:noFill/>
                </a:ln>
                <a:solidFill>
                  <a:srgbClr val="000000"/>
                </a:solidFill>
                <a:latin typeface="Verdana" pitchFamily="34"/>
                <a:ea typeface="Lucida Sans Unicode" pitchFamily="2"/>
                <a:cs typeface="Lucida Sans Unicode" pitchFamily="2"/>
              </a:rPr>
              <a:t>Terakelvin</a:t>
            </a:r>
            <a:endParaRPr lang="en-US" sz="1600" b="1" i="0" u="none" strike="noStrike" baseline="0" dirty="0">
              <a:ln>
                <a:noFill/>
              </a:ln>
              <a:solidFill>
                <a:srgbClr val="000000"/>
              </a:solidFill>
              <a:latin typeface="Verdana" pitchFamily="34"/>
              <a:ea typeface="Lucida Sans Unicode" pitchFamily="2"/>
              <a:cs typeface="Lucida Sans Unicode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338301164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Csoportba foglalás 1"/>
          <p:cNvGrpSpPr/>
          <p:nvPr/>
        </p:nvGrpSpPr>
        <p:grpSpPr>
          <a:xfrm>
            <a:off x="0" y="0"/>
            <a:ext cx="9142560" cy="684359"/>
            <a:chOff x="0" y="0"/>
            <a:chExt cx="9142560" cy="684359"/>
          </a:xfrm>
        </p:grpSpPr>
        <p:sp>
          <p:nvSpPr>
            <p:cNvPr id="3" name="Szabadkézi sokszög 2"/>
            <p:cNvSpPr/>
            <p:nvPr/>
          </p:nvSpPr>
          <p:spPr>
            <a:xfrm>
              <a:off x="0" y="0"/>
              <a:ext cx="9142560" cy="684359"/>
            </a:xfrm>
            <a:custGeom>
              <a:avLst>
                <a:gd name="f0" fmla="val 41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none" lIns="90000" tIns="46800" rIns="90000" bIns="46800" anchor="ctr" anchorCtr="0" compatLnSpc="1"/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448919" algn="l"/>
                  <a:tab pos="898199" algn="l"/>
                  <a:tab pos="1347480" algn="l"/>
                  <a:tab pos="1796760" algn="l"/>
                  <a:tab pos="2246040" algn="l"/>
                  <a:tab pos="2695320" algn="l"/>
                  <a:tab pos="3144600" algn="l"/>
                  <a:tab pos="3593880" algn="l"/>
                  <a:tab pos="4043159" algn="l"/>
                  <a:tab pos="4492440" algn="l"/>
                  <a:tab pos="4941719" algn="l"/>
                  <a:tab pos="5391000" algn="l"/>
                  <a:tab pos="5840280" algn="l"/>
                  <a:tab pos="6289560" algn="l"/>
                  <a:tab pos="6738840" algn="l"/>
                  <a:tab pos="7188120" algn="l"/>
                  <a:tab pos="7637400" algn="l"/>
                  <a:tab pos="8086679" algn="l"/>
                  <a:tab pos="8535960" algn="l"/>
                  <a:tab pos="8985240" algn="l"/>
                </a:tabLst>
              </a:pPr>
              <a:endParaRPr lang="hu-HU" sz="2400" b="0" i="0" u="none" strike="noStrike" baseline="0">
                <a:ln>
                  <a:noFill/>
                </a:ln>
                <a:solidFill>
                  <a:srgbClr val="000000"/>
                </a:solidFill>
                <a:latin typeface="Times New Roman" pitchFamily="18"/>
                <a:ea typeface="Lucida Sans Unicode" pitchFamily="2"/>
                <a:cs typeface="Lucida Sans Unicode" pitchFamily="2"/>
              </a:endParaRPr>
            </a:p>
          </p:txBody>
        </p:sp>
        <p:sp>
          <p:nvSpPr>
            <p:cNvPr id="4" name="Szabadkézi sokszög 3"/>
            <p:cNvSpPr/>
            <p:nvPr/>
          </p:nvSpPr>
          <p:spPr>
            <a:xfrm>
              <a:off x="0" y="98119"/>
              <a:ext cx="9142560" cy="492443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square" lIns="0" tIns="0" rIns="0" bIns="0" anchor="ctr" anchorCtr="0" compatLnSpc="1">
              <a:spAutoFit/>
            </a:bodyPr>
            <a:lstStyle/>
            <a:p>
              <a:pPr marL="0" marR="0" lvl="0" indent="0" algn="ctr" rtl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448919" algn="l"/>
                  <a:tab pos="898199" algn="l"/>
                  <a:tab pos="1347480" algn="l"/>
                  <a:tab pos="1796760" algn="l"/>
                  <a:tab pos="2246040" algn="l"/>
                  <a:tab pos="2695320" algn="l"/>
                  <a:tab pos="3144600" algn="l"/>
                  <a:tab pos="3593880" algn="l"/>
                  <a:tab pos="4043159" algn="l"/>
                  <a:tab pos="4492440" algn="l"/>
                  <a:tab pos="4941719" algn="l"/>
                  <a:tab pos="5391000" algn="l"/>
                  <a:tab pos="5840280" algn="l"/>
                  <a:tab pos="6289560" algn="l"/>
                  <a:tab pos="6738840" algn="l"/>
                  <a:tab pos="7188120" algn="l"/>
                  <a:tab pos="7637400" algn="l"/>
                  <a:tab pos="8086679" algn="l"/>
                  <a:tab pos="8535960" algn="l"/>
                  <a:tab pos="8985240" algn="l"/>
                </a:tabLst>
              </a:pPr>
              <a:r>
                <a:rPr lang="hu-HU" sz="3200" b="1" i="0" u="none" strike="noStrike" baseline="0" dirty="0">
                  <a:ln>
                    <a:noFill/>
                  </a:ln>
                  <a:solidFill>
                    <a:srgbClr val="FFFF00"/>
                  </a:solidFill>
                  <a:effectLst>
                    <a:outerShdw dist="17961" dir="2700000">
                      <a:scrgbClr r="0" g="0" b="0"/>
                    </a:outerShdw>
                  </a:effectLst>
                  <a:latin typeface="Verdana" pitchFamily="34"/>
                  <a:ea typeface="Arial Unicode MS" pitchFamily="2"/>
                  <a:cs typeface="Arial Unicode MS" pitchFamily="2"/>
                </a:rPr>
                <a:t>7. mérföldkő: </a:t>
              </a:r>
              <a:r>
                <a:rPr lang="hu-HU" sz="3200" b="1" dirty="0">
                  <a:solidFill>
                    <a:srgbClr val="FFFF00"/>
                  </a:solidFill>
                  <a:effectLst>
                    <a:outerShdw dist="17961" dir="2700000">
                      <a:scrgbClr r="0" g="0" b="0"/>
                    </a:outerShdw>
                  </a:effectLst>
                  <a:latin typeface="Verdana" pitchFamily="34"/>
                  <a:ea typeface="Arial Unicode MS" pitchFamily="2"/>
                  <a:cs typeface="Arial Unicode MS" pitchFamily="2"/>
                </a:rPr>
                <a:t>van másik átmenet is!</a:t>
              </a:r>
              <a:endParaRPr lang="hu-HU" sz="3200" b="1" i="0" u="none" strike="noStrike" baseline="0" dirty="0">
                <a:ln>
                  <a:noFill/>
                </a:ln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Arial Unicode MS" pitchFamily="2"/>
              </a:endParaRPr>
            </a:p>
          </p:txBody>
        </p:sp>
      </p:grpSp>
      <p:sp>
        <p:nvSpPr>
          <p:cNvPr id="5" name="Szabadkézi sokszög 4"/>
          <p:cNvSpPr/>
          <p:nvPr/>
        </p:nvSpPr>
        <p:spPr>
          <a:xfrm>
            <a:off x="250200" y="871559"/>
            <a:ext cx="8929800" cy="558180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0" tIns="0" rIns="0" bIns="0" anchor="ctr" anchorCtr="0" compatLnSpc="1"/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hu-HU" sz="2400" b="1" i="0" u="none" strike="noStrike" baseline="0" dirty="0">
                <a:ln>
                  <a:noFill/>
                </a:ln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" pitchFamily="2"/>
                <a:cs typeface="Arial" pitchFamily="2"/>
              </a:rPr>
              <a:t>A </a:t>
            </a:r>
            <a:r>
              <a:rPr lang="hu-HU" sz="2400" b="1" i="0" u="none" strike="noStrike" baseline="0" dirty="0" err="1">
                <a:ln>
                  <a:noFill/>
                </a:ln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" pitchFamily="2"/>
                <a:cs typeface="Arial" pitchFamily="2"/>
              </a:rPr>
              <a:t>RHIC-nél</a:t>
            </a:r>
            <a:endParaRPr lang="hu-HU" sz="2400" b="1" i="0" u="none" strike="noStrike" baseline="0" dirty="0">
              <a:ln>
                <a:noFill/>
              </a:ln>
              <a:solidFill>
                <a:srgbClr val="FFFF00"/>
              </a:solidFill>
              <a:effectLst>
                <a:outerShdw dist="17961" dir="2700000">
                  <a:scrgbClr r="0" g="0" b="0"/>
                </a:outerShdw>
              </a:effectLst>
              <a:latin typeface="Verdana" pitchFamily="34"/>
              <a:ea typeface="Arial" pitchFamily="2"/>
              <a:cs typeface="Arial" pitchFamily="2"/>
            </a:endParaRPr>
          </a:p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hu-HU" sz="2000" b="1" i="0" u="none" strike="noStrike" baseline="0" dirty="0">
                <a:ln>
                  <a:noFill/>
                </a:ln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" pitchFamily="2"/>
                <a:cs typeface="Arial" pitchFamily="2"/>
              </a:rPr>
              <a:t>- Új jelenség</a:t>
            </a:r>
          </a:p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hu-HU" sz="2000" b="1" i="0" u="none" strike="noStrike" baseline="0" dirty="0">
                <a:ln>
                  <a:noFill/>
                </a:ln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" pitchFamily="2"/>
                <a:cs typeface="Arial" pitchFamily="2"/>
              </a:rPr>
              <a:t>- Új anyag</a:t>
            </a:r>
          </a:p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hu-HU" sz="2000" b="1" i="0" u="none" strike="noStrike" baseline="0" dirty="0">
                <a:ln>
                  <a:noFill/>
                </a:ln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" pitchFamily="2"/>
                <a:cs typeface="Arial" pitchFamily="2"/>
              </a:rPr>
              <a:t>- tökéletes folyadék</a:t>
            </a:r>
          </a:p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hu-HU" sz="2000" b="1" i="0" u="none" strike="noStrike" baseline="0" dirty="0">
                <a:ln>
                  <a:noFill/>
                </a:ln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" pitchFamily="2"/>
                <a:cs typeface="Arial" pitchFamily="2"/>
              </a:rPr>
              <a:t>- kvarkok folyadéka</a:t>
            </a:r>
          </a:p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hu-HU" sz="2400" b="1" i="0" u="none" strike="noStrike" baseline="0" dirty="0">
                <a:ln>
                  <a:noFill/>
                </a:ln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" pitchFamily="2"/>
                <a:cs typeface="Arial" pitchFamily="2"/>
              </a:rPr>
              <a:t> </a:t>
            </a:r>
          </a:p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hu-HU" sz="2400" b="1" i="0" u="none" strike="noStrike" baseline="0" dirty="0">
                <a:ln>
                  <a:noFill/>
                </a:ln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" pitchFamily="2"/>
                <a:cs typeface="Arial" pitchFamily="2"/>
              </a:rPr>
              <a:t>Jellemzői:</a:t>
            </a:r>
          </a:p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hu-HU" sz="2400" b="1" i="0" u="none" strike="noStrike" baseline="0" dirty="0">
                <a:ln>
                  <a:noFill/>
                </a:ln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" pitchFamily="2"/>
                <a:cs typeface="Arial" pitchFamily="2"/>
              </a:rPr>
              <a:t> </a:t>
            </a:r>
            <a:r>
              <a:rPr lang="hu-HU" sz="1800" b="1" i="0" u="none" strike="noStrike" baseline="0" dirty="0">
                <a:ln>
                  <a:noFill/>
                </a:ln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" pitchFamily="2"/>
                <a:cs typeface="Arial" pitchFamily="2"/>
              </a:rPr>
              <a:t> Opálos, R</a:t>
            </a:r>
            <a:r>
              <a:rPr lang="hu-HU" sz="1800" b="1" i="0" u="none" strike="noStrike" baseline="-33000" dirty="0">
                <a:ln>
                  <a:noFill/>
                </a:ln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" pitchFamily="2"/>
                <a:cs typeface="Arial" pitchFamily="2"/>
              </a:rPr>
              <a:t>AA</a:t>
            </a:r>
            <a:r>
              <a:rPr lang="hu-HU" sz="1800" b="1" i="0" u="none" strike="noStrike" baseline="0" dirty="0">
                <a:ln>
                  <a:noFill/>
                </a:ln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" pitchFamily="2"/>
                <a:cs typeface="Arial" pitchFamily="2"/>
              </a:rPr>
              <a:t> ~ 0.2</a:t>
            </a:r>
          </a:p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hu-HU" sz="1800" b="1" i="0" u="none" strike="noStrike" baseline="0" dirty="0">
                <a:ln>
                  <a:noFill/>
                </a:ln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" pitchFamily="2"/>
                <a:cs typeface="Arial" pitchFamily="2"/>
              </a:rPr>
              <a:t>  Csillapítási hossz ~ 2 </a:t>
            </a:r>
            <a:r>
              <a:rPr lang="hu-HU" sz="1800" b="1" i="0" u="none" strike="noStrike" baseline="0" dirty="0" err="1">
                <a:ln>
                  <a:noFill/>
                </a:ln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" pitchFamily="2"/>
                <a:cs typeface="Arial" pitchFamily="2"/>
              </a:rPr>
              <a:t>fm</a:t>
            </a:r>
            <a:endParaRPr lang="hu-HU" sz="1800" b="1" i="0" u="none" strike="noStrike" baseline="0" dirty="0">
              <a:ln>
                <a:noFill/>
              </a:ln>
              <a:solidFill>
                <a:srgbClr val="FFFF00"/>
              </a:solidFill>
              <a:effectLst>
                <a:outerShdw dist="17961" dir="2700000">
                  <a:scrgbClr r="0" g="0" b="0"/>
                </a:outerShdw>
              </a:effectLst>
              <a:latin typeface="Verdana" pitchFamily="34"/>
              <a:ea typeface="Arial" pitchFamily="2"/>
              <a:cs typeface="Arial" pitchFamily="2"/>
            </a:endParaRPr>
          </a:p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hu-HU" sz="1800" b="1" i="0" u="none" strike="noStrike" baseline="0" dirty="0">
                <a:ln>
                  <a:noFill/>
                </a:ln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" pitchFamily="2"/>
                <a:cs typeface="Arial" pitchFamily="2"/>
              </a:rPr>
              <a:t>  </a:t>
            </a:r>
            <a:r>
              <a:rPr lang="hu-HU" sz="1800" b="1" i="0" u="none" strike="noStrike" baseline="0" dirty="0" err="1">
                <a:ln>
                  <a:noFill/>
                </a:ln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" pitchFamily="2"/>
                <a:cs typeface="Arial" pitchFamily="2"/>
              </a:rPr>
              <a:t>C</a:t>
            </a:r>
            <a:r>
              <a:rPr lang="hu-HU" sz="1800" b="1" i="0" u="none" strike="noStrike" baseline="-33000" dirty="0" err="1">
                <a:ln>
                  <a:noFill/>
                </a:ln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" pitchFamily="2"/>
                <a:cs typeface="Arial" pitchFamily="2"/>
              </a:rPr>
              <a:t>s</a:t>
            </a:r>
            <a:r>
              <a:rPr lang="hu-HU" sz="1800" b="1" i="0" u="none" strike="noStrike" baseline="0" dirty="0">
                <a:ln>
                  <a:noFill/>
                </a:ln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" pitchFamily="2"/>
                <a:cs typeface="Arial" pitchFamily="2"/>
              </a:rPr>
              <a:t> = 0.35 </a:t>
            </a:r>
            <a:r>
              <a:rPr lang="x-none" sz="1800" b="1" i="0" u="none" strike="noStrike" baseline="0" dirty="0">
                <a:ln>
                  <a:noFill/>
                </a:ln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Verdana" pitchFamily="34"/>
                <a:cs typeface="Verdana" pitchFamily="34"/>
              </a:rPr>
              <a:t>± 0.05</a:t>
            </a:r>
            <a:endParaRPr lang="hu-HU" sz="1800" b="1" i="0" u="none" strike="noStrike" baseline="0" dirty="0">
              <a:ln>
                <a:noFill/>
              </a:ln>
              <a:solidFill>
                <a:srgbClr val="FFFF00"/>
              </a:solidFill>
              <a:effectLst>
                <a:outerShdw dist="17961" dir="2700000">
                  <a:scrgbClr r="0" g="0" b="0"/>
                </a:outerShdw>
              </a:effectLst>
              <a:latin typeface="Verdana" pitchFamily="34"/>
              <a:ea typeface="Verdana" pitchFamily="34"/>
              <a:cs typeface="Verdana" pitchFamily="34"/>
            </a:endParaRPr>
          </a:p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hu-HU" sz="1800" b="1" i="0" u="none" strike="noStrike" baseline="0" dirty="0">
                <a:ln>
                  <a:noFill/>
                </a:ln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Verdana" pitchFamily="34"/>
                <a:cs typeface="Verdana" pitchFamily="34"/>
              </a:rPr>
              <a:t>  Hubble állandó: (2-4)</a:t>
            </a:r>
            <a:r>
              <a:rPr lang="hu-HU" sz="1800" b="1" i="0" u="none" strike="noStrike" dirty="0">
                <a:ln>
                  <a:noFill/>
                </a:ln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Verdana" pitchFamily="34"/>
                <a:cs typeface="Verdana" pitchFamily="34"/>
              </a:rPr>
              <a:t> 10</a:t>
            </a:r>
            <a:r>
              <a:rPr lang="hu-HU" sz="1800" b="1" i="0" u="none" strike="noStrike" baseline="30000" dirty="0">
                <a:ln>
                  <a:noFill/>
                </a:ln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Verdana" pitchFamily="34"/>
                <a:cs typeface="Verdana" pitchFamily="34"/>
              </a:rPr>
              <a:t>22</a:t>
            </a:r>
            <a:r>
              <a:rPr lang="hu-HU" sz="1800" b="1" i="0" u="none" strike="noStrike" dirty="0">
                <a:ln>
                  <a:noFill/>
                </a:ln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Verdana" pitchFamily="34"/>
                <a:cs typeface="Verdana" pitchFamily="34"/>
              </a:rPr>
              <a:t> Hz </a:t>
            </a:r>
          </a:p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hu-HU" b="1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Verdana" pitchFamily="34"/>
                <a:cs typeface="Verdana" pitchFamily="34"/>
              </a:rPr>
              <a:t>   </a:t>
            </a:r>
            <a:r>
              <a:rPr lang="hu-HU" sz="1800" b="1" i="0" u="none" strike="noStrike" dirty="0">
                <a:ln>
                  <a:noFill/>
                </a:ln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hu-HU" sz="1800" b="1" i="0" u="none" strike="noStrike" baseline="0" dirty="0">
                <a:ln>
                  <a:noFill/>
                </a:ln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Verdana" pitchFamily="34"/>
                <a:cs typeface="Verdana" pitchFamily="34"/>
              </a:rPr>
              <a:t> </a:t>
            </a:r>
            <a:endParaRPr lang="x-none" sz="1800" b="1" i="0" u="none" strike="noStrike" baseline="0" dirty="0">
              <a:ln>
                <a:noFill/>
              </a:ln>
              <a:solidFill>
                <a:srgbClr val="FFFF00"/>
              </a:solidFill>
              <a:effectLst>
                <a:outerShdw dist="17961" dir="2700000">
                  <a:scrgbClr r="0" g="0" b="0"/>
                </a:outerShdw>
              </a:effectLst>
              <a:latin typeface="Verdana" pitchFamily="34"/>
              <a:ea typeface="Verdana" pitchFamily="34"/>
              <a:cs typeface="Verdana" pitchFamily="34"/>
            </a:endParaRPr>
          </a:p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hu-HU" sz="1800" b="1" i="0" u="none" strike="noStrike" baseline="0" dirty="0">
                <a:ln>
                  <a:noFill/>
                </a:ln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Verdana" pitchFamily="34"/>
                <a:cs typeface="Verdana" pitchFamily="34"/>
              </a:rPr>
              <a:t>  </a:t>
            </a:r>
            <a:r>
              <a:rPr lang="hu-HU" sz="1800" b="1" i="0" u="none" strike="noStrike" baseline="0" dirty="0">
                <a:ln>
                  <a:noFill/>
                </a:ln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Symbol" pitchFamily="18"/>
                <a:ea typeface="Verdana" pitchFamily="34"/>
                <a:cs typeface="Verdana" pitchFamily="34"/>
              </a:rPr>
              <a:t></a:t>
            </a:r>
            <a:r>
              <a:rPr lang="hu-HU" sz="1800" b="1" i="0" u="none" strike="noStrike" baseline="0" dirty="0">
                <a:ln>
                  <a:noFill/>
                </a:ln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Verdana" pitchFamily="34"/>
                <a:cs typeface="Verdana" pitchFamily="34"/>
              </a:rPr>
              <a:t>/s ≤ </a:t>
            </a:r>
            <a:r>
              <a:rPr lang="hu-HU" sz="1800" b="1" i="0" u="none" strike="noStrike" baseline="0" dirty="0" err="1">
                <a:ln>
                  <a:noFill/>
                </a:ln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Verdana" pitchFamily="34"/>
                <a:cs typeface="Verdana" pitchFamily="34"/>
              </a:rPr>
              <a:t>szuperfolyékony</a:t>
            </a:r>
            <a:r>
              <a:rPr lang="hu-HU" sz="1800" b="1" i="0" u="none" strike="noStrike" baseline="0" dirty="0">
                <a:ln>
                  <a:noFill/>
                </a:ln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Verdana" pitchFamily="34"/>
                <a:cs typeface="Verdana" pitchFamily="34"/>
              </a:rPr>
              <a:t> He/5</a:t>
            </a:r>
          </a:p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hu-HU" sz="1800" b="1" i="0" u="none" strike="noStrike" baseline="0" dirty="0">
                <a:ln>
                  <a:noFill/>
                </a:ln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Verdana" pitchFamily="34"/>
                <a:cs typeface="Verdana" pitchFamily="34"/>
              </a:rPr>
              <a:t>  T</a:t>
            </a:r>
            <a:r>
              <a:rPr lang="hu-HU" sz="1800" b="1" i="0" u="none" strike="noStrike" baseline="-33000" dirty="0">
                <a:ln>
                  <a:noFill/>
                </a:ln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Verdana" pitchFamily="34"/>
                <a:cs typeface="Verdana" pitchFamily="34"/>
              </a:rPr>
              <a:t>init</a:t>
            </a:r>
            <a:r>
              <a:rPr lang="hu-HU" sz="1800" b="1" i="0" u="none" strike="noStrike" baseline="0" dirty="0">
                <a:ln>
                  <a:noFill/>
                </a:ln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Verdana" pitchFamily="34"/>
                <a:cs typeface="Verdana" pitchFamily="34"/>
              </a:rPr>
              <a:t> ≥ 300 </a:t>
            </a:r>
            <a:r>
              <a:rPr lang="hu-HU" sz="1800" b="1" i="0" u="none" strike="noStrike" baseline="0" dirty="0" err="1">
                <a:ln>
                  <a:noFill/>
                </a:ln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Verdana" pitchFamily="34"/>
                <a:cs typeface="Verdana" pitchFamily="34"/>
              </a:rPr>
              <a:t>MeV</a:t>
            </a:r>
            <a:endParaRPr lang="hu-HU" sz="1800" b="1" i="0" u="none" strike="noStrike" baseline="0" dirty="0">
              <a:ln>
                <a:noFill/>
              </a:ln>
              <a:solidFill>
                <a:srgbClr val="FFFF00"/>
              </a:solidFill>
              <a:effectLst>
                <a:outerShdw dist="17961" dir="2700000">
                  <a:scrgbClr r="0" g="0" b="0"/>
                </a:outerShdw>
              </a:effectLst>
              <a:latin typeface="Verdana" pitchFamily="34"/>
              <a:ea typeface="Verdana" pitchFamily="34"/>
              <a:cs typeface="Verdana" pitchFamily="34"/>
            </a:endParaRPr>
          </a:p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hu-HU" sz="1800" b="1" i="0" u="none" strike="noStrike" baseline="0" dirty="0">
                <a:ln>
                  <a:noFill/>
                </a:ln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hu-HU" sz="1800" b="1" i="0" u="none" strike="noStrike" baseline="0" dirty="0">
                <a:ln>
                  <a:noFill/>
                </a:ln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Symbol" pitchFamily="18"/>
                <a:ea typeface="Verdana" pitchFamily="34"/>
                <a:cs typeface="Verdana" pitchFamily="34"/>
              </a:rPr>
              <a:t></a:t>
            </a:r>
            <a:r>
              <a:rPr lang="hu-HU" sz="1800" b="1" i="0" u="none" strike="noStrike" baseline="-33000" dirty="0" err="1">
                <a:ln>
                  <a:noFill/>
                </a:ln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Verdana" pitchFamily="34"/>
                <a:cs typeface="Verdana" pitchFamily="34"/>
              </a:rPr>
              <a:t>init</a:t>
            </a:r>
            <a:r>
              <a:rPr lang="hu-HU" sz="1800" b="1" i="0" u="none" strike="noStrike" baseline="0" dirty="0">
                <a:ln>
                  <a:noFill/>
                </a:ln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Verdana" pitchFamily="34"/>
                <a:cs typeface="Verdana" pitchFamily="34"/>
              </a:rPr>
              <a:t> ≥ 15 </a:t>
            </a:r>
            <a:r>
              <a:rPr lang="hu-HU" sz="1800" b="1" i="0" u="none" strike="noStrike" baseline="0" dirty="0" err="1">
                <a:ln>
                  <a:noFill/>
                </a:ln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Verdana" pitchFamily="34"/>
                <a:cs typeface="Verdana" pitchFamily="34"/>
              </a:rPr>
              <a:t>GeV</a:t>
            </a:r>
            <a:r>
              <a:rPr lang="hu-HU" sz="1800" b="1" i="0" u="none" strike="noStrike" baseline="0" dirty="0">
                <a:ln>
                  <a:noFill/>
                </a:ln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Verdana" pitchFamily="34"/>
                <a:cs typeface="Verdana" pitchFamily="34"/>
              </a:rPr>
              <a:t>/fm</a:t>
            </a:r>
            <a:r>
              <a:rPr lang="hu-HU" sz="1800" b="1" i="0" u="none" strike="noStrike" baseline="30000" dirty="0">
                <a:ln>
                  <a:noFill/>
                </a:ln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Verdana" pitchFamily="34"/>
                <a:cs typeface="Verdana" pitchFamily="34"/>
              </a:rPr>
              <a:t>3</a:t>
            </a:r>
          </a:p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hu-HU" sz="1800" b="1" i="0" u="none" strike="noStrike" baseline="33000" dirty="0">
                <a:ln>
                  <a:noFill/>
                </a:ln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Verdana" pitchFamily="34"/>
                <a:cs typeface="Verdana" pitchFamily="34"/>
              </a:rPr>
              <a:t>    </a:t>
            </a:r>
            <a:r>
              <a:rPr lang="hu-HU" sz="1800" b="1" i="0" u="none" strike="noStrike" baseline="0" dirty="0">
                <a:ln>
                  <a:noFill/>
                </a:ln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Verdana" pitchFamily="34"/>
                <a:cs typeface="Verdana" pitchFamily="34"/>
              </a:rPr>
              <a:t>p</a:t>
            </a:r>
            <a:r>
              <a:rPr lang="hu-HU" sz="1800" b="1" i="0" u="none" strike="noStrike" baseline="33000" dirty="0">
                <a:ln>
                  <a:noFill/>
                </a:ln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hu-HU" sz="1800" b="1" i="0" u="none" strike="noStrike" baseline="-33000" dirty="0" err="1">
                <a:ln>
                  <a:noFill/>
                </a:ln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Verdana" pitchFamily="34"/>
                <a:cs typeface="Verdana" pitchFamily="34"/>
              </a:rPr>
              <a:t>init</a:t>
            </a:r>
            <a:r>
              <a:rPr lang="hu-HU" sz="1800" b="1" i="0" u="none" strike="noStrike" baseline="0" dirty="0">
                <a:ln>
                  <a:noFill/>
                </a:ln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Verdana" pitchFamily="34"/>
                <a:cs typeface="Verdana" pitchFamily="34"/>
              </a:rPr>
              <a:t> ≥ 1.5 </a:t>
            </a:r>
            <a:r>
              <a:rPr lang="hu-HU" sz="1800" b="1" i="0" u="none" strike="noStrike" baseline="0" dirty="0" err="1">
                <a:ln>
                  <a:noFill/>
                </a:ln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Verdana" pitchFamily="34"/>
                <a:cs typeface="Verdana" pitchFamily="34"/>
              </a:rPr>
              <a:t>GeV</a:t>
            </a:r>
            <a:r>
              <a:rPr lang="hu-HU" sz="1800" b="1" i="0" u="none" strike="noStrike" baseline="0" dirty="0">
                <a:ln>
                  <a:noFill/>
                </a:ln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Verdana" pitchFamily="34"/>
                <a:cs typeface="Verdana" pitchFamily="34"/>
              </a:rPr>
              <a:t>/fm</a:t>
            </a:r>
            <a:r>
              <a:rPr lang="hu-HU" sz="1800" b="1" i="0" u="none" strike="noStrike" baseline="30000" dirty="0">
                <a:ln>
                  <a:noFill/>
                </a:ln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Verdana" pitchFamily="34"/>
                <a:cs typeface="Verdana" pitchFamily="34"/>
              </a:rPr>
              <a:t>3   </a:t>
            </a:r>
          </a:p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hu-HU" sz="2600" b="1" dirty="0">
              <a:solidFill>
                <a:srgbClr val="FFFF00"/>
              </a:solidFill>
              <a:effectLst>
                <a:outerShdw dist="17961" dir="2700000">
                  <a:scrgbClr r="0" g="0" b="0"/>
                </a:outerShdw>
              </a:effectLst>
              <a:latin typeface="Verdana" pitchFamily="34"/>
              <a:ea typeface="Verdana" pitchFamily="34"/>
              <a:cs typeface="Verdana" pitchFamily="34"/>
            </a:endParaRPr>
          </a:p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hu-HU" sz="2400" b="1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Verdana" pitchFamily="34"/>
                <a:cs typeface="Verdana" pitchFamily="34"/>
              </a:rPr>
              <a:t>Nem egy, </a:t>
            </a:r>
          </a:p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hu-HU" sz="2400" b="1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Verdana" pitchFamily="34"/>
                <a:cs typeface="Verdana" pitchFamily="34"/>
              </a:rPr>
              <a:t>hanem </a:t>
            </a:r>
            <a:r>
              <a:rPr lang="hu-HU" sz="2400" b="1" dirty="0">
                <a:solidFill>
                  <a:srgbClr val="FFC0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Verdana" pitchFamily="34"/>
                <a:cs typeface="Verdana" pitchFamily="34"/>
              </a:rPr>
              <a:t>két átmenet</a:t>
            </a:r>
            <a:r>
              <a:rPr lang="hu-HU" sz="2400" b="1" i="0" u="none" strike="noStrike" baseline="0" dirty="0">
                <a:ln>
                  <a:noFill/>
                </a:ln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Verdana" pitchFamily="34"/>
                <a:cs typeface="Verdana" pitchFamily="34"/>
              </a:rPr>
              <a:t>!</a:t>
            </a:r>
          </a:p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hu-HU" sz="2400" b="1" i="0" u="none" strike="noStrike" baseline="0" dirty="0">
                <a:ln>
                  <a:noFill/>
                </a:ln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Verdana" pitchFamily="34"/>
                <a:cs typeface="Verdana" pitchFamily="34"/>
              </a:rPr>
              <a:t>  </a:t>
            </a:r>
            <a:r>
              <a:rPr lang="hu-HU" sz="1800" b="1" i="0" u="none" strike="noStrike" baseline="0" dirty="0">
                <a:ln>
                  <a:noFill/>
                </a:ln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Symbol" pitchFamily="18"/>
                <a:ea typeface="Verdana" pitchFamily="34"/>
                <a:cs typeface="Verdana" pitchFamily="34"/>
              </a:rPr>
              <a:t></a:t>
            </a:r>
            <a:r>
              <a:rPr lang="hu-HU" sz="1800" b="1" i="0" u="none" strike="noStrike" baseline="0" dirty="0">
                <a:ln>
                  <a:noFill/>
                </a:ln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Verdana" pitchFamily="34"/>
                <a:cs typeface="Verdana" pitchFamily="34"/>
              </a:rPr>
              <a:t>m</a:t>
            </a:r>
            <a:r>
              <a:rPr lang="hu-HU" sz="1800" b="1" i="0" u="none" strike="noStrike" baseline="-33000" dirty="0">
                <a:ln>
                  <a:noFill/>
                </a:ln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Symbol" pitchFamily="18"/>
                <a:ea typeface="Verdana" pitchFamily="34"/>
                <a:cs typeface="Verdana" pitchFamily="34"/>
              </a:rPr>
              <a:t></a:t>
            </a:r>
            <a:r>
              <a:rPr lang="hu-HU" sz="1800" b="1" i="0" u="none" strike="noStrike" baseline="-33000" dirty="0">
                <a:ln>
                  <a:noFill/>
                </a:ln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Verdana" pitchFamily="34"/>
                <a:cs typeface="Verdana" pitchFamily="34"/>
              </a:rPr>
              <a:t>'</a:t>
            </a:r>
            <a:r>
              <a:rPr lang="hu-HU" sz="1800" b="1" i="0" u="none" strike="noStrike" baseline="0" dirty="0">
                <a:ln>
                  <a:noFill/>
                </a:ln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Verdana" pitchFamily="34"/>
                <a:cs typeface="Verdana" pitchFamily="34"/>
              </a:rPr>
              <a:t> ≥ 200 </a:t>
            </a:r>
            <a:r>
              <a:rPr lang="hu-HU" sz="1800" b="1" i="0" u="none" strike="noStrike" baseline="0" dirty="0" err="1">
                <a:ln>
                  <a:noFill/>
                </a:ln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Verdana" pitchFamily="34"/>
                <a:cs typeface="Verdana" pitchFamily="34"/>
              </a:rPr>
              <a:t>MeV</a:t>
            </a:r>
            <a:endParaRPr lang="hu-HU" sz="1800" b="1" i="0" u="none" strike="noStrike" baseline="0" dirty="0">
              <a:ln>
                <a:noFill/>
              </a:ln>
              <a:solidFill>
                <a:srgbClr val="FFFF00"/>
              </a:solidFill>
              <a:effectLst>
                <a:outerShdw dist="17961" dir="2700000">
                  <a:scrgbClr r="0" g="0" b="0"/>
                </a:outerShdw>
              </a:effectLst>
              <a:latin typeface="Verdana" pitchFamily="34"/>
              <a:ea typeface="Verdana" pitchFamily="34"/>
              <a:cs typeface="Verdana" pitchFamily="34"/>
            </a:endParaRPr>
          </a:p>
        </p:txBody>
      </p:sp>
      <p:sp>
        <p:nvSpPr>
          <p:cNvPr id="6" name="Szabadkézi sokszög 5"/>
          <p:cNvSpPr/>
          <p:nvPr/>
        </p:nvSpPr>
        <p:spPr>
          <a:xfrm>
            <a:off x="4359960" y="871559"/>
            <a:ext cx="4655160" cy="511812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0" tIns="0" rIns="0" bIns="0" anchor="ctr" anchorCtr="0" compatLnSpc="1"/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hu-HU" sz="2400" b="1" i="0" u="none" strike="noStrike" baseline="0" dirty="0">
              <a:ln>
                <a:noFill/>
              </a:ln>
              <a:solidFill>
                <a:srgbClr val="FFFF00"/>
              </a:solidFill>
              <a:effectLst>
                <a:outerShdw dist="17961" dir="2700000">
                  <a:scrgbClr r="0" g="0" b="0"/>
                </a:outerShdw>
              </a:effectLst>
              <a:latin typeface="Verdana" pitchFamily="34"/>
              <a:ea typeface="Arial" pitchFamily="2"/>
              <a:cs typeface="Arial" pitchFamily="2"/>
            </a:endParaRPr>
          </a:p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hu-HU" sz="2400" b="1" i="0" u="none" strike="noStrike" baseline="0" dirty="0">
                <a:ln>
                  <a:noFill/>
                </a:ln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" pitchFamily="2"/>
                <a:cs typeface="Arial" pitchFamily="2"/>
              </a:rPr>
              <a:t>RHIC-nél </a:t>
            </a:r>
            <a:r>
              <a:rPr lang="hu-HU" sz="2400" b="1" i="0" u="none" strike="noStrike" baseline="0" dirty="0" err="1">
                <a:ln>
                  <a:noFill/>
                </a:ln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" pitchFamily="2"/>
                <a:cs typeface="Arial" pitchFamily="2"/>
              </a:rPr>
              <a:t>hadronanyagban</a:t>
            </a:r>
            <a:endParaRPr lang="hu-HU" sz="2400" b="1" i="0" u="none" strike="noStrike" baseline="0" dirty="0">
              <a:ln>
                <a:noFill/>
              </a:ln>
              <a:solidFill>
                <a:srgbClr val="FFFF00"/>
              </a:solidFill>
              <a:effectLst>
                <a:outerShdw dist="17961" dir="2700000">
                  <a:scrgbClr r="0" g="0" b="0"/>
                </a:outerShdw>
              </a:effectLst>
              <a:latin typeface="Verdana" pitchFamily="34"/>
              <a:ea typeface="Arial" pitchFamily="2"/>
              <a:cs typeface="Arial" pitchFamily="2"/>
            </a:endParaRPr>
          </a:p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hu-HU" sz="2000" b="1" i="0" u="none" strike="noStrike" baseline="0" dirty="0">
                <a:ln>
                  <a:noFill/>
                </a:ln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" pitchFamily="2"/>
                <a:cs typeface="Arial" pitchFamily="2"/>
              </a:rPr>
              <a:t>	</a:t>
            </a:r>
            <a:r>
              <a:rPr lang="hu-HU" sz="1800" b="1" i="0" u="none" strike="noStrike" baseline="0" dirty="0">
                <a:ln>
                  <a:noFill/>
                </a:ln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" pitchFamily="2"/>
                <a:cs typeface="Arial" pitchFamily="2"/>
              </a:rPr>
              <a:t>az </a:t>
            </a:r>
            <a:r>
              <a:rPr lang="hu-HU" sz="1800" b="1" i="0" u="none" strike="noStrike" baseline="0" dirty="0">
                <a:ln>
                  <a:noFill/>
                </a:ln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Symbol" pitchFamily="18"/>
                <a:ea typeface="Arial" pitchFamily="2"/>
                <a:cs typeface="Arial" pitchFamily="2"/>
              </a:rPr>
              <a:t>h</a:t>
            </a:r>
            <a:r>
              <a:rPr lang="hu-HU" sz="1800" b="1" i="0" u="none" strike="noStrike" baseline="0" dirty="0">
                <a:ln>
                  <a:noFill/>
                </a:ln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" pitchFamily="2"/>
                <a:cs typeface="Arial" pitchFamily="2"/>
              </a:rPr>
              <a:t>' mezon tömegcsökkenése</a:t>
            </a:r>
          </a:p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hu-HU" sz="2000" b="1" i="0" u="none" strike="noStrike" baseline="0" dirty="0">
                <a:ln>
                  <a:noFill/>
                </a:ln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" pitchFamily="2"/>
                <a:cs typeface="Arial" pitchFamily="2"/>
              </a:rPr>
              <a:t>	</a:t>
            </a:r>
            <a:r>
              <a:rPr lang="hu-HU" sz="1600" b="1" i="0" u="none" strike="noStrike" baseline="0" dirty="0">
                <a:ln>
                  <a:noFill/>
                </a:ln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" pitchFamily="2"/>
                <a:cs typeface="Arial" pitchFamily="2"/>
              </a:rPr>
              <a:t>egy elveszett szimmetria helyreáll</a:t>
            </a:r>
          </a:p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hu-HU" sz="2400" b="1" i="0" u="none" strike="noStrike" baseline="0" dirty="0">
                <a:ln>
                  <a:noFill/>
                </a:ln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" pitchFamily="2"/>
                <a:cs typeface="Arial" pitchFamily="2"/>
              </a:rPr>
              <a:t> </a:t>
            </a:r>
          </a:p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hu-HU" sz="2400" b="1" i="0" u="none" strike="noStrike" baseline="0" dirty="0">
              <a:ln>
                <a:noFill/>
              </a:ln>
              <a:solidFill>
                <a:srgbClr val="FFFF00"/>
              </a:solidFill>
              <a:effectLst>
                <a:outerShdw dist="17961" dir="2700000">
                  <a:scrgbClr r="0" g="0" b="0"/>
                </a:outerShdw>
              </a:effectLst>
              <a:latin typeface="Verdana" pitchFamily="34"/>
              <a:ea typeface="Arial" pitchFamily="2"/>
              <a:cs typeface="Arial" pitchFamily="2"/>
            </a:endParaRPr>
          </a:p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hu-HU" sz="2400" b="1" i="0" u="none" strike="noStrike" baseline="0" dirty="0">
              <a:ln>
                <a:noFill/>
              </a:ln>
              <a:solidFill>
                <a:srgbClr val="FFFF00"/>
              </a:solidFill>
              <a:effectLst>
                <a:outerShdw dist="17961" dir="2700000">
                  <a:scrgbClr r="0" g="0" b="0"/>
                </a:outerShdw>
              </a:effectLst>
              <a:latin typeface="Verdana" pitchFamily="34"/>
              <a:ea typeface="Arial" pitchFamily="2"/>
              <a:cs typeface="Arial" pitchFamily="2"/>
            </a:endParaRPr>
          </a:p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hu-HU" sz="2400" b="1" i="0" u="none" strike="noStrike" baseline="0" dirty="0">
              <a:ln>
                <a:noFill/>
              </a:ln>
              <a:solidFill>
                <a:srgbClr val="FFFF00"/>
              </a:solidFill>
              <a:effectLst>
                <a:outerShdw dist="17961" dir="2700000">
                  <a:scrgbClr r="0" g="0" b="0"/>
                </a:outerShdw>
              </a:effectLst>
              <a:latin typeface="Verdana" pitchFamily="34"/>
              <a:ea typeface="Arial" pitchFamily="2"/>
              <a:cs typeface="Arial" pitchFamily="2"/>
            </a:endParaRPr>
          </a:p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hu-HU" sz="2400" b="1" i="0" u="none" strike="noStrike" baseline="0" dirty="0">
              <a:ln>
                <a:noFill/>
              </a:ln>
              <a:solidFill>
                <a:srgbClr val="FFFF00"/>
              </a:solidFill>
              <a:effectLst>
                <a:outerShdw dist="17961" dir="2700000">
                  <a:scrgbClr r="0" g="0" b="0"/>
                </a:outerShdw>
              </a:effectLst>
              <a:latin typeface="Verdana" pitchFamily="34"/>
              <a:ea typeface="Arial" pitchFamily="2"/>
              <a:cs typeface="Arial" pitchFamily="2"/>
            </a:endParaRPr>
          </a:p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hu-HU" sz="1600" b="1" i="0" u="none" strike="noStrike" baseline="0" dirty="0">
              <a:ln>
                <a:noFill/>
              </a:ln>
              <a:solidFill>
                <a:srgbClr val="FFFF00"/>
              </a:solidFill>
              <a:effectLst>
                <a:outerShdw dist="17961" dir="2700000">
                  <a:scrgbClr r="0" g="0" b="0"/>
                </a:outerShdw>
              </a:effectLst>
              <a:latin typeface="Verdana" pitchFamily="34"/>
              <a:ea typeface="Arial" pitchFamily="2"/>
              <a:cs typeface="Arial" pitchFamily="2"/>
            </a:endParaRPr>
          </a:p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hu-HU" sz="1600" b="1" i="0" u="none" strike="noStrike" baseline="0" dirty="0">
              <a:ln>
                <a:noFill/>
              </a:ln>
              <a:solidFill>
                <a:srgbClr val="FFFF00"/>
              </a:solidFill>
              <a:effectLst>
                <a:outerShdw dist="17961" dir="2700000">
                  <a:scrgbClr r="0" g="0" b="0"/>
                </a:outerShdw>
              </a:effectLst>
              <a:latin typeface="Verdana" pitchFamily="34"/>
              <a:ea typeface="Arial" pitchFamily="2"/>
              <a:cs typeface="Arial" pitchFamily="2"/>
            </a:endParaRPr>
          </a:p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hu-HU" sz="1600" b="1" i="0" u="none" strike="noStrike" baseline="0" dirty="0">
              <a:ln>
                <a:noFill/>
              </a:ln>
              <a:solidFill>
                <a:srgbClr val="FFFF00"/>
              </a:solidFill>
              <a:effectLst>
                <a:outerShdw dist="17961" dir="2700000">
                  <a:scrgbClr r="0" g="0" b="0"/>
                </a:outerShdw>
              </a:effectLst>
              <a:latin typeface="Verdana" pitchFamily="34"/>
              <a:ea typeface="Arial" pitchFamily="2"/>
              <a:cs typeface="Arial" pitchFamily="2"/>
            </a:endParaRPr>
          </a:p>
          <a:p>
            <a:pPr marL="0" marR="0" lvl="0" indent="0" algn="ct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hu-HU" sz="1600" b="1" i="0" u="none" strike="noStrike" baseline="0" dirty="0">
                <a:ln>
                  <a:noFill/>
                </a:ln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" pitchFamily="2"/>
                <a:cs typeface="Arial" pitchFamily="2"/>
              </a:rPr>
              <a:t>T. </a:t>
            </a:r>
            <a:r>
              <a:rPr lang="hu-HU" sz="1600" b="1" i="0" u="none" strike="noStrike" baseline="0" dirty="0" err="1">
                <a:ln>
                  <a:noFill/>
                </a:ln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" pitchFamily="2"/>
                <a:cs typeface="Arial" pitchFamily="2"/>
              </a:rPr>
              <a:t>Cs</a:t>
            </a:r>
            <a:r>
              <a:rPr lang="hu-HU" sz="1600" b="1" i="0" u="none" strike="noStrike" baseline="0" dirty="0">
                <a:ln>
                  <a:noFill/>
                </a:ln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" pitchFamily="2"/>
                <a:cs typeface="Arial" pitchFamily="2"/>
              </a:rPr>
              <a:t>, R. Vértesi, J. Sziklai</a:t>
            </a:r>
          </a:p>
          <a:p>
            <a:pPr marL="0" marR="0" lvl="0" indent="0" algn="ct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hu-HU" sz="1600" b="1" i="0" u="none" strike="noStrike" baseline="0" dirty="0">
                <a:ln>
                  <a:noFill/>
                </a:ln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" pitchFamily="2"/>
                <a:cs typeface="Arial" pitchFamily="2"/>
                <a:hlinkClick r:id="rId3"/>
              </a:rPr>
              <a:t>Phys.Rev.Lett.105:182301,2010</a:t>
            </a:r>
            <a:endParaRPr lang="hu-HU" sz="1600" b="1" i="0" u="none" strike="noStrike" baseline="0" dirty="0">
              <a:ln>
                <a:noFill/>
              </a:ln>
              <a:solidFill>
                <a:srgbClr val="FFFF00"/>
              </a:solidFill>
              <a:effectLst>
                <a:outerShdw dist="17961" dir="2700000">
                  <a:scrgbClr r="0" g="0" b="0"/>
                </a:outerShdw>
              </a:effectLst>
              <a:latin typeface="Verdana" pitchFamily="34"/>
              <a:ea typeface="Arial" pitchFamily="2"/>
              <a:cs typeface="Arial" pitchFamily="2"/>
            </a:endParaRPr>
          </a:p>
          <a:p>
            <a:pPr marL="0" marR="0" lvl="0" indent="0" algn="ct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hu-HU" sz="1600" b="1" i="0" u="none" strike="noStrike" baseline="0" dirty="0">
              <a:ln>
                <a:noFill/>
              </a:ln>
              <a:solidFill>
                <a:srgbClr val="FFFF00"/>
              </a:solidFill>
              <a:effectLst>
                <a:outerShdw dist="17961" dir="2700000">
                  <a:scrgbClr r="0" g="0" b="0"/>
                </a:outerShdw>
              </a:effectLst>
              <a:latin typeface="Verdana" pitchFamily="34"/>
              <a:ea typeface="Verdana" pitchFamily="34"/>
              <a:cs typeface="Verdana" pitchFamily="34"/>
            </a:endParaRPr>
          </a:p>
          <a:p>
            <a:pPr marL="0" marR="0" lvl="0" indent="0" algn="ct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hu-HU" sz="1600" b="1" i="0" u="none" strike="noStrike" baseline="0" dirty="0">
                <a:ln>
                  <a:noFill/>
                </a:ln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" pitchFamily="2"/>
                <a:cs typeface="Arial" pitchFamily="2"/>
              </a:rPr>
              <a:t>R. Vértesi, T. </a:t>
            </a:r>
            <a:r>
              <a:rPr lang="hu-HU" sz="1600" b="1" i="0" u="none" strike="noStrike" baseline="0" dirty="0" err="1">
                <a:ln>
                  <a:noFill/>
                </a:ln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" pitchFamily="2"/>
                <a:cs typeface="Arial" pitchFamily="2"/>
              </a:rPr>
              <a:t>Cs</a:t>
            </a:r>
            <a:r>
              <a:rPr lang="hu-HU" sz="1600" b="1" i="0" u="none" strike="noStrike" baseline="0" dirty="0">
                <a:ln>
                  <a:noFill/>
                </a:ln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" pitchFamily="2"/>
                <a:cs typeface="Arial" pitchFamily="2"/>
              </a:rPr>
              <a:t>, J. Sziklai</a:t>
            </a:r>
          </a:p>
          <a:p>
            <a:pPr marL="0" marR="0" lvl="0" indent="0" algn="ct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hu-HU" sz="1600" b="1" i="0" u="none" strike="noStrike" baseline="0" dirty="0" err="1">
                <a:ln>
                  <a:noFill/>
                </a:ln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" pitchFamily="2"/>
                <a:cs typeface="Arial" pitchFamily="2"/>
              </a:rPr>
              <a:t>Nucl.Phys</a:t>
            </a:r>
            <a:r>
              <a:rPr lang="hu-HU" sz="1600" b="1" i="0" u="none" strike="noStrike" baseline="0" dirty="0">
                <a:ln>
                  <a:noFill/>
                </a:ln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" pitchFamily="2"/>
                <a:cs typeface="Arial" pitchFamily="2"/>
              </a:rPr>
              <a:t>. A830 (2009) 631C-632C</a:t>
            </a:r>
          </a:p>
          <a:p>
            <a:pPr lvl="0" algn="ctr">
              <a:spcBef>
                <a:spcPts val="0"/>
              </a:spcBef>
              <a:spcAft>
                <a:spcPts val="0"/>
              </a:spcAft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hu-HU" sz="1600" b="1" i="0" u="none" strike="noStrike" baseline="0" dirty="0" err="1">
                <a:ln>
                  <a:noFill/>
                </a:ln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" pitchFamily="2"/>
                <a:cs typeface="Arial" pitchFamily="2"/>
                <a:hlinkClick r:id="rId4"/>
              </a:rPr>
              <a:t>Phys</a:t>
            </a:r>
            <a:r>
              <a:rPr lang="hu-HU" sz="1600" b="1" i="0" u="none" strike="noStrike" baseline="0" dirty="0">
                <a:ln>
                  <a:noFill/>
                </a:ln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" pitchFamily="2"/>
                <a:cs typeface="Arial" pitchFamily="2"/>
                <a:hlinkClick r:id="rId4"/>
              </a:rPr>
              <a:t>. </a:t>
            </a:r>
            <a:r>
              <a:rPr lang="hu-HU" sz="1600" b="1" dirty="0" err="1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" pitchFamily="2"/>
                <a:cs typeface="Arial" pitchFamily="2"/>
                <a:hlinkClick r:id="rId4"/>
              </a:rPr>
              <a:t>Rev</a:t>
            </a:r>
            <a:r>
              <a:rPr lang="hu-HU" sz="1600" b="1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" pitchFamily="2"/>
                <a:cs typeface="Arial" pitchFamily="2"/>
                <a:hlinkClick r:id="rId4"/>
              </a:rPr>
              <a:t>.</a:t>
            </a:r>
            <a:r>
              <a:rPr lang="hu-HU" sz="1600" b="1" dirty="0">
                <a:solidFill>
                  <a:srgbClr val="FFFF00"/>
                </a:solidFill>
                <a:hlinkClick r:id="rId4"/>
              </a:rPr>
              <a:t> C83 (2011) 054903</a:t>
            </a:r>
            <a:r>
              <a:rPr lang="hu-HU" sz="1600" dirty="0">
                <a:solidFill>
                  <a:srgbClr val="FFFF00"/>
                </a:solidFill>
                <a:hlinkClick r:id="rId4"/>
              </a:rPr>
              <a:t> </a:t>
            </a:r>
            <a:endParaRPr lang="hu-HU" sz="1600" b="1" i="0" u="none" strike="noStrike" baseline="0" dirty="0">
              <a:ln>
                <a:noFill/>
              </a:ln>
              <a:solidFill>
                <a:srgbClr val="FFFF00"/>
              </a:solidFill>
              <a:effectLst>
                <a:outerShdw dist="17961" dir="2700000">
                  <a:scrgbClr r="0" g="0" b="0"/>
                </a:outerShdw>
              </a:effectLst>
              <a:latin typeface="Verdana" pitchFamily="34"/>
              <a:ea typeface="Arial" pitchFamily="2"/>
              <a:cs typeface="Arial" pitchFamily="2"/>
            </a:endParaRPr>
          </a:p>
          <a:p>
            <a:pPr marL="0" marR="0" lvl="0" indent="0" algn="ct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hu-HU" sz="1600" b="1" i="0" u="none" strike="noStrike" baseline="0" dirty="0">
              <a:ln>
                <a:noFill/>
              </a:ln>
              <a:solidFill>
                <a:srgbClr val="FFFF00"/>
              </a:solidFill>
              <a:effectLst>
                <a:outerShdw dist="17961" dir="2700000">
                  <a:scrgbClr r="0" g="0" b="0"/>
                </a:outerShdw>
              </a:effectLst>
              <a:latin typeface="Verdana" pitchFamily="34"/>
              <a:ea typeface="Arial" pitchFamily="2"/>
              <a:cs typeface="Arial" pitchFamily="2"/>
            </a:endParaRPr>
          </a:p>
          <a:p>
            <a:pPr marL="0" marR="0" lvl="0" indent="0" algn="ct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hu-HU" sz="1600" b="1" i="0" u="none" strike="noStrike" baseline="0" dirty="0">
                <a:ln>
                  <a:noFill/>
                </a:ln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" pitchFamily="2"/>
                <a:cs typeface="Arial" pitchFamily="2"/>
              </a:rPr>
              <a:t>↔ T[U</a:t>
            </a:r>
            <a:r>
              <a:rPr lang="hu-HU" sz="1600" b="1" i="0" u="none" strike="noStrike" baseline="-25000" dirty="0">
                <a:ln>
                  <a:noFill/>
                </a:ln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" pitchFamily="2"/>
                <a:cs typeface="Arial" pitchFamily="2"/>
              </a:rPr>
              <a:t>A</a:t>
            </a:r>
            <a:r>
              <a:rPr lang="hu-HU" sz="1600" b="1" i="0" u="none" strike="noStrike" baseline="0" dirty="0">
                <a:ln>
                  <a:noFill/>
                </a:ln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" pitchFamily="2"/>
                <a:cs typeface="Arial" pitchFamily="2"/>
              </a:rPr>
              <a:t>(1)] &lt; </a:t>
            </a:r>
            <a:r>
              <a:rPr lang="hu-HU" sz="1600" b="1" i="0" u="none" strike="noStrike" baseline="0" dirty="0" err="1">
                <a:ln>
                  <a:noFill/>
                </a:ln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" pitchFamily="2"/>
                <a:cs typeface="Arial" pitchFamily="2"/>
              </a:rPr>
              <a:t>T</a:t>
            </a:r>
            <a:r>
              <a:rPr lang="hu-HU" sz="1600" b="1" i="0" u="none" strike="noStrike" baseline="-25000" dirty="0" err="1">
                <a:ln>
                  <a:noFill/>
                </a:ln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" pitchFamily="2"/>
                <a:cs typeface="Arial" pitchFamily="2"/>
              </a:rPr>
              <a:t>c</a:t>
            </a:r>
            <a:endParaRPr lang="hu-HU" sz="1600" b="1" i="0" u="none" strike="noStrike" baseline="-25000" dirty="0">
              <a:ln>
                <a:noFill/>
              </a:ln>
              <a:solidFill>
                <a:srgbClr val="FFFF00"/>
              </a:solidFill>
              <a:effectLst>
                <a:outerShdw dist="17961" dir="2700000">
                  <a:scrgbClr r="0" g="0" b="0"/>
                </a:outerShdw>
              </a:effectLst>
              <a:latin typeface="Verdana" pitchFamily="34"/>
              <a:ea typeface="Arial" pitchFamily="2"/>
              <a:cs typeface="Arial" pitchFamily="2"/>
            </a:endParaRPr>
          </a:p>
          <a:p>
            <a:pPr marL="0" marR="0" lvl="0" indent="0" algn="ct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hu-HU" sz="1600" b="1" i="0" u="none" strike="noStrike" baseline="0" dirty="0">
              <a:ln>
                <a:noFill/>
              </a:ln>
              <a:solidFill>
                <a:srgbClr val="FFFF00"/>
              </a:solidFill>
              <a:effectLst>
                <a:outerShdw dist="17961" dir="2700000">
                  <a:scrgbClr r="0" g="0" b="0"/>
                </a:outerShdw>
              </a:effectLst>
              <a:latin typeface="Verdana" pitchFamily="34"/>
              <a:ea typeface="Arial" pitchFamily="2"/>
              <a:cs typeface="Arial" pitchFamily="2"/>
            </a:endParaRPr>
          </a:p>
        </p:txBody>
      </p:sp>
      <p:pic>
        <p:nvPicPr>
          <p:cNvPr id="7" name="Kép 6"/>
          <p:cNvPicPr>
            <a:picLocks noChangeAspect="1"/>
          </p:cNvPicPr>
          <p:nvPr/>
        </p:nvPicPr>
        <p:blipFill>
          <a:blip r:embed="rId5">
            <a:lum/>
            <a:alphaModFix/>
          </a:blip>
          <a:srcRect/>
          <a:stretch>
            <a:fillRect/>
          </a:stretch>
        </p:blipFill>
        <p:spPr>
          <a:xfrm>
            <a:off x="3619080" y="1772816"/>
            <a:ext cx="5524200" cy="201887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527019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48"/>
          <p:cNvSpPr txBox="1">
            <a:spLocks noChangeArrowheads="1"/>
          </p:cNvSpPr>
          <p:nvPr/>
        </p:nvSpPr>
        <p:spPr bwMode="auto">
          <a:xfrm>
            <a:off x="-3059" y="-1041"/>
            <a:ext cx="9144000" cy="693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hu-HU" sz="3000" b="1" kern="0" cap="all" dirty="0" err="1">
                <a:solidFill>
                  <a:srgbClr val="FFFF00"/>
                </a:solidFill>
                <a:latin typeface="+mn-lt"/>
                <a:ea typeface="+mj-ea"/>
                <a:cs typeface="+mj-cs"/>
              </a:rPr>
              <a:t>ATOMok</a:t>
            </a:r>
            <a:r>
              <a:rPr lang="hu-HU" sz="3000" b="1" kern="0" cap="all" dirty="0">
                <a:solidFill>
                  <a:srgbClr val="FFFF00"/>
                </a:solidFill>
                <a:latin typeface="+mn-lt"/>
                <a:ea typeface="+mj-ea"/>
                <a:cs typeface="+mj-cs"/>
              </a:rPr>
              <a:t> és az </a:t>
            </a:r>
            <a:r>
              <a:rPr lang="hu-HU" sz="3000" b="1" kern="0" cap="all" dirty="0" err="1">
                <a:solidFill>
                  <a:srgbClr val="FFFF00"/>
                </a:solidFill>
                <a:latin typeface="+mn-lt"/>
                <a:ea typeface="+mj-ea"/>
                <a:cs typeface="+mj-cs"/>
              </a:rPr>
              <a:t>atomMAG</a:t>
            </a:r>
            <a:r>
              <a:rPr lang="hu-HU" sz="3000" b="1" kern="0" cap="all" dirty="0">
                <a:solidFill>
                  <a:srgbClr val="FFFF00"/>
                </a:solidFill>
                <a:latin typeface="+mn-lt"/>
                <a:ea typeface="+mj-ea"/>
                <a:cs typeface="+mj-cs"/>
              </a:rPr>
              <a:t> SZERKEZETE</a:t>
            </a:r>
          </a:p>
        </p:txBody>
      </p:sp>
      <p:sp>
        <p:nvSpPr>
          <p:cNvPr id="10" name="Élőláb helye 3"/>
          <p:cNvSpPr>
            <a:spLocks noGrp="1"/>
          </p:cNvSpPr>
          <p:nvPr>
            <p:ph type="ftr" sz="quarter" idx="10"/>
          </p:nvPr>
        </p:nvSpPr>
        <p:spPr>
          <a:xfrm>
            <a:off x="37653" y="6477000"/>
            <a:ext cx="4678363" cy="360363"/>
          </a:xfrm>
        </p:spPr>
        <p:txBody>
          <a:bodyPr/>
          <a:lstStyle/>
          <a:p>
            <a:pPr>
              <a:defRPr/>
            </a:pPr>
            <a:r>
              <a:rPr lang="hu-HU"/>
              <a:t>Csörgő T.</a:t>
            </a:r>
            <a:endParaRPr lang="en-US" dirty="0"/>
          </a:p>
        </p:txBody>
      </p:sp>
      <p:pic>
        <p:nvPicPr>
          <p:cNvPr id="1028" name="Picture 4" descr="http://phenix.elte.hu/figures/atommag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0110" y="764704"/>
            <a:ext cx="7292290" cy="5712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9034203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Csoportba foglalás 1"/>
          <p:cNvGrpSpPr/>
          <p:nvPr/>
        </p:nvGrpSpPr>
        <p:grpSpPr>
          <a:xfrm>
            <a:off x="-268200" y="0"/>
            <a:ext cx="9412200" cy="684359"/>
            <a:chOff x="-268200" y="0"/>
            <a:chExt cx="9412200" cy="684359"/>
          </a:xfrm>
        </p:grpSpPr>
        <p:sp>
          <p:nvSpPr>
            <p:cNvPr id="3" name="Szabadkézi sokszög 2"/>
            <p:cNvSpPr/>
            <p:nvPr/>
          </p:nvSpPr>
          <p:spPr>
            <a:xfrm>
              <a:off x="-268200" y="0"/>
              <a:ext cx="9412200" cy="684359"/>
            </a:xfrm>
            <a:custGeom>
              <a:avLst>
                <a:gd name="f0" fmla="val 41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none" lIns="90000" tIns="46800" rIns="90000" bIns="46800" anchor="ctr" anchorCtr="0" compatLnSpc="1"/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448919" algn="l"/>
                  <a:tab pos="898199" algn="l"/>
                  <a:tab pos="1347480" algn="l"/>
                  <a:tab pos="1796760" algn="l"/>
                  <a:tab pos="2246040" algn="l"/>
                  <a:tab pos="2695320" algn="l"/>
                  <a:tab pos="3144600" algn="l"/>
                  <a:tab pos="3593880" algn="l"/>
                  <a:tab pos="4043159" algn="l"/>
                  <a:tab pos="4492440" algn="l"/>
                  <a:tab pos="4941719" algn="l"/>
                  <a:tab pos="5391000" algn="l"/>
                  <a:tab pos="5840280" algn="l"/>
                  <a:tab pos="6289560" algn="l"/>
                  <a:tab pos="6738840" algn="l"/>
                  <a:tab pos="7188120" algn="l"/>
                  <a:tab pos="7637400" algn="l"/>
                  <a:tab pos="8086679" algn="l"/>
                  <a:tab pos="8535960" algn="l"/>
                  <a:tab pos="8985240" algn="l"/>
                </a:tabLst>
              </a:pPr>
              <a:endParaRPr lang="hu-HU" sz="2400" b="0" i="0" u="none" strike="noStrike" baseline="0">
                <a:ln>
                  <a:noFill/>
                </a:ln>
                <a:solidFill>
                  <a:srgbClr val="000000"/>
                </a:solidFill>
                <a:latin typeface="Times New Roman" pitchFamily="18"/>
                <a:ea typeface="Lucida Sans Unicode" pitchFamily="2"/>
                <a:cs typeface="Lucida Sans Unicode" pitchFamily="2"/>
              </a:endParaRPr>
            </a:p>
          </p:txBody>
        </p:sp>
        <p:sp>
          <p:nvSpPr>
            <p:cNvPr id="4" name="Szabadkézi sokszög 3"/>
            <p:cNvSpPr/>
            <p:nvPr/>
          </p:nvSpPr>
          <p:spPr>
            <a:xfrm>
              <a:off x="-268200" y="100080"/>
              <a:ext cx="9412200" cy="4878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square" lIns="0" tIns="0" rIns="0" bIns="0" anchor="ctr" anchorCtr="0" compatLnSpc="1">
              <a:spAutoFit/>
            </a:bodyPr>
            <a:lstStyle/>
            <a:p>
              <a:pPr marL="0" marR="0" lvl="0" indent="0" algn="ctr" rtl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448919" algn="l"/>
                  <a:tab pos="898199" algn="l"/>
                  <a:tab pos="1347480" algn="l"/>
                  <a:tab pos="1796760" algn="l"/>
                  <a:tab pos="2246040" algn="l"/>
                  <a:tab pos="2695320" algn="l"/>
                  <a:tab pos="3144600" algn="l"/>
                  <a:tab pos="3593880" algn="l"/>
                  <a:tab pos="4043159" algn="l"/>
                  <a:tab pos="4492440" algn="l"/>
                  <a:tab pos="4941719" algn="l"/>
                  <a:tab pos="5391000" algn="l"/>
                  <a:tab pos="5840280" algn="l"/>
                  <a:tab pos="6289560" algn="l"/>
                  <a:tab pos="6738840" algn="l"/>
                  <a:tab pos="7188120" algn="l"/>
                  <a:tab pos="7637400" algn="l"/>
                  <a:tab pos="8086679" algn="l"/>
                  <a:tab pos="8535960" algn="l"/>
                  <a:tab pos="8985240" algn="l"/>
                </a:tabLst>
              </a:pPr>
              <a:r>
                <a:rPr lang="hu-HU" sz="3200" b="1" i="0" u="none" strike="noStrike" baseline="0">
                  <a:ln>
                    <a:noFill/>
                  </a:ln>
                  <a:solidFill>
                    <a:srgbClr val="FFFF00"/>
                  </a:solidFill>
                  <a:effectLst>
                    <a:outerShdw dist="17961" dir="2700000">
                      <a:scrgbClr r="0" g="0" b="0"/>
                    </a:outerShdw>
                  </a:effectLst>
                  <a:latin typeface="Verdana" pitchFamily="34"/>
                  <a:ea typeface="Lucida Sans Unicode" pitchFamily="2"/>
                  <a:cs typeface="Lucida Sans Unicode" pitchFamily="2"/>
                </a:rPr>
                <a:t>Mérföldkövek – az előadás alapja</a:t>
              </a:r>
            </a:p>
          </p:txBody>
        </p:sp>
      </p:grpSp>
      <p:pic>
        <p:nvPicPr>
          <p:cNvPr id="5" name="Kép 4"/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-720" y="1131840"/>
            <a:ext cx="9144000" cy="3854519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Szabadkézi sokszög 5"/>
          <p:cNvSpPr/>
          <p:nvPr/>
        </p:nvSpPr>
        <p:spPr>
          <a:xfrm>
            <a:off x="-720" y="5432400"/>
            <a:ext cx="9144000" cy="6094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/>
          <a:lstStyle/>
          <a:p>
            <a:pPr marL="0" marR="0" lvl="0" indent="0" algn="ctr" rtl="0" hangingPunct="1">
              <a:lnSpc>
                <a:spcPct val="150000"/>
              </a:lnSpc>
              <a:spcBef>
                <a:spcPts val="598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hu-HU" sz="1800" b="1" i="0" u="none" strike="noStrike" baseline="0" dirty="0">
                <a:ln>
                  <a:noFill/>
                </a:ln>
                <a:solidFill>
                  <a:srgbClr val="FFFFFF"/>
                </a:solidFill>
                <a:latin typeface="Verdana" pitchFamily="34"/>
                <a:ea typeface="Arial" pitchFamily="2"/>
                <a:cs typeface="Arial" pitchFamily="2"/>
              </a:rPr>
              <a:t>Élet és Tudomány 2010 év </a:t>
            </a:r>
            <a:r>
              <a:rPr lang="hu-HU" sz="1800" b="1" i="0" u="none" strike="noStrike" baseline="0" dirty="0">
                <a:ln>
                  <a:noFill/>
                </a:ln>
                <a:solidFill>
                  <a:srgbClr val="FFFFFF"/>
                </a:solidFill>
                <a:latin typeface="Verdana" pitchFamily="34"/>
                <a:ea typeface="Arial" pitchFamily="2"/>
                <a:cs typeface="Arial" pitchFamily="2"/>
                <a:hlinkClick r:id="rId4"/>
              </a:rPr>
              <a:t>49 szám 1542. oldal</a:t>
            </a:r>
            <a:r>
              <a:rPr lang="hu-HU" sz="1800" b="1" i="0" u="none" strike="noStrike" baseline="0" dirty="0">
                <a:ln>
                  <a:noFill/>
                </a:ln>
                <a:solidFill>
                  <a:srgbClr val="FFFFFF"/>
                </a:solidFill>
                <a:latin typeface="Verdana" pitchFamily="34"/>
                <a:ea typeface="Arial" pitchFamily="2"/>
                <a:cs typeface="Arial" pitchFamily="2"/>
              </a:rPr>
              <a:t>,</a:t>
            </a:r>
          </a:p>
          <a:p>
            <a:pPr marL="0" marR="0" lvl="0" indent="0" algn="ctr" rtl="0" hangingPunct="1">
              <a:lnSpc>
                <a:spcPct val="150000"/>
              </a:lnSpc>
              <a:spcBef>
                <a:spcPts val="598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hu-HU" sz="1800" b="1" i="0" u="none" strike="noStrike" baseline="0" dirty="0" err="1">
                <a:ln>
                  <a:noFill/>
                </a:ln>
                <a:solidFill>
                  <a:srgbClr val="FFFFFF"/>
                </a:solidFill>
                <a:latin typeface="Verdana" pitchFamily="34"/>
                <a:ea typeface="Arial" pitchFamily="2"/>
                <a:cs typeface="Arial" pitchFamily="2"/>
              </a:rPr>
              <a:t>Cs.T</a:t>
            </a:r>
            <a:r>
              <a:rPr lang="hu-HU" sz="1800" b="1" i="0" u="none" strike="noStrike" baseline="0" dirty="0">
                <a:ln>
                  <a:noFill/>
                </a:ln>
                <a:solidFill>
                  <a:srgbClr val="FFFFFF"/>
                </a:solidFill>
                <a:latin typeface="Verdana" pitchFamily="34"/>
                <a:ea typeface="Arial" pitchFamily="2"/>
                <a:cs typeface="Arial" pitchFamily="2"/>
              </a:rPr>
              <a:t>. Zimányi 2010 </a:t>
            </a:r>
            <a:r>
              <a:rPr lang="hu-HU" sz="1800" b="1" i="0" u="none" strike="noStrike" baseline="0" dirty="0" err="1">
                <a:ln>
                  <a:noFill/>
                </a:ln>
                <a:solidFill>
                  <a:srgbClr val="FFFFFF"/>
                </a:solidFill>
                <a:latin typeface="Verdana" pitchFamily="34"/>
                <a:ea typeface="Arial" pitchFamily="2"/>
                <a:cs typeface="Arial" pitchFamily="2"/>
              </a:rPr>
              <a:t>Nehézionfizikai</a:t>
            </a:r>
            <a:r>
              <a:rPr lang="hu-HU" sz="1800" b="1" i="0" u="none" strike="noStrike" baseline="0" dirty="0">
                <a:ln>
                  <a:noFill/>
                </a:ln>
                <a:solidFill>
                  <a:srgbClr val="FFFFFF"/>
                </a:solidFill>
                <a:latin typeface="Verdana" pitchFamily="34"/>
                <a:ea typeface="Arial" pitchFamily="2"/>
                <a:cs typeface="Arial" pitchFamily="2"/>
              </a:rPr>
              <a:t> Téli Iskola előadása</a:t>
            </a:r>
          </a:p>
        </p:txBody>
      </p:sp>
    </p:spTree>
    <p:extLst>
      <p:ext uri="{BB962C8B-B14F-4D97-AF65-F5344CB8AC3E}">
        <p14:creationId xmlns:p14="http://schemas.microsoft.com/office/powerpoint/2010/main" val="298158431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Csoportba foglalás 1"/>
          <p:cNvGrpSpPr/>
          <p:nvPr/>
        </p:nvGrpSpPr>
        <p:grpSpPr>
          <a:xfrm>
            <a:off x="-268200" y="0"/>
            <a:ext cx="9412200" cy="684359"/>
            <a:chOff x="-268200" y="0"/>
            <a:chExt cx="9412200" cy="684359"/>
          </a:xfrm>
        </p:grpSpPr>
        <p:sp>
          <p:nvSpPr>
            <p:cNvPr id="3" name="Szabadkézi sokszög 2"/>
            <p:cNvSpPr/>
            <p:nvPr/>
          </p:nvSpPr>
          <p:spPr>
            <a:xfrm>
              <a:off x="-268200" y="0"/>
              <a:ext cx="9412200" cy="684359"/>
            </a:xfrm>
            <a:custGeom>
              <a:avLst>
                <a:gd name="f0" fmla="val 41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none" lIns="90000" tIns="46800" rIns="90000" bIns="46800" anchor="ctr" anchorCtr="0" compatLnSpc="1"/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448919" algn="l"/>
                  <a:tab pos="898199" algn="l"/>
                  <a:tab pos="1347480" algn="l"/>
                  <a:tab pos="1796760" algn="l"/>
                  <a:tab pos="2246040" algn="l"/>
                  <a:tab pos="2695320" algn="l"/>
                  <a:tab pos="3144600" algn="l"/>
                  <a:tab pos="3593880" algn="l"/>
                  <a:tab pos="4043159" algn="l"/>
                  <a:tab pos="4492440" algn="l"/>
                  <a:tab pos="4941719" algn="l"/>
                  <a:tab pos="5391000" algn="l"/>
                  <a:tab pos="5840280" algn="l"/>
                  <a:tab pos="6289560" algn="l"/>
                  <a:tab pos="6738840" algn="l"/>
                  <a:tab pos="7188120" algn="l"/>
                  <a:tab pos="7637400" algn="l"/>
                  <a:tab pos="8086679" algn="l"/>
                  <a:tab pos="8535960" algn="l"/>
                  <a:tab pos="8985240" algn="l"/>
                </a:tabLst>
              </a:pPr>
              <a:endParaRPr lang="hu-HU" sz="2400" b="0" i="0" u="none" strike="noStrike" baseline="0">
                <a:ln>
                  <a:noFill/>
                </a:ln>
                <a:solidFill>
                  <a:srgbClr val="000000"/>
                </a:solidFill>
                <a:latin typeface="Times New Roman" pitchFamily="18"/>
                <a:ea typeface="Lucida Sans Unicode" pitchFamily="2"/>
                <a:cs typeface="Lucida Sans Unicode" pitchFamily="2"/>
              </a:endParaRPr>
            </a:p>
          </p:txBody>
        </p:sp>
        <p:sp>
          <p:nvSpPr>
            <p:cNvPr id="4" name="Szabadkézi sokszög 3"/>
            <p:cNvSpPr/>
            <p:nvPr/>
          </p:nvSpPr>
          <p:spPr>
            <a:xfrm>
              <a:off x="-268200" y="100080"/>
              <a:ext cx="9412200" cy="4878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square" lIns="0" tIns="0" rIns="0" bIns="0" anchor="ctr" anchorCtr="0" compatLnSpc="1">
              <a:spAutoFit/>
            </a:bodyPr>
            <a:lstStyle/>
            <a:p>
              <a:pPr marL="0" marR="0" lvl="0" indent="0" algn="ctr" rtl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448919" algn="l"/>
                  <a:tab pos="898199" algn="l"/>
                  <a:tab pos="1347480" algn="l"/>
                  <a:tab pos="1796760" algn="l"/>
                  <a:tab pos="2246040" algn="l"/>
                  <a:tab pos="2695320" algn="l"/>
                  <a:tab pos="3144600" algn="l"/>
                  <a:tab pos="3593880" algn="l"/>
                  <a:tab pos="4043159" algn="l"/>
                  <a:tab pos="4492440" algn="l"/>
                  <a:tab pos="4941719" algn="l"/>
                  <a:tab pos="5391000" algn="l"/>
                  <a:tab pos="5840280" algn="l"/>
                  <a:tab pos="6289560" algn="l"/>
                  <a:tab pos="6738840" algn="l"/>
                  <a:tab pos="7188120" algn="l"/>
                  <a:tab pos="7637400" algn="l"/>
                  <a:tab pos="8086679" algn="l"/>
                  <a:tab pos="8535960" algn="l"/>
                  <a:tab pos="8985240" algn="l"/>
                </a:tabLst>
              </a:pPr>
              <a:r>
                <a:rPr lang="hu-HU" sz="3200" b="1" i="0" u="none" strike="noStrike" baseline="0" dirty="0">
                  <a:ln>
                    <a:noFill/>
                  </a:ln>
                  <a:solidFill>
                    <a:srgbClr val="FFFF00"/>
                  </a:solidFill>
                  <a:effectLst>
                    <a:outerShdw dist="17961" dir="2700000">
                      <a:scrgbClr r="0" g="0" b="0"/>
                    </a:outerShdw>
                  </a:effectLst>
                  <a:latin typeface="Verdana" pitchFamily="34"/>
                  <a:ea typeface="Lucida Sans Unicode" pitchFamily="2"/>
                  <a:cs typeface="Lucida Sans Unicode" pitchFamily="2"/>
                </a:rPr>
                <a:t>MI IS TÖRTÉNT 2010 ÓTA ?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00813465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48"/>
          <p:cNvSpPr txBox="1">
            <a:spLocks noChangeArrowheads="1"/>
          </p:cNvSpPr>
          <p:nvPr/>
        </p:nvSpPr>
        <p:spPr bwMode="auto">
          <a:xfrm>
            <a:off x="0" y="-1041"/>
            <a:ext cx="9131300" cy="693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hu-HU" sz="3000" b="1" kern="0" cap="all" dirty="0" err="1">
                <a:solidFill>
                  <a:srgbClr val="FFFF00"/>
                </a:solidFill>
                <a:latin typeface="+mn-lt"/>
                <a:ea typeface="+mj-ea"/>
                <a:cs typeface="+mj-cs"/>
              </a:rPr>
              <a:t>higgs</a:t>
            </a:r>
            <a:r>
              <a:rPr lang="hu-HU" sz="3000" b="1" kern="0" cap="all" dirty="0">
                <a:solidFill>
                  <a:srgbClr val="FFFF00"/>
                </a:solidFill>
                <a:latin typeface="+mn-lt"/>
                <a:ea typeface="+mj-ea"/>
                <a:cs typeface="+mj-cs"/>
              </a:rPr>
              <a:t> </a:t>
            </a:r>
            <a:r>
              <a:rPr lang="hu-HU" sz="3000" b="1" kern="0" cap="all" dirty="0" err="1">
                <a:solidFill>
                  <a:srgbClr val="FFFF00"/>
                </a:solidFill>
                <a:latin typeface="+mn-lt"/>
                <a:ea typeface="+mj-ea"/>
                <a:cs typeface="+mj-cs"/>
              </a:rPr>
              <a:t>bozon</a:t>
            </a:r>
            <a:r>
              <a:rPr lang="hu-HU" sz="3000" b="1" kern="0" cap="all" dirty="0">
                <a:solidFill>
                  <a:srgbClr val="FFFF00"/>
                </a:solidFill>
                <a:latin typeface="+mn-lt"/>
                <a:ea typeface="+mj-ea"/>
                <a:cs typeface="+mj-cs"/>
              </a:rPr>
              <a:t> a </a:t>
            </a:r>
            <a:r>
              <a:rPr lang="hu-HU" sz="3000" b="1" kern="0" cap="all" dirty="0" err="1">
                <a:solidFill>
                  <a:srgbClr val="FFFF00"/>
                </a:solidFill>
                <a:latin typeface="+mn-lt"/>
                <a:ea typeface="+mj-ea"/>
                <a:cs typeface="+mj-cs"/>
              </a:rPr>
              <a:t>BerzeTÖKBEN</a:t>
            </a:r>
            <a:endParaRPr lang="hu-HU" sz="3000" b="1" kern="0" cap="all" dirty="0">
              <a:solidFill>
                <a:srgbClr val="FFFF00"/>
              </a:solidFill>
              <a:latin typeface="+mn-lt"/>
              <a:ea typeface="+mj-ea"/>
              <a:cs typeface="+mj-cs"/>
            </a:endParaRPr>
          </a:p>
        </p:txBody>
      </p:sp>
      <p:sp>
        <p:nvSpPr>
          <p:cNvPr id="10" name="Élőláb helye 3"/>
          <p:cNvSpPr>
            <a:spLocks noGrp="1"/>
          </p:cNvSpPr>
          <p:nvPr>
            <p:ph type="ftr" sz="quarter" idx="10"/>
          </p:nvPr>
        </p:nvSpPr>
        <p:spPr>
          <a:xfrm>
            <a:off x="4835" y="6497637"/>
            <a:ext cx="4678363" cy="360363"/>
          </a:xfrm>
        </p:spPr>
        <p:txBody>
          <a:bodyPr/>
          <a:lstStyle/>
          <a:p>
            <a:pPr>
              <a:defRPr/>
            </a:pPr>
            <a:r>
              <a:rPr lang="hu-HU" dirty="0"/>
              <a:t>Csörgő T.</a:t>
            </a:r>
            <a:endParaRPr lang="en-US" dirty="0"/>
          </a:p>
        </p:txBody>
      </p:sp>
      <p:sp>
        <p:nvSpPr>
          <p:cNvPr id="12" name="Tartalom helye 2"/>
          <p:cNvSpPr>
            <a:spLocks noGrp="1"/>
          </p:cNvSpPr>
          <p:nvPr>
            <p:ph idx="1"/>
          </p:nvPr>
        </p:nvSpPr>
        <p:spPr>
          <a:xfrm>
            <a:off x="179512" y="6453336"/>
            <a:ext cx="8964488" cy="432048"/>
          </a:xfrm>
        </p:spPr>
        <p:txBody>
          <a:bodyPr/>
          <a:lstStyle/>
          <a:p>
            <a:pPr algn="ctr" eaLnBrk="1" hangingPunct="1">
              <a:lnSpc>
                <a:spcPct val="150000"/>
              </a:lnSpc>
              <a:defRPr/>
            </a:pPr>
            <a:r>
              <a:rPr lang="hu-HU" sz="1400" dirty="0"/>
              <a:t>  ~ 2013: Megtaláltuk az első </a:t>
            </a:r>
            <a:r>
              <a:rPr lang="hu-HU" sz="1400" dirty="0" err="1"/>
              <a:t>berzés</a:t>
            </a:r>
            <a:r>
              <a:rPr lang="hu-HU" sz="1400" dirty="0"/>
              <a:t> Higgs bozont!</a:t>
            </a:r>
          </a:p>
          <a:p>
            <a:pPr algn="ctr" eaLnBrk="1" hangingPunct="1">
              <a:defRPr/>
            </a:pPr>
            <a:endParaRPr lang="hu-HU" sz="1600" dirty="0"/>
          </a:p>
        </p:txBody>
      </p:sp>
      <p:sp>
        <p:nvSpPr>
          <p:cNvPr id="2" name="AutoShape 2" descr="https://mail-attachment.googleusercontent.com/attachment/u/0/?ui=2&amp;ik=68bd6fa2f2&amp;view=att&amp;th=13c87df970326bdb&amp;attid=0.1&amp;disp=inline&amp;realattid=42c935c8ba599016_0.1&amp;safe=1&amp;zw&amp;saduie=AG9B_P_MV9SsPuAIOpt0HHIvZnQB&amp;sadet=1361537802774&amp;sads=J1UDcqOw4vbEAz3XxFJ5zizGe0c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u-HU"/>
          </a:p>
        </p:txBody>
      </p:sp>
      <p:sp>
        <p:nvSpPr>
          <p:cNvPr id="3" name="AutoShape 4" descr="https://mail-attachment.googleusercontent.com/attachment/u/0/?ui=2&amp;ik=68bd6fa2f2&amp;view=att&amp;th=13c87df970326bdb&amp;attid=0.1&amp;disp=inline&amp;realattid=42c935c8ba599016_0.1&amp;safe=1&amp;zw&amp;saduie=AG9B_P_MV9SsPuAIOpt0HHIvZnQB&amp;sadet=1361537802774&amp;sads=J1UDcqOw4vbEAz3XxFJ5zizGe0c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u-HU"/>
          </a:p>
        </p:txBody>
      </p:sp>
      <p:pic>
        <p:nvPicPr>
          <p:cNvPr id="5" name="Kép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692696"/>
            <a:ext cx="7680853" cy="5760640"/>
          </a:xfrm>
          <a:prstGeom prst="rect">
            <a:avLst/>
          </a:prstGeom>
        </p:spPr>
      </p:pic>
      <p:sp>
        <p:nvSpPr>
          <p:cNvPr id="9" name="Dia számának helye 4"/>
          <p:cNvSpPr>
            <a:spLocks noGrp="1"/>
          </p:cNvSpPr>
          <p:nvPr>
            <p:ph type="sldNum" sz="quarter" idx="11"/>
          </p:nvPr>
        </p:nvSpPr>
        <p:spPr>
          <a:xfrm>
            <a:off x="8100392" y="6477000"/>
            <a:ext cx="1008187" cy="360363"/>
          </a:xfrm>
        </p:spPr>
        <p:txBody>
          <a:bodyPr/>
          <a:lstStyle/>
          <a:p>
            <a:pPr>
              <a:defRPr/>
            </a:pPr>
            <a:fld id="{A78D3027-A420-47DC-9763-CE3438DC92A1}" type="slidenum">
              <a:rPr lang="en-US"/>
              <a:pPr>
                <a:defRPr/>
              </a:pPr>
              <a:t>22</a:t>
            </a:fld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68945615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Csoportba foglalás 1"/>
          <p:cNvGrpSpPr/>
          <p:nvPr/>
        </p:nvGrpSpPr>
        <p:grpSpPr>
          <a:xfrm>
            <a:off x="-268200" y="0"/>
            <a:ext cx="9412200" cy="684359"/>
            <a:chOff x="-268200" y="0"/>
            <a:chExt cx="9412200" cy="684359"/>
          </a:xfrm>
        </p:grpSpPr>
        <p:sp>
          <p:nvSpPr>
            <p:cNvPr id="3" name="Szabadkézi sokszög 2"/>
            <p:cNvSpPr/>
            <p:nvPr/>
          </p:nvSpPr>
          <p:spPr>
            <a:xfrm>
              <a:off x="-268200" y="0"/>
              <a:ext cx="9412200" cy="684359"/>
            </a:xfrm>
            <a:custGeom>
              <a:avLst>
                <a:gd name="f0" fmla="val 41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none" lIns="90000" tIns="46800" rIns="90000" bIns="46800" anchor="ctr" anchorCtr="0" compatLnSpc="1"/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448919" algn="l"/>
                  <a:tab pos="898199" algn="l"/>
                  <a:tab pos="1347480" algn="l"/>
                  <a:tab pos="1796760" algn="l"/>
                  <a:tab pos="2246040" algn="l"/>
                  <a:tab pos="2695320" algn="l"/>
                  <a:tab pos="3144600" algn="l"/>
                  <a:tab pos="3593880" algn="l"/>
                  <a:tab pos="4043159" algn="l"/>
                  <a:tab pos="4492440" algn="l"/>
                  <a:tab pos="4941719" algn="l"/>
                  <a:tab pos="5391000" algn="l"/>
                  <a:tab pos="5840280" algn="l"/>
                  <a:tab pos="6289560" algn="l"/>
                  <a:tab pos="6738840" algn="l"/>
                  <a:tab pos="7188120" algn="l"/>
                  <a:tab pos="7637400" algn="l"/>
                  <a:tab pos="8086679" algn="l"/>
                  <a:tab pos="8535960" algn="l"/>
                  <a:tab pos="8985240" algn="l"/>
                </a:tabLst>
              </a:pPr>
              <a:endParaRPr lang="hu-HU" sz="2400" b="0" i="0" u="none" strike="noStrike" baseline="0">
                <a:ln>
                  <a:noFill/>
                </a:ln>
                <a:solidFill>
                  <a:srgbClr val="000000"/>
                </a:solidFill>
                <a:latin typeface="Times New Roman" pitchFamily="18"/>
                <a:ea typeface="Lucida Sans Unicode" pitchFamily="2"/>
                <a:cs typeface="Lucida Sans Unicode" pitchFamily="2"/>
              </a:endParaRPr>
            </a:p>
          </p:txBody>
        </p:sp>
        <p:sp>
          <p:nvSpPr>
            <p:cNvPr id="4" name="Szabadkézi sokszög 3"/>
            <p:cNvSpPr/>
            <p:nvPr/>
          </p:nvSpPr>
          <p:spPr>
            <a:xfrm>
              <a:off x="-268200" y="66981"/>
              <a:ext cx="9412200" cy="553998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square" lIns="0" tIns="0" rIns="0" bIns="0" anchor="ctr" anchorCtr="0" compatLnSpc="1">
              <a:spAutoFit/>
            </a:bodyPr>
            <a:lstStyle/>
            <a:p>
              <a:pPr marL="0" marR="0" lvl="0" indent="0" algn="ctr" rtl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448919" algn="l"/>
                  <a:tab pos="898199" algn="l"/>
                  <a:tab pos="1347480" algn="l"/>
                  <a:tab pos="1796760" algn="l"/>
                  <a:tab pos="2246040" algn="l"/>
                  <a:tab pos="2695320" algn="l"/>
                  <a:tab pos="3144600" algn="l"/>
                  <a:tab pos="3593880" algn="l"/>
                  <a:tab pos="4043159" algn="l"/>
                  <a:tab pos="4492440" algn="l"/>
                  <a:tab pos="4941719" algn="l"/>
                  <a:tab pos="5391000" algn="l"/>
                  <a:tab pos="5840280" algn="l"/>
                  <a:tab pos="6289560" algn="l"/>
                  <a:tab pos="6738840" algn="l"/>
                  <a:tab pos="7188120" algn="l"/>
                  <a:tab pos="7637400" algn="l"/>
                  <a:tab pos="8086679" algn="l"/>
                  <a:tab pos="8535960" algn="l"/>
                  <a:tab pos="8985240" algn="l"/>
                </a:tabLst>
              </a:pPr>
              <a:r>
                <a:rPr lang="hu-HU" sz="3600" b="1" dirty="0">
                  <a:solidFill>
                    <a:srgbClr val="FFFF00"/>
                  </a:solidFill>
                  <a:effectLst>
                    <a:outerShdw dist="17961" dir="2700000">
                      <a:scrgbClr r="0" g="0" b="0"/>
                    </a:outerShdw>
                  </a:effectLst>
                  <a:latin typeface="Verdana" pitchFamily="34"/>
                  <a:ea typeface="Lucida Sans Unicode" pitchFamily="2"/>
                  <a:cs typeface="Lucida Sans Unicode" pitchFamily="2"/>
                </a:rPr>
                <a:t>NYELVEZET</a:t>
              </a:r>
              <a:endParaRPr lang="hu-HU" sz="3600" b="1" i="0" u="none" strike="noStrike" baseline="0" dirty="0">
                <a:ln>
                  <a:noFill/>
                </a:ln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Lucida Sans Unicode" pitchFamily="2"/>
                <a:cs typeface="Lucida Sans Unicode" pitchFamily="2"/>
              </a:endParaRPr>
            </a:p>
          </p:txBody>
        </p:sp>
      </p:grpSp>
      <p:sp>
        <p:nvSpPr>
          <p:cNvPr id="5" name="Szabadkézi sokszög 3">
            <a:extLst>
              <a:ext uri="{FF2B5EF4-FFF2-40B4-BE49-F238E27FC236}">
                <a16:creationId xmlns:a16="http://schemas.microsoft.com/office/drawing/2014/main" id="{758C928A-5A45-4BEB-952B-A40BAFACC12A}"/>
              </a:ext>
            </a:extLst>
          </p:cNvPr>
          <p:cNvSpPr/>
          <p:nvPr/>
        </p:nvSpPr>
        <p:spPr>
          <a:xfrm>
            <a:off x="-303696" y="1402903"/>
            <a:ext cx="9412200" cy="1292662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0" tIns="0" rIns="0" bIns="0" anchor="ctr" anchorCtr="0" compatLnSpc="1">
            <a:spAutoFit/>
          </a:bodyPr>
          <a:lstStyle/>
          <a:p>
            <a:pPr marL="0" marR="0" lvl="0" indent="0" algn="ct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hu-HU" sz="2800" b="1" i="0" u="none" strike="noStrike" baseline="0" dirty="0">
                <a:ln>
                  <a:noFill/>
                </a:ln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Lucida Sans Unicode" pitchFamily="2"/>
                <a:cs typeface="Lucida Sans Unicode" pitchFamily="2"/>
              </a:rPr>
              <a:t>BOZON: sokan lehetnek</a:t>
            </a:r>
          </a:p>
          <a:p>
            <a:pPr marL="0" marR="0" lvl="0" indent="0" algn="ct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hu-HU" sz="2800" b="1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Lucida Sans Unicode" pitchFamily="2"/>
                <a:cs typeface="Lucida Sans Unicode" pitchFamily="2"/>
              </a:rPr>
              <a:t>pontosan</a:t>
            </a:r>
            <a:r>
              <a:rPr lang="hu-HU" sz="2800" b="1" i="0" u="none" strike="noStrike" baseline="0" dirty="0">
                <a:ln>
                  <a:noFill/>
                </a:ln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Lucida Sans Unicode" pitchFamily="2"/>
                <a:cs typeface="Lucida Sans Unicode" pitchFamily="2"/>
              </a:rPr>
              <a:t> azonos állapotban. </a:t>
            </a:r>
          </a:p>
          <a:p>
            <a:pPr marL="0" marR="0" lvl="0" indent="0" algn="ct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hu-HU" sz="2800" b="1" i="0" u="none" strike="noStrike" baseline="0" dirty="0" err="1">
                <a:ln>
                  <a:noFill/>
                </a:ln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Lucida Sans Unicode" pitchFamily="2"/>
                <a:cs typeface="Lucida Sans Unicode" pitchFamily="2"/>
              </a:rPr>
              <a:t>Pl</a:t>
            </a:r>
            <a:r>
              <a:rPr lang="hu-HU" sz="2800" b="1" i="0" u="none" strike="noStrike" baseline="0" dirty="0">
                <a:ln>
                  <a:noFill/>
                </a:ln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Lucida Sans Unicode" pitchFamily="2"/>
                <a:cs typeface="Lucida Sans Unicode" pitchFamily="2"/>
              </a:rPr>
              <a:t>: foton, Higgs, </a:t>
            </a:r>
            <a:r>
              <a:rPr lang="hu-HU" sz="2800" b="1" i="0" u="none" strike="noStrike" baseline="0" dirty="0" err="1">
                <a:ln>
                  <a:noFill/>
                </a:ln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Lucida Sans Unicode" pitchFamily="2"/>
                <a:cs typeface="Lucida Sans Unicode" pitchFamily="2"/>
              </a:rPr>
              <a:t>pion</a:t>
            </a:r>
            <a:r>
              <a:rPr lang="hu-HU" sz="2800" b="1" i="0" u="none" strike="noStrike" baseline="0" dirty="0">
                <a:ln>
                  <a:noFill/>
                </a:ln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Lucida Sans Unicode" pitchFamily="2"/>
                <a:cs typeface="Lucida Sans Unicode" pitchFamily="2"/>
              </a:rPr>
              <a:t> </a:t>
            </a:r>
            <a:r>
              <a:rPr lang="hu-HU" sz="2800" b="1" i="0" u="none" strike="noStrike" baseline="0" dirty="0" err="1">
                <a:ln>
                  <a:noFill/>
                </a:ln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Lucida Sans Unicode" pitchFamily="2"/>
                <a:cs typeface="Lucida Sans Unicode" pitchFamily="2"/>
              </a:rPr>
              <a:t>stb</a:t>
            </a:r>
            <a:endParaRPr lang="hu-HU" sz="2800" b="1" i="0" u="none" strike="noStrike" baseline="0" dirty="0">
              <a:ln>
                <a:noFill/>
              </a:ln>
              <a:solidFill>
                <a:srgbClr val="FFFF00"/>
              </a:solidFill>
              <a:effectLst>
                <a:outerShdw dist="17961" dir="2700000">
                  <a:scrgbClr r="0" g="0" b="0"/>
                </a:outerShdw>
              </a:effectLst>
              <a:latin typeface="Verdana" pitchFamily="34"/>
              <a:ea typeface="Lucida Sans Unicode" pitchFamily="2"/>
              <a:cs typeface="Lucida Sans Unicode" pitchFamily="2"/>
            </a:endParaRPr>
          </a:p>
        </p:txBody>
      </p:sp>
      <p:sp>
        <p:nvSpPr>
          <p:cNvPr id="6" name="Szabadkézi sokszög 3">
            <a:extLst>
              <a:ext uri="{FF2B5EF4-FFF2-40B4-BE49-F238E27FC236}">
                <a16:creationId xmlns:a16="http://schemas.microsoft.com/office/drawing/2014/main" id="{AE1A716B-7CB7-4DCC-AAAF-F3B512E4C655}"/>
              </a:ext>
            </a:extLst>
          </p:cNvPr>
          <p:cNvSpPr/>
          <p:nvPr/>
        </p:nvSpPr>
        <p:spPr>
          <a:xfrm>
            <a:off x="0" y="3700189"/>
            <a:ext cx="9108504" cy="1292662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0" tIns="0" rIns="0" bIns="0" anchor="ctr" anchorCtr="0" compatLnSpc="1">
            <a:spAutoFit/>
          </a:bodyPr>
          <a:lstStyle/>
          <a:p>
            <a:pPr marL="0" marR="0" lvl="0" indent="0" algn="ct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hu-HU" sz="2800" b="1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Lucida Sans Unicode" pitchFamily="2"/>
                <a:cs typeface="Lucida Sans Unicode" pitchFamily="2"/>
              </a:rPr>
              <a:t>FERMION</a:t>
            </a:r>
            <a:r>
              <a:rPr lang="hu-HU" sz="2800" b="1" i="0" u="none" strike="noStrike" baseline="0" dirty="0">
                <a:ln>
                  <a:noFill/>
                </a:ln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Lucida Sans Unicode" pitchFamily="2"/>
                <a:cs typeface="Lucida Sans Unicode" pitchFamily="2"/>
              </a:rPr>
              <a:t>: csak egyedül lehet </a:t>
            </a:r>
          </a:p>
          <a:p>
            <a:pPr marL="0" marR="0" lvl="0" indent="0" algn="ct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hu-HU" sz="2800" b="1" i="0" u="none" strike="noStrike" baseline="0" dirty="0">
                <a:ln>
                  <a:noFill/>
                </a:ln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Lucida Sans Unicode" pitchFamily="2"/>
                <a:cs typeface="Lucida Sans Unicode" pitchFamily="2"/>
              </a:rPr>
              <a:t>pontosan azonos állapotban.</a:t>
            </a:r>
          </a:p>
          <a:p>
            <a:pPr marL="0" marR="0" lvl="0" indent="0" algn="ct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hu-HU" sz="2800" b="1" i="0" u="none" strike="noStrike" baseline="0" dirty="0">
                <a:ln>
                  <a:noFill/>
                </a:ln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Lucida Sans Unicode" pitchFamily="2"/>
                <a:cs typeface="Lucida Sans Unicode" pitchFamily="2"/>
              </a:rPr>
              <a:t> </a:t>
            </a:r>
            <a:r>
              <a:rPr lang="hu-HU" sz="2800" b="1" i="0" u="none" strike="noStrike" baseline="0" dirty="0" err="1">
                <a:ln>
                  <a:noFill/>
                </a:ln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Lucida Sans Unicode" pitchFamily="2"/>
                <a:cs typeface="Lucida Sans Unicode" pitchFamily="2"/>
              </a:rPr>
              <a:t>Pl</a:t>
            </a:r>
            <a:r>
              <a:rPr lang="hu-HU" sz="2800" b="1" i="0" u="none" strike="noStrike" baseline="0" dirty="0">
                <a:ln>
                  <a:noFill/>
                </a:ln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Lucida Sans Unicode" pitchFamily="2"/>
                <a:cs typeface="Lucida Sans Unicode" pitchFamily="2"/>
              </a:rPr>
              <a:t>: elektron, pozitron, proton, neutron stb.</a:t>
            </a:r>
          </a:p>
        </p:txBody>
      </p:sp>
    </p:spTree>
    <p:extLst>
      <p:ext uri="{BB962C8B-B14F-4D97-AF65-F5344CB8AC3E}">
        <p14:creationId xmlns:p14="http://schemas.microsoft.com/office/powerpoint/2010/main" val="25658407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Kép 5">
            <a:extLst>
              <a:ext uri="{FF2B5EF4-FFF2-40B4-BE49-F238E27FC236}">
                <a16:creationId xmlns:a16="http://schemas.microsoft.com/office/drawing/2014/main" id="{5C9C9904-8EE1-4F3A-AECD-08DF339B65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998" y="1461110"/>
            <a:ext cx="6069856" cy="4458086"/>
          </a:xfrm>
          <a:prstGeom prst="rect">
            <a:avLst/>
          </a:prstGeom>
        </p:spPr>
      </p:pic>
      <p:grpSp>
        <p:nvGrpSpPr>
          <p:cNvPr id="2" name="Csoportba foglalás 1"/>
          <p:cNvGrpSpPr/>
          <p:nvPr/>
        </p:nvGrpSpPr>
        <p:grpSpPr>
          <a:xfrm>
            <a:off x="0" y="63643"/>
            <a:ext cx="9054498" cy="1529153"/>
            <a:chOff x="0" y="-1234837"/>
            <a:chExt cx="10548664" cy="1920636"/>
          </a:xfrm>
        </p:grpSpPr>
        <p:sp>
          <p:nvSpPr>
            <p:cNvPr id="3" name="Szabadkézi sokszög 2"/>
            <p:cNvSpPr/>
            <p:nvPr/>
          </p:nvSpPr>
          <p:spPr>
            <a:xfrm>
              <a:off x="0" y="0"/>
              <a:ext cx="9144000" cy="685799"/>
            </a:xfrm>
            <a:custGeom>
              <a:avLst>
                <a:gd name="f0" fmla="val 41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none" lIns="67500" tIns="35100" rIns="67500" bIns="35100" anchor="ctr" anchorCtr="0" compatLnSpc="0"/>
            <a:lstStyle/>
            <a:p>
              <a:pPr lvl="0" rtl="0" hangingPunct="0">
                <a:buNone/>
                <a:tabLst/>
              </a:pPr>
              <a:endParaRPr lang="hu-HU">
                <a:latin typeface="Times New Roman" pitchFamily="18"/>
                <a:ea typeface="Arial Unicode MS" pitchFamily="2"/>
                <a:cs typeface="Tahoma" pitchFamily="2"/>
              </a:endParaRPr>
            </a:p>
          </p:txBody>
        </p:sp>
        <p:sp>
          <p:nvSpPr>
            <p:cNvPr id="4" name="Szabadkézi sokszög 3"/>
            <p:cNvSpPr/>
            <p:nvPr/>
          </p:nvSpPr>
          <p:spPr>
            <a:xfrm>
              <a:off x="0" y="-1234837"/>
              <a:ext cx="10548664" cy="626406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square" lIns="0" tIns="0" rIns="0" bIns="0" anchor="ctr" anchorCtr="0" compatLnSpc="0">
              <a:spAutoFit/>
            </a:bodyPr>
            <a:lstStyle/>
            <a:p>
              <a:pPr marL="142830" indent="-142830" algn="ctr"/>
              <a:r>
                <a:rPr lang="hu-HU" sz="3200" b="1" cap="all" dirty="0">
                  <a:solidFill>
                    <a:srgbClr val="FFFF00"/>
                  </a:solidFill>
                  <a:effectLst>
                    <a:outerShdw dist="17961" dir="2700000">
                      <a:scrgbClr r="0" g="0" b="0"/>
                    </a:outerShdw>
                  </a:effectLst>
                  <a:latin typeface="Verdana" pitchFamily="34"/>
                  <a:ea typeface="Arial Unicode MS" pitchFamily="2"/>
                  <a:cs typeface="Tahoma" pitchFamily="2"/>
                </a:rPr>
                <a:t>A PHENIX Detektor - 2010 </a:t>
              </a:r>
            </a:p>
          </p:txBody>
        </p:sp>
      </p:grpSp>
      <p:sp>
        <p:nvSpPr>
          <p:cNvPr id="9" name="Szövegdoboz 8"/>
          <p:cNvSpPr txBox="1"/>
          <p:nvPr/>
        </p:nvSpPr>
        <p:spPr>
          <a:xfrm>
            <a:off x="8924565" y="5657851"/>
            <a:ext cx="21943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24942F06-CD1F-46D5-ABA6-6E76DB6D1968}" type="slidenum">
              <a:rPr lang="hu-HU" sz="1050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pPr algn="ctr"/>
              <a:t>24</a:t>
            </a:fld>
            <a:endParaRPr lang="en-US" sz="105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7" name="Szabadkézi sokszög 16"/>
          <p:cNvSpPr/>
          <p:nvPr/>
        </p:nvSpPr>
        <p:spPr>
          <a:xfrm>
            <a:off x="6354198" y="2385133"/>
            <a:ext cx="2700300" cy="2840875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FFFF00"/>
          </a:solidFill>
          <a:ln w="9360">
            <a:solidFill>
              <a:srgbClr val="000000"/>
            </a:solidFill>
            <a:prstDash val="solid"/>
            <a:miter/>
          </a:ln>
        </p:spPr>
        <p:txBody>
          <a:bodyPr vert="horz" wrap="square" lIns="67500" tIns="35100" rIns="67500" bIns="35100" anchor="t" anchorCtr="0" compatLnSpc="1">
            <a:spAutoFit/>
          </a:bodyPr>
          <a:lstStyle/>
          <a:p>
            <a:pPr marL="114210" indent="-114210" algn="ctr" hangingPunct="0">
              <a:tabLst>
                <a:tab pos="114210" algn="l"/>
                <a:tab pos="457110" algn="l"/>
                <a:tab pos="800010" algn="l"/>
                <a:tab pos="1142909" algn="l"/>
                <a:tab pos="1485810" algn="l"/>
                <a:tab pos="1828710" algn="l"/>
                <a:tab pos="2171609" algn="l"/>
                <a:tab pos="2514510" algn="l"/>
                <a:tab pos="2857410" algn="l"/>
                <a:tab pos="3200310" algn="l"/>
                <a:tab pos="3543210" algn="l"/>
                <a:tab pos="3886110" algn="l"/>
                <a:tab pos="4229009" algn="l"/>
                <a:tab pos="4571910" algn="l"/>
                <a:tab pos="4914809" algn="l"/>
                <a:tab pos="5257710" algn="l"/>
                <a:tab pos="5600610" algn="l"/>
                <a:tab pos="5943510" algn="l"/>
                <a:tab pos="6286410" algn="l"/>
                <a:tab pos="6629310" algn="l"/>
                <a:tab pos="6972210" algn="l"/>
              </a:tabLst>
            </a:pPr>
            <a:r>
              <a:rPr lang="hu-HU" sz="1500" dirty="0" err="1">
                <a:solidFill>
                  <a:srgbClr val="000000"/>
                </a:solidFill>
                <a:latin typeface="Verdana" pitchFamily="34"/>
                <a:ea typeface="Lucida Sans Unicode" pitchFamily="2"/>
                <a:cs typeface="Lucida Sans Unicode" pitchFamily="2"/>
              </a:rPr>
              <a:t>Central</a:t>
            </a:r>
            <a:r>
              <a:rPr lang="hu-HU" sz="1500" dirty="0">
                <a:solidFill>
                  <a:srgbClr val="000000"/>
                </a:solidFill>
                <a:latin typeface="Verdana" pitchFamily="34"/>
                <a:ea typeface="Lucida Sans Unicode" pitchFamily="2"/>
                <a:cs typeface="Lucida Sans Unicode" pitchFamily="2"/>
              </a:rPr>
              <a:t> </a:t>
            </a:r>
            <a:r>
              <a:rPr lang="hu-HU" sz="1500" dirty="0" err="1">
                <a:solidFill>
                  <a:srgbClr val="000000"/>
                </a:solidFill>
                <a:latin typeface="Verdana" pitchFamily="34"/>
                <a:ea typeface="Lucida Sans Unicode" pitchFamily="2"/>
                <a:cs typeface="Lucida Sans Unicode" pitchFamily="2"/>
              </a:rPr>
              <a:t>Arm</a:t>
            </a:r>
            <a:r>
              <a:rPr lang="hu-HU" sz="1500" dirty="0">
                <a:solidFill>
                  <a:srgbClr val="000000"/>
                </a:solidFill>
                <a:latin typeface="Verdana" pitchFamily="34"/>
                <a:ea typeface="Lucida Sans Unicode" pitchFamily="2"/>
                <a:cs typeface="Lucida Sans Unicode" pitchFamily="2"/>
              </a:rPr>
              <a:t> detektorok</a:t>
            </a:r>
          </a:p>
          <a:p>
            <a:pPr marL="114210" indent="-114210" algn="ctr" hangingPunct="0">
              <a:tabLst>
                <a:tab pos="114210" algn="l"/>
                <a:tab pos="457110" algn="l"/>
                <a:tab pos="800010" algn="l"/>
                <a:tab pos="1142909" algn="l"/>
                <a:tab pos="1485810" algn="l"/>
                <a:tab pos="1828710" algn="l"/>
                <a:tab pos="2171609" algn="l"/>
                <a:tab pos="2514510" algn="l"/>
                <a:tab pos="2857410" algn="l"/>
                <a:tab pos="3200310" algn="l"/>
                <a:tab pos="3543210" algn="l"/>
                <a:tab pos="3886110" algn="l"/>
                <a:tab pos="4229009" algn="l"/>
                <a:tab pos="4571910" algn="l"/>
                <a:tab pos="4914809" algn="l"/>
                <a:tab pos="5257710" algn="l"/>
                <a:tab pos="5600610" algn="l"/>
                <a:tab pos="5943510" algn="l"/>
                <a:tab pos="6286410" algn="l"/>
                <a:tab pos="6629310" algn="l"/>
                <a:tab pos="6972210" algn="l"/>
              </a:tabLst>
            </a:pPr>
            <a:endParaRPr lang="hu-HU" sz="1500" dirty="0">
              <a:solidFill>
                <a:srgbClr val="000000"/>
              </a:solidFill>
              <a:latin typeface="Verdana" pitchFamily="34"/>
              <a:ea typeface="Lucida Sans Unicode" pitchFamily="2"/>
              <a:cs typeface="Lucida Sans Unicode" pitchFamily="2"/>
            </a:endParaRPr>
          </a:p>
          <a:p>
            <a:pPr marL="114210" indent="-114210" algn="ctr" hangingPunct="0">
              <a:tabLst>
                <a:tab pos="114210" algn="l"/>
                <a:tab pos="457110" algn="l"/>
                <a:tab pos="800010" algn="l"/>
                <a:tab pos="1142909" algn="l"/>
                <a:tab pos="1485810" algn="l"/>
                <a:tab pos="1828710" algn="l"/>
                <a:tab pos="2171609" algn="l"/>
                <a:tab pos="2514510" algn="l"/>
                <a:tab pos="2857410" algn="l"/>
                <a:tab pos="3200310" algn="l"/>
                <a:tab pos="3543210" algn="l"/>
                <a:tab pos="3886110" algn="l"/>
                <a:tab pos="4229009" algn="l"/>
                <a:tab pos="4571910" algn="l"/>
                <a:tab pos="4914809" algn="l"/>
                <a:tab pos="5257710" algn="l"/>
                <a:tab pos="5600610" algn="l"/>
                <a:tab pos="5943510" algn="l"/>
                <a:tab pos="6286410" algn="l"/>
                <a:tab pos="6629310" algn="l"/>
                <a:tab pos="6972210" algn="l"/>
              </a:tabLst>
            </a:pPr>
            <a:r>
              <a:rPr lang="hu-HU" sz="1500" dirty="0">
                <a:solidFill>
                  <a:srgbClr val="000000"/>
                </a:solidFill>
                <a:latin typeface="Verdana" pitchFamily="34"/>
                <a:ea typeface="Lucida Sans Unicode" pitchFamily="2"/>
                <a:cs typeface="Lucida Sans Unicode" pitchFamily="2"/>
              </a:rPr>
              <a:t>DC: </a:t>
            </a:r>
            <a:r>
              <a:rPr lang="hu-HU" sz="1500" dirty="0" err="1">
                <a:solidFill>
                  <a:srgbClr val="000000"/>
                </a:solidFill>
                <a:latin typeface="Verdana" pitchFamily="34"/>
                <a:ea typeface="Lucida Sans Unicode" pitchFamily="2"/>
                <a:cs typeface="Lucida Sans Unicode" pitchFamily="2"/>
              </a:rPr>
              <a:t>Drift</a:t>
            </a:r>
            <a:r>
              <a:rPr lang="hu-HU" sz="1500" dirty="0">
                <a:solidFill>
                  <a:srgbClr val="000000"/>
                </a:solidFill>
                <a:latin typeface="Verdana" pitchFamily="34"/>
                <a:ea typeface="Lucida Sans Unicode" pitchFamily="2"/>
                <a:cs typeface="Lucida Sans Unicode" pitchFamily="2"/>
              </a:rPr>
              <a:t> </a:t>
            </a:r>
            <a:r>
              <a:rPr lang="hu-HU" sz="1500" dirty="0" err="1">
                <a:solidFill>
                  <a:srgbClr val="000000"/>
                </a:solidFill>
                <a:latin typeface="Verdana" pitchFamily="34"/>
                <a:ea typeface="Lucida Sans Unicode" pitchFamily="2"/>
                <a:cs typeface="Lucida Sans Unicode" pitchFamily="2"/>
              </a:rPr>
              <a:t>Chamber</a:t>
            </a:r>
            <a:endParaRPr lang="hu-HU" sz="1500" dirty="0">
              <a:solidFill>
                <a:srgbClr val="000000"/>
              </a:solidFill>
              <a:latin typeface="Verdana" pitchFamily="34"/>
              <a:ea typeface="Lucida Sans Unicode" pitchFamily="2"/>
              <a:cs typeface="Lucida Sans Unicode" pitchFamily="2"/>
            </a:endParaRPr>
          </a:p>
          <a:p>
            <a:pPr marL="114210" indent="-114210" algn="ctr" hangingPunct="0">
              <a:tabLst>
                <a:tab pos="114210" algn="l"/>
                <a:tab pos="457110" algn="l"/>
                <a:tab pos="800010" algn="l"/>
                <a:tab pos="1142909" algn="l"/>
                <a:tab pos="1485810" algn="l"/>
                <a:tab pos="1828710" algn="l"/>
                <a:tab pos="2171609" algn="l"/>
                <a:tab pos="2514510" algn="l"/>
                <a:tab pos="2857410" algn="l"/>
                <a:tab pos="3200310" algn="l"/>
                <a:tab pos="3543210" algn="l"/>
                <a:tab pos="3886110" algn="l"/>
                <a:tab pos="4229009" algn="l"/>
                <a:tab pos="4571910" algn="l"/>
                <a:tab pos="4914809" algn="l"/>
                <a:tab pos="5257710" algn="l"/>
                <a:tab pos="5600610" algn="l"/>
                <a:tab pos="5943510" algn="l"/>
                <a:tab pos="6286410" algn="l"/>
                <a:tab pos="6629310" algn="l"/>
                <a:tab pos="6972210" algn="l"/>
              </a:tabLst>
            </a:pPr>
            <a:r>
              <a:rPr lang="hu-HU" sz="1500" dirty="0">
                <a:solidFill>
                  <a:srgbClr val="000000"/>
                </a:solidFill>
                <a:latin typeface="Verdana" pitchFamily="34"/>
                <a:ea typeface="Lucida Sans Unicode" pitchFamily="2"/>
                <a:cs typeface="Lucida Sans Unicode" pitchFamily="2"/>
              </a:rPr>
              <a:t>PC1 – PC3: PAD </a:t>
            </a:r>
            <a:r>
              <a:rPr lang="hu-HU" sz="1500" dirty="0" err="1">
                <a:solidFill>
                  <a:srgbClr val="000000"/>
                </a:solidFill>
                <a:latin typeface="Verdana" pitchFamily="34"/>
                <a:ea typeface="Lucida Sans Unicode" pitchFamily="2"/>
                <a:cs typeface="Lucida Sans Unicode" pitchFamily="2"/>
              </a:rPr>
              <a:t>Chamber</a:t>
            </a:r>
            <a:endParaRPr lang="hu-HU" sz="1500" dirty="0">
              <a:solidFill>
                <a:srgbClr val="000000"/>
              </a:solidFill>
              <a:latin typeface="Verdana" pitchFamily="34"/>
              <a:ea typeface="Lucida Sans Unicode" pitchFamily="2"/>
              <a:cs typeface="Lucida Sans Unicode" pitchFamily="2"/>
            </a:endParaRPr>
          </a:p>
          <a:p>
            <a:pPr marL="114210" indent="-114210" algn="ctr" hangingPunct="0">
              <a:tabLst>
                <a:tab pos="114210" algn="l"/>
                <a:tab pos="457110" algn="l"/>
                <a:tab pos="800010" algn="l"/>
                <a:tab pos="1142909" algn="l"/>
                <a:tab pos="1485810" algn="l"/>
                <a:tab pos="1828710" algn="l"/>
                <a:tab pos="2171609" algn="l"/>
                <a:tab pos="2514510" algn="l"/>
                <a:tab pos="2857410" algn="l"/>
                <a:tab pos="3200310" algn="l"/>
                <a:tab pos="3543210" algn="l"/>
                <a:tab pos="3886110" algn="l"/>
                <a:tab pos="4229009" algn="l"/>
                <a:tab pos="4571910" algn="l"/>
                <a:tab pos="4914809" algn="l"/>
                <a:tab pos="5257710" algn="l"/>
                <a:tab pos="5600610" algn="l"/>
                <a:tab pos="5943510" algn="l"/>
                <a:tab pos="6286410" algn="l"/>
                <a:tab pos="6629310" algn="l"/>
                <a:tab pos="6972210" algn="l"/>
              </a:tabLst>
            </a:pPr>
            <a:r>
              <a:rPr lang="hu-HU" sz="1500" dirty="0" err="1">
                <a:solidFill>
                  <a:srgbClr val="000000"/>
                </a:solidFill>
                <a:latin typeface="Verdana" pitchFamily="34"/>
                <a:ea typeface="Lucida Sans Unicode" pitchFamily="2"/>
                <a:cs typeface="Lucida Sans Unicode" pitchFamily="2"/>
              </a:rPr>
              <a:t>PbSc</a:t>
            </a:r>
            <a:r>
              <a:rPr lang="hu-HU" sz="1500" dirty="0">
                <a:solidFill>
                  <a:srgbClr val="000000"/>
                </a:solidFill>
                <a:latin typeface="Verdana" pitchFamily="34"/>
                <a:ea typeface="Lucida Sans Unicode" pitchFamily="2"/>
                <a:cs typeface="Lucida Sans Unicode" pitchFamily="2"/>
              </a:rPr>
              <a:t>: EM </a:t>
            </a:r>
            <a:r>
              <a:rPr lang="hu-HU" sz="1500" dirty="0" err="1">
                <a:solidFill>
                  <a:srgbClr val="000000"/>
                </a:solidFill>
                <a:latin typeface="Verdana" pitchFamily="34"/>
                <a:ea typeface="Lucida Sans Unicode" pitchFamily="2"/>
                <a:cs typeface="Lucida Sans Unicode" pitchFamily="2"/>
              </a:rPr>
              <a:t>Cal</a:t>
            </a:r>
            <a:endParaRPr lang="hu-HU" sz="1500" dirty="0">
              <a:solidFill>
                <a:srgbClr val="000000"/>
              </a:solidFill>
              <a:latin typeface="Verdana" pitchFamily="34"/>
              <a:ea typeface="Lucida Sans Unicode" pitchFamily="2"/>
              <a:cs typeface="Lucida Sans Unicode" pitchFamily="2"/>
            </a:endParaRPr>
          </a:p>
          <a:p>
            <a:pPr marL="114210" indent="-114210" algn="ctr" hangingPunct="0">
              <a:tabLst>
                <a:tab pos="114210" algn="l"/>
                <a:tab pos="457110" algn="l"/>
                <a:tab pos="800010" algn="l"/>
                <a:tab pos="1142909" algn="l"/>
                <a:tab pos="1485810" algn="l"/>
                <a:tab pos="1828710" algn="l"/>
                <a:tab pos="2171609" algn="l"/>
                <a:tab pos="2514510" algn="l"/>
                <a:tab pos="2857410" algn="l"/>
                <a:tab pos="3200310" algn="l"/>
                <a:tab pos="3543210" algn="l"/>
                <a:tab pos="3886110" algn="l"/>
                <a:tab pos="4229009" algn="l"/>
                <a:tab pos="4571910" algn="l"/>
                <a:tab pos="4914809" algn="l"/>
                <a:tab pos="5257710" algn="l"/>
                <a:tab pos="5600610" algn="l"/>
                <a:tab pos="5943510" algn="l"/>
                <a:tab pos="6286410" algn="l"/>
                <a:tab pos="6629310" algn="l"/>
                <a:tab pos="6972210" algn="l"/>
              </a:tabLst>
            </a:pPr>
            <a:r>
              <a:rPr lang="hu-HU" sz="1500" dirty="0" err="1">
                <a:solidFill>
                  <a:srgbClr val="000000"/>
                </a:solidFill>
                <a:latin typeface="Verdana" pitchFamily="34"/>
                <a:ea typeface="Lucida Sans Unicode" pitchFamily="2"/>
                <a:cs typeface="Lucida Sans Unicode" pitchFamily="2"/>
              </a:rPr>
              <a:t>PbGl</a:t>
            </a:r>
            <a:r>
              <a:rPr lang="hu-HU" sz="1500" dirty="0">
                <a:solidFill>
                  <a:srgbClr val="000000"/>
                </a:solidFill>
                <a:latin typeface="Verdana" pitchFamily="34"/>
                <a:ea typeface="Lucida Sans Unicode" pitchFamily="2"/>
                <a:cs typeface="Lucida Sans Unicode" pitchFamily="2"/>
              </a:rPr>
              <a:t>: EM </a:t>
            </a:r>
            <a:r>
              <a:rPr lang="hu-HU" sz="1500" dirty="0" err="1">
                <a:solidFill>
                  <a:srgbClr val="000000"/>
                </a:solidFill>
                <a:latin typeface="Verdana" pitchFamily="34"/>
                <a:ea typeface="Lucida Sans Unicode" pitchFamily="2"/>
                <a:cs typeface="Lucida Sans Unicode" pitchFamily="2"/>
              </a:rPr>
              <a:t>Cal</a:t>
            </a:r>
            <a:endParaRPr lang="hu-HU" sz="1500" dirty="0">
              <a:solidFill>
                <a:srgbClr val="000000"/>
              </a:solidFill>
              <a:latin typeface="Verdana" pitchFamily="34"/>
              <a:ea typeface="Lucida Sans Unicode" pitchFamily="2"/>
              <a:cs typeface="Lucida Sans Unicode" pitchFamily="2"/>
            </a:endParaRPr>
          </a:p>
          <a:p>
            <a:pPr marL="114210" indent="-114210" algn="ctr" hangingPunct="0">
              <a:tabLst>
                <a:tab pos="114210" algn="l"/>
                <a:tab pos="457110" algn="l"/>
                <a:tab pos="800010" algn="l"/>
                <a:tab pos="1142909" algn="l"/>
                <a:tab pos="1485810" algn="l"/>
                <a:tab pos="1828710" algn="l"/>
                <a:tab pos="2171609" algn="l"/>
                <a:tab pos="2514510" algn="l"/>
                <a:tab pos="2857410" algn="l"/>
                <a:tab pos="3200310" algn="l"/>
                <a:tab pos="3543210" algn="l"/>
                <a:tab pos="3886110" algn="l"/>
                <a:tab pos="4229009" algn="l"/>
                <a:tab pos="4571910" algn="l"/>
                <a:tab pos="4914809" algn="l"/>
                <a:tab pos="5257710" algn="l"/>
                <a:tab pos="5600610" algn="l"/>
                <a:tab pos="5943510" algn="l"/>
                <a:tab pos="6286410" algn="l"/>
                <a:tab pos="6629310" algn="l"/>
                <a:tab pos="6972210" algn="l"/>
              </a:tabLst>
            </a:pPr>
            <a:endParaRPr lang="hu-HU" sz="1500" dirty="0">
              <a:solidFill>
                <a:srgbClr val="000000"/>
              </a:solidFill>
              <a:latin typeface="Verdana" pitchFamily="34"/>
              <a:ea typeface="Lucida Sans Unicode" pitchFamily="2"/>
              <a:cs typeface="Lucida Sans Unicode" pitchFamily="2"/>
            </a:endParaRPr>
          </a:p>
          <a:p>
            <a:pPr marL="114210" indent="-114210" algn="ctr" hangingPunct="0">
              <a:tabLst>
                <a:tab pos="114210" algn="l"/>
                <a:tab pos="457110" algn="l"/>
                <a:tab pos="800010" algn="l"/>
                <a:tab pos="1142909" algn="l"/>
                <a:tab pos="1485810" algn="l"/>
                <a:tab pos="1828710" algn="l"/>
                <a:tab pos="2171609" algn="l"/>
                <a:tab pos="2514510" algn="l"/>
                <a:tab pos="2857410" algn="l"/>
                <a:tab pos="3200310" algn="l"/>
                <a:tab pos="3543210" algn="l"/>
                <a:tab pos="3886110" algn="l"/>
                <a:tab pos="4229009" algn="l"/>
                <a:tab pos="4571910" algn="l"/>
                <a:tab pos="4914809" algn="l"/>
                <a:tab pos="5257710" algn="l"/>
                <a:tab pos="5600610" algn="l"/>
                <a:tab pos="5943510" algn="l"/>
                <a:tab pos="6286410" algn="l"/>
                <a:tab pos="6629310" algn="l"/>
                <a:tab pos="6972210" algn="l"/>
              </a:tabLst>
            </a:pPr>
            <a:r>
              <a:rPr lang="hu-HU" sz="1500" dirty="0">
                <a:solidFill>
                  <a:srgbClr val="000000"/>
                </a:solidFill>
                <a:latin typeface="Verdana" pitchFamily="34"/>
                <a:ea typeface="Lucida Sans Unicode" pitchFamily="2"/>
                <a:cs typeface="Lucida Sans Unicode" pitchFamily="2"/>
              </a:rPr>
              <a:t>HBD: </a:t>
            </a:r>
            <a:r>
              <a:rPr lang="hu-HU" sz="1500" dirty="0" err="1">
                <a:solidFill>
                  <a:srgbClr val="000000"/>
                </a:solidFill>
                <a:latin typeface="Verdana" pitchFamily="34"/>
                <a:ea typeface="Lucida Sans Unicode" pitchFamily="2"/>
                <a:cs typeface="Lucida Sans Unicode" pitchFamily="2"/>
              </a:rPr>
              <a:t>Hadron</a:t>
            </a:r>
            <a:r>
              <a:rPr lang="hu-HU" sz="1500" dirty="0">
                <a:solidFill>
                  <a:srgbClr val="000000"/>
                </a:solidFill>
                <a:latin typeface="Verdana" pitchFamily="34"/>
                <a:ea typeface="Lucida Sans Unicode" pitchFamily="2"/>
                <a:cs typeface="Lucida Sans Unicode" pitchFamily="2"/>
              </a:rPr>
              <a:t> </a:t>
            </a:r>
            <a:r>
              <a:rPr lang="hu-HU" sz="1500" dirty="0" err="1">
                <a:solidFill>
                  <a:srgbClr val="000000"/>
                </a:solidFill>
                <a:latin typeface="Verdana" pitchFamily="34"/>
                <a:ea typeface="Lucida Sans Unicode" pitchFamily="2"/>
                <a:cs typeface="Lucida Sans Unicode" pitchFamily="2"/>
              </a:rPr>
              <a:t>Blind</a:t>
            </a:r>
            <a:r>
              <a:rPr lang="hu-HU" sz="1500" dirty="0">
                <a:solidFill>
                  <a:srgbClr val="000000"/>
                </a:solidFill>
                <a:latin typeface="Verdana" pitchFamily="34"/>
                <a:ea typeface="Lucida Sans Unicode" pitchFamily="2"/>
                <a:cs typeface="Lucida Sans Unicode" pitchFamily="2"/>
              </a:rPr>
              <a:t> </a:t>
            </a:r>
            <a:r>
              <a:rPr lang="hu-HU" sz="1500" dirty="0" err="1">
                <a:solidFill>
                  <a:srgbClr val="000000"/>
                </a:solidFill>
                <a:latin typeface="Verdana" pitchFamily="34"/>
                <a:ea typeface="Lucida Sans Unicode" pitchFamily="2"/>
                <a:cs typeface="Lucida Sans Unicode" pitchFamily="2"/>
              </a:rPr>
              <a:t>Det</a:t>
            </a:r>
            <a:endParaRPr lang="hu-HU" sz="1500" dirty="0">
              <a:solidFill>
                <a:srgbClr val="000000"/>
              </a:solidFill>
              <a:latin typeface="Verdana" pitchFamily="34"/>
              <a:ea typeface="Lucida Sans Unicode" pitchFamily="2"/>
              <a:cs typeface="Lucida Sans Unicode" pitchFamily="2"/>
            </a:endParaRPr>
          </a:p>
          <a:p>
            <a:pPr marL="114210" indent="-114210" algn="ctr" hangingPunct="0">
              <a:tabLst>
                <a:tab pos="114210" algn="l"/>
                <a:tab pos="457110" algn="l"/>
                <a:tab pos="800010" algn="l"/>
                <a:tab pos="1142909" algn="l"/>
                <a:tab pos="1485810" algn="l"/>
                <a:tab pos="1828710" algn="l"/>
                <a:tab pos="2171609" algn="l"/>
                <a:tab pos="2514510" algn="l"/>
                <a:tab pos="2857410" algn="l"/>
                <a:tab pos="3200310" algn="l"/>
                <a:tab pos="3543210" algn="l"/>
                <a:tab pos="3886110" algn="l"/>
                <a:tab pos="4229009" algn="l"/>
                <a:tab pos="4571910" algn="l"/>
                <a:tab pos="4914809" algn="l"/>
                <a:tab pos="5257710" algn="l"/>
                <a:tab pos="5600610" algn="l"/>
                <a:tab pos="5943510" algn="l"/>
                <a:tab pos="6286410" algn="l"/>
                <a:tab pos="6629310" algn="l"/>
                <a:tab pos="6972210" algn="l"/>
              </a:tabLst>
            </a:pPr>
            <a:r>
              <a:rPr lang="hu-HU" sz="1500" dirty="0">
                <a:solidFill>
                  <a:srgbClr val="000000"/>
                </a:solidFill>
                <a:latin typeface="Verdana" pitchFamily="34"/>
                <a:ea typeface="Lucida Sans Unicode" pitchFamily="2"/>
                <a:cs typeface="Lucida Sans Unicode" pitchFamily="2"/>
              </a:rPr>
              <a:t>(</a:t>
            </a:r>
            <a:r>
              <a:rPr lang="hu-HU" sz="1500" dirty="0" err="1">
                <a:solidFill>
                  <a:srgbClr val="000000"/>
                </a:solidFill>
                <a:latin typeface="Verdana" pitchFamily="34"/>
                <a:ea typeface="Lucida Sans Unicode" pitchFamily="2"/>
                <a:cs typeface="Lucida Sans Unicode" pitchFamily="2"/>
              </a:rPr>
              <a:t>half</a:t>
            </a:r>
            <a:r>
              <a:rPr lang="hu-HU" sz="1500" dirty="0">
                <a:solidFill>
                  <a:srgbClr val="000000"/>
                </a:solidFill>
                <a:latin typeface="Verdana" pitchFamily="34"/>
                <a:ea typeface="Lucida Sans Unicode" pitchFamily="2"/>
                <a:cs typeface="Lucida Sans Unicode" pitchFamily="2"/>
              </a:rPr>
              <a:t> </a:t>
            </a:r>
            <a:r>
              <a:rPr lang="hu-HU" sz="1500" dirty="0" err="1">
                <a:solidFill>
                  <a:srgbClr val="000000"/>
                </a:solidFill>
                <a:latin typeface="Verdana" pitchFamily="34"/>
                <a:ea typeface="Lucida Sans Unicode" pitchFamily="2"/>
                <a:cs typeface="Lucida Sans Unicode" pitchFamily="2"/>
              </a:rPr>
              <a:t>magnetic</a:t>
            </a:r>
            <a:r>
              <a:rPr lang="hu-HU" sz="1500" dirty="0">
                <a:solidFill>
                  <a:srgbClr val="000000"/>
                </a:solidFill>
                <a:latin typeface="Verdana" pitchFamily="34"/>
                <a:ea typeface="Lucida Sans Unicode" pitchFamily="2"/>
                <a:cs typeface="Lucida Sans Unicode" pitchFamily="2"/>
              </a:rPr>
              <a:t> </a:t>
            </a:r>
            <a:r>
              <a:rPr lang="hu-HU" sz="1500" dirty="0" err="1">
                <a:solidFill>
                  <a:srgbClr val="000000"/>
                </a:solidFill>
                <a:latin typeface="Verdana" pitchFamily="34"/>
                <a:ea typeface="Lucida Sans Unicode" pitchFamily="2"/>
                <a:cs typeface="Lucida Sans Unicode" pitchFamily="2"/>
              </a:rPr>
              <a:t>field</a:t>
            </a:r>
            <a:r>
              <a:rPr lang="hu-HU" sz="1500" dirty="0">
                <a:solidFill>
                  <a:srgbClr val="000000"/>
                </a:solidFill>
                <a:latin typeface="Verdana" pitchFamily="34"/>
                <a:ea typeface="Lucida Sans Unicode" pitchFamily="2"/>
                <a:cs typeface="Lucida Sans Unicode" pitchFamily="2"/>
              </a:rPr>
              <a:t> in CM)</a:t>
            </a:r>
          </a:p>
          <a:p>
            <a:pPr marL="114210" indent="-114210" algn="ctr" hangingPunct="0">
              <a:tabLst>
                <a:tab pos="114210" algn="l"/>
                <a:tab pos="457110" algn="l"/>
                <a:tab pos="800010" algn="l"/>
                <a:tab pos="1142909" algn="l"/>
                <a:tab pos="1485810" algn="l"/>
                <a:tab pos="1828710" algn="l"/>
                <a:tab pos="2171609" algn="l"/>
                <a:tab pos="2514510" algn="l"/>
                <a:tab pos="2857410" algn="l"/>
                <a:tab pos="3200310" algn="l"/>
                <a:tab pos="3543210" algn="l"/>
                <a:tab pos="3886110" algn="l"/>
                <a:tab pos="4229009" algn="l"/>
                <a:tab pos="4571910" algn="l"/>
                <a:tab pos="4914809" algn="l"/>
                <a:tab pos="5257710" algn="l"/>
                <a:tab pos="5600610" algn="l"/>
                <a:tab pos="5943510" algn="l"/>
                <a:tab pos="6286410" algn="l"/>
                <a:tab pos="6629310" algn="l"/>
                <a:tab pos="6972210" algn="l"/>
              </a:tabLst>
            </a:pPr>
            <a:endParaRPr lang="hu-HU" sz="1500" dirty="0">
              <a:solidFill>
                <a:srgbClr val="000000"/>
              </a:solidFill>
              <a:latin typeface="Verdana" pitchFamily="34"/>
              <a:ea typeface="Lucida Sans Unicode" pitchFamily="2"/>
              <a:cs typeface="Lucida Sans Unicode" pitchFamily="2"/>
            </a:endParaRPr>
          </a:p>
          <a:p>
            <a:pPr marL="114210" indent="-114210" algn="ctr" hangingPunct="0">
              <a:tabLst>
                <a:tab pos="114210" algn="l"/>
                <a:tab pos="457110" algn="l"/>
                <a:tab pos="800010" algn="l"/>
                <a:tab pos="1142909" algn="l"/>
                <a:tab pos="1485810" algn="l"/>
                <a:tab pos="1828710" algn="l"/>
                <a:tab pos="2171609" algn="l"/>
                <a:tab pos="2514510" algn="l"/>
                <a:tab pos="2857410" algn="l"/>
                <a:tab pos="3200310" algn="l"/>
                <a:tab pos="3543210" algn="l"/>
                <a:tab pos="3886110" algn="l"/>
                <a:tab pos="4229009" algn="l"/>
                <a:tab pos="4571910" algn="l"/>
                <a:tab pos="4914809" algn="l"/>
                <a:tab pos="5257710" algn="l"/>
                <a:tab pos="5600610" algn="l"/>
                <a:tab pos="5943510" algn="l"/>
                <a:tab pos="6286410" algn="l"/>
                <a:tab pos="6629310" algn="l"/>
                <a:tab pos="6972210" algn="l"/>
              </a:tabLst>
            </a:pPr>
            <a:r>
              <a:rPr lang="hu-HU" sz="1500" dirty="0">
                <a:solidFill>
                  <a:srgbClr val="000000"/>
                </a:solidFill>
                <a:latin typeface="Verdana" pitchFamily="34"/>
                <a:ea typeface="Lucida Sans Unicode" pitchFamily="2"/>
                <a:cs typeface="Lucida Sans Unicode" pitchFamily="2"/>
              </a:rPr>
              <a:t>Nem fért rá:</a:t>
            </a:r>
          </a:p>
          <a:p>
            <a:pPr marL="114210" indent="-114210" algn="ctr" hangingPunct="0">
              <a:tabLst>
                <a:tab pos="114210" algn="l"/>
                <a:tab pos="457110" algn="l"/>
                <a:tab pos="800010" algn="l"/>
                <a:tab pos="1142909" algn="l"/>
                <a:tab pos="1485810" algn="l"/>
                <a:tab pos="1828710" algn="l"/>
                <a:tab pos="2171609" algn="l"/>
                <a:tab pos="2514510" algn="l"/>
                <a:tab pos="2857410" algn="l"/>
                <a:tab pos="3200310" algn="l"/>
                <a:tab pos="3543210" algn="l"/>
                <a:tab pos="3886110" algn="l"/>
                <a:tab pos="4229009" algn="l"/>
                <a:tab pos="4571910" algn="l"/>
                <a:tab pos="4914809" algn="l"/>
                <a:tab pos="5257710" algn="l"/>
                <a:tab pos="5600610" algn="l"/>
                <a:tab pos="5943510" algn="l"/>
                <a:tab pos="6286410" algn="l"/>
                <a:tab pos="6629310" algn="l"/>
                <a:tab pos="6972210" algn="l"/>
              </a:tabLst>
            </a:pPr>
            <a:r>
              <a:rPr lang="hu-HU" sz="1500" dirty="0">
                <a:solidFill>
                  <a:srgbClr val="000000"/>
                </a:solidFill>
                <a:latin typeface="Verdana" pitchFamily="34"/>
                <a:ea typeface="Lucida Sans Unicode" pitchFamily="2"/>
                <a:cs typeface="Lucida Sans Unicode" pitchFamily="2"/>
              </a:rPr>
              <a:t> BBC, ZDC: centralitás</a:t>
            </a:r>
            <a:endParaRPr lang="en-US" sz="1500" dirty="0">
              <a:solidFill>
                <a:srgbClr val="000000"/>
              </a:solidFill>
              <a:latin typeface="Verdana" pitchFamily="34"/>
              <a:ea typeface="Lucida Sans Unicode" pitchFamily="2"/>
              <a:cs typeface="Lucida Sans Unicode" pitchFamily="2"/>
            </a:endParaRPr>
          </a:p>
        </p:txBody>
      </p:sp>
      <p:sp>
        <p:nvSpPr>
          <p:cNvPr id="8" name="Szövegdoboz 7">
            <a:extLst>
              <a:ext uri="{FF2B5EF4-FFF2-40B4-BE49-F238E27FC236}">
                <a16:creationId xmlns:a16="http://schemas.microsoft.com/office/drawing/2014/main" id="{96919750-77F1-4375-AF0D-43C92BB31969}"/>
              </a:ext>
            </a:extLst>
          </p:cNvPr>
          <p:cNvSpPr txBox="1"/>
          <p:nvPr/>
        </p:nvSpPr>
        <p:spPr>
          <a:xfrm rot="21182572">
            <a:off x="6459143" y="1001311"/>
            <a:ext cx="2412862" cy="1200329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hu-HU" b="1" dirty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PHENIX Nehézion </a:t>
            </a:r>
          </a:p>
          <a:p>
            <a:pPr algn="ctr"/>
            <a:r>
              <a:rPr lang="hu-HU" b="1" dirty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Összefoglaló előadás </a:t>
            </a:r>
          </a:p>
          <a:p>
            <a:pPr algn="ctr"/>
            <a:r>
              <a:rPr lang="hu-HU" b="1" dirty="0">
                <a:solidFill>
                  <a:srgbClr val="FF0000"/>
                </a:solidFill>
                <a:latin typeface="+mj-lt"/>
                <a:ea typeface="+mj-ea"/>
                <a:cs typeface="+mj-cs"/>
                <a:hlinkClick r:id="rId4"/>
              </a:rPr>
              <a:t>Novák Tamás. </a:t>
            </a:r>
            <a:r>
              <a:rPr lang="hu-HU" b="1" dirty="0" err="1">
                <a:solidFill>
                  <a:srgbClr val="FF0000"/>
                </a:solidFill>
                <a:latin typeface="+mj-lt"/>
                <a:ea typeface="+mj-ea"/>
                <a:cs typeface="+mj-cs"/>
                <a:hlinkClick r:id="rId4"/>
              </a:rPr>
              <a:t>at</a:t>
            </a:r>
            <a:r>
              <a:rPr lang="hu-HU" b="1" dirty="0">
                <a:solidFill>
                  <a:srgbClr val="FF0000"/>
                </a:solidFill>
                <a:latin typeface="+mj-lt"/>
                <a:ea typeface="+mj-ea"/>
                <a:cs typeface="+mj-cs"/>
                <a:hlinkClick r:id="rId4"/>
              </a:rPr>
              <a:t> ICNFP’24  </a:t>
            </a:r>
            <a:endParaRPr lang="hu-HU" b="1" dirty="0">
              <a:solidFill>
                <a:srgbClr val="FF0000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6935753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8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Csoportba foglalás 1"/>
          <p:cNvGrpSpPr/>
          <p:nvPr/>
        </p:nvGrpSpPr>
        <p:grpSpPr>
          <a:xfrm>
            <a:off x="0" y="197975"/>
            <a:ext cx="9054498" cy="1394821"/>
            <a:chOff x="0" y="-1066114"/>
            <a:chExt cx="10548664" cy="1751913"/>
          </a:xfrm>
        </p:grpSpPr>
        <p:sp>
          <p:nvSpPr>
            <p:cNvPr id="3" name="Szabadkézi sokszög 2"/>
            <p:cNvSpPr/>
            <p:nvPr/>
          </p:nvSpPr>
          <p:spPr>
            <a:xfrm>
              <a:off x="0" y="0"/>
              <a:ext cx="9144000" cy="685799"/>
            </a:xfrm>
            <a:custGeom>
              <a:avLst>
                <a:gd name="f0" fmla="val 41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none" lIns="67500" tIns="35100" rIns="67500" bIns="35100" anchor="ctr" anchorCtr="0" compatLnSpc="0"/>
            <a:lstStyle/>
            <a:p>
              <a:pPr lvl="0" rtl="0" hangingPunct="0">
                <a:buNone/>
                <a:tabLst/>
              </a:pPr>
              <a:endParaRPr lang="hu-HU">
                <a:latin typeface="Times New Roman" pitchFamily="18"/>
                <a:ea typeface="Arial Unicode MS" pitchFamily="2"/>
                <a:cs typeface="Tahoma" pitchFamily="2"/>
              </a:endParaRPr>
            </a:p>
          </p:txBody>
        </p:sp>
        <p:sp>
          <p:nvSpPr>
            <p:cNvPr id="4" name="Szabadkézi sokszög 3"/>
            <p:cNvSpPr/>
            <p:nvPr/>
          </p:nvSpPr>
          <p:spPr>
            <a:xfrm>
              <a:off x="0" y="-1066114"/>
              <a:ext cx="10548664" cy="469845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square" lIns="0" tIns="0" rIns="0" bIns="0" anchor="ctr" anchorCtr="0" compatLnSpc="0">
              <a:spAutoFit/>
            </a:bodyPr>
            <a:lstStyle/>
            <a:p>
              <a:pPr marL="142830" indent="-142830" algn="ctr"/>
              <a:r>
                <a:rPr lang="hu-HU" sz="2400" b="1" cap="all" dirty="0">
                  <a:solidFill>
                    <a:srgbClr val="FFFF00"/>
                  </a:solidFill>
                  <a:effectLst>
                    <a:outerShdw dist="17961" dir="2700000">
                      <a:scrgbClr r="0" g="0" b="0"/>
                    </a:outerShdw>
                  </a:effectLst>
                  <a:latin typeface="Verdana" pitchFamily="34"/>
                  <a:ea typeface="Arial Unicode MS" pitchFamily="2"/>
                  <a:cs typeface="Tahoma" pitchFamily="2"/>
                </a:rPr>
                <a:t>PHENIX </a:t>
              </a:r>
              <a:r>
                <a:rPr lang="hu-HU" sz="2400" b="1" cap="all" dirty="0" err="1">
                  <a:solidFill>
                    <a:srgbClr val="FFFF00"/>
                  </a:solidFill>
                  <a:effectLst>
                    <a:outerShdw dist="17961" dir="2700000">
                      <a:scrgbClr r="0" g="0" b="0"/>
                    </a:outerShdw>
                  </a:effectLst>
                  <a:latin typeface="Verdana" pitchFamily="34"/>
                  <a:ea typeface="Arial Unicode MS" pitchFamily="2"/>
                  <a:cs typeface="Tahoma" pitchFamily="2"/>
                </a:rPr>
                <a:t>DeteKtor</a:t>
              </a:r>
              <a:r>
                <a:rPr lang="hu-HU" sz="2400" b="1" cap="all" dirty="0">
                  <a:solidFill>
                    <a:srgbClr val="FFFF00"/>
                  </a:solidFill>
                  <a:effectLst>
                    <a:outerShdw dist="17961" dir="2700000">
                      <a:scrgbClr r="0" g="0" b="0"/>
                    </a:outerShdw>
                  </a:effectLst>
                  <a:latin typeface="Verdana" pitchFamily="34"/>
                  <a:ea typeface="Arial Unicode MS" pitchFamily="2"/>
                  <a:cs typeface="Tahoma" pitchFamily="2"/>
                </a:rPr>
                <a:t> @ RHIC – MÁRA MÁR A MÚLTÉ </a:t>
              </a:r>
            </a:p>
          </p:txBody>
        </p:sp>
      </p:grpSp>
      <p:sp>
        <p:nvSpPr>
          <p:cNvPr id="9" name="Szövegdoboz 8"/>
          <p:cNvSpPr txBox="1"/>
          <p:nvPr/>
        </p:nvSpPr>
        <p:spPr>
          <a:xfrm>
            <a:off x="8924565" y="5657851"/>
            <a:ext cx="21943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24942F06-CD1F-46D5-ABA6-6E76DB6D1968}" type="slidenum">
              <a:rPr lang="hu-HU" sz="1050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pPr algn="ctr"/>
              <a:t>25</a:t>
            </a:fld>
            <a:endParaRPr lang="en-US" sz="105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7" name="Szabadkézi sokszög 16"/>
          <p:cNvSpPr/>
          <p:nvPr/>
        </p:nvSpPr>
        <p:spPr>
          <a:xfrm>
            <a:off x="179512" y="1196752"/>
            <a:ext cx="5112568" cy="901882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FFFF00"/>
          </a:solidFill>
          <a:ln w="9360">
            <a:solidFill>
              <a:srgbClr val="000000"/>
            </a:solidFill>
            <a:prstDash val="solid"/>
            <a:miter/>
          </a:ln>
        </p:spPr>
        <p:txBody>
          <a:bodyPr vert="horz" wrap="square" lIns="67500" tIns="35100" rIns="67500" bIns="35100" anchor="t" anchorCtr="0" compatLnSpc="1">
            <a:spAutoFit/>
          </a:bodyPr>
          <a:lstStyle/>
          <a:p>
            <a:pPr marL="114210" indent="-114210" algn="ctr" hangingPunct="0">
              <a:tabLst>
                <a:tab pos="114210" algn="l"/>
                <a:tab pos="457110" algn="l"/>
                <a:tab pos="800010" algn="l"/>
                <a:tab pos="1142909" algn="l"/>
                <a:tab pos="1485810" algn="l"/>
                <a:tab pos="1828710" algn="l"/>
                <a:tab pos="2171609" algn="l"/>
                <a:tab pos="2514510" algn="l"/>
                <a:tab pos="2857410" algn="l"/>
                <a:tab pos="3200310" algn="l"/>
                <a:tab pos="3543210" algn="l"/>
                <a:tab pos="3886110" algn="l"/>
                <a:tab pos="4229009" algn="l"/>
                <a:tab pos="4571910" algn="l"/>
                <a:tab pos="4914809" algn="l"/>
                <a:tab pos="5257710" algn="l"/>
                <a:tab pos="5600610" algn="l"/>
                <a:tab pos="5943510" algn="l"/>
                <a:tab pos="6286410" algn="l"/>
                <a:tab pos="6629310" algn="l"/>
                <a:tab pos="6972210" algn="l"/>
              </a:tabLst>
            </a:pPr>
            <a:r>
              <a:rPr lang="en-US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16 </a:t>
            </a:r>
            <a:r>
              <a:rPr lang="hu-HU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év adatfelvétel:</a:t>
            </a:r>
            <a:r>
              <a:rPr lang="en-US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hu-HU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változatosság</a:t>
            </a:r>
            <a:r>
              <a:rPr lang="hu-HU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</a:p>
          <a:p>
            <a:pPr marL="114210" indent="-114210" algn="ctr" hangingPunct="0">
              <a:tabLst>
                <a:tab pos="114210" algn="l"/>
                <a:tab pos="457110" algn="l"/>
                <a:tab pos="800010" algn="l"/>
                <a:tab pos="1142909" algn="l"/>
                <a:tab pos="1485810" algn="l"/>
                <a:tab pos="1828710" algn="l"/>
                <a:tab pos="2171609" algn="l"/>
                <a:tab pos="2514510" algn="l"/>
                <a:tab pos="2857410" algn="l"/>
                <a:tab pos="3200310" algn="l"/>
                <a:tab pos="3543210" algn="l"/>
                <a:tab pos="3886110" algn="l"/>
                <a:tab pos="4229009" algn="l"/>
                <a:tab pos="4571910" algn="l"/>
                <a:tab pos="4914809" algn="l"/>
                <a:tab pos="5257710" algn="l"/>
                <a:tab pos="5600610" algn="l"/>
                <a:tab pos="5943510" algn="l"/>
                <a:tab pos="6286410" algn="l"/>
                <a:tab pos="6629310" algn="l"/>
                <a:tab pos="6972210" algn="l"/>
              </a:tabLst>
            </a:pPr>
            <a:r>
              <a:rPr lang="en-US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9 </a:t>
            </a:r>
            <a:r>
              <a:rPr lang="hu-HU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ütközési típus és</a:t>
            </a:r>
            <a:r>
              <a:rPr lang="en-US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9 </a:t>
            </a:r>
            <a:r>
              <a:rPr lang="hu-HU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energia.</a:t>
            </a:r>
          </a:p>
          <a:p>
            <a:pPr marL="114210" indent="-114210" algn="ctr" hangingPunct="0">
              <a:tabLst>
                <a:tab pos="114210" algn="l"/>
                <a:tab pos="457110" algn="l"/>
                <a:tab pos="800010" algn="l"/>
                <a:tab pos="1142909" algn="l"/>
                <a:tab pos="1485810" algn="l"/>
                <a:tab pos="1828710" algn="l"/>
                <a:tab pos="2171609" algn="l"/>
                <a:tab pos="2514510" algn="l"/>
                <a:tab pos="2857410" algn="l"/>
                <a:tab pos="3200310" algn="l"/>
                <a:tab pos="3543210" algn="l"/>
                <a:tab pos="3886110" algn="l"/>
                <a:tab pos="4229009" algn="l"/>
                <a:tab pos="4571910" algn="l"/>
                <a:tab pos="4914809" algn="l"/>
                <a:tab pos="5257710" algn="l"/>
                <a:tab pos="5600610" algn="l"/>
                <a:tab pos="5943510" algn="l"/>
                <a:tab pos="6286410" algn="l"/>
                <a:tab pos="6629310" algn="l"/>
                <a:tab pos="6972210" algn="l"/>
              </a:tabLst>
            </a:pPr>
            <a:r>
              <a:rPr lang="hu-HU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Lucida Sans Unicode" pitchFamily="2"/>
              </a:rPr>
              <a:t>Geometria és energia változtatás.</a:t>
            </a:r>
          </a:p>
        </p:txBody>
      </p:sp>
      <p:sp>
        <p:nvSpPr>
          <p:cNvPr id="11" name="Szabadkézi sokszög 16">
            <a:extLst>
              <a:ext uri="{FF2B5EF4-FFF2-40B4-BE49-F238E27FC236}">
                <a16:creationId xmlns:a16="http://schemas.microsoft.com/office/drawing/2014/main" id="{204B36CB-98F5-418B-B899-526182C386C9}"/>
              </a:ext>
            </a:extLst>
          </p:cNvPr>
          <p:cNvSpPr/>
          <p:nvPr/>
        </p:nvSpPr>
        <p:spPr>
          <a:xfrm>
            <a:off x="287525" y="4626383"/>
            <a:ext cx="4860539" cy="1178881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FFFF00"/>
          </a:solidFill>
          <a:ln w="9360">
            <a:solidFill>
              <a:srgbClr val="000000"/>
            </a:solidFill>
            <a:prstDash val="solid"/>
            <a:miter/>
          </a:ln>
        </p:spPr>
        <p:txBody>
          <a:bodyPr vert="horz" wrap="square" lIns="67500" tIns="35100" rIns="67500" bIns="35100" anchor="t" anchorCtr="0" compatLnSpc="1">
            <a:spAutoFit/>
          </a:bodyPr>
          <a:lstStyle/>
          <a:p>
            <a:pPr algn="ctr"/>
            <a:r>
              <a:rPr lang="en-US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PHENIX </a:t>
            </a:r>
            <a:r>
              <a:rPr lang="hu-HU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befejezte az adatgyűjtést.</a:t>
            </a:r>
          </a:p>
          <a:p>
            <a:pPr algn="ctr"/>
            <a:r>
              <a:rPr lang="hu-HU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De az adatok elemzése folytatódik.</a:t>
            </a:r>
          </a:p>
          <a:p>
            <a:pPr algn="ctr"/>
            <a:endParaRPr lang="hu-HU" dirty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ctr"/>
            <a:r>
              <a:rPr lang="hu-HU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PHENIX: nagy </a:t>
            </a:r>
            <a:r>
              <a:rPr lang="hu-HU" b="1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felfedezési potenciál.</a:t>
            </a:r>
            <a:endParaRPr lang="en-US" b="1" dirty="0"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graphicFrame>
        <p:nvGraphicFramePr>
          <p:cNvPr id="12" name="Táblázat 8">
            <a:extLst>
              <a:ext uri="{FF2B5EF4-FFF2-40B4-BE49-F238E27FC236}">
                <a16:creationId xmlns:a16="http://schemas.microsoft.com/office/drawing/2014/main" id="{99FBD50B-EA7B-443B-B716-2598638ABE5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06007004"/>
              </p:ext>
            </p:extLst>
          </p:nvPr>
        </p:nvGraphicFramePr>
        <p:xfrm>
          <a:off x="5511361" y="1491661"/>
          <a:ext cx="3381118" cy="416958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50812">
                  <a:extLst>
                    <a:ext uri="{9D8B030D-6E8A-4147-A177-3AD203B41FA5}">
                      <a16:colId xmlns:a16="http://schemas.microsoft.com/office/drawing/2014/main" val="1009583179"/>
                    </a:ext>
                  </a:extLst>
                </a:gridCol>
                <a:gridCol w="2030306">
                  <a:extLst>
                    <a:ext uri="{9D8B030D-6E8A-4147-A177-3AD203B41FA5}">
                      <a16:colId xmlns:a16="http://schemas.microsoft.com/office/drawing/2014/main" val="1078202786"/>
                    </a:ext>
                  </a:extLst>
                </a:gridCol>
              </a:tblGrid>
              <a:tr h="558369">
                <a:tc>
                  <a:txBody>
                    <a:bodyPr/>
                    <a:lstStyle/>
                    <a:p>
                      <a:pPr algn="ctr"/>
                      <a:r>
                        <a:rPr lang="hu-HU" sz="1800" dirty="0">
                          <a:solidFill>
                            <a:srgbClr val="FF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Ütközés</a:t>
                      </a:r>
                      <a:endParaRPr lang="en-US" sz="1800" dirty="0">
                        <a:solidFill>
                          <a:srgbClr val="FF0000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800" dirty="0">
                          <a:solidFill>
                            <a:srgbClr val="FF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Mérés éve</a:t>
                      </a:r>
                      <a:endParaRPr lang="en-US" sz="1800" dirty="0">
                        <a:solidFill>
                          <a:srgbClr val="FF0000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1638855601"/>
                  </a:ext>
                </a:extLst>
              </a:tr>
              <a:tr h="1013165">
                <a:tc>
                  <a:txBody>
                    <a:bodyPr/>
                    <a:lstStyle/>
                    <a:p>
                      <a:pPr algn="ctr"/>
                      <a:r>
                        <a:rPr lang="hu-HU" sz="1500" dirty="0" err="1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Au+Au</a:t>
                      </a:r>
                      <a:endParaRPr lang="en-US" sz="1500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50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2001, 2002, 2004, 2007, 2008, </a:t>
                      </a:r>
                      <a:r>
                        <a:rPr lang="hu-HU" sz="1500" b="1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2010</a:t>
                      </a:r>
                      <a:r>
                        <a:rPr lang="hu-HU" sz="150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, 2011, 2014, 2016</a:t>
                      </a:r>
                      <a:endParaRPr lang="en-US" sz="1500" dirty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3728305772"/>
                  </a:ext>
                </a:extLst>
              </a:tr>
              <a:tr h="366692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hu-HU" sz="1500" kern="1200" dirty="0" err="1">
                          <a:solidFill>
                            <a:schemeClr val="bg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d+Au</a:t>
                      </a:r>
                      <a:endParaRPr lang="en-US" sz="1500" kern="1200" dirty="0">
                        <a:solidFill>
                          <a:schemeClr val="bg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50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2003, 2008, 2016</a:t>
                      </a:r>
                      <a:endParaRPr lang="en-US" sz="1500" dirty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3722301508"/>
                  </a:ext>
                </a:extLst>
              </a:tr>
              <a:tr h="366692">
                <a:tc>
                  <a:txBody>
                    <a:bodyPr/>
                    <a:lstStyle/>
                    <a:p>
                      <a:pPr algn="ctr"/>
                      <a:r>
                        <a:rPr lang="hu-HU" sz="1500" dirty="0" err="1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Cu+Cu</a:t>
                      </a:r>
                      <a:endParaRPr lang="en-US" sz="1500" dirty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50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2005</a:t>
                      </a:r>
                      <a:endParaRPr lang="en-US" sz="1500" dirty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2503894138"/>
                  </a:ext>
                </a:extLst>
              </a:tr>
              <a:tr h="366692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hu-HU" sz="1500" kern="1200" dirty="0">
                          <a:solidFill>
                            <a:schemeClr val="dk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U+U</a:t>
                      </a:r>
                      <a:endParaRPr lang="en-US" sz="1500" kern="1200" dirty="0">
                        <a:solidFill>
                          <a:schemeClr val="dk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hu-HU" sz="1500" kern="1200" dirty="0">
                          <a:solidFill>
                            <a:schemeClr val="dk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2012</a:t>
                      </a:r>
                      <a:endParaRPr lang="en-US" sz="1500" kern="1200" dirty="0">
                        <a:solidFill>
                          <a:schemeClr val="dk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2756474299"/>
                  </a:ext>
                </a:extLst>
              </a:tr>
              <a:tr h="397901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hu-HU" sz="1500" kern="1200" dirty="0" err="1">
                          <a:solidFill>
                            <a:schemeClr val="dk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Cu+Au</a:t>
                      </a:r>
                      <a:endParaRPr lang="en-US" sz="1500" kern="1200" dirty="0">
                        <a:solidFill>
                          <a:schemeClr val="dk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hu-HU" sz="1500" kern="1200" dirty="0">
                          <a:solidFill>
                            <a:schemeClr val="dk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2012</a:t>
                      </a:r>
                      <a:endParaRPr lang="en-US" sz="1500" kern="1200" dirty="0">
                        <a:solidFill>
                          <a:schemeClr val="dk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4145187199"/>
                  </a:ext>
                </a:extLst>
              </a:tr>
              <a:tr h="366692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hu-HU" sz="1500" kern="1200" baseline="30000" dirty="0">
                          <a:solidFill>
                            <a:schemeClr val="bg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3</a:t>
                      </a:r>
                      <a:r>
                        <a:rPr lang="hu-HU" sz="1500" kern="1200" dirty="0">
                          <a:solidFill>
                            <a:schemeClr val="bg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He+Au</a:t>
                      </a:r>
                      <a:endParaRPr lang="en-US" sz="1500" kern="1200" dirty="0">
                        <a:solidFill>
                          <a:schemeClr val="bg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hu-HU" sz="1500" kern="1200" dirty="0">
                          <a:solidFill>
                            <a:schemeClr val="bg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2014</a:t>
                      </a:r>
                      <a:endParaRPr lang="en-US" sz="1500" kern="1200" dirty="0">
                        <a:solidFill>
                          <a:schemeClr val="bg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519030712"/>
                  </a:ext>
                </a:extLst>
              </a:tr>
              <a:tr h="366692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hu-HU" sz="1500" i="1" kern="1200" dirty="0" err="1">
                          <a:solidFill>
                            <a:schemeClr val="bg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p</a:t>
                      </a:r>
                      <a:r>
                        <a:rPr lang="hu-HU" sz="1500" kern="1200" dirty="0" err="1">
                          <a:solidFill>
                            <a:schemeClr val="bg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+Au</a:t>
                      </a:r>
                      <a:endParaRPr lang="en-US" sz="1500" kern="1200" dirty="0">
                        <a:solidFill>
                          <a:schemeClr val="bg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hu-HU" sz="1500" kern="1200" dirty="0">
                          <a:solidFill>
                            <a:schemeClr val="bg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2015</a:t>
                      </a:r>
                      <a:endParaRPr lang="en-US" sz="1500" kern="1200" dirty="0">
                        <a:solidFill>
                          <a:schemeClr val="bg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2565092515"/>
                  </a:ext>
                </a:extLst>
              </a:tr>
              <a:tr h="366692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hu-HU" sz="1500" i="1" kern="1200" dirty="0" err="1">
                          <a:solidFill>
                            <a:schemeClr val="bg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p</a:t>
                      </a:r>
                      <a:r>
                        <a:rPr lang="hu-HU" sz="1500" kern="1200" dirty="0" err="1">
                          <a:solidFill>
                            <a:schemeClr val="bg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+Al</a:t>
                      </a:r>
                      <a:endParaRPr lang="en-US" sz="1500" kern="1200" dirty="0">
                        <a:solidFill>
                          <a:schemeClr val="bg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hu-HU" sz="1500" kern="1200" dirty="0">
                          <a:solidFill>
                            <a:schemeClr val="bg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2015</a:t>
                      </a:r>
                      <a:endParaRPr lang="en-US" sz="1500" kern="1200" dirty="0">
                        <a:solidFill>
                          <a:schemeClr val="bg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295390835"/>
                  </a:ext>
                </a:extLst>
              </a:tr>
            </a:tbl>
          </a:graphicData>
        </a:graphic>
      </p:graphicFrame>
      <p:pic>
        <p:nvPicPr>
          <p:cNvPr id="13" name="Kép 12">
            <a:extLst>
              <a:ext uri="{FF2B5EF4-FFF2-40B4-BE49-F238E27FC236}">
                <a16:creationId xmlns:a16="http://schemas.microsoft.com/office/drawing/2014/main" id="{9DD2A29E-8DDA-4A82-8781-1BEF2A83BD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5577" y="3130096"/>
            <a:ext cx="3982826" cy="1062457"/>
          </a:xfrm>
          <a:prstGeom prst="rect">
            <a:avLst/>
          </a:prstGeom>
        </p:spPr>
      </p:pic>
      <p:pic>
        <p:nvPicPr>
          <p:cNvPr id="14" name="Kép 13">
            <a:extLst>
              <a:ext uri="{FF2B5EF4-FFF2-40B4-BE49-F238E27FC236}">
                <a16:creationId xmlns:a16="http://schemas.microsoft.com/office/drawing/2014/main" id="{C39EE57B-5931-4EC7-B65D-9750B76A97A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5576" y="2420888"/>
            <a:ext cx="3982827" cy="867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47344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1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Csoportba foglalás 1"/>
          <p:cNvGrpSpPr/>
          <p:nvPr/>
        </p:nvGrpSpPr>
        <p:grpSpPr>
          <a:xfrm>
            <a:off x="0" y="44624"/>
            <a:ext cx="9144000" cy="1510592"/>
            <a:chOff x="-1524000" y="-1328328"/>
            <a:chExt cx="12192000" cy="2014127"/>
          </a:xfrm>
        </p:grpSpPr>
        <p:sp>
          <p:nvSpPr>
            <p:cNvPr id="3" name="Szabadkézi sokszög 2"/>
            <p:cNvSpPr/>
            <p:nvPr/>
          </p:nvSpPr>
          <p:spPr>
            <a:xfrm>
              <a:off x="0" y="0"/>
              <a:ext cx="9144000" cy="685799"/>
            </a:xfrm>
            <a:custGeom>
              <a:avLst>
                <a:gd name="f0" fmla="val 41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none" lIns="67500" tIns="35100" rIns="67500" bIns="35100" anchor="ctr" anchorCtr="0" compatLnSpc="0"/>
            <a:lstStyle/>
            <a:p>
              <a:pPr lvl="0" rtl="0" hangingPunct="0">
                <a:buNone/>
                <a:tabLst/>
              </a:pPr>
              <a:endParaRPr lang="hu-HU">
                <a:latin typeface="Times New Roman" pitchFamily="18"/>
                <a:ea typeface="Arial Unicode MS" pitchFamily="2"/>
                <a:cs typeface="Tahoma" pitchFamily="2"/>
              </a:endParaRPr>
            </a:p>
          </p:txBody>
        </p:sp>
        <p:sp>
          <p:nvSpPr>
            <p:cNvPr id="4" name="Szabadkézi sokszög 3"/>
            <p:cNvSpPr/>
            <p:nvPr/>
          </p:nvSpPr>
          <p:spPr>
            <a:xfrm>
              <a:off x="-1524000" y="-1328328"/>
              <a:ext cx="12192000" cy="810481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square" lIns="0" tIns="0" rIns="0" bIns="0" anchor="ctr" anchorCtr="0" compatLnSpc="0">
              <a:spAutoFit/>
            </a:bodyPr>
            <a:lstStyle/>
            <a:p>
              <a:pPr marL="142830" indent="-142830" algn="ctr"/>
              <a:r>
                <a:rPr lang="hu-HU" b="1" cap="all" dirty="0">
                  <a:solidFill>
                    <a:srgbClr val="FFFF00"/>
                  </a:solidFill>
                  <a:effectLst>
                    <a:outerShdw dist="17961" dir="2700000">
                      <a:scrgbClr r="0" g="0" b="0"/>
                    </a:outerShdw>
                  </a:effectLst>
                  <a:latin typeface="Verdana" pitchFamily="34"/>
                  <a:ea typeface="Arial Unicode MS" pitchFamily="2"/>
                  <a:cs typeface="Tahoma" pitchFamily="2"/>
                </a:rPr>
                <a:t> </a:t>
              </a:r>
              <a:r>
                <a:rPr lang="hu-HU" b="1" cap="all" dirty="0">
                  <a:solidFill>
                    <a:srgbClr val="FFFF00"/>
                  </a:solidFill>
                  <a:latin typeface="Verdana" pitchFamily="34"/>
                  <a:ea typeface="Arial Unicode MS" pitchFamily="2"/>
                  <a:cs typeface="Tahoma" pitchFamily="2"/>
                </a:rPr>
                <a:t>U</a:t>
              </a:r>
              <a:r>
                <a:rPr lang="hu-HU" b="1" cap="all" baseline="-25000" dirty="0">
                  <a:solidFill>
                    <a:srgbClr val="FFFF00"/>
                  </a:solidFill>
                  <a:latin typeface="Verdana" pitchFamily="34"/>
                  <a:ea typeface="Arial Unicode MS" pitchFamily="2"/>
                  <a:cs typeface="Tahoma" pitchFamily="2"/>
                </a:rPr>
                <a:t>A</a:t>
              </a:r>
              <a:r>
                <a:rPr lang="hu-HU" b="1" cap="all" dirty="0">
                  <a:solidFill>
                    <a:srgbClr val="FFFF00"/>
                  </a:solidFill>
                  <a:latin typeface="Verdana" pitchFamily="34"/>
                  <a:ea typeface="Arial Unicode MS" pitchFamily="2"/>
                  <a:cs typeface="Tahoma" pitchFamily="2"/>
                </a:rPr>
                <a:t>(1) szimmetria helyreállása: ki lehet-e kapcsolni? </a:t>
              </a:r>
            </a:p>
            <a:p>
              <a:pPr marL="142830" indent="-142830" algn="ctr"/>
              <a:r>
                <a:rPr lang="hu-HU" sz="2100" b="1" dirty="0">
                  <a:solidFill>
                    <a:srgbClr val="FFFF00"/>
                  </a:solidFill>
                  <a:effectLst>
                    <a:outerShdw dist="17961" dir="2700000">
                      <a:scrgbClr r="0" g="0" b="0"/>
                    </a:outerShdw>
                  </a:effectLst>
                  <a:latin typeface="Verdana" pitchFamily="34"/>
                  <a:ea typeface="Arial Unicode MS" pitchFamily="2"/>
                  <a:cs typeface="Tahoma" pitchFamily="2"/>
                </a:rPr>
                <a:t> Függ-e az ütközések </a:t>
              </a:r>
              <a:r>
                <a:rPr lang="hu-HU" sz="2100" b="1" dirty="0" err="1">
                  <a:solidFill>
                    <a:srgbClr val="FFFF00"/>
                  </a:solidFill>
                  <a:effectLst>
                    <a:outerShdw dist="17961" dir="2700000">
                      <a:scrgbClr r="0" g="0" b="0"/>
                    </a:outerShdw>
                  </a:effectLst>
                  <a:latin typeface="Verdana" pitchFamily="34"/>
                  <a:ea typeface="Arial Unicode MS" pitchFamily="2"/>
                  <a:cs typeface="Tahoma" pitchFamily="2"/>
                </a:rPr>
                <a:t>frontálisságától</a:t>
              </a:r>
              <a:r>
                <a:rPr lang="hu-HU" b="1" dirty="0">
                  <a:solidFill>
                    <a:srgbClr val="FFFF00"/>
                  </a:solidFill>
                  <a:effectLst>
                    <a:outerShdw dist="17961" dir="2700000">
                      <a:scrgbClr r="0" g="0" b="0"/>
                    </a:outerShdw>
                  </a:effectLst>
                  <a:latin typeface="Verdana" pitchFamily="34"/>
                  <a:ea typeface="Arial Unicode MS" pitchFamily="2"/>
                  <a:cs typeface="Tahoma" pitchFamily="2"/>
                </a:rPr>
                <a:t>? </a:t>
              </a:r>
              <a:endParaRPr lang="hu-HU" sz="2100" b="1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endParaRPr>
            </a:p>
          </p:txBody>
        </p:sp>
      </p:grpSp>
      <p:sp>
        <p:nvSpPr>
          <p:cNvPr id="7" name="Szövegdoboz 6">
            <a:extLst>
              <a:ext uri="{FF2B5EF4-FFF2-40B4-BE49-F238E27FC236}">
                <a16:creationId xmlns:a16="http://schemas.microsoft.com/office/drawing/2014/main" id="{4C8FC314-C6F9-4A2C-A9C6-74DA70823E64}"/>
              </a:ext>
            </a:extLst>
          </p:cNvPr>
          <p:cNvSpPr txBox="1"/>
          <p:nvPr/>
        </p:nvSpPr>
        <p:spPr>
          <a:xfrm>
            <a:off x="8813140" y="5751259"/>
            <a:ext cx="280846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24942F06-CD1F-46D5-ABA6-6E76DB6D1968}" type="slidenum">
              <a:rPr lang="hu-HU" sz="1050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26</a:t>
            </a:fld>
            <a:endParaRPr lang="en-US" sz="105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6" name="Kép 5">
            <a:extLst>
              <a:ext uri="{FF2B5EF4-FFF2-40B4-BE49-F238E27FC236}">
                <a16:creationId xmlns:a16="http://schemas.microsoft.com/office/drawing/2014/main" id="{AEB3EDD5-6A75-4EB7-AD88-2CBDCA677C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2707" y="794028"/>
            <a:ext cx="7282243" cy="5211147"/>
          </a:xfrm>
          <a:prstGeom prst="rect">
            <a:avLst/>
          </a:prstGeom>
        </p:spPr>
      </p:pic>
      <p:sp>
        <p:nvSpPr>
          <p:cNvPr id="13" name="Szövegdoboz 12">
            <a:extLst>
              <a:ext uri="{FF2B5EF4-FFF2-40B4-BE49-F238E27FC236}">
                <a16:creationId xmlns:a16="http://schemas.microsoft.com/office/drawing/2014/main" id="{A9AF36DF-F2DA-40D2-82B6-E5FB376BF775}"/>
              </a:ext>
            </a:extLst>
          </p:cNvPr>
          <p:cNvSpPr txBox="1"/>
          <p:nvPr/>
        </p:nvSpPr>
        <p:spPr>
          <a:xfrm>
            <a:off x="0" y="6146720"/>
            <a:ext cx="9144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hu-HU" sz="1400" b="1" kern="0" dirty="0">
                <a:solidFill>
                  <a:srgbClr val="FFFFFF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cs typeface="Arial" pitchFamily="34"/>
              </a:rPr>
              <a:t>PHENIX adatok + Monte Carlo szimulációk, PHENIX </a:t>
            </a:r>
            <a:r>
              <a:rPr lang="hu-HU" sz="1400" b="1" kern="0" dirty="0" err="1">
                <a:solidFill>
                  <a:srgbClr val="FFFFFF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cs typeface="Arial" pitchFamily="34"/>
              </a:rPr>
              <a:t>Phys</a:t>
            </a:r>
            <a:r>
              <a:rPr lang="hu-HU" sz="1400" b="1" kern="0" dirty="0">
                <a:solidFill>
                  <a:srgbClr val="FFFFFF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cs typeface="Arial" pitchFamily="34"/>
              </a:rPr>
              <a:t>. </a:t>
            </a:r>
            <a:r>
              <a:rPr lang="hu-HU" sz="1400" b="1" kern="0" dirty="0" err="1">
                <a:solidFill>
                  <a:srgbClr val="FFFFFF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cs typeface="Arial" pitchFamily="34"/>
              </a:rPr>
              <a:t>Rev</a:t>
            </a:r>
            <a:r>
              <a:rPr lang="hu-HU" sz="1400" b="1" kern="0" dirty="0">
                <a:solidFill>
                  <a:srgbClr val="FFFFFF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cs typeface="Arial" pitchFamily="34"/>
              </a:rPr>
              <a:t>. C 97 </a:t>
            </a:r>
            <a:r>
              <a:rPr lang="hu-HU" sz="1400" b="1" kern="0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cs typeface="Arial" pitchFamily="34"/>
              </a:rPr>
              <a:t>(2018) </a:t>
            </a:r>
            <a:r>
              <a:rPr lang="hu-HU" sz="1400" b="1" kern="0" dirty="0">
                <a:solidFill>
                  <a:srgbClr val="FFFFFF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cs typeface="Arial" pitchFamily="34"/>
              </a:rPr>
              <a:t>064911: </a:t>
            </a:r>
          </a:p>
          <a:p>
            <a:pPr algn="ctr"/>
            <a:r>
              <a:rPr lang="hu-HU" sz="1400" b="1" kern="0" dirty="0">
                <a:solidFill>
                  <a:srgbClr val="FFFFFF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cs typeface="Arial" pitchFamily="34"/>
              </a:rPr>
              <a:t>0-30 % </a:t>
            </a:r>
            <a:r>
              <a:rPr lang="hu-HU" sz="1400" b="1" kern="0" dirty="0" err="1">
                <a:solidFill>
                  <a:srgbClr val="FFFFFF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cs typeface="Arial" pitchFamily="34"/>
              </a:rPr>
              <a:t>Au+Au</a:t>
            </a:r>
            <a:r>
              <a:rPr lang="hu-HU" sz="1400" b="1" kern="0" dirty="0">
                <a:solidFill>
                  <a:srgbClr val="FFFFFF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cs typeface="Arial" pitchFamily="34"/>
              </a:rPr>
              <a:t> @ 200 </a:t>
            </a:r>
            <a:r>
              <a:rPr lang="hu-HU" sz="1400" b="1" kern="0" dirty="0" err="1">
                <a:solidFill>
                  <a:srgbClr val="FFFFFF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cs typeface="Arial" pitchFamily="34"/>
              </a:rPr>
              <a:t>GeV</a:t>
            </a:r>
            <a:r>
              <a:rPr lang="hu-HU" sz="1400" b="1" kern="0" dirty="0">
                <a:solidFill>
                  <a:srgbClr val="FFFFFF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cs typeface="Arial" pitchFamily="34"/>
              </a:rPr>
              <a:t> </a:t>
            </a:r>
            <a:r>
              <a:rPr lang="hu-HU" sz="1400" b="1" kern="0" dirty="0" err="1">
                <a:solidFill>
                  <a:srgbClr val="FFFFFF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cs typeface="Arial" pitchFamily="34"/>
              </a:rPr>
              <a:t>Levy</a:t>
            </a:r>
            <a:r>
              <a:rPr lang="hu-HU" sz="1400" b="1" kern="0" dirty="0">
                <a:solidFill>
                  <a:srgbClr val="FFFFFF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cs typeface="Arial" pitchFamily="34"/>
              </a:rPr>
              <a:t> </a:t>
            </a:r>
            <a:r>
              <a:rPr lang="hu-HU" sz="1400" b="1" kern="0" dirty="0" err="1">
                <a:solidFill>
                  <a:srgbClr val="FFFFFF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cs typeface="Arial" pitchFamily="34"/>
              </a:rPr>
              <a:t>Bose</a:t>
            </a:r>
            <a:r>
              <a:rPr lang="hu-HU" sz="1400" b="1" kern="0" dirty="0">
                <a:solidFill>
                  <a:srgbClr val="FFFFFF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cs typeface="Arial" pitchFamily="34"/>
              </a:rPr>
              <a:t>-Einstein érzékeny módszer az</a:t>
            </a:r>
            <a:r>
              <a:rPr lang="hu-HU" sz="1400" b="1" kern="0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cs typeface="Arial" pitchFamily="34"/>
              </a:rPr>
              <a:t> </a:t>
            </a:r>
            <a:r>
              <a:rPr lang="hu-HU" sz="1400" b="1" kern="0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Symbol" panose="05050102010706020507" pitchFamily="18" charset="2"/>
                <a:cs typeface="Arial" pitchFamily="34"/>
              </a:rPr>
              <a:t>h</a:t>
            </a:r>
            <a:r>
              <a:rPr lang="hu-HU" sz="1400" b="1" kern="0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cs typeface="Arial" pitchFamily="34"/>
              </a:rPr>
              <a:t>’ módosulására</a:t>
            </a:r>
            <a:endParaRPr lang="hu-HU" sz="20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15296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Csoportba foglalás 1"/>
          <p:cNvGrpSpPr/>
          <p:nvPr/>
        </p:nvGrpSpPr>
        <p:grpSpPr>
          <a:xfrm>
            <a:off x="-268200" y="0"/>
            <a:ext cx="9412200" cy="684359"/>
            <a:chOff x="-268200" y="0"/>
            <a:chExt cx="9412200" cy="684359"/>
          </a:xfrm>
        </p:grpSpPr>
        <p:sp>
          <p:nvSpPr>
            <p:cNvPr id="3" name="Szabadkézi sokszög 2"/>
            <p:cNvSpPr/>
            <p:nvPr/>
          </p:nvSpPr>
          <p:spPr>
            <a:xfrm>
              <a:off x="-268200" y="0"/>
              <a:ext cx="9412200" cy="684359"/>
            </a:xfrm>
            <a:custGeom>
              <a:avLst>
                <a:gd name="f0" fmla="val 41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none" lIns="90000" tIns="46800" rIns="90000" bIns="46800" anchor="ctr" anchorCtr="0" compatLnSpc="1"/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448919" algn="l"/>
                  <a:tab pos="898199" algn="l"/>
                  <a:tab pos="1347480" algn="l"/>
                  <a:tab pos="1796760" algn="l"/>
                  <a:tab pos="2246040" algn="l"/>
                  <a:tab pos="2695320" algn="l"/>
                  <a:tab pos="3144600" algn="l"/>
                  <a:tab pos="3593880" algn="l"/>
                  <a:tab pos="4043159" algn="l"/>
                  <a:tab pos="4492440" algn="l"/>
                  <a:tab pos="4941719" algn="l"/>
                  <a:tab pos="5391000" algn="l"/>
                  <a:tab pos="5840280" algn="l"/>
                  <a:tab pos="6289560" algn="l"/>
                  <a:tab pos="6738840" algn="l"/>
                  <a:tab pos="7188120" algn="l"/>
                  <a:tab pos="7637400" algn="l"/>
                  <a:tab pos="8086679" algn="l"/>
                  <a:tab pos="8535960" algn="l"/>
                  <a:tab pos="8985240" algn="l"/>
                </a:tabLst>
              </a:pPr>
              <a:endParaRPr lang="hu-HU" sz="2400" b="0" i="0" u="none" strike="noStrike" baseline="0">
                <a:ln>
                  <a:noFill/>
                </a:ln>
                <a:solidFill>
                  <a:srgbClr val="000000"/>
                </a:solidFill>
                <a:latin typeface="Times New Roman" pitchFamily="18"/>
                <a:ea typeface="Lucida Sans Unicode" pitchFamily="2"/>
                <a:cs typeface="Lucida Sans Unicode" pitchFamily="2"/>
              </a:endParaRPr>
            </a:p>
          </p:txBody>
        </p:sp>
        <p:sp>
          <p:nvSpPr>
            <p:cNvPr id="4" name="Szabadkézi sokszög 3"/>
            <p:cNvSpPr/>
            <p:nvPr/>
          </p:nvSpPr>
          <p:spPr>
            <a:xfrm>
              <a:off x="-268200" y="100080"/>
              <a:ext cx="9412200" cy="4878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square" lIns="0" tIns="0" rIns="0" bIns="0" anchor="ctr" anchorCtr="0" compatLnSpc="1">
              <a:spAutoFit/>
            </a:bodyPr>
            <a:lstStyle/>
            <a:p>
              <a:pPr marL="0" marR="0" lvl="0" indent="0" algn="ctr" rtl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448919" algn="l"/>
                  <a:tab pos="898199" algn="l"/>
                  <a:tab pos="1347480" algn="l"/>
                  <a:tab pos="1796760" algn="l"/>
                  <a:tab pos="2246040" algn="l"/>
                  <a:tab pos="2695320" algn="l"/>
                  <a:tab pos="3144600" algn="l"/>
                  <a:tab pos="3593880" algn="l"/>
                  <a:tab pos="4043159" algn="l"/>
                  <a:tab pos="4492440" algn="l"/>
                  <a:tab pos="4941719" algn="l"/>
                  <a:tab pos="5391000" algn="l"/>
                  <a:tab pos="5840280" algn="l"/>
                  <a:tab pos="6289560" algn="l"/>
                  <a:tab pos="6738840" algn="l"/>
                  <a:tab pos="7188120" algn="l"/>
                  <a:tab pos="7637400" algn="l"/>
                  <a:tab pos="8086679" algn="l"/>
                  <a:tab pos="8535960" algn="l"/>
                  <a:tab pos="8985240" algn="l"/>
                </a:tabLst>
              </a:pPr>
              <a:r>
                <a:rPr lang="hu-HU" sz="3200" b="1" dirty="0">
                  <a:solidFill>
                    <a:srgbClr val="FFFF00"/>
                  </a:solidFill>
                  <a:effectLst>
                    <a:outerShdw dist="17961" dir="2700000">
                      <a:scrgbClr r="0" g="0" b="0"/>
                    </a:outerShdw>
                  </a:effectLst>
                  <a:latin typeface="Verdana" pitchFamily="34"/>
                  <a:ea typeface="Lucida Sans Unicode" pitchFamily="2"/>
                  <a:cs typeface="Lucida Sans Unicode" pitchFamily="2"/>
                </a:rPr>
                <a:t>2024 KARÁCSONYA</a:t>
              </a:r>
              <a:endParaRPr lang="hu-HU" sz="3200" b="1" i="0" u="none" strike="noStrike" baseline="0" dirty="0">
                <a:ln>
                  <a:noFill/>
                </a:ln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Lucida Sans Unicode" pitchFamily="2"/>
                <a:cs typeface="Lucida Sans Unicode" pitchFamily="2"/>
              </a:endParaRPr>
            </a:p>
          </p:txBody>
        </p:sp>
      </p:grpSp>
      <p:pic>
        <p:nvPicPr>
          <p:cNvPr id="6" name="Kép 5">
            <a:extLst>
              <a:ext uri="{FF2B5EF4-FFF2-40B4-BE49-F238E27FC236}">
                <a16:creationId xmlns:a16="http://schemas.microsoft.com/office/drawing/2014/main" id="{974398EB-6984-4084-A888-2E92B8465B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764704"/>
            <a:ext cx="9144000" cy="4776268"/>
          </a:xfrm>
          <a:prstGeom prst="rect">
            <a:avLst/>
          </a:prstGeom>
        </p:spPr>
      </p:pic>
      <p:pic>
        <p:nvPicPr>
          <p:cNvPr id="8" name="Kép 7">
            <a:extLst>
              <a:ext uri="{FF2B5EF4-FFF2-40B4-BE49-F238E27FC236}">
                <a16:creationId xmlns:a16="http://schemas.microsoft.com/office/drawing/2014/main" id="{A1DA39C4-3E58-40DC-8EF7-9D2DF27014A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47664" y="5445224"/>
            <a:ext cx="6480720" cy="129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97594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Csoportba foglalás 1"/>
          <p:cNvGrpSpPr/>
          <p:nvPr/>
        </p:nvGrpSpPr>
        <p:grpSpPr>
          <a:xfrm>
            <a:off x="-268200" y="0"/>
            <a:ext cx="9412200" cy="684359"/>
            <a:chOff x="-268200" y="0"/>
            <a:chExt cx="9412200" cy="684359"/>
          </a:xfrm>
        </p:grpSpPr>
        <p:sp>
          <p:nvSpPr>
            <p:cNvPr id="3" name="Szabadkézi sokszög 2"/>
            <p:cNvSpPr/>
            <p:nvPr/>
          </p:nvSpPr>
          <p:spPr>
            <a:xfrm>
              <a:off x="-268200" y="0"/>
              <a:ext cx="9412200" cy="684359"/>
            </a:xfrm>
            <a:custGeom>
              <a:avLst>
                <a:gd name="f0" fmla="val 41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none" lIns="90000" tIns="46800" rIns="90000" bIns="46800" anchor="ctr" anchorCtr="0" compatLnSpc="1"/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448919" algn="l"/>
                  <a:tab pos="898199" algn="l"/>
                  <a:tab pos="1347480" algn="l"/>
                  <a:tab pos="1796760" algn="l"/>
                  <a:tab pos="2246040" algn="l"/>
                  <a:tab pos="2695320" algn="l"/>
                  <a:tab pos="3144600" algn="l"/>
                  <a:tab pos="3593880" algn="l"/>
                  <a:tab pos="4043159" algn="l"/>
                  <a:tab pos="4492440" algn="l"/>
                  <a:tab pos="4941719" algn="l"/>
                  <a:tab pos="5391000" algn="l"/>
                  <a:tab pos="5840280" algn="l"/>
                  <a:tab pos="6289560" algn="l"/>
                  <a:tab pos="6738840" algn="l"/>
                  <a:tab pos="7188120" algn="l"/>
                  <a:tab pos="7637400" algn="l"/>
                  <a:tab pos="8086679" algn="l"/>
                  <a:tab pos="8535960" algn="l"/>
                  <a:tab pos="8985240" algn="l"/>
                </a:tabLst>
              </a:pPr>
              <a:endParaRPr lang="hu-HU" sz="2400" b="0" i="0" u="none" strike="noStrike" baseline="0">
                <a:ln>
                  <a:noFill/>
                </a:ln>
                <a:solidFill>
                  <a:srgbClr val="000000"/>
                </a:solidFill>
                <a:latin typeface="Times New Roman" pitchFamily="18"/>
                <a:ea typeface="Lucida Sans Unicode" pitchFamily="2"/>
                <a:cs typeface="Lucida Sans Unicode" pitchFamily="2"/>
              </a:endParaRPr>
            </a:p>
          </p:txBody>
        </p:sp>
        <p:sp>
          <p:nvSpPr>
            <p:cNvPr id="4" name="Szabadkézi sokszög 3"/>
            <p:cNvSpPr/>
            <p:nvPr/>
          </p:nvSpPr>
          <p:spPr>
            <a:xfrm>
              <a:off x="-268200" y="100080"/>
              <a:ext cx="9412200" cy="4878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square" lIns="0" tIns="0" rIns="0" bIns="0" anchor="ctr" anchorCtr="0" compatLnSpc="1">
              <a:spAutoFit/>
            </a:bodyPr>
            <a:lstStyle/>
            <a:p>
              <a:pPr marL="0" marR="0" lvl="0" indent="0" algn="ctr" rtl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448919" algn="l"/>
                  <a:tab pos="898199" algn="l"/>
                  <a:tab pos="1347480" algn="l"/>
                  <a:tab pos="1796760" algn="l"/>
                  <a:tab pos="2246040" algn="l"/>
                  <a:tab pos="2695320" algn="l"/>
                  <a:tab pos="3144600" algn="l"/>
                  <a:tab pos="3593880" algn="l"/>
                  <a:tab pos="4043159" algn="l"/>
                  <a:tab pos="4492440" algn="l"/>
                  <a:tab pos="4941719" algn="l"/>
                  <a:tab pos="5391000" algn="l"/>
                  <a:tab pos="5840280" algn="l"/>
                  <a:tab pos="6289560" algn="l"/>
                  <a:tab pos="6738840" algn="l"/>
                  <a:tab pos="7188120" algn="l"/>
                  <a:tab pos="7637400" algn="l"/>
                  <a:tab pos="8086679" algn="l"/>
                  <a:tab pos="8535960" algn="l"/>
                  <a:tab pos="8985240" algn="l"/>
                </a:tabLst>
              </a:pPr>
              <a:r>
                <a:rPr lang="hu-HU" sz="3200" b="1" dirty="0">
                  <a:solidFill>
                    <a:srgbClr val="FFFF00"/>
                  </a:solidFill>
                  <a:effectLst>
                    <a:outerShdw dist="17961" dir="2700000">
                      <a:scrgbClr r="0" g="0" b="0"/>
                    </a:outerShdw>
                  </a:effectLst>
                  <a:latin typeface="Verdana" pitchFamily="34"/>
                  <a:ea typeface="Lucida Sans Unicode" pitchFamily="2"/>
                  <a:cs typeface="Lucida Sans Unicode" pitchFamily="2"/>
                </a:rPr>
                <a:t>2024 KARÁCSONYA</a:t>
              </a:r>
              <a:endParaRPr lang="hu-HU" sz="3200" b="1" i="0" u="none" strike="noStrike" baseline="0" dirty="0">
                <a:ln>
                  <a:noFill/>
                </a:ln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Lucida Sans Unicode" pitchFamily="2"/>
                <a:cs typeface="Lucida Sans Unicode" pitchFamily="2"/>
              </a:endParaRPr>
            </a:p>
          </p:txBody>
        </p:sp>
      </p:grpSp>
      <p:pic>
        <p:nvPicPr>
          <p:cNvPr id="7" name="Kép 6">
            <a:extLst>
              <a:ext uri="{FF2B5EF4-FFF2-40B4-BE49-F238E27FC236}">
                <a16:creationId xmlns:a16="http://schemas.microsoft.com/office/drawing/2014/main" id="{0B67B61B-005B-4090-AE0E-37DA1B666A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19672" y="836712"/>
            <a:ext cx="5760640" cy="5652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279482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Csoportba foglalás 1"/>
          <p:cNvGrpSpPr/>
          <p:nvPr/>
        </p:nvGrpSpPr>
        <p:grpSpPr>
          <a:xfrm>
            <a:off x="-268200" y="0"/>
            <a:ext cx="9412200" cy="684359"/>
            <a:chOff x="-268200" y="0"/>
            <a:chExt cx="9412200" cy="684359"/>
          </a:xfrm>
        </p:grpSpPr>
        <p:sp>
          <p:nvSpPr>
            <p:cNvPr id="3" name="Szabadkézi sokszög 2"/>
            <p:cNvSpPr/>
            <p:nvPr/>
          </p:nvSpPr>
          <p:spPr>
            <a:xfrm>
              <a:off x="-268200" y="0"/>
              <a:ext cx="9412200" cy="684359"/>
            </a:xfrm>
            <a:custGeom>
              <a:avLst>
                <a:gd name="f0" fmla="val 41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none" lIns="90000" tIns="46800" rIns="90000" bIns="46800" anchor="ctr" anchorCtr="0" compatLnSpc="1"/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448919" algn="l"/>
                  <a:tab pos="898199" algn="l"/>
                  <a:tab pos="1347480" algn="l"/>
                  <a:tab pos="1796760" algn="l"/>
                  <a:tab pos="2246040" algn="l"/>
                  <a:tab pos="2695320" algn="l"/>
                  <a:tab pos="3144600" algn="l"/>
                  <a:tab pos="3593880" algn="l"/>
                  <a:tab pos="4043159" algn="l"/>
                  <a:tab pos="4492440" algn="l"/>
                  <a:tab pos="4941719" algn="l"/>
                  <a:tab pos="5391000" algn="l"/>
                  <a:tab pos="5840280" algn="l"/>
                  <a:tab pos="6289560" algn="l"/>
                  <a:tab pos="6738840" algn="l"/>
                  <a:tab pos="7188120" algn="l"/>
                  <a:tab pos="7637400" algn="l"/>
                  <a:tab pos="8086679" algn="l"/>
                  <a:tab pos="8535960" algn="l"/>
                  <a:tab pos="8985240" algn="l"/>
                </a:tabLst>
              </a:pPr>
              <a:endParaRPr lang="hu-HU" sz="2400" b="0" i="0" u="none" strike="noStrike" baseline="0">
                <a:ln>
                  <a:noFill/>
                </a:ln>
                <a:solidFill>
                  <a:srgbClr val="000000"/>
                </a:solidFill>
                <a:latin typeface="Times New Roman" pitchFamily="18"/>
                <a:ea typeface="Lucida Sans Unicode" pitchFamily="2"/>
                <a:cs typeface="Lucida Sans Unicode" pitchFamily="2"/>
              </a:endParaRPr>
            </a:p>
          </p:txBody>
        </p:sp>
        <p:sp>
          <p:nvSpPr>
            <p:cNvPr id="4" name="Szabadkézi sokszög 3"/>
            <p:cNvSpPr/>
            <p:nvPr/>
          </p:nvSpPr>
          <p:spPr>
            <a:xfrm>
              <a:off x="-268200" y="100080"/>
              <a:ext cx="9412200" cy="4878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square" lIns="0" tIns="0" rIns="0" bIns="0" anchor="ctr" anchorCtr="0" compatLnSpc="1">
              <a:spAutoFit/>
            </a:bodyPr>
            <a:lstStyle/>
            <a:p>
              <a:pPr marL="0" marR="0" lvl="0" indent="0" algn="ctr" rtl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448919" algn="l"/>
                  <a:tab pos="898199" algn="l"/>
                  <a:tab pos="1347480" algn="l"/>
                  <a:tab pos="1796760" algn="l"/>
                  <a:tab pos="2246040" algn="l"/>
                  <a:tab pos="2695320" algn="l"/>
                  <a:tab pos="3144600" algn="l"/>
                  <a:tab pos="3593880" algn="l"/>
                  <a:tab pos="4043159" algn="l"/>
                  <a:tab pos="4492440" algn="l"/>
                  <a:tab pos="4941719" algn="l"/>
                  <a:tab pos="5391000" algn="l"/>
                  <a:tab pos="5840280" algn="l"/>
                  <a:tab pos="6289560" algn="l"/>
                  <a:tab pos="6738840" algn="l"/>
                  <a:tab pos="7188120" algn="l"/>
                  <a:tab pos="7637400" algn="l"/>
                  <a:tab pos="8086679" algn="l"/>
                  <a:tab pos="8535960" algn="l"/>
                  <a:tab pos="8985240" algn="l"/>
                </a:tabLst>
              </a:pPr>
              <a:r>
                <a:rPr lang="hu-HU" sz="3200" b="1" dirty="0">
                  <a:solidFill>
                    <a:srgbClr val="FFFF00"/>
                  </a:solidFill>
                  <a:effectLst>
                    <a:outerShdw dist="17961" dir="2700000">
                      <a:scrgbClr r="0" g="0" b="0"/>
                    </a:outerShdw>
                  </a:effectLst>
                  <a:latin typeface="Verdana" pitchFamily="34"/>
                  <a:ea typeface="Lucida Sans Unicode" pitchFamily="2"/>
                  <a:cs typeface="Lucida Sans Unicode" pitchFamily="2"/>
                </a:rPr>
                <a:t>2024 KARÁCSONYA</a:t>
              </a:r>
              <a:endParaRPr lang="hu-HU" sz="3200" b="1" i="0" u="none" strike="noStrike" baseline="0" dirty="0">
                <a:ln>
                  <a:noFill/>
                </a:ln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Lucida Sans Unicode" pitchFamily="2"/>
                <a:cs typeface="Lucida Sans Unicode" pitchFamily="2"/>
              </a:endParaRPr>
            </a:p>
          </p:txBody>
        </p:sp>
      </p:grpSp>
      <p:pic>
        <p:nvPicPr>
          <p:cNvPr id="8" name="Kép 7" descr="A képen szöveg, képernyőkép, Betűtípus, szám látható&#10;&#10;Automatikusan generált leírás">
            <a:extLst>
              <a:ext uri="{FF2B5EF4-FFF2-40B4-BE49-F238E27FC236}">
                <a16:creationId xmlns:a16="http://schemas.microsoft.com/office/drawing/2014/main" id="{5634F250-CD10-4350-A295-824302BC4A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691606"/>
            <a:ext cx="5905746" cy="590574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4EF933A1-FCE2-473E-9CCC-0C85275311EF}"/>
              </a:ext>
            </a:extLst>
          </p:cNvPr>
          <p:cNvGrpSpPr>
            <a:grpSpLocks/>
          </p:cNvGrpSpPr>
          <p:nvPr/>
        </p:nvGrpSpPr>
        <p:grpSpPr bwMode="auto">
          <a:xfrm>
            <a:off x="4155085" y="688431"/>
            <a:ext cx="813195" cy="841375"/>
            <a:chOff x="6270" y="4200"/>
            <a:chExt cx="1785" cy="1767"/>
          </a:xfrm>
        </p:grpSpPr>
        <p:graphicFrame>
          <p:nvGraphicFramePr>
            <p:cNvPr id="19" name="Object 9">
              <a:extLst>
                <a:ext uri="{FF2B5EF4-FFF2-40B4-BE49-F238E27FC236}">
                  <a16:creationId xmlns:a16="http://schemas.microsoft.com/office/drawing/2014/main" id="{009004F6-AA48-4A1C-A345-32794690C9E7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6270" y="4200"/>
            <a:ext cx="1785" cy="176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50" name="Photo Editor fénykép" r:id="rId5" imgW="2762636" imgH="2734057" progId="">
                    <p:embed/>
                  </p:oleObj>
                </mc:Choice>
                <mc:Fallback>
                  <p:oleObj name="Photo Editor fénykép" r:id="rId5" imgW="2762636" imgH="2734057" progId="">
                    <p:embed/>
                    <p:pic>
                      <p:nvPicPr>
                        <p:cNvPr id="15" name="Object 9">
                          <a:extLst>
                            <a:ext uri="{FF2B5EF4-FFF2-40B4-BE49-F238E27FC236}">
                              <a16:creationId xmlns:a16="http://schemas.microsoft.com/office/drawing/2014/main" id="{0C50D700-4275-4E7E-9579-47E12C8D91C6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270" y="4200"/>
                          <a:ext cx="1785" cy="1767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0" name="Text Box 10">
              <a:extLst>
                <a:ext uri="{FF2B5EF4-FFF2-40B4-BE49-F238E27FC236}">
                  <a16:creationId xmlns:a16="http://schemas.microsoft.com/office/drawing/2014/main" id="{21F3267A-4694-4254-AA81-C687B1A5692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793" y="4657"/>
              <a:ext cx="906" cy="83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pPr defTabSz="4703763">
                <a:spcBef>
                  <a:spcPct val="0"/>
                </a:spcBef>
                <a:buClrTx/>
                <a:buFontTx/>
                <a:buNone/>
                <a:defRPr/>
              </a:pPr>
              <a:r>
                <a:rPr lang="el-GR" sz="2000" b="1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</a:rPr>
                <a:t>η</a:t>
              </a:r>
              <a:r>
                <a:rPr lang="en-US" sz="2000" b="1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</a:rPr>
                <a:t>’</a:t>
              </a:r>
              <a:endParaRPr lang="en-US" sz="900" b="1" dirty="0">
                <a:solidFill>
                  <a:schemeClr val="accent2"/>
                </a:solidFill>
              </a:endParaRPr>
            </a:p>
          </p:txBody>
        </p:sp>
      </p:grpSp>
      <p:grpSp>
        <p:nvGrpSpPr>
          <p:cNvPr id="10" name="Group 11">
            <a:extLst>
              <a:ext uri="{FF2B5EF4-FFF2-40B4-BE49-F238E27FC236}">
                <a16:creationId xmlns:a16="http://schemas.microsoft.com/office/drawing/2014/main" id="{E0D06AEA-4780-4C00-A26B-9FBED759F396}"/>
              </a:ext>
            </a:extLst>
          </p:cNvPr>
          <p:cNvGrpSpPr>
            <a:grpSpLocks/>
          </p:cNvGrpSpPr>
          <p:nvPr/>
        </p:nvGrpSpPr>
        <p:grpSpPr bwMode="auto">
          <a:xfrm>
            <a:off x="6105190" y="2596606"/>
            <a:ext cx="615690" cy="666153"/>
            <a:chOff x="7776" y="10323"/>
            <a:chExt cx="671" cy="702"/>
          </a:xfrm>
        </p:grpSpPr>
        <p:grpSp>
          <p:nvGrpSpPr>
            <p:cNvPr id="15" name="Group 12">
              <a:extLst>
                <a:ext uri="{FF2B5EF4-FFF2-40B4-BE49-F238E27FC236}">
                  <a16:creationId xmlns:a16="http://schemas.microsoft.com/office/drawing/2014/main" id="{77FEB6EF-ED94-4547-8F9D-3E3B40ED9FC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776" y="10323"/>
              <a:ext cx="671" cy="647"/>
              <a:chOff x="7780" y="10447"/>
              <a:chExt cx="671" cy="647"/>
            </a:xfrm>
          </p:grpSpPr>
          <p:graphicFrame>
            <p:nvGraphicFramePr>
              <p:cNvPr id="17" name="Object 13">
                <a:extLst>
                  <a:ext uri="{FF2B5EF4-FFF2-40B4-BE49-F238E27FC236}">
                    <a16:creationId xmlns:a16="http://schemas.microsoft.com/office/drawing/2014/main" id="{2ED4B79E-053F-4B04-B254-336CE9316DD7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7780" y="10447"/>
              <a:ext cx="671" cy="647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051" name="Photo Editor fénykép" r:id="rId7" imgW="2762636" imgH="2734057" progId="">
                      <p:embed/>
                    </p:oleObj>
                  </mc:Choice>
                  <mc:Fallback>
                    <p:oleObj name="Photo Editor fénykép" r:id="rId7" imgW="2762636" imgH="2734057" progId="">
                      <p:embed/>
                      <p:pic>
                        <p:nvPicPr>
                          <p:cNvPr id="13" name="Object 13">
                            <a:extLst>
                              <a:ext uri="{FF2B5EF4-FFF2-40B4-BE49-F238E27FC236}">
                                <a16:creationId xmlns:a16="http://schemas.microsoft.com/office/drawing/2014/main" id="{CD84AAED-DC1B-4BC7-AFA1-8DEF3089C506}"/>
                              </a:ext>
                            </a:extLst>
                          </p:cNvPr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6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7780" y="10447"/>
                            <a:ext cx="671" cy="647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18" name="Text Box 14">
                <a:extLst>
                  <a:ext uri="{FF2B5EF4-FFF2-40B4-BE49-F238E27FC236}">
                    <a16:creationId xmlns:a16="http://schemas.microsoft.com/office/drawing/2014/main" id="{F599260D-B5EE-4035-BB73-E1D8C045D048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7819" y="10547"/>
                <a:ext cx="452" cy="416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 anchor="ctr">
                <a:spAutoFit/>
              </a:bodyPr>
              <a:lstStyle/>
              <a:p>
                <a:pPr defTabSz="4703763">
                  <a:spcBef>
                    <a:spcPct val="0"/>
                  </a:spcBef>
                  <a:buClrTx/>
                  <a:buFontTx/>
                  <a:buNone/>
                  <a:defRPr/>
                </a:pPr>
                <a:r>
                  <a:rPr lang="el-GR" sz="2000" b="1" dirty="0"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itchFamily="18" charset="0"/>
                  </a:rPr>
                  <a:t>η</a:t>
                </a:r>
                <a:r>
                  <a:rPr lang="en-US" sz="2000" b="1" dirty="0"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itchFamily="18" charset="0"/>
                  </a:rPr>
                  <a:t>’</a:t>
                </a:r>
                <a:endParaRPr lang="en-US" sz="2000" b="1" dirty="0">
                  <a:solidFill>
                    <a:schemeClr val="accent2"/>
                  </a:solidFill>
                </a:endParaRPr>
              </a:p>
            </p:txBody>
          </p:sp>
        </p:grpSp>
        <p:sp>
          <p:nvSpPr>
            <p:cNvPr id="16" name="Text Box 15">
              <a:extLst>
                <a:ext uri="{FF2B5EF4-FFF2-40B4-BE49-F238E27FC236}">
                  <a16:creationId xmlns:a16="http://schemas.microsoft.com/office/drawing/2014/main" id="{DB7B8554-0F14-41A3-A4B9-9688A5B96E5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957" y="10539"/>
              <a:ext cx="369" cy="486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pPr defTabSz="4703763">
                <a:spcBef>
                  <a:spcPct val="0"/>
                </a:spcBef>
                <a:buClrTx/>
                <a:buFontTx/>
                <a:buNone/>
                <a:defRPr/>
              </a:pPr>
              <a:r>
                <a:rPr lang="en-US" sz="2400" b="1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</a:rPr>
                <a:t>*</a:t>
              </a:r>
              <a:endParaRPr lang="en-US" sz="2000" b="1" dirty="0">
                <a:solidFill>
                  <a:schemeClr val="accent2"/>
                </a:solidFill>
              </a:endParaRPr>
            </a:p>
          </p:txBody>
        </p:sp>
      </p:grpSp>
      <p:sp>
        <p:nvSpPr>
          <p:cNvPr id="11" name="AutoShape 16">
            <a:extLst>
              <a:ext uri="{FF2B5EF4-FFF2-40B4-BE49-F238E27FC236}">
                <a16:creationId xmlns:a16="http://schemas.microsoft.com/office/drawing/2014/main" id="{20E3E8C7-3546-4D75-8BB1-3073C015C986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3863381" y="1872705"/>
            <a:ext cx="1371600" cy="685801"/>
          </a:xfrm>
          <a:custGeom>
            <a:avLst/>
            <a:gdLst>
              <a:gd name="T0" fmla="*/ 0 w 21600"/>
              <a:gd name="T1" fmla="*/ 0 h 21600"/>
              <a:gd name="T2" fmla="*/ 0 w 21600"/>
              <a:gd name="T3" fmla="*/ 0 h 21600"/>
              <a:gd name="T4" fmla="*/ 0 w 21600"/>
              <a:gd name="T5" fmla="*/ 0 h 21600"/>
              <a:gd name="T6" fmla="*/ 0 w 21600"/>
              <a:gd name="T7" fmla="*/ 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8 w 21600"/>
              <a:gd name="T13" fmla="*/ 5425 h 21600"/>
              <a:gd name="T14" fmla="*/ 18887 w 21600"/>
              <a:gd name="T15" fmla="*/ 16225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rgbClr val="FFFF66"/>
          </a:solidFill>
          <a:ln w="12700" algn="ctr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12" name="Group 12">
            <a:extLst>
              <a:ext uri="{FF2B5EF4-FFF2-40B4-BE49-F238E27FC236}">
                <a16:creationId xmlns:a16="http://schemas.microsoft.com/office/drawing/2014/main" id="{63689D95-F6C2-4D98-B752-AE877304F0C7}"/>
              </a:ext>
            </a:extLst>
          </p:cNvPr>
          <p:cNvGrpSpPr>
            <a:grpSpLocks/>
          </p:cNvGrpSpPr>
          <p:nvPr/>
        </p:nvGrpSpPr>
        <p:grpSpPr bwMode="auto">
          <a:xfrm>
            <a:off x="2747191" y="2799696"/>
            <a:ext cx="615690" cy="613961"/>
            <a:chOff x="7780" y="10447"/>
            <a:chExt cx="671" cy="647"/>
          </a:xfrm>
        </p:grpSpPr>
        <p:graphicFrame>
          <p:nvGraphicFramePr>
            <p:cNvPr id="13" name="Object 13">
              <a:extLst>
                <a:ext uri="{FF2B5EF4-FFF2-40B4-BE49-F238E27FC236}">
                  <a16:creationId xmlns:a16="http://schemas.microsoft.com/office/drawing/2014/main" id="{E8AFF854-4EEB-4B7B-9FE5-A8E8B3F117AB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7780" y="10447"/>
            <a:ext cx="671" cy="64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52" name="Photo Editor fénykép" r:id="rId7" imgW="2762636" imgH="2734057" progId="">
                    <p:embed/>
                  </p:oleObj>
                </mc:Choice>
                <mc:Fallback>
                  <p:oleObj name="Photo Editor fénykép" r:id="rId7" imgW="2762636" imgH="2734057" progId="">
                    <p:embed/>
                    <p:pic>
                      <p:nvPicPr>
                        <p:cNvPr id="21" name="Object 13">
                          <a:extLst>
                            <a:ext uri="{FF2B5EF4-FFF2-40B4-BE49-F238E27FC236}">
                              <a16:creationId xmlns:a16="http://schemas.microsoft.com/office/drawing/2014/main" id="{02749133-F5D4-4DD2-8CBF-F86EB32EBF05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780" y="10447"/>
                          <a:ext cx="671" cy="647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4" name="Text Box 14">
              <a:extLst>
                <a:ext uri="{FF2B5EF4-FFF2-40B4-BE49-F238E27FC236}">
                  <a16:creationId xmlns:a16="http://schemas.microsoft.com/office/drawing/2014/main" id="{92C74D63-E02E-446A-A39D-D167DEBD2A6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875" y="10544"/>
              <a:ext cx="360" cy="422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pPr defTabSz="4703763">
                <a:spcBef>
                  <a:spcPct val="0"/>
                </a:spcBef>
                <a:buClrTx/>
                <a:buFontTx/>
                <a:buNone/>
                <a:defRPr/>
              </a:pPr>
              <a:r>
                <a:rPr lang="el-GR" sz="2000" b="1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</a:rPr>
                <a:t>η</a:t>
              </a:r>
              <a:endParaRPr lang="en-US" sz="2000" b="1" dirty="0">
                <a:solidFill>
                  <a:schemeClr val="accent2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627221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48"/>
          <p:cNvSpPr txBox="1">
            <a:spLocks noChangeArrowheads="1"/>
          </p:cNvSpPr>
          <p:nvPr/>
        </p:nvSpPr>
        <p:spPr bwMode="auto">
          <a:xfrm>
            <a:off x="8092" y="-1041"/>
            <a:ext cx="9144000" cy="693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hu-HU" sz="3000" b="1" kern="0" cap="all" dirty="0" err="1">
                <a:solidFill>
                  <a:srgbClr val="FFFF00"/>
                </a:solidFill>
                <a:latin typeface="+mn-lt"/>
                <a:ea typeface="+mj-ea"/>
                <a:cs typeface="+mj-cs"/>
              </a:rPr>
              <a:t>VILÁGEGYETEMünk</a:t>
            </a:r>
            <a:r>
              <a:rPr lang="hu-HU" sz="3000" b="1" kern="0" cap="all" dirty="0">
                <a:solidFill>
                  <a:srgbClr val="FFFF00"/>
                </a:solidFill>
                <a:latin typeface="+mn-lt"/>
                <a:ea typeface="+mj-ea"/>
                <a:cs typeface="+mj-cs"/>
              </a:rPr>
              <a:t> és a mai fizika </a:t>
            </a:r>
          </a:p>
        </p:txBody>
      </p:sp>
      <p:sp>
        <p:nvSpPr>
          <p:cNvPr id="10" name="Élőláb helye 3"/>
          <p:cNvSpPr>
            <a:spLocks noGrp="1"/>
          </p:cNvSpPr>
          <p:nvPr>
            <p:ph type="ftr" sz="quarter" idx="10"/>
          </p:nvPr>
        </p:nvSpPr>
        <p:spPr>
          <a:xfrm>
            <a:off x="37653" y="6477000"/>
            <a:ext cx="4678363" cy="360363"/>
          </a:xfrm>
        </p:spPr>
        <p:txBody>
          <a:bodyPr/>
          <a:lstStyle/>
          <a:p>
            <a:pPr>
              <a:defRPr/>
            </a:pPr>
            <a:r>
              <a:rPr lang="hu-HU"/>
              <a:t>Csörgő T.</a:t>
            </a:r>
            <a:endParaRPr lang="en-US" dirty="0"/>
          </a:p>
        </p:txBody>
      </p:sp>
      <p:pic>
        <p:nvPicPr>
          <p:cNvPr id="1026" name="Picture 2" descr="http://phenix.elte.hu/figures/osrobbanas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882" y="646543"/>
            <a:ext cx="8002566" cy="58067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4948554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Csoportba foglalás 1"/>
          <p:cNvGrpSpPr/>
          <p:nvPr/>
        </p:nvGrpSpPr>
        <p:grpSpPr>
          <a:xfrm>
            <a:off x="-268200" y="0"/>
            <a:ext cx="9412200" cy="684359"/>
            <a:chOff x="-268200" y="0"/>
            <a:chExt cx="9412200" cy="684359"/>
          </a:xfrm>
        </p:grpSpPr>
        <p:sp>
          <p:nvSpPr>
            <p:cNvPr id="3" name="Szabadkézi sokszög 2"/>
            <p:cNvSpPr/>
            <p:nvPr/>
          </p:nvSpPr>
          <p:spPr>
            <a:xfrm>
              <a:off x="-268200" y="0"/>
              <a:ext cx="9412200" cy="684359"/>
            </a:xfrm>
            <a:custGeom>
              <a:avLst>
                <a:gd name="f0" fmla="val 41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none" lIns="90000" tIns="46800" rIns="90000" bIns="46800" anchor="ctr" anchorCtr="0" compatLnSpc="1"/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448919" algn="l"/>
                  <a:tab pos="898199" algn="l"/>
                  <a:tab pos="1347480" algn="l"/>
                  <a:tab pos="1796760" algn="l"/>
                  <a:tab pos="2246040" algn="l"/>
                  <a:tab pos="2695320" algn="l"/>
                  <a:tab pos="3144600" algn="l"/>
                  <a:tab pos="3593880" algn="l"/>
                  <a:tab pos="4043159" algn="l"/>
                  <a:tab pos="4492440" algn="l"/>
                  <a:tab pos="4941719" algn="l"/>
                  <a:tab pos="5391000" algn="l"/>
                  <a:tab pos="5840280" algn="l"/>
                  <a:tab pos="6289560" algn="l"/>
                  <a:tab pos="6738840" algn="l"/>
                  <a:tab pos="7188120" algn="l"/>
                  <a:tab pos="7637400" algn="l"/>
                  <a:tab pos="8086679" algn="l"/>
                  <a:tab pos="8535960" algn="l"/>
                  <a:tab pos="8985240" algn="l"/>
                </a:tabLst>
              </a:pPr>
              <a:endParaRPr lang="hu-HU" sz="2400" b="0" i="0" u="none" strike="noStrike" baseline="0">
                <a:ln>
                  <a:noFill/>
                </a:ln>
                <a:solidFill>
                  <a:srgbClr val="000000"/>
                </a:solidFill>
                <a:latin typeface="Times New Roman" pitchFamily="18"/>
                <a:ea typeface="Lucida Sans Unicode" pitchFamily="2"/>
                <a:cs typeface="Lucida Sans Unicode" pitchFamily="2"/>
              </a:endParaRPr>
            </a:p>
          </p:txBody>
        </p:sp>
        <p:sp>
          <p:nvSpPr>
            <p:cNvPr id="4" name="Szabadkézi sokszög 3"/>
            <p:cNvSpPr/>
            <p:nvPr/>
          </p:nvSpPr>
          <p:spPr>
            <a:xfrm>
              <a:off x="-268200" y="100080"/>
              <a:ext cx="9412200" cy="4878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square" lIns="0" tIns="0" rIns="0" bIns="0" anchor="ctr" anchorCtr="0" compatLnSpc="1">
              <a:spAutoFit/>
            </a:bodyPr>
            <a:lstStyle/>
            <a:p>
              <a:pPr marL="0" marR="0" lvl="0" indent="0" algn="ctr" rtl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448919" algn="l"/>
                  <a:tab pos="898199" algn="l"/>
                  <a:tab pos="1347480" algn="l"/>
                  <a:tab pos="1796760" algn="l"/>
                  <a:tab pos="2246040" algn="l"/>
                  <a:tab pos="2695320" algn="l"/>
                  <a:tab pos="3144600" algn="l"/>
                  <a:tab pos="3593880" algn="l"/>
                  <a:tab pos="4043159" algn="l"/>
                  <a:tab pos="4492440" algn="l"/>
                  <a:tab pos="4941719" algn="l"/>
                  <a:tab pos="5391000" algn="l"/>
                  <a:tab pos="5840280" algn="l"/>
                  <a:tab pos="6289560" algn="l"/>
                  <a:tab pos="6738840" algn="l"/>
                  <a:tab pos="7188120" algn="l"/>
                  <a:tab pos="7637400" algn="l"/>
                  <a:tab pos="8086679" algn="l"/>
                  <a:tab pos="8535960" algn="l"/>
                  <a:tab pos="8985240" algn="l"/>
                </a:tabLst>
              </a:pPr>
              <a:r>
                <a:rPr lang="hu-HU" sz="3200" b="1" dirty="0">
                  <a:solidFill>
                    <a:srgbClr val="FFFF00"/>
                  </a:solidFill>
                  <a:effectLst>
                    <a:outerShdw dist="17961" dir="2700000">
                      <a:scrgbClr r="0" g="0" b="0"/>
                    </a:outerShdw>
                  </a:effectLst>
                  <a:latin typeface="Verdana" pitchFamily="34"/>
                  <a:ea typeface="Lucida Sans Unicode" pitchFamily="2"/>
                  <a:cs typeface="Lucida Sans Unicode" pitchFamily="2"/>
                </a:rPr>
                <a:t> PHENIX: 2024 KARÁCSONYI AJÁNDÉK</a:t>
              </a:r>
              <a:endParaRPr lang="hu-HU" sz="3200" b="1" i="0" u="none" strike="noStrike" baseline="0" dirty="0">
                <a:ln>
                  <a:noFill/>
                </a:ln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Lucida Sans Unicode" pitchFamily="2"/>
                <a:cs typeface="Lucida Sans Unicode" pitchFamily="2"/>
              </a:endParaRPr>
            </a:p>
          </p:txBody>
        </p:sp>
      </p:grpSp>
      <p:pic>
        <p:nvPicPr>
          <p:cNvPr id="6" name="Kép 5">
            <a:extLst>
              <a:ext uri="{FF2B5EF4-FFF2-40B4-BE49-F238E27FC236}">
                <a16:creationId xmlns:a16="http://schemas.microsoft.com/office/drawing/2014/main" id="{A0DA3202-16BC-431A-BD44-5881406312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7976" y="742716"/>
            <a:ext cx="7748048" cy="5854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33822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48"/>
          <p:cNvSpPr txBox="1">
            <a:spLocks noChangeArrowheads="1"/>
          </p:cNvSpPr>
          <p:nvPr/>
        </p:nvSpPr>
        <p:spPr bwMode="auto">
          <a:xfrm>
            <a:off x="0" y="-1041"/>
            <a:ext cx="9144000" cy="693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hu-HU" sz="3200" b="1" kern="0" dirty="0">
                <a:solidFill>
                  <a:srgbClr val="FFFF00"/>
                </a:solidFill>
                <a:latin typeface="+mn-lt"/>
                <a:ea typeface="+mj-ea"/>
                <a:cs typeface="+mj-cs"/>
              </a:rPr>
              <a:t>ÖSSZEFOGLALÁS</a:t>
            </a:r>
            <a:endParaRPr lang="hu-HU" sz="2400" b="1" kern="0" dirty="0">
              <a:solidFill>
                <a:srgbClr val="FFFF00"/>
              </a:solidFill>
              <a:latin typeface="+mn-lt"/>
              <a:ea typeface="+mj-ea"/>
              <a:cs typeface="+mj-cs"/>
            </a:endParaRPr>
          </a:p>
        </p:txBody>
      </p:sp>
      <p:sp>
        <p:nvSpPr>
          <p:cNvPr id="8" name="Élőláb helye 3"/>
          <p:cNvSpPr>
            <a:spLocks noGrp="1"/>
          </p:cNvSpPr>
          <p:nvPr>
            <p:ph type="ftr" sz="quarter" idx="10"/>
          </p:nvPr>
        </p:nvSpPr>
        <p:spPr>
          <a:xfrm>
            <a:off x="37653" y="6477000"/>
            <a:ext cx="4678363" cy="360363"/>
          </a:xfrm>
        </p:spPr>
        <p:txBody>
          <a:bodyPr/>
          <a:lstStyle/>
          <a:p>
            <a:pPr>
              <a:defRPr/>
            </a:pPr>
            <a:r>
              <a:rPr lang="hu-HU" dirty="0"/>
              <a:t>Csörgő T.</a:t>
            </a:r>
            <a:endParaRPr lang="en-US" dirty="0"/>
          </a:p>
        </p:txBody>
      </p:sp>
      <p:sp>
        <p:nvSpPr>
          <p:cNvPr id="9" name="Dia számának helye 4"/>
          <p:cNvSpPr>
            <a:spLocks noGrp="1"/>
          </p:cNvSpPr>
          <p:nvPr>
            <p:ph type="sldNum" sz="quarter" idx="11"/>
          </p:nvPr>
        </p:nvSpPr>
        <p:spPr>
          <a:xfrm>
            <a:off x="8197800" y="6489700"/>
            <a:ext cx="936179" cy="360363"/>
          </a:xfrm>
        </p:spPr>
        <p:txBody>
          <a:bodyPr/>
          <a:lstStyle/>
          <a:p>
            <a:pPr>
              <a:defRPr/>
            </a:pPr>
            <a:fld id="{A78D3027-A420-47DC-9763-CE3438DC92A1}" type="slidenum">
              <a:rPr lang="en-US" smtClean="0"/>
              <a:pPr>
                <a:defRPr/>
              </a:pPr>
              <a:t>31</a:t>
            </a:fld>
            <a:endParaRPr lang="en-US" dirty="0"/>
          </a:p>
        </p:txBody>
      </p:sp>
      <p:sp>
        <p:nvSpPr>
          <p:cNvPr id="7" name="Szövegdoboz 6"/>
          <p:cNvSpPr txBox="1"/>
          <p:nvPr/>
        </p:nvSpPr>
        <p:spPr>
          <a:xfrm>
            <a:off x="132680" y="806854"/>
            <a:ext cx="8903816" cy="14150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Bef>
                <a:spcPts val="0"/>
              </a:spcBef>
              <a:defRPr/>
            </a:pPr>
            <a:r>
              <a:rPr lang="hu-HU" sz="2000" b="1" dirty="0">
                <a:solidFill>
                  <a:srgbClr val="FFFF00"/>
                </a:solidFill>
                <a:latin typeface="+mn-lt"/>
              </a:rPr>
              <a:t>2010- 2024: A TÉKOZLÓ BOZON VISSZATÉRT </a:t>
            </a:r>
          </a:p>
          <a:p>
            <a:pPr algn="ctr">
              <a:lnSpc>
                <a:spcPct val="150000"/>
              </a:lnSpc>
              <a:spcBef>
                <a:spcPts val="0"/>
              </a:spcBef>
              <a:defRPr/>
            </a:pPr>
            <a:r>
              <a:rPr lang="hu-HU" sz="2000" b="1" dirty="0">
                <a:solidFill>
                  <a:srgbClr val="FFFF00"/>
                </a:solidFill>
                <a:latin typeface="+mn-lt"/>
              </a:rPr>
              <a:t>RÉSZECSKEFIZIKAI CSALÁDJA KÖRÉBE!</a:t>
            </a:r>
          </a:p>
          <a:p>
            <a:pPr algn="ctr">
              <a:lnSpc>
                <a:spcPct val="150000"/>
              </a:lnSpc>
              <a:spcBef>
                <a:spcPts val="0"/>
              </a:spcBef>
              <a:defRPr/>
            </a:pPr>
            <a:r>
              <a:rPr lang="hu-HU" sz="2000" b="1" dirty="0">
                <a:solidFill>
                  <a:srgbClr val="FFFF00"/>
                </a:solidFill>
                <a:latin typeface="+mn-lt"/>
              </a:rPr>
              <a:t>A FIZIKAI VÁKUUM MEGOLVASZTÁSA (folyt. </a:t>
            </a:r>
            <a:r>
              <a:rPr lang="hu-HU" sz="2000" b="1">
                <a:solidFill>
                  <a:srgbClr val="FFFF00"/>
                </a:solidFill>
                <a:latin typeface="+mn-lt"/>
              </a:rPr>
              <a:t>köv.)</a:t>
            </a:r>
            <a:endParaRPr lang="hu-HU" sz="2000" b="1" dirty="0">
              <a:solidFill>
                <a:srgbClr val="FFFF00"/>
              </a:solidFill>
              <a:latin typeface="+mn-lt"/>
            </a:endParaRPr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0ECDC90A-0595-4380-B0CC-78172DED34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520" y="2348880"/>
            <a:ext cx="8640960" cy="35749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83691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2" name="Picture 3" descr="C:\Users\tocraat\Desktop\aranyarany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4213" y="1268413"/>
            <a:ext cx="4314825" cy="4868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Szövegdoboz 8"/>
          <p:cNvSpPr txBox="1"/>
          <p:nvPr/>
        </p:nvSpPr>
        <p:spPr>
          <a:xfrm>
            <a:off x="5148065" y="1268760"/>
            <a:ext cx="3527624" cy="48479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ts val="0"/>
              </a:spcBef>
              <a:defRPr/>
            </a:pPr>
            <a:r>
              <a:rPr lang="hu-HU" sz="1600" dirty="0">
                <a:solidFill>
                  <a:srgbClr val="FFFF00"/>
                </a:solidFill>
              </a:rPr>
              <a:t>A RHIC Au+</a:t>
            </a:r>
            <a:r>
              <a:rPr lang="hu-HU" sz="1600" dirty="0" err="1">
                <a:solidFill>
                  <a:srgbClr val="FFFF00"/>
                </a:solidFill>
              </a:rPr>
              <a:t>Au</a:t>
            </a:r>
            <a:r>
              <a:rPr lang="hu-HU" sz="1600" dirty="0">
                <a:solidFill>
                  <a:srgbClr val="FFFF00"/>
                </a:solidFill>
              </a:rPr>
              <a:t> ütközéseinek elméleti leírása. Nagy energiás nehézion-ütközésekben erősen kölcsönható </a:t>
            </a:r>
            <a:r>
              <a:rPr lang="hu-HU" sz="1600" dirty="0" err="1">
                <a:solidFill>
                  <a:srgbClr val="DD137B"/>
                </a:solidFill>
              </a:rPr>
              <a:t>kvark-gluon</a:t>
            </a:r>
            <a:r>
              <a:rPr lang="hu-HU" sz="1600" dirty="0">
                <a:solidFill>
                  <a:srgbClr val="DD137B"/>
                </a:solidFill>
              </a:rPr>
              <a:t> plazma</a:t>
            </a:r>
            <a:r>
              <a:rPr lang="hu-HU" sz="1600" dirty="0"/>
              <a:t> jön létre, </a:t>
            </a:r>
            <a:r>
              <a:rPr lang="hu-HU" sz="1600" dirty="0" err="1"/>
              <a:t>megle-</a:t>
            </a:r>
            <a:r>
              <a:rPr lang="hu-HU" sz="1600" dirty="0"/>
              <a:t> </a:t>
            </a:r>
            <a:r>
              <a:rPr lang="hu-HU" sz="1600" dirty="0" err="1"/>
              <a:t>pő</a:t>
            </a:r>
            <a:r>
              <a:rPr lang="hu-HU" sz="1600" dirty="0"/>
              <a:t> tulajdonságokkal: a kvarkok töké- </a:t>
            </a:r>
            <a:r>
              <a:rPr lang="hu-HU" sz="1600" dirty="0" err="1"/>
              <a:t>letes</a:t>
            </a:r>
            <a:r>
              <a:rPr lang="hu-HU" sz="1600" dirty="0"/>
              <a:t> folyadékának tulajdonságait az USA Relativisztikus Nehézion </a:t>
            </a:r>
            <a:r>
              <a:rPr lang="hu-HU" sz="1600" dirty="0" err="1"/>
              <a:t>Ütköz-tető</a:t>
            </a:r>
            <a:r>
              <a:rPr lang="hu-HU" sz="1600" dirty="0"/>
              <a:t> (RHIC) gyorsítójának kísérletei tárták fel a </a:t>
            </a:r>
            <a:r>
              <a:rPr lang="hu-HU" sz="1600" dirty="0" err="1"/>
              <a:t>Brookhaveni</a:t>
            </a:r>
            <a:r>
              <a:rPr lang="hu-HU" sz="1600" dirty="0"/>
              <a:t> Nemzeti </a:t>
            </a:r>
            <a:r>
              <a:rPr lang="hu-HU" sz="1600" dirty="0" err="1"/>
              <a:t>La-boratóriumban</a:t>
            </a:r>
            <a:r>
              <a:rPr lang="hu-HU" sz="1600" dirty="0"/>
              <a:t>. Az  eredményeket megerősítették, és további részletek-kel gazdagították a CERN LHC  ALICE, ATLAS és  CMS kísérletei.</a:t>
            </a:r>
            <a:r>
              <a:rPr lang="hu-HU" sz="1600" dirty="0">
                <a:solidFill>
                  <a:schemeClr val="bg2">
                    <a:lumMod val="50000"/>
                  </a:schemeClr>
                </a:solidFill>
              </a:rPr>
              <a:t>.</a:t>
            </a:r>
          </a:p>
        </p:txBody>
      </p:sp>
      <p:sp>
        <p:nvSpPr>
          <p:cNvPr id="7174" name="Cím 1"/>
          <p:cNvSpPr>
            <a:spLocks noGrp="1"/>
          </p:cNvSpPr>
          <p:nvPr>
            <p:ph type="title"/>
          </p:nvPr>
        </p:nvSpPr>
        <p:spPr>
          <a:xfrm>
            <a:off x="0" y="-27384"/>
            <a:ext cx="9144000" cy="719137"/>
          </a:xfrm>
        </p:spPr>
        <p:txBody>
          <a:bodyPr/>
          <a:lstStyle/>
          <a:p>
            <a:pPr algn="ctr" eaLnBrk="1" hangingPunct="1"/>
            <a:r>
              <a:rPr lang="hu-HU" sz="3000" dirty="0"/>
              <a:t>KVARKANYAG - ELMÉLETILEG</a:t>
            </a:r>
          </a:p>
        </p:txBody>
      </p:sp>
      <p:sp>
        <p:nvSpPr>
          <p:cNvPr id="7" name="Élőláb helye 3"/>
          <p:cNvSpPr>
            <a:spLocks noGrp="1"/>
          </p:cNvSpPr>
          <p:nvPr>
            <p:ph type="ftr" sz="quarter" idx="10"/>
          </p:nvPr>
        </p:nvSpPr>
        <p:spPr>
          <a:xfrm>
            <a:off x="37653" y="6477000"/>
            <a:ext cx="4678363" cy="360363"/>
          </a:xfrm>
        </p:spPr>
        <p:txBody>
          <a:bodyPr/>
          <a:lstStyle/>
          <a:p>
            <a:pPr>
              <a:defRPr/>
            </a:pPr>
            <a:r>
              <a:rPr lang="hu-HU"/>
              <a:t>Csörgő T.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74901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zövegdoboz 8"/>
          <p:cNvSpPr txBox="1"/>
          <p:nvPr/>
        </p:nvSpPr>
        <p:spPr>
          <a:xfrm>
            <a:off x="4283968" y="692696"/>
            <a:ext cx="4248472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ts val="0"/>
              </a:spcBef>
              <a:defRPr/>
            </a:pPr>
            <a:r>
              <a:rPr lang="hu-HU" sz="1600" dirty="0"/>
              <a:t> A kvarkok tökéletes folyadékát, angol rövidítésével az </a:t>
            </a:r>
            <a:r>
              <a:rPr lang="hu-HU" sz="1600" dirty="0" err="1"/>
              <a:t>sQGP-t</a:t>
            </a:r>
            <a:r>
              <a:rPr lang="hu-HU" sz="1600" dirty="0"/>
              <a:t> az USA </a:t>
            </a:r>
            <a:r>
              <a:rPr lang="hu-HU" sz="1600" dirty="0" err="1"/>
              <a:t>Brookhaveni</a:t>
            </a:r>
            <a:r>
              <a:rPr lang="hu-HU" sz="1600" dirty="0"/>
              <a:t> Nemzeti Laboratóriumában a PHENIX és a STAR kísérletben fedezték fel a RHIC (</a:t>
            </a:r>
            <a:r>
              <a:rPr lang="hu-HU" sz="1600" dirty="0" err="1"/>
              <a:t>Relativistic</a:t>
            </a:r>
            <a:r>
              <a:rPr lang="hu-HU" sz="1600" dirty="0"/>
              <a:t> </a:t>
            </a:r>
            <a:r>
              <a:rPr lang="hu-HU" sz="1600" dirty="0" err="1"/>
              <a:t>Heavy</a:t>
            </a:r>
            <a:r>
              <a:rPr lang="hu-HU" sz="1600" dirty="0"/>
              <a:t> Ion </a:t>
            </a:r>
            <a:r>
              <a:rPr lang="hu-HU" sz="1600" dirty="0" err="1"/>
              <a:t>Collider</a:t>
            </a:r>
            <a:r>
              <a:rPr lang="hu-HU" sz="1600" dirty="0"/>
              <a:t>) gyorsítóban.</a:t>
            </a:r>
            <a:endParaRPr lang="hu-HU" sz="16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7174" name="Cím 1"/>
          <p:cNvSpPr>
            <a:spLocks noGrp="1"/>
          </p:cNvSpPr>
          <p:nvPr>
            <p:ph type="title"/>
          </p:nvPr>
        </p:nvSpPr>
        <p:spPr>
          <a:xfrm>
            <a:off x="0" y="-27384"/>
            <a:ext cx="9144000" cy="719137"/>
          </a:xfrm>
        </p:spPr>
        <p:txBody>
          <a:bodyPr/>
          <a:lstStyle/>
          <a:p>
            <a:pPr algn="ctr" eaLnBrk="1" hangingPunct="1"/>
            <a:r>
              <a:rPr lang="hu-HU" sz="3000" dirty="0"/>
              <a:t>KVARKANYAG - KÍSÉRLETILEG</a:t>
            </a:r>
          </a:p>
        </p:txBody>
      </p:sp>
      <p:sp>
        <p:nvSpPr>
          <p:cNvPr id="7" name="Élőláb helye 3"/>
          <p:cNvSpPr>
            <a:spLocks noGrp="1"/>
          </p:cNvSpPr>
          <p:nvPr>
            <p:ph type="ftr" sz="quarter" idx="10"/>
          </p:nvPr>
        </p:nvSpPr>
        <p:spPr>
          <a:xfrm>
            <a:off x="37653" y="6477000"/>
            <a:ext cx="4678363" cy="360363"/>
          </a:xfrm>
        </p:spPr>
        <p:txBody>
          <a:bodyPr/>
          <a:lstStyle/>
          <a:p>
            <a:pPr>
              <a:defRPr/>
            </a:pPr>
            <a:r>
              <a:rPr lang="hu-HU" dirty="0"/>
              <a:t>Csörgő T.</a:t>
            </a:r>
            <a:endParaRPr lang="en-US" dirty="0"/>
          </a:p>
        </p:txBody>
      </p:sp>
      <p:pic>
        <p:nvPicPr>
          <p:cNvPr id="10" name="Picture 4" descr="File:First Gold Beam-Beam Collision Events at RHIC at 100 100 GeV c per beam recorded by STAR.jp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83968" y="2852936"/>
            <a:ext cx="4533900" cy="3500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 descr="http://www.phenix.bnl.gov/WWW/software/luxor/photo/run2AlbumV03/PHr27825e00033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556" y="1052736"/>
            <a:ext cx="3744416" cy="3744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Szövegdoboz 10"/>
          <p:cNvSpPr txBox="1"/>
          <p:nvPr/>
        </p:nvSpPr>
        <p:spPr>
          <a:xfrm>
            <a:off x="313556" y="4869160"/>
            <a:ext cx="3744416" cy="15240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ts val="0"/>
              </a:spcBef>
              <a:defRPr/>
            </a:pPr>
            <a:r>
              <a:rPr lang="hu-HU" sz="1600" dirty="0"/>
              <a:t>A tökéletes kvarkfolyadék, az </a:t>
            </a:r>
            <a:r>
              <a:rPr lang="hu-HU" sz="1600" dirty="0" err="1"/>
              <a:t>sQGP</a:t>
            </a:r>
            <a:r>
              <a:rPr lang="hu-HU" sz="1600" dirty="0"/>
              <a:t> tulajdonságait megerősítette és további részletekkel gazdagította a CERH LHC ALICE, ALTAS és CMS kísérlete.</a:t>
            </a:r>
            <a:endParaRPr lang="hu-HU" sz="1600" dirty="0">
              <a:solidFill>
                <a:schemeClr val="bg2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Cím 1"/>
          <p:cNvSpPr>
            <a:spLocks noGrp="1"/>
          </p:cNvSpPr>
          <p:nvPr>
            <p:ph type="title"/>
          </p:nvPr>
        </p:nvSpPr>
        <p:spPr>
          <a:xfrm>
            <a:off x="0" y="-27384"/>
            <a:ext cx="9144000" cy="719137"/>
          </a:xfrm>
        </p:spPr>
        <p:txBody>
          <a:bodyPr/>
          <a:lstStyle/>
          <a:p>
            <a:pPr algn="ctr" eaLnBrk="1" hangingPunct="1"/>
            <a:r>
              <a:rPr lang="hu-HU" sz="3000" dirty="0"/>
              <a:t>KVARKANYAG - JÁTÉKOSAN</a:t>
            </a:r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hu-HU" dirty="0"/>
              <a:t>Csörgő T.</a:t>
            </a:r>
            <a:endParaRPr lang="en-US" dirty="0"/>
          </a:p>
        </p:txBody>
      </p:sp>
      <p:pic>
        <p:nvPicPr>
          <p:cNvPr id="160" name="Picture 13" descr="muon neutrin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71900" y="3789363"/>
            <a:ext cx="649288" cy="971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1" name="Picture 15" descr="d_blue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75311">
            <a:off x="1571625" y="1314450"/>
            <a:ext cx="623888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9" name="Picture 16" descr="d_green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739283">
            <a:off x="2674938" y="2690813"/>
            <a:ext cx="606425" cy="909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" name="Picture 8" descr="as_br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-6626289">
            <a:off x="717551" y="4706937"/>
            <a:ext cx="679450" cy="1019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01" name="Picture 25" descr="d_blue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56225" y="4149725"/>
            <a:ext cx="520700" cy="779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5" name="Picture 4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629025" y="1989138"/>
            <a:ext cx="1901825" cy="698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6" name="Picture 8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828800" y="2492375"/>
            <a:ext cx="1679575" cy="742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7" name="Picture 11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484563" y="1916113"/>
            <a:ext cx="1185862" cy="735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8" name="Picture 13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 rot="523867">
            <a:off x="5040313" y="2479675"/>
            <a:ext cx="1770062" cy="619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9" name="Picture 14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963613" y="4724400"/>
            <a:ext cx="10795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07" name="Picture 8" descr="as_br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684338" y="4508500"/>
            <a:ext cx="793750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1" name="Picture 16" descr="d_green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739283">
            <a:off x="6240463" y="2122488"/>
            <a:ext cx="606425" cy="909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2" name="Picture 17" descr="d_red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747713" y="2133600"/>
            <a:ext cx="728662" cy="1090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10" name="Picture 18" descr="u_blue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3413125" y="1916113"/>
            <a:ext cx="787400" cy="1182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11" name="Picture 23" descr="au_gb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3028085">
            <a:off x="6581775" y="2849563"/>
            <a:ext cx="727075" cy="109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12" name="Picture 15" descr="d_blue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39875" y="2205038"/>
            <a:ext cx="592138" cy="885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13" name="Picture 19" descr="s_green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 rot="1831436">
            <a:off x="2246313" y="2112963"/>
            <a:ext cx="687387" cy="1031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14" name="Picture 5" descr="ad_gb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963613" y="3573463"/>
            <a:ext cx="788987" cy="1181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15" name="Picture 18" descr="u_blue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2547938" y="3284538"/>
            <a:ext cx="788987" cy="1182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16" name="Picture 12" descr="as_rg"/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3197225" y="3213100"/>
            <a:ext cx="787400" cy="1182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17" name="Picture 24" descr="u_green"/>
          <p:cNvPicPr>
            <a:picLocks noChangeAspect="1" noChangeArrowheads="1"/>
          </p:cNvPicPr>
          <p:nvPr/>
        </p:nvPicPr>
        <p:blipFill>
          <a:blip r:embed="rId18" cstate="print"/>
          <a:srcRect/>
          <a:stretch>
            <a:fillRect/>
          </a:stretch>
        </p:blipFill>
        <p:spPr bwMode="auto">
          <a:xfrm rot="-2054365">
            <a:off x="1247775" y="4672013"/>
            <a:ext cx="631825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18" name="Picture 20" descr="u_red"/>
          <p:cNvPicPr>
            <a:picLocks noChangeAspect="1" noChangeArrowheads="1"/>
          </p:cNvPicPr>
          <p:nvPr/>
        </p:nvPicPr>
        <p:blipFill>
          <a:blip r:embed="rId19" cstate="print"/>
          <a:srcRect/>
          <a:stretch>
            <a:fillRect/>
          </a:stretch>
        </p:blipFill>
        <p:spPr bwMode="auto">
          <a:xfrm>
            <a:off x="2836863" y="4868863"/>
            <a:ext cx="768350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19" name="Picture 15" descr="d_blue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89388" y="4292600"/>
            <a:ext cx="808037" cy="1212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20" name="Picture 19" descr="s_green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4421188" y="5013325"/>
            <a:ext cx="687387" cy="1030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21" name="Picture 1" descr="ad_rg"/>
          <p:cNvPicPr>
            <a:picLocks noChangeAspect="1" noChangeArrowheads="1"/>
          </p:cNvPicPr>
          <p:nvPr/>
        </p:nvPicPr>
        <p:blipFill>
          <a:blip r:embed="rId20" cstate="print"/>
          <a:srcRect/>
          <a:stretch>
            <a:fillRect/>
          </a:stretch>
        </p:blipFill>
        <p:spPr bwMode="auto">
          <a:xfrm>
            <a:off x="4205288" y="1989138"/>
            <a:ext cx="727075" cy="1090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22" name="Picture 17" descr="d_red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 rot="978355">
            <a:off x="5048250" y="1565275"/>
            <a:ext cx="728663" cy="1090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23" name="Picture 20" descr="u_red"/>
          <p:cNvPicPr>
            <a:picLocks noChangeAspect="1" noChangeArrowheads="1"/>
          </p:cNvPicPr>
          <p:nvPr/>
        </p:nvPicPr>
        <p:blipFill>
          <a:blip r:embed="rId19" cstate="print"/>
          <a:srcRect/>
          <a:stretch>
            <a:fillRect/>
          </a:stretch>
        </p:blipFill>
        <p:spPr bwMode="auto">
          <a:xfrm>
            <a:off x="4564063" y="3213100"/>
            <a:ext cx="768350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24" name="Picture 24" descr="u_green"/>
          <p:cNvPicPr>
            <a:picLocks noChangeAspect="1" noChangeArrowheads="1"/>
          </p:cNvPicPr>
          <p:nvPr/>
        </p:nvPicPr>
        <p:blipFill>
          <a:blip r:embed="rId18" cstate="print"/>
          <a:srcRect/>
          <a:stretch>
            <a:fillRect/>
          </a:stretch>
        </p:blipFill>
        <p:spPr bwMode="auto">
          <a:xfrm rot="408120">
            <a:off x="5287963" y="3319463"/>
            <a:ext cx="631825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25" name="Picture 15" descr="d_blue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75311">
            <a:off x="5837238" y="3338513"/>
            <a:ext cx="727075" cy="1090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26" name="Picture 1" descr="ad_rg"/>
          <p:cNvPicPr>
            <a:picLocks noChangeAspect="1" noChangeArrowheads="1"/>
          </p:cNvPicPr>
          <p:nvPr/>
        </p:nvPicPr>
        <p:blipFill>
          <a:blip r:embed="rId20" cstate="print"/>
          <a:srcRect/>
          <a:stretch>
            <a:fillRect/>
          </a:stretch>
        </p:blipFill>
        <p:spPr bwMode="auto">
          <a:xfrm>
            <a:off x="6508750" y="3357563"/>
            <a:ext cx="623888" cy="935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27" name="Picture 8" descr="as_br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828800" y="3429000"/>
            <a:ext cx="679450" cy="1020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1" name="Picture 9" descr="as_gb"/>
          <p:cNvPicPr>
            <a:picLocks noChangeAspect="1" noChangeArrowheads="1"/>
          </p:cNvPicPr>
          <p:nvPr/>
        </p:nvPicPr>
        <p:blipFill>
          <a:blip r:embed="rId21" cstate="print"/>
          <a:srcRect/>
          <a:stretch>
            <a:fillRect/>
          </a:stretch>
        </p:blipFill>
        <p:spPr bwMode="auto">
          <a:xfrm>
            <a:off x="820738" y="2997200"/>
            <a:ext cx="693737" cy="1039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29" name="Picture 17" descr="d_red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 rot="4389913">
            <a:off x="1497013" y="1901825"/>
            <a:ext cx="625475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30" name="Picture 18" descr="u_blue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 rot="-956044">
            <a:off x="2957513" y="2154238"/>
            <a:ext cx="674687" cy="1014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31" name="Picture 20" descr="u_red"/>
          <p:cNvPicPr>
            <a:picLocks noChangeAspect="1" noChangeArrowheads="1"/>
          </p:cNvPicPr>
          <p:nvPr/>
        </p:nvPicPr>
        <p:blipFill>
          <a:blip r:embed="rId19" cstate="print"/>
          <a:srcRect/>
          <a:stretch>
            <a:fillRect/>
          </a:stretch>
        </p:blipFill>
        <p:spPr bwMode="auto">
          <a:xfrm rot="1878604">
            <a:off x="6338888" y="2838450"/>
            <a:ext cx="525462" cy="78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32" name="Picture 22" descr="s_red"/>
          <p:cNvPicPr>
            <a:picLocks noChangeAspect="1" noChangeArrowheads="1"/>
          </p:cNvPicPr>
          <p:nvPr/>
        </p:nvPicPr>
        <p:blipFill>
          <a:blip r:embed="rId22" cstate="print"/>
          <a:srcRect/>
          <a:stretch>
            <a:fillRect/>
          </a:stretch>
        </p:blipFill>
        <p:spPr bwMode="auto">
          <a:xfrm>
            <a:off x="5861050" y="4076700"/>
            <a:ext cx="623888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33" name="Picture 25" descr="d_blue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08525" y="4581525"/>
            <a:ext cx="520700" cy="779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34" name="Picture 26" descr="s_blue"/>
          <p:cNvPicPr>
            <a:picLocks noChangeAspect="1" noChangeArrowheads="1"/>
          </p:cNvPicPr>
          <p:nvPr/>
        </p:nvPicPr>
        <p:blipFill>
          <a:blip r:embed="rId23" cstate="print"/>
          <a:srcRect/>
          <a:stretch>
            <a:fillRect/>
          </a:stretch>
        </p:blipFill>
        <p:spPr bwMode="auto">
          <a:xfrm rot="1508806">
            <a:off x="1033463" y="3433763"/>
            <a:ext cx="546100" cy="81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35" name="Picture 17" descr="d_red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5716588" y="4581525"/>
            <a:ext cx="623887" cy="935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36" name="Picture 20" descr="u_red"/>
          <p:cNvPicPr>
            <a:picLocks noChangeAspect="1" noChangeArrowheads="1"/>
          </p:cNvPicPr>
          <p:nvPr/>
        </p:nvPicPr>
        <p:blipFill>
          <a:blip r:embed="rId19" cstate="print"/>
          <a:srcRect/>
          <a:stretch>
            <a:fillRect/>
          </a:stretch>
        </p:blipFill>
        <p:spPr bwMode="auto">
          <a:xfrm rot="-1991656">
            <a:off x="5213350" y="5037138"/>
            <a:ext cx="658813" cy="987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37" name="Picture 5" descr="ad_gb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1612900" y="2708275"/>
            <a:ext cx="676275" cy="1014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38" name="Picture 18" descr="u_blue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 rot="1249395">
            <a:off x="3998913" y="2868613"/>
            <a:ext cx="676275" cy="101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39" name="Picture 24" descr="u_green"/>
          <p:cNvPicPr>
            <a:picLocks noChangeAspect="1" noChangeArrowheads="1"/>
          </p:cNvPicPr>
          <p:nvPr/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1828800" y="3860800"/>
            <a:ext cx="541338" cy="81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40" name="Picture 22" descr="s_red"/>
          <p:cNvPicPr>
            <a:picLocks noChangeAspect="1" noChangeArrowheads="1"/>
          </p:cNvPicPr>
          <p:nvPr/>
        </p:nvPicPr>
        <p:blipFill>
          <a:blip r:embed="rId22" cstate="print"/>
          <a:srcRect/>
          <a:stretch>
            <a:fillRect/>
          </a:stretch>
        </p:blipFill>
        <p:spPr bwMode="auto">
          <a:xfrm>
            <a:off x="3989388" y="3429000"/>
            <a:ext cx="623887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41" name="Picture 20" descr="u_red"/>
          <p:cNvPicPr>
            <a:picLocks noChangeAspect="1" noChangeArrowheads="1"/>
          </p:cNvPicPr>
          <p:nvPr/>
        </p:nvPicPr>
        <p:blipFill>
          <a:blip r:embed="rId19" cstate="print"/>
          <a:srcRect/>
          <a:stretch>
            <a:fillRect/>
          </a:stretch>
        </p:blipFill>
        <p:spPr bwMode="auto">
          <a:xfrm>
            <a:off x="1612900" y="4652963"/>
            <a:ext cx="658813" cy="989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42" name="Picture 15" descr="d_blue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124200" y="4149725"/>
            <a:ext cx="693738" cy="1039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43" name="Picture 19" descr="s_green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3989388" y="4292600"/>
            <a:ext cx="588962" cy="884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44" name="Picture 25" descr="d_blue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08525" y="3789363"/>
            <a:ext cx="520700" cy="779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45" name="Picture 12" descr="as_rg"/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 rot="3535705">
            <a:off x="6528594" y="4560094"/>
            <a:ext cx="584200" cy="877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46" name="Picture 26" descr="s_blue"/>
          <p:cNvPicPr>
            <a:picLocks noChangeAspect="1" noChangeArrowheads="1"/>
          </p:cNvPicPr>
          <p:nvPr/>
        </p:nvPicPr>
        <p:blipFill>
          <a:blip r:embed="rId23" cstate="print"/>
          <a:srcRect/>
          <a:stretch>
            <a:fillRect/>
          </a:stretch>
        </p:blipFill>
        <p:spPr bwMode="auto">
          <a:xfrm rot="-1537425">
            <a:off x="898525" y="4270375"/>
            <a:ext cx="546100" cy="81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47" name="Picture 20" descr="u_red"/>
          <p:cNvPicPr>
            <a:picLocks noChangeAspect="1" noChangeArrowheads="1"/>
          </p:cNvPicPr>
          <p:nvPr/>
        </p:nvPicPr>
        <p:blipFill>
          <a:blip r:embed="rId19" cstate="print"/>
          <a:srcRect/>
          <a:stretch>
            <a:fillRect/>
          </a:stretch>
        </p:blipFill>
        <p:spPr bwMode="auto">
          <a:xfrm>
            <a:off x="4781550" y="2276475"/>
            <a:ext cx="657225" cy="989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48" name="Picture 24" descr="u_green"/>
          <p:cNvPicPr>
            <a:picLocks noChangeAspect="1" noChangeArrowheads="1"/>
          </p:cNvPicPr>
          <p:nvPr/>
        </p:nvPicPr>
        <p:blipFill>
          <a:blip r:embed="rId18" cstate="print"/>
          <a:srcRect/>
          <a:stretch>
            <a:fillRect/>
          </a:stretch>
        </p:blipFill>
        <p:spPr bwMode="auto">
          <a:xfrm rot="408120">
            <a:off x="4864100" y="2593975"/>
            <a:ext cx="541338" cy="81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49" name="Picture 15" descr="d_blue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75311">
            <a:off x="5418138" y="2609850"/>
            <a:ext cx="623887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50" name="Picture 23" descr="au_gb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-2612018">
            <a:off x="4070350" y="2940050"/>
            <a:ext cx="595313" cy="893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51" name="Picture 8" descr="as_br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340100" y="5084763"/>
            <a:ext cx="793750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" name="Picture 16" descr="d_green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748463" y="3213100"/>
            <a:ext cx="606425" cy="909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53" name="Picture 15" descr="d_blue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60600" y="3141663"/>
            <a:ext cx="590550" cy="885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54" name="Picture 19" descr="s_green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3340100" y="2997200"/>
            <a:ext cx="687388" cy="1030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55" name="Picture 5" descr="ad_gb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2763838" y="4437063"/>
            <a:ext cx="788987" cy="1182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56" name="Picture 18" descr="u_blue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3268663" y="4221163"/>
            <a:ext cx="787400" cy="1182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57" name="Picture 12" descr="as_rg"/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3916363" y="4149725"/>
            <a:ext cx="788987" cy="1181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58" name="Picture 24" descr="u_green"/>
          <p:cNvPicPr>
            <a:picLocks noChangeAspect="1" noChangeArrowheads="1"/>
          </p:cNvPicPr>
          <p:nvPr/>
        </p:nvPicPr>
        <p:blipFill>
          <a:blip r:embed="rId18" cstate="print"/>
          <a:srcRect/>
          <a:stretch>
            <a:fillRect/>
          </a:stretch>
        </p:blipFill>
        <p:spPr bwMode="auto">
          <a:xfrm rot="-2054365">
            <a:off x="1320800" y="4887913"/>
            <a:ext cx="630238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59" name="Picture 20" descr="u_red"/>
          <p:cNvPicPr>
            <a:picLocks noChangeAspect="1" noChangeArrowheads="1"/>
          </p:cNvPicPr>
          <p:nvPr/>
        </p:nvPicPr>
        <p:blipFill>
          <a:blip r:embed="rId19" cstate="print"/>
          <a:srcRect/>
          <a:stretch>
            <a:fillRect/>
          </a:stretch>
        </p:blipFill>
        <p:spPr bwMode="auto">
          <a:xfrm>
            <a:off x="5789613" y="4581525"/>
            <a:ext cx="766762" cy="1150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60" name="Picture 24" descr="u_green"/>
          <p:cNvPicPr>
            <a:picLocks noChangeAspect="1" noChangeArrowheads="1"/>
          </p:cNvPicPr>
          <p:nvPr/>
        </p:nvPicPr>
        <p:blipFill>
          <a:blip r:embed="rId18" cstate="print"/>
          <a:srcRect/>
          <a:stretch>
            <a:fillRect/>
          </a:stretch>
        </p:blipFill>
        <p:spPr bwMode="auto">
          <a:xfrm rot="408120">
            <a:off x="6151563" y="4687888"/>
            <a:ext cx="631825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61" name="Picture 15" descr="d_blue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75311">
            <a:off x="6556375" y="4273550"/>
            <a:ext cx="728663" cy="109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" name="Picture 1" descr="ad_rg"/>
          <p:cNvPicPr>
            <a:picLocks noChangeAspect="1" noChangeArrowheads="1"/>
          </p:cNvPicPr>
          <p:nvPr/>
        </p:nvPicPr>
        <p:blipFill>
          <a:blip r:embed="rId20" cstate="print"/>
          <a:srcRect/>
          <a:stretch>
            <a:fillRect/>
          </a:stretch>
        </p:blipFill>
        <p:spPr bwMode="auto">
          <a:xfrm>
            <a:off x="7229475" y="4292600"/>
            <a:ext cx="623888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63" name="Picture 8" descr="as_br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405063" y="4292600"/>
            <a:ext cx="679450" cy="1020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64" name="Picture 20" descr="u_red"/>
          <p:cNvPicPr>
            <a:picLocks noChangeAspect="1" noChangeArrowheads="1"/>
          </p:cNvPicPr>
          <p:nvPr/>
        </p:nvPicPr>
        <p:blipFill>
          <a:blip r:embed="rId19" cstate="print"/>
          <a:srcRect/>
          <a:stretch>
            <a:fillRect/>
          </a:stretch>
        </p:blipFill>
        <p:spPr bwMode="auto">
          <a:xfrm>
            <a:off x="7013575" y="3789363"/>
            <a:ext cx="525463" cy="78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8" name="Picture 22" descr="s_red"/>
          <p:cNvPicPr>
            <a:picLocks noChangeAspect="1" noChangeArrowheads="1"/>
          </p:cNvPicPr>
          <p:nvPr/>
        </p:nvPicPr>
        <p:blipFill>
          <a:blip r:embed="rId22" cstate="print"/>
          <a:srcRect/>
          <a:stretch>
            <a:fillRect/>
          </a:stretch>
        </p:blipFill>
        <p:spPr bwMode="auto">
          <a:xfrm>
            <a:off x="6581775" y="5013325"/>
            <a:ext cx="623888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9" name="Picture 25" descr="d_blue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08625" y="5445125"/>
            <a:ext cx="573088" cy="86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67" name="Picture 17" descr="d_red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1612900" y="3573463"/>
            <a:ext cx="623888" cy="935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68" name="Picture 5" descr="ad_gb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3700463" y="3644900"/>
            <a:ext cx="676275" cy="1014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2" name="Picture 18" descr="u_blue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 rot="1249395">
            <a:off x="2990850" y="5027613"/>
            <a:ext cx="676275" cy="1014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70" name="Picture 24" descr="u_green"/>
          <p:cNvPicPr>
            <a:picLocks noChangeAspect="1" noChangeArrowheads="1"/>
          </p:cNvPicPr>
          <p:nvPr/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2332038" y="5229225"/>
            <a:ext cx="541337" cy="81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71" name="Picture 22" descr="s_red"/>
          <p:cNvPicPr>
            <a:picLocks noChangeAspect="1" noChangeArrowheads="1"/>
          </p:cNvPicPr>
          <p:nvPr/>
        </p:nvPicPr>
        <p:blipFill>
          <a:blip r:embed="rId22" cstate="print"/>
          <a:srcRect/>
          <a:stretch>
            <a:fillRect/>
          </a:stretch>
        </p:blipFill>
        <p:spPr bwMode="auto">
          <a:xfrm>
            <a:off x="4708525" y="4365625"/>
            <a:ext cx="623888" cy="935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72" name="Picture 20" descr="u_red"/>
          <p:cNvPicPr>
            <a:picLocks noChangeAspect="1" noChangeArrowheads="1"/>
          </p:cNvPicPr>
          <p:nvPr/>
        </p:nvPicPr>
        <p:blipFill>
          <a:blip r:embed="rId19" cstate="print"/>
          <a:srcRect/>
          <a:stretch>
            <a:fillRect/>
          </a:stretch>
        </p:blipFill>
        <p:spPr bwMode="auto">
          <a:xfrm>
            <a:off x="5429250" y="4292600"/>
            <a:ext cx="658813" cy="989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6" name="Picture 15" descr="d_blue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16363" y="5157788"/>
            <a:ext cx="693737" cy="1039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74" name="Picture 19" descr="s_green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4708525" y="5229225"/>
            <a:ext cx="588963" cy="884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75" name="Picture 20" descr="u_red"/>
          <p:cNvPicPr>
            <a:picLocks noChangeAspect="1" noChangeArrowheads="1"/>
          </p:cNvPicPr>
          <p:nvPr/>
        </p:nvPicPr>
        <p:blipFill>
          <a:blip r:embed="rId19" cstate="print"/>
          <a:srcRect/>
          <a:stretch>
            <a:fillRect/>
          </a:stretch>
        </p:blipFill>
        <p:spPr bwMode="auto">
          <a:xfrm>
            <a:off x="5500688" y="3213100"/>
            <a:ext cx="658812" cy="987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76" name="Picture 24" descr="u_green"/>
          <p:cNvPicPr>
            <a:picLocks noChangeAspect="1" noChangeArrowheads="1"/>
          </p:cNvPicPr>
          <p:nvPr/>
        </p:nvPicPr>
        <p:blipFill>
          <a:blip r:embed="rId18" cstate="print"/>
          <a:srcRect/>
          <a:stretch>
            <a:fillRect/>
          </a:stretch>
        </p:blipFill>
        <p:spPr bwMode="auto">
          <a:xfrm rot="408120">
            <a:off x="5584825" y="3530600"/>
            <a:ext cx="541338" cy="811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77" name="Picture 15" descr="d_blue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75311">
            <a:off x="5891213" y="4194175"/>
            <a:ext cx="623887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78" name="Picture 23" descr="au_gb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-2612018">
            <a:off x="4286250" y="4379913"/>
            <a:ext cx="595313" cy="893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79" name="Picture 20" descr="u_red"/>
          <p:cNvPicPr>
            <a:picLocks noChangeAspect="1" noChangeArrowheads="1"/>
          </p:cNvPicPr>
          <p:nvPr/>
        </p:nvPicPr>
        <p:blipFill>
          <a:blip r:embed="rId19" cstate="print"/>
          <a:srcRect/>
          <a:stretch>
            <a:fillRect/>
          </a:stretch>
        </p:blipFill>
        <p:spPr bwMode="auto">
          <a:xfrm rot="-3236587">
            <a:off x="3248819" y="4055269"/>
            <a:ext cx="525462" cy="78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3" name="Picture 16" descr="d_green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739283">
            <a:off x="730250" y="3698875"/>
            <a:ext cx="606425" cy="909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81" name="Picture 20" descr="u_red"/>
          <p:cNvPicPr>
            <a:picLocks noChangeAspect="1" noChangeArrowheads="1"/>
          </p:cNvPicPr>
          <p:nvPr/>
        </p:nvPicPr>
        <p:blipFill>
          <a:blip r:embed="rId19" cstate="print"/>
          <a:srcRect/>
          <a:stretch>
            <a:fillRect/>
          </a:stretch>
        </p:blipFill>
        <p:spPr bwMode="auto">
          <a:xfrm rot="1878604">
            <a:off x="4087813" y="1492250"/>
            <a:ext cx="525462" cy="78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82" name="Picture 15" descr="d_blue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75311">
            <a:off x="2579688" y="1601788"/>
            <a:ext cx="623887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6" name="Picture 16" descr="d_green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739283">
            <a:off x="3322638" y="1322388"/>
            <a:ext cx="606425" cy="909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84" name="Picture 1" descr="ad_rg"/>
          <p:cNvPicPr>
            <a:picLocks noChangeAspect="1" noChangeArrowheads="1"/>
          </p:cNvPicPr>
          <p:nvPr/>
        </p:nvPicPr>
        <p:blipFill>
          <a:blip r:embed="rId20" cstate="print"/>
          <a:srcRect/>
          <a:stretch>
            <a:fillRect/>
          </a:stretch>
        </p:blipFill>
        <p:spPr bwMode="auto">
          <a:xfrm rot="2332107">
            <a:off x="5548313" y="1936750"/>
            <a:ext cx="623887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8" name="Picture 20" descr="u_red"/>
          <p:cNvPicPr>
            <a:picLocks noChangeAspect="1" noChangeArrowheads="1"/>
          </p:cNvPicPr>
          <p:nvPr/>
        </p:nvPicPr>
        <p:blipFill>
          <a:blip r:embed="rId19" cstate="print"/>
          <a:srcRect/>
          <a:stretch>
            <a:fillRect/>
          </a:stretch>
        </p:blipFill>
        <p:spPr bwMode="auto">
          <a:xfrm rot="3308839">
            <a:off x="4631531" y="5288757"/>
            <a:ext cx="525463" cy="78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9" name="Picture 20" descr="u_red"/>
          <p:cNvPicPr>
            <a:picLocks noChangeAspect="1" noChangeArrowheads="1"/>
          </p:cNvPicPr>
          <p:nvPr/>
        </p:nvPicPr>
        <p:blipFill>
          <a:blip r:embed="rId19" cstate="print"/>
          <a:srcRect/>
          <a:stretch>
            <a:fillRect/>
          </a:stretch>
        </p:blipFill>
        <p:spPr bwMode="auto">
          <a:xfrm rot="3308839">
            <a:off x="2471738" y="1327150"/>
            <a:ext cx="525462" cy="788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0" name="Picture 2"/>
          <p:cNvPicPr>
            <a:picLocks noChangeAspect="1" noChangeArrowheads="1"/>
          </p:cNvPicPr>
          <p:nvPr/>
        </p:nvPicPr>
        <p:blipFill>
          <a:blip r:embed="rId24" cstate="print"/>
          <a:srcRect/>
          <a:stretch>
            <a:fillRect/>
          </a:stretch>
        </p:blipFill>
        <p:spPr bwMode="auto">
          <a:xfrm>
            <a:off x="2405063" y="4365625"/>
            <a:ext cx="1503362" cy="627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88" name="Picture 6"/>
          <p:cNvPicPr>
            <a:picLocks noChangeAspect="1" noChangeArrowheads="1"/>
          </p:cNvPicPr>
          <p:nvPr/>
        </p:nvPicPr>
        <p:blipFill>
          <a:blip r:embed="rId25" cstate="print"/>
          <a:srcRect/>
          <a:stretch>
            <a:fillRect/>
          </a:stretch>
        </p:blipFill>
        <p:spPr bwMode="auto">
          <a:xfrm>
            <a:off x="5140325" y="4581525"/>
            <a:ext cx="1131888" cy="671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2" name="Picture 11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005513" y="4437063"/>
            <a:ext cx="1184275" cy="733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90" name="Picture 2"/>
          <p:cNvPicPr>
            <a:picLocks noChangeAspect="1" noChangeArrowheads="1"/>
          </p:cNvPicPr>
          <p:nvPr/>
        </p:nvPicPr>
        <p:blipFill>
          <a:blip r:embed="rId24" cstate="print"/>
          <a:srcRect/>
          <a:stretch>
            <a:fillRect/>
          </a:stretch>
        </p:blipFill>
        <p:spPr bwMode="auto">
          <a:xfrm rot="492107">
            <a:off x="3744913" y="4037013"/>
            <a:ext cx="1503362" cy="62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4" name="Picture 2"/>
          <p:cNvPicPr>
            <a:picLocks noChangeAspect="1" noChangeArrowheads="1"/>
          </p:cNvPicPr>
          <p:nvPr/>
        </p:nvPicPr>
        <p:blipFill>
          <a:blip r:embed="rId24" cstate="print"/>
          <a:srcRect/>
          <a:stretch>
            <a:fillRect/>
          </a:stretch>
        </p:blipFill>
        <p:spPr bwMode="auto">
          <a:xfrm rot="442866">
            <a:off x="2660650" y="4746625"/>
            <a:ext cx="1503363" cy="62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5" name="Picture 2"/>
          <p:cNvPicPr>
            <a:picLocks noChangeAspect="1" noChangeArrowheads="1"/>
          </p:cNvPicPr>
          <p:nvPr/>
        </p:nvPicPr>
        <p:blipFill>
          <a:blip r:embed="rId24" cstate="print"/>
          <a:srcRect/>
          <a:stretch>
            <a:fillRect/>
          </a:stretch>
        </p:blipFill>
        <p:spPr bwMode="auto">
          <a:xfrm>
            <a:off x="3268663" y="3644900"/>
            <a:ext cx="1503362" cy="62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" name="Picture 2"/>
          <p:cNvPicPr>
            <a:picLocks noChangeAspect="1" noChangeArrowheads="1"/>
          </p:cNvPicPr>
          <p:nvPr/>
        </p:nvPicPr>
        <p:blipFill>
          <a:blip r:embed="rId24" cstate="print"/>
          <a:srcRect/>
          <a:stretch>
            <a:fillRect/>
          </a:stretch>
        </p:blipFill>
        <p:spPr bwMode="auto">
          <a:xfrm>
            <a:off x="3916363" y="2997200"/>
            <a:ext cx="1503362" cy="627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7" name="Picture 3"/>
          <p:cNvPicPr>
            <a:picLocks noChangeAspect="1" noChangeArrowheads="1"/>
          </p:cNvPicPr>
          <p:nvPr/>
        </p:nvPicPr>
        <p:blipFill>
          <a:blip r:embed="rId26" cstate="print"/>
          <a:srcRect/>
          <a:stretch>
            <a:fillRect/>
          </a:stretch>
        </p:blipFill>
        <p:spPr bwMode="auto">
          <a:xfrm rot="-808488">
            <a:off x="1243013" y="3082925"/>
            <a:ext cx="1247775" cy="690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95" name="Picture 6"/>
          <p:cNvPicPr>
            <a:picLocks noChangeAspect="1" noChangeArrowheads="1"/>
          </p:cNvPicPr>
          <p:nvPr/>
        </p:nvPicPr>
        <p:blipFill>
          <a:blip r:embed="rId25" cstate="print"/>
          <a:srcRect/>
          <a:stretch>
            <a:fillRect/>
          </a:stretch>
        </p:blipFill>
        <p:spPr bwMode="auto">
          <a:xfrm>
            <a:off x="3340100" y="4221163"/>
            <a:ext cx="1131888" cy="671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96" name="Picture 7"/>
          <p:cNvPicPr>
            <a:picLocks noChangeAspect="1" noChangeArrowheads="1"/>
          </p:cNvPicPr>
          <p:nvPr/>
        </p:nvPicPr>
        <p:blipFill>
          <a:blip r:embed="rId27" cstate="print"/>
          <a:srcRect/>
          <a:stretch>
            <a:fillRect/>
          </a:stretch>
        </p:blipFill>
        <p:spPr bwMode="auto">
          <a:xfrm rot="1429228">
            <a:off x="1450975" y="4357688"/>
            <a:ext cx="1193800" cy="760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0" name="Picture 9"/>
          <p:cNvPicPr>
            <a:picLocks noChangeAspect="1" noChangeArrowheads="1"/>
          </p:cNvPicPr>
          <p:nvPr/>
        </p:nvPicPr>
        <p:blipFill>
          <a:blip r:embed="rId28" cstate="print"/>
          <a:srcRect/>
          <a:stretch>
            <a:fillRect/>
          </a:stretch>
        </p:blipFill>
        <p:spPr bwMode="auto">
          <a:xfrm>
            <a:off x="1612900" y="2349500"/>
            <a:ext cx="1035050" cy="671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1" name="Picture 10"/>
          <p:cNvPicPr>
            <a:picLocks noChangeAspect="1" noChangeArrowheads="1"/>
          </p:cNvPicPr>
          <p:nvPr/>
        </p:nvPicPr>
        <p:blipFill>
          <a:blip r:embed="rId29" cstate="print"/>
          <a:srcRect/>
          <a:stretch>
            <a:fillRect/>
          </a:stretch>
        </p:blipFill>
        <p:spPr bwMode="auto">
          <a:xfrm rot="-788826">
            <a:off x="4127500" y="2360613"/>
            <a:ext cx="1292225" cy="67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99" name="Picture 12"/>
          <p:cNvPicPr>
            <a:picLocks noChangeAspect="1" noChangeArrowheads="1"/>
          </p:cNvPicPr>
          <p:nvPr/>
        </p:nvPicPr>
        <p:blipFill>
          <a:blip r:embed="rId30" cstate="print"/>
          <a:srcRect/>
          <a:stretch>
            <a:fillRect/>
          </a:stretch>
        </p:blipFill>
        <p:spPr bwMode="auto">
          <a:xfrm rot="-707620">
            <a:off x="2674938" y="2419350"/>
            <a:ext cx="1884362" cy="733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3" name="Picture 12"/>
          <p:cNvPicPr>
            <a:picLocks noChangeAspect="1" noChangeArrowheads="1"/>
          </p:cNvPicPr>
          <p:nvPr/>
        </p:nvPicPr>
        <p:blipFill>
          <a:blip r:embed="rId30" cstate="print"/>
          <a:srcRect/>
          <a:stretch>
            <a:fillRect/>
          </a:stretch>
        </p:blipFill>
        <p:spPr bwMode="auto">
          <a:xfrm rot="368352">
            <a:off x="3092450" y="3455988"/>
            <a:ext cx="1884363" cy="733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301" name="Picture 2"/>
          <p:cNvPicPr>
            <a:picLocks noChangeAspect="1" noChangeArrowheads="1"/>
          </p:cNvPicPr>
          <p:nvPr/>
        </p:nvPicPr>
        <p:blipFill>
          <a:blip r:embed="rId24" cstate="print"/>
          <a:srcRect/>
          <a:stretch>
            <a:fillRect/>
          </a:stretch>
        </p:blipFill>
        <p:spPr bwMode="auto">
          <a:xfrm rot="2036305">
            <a:off x="4206875" y="3506788"/>
            <a:ext cx="1503363" cy="62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5" name="Picture 6"/>
          <p:cNvPicPr>
            <a:picLocks noChangeAspect="1" noChangeArrowheads="1"/>
          </p:cNvPicPr>
          <p:nvPr/>
        </p:nvPicPr>
        <p:blipFill>
          <a:blip r:embed="rId25" cstate="print"/>
          <a:srcRect/>
          <a:stretch>
            <a:fillRect/>
          </a:stretch>
        </p:blipFill>
        <p:spPr bwMode="auto">
          <a:xfrm rot="3085871">
            <a:off x="3822700" y="1978026"/>
            <a:ext cx="1131887" cy="671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" name="Picture 6"/>
          <p:cNvPicPr>
            <a:picLocks noChangeAspect="1" noChangeArrowheads="1"/>
          </p:cNvPicPr>
          <p:nvPr/>
        </p:nvPicPr>
        <p:blipFill>
          <a:blip r:embed="rId25" cstate="print"/>
          <a:srcRect/>
          <a:stretch>
            <a:fillRect/>
          </a:stretch>
        </p:blipFill>
        <p:spPr bwMode="auto">
          <a:xfrm rot="1999837">
            <a:off x="2524125" y="2605088"/>
            <a:ext cx="1131888" cy="671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7" name="Picture 6"/>
          <p:cNvPicPr>
            <a:picLocks noChangeAspect="1" noChangeArrowheads="1"/>
          </p:cNvPicPr>
          <p:nvPr/>
        </p:nvPicPr>
        <p:blipFill>
          <a:blip r:embed="rId25" cstate="print"/>
          <a:srcRect/>
          <a:stretch>
            <a:fillRect/>
          </a:stretch>
        </p:blipFill>
        <p:spPr bwMode="auto">
          <a:xfrm rot="-857814">
            <a:off x="885825" y="2787650"/>
            <a:ext cx="1131888" cy="67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305" name="Picture 2"/>
          <p:cNvPicPr>
            <a:picLocks noChangeAspect="1" noChangeArrowheads="1"/>
          </p:cNvPicPr>
          <p:nvPr/>
        </p:nvPicPr>
        <p:blipFill>
          <a:blip r:embed="rId24" cstate="print"/>
          <a:srcRect/>
          <a:stretch>
            <a:fillRect/>
          </a:stretch>
        </p:blipFill>
        <p:spPr bwMode="auto">
          <a:xfrm rot="3078796">
            <a:off x="3952081" y="3783807"/>
            <a:ext cx="1503363" cy="62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9" name="Picture 5"/>
          <p:cNvPicPr>
            <a:picLocks noChangeAspect="1" noChangeArrowheads="1"/>
          </p:cNvPicPr>
          <p:nvPr/>
        </p:nvPicPr>
        <p:blipFill>
          <a:blip r:embed="rId31" cstate="print"/>
          <a:srcRect/>
          <a:stretch>
            <a:fillRect/>
          </a:stretch>
        </p:blipFill>
        <p:spPr bwMode="auto">
          <a:xfrm rot="2223834">
            <a:off x="3954463" y="4610100"/>
            <a:ext cx="1282700" cy="688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0" name="Picture 7"/>
          <p:cNvPicPr>
            <a:picLocks noChangeAspect="1" noChangeArrowheads="1"/>
          </p:cNvPicPr>
          <p:nvPr/>
        </p:nvPicPr>
        <p:blipFill>
          <a:blip r:embed="rId27" cstate="print"/>
          <a:srcRect/>
          <a:stretch>
            <a:fillRect/>
          </a:stretch>
        </p:blipFill>
        <p:spPr bwMode="auto">
          <a:xfrm rot="442867">
            <a:off x="3032125" y="4367213"/>
            <a:ext cx="1193800" cy="760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308" name="Picture 2"/>
          <p:cNvPicPr>
            <a:picLocks noChangeAspect="1" noChangeArrowheads="1"/>
          </p:cNvPicPr>
          <p:nvPr/>
        </p:nvPicPr>
        <p:blipFill>
          <a:blip r:embed="rId24" cstate="print"/>
          <a:srcRect/>
          <a:stretch>
            <a:fillRect/>
          </a:stretch>
        </p:blipFill>
        <p:spPr bwMode="auto">
          <a:xfrm>
            <a:off x="2332038" y="3860800"/>
            <a:ext cx="1503362" cy="62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2" name="Picture 2"/>
          <p:cNvPicPr>
            <a:picLocks noChangeAspect="1" noChangeArrowheads="1"/>
          </p:cNvPicPr>
          <p:nvPr/>
        </p:nvPicPr>
        <p:blipFill>
          <a:blip r:embed="rId24" cstate="print"/>
          <a:srcRect/>
          <a:stretch>
            <a:fillRect/>
          </a:stretch>
        </p:blipFill>
        <p:spPr bwMode="auto">
          <a:xfrm rot="3141881">
            <a:off x="4304506" y="1770857"/>
            <a:ext cx="1503363" cy="62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3" name="Picture 5"/>
          <p:cNvPicPr>
            <a:picLocks noChangeAspect="1" noChangeArrowheads="1"/>
          </p:cNvPicPr>
          <p:nvPr/>
        </p:nvPicPr>
        <p:blipFill>
          <a:blip r:embed="rId31" cstate="print"/>
          <a:srcRect/>
          <a:stretch>
            <a:fillRect/>
          </a:stretch>
        </p:blipFill>
        <p:spPr bwMode="auto">
          <a:xfrm rot="-1204233">
            <a:off x="1619250" y="3589338"/>
            <a:ext cx="1282700" cy="690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4" name="Picture 6"/>
          <p:cNvPicPr>
            <a:picLocks noChangeAspect="1" noChangeArrowheads="1"/>
          </p:cNvPicPr>
          <p:nvPr/>
        </p:nvPicPr>
        <p:blipFill>
          <a:blip r:embed="rId25" cstate="print"/>
          <a:srcRect/>
          <a:stretch>
            <a:fillRect/>
          </a:stretch>
        </p:blipFill>
        <p:spPr bwMode="auto">
          <a:xfrm rot="947526">
            <a:off x="5297488" y="3354388"/>
            <a:ext cx="1131887" cy="671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5" name="Picture 2"/>
          <p:cNvPicPr>
            <a:picLocks noChangeAspect="1" noChangeArrowheads="1"/>
          </p:cNvPicPr>
          <p:nvPr/>
        </p:nvPicPr>
        <p:blipFill>
          <a:blip r:embed="rId24" cstate="print"/>
          <a:srcRect/>
          <a:stretch>
            <a:fillRect/>
          </a:stretch>
        </p:blipFill>
        <p:spPr bwMode="auto">
          <a:xfrm rot="867850">
            <a:off x="5711825" y="3030538"/>
            <a:ext cx="1503363" cy="62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" name="Picture 9"/>
          <p:cNvPicPr>
            <a:picLocks noChangeAspect="1" noChangeArrowheads="1"/>
          </p:cNvPicPr>
          <p:nvPr/>
        </p:nvPicPr>
        <p:blipFill>
          <a:blip r:embed="rId28" cstate="print"/>
          <a:srcRect/>
          <a:stretch>
            <a:fillRect/>
          </a:stretch>
        </p:blipFill>
        <p:spPr bwMode="auto">
          <a:xfrm>
            <a:off x="5789613" y="3789363"/>
            <a:ext cx="1033462" cy="671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7" name="Picture 2"/>
          <p:cNvPicPr>
            <a:picLocks noChangeAspect="1" noChangeArrowheads="1"/>
          </p:cNvPicPr>
          <p:nvPr/>
        </p:nvPicPr>
        <p:blipFill>
          <a:blip r:embed="rId24" cstate="print"/>
          <a:srcRect/>
          <a:stretch>
            <a:fillRect/>
          </a:stretch>
        </p:blipFill>
        <p:spPr bwMode="auto">
          <a:xfrm rot="-861962">
            <a:off x="6059488" y="3821113"/>
            <a:ext cx="1503362" cy="62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8" name="Picture 2"/>
          <p:cNvPicPr>
            <a:picLocks noChangeAspect="1" noChangeArrowheads="1"/>
          </p:cNvPicPr>
          <p:nvPr/>
        </p:nvPicPr>
        <p:blipFill>
          <a:blip r:embed="rId24" cstate="print"/>
          <a:srcRect/>
          <a:stretch>
            <a:fillRect/>
          </a:stretch>
        </p:blipFill>
        <p:spPr bwMode="auto">
          <a:xfrm rot="-476018">
            <a:off x="5753100" y="5257800"/>
            <a:ext cx="1503363" cy="62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9" name="Picture 2"/>
          <p:cNvPicPr>
            <a:picLocks noChangeAspect="1" noChangeArrowheads="1"/>
          </p:cNvPicPr>
          <p:nvPr/>
        </p:nvPicPr>
        <p:blipFill>
          <a:blip r:embed="rId24" cstate="print"/>
          <a:srcRect/>
          <a:stretch>
            <a:fillRect/>
          </a:stretch>
        </p:blipFill>
        <p:spPr bwMode="auto">
          <a:xfrm rot="867850">
            <a:off x="4764088" y="3822700"/>
            <a:ext cx="1503362" cy="62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317" name="Picture 2"/>
          <p:cNvPicPr>
            <a:picLocks noChangeAspect="1" noChangeArrowheads="1"/>
          </p:cNvPicPr>
          <p:nvPr/>
        </p:nvPicPr>
        <p:blipFill>
          <a:blip r:embed="rId24" cstate="print"/>
          <a:srcRect/>
          <a:stretch>
            <a:fillRect/>
          </a:stretch>
        </p:blipFill>
        <p:spPr bwMode="auto">
          <a:xfrm rot="-1473244">
            <a:off x="2395538" y="2633663"/>
            <a:ext cx="1503362" cy="627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1" name="Picture 6"/>
          <p:cNvPicPr>
            <a:picLocks noChangeAspect="1" noChangeArrowheads="1"/>
          </p:cNvPicPr>
          <p:nvPr/>
        </p:nvPicPr>
        <p:blipFill>
          <a:blip r:embed="rId25" cstate="print"/>
          <a:srcRect/>
          <a:stretch>
            <a:fillRect/>
          </a:stretch>
        </p:blipFill>
        <p:spPr bwMode="auto">
          <a:xfrm rot="388920">
            <a:off x="5319713" y="1690688"/>
            <a:ext cx="1131887" cy="671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2" name="Picture 6"/>
          <p:cNvPicPr>
            <a:picLocks noChangeAspect="1" noChangeArrowheads="1"/>
          </p:cNvPicPr>
          <p:nvPr/>
        </p:nvPicPr>
        <p:blipFill>
          <a:blip r:embed="rId25" cstate="print"/>
          <a:srcRect/>
          <a:stretch>
            <a:fillRect/>
          </a:stretch>
        </p:blipFill>
        <p:spPr bwMode="auto">
          <a:xfrm rot="388920">
            <a:off x="1790700" y="5219700"/>
            <a:ext cx="1131888" cy="671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320" name="Picture 6"/>
          <p:cNvPicPr>
            <a:picLocks noChangeAspect="1" noChangeArrowheads="1"/>
          </p:cNvPicPr>
          <p:nvPr/>
        </p:nvPicPr>
        <p:blipFill>
          <a:blip r:embed="rId25" cstate="print"/>
          <a:srcRect/>
          <a:stretch>
            <a:fillRect/>
          </a:stretch>
        </p:blipFill>
        <p:spPr bwMode="auto">
          <a:xfrm rot="388920">
            <a:off x="1862138" y="1906588"/>
            <a:ext cx="1133475" cy="671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4" name="Picture 11" descr="muon antineutrino"/>
          <p:cNvPicPr>
            <a:picLocks noChangeAspect="1" noChangeArrowheads="1"/>
          </p:cNvPicPr>
          <p:nvPr/>
        </p:nvPicPr>
        <p:blipFill>
          <a:blip r:embed="rId32" cstate="print"/>
          <a:srcRect/>
          <a:stretch>
            <a:fillRect/>
          </a:stretch>
        </p:blipFill>
        <p:spPr bwMode="auto">
          <a:xfrm>
            <a:off x="1828800" y="3617913"/>
            <a:ext cx="623888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5" name="Picture 2" descr="electron anitneutrino"/>
          <p:cNvPicPr>
            <a:picLocks noChangeAspect="1" noChangeArrowheads="1"/>
          </p:cNvPicPr>
          <p:nvPr/>
        </p:nvPicPr>
        <p:blipFill>
          <a:blip r:embed="rId33" cstate="print"/>
          <a:srcRect/>
          <a:stretch>
            <a:fillRect/>
          </a:stretch>
        </p:blipFill>
        <p:spPr bwMode="auto">
          <a:xfrm>
            <a:off x="5500688" y="3860800"/>
            <a:ext cx="671512" cy="1008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" name="Picture 13" descr="muon neutrin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29025" y="3573463"/>
            <a:ext cx="647700" cy="971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7" name="Picture 2" descr="electron anitneutrino"/>
          <p:cNvPicPr>
            <a:picLocks noChangeAspect="1" noChangeArrowheads="1"/>
          </p:cNvPicPr>
          <p:nvPr/>
        </p:nvPicPr>
        <p:blipFill>
          <a:blip r:embed="rId33" cstate="print"/>
          <a:srcRect/>
          <a:stretch>
            <a:fillRect/>
          </a:stretch>
        </p:blipFill>
        <p:spPr bwMode="auto">
          <a:xfrm>
            <a:off x="4060825" y="4292600"/>
            <a:ext cx="671513" cy="1008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8" name="Picture 13" descr="muon neutrin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68888" y="2133600"/>
            <a:ext cx="647700" cy="971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9" name="Picture 14" descr="positron"/>
          <p:cNvPicPr>
            <a:picLocks noChangeAspect="1" noChangeArrowheads="1"/>
          </p:cNvPicPr>
          <p:nvPr/>
        </p:nvPicPr>
        <p:blipFill>
          <a:blip r:embed="rId34" cstate="print"/>
          <a:srcRect/>
          <a:stretch>
            <a:fillRect/>
          </a:stretch>
        </p:blipFill>
        <p:spPr bwMode="auto">
          <a:xfrm>
            <a:off x="3844925" y="2924175"/>
            <a:ext cx="623888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0" name="Picture 15"/>
          <p:cNvPicPr>
            <a:picLocks noChangeAspect="1" noChangeArrowheads="1"/>
          </p:cNvPicPr>
          <p:nvPr/>
        </p:nvPicPr>
        <p:blipFill>
          <a:blip r:embed="rId35" cstate="print"/>
          <a:srcRect/>
          <a:stretch>
            <a:fillRect/>
          </a:stretch>
        </p:blipFill>
        <p:spPr bwMode="auto">
          <a:xfrm>
            <a:off x="2981325" y="3357563"/>
            <a:ext cx="596900" cy="847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1" name="Picture 4" descr="electron"/>
          <p:cNvPicPr>
            <a:picLocks noChangeAspect="1" noChangeArrowheads="1"/>
          </p:cNvPicPr>
          <p:nvPr/>
        </p:nvPicPr>
        <p:blipFill>
          <a:blip r:embed="rId36" cstate="print"/>
          <a:srcRect/>
          <a:stretch>
            <a:fillRect/>
          </a:stretch>
        </p:blipFill>
        <p:spPr bwMode="auto">
          <a:xfrm>
            <a:off x="3916363" y="3500438"/>
            <a:ext cx="576262" cy="865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2" name="Picture 27" descr="muon"/>
          <p:cNvPicPr>
            <a:picLocks noChangeAspect="1" noChangeArrowheads="1"/>
          </p:cNvPicPr>
          <p:nvPr/>
        </p:nvPicPr>
        <p:blipFill>
          <a:blip r:embed="rId37" cstate="print"/>
          <a:srcRect/>
          <a:stretch>
            <a:fillRect/>
          </a:stretch>
        </p:blipFill>
        <p:spPr bwMode="auto">
          <a:xfrm>
            <a:off x="2332038" y="2205038"/>
            <a:ext cx="649287" cy="971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3" name="Picture 4" descr="electron"/>
          <p:cNvPicPr>
            <a:picLocks noChangeAspect="1" noChangeArrowheads="1"/>
          </p:cNvPicPr>
          <p:nvPr/>
        </p:nvPicPr>
        <p:blipFill>
          <a:blip r:embed="rId36" cstate="print"/>
          <a:srcRect/>
          <a:stretch>
            <a:fillRect/>
          </a:stretch>
        </p:blipFill>
        <p:spPr bwMode="auto">
          <a:xfrm>
            <a:off x="3484563" y="3284538"/>
            <a:ext cx="576262" cy="865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4" name="Picture 15"/>
          <p:cNvPicPr>
            <a:picLocks noChangeAspect="1" noChangeArrowheads="1"/>
          </p:cNvPicPr>
          <p:nvPr/>
        </p:nvPicPr>
        <p:blipFill>
          <a:blip r:embed="rId35" cstate="print"/>
          <a:srcRect/>
          <a:stretch>
            <a:fillRect/>
          </a:stretch>
        </p:blipFill>
        <p:spPr bwMode="auto">
          <a:xfrm>
            <a:off x="2189163" y="2205038"/>
            <a:ext cx="596900" cy="847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5" name="Picture 2" descr="electron anitneutrino"/>
          <p:cNvPicPr>
            <a:picLocks noChangeAspect="1" noChangeArrowheads="1"/>
          </p:cNvPicPr>
          <p:nvPr/>
        </p:nvPicPr>
        <p:blipFill>
          <a:blip r:embed="rId33" cstate="print"/>
          <a:srcRect/>
          <a:stretch>
            <a:fillRect/>
          </a:stretch>
        </p:blipFill>
        <p:spPr bwMode="auto">
          <a:xfrm>
            <a:off x="4997450" y="3429000"/>
            <a:ext cx="671513" cy="1008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6" name="Picture 4" descr="electron"/>
          <p:cNvPicPr>
            <a:picLocks noChangeAspect="1" noChangeArrowheads="1"/>
          </p:cNvPicPr>
          <p:nvPr/>
        </p:nvPicPr>
        <p:blipFill>
          <a:blip r:embed="rId36" cstate="print"/>
          <a:srcRect/>
          <a:stretch>
            <a:fillRect/>
          </a:stretch>
        </p:blipFill>
        <p:spPr bwMode="auto">
          <a:xfrm>
            <a:off x="4348163" y="3789363"/>
            <a:ext cx="576262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" name="Picture 27" descr="muon"/>
          <p:cNvPicPr>
            <a:picLocks noChangeAspect="1" noChangeArrowheads="1"/>
          </p:cNvPicPr>
          <p:nvPr/>
        </p:nvPicPr>
        <p:blipFill>
          <a:blip r:embed="rId37" cstate="print"/>
          <a:srcRect/>
          <a:stretch>
            <a:fillRect/>
          </a:stretch>
        </p:blipFill>
        <p:spPr bwMode="auto">
          <a:xfrm>
            <a:off x="3700463" y="3644900"/>
            <a:ext cx="647700" cy="971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8" name="Picture 15"/>
          <p:cNvPicPr>
            <a:picLocks noChangeAspect="1" noChangeArrowheads="1"/>
          </p:cNvPicPr>
          <p:nvPr/>
        </p:nvPicPr>
        <p:blipFill>
          <a:blip r:embed="rId35" cstate="print"/>
          <a:srcRect/>
          <a:stretch>
            <a:fillRect/>
          </a:stretch>
        </p:blipFill>
        <p:spPr bwMode="auto">
          <a:xfrm>
            <a:off x="2981325" y="3357563"/>
            <a:ext cx="596900" cy="847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9" name="Picture 13" descr="muon neutrin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63838" y="4868863"/>
            <a:ext cx="649287" cy="973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0" name="Picture 11" descr="muon antineutrino"/>
          <p:cNvPicPr>
            <a:picLocks noChangeAspect="1" noChangeArrowheads="1"/>
          </p:cNvPicPr>
          <p:nvPr/>
        </p:nvPicPr>
        <p:blipFill>
          <a:blip r:embed="rId32" cstate="print"/>
          <a:srcRect/>
          <a:stretch>
            <a:fillRect/>
          </a:stretch>
        </p:blipFill>
        <p:spPr bwMode="auto">
          <a:xfrm>
            <a:off x="2260600" y="3213100"/>
            <a:ext cx="623888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1" name="Picture 13" descr="muon neutrin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00238" y="4292600"/>
            <a:ext cx="647700" cy="973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2" name="Picture 2" descr="electron anitneutrino"/>
          <p:cNvPicPr>
            <a:picLocks noChangeAspect="1" noChangeArrowheads="1"/>
          </p:cNvPicPr>
          <p:nvPr/>
        </p:nvPicPr>
        <p:blipFill>
          <a:blip r:embed="rId33" cstate="print"/>
          <a:srcRect/>
          <a:stretch>
            <a:fillRect/>
          </a:stretch>
        </p:blipFill>
        <p:spPr bwMode="auto">
          <a:xfrm>
            <a:off x="6581775" y="3644900"/>
            <a:ext cx="671513" cy="1008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3" name="Picture 13" descr="muon neutrin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24200" y="2349500"/>
            <a:ext cx="647700" cy="971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4" name="Picture 14" descr="positron"/>
          <p:cNvPicPr>
            <a:picLocks noChangeAspect="1" noChangeArrowheads="1"/>
          </p:cNvPicPr>
          <p:nvPr/>
        </p:nvPicPr>
        <p:blipFill>
          <a:blip r:embed="rId34" cstate="print"/>
          <a:srcRect/>
          <a:stretch>
            <a:fillRect/>
          </a:stretch>
        </p:blipFill>
        <p:spPr bwMode="auto">
          <a:xfrm>
            <a:off x="3556000" y="3284538"/>
            <a:ext cx="625475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5" name="Picture 14" descr="positron"/>
          <p:cNvPicPr>
            <a:picLocks noChangeAspect="1" noChangeArrowheads="1"/>
          </p:cNvPicPr>
          <p:nvPr/>
        </p:nvPicPr>
        <p:blipFill>
          <a:blip r:embed="rId34" cstate="print"/>
          <a:srcRect/>
          <a:stretch>
            <a:fillRect/>
          </a:stretch>
        </p:blipFill>
        <p:spPr bwMode="auto">
          <a:xfrm>
            <a:off x="4060825" y="3357563"/>
            <a:ext cx="623888" cy="935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6" name="Picture 6" descr="antimuon"/>
          <p:cNvPicPr>
            <a:picLocks noChangeAspect="1" noChangeArrowheads="1"/>
          </p:cNvPicPr>
          <p:nvPr/>
        </p:nvPicPr>
        <p:blipFill>
          <a:blip r:embed="rId38" cstate="print"/>
          <a:srcRect/>
          <a:stretch>
            <a:fillRect/>
          </a:stretch>
        </p:blipFill>
        <p:spPr bwMode="auto">
          <a:xfrm>
            <a:off x="3629025" y="3429000"/>
            <a:ext cx="576263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" name="Picture 14" descr="positron"/>
          <p:cNvPicPr>
            <a:picLocks noChangeAspect="1" noChangeArrowheads="1"/>
          </p:cNvPicPr>
          <p:nvPr/>
        </p:nvPicPr>
        <p:blipFill>
          <a:blip r:embed="rId34" cstate="print"/>
          <a:srcRect/>
          <a:stretch>
            <a:fillRect/>
          </a:stretch>
        </p:blipFill>
        <p:spPr bwMode="auto">
          <a:xfrm>
            <a:off x="3844925" y="3644900"/>
            <a:ext cx="623888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" name="Picture 4" descr="electron"/>
          <p:cNvPicPr>
            <a:picLocks noChangeAspect="1" noChangeArrowheads="1"/>
          </p:cNvPicPr>
          <p:nvPr/>
        </p:nvPicPr>
        <p:blipFill>
          <a:blip r:embed="rId36" cstate="print"/>
          <a:srcRect/>
          <a:stretch>
            <a:fillRect/>
          </a:stretch>
        </p:blipFill>
        <p:spPr bwMode="auto">
          <a:xfrm>
            <a:off x="4421188" y="3500438"/>
            <a:ext cx="576262" cy="865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9" name="Picture 6" descr="antimuon"/>
          <p:cNvPicPr>
            <a:picLocks noChangeAspect="1" noChangeArrowheads="1"/>
          </p:cNvPicPr>
          <p:nvPr/>
        </p:nvPicPr>
        <p:blipFill>
          <a:blip r:embed="rId38" cstate="print"/>
          <a:srcRect/>
          <a:stretch>
            <a:fillRect/>
          </a:stretch>
        </p:blipFill>
        <p:spPr bwMode="auto">
          <a:xfrm>
            <a:off x="4060825" y="3357563"/>
            <a:ext cx="576263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0" name="Picture 6" descr="antimuon"/>
          <p:cNvPicPr>
            <a:picLocks noChangeAspect="1" noChangeArrowheads="1"/>
          </p:cNvPicPr>
          <p:nvPr/>
        </p:nvPicPr>
        <p:blipFill>
          <a:blip r:embed="rId38" cstate="print"/>
          <a:srcRect/>
          <a:stretch>
            <a:fillRect/>
          </a:stretch>
        </p:blipFill>
        <p:spPr bwMode="auto">
          <a:xfrm>
            <a:off x="3989388" y="3716338"/>
            <a:ext cx="574675" cy="865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1" name="Picture 27" descr="muon"/>
          <p:cNvPicPr>
            <a:picLocks noChangeAspect="1" noChangeArrowheads="1"/>
          </p:cNvPicPr>
          <p:nvPr/>
        </p:nvPicPr>
        <p:blipFill>
          <a:blip r:embed="rId37" cstate="print"/>
          <a:srcRect/>
          <a:stretch>
            <a:fillRect/>
          </a:stretch>
        </p:blipFill>
        <p:spPr bwMode="auto">
          <a:xfrm>
            <a:off x="3771900" y="3284538"/>
            <a:ext cx="649288" cy="973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2" name="Picture 6" descr="antimuon"/>
          <p:cNvPicPr>
            <a:picLocks noChangeAspect="1" noChangeArrowheads="1"/>
          </p:cNvPicPr>
          <p:nvPr/>
        </p:nvPicPr>
        <p:blipFill>
          <a:blip r:embed="rId38" cstate="print"/>
          <a:srcRect/>
          <a:stretch>
            <a:fillRect/>
          </a:stretch>
        </p:blipFill>
        <p:spPr bwMode="auto">
          <a:xfrm>
            <a:off x="3629025" y="4005263"/>
            <a:ext cx="576263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3" name="Picture 27" descr="muon"/>
          <p:cNvPicPr>
            <a:picLocks noChangeAspect="1" noChangeArrowheads="1"/>
          </p:cNvPicPr>
          <p:nvPr/>
        </p:nvPicPr>
        <p:blipFill>
          <a:blip r:embed="rId37" cstate="print"/>
          <a:srcRect/>
          <a:stretch>
            <a:fillRect/>
          </a:stretch>
        </p:blipFill>
        <p:spPr bwMode="auto">
          <a:xfrm>
            <a:off x="3413125" y="3573463"/>
            <a:ext cx="647700" cy="971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2" name="Élőláb helye 3">
            <a:extLst>
              <a:ext uri="{FF2B5EF4-FFF2-40B4-BE49-F238E27FC236}">
                <a16:creationId xmlns:a16="http://schemas.microsoft.com/office/drawing/2014/main" id="{DAD687AF-1646-4027-B057-060B5C1316A3}"/>
              </a:ext>
            </a:extLst>
          </p:cNvPr>
          <p:cNvSpPr txBox="1">
            <a:spLocks/>
          </p:cNvSpPr>
          <p:nvPr/>
        </p:nvSpPr>
        <p:spPr bwMode="auto">
          <a:xfrm>
            <a:off x="3578225" y="6308997"/>
            <a:ext cx="5530279" cy="360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3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r">
              <a:defRPr/>
            </a:pPr>
            <a:r>
              <a:rPr lang="hu-HU" dirty="0"/>
              <a:t>Kvarkok: színesek. De a színek bezáródnak (~1984)! </a:t>
            </a:r>
            <a:endParaRPr lang="en-US" dirty="0"/>
          </a:p>
        </p:txBody>
      </p:sp>
      <p:sp>
        <p:nvSpPr>
          <p:cNvPr id="164" name="Élőláb helye 3">
            <a:extLst>
              <a:ext uri="{FF2B5EF4-FFF2-40B4-BE49-F238E27FC236}">
                <a16:creationId xmlns:a16="http://schemas.microsoft.com/office/drawing/2014/main" id="{81960D04-4F4B-4BDB-80B8-636C1AA77BC6}"/>
              </a:ext>
            </a:extLst>
          </p:cNvPr>
          <p:cNvSpPr txBox="1">
            <a:spLocks/>
          </p:cNvSpPr>
          <p:nvPr/>
        </p:nvSpPr>
        <p:spPr bwMode="auto">
          <a:xfrm>
            <a:off x="4427984" y="6544006"/>
            <a:ext cx="4678363" cy="360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3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r">
              <a:defRPr/>
            </a:pPr>
            <a:r>
              <a:rPr lang="hu-HU" dirty="0" err="1"/>
              <a:t>Hadronok</a:t>
            </a:r>
            <a:r>
              <a:rPr lang="hu-HU" dirty="0"/>
              <a:t>: fehérek és közvetlenül mérhetőek.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2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2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1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1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2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2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2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2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2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2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2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2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2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1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1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2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2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2000"/>
                                        <p:tgtEl>
                                          <p:spTgt spid="2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2000" fill="hold"/>
                                        <p:tgtEl>
                                          <p:spTgt spid="2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2000" fill="hold"/>
                                        <p:tgtEl>
                                          <p:spTgt spid="2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2000"/>
                                        <p:tgtEl>
                                          <p:spTgt spid="2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2000" fill="hold"/>
                                        <p:tgtEl>
                                          <p:spTgt spid="2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2000" fill="hold"/>
                                        <p:tgtEl>
                                          <p:spTgt spid="2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2000"/>
                                        <p:tgtEl>
                                          <p:spTgt spid="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2000" fill="hold"/>
                                        <p:tgtEl>
                                          <p:spTgt spid="2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2000" fill="hold"/>
                                        <p:tgtEl>
                                          <p:spTgt spid="2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2000"/>
                                        <p:tgtEl>
                                          <p:spTgt spid="2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2000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2000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200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2000" fill="hold"/>
                                        <p:tgtEl>
                                          <p:spTgt spid="2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2000" fill="hold"/>
                                        <p:tgtEl>
                                          <p:spTgt spid="2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2000"/>
                                        <p:tgtEl>
                                          <p:spTgt spid="2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2000" fill="hold"/>
                                        <p:tgtEl>
                                          <p:spTgt spid="2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2000" fill="hold"/>
                                        <p:tgtEl>
                                          <p:spTgt spid="2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2000"/>
                                        <p:tgtEl>
                                          <p:spTgt spid="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2000" fill="hold"/>
                                        <p:tgtEl>
                                          <p:spTgt spid="1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2000" fill="hold"/>
                                        <p:tgtEl>
                                          <p:spTgt spid="1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2000"/>
                                        <p:tgtEl>
                                          <p:spTgt spid="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2000" fill="hold"/>
                                        <p:tgtEl>
                                          <p:spTgt spid="2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2000" fill="hold"/>
                                        <p:tgtEl>
                                          <p:spTgt spid="2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2000"/>
                                        <p:tgtEl>
                                          <p:spTgt spid="2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2000" fill="hold"/>
                                        <p:tgtEl>
                                          <p:spTgt spid="2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2000" fill="hold"/>
                                        <p:tgtEl>
                                          <p:spTgt spid="2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2000"/>
                                        <p:tgtEl>
                                          <p:spTgt spid="2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2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2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2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2000" fill="hold"/>
                                        <p:tgtEl>
                                          <p:spTgt spid="2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2000" fill="hold"/>
                                        <p:tgtEl>
                                          <p:spTgt spid="2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2000"/>
                                        <p:tgtEl>
                                          <p:spTgt spid="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2000" fill="hold"/>
                                        <p:tgtEl>
                                          <p:spTgt spid="2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2000" fill="hold"/>
                                        <p:tgtEl>
                                          <p:spTgt spid="2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2000"/>
                                        <p:tgtEl>
                                          <p:spTgt spid="2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2000" fill="hold"/>
                                        <p:tgtEl>
                                          <p:spTgt spid="2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2000" fill="hold"/>
                                        <p:tgtEl>
                                          <p:spTgt spid="2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9" dur="2000"/>
                                        <p:tgtEl>
                                          <p:spTgt spid="2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2000" fill="hold"/>
                                        <p:tgtEl>
                                          <p:spTgt spid="2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2000" fill="hold"/>
                                        <p:tgtEl>
                                          <p:spTgt spid="2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4" dur="2000"/>
                                        <p:tgtEl>
                                          <p:spTgt spid="2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7" dur="2000" fill="hold"/>
                                        <p:tgtEl>
                                          <p:spTgt spid="2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2000" fill="hold"/>
                                        <p:tgtEl>
                                          <p:spTgt spid="2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9" dur="2000"/>
                                        <p:tgtEl>
                                          <p:spTgt spid="2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2" dur="2000" fill="hold"/>
                                        <p:tgtEl>
                                          <p:spTgt spid="2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2000" fill="hold"/>
                                        <p:tgtEl>
                                          <p:spTgt spid="2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4" dur="2000"/>
                                        <p:tgtEl>
                                          <p:spTgt spid="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8" dur="1000"/>
                                        <p:tgtEl>
                                          <p:spTgt spid="2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9" dur="1000"/>
                                        <p:tgtEl>
                                          <p:spTgt spid="2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1" presetID="2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2" dur="500"/>
                                        <p:tgtEl>
                                          <p:spTgt spid="2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3" dur="500"/>
                                        <p:tgtEl>
                                          <p:spTgt spid="2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" presetID="2" presetClass="exit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6" dur="3000"/>
                                        <p:tgtEl>
                                          <p:spTgt spid="3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7" dur="3000"/>
                                        <p:tgtEl>
                                          <p:spTgt spid="3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2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0" dur="500"/>
                                        <p:tgtEl>
                                          <p:spTgt spid="1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1" dur="500"/>
                                        <p:tgtEl>
                                          <p:spTgt spid="1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3" presetID="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4" dur="2000"/>
                                        <p:tgtEl>
                                          <p:spTgt spid="2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5" dur="2000"/>
                                        <p:tgtEl>
                                          <p:spTgt spid="2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7" fill="hold">
                            <p:stCondLst>
                              <p:cond delay="3000"/>
                            </p:stCondLst>
                            <p:childTnLst>
                              <p:par>
                                <p:cTn id="148" presetID="2" presetClass="exit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9" dur="5000"/>
                                        <p:tgtEl>
                                          <p:spTgt spid="3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0" dur="5000"/>
                                        <p:tgtEl>
                                          <p:spTgt spid="3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2" presetID="2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53" dur="3000"/>
                                        <p:tgtEl>
                                          <p:spTgt spid="2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4" dur="3000"/>
                                        <p:tgtEl>
                                          <p:spTgt spid="2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6" fill="hold">
                            <p:stCondLst>
                              <p:cond delay="8000"/>
                            </p:stCondLst>
                            <p:childTnLst>
                              <p:par>
                                <p:cTn id="157" presetID="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58" dur="500"/>
                                        <p:tgtEl>
                                          <p:spTgt spid="3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9" dur="500"/>
                                        <p:tgtEl>
                                          <p:spTgt spid="3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1" presetID="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62" dur="5000"/>
                                        <p:tgtEl>
                                          <p:spTgt spid="3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3" dur="5000"/>
                                        <p:tgtEl>
                                          <p:spTgt spid="3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5" fill="hold">
                            <p:stCondLst>
                              <p:cond delay="13000"/>
                            </p:stCondLst>
                            <p:childTnLst>
                              <p:par>
                                <p:cTn id="166" presetID="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67" dur="5000"/>
                                        <p:tgtEl>
                                          <p:spTgt spid="2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8" dur="5000"/>
                                        <p:tgtEl>
                                          <p:spTgt spid="2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0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71" dur="3000"/>
                                        <p:tgtEl>
                                          <p:spTgt spid="2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2" dur="3000"/>
                                        <p:tgtEl>
                                          <p:spTgt spid="2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4" fill="hold">
                            <p:stCondLst>
                              <p:cond delay="18000"/>
                            </p:stCondLst>
                            <p:childTnLst>
                              <p:par>
                                <p:cTn id="175" presetID="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76" dur="2000"/>
                                        <p:tgtEl>
                                          <p:spTgt spid="2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7" dur="2000"/>
                                        <p:tgtEl>
                                          <p:spTgt spid="2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9" presetID="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0" dur="5000"/>
                                        <p:tgtEl>
                                          <p:spTgt spid="2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1" dur="5000"/>
                                        <p:tgtEl>
                                          <p:spTgt spid="2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3" fill="hold">
                            <p:stCondLst>
                              <p:cond delay="23000"/>
                            </p:stCondLst>
                            <p:childTnLst>
                              <p:par>
                                <p:cTn id="184" presetID="2" presetClass="exit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5" dur="5000"/>
                                        <p:tgtEl>
                                          <p:spTgt spid="2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6" dur="5000"/>
                                        <p:tgtEl>
                                          <p:spTgt spid="2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8" presetID="2" presetClass="exit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9" dur="500"/>
                                        <p:tgtEl>
                                          <p:spTgt spid="2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0" dur="500"/>
                                        <p:tgtEl>
                                          <p:spTgt spid="2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2" fill="hold">
                      <p:stCondLst>
                        <p:cond delay="indefinite"/>
                      </p:stCondLst>
                      <p:childTnLst>
                        <p:par>
                          <p:cTn id="193" fill="hold">
                            <p:stCondLst>
                              <p:cond delay="0"/>
                            </p:stCondLst>
                            <p:childTnLst>
                              <p:par>
                                <p:cTn id="19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6" dur="500"/>
                                        <p:tgtEl>
                                          <p:spTgt spid="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9" dur="500"/>
                                        <p:tgtEl>
                                          <p:spTgt spid="3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0" presetID="2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1" dur="3000"/>
                                        <p:tgtEl>
                                          <p:spTgt spid="2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2" dur="3000"/>
                                        <p:tgtEl>
                                          <p:spTgt spid="2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4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5" dur="3000"/>
                                        <p:tgtEl>
                                          <p:spTgt spid="3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6" dur="3000"/>
                                        <p:tgtEl>
                                          <p:spTgt spid="3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8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209" dur="2000" fill="hold"/>
                                        <p:tgtEl>
                                          <p:spTgt spid="17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3" dur="500"/>
                                        <p:tgtEl>
                                          <p:spTgt spid="3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6" dur="500"/>
                                        <p:tgtEl>
                                          <p:spTgt spid="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7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18" dur="2000"/>
                                        <p:tgtEl>
                                          <p:spTgt spid="3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9" dur="2000"/>
                                        <p:tgtEl>
                                          <p:spTgt spid="3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1" presetID="2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22" dur="2000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3" dur="2000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5" fill="hold">
                            <p:stCondLst>
                              <p:cond delay="5000"/>
                            </p:stCondLst>
                            <p:childTnLst>
                              <p:par>
                                <p:cTn id="2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8" dur="500"/>
                                        <p:tgtEl>
                                          <p:spTgt spid="2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1" dur="500"/>
                                        <p:tgtEl>
                                          <p:spTgt spid="3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2" presetID="2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33" dur="1000"/>
                                        <p:tgtEl>
                                          <p:spTgt spid="2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4" dur="1000"/>
                                        <p:tgtEl>
                                          <p:spTgt spid="2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6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37" dur="1000"/>
                                        <p:tgtEl>
                                          <p:spTgt spid="3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8" dur="1000"/>
                                        <p:tgtEl>
                                          <p:spTgt spid="3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0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24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2" fill="hold">
                            <p:stCondLst>
                              <p:cond delay="6000"/>
                            </p:stCondLst>
                            <p:childTnLst>
                              <p:par>
                                <p:cTn id="24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5" dur="500"/>
                                        <p:tgtEl>
                                          <p:spTgt spid="3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8" dur="500"/>
                                        <p:tgtEl>
                                          <p:spTgt spid="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9" presetID="2" presetClass="exit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50" dur="5000"/>
                                        <p:tgtEl>
                                          <p:spTgt spid="3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1" dur="5000"/>
                                        <p:tgtEl>
                                          <p:spTgt spid="3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2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3" presetID="2" presetClass="exit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54" dur="5000"/>
                                        <p:tgtEl>
                                          <p:spTgt spid="2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5" dur="5000"/>
                                        <p:tgtEl>
                                          <p:spTgt spid="2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6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58" dur="1000" fill="hold"/>
                                        <p:tgtEl>
                                          <p:spTgt spid="2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9" fill="hold">
                            <p:stCondLst>
                              <p:cond delay="11000"/>
                            </p:stCondLst>
                            <p:childTnLst>
                              <p:par>
                                <p:cTn id="26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2" dur="500"/>
                                        <p:tgtEl>
                                          <p:spTgt spid="3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5" dur="500"/>
                                        <p:tgtEl>
                                          <p:spTgt spid="3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6" presetID="2" presetClass="exit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67" dur="5000"/>
                                        <p:tgtEl>
                                          <p:spTgt spid="3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8" dur="5000"/>
                                        <p:tgtEl>
                                          <p:spTgt spid="3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9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0" presetID="2" presetClass="exit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71" dur="5000"/>
                                        <p:tgtEl>
                                          <p:spTgt spid="3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2" dur="5000"/>
                                        <p:tgtEl>
                                          <p:spTgt spid="3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3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4" fill="hold">
                            <p:stCondLst>
                              <p:cond delay="16000"/>
                            </p:stCondLst>
                            <p:childTnLst>
                              <p:par>
                                <p:cTn id="27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7" dur="2000"/>
                                        <p:tgtEl>
                                          <p:spTgt spid="2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0" dur="500"/>
                                        <p:tgtEl>
                                          <p:spTgt spid="3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1" presetID="2" presetClass="exit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82" dur="500"/>
                                        <p:tgtEl>
                                          <p:spTgt spid="2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3" dur="500"/>
                                        <p:tgtEl>
                                          <p:spTgt spid="2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5" presetID="2" presetClass="exit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86" dur="500"/>
                                        <p:tgtEl>
                                          <p:spTgt spid="3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7" dur="500"/>
                                        <p:tgtEl>
                                          <p:spTgt spid="3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9" fill="hold">
                            <p:stCondLst>
                              <p:cond delay="18000"/>
                            </p:stCondLst>
                            <p:childTnLst>
                              <p:par>
                                <p:cTn id="29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2" dur="500"/>
                                        <p:tgtEl>
                                          <p:spTgt spid="3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5" dur="500"/>
                                        <p:tgtEl>
                                          <p:spTgt spid="3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6" presetID="2" presetClass="exit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97" dur="3000"/>
                                        <p:tgtEl>
                                          <p:spTgt spid="3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8" dur="3000"/>
                                        <p:tgtEl>
                                          <p:spTgt spid="3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9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0" presetID="2" presetClass="exit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01" dur="3000"/>
                                        <p:tgtEl>
                                          <p:spTgt spid="3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2" dur="3000"/>
                                        <p:tgtEl>
                                          <p:spTgt spid="3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3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6" dur="500"/>
                                        <p:tgtEl>
                                          <p:spTgt spid="2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9" dur="500"/>
                                        <p:tgtEl>
                                          <p:spTgt spid="3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0" presetID="2" presetClass="exit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11" dur="5000"/>
                                        <p:tgtEl>
                                          <p:spTgt spid="2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2" dur="5000"/>
                                        <p:tgtEl>
                                          <p:spTgt spid="2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3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4" presetID="2" presetClass="exit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15" dur="5000"/>
                                        <p:tgtEl>
                                          <p:spTgt spid="3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6" dur="5000"/>
                                        <p:tgtEl>
                                          <p:spTgt spid="3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7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8" fill="hold">
                      <p:stCondLst>
                        <p:cond delay="indefinite"/>
                      </p:stCondLst>
                      <p:childTnLst>
                        <p:par>
                          <p:cTn id="319" fill="hold">
                            <p:stCondLst>
                              <p:cond delay="0"/>
                            </p:stCondLst>
                            <p:childTnLst>
                              <p:par>
                                <p:cTn id="320" presetID="2" presetClass="exit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21" dur="1000"/>
                                        <p:tgtEl>
                                          <p:spTgt spid="2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2" dur="1000"/>
                                        <p:tgtEl>
                                          <p:spTgt spid="2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4" fill="hold">
                            <p:stCondLst>
                              <p:cond delay="1000"/>
                            </p:stCondLst>
                            <p:childTnLst>
                              <p:par>
                                <p:cTn id="325" presetID="2" presetClass="exit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26" dur="2000"/>
                                        <p:tgtEl>
                                          <p:spTgt spid="2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7" dur="2000"/>
                                        <p:tgtEl>
                                          <p:spTgt spid="2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9" presetID="2" presetClass="exit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30" dur="5000"/>
                                        <p:tgtEl>
                                          <p:spTgt spid="2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1" dur="5000"/>
                                        <p:tgtEl>
                                          <p:spTgt spid="2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2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3" presetID="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34" dur="2000"/>
                                        <p:tgtEl>
                                          <p:spTgt spid="2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5" dur="2000"/>
                                        <p:tgtEl>
                                          <p:spTgt spid="2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7" fill="hold">
                            <p:stCondLst>
                              <p:cond delay="6000"/>
                            </p:stCondLst>
                            <p:childTnLst>
                              <p:par>
                                <p:cTn id="338" presetID="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39" dur="5000"/>
                                        <p:tgtEl>
                                          <p:spTgt spid="1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0" dur="5000"/>
                                        <p:tgtEl>
                                          <p:spTgt spid="1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1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2" presetID="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43" dur="500"/>
                                        <p:tgtEl>
                                          <p:spTgt spid="2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4" dur="500"/>
                                        <p:tgtEl>
                                          <p:spTgt spid="2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6" presetID="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47" dur="5000"/>
                                        <p:tgtEl>
                                          <p:spTgt spid="2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8" dur="5000"/>
                                        <p:tgtEl>
                                          <p:spTgt spid="2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9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0" fill="hold">
                            <p:stCondLst>
                              <p:cond delay="11000"/>
                            </p:stCondLst>
                            <p:childTnLst>
                              <p:par>
                                <p:cTn id="351" presetID="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52" dur="2000"/>
                                        <p:tgtEl>
                                          <p:spTgt spid="1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3" dur="2000"/>
                                        <p:tgtEl>
                                          <p:spTgt spid="1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5" presetID="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56" dur="5000"/>
                                        <p:tgtEl>
                                          <p:spTgt spid="2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7" dur="5000"/>
                                        <p:tgtEl>
                                          <p:spTgt spid="2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8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9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60" dur="1000"/>
                                        <p:tgtEl>
                                          <p:spTgt spid="2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1" dur="1000"/>
                                        <p:tgtEl>
                                          <p:spTgt spid="2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3" fill="hold">
                            <p:stCondLst>
                              <p:cond delay="16000"/>
                            </p:stCondLst>
                            <p:childTnLst>
                              <p:par>
                                <p:cTn id="364" presetID="2" presetClass="exit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65" dur="5000"/>
                                        <p:tgtEl>
                                          <p:spTgt spid="1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6" dur="5000"/>
                                        <p:tgtEl>
                                          <p:spTgt spid="1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7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8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69" dur="500"/>
                                        <p:tgtEl>
                                          <p:spTgt spid="2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0" dur="500"/>
                                        <p:tgtEl>
                                          <p:spTgt spid="2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2" presetID="2" presetClass="exit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73" dur="3000"/>
                                        <p:tgtEl>
                                          <p:spTgt spid="2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4" dur="3000"/>
                                        <p:tgtEl>
                                          <p:spTgt spid="2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5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6" fill="hold">
                            <p:stCondLst>
                              <p:cond delay="21000"/>
                            </p:stCondLst>
                            <p:childTnLst>
                              <p:par>
                                <p:cTn id="377" presetID="2" presetClass="exit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78" dur="5000"/>
                                        <p:tgtEl>
                                          <p:spTgt spid="2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9" dur="5000"/>
                                        <p:tgtEl>
                                          <p:spTgt spid="2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0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1" presetID="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82" dur="1000"/>
                                        <p:tgtEl>
                                          <p:spTgt spid="2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3" dur="1000"/>
                                        <p:tgtEl>
                                          <p:spTgt spid="2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5" presetID="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86" dur="2000"/>
                                        <p:tgtEl>
                                          <p:spTgt spid="2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7" dur="2000"/>
                                        <p:tgtEl>
                                          <p:spTgt spid="2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9" fill="hold">
                            <p:stCondLst>
                              <p:cond delay="26000"/>
                            </p:stCondLst>
                            <p:childTnLst>
                              <p:par>
                                <p:cTn id="390" presetID="2" presetClass="exit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91" dur="5000"/>
                                        <p:tgtEl>
                                          <p:spTgt spid="1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2" dur="5000"/>
                                        <p:tgtEl>
                                          <p:spTgt spid="1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3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4" presetID="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95" dur="2000"/>
                                        <p:tgtEl>
                                          <p:spTgt spid="2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6" dur="2000"/>
                                        <p:tgtEl>
                                          <p:spTgt spid="2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8" fill="hold">
                            <p:stCondLst>
                              <p:cond delay="31000"/>
                            </p:stCondLst>
                            <p:childTnLst>
                              <p:par>
                                <p:cTn id="399" presetID="2" presetClass="exit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00" dur="3000"/>
                                        <p:tgtEl>
                                          <p:spTgt spid="2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1" dur="3000"/>
                                        <p:tgtEl>
                                          <p:spTgt spid="2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2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3" presetID="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04" dur="1000"/>
                                        <p:tgtEl>
                                          <p:spTgt spid="2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5" dur="1000"/>
                                        <p:tgtEl>
                                          <p:spTgt spid="2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7" presetID="2" presetClass="exit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08" dur="500"/>
                                        <p:tgtEl>
                                          <p:spTgt spid="1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9" dur="500"/>
                                        <p:tgtEl>
                                          <p:spTgt spid="1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1" presetID="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12" dur="5000"/>
                                        <p:tgtEl>
                                          <p:spTgt spid="2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3" dur="5000"/>
                                        <p:tgtEl>
                                          <p:spTgt spid="2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14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5" fill="hold">
                            <p:stCondLst>
                              <p:cond delay="36000"/>
                            </p:stCondLst>
                            <p:childTnLst>
                              <p:par>
                                <p:cTn id="416" presetID="2" presetClass="exit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17" dur="5000"/>
                                        <p:tgtEl>
                                          <p:spTgt spid="2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8" dur="5000"/>
                                        <p:tgtEl>
                                          <p:spTgt spid="2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19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0" presetID="2" presetClass="exit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21" dur="5000"/>
                                        <p:tgtEl>
                                          <p:spTgt spid="2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2" dur="5000"/>
                                        <p:tgtEl>
                                          <p:spTgt spid="2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3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4" presetID="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25" dur="2000"/>
                                        <p:tgtEl>
                                          <p:spTgt spid="2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6" dur="2000"/>
                                        <p:tgtEl>
                                          <p:spTgt spid="2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Csoportba foglalás 1"/>
          <p:cNvGrpSpPr/>
          <p:nvPr/>
        </p:nvGrpSpPr>
        <p:grpSpPr>
          <a:xfrm>
            <a:off x="0" y="882863"/>
            <a:ext cx="9144000" cy="493910"/>
            <a:chOff x="0" y="0"/>
            <a:chExt cx="9144000" cy="685799"/>
          </a:xfrm>
        </p:grpSpPr>
        <p:sp>
          <p:nvSpPr>
            <p:cNvPr id="3" name="Szabadkézi sokszög 2"/>
            <p:cNvSpPr/>
            <p:nvPr/>
          </p:nvSpPr>
          <p:spPr>
            <a:xfrm>
              <a:off x="0" y="0"/>
              <a:ext cx="9144000" cy="685799"/>
            </a:xfrm>
            <a:custGeom>
              <a:avLst>
                <a:gd name="f0" fmla="val 41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none" lIns="67500" tIns="35100" rIns="67500" bIns="35100" anchor="ctr" anchorCtr="0" compatLnSpc="0"/>
            <a:lstStyle/>
            <a:p>
              <a:pPr defTabSz="685800" fontAlgn="auto" hangingPunct="0">
                <a:spcBef>
                  <a:spcPts val="0"/>
                </a:spcBef>
                <a:spcAft>
                  <a:spcPts val="0"/>
                </a:spcAft>
              </a:pPr>
              <a:endParaRPr lang="hu-HU">
                <a:solidFill>
                  <a:prstClr val="black"/>
                </a:solidFill>
                <a:latin typeface="Times New Roman" pitchFamily="18"/>
                <a:ea typeface="Arial Unicode MS" pitchFamily="2"/>
                <a:cs typeface="Tahoma" pitchFamily="2"/>
              </a:endParaRPr>
            </a:p>
          </p:txBody>
        </p:sp>
        <p:sp>
          <p:nvSpPr>
            <p:cNvPr id="4" name="Szabadkézi sokszög 3"/>
            <p:cNvSpPr/>
            <p:nvPr/>
          </p:nvSpPr>
          <p:spPr>
            <a:xfrm>
              <a:off x="0" y="81339"/>
              <a:ext cx="9144000" cy="454507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square" lIns="0" tIns="0" rIns="0" bIns="0" anchor="ctr" anchorCtr="0" compatLnSpc="0">
              <a:spAutoFit/>
            </a:bodyPr>
            <a:lstStyle/>
            <a:p>
              <a:pPr marL="142830" indent="-142830" algn="ctr" defTabSz="685800" fontAlgn="auto">
                <a:spcBef>
                  <a:spcPts val="0"/>
                </a:spcBef>
                <a:spcAft>
                  <a:spcPts val="0"/>
                </a:spcAft>
              </a:pPr>
              <a:r>
                <a:rPr lang="hu-HU" sz="2100" b="1" cap="all" dirty="0">
                  <a:solidFill>
                    <a:srgbClr val="FFFF00"/>
                  </a:solidFill>
                  <a:effectLst>
                    <a:outerShdw dist="17961" dir="2700000">
                      <a:scrgbClr r="0" g="0" b="0"/>
                    </a:outerShdw>
                  </a:effectLst>
                  <a:latin typeface="Verdana" pitchFamily="34"/>
                  <a:ea typeface="Arial Unicode MS" pitchFamily="2"/>
                  <a:cs typeface="Tahoma" pitchFamily="2"/>
                </a:rPr>
                <a:t> </a:t>
              </a:r>
            </a:p>
          </p:txBody>
        </p:sp>
      </p:grpSp>
      <p:sp>
        <p:nvSpPr>
          <p:cNvPr id="12" name="Szövegdoboz 11">
            <a:extLst>
              <a:ext uri="{FF2B5EF4-FFF2-40B4-BE49-F238E27FC236}">
                <a16:creationId xmlns:a16="http://schemas.microsoft.com/office/drawing/2014/main" id="{D5CDB2DF-E9F2-4A41-97F2-F9DE3D919C57}"/>
              </a:ext>
            </a:extLst>
          </p:cNvPr>
          <p:cNvSpPr txBox="1"/>
          <p:nvPr/>
        </p:nvSpPr>
        <p:spPr>
          <a:xfrm>
            <a:off x="8813140" y="5751259"/>
            <a:ext cx="377026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fld id="{24942F06-CD1F-46D5-ABA6-6E76DB6D1968}" type="slidenum">
              <a:rPr lang="hu-HU" sz="1050" b="1">
                <a:solidFill>
                  <a:prstClr val="whit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pPr defTabSz="685800" fontAlgn="auto">
                <a:spcBef>
                  <a:spcPts val="0"/>
                </a:spcBef>
                <a:spcAft>
                  <a:spcPts val="0"/>
                </a:spcAft>
              </a:pPr>
              <a:t>7</a:t>
            </a:fld>
            <a:endParaRPr lang="en-US" sz="1050" b="1" dirty="0">
              <a:solidFill>
                <a:prstClr val="white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5" name="Szabadkézi sokszög 3">
            <a:extLst>
              <a:ext uri="{FF2B5EF4-FFF2-40B4-BE49-F238E27FC236}">
                <a16:creationId xmlns:a16="http://schemas.microsoft.com/office/drawing/2014/main" id="{B0F2A61F-05A2-4534-8366-39C0FD745C5B}"/>
              </a:ext>
            </a:extLst>
          </p:cNvPr>
          <p:cNvSpPr/>
          <p:nvPr/>
        </p:nvSpPr>
        <p:spPr>
          <a:xfrm>
            <a:off x="0" y="188640"/>
            <a:ext cx="9144000" cy="327334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0" tIns="0" rIns="0" bIns="0" anchor="ctr" anchorCtr="0" compatLnSpc="0">
            <a:spAutoFit/>
          </a:bodyPr>
          <a:lstStyle/>
          <a:p>
            <a:pPr marL="142830" indent="-142830" algn="ctr" defTabSz="685800" fontAlgn="auto">
              <a:spcBef>
                <a:spcPts val="0"/>
              </a:spcBef>
              <a:spcAft>
                <a:spcPts val="0"/>
              </a:spcAft>
            </a:pPr>
            <a:r>
              <a:rPr lang="hu-HU" sz="2100" b="1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2000 -  QGP felfedezés – a CERN sajtótájékoztatóján?</a:t>
            </a:r>
          </a:p>
        </p:txBody>
      </p:sp>
      <p:pic>
        <p:nvPicPr>
          <p:cNvPr id="6" name="Kép 5">
            <a:extLst>
              <a:ext uri="{FF2B5EF4-FFF2-40B4-BE49-F238E27FC236}">
                <a16:creationId xmlns:a16="http://schemas.microsoft.com/office/drawing/2014/main" id="{01C168AD-339D-4E24-AB0C-61B6263CEE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587" y="1615668"/>
            <a:ext cx="8921888" cy="4126588"/>
          </a:xfrm>
          <a:prstGeom prst="rect">
            <a:avLst/>
          </a:prstGeom>
        </p:spPr>
      </p:pic>
      <p:sp>
        <p:nvSpPr>
          <p:cNvPr id="9" name="Szövegdoboz 8">
            <a:extLst>
              <a:ext uri="{FF2B5EF4-FFF2-40B4-BE49-F238E27FC236}">
                <a16:creationId xmlns:a16="http://schemas.microsoft.com/office/drawing/2014/main" id="{B42B5E59-2BBD-4DF1-AD5E-A3CB6BFED7E6}"/>
              </a:ext>
            </a:extLst>
          </p:cNvPr>
          <p:cNvSpPr txBox="1"/>
          <p:nvPr/>
        </p:nvSpPr>
        <p:spPr>
          <a:xfrm>
            <a:off x="1" y="896670"/>
            <a:ext cx="9143999" cy="3000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42830" indent="-142830" algn="ctr" defTabSz="685800" fontAlgn="auto">
              <a:spcBef>
                <a:spcPts val="0"/>
              </a:spcBef>
              <a:spcAft>
                <a:spcPts val="0"/>
              </a:spcAft>
            </a:pPr>
            <a:r>
              <a:rPr lang="hu-HU" sz="1350" b="1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 NEW STATE OF MATTER, CREATED AT CERN</a:t>
            </a:r>
            <a:r>
              <a:rPr lang="hu-HU" sz="1350" b="1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 (?)</a:t>
            </a:r>
            <a:endParaRPr lang="hu-HU" sz="1200" b="1" dirty="0">
              <a:solidFill>
                <a:srgbClr val="FFFF00"/>
              </a:solidFill>
              <a:effectLst>
                <a:outerShdw dist="17961" dir="2700000">
                  <a:scrgbClr r="0" g="0" b="0"/>
                </a:outerShdw>
              </a:effectLst>
              <a:latin typeface="Verdana" pitchFamily="34"/>
              <a:ea typeface="Arial Unicode MS" pitchFamily="2"/>
              <a:cs typeface="Tahoma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16351954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 txBox="1">
            <a:spLocks noGrp="1"/>
          </p:cNvSpPr>
          <p:nvPr>
            <p:ph type="title" idx="4294967295"/>
          </p:nvPr>
        </p:nvSpPr>
        <p:spPr>
          <a:xfrm>
            <a:off x="0" y="53147"/>
            <a:ext cx="9144000" cy="708613"/>
          </a:xfrm>
        </p:spPr>
        <p:txBody>
          <a:bodyPr wrap="square" lIns="92160" tIns="46080" rIns="92160" bIns="46080" anchor="b" anchorCtr="0">
            <a:spAutoFit/>
          </a:bodyPr>
          <a:lstStyle>
            <a:defPPr lvl="0">
              <a:buClr>
                <a:srgbClr val="000000"/>
              </a:buClr>
              <a:buSzPct val="100000"/>
              <a:buFont typeface="Times New Roman" pitchFamily="18"/>
              <a:buNone/>
            </a:defPPr>
            <a:lvl1pPr lvl="0">
              <a:buClr>
                <a:srgbClr val="000000"/>
              </a:buClr>
              <a:buSzPct val="100000"/>
              <a:buFont typeface="Times New Roman" pitchFamily="18"/>
              <a:buChar char="•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 algn="ctr">
              <a:buNone/>
            </a:pPr>
            <a:r>
              <a:rPr lang="hu-HU" dirty="0"/>
              <a:t>Várakozás 2000 körül</a:t>
            </a:r>
          </a:p>
        </p:txBody>
      </p:sp>
      <p:sp>
        <p:nvSpPr>
          <p:cNvPr id="3" name="Szöveg helye 2"/>
          <p:cNvSpPr txBox="1">
            <a:spLocks noGrp="1"/>
          </p:cNvSpPr>
          <p:nvPr>
            <p:ph type="body" idx="4294967295"/>
          </p:nvPr>
        </p:nvSpPr>
        <p:spPr>
          <a:xfrm>
            <a:off x="539280" y="907919"/>
            <a:ext cx="7543799" cy="5365800"/>
          </a:xfrm>
        </p:spPr>
        <p:txBody>
          <a:bodyPr/>
          <a:lstStyle>
            <a:defPPr marL="342720" marR="0" lvl="0" indent="-342720" algn="l" rtl="0" hangingPunct="1">
              <a:lnSpc>
                <a:spcPct val="100000"/>
              </a:lnSpc>
              <a:spcBef>
                <a:spcPts val="598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/>
              <a:buNone/>
              <a:tabLst>
                <a:tab pos="342720" algn="l"/>
                <a:tab pos="448920" algn="l"/>
                <a:tab pos="898200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79" algn="l"/>
                <a:tab pos="4043160" algn="l"/>
                <a:tab pos="4492439" algn="l"/>
                <a:tab pos="4941360" algn="l"/>
                <a:tab pos="5390640" algn="l"/>
                <a:tab pos="5839920" algn="l"/>
                <a:tab pos="6289200" algn="l"/>
                <a:tab pos="6738479" algn="l"/>
                <a:tab pos="7187760" algn="l"/>
                <a:tab pos="7637039" algn="l"/>
                <a:tab pos="8086320" algn="l"/>
                <a:tab pos="8535600" algn="l"/>
                <a:tab pos="8984880" algn="l"/>
              </a:tabLst>
              <a:defRPr lang="hu-HU" sz="2400" b="1" i="0" u="none" strike="noStrike" baseline="0">
                <a:ln>
                  <a:noFill/>
                </a:ln>
                <a:solidFill>
                  <a:srgbClr val="FFFFFF"/>
                </a:solidFill>
                <a:latin typeface="Verdana" pitchFamily="34"/>
                <a:ea typeface="Arial" pitchFamily="2"/>
                <a:cs typeface="Arial" pitchFamily="2"/>
              </a:defRPr>
            </a:defPPr>
            <a:lvl1pPr marL="342720" marR="0" lvl="0" indent="-342720" algn="l" rtl="0" hangingPunct="1">
              <a:lnSpc>
                <a:spcPct val="100000"/>
              </a:lnSpc>
              <a:spcBef>
                <a:spcPts val="598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/>
              <a:buChar char="•"/>
              <a:tabLst>
                <a:tab pos="342720" algn="l"/>
                <a:tab pos="448920" algn="l"/>
                <a:tab pos="898200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79" algn="l"/>
                <a:tab pos="4043160" algn="l"/>
                <a:tab pos="4492439" algn="l"/>
                <a:tab pos="4941360" algn="l"/>
                <a:tab pos="5390640" algn="l"/>
                <a:tab pos="5839920" algn="l"/>
                <a:tab pos="6289200" algn="l"/>
                <a:tab pos="6738479" algn="l"/>
                <a:tab pos="7187760" algn="l"/>
                <a:tab pos="7637039" algn="l"/>
                <a:tab pos="8086320" algn="l"/>
                <a:tab pos="8535600" algn="l"/>
                <a:tab pos="8984880" algn="l"/>
              </a:tabLst>
              <a:defRPr lang="hu-HU" sz="2400" b="1" i="0" u="none" strike="noStrike" baseline="0">
                <a:ln>
                  <a:noFill/>
                </a:ln>
                <a:solidFill>
                  <a:srgbClr val="FFFFFF"/>
                </a:solidFill>
                <a:latin typeface="Verdana" pitchFamily="34"/>
                <a:ea typeface="Arial" pitchFamily="2"/>
                <a:cs typeface="Arial" pitchFamily="2"/>
              </a:defRPr>
            </a:lvl1pPr>
            <a:lvl2pPr marL="742680" marR="0" lvl="1" indent="-285480" algn="l" rtl="0" hangingPunct="1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/>
              <a:buChar char="–"/>
              <a:tabLst>
                <a:tab pos="742680" algn="l"/>
                <a:tab pos="898200" algn="l"/>
                <a:tab pos="1347480" algn="l"/>
                <a:tab pos="1796760" algn="l"/>
                <a:tab pos="2246040" algn="l"/>
                <a:tab pos="2694960" algn="l"/>
                <a:tab pos="3144240" algn="l"/>
                <a:tab pos="3593520" algn="l"/>
                <a:tab pos="4042800" algn="l"/>
                <a:tab pos="4492080" algn="l"/>
                <a:tab pos="4941360" algn="l"/>
                <a:tab pos="5390640" algn="l"/>
                <a:tab pos="5839920" algn="l"/>
                <a:tab pos="6289200" algn="l"/>
                <a:tab pos="6738480" algn="l"/>
                <a:tab pos="7187759" algn="l"/>
                <a:tab pos="7637040" algn="l"/>
                <a:tab pos="8086320" algn="l"/>
                <a:tab pos="8535600" algn="l"/>
                <a:tab pos="8984880" algn="l"/>
                <a:tab pos="9434160" algn="l"/>
              </a:tabLst>
              <a:defRPr lang="hu-HU" sz="2000" b="1" i="0" u="none" strike="noStrike" baseline="0">
                <a:ln>
                  <a:noFill/>
                </a:ln>
                <a:solidFill>
                  <a:srgbClr val="FFFF0D"/>
                </a:solidFill>
                <a:latin typeface="Verdana" pitchFamily="34"/>
                <a:ea typeface="Arial" pitchFamily="2"/>
                <a:cs typeface="Arial" pitchFamily="2"/>
              </a:defRPr>
            </a:lvl2pPr>
            <a:lvl3pPr marL="1143000" marR="0" lvl="2" indent="-228600" algn="l" rtl="0" hangingPunct="1">
              <a:lnSpc>
                <a:spcPct val="100000"/>
              </a:lnSpc>
              <a:spcBef>
                <a:spcPts val="448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/>
              <a:buChar char="•"/>
              <a:tabLst>
                <a:tab pos="1143000" algn="l"/>
                <a:tab pos="1347480" algn="l"/>
                <a:tab pos="1796760" algn="l"/>
                <a:tab pos="2246040" algn="l"/>
                <a:tab pos="2695319" algn="l"/>
                <a:tab pos="3144599" algn="l"/>
                <a:tab pos="3593880" algn="l"/>
                <a:tab pos="4043160" algn="l"/>
                <a:tab pos="4492440" algn="l"/>
                <a:tab pos="4941720" algn="l"/>
                <a:tab pos="5391000" algn="l"/>
                <a:tab pos="5840279" algn="l"/>
                <a:tab pos="6289560" algn="l"/>
                <a:tab pos="6738840" algn="l"/>
                <a:tab pos="7188119" algn="l"/>
                <a:tab pos="7637400" algn="l"/>
                <a:tab pos="8086679" algn="l"/>
                <a:tab pos="8535960" algn="l"/>
                <a:tab pos="8985240" algn="l"/>
                <a:tab pos="9434160" algn="l"/>
                <a:tab pos="9883440" algn="l"/>
              </a:tabLst>
              <a:defRPr lang="hu-HU" sz="1800" b="1" i="0" u="none" strike="noStrike" baseline="0">
                <a:ln>
                  <a:noFill/>
                </a:ln>
                <a:solidFill>
                  <a:srgbClr val="FFCC66"/>
                </a:solidFill>
                <a:latin typeface="Verdana" pitchFamily="34"/>
                <a:ea typeface="Arial" pitchFamily="2"/>
                <a:cs typeface="Arial" pitchFamily="2"/>
              </a:defRPr>
            </a:lvl3pPr>
            <a:lvl4pPr marL="1600199" marR="0" lvl="3" indent="-228600" algn="l" rtl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/>
              <a:buChar char="–"/>
              <a:tabLst>
                <a:tab pos="160020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60" algn="l"/>
                <a:tab pos="4492439" algn="l"/>
                <a:tab pos="4941720" algn="l"/>
                <a:tab pos="5391000" algn="l"/>
                <a:tab pos="5840279" algn="l"/>
                <a:tab pos="6289560" algn="l"/>
                <a:tab pos="6738840" algn="l"/>
                <a:tab pos="7188120" algn="l"/>
                <a:tab pos="7637400" algn="l"/>
                <a:tab pos="8086680" algn="l"/>
                <a:tab pos="8535959" algn="l"/>
                <a:tab pos="8985240" algn="l"/>
                <a:tab pos="9434160" algn="l"/>
                <a:tab pos="9883440" algn="l"/>
                <a:tab pos="10332720" algn="l"/>
              </a:tabLst>
              <a:defRPr lang="hu-HU" sz="1600" b="1" i="0" u="none" strike="noStrike" baseline="0">
                <a:ln>
                  <a:noFill/>
                </a:ln>
                <a:solidFill>
                  <a:srgbClr val="FF6600"/>
                </a:solidFill>
                <a:latin typeface="Verdana" pitchFamily="34"/>
                <a:ea typeface="Arial" pitchFamily="2"/>
                <a:cs typeface="Arial" pitchFamily="2"/>
              </a:defRPr>
            </a:lvl4pPr>
            <a:lvl5pPr marL="2057400" marR="0" lvl="4" indent="-228600" algn="l" rtl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/>
              <a:buChar char="»"/>
              <a:tabLst>
                <a:tab pos="2057400" algn="l"/>
                <a:tab pos="2246040" algn="l"/>
                <a:tab pos="2695320" algn="l"/>
                <a:tab pos="3144600" algn="l"/>
                <a:tab pos="3593880" algn="l"/>
                <a:tab pos="4043160" algn="l"/>
                <a:tab pos="4492439" algn="l"/>
                <a:tab pos="4941720" algn="l"/>
                <a:tab pos="5391000" algn="l"/>
                <a:tab pos="5840279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59" algn="l"/>
                <a:tab pos="8985240" algn="l"/>
                <a:tab pos="9434160" algn="l"/>
                <a:tab pos="9883440" algn="l"/>
                <a:tab pos="10332719" algn="l"/>
                <a:tab pos="10782000" algn="l"/>
              </a:tabLst>
              <a:defRPr lang="hu-HU" sz="1600" b="1" i="0" u="none" strike="noStrike" baseline="0">
                <a:ln>
                  <a:noFill/>
                </a:ln>
                <a:solidFill>
                  <a:srgbClr val="FF66CC"/>
                </a:solidFill>
                <a:latin typeface="Verdana" pitchFamily="34"/>
                <a:ea typeface="Arial" pitchFamily="2"/>
                <a:cs typeface="Arial" pitchFamily="2"/>
              </a:defRPr>
            </a:lvl5pPr>
            <a:lvl6pPr marL="2057400" marR="0" lvl="5" indent="-228600" algn="l" rtl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/>
              <a:buChar char="»"/>
              <a:tabLst>
                <a:tab pos="2057400" algn="l"/>
                <a:tab pos="2246040" algn="l"/>
                <a:tab pos="2695320" algn="l"/>
                <a:tab pos="3144600" algn="l"/>
                <a:tab pos="3593880" algn="l"/>
                <a:tab pos="4043160" algn="l"/>
                <a:tab pos="4492439" algn="l"/>
                <a:tab pos="4941720" algn="l"/>
                <a:tab pos="5391000" algn="l"/>
                <a:tab pos="5840279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59" algn="l"/>
                <a:tab pos="8985240" algn="l"/>
                <a:tab pos="9434160" algn="l"/>
                <a:tab pos="9883440" algn="l"/>
                <a:tab pos="10332719" algn="l"/>
                <a:tab pos="10782000" algn="l"/>
              </a:tabLst>
              <a:defRPr lang="hu-HU" sz="1600" b="1" i="0" u="none" strike="noStrike" baseline="0">
                <a:ln>
                  <a:noFill/>
                </a:ln>
                <a:solidFill>
                  <a:srgbClr val="FF66CC"/>
                </a:solidFill>
                <a:latin typeface="Verdana" pitchFamily="34"/>
                <a:ea typeface="Arial" pitchFamily="2"/>
                <a:cs typeface="Arial" pitchFamily="2"/>
              </a:defRPr>
            </a:lvl6pPr>
            <a:lvl7pPr marL="2057400" marR="0" lvl="6" indent="-228600" algn="l" rtl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/>
              <a:buChar char="»"/>
              <a:tabLst>
                <a:tab pos="2057400" algn="l"/>
                <a:tab pos="2246040" algn="l"/>
                <a:tab pos="2695320" algn="l"/>
                <a:tab pos="3144600" algn="l"/>
                <a:tab pos="3593880" algn="l"/>
                <a:tab pos="4043160" algn="l"/>
                <a:tab pos="4492439" algn="l"/>
                <a:tab pos="4941720" algn="l"/>
                <a:tab pos="5391000" algn="l"/>
                <a:tab pos="5840279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59" algn="l"/>
                <a:tab pos="8985240" algn="l"/>
                <a:tab pos="9434160" algn="l"/>
                <a:tab pos="9883440" algn="l"/>
                <a:tab pos="10332719" algn="l"/>
                <a:tab pos="10782000" algn="l"/>
              </a:tabLst>
              <a:defRPr lang="hu-HU" sz="1600" b="1" i="0" u="none" strike="noStrike" baseline="0">
                <a:ln>
                  <a:noFill/>
                </a:ln>
                <a:solidFill>
                  <a:srgbClr val="FF66CC"/>
                </a:solidFill>
                <a:latin typeface="Verdana" pitchFamily="34"/>
                <a:ea typeface="Arial" pitchFamily="2"/>
                <a:cs typeface="Arial" pitchFamily="2"/>
              </a:defRPr>
            </a:lvl7pPr>
            <a:lvl8pPr marL="2057400" marR="0" lvl="7" indent="-228600" algn="l" rtl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/>
              <a:buChar char="»"/>
              <a:tabLst>
                <a:tab pos="2057400" algn="l"/>
                <a:tab pos="2246040" algn="l"/>
                <a:tab pos="2695320" algn="l"/>
                <a:tab pos="3144600" algn="l"/>
                <a:tab pos="3593880" algn="l"/>
                <a:tab pos="4043160" algn="l"/>
                <a:tab pos="4492439" algn="l"/>
                <a:tab pos="4941720" algn="l"/>
                <a:tab pos="5391000" algn="l"/>
                <a:tab pos="5840279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59" algn="l"/>
                <a:tab pos="8985240" algn="l"/>
                <a:tab pos="9434160" algn="l"/>
                <a:tab pos="9883440" algn="l"/>
                <a:tab pos="10332719" algn="l"/>
                <a:tab pos="10782000" algn="l"/>
              </a:tabLst>
              <a:defRPr lang="hu-HU" sz="1600" b="1" i="0" u="none" strike="noStrike" baseline="0">
                <a:ln>
                  <a:noFill/>
                </a:ln>
                <a:solidFill>
                  <a:srgbClr val="FF66CC"/>
                </a:solidFill>
                <a:latin typeface="Verdana" pitchFamily="34"/>
                <a:ea typeface="Arial" pitchFamily="2"/>
                <a:cs typeface="Arial" pitchFamily="2"/>
              </a:defRPr>
            </a:lvl8pPr>
            <a:lvl9pPr marL="2057400" marR="0" lvl="8" indent="-228600" algn="l" rtl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/>
              <a:buChar char="»"/>
              <a:tabLst>
                <a:tab pos="2057400" algn="l"/>
                <a:tab pos="2246040" algn="l"/>
                <a:tab pos="2695320" algn="l"/>
                <a:tab pos="3144600" algn="l"/>
                <a:tab pos="3593880" algn="l"/>
                <a:tab pos="4043160" algn="l"/>
                <a:tab pos="4492439" algn="l"/>
                <a:tab pos="4941720" algn="l"/>
                <a:tab pos="5391000" algn="l"/>
                <a:tab pos="5840279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59" algn="l"/>
                <a:tab pos="8985240" algn="l"/>
                <a:tab pos="9434160" algn="l"/>
                <a:tab pos="9883440" algn="l"/>
                <a:tab pos="10332719" algn="l"/>
                <a:tab pos="10782000" algn="l"/>
              </a:tabLst>
              <a:defRPr lang="hu-HU" sz="1600" b="1" i="0" u="none" strike="noStrike" baseline="0">
                <a:ln>
                  <a:noFill/>
                </a:ln>
                <a:solidFill>
                  <a:srgbClr val="FF66CC"/>
                </a:solidFill>
                <a:latin typeface="Verdana" pitchFamily="34"/>
                <a:ea typeface="Arial" pitchFamily="2"/>
                <a:cs typeface="Arial" pitchFamily="2"/>
              </a:defRPr>
            </a:lvl9pPr>
          </a:lstStyle>
          <a:p>
            <a:endParaRPr lang="hu-HU"/>
          </a:p>
        </p:txBody>
      </p:sp>
      <p:sp>
        <p:nvSpPr>
          <p:cNvPr id="4" name="Szabadkézi sokszög 3"/>
          <p:cNvSpPr/>
          <p:nvPr/>
        </p:nvSpPr>
        <p:spPr>
          <a:xfrm>
            <a:off x="685799" y="5842079"/>
            <a:ext cx="8458200" cy="1015919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0">
            <a:spAutoFit/>
          </a:bodyPr>
          <a:lstStyle/>
          <a:p>
            <a:pPr marL="0" marR="0" lvl="0" indent="0" algn="ctr" rtl="0" hangingPunct="1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None/>
              <a:tabLst/>
            </a:pPr>
            <a:r>
              <a:rPr lang="en-US" sz="2400" b="1">
                <a:solidFill>
                  <a:srgbClr val="0000FF"/>
                </a:solidFill>
                <a:latin typeface="Arial" pitchFamily="18"/>
                <a:ea typeface="Arial Unicode MS" pitchFamily="2"/>
                <a:cs typeface="Tahoma" pitchFamily="2"/>
              </a:rPr>
              <a:t>As encoded in the Nuclear Physics Wall Chart,</a:t>
            </a:r>
          </a:p>
          <a:p>
            <a:pPr marL="0" marR="0" lvl="0" indent="0" algn="ctr" rtl="0" hangingPunct="1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None/>
              <a:tabLst/>
            </a:pPr>
            <a:r>
              <a:rPr lang="en-US" sz="2400" b="1">
                <a:solidFill>
                  <a:srgbClr val="CCCCFF"/>
                </a:solidFill>
                <a:latin typeface="Arial" pitchFamily="18"/>
                <a:ea typeface="Arial Unicode MS" pitchFamily="2"/>
                <a:cs typeface="Tahoma" pitchFamily="2"/>
                <a:hlinkClick r:id="rId3"/>
              </a:rPr>
              <a:t>http://www.lbl.gov/abc/wallchart/</a:t>
            </a:r>
          </a:p>
        </p:txBody>
      </p:sp>
      <p:pic>
        <p:nvPicPr>
          <p:cNvPr id="5" name="Kép 4">
            <a:hlinkClick r:id="rId4"/>
          </p:cNvPr>
          <p:cNvPicPr>
            <a:picLocks noChangeAspect="1"/>
          </p:cNvPicPr>
          <p:nvPr/>
        </p:nvPicPr>
        <p:blipFill>
          <a:blip r:embed="rId5">
            <a:lum/>
            <a:alphaModFix/>
          </a:blip>
          <a:srcRect l="20571" t="4199" r="20581" b="28015"/>
          <a:stretch>
            <a:fillRect/>
          </a:stretch>
        </p:blipFill>
        <p:spPr>
          <a:xfrm>
            <a:off x="0" y="673200"/>
            <a:ext cx="8915399" cy="6108479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Kép 5">
            <a:hlinkClick r:id="rId6"/>
          </p:cNvPr>
          <p:cNvPicPr>
            <a:picLocks noChangeAspect="1"/>
          </p:cNvPicPr>
          <p:nvPr/>
        </p:nvPicPr>
        <p:blipFill>
          <a:blip r:embed="rId7">
            <a:lum/>
            <a:alphaModFix/>
          </a:blip>
          <a:srcRect l="2036" t="28405" r="60335" b="13095"/>
          <a:stretch>
            <a:fillRect/>
          </a:stretch>
        </p:blipFill>
        <p:spPr>
          <a:xfrm>
            <a:off x="600120" y="696960"/>
            <a:ext cx="8163000" cy="6084719"/>
          </a:xfrm>
          <a:prstGeom prst="rect">
            <a:avLst/>
          </a:prstGeom>
          <a:noFill/>
          <a:ln w="76320">
            <a:solidFill>
              <a:srgbClr val="FFFFFF"/>
            </a:solidFill>
            <a:prstDash val="solid"/>
            <a:miter/>
          </a:ln>
        </p:spPr>
      </p:pic>
      <p:sp>
        <p:nvSpPr>
          <p:cNvPr id="7" name="Szabadkézi sokszög 6"/>
          <p:cNvSpPr/>
          <p:nvPr/>
        </p:nvSpPr>
        <p:spPr>
          <a:xfrm>
            <a:off x="4599720" y="1064159"/>
            <a:ext cx="3886200" cy="192276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FFFF99">
              <a:alpha val="46000"/>
            </a:srgbClr>
          </a:solidFill>
          <a:ln>
            <a:noFill/>
            <a:prstDash val="solid"/>
          </a:ln>
        </p:spPr>
        <p:txBody>
          <a:bodyPr vert="horz" wrap="square" lIns="90000" tIns="46800" rIns="90000" bIns="46800" anchor="ctr" anchorCtr="0" compatLnSpc="0">
            <a:spAutoFit/>
          </a:bodyPr>
          <a:lstStyle/>
          <a:p>
            <a:pPr marL="0" marR="0" lvl="0" indent="0" algn="ctr" rtl="0" hangingPunct="1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None/>
              <a:tabLst/>
            </a:pPr>
            <a:r>
              <a:rPr lang="hu-HU" sz="2400" b="1">
                <a:solidFill>
                  <a:srgbClr val="0000FF"/>
                </a:solidFill>
                <a:latin typeface="Arial" pitchFamily="18"/>
                <a:ea typeface="Arial Unicode MS" pitchFamily="2"/>
                <a:cs typeface="Tahoma" pitchFamily="2"/>
              </a:rPr>
              <a:t>A RHIC ütközéseiben létrejöhet egy gázszerű kvark-gluon plazma állapot, szabad kvarkokkal és gluonokkal</a:t>
            </a:r>
          </a:p>
        </p:txBody>
      </p:sp>
      <p:sp>
        <p:nvSpPr>
          <p:cNvPr id="8" name="Szabadkézi sokszög 7"/>
          <p:cNvSpPr/>
          <p:nvPr/>
        </p:nvSpPr>
        <p:spPr>
          <a:xfrm>
            <a:off x="3347640" y="2286000"/>
            <a:ext cx="1761839" cy="75960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4895" h="212" fill="none">
                <a:moveTo>
                  <a:pt x="4895" y="0"/>
                </a:moveTo>
                <a:lnTo>
                  <a:pt x="0" y="212"/>
                </a:lnTo>
              </a:path>
            </a:pathLst>
          </a:custGeom>
          <a:noFill/>
          <a:ln w="63360">
            <a:solidFill>
              <a:srgbClr val="0000FF"/>
            </a:solidFill>
            <a:prstDash val="solid"/>
            <a:miter/>
            <a:tailEnd type="arrow"/>
          </a:ln>
        </p:spPr>
        <p:txBody>
          <a:bodyPr vert="horz" wrap="square" lIns="90000" tIns="46800" rIns="90000" bIns="46800" anchor="t" anchorCtr="0" compatLnSpc="0"/>
          <a:lstStyle/>
          <a:p>
            <a:pPr lvl="0" rtl="0" hangingPunct="0">
              <a:buNone/>
              <a:tabLst/>
            </a:pPr>
            <a:endParaRPr lang="hu-HU" sz="2400">
              <a:latin typeface="Times New Roman" pitchFamily="18"/>
              <a:ea typeface="Arial Unicode MS" pitchFamily="2"/>
              <a:cs typeface="Tahoma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2673220891"/>
      </p:ext>
    </p:extLst>
  </p:cSld>
  <p:clrMapOvr>
    <a:masterClrMapping/>
  </p:clrMapOvr>
  <p:transition spd="med" advTm="6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 fill="hold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Class="path" accel="500" decel="5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0087 -0.29873 C 0.04982 -0.17457 -0.00104 -0.05041 -0.02136 -0.00046">
                                      <p:cBhvr>
                                        <p:cTn id="11" dur="2000" fill="hold"/>
                                        <p:tgtEl>
                                          <p:spTgt spid="6"/>
                                        </p:tgtEl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Csoportba foglalás 1"/>
          <p:cNvGrpSpPr/>
          <p:nvPr/>
        </p:nvGrpSpPr>
        <p:grpSpPr>
          <a:xfrm>
            <a:off x="0" y="882863"/>
            <a:ext cx="9144000" cy="493910"/>
            <a:chOff x="0" y="0"/>
            <a:chExt cx="9144000" cy="685799"/>
          </a:xfrm>
        </p:grpSpPr>
        <p:sp>
          <p:nvSpPr>
            <p:cNvPr id="3" name="Szabadkézi sokszög 2"/>
            <p:cNvSpPr/>
            <p:nvPr/>
          </p:nvSpPr>
          <p:spPr>
            <a:xfrm>
              <a:off x="0" y="0"/>
              <a:ext cx="9144000" cy="685799"/>
            </a:xfrm>
            <a:custGeom>
              <a:avLst>
                <a:gd name="f0" fmla="val 41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none" lIns="67500" tIns="35100" rIns="67500" bIns="35100" anchor="ctr" anchorCtr="0" compatLnSpc="0"/>
            <a:lstStyle/>
            <a:p>
              <a:pPr defTabSz="685800" fontAlgn="auto" hangingPunct="0">
                <a:spcBef>
                  <a:spcPts val="0"/>
                </a:spcBef>
                <a:spcAft>
                  <a:spcPts val="0"/>
                </a:spcAft>
              </a:pPr>
              <a:endParaRPr lang="hu-HU">
                <a:solidFill>
                  <a:prstClr val="black"/>
                </a:solidFill>
                <a:latin typeface="Times New Roman" pitchFamily="18"/>
                <a:ea typeface="Arial Unicode MS" pitchFamily="2"/>
                <a:cs typeface="Tahoma" pitchFamily="2"/>
              </a:endParaRPr>
            </a:p>
          </p:txBody>
        </p:sp>
        <p:sp>
          <p:nvSpPr>
            <p:cNvPr id="4" name="Szabadkézi sokszög 3"/>
            <p:cNvSpPr/>
            <p:nvPr/>
          </p:nvSpPr>
          <p:spPr>
            <a:xfrm>
              <a:off x="0" y="81339"/>
              <a:ext cx="9144000" cy="454507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square" lIns="0" tIns="0" rIns="0" bIns="0" anchor="ctr" anchorCtr="0" compatLnSpc="0">
              <a:spAutoFit/>
            </a:bodyPr>
            <a:lstStyle/>
            <a:p>
              <a:pPr marL="142830" indent="-142830" algn="ctr" defTabSz="685800" fontAlgn="auto">
                <a:spcBef>
                  <a:spcPts val="0"/>
                </a:spcBef>
                <a:spcAft>
                  <a:spcPts val="0"/>
                </a:spcAft>
              </a:pPr>
              <a:r>
                <a:rPr lang="hu-HU" sz="2100" b="1" cap="all" dirty="0">
                  <a:solidFill>
                    <a:srgbClr val="FFFF00"/>
                  </a:solidFill>
                  <a:effectLst>
                    <a:outerShdw dist="17961" dir="2700000">
                      <a:scrgbClr r="0" g="0" b="0"/>
                    </a:outerShdw>
                  </a:effectLst>
                  <a:latin typeface="Verdana" pitchFamily="34"/>
                  <a:ea typeface="Arial Unicode MS" pitchFamily="2"/>
                  <a:cs typeface="Tahoma" pitchFamily="2"/>
                </a:rPr>
                <a:t> </a:t>
              </a:r>
            </a:p>
          </p:txBody>
        </p:sp>
      </p:grpSp>
      <p:sp>
        <p:nvSpPr>
          <p:cNvPr id="12" name="Szövegdoboz 11">
            <a:extLst>
              <a:ext uri="{FF2B5EF4-FFF2-40B4-BE49-F238E27FC236}">
                <a16:creationId xmlns:a16="http://schemas.microsoft.com/office/drawing/2014/main" id="{D5CDB2DF-E9F2-4A41-97F2-F9DE3D919C57}"/>
              </a:ext>
            </a:extLst>
          </p:cNvPr>
          <p:cNvSpPr txBox="1"/>
          <p:nvPr/>
        </p:nvSpPr>
        <p:spPr>
          <a:xfrm>
            <a:off x="8813140" y="5751259"/>
            <a:ext cx="377026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fld id="{24942F06-CD1F-46D5-ABA6-6E76DB6D1968}" type="slidenum">
              <a:rPr lang="hu-HU" sz="1050" b="1">
                <a:solidFill>
                  <a:prstClr val="whit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pPr defTabSz="685800" fontAlgn="auto">
                <a:spcBef>
                  <a:spcPts val="0"/>
                </a:spcBef>
                <a:spcAft>
                  <a:spcPts val="0"/>
                </a:spcAft>
              </a:pPr>
              <a:t>9</a:t>
            </a:fld>
            <a:endParaRPr lang="en-US" sz="1050" b="1" dirty="0">
              <a:solidFill>
                <a:prstClr val="white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5" name="Szabadkézi sokszög 3">
            <a:extLst>
              <a:ext uri="{FF2B5EF4-FFF2-40B4-BE49-F238E27FC236}">
                <a16:creationId xmlns:a16="http://schemas.microsoft.com/office/drawing/2014/main" id="{B0F2A61F-05A2-4534-8366-39C0FD745C5B}"/>
              </a:ext>
            </a:extLst>
          </p:cNvPr>
          <p:cNvSpPr/>
          <p:nvPr/>
        </p:nvSpPr>
        <p:spPr>
          <a:xfrm>
            <a:off x="0" y="188640"/>
            <a:ext cx="9144000" cy="327334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0" tIns="0" rIns="0" bIns="0" anchor="ctr" anchorCtr="0" compatLnSpc="0">
            <a:spAutoFit/>
          </a:bodyPr>
          <a:lstStyle/>
          <a:p>
            <a:pPr marL="142830" indent="-142830" algn="ctr" defTabSz="685800" fontAlgn="auto">
              <a:spcBef>
                <a:spcPts val="0"/>
              </a:spcBef>
              <a:spcAft>
                <a:spcPts val="0"/>
              </a:spcAft>
            </a:pPr>
            <a:r>
              <a:rPr lang="hu-HU" sz="2100" b="1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2000 – Mekkora is a kvarkok szabad úthossza ?</a:t>
            </a:r>
            <a:r>
              <a:rPr lang="hu-HU" b="1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?</a:t>
            </a:r>
          </a:p>
        </p:txBody>
      </p:sp>
      <p:sp>
        <p:nvSpPr>
          <p:cNvPr id="11" name="Szövegdoboz 10">
            <a:extLst>
              <a:ext uri="{FF2B5EF4-FFF2-40B4-BE49-F238E27FC236}">
                <a16:creationId xmlns:a16="http://schemas.microsoft.com/office/drawing/2014/main" id="{31F80E21-7529-4A06-A587-C3E070D14C66}"/>
              </a:ext>
            </a:extLst>
          </p:cNvPr>
          <p:cNvSpPr txBox="1"/>
          <p:nvPr/>
        </p:nvSpPr>
        <p:spPr>
          <a:xfrm>
            <a:off x="26390" y="4887162"/>
            <a:ext cx="9134508" cy="7155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r>
              <a:rPr lang="hu-HU" sz="1350" b="1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cs typeface="Tahoma" pitchFamily="2"/>
              </a:rPr>
              <a:t>L. </a:t>
            </a:r>
            <a:r>
              <a:rPr lang="hu-HU" sz="1350" b="1" dirty="0" err="1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cs typeface="Tahoma" pitchFamily="2"/>
              </a:rPr>
              <a:t>Maiani</a:t>
            </a:r>
            <a:r>
              <a:rPr lang="hu-HU" sz="1350" b="1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cs typeface="Tahoma" pitchFamily="2"/>
              </a:rPr>
              <a:t>, DG OF CERN :  </a:t>
            </a:r>
          </a:p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r>
              <a:rPr lang="hu-HU" sz="1350" b="1" dirty="0">
                <a:solidFill>
                  <a:srgbClr val="FFC0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cs typeface="Tahoma" pitchFamily="2"/>
              </a:rPr>
              <a:t>MEAN FREE PATH OF QUARKS</a:t>
            </a:r>
          </a:p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r>
              <a:rPr lang="hu-HU" sz="1350" b="1" dirty="0" err="1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cs typeface="Tahoma" pitchFamily="2"/>
              </a:rPr>
              <a:t>tends</a:t>
            </a:r>
            <a:r>
              <a:rPr lang="hu-HU" sz="1350" b="1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cs typeface="Tahoma" pitchFamily="2"/>
              </a:rPr>
              <a:t> </a:t>
            </a:r>
            <a:r>
              <a:rPr lang="hu-HU" sz="1350" b="1" dirty="0" err="1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cs typeface="Tahoma" pitchFamily="2"/>
              </a:rPr>
              <a:t>to</a:t>
            </a:r>
            <a:r>
              <a:rPr lang="hu-HU" sz="1350" b="1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cs typeface="Tahoma" pitchFamily="2"/>
              </a:rPr>
              <a:t> </a:t>
            </a:r>
            <a:r>
              <a:rPr lang="hu-HU" sz="1350" b="1" dirty="0" err="1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highlight>
                  <a:srgbClr val="DD08E8"/>
                </a:highlight>
                <a:latin typeface="Verdana" pitchFamily="34"/>
                <a:cs typeface="Tahoma" pitchFamily="2"/>
              </a:rPr>
              <a:t>infinity</a:t>
            </a:r>
            <a:r>
              <a:rPr lang="hu-HU" sz="1350" b="1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highlight>
                  <a:srgbClr val="DD08E8"/>
                </a:highlight>
                <a:latin typeface="Verdana" pitchFamily="34"/>
                <a:cs typeface="Tahoma" pitchFamily="2"/>
              </a:rPr>
              <a:t> </a:t>
            </a:r>
            <a:r>
              <a:rPr lang="hu-HU" sz="1350" b="1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cs typeface="Tahoma" pitchFamily="2"/>
              </a:rPr>
              <a:t>(</a:t>
            </a:r>
            <a:r>
              <a:rPr lang="hu-HU" sz="1350" b="1" dirty="0" err="1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cs typeface="Tahoma" pitchFamily="2"/>
              </a:rPr>
              <a:t>macroscopic</a:t>
            </a:r>
            <a:r>
              <a:rPr lang="hu-HU" sz="1350" b="1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cs typeface="Tahoma" pitchFamily="2"/>
              </a:rPr>
              <a:t>)</a:t>
            </a:r>
            <a:endParaRPr lang="hu-HU" sz="1350" dirty="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6" name="Kép 5">
            <a:extLst>
              <a:ext uri="{FF2B5EF4-FFF2-40B4-BE49-F238E27FC236}">
                <a16:creationId xmlns:a16="http://schemas.microsoft.com/office/drawing/2014/main" id="{48DEE27D-CC89-4944-BABA-AD8FEBFABF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508" y="1430778"/>
            <a:ext cx="4349814" cy="3250036"/>
          </a:xfrm>
          <a:prstGeom prst="rect">
            <a:avLst/>
          </a:prstGeom>
        </p:spPr>
      </p:pic>
      <p:sp>
        <p:nvSpPr>
          <p:cNvPr id="13" name="Szövegdoboz 12">
            <a:extLst>
              <a:ext uri="{FF2B5EF4-FFF2-40B4-BE49-F238E27FC236}">
                <a16:creationId xmlns:a16="http://schemas.microsoft.com/office/drawing/2014/main" id="{1AFB6C9F-0E3B-4942-A9E4-F59535402C10}"/>
              </a:ext>
            </a:extLst>
          </p:cNvPr>
          <p:cNvSpPr txBox="1"/>
          <p:nvPr/>
        </p:nvSpPr>
        <p:spPr>
          <a:xfrm>
            <a:off x="3545886" y="4697269"/>
            <a:ext cx="5585451" cy="11310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defTabSz="685800" fontAlgn="auto">
              <a:spcBef>
                <a:spcPts val="0"/>
              </a:spcBef>
              <a:spcAft>
                <a:spcPts val="0"/>
              </a:spcAft>
            </a:pPr>
            <a:r>
              <a:rPr lang="hu-HU" sz="1350" b="1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cs typeface="Tahoma" pitchFamily="2"/>
              </a:rPr>
              <a:t>U. W. Heinz: </a:t>
            </a:r>
            <a:r>
              <a:rPr lang="hu-HU" sz="1350" b="1" dirty="0" err="1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cs typeface="Tahoma" pitchFamily="2"/>
              </a:rPr>
              <a:t>signs</a:t>
            </a:r>
            <a:r>
              <a:rPr lang="hu-HU" sz="1350" b="1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cs typeface="Tahoma" pitchFamily="2"/>
              </a:rPr>
              <a:t> of </a:t>
            </a:r>
            <a:r>
              <a:rPr lang="hu-HU" sz="1350" b="1" dirty="0" err="1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cs typeface="Tahoma" pitchFamily="2"/>
              </a:rPr>
              <a:t>hydro</a:t>
            </a:r>
            <a:r>
              <a:rPr lang="hu-HU" sz="1350" b="1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cs typeface="Tahoma" pitchFamily="2"/>
              </a:rPr>
              <a:t>,  </a:t>
            </a:r>
            <a:r>
              <a:rPr lang="hu-HU" sz="1350" b="1" dirty="0" err="1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cs typeface="Tahoma" pitchFamily="2"/>
              </a:rPr>
              <a:t>it</a:t>
            </a:r>
            <a:r>
              <a:rPr lang="hu-HU" sz="1350" b="1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cs typeface="Tahoma" pitchFamily="2"/>
              </a:rPr>
              <a:t> is a fluid, </a:t>
            </a:r>
          </a:p>
          <a:p>
            <a:pPr algn="r" defTabSz="685800" fontAlgn="auto">
              <a:spcBef>
                <a:spcPts val="0"/>
              </a:spcBef>
              <a:spcAft>
                <a:spcPts val="0"/>
              </a:spcAft>
            </a:pPr>
            <a:r>
              <a:rPr lang="hu-HU" sz="1350" b="1" dirty="0" err="1">
                <a:solidFill>
                  <a:srgbClr val="FFC0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cs typeface="Tahoma" pitchFamily="2"/>
              </a:rPr>
              <a:t>Mean</a:t>
            </a:r>
            <a:r>
              <a:rPr lang="hu-HU" sz="1350" b="1" dirty="0">
                <a:solidFill>
                  <a:srgbClr val="FFC0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cs typeface="Tahoma" pitchFamily="2"/>
              </a:rPr>
              <a:t> free </a:t>
            </a:r>
            <a:r>
              <a:rPr lang="hu-HU" sz="1350" b="1" dirty="0" err="1">
                <a:solidFill>
                  <a:srgbClr val="FFC0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cs typeface="Tahoma" pitchFamily="2"/>
              </a:rPr>
              <a:t>path</a:t>
            </a:r>
            <a:r>
              <a:rPr lang="hu-HU" sz="1350" b="1" dirty="0">
                <a:solidFill>
                  <a:srgbClr val="FFC0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cs typeface="Tahoma" pitchFamily="2"/>
              </a:rPr>
              <a:t> </a:t>
            </a:r>
            <a:r>
              <a:rPr lang="hu-HU" sz="1350" b="1" dirty="0" err="1">
                <a:solidFill>
                  <a:srgbClr val="FFC0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cs typeface="Tahoma" pitchFamily="2"/>
              </a:rPr>
              <a:t>tends</a:t>
            </a:r>
            <a:r>
              <a:rPr lang="hu-HU" sz="1350" b="1" dirty="0">
                <a:solidFill>
                  <a:srgbClr val="FFC0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cs typeface="Tahoma" pitchFamily="2"/>
              </a:rPr>
              <a:t> </a:t>
            </a:r>
            <a:r>
              <a:rPr lang="hu-HU" sz="1350" b="1" dirty="0" err="1">
                <a:solidFill>
                  <a:srgbClr val="FFC0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cs typeface="Tahoma" pitchFamily="2"/>
              </a:rPr>
              <a:t>to</a:t>
            </a:r>
            <a:r>
              <a:rPr lang="hu-HU" sz="1350" b="1" dirty="0">
                <a:solidFill>
                  <a:srgbClr val="FFC0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cs typeface="Tahoma" pitchFamily="2"/>
              </a:rPr>
              <a:t> </a:t>
            </a:r>
            <a:r>
              <a:rPr lang="hu-HU" sz="1350" b="1" dirty="0" err="1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highlight>
                  <a:srgbClr val="DD08E8"/>
                </a:highlight>
                <a:latin typeface="Verdana" pitchFamily="34"/>
                <a:cs typeface="Tahoma" pitchFamily="2"/>
              </a:rPr>
              <a:t>zero</a:t>
            </a:r>
            <a:r>
              <a:rPr lang="hu-HU" sz="1350" b="1" dirty="0">
                <a:solidFill>
                  <a:srgbClr val="FFC0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cs typeface="Tahoma" pitchFamily="2"/>
              </a:rPr>
              <a:t>,</a:t>
            </a:r>
          </a:p>
          <a:p>
            <a:pPr algn="r" defTabSz="685800" fontAlgn="auto">
              <a:spcBef>
                <a:spcPts val="0"/>
              </a:spcBef>
              <a:spcAft>
                <a:spcPts val="0"/>
              </a:spcAft>
            </a:pPr>
            <a:r>
              <a:rPr lang="hu-HU" sz="1350" b="1" dirty="0" err="1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cs typeface="Tahoma" pitchFamily="2"/>
              </a:rPr>
              <a:t>with</a:t>
            </a:r>
            <a:r>
              <a:rPr lang="hu-HU" sz="1350" b="1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cs typeface="Tahoma" pitchFamily="2"/>
              </a:rPr>
              <a:t> </a:t>
            </a:r>
            <a:r>
              <a:rPr lang="hu-HU" sz="1350" b="1" dirty="0" err="1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cs typeface="Tahoma" pitchFamily="2"/>
              </a:rPr>
              <a:t>references</a:t>
            </a:r>
            <a:r>
              <a:rPr lang="hu-HU" sz="1350" b="1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cs typeface="Tahoma" pitchFamily="2"/>
              </a:rPr>
              <a:t> </a:t>
            </a:r>
            <a:r>
              <a:rPr lang="hu-HU" sz="1350" b="1" dirty="0" err="1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cs typeface="Tahoma" pitchFamily="2"/>
              </a:rPr>
              <a:t>to</a:t>
            </a:r>
            <a:r>
              <a:rPr lang="hu-HU" sz="1350" b="1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cs typeface="Tahoma" pitchFamily="2"/>
              </a:rPr>
              <a:t> </a:t>
            </a:r>
            <a:r>
              <a:rPr lang="hu-HU" sz="1350" b="1" dirty="0" err="1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cs typeface="Tahoma" pitchFamily="2"/>
              </a:rPr>
              <a:t>Hungarian</a:t>
            </a:r>
            <a:r>
              <a:rPr lang="hu-HU" sz="1350" b="1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cs typeface="Tahoma" pitchFamily="2"/>
              </a:rPr>
              <a:t> (Buda-</a:t>
            </a:r>
            <a:r>
              <a:rPr lang="hu-HU" sz="1350" b="1" dirty="0" err="1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cs typeface="Tahoma" pitchFamily="2"/>
              </a:rPr>
              <a:t>Lund</a:t>
            </a:r>
            <a:r>
              <a:rPr lang="hu-HU" sz="1350" b="1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cs typeface="Tahoma" pitchFamily="2"/>
              </a:rPr>
              <a:t>) </a:t>
            </a:r>
            <a:r>
              <a:rPr lang="hu-HU" sz="1350" b="1" dirty="0" err="1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cs typeface="Tahoma" pitchFamily="2"/>
              </a:rPr>
              <a:t>results</a:t>
            </a:r>
            <a:r>
              <a:rPr lang="hu-HU" sz="1350" b="1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cs typeface="Tahoma" pitchFamily="2"/>
              </a:rPr>
              <a:t>:</a:t>
            </a:r>
          </a:p>
          <a:p>
            <a:pPr algn="r" defTabSz="685800" fontAlgn="auto">
              <a:spcBef>
                <a:spcPts val="0"/>
              </a:spcBef>
              <a:spcAft>
                <a:spcPts val="0"/>
              </a:spcAft>
            </a:pPr>
            <a:r>
              <a:rPr lang="en-US" sz="1350" b="1" dirty="0" err="1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cs typeface="Tahoma" pitchFamily="2"/>
              </a:rPr>
              <a:t>Nucl.Phys.A</a:t>
            </a:r>
            <a:r>
              <a:rPr lang="en-US" sz="1350" b="1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cs typeface="Tahoma" pitchFamily="2"/>
              </a:rPr>
              <a:t> 685 (2001) 414-431</a:t>
            </a:r>
            <a:r>
              <a:rPr lang="hu-HU" sz="1350" b="1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cs typeface="Tahoma" pitchFamily="2"/>
              </a:rPr>
              <a:t>,PRC54 (1996) 1390</a:t>
            </a:r>
          </a:p>
          <a:p>
            <a:pPr algn="r" defTabSz="685800" fontAlgn="auto">
              <a:spcBef>
                <a:spcPts val="0"/>
              </a:spcBef>
              <a:spcAft>
                <a:spcPts val="0"/>
              </a:spcAft>
            </a:pPr>
            <a:r>
              <a:rPr lang="hu-HU" sz="1350" b="1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highlight>
                  <a:srgbClr val="DD08E8"/>
                </a:highlight>
                <a:latin typeface="Verdana" pitchFamily="34"/>
                <a:cs typeface="Tahoma" pitchFamily="2"/>
              </a:rPr>
              <a:t> </a:t>
            </a:r>
            <a:r>
              <a:rPr lang="hu-HU" sz="1350" b="1" dirty="0" err="1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highlight>
                  <a:srgbClr val="DD08E8"/>
                </a:highlight>
                <a:latin typeface="Verdana" pitchFamily="34"/>
                <a:cs typeface="Tahoma" pitchFamily="2"/>
              </a:rPr>
              <a:t>Proc</a:t>
            </a:r>
            <a:r>
              <a:rPr lang="hu-HU" sz="1350" b="1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highlight>
                  <a:srgbClr val="DD08E8"/>
                </a:highlight>
                <a:latin typeface="Verdana" pitchFamily="34"/>
                <a:cs typeface="Tahoma" pitchFamily="2"/>
              </a:rPr>
              <a:t>. </a:t>
            </a:r>
            <a:r>
              <a:rPr lang="hu-HU" sz="1350" b="1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cs typeface="Tahoma" pitchFamily="2"/>
              </a:rPr>
              <a:t>NN2000, e-Print: </a:t>
            </a:r>
            <a:r>
              <a:rPr lang="hu-HU" sz="1350" b="1" dirty="0" err="1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cs typeface="Tahoma" pitchFamily="2"/>
              </a:rPr>
              <a:t>hep-ph</a:t>
            </a:r>
            <a:r>
              <a:rPr lang="hu-HU" sz="1350" b="1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cs typeface="Tahoma" pitchFamily="2"/>
              </a:rPr>
              <a:t>/0009170 [</a:t>
            </a:r>
            <a:r>
              <a:rPr lang="hu-HU" sz="1350" b="1" dirty="0" err="1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cs typeface="Tahoma" pitchFamily="2"/>
              </a:rPr>
              <a:t>hep-ph</a:t>
            </a:r>
            <a:r>
              <a:rPr lang="hu-HU" sz="1350" b="1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cs typeface="Tahoma" pitchFamily="2"/>
              </a:rPr>
              <a:t>] </a:t>
            </a:r>
          </a:p>
        </p:txBody>
      </p:sp>
      <p:sp>
        <p:nvSpPr>
          <p:cNvPr id="10" name="Nyíl: balra-jobbra mutató 9">
            <a:extLst>
              <a:ext uri="{FF2B5EF4-FFF2-40B4-BE49-F238E27FC236}">
                <a16:creationId xmlns:a16="http://schemas.microsoft.com/office/drawing/2014/main" id="{719C33C5-6B7C-4761-A851-349446F694A1}"/>
              </a:ext>
            </a:extLst>
          </p:cNvPr>
          <p:cNvSpPr/>
          <p:nvPr/>
        </p:nvSpPr>
        <p:spPr>
          <a:xfrm>
            <a:off x="3491880" y="5239051"/>
            <a:ext cx="270030" cy="188171"/>
          </a:xfrm>
          <a:prstGeom prst="leftRightArrow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 fontAlgn="auto">
              <a:spcBef>
                <a:spcPts val="0"/>
              </a:spcBef>
              <a:spcAft>
                <a:spcPts val="0"/>
              </a:spcAft>
            </a:pPr>
            <a:endParaRPr lang="hu-HU" sz="135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16" name="Kép 15">
            <a:extLst>
              <a:ext uri="{FF2B5EF4-FFF2-40B4-BE49-F238E27FC236}">
                <a16:creationId xmlns:a16="http://schemas.microsoft.com/office/drawing/2014/main" id="{13F6C23E-415F-4839-ACC8-DEFAE95CA65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29336" y="1430779"/>
            <a:ext cx="4531560" cy="1352994"/>
          </a:xfrm>
          <a:prstGeom prst="rect">
            <a:avLst/>
          </a:prstGeom>
        </p:spPr>
      </p:pic>
      <p:pic>
        <p:nvPicPr>
          <p:cNvPr id="18" name="Kép 17">
            <a:extLst>
              <a:ext uri="{FF2B5EF4-FFF2-40B4-BE49-F238E27FC236}">
                <a16:creationId xmlns:a16="http://schemas.microsoft.com/office/drawing/2014/main" id="{E2A08B0E-9C5A-44AA-80A3-88E5E8A0435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29336" y="2836723"/>
            <a:ext cx="4546343" cy="1294355"/>
          </a:xfrm>
          <a:prstGeom prst="rect">
            <a:avLst/>
          </a:prstGeom>
        </p:spPr>
      </p:pic>
      <p:pic>
        <p:nvPicPr>
          <p:cNvPr id="20" name="Kép 19">
            <a:extLst>
              <a:ext uri="{FF2B5EF4-FFF2-40B4-BE49-F238E27FC236}">
                <a16:creationId xmlns:a16="http://schemas.microsoft.com/office/drawing/2014/main" id="{E2FB6D4F-665F-49D0-A52A-8523C62950D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29335" y="4177292"/>
            <a:ext cx="4510342" cy="272879"/>
          </a:xfrm>
          <a:prstGeom prst="rect">
            <a:avLst/>
          </a:prstGeom>
        </p:spPr>
      </p:pic>
      <p:pic>
        <p:nvPicPr>
          <p:cNvPr id="9" name="Kép 8">
            <a:extLst>
              <a:ext uri="{FF2B5EF4-FFF2-40B4-BE49-F238E27FC236}">
                <a16:creationId xmlns:a16="http://schemas.microsoft.com/office/drawing/2014/main" id="{3282C3A9-6037-4468-A802-09E8E3938EC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7678" y="2240869"/>
            <a:ext cx="6098434" cy="754445"/>
          </a:xfrm>
          <a:prstGeom prst="rect">
            <a:avLst/>
          </a:prstGeom>
          <a:ln w="38100">
            <a:solidFill>
              <a:srgbClr val="FFFF00"/>
            </a:solidFill>
          </a:ln>
        </p:spPr>
      </p:pic>
      <p:pic>
        <p:nvPicPr>
          <p:cNvPr id="17" name="Kép 16">
            <a:extLst>
              <a:ext uri="{FF2B5EF4-FFF2-40B4-BE49-F238E27FC236}">
                <a16:creationId xmlns:a16="http://schemas.microsoft.com/office/drawing/2014/main" id="{F12D11F9-FB1A-4CBA-8175-EE98CE3C151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120547" y="3104964"/>
            <a:ext cx="6069856" cy="983066"/>
          </a:xfrm>
          <a:prstGeom prst="rect">
            <a:avLst/>
          </a:prstGeom>
          <a:ln w="38100">
            <a:solidFill>
              <a:srgbClr val="FFFF00"/>
            </a:solidFill>
          </a:ln>
        </p:spPr>
      </p:pic>
      <p:pic>
        <p:nvPicPr>
          <p:cNvPr id="19" name="Kép 18">
            <a:extLst>
              <a:ext uri="{FF2B5EF4-FFF2-40B4-BE49-F238E27FC236}">
                <a16:creationId xmlns:a16="http://schemas.microsoft.com/office/drawing/2014/main" id="{4C40B29B-ECB6-4347-BED5-52CD9286629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038568" y="535287"/>
            <a:ext cx="2600085" cy="2484276"/>
          </a:xfrm>
          <a:prstGeom prst="rect">
            <a:avLst/>
          </a:prstGeom>
        </p:spPr>
      </p:pic>
      <p:sp>
        <p:nvSpPr>
          <p:cNvPr id="21" name="Nyíl: balra-jobbra mutató 20">
            <a:extLst>
              <a:ext uri="{FF2B5EF4-FFF2-40B4-BE49-F238E27FC236}">
                <a16:creationId xmlns:a16="http://schemas.microsoft.com/office/drawing/2014/main" id="{B0B9E81B-8BC9-433C-8760-498F8395241C}"/>
              </a:ext>
            </a:extLst>
          </p:cNvPr>
          <p:cNvSpPr/>
          <p:nvPr/>
        </p:nvSpPr>
        <p:spPr>
          <a:xfrm>
            <a:off x="3185846" y="5949280"/>
            <a:ext cx="810090" cy="373281"/>
          </a:xfrm>
          <a:prstGeom prst="leftRightArrow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14350"/>
            <a:endParaRPr lang="hu-HU" sz="1013">
              <a:solidFill>
                <a:prstClr val="white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810092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3" grpId="0"/>
      <p:bldP spid="10" grpId="0" animBg="1"/>
      <p:bldP spid="21" grpId="0" animBg="1"/>
    </p:bldLst>
  </p:timing>
</p:sld>
</file>

<file path=ppt/theme/theme1.xml><?xml version="1.0" encoding="utf-8"?>
<a:theme xmlns:a="http://schemas.openxmlformats.org/drawingml/2006/main" name="Alapértelmezett terv">
  <a:themeElements>
    <a:clrScheme name="Alapértelmezett terv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Alapértelmezett terv">
      <a:majorFont>
        <a:latin typeface="Gill Sans MT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Alapértelmezett terv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lapértelmezett terv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lapértelmezett terv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lapértelmezett terv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lapértelmezett terv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lapértelmezett terv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lapértelmezett terv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Alapértelmezett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té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1818</TotalTime>
  <Words>1442</Words>
  <Application>Microsoft Office PowerPoint</Application>
  <PresentationFormat>Diavetítés a képernyőre (4:3 oldalarány)</PresentationFormat>
  <Paragraphs>229</Paragraphs>
  <Slides>31</Slides>
  <Notes>31</Notes>
  <HiddenSlides>0</HiddenSlides>
  <MMClips>0</MMClips>
  <ScaleCrop>false</ScaleCrop>
  <HeadingPairs>
    <vt:vector size="8" baseType="variant">
      <vt:variant>
        <vt:lpstr>Használt betűtípusok</vt:lpstr>
      </vt:variant>
      <vt:variant>
        <vt:i4>12</vt:i4>
      </vt:variant>
      <vt:variant>
        <vt:lpstr>Téma</vt:lpstr>
      </vt:variant>
      <vt:variant>
        <vt:i4>2</vt:i4>
      </vt:variant>
      <vt:variant>
        <vt:lpstr>Beágyazott OLE kiszolgálók</vt:lpstr>
      </vt:variant>
      <vt:variant>
        <vt:i4>1</vt:i4>
      </vt:variant>
      <vt:variant>
        <vt:lpstr>Diacímek</vt:lpstr>
      </vt:variant>
      <vt:variant>
        <vt:i4>31</vt:i4>
      </vt:variant>
    </vt:vector>
  </HeadingPairs>
  <TitlesOfParts>
    <vt:vector size="46" baseType="lpstr">
      <vt:lpstr>Arial</vt:lpstr>
      <vt:lpstr>Arial Rounded MT Bold</vt:lpstr>
      <vt:lpstr>Calibri</vt:lpstr>
      <vt:lpstr>Cambria Math</vt:lpstr>
      <vt:lpstr>Gill Sans MT</vt:lpstr>
      <vt:lpstr>Standard Symbols L</vt:lpstr>
      <vt:lpstr>StarSymbol</vt:lpstr>
      <vt:lpstr>Symbol</vt:lpstr>
      <vt:lpstr>Times New Roman</vt:lpstr>
      <vt:lpstr>Verdana</vt:lpstr>
      <vt:lpstr>Wingdings</vt:lpstr>
      <vt:lpstr>Wingdings 3</vt:lpstr>
      <vt:lpstr>Alapértelmezett terv</vt:lpstr>
      <vt:lpstr>Alapértelmezett</vt:lpstr>
      <vt:lpstr>Photo Editor fénykép</vt:lpstr>
      <vt:lpstr>PowerPoint-bemutató</vt:lpstr>
      <vt:lpstr>PowerPoint-bemutató</vt:lpstr>
      <vt:lpstr>PowerPoint-bemutató</vt:lpstr>
      <vt:lpstr>KVARKANYAG - ELMÉLETILEG</vt:lpstr>
      <vt:lpstr>KVARKANYAG - KÍSÉRLETILEG</vt:lpstr>
      <vt:lpstr>KVARKANYAG - JÁTÉKOSAN</vt:lpstr>
      <vt:lpstr>PowerPoint-bemutató</vt:lpstr>
      <vt:lpstr>Várakozás 2000 körül</vt:lpstr>
      <vt:lpstr>PowerPoint-bemutató</vt:lpstr>
      <vt:lpstr>PowerPoint-bemutató</vt:lpstr>
      <vt:lpstr>PowerPoint-bemutató</vt:lpstr>
      <vt:lpstr>PowerPoint-bemutató</vt:lpstr>
      <vt:lpstr>PowerPoint-bemutató</vt:lpstr>
      <vt:lpstr>  A RHIC tökéletes folyadéka</vt:lpstr>
      <vt:lpstr>PowerPoint-bemutató</vt:lpstr>
      <vt:lpstr>PowerPoint-bemutató</vt:lpstr>
      <vt:lpstr>PowerPoint-bemutató</vt:lpstr>
      <vt:lpstr>  6. mérföldkő: a kezdeti hőmérséklet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</vt:vector>
  </TitlesOfParts>
  <Company>Visualia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1. dia</dc:title>
  <dc:creator>Simeron</dc:creator>
  <cp:lastModifiedBy>Dr. Csörgő Tamás</cp:lastModifiedBy>
  <cp:revision>134</cp:revision>
  <dcterms:created xsi:type="dcterms:W3CDTF">2008-05-04T21:48:21Z</dcterms:created>
  <dcterms:modified xsi:type="dcterms:W3CDTF">2026-07-06T07:28:56Z</dcterms:modified>
</cp:coreProperties>
</file>