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6" r:id="rId2"/>
    <p:sldId id="262" r:id="rId3"/>
    <p:sldId id="270" r:id="rId4"/>
    <p:sldId id="258" r:id="rId5"/>
    <p:sldId id="266" r:id="rId6"/>
    <p:sldId id="257" r:id="rId7"/>
    <p:sldId id="272" r:id="rId8"/>
    <p:sldId id="268" r:id="rId9"/>
    <p:sldId id="273" r:id="rId10"/>
    <p:sldId id="297" r:id="rId11"/>
    <p:sldId id="296" r:id="rId12"/>
    <p:sldId id="295" r:id="rId13"/>
    <p:sldId id="269" r:id="rId14"/>
    <p:sldId id="276" r:id="rId15"/>
    <p:sldId id="274" r:id="rId16"/>
    <p:sldId id="277" r:id="rId17"/>
    <p:sldId id="291" r:id="rId18"/>
    <p:sldId id="292" r:id="rId19"/>
    <p:sldId id="279" r:id="rId20"/>
    <p:sldId id="293" r:id="rId21"/>
    <p:sldId id="280" r:id="rId22"/>
    <p:sldId id="294" r:id="rId23"/>
    <p:sldId id="278" r:id="rId24"/>
    <p:sldId id="290" r:id="rId25"/>
    <p:sldId id="286" r:id="rId26"/>
    <p:sldId id="281" r:id="rId27"/>
    <p:sldId id="298" r:id="rId28"/>
    <p:sldId id="285" r:id="rId29"/>
    <p:sldId id="299" r:id="rId30"/>
    <p:sldId id="300" r:id="rId31"/>
    <p:sldId id="301" r:id="rId32"/>
    <p:sldId id="302" r:id="rId33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ím" id="{9DAB3E1D-C283-4E2F-BD12-875385BEE4F6}">
          <p14:sldIdLst>
            <p14:sldId id="256"/>
          </p14:sldIdLst>
        </p14:section>
        <p14:section name="Bevezetés" id="{6C1AC65F-ADCD-4C15-8523-570C04B7BCB8}">
          <p14:sldIdLst>
            <p14:sldId id="262"/>
            <p14:sldId id="270"/>
          </p14:sldIdLst>
        </p14:section>
        <p14:section name="Nap" id="{358E3DD3-5C4B-4E24-BEB2-73B545CC0C5E}">
          <p14:sldIdLst>
            <p14:sldId id="258"/>
            <p14:sldId id="266"/>
            <p14:sldId id="257"/>
          </p14:sldIdLst>
        </p14:section>
        <p14:section name="Hold" id="{D66939CA-CFF8-4568-B3C1-0F566FD3FB7A}">
          <p14:sldIdLst>
            <p14:sldId id="272"/>
            <p14:sldId id="268"/>
            <p14:sldId id="273"/>
            <p14:sldId id="297"/>
            <p14:sldId id="296"/>
            <p14:sldId id="295"/>
          </p14:sldIdLst>
        </p14:section>
        <p14:section name="Fogyatkozások" id="{C5DC47BB-5D20-45C9-8CB3-9AC11BBFAE44}">
          <p14:sldIdLst>
            <p14:sldId id="269"/>
            <p14:sldId id="276"/>
            <p14:sldId id="274"/>
            <p14:sldId id="277"/>
          </p14:sldIdLst>
        </p14:section>
        <p14:section name="A Merkúr" id="{5B3ED961-0041-4074-B1B1-FF278D9868EB}">
          <p14:sldIdLst>
            <p14:sldId id="291"/>
            <p14:sldId id="292"/>
          </p14:sldIdLst>
        </p14:section>
        <p14:section name="Vénusz" id="{4812D1D2-102E-41F7-A7E2-C05C8C83C716}">
          <p14:sldIdLst>
            <p14:sldId id="279"/>
            <p14:sldId id="293"/>
          </p14:sldIdLst>
        </p14:section>
        <p14:section name="Mars" id="{BE215FF8-040A-4404-8B59-870704FD6AD9}">
          <p14:sldIdLst>
            <p14:sldId id="280"/>
            <p14:sldId id="294"/>
          </p14:sldIdLst>
        </p14:section>
        <p14:section name="Jupiter" id="{843BE40B-E1BB-4954-A371-EF2A193F8313}">
          <p14:sldIdLst>
            <p14:sldId id="278"/>
            <p14:sldId id="290"/>
            <p14:sldId id="286"/>
          </p14:sldIdLst>
        </p14:section>
        <p14:section name="Szaturnusz" id="{8439D9CE-4110-4875-846A-72CD5E850C5C}">
          <p14:sldIdLst>
            <p14:sldId id="281"/>
            <p14:sldId id="298"/>
          </p14:sldIdLst>
        </p14:section>
        <p14:section name="Az Uránusz és a Neptunusz" id="{45F9374B-188B-4291-B853-29B7DA4982BD}">
          <p14:sldIdLst>
            <p14:sldId id="285"/>
            <p14:sldId id="299"/>
            <p14:sldId id="300"/>
          </p14:sldIdLst>
        </p14:section>
        <p14:section name="Csillagképek" id="{B9F92922-FDDF-4453-A465-23DD2DC18895}">
          <p14:sldIdLst>
            <p14:sldId id="301"/>
          </p14:sldIdLst>
        </p14:section>
        <p14:section name="Befejezés" id="{B4A0080F-B81B-4CF5-A240-D76BB1E34BD1}">
          <p14:sldIdLst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811"/>
    <a:srgbClr val="F4EE00"/>
    <a:srgbClr val="C0BF04"/>
    <a:srgbClr val="FFFF00"/>
    <a:srgbClr val="696709"/>
    <a:srgbClr val="76760B"/>
    <a:srgbClr val="ECFE00"/>
    <a:srgbClr val="CFCB2B"/>
    <a:srgbClr val="9E8F0A"/>
    <a:srgbClr val="FF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78052" autoAdjust="0"/>
  </p:normalViewPr>
  <p:slideViewPr>
    <p:cSldViewPr snapToGrid="0">
      <p:cViewPr>
        <p:scale>
          <a:sx n="75" d="100"/>
          <a:sy n="75" d="100"/>
        </p:scale>
        <p:origin x="126" y="1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714086181653862E-4"/>
          <c:y val="0.11322454258435087"/>
          <c:w val="0.81338726571409847"/>
          <c:h val="0.7880436684544867"/>
        </c:manualLayout>
      </c:layout>
      <c:ofPieChart>
        <c:ofPieType val="pie"/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A fotoszféra összetétele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12-448A-90C6-5DA17BF6CE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A12-448A-90C6-5DA17BF6CE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EC-4F3B-9E5A-BC8C3BF71D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EC-4F3B-9E5A-BC8C3BF71D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EC-4F3B-9E5A-BC8C3BF71D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4EC-4F3B-9E5A-BC8C3BF71D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4EC-4F3B-9E5A-BC8C3BF71D5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4EC-4F3B-9E5A-BC8C3BF71D5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4EC-4F3B-9E5A-BC8C3BF71D5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B705-4297-9FFB-1C712B4EF2AC}"/>
              </c:ext>
            </c:extLst>
          </c:dPt>
          <c:dLbls>
            <c:spPr>
              <a:noFill/>
              <a:ln>
                <a:noFill/>
              </a:ln>
              <a:effectLst>
                <a:glow rad="63500">
                  <a:schemeClr val="bg1">
                    <a:alpha val="40000"/>
                  </a:schemeClr>
                </a:glo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effectLst>
                      <a:glow rad="139700">
                        <a:schemeClr val="bg1"/>
                      </a:glow>
                    </a:effectLst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bestFit"/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Munka1!$A$2:$A$12</c:f>
              <c:strCache>
                <c:ptCount val="9"/>
                <c:pt idx="0">
                  <c:v>hidrogén</c:v>
                </c:pt>
                <c:pt idx="1">
                  <c:v>hélium</c:v>
                </c:pt>
                <c:pt idx="2">
                  <c:v>oxigén</c:v>
                </c:pt>
                <c:pt idx="3">
                  <c:v>szén</c:v>
                </c:pt>
                <c:pt idx="4">
                  <c:v>vas</c:v>
                </c:pt>
                <c:pt idx="5">
                  <c:v>neon</c:v>
                </c:pt>
                <c:pt idx="6">
                  <c:v>nitrogén</c:v>
                </c:pt>
                <c:pt idx="7">
                  <c:v>szilícium</c:v>
                </c:pt>
                <c:pt idx="8">
                  <c:v>magnézium</c:v>
                </c:pt>
              </c:strCache>
              <c:extLst/>
            </c:strRef>
          </c:cat>
          <c:val>
            <c:numRef>
              <c:f>Munka1!$B$2:$B$12</c:f>
              <c:numCache>
                <c:formatCode>0.00%</c:formatCode>
                <c:ptCount val="9"/>
                <c:pt idx="0">
                  <c:v>0.73460000000000003</c:v>
                </c:pt>
                <c:pt idx="1">
                  <c:v>0.2485</c:v>
                </c:pt>
                <c:pt idx="2">
                  <c:v>7.7000000000000002E-3</c:v>
                </c:pt>
                <c:pt idx="3">
                  <c:v>2.8999999999999998E-3</c:v>
                </c:pt>
                <c:pt idx="4">
                  <c:v>1.6000000000000001E-3</c:v>
                </c:pt>
                <c:pt idx="5">
                  <c:v>1.1999999999999999E-3</c:v>
                </c:pt>
                <c:pt idx="6">
                  <c:v>8.9999999999999998E-4</c:v>
                </c:pt>
                <c:pt idx="7">
                  <c:v>6.9999999999999999E-4</c:v>
                </c:pt>
                <c:pt idx="8">
                  <c:v>5.0000000000000001E-4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A12-448A-90C6-5DA17BF6C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7"/>
        <c:secondPieSize val="75"/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3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F4EFE-8E7D-4838-BBA8-AA357796E20A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1B4B3-103A-43FF-9781-C0DC023E5A0F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1479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7229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Miért kék az égbolt nappal?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légkörön áthaladó napfényből a kék színű fény nagyobb mértékben szóródik, mint a vörös. 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hu-HU" sz="1200" dirty="0"/>
              <a:t>Rayleigh-szórás (/</a:t>
            </a:r>
            <a:r>
              <a:rPr lang="hu-HU" sz="1200" dirty="0" err="1"/>
              <a:t>reɪli</a:t>
            </a:r>
            <a:r>
              <a:rPr lang="hu-HU" sz="1200" dirty="0"/>
              <a:t>/, [</a:t>
            </a:r>
            <a:r>
              <a:rPr lang="hu-HU" sz="1200" dirty="0" err="1"/>
              <a:t>réjli</a:t>
            </a:r>
            <a:r>
              <a:rPr lang="hu-HU" sz="1200" dirty="0"/>
              <a:t>])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endParaRPr lang="hu-HU" dirty="0"/>
          </a:p>
          <a:p>
            <a:r>
              <a:rPr lang="hu-HU" dirty="0"/>
              <a:t>1. </a:t>
            </a:r>
            <a:r>
              <a:rPr lang="en-US" dirty="0"/>
              <a:t>The crescent Moon remains visible just moments before sunrise.</a:t>
            </a:r>
            <a:endParaRPr lang="hu-HU" dirty="0"/>
          </a:p>
          <a:p>
            <a:r>
              <a:rPr lang="hu-HU" dirty="0"/>
              <a:t>    (</a:t>
            </a:r>
            <a:r>
              <a:rPr lang="en-US" dirty="0"/>
              <a:t>A hold</a:t>
            </a:r>
            <a:r>
              <a:rPr lang="hu-HU" dirty="0"/>
              <a:t>sarló</a:t>
            </a:r>
            <a:r>
              <a:rPr lang="en-US" dirty="0"/>
              <a:t> </a:t>
            </a:r>
            <a:r>
              <a:rPr lang="hu-HU" noProof="0" dirty="0"/>
              <a:t>csak</a:t>
            </a:r>
            <a:r>
              <a:rPr lang="en-US" dirty="0"/>
              <a:t> </a:t>
            </a:r>
            <a:r>
              <a:rPr lang="hu-HU" noProof="0" dirty="0"/>
              <a:t>pillanatokkal</a:t>
            </a:r>
            <a:r>
              <a:rPr lang="en-US" dirty="0"/>
              <a:t> a napfelkelte előtt látható.</a:t>
            </a:r>
            <a:r>
              <a:rPr lang="hu-HU" dirty="0"/>
              <a:t>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463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64DB1-6F70-AE55-BB9B-8200796F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3CABF67-0BE5-1176-4FB4-A9DBB8099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A51DDFC6-5568-8518-6480-6188119FA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 Naprendszerből (égitestek))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Vénusz, Jupiter, Merkúr és a Hold együttállása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0FEC238-E31D-C7AE-4016-BCEC97ABC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055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hu-HU" dirty="0"/>
              <a:t>Mágneses ívkisülés extrém ultraibolya fényben 2010. július 6–8-án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38891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Világegyetemi szinten a Nap elég kis csillag.</a:t>
            </a:r>
          </a:p>
          <a:p>
            <a:r>
              <a:rPr lang="hu-HU" dirty="0"/>
              <a:t>A </a:t>
            </a:r>
            <a:r>
              <a:rPr lang="hu-HU" b="1" dirty="0"/>
              <a:t>magfúzió</a:t>
            </a:r>
            <a:r>
              <a:rPr lang="hu-HU" dirty="0"/>
              <a:t> olyan magreakció, amelynek során két kisebb atommag egyesül egy nagyobbat eredményezve.</a:t>
            </a:r>
          </a:p>
          <a:p>
            <a:endParaRPr lang="hu-HU" dirty="0"/>
          </a:p>
          <a:p>
            <a:r>
              <a:rPr lang="hu-HU" dirty="0"/>
              <a:t>1. 2019-es valós színű felvétel a Napról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0185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b="1" dirty="0"/>
              <a:t>fotoszféra</a:t>
            </a:r>
            <a:r>
              <a:rPr lang="hu-HU" dirty="0"/>
              <a:t> egy égitest azon régiója, ahonnan látható fény keletkezik.</a:t>
            </a:r>
          </a:p>
          <a:p>
            <a:r>
              <a:rPr lang="hu-HU" b="0" dirty="0"/>
              <a:t> </a:t>
            </a:r>
          </a:p>
          <a:p>
            <a:r>
              <a:rPr lang="hu-HU" b="0" dirty="0"/>
              <a:t>A látható világegyetem anyagának 99%-a plazma, az űr jelentős részét kitölti.</a:t>
            </a:r>
          </a:p>
          <a:p>
            <a:r>
              <a:rPr lang="hu-HU" dirty="0"/>
              <a:t>A Nap anyaga </a:t>
            </a:r>
            <a:r>
              <a:rPr lang="hu-HU" b="1" dirty="0"/>
              <a:t>plazma</a:t>
            </a:r>
            <a:r>
              <a:rPr lang="hu-HU" b="0" dirty="0"/>
              <a:t>, amit időközönként kilövell -&gt; napszél -&gt; a Föld mágneses tere megvéd minket -&gt; sarki fény</a:t>
            </a:r>
          </a:p>
          <a:p>
            <a:r>
              <a:rPr lang="hu-HU" b="0" dirty="0"/>
              <a:t>A napszél megvédi a Naprendszert a kozmikus sugárzástól is</a:t>
            </a:r>
            <a:endParaRPr lang="hu-HU" b="1" dirty="0"/>
          </a:p>
          <a:p>
            <a:endParaRPr lang="hu-HU" b="1" dirty="0"/>
          </a:p>
          <a:p>
            <a:r>
              <a:rPr lang="hu-HU" dirty="0"/>
              <a:t>A </a:t>
            </a:r>
            <a:r>
              <a:rPr lang="hu-HU" b="1" dirty="0"/>
              <a:t>plazma</a:t>
            </a:r>
            <a:r>
              <a:rPr lang="hu-HU" dirty="0"/>
              <a:t> a negyedik halmazállapot. A plazma ionok és szabad elektronok keveréke. 10000 K-en kezd el kialakulni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</a:t>
            </a:r>
            <a:r>
              <a:rPr lang="hu-HU" b="1" dirty="0"/>
              <a:t>magfúzió</a:t>
            </a:r>
            <a:r>
              <a:rPr lang="hu-HU" dirty="0"/>
              <a:t> olyan magreakció, amelynek során két kisebb atommag egyesül egy nagyobbat eredményezve.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6674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31E86-2CBE-91A1-A512-27F82E64B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AC45BDF-758A-0CE6-C3E6-173DF2FD9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300E785-F188-0B9D-8CBC-E1590F008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1. A Hold dagadó tányér fázisában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4990F7C-71A7-438A-D7FA-705109C1C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04021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45E7E-4791-EACC-E230-4F3379EBD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EF76320C-FB60-79AE-F259-43C00D847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C3564CC-527B-27B3-5770-8FAB950AD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Úgy alakult ki, hogy 4,3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mrd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éve egy Mars méretű bolygó nekicsapódott a Földnek, majd kivált és lehűlt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A kráterek a Naprendszer korai ideiből származnak.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Tengerek (</a:t>
            </a:r>
            <a:r>
              <a:rPr lang="hu-HU" dirty="0"/>
              <a:t>3,9-3,6 </a:t>
            </a:r>
            <a:r>
              <a:rPr lang="hu-HU" dirty="0" err="1"/>
              <a:t>mrd</a:t>
            </a:r>
            <a:r>
              <a:rPr lang="hu-HU" dirty="0"/>
              <a:t>. évvel ezelőtt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Gravitációs vonzásának hatására a földfelszín Hold felé mutató részei kissé megemelkednek </a:t>
            </a:r>
            <a:r>
              <a:rPr lang="hu-HU" dirty="0"/>
              <a:t>(a tengervíz a leginkább, mivel a folyékony testek könnyebben változtatnak alakot erőhatásra)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(árapály)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Hold első negyed fázisában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FFC3FE3-3580-89F6-2FEA-5DBFD3718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87158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40651-517C-6904-BD5C-E3766A4EB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980869C2-9FB2-146E-EC78-C4CDC36D7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F6234868-215D-2A62-C0C7-074DCC0F5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Éjszakai megfigyelést befolyásolja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Hold 27 napon keresztül: minden nap egy fényképnek felel meg, amelyen a Hold minden fázisában látható az újholdtól a teliholdig az újholdig. Ezen kívül látható a szög- és méretingadozása a Földhöz közeli és távoli viszonylatban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12391AE-F049-2D5F-13AB-974F2E9A3E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1483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0596-4EC2-BECB-008C-AB41F4A0A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4749B72-4944-5621-D0B0-A41D1B364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98341EE-5FDC-782C-B4AC-46832509D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Hold 27 napon keresztül: minden nap egy fényképnek felel meg, amelyen a Hold minden fázisában látható az újholdtól a teliholdig az újholdig. Ezen kívül látható a szög- és méretingadozása a Földhöz közeli és távoli viszonylatban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4B3BBF3-9D68-8049-606F-32C305607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012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BE25F-886E-6D02-0DC7-AD34B69D2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907BA9E-1F72-B5AD-3722-8A096DBB1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858BABB-A64B-CDA6-341B-E92B86FAC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95D29BA-E354-878C-B487-C3D87959D8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70032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B6971-7523-1B5F-9DE1-F36E590A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0E90961E-0CF1-F768-A1F6-9FF4A73BD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EBDA27D-7C8E-1501-0624-7D1C211E1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lang="hu-HU" dirty="0">
                <a:solidFill>
                  <a:schemeClr val="bg1"/>
                </a:solidFill>
              </a:rPr>
              <a:t>Föld-Hold távolság </a:t>
            </a:r>
            <a:r>
              <a:rPr lang="hu-HU" dirty="0" err="1">
                <a:solidFill>
                  <a:schemeClr val="bg1"/>
                </a:solidFill>
              </a:rPr>
              <a:t>átl</a:t>
            </a:r>
            <a:r>
              <a:rPr lang="hu-HU" dirty="0">
                <a:solidFill>
                  <a:schemeClr val="bg1"/>
                </a:solidFill>
              </a:rPr>
              <a:t>. 384 400 km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lang="hu-HU" b="0" dirty="0"/>
              <a:t>Fél nagytengely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(Földközel: 363 104 km, Földtávol: 405 696 km)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0147413-F25A-5EFC-4269-F48B1C4CA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475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lang="hu-HU" dirty="0"/>
              <a:t>Teljes napfogyatkozásnál láthatóvá válik a napkorona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(1999. augusztus 11., Franciaország)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5456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AA770-9DFB-2ADC-75E2-23746EC7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F92DC1F-6384-38BB-ED1F-B8C2654AE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22942AC-5150-2BA5-B5B0-925AA0AB9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Részleges napfogyatkozás, miközben a Nemzetközi Űrállomás (ISS) halad el a Nap előtt.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space, the Moon's shadow during the solar eclipse of March 9, 2016 appears as a dark spot moving across Earth.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(Az űrből a Hold árnyéka a 2016. március 9-i napfogyatkozás során sötét foltként jelenik meg a Földön.)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Napfogyatkozás ábra oldalirányból (nem méretarányos). Látható, ahogy a Hold árnyékot vet a Földre.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71E84D0-F384-7E1C-C92E-125DBD329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3015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CFA8C-FB3D-C9A5-1436-8F05026D4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867232-8CCD-D206-A93A-077164F0D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BBA4036-FDF9-A772-96A5-CD76E3B4B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teljes holdfogyatkozás képe 2010. december 21-én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1106079-DB82-E540-CEE0-B4825ED37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6141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0CCF5-6A81-7091-FDC3-B083F0606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29E7FC9-7CB8-DBD0-920E-BC6C038F1D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C87BEBF-CFBD-85AE-7B50-1A90AC47F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u-HU" dirty="0"/>
              <a:t>A holdfogyatkozás fázisai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holdfogyatkozás geometriája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(nem méretarányos)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D8AD172-52C0-2A7A-62E7-142B3E82E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8246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1.</a:t>
            </a:r>
            <a:r>
              <a:rPr lang="hu-HU" baseline="0" dirty="0"/>
              <a:t> </a:t>
            </a:r>
            <a:r>
              <a:rPr lang="pt-BR" baseline="0" dirty="0"/>
              <a:t>A MESSENGER 2008-as, valós színű képe a Merkúrról</a:t>
            </a:r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3994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Merkúr felszíne tele van kráterekkel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u-HU" dirty="0"/>
              <a:t>Az első, a MESSENGER által a Földre továbbított nagy felbontású fénykép a Merkúr felszínéről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40957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1. A MESSENGER felvétele a bolygóról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3775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Felszínén lehet akár 500 °C 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Óramutató járásával megegyezően forog a Naprendszer síkjára (a többi bolygóhoz képest fordítva).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Vénusz belseje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Sűrű légkör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Felszín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Köpeny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Folyékony vas-nikkel mag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2654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1. Az </a:t>
            </a:r>
            <a:r>
              <a:rPr lang="hu-HU" dirty="0" err="1"/>
              <a:t>Emirates</a:t>
            </a:r>
            <a:r>
              <a:rPr lang="hu-HU" dirty="0"/>
              <a:t> Mars </a:t>
            </a:r>
            <a:r>
              <a:rPr lang="hu-HU" dirty="0" err="1"/>
              <a:t>Mission</a:t>
            </a:r>
            <a:r>
              <a:rPr lang="hu-HU" dirty="0"/>
              <a:t> 2021-es felvétele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88868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Mars és két holdja (balról jobbra) Mars,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Phobos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Deimos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8876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Mágneses ívkisülés extrém ultraibolya fényben 2010. július 6–8-án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23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70218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… méretben és tömegben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Naprendszer többi bolygójának a tömege együtt a Jupiter tömegének a 75%-a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Nevezik a „Bolygók királyának”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... a Hold és a Vénusz után (néha a mars lehet fényesebb)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lang="hu-HU" dirty="0"/>
              <a:t>A Föld és a Jupiter méretének összehasonlítása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360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47C2-9F1D-995D-9E56-81A57C12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BC34550-E98A-A334-4446-C1FD5E8B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98209E-ACCC-3D0A-4A06-04E36FDD4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Galilei a holdakat 1610. január 7-én észlelte először, Itáliában.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Jelenleg 115 holdját ismerjük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Megfelelő látási viszonyok esetén a </a:t>
            </a:r>
            <a:r>
              <a:rPr lang="hu-HU" dirty="0" err="1"/>
              <a:t>Callisto</a:t>
            </a:r>
            <a:r>
              <a:rPr lang="hu-HU" dirty="0"/>
              <a:t>, akár </a:t>
            </a:r>
            <a:r>
              <a:rPr lang="hu-HU" b="1" dirty="0"/>
              <a:t>szabad szemmel</a:t>
            </a:r>
            <a:r>
              <a:rPr lang="hu-HU" dirty="0"/>
              <a:t> is megfigyelhető,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de egy </a:t>
            </a:r>
            <a:r>
              <a:rPr lang="hu-HU" b="1" dirty="0"/>
              <a:t>egyszerűbb távcsővel</a:t>
            </a:r>
            <a:r>
              <a:rPr lang="hu-HU" dirty="0"/>
              <a:t> mind a négy könnyedén látható.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Az </a:t>
            </a: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szinte teljesen kénből áll.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Az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Europa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meg vízből. A vastag jégfelszín alatt száz km-es sós óceán található. Idegen élet?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Ganymedes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nagyobb, mint a Merkúr és a legnagyobb hold a Naprendszerben és a 9. legnagyobb égitest a naprendszerben.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Callisto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felszíne tele van kráterekkel és van egy nagyon vékony szén-dioxidból álló légköre.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 A Jupiter a Galilei-holdak társaságában (a holdak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fentől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lefelé: Io,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Europa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Ganymedes,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Callisto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1381026-2852-46E4-5149-0E2F72578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263484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1. 2008-as felvétel természetes színben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70446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7679A-CF6F-1DC8-F2EB-568BEEB46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011A57F-8F11-87C4-440A-A10D9E012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84BF2E7-4B13-D82F-6824-50C414615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gyűrű valószínűleg úgy alakulhatott ki, hogy egy hold túl közel került a bolygóhoz és szétdarabolódott.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Szaturnusz gyűrűje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átl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10 (!) méter vastag. Van ahol 4 km.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Szaturnusz és 6 holdja (montázs) (Elöl: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Dione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lent: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Tethys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tőle jobbra: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Mimas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balra fent: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Enceladus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tőle jobbra lent: </a:t>
            </a: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jobb szélén fent: </a:t>
            </a:r>
            <a:r>
              <a:rPr kumimoji="0" lang="hu-H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Titan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855ADF5-70C6-3787-11CA-1C3F5ACEF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9599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D0A-2BA2-BC06-B597-8D13361F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3F520B5-9A59-5C96-25CC-4E2F7CBD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7FE1AF8-E95D-F53C-68EE-2FE28A221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Halványak -&gt; Nehezen megfigyelhetőek a Földről</a:t>
            </a:r>
          </a:p>
          <a:p>
            <a:r>
              <a:rPr lang="hu-HU" dirty="0"/>
              <a:t>Eredetileg </a:t>
            </a:r>
            <a:r>
              <a:rPr lang="hu-HU" b="1" dirty="0"/>
              <a:t>fordítva</a:t>
            </a:r>
            <a:r>
              <a:rPr lang="hu-HU" dirty="0"/>
              <a:t> helyezkedtek el: 4 </a:t>
            </a:r>
            <a:r>
              <a:rPr lang="hu-HU" dirty="0" err="1"/>
              <a:t>mrd</a:t>
            </a:r>
            <a:r>
              <a:rPr lang="hu-HU" dirty="0"/>
              <a:t>. évvel ezelőtt a Jupiter és a Szaturnusz </a:t>
            </a:r>
            <a:r>
              <a:rPr lang="hu-HU" b="1" dirty="0"/>
              <a:t>kilökte</a:t>
            </a:r>
            <a:r>
              <a:rPr lang="hu-HU" dirty="0"/>
              <a:t> őket.</a:t>
            </a:r>
          </a:p>
          <a:p>
            <a:r>
              <a:rPr lang="hu-HU" b="1" dirty="0"/>
              <a:t>Jégóriásoknak</a:t>
            </a:r>
            <a:r>
              <a:rPr lang="hu-HU" dirty="0"/>
              <a:t> is nevezik: magjuk körül jégréteg található és azután vastag gázréteg.</a:t>
            </a:r>
          </a:p>
          <a:p>
            <a:r>
              <a:rPr lang="hu-HU" b="1" dirty="0"/>
              <a:t>Anyaguk</a:t>
            </a:r>
            <a:r>
              <a:rPr lang="hu-HU" dirty="0"/>
              <a:t> főleg hidrogén és hélium, metánnal keverve.</a:t>
            </a:r>
          </a:p>
          <a:p>
            <a:endParaRPr lang="hu-HU" dirty="0"/>
          </a:p>
          <a:p>
            <a:r>
              <a:rPr lang="hu-HU" dirty="0"/>
              <a:t>1. Az Uránusz (balra) és a Neptunusz (jobbra)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7CEE4AD-67DB-D418-7467-DB18C478A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4150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4BB59-C4DA-929B-0195-567AE255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96845B9-DEA4-80D0-1876-179E3A4FA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E70EBEC-3D09-6511-B32E-F1E0C85DA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Néhány nagyobb hold: Miranda, Ariel,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Umbriel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Titánia és Oberon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Oldalán kering (olyan, mintha gurulna)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Van egy vékony gyűrűje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Voyager–2 valós színű felvétele az Uránuszról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56BBB54-E955-D12D-0717-A80FAC949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29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50035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5B6E3-62EF-90FE-4A24-2BD415F0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DD4AC43-CE9A-7C44-9DEB-B1931B577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AA3D2C4-FA73-46C6-D8B5-A71B15394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Az Uránusz pályája eltért a számításoktól, amit egy 8. bolygóval magyaráztak. Számítások után távcsöveiket a megfelelő irányba mutatva megtalálták.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A Voyager–2 képe a Neptunuszról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9DEB7D7-F839-FF9C-0FF9-FC68672D1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30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24190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2CEF-03D8-755C-AC8C-E4AB59614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BAAEA76-7CAF-6D1E-A79A-899738856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E6F15C7-C018-C16B-28CF-BB30E136D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Egymáshoz közel látszó, fényesebb csillagok csoportjait – nem kis képzelőerővel – emberi vagy isteni lények, állatok vagy tárgyak képével azonosították.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Nagy Medve csillagkép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D6DFC38-F029-DB5F-B958-8CC15CC1B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31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325695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1B4B3-103A-43FF-9781-C0DC023E5A0F}" type="slidenum">
              <a:rPr lang="hu-HU" smtClean="0"/>
              <a:t>32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99158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8E5C85-F671-0BDB-7E86-AE7B5642A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F740F1B-18F2-0490-6699-35FE8A098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734292B-36B8-6137-5DCE-EAC153FD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9E6A393-A30E-FAA8-1E98-0F4EE498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57383AB-89CA-133A-CE73-CE6B1911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205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4504E3-B966-3DC1-8F8B-9BD0F6E8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79C59F-6370-E706-689A-CA07E65D6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F9A7CA-93D7-C2F1-28F3-1E4EC9AB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5EA8D87-FBD1-CDB7-D8B8-65C9F77E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CEFDE17-647E-AA1C-9EB6-DABEC47F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989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4469D1-DC0D-5329-FB9B-AEA9C50FB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9BBEB5E-67F9-7BA0-6209-902EE8731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ABCEDD-4D17-4851-662E-92479EA0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FDF8453-7F37-5F15-924B-8E3B25F21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C1B4201-8496-3137-8303-0592D2A0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546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1AE475-A368-FB34-C1CC-558266D5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F722AD5-D166-E1CA-9215-E3627F8D2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EE6CFC1-D837-D0CF-D9FF-121433D55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F3CBD98-BB98-9AEC-55A1-C4E81500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381C5F8-EE11-8C27-923B-4EAEAC45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625FD6D-DA57-A070-C09A-29DFDF70F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63731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345901-C730-6238-7694-D360ED96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86123F8-CAAE-0782-55DA-1FAE09436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C779411-9666-B27C-53A9-53D5FB980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4568627-19D1-94CD-7296-293B32E1A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6DD7C25-82F4-4315-EB47-8AB354E7F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9D54FC00-BA0A-E546-95D8-7F8CB54C7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ED88A45-FD8A-D947-8AB4-48E267A0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2D0468F-44DC-A4EA-7502-FFE6563F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5081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467F77-B2C3-3323-FFFF-C6796E1E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F0491E5-C066-FDCD-80BB-827C8938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7DE7FB8-4432-D9FC-A90F-9D0BCF41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4F1319F-125B-3B39-D201-1B02CD25B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881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EB9A8D6-4DEA-1B89-7EB2-C8C4054A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3741174-D972-44EF-F473-BB51DE847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516A574-C00A-BE84-FE2D-D150A2FF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951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0F7520-5647-FD00-3C36-778490DB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74345C-5486-2E0B-104A-F1DA8386A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91E7725-DEF0-0DB7-3BEB-80904A983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0BC7362-CCDA-B311-C9DB-9D03A3E3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6D44F04-5BE3-2E13-E941-F9E441B5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68815C5-9A2A-22EA-8705-6EA1336F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011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D21BB2-9452-F654-064B-2066B96B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DF0841C-1E7C-07C6-A520-FC5B22C3C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82F9F6F-9A8C-12E6-5AEE-AF04BC106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6C9FC7-7826-0777-4D6E-C3ECFBF63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2F5022B-5FC2-A5D6-93D1-5F1B98FA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214F1A4-CB23-AFF6-7CD8-E0EC3D52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4274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E10CCB-C228-4A49-94C5-70D33A68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67600EA-7920-ABD7-CF2B-6B14587AC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65B487E-A496-C133-9EEA-2DDDE9210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43402E6-3266-E31D-0DCB-6D504FE34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C0BB17E-CAD8-4750-954E-E2965BD3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873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96C3248-E97A-1578-6F02-43DCE928D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0D548C6-96D9-5A24-7AC3-1EBDF1BEA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D55B5C-9B4F-A9E6-456D-33E87D90D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6F7C67A-4B4C-13C7-4300-422AB1586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C03131-ABE8-A354-5EBD-B1F4B89DC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501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A3C2553-E502-77A5-B2D4-2A9B41605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61616A-2660-2C25-0E6E-2BA887697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D28B00E-98D6-4963-7B0B-B8F75EDA4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E5D47-CEE3-4DCE-B40A-AC9343072A49}" type="datetimeFigureOut">
              <a:rPr lang="hu-HU" smtClean="0"/>
              <a:t>2026. 07. 05.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FB956A-A118-45FA-36A0-A999AC690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78A5487-5BBC-60C3-2222-AD6CF8203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191C49-59CC-4C72-A445-3F1FC70AF72C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80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48DB2CC-98C3-C520-D56D-147896ABD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" r="33320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0997E76-E603-1C65-D98B-2FDA4238B3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4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C939A3C-5829-82CD-BB27-82978B57A3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8000" b="1" dirty="0">
                <a:solidFill>
                  <a:schemeClr val="bg1"/>
                </a:solidFill>
              </a:rPr>
              <a:t>Az (éjszakai) égbolt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1DE668A-D8BE-DA60-7300-1BA4E3034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Készítette: Magda Milán</a:t>
            </a:r>
          </a:p>
        </p:txBody>
      </p:sp>
    </p:spTree>
    <p:extLst>
      <p:ext uri="{BB962C8B-B14F-4D97-AF65-F5344CB8AC3E}">
        <p14:creationId xmlns:p14="http://schemas.microsoft.com/office/powerpoint/2010/main" val="14705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4821A9-0249-7C2C-8A43-0D9BB3EF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Mit találhatunk az égbolton?</a:t>
            </a:r>
            <a:endParaRPr lang="hu-HU" sz="2800" b="1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AAB85E2-1FC0-9E59-EAA4-DB006A43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34102"/>
          </a:xfrm>
        </p:spPr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Az égbolton számos dolog található:</a:t>
            </a:r>
          </a:p>
          <a:p>
            <a:pPr marL="685800" lvl="1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Pl. Nap, Hold, felhők, stb.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2800" dirty="0">
                <a:solidFill>
                  <a:prstClr val="black"/>
                </a:solidFill>
              </a:rPr>
              <a:t>Ezek láthatóságát nagyban befolyásolja:</a:t>
            </a:r>
          </a:p>
          <a:p>
            <a:pPr marL="685800" lvl="1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Fényszennyezettség</a:t>
            </a:r>
          </a:p>
          <a:p>
            <a:pPr marL="685800" lvl="1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Jelenlegi holdfázis</a:t>
            </a:r>
          </a:p>
          <a:p>
            <a:pPr marL="685800" lvl="1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Nap</a:t>
            </a:r>
          </a:p>
        </p:txBody>
      </p:sp>
      <p:pic>
        <p:nvPicPr>
          <p:cNvPr id="12" name="Tartalom helye 11" descr="https://upload.wikimedia.org/wikipedia/commons/thumb/f/fd/Moon_in_Sunrise_Sky_2.jpg/960px-Moon_in_Sunrise_Sky_2.jpg">
            <a:extLst>
              <a:ext uri="{FF2B5EF4-FFF2-40B4-BE49-F238E27FC236}">
                <a16:creationId xmlns:a16="http://schemas.microsoft.com/office/drawing/2014/main" id="{92D4DA19-A376-7A1C-3FFD-5BE4BA09F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8838" y="756972"/>
            <a:ext cx="4000897" cy="533453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622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A425-D890-29D1-C4A4-56677107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C1FDDE-C165-4795-A52D-AA71CEF8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54512" cy="1600200"/>
          </a:xfrm>
        </p:spPr>
        <p:txBody>
          <a:bodyPr>
            <a:normAutofit/>
          </a:bodyPr>
          <a:lstStyle/>
          <a:p>
            <a:r>
              <a:rPr lang="hu-HU" sz="4400" b="1" dirty="0"/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17F58C0-F759-7F7D-BB8B-32F424E38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4240212" cy="4873625"/>
          </a:xfrm>
        </p:spPr>
        <p:txBody>
          <a:bodyPr>
            <a:normAutofit/>
          </a:bodyPr>
          <a:lstStyle/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Szabad szemmel leginkább ezek az égitestek láthatóak:</a:t>
            </a: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Nap</a:t>
            </a: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  <a:latin typeface="Aptos" panose="02110004020202020204"/>
              </a:rPr>
              <a:t>Hold</a:t>
            </a:r>
            <a:endParaRPr lang="hu-HU" sz="2800" dirty="0">
              <a:solidFill>
                <a:prstClr val="black"/>
              </a:solidFill>
            </a:endParaRP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Vénusz</a:t>
            </a: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lang="hu-HU" sz="2800" dirty="0">
                <a:solidFill>
                  <a:prstClr val="black"/>
                </a:solidFill>
              </a:rPr>
              <a:t>Jupiter</a:t>
            </a:r>
            <a:endParaRPr lang="hu-HU" sz="2800" dirty="0">
              <a:solidFill>
                <a:prstClr val="black"/>
              </a:solidFill>
              <a:latin typeface="Aptos" panose="02110004020202020204"/>
            </a:endParaRP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Mars</a:t>
            </a:r>
          </a:p>
          <a:p>
            <a:pPr marL="685800" lvl="1" indent="-228600">
              <a:buFont typeface="Arial" panose="020B0604020202020204" pitchFamily="34" charset="0"/>
              <a:buChar char="•"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Szaturnusz</a:t>
            </a: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92480"/>
            <a:ext cx="6172200" cy="406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1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https://upload.wikimedia.org/wikipedia/commons/9/9c/Arcing_Active_Region.jpg">
            <a:extLst>
              <a:ext uri="{FF2B5EF4-FFF2-40B4-BE49-F238E27FC236}">
                <a16:creationId xmlns:a16="http://schemas.microsoft.com/office/drawing/2014/main" id="{716B1CD6-B041-64F3-CFE3-DCB1DBCEB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F4F0DCF-F7F4-D0C6-3BDB-44EAEB0B3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2571750" cy="1133475"/>
          </a:xfrm>
          <a:noFill/>
        </p:spPr>
        <p:txBody>
          <a:bodyPr>
            <a:normAutofit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Nap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A86E70-245E-671F-1841-6430087A3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355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130174-5819-C207-C3BD-6B77D80D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3776A8-A4D1-7E1C-0AB5-A9FB6FD5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2800" b="1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CE44C73-A1ED-2C13-9A82-C29711FB8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0370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Naprendszer központi csillaga.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Az élethez nélkülözhetetlen.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Nap energiája a magfúzió során szabadul fel.</a:t>
            </a:r>
          </a:p>
        </p:txBody>
      </p:sp>
      <p:pic>
        <p:nvPicPr>
          <p:cNvPr id="7" name="Tartalom helye 6" descr="https://upload.wikimedia.org/wikipedia/commons/thumb/8/83/The_Sun_in_white_light.jpg/960px-The_Sun_in_white_light.jpg">
            <a:extLst>
              <a:ext uri="{FF2B5EF4-FFF2-40B4-BE49-F238E27FC236}">
                <a16:creationId xmlns:a16="http://schemas.microsoft.com/office/drawing/2014/main" id="{DA8C106E-2DFF-5775-2310-8BD86F91C8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22912" y="514350"/>
            <a:ext cx="5829300" cy="5829300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40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0D7555-028E-F3A7-1FD0-22FF8F6D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5853112" cy="685800"/>
          </a:xfrm>
        </p:spPr>
        <p:txBody>
          <a:bodyPr>
            <a:normAutofit/>
          </a:bodyPr>
          <a:lstStyle/>
          <a:p>
            <a:r>
              <a:rPr lang="hu-HU" sz="4000" b="1" dirty="0">
                <a:solidFill>
                  <a:schemeClr val="bg1"/>
                </a:solidFill>
              </a:rPr>
              <a:t>A fotoszféra összetétele:</a:t>
            </a:r>
          </a:p>
        </p:txBody>
      </p:sp>
      <p:graphicFrame>
        <p:nvGraphicFramePr>
          <p:cNvPr id="7" name="Tartalom helye 6">
            <a:extLst>
              <a:ext uri="{FF2B5EF4-FFF2-40B4-BE49-F238E27FC236}">
                <a16:creationId xmlns:a16="http://schemas.microsoft.com/office/drawing/2014/main" id="{708F7D2E-5537-EC5D-DB0B-7C0B3D59B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540748"/>
              </p:ext>
            </p:extLst>
          </p:nvPr>
        </p:nvGraphicFramePr>
        <p:xfrm>
          <a:off x="839788" y="1143000"/>
          <a:ext cx="10512423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929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53975-A14B-73C3-1DC4-62077961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69939A-9B38-EF4C-96A9-6C253F1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2686050" cy="1133475"/>
          </a:xfrm>
          <a:noFill/>
        </p:spPr>
        <p:txBody>
          <a:bodyPr>
            <a:normAutofit fontScale="90000"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Hold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696C1CF-4FFC-C977-03E6-B31102C7B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75FE882-EE77-F86C-422C-778CC8973C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7" r="12026"/>
          <a:stretch>
            <a:fillRect/>
          </a:stretch>
        </p:blipFill>
        <p:spPr>
          <a:xfrm>
            <a:off x="4965700" y="291356"/>
            <a:ext cx="7226300" cy="6275288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53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82B3BB-2966-ED7A-DA52-B2346DF33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E892FB-A939-E9C4-553E-A87AA295F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563D0FD-4349-2647-5471-101143A68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Bolygónk kísérője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Tele van kráterekkel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sötét részeket, régen bazaltláva töltötte fel.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Tartalom helye 19">
            <a:extLst>
              <a:ext uri="{FF2B5EF4-FFF2-40B4-BE49-F238E27FC236}">
                <a16:creationId xmlns:a16="http://schemas.microsoft.com/office/drawing/2014/main" id="{6D2B7264-F1B3-71A0-1E5D-BEBC36D1B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"/>
          <a:stretch>
            <a:fillRect/>
          </a:stretch>
        </p:blipFill>
        <p:spPr>
          <a:xfrm>
            <a:off x="5984776" y="1092200"/>
            <a:ext cx="4569023" cy="476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3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6B7F6-CA41-E2CF-738B-94F31371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11E955-EF8E-84D9-49A4-9E8881EE6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799012" cy="1600200"/>
          </a:xfrm>
        </p:spPr>
        <p:txBody>
          <a:bodyPr>
            <a:normAutofit fontScale="90000"/>
          </a:bodyPr>
          <a:lstStyle/>
          <a:p>
            <a:r>
              <a:rPr lang="hu-HU" sz="4400" b="1" dirty="0">
                <a:solidFill>
                  <a:schemeClr val="bg1"/>
                </a:solidFill>
              </a:rPr>
              <a:t>Miért változik mindig a Hold alakja?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41D2CEB-69C9-304D-2D9B-96673ACBD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Nap folyamatosan megvilágítja a Hold egyik felét.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Ahogy a Hold kering a Föld körül, úgy innen mindig másképpen megvilágítva látjuk.</a:t>
            </a:r>
          </a:p>
        </p:txBody>
      </p:sp>
      <p:pic>
        <p:nvPicPr>
          <p:cNvPr id="3" name="Tartalom helye 2">
            <a:extLst>
              <a:ext uri="{FF2B5EF4-FFF2-40B4-BE49-F238E27FC236}">
                <a16:creationId xmlns:a16="http://schemas.microsoft.com/office/drawing/2014/main" id="{914CA2A9-1B6F-1013-EF49-69C472602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980" y="1095330"/>
            <a:ext cx="4964617" cy="465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3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D597A-219A-B56B-326F-3C0E291D3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E89751-14B0-E6E4-FB99-57BC6E34E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799012" cy="1600200"/>
          </a:xfrm>
        </p:spPr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F1594C9-C883-E26B-3C83-623F89DBA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Tartalom helye 11">
            <a:extLst>
              <a:ext uri="{FF2B5EF4-FFF2-40B4-BE49-F238E27FC236}">
                <a16:creationId xmlns:a16="http://schemas.microsoft.com/office/drawing/2014/main" id="{0E7AB1CE-517A-6E15-4790-49C58F1FD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57" y="1464846"/>
            <a:ext cx="10367487" cy="392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199D0F-74A1-DDC1-C757-981EF57BB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B499696B-4CF2-BAFF-92C4-F2C6A4934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5" t="6385" r="-325" b="2310"/>
          <a:stretch>
            <a:fillRect/>
          </a:stretch>
        </p:blipFill>
        <p:spPr>
          <a:xfrm>
            <a:off x="9282188" y="2559844"/>
            <a:ext cx="2071612" cy="2806700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69B6ED6E-ABBD-CCDC-0BE6-D83103351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DD01638-00F3-5ABC-7882-E62DDD56D11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2057400"/>
            <a:ext cx="4240213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AB7F16A-5BD4-DBBD-9E29-6636A4AEF4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94696"/>
          <a:stretch>
            <a:fillRect/>
          </a:stretch>
        </p:blipFill>
        <p:spPr>
          <a:xfrm>
            <a:off x="838200" y="2457002"/>
            <a:ext cx="28067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91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52FCD3-FB82-C2CD-8787-41BD58D3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0B256C62-8DBE-3940-945D-557C79382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0" r="5000"/>
          <a:stretch>
            <a:fillRect/>
          </a:stretch>
        </p:blipFill>
        <p:spPr>
          <a:xfrm>
            <a:off x="-330200" y="3963194"/>
            <a:ext cx="11684000" cy="584200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37684F48-6BED-32CF-FF0D-36CBEAADC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Föld-Hold távolság (méretarányos):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4FC9400-63E9-808F-C5B5-200554C0F6F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2057400"/>
            <a:ext cx="4240213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A0F9EF15-F98C-9455-AA47-450092487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/>
          <a:stretch>
            <a:fillRect/>
          </a:stretch>
        </p:blipFill>
        <p:spPr>
          <a:xfrm>
            <a:off x="838200" y="3963194"/>
            <a:ext cx="110998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27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72213F2A-FD9E-FCD0-1899-0A82E2FEEB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796" y="987425"/>
            <a:ext cx="4950984" cy="4873625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6949546" cy="1600200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bg1"/>
                </a:solidFill>
              </a:rPr>
              <a:t>Napfogyatkozás: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 a jelenség, amikor a Hold eltakarja a Napot.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A Föld-Hold-Nap egy vonalban vannak.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9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885F9C-9F27-E1EE-DB51-C4B82D443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CAB667-AE3D-B762-FD08-F4D5F7351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C80E6AD4-5289-FD95-2A8F-616E1A8317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32" y="1253331"/>
            <a:ext cx="4351338" cy="4351338"/>
          </a:xfrm>
          <a:prstGeom prst="rect">
            <a:avLst/>
          </a:prstGeom>
        </p:spPr>
      </p:pic>
      <p:pic>
        <p:nvPicPr>
          <p:cNvPr id="14" name="Tartalom helye 13">
            <a:extLst>
              <a:ext uri="{FF2B5EF4-FFF2-40B4-BE49-F238E27FC236}">
                <a16:creationId xmlns:a16="http://schemas.microsoft.com/office/drawing/2014/main" id="{723AE6D2-532E-CD12-59EF-AB3A8AB50A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027906"/>
            <a:ext cx="5181600" cy="345440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2883F7F9-D4B2-A263-2967-08C66479E2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82306"/>
            <a:ext cx="5181600" cy="18515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0989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F829E-7C4C-96DF-0E5B-43F6E9BEA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zis 2">
            <a:extLst>
              <a:ext uri="{FF2B5EF4-FFF2-40B4-BE49-F238E27FC236}">
                <a16:creationId xmlns:a16="http://schemas.microsoft.com/office/drawing/2014/main" id="{6555ED2F-EDE1-5323-CA43-9C430B125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9953" y="3254903"/>
            <a:ext cx="338667" cy="33866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0100B5B6-51FB-0E0D-233A-DBCC2C554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95363"/>
            <a:ext cx="4873625" cy="4873625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B5841C0-B0B1-DB34-09FE-312133E59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6864880" cy="1600200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bg1"/>
                </a:solidFill>
              </a:rPr>
              <a:t>Holdfogyatkozás: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36C789B-B375-B8E1-2061-CFC3273DA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812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 a jelenség, amikor a Hold a Föld árnyékában van.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A vöröses színt a Föld légkörén áthaladó, megtört napfény adja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99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613F5-898A-7118-7420-797FA8107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FC1B04-96BB-39C9-959D-047F87598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pic>
        <p:nvPicPr>
          <p:cNvPr id="23" name="Tartalom helye 22">
            <a:extLst>
              <a:ext uri="{FF2B5EF4-FFF2-40B4-BE49-F238E27FC236}">
                <a16:creationId xmlns:a16="http://schemas.microsoft.com/office/drawing/2014/main" id="{BA56AEE4-C5F9-EF03-B13A-F620855294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114"/>
          <a:stretch>
            <a:fillRect/>
          </a:stretch>
        </p:blipFill>
        <p:spPr>
          <a:xfrm>
            <a:off x="2933700" y="3429000"/>
            <a:ext cx="6299200" cy="2866369"/>
          </a:xfrm>
          <a:prstGeom prst="rect">
            <a:avLst/>
          </a:prstGeom>
          <a:gradFill flip="none" rotWithShape="1">
            <a:gsLst>
              <a:gs pos="61000">
                <a:srgbClr val="696709"/>
              </a:gs>
              <a:gs pos="27000">
                <a:srgbClr val="C0BF04"/>
              </a:gs>
              <a:gs pos="0">
                <a:srgbClr val="F4EE00"/>
              </a:gs>
              <a:gs pos="89000">
                <a:srgbClr val="3B3A0B"/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effectLst>
            <a:softEdge rad="63500"/>
          </a:effectLst>
        </p:spPr>
      </p:pic>
      <p:pic>
        <p:nvPicPr>
          <p:cNvPr id="21" name="Tartalom helye 20">
            <a:extLst>
              <a:ext uri="{FF2B5EF4-FFF2-40B4-BE49-F238E27FC236}">
                <a16:creationId xmlns:a16="http://schemas.microsoft.com/office/drawing/2014/main" id="{AAEDBEEC-9B95-C7EF-8F79-37A4A33B6F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83" y="2324100"/>
            <a:ext cx="7527634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13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3397250" cy="1133475"/>
          </a:xfrm>
          <a:noFill/>
        </p:spPr>
        <p:txBody>
          <a:bodyPr>
            <a:normAutofit fontScale="90000"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Merkúr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147" y="0"/>
            <a:ext cx="6722853" cy="672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47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Földről nézve szürkés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színe van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Naphoz legközelebbi bolygó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Megfigyelése nehéz Napközelsége miatt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3575050" cy="1133475"/>
          </a:xfrm>
          <a:noFill/>
        </p:spPr>
        <p:txBody>
          <a:bodyPr>
            <a:normAutofit fontScale="90000"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Vénusz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18387" y="728910"/>
            <a:ext cx="5273613" cy="540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180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r>
              <a:rPr lang="hu-HU" sz="44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11300"/>
            <a:ext cx="4240212" cy="4357688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Földről nézve fényes,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fehéres-sárgás színe van.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baseline="0" dirty="0">
                <a:solidFill>
                  <a:schemeClr val="bg1"/>
                </a:solidFill>
                <a:latin typeface="Aptos" panose="02110004020202020204"/>
              </a:rPr>
              <a:t>Nagyon fényes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Szokták nevezni Esthajnalcsillagnak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Légköre tartalmaz üvegházhatású, mérgező gázokat.</a:t>
            </a:r>
          </a:p>
        </p:txBody>
      </p:sp>
      <p:pic>
        <p:nvPicPr>
          <p:cNvPr id="9" name="Tartalom helye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76" y="987425"/>
            <a:ext cx="5770023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6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2889250" cy="1133475"/>
          </a:xfrm>
          <a:noFill/>
        </p:spPr>
        <p:txBody>
          <a:bodyPr>
            <a:normAutofit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Mars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40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Vöröses színét a felszínén található vas-oxid adja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Gyakran nevezik a „vörös bolygónak”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Van két holdja:</a:t>
            </a: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hu-HU" sz="3000" dirty="0" err="1">
                <a:solidFill>
                  <a:schemeClr val="bg1"/>
                </a:solidFill>
                <a:latin typeface="Aptos" panose="02110004020202020204"/>
              </a:rPr>
              <a:t>Phobos</a:t>
            </a:r>
            <a:endParaRPr lang="hu-HU" sz="3000" dirty="0">
              <a:solidFill>
                <a:schemeClr val="bg1"/>
              </a:solidFill>
              <a:latin typeface="Aptos" panose="02110004020202020204"/>
            </a:endParaRP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hu-HU" sz="3000" dirty="0" err="1">
                <a:solidFill>
                  <a:schemeClr val="bg1"/>
                </a:solidFill>
                <a:latin typeface="Aptos" panose="02110004020202020204"/>
              </a:rPr>
              <a:t>Deimos</a:t>
            </a:r>
            <a:endParaRPr lang="hu-HU" sz="3000" dirty="0">
              <a:solidFill>
                <a:schemeClr val="bg1"/>
              </a:solidFill>
              <a:latin typeface="Aptos" panose="021100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Tartalom helye 11">
            <a:extLst>
              <a:ext uri="{FF2B5EF4-FFF2-40B4-BE49-F238E27FC236}">
                <a16:creationId xmlns:a16="http://schemas.microsoft.com/office/drawing/2014/main" id="{66BC1B68-9499-2B32-F68A-547538EC2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688306"/>
            <a:ext cx="6172200" cy="347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1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3429000"/>
            <a:ext cx="3536951" cy="1133475"/>
          </a:xfrm>
          <a:noFill/>
        </p:spPr>
        <p:txBody>
          <a:bodyPr>
            <a:normAutofit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Jupiter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81" y="534837"/>
            <a:ext cx="6394469" cy="578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64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Naprendszer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legnagyobb bolygója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Átlagosan a harmadik legfényesebb égitest az éjszakai égen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Anyagának nagy százalékát hidrogén teszi ki.</a:t>
            </a: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C8AE6A0B-69F3-8307-7CBB-1E81120A8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00" y="0"/>
            <a:ext cx="6261100" cy="536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0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6CCC-F487-FB6F-432B-8A70E2963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B582FB-36A2-9CD2-3C92-8681F143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r>
              <a:rPr lang="hu-HU" sz="4400" b="1" dirty="0">
                <a:solidFill>
                  <a:schemeClr val="bg1"/>
                </a:solidFill>
              </a:rPr>
              <a:t>Holdjai: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84EE06-1A81-99C5-4D32-F07BBADE8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115 holdját ismerjük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Galilei-holdak:</a:t>
            </a: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Io</a:t>
            </a: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hu-HU" sz="3000" dirty="0" err="1">
                <a:solidFill>
                  <a:schemeClr val="bg1"/>
                </a:solidFill>
                <a:latin typeface="Aptos" panose="02110004020202020204"/>
              </a:rPr>
              <a:t>Europa</a:t>
            </a:r>
            <a:endParaRPr lang="hu-HU" sz="3000" dirty="0">
              <a:solidFill>
                <a:schemeClr val="bg1"/>
              </a:solidFill>
              <a:latin typeface="Aptos" panose="02110004020202020204"/>
            </a:endParaRP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hu-HU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</a:t>
            </a:r>
            <a:r>
              <a:rPr lang="hu-HU" sz="3000" dirty="0" err="1">
                <a:solidFill>
                  <a:schemeClr val="bg1"/>
                </a:solidFill>
                <a:latin typeface="Aptos" panose="02110004020202020204"/>
              </a:rPr>
              <a:t>nymedes</a:t>
            </a:r>
            <a:endParaRPr lang="hu-HU" sz="3000" dirty="0">
              <a:solidFill>
                <a:schemeClr val="bg1"/>
              </a:solidFill>
              <a:latin typeface="Aptos" panose="02110004020202020204"/>
            </a:endParaRP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hu-HU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Callisto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Tartalom helye 13">
            <a:extLst>
              <a:ext uri="{FF2B5EF4-FFF2-40B4-BE49-F238E27FC236}">
                <a16:creationId xmlns:a16="http://schemas.microsoft.com/office/drawing/2014/main" id="{D65539FD-F9FC-33BB-7694-3CDF546F6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157" y="475694"/>
            <a:ext cx="4132263" cy="589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6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5264150" cy="1133475"/>
          </a:xfrm>
          <a:noFill/>
        </p:spPr>
        <p:txBody>
          <a:bodyPr>
            <a:normAutofit/>
          </a:bodyPr>
          <a:lstStyle/>
          <a:p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 Szaturnusz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C2455B5-3665-E501-1123-27CF465DB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1728390"/>
            <a:ext cx="10236200" cy="495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99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A8AE5-AB9C-E3DF-075C-D49CED423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4A4AE2-EAC1-9E98-03A7-DE70BD59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endParaRPr lang="hu-HU" sz="4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4A67F69-AAF3-EEEE-C0C7-69E4F6E8D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legtávolabbi bolygó, ami szabad szemmel is jól látható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Látványos gyűrűrendszere van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Jelenleg 292 holdját ismerjük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BDA2CCED-741C-EDF1-953B-0DAD1424D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068632"/>
            <a:ext cx="6172200" cy="471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7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8A9EC-4250-CBA4-05DE-85AB4BE1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22D16-31B8-DD6B-0533-E4DB1BD7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103505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hu-HU" sz="7200" b="1" dirty="0">
                <a:ln w="0">
                  <a:noFill/>
                </a:ln>
                <a:solidFill>
                  <a:schemeClr val="bg1"/>
                </a:solidFill>
              </a:rPr>
              <a:t>Az Uránusz és a Neptunusz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DC4ADD-C361-2ABA-59DE-C928B50CF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EE1A8FE-9A0C-3BC2-8E7E-F926878C2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1803400"/>
            <a:ext cx="8940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12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D6C6E-3B37-9F79-ACB3-F6030A009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077E48-674F-7FCB-75FA-EB28CE78F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r>
              <a:rPr lang="hu-HU" sz="4400" b="1" dirty="0">
                <a:solidFill>
                  <a:schemeClr val="bg1"/>
                </a:solidFill>
              </a:rPr>
              <a:t>Az Uránusz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41B4441-73C0-060B-3A9A-A708939C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 Uránusz már szabad szemmel nem igazán látható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29 holdját ismerjük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 első bolygó, amelyet távcsővel fedeztek fel.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Tartalom helye 7">
            <a:extLst>
              <a:ext uri="{FF2B5EF4-FFF2-40B4-BE49-F238E27FC236}">
                <a16:creationId xmlns:a16="http://schemas.microsoft.com/office/drawing/2014/main" id="{B8B8AB0C-91E0-E34E-E575-4994D2565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13" y="712763"/>
            <a:ext cx="5422948" cy="54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6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AE48F-CAC2-4C22-E9BF-C2273542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713E2F-0A84-302E-4D90-685C88FB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r>
              <a:rPr lang="hu-HU" sz="4400" b="1" dirty="0">
                <a:solidFill>
                  <a:schemeClr val="bg1"/>
                </a:solidFill>
              </a:rPr>
              <a:t>Az Neptunusz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DBBADA4-E9C6-3F64-1184-CBE0EEABB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Az utolsó bolygó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Tudatosan keresték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 holdját ismerjük</a:t>
            </a:r>
          </a:p>
          <a:p>
            <a:pPr marL="685800" lvl="1" indent="-2286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hu-HU" sz="3000" dirty="0">
                <a:solidFill>
                  <a:schemeClr val="bg1"/>
                </a:solidFill>
                <a:latin typeface="Aptos" panose="02110004020202020204"/>
              </a:rPr>
              <a:t>Legnagyobb a Triton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0842F15A-9559-2B3E-4DF0-C442A19FFE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987425"/>
            <a:ext cx="4873625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D404E5-067C-DB99-569B-70E6248C7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3DBA1E-5304-C236-ED37-4867E438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51312" cy="1600200"/>
          </a:xfrm>
        </p:spPr>
        <p:txBody>
          <a:bodyPr>
            <a:normAutofit/>
          </a:bodyPr>
          <a:lstStyle/>
          <a:p>
            <a:r>
              <a:rPr lang="hu-HU" sz="5400" b="1" dirty="0">
                <a:ln w="0">
                  <a:noFill/>
                </a:ln>
                <a:solidFill>
                  <a:schemeClr val="bg1"/>
                </a:solidFill>
              </a:rPr>
              <a:t>Csillagképek</a:t>
            </a:r>
            <a:endParaRPr lang="hu-HU" sz="5400" b="1" dirty="0">
              <a:solidFill>
                <a:schemeClr val="bg1"/>
              </a:solidFill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3A34AFA-B435-B19F-3F2C-340FC3B62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240212" cy="3811588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3200" dirty="0">
                <a:solidFill>
                  <a:schemeClr val="bg1"/>
                </a:solidFill>
                <a:latin typeface="Aptos" panose="02110004020202020204"/>
              </a:rPr>
              <a:t>Régen az emberek a csillagokat csoportosították -&gt; csillagképek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88 csillagkép van</a:t>
            </a:r>
          </a:p>
        </p:txBody>
      </p:sp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92C019CB-1BB9-A500-658A-231ED808C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991972"/>
            <a:ext cx="6172200" cy="486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1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09E06413-2A3C-01F4-5C63-FB92DC342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6600" b="1" dirty="0"/>
              <a:t>Köszönöm a figyelmet!</a:t>
            </a:r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78EF4979-A151-193F-3F7F-B1C881F3B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1238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2065</TotalTime>
  <Words>1394</Words>
  <Application>Microsoft Office PowerPoint</Application>
  <PresentationFormat>Szélesvásznú</PresentationFormat>
  <Paragraphs>211</Paragraphs>
  <Slides>32</Slides>
  <Notes>32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Office-téma</vt:lpstr>
      <vt:lpstr>Az (éjszakai) égbolt</vt:lpstr>
      <vt:lpstr>Mit találhatunk az égbolton?</vt:lpstr>
      <vt:lpstr> </vt:lpstr>
      <vt:lpstr>A Nap</vt:lpstr>
      <vt:lpstr>PowerPoint-bemutató</vt:lpstr>
      <vt:lpstr>A fotoszféra összetétele:</vt:lpstr>
      <vt:lpstr>A Hold</vt:lpstr>
      <vt:lpstr>PowerPoint-bemutató</vt:lpstr>
      <vt:lpstr>Miért változik mindig a Hold alakja?</vt:lpstr>
      <vt:lpstr>PowerPoint-bemutató</vt:lpstr>
      <vt:lpstr>PowerPoint-bemutató</vt:lpstr>
      <vt:lpstr>Föld-Hold távolság (méretarányos):</vt:lpstr>
      <vt:lpstr>Napfogyatkozás:</vt:lpstr>
      <vt:lpstr>PowerPoint-bemutató</vt:lpstr>
      <vt:lpstr>Holdfogyatkozás:</vt:lpstr>
      <vt:lpstr>PowerPoint-bemutató</vt:lpstr>
      <vt:lpstr>A Merkúr</vt:lpstr>
      <vt:lpstr>PowerPoint-bemutató</vt:lpstr>
      <vt:lpstr>A Vénusz</vt:lpstr>
      <vt:lpstr> </vt:lpstr>
      <vt:lpstr>A Mars</vt:lpstr>
      <vt:lpstr>PowerPoint-bemutató</vt:lpstr>
      <vt:lpstr>A Jupiter</vt:lpstr>
      <vt:lpstr>PowerPoint-bemutató</vt:lpstr>
      <vt:lpstr>Holdjai:</vt:lpstr>
      <vt:lpstr>A Szaturnusz</vt:lpstr>
      <vt:lpstr>PowerPoint-bemutató</vt:lpstr>
      <vt:lpstr>Az Uránusz és a Neptunusz</vt:lpstr>
      <vt:lpstr>Az Uránusz</vt:lpstr>
      <vt:lpstr>Az Neptunusz</vt:lpstr>
      <vt:lpstr>Csillagképek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Magda Ferenc</dc:creator>
  <cp:lastModifiedBy>Magda Ferenc</cp:lastModifiedBy>
  <cp:revision>33</cp:revision>
  <cp:lastPrinted>2026-07-05T16:43:21Z</cp:lastPrinted>
  <dcterms:created xsi:type="dcterms:W3CDTF">2026-06-30T16:35:34Z</dcterms:created>
  <dcterms:modified xsi:type="dcterms:W3CDTF">2026-07-05T17:33:44Z</dcterms:modified>
</cp:coreProperties>
</file>