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6" r:id="rId2"/>
    <p:sldId id="679" r:id="rId3"/>
    <p:sldId id="680" r:id="rId4"/>
    <p:sldId id="681" r:id="rId5"/>
    <p:sldId id="503" r:id="rId6"/>
    <p:sldId id="496" r:id="rId7"/>
    <p:sldId id="687" r:id="rId8"/>
    <p:sldId id="427" r:id="rId9"/>
    <p:sldId id="644" r:id="rId10"/>
    <p:sldId id="497" r:id="rId11"/>
    <p:sldId id="682" r:id="rId12"/>
    <p:sldId id="686" r:id="rId13"/>
    <p:sldId id="685" r:id="rId14"/>
    <p:sldId id="683" r:id="rId15"/>
    <p:sldId id="684" r:id="rId16"/>
    <p:sldId id="643" r:id="rId17"/>
    <p:sldId id="504" r:id="rId18"/>
    <p:sldId id="476" r:id="rId19"/>
    <p:sldId id="688" r:id="rId20"/>
    <p:sldId id="454" r:id="rId21"/>
    <p:sldId id="642" r:id="rId22"/>
    <p:sldId id="399" r:id="rId23"/>
    <p:sldId id="653" r:id="rId24"/>
    <p:sldId id="655" r:id="rId25"/>
    <p:sldId id="671" r:id="rId26"/>
    <p:sldId id="663" r:id="rId27"/>
    <p:sldId id="659" r:id="rId28"/>
    <p:sldId id="666" r:id="rId29"/>
    <p:sldId id="667" r:id="rId30"/>
    <p:sldId id="670" r:id="rId31"/>
    <p:sldId id="672" r:id="rId32"/>
    <p:sldId id="673" r:id="rId33"/>
    <p:sldId id="674" r:id="rId34"/>
    <p:sldId id="675" r:id="rId35"/>
    <p:sldId id="676" r:id="rId36"/>
    <p:sldId id="677" r:id="rId37"/>
    <p:sldId id="678" r:id="rId38"/>
    <p:sldId id="469" r:id="rId39"/>
    <p:sldId id="492" r:id="rId40"/>
    <p:sldId id="493" r:id="rId41"/>
    <p:sldId id="505" r:id="rId42"/>
    <p:sldId id="480" r:id="rId43"/>
    <p:sldId id="481" r:id="rId44"/>
    <p:sldId id="654" r:id="rId45"/>
    <p:sldId id="486" r:id="rId46"/>
    <p:sldId id="490" r:id="rId47"/>
    <p:sldId id="488" r:id="rId48"/>
    <p:sldId id="489" r:id="rId49"/>
    <p:sldId id="652" r:id="rId50"/>
    <p:sldId id="650" r:id="rId51"/>
    <p:sldId id="651" r:id="rId52"/>
  </p:sldIdLst>
  <p:sldSz cx="12192000" cy="6858000"/>
  <p:notesSz cx="7099300" cy="102346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entrality dependence of Levy Bose-Einstein in sqrt(s(NN)) = 200 GeV Au+Au" id="{47311C8B-C804-4165-9EAF-97246E933A87}">
          <p14:sldIdLst>
            <p14:sldId id="256"/>
          </p14:sldIdLst>
        </p14:section>
        <p14:section name="General introduction" id="{49F90560-A2F1-4BF3-AF7D-B4D614232E8E}">
          <p14:sldIdLst>
            <p14:sldId id="679"/>
            <p14:sldId id="680"/>
            <p14:sldId id="681"/>
            <p14:sldId id="503"/>
            <p14:sldId id="496"/>
            <p14:sldId id="687"/>
            <p14:sldId id="427"/>
            <p14:sldId id="644"/>
            <p14:sldId id="497"/>
            <p14:sldId id="682"/>
            <p14:sldId id="686"/>
            <p14:sldId id="685"/>
            <p14:sldId id="683"/>
            <p14:sldId id="684"/>
            <p14:sldId id="643"/>
            <p14:sldId id="504"/>
            <p14:sldId id="476"/>
            <p14:sldId id="688"/>
          </p14:sldIdLst>
        </p14:section>
        <p14:section name="Comparison with MC simulations" id="{567CB31D-97DF-4683-9C27-73E0D5C26E68}">
          <p14:sldIdLst/>
        </p14:section>
        <p14:section name="Summary" id="{6F829AE3-DB66-4824-97B1-6A54C2513140}">
          <p14:sldIdLst>
            <p14:sldId id="454"/>
            <p14:sldId id="642"/>
            <p14:sldId id="399"/>
          </p14:sldIdLst>
        </p14:section>
        <p14:section name="Backup slides" id="{7BA9BF22-19B5-4EA7-8C55-394717042D5C}">
          <p14:sldIdLst>
            <p14:sldId id="653"/>
            <p14:sldId id="655"/>
            <p14:sldId id="671"/>
            <p14:sldId id="663"/>
            <p14:sldId id="659"/>
            <p14:sldId id="666"/>
            <p14:sldId id="667"/>
            <p14:sldId id="670"/>
            <p14:sldId id="672"/>
            <p14:sldId id="673"/>
            <p14:sldId id="674"/>
            <p14:sldId id="675"/>
            <p14:sldId id="676"/>
            <p14:sldId id="677"/>
            <p14:sldId id="678"/>
            <p14:sldId id="469"/>
          </p14:sldIdLst>
        </p14:section>
        <p14:section name="Backup: Comparison with models" id="{12255E10-F0FC-4F0D-83B9-032A9CCCF5C2}">
          <p14:sldIdLst>
            <p14:sldId id="492"/>
            <p14:sldId id="493"/>
            <p14:sldId id="505"/>
            <p14:sldId id="480"/>
            <p14:sldId id="481"/>
            <p14:sldId id="654"/>
            <p14:sldId id="486"/>
            <p14:sldId id="490"/>
            <p14:sldId id="488"/>
            <p14:sldId id="489"/>
          </p14:sldIdLst>
        </p14:section>
        <p14:section name="Best fit CL-s" id="{8491A36F-7176-4A87-BE28-3951A21B52D3}">
          <p14:sldIdLst>
            <p14:sldId id="652"/>
          </p14:sldIdLst>
        </p14:section>
        <p14:section name="Backup: Direct vs indirect observation" id="{912CB8CA-2311-4CFA-9F54-2077813245A9}">
          <p14:sldIdLst>
            <p14:sldId id="650"/>
            <p14:sldId id="6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DD08E8"/>
    <a:srgbClr val="000000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799" autoAdjust="0"/>
    <p:restoredTop sz="91730" autoAdjust="0"/>
  </p:normalViewPr>
  <p:slideViewPr>
    <p:cSldViewPr>
      <p:cViewPr varScale="1">
        <p:scale>
          <a:sx n="78" d="100"/>
          <a:sy n="78" d="100"/>
        </p:scale>
        <p:origin x="64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009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80520" cy="51120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endParaRPr lang="hu-HU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Dátum helye 2"/>
          <p:cNvSpPr txBox="1">
            <a:spLocks noGrp="1"/>
          </p:cNvSpPr>
          <p:nvPr>
            <p:ph type="dt" sz="quarter" idx="1"/>
          </p:nvPr>
        </p:nvSpPr>
        <p:spPr>
          <a:xfrm>
            <a:off x="4018320" y="0"/>
            <a:ext cx="3080520" cy="51120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fld id="{389DC73A-65FC-4DC7-9880-A0BCA7F38A36}" type="datetimeFigureOut">
              <a:t>2026. 07. 10.</a:t>
            </a:fld>
            <a:endParaRPr lang="hu-HU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4" name="Élőláb helye 3"/>
          <p:cNvSpPr txBox="1">
            <a:spLocks noGrp="1"/>
          </p:cNvSpPr>
          <p:nvPr>
            <p:ph type="ftr" sz="quarter" idx="2"/>
          </p:nvPr>
        </p:nvSpPr>
        <p:spPr>
          <a:xfrm>
            <a:off x="0" y="9723240"/>
            <a:ext cx="3080520" cy="51120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endParaRPr lang="hu-HU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5" name="Dia számának helye 4"/>
          <p:cNvSpPr txBox="1">
            <a:spLocks noGrp="1"/>
          </p:cNvSpPr>
          <p:nvPr>
            <p:ph type="sldNum" sz="quarter" idx="3"/>
          </p:nvPr>
        </p:nvSpPr>
        <p:spPr>
          <a:xfrm>
            <a:off x="4018320" y="9723240"/>
            <a:ext cx="3080520" cy="51120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fld id="{7066AFAC-24ED-4B1A-B4CB-B719CDDB8C6E}" type="slidenum">
              <a:t>‹#›</a:t>
            </a:fld>
            <a:endParaRPr lang="hu-HU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52986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>
            <a:spLocks noMove="1" noResize="1"/>
          </p:cNvSpPr>
          <p:nvPr/>
        </p:nvSpPr>
        <p:spPr>
          <a:xfrm>
            <a:off x="0" y="0"/>
            <a:ext cx="7099200" cy="102348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lIns="0" tIns="0" rIns="0" bIns="0" anchor="ctr" anchorCtr="1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zabadkézi sokszög 2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zabadkézi sokszög 3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5" name="Szabadkézi sokszög 4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6" name="Szabadkézi sokszög 5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7" name="Szabadkézi sokszög 6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8" name="Szabadkézi sokszög 7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9" name="Szabadkézi sokszög 8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0" name="Szabadkézi sokszög 9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1" name="Szabadkézi sokszög 10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2" name="Szabadkézi sokszög 11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3" name="Szabadkézi sokszög 12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4" name="Szabadkézi sokszög 13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abadkézi sokszög 14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6" name="Szabadkézi sokszög 15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7" name="Szabadkézi sokszög 16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8" name="Szabadkézi sokszög 17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9" name="Szabadkézi sokszög 18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30000"/>
            </a:srgbClr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20" name="Szabadkézi sokszög 19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30000"/>
            </a:srgbClr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21" name="Szabadkézi sokszög 20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30000"/>
            </a:srgbClr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22" name="Szabadkézi sokszög 21"/>
          <p:cNvSpPr/>
          <p:nvPr/>
        </p:nvSpPr>
        <p:spPr>
          <a:xfrm>
            <a:off x="0" y="0"/>
            <a:ext cx="7099200" cy="102344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30000"/>
            </a:srgbClr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23" name="Szabadkézi sokszög 22"/>
          <p:cNvSpPr/>
          <p:nvPr/>
        </p:nvSpPr>
        <p:spPr>
          <a:xfrm>
            <a:off x="0" y="339840"/>
            <a:ext cx="33288120" cy="24966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24" name="Jegyzetek helye 23"/>
          <p:cNvSpPr txBox="1">
            <a:spLocks noGrp="1"/>
          </p:cNvSpPr>
          <p:nvPr>
            <p:ph type="body" sz="quarter" idx="3"/>
          </p:nvPr>
        </p:nvSpPr>
        <p:spPr>
          <a:xfrm>
            <a:off x="522000" y="4830480"/>
            <a:ext cx="6041879" cy="45230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  <p:sp>
        <p:nvSpPr>
          <p:cNvPr id="25" name="Diakép helye 24"/>
          <p:cNvSpPr>
            <a:spLocks noGrp="1" noRot="1" noChangeAspect="1"/>
          </p:cNvSpPr>
          <p:nvPr>
            <p:ph type="sldImg" idx="2"/>
          </p:nvPr>
        </p:nvSpPr>
        <p:spPr>
          <a:xfrm>
            <a:off x="147638" y="777875"/>
            <a:ext cx="6781800" cy="3816350"/>
          </a:xfrm>
          <a:prstGeom prst="rect">
            <a:avLst/>
          </a:prstGeom>
          <a:noFill/>
          <a:ln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0538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57200" algn="l"/>
        <a:tab pos="914400" algn="l"/>
        <a:tab pos="1371599" algn="l"/>
        <a:tab pos="1828800" algn="l"/>
        <a:tab pos="2286000" algn="l"/>
        <a:tab pos="2743199" algn="l"/>
        <a:tab pos="3200400" algn="l"/>
        <a:tab pos="3657600" algn="l"/>
        <a:tab pos="4114800" algn="l"/>
        <a:tab pos="4572000" algn="l"/>
        <a:tab pos="5029200" algn="l"/>
        <a:tab pos="5486399" algn="l"/>
        <a:tab pos="5943600" algn="l"/>
        <a:tab pos="6400799" algn="l"/>
        <a:tab pos="6858000" algn="l"/>
        <a:tab pos="7315200" algn="l"/>
        <a:tab pos="7772400" algn="l"/>
        <a:tab pos="8229600" algn="l"/>
        <a:tab pos="8686800" algn="l"/>
        <a:tab pos="9144000" algn="l"/>
      </a:tabLst>
      <a:defRPr lang="hu-HU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990719" y="768240"/>
            <a:ext cx="5116320" cy="3837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271401"/>
          </a:xfrm>
        </p:spPr>
        <p:txBody>
          <a:bodyPr wrap="square" lIns="95040" tIns="47520" rIns="95040" bIns="47520" anchor="t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lvl="0" hangingPunct="1">
              <a:lnSpc>
                <a:spcPct val="95000"/>
              </a:lnSpc>
              <a:buNone/>
            </a:pPr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6315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3801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2292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2475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60065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0655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2099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5050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84934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153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7992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7612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9416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2298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25161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93261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2826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5681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19177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25434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84031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72081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36507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6351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26638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2123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2165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5585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2120"/>
            <a:ext cx="5078520" cy="380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000" y="4830480"/>
            <a:ext cx="6041879" cy="452340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7418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6006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04342" y="680908"/>
            <a:ext cx="4905905" cy="3402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83079" tIns="43201" rIns="83079" bIns="43201" anchor="ctr" anchorCtr="0" compatLnSpc="0"/>
          <a:lstStyle/>
          <a:p>
            <a:pPr lvl="0" rtl="0" hangingPunct="0">
              <a:buNone/>
              <a:tabLst/>
            </a:pPr>
            <a:endParaRPr lang="hu-HU" sz="22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04258" y="4315738"/>
            <a:ext cx="5836520" cy="276999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000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1039680" y="761292"/>
            <a:ext cx="5078520" cy="38043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hu-HU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Lucida Sans Unicode" pitchFamily="2"/>
            </a:endParaRPr>
          </a:p>
        </p:txBody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522359" y="4825595"/>
            <a:ext cx="6037200" cy="284617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071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24909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7054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154585" y="-25400"/>
            <a:ext cx="3050116" cy="5459413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0" y="-25400"/>
            <a:ext cx="8951384" cy="5459413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87736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08497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87227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719668" y="908051"/>
            <a:ext cx="490643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829301" y="908051"/>
            <a:ext cx="490643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33955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28052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09333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221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1464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85081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50000">
              <a:srgbClr val="0000CC"/>
            </a:gs>
            <a:gs pos="100000">
              <a:srgbClr val="00000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gyenes összekötő 1"/>
          <p:cNvSpPr/>
          <p:nvPr/>
        </p:nvSpPr>
        <p:spPr>
          <a:xfrm>
            <a:off x="0" y="685799"/>
            <a:ext cx="12192000" cy="1440"/>
          </a:xfrm>
          <a:prstGeom prst="line">
            <a:avLst/>
          </a:prstGeom>
          <a:noFill/>
          <a:ln w="18360">
            <a:solidFill>
              <a:srgbClr val="FFFFFF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zabadkézi sokszög 2"/>
          <p:cNvSpPr/>
          <p:nvPr/>
        </p:nvSpPr>
        <p:spPr>
          <a:xfrm>
            <a:off x="42240" y="3046320"/>
            <a:ext cx="12192000" cy="18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zabadkézi sokszög 3"/>
          <p:cNvSpPr/>
          <p:nvPr/>
        </p:nvSpPr>
        <p:spPr>
          <a:xfrm>
            <a:off x="0" y="3200400"/>
            <a:ext cx="12192000" cy="144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grpSp>
        <p:nvGrpSpPr>
          <p:cNvPr id="5" name="Csoportba foglalás 4"/>
          <p:cNvGrpSpPr/>
          <p:nvPr/>
        </p:nvGrpSpPr>
        <p:grpSpPr>
          <a:xfrm>
            <a:off x="2853120" y="2987640"/>
            <a:ext cx="6472800" cy="885960"/>
            <a:chOff x="2139840" y="2987640"/>
            <a:chExt cx="4854600" cy="885960"/>
          </a:xfrm>
        </p:grpSpPr>
        <p:sp>
          <p:nvSpPr>
            <p:cNvPr id="6" name="Szabadkézi sokszög 5"/>
            <p:cNvSpPr/>
            <p:nvPr/>
          </p:nvSpPr>
          <p:spPr>
            <a:xfrm>
              <a:off x="2139840" y="2987640"/>
              <a:ext cx="3125880" cy="18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grpSp>
          <p:nvGrpSpPr>
            <p:cNvPr id="7" name="Csoportba foglalás 6"/>
            <p:cNvGrpSpPr/>
            <p:nvPr/>
          </p:nvGrpSpPr>
          <p:grpSpPr>
            <a:xfrm>
              <a:off x="2139840" y="2987640"/>
              <a:ext cx="4854600" cy="885960"/>
              <a:chOff x="2139840" y="2987640"/>
              <a:chExt cx="4854600" cy="885960"/>
            </a:xfrm>
          </p:grpSpPr>
          <p:sp>
            <p:nvSpPr>
              <p:cNvPr id="8" name="Szabadkézi sokszög 7"/>
              <p:cNvSpPr/>
              <p:nvPr/>
            </p:nvSpPr>
            <p:spPr>
              <a:xfrm>
                <a:off x="2139840" y="2987640"/>
                <a:ext cx="4854600" cy="857159"/>
              </a:xfrm>
              <a:custGeom>
                <a:avLst>
                  <a:gd name="f0" fmla="val 4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hu-HU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  <p:sp>
            <p:nvSpPr>
              <p:cNvPr id="9" name="Szabadkézi sokszög 8"/>
              <p:cNvSpPr/>
              <p:nvPr/>
            </p:nvSpPr>
            <p:spPr>
              <a:xfrm>
                <a:off x="2139840" y="2987640"/>
                <a:ext cx="4854600" cy="88596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0">
                <a:spAutoFit/>
              </a:bodyPr>
              <a:lstStyle/>
              <a:p>
                <a:pPr marL="0" marR="0" lvl="0" indent="0" rtl="0" hangingPunct="1">
                  <a:buNone/>
                  <a:tabLst/>
                </a:pPr>
                <a:r>
                  <a:rPr lang="en-GB" sz="2400">
                    <a:latin typeface="Times New Roman" pitchFamily="18"/>
                    <a:ea typeface="Arial Unicode MS" pitchFamily="2"/>
                    <a:cs typeface="Tahoma" pitchFamily="2"/>
                  </a:rPr>
                  <a:t>  </a:t>
                </a:r>
                <a:r>
                  <a:rPr lang="en-GB" sz="5200">
                    <a:latin typeface="Times New Roman" pitchFamily="18"/>
                    <a:ea typeface="Arial Unicode MS" pitchFamily="2"/>
                    <a:cs typeface="Tahoma" pitchFamily="2"/>
                  </a:rPr>
                  <a:t> </a:t>
                </a:r>
                <a:r>
                  <a:rPr lang="en-GB" sz="2400">
                    <a:latin typeface="Times New Roman" pitchFamily="18"/>
                    <a:ea typeface="Arial Unicode MS" pitchFamily="2"/>
                    <a:cs typeface="Tahoma" pitchFamily="2"/>
                  </a:rPr>
                  <a:t>                      </a:t>
                </a:r>
              </a:p>
            </p:txBody>
          </p:sp>
        </p:grpSp>
      </p:grpSp>
      <p:sp>
        <p:nvSpPr>
          <p:cNvPr id="11" name="Szabadkézi sokszög 10"/>
          <p:cNvSpPr/>
          <p:nvPr/>
        </p:nvSpPr>
        <p:spPr>
          <a:xfrm>
            <a:off x="0" y="6580440"/>
            <a:ext cx="4937040" cy="277560"/>
          </a:xfrm>
          <a:custGeom>
            <a:avLst>
              <a:gd name="f0" fmla="val 12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4" name="Szabadkézi sokszög 13"/>
          <p:cNvSpPr/>
          <p:nvPr/>
        </p:nvSpPr>
        <p:spPr>
          <a:xfrm>
            <a:off x="10691999" y="6624719"/>
            <a:ext cx="1531680" cy="277560"/>
          </a:xfrm>
          <a:custGeom>
            <a:avLst>
              <a:gd name="f0" fmla="val 12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6" name="Cím helye 15"/>
          <p:cNvSpPr txBox="1">
            <a:spLocks noGrp="1"/>
          </p:cNvSpPr>
          <p:nvPr>
            <p:ph type="title"/>
          </p:nvPr>
        </p:nvSpPr>
        <p:spPr>
          <a:xfrm>
            <a:off x="0" y="-25560"/>
            <a:ext cx="12204480" cy="635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/>
          <a:lstStyle>
            <a:defPPr lvl="0">
              <a:buClr>
                <a:srgbClr val="FF9900"/>
              </a:buClr>
              <a:buSzPct val="100000"/>
              <a:buFont typeface="Arial Rounded MT Bold" pitchFamily="34"/>
              <a:buNone/>
            </a:defPPr>
            <a:lvl1pPr lvl="0">
              <a:buClr>
                <a:srgbClr val="FF9900"/>
              </a:buClr>
              <a:buSzPct val="100000"/>
              <a:buFont typeface="Arial Rounded MT Bold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hu-HU" dirty="0"/>
              <a:t> Címszöveg formátumának szerkesztése</a:t>
            </a:r>
          </a:p>
        </p:txBody>
      </p:sp>
      <p:sp>
        <p:nvSpPr>
          <p:cNvPr id="17" name="Szöveg helye 16"/>
          <p:cNvSpPr txBox="1">
            <a:spLocks noGrp="1"/>
          </p:cNvSpPr>
          <p:nvPr>
            <p:ph type="body" idx="1"/>
          </p:nvPr>
        </p:nvSpPr>
        <p:spPr>
          <a:xfrm>
            <a:off x="719040" y="907919"/>
            <a:ext cx="10016160" cy="452628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marL="311040" marR="0" lvl="0" indent="-311040" algn="l" rtl="0" hangingPunct="1">
              <a:lnSpc>
                <a:spcPct val="97000"/>
              </a:lnSpc>
              <a:spcBef>
                <a:spcPts val="598"/>
              </a:spcBef>
              <a:spcAft>
                <a:spcPts val="0"/>
              </a:spcAft>
              <a:buClr>
                <a:srgbClr val="FFFFFF"/>
              </a:buClr>
              <a:buSzPct val="45000"/>
              <a:buFont typeface="Wingdings" pitchFamily="2"/>
              <a:buNone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34"/>
                <a:cs typeface="Arial" pitchFamily="34"/>
              </a:defRPr>
            </a:defPPr>
            <a:lvl1pPr marL="311040" marR="0" lvl="0" indent="-311040" algn="l" rtl="0" hangingPunct="1">
              <a:lnSpc>
                <a:spcPct val="97000"/>
              </a:lnSpc>
              <a:spcBef>
                <a:spcPts val="598"/>
              </a:spcBef>
              <a:spcAft>
                <a:spcPts val="0"/>
              </a:spcAft>
              <a:buClr>
                <a:srgbClr val="FFFFFF"/>
              </a:buClr>
              <a:buSzPct val="45000"/>
              <a:buFont typeface="Wingdings" pitchFamily="2"/>
              <a:buChar char=""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34"/>
                <a:cs typeface="Arial" pitchFamily="34"/>
              </a:defRPr>
            </a:lvl1pPr>
            <a:lvl2pPr marL="711000" marR="0" lvl="1" indent="-253800" algn="l" rtl="0" hangingPunct="1">
              <a:lnSpc>
                <a:spcPct val="97000"/>
              </a:lnSpc>
              <a:spcBef>
                <a:spcPts val="499"/>
              </a:spcBef>
              <a:spcAft>
                <a:spcPts val="0"/>
              </a:spcAft>
              <a:buClr>
                <a:srgbClr val="FFFF0D"/>
              </a:buClr>
              <a:buSzPct val="45000"/>
              <a:buFont typeface="Wingdings" pitchFamily="2"/>
              <a:buChar char=""/>
              <a:tabLst>
                <a:tab pos="711000" algn="l"/>
                <a:tab pos="914040" algn="l"/>
                <a:tab pos="1371240" algn="l"/>
                <a:tab pos="1828440" algn="l"/>
                <a:tab pos="2285639" algn="l"/>
                <a:tab pos="2742839" algn="l"/>
                <a:tab pos="3200040" algn="l"/>
                <a:tab pos="3657239" algn="l"/>
                <a:tab pos="4114440" algn="l"/>
                <a:tab pos="4571639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40" algn="l"/>
                <a:tab pos="7772040" algn="l"/>
                <a:tab pos="8229240" algn="l"/>
                <a:tab pos="8686440" algn="l"/>
                <a:tab pos="9143640" algn="l"/>
                <a:tab pos="9600840" algn="l"/>
              </a:tabLst>
              <a:defRPr lang="hu-HU" sz="2000" b="1" i="0" u="none" strike="noStrike" baseline="0">
                <a:ln>
                  <a:noFill/>
                </a:ln>
                <a:solidFill>
                  <a:srgbClr val="FFFF0D"/>
                </a:solidFill>
                <a:latin typeface="Verdana" pitchFamily="34"/>
                <a:ea typeface="Arial" pitchFamily="34"/>
                <a:cs typeface="Arial" pitchFamily="34"/>
              </a:defRPr>
            </a:lvl2pPr>
            <a:lvl3pPr marL="1143000" marR="0" lvl="2" indent="-228600" algn="l" rtl="0" hangingPunct="1">
              <a:lnSpc>
                <a:spcPct val="97000"/>
              </a:lnSpc>
              <a:spcBef>
                <a:spcPts val="448"/>
              </a:spcBef>
              <a:spcAft>
                <a:spcPts val="0"/>
              </a:spcAft>
              <a:buClr>
                <a:srgbClr val="FFCC66"/>
              </a:buClr>
              <a:buSzPct val="45000"/>
              <a:buFont typeface="Wingdings" pitchFamily="2"/>
              <a:buChar char=""/>
              <a:tabLst>
                <a:tab pos="1143000" algn="l"/>
                <a:tab pos="1371600" algn="l"/>
                <a:tab pos="1828799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799" algn="l"/>
                <a:tab pos="9143999" algn="l"/>
                <a:tab pos="9601200" algn="l"/>
                <a:tab pos="10058399" algn="l"/>
              </a:tabLst>
              <a:defRPr lang="hu-HU" sz="1800" b="1" i="0" u="none" strike="noStrike" baseline="0">
                <a:ln>
                  <a:noFill/>
                </a:ln>
                <a:solidFill>
                  <a:srgbClr val="FFCC66"/>
                </a:solidFill>
                <a:latin typeface="Verdana" pitchFamily="34"/>
                <a:ea typeface="Arial" pitchFamily="34"/>
                <a:cs typeface="Arial" pitchFamily="34"/>
              </a:defRPr>
            </a:lvl3pPr>
            <a:lvl4pPr marL="1600199" marR="0" lvl="3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1600200" algn="l"/>
                <a:tab pos="1828800" algn="l"/>
                <a:tab pos="2285999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3999" algn="l"/>
                <a:tab pos="9601199" algn="l"/>
                <a:tab pos="10058400" algn="l"/>
                <a:tab pos="10515599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00"/>
                </a:solidFill>
                <a:latin typeface="Verdana" pitchFamily="34"/>
                <a:ea typeface="Arial" pitchFamily="34"/>
                <a:cs typeface="Arial" pitchFamily="34"/>
              </a:defRPr>
            </a:lvl4pPr>
            <a:lvl5pPr marL="2057400" marR="0" lvl="4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5pPr>
            <a:lvl6pPr marL="2057400" marR="0" lvl="5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6pPr>
            <a:lvl7pPr marL="2057400" marR="0" lvl="6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7pPr>
            <a:lvl8pPr marL="2057400" marR="0" lvl="7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8pPr>
            <a:lvl9pPr marL="2057400" marR="0" lvl="8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Szabadkézi sokszög 17"/>
          <p:cNvSpPr/>
          <p:nvPr/>
        </p:nvSpPr>
        <p:spPr>
          <a:xfrm>
            <a:off x="5429280" y="6309320"/>
            <a:ext cx="130608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/>
          <a:lstStyle/>
          <a:p>
            <a:pPr marL="0" marR="0" lvl="0" indent="0" algn="ctr" rtl="0" hangingPunct="0">
              <a:lnSpc>
                <a:spcPct val="100000"/>
              </a:lnSpc>
              <a:buNone/>
              <a:tabLst/>
            </a:pPr>
            <a:endParaRPr lang="hu-HU" sz="1200">
              <a:solidFill>
                <a:srgbClr val="FFFFFF"/>
              </a:solidFill>
              <a:latin typeface="Verdana" pitchFamily="34"/>
              <a:ea typeface="Arial Unicode MS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rtl="0" hangingPunct="1">
        <a:lnSpc>
          <a:spcPct val="97000"/>
        </a:lnSpc>
        <a:spcBef>
          <a:spcPts val="0"/>
        </a:spcBef>
        <a:spcAft>
          <a:spcPts val="0"/>
        </a:spcAft>
        <a:buFontTx/>
        <a:buNone/>
        <a:tabLst>
          <a:tab pos="0" algn="l"/>
          <a:tab pos="457200" algn="l"/>
          <a:tab pos="914400" algn="l"/>
          <a:tab pos="1371599" algn="l"/>
          <a:tab pos="1828800" algn="l"/>
          <a:tab pos="2286000" algn="l"/>
          <a:tab pos="2743199" algn="l"/>
          <a:tab pos="3200400" algn="l"/>
          <a:tab pos="3657600" algn="l"/>
          <a:tab pos="4114800" algn="l"/>
          <a:tab pos="4572000" algn="l"/>
          <a:tab pos="5029200" algn="l"/>
          <a:tab pos="5486399" algn="l"/>
          <a:tab pos="5943600" algn="l"/>
          <a:tab pos="6400799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lang="hu-HU" sz="3200" b="1" i="0" u="none" strike="noStrike" baseline="0">
          <a:ln>
            <a:noFill/>
          </a:ln>
          <a:solidFill>
            <a:srgbClr val="FFFF00"/>
          </a:solidFill>
          <a:latin typeface="Verdana" pitchFamily="34"/>
          <a:ea typeface="Arial" pitchFamily="34"/>
          <a:cs typeface="Arial" pitchFamily="34"/>
        </a:defRPr>
      </a:lvl1pPr>
    </p:titleStyle>
    <p:bodyStyle>
      <a:lvl1pPr marL="0" marR="0" indent="0" algn="l" rtl="0" hangingPunct="1">
        <a:lnSpc>
          <a:spcPct val="97000"/>
        </a:lnSpc>
        <a:spcBef>
          <a:spcPts val="598"/>
        </a:spcBef>
        <a:spcAft>
          <a:spcPts val="0"/>
        </a:spcAft>
        <a:buFontTx/>
        <a:buNone/>
        <a:tabLst>
          <a:tab pos="311040" algn="l"/>
          <a:tab pos="456840" algn="l"/>
          <a:tab pos="914040" algn="l"/>
          <a:tab pos="1371240" algn="l"/>
          <a:tab pos="1828440" algn="l"/>
          <a:tab pos="2285640" algn="l"/>
          <a:tab pos="2742840" algn="l"/>
          <a:tab pos="3200040" algn="l"/>
          <a:tab pos="3657240" algn="l"/>
          <a:tab pos="4114440" algn="l"/>
          <a:tab pos="4571640" algn="l"/>
          <a:tab pos="5028840" algn="l"/>
          <a:tab pos="5486040" algn="l"/>
          <a:tab pos="5943240" algn="l"/>
          <a:tab pos="6400440" algn="l"/>
          <a:tab pos="6857640" algn="l"/>
          <a:tab pos="7314839" algn="l"/>
          <a:tab pos="7772039" algn="l"/>
          <a:tab pos="8229239" algn="l"/>
          <a:tab pos="8686439" algn="l"/>
          <a:tab pos="9143640" algn="l"/>
        </a:tabLst>
        <a:defRPr lang="hu-HU" sz="2400" b="1" i="0" u="none" strike="noStrike" baseline="0">
          <a:ln>
            <a:noFill/>
          </a:ln>
          <a:solidFill>
            <a:srgbClr val="FFFFFF"/>
          </a:solidFill>
          <a:latin typeface="Verdana" pitchFamily="34"/>
          <a:cs typeface="Arial" pitchFamily="34"/>
        </a:defRPr>
      </a:lvl1pPr>
      <a:lvl2pPr marL="457200" indent="0">
        <a:buFontTx/>
        <a:buNone/>
        <a:defRPr/>
      </a:lvl2pPr>
      <a:lvl3pPr marL="914400" indent="0">
        <a:buFontTx/>
        <a:buNone/>
        <a:defRPr/>
      </a:lvl3pPr>
      <a:lvl4pPr marL="1371599" indent="0">
        <a:buFontTx/>
        <a:buNone/>
        <a:defRPr/>
      </a:lvl4pPr>
      <a:lvl5pPr marL="1828800" indent="0">
        <a:buFontTx/>
        <a:buNone/>
        <a:defRPr/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arxiv.org/abs/2407.08586" TargetMode="Externa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103/PhysRevC.108.049905" TargetMode="External"/><Relationship Id="rId5" Type="http://schemas.openxmlformats.org/officeDocument/2006/relationships/hyperlink" Target="https://doi.org/10.1103/PhysRevC.97.064911" TargetMode="External"/><Relationship Id="rId4" Type="http://schemas.openxmlformats.org/officeDocument/2006/relationships/hyperlink" Target="https://doi.org/10.1103/PhysRevC.110.064909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nucl-ex/050904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mate.hu/h%C3%ADr/-/content-viewer/els%C5%91-pillant%C3%A1st-vethettek-az-%C5%91sanyag-m%C3%A1sodik-%C3%BAj-form%C3%A1j%C3%A1ra/20123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igner.hu/hu/elso-pillantast-vethettek-az-osanyag-masodik-uj-formajara" TargetMode="External"/><Relationship Id="rId5" Type="http://schemas.openxmlformats.org/officeDocument/2006/relationships/hyperlink" Target="https://wpcf2026.elte.hu/press/" TargetMode="Externa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nl.gov/rhic/phenix.ph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pdf/1211.116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pdf/1211.1166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0912.5526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0.png"/><Relationship Id="rId5" Type="http://schemas.openxmlformats.org/officeDocument/2006/relationships/image" Target="../media/image1300.png"/><Relationship Id="rId4" Type="http://schemas.openxmlformats.org/officeDocument/2006/relationships/image" Target="../media/image120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07.09573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2406.02242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2401.11169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1711.06891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spirehep.net/literature/2799208" TargetMode="External"/><Relationship Id="rId4" Type="http://schemas.openxmlformats.org/officeDocument/2006/relationships/hyperlink" Target="https://arxiv.org/abs/2401.11169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tdllib.sjtu.edu.cn/__local/F/F1/88/E65E2ADA1812536F1ED1603B3E2_99308423_16AA0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igital.library.unt.edu/ark:/67531/metadc1414740/m1/184/" TargetMode="External"/><Relationship Id="rId4" Type="http://schemas.openxmlformats.org/officeDocument/2006/relationships/hyperlink" Target="https://tdllib.sjtu.edu.cn/en/Services/Art_Gallery/Science_and_Art_Gallery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pdf/1206.1680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abs/hep-ph/9411307" TargetMode="External"/><Relationship Id="rId5" Type="http://schemas.openxmlformats.org/officeDocument/2006/relationships/image" Target="../media/image22.png"/><Relationship Id="rId10" Type="http://schemas.openxmlformats.org/officeDocument/2006/relationships/hyperlink" Target="https://inspirehep.net/literature/1681419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s://arxiv.org/pdf/1604.0551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arxiv.org/abs/nucl-th/9802074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 idx="4294967295"/>
          </p:nvPr>
        </p:nvSpPr>
        <p:spPr>
          <a:xfrm>
            <a:off x="0" y="202431"/>
            <a:ext cx="12192000" cy="323165"/>
          </a:xfrm>
        </p:spPr>
        <p:txBody>
          <a:bodyPr wrap="square">
            <a:spAutoFit/>
          </a:bodyPr>
          <a:lstStyle>
            <a:defPPr lvl="0">
              <a:buClr>
                <a:srgbClr val="FF9900"/>
              </a:buClr>
              <a:buSzPct val="100000"/>
              <a:buFont typeface="Arial Rounded MT Bold" pitchFamily="34"/>
              <a:buNone/>
            </a:defPPr>
            <a:lvl1pPr lvl="0">
              <a:buClr>
                <a:srgbClr val="FF9900"/>
              </a:buClr>
              <a:buSzPct val="100000"/>
              <a:buFont typeface="Arial Rounded MT Bold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lnSpc>
                <a:spcPct val="100000"/>
              </a:lnSpc>
              <a:buNone/>
            </a:pPr>
            <a:r>
              <a:rPr lang="hu-HU" sz="2100" cap="all" dirty="0">
                <a:effectLst>
                  <a:outerShdw dist="17961" dir="2700000">
                    <a:scrgbClr r="0" g="0" b="0"/>
                  </a:outerShdw>
                </a:effectLst>
              </a:rPr>
              <a:t>A fizikai vákuum tulajdonságai és változásai </a:t>
            </a:r>
          </a:p>
        </p:txBody>
      </p:sp>
      <p:sp>
        <p:nvSpPr>
          <p:cNvPr id="3" name="Szöveg helye 2"/>
          <p:cNvSpPr txBox="1">
            <a:spLocks noGrp="1"/>
          </p:cNvSpPr>
          <p:nvPr>
            <p:ph type="body" idx="4294967295"/>
          </p:nvPr>
        </p:nvSpPr>
        <p:spPr>
          <a:xfrm>
            <a:off x="24680" y="1857984"/>
            <a:ext cx="12167320" cy="5027400"/>
          </a:xfrm>
        </p:spPr>
        <p:txBody>
          <a:bodyPr vert="horz" wrap="square" lIns="92160" tIns="46080" rIns="92160" bIns="46080" anchor="t" anchorCtr="0" compatLnSpc="1"/>
          <a:lstStyle>
            <a:defPPr marL="311040" marR="0" lvl="0" indent="-311040" algn="l" rtl="0" hangingPunct="1">
              <a:lnSpc>
                <a:spcPct val="97000"/>
              </a:lnSpc>
              <a:spcBef>
                <a:spcPts val="598"/>
              </a:spcBef>
              <a:spcAft>
                <a:spcPts val="0"/>
              </a:spcAft>
              <a:buClr>
                <a:srgbClr val="FFFFFF"/>
              </a:buClr>
              <a:buSzPct val="45000"/>
              <a:buFont typeface="Wingdings" pitchFamily="2"/>
              <a:buNone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34"/>
                <a:cs typeface="Arial" pitchFamily="34"/>
              </a:defRPr>
            </a:defPPr>
            <a:lvl1pPr marL="311040" marR="0" lvl="0" indent="-311040" algn="l" rtl="0" hangingPunct="1">
              <a:lnSpc>
                <a:spcPct val="97000"/>
              </a:lnSpc>
              <a:spcBef>
                <a:spcPts val="598"/>
              </a:spcBef>
              <a:spcAft>
                <a:spcPts val="0"/>
              </a:spcAft>
              <a:buClr>
                <a:srgbClr val="FFFFFF"/>
              </a:buClr>
              <a:buSzPct val="45000"/>
              <a:buFont typeface="Wingdings" pitchFamily="2"/>
              <a:buChar char=""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  <a:defRPr lang="hu-HU" sz="2400" b="1" i="0" u="none" strike="noStrike" baseline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Arial" pitchFamily="34"/>
                <a:cs typeface="Arial" pitchFamily="34"/>
              </a:defRPr>
            </a:lvl1pPr>
            <a:lvl2pPr marL="711000" marR="0" lvl="1" indent="-253800" algn="l" rtl="0" hangingPunct="1">
              <a:lnSpc>
                <a:spcPct val="97000"/>
              </a:lnSpc>
              <a:spcBef>
                <a:spcPts val="499"/>
              </a:spcBef>
              <a:spcAft>
                <a:spcPts val="0"/>
              </a:spcAft>
              <a:buClr>
                <a:srgbClr val="FFFF0D"/>
              </a:buClr>
              <a:buSzPct val="45000"/>
              <a:buFont typeface="Wingdings" pitchFamily="2"/>
              <a:buChar char=""/>
              <a:tabLst>
                <a:tab pos="711000" algn="l"/>
                <a:tab pos="914040" algn="l"/>
                <a:tab pos="1371240" algn="l"/>
                <a:tab pos="1828440" algn="l"/>
                <a:tab pos="2285639" algn="l"/>
                <a:tab pos="2742839" algn="l"/>
                <a:tab pos="3200040" algn="l"/>
                <a:tab pos="3657239" algn="l"/>
                <a:tab pos="4114440" algn="l"/>
                <a:tab pos="4571639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40" algn="l"/>
                <a:tab pos="7772040" algn="l"/>
                <a:tab pos="8229240" algn="l"/>
                <a:tab pos="8686440" algn="l"/>
                <a:tab pos="9143640" algn="l"/>
                <a:tab pos="9600840" algn="l"/>
              </a:tabLst>
              <a:defRPr lang="hu-HU" sz="2000" b="1" i="0" u="none" strike="noStrike" baseline="0">
                <a:ln>
                  <a:noFill/>
                </a:ln>
                <a:solidFill>
                  <a:srgbClr val="FFFF0D"/>
                </a:solidFill>
                <a:latin typeface="Verdana" pitchFamily="34"/>
                <a:ea typeface="Arial" pitchFamily="34"/>
                <a:cs typeface="Arial" pitchFamily="34"/>
              </a:defRPr>
            </a:lvl2pPr>
            <a:lvl3pPr marL="1143000" marR="0" lvl="2" indent="-228600" algn="l" rtl="0" hangingPunct="1">
              <a:lnSpc>
                <a:spcPct val="97000"/>
              </a:lnSpc>
              <a:spcBef>
                <a:spcPts val="448"/>
              </a:spcBef>
              <a:spcAft>
                <a:spcPts val="0"/>
              </a:spcAft>
              <a:buClr>
                <a:srgbClr val="FFCC66"/>
              </a:buClr>
              <a:buSzPct val="45000"/>
              <a:buFont typeface="Wingdings" pitchFamily="2"/>
              <a:buChar char=""/>
              <a:tabLst>
                <a:tab pos="1143000" algn="l"/>
                <a:tab pos="1371600" algn="l"/>
                <a:tab pos="1828799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799" algn="l"/>
                <a:tab pos="9143999" algn="l"/>
                <a:tab pos="9601200" algn="l"/>
                <a:tab pos="10058399" algn="l"/>
              </a:tabLst>
              <a:defRPr lang="hu-HU" sz="1800" b="1" i="0" u="none" strike="noStrike" baseline="0">
                <a:ln>
                  <a:noFill/>
                </a:ln>
                <a:solidFill>
                  <a:srgbClr val="FFCC66"/>
                </a:solidFill>
                <a:latin typeface="Verdana" pitchFamily="34"/>
                <a:ea typeface="Arial" pitchFamily="34"/>
                <a:cs typeface="Arial" pitchFamily="34"/>
              </a:defRPr>
            </a:lvl3pPr>
            <a:lvl4pPr marL="1600199" marR="0" lvl="3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1600200" algn="l"/>
                <a:tab pos="1828800" algn="l"/>
                <a:tab pos="2285999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3999" algn="l"/>
                <a:tab pos="9601199" algn="l"/>
                <a:tab pos="10058400" algn="l"/>
                <a:tab pos="10515599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00"/>
                </a:solidFill>
                <a:latin typeface="Verdana" pitchFamily="34"/>
                <a:ea typeface="Arial" pitchFamily="34"/>
                <a:cs typeface="Arial" pitchFamily="34"/>
              </a:defRPr>
            </a:lvl4pPr>
            <a:lvl5pPr marL="2057400" marR="0" lvl="4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5pPr>
            <a:lvl6pPr marL="2057400" marR="0" lvl="5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6pPr>
            <a:lvl7pPr marL="2057400" marR="0" lvl="6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7pPr>
            <a:lvl8pPr marL="2057400" marR="0" lvl="7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8pPr>
            <a:lvl9pPr marL="2057400" marR="0" lvl="8" indent="-228600" algn="l" rtl="0" hangingPunct="1">
              <a:lnSpc>
                <a:spcPct val="97000"/>
              </a:lnSpc>
              <a:spcBef>
                <a:spcPts val="400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Wingdings" pitchFamily="2"/>
              <a:buChar char=""/>
              <a:tabLst>
                <a:tab pos="20574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199" algn="l"/>
                <a:tab pos="10058399" algn="l"/>
                <a:tab pos="10515600" algn="l"/>
              </a:tabLst>
              <a:defRPr lang="hu-HU" sz="1600" b="1" i="0" u="none" strike="noStrike" baseline="0">
                <a:ln>
                  <a:noFill/>
                </a:ln>
                <a:solidFill>
                  <a:srgbClr val="FF66CC"/>
                </a:solidFill>
                <a:latin typeface="Verdana" pitchFamily="34"/>
                <a:ea typeface="Arial" pitchFamily="34"/>
                <a:cs typeface="Arial" pitchFamily="34"/>
              </a:defRPr>
            </a:lvl9pPr>
          </a:lstStyle>
          <a:p>
            <a:pPr algn="ctr">
              <a:lnSpc>
                <a:spcPct val="87000"/>
              </a:lnSpc>
              <a:spcBef>
                <a:spcPts val="799"/>
              </a:spcBef>
              <a:buNone/>
            </a:pPr>
            <a:r>
              <a:rPr lang="en-GB" sz="2000" dirty="0">
                <a:effectLst>
                  <a:outerShdw dist="17961" dir="2700000">
                    <a:scrgbClr r="0" g="0" b="0"/>
                  </a:outerShdw>
                </a:effectLst>
              </a:rPr>
              <a:t>Csörgő</a:t>
            </a: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 Tamás </a:t>
            </a:r>
            <a:r>
              <a:rPr lang="hu-HU" sz="2000" baseline="30000" dirty="0">
                <a:effectLst>
                  <a:outerShdw dist="17961" dir="2700000">
                    <a:scrgbClr r="0" g="0" b="0"/>
                  </a:outerShdw>
                </a:effectLst>
              </a:rPr>
              <a:t>1,2</a:t>
            </a:r>
            <a:endParaRPr lang="en-GB" sz="2000" dirty="0"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endParaRPr lang="en-GB" sz="30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en-GB" sz="2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 </a:t>
            </a:r>
            <a:r>
              <a:rPr lang="hu-HU" sz="1800" baseline="30000" dirty="0">
                <a:effectLst>
                  <a:outerShdw dist="17961" dir="2700000">
                    <a:scrgbClr r="0" g="0" b="0"/>
                  </a:outerShdw>
                </a:effectLst>
              </a:rPr>
              <a:t>1 </a:t>
            </a:r>
            <a:r>
              <a:rPr lang="hu-HU" sz="18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HUN-REN W</a:t>
            </a:r>
            <a:r>
              <a:rPr lang="en-GB" sz="18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igner</a:t>
            </a:r>
            <a:r>
              <a:rPr lang="hu-HU" sz="18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 FK</a:t>
            </a:r>
            <a:r>
              <a:rPr lang="en-GB" sz="18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, </a:t>
            </a:r>
            <a:r>
              <a:rPr lang="hu-HU" sz="18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 Budapest és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1800" baseline="30000" dirty="0">
                <a:effectLst>
                  <a:outerShdw dist="17961" dir="2700000">
                    <a:scrgbClr r="0" g="0" b="0"/>
                  </a:outerShdw>
                </a:effectLst>
              </a:rPr>
              <a:t>2 </a:t>
            </a:r>
            <a:r>
              <a:rPr lang="hu-HU" sz="18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MATE Műszaki Intézet, KRC, Gyöngyös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endParaRPr lang="hu-HU" sz="800" dirty="0"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1974-től 2024-ig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 err="1">
                <a:effectLst>
                  <a:outerShdw dist="17961" dir="2700000">
                    <a:scrgbClr r="0" g="0" b="0"/>
                  </a:outerShdw>
                </a:effectLst>
              </a:rPr>
              <a:t>T.D.Lee</a:t>
            </a: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 és G.C. </a:t>
            </a:r>
            <a:r>
              <a:rPr lang="hu-HU" sz="2000" dirty="0" err="1">
                <a:effectLst>
                  <a:outerShdw dist="17961" dir="2700000">
                    <a:scrgbClr r="0" g="0" b="0"/>
                  </a:outerShdw>
                </a:effectLst>
              </a:rPr>
              <a:t>Wick</a:t>
            </a:r>
            <a:endParaRPr lang="hu-HU" sz="2000" dirty="0"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S. Weinberg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R. </a:t>
            </a:r>
            <a:r>
              <a:rPr lang="hu-HU" sz="2000" dirty="0" err="1">
                <a:effectLst>
                  <a:outerShdw dist="17961" dir="2700000">
                    <a:scrgbClr r="0" g="0" b="0"/>
                  </a:outerShdw>
                </a:effectLst>
              </a:rPr>
              <a:t>Pisarski</a:t>
            </a: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 és F. </a:t>
            </a:r>
            <a:r>
              <a:rPr lang="hu-HU" sz="2000" dirty="0" err="1">
                <a:effectLst>
                  <a:outerShdw dist="17961" dir="2700000">
                    <a:scrgbClr r="0" g="0" b="0"/>
                  </a:outerShdw>
                </a:effectLst>
              </a:rPr>
              <a:t>Wilczek</a:t>
            </a:r>
            <a:endParaRPr lang="hu-HU" sz="2000" dirty="0"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A RHIC terve  és a CERN QGP sajtóanyaga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 err="1">
                <a:effectLst>
                  <a:outerShdw dist="17961" dir="2700000">
                    <a:scrgbClr r="0" g="0" b="0"/>
                  </a:outerShdw>
                </a:effectLst>
              </a:rPr>
              <a:t>ZBCsL</a:t>
            </a: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: kvark </a:t>
            </a:r>
            <a:r>
              <a:rPr lang="hu-HU" sz="2000" dirty="0" err="1">
                <a:effectLst>
                  <a:outerShdw dist="17961" dir="2700000">
                    <a:scrgbClr r="0" g="0" b="0"/>
                  </a:outerShdw>
                </a:effectLst>
              </a:rPr>
              <a:t>koaleszcencia</a:t>
            </a: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 @ CERN SPS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2000" dirty="0">
                <a:effectLst>
                  <a:outerShdw dist="17961" dir="2700000">
                    <a:scrgbClr r="0" g="0" b="0"/>
                  </a:outerShdw>
                </a:effectLst>
              </a:rPr>
              <a:t>PHENIX és STAR adatok újra elemzése @ RHIC</a:t>
            </a: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  <a:defRPr/>
            </a:pPr>
            <a:r>
              <a:rPr lang="hu-HU" sz="2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Az U</a:t>
            </a:r>
            <a:r>
              <a:rPr lang="hu-HU" sz="2000" baseline="-25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A</a:t>
            </a:r>
            <a:r>
              <a:rPr lang="hu-HU" sz="2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(1) szimmetria helyreállásának közvetett megfigyelése a PHENIX-ben</a:t>
            </a:r>
            <a:endParaRPr lang="hu-HU" sz="2000" baseline="-2500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endParaRPr lang="hu-HU" sz="40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1200" dirty="0">
                <a:effectLst>
                  <a:outerShdw dist="17961" dir="2700000">
                    <a:scrgbClr r="0" g="0" b="0"/>
                  </a:outerShdw>
                </a:effectLst>
              </a:rPr>
              <a:t>Alapjai:  </a:t>
            </a:r>
            <a:r>
              <a:rPr lang="hu-HU" sz="12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arXiv:2407.08586</a:t>
            </a:r>
            <a:r>
              <a:rPr lang="hu-HU" sz="1200" dirty="0">
                <a:effectLst>
                  <a:outerShdw dist="17961" dir="2700000">
                    <a:scrgbClr r="0" g="0" b="0"/>
                  </a:outerShdw>
                </a:effectLst>
              </a:rPr>
              <a:t>, </a:t>
            </a:r>
            <a:r>
              <a:rPr lang="hu-HU" sz="12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Phys.Rev.C</a:t>
            </a:r>
            <a:r>
              <a:rPr lang="hu-HU" sz="12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110 (2024) 6, 6</a:t>
            </a:r>
            <a:endParaRPr lang="hu-HU" sz="120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  <a:p>
            <a:pPr algn="ctr">
              <a:lnSpc>
                <a:spcPct val="87000"/>
              </a:lnSpc>
              <a:spcBef>
                <a:spcPts val="499"/>
              </a:spcBef>
              <a:buNone/>
            </a:pPr>
            <a:r>
              <a:rPr lang="hu-HU" sz="1200" dirty="0">
                <a:effectLst>
                  <a:outerShdw dist="17961" dir="2700000">
                    <a:scrgbClr r="0" g="0" b="0"/>
                  </a:outerShdw>
                </a:effectLst>
              </a:rPr>
              <a:t>Közlemények </a:t>
            </a:r>
            <a:r>
              <a:rPr lang="hu-HU" sz="12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</a:t>
            </a:r>
            <a:r>
              <a:rPr lang="hu-HU" sz="12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hu-HU" sz="12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</a:t>
            </a:r>
            <a:r>
              <a:rPr lang="hu-HU" sz="12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C 97 (2018) 064911</a:t>
            </a:r>
            <a:r>
              <a:rPr lang="hu-HU" sz="1200" dirty="0">
                <a:effectLst>
                  <a:outerShdw dist="17961" dir="2700000">
                    <a:scrgbClr r="0" g="0" b="0"/>
                  </a:outerShdw>
                </a:effectLst>
              </a:rPr>
              <a:t>, és </a:t>
            </a:r>
            <a:r>
              <a:rPr lang="hu-HU" sz="12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</a:t>
            </a:r>
            <a:r>
              <a:rPr lang="hu-HU" sz="12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hu-HU" sz="12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</a:t>
            </a:r>
            <a:r>
              <a:rPr lang="hu-HU" sz="12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C 108 (2023) 049905</a:t>
            </a:r>
            <a:endParaRPr lang="hu-HU" sz="120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6493" y="715923"/>
            <a:ext cx="12192000" cy="9848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spAutoFit/>
          </a:bodyPr>
          <a:lstStyle>
            <a:defPPr lvl="0">
              <a:buClr>
                <a:srgbClr val="FF9900"/>
              </a:buClr>
              <a:buSzPct val="100000"/>
              <a:buFont typeface="Arial Rounded MT Bold" pitchFamily="34"/>
              <a:buNone/>
              <a:defRPr/>
            </a:defPPr>
            <a:lvl1pPr marL="0" marR="0" lvl="0" indent="0" algn="ctr" rtl="0" hangingPunct="1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Arial Rounded MT Bold" pitchFamily="34"/>
              <a:buChar char="•"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hu-HU" sz="3200" b="1" i="0" u="none" strike="noStrike" baseline="0">
                <a:ln>
                  <a:noFill/>
                </a:ln>
                <a:solidFill>
                  <a:srgbClr val="FFFF00"/>
                </a:solidFill>
                <a:latin typeface="Verdana" pitchFamily="34"/>
                <a:ea typeface="Arial" pitchFamily="34"/>
                <a:cs typeface="Arial" pitchFamily="34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lnSpc>
                <a:spcPct val="100000"/>
              </a:lnSpc>
              <a:buNone/>
            </a:pPr>
            <a:r>
              <a:rPr lang="hu-HU" kern="0" cap="all" dirty="0">
                <a:effectLst>
                  <a:outerShdw dist="17961" dir="2700000">
                    <a:scrgbClr r="0" g="0" b="0"/>
                  </a:outerShdw>
                </a:effectLst>
              </a:rPr>
              <a:t>Első és közvetett pillantások</a:t>
            </a:r>
          </a:p>
          <a:p>
            <a:pPr>
              <a:lnSpc>
                <a:spcPct val="100000"/>
              </a:lnSpc>
              <a:buNone/>
            </a:pPr>
            <a:r>
              <a:rPr lang="hu-HU" kern="0" cap="all" dirty="0">
                <a:effectLst>
                  <a:outerShdw dist="17961" dir="2700000">
                    <a:scrgbClr r="0" g="0" b="0"/>
                  </a:outerShdw>
                </a:effectLst>
              </a:rPr>
              <a:t>Az ősanyag második új állapotára</a:t>
            </a:r>
            <a:endParaRPr lang="en-GB" kern="0" cap="all" dirty="0">
              <a:effectLst>
                <a:outerShdw dist="17961" dir="2700000">
                  <a:scrgbClr r="0" g="0" b="0"/>
                </a:outerShdw>
              </a:effectLst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E844C817-9DF7-4428-92A0-B17B54532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789" y="1891135"/>
            <a:ext cx="2270389" cy="227038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DC98BE-F585-43D3-92C3-E473263B1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87" y="1901791"/>
            <a:ext cx="2549737" cy="1844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Szabadkézi sokszög 16">
            <a:extLst>
              <a:ext uri="{FF2B5EF4-FFF2-40B4-BE49-F238E27FC236}">
                <a16:creationId xmlns:a16="http://schemas.microsoft.com/office/drawing/2014/main" id="{6CACDA20-813D-44EB-923A-524D8F2A28CF}"/>
              </a:ext>
            </a:extLst>
          </p:cNvPr>
          <p:cNvSpPr/>
          <p:nvPr/>
        </p:nvSpPr>
        <p:spPr>
          <a:xfrm>
            <a:off x="695400" y="6369855"/>
            <a:ext cx="10657184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Részletes szakmai eredmények:  PHENIX előadás a WPCF 2026-on, ELTE, 2026. V. 22.</a:t>
            </a:r>
          </a:p>
        </p:txBody>
      </p:sp>
    </p:spTree>
  </p:cSld>
  <p:clrMapOvr>
    <a:masterClrMapping/>
  </p:clrMapOvr>
  <p:transition spd="med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16884" y="116632"/>
            <a:ext cx="12175116" cy="4364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2000: „</a:t>
            </a:r>
            <a:r>
              <a:rPr lang="hu-HU" sz="2800" b="1" cap="all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Egy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új halmazállapot, a QGP” /CERN/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A339751-4A3B-48F6-9733-0D881EA15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764704"/>
            <a:ext cx="11809312" cy="5462091"/>
          </a:xfrm>
          <a:prstGeom prst="rect">
            <a:avLst/>
          </a:prstGeom>
        </p:spPr>
      </p:pic>
      <p:sp>
        <p:nvSpPr>
          <p:cNvPr id="6" name="Szabadkézi sokszög 16">
            <a:extLst>
              <a:ext uri="{FF2B5EF4-FFF2-40B4-BE49-F238E27FC236}">
                <a16:creationId xmlns:a16="http://schemas.microsoft.com/office/drawing/2014/main" id="{5F6CBD06-1D1E-4D36-9B53-7BC11BF25997}"/>
              </a:ext>
            </a:extLst>
          </p:cNvPr>
          <p:cNvSpPr/>
          <p:nvPr/>
        </p:nvSpPr>
        <p:spPr>
          <a:xfrm>
            <a:off x="6888088" y="6093296"/>
            <a:ext cx="5184576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Új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hangsúly: 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Egyes szám, egyetlen egy új állapot …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3E5A036-684E-4F87-9925-100F3170A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044" y="4646693"/>
            <a:ext cx="1340768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0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1524000" y="882863"/>
            <a:ext cx="9144000" cy="493910"/>
            <a:chOff x="0" y="0"/>
            <a:chExt cx="9144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67500" tIns="35100" rIns="67500" bIns="35100" anchor="ctr" anchorCtr="0" compatLnSpc="0"/>
            <a:lstStyle/>
            <a:p>
              <a:pPr defTabSz="685800" hangingPunct="0"/>
              <a:endParaRPr lang="hu-HU">
                <a:solidFill>
                  <a:prstClr val="black"/>
                </a:solidFill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81339"/>
              <a:ext cx="9144000" cy="45450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42830" indent="-142830" algn="ctr" defTabSz="685800"/>
              <a:r>
                <a:rPr lang="hu-HU" sz="2100" b="1" cap="all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</a:p>
          </p:txBody>
        </p:sp>
      </p:grp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5CDB2DF-E9F2-4A41-97F2-F9DE3D919C57}"/>
              </a:ext>
            </a:extLst>
          </p:cNvPr>
          <p:cNvSpPr txBox="1"/>
          <p:nvPr/>
        </p:nvSpPr>
        <p:spPr>
          <a:xfrm>
            <a:off x="11767646" y="6559460"/>
            <a:ext cx="3770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fld id="{24942F06-CD1F-46D5-ABA6-6E76DB6D1968}" type="slidenum">
              <a:rPr lang="hu-HU" sz="105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defTabSz="685800"/>
              <a:t>11</a:t>
            </a:fld>
            <a:endParaRPr lang="en-US" sz="105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Szabadkézi sokszög 3">
            <a:extLst>
              <a:ext uri="{FF2B5EF4-FFF2-40B4-BE49-F238E27FC236}">
                <a16:creationId xmlns:a16="http://schemas.microsoft.com/office/drawing/2014/main" id="{B0F2A61F-05A2-4534-8366-39C0FD745C5B}"/>
              </a:ext>
            </a:extLst>
          </p:cNvPr>
          <p:cNvSpPr/>
          <p:nvPr/>
        </p:nvSpPr>
        <p:spPr>
          <a:xfrm>
            <a:off x="0" y="165268"/>
            <a:ext cx="12192000" cy="37407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/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2000 – CERN Sajtótájékoztató: Mekkora a kvarkok szabad úthossza?</a:t>
            </a:r>
            <a:endParaRPr lang="hu-HU" sz="20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1F80E21-7529-4A06-A587-C3E070D14C66}"/>
              </a:ext>
            </a:extLst>
          </p:cNvPr>
          <p:cNvSpPr txBox="1"/>
          <p:nvPr/>
        </p:nvSpPr>
        <p:spPr>
          <a:xfrm>
            <a:off x="119336" y="5449723"/>
            <a:ext cx="9134508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L.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Maiani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 a CERN főigazgatója:  </a:t>
            </a:r>
          </a:p>
          <a:p>
            <a:pPr defTabSz="685800"/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A kvarkok szabad úthossza </a:t>
            </a:r>
          </a:p>
          <a:p>
            <a:pPr defTabSz="685800"/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a végtelenhez tart 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(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makroszkópikus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)</a:t>
            </a:r>
            <a:endParaRPr lang="hu-HU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8DEE27D-CC89-4944-BABA-AD8FEBFAB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4" y="2123180"/>
            <a:ext cx="4349814" cy="3250036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1AFB6C9F-0E3B-4942-A9E4-F59535402C10}"/>
              </a:ext>
            </a:extLst>
          </p:cNvPr>
          <p:cNvSpPr txBox="1"/>
          <p:nvPr/>
        </p:nvSpPr>
        <p:spPr>
          <a:xfrm>
            <a:off x="6559221" y="4869160"/>
            <a:ext cx="5585451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/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U. W. Heinz: folyadékviselkedés jelei, </a:t>
            </a:r>
          </a:p>
          <a:p>
            <a:pPr algn="r" defTabSz="685800"/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A kvarkok szabad úthossza a 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nullához tart</a:t>
            </a:r>
            <a:r>
              <a:rPr lang="hu-HU" sz="135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</a:t>
            </a:r>
          </a:p>
          <a:p>
            <a:pPr algn="r" defTabSz="685800"/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Hivatkozással hidrodinamikai eredményeinkre:</a:t>
            </a:r>
          </a:p>
          <a:p>
            <a:pPr algn="r" defTabSz="685800"/>
            <a:r>
              <a:rPr lang="en-US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Nucl.Phys.A</a:t>
            </a:r>
            <a:r>
              <a:rPr lang="en-US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685 (2001) 414-431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,PRC54 (1996) 1390</a:t>
            </a:r>
          </a:p>
          <a:p>
            <a:pPr algn="r" defTabSz="685800"/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Proc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. 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NN2000, e-Print: 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hep-ph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/0009170 [</a:t>
            </a:r>
            <a:r>
              <a:rPr lang="hu-HU" sz="135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hep-ph</a:t>
            </a:r>
            <a:r>
              <a:rPr lang="hu-HU" sz="135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] </a:t>
            </a:r>
          </a:p>
        </p:txBody>
      </p:sp>
      <p:sp>
        <p:nvSpPr>
          <p:cNvPr id="10" name="Nyíl: balra-jobbra mutató 9">
            <a:extLst>
              <a:ext uri="{FF2B5EF4-FFF2-40B4-BE49-F238E27FC236}">
                <a16:creationId xmlns:a16="http://schemas.microsoft.com/office/drawing/2014/main" id="{719C33C5-6B7C-4761-A851-349446F694A1}"/>
              </a:ext>
            </a:extLst>
          </p:cNvPr>
          <p:cNvSpPr/>
          <p:nvPr/>
        </p:nvSpPr>
        <p:spPr>
          <a:xfrm>
            <a:off x="5015880" y="5545085"/>
            <a:ext cx="1080120" cy="497708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hu-HU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13F6C23E-415F-4839-ACC8-DEFAE95CA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8329" y="1430779"/>
            <a:ext cx="4546343" cy="1352994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E2A08B0E-9C5A-44AA-80A3-88E5E8A04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8329" y="2836724"/>
            <a:ext cx="4546343" cy="1294355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E2FB6D4F-665F-49D0-A52A-8523C6295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4330" y="4177293"/>
            <a:ext cx="4510342" cy="27287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282C3A9-6037-4468-A802-09E8E3938E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43" y="764704"/>
            <a:ext cx="8444929" cy="104473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F12D11F9-FB1A-4CBA-8175-EE98CE3C15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0597" y="789750"/>
            <a:ext cx="6069856" cy="98306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4857A76-1695-4402-AF18-D172E91A97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9776" y="2060848"/>
            <a:ext cx="3466780" cy="3312368"/>
          </a:xfrm>
          <a:prstGeom prst="rect">
            <a:avLst/>
          </a:prstGeom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5E5E20B4-F93B-40D0-902B-0681E3E12660}"/>
              </a:ext>
            </a:extLst>
          </p:cNvPr>
          <p:cNvSpPr txBox="1"/>
          <p:nvPr/>
        </p:nvSpPr>
        <p:spPr>
          <a:xfrm>
            <a:off x="2927648" y="6021288"/>
            <a:ext cx="86621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/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T. Csörgő: Kvarkanyag, de nem QGP!, </a:t>
            </a:r>
          </a:p>
          <a:p>
            <a:pPr algn="r" defTabSz="685800"/>
            <a:r>
              <a:rPr lang="hu-HU" sz="1400" b="1" dirty="0">
                <a:solidFill>
                  <a:srgbClr val="FFC0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A tulajdonságok eltérnek a várttól! 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A </a:t>
            </a:r>
            <a:r>
              <a:rPr lang="hu-HU" sz="1400" b="1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két átmenet közül csak egy 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figyelhető meg:</a:t>
            </a:r>
          </a:p>
          <a:p>
            <a:pPr algn="r" defTabSz="685800"/>
            <a:r>
              <a:rPr lang="hu-HU" sz="1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Nucl.Phys.B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1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FF00FF"/>
                </a:highlight>
                <a:latin typeface="Verdana" pitchFamily="34"/>
                <a:cs typeface="Tahoma" pitchFamily="2"/>
              </a:rPr>
              <a:t>Proc.</a:t>
            </a:r>
            <a:r>
              <a:rPr lang="hu-HU" sz="1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Suppl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. 92 (2001) 62-74, e-Print: </a:t>
            </a:r>
            <a:r>
              <a:rPr lang="hu-HU" sz="1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hep-ph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/0011339 [</a:t>
            </a:r>
            <a:r>
              <a:rPr lang="hu-HU" sz="1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hep-ph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]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highlight>
                  <a:srgbClr val="DD08E8"/>
                </a:highlight>
                <a:latin typeface="Verdana" pitchFamily="34"/>
                <a:cs typeface="Tahoma" pitchFamily="2"/>
              </a:rPr>
              <a:t> </a:t>
            </a:r>
            <a:r>
              <a:rPr lang="hu-HU" sz="1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 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90E55D05-BD7B-4884-A352-7E47152F349A}"/>
              </a:ext>
            </a:extLst>
          </p:cNvPr>
          <p:cNvSpPr/>
          <p:nvPr/>
        </p:nvSpPr>
        <p:spPr>
          <a:xfrm>
            <a:off x="1868681" y="1070713"/>
            <a:ext cx="1728192" cy="486079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D6384687-85B6-42BC-97B3-29F93E9F72B2}"/>
              </a:ext>
            </a:extLst>
          </p:cNvPr>
          <p:cNvSpPr/>
          <p:nvPr/>
        </p:nvSpPr>
        <p:spPr>
          <a:xfrm>
            <a:off x="3359696" y="1070713"/>
            <a:ext cx="1728192" cy="4860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064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0" grpId="0" animBg="1"/>
      <p:bldP spid="5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1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303912" y="5301208"/>
            <a:ext cx="67440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 err="1">
                <a:solidFill>
                  <a:srgbClr val="FFFF00"/>
                </a:solidFill>
              </a:rPr>
              <a:t>Levy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stable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source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distributions</a:t>
            </a:r>
            <a:r>
              <a:rPr lang="hu-HU" sz="2000" b="1" dirty="0">
                <a:solidFill>
                  <a:srgbClr val="FFFF00"/>
                </a:solidFill>
              </a:rPr>
              <a:t> in HEP: </a:t>
            </a:r>
          </a:p>
          <a:p>
            <a:pPr algn="ctr"/>
            <a:r>
              <a:rPr lang="hu-HU" sz="2000" b="1" dirty="0" err="1">
                <a:solidFill>
                  <a:srgbClr val="FFFF00"/>
                </a:solidFill>
              </a:rPr>
              <a:t>Cs.T</a:t>
            </a:r>
            <a:r>
              <a:rPr lang="hu-HU" sz="2000" b="1" dirty="0">
                <a:solidFill>
                  <a:srgbClr val="FFFF00"/>
                </a:solidFill>
              </a:rPr>
              <a:t>., S. Hegyi and W.A. </a:t>
            </a:r>
            <a:r>
              <a:rPr lang="hu-HU" sz="2000" b="1" dirty="0" err="1">
                <a:solidFill>
                  <a:srgbClr val="FFFF00"/>
                </a:solidFill>
              </a:rPr>
              <a:t>Zajc</a:t>
            </a:r>
            <a:r>
              <a:rPr lang="hu-HU" sz="2000" b="1" dirty="0">
                <a:solidFill>
                  <a:srgbClr val="FFFF00"/>
                </a:solidFill>
              </a:rPr>
              <a:t> (2004)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32EFA10-5B71-436B-A4BF-BD4AEBD5825F}"/>
              </a:ext>
            </a:extLst>
          </p:cNvPr>
          <p:cNvSpPr txBox="1"/>
          <p:nvPr/>
        </p:nvSpPr>
        <p:spPr>
          <a:xfrm>
            <a:off x="0" y="116632"/>
            <a:ext cx="121596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830" indent="-142830" algn="ctr" defTabSz="685800"/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1963 – 2004: Lévy alakú források a C(Q) mérésére</a:t>
            </a:r>
            <a:endParaRPr lang="hu-HU" sz="28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03C546A-682C-4206-A2E6-28771F6B8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1124744"/>
            <a:ext cx="8386099" cy="1780832"/>
          </a:xfrm>
          <a:prstGeom prst="rect">
            <a:avLst/>
          </a:prstGeom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E4D9E0EB-B2C6-4787-9297-900F010E1D2C}"/>
              </a:ext>
            </a:extLst>
          </p:cNvPr>
          <p:cNvSpPr/>
          <p:nvPr/>
        </p:nvSpPr>
        <p:spPr>
          <a:xfrm>
            <a:off x="8352929" y="2204864"/>
            <a:ext cx="407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 err="1">
                <a:solidFill>
                  <a:srgbClr val="FFFF00"/>
                </a:solidFill>
              </a:rPr>
              <a:t>Note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number</a:t>
            </a:r>
            <a:r>
              <a:rPr lang="hu-HU" sz="2000" b="1" dirty="0">
                <a:solidFill>
                  <a:srgbClr val="FFFF00"/>
                </a:solidFill>
              </a:rPr>
              <a:t> of </a:t>
            </a:r>
            <a:r>
              <a:rPr lang="hu-HU" sz="2000" b="1" dirty="0" err="1">
                <a:solidFill>
                  <a:srgbClr val="FFFF00"/>
                </a:solidFill>
              </a:rPr>
              <a:t>citations</a:t>
            </a:r>
            <a:r>
              <a:rPr lang="hu-HU" sz="2000" b="1" dirty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hu-HU" sz="2000" b="1" dirty="0">
                <a:solidFill>
                  <a:srgbClr val="FFFF00"/>
                </a:solidFill>
              </a:rPr>
              <a:t>11865 (and </a:t>
            </a:r>
            <a:r>
              <a:rPr lang="hu-HU" sz="2000" b="1" dirty="0" err="1">
                <a:solidFill>
                  <a:srgbClr val="FFFF00"/>
                </a:solidFill>
              </a:rPr>
              <a:t>increasing</a:t>
            </a:r>
            <a:r>
              <a:rPr lang="hu-HU" sz="2000" b="1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06F11DA-C701-4430-8CDB-8E5F59BCC50B}"/>
              </a:ext>
            </a:extLst>
          </p:cNvPr>
          <p:cNvSpPr/>
          <p:nvPr/>
        </p:nvSpPr>
        <p:spPr>
          <a:xfrm>
            <a:off x="2063552" y="2348880"/>
            <a:ext cx="1368152" cy="648072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2A36F006-405D-4A58-B922-CCDB73D44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3501008"/>
            <a:ext cx="9486516" cy="153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4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1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pic>
        <p:nvPicPr>
          <p:cNvPr id="6" name="Picture 2055" descr="F:\Mate\Munka\C3analysis\0801plots\ua1\lambda_shap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" y="786552"/>
            <a:ext cx="7836804" cy="566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 4"/>
          <p:cNvSpPr/>
          <p:nvPr/>
        </p:nvSpPr>
        <p:spPr>
          <a:xfrm>
            <a:off x="7968208" y="2689828"/>
            <a:ext cx="40797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>
                <a:solidFill>
                  <a:srgbClr val="FFFF00"/>
                </a:solidFill>
              </a:rPr>
              <a:t>M. Csanád </a:t>
            </a:r>
            <a:r>
              <a:rPr lang="hu-HU" sz="2000" b="1" dirty="0" err="1">
                <a:solidFill>
                  <a:srgbClr val="FFFF00"/>
                </a:solidFill>
              </a:rPr>
              <a:t>for</a:t>
            </a:r>
            <a:r>
              <a:rPr lang="hu-HU" sz="2000" b="1" dirty="0">
                <a:solidFill>
                  <a:srgbClr val="FFFF00"/>
                </a:solidFill>
              </a:rPr>
              <a:t> PHENIX </a:t>
            </a:r>
            <a:r>
              <a:rPr lang="hu-HU" sz="2000" b="1" dirty="0" err="1">
                <a:solidFill>
                  <a:srgbClr val="FFFF00"/>
                </a:solidFill>
              </a:rPr>
              <a:t>Collaboration</a:t>
            </a:r>
            <a:r>
              <a:rPr lang="hu-HU" sz="2000" b="1" dirty="0">
                <a:solidFill>
                  <a:srgbClr val="FFFF00"/>
                </a:solidFill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FF00"/>
                </a:solidFill>
                <a:hlinkClick r:id="rId4" tooltip="Abstrac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arXiv:nucl-ex</a:t>
            </a:r>
            <a:r>
              <a:rPr lang="en-US" sz="2000" b="1" dirty="0">
                <a:solidFill>
                  <a:srgbClr val="FFFF00"/>
                </a:solidFill>
                <a:hlinkClick r:id="rId4" tooltip="Abstrac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/0509042</a:t>
            </a:r>
            <a:r>
              <a:rPr lang="hu-HU" sz="2000" b="1" dirty="0">
                <a:solidFill>
                  <a:srgbClr val="FFFF00"/>
                </a:solidFill>
              </a:rPr>
              <a:t>: </a:t>
            </a:r>
          </a:p>
          <a:p>
            <a:pPr marL="285750" indent="-285750" algn="ctr">
              <a:buFont typeface="Symbol" panose="05050102010706020507" pitchFamily="18" charset="2"/>
              <a:buChar char="l"/>
            </a:pPr>
            <a:r>
              <a:rPr lang="hu-HU" sz="2000" b="1" dirty="0">
                <a:solidFill>
                  <a:srgbClr val="FFFF00"/>
                </a:solidFill>
              </a:rPr>
              <a:t>/ </a:t>
            </a:r>
            <a:r>
              <a:rPr lang="hu-HU" sz="2000" b="1" dirty="0" err="1">
                <a:solidFill>
                  <a:srgbClr val="FFFF00"/>
                </a:solidFill>
                <a:latin typeface="Symbol" panose="05050102010706020507" pitchFamily="18" charset="2"/>
              </a:rPr>
              <a:t>l</a:t>
            </a:r>
            <a:r>
              <a:rPr lang="hu-HU" sz="2000" b="1" baseline="-25000" dirty="0" err="1">
                <a:solidFill>
                  <a:srgbClr val="FFFF00"/>
                </a:solidFill>
              </a:rPr>
              <a:t>max</a:t>
            </a:r>
            <a:r>
              <a:rPr lang="hu-HU" sz="2000" b="1" dirty="0">
                <a:solidFill>
                  <a:srgbClr val="FFFF00"/>
                </a:solidFill>
              </a:rPr>
              <a:t> is </a:t>
            </a:r>
            <a:r>
              <a:rPr lang="hu-HU" sz="2000" b="1" dirty="0" err="1">
                <a:solidFill>
                  <a:srgbClr val="FFFF00"/>
                </a:solidFill>
              </a:rPr>
              <a:t>independent</a:t>
            </a:r>
            <a:r>
              <a:rPr lang="hu-HU" sz="2000" b="1" dirty="0">
                <a:solidFill>
                  <a:srgbClr val="FFFF00"/>
                </a:solidFill>
              </a:rPr>
              <a:t> of </a:t>
            </a:r>
          </a:p>
          <a:p>
            <a:pPr algn="ctr"/>
            <a:r>
              <a:rPr lang="hu-HU" sz="2000" b="1" dirty="0" err="1">
                <a:solidFill>
                  <a:srgbClr val="FFFF00"/>
                </a:solidFill>
              </a:rPr>
              <a:t>the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method</a:t>
            </a:r>
            <a:r>
              <a:rPr lang="hu-HU" sz="2000" b="1" dirty="0">
                <a:solidFill>
                  <a:srgbClr val="FFFF00"/>
                </a:solidFill>
              </a:rPr>
              <a:t> of </a:t>
            </a:r>
            <a:r>
              <a:rPr lang="hu-HU" sz="2000" b="1" dirty="0" err="1">
                <a:solidFill>
                  <a:srgbClr val="FFFF00"/>
                </a:solidFill>
              </a:rPr>
              <a:t>extrapolation</a:t>
            </a:r>
            <a:endParaRPr lang="hu-HU" sz="2000" b="1" dirty="0">
              <a:solidFill>
                <a:srgbClr val="FFFF00"/>
              </a:solidFill>
            </a:endParaRPr>
          </a:p>
          <a:p>
            <a:pPr algn="ctr"/>
            <a:r>
              <a:rPr lang="hu-HU" sz="2000" b="1" dirty="0">
                <a:solidFill>
                  <a:srgbClr val="FFFF00"/>
                </a:solidFill>
              </a:rPr>
              <a:t>of C</a:t>
            </a:r>
            <a:r>
              <a:rPr lang="hu-HU" sz="2000" b="1" baseline="-25000" dirty="0">
                <a:solidFill>
                  <a:srgbClr val="FFFF00"/>
                </a:solidFill>
              </a:rPr>
              <a:t>2</a:t>
            </a:r>
            <a:r>
              <a:rPr lang="hu-HU" sz="2000" b="1" dirty="0">
                <a:solidFill>
                  <a:srgbClr val="FFFF00"/>
                </a:solidFill>
              </a:rPr>
              <a:t>(q) </a:t>
            </a:r>
            <a:r>
              <a:rPr lang="hu-HU" sz="2000" b="1" dirty="0" err="1">
                <a:solidFill>
                  <a:srgbClr val="FFFF00"/>
                </a:solidFill>
              </a:rPr>
              <a:t>to</a:t>
            </a:r>
            <a:r>
              <a:rPr lang="hu-HU" sz="2000" b="1" dirty="0">
                <a:solidFill>
                  <a:srgbClr val="FFFF00"/>
                </a:solidFill>
              </a:rPr>
              <a:t> q = 0</a:t>
            </a:r>
          </a:p>
          <a:p>
            <a:pPr algn="ctr"/>
            <a:r>
              <a:rPr lang="hu-HU" sz="2000" b="1" dirty="0" err="1">
                <a:solidFill>
                  <a:srgbClr val="FFFF00"/>
                </a:solidFill>
              </a:rPr>
              <a:t>Important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systematic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errors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  <a:r>
              <a:rPr lang="hu-HU" sz="2000" b="1" dirty="0" err="1">
                <a:solidFill>
                  <a:srgbClr val="FFFF00"/>
                </a:solidFill>
              </a:rPr>
              <a:t>cancel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32EFA10-5B71-436B-A4BF-BD4AEBD5825F}"/>
              </a:ext>
            </a:extLst>
          </p:cNvPr>
          <p:cNvSpPr txBox="1"/>
          <p:nvPr/>
        </p:nvSpPr>
        <p:spPr>
          <a:xfrm>
            <a:off x="0" y="116632"/>
            <a:ext cx="12159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830" indent="-142830" algn="ctr" defTabSz="685800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2005 – Csanád Máté,  PHENIX @ QM 2005, ELTE, Budapest</a:t>
            </a:r>
            <a:endParaRPr lang="hu-HU" sz="24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9349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248478"/>
            <a:ext cx="12072664" cy="8762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2010:   PHENIX és STAR adatok újra elemzése,</a:t>
            </a:r>
          </a:p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legalább 200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MeV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az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tömeg csökkenése @ CL 99.9%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BD67280-6925-48FA-A6BC-512AE4255016}"/>
              </a:ext>
            </a:extLst>
          </p:cNvPr>
          <p:cNvSpPr txBox="1"/>
          <p:nvPr/>
        </p:nvSpPr>
        <p:spPr>
          <a:xfrm>
            <a:off x="1415480" y="1021373"/>
            <a:ext cx="432048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u-HU" sz="1800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PHENIX and STAR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200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GeV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Au+Au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data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 @RHIC</a:t>
            </a: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sensitive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to</a:t>
            </a:r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in-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medium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modification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, </a:t>
            </a:r>
            <a:endParaRPr lang="hu-HU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At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least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200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MeV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mass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drop</a:t>
            </a:r>
            <a:endParaRPr lang="hu-HU" sz="18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2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EFFECT FOUND</a:t>
            </a:r>
            <a:endParaRPr lang="hu-HU" sz="20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 pitchFamily="34"/>
            </a:endParaRPr>
          </a:p>
          <a:p>
            <a:pPr algn="ctr"/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- </a:t>
            </a:r>
            <a:r>
              <a:rPr lang="hu-HU" sz="20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but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 </a:t>
            </a:r>
            <a:r>
              <a:rPr lang="hu-HU" sz="20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without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 </a:t>
            </a:r>
            <a:r>
              <a:rPr lang="hu-HU" sz="20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unique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 minimum</a:t>
            </a:r>
            <a:endParaRPr lang="hu-HU" sz="20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36CA481-D1C1-4A1C-869E-473B0E5B9BDA}"/>
              </a:ext>
            </a:extLst>
          </p:cNvPr>
          <p:cNvSpPr txBox="1"/>
          <p:nvPr/>
        </p:nvSpPr>
        <p:spPr>
          <a:xfrm>
            <a:off x="0" y="6165304"/>
            <a:ext cx="12153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közegbeli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</a:t>
            </a:r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tömegcsökkenés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: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lehet-e ki és bekapcsolni</a:t>
            </a:r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?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IGEN</a:t>
            </a:r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!</a:t>
            </a:r>
          </a:p>
          <a:p>
            <a:pPr algn="ctr"/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Centralitás? Energia? Rendszer méret?</a:t>
            </a:r>
            <a:endParaRPr lang="hu-HU" sz="2800" dirty="0">
              <a:solidFill>
                <a:schemeClr val="bg1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557166D-1AF7-4580-B8FC-014FDFB2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4831688"/>
            <a:ext cx="8055038" cy="133361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865EC73-3E38-4C66-89F3-2E3D0E665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478" y="1124744"/>
            <a:ext cx="5380186" cy="43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8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248478"/>
            <a:ext cx="12072664" cy="8762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2013: A PHENIX 200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GeV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Au+Au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dielektron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mérés, minimum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bias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adatok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újraelemzése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Érzékeny, de…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36CA481-D1C1-4A1C-869E-473B0E5B9BDA}"/>
              </a:ext>
            </a:extLst>
          </p:cNvPr>
          <p:cNvSpPr txBox="1"/>
          <p:nvPr/>
        </p:nvSpPr>
        <p:spPr>
          <a:xfrm>
            <a:off x="0" y="6381328"/>
            <a:ext cx="12153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közegbeli</a:t>
            </a:r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módosulás: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Szignifikáns vajon? A PHENIX min </a:t>
            </a:r>
            <a:r>
              <a:rPr lang="hu-HU" b="1" kern="0" dirty="0" err="1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bias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Au+Au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adatokban nem …</a:t>
            </a:r>
            <a:endParaRPr lang="hu-HU" sz="1800" b="1" kern="0" dirty="0">
              <a:solidFill>
                <a:schemeClr val="bg1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BBAF2B1E-5BF1-4460-8C64-34D42BA15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333" y="1196752"/>
            <a:ext cx="5578323" cy="409229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9C5C33F1-7F58-4F19-9A1C-EE9B6A5F4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1199424"/>
            <a:ext cx="5265876" cy="3741744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AB4FB8E-8102-49C9-A9CB-8E4D0DDD7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35" y="4803851"/>
            <a:ext cx="8039797" cy="15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7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184286"/>
            <a:ext cx="12072664" cy="4364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2018: 0-30 %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centralitású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adatok érzékenysége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2FC2F29-97B3-4229-8321-66181DB99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882149"/>
            <a:ext cx="7282243" cy="5211147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1BD67280-6925-48FA-A6BC-512AE4255016}"/>
              </a:ext>
            </a:extLst>
          </p:cNvPr>
          <p:cNvSpPr txBox="1"/>
          <p:nvPr/>
        </p:nvSpPr>
        <p:spPr>
          <a:xfrm>
            <a:off x="7680176" y="1383154"/>
            <a:ext cx="432048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PHENIX </a:t>
            </a:r>
            <a:r>
              <a:rPr lang="hu-HU" sz="18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data</a:t>
            </a:r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+ Monte Carlo,</a:t>
            </a: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PHENIX </a:t>
            </a:r>
            <a:r>
              <a:rPr lang="hu-HU" sz="18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Phys</a:t>
            </a:r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. </a:t>
            </a:r>
            <a:r>
              <a:rPr lang="hu-HU" sz="18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Rev</a:t>
            </a:r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. C 97 </a:t>
            </a: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(2018) </a:t>
            </a:r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064911: </a:t>
            </a:r>
          </a:p>
          <a:p>
            <a:pPr algn="ctr"/>
            <a:endParaRPr lang="hu-HU" sz="1800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0-30 %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Au+Au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@ 200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GeV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Lévy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Bose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-Einstein </a:t>
            </a: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PHENIX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data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sensitive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to</a:t>
            </a:r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in-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medium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modification</a:t>
            </a:r>
            <a:endParaRPr lang="hu-HU" sz="18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2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2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centrality</a:t>
            </a:r>
            <a:r>
              <a:rPr lang="hu-HU" sz="2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2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dependence</a:t>
            </a:r>
            <a:r>
              <a:rPr lang="hu-HU" sz="2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= ?</a:t>
            </a:r>
            <a:endParaRPr lang="hu-HU" sz="2800" dirty="0">
              <a:solidFill>
                <a:srgbClr val="FFFF00"/>
              </a:solidFill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C6F6B83-AA12-4711-B3EC-A99EFEB2B678}"/>
              </a:ext>
            </a:extLst>
          </p:cNvPr>
          <p:cNvSpPr txBox="1"/>
          <p:nvPr/>
        </p:nvSpPr>
        <p:spPr>
          <a:xfrm>
            <a:off x="0" y="6165304"/>
            <a:ext cx="12153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közegbeli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</a:t>
            </a:r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tömegcsökkenés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: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lehet-e ki és bekapcsolgatni</a:t>
            </a:r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?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IGEN</a:t>
            </a:r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!</a:t>
            </a:r>
          </a:p>
          <a:p>
            <a:pPr algn="ctr"/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Centralitás? Energia? Rendszer méret?</a:t>
            </a:r>
            <a:endParaRPr lang="hu-H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5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291810"/>
            <a:ext cx="12072664" cy="8104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2024: „második QCD átmenetre utal …” </a:t>
            </a:r>
          </a:p>
          <a:p>
            <a:pPr marL="190440" indent="-190440" algn="ctr"/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/A PRC szerkesztőinek ajánlása szerint/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DDBEA7A-9618-4962-95A4-1CD4A158D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303" y="1268760"/>
            <a:ext cx="6319377" cy="4083897"/>
          </a:xfrm>
          <a:prstGeom prst="rect">
            <a:avLst/>
          </a:prstGeom>
        </p:spPr>
      </p:pic>
      <p:sp>
        <p:nvSpPr>
          <p:cNvPr id="9" name="Téglalap 8">
            <a:extLst>
              <a:ext uri="{FF2B5EF4-FFF2-40B4-BE49-F238E27FC236}">
                <a16:creationId xmlns:a16="http://schemas.microsoft.com/office/drawing/2014/main" id="{1209F1D9-5715-4D66-813D-EA26C294EF3C}"/>
              </a:ext>
            </a:extLst>
          </p:cNvPr>
          <p:cNvSpPr/>
          <p:nvPr/>
        </p:nvSpPr>
        <p:spPr>
          <a:xfrm>
            <a:off x="5947392" y="3645024"/>
            <a:ext cx="6197280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1520032-88C3-42F0-A182-84BCF2545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0" y="1268963"/>
            <a:ext cx="5857166" cy="526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4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683395" y="6398677"/>
            <a:ext cx="508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18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F08B54E-F249-496C-B60A-D99BC3135B95}"/>
              </a:ext>
            </a:extLst>
          </p:cNvPr>
          <p:cNvSpPr txBox="1"/>
          <p:nvPr/>
        </p:nvSpPr>
        <p:spPr>
          <a:xfrm>
            <a:off x="0" y="151546"/>
            <a:ext cx="12185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 közegben módosult </a:t>
            </a:r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tömegE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és a centralitás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E131FD6-1711-42A7-85ED-F31BAC0C0DEC}"/>
              </a:ext>
            </a:extLst>
          </p:cNvPr>
          <p:cNvSpPr/>
          <p:nvPr/>
        </p:nvSpPr>
        <p:spPr>
          <a:xfrm>
            <a:off x="-5016" y="5631869"/>
            <a:ext cx="121851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In-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medium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is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determined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help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Levy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Bose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-Einstein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correlation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measurements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Monte-Carlo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simulations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to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be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similar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to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vacuum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each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indirectly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return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prodigal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Goldstone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boson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</a:t>
            </a: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dependent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selection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power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successful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KHM, KLMW, PW: m</a:t>
            </a:r>
            <a:r>
              <a:rPr lang="hu-HU" b="1" baseline="30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*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(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’) ~ m(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)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2F90540-2D72-4A77-81DB-FFD46389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716780"/>
            <a:ext cx="8779001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7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hlinkClick r:id="rId3"/>
            <a:extLst>
              <a:ext uri="{FF2B5EF4-FFF2-40B4-BE49-F238E27FC236}">
                <a16:creationId xmlns:a16="http://schemas.microsoft.com/office/drawing/2014/main" id="{67F9F473-B6EF-4677-ACD3-2EA83894C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76908"/>
            <a:ext cx="12192000" cy="4484340"/>
          </a:xfrm>
          <a:prstGeom prst="rect">
            <a:avLst/>
          </a:prstGeom>
        </p:spPr>
      </p:pic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0" y="242645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 MAGYAR PHENIX EREDMÉNY SAJTÓANYAGAI</a:t>
            </a:r>
            <a:endParaRPr kumimoji="0" lang="hu-HU" sz="2800" b="1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uLnTx/>
              <a:uFillTx/>
              <a:latin typeface="Verdana" pitchFamily="34"/>
              <a:ea typeface="Arial Unicode MS" pitchFamily="2"/>
              <a:cs typeface="Tahoma" pitchFamily="2"/>
            </a:endParaRPr>
          </a:p>
          <a:p>
            <a:pPr algn="ctr"/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https://wpcf2026.elte.hu/press/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BE99B21-3F98-42EF-B61B-B28D3EC79F8D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Kép 3">
            <a:hlinkClick r:id="rId6"/>
            <a:extLst>
              <a:ext uri="{FF2B5EF4-FFF2-40B4-BE49-F238E27FC236}">
                <a16:creationId xmlns:a16="http://schemas.microsoft.com/office/drawing/2014/main" id="{FC584E35-B301-4F4F-A407-C0AAC53F00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2808" y="5235899"/>
            <a:ext cx="7666384" cy="1577477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8785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abadkézi sokszög 3">
            <a:extLst>
              <a:ext uri="{FF2B5EF4-FFF2-40B4-BE49-F238E27FC236}">
                <a16:creationId xmlns:a16="http://schemas.microsoft.com/office/drawing/2014/main" id="{BDE75B16-8437-43B4-8E92-A0979AE033FB}"/>
              </a:ext>
            </a:extLst>
          </p:cNvPr>
          <p:cNvSpPr/>
          <p:nvPr/>
        </p:nvSpPr>
        <p:spPr>
          <a:xfrm>
            <a:off x="0" y="102944"/>
            <a:ext cx="12192000" cy="4987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/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1974 – T.D. Lee és G.C.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Wick</a:t>
            </a:r>
            <a:endParaRPr lang="hu-HU" sz="28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CCD2344-A0DA-4880-A82D-C718161E5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48" y="908720"/>
            <a:ext cx="10883904" cy="181053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3534535-3500-4D7A-B8DE-B9858B1D9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315" y="4181287"/>
            <a:ext cx="9966269" cy="2416065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BA116387-0CDB-4938-875A-4D89A77CBE62}"/>
              </a:ext>
            </a:extLst>
          </p:cNvPr>
          <p:cNvSpPr/>
          <p:nvPr/>
        </p:nvSpPr>
        <p:spPr>
          <a:xfrm>
            <a:off x="1415480" y="4829359"/>
            <a:ext cx="9865096" cy="79208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25A57D0-5D3B-42E8-9F7B-8A47F4DD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1628800"/>
            <a:ext cx="6675698" cy="232430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33016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 számának helye 4"/>
          <p:cNvSpPr>
            <a:spLocks noGrp="1"/>
          </p:cNvSpPr>
          <p:nvPr>
            <p:ph type="sldNum" idx="4294967295"/>
          </p:nvPr>
        </p:nvSpPr>
        <p:spPr/>
        <p:txBody>
          <a:bodyPr/>
          <a:lstStyle/>
          <a:p>
            <a:pPr indent="-88900">
              <a:buClr>
                <a:srgbClr val="000000"/>
              </a:buClr>
              <a:buFont typeface="Arial"/>
              <a:buChar char="●"/>
            </a:pPr>
            <a:endParaRPr lang="hu-HU" dirty="0"/>
          </a:p>
          <a:p>
            <a:pPr lvl="1" indent="-88900">
              <a:buClr>
                <a:srgbClr val="000000"/>
              </a:buClr>
              <a:buFont typeface="Courier New"/>
              <a:buChar char="o"/>
            </a:pPr>
            <a:endParaRPr lang="hu-HU" dirty="0"/>
          </a:p>
          <a:p>
            <a:pPr lvl="2" indent="-88900">
              <a:buClr>
                <a:srgbClr val="000000"/>
              </a:buClr>
              <a:buFont typeface="Wingdings"/>
              <a:buChar char="§"/>
            </a:pPr>
            <a:endParaRPr lang="hu-HU" dirty="0"/>
          </a:p>
          <a:p>
            <a:pPr lvl="3" indent="-88900">
              <a:buClr>
                <a:srgbClr val="000000"/>
              </a:buClr>
              <a:buFont typeface="Arial"/>
              <a:buChar char="●"/>
            </a:pPr>
            <a:endParaRPr lang="hu-HU" dirty="0"/>
          </a:p>
          <a:p>
            <a:pPr lvl="4" indent="-88900">
              <a:buClr>
                <a:srgbClr val="000000"/>
              </a:buClr>
              <a:buFont typeface="Courier New"/>
              <a:buChar char="o"/>
            </a:pPr>
            <a:endParaRPr lang="hu-HU" dirty="0"/>
          </a:p>
          <a:p>
            <a:pPr lvl="5" indent="-88900">
              <a:buClr>
                <a:srgbClr val="000000"/>
              </a:buClr>
              <a:buFont typeface="Wingdings"/>
              <a:buChar char="§"/>
            </a:pPr>
            <a:endParaRPr lang="hu-HU" dirty="0"/>
          </a:p>
          <a:p>
            <a:pPr lvl="6" indent="-88900">
              <a:buClr>
                <a:srgbClr val="000000"/>
              </a:buClr>
              <a:buFont typeface="Arial"/>
              <a:buChar char="●"/>
            </a:pPr>
            <a:endParaRPr lang="hu-HU" dirty="0"/>
          </a:p>
          <a:p>
            <a:pPr lvl="7" indent="-88900">
              <a:buClr>
                <a:srgbClr val="000000"/>
              </a:buClr>
              <a:buFont typeface="Courier New"/>
              <a:buChar char="o"/>
            </a:pPr>
            <a:endParaRPr lang="hu-HU" dirty="0"/>
          </a:p>
          <a:p>
            <a:pPr lvl="8" indent="-88900">
              <a:buClr>
                <a:srgbClr val="000000"/>
              </a:buClr>
              <a:buFont typeface="Wingdings"/>
              <a:buChar char="§"/>
            </a:pP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5842835" y="6400801"/>
            <a:ext cx="506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20</a:t>
            </a:fld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zabadkézi sokszög 9"/>
          <p:cNvSpPr/>
          <p:nvPr/>
        </p:nvSpPr>
        <p:spPr>
          <a:xfrm>
            <a:off x="767409" y="1146945"/>
            <a:ext cx="10162432" cy="523438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Idővonal 1974-től 2024-ig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T.D.Lee</a:t>
            </a: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(1974), S. Weinberg (1975) és F. </a:t>
            </a:r>
            <a:r>
              <a:rPr lang="hu-HU" sz="20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Wilczek</a:t>
            </a: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(1984)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 RHIC tervezete (1984)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PHENIX és STAR </a:t>
            </a:r>
            <a:r>
              <a:rPr lang="hu-HU" sz="20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Bose</a:t>
            </a: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-Einstein adatok újra elemzése (2010)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PHENIX </a:t>
            </a:r>
            <a:r>
              <a:rPr lang="hu-HU" sz="20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dielectron</a:t>
            </a: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spectrum</a:t>
            </a:r>
            <a:r>
              <a:rPr lang="hu-HU" sz="2000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újra elemzése (2013)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20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 tékozló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bozon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visszatért,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Első, közvetett észlelés  (PHENIX , 2024)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2000" b="1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000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Centrality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dependent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Levy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stable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Bose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-Einstein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correlations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measured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in √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s</a:t>
            </a:r>
            <a:r>
              <a:rPr lang="hu-HU" sz="2000" b="1" baseline="-25000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NN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= 200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GeV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Au+Au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collisions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by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 PHENIX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2000" b="1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000" b="1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Közvetlen észlelés </a:t>
            </a:r>
            <a:r>
              <a:rPr lang="hu-HU" sz="2000" b="1" dirty="0" err="1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pl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 </a:t>
            </a:r>
            <a:r>
              <a:rPr lang="hu-HU" sz="2000" b="1" dirty="0">
                <a:solidFill>
                  <a:srgbClr val="000000"/>
                </a:solidFill>
                <a:latin typeface="Symbol" panose="05050102010706020507" pitchFamily="18" charset="2"/>
                <a:ea typeface="Lucida Sans Unicode" pitchFamily="2"/>
                <a:cs typeface="Lucida Sans Unicode" pitchFamily="2"/>
              </a:rPr>
              <a:t>h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’ 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  <a:sym typeface="Wingdings" panose="05000000000000000000" pitchFamily="2" charset="2"/>
              </a:rPr>
              <a:t> </a:t>
            </a:r>
            <a:r>
              <a:rPr lang="hu-HU" sz="2400" b="1" dirty="0">
                <a:solidFill>
                  <a:srgbClr val="000000"/>
                </a:solidFill>
                <a:latin typeface="Symbol" panose="05050102010706020507" pitchFamily="18" charset="2"/>
                <a:ea typeface="Lucida Sans Unicode" pitchFamily="2"/>
                <a:cs typeface="Lucida Sans Unicode" pitchFamily="2"/>
                <a:sym typeface="Wingdings" panose="05000000000000000000" pitchFamily="2" charset="2"/>
              </a:rPr>
              <a:t>g + g</a:t>
            </a:r>
            <a:r>
              <a:rPr lang="hu-HU" sz="2000" b="1" dirty="0">
                <a:solidFill>
                  <a:srgbClr val="000000"/>
                </a:solidFill>
                <a:latin typeface="Symbol" panose="05050102010706020507" pitchFamily="18" charset="2"/>
                <a:ea typeface="Lucida Sans Unicode" pitchFamily="2"/>
                <a:cs typeface="Lucida Sans Unicode" pitchFamily="2"/>
                <a:sym typeface="Wingdings" panose="05000000000000000000" pitchFamily="2" charset="2"/>
              </a:rPr>
              <a:t> 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  <a:sym typeface="Wingdings" panose="05000000000000000000" pitchFamily="2" charset="2"/>
              </a:rPr>
              <a:t>óriási kihívás, 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  <a:sym typeface="Wingdings" panose="05000000000000000000" pitchFamily="2" charset="2"/>
              </a:rPr>
              <a:t>Egyben óriási lehetőség</a:t>
            </a: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: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000" b="1" dirty="0">
              <a:solidFill>
                <a:srgbClr val="000000"/>
              </a:solidFill>
              <a:latin typeface="Verdana" pitchFamily="34"/>
              <a:ea typeface="Lucida Sans Unicode" pitchFamily="2"/>
              <a:cs typeface="Lucida Sans Unicode" pitchFamily="2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2000" b="1" dirty="0">
                <a:solidFill>
                  <a:srgbClr val="000000"/>
                </a:solidFill>
                <a:latin typeface="Verdana" pitchFamily="34"/>
                <a:ea typeface="Lucida Sans Unicode" pitchFamily="2"/>
                <a:cs typeface="Lucida Sans Unicode" pitchFamily="2"/>
              </a:rPr>
              <a:t>Kihívás a fiatalok számára !</a:t>
            </a:r>
          </a:p>
        </p:txBody>
      </p:sp>
      <p:sp>
        <p:nvSpPr>
          <p:cNvPr id="13" name="Shape 179"/>
          <p:cNvSpPr txBox="1"/>
          <p:nvPr/>
        </p:nvSpPr>
        <p:spPr>
          <a:xfrm>
            <a:off x="1524000" y="-903"/>
            <a:ext cx="9144000" cy="69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hu-H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ÖSSZEGZÉS</a:t>
            </a:r>
            <a:endParaRPr lang="hu-H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C9FF9EA-33B2-48FE-99CC-2F7A298EDBEC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7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5634F250-CD10-4350-A295-824302BC4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692696"/>
            <a:ext cx="5905746" cy="59057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EF933A1-FCE2-473E-9CCC-0C85275311EF}"/>
              </a:ext>
            </a:extLst>
          </p:cNvPr>
          <p:cNvGrpSpPr>
            <a:grpSpLocks/>
          </p:cNvGrpSpPr>
          <p:nvPr/>
        </p:nvGrpSpPr>
        <p:grpSpPr bwMode="auto">
          <a:xfrm>
            <a:off x="5679086" y="688432"/>
            <a:ext cx="813195" cy="841375"/>
            <a:chOff x="6270" y="4200"/>
            <a:chExt cx="1785" cy="1767"/>
          </a:xfrm>
        </p:grpSpPr>
        <p:graphicFrame>
          <p:nvGraphicFramePr>
            <p:cNvPr id="19" name="Object 9">
              <a:extLst>
                <a:ext uri="{FF2B5EF4-FFF2-40B4-BE49-F238E27FC236}">
                  <a16:creationId xmlns:a16="http://schemas.microsoft.com/office/drawing/2014/main" id="{009004F6-AA48-4A1C-A345-32794690C9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270" y="4200"/>
            <a:ext cx="1785" cy="1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6" name="Photo Editor fénykép" r:id="rId5" imgW="2762636" imgH="2734057" progId="">
                    <p:embed/>
                  </p:oleObj>
                </mc:Choice>
                <mc:Fallback>
                  <p:oleObj name="Photo Editor fénykép" r:id="rId5" imgW="2762636" imgH="2734057" progId="">
                    <p:embed/>
                    <p:pic>
                      <p:nvPicPr>
                        <p:cNvPr id="19" name="Object 9">
                          <a:extLst>
                            <a:ext uri="{FF2B5EF4-FFF2-40B4-BE49-F238E27FC236}">
                              <a16:creationId xmlns:a16="http://schemas.microsoft.com/office/drawing/2014/main" id="{009004F6-AA48-4A1C-A345-32794690C9E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70" y="4200"/>
                          <a:ext cx="1785" cy="17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id="{21F3267A-4694-4254-AA81-C687B1A56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3" y="4657"/>
              <a:ext cx="906" cy="8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703763">
                <a:spcBef>
                  <a:spcPct val="0"/>
                </a:spcBef>
                <a:defRPr/>
              </a:pPr>
              <a:r>
                <a:rPr lang="el-GR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η</a:t>
              </a:r>
              <a:r>
                <a:rPr lang="en-US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’</a:t>
              </a:r>
              <a:endParaRPr lang="en-US" sz="9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Group 11">
            <a:extLst>
              <a:ext uri="{FF2B5EF4-FFF2-40B4-BE49-F238E27FC236}">
                <a16:creationId xmlns:a16="http://schemas.microsoft.com/office/drawing/2014/main" id="{E0D06AEA-4780-4C00-A26B-9FBED759F396}"/>
              </a:ext>
            </a:extLst>
          </p:cNvPr>
          <p:cNvGrpSpPr>
            <a:grpSpLocks/>
          </p:cNvGrpSpPr>
          <p:nvPr/>
        </p:nvGrpSpPr>
        <p:grpSpPr bwMode="auto">
          <a:xfrm>
            <a:off x="7629190" y="2596607"/>
            <a:ext cx="615690" cy="666153"/>
            <a:chOff x="7776" y="10323"/>
            <a:chExt cx="671" cy="702"/>
          </a:xfrm>
        </p:grpSpPr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id="{77FEB6EF-ED94-4547-8F9D-3E3B40ED9F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76" y="10323"/>
              <a:ext cx="671" cy="647"/>
              <a:chOff x="7780" y="10447"/>
              <a:chExt cx="671" cy="647"/>
            </a:xfrm>
          </p:grpSpPr>
          <p:graphicFrame>
            <p:nvGraphicFramePr>
              <p:cNvPr id="17" name="Object 13">
                <a:extLst>
                  <a:ext uri="{FF2B5EF4-FFF2-40B4-BE49-F238E27FC236}">
                    <a16:creationId xmlns:a16="http://schemas.microsoft.com/office/drawing/2014/main" id="{2ED4B79E-053F-4B04-B254-336CE9316DD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780" y="10447"/>
              <a:ext cx="671" cy="6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7" name="Photo Editor fénykép" r:id="rId7" imgW="2762636" imgH="2734057" progId="">
                      <p:embed/>
                    </p:oleObj>
                  </mc:Choice>
                  <mc:Fallback>
                    <p:oleObj name="Photo Editor fénykép" r:id="rId7" imgW="2762636" imgH="2734057" progId="">
                      <p:embed/>
                      <p:pic>
                        <p:nvPicPr>
                          <p:cNvPr id="17" name="Object 13">
                            <a:extLst>
                              <a:ext uri="{FF2B5EF4-FFF2-40B4-BE49-F238E27FC236}">
                                <a16:creationId xmlns:a16="http://schemas.microsoft.com/office/drawing/2014/main" id="{2ED4B79E-053F-4B04-B254-336CE9316DD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80" y="10447"/>
                            <a:ext cx="671" cy="64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" name="Text Box 14">
                <a:extLst>
                  <a:ext uri="{FF2B5EF4-FFF2-40B4-BE49-F238E27FC236}">
                    <a16:creationId xmlns:a16="http://schemas.microsoft.com/office/drawing/2014/main" id="{F599260D-B5EE-4035-BB73-E1D8C045D0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19" y="10544"/>
                <a:ext cx="453" cy="42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defTabSz="4703763">
                  <a:spcBef>
                    <a:spcPct val="0"/>
                  </a:spcBef>
                  <a:defRPr/>
                </a:pPr>
                <a:r>
                  <a:rPr lang="el-GR" sz="2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η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’</a:t>
                </a:r>
                <a:endParaRPr lang="en-US" sz="20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DB7B8554-0F14-41A3-A4B9-9688A5B96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7" y="10539"/>
              <a:ext cx="369" cy="4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703763">
                <a:spcBef>
                  <a:spcPct val="0"/>
                </a:spcBef>
                <a:defRPr/>
              </a:pPr>
              <a:r>
                <a:rPr lang="en-US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*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AutoShape 16">
            <a:extLst>
              <a:ext uri="{FF2B5EF4-FFF2-40B4-BE49-F238E27FC236}">
                <a16:creationId xmlns:a16="http://schemas.microsoft.com/office/drawing/2014/main" id="{20E3E8C7-3546-4D75-8BB1-3073C015C98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387381" y="1872706"/>
            <a:ext cx="1371600" cy="68580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8 w 21600"/>
              <a:gd name="T13" fmla="*/ 5425 h 21600"/>
              <a:gd name="T14" fmla="*/ 18887 w 21600"/>
              <a:gd name="T15" fmla="*/ 1622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66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3689D95-F6C2-4D98-B752-AE877304F0C7}"/>
              </a:ext>
            </a:extLst>
          </p:cNvPr>
          <p:cNvGrpSpPr>
            <a:grpSpLocks/>
          </p:cNvGrpSpPr>
          <p:nvPr/>
        </p:nvGrpSpPr>
        <p:grpSpPr bwMode="auto">
          <a:xfrm>
            <a:off x="4271191" y="2799697"/>
            <a:ext cx="615690" cy="613961"/>
            <a:chOff x="7780" y="10447"/>
            <a:chExt cx="671" cy="647"/>
          </a:xfrm>
        </p:grpSpPr>
        <p:graphicFrame>
          <p:nvGraphicFramePr>
            <p:cNvPr id="13" name="Object 13">
              <a:extLst>
                <a:ext uri="{FF2B5EF4-FFF2-40B4-BE49-F238E27FC236}">
                  <a16:creationId xmlns:a16="http://schemas.microsoft.com/office/drawing/2014/main" id="{E8AFF854-4EEB-4B7B-9FE5-A8E8B3F117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780" y="10447"/>
            <a:ext cx="671" cy="6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8" name="Photo Editor fénykép" r:id="rId7" imgW="2762636" imgH="2734057" progId="">
                    <p:embed/>
                  </p:oleObj>
                </mc:Choice>
                <mc:Fallback>
                  <p:oleObj name="Photo Editor fénykép" r:id="rId7" imgW="2762636" imgH="2734057" progId="">
                    <p:embed/>
                    <p:pic>
                      <p:nvPicPr>
                        <p:cNvPr id="13" name="Object 13">
                          <a:extLst>
                            <a:ext uri="{FF2B5EF4-FFF2-40B4-BE49-F238E27FC236}">
                              <a16:creationId xmlns:a16="http://schemas.microsoft.com/office/drawing/2014/main" id="{E8AFF854-4EEB-4B7B-9FE5-A8E8B3F117A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80" y="10447"/>
                          <a:ext cx="671" cy="6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14">
              <a:extLst>
                <a:ext uri="{FF2B5EF4-FFF2-40B4-BE49-F238E27FC236}">
                  <a16:creationId xmlns:a16="http://schemas.microsoft.com/office/drawing/2014/main" id="{92C74D63-E02E-446A-A39D-D167DEBD2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75" y="10544"/>
              <a:ext cx="360" cy="4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4703763">
                <a:spcBef>
                  <a:spcPct val="0"/>
                </a:spcBef>
                <a:defRPr/>
              </a:pPr>
              <a:r>
                <a:rPr lang="el-GR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η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1" name="Shape 179">
            <a:extLst>
              <a:ext uri="{FF2B5EF4-FFF2-40B4-BE49-F238E27FC236}">
                <a16:creationId xmlns:a16="http://schemas.microsoft.com/office/drawing/2014/main" id="{5F894DFE-E252-4EE4-A6A7-579F7EFE1BAA}"/>
              </a:ext>
            </a:extLst>
          </p:cNvPr>
          <p:cNvSpPr txBox="1"/>
          <p:nvPr/>
        </p:nvSpPr>
        <p:spPr>
          <a:xfrm>
            <a:off x="0" y="-903"/>
            <a:ext cx="12192000" cy="69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hu-H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„</a:t>
            </a: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THIS IMPLIES A SECOND TRANSITION IN QCD</a:t>
            </a:r>
            <a:r>
              <a:rPr lang="hu-H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  <a:endParaRPr lang="hu-H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Shape 179">
            <a:extLst>
              <a:ext uri="{FF2B5EF4-FFF2-40B4-BE49-F238E27FC236}">
                <a16:creationId xmlns:a16="http://schemas.microsoft.com/office/drawing/2014/main" id="{796460E4-3AFC-4B52-8517-B27A8F0605FF}"/>
              </a:ext>
            </a:extLst>
          </p:cNvPr>
          <p:cNvSpPr txBox="1"/>
          <p:nvPr/>
        </p:nvSpPr>
        <p:spPr>
          <a:xfrm>
            <a:off x="-24680" y="692696"/>
            <a:ext cx="12192000" cy="69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hu-H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PRC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Editors</a:t>
            </a:r>
            <a:r>
              <a:rPr lang="hu-H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hu-H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72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1524000" y="0"/>
            <a:ext cx="9144000" cy="685800"/>
            <a:chOff x="0" y="0"/>
            <a:chExt cx="9144000" cy="685800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187074"/>
              <a:ext cx="9144000" cy="49872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Köszönöm a figyelmet!</a:t>
              </a:r>
            </a:p>
          </p:txBody>
        </p:sp>
      </p:grpSp>
      <p:sp>
        <p:nvSpPr>
          <p:cNvPr id="9" name="Szabadkézi sokszög 8"/>
          <p:cNvSpPr/>
          <p:nvPr/>
        </p:nvSpPr>
        <p:spPr>
          <a:xfrm>
            <a:off x="1542080" y="986058"/>
            <a:ext cx="9144000" cy="4987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3200" b="1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Kérdések?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5842835" y="6400801"/>
            <a:ext cx="506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22</a:t>
            </a:fld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0" y="6191537"/>
            <a:ext cx="12192000" cy="477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040" indent="-311040" algn="ctr">
              <a:lnSpc>
                <a:spcPct val="87000"/>
              </a:lnSpc>
              <a:spcBef>
                <a:spcPts val="499"/>
              </a:spcBef>
              <a:buClr>
                <a:srgbClr val="FFFFFF"/>
              </a:buClr>
              <a:buSzPct val="45000"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</a:pP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Partially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supported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by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NKFIH and MATE KKP FRG and HUN-REN Wigner RCP, Hungary  </a:t>
            </a:r>
          </a:p>
          <a:p>
            <a:pPr marL="311040" indent="-311040" algn="ctr">
              <a:lnSpc>
                <a:spcPct val="87000"/>
              </a:lnSpc>
              <a:spcBef>
                <a:spcPts val="499"/>
              </a:spcBef>
              <a:buClr>
                <a:srgbClr val="FFFFFF"/>
              </a:buClr>
              <a:buSzPct val="45000"/>
              <a:tabLst>
                <a:tab pos="311040" algn="l"/>
                <a:tab pos="456840" algn="l"/>
                <a:tab pos="914040" algn="l"/>
                <a:tab pos="1371240" algn="l"/>
                <a:tab pos="1828440" algn="l"/>
                <a:tab pos="2285640" algn="l"/>
                <a:tab pos="2742840" algn="l"/>
                <a:tab pos="3200040" algn="l"/>
                <a:tab pos="3657240" algn="l"/>
                <a:tab pos="4114440" algn="l"/>
                <a:tab pos="4571640" algn="l"/>
                <a:tab pos="5028840" algn="l"/>
                <a:tab pos="5486040" algn="l"/>
                <a:tab pos="5943240" algn="l"/>
                <a:tab pos="6400440" algn="l"/>
                <a:tab pos="6857640" algn="l"/>
                <a:tab pos="7314839" algn="l"/>
                <a:tab pos="7772039" algn="l"/>
                <a:tab pos="8229239" algn="l"/>
                <a:tab pos="8686439" algn="l"/>
                <a:tab pos="9143640" algn="l"/>
              </a:tabLst>
            </a:pP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and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by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the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PHENIX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funding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agencies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and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organizations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listed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at</a:t>
            </a:r>
            <a:r>
              <a:rPr lang="hu-HU" sz="12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2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https://www.bnl.gov/rhic/phenix.php</a:t>
            </a:r>
            <a:endParaRPr lang="hu-HU" sz="12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1C9C386-82C0-41A3-9E0F-0583265EA1D9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01DFE5-CF20-4614-BED2-1C8758BAF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90" y="1772816"/>
            <a:ext cx="8892420" cy="325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zabadkézi sokszög 8">
            <a:extLst>
              <a:ext uri="{FF2B5EF4-FFF2-40B4-BE49-F238E27FC236}">
                <a16:creationId xmlns:a16="http://schemas.microsoft.com/office/drawing/2014/main" id="{18E5E27D-479A-40CF-A79A-ABE9A205AA30}"/>
              </a:ext>
            </a:extLst>
          </p:cNvPr>
          <p:cNvSpPr/>
          <p:nvPr/>
        </p:nvSpPr>
        <p:spPr>
          <a:xfrm>
            <a:off x="1559496" y="5234530"/>
            <a:ext cx="9144000" cy="4987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3200" b="1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Hasonlat: Eta néni és </a:t>
            </a:r>
            <a:r>
              <a:rPr lang="hu-HU" sz="3200" b="1" dirty="0" err="1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Etike</a:t>
            </a:r>
            <a:r>
              <a:rPr lang="hu-HU" sz="3200" b="1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… </a:t>
            </a:r>
          </a:p>
        </p:txBody>
      </p:sp>
    </p:spTree>
    <p:extLst>
      <p:ext uri="{BB962C8B-B14F-4D97-AF65-F5344CB8AC3E}">
        <p14:creationId xmlns:p14="http://schemas.microsoft.com/office/powerpoint/2010/main" val="46938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Q&amp;A: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Expected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questions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their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ANSWERs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96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0" y="21686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Q1: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Can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we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see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in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dilepton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? 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97B626D-0C57-4505-A4F2-0D89E7FBC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67" y="908720"/>
            <a:ext cx="8095473" cy="1104923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58EE7D4-EB72-49BF-82F4-B31A8072D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3626288"/>
            <a:ext cx="9938430" cy="253901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124A878C-626E-4709-AA30-F33C10A55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958" y="2130842"/>
            <a:ext cx="6763987" cy="1370166"/>
          </a:xfrm>
          <a:prstGeom prst="rect">
            <a:avLst/>
          </a:prstGeom>
        </p:spPr>
      </p:pic>
      <p:sp>
        <p:nvSpPr>
          <p:cNvPr id="10" name="Ellipszis 9">
            <a:extLst>
              <a:ext uri="{FF2B5EF4-FFF2-40B4-BE49-F238E27FC236}">
                <a16:creationId xmlns:a16="http://schemas.microsoft.com/office/drawing/2014/main" id="{4099640F-9919-4BC0-A3A0-72D1C2928083}"/>
              </a:ext>
            </a:extLst>
          </p:cNvPr>
          <p:cNvSpPr/>
          <p:nvPr/>
        </p:nvSpPr>
        <p:spPr>
          <a:xfrm>
            <a:off x="8400256" y="2274858"/>
            <a:ext cx="1296144" cy="7220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519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Q2: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Indirect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signal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in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dilepton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spectrum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?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832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DD7CB3FA-B1C9-498C-89B5-5C778151175A}"/>
              </a:ext>
            </a:extLst>
          </p:cNvPr>
          <p:cNvSpPr txBox="1"/>
          <p:nvPr/>
        </p:nvSpPr>
        <p:spPr>
          <a:xfrm>
            <a:off x="-3898" y="44624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A2: In-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medium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vs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PHENIX MIN BIAS DILEPTON</a:t>
            </a:r>
            <a:endParaRPr lang="hu-HU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2138D12-E709-4F79-AFA6-9B77769CE3AF}"/>
              </a:ext>
            </a:extLst>
          </p:cNvPr>
          <p:cNvSpPr txBox="1"/>
          <p:nvPr/>
        </p:nvSpPr>
        <p:spPr>
          <a:xfrm>
            <a:off x="0" y="648487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Cross-check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earlier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dielectron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analysis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of arXiv:1211.1166, 200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GeV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min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bias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Au+Au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AD25C54-F9B8-4722-B1B4-8FE0E1A9D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692696"/>
            <a:ext cx="6743659" cy="57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1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DD7CB3FA-B1C9-498C-89B5-5C778151175A}"/>
              </a:ext>
            </a:extLst>
          </p:cNvPr>
          <p:cNvSpPr txBox="1"/>
          <p:nvPr/>
        </p:nvSpPr>
        <p:spPr>
          <a:xfrm>
            <a:off x="-3898" y="44624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CL (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or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p-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value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)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maps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FROM PHENIX MIN BIAS DILEPTON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F60C82E-DF5B-4AED-B839-A21F10AFB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380" y="705654"/>
            <a:ext cx="5044877" cy="542591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22138D12-E709-4F79-AFA6-9B77769CE3AF}"/>
              </a:ext>
            </a:extLst>
          </p:cNvPr>
          <p:cNvSpPr txBox="1"/>
          <p:nvPr/>
        </p:nvSpPr>
        <p:spPr>
          <a:xfrm>
            <a:off x="5159896" y="6167045"/>
            <a:ext cx="7032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Cross-check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earlier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dielectron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analysis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</a:t>
            </a:r>
          </a:p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arXiv:1211.1166, 200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GeV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min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bias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(0-92%)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Au+Au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D2EAC29-2DED-46B6-B9E5-E6C6BD2E0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" y="703087"/>
            <a:ext cx="5540220" cy="60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2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Kép 18">
            <a:extLst>
              <a:ext uri="{FF2B5EF4-FFF2-40B4-BE49-F238E27FC236}">
                <a16:creationId xmlns:a16="http://schemas.microsoft.com/office/drawing/2014/main" id="{E6449422-5011-4B4B-A30C-97EC2F2C2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720" y="692473"/>
            <a:ext cx="6827520" cy="6040755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D4C3F283-62D0-4CE6-A846-BF018EB5929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720" y="682305"/>
            <a:ext cx="6827520" cy="6040755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160FA559-B552-4842-8DAD-356C0D42E4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720" y="692696"/>
            <a:ext cx="6827520" cy="6040755"/>
          </a:xfrm>
          <a:prstGeom prst="rect">
            <a:avLst/>
          </a:prstGeom>
        </p:spPr>
      </p:pic>
      <p:pic>
        <p:nvPicPr>
          <p:cNvPr id="22" name="Kép 21">
            <a:extLst>
              <a:ext uri="{FF2B5EF4-FFF2-40B4-BE49-F238E27FC236}">
                <a16:creationId xmlns:a16="http://schemas.microsoft.com/office/drawing/2014/main" id="{AC2A40FD-9830-400E-8BD5-61477D767CE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720" y="703985"/>
            <a:ext cx="6827520" cy="6040755"/>
          </a:xfrm>
          <a:prstGeom prst="rect">
            <a:avLst/>
          </a:prstGeom>
        </p:spPr>
      </p:pic>
      <p:pic>
        <p:nvPicPr>
          <p:cNvPr id="23" name="Kép 22">
            <a:extLst>
              <a:ext uri="{FF2B5EF4-FFF2-40B4-BE49-F238E27FC236}">
                <a16:creationId xmlns:a16="http://schemas.microsoft.com/office/drawing/2014/main" id="{C3FA4E47-15BA-4653-91FD-B2F508E3B55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720" y="700613"/>
            <a:ext cx="6827520" cy="6040755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D7CB3FA-B1C9-498C-89B5-5C778151175A}"/>
              </a:ext>
            </a:extLst>
          </p:cNvPr>
          <p:cNvSpPr txBox="1"/>
          <p:nvPr/>
        </p:nvSpPr>
        <p:spPr>
          <a:xfrm>
            <a:off x="-3898" y="44624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10 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  <a:sym typeface="Wingdings" panose="05000000000000000000" pitchFamily="2" charset="2"/>
              </a:rPr>
              <a:t> 60 %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  <a:sym typeface="Wingdings" panose="05000000000000000000" pitchFamily="2" charset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  <a:sym typeface="Wingdings" panose="05000000000000000000" pitchFamily="2" charset="2"/>
              </a:rPr>
              <a:t>Levy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  <a:sym typeface="Wingdings" panose="05000000000000000000" pitchFamily="2" charset="2"/>
              </a:rPr>
              <a:t> HBT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  <a:sym typeface="Wingdings" panose="05000000000000000000" pitchFamily="2" charset="2"/>
              </a:rPr>
              <a:t>vs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min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bias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dielectron</a:t>
            </a:r>
            <a:endParaRPr lang="hu-HU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5BB4CA20-636F-4BEB-85BE-773586AA5A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6040" y="795878"/>
            <a:ext cx="5904656" cy="6350626"/>
          </a:xfrm>
          <a:prstGeom prst="rect">
            <a:avLst/>
          </a:prstGeom>
        </p:spPr>
      </p:pic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4CB9F0C3-D5AE-4D56-A8FA-AAEBF013FD26}"/>
              </a:ext>
            </a:extLst>
          </p:cNvPr>
          <p:cNvCxnSpPr/>
          <p:nvPr/>
        </p:nvCxnSpPr>
        <p:spPr>
          <a:xfrm>
            <a:off x="-168696" y="1279151"/>
            <a:ext cx="127454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9C9EAA0C-0DDC-48BD-B7C1-122CB20806BC}"/>
              </a:ext>
            </a:extLst>
          </p:cNvPr>
          <p:cNvCxnSpPr/>
          <p:nvPr/>
        </p:nvCxnSpPr>
        <p:spPr>
          <a:xfrm>
            <a:off x="-37078" y="4549955"/>
            <a:ext cx="127454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683395" y="6398677"/>
            <a:ext cx="508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29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F08B54E-F249-496C-B60A-D99BC3135B95}"/>
              </a:ext>
            </a:extLst>
          </p:cNvPr>
          <p:cNvSpPr txBox="1"/>
          <p:nvPr/>
        </p:nvSpPr>
        <p:spPr>
          <a:xfrm>
            <a:off x="1" y="151546"/>
            <a:ext cx="12185196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</a:t>
            </a:r>
            <a:r>
              <a:rPr lang="hu-HU" sz="2800" b="1" baseline="-250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part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dependence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of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in-MEDIUM MASS OF </a:t>
            </a:r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’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E131FD6-1711-42A7-85ED-F31BAC0C0DEC}"/>
              </a:ext>
            </a:extLst>
          </p:cNvPr>
          <p:cNvSpPr/>
          <p:nvPr/>
        </p:nvSpPr>
        <p:spPr>
          <a:xfrm>
            <a:off x="-5016" y="5631869"/>
            <a:ext cx="121851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In-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medium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is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determined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help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Levy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Bose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-Einstein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correlation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measurements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Monte-Carlo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simulations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to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be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similar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to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vacuum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each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indirectly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return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prodigal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Goldstone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boson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</a:t>
            </a: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average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consistent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earlier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(0-92%)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dielectron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u="sng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analysis</a:t>
            </a:r>
            <a:r>
              <a:rPr lang="hu-HU" b="1" u="sng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of arXiv:1211.1166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2F90540-2D72-4A77-81DB-FFD46389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716780"/>
            <a:ext cx="8779001" cy="4877223"/>
          </a:xfrm>
          <a:prstGeom prst="rect">
            <a:avLst/>
          </a:prstGeom>
        </p:spPr>
      </p:pic>
      <p:cxnSp>
        <p:nvCxnSpPr>
          <p:cNvPr id="3" name="Egyenes összekötő 2">
            <a:extLst>
              <a:ext uri="{FF2B5EF4-FFF2-40B4-BE49-F238E27FC236}">
                <a16:creationId xmlns:a16="http://schemas.microsoft.com/office/drawing/2014/main" id="{42B2EE9F-E401-40C7-8754-6FE75B2ED40C}"/>
              </a:ext>
            </a:extLst>
          </p:cNvPr>
          <p:cNvCxnSpPr/>
          <p:nvPr/>
        </p:nvCxnSpPr>
        <p:spPr>
          <a:xfrm>
            <a:off x="2454036" y="2821763"/>
            <a:ext cx="42484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A32422C7-064C-4BF4-AC85-840C20E04F8C}"/>
              </a:ext>
            </a:extLst>
          </p:cNvPr>
          <p:cNvSpPr txBox="1"/>
          <p:nvPr/>
        </p:nvSpPr>
        <p:spPr>
          <a:xfrm>
            <a:off x="2567608" y="3521790"/>
            <a:ext cx="698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 err="1"/>
              <a:t>Fig</a:t>
            </a:r>
            <a:r>
              <a:rPr lang="hu-HU" dirty="0"/>
              <a:t>. 5 of </a:t>
            </a:r>
            <a:r>
              <a:rPr lang="hu-HU" dirty="0">
                <a:hlinkClick r:id="rId4"/>
              </a:rPr>
              <a:t>https://arxiv.org/pdf/1211.1166</a:t>
            </a:r>
            <a:r>
              <a:rPr lang="hu-HU" dirty="0"/>
              <a:t> , min </a:t>
            </a:r>
            <a:r>
              <a:rPr lang="hu-HU" dirty="0" err="1"/>
              <a:t>bias</a:t>
            </a:r>
            <a:r>
              <a:rPr lang="hu-HU" dirty="0"/>
              <a:t> PHENIX </a:t>
            </a:r>
            <a:r>
              <a:rPr lang="hu-HU" dirty="0" err="1"/>
              <a:t>dielectron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202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abadkézi sokszög 3">
            <a:extLst>
              <a:ext uri="{FF2B5EF4-FFF2-40B4-BE49-F238E27FC236}">
                <a16:creationId xmlns:a16="http://schemas.microsoft.com/office/drawing/2014/main" id="{BDE75B16-8437-43B4-8E92-A0979AE033FB}"/>
              </a:ext>
            </a:extLst>
          </p:cNvPr>
          <p:cNvSpPr/>
          <p:nvPr/>
        </p:nvSpPr>
        <p:spPr>
          <a:xfrm>
            <a:off x="0" y="102944"/>
            <a:ext cx="12192000" cy="4987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/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1975 – S. Weinberg</a:t>
            </a:r>
            <a:endParaRPr lang="hu-HU" sz="28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27FB6E1-E921-42F7-B0AE-615336086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02" y="4077072"/>
            <a:ext cx="10305510" cy="44806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AF3A8F7-7937-4848-8022-28CF7C454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836712"/>
            <a:ext cx="11585666" cy="1872208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0BBF598-1035-4BCD-881F-07B4A362C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93" y="4653136"/>
            <a:ext cx="9928103" cy="180020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BA116387-0CDB-4938-875A-4D89A77CBE62}"/>
              </a:ext>
            </a:extLst>
          </p:cNvPr>
          <p:cNvSpPr/>
          <p:nvPr/>
        </p:nvSpPr>
        <p:spPr>
          <a:xfrm>
            <a:off x="326994" y="5805264"/>
            <a:ext cx="10449526" cy="6480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FE2622D-CD63-42B7-99A0-FE47B5C1C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7928" y="1559609"/>
            <a:ext cx="6645216" cy="2301439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90078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DD7CB3FA-B1C9-498C-89B5-5C778151175A}"/>
              </a:ext>
            </a:extLst>
          </p:cNvPr>
          <p:cNvSpPr txBox="1"/>
          <p:nvPr/>
        </p:nvSpPr>
        <p:spPr>
          <a:xfrm>
            <a:off x="-3898" y="87015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UNItING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CL MAPS (10-60 %,  0-60 %) 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vs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min. 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bias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dielectroN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endParaRPr lang="hu-HU" sz="16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0312A1F-3FCC-47B1-8EE1-3793324723FC}"/>
              </a:ext>
            </a:extLst>
          </p:cNvPr>
          <p:cNvSpPr txBox="1"/>
          <p:nvPr/>
        </p:nvSpPr>
        <p:spPr>
          <a:xfrm>
            <a:off x="-1" y="764704"/>
            <a:ext cx="121881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  </a:t>
            </a:r>
            <a:r>
              <a:rPr lang="hu-HU" sz="1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Note</a:t>
            </a:r>
            <a:r>
              <a:rPr lang="hu-HU" sz="1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IF CL(</a:t>
            </a:r>
            <a:r>
              <a:rPr lang="hu-HU" sz="1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</a:t>
            </a:r>
            <a:r>
              <a:rPr lang="hu-HU" sz="1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) is a </a:t>
            </a:r>
            <a:r>
              <a:rPr lang="hu-HU" sz="1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uniformly</a:t>
            </a:r>
            <a:r>
              <a:rPr lang="hu-HU" sz="1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1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distributed</a:t>
            </a:r>
            <a:r>
              <a:rPr lang="hu-HU" sz="1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random </a:t>
            </a:r>
            <a:r>
              <a:rPr lang="hu-HU" sz="1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variable</a:t>
            </a:r>
            <a:r>
              <a:rPr lang="hu-HU" sz="1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in </a:t>
            </a:r>
            <a:r>
              <a:rPr lang="hu-HU" sz="1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interval</a:t>
            </a:r>
            <a:r>
              <a:rPr lang="hu-HU" sz="1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(0,1)</a:t>
            </a:r>
          </a:p>
          <a:p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	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Then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( CL(1)+ CL(2) + …  + CL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(n)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)/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is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also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uniformly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distributed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in (0,1)</a:t>
            </a:r>
          </a:p>
          <a:p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         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So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CL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maps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for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various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classes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can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be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averaged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over </a:t>
            </a:r>
          </a:p>
          <a:p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	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result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yields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an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effective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CL map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for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the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merged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centrality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classes</a:t>
            </a: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098FB3C-3702-47C7-8D04-DF76225D6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" y="1967947"/>
            <a:ext cx="6090917" cy="489005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2F62F25-61EB-4EE6-981A-804D1AF3A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026" y="1965032"/>
            <a:ext cx="6002892" cy="4892967"/>
          </a:xfrm>
          <a:prstGeom prst="rect">
            <a:avLst/>
          </a:prstGeom>
        </p:spPr>
      </p:pic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4B6ABF18-2661-44AA-A5DA-3E285F161F53}"/>
              </a:ext>
            </a:extLst>
          </p:cNvPr>
          <p:cNvCxnSpPr/>
          <p:nvPr/>
        </p:nvCxnSpPr>
        <p:spPr>
          <a:xfrm>
            <a:off x="695400" y="4293096"/>
            <a:ext cx="42484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0C75086-6FE7-4ED1-80C3-34EB3C889EA6}"/>
              </a:ext>
            </a:extLst>
          </p:cNvPr>
          <p:cNvCxnSpPr>
            <a:cxnSpLocks/>
          </p:cNvCxnSpPr>
          <p:nvPr/>
        </p:nvCxnSpPr>
        <p:spPr>
          <a:xfrm>
            <a:off x="1343472" y="2420888"/>
            <a:ext cx="72737" cy="43204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4309200B-6DBE-4EFB-A8FD-E912A65A149C}"/>
              </a:ext>
            </a:extLst>
          </p:cNvPr>
          <p:cNvSpPr txBox="1"/>
          <p:nvPr/>
        </p:nvSpPr>
        <p:spPr>
          <a:xfrm>
            <a:off x="695401" y="4509120"/>
            <a:ext cx="44644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 err="1"/>
              <a:t>Lines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Fig</a:t>
            </a:r>
            <a:r>
              <a:rPr lang="hu-HU" dirty="0"/>
              <a:t>. 5 of </a:t>
            </a:r>
          </a:p>
          <a:p>
            <a:pPr algn="ctr"/>
            <a:r>
              <a:rPr lang="hu-HU" dirty="0">
                <a:hlinkClick r:id="rId4"/>
              </a:rPr>
              <a:t>https://arxiv.org/pdf/1211.1166</a:t>
            </a:r>
            <a:r>
              <a:rPr lang="hu-HU" dirty="0"/>
              <a:t> , </a:t>
            </a:r>
          </a:p>
          <a:p>
            <a:pPr algn="ctr"/>
            <a:r>
              <a:rPr lang="hu-HU" dirty="0"/>
              <a:t>min </a:t>
            </a:r>
            <a:r>
              <a:rPr lang="hu-HU" dirty="0" err="1"/>
              <a:t>bias</a:t>
            </a:r>
            <a:r>
              <a:rPr lang="hu-HU" dirty="0"/>
              <a:t> PHENIX </a:t>
            </a:r>
            <a:r>
              <a:rPr lang="hu-HU" dirty="0" err="1"/>
              <a:t>dielectron</a:t>
            </a:r>
            <a:endParaRPr lang="hu-HU" dirty="0"/>
          </a:p>
          <a:p>
            <a:pPr algn="ctr"/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united</a:t>
            </a:r>
            <a:r>
              <a:rPr lang="hu-HU" dirty="0"/>
              <a:t> 10-60 % CL </a:t>
            </a:r>
            <a:r>
              <a:rPr lang="hu-HU" dirty="0" err="1"/>
              <a:t>maps</a:t>
            </a:r>
            <a:r>
              <a:rPr lang="hu-HU" dirty="0"/>
              <a:t> of PPG232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D1732B6C-E3D8-4473-BBAE-0B08FE426229}"/>
              </a:ext>
            </a:extLst>
          </p:cNvPr>
          <p:cNvSpPr txBox="1"/>
          <p:nvPr/>
        </p:nvSpPr>
        <p:spPr>
          <a:xfrm>
            <a:off x="6960096" y="4388911"/>
            <a:ext cx="44644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u-HU" dirty="0"/>
          </a:p>
          <a:p>
            <a:pPr algn="ctr"/>
            <a:r>
              <a:rPr lang="hu-HU" dirty="0" err="1"/>
              <a:t>united</a:t>
            </a:r>
            <a:r>
              <a:rPr lang="hu-HU" dirty="0"/>
              <a:t> 0-60 % CL </a:t>
            </a:r>
            <a:r>
              <a:rPr lang="hu-HU" dirty="0" err="1"/>
              <a:t>maps</a:t>
            </a:r>
            <a:r>
              <a:rPr lang="hu-HU" dirty="0"/>
              <a:t> of PPG232</a:t>
            </a:r>
          </a:p>
          <a:p>
            <a:pPr algn="ctr"/>
            <a:r>
              <a:rPr lang="hu-HU" dirty="0" err="1"/>
              <a:t>note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shift of B**(-1) in</a:t>
            </a:r>
          </a:p>
          <a:p>
            <a:pPr algn="ctr"/>
            <a:r>
              <a:rPr lang="hu-HU" dirty="0"/>
              <a:t>0-10 % </a:t>
            </a:r>
            <a:r>
              <a:rPr lang="hu-HU" dirty="0" err="1"/>
              <a:t>centrality</a:t>
            </a:r>
            <a:r>
              <a:rPr lang="hu-HU" dirty="0"/>
              <a:t> </a:t>
            </a:r>
            <a:r>
              <a:rPr lang="hu-HU" dirty="0" err="1"/>
              <a:t>class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450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Q3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CAN WE RECONSTRUCT THE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?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170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A3: INDIRECTLY RECONSTRUCTED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32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AFD7D61-587F-45DA-9E7F-8F5074D5C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623" y="5661248"/>
            <a:ext cx="8272755" cy="10081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62B05C76-400C-40D7-9526-5DDFDFA7D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448" y="836712"/>
            <a:ext cx="9854889" cy="472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9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0" y="18864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NEW: CENTRALITY DEPENDENT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sz="28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33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E2FDB43-D88D-4D7F-9CDF-1C2096AC531B}"/>
              </a:ext>
            </a:extLst>
          </p:cNvPr>
          <p:cNvSpPr txBox="1"/>
          <p:nvPr/>
        </p:nvSpPr>
        <p:spPr>
          <a:xfrm>
            <a:off x="9237" y="623731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G. Kasza and T. Cs. In preparation   </a:t>
            </a:r>
            <a:endParaRPr lang="hu-HU" sz="28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50D73C8-BC75-40F2-BDEE-FC4000530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89" y="1155503"/>
            <a:ext cx="5791003" cy="443373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5F35DB3-14AE-405E-8D79-F5E9DC57C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43" y="1155503"/>
            <a:ext cx="5791003" cy="443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48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0" y="18864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NEW: CENTRALITY DEPENDENT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sz="28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E2FDB43-D88D-4D7F-9CDF-1C2096AC531B}"/>
              </a:ext>
            </a:extLst>
          </p:cNvPr>
          <p:cNvSpPr txBox="1"/>
          <p:nvPr/>
        </p:nvSpPr>
        <p:spPr>
          <a:xfrm>
            <a:off x="28137" y="623731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and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G. Kasza and T. Cs. In preparation   </a:t>
            </a:r>
            <a:endParaRPr lang="hu-HU" sz="28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E71C099-5D89-41CB-B816-7990FD9D76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" r="6754"/>
          <a:stretch/>
        </p:blipFill>
        <p:spPr>
          <a:xfrm>
            <a:off x="191344" y="836712"/>
            <a:ext cx="8136905" cy="536064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A3E70FD-138F-445C-AE65-023C1D31772D}"/>
              </a:ext>
            </a:extLst>
          </p:cNvPr>
          <p:cNvSpPr txBox="1"/>
          <p:nvPr/>
        </p:nvSpPr>
        <p:spPr>
          <a:xfrm>
            <a:off x="8363539" y="1867900"/>
            <a:ext cx="3828461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Enhancement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factor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f</a:t>
            </a:r>
            <a:r>
              <a:rPr lang="hu-HU" sz="1600" b="1" baseline="-25000" dirty="0" err="1">
                <a:solidFill>
                  <a:srgbClr val="FFFF00"/>
                </a:solidFill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1600" b="1" baseline="-25000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’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 </a:t>
            </a:r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determined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similarly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as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in </a:t>
            </a:r>
            <a:r>
              <a:rPr lang="hu-HU" sz="16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Cs.T</a:t>
            </a:r>
            <a:r>
              <a:rPr lang="hu-HU" sz="16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., R. Vértesi and J. Sziklai, </a:t>
            </a:r>
            <a:r>
              <a:rPr lang="it-IT" b="1" i="1" dirty="0">
                <a:solidFill>
                  <a:srgbClr val="FFFF00"/>
                </a:solidFill>
                <a:effectLst/>
                <a:latin typeface="-apple-system"/>
              </a:rPr>
              <a:t>Phys.Rev.Lett.</a:t>
            </a:r>
            <a:r>
              <a:rPr lang="it-IT" b="1" i="0" dirty="0">
                <a:solidFill>
                  <a:srgbClr val="FFFF00"/>
                </a:solidFill>
                <a:effectLst/>
                <a:latin typeface="-apple-system"/>
              </a:rPr>
              <a:t> 105 (2010) 182301</a:t>
            </a:r>
          </a:p>
          <a:p>
            <a:pPr algn="ctr"/>
            <a:r>
              <a:rPr lang="it-IT" b="1" i="0" dirty="0">
                <a:solidFill>
                  <a:srgbClr val="FFFF00"/>
                </a:solidFill>
                <a:effectLst/>
                <a:latin typeface="-apple-system"/>
              </a:rPr>
              <a:t>e-Print: </a:t>
            </a:r>
            <a:r>
              <a:rPr lang="it-IT" b="1" i="0" u="none" strike="noStrike" dirty="0">
                <a:solidFill>
                  <a:srgbClr val="FFFF00"/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0912.5526</a:t>
            </a:r>
            <a:r>
              <a:rPr lang="it-IT" b="1" i="0" dirty="0">
                <a:solidFill>
                  <a:srgbClr val="FFFF00"/>
                </a:solidFill>
                <a:effectLst/>
                <a:latin typeface="-apple-system"/>
              </a:rPr>
              <a:t> [nucl-ex]</a:t>
            </a:r>
          </a:p>
          <a:p>
            <a:pPr algn="ctr"/>
            <a:endParaRPr lang="hu-HU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Enhancement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factor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4 &lt; </a:t>
            </a:r>
            <a:r>
              <a:rPr lang="hu-HU" sz="1800" b="1" dirty="0" err="1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f</a:t>
            </a:r>
            <a:r>
              <a:rPr lang="hu-HU" sz="1800" b="1" baseline="-25000" dirty="0" err="1">
                <a:solidFill>
                  <a:srgbClr val="FFFF00"/>
                </a:solidFill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1800" b="1" baseline="-25000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’</a:t>
            </a:r>
            <a:r>
              <a:rPr lang="hu-HU" sz="1800" b="1" dirty="0">
                <a:solidFill>
                  <a:srgbClr val="FFFF00"/>
                </a:solidFill>
                <a:latin typeface="Verdana" pitchFamily="34"/>
                <a:ea typeface="Arial Unicode MS" pitchFamily="2"/>
                <a:cs typeface="Tahoma" pitchFamily="2"/>
              </a:rPr>
              <a:t> &lt; 20, </a:t>
            </a:r>
          </a:p>
          <a:p>
            <a:pPr algn="ctr"/>
            <a:r>
              <a:rPr lang="hu-HU" sz="1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greatest</a:t>
            </a:r>
            <a:r>
              <a:rPr lang="hu-HU" sz="1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in</a:t>
            </a:r>
          </a:p>
          <a:p>
            <a:pPr algn="ctr"/>
            <a:r>
              <a:rPr lang="hu-HU" sz="1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most </a:t>
            </a:r>
            <a:r>
              <a:rPr lang="hu-HU" sz="1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collisions</a:t>
            </a:r>
            <a:endParaRPr lang="hu-HU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5998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Q4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Can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we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reproduce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pion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?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672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4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cross-check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core-halo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corrected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p</a:t>
            </a:r>
            <a:r>
              <a:rPr lang="hu-HU" sz="2800" b="1" cap="all" baseline="30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-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36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5943198C-BEBF-4962-A521-C0386DFD6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15" y="692696"/>
            <a:ext cx="11236170" cy="5515672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173E69D2-6474-44DC-B9F9-40BAB008CB4A}"/>
              </a:ext>
            </a:extLst>
          </p:cNvPr>
          <p:cNvSpPr txBox="1"/>
          <p:nvPr/>
        </p:nvSpPr>
        <p:spPr>
          <a:xfrm>
            <a:off x="9237" y="623731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p</a:t>
            </a:r>
            <a:r>
              <a:rPr lang="hu-HU" sz="2800" b="1" cap="all" baseline="30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-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OK, T. Novák and T. Cs. In preparation  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15433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4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cross-check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core-halo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corrected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p</a:t>
            </a:r>
            <a:r>
              <a:rPr lang="hu-HU" sz="2800" b="1" cap="all" baseline="30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+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37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D3575E0-83F8-410B-AC8E-3C74D5C2F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15" y="692696"/>
            <a:ext cx="11236170" cy="5515672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588A020F-916A-4D40-98E9-0B13AFFED9AC}"/>
              </a:ext>
            </a:extLst>
          </p:cNvPr>
          <p:cNvSpPr txBox="1"/>
          <p:nvPr/>
        </p:nvSpPr>
        <p:spPr>
          <a:xfrm>
            <a:off x="9237" y="623731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p</a:t>
            </a:r>
            <a:r>
              <a:rPr lang="hu-HU" sz="2800" b="1" cap="all" baseline="30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+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spectra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OK, T. Novák and T. Cs. In preparation  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3496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2"/>
          <p:cNvSpPr/>
          <p:nvPr/>
        </p:nvSpPr>
        <p:spPr>
          <a:xfrm>
            <a:off x="1524000" y="244822"/>
            <a:ext cx="9144000" cy="685799"/>
          </a:xfrm>
          <a:custGeom>
            <a:avLst>
              <a:gd name="f0" fmla="val 4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hu-HU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EDB2588-0A47-42B8-9F4A-CB01C081D267}"/>
              </a:ext>
            </a:extLst>
          </p:cNvPr>
          <p:cNvSpPr txBox="1"/>
          <p:nvPr/>
        </p:nvSpPr>
        <p:spPr>
          <a:xfrm>
            <a:off x="-6018" y="16947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BACKUP SLIDES   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C160FF4-E35E-482A-A1BB-576DEF2BF245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38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3172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683395" y="6398677"/>
            <a:ext cx="508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39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F08B54E-F249-496C-B60A-D99BC3135B95}"/>
              </a:ext>
            </a:extLst>
          </p:cNvPr>
          <p:cNvSpPr txBox="1"/>
          <p:nvPr/>
        </p:nvSpPr>
        <p:spPr>
          <a:xfrm>
            <a:off x="1" y="151546"/>
            <a:ext cx="12185196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dependence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of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in-MEDIUM MASS OF </a:t>
            </a:r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’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E131FD6-1711-42A7-85ED-F31BAC0C0DEC}"/>
              </a:ext>
            </a:extLst>
          </p:cNvPr>
          <p:cNvSpPr/>
          <p:nvPr/>
        </p:nvSpPr>
        <p:spPr>
          <a:xfrm>
            <a:off x="119336" y="4581128"/>
            <a:ext cx="6694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In-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medium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determined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indirectly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from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Levy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Bose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-Einstein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correlations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2B9A77B-69D3-4CA5-8C3F-9E1F8680F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31" y="793093"/>
            <a:ext cx="5380792" cy="3711998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E44361A8-3AB0-4B93-9FAD-93816A42B838}"/>
              </a:ext>
            </a:extLst>
          </p:cNvPr>
          <p:cNvSpPr txBox="1"/>
          <p:nvPr/>
        </p:nvSpPr>
        <p:spPr>
          <a:xfrm>
            <a:off x="119336" y="5302949"/>
            <a:ext cx="64699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Similar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to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vacuum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 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(548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MeV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)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</a:t>
            </a:r>
          </a:p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each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!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9BA157E-514A-41D2-8894-45AC696E4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729" y="774724"/>
            <a:ext cx="5082002" cy="5485107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EAFCC81B-7C94-4A65-9268-6B04A5089CC1}"/>
              </a:ext>
            </a:extLst>
          </p:cNvPr>
          <p:cNvSpPr txBox="1"/>
          <p:nvPr/>
        </p:nvSpPr>
        <p:spPr>
          <a:xfrm>
            <a:off x="-22718" y="5951021"/>
            <a:ext cx="66947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Lower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than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vacuum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’ (958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MeV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)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except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50-60%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7223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abadkézi sokszög 3">
            <a:extLst>
              <a:ext uri="{FF2B5EF4-FFF2-40B4-BE49-F238E27FC236}">
                <a16:creationId xmlns:a16="http://schemas.microsoft.com/office/drawing/2014/main" id="{BDE75B16-8437-43B4-8E92-A0979AE033FB}"/>
              </a:ext>
            </a:extLst>
          </p:cNvPr>
          <p:cNvSpPr/>
          <p:nvPr/>
        </p:nvSpPr>
        <p:spPr>
          <a:xfrm>
            <a:off x="0" y="102944"/>
            <a:ext cx="12192000" cy="4987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/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1984 – R.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Pisarski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és F.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Wilczek</a:t>
            </a:r>
            <a:endParaRPr lang="hu-HU" sz="28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BFAA6D00-A67F-4529-A065-40EDAA94C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401" y="836712"/>
            <a:ext cx="10105167" cy="1700204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36A24DB-8745-4981-B853-43399D998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4277394"/>
            <a:ext cx="10966260" cy="2103934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BA116387-0CDB-4938-875A-4D89A77CBE62}"/>
              </a:ext>
            </a:extLst>
          </p:cNvPr>
          <p:cNvSpPr/>
          <p:nvPr/>
        </p:nvSpPr>
        <p:spPr>
          <a:xfrm>
            <a:off x="839416" y="5501530"/>
            <a:ext cx="10449526" cy="6480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29A2BBB-F877-4082-94C2-11675D12F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912" y="1772816"/>
            <a:ext cx="6629975" cy="225571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34577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683395" y="6398677"/>
            <a:ext cx="508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40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F08B54E-F249-496C-B60A-D99BC3135B95}"/>
              </a:ext>
            </a:extLst>
          </p:cNvPr>
          <p:cNvSpPr txBox="1"/>
          <p:nvPr/>
        </p:nvSpPr>
        <p:spPr>
          <a:xfrm>
            <a:off x="1" y="151546"/>
            <a:ext cx="12185196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 </a:t>
            </a:r>
            <a:r>
              <a:rPr kumimoji="0" lang="hu-HU" sz="2800" b="1" i="0" u="none" strike="noStrike" kern="1200" cap="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dependence</a:t>
            </a:r>
            <a:r>
              <a:rPr kumimoji="0" lang="hu-HU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of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in-MEDIUM MASS OF </a:t>
            </a:r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kumimoji="0" lang="hu-HU" sz="28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’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E131FD6-1711-42A7-85ED-F31BAC0C0DEC}"/>
              </a:ext>
            </a:extLst>
          </p:cNvPr>
          <p:cNvSpPr/>
          <p:nvPr/>
        </p:nvSpPr>
        <p:spPr>
          <a:xfrm>
            <a:off x="119336" y="4581128"/>
            <a:ext cx="6694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In-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medium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determined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indirectly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from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Levy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Bose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-Einstein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correlations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.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E44361A8-3AB0-4B93-9FAD-93816A42B838}"/>
              </a:ext>
            </a:extLst>
          </p:cNvPr>
          <p:cNvSpPr txBox="1"/>
          <p:nvPr/>
        </p:nvSpPr>
        <p:spPr>
          <a:xfrm>
            <a:off x="119336" y="5302949"/>
            <a:ext cx="64699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Similar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to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vacuum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 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(548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MeV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)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</a:t>
            </a:r>
          </a:p>
          <a:p>
            <a:pPr algn="ct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each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!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9BA157E-514A-41D2-8894-45AC696E4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729" y="774724"/>
            <a:ext cx="5082002" cy="5485107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EAFCC81B-7C94-4A65-9268-6B04A5089CC1}"/>
              </a:ext>
            </a:extLst>
          </p:cNvPr>
          <p:cNvSpPr txBox="1"/>
          <p:nvPr/>
        </p:nvSpPr>
        <p:spPr>
          <a:xfrm>
            <a:off x="-22718" y="5951021"/>
            <a:ext cx="66947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Lower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than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vacuum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of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’ (958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MeV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itchFamily="2"/>
              </a:rPr>
              <a:t>)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ct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except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50-60%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centrality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!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4C85C13-AC93-4900-9117-D5F2BE386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791700"/>
            <a:ext cx="3673158" cy="99068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94AEBBF-55D6-4869-944B-EBDFDEB965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874" y="2892915"/>
            <a:ext cx="3696020" cy="97544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803F0868-2362-4949-ADD6-5E58964AE8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2966"/>
          <a:stretch/>
        </p:blipFill>
        <p:spPr>
          <a:xfrm>
            <a:off x="107905" y="1860543"/>
            <a:ext cx="3696020" cy="465964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BC060D76-ECF5-4C44-A0D8-F0033795DA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3632" y="3909640"/>
            <a:ext cx="3711262" cy="67061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27468404-DCC0-482A-8E84-D1D32DF5F5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5892"/>
          <a:stretch/>
        </p:blipFill>
        <p:spPr>
          <a:xfrm>
            <a:off x="2798874" y="2279235"/>
            <a:ext cx="3696020" cy="53604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1591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 számának helye 4"/>
          <p:cNvSpPr>
            <a:spLocks noGrp="1"/>
          </p:cNvSpPr>
          <p:nvPr>
            <p:ph type="sldNum" idx="4294967295"/>
          </p:nvPr>
        </p:nvSpPr>
        <p:spPr/>
        <p:txBody>
          <a:bodyPr/>
          <a:lstStyle/>
          <a:p>
            <a:pPr indent="-88900">
              <a:buClr>
                <a:srgbClr val="000000"/>
              </a:buClr>
              <a:buFont typeface="Arial"/>
              <a:buChar char="●"/>
            </a:pPr>
            <a:endParaRPr lang="hu-HU" dirty="0"/>
          </a:p>
          <a:p>
            <a:pPr lvl="1" indent="-88900">
              <a:buClr>
                <a:srgbClr val="000000"/>
              </a:buClr>
              <a:buFont typeface="Courier New"/>
              <a:buChar char="o"/>
            </a:pPr>
            <a:endParaRPr lang="hu-HU" dirty="0"/>
          </a:p>
          <a:p>
            <a:pPr lvl="2" indent="-88900">
              <a:buClr>
                <a:srgbClr val="000000"/>
              </a:buClr>
              <a:buFont typeface="Wingdings"/>
              <a:buChar char="§"/>
            </a:pPr>
            <a:endParaRPr lang="hu-HU" dirty="0"/>
          </a:p>
          <a:p>
            <a:pPr lvl="3" indent="-88900">
              <a:buClr>
                <a:srgbClr val="000000"/>
              </a:buClr>
              <a:buFont typeface="Arial"/>
              <a:buChar char="●"/>
            </a:pPr>
            <a:endParaRPr lang="hu-HU" dirty="0"/>
          </a:p>
          <a:p>
            <a:pPr lvl="4" indent="-88900">
              <a:buClr>
                <a:srgbClr val="000000"/>
              </a:buClr>
              <a:buFont typeface="Courier New"/>
              <a:buChar char="o"/>
            </a:pPr>
            <a:endParaRPr lang="hu-HU" dirty="0"/>
          </a:p>
          <a:p>
            <a:pPr lvl="5" indent="-88900">
              <a:buClr>
                <a:srgbClr val="000000"/>
              </a:buClr>
              <a:buFont typeface="Wingdings"/>
              <a:buChar char="§"/>
            </a:pPr>
            <a:endParaRPr lang="hu-HU" dirty="0"/>
          </a:p>
          <a:p>
            <a:pPr lvl="6" indent="-88900">
              <a:buClr>
                <a:srgbClr val="000000"/>
              </a:buClr>
              <a:buFont typeface="Arial"/>
              <a:buChar char="●"/>
            </a:pPr>
            <a:endParaRPr lang="hu-HU" dirty="0"/>
          </a:p>
          <a:p>
            <a:pPr lvl="7" indent="-88900">
              <a:buClr>
                <a:srgbClr val="000000"/>
              </a:buClr>
              <a:buFont typeface="Courier New"/>
              <a:buChar char="o"/>
            </a:pPr>
            <a:endParaRPr lang="hu-HU" dirty="0"/>
          </a:p>
          <a:p>
            <a:pPr lvl="8" indent="-88900">
              <a:buClr>
                <a:srgbClr val="000000"/>
              </a:buClr>
              <a:buFont typeface="Wingdings"/>
              <a:buChar char="§"/>
            </a:pP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5842835" y="6400801"/>
            <a:ext cx="506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41</a:t>
            </a:fld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hape 179"/>
          <p:cNvSpPr txBox="1"/>
          <p:nvPr/>
        </p:nvSpPr>
        <p:spPr>
          <a:xfrm>
            <a:off x="0" y="-903"/>
            <a:ext cx="12192000" cy="69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hu-H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„</a:t>
            </a: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THIS IMPLIES A SECOND TRANSITION IN QCD</a:t>
            </a:r>
            <a:r>
              <a:rPr lang="hu-H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C9FF9EA-33B2-48FE-99CC-2F7A298EDBEC}"/>
              </a:ext>
            </a:extLst>
          </p:cNvPr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41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hape 179">
            <a:extLst>
              <a:ext uri="{FF2B5EF4-FFF2-40B4-BE49-F238E27FC236}">
                <a16:creationId xmlns:a16="http://schemas.microsoft.com/office/drawing/2014/main" id="{369AC6F8-F6E2-4F12-B7E3-39C6DF9E5ED3}"/>
              </a:ext>
            </a:extLst>
          </p:cNvPr>
          <p:cNvSpPr txBox="1"/>
          <p:nvPr/>
        </p:nvSpPr>
        <p:spPr>
          <a:xfrm>
            <a:off x="-24680" y="692696"/>
            <a:ext cx="12192000" cy="69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r>
              <a:rPr lang="hu-H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hu-H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PRC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Editors</a:t>
            </a:r>
            <a:r>
              <a:rPr lang="hu-H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’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Suggestion</a:t>
            </a:r>
            <a:r>
              <a:rPr lang="hu-H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(2024/12)</a:t>
            </a:r>
            <a:endParaRPr lang="hu-H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45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1468349" y="105348"/>
            <a:ext cx="9144000" cy="685799"/>
            <a:chOff x="0" y="0"/>
            <a:chExt cx="9144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0" y="16615"/>
              <a:ext cx="9144000" cy="49872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Quality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plot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for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Levy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fits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of C</a:t>
              </a:r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2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(Q)</a:t>
              </a:r>
            </a:p>
          </p:txBody>
        </p:sp>
      </p:grpSp>
      <p:sp>
        <p:nvSpPr>
          <p:cNvPr id="9" name="Téglalap 8"/>
          <p:cNvSpPr/>
          <p:nvPr/>
        </p:nvSpPr>
        <p:spPr>
          <a:xfrm>
            <a:off x="24681" y="6093296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√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hu-HU" sz="20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NN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 200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0-30 % 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Au+Au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collisions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from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Phys.Rev.C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97 (2018) 6, 064911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42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C1F7719-C691-4059-A877-2F41A0A16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620" y="725491"/>
            <a:ext cx="6840761" cy="5350695"/>
          </a:xfrm>
          <a:prstGeom prst="rect">
            <a:avLst/>
          </a:prstGeom>
        </p:spPr>
      </p:pic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F8209DBE-8DBC-456B-BC17-4DBEA3C6E63E}"/>
              </a:ext>
            </a:extLst>
          </p:cNvPr>
          <p:cNvGrpSpPr/>
          <p:nvPr/>
        </p:nvGrpSpPr>
        <p:grpSpPr>
          <a:xfrm>
            <a:off x="3276371" y="1370261"/>
            <a:ext cx="2678710" cy="2983955"/>
            <a:chOff x="3864636" y="1676302"/>
            <a:chExt cx="2282758" cy="2722466"/>
          </a:xfrm>
        </p:grpSpPr>
        <p:sp>
          <p:nvSpPr>
            <p:cNvPr id="11" name="Téglalap 10">
              <a:extLst>
                <a:ext uri="{FF2B5EF4-FFF2-40B4-BE49-F238E27FC236}">
                  <a16:creationId xmlns:a16="http://schemas.microsoft.com/office/drawing/2014/main" id="{4B654311-527D-4BCF-9D63-D53C255357B3}"/>
                </a:ext>
              </a:extLst>
            </p:cNvPr>
            <p:cNvSpPr/>
            <p:nvPr/>
          </p:nvSpPr>
          <p:spPr>
            <a:xfrm>
              <a:off x="4568760" y="1676302"/>
              <a:ext cx="1578634" cy="63835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Nyíl: felfelé-lefelé mutató 12">
                  <a:extLst>
                    <a:ext uri="{FF2B5EF4-FFF2-40B4-BE49-F238E27FC236}">
                      <a16:creationId xmlns:a16="http://schemas.microsoft.com/office/drawing/2014/main" id="{57BCFE67-E582-4B18-B19D-C83072A23772}"/>
                    </a:ext>
                  </a:extLst>
                </p:cNvPr>
                <p:cNvSpPr/>
                <p:nvPr/>
              </p:nvSpPr>
              <p:spPr>
                <a:xfrm>
                  <a:off x="3864636" y="2344815"/>
                  <a:ext cx="491705" cy="1811547"/>
                </a:xfrm>
                <a:prstGeom prst="upDownArrow">
                  <a:avLst/>
                </a:prstGeom>
                <a:solidFill>
                  <a:srgbClr val="B71E42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Nyíl: felfelé-lefelé mutató 13">
                  <a:extLst>
                    <a:ext uri="{FF2B5EF4-FFF2-40B4-BE49-F238E27FC236}">
                      <a16:creationId xmlns:a16="http://schemas.microsoft.com/office/drawing/2014/main" id="{68394930-D7A8-E656-CDDF-B2A6D4A9F5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4636" y="2344815"/>
                  <a:ext cx="491705" cy="1811547"/>
                </a:xfrm>
                <a:prstGeom prst="upDownArrow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hu-H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Nyíl: felfelé-lefelé mutató 13">
                  <a:extLst>
                    <a:ext uri="{FF2B5EF4-FFF2-40B4-BE49-F238E27FC236}">
                      <a16:creationId xmlns:a16="http://schemas.microsoft.com/office/drawing/2014/main" id="{9C332582-270F-4752-B6D2-345E9D39CD80}"/>
                    </a:ext>
                  </a:extLst>
                </p:cNvPr>
                <p:cNvSpPr/>
                <p:nvPr/>
              </p:nvSpPr>
              <p:spPr>
                <a:xfrm rot="2732165">
                  <a:off x="4464068" y="2885383"/>
                  <a:ext cx="524849" cy="1166876"/>
                </a:xfrm>
                <a:prstGeom prst="upDownArrow">
                  <a:avLst/>
                </a:prstGeom>
                <a:solidFill>
                  <a:srgbClr val="B71E42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Nyíl: felfelé-lefelé mutató 14">
                  <a:extLst>
                    <a:ext uri="{FF2B5EF4-FFF2-40B4-BE49-F238E27FC236}">
                      <a16:creationId xmlns:a16="http://schemas.microsoft.com/office/drawing/2014/main" id="{80DF9BBD-E844-80C0-9959-2CA042D6D9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732165">
                  <a:off x="4464068" y="2885383"/>
                  <a:ext cx="524849" cy="1166876"/>
                </a:xfrm>
                <a:prstGeom prst="upDownArrow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hu-H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Nyíl: felfelé-lefelé mutató 14">
                  <a:extLst>
                    <a:ext uri="{FF2B5EF4-FFF2-40B4-BE49-F238E27FC236}">
                      <a16:creationId xmlns:a16="http://schemas.microsoft.com/office/drawing/2014/main" id="{A8547735-0F94-4CC6-9B15-5540255BE961}"/>
                    </a:ext>
                  </a:extLst>
                </p:cNvPr>
                <p:cNvSpPr/>
                <p:nvPr/>
              </p:nvSpPr>
              <p:spPr>
                <a:xfrm rot="5400000">
                  <a:off x="4692335" y="3370856"/>
                  <a:ext cx="466696" cy="1589128"/>
                </a:xfrm>
                <a:prstGeom prst="upDownArrow">
                  <a:avLst/>
                </a:prstGeom>
                <a:solidFill>
                  <a:srgbClr val="B71E42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Nyíl: felfelé-lefelé mutató 15">
                  <a:extLst>
                    <a:ext uri="{FF2B5EF4-FFF2-40B4-BE49-F238E27FC236}">
                      <a16:creationId xmlns:a16="http://schemas.microsoft.com/office/drawing/2014/main" id="{8CB8AC0A-6959-5527-2349-C74A711BBD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4692335" y="3370856"/>
                  <a:ext cx="466696" cy="1589128"/>
                </a:xfrm>
                <a:prstGeom prst="upDownArrow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hu-H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églalap 15">
            <a:extLst>
              <a:ext uri="{FF2B5EF4-FFF2-40B4-BE49-F238E27FC236}">
                <a16:creationId xmlns:a16="http://schemas.microsoft.com/office/drawing/2014/main" id="{D3C6A256-B40F-496E-AA28-B5250C43349C}"/>
              </a:ext>
            </a:extLst>
          </p:cNvPr>
          <p:cNvSpPr/>
          <p:nvPr/>
        </p:nvSpPr>
        <p:spPr>
          <a:xfrm>
            <a:off x="24681" y="6413266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Note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good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fit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p-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value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hu-HU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CL &gt; 0.1 %</a:t>
            </a:r>
            <a:r>
              <a:rPr lang="hu-HU" sz="20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F4FC03E-1485-4ADF-B7C6-DF4F0CE37CF0}"/>
              </a:ext>
            </a:extLst>
          </p:cNvPr>
          <p:cNvSpPr/>
          <p:nvPr/>
        </p:nvSpPr>
        <p:spPr>
          <a:xfrm>
            <a:off x="2675620" y="4509120"/>
            <a:ext cx="600751" cy="12642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6CDC5C4D-FD01-4218-BA7E-AA64A600CA84}"/>
              </a:ext>
            </a:extLst>
          </p:cNvPr>
          <p:cNvSpPr/>
          <p:nvPr/>
        </p:nvSpPr>
        <p:spPr>
          <a:xfrm>
            <a:off x="3624880" y="4670435"/>
            <a:ext cx="5688632" cy="8557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746241E-5F44-4C90-934F-BFE0AECB41F7}"/>
              </a:ext>
            </a:extLst>
          </p:cNvPr>
          <p:cNvSpPr/>
          <p:nvPr/>
        </p:nvSpPr>
        <p:spPr>
          <a:xfrm>
            <a:off x="4102628" y="2617053"/>
            <a:ext cx="1852453" cy="5115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943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 animBg="1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1"/>
            <a:ext cx="12192000" cy="685799"/>
            <a:chOff x="-1524000" y="0"/>
            <a:chExt cx="12192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151919"/>
              <a:ext cx="12192000" cy="502702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Can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32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/</a:t>
              </a:r>
              <a:r>
                <a:rPr lang="hu-HU" sz="3200" b="1" dirty="0" err="1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3200" b="1" baseline="-25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max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U</a:t>
              </a:r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A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(1)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restoration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signal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be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switched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off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? </a:t>
              </a: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43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0" y="5877272"/>
            <a:ext cx="12192000" cy="913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NA44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charged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Bose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-Einstein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correlation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indicate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null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effect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S+Pb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√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 19.4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! </a:t>
            </a:r>
          </a:p>
          <a:p>
            <a:pPr algn="ctr">
              <a:lnSpc>
                <a:spcPct val="115000"/>
              </a:lnSpc>
            </a:pP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Contrasted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STAR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charged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B-E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correlation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√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 62 and 200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Au+Au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collisions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ctr">
              <a:lnSpc>
                <a:spcPct val="115000"/>
              </a:lnSpc>
            </a:pP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suppression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signal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U</a:t>
            </a:r>
            <a:r>
              <a:rPr lang="hu-HU" sz="1600" b="1" baseline="-25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(1)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restoration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R. Vértesi,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T.Cs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., J. Sziklai , 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arXiv:2307.09573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nucl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-ex]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DCB602E9-0DAE-4C33-9E61-231FF546AE87}"/>
              </a:ext>
            </a:extLst>
          </p:cNvPr>
          <p:cNvSpPr txBox="1"/>
          <p:nvPr/>
        </p:nvSpPr>
        <p:spPr>
          <a:xfrm>
            <a:off x="0" y="692696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Yes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,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as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known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from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the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first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papers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!</a:t>
            </a:r>
            <a:endParaRPr lang="hu-HU" sz="1400" dirty="0"/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9F93448A-2FC8-4053-98C1-B21212455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541" y="1146796"/>
            <a:ext cx="6090918" cy="4730475"/>
          </a:xfrm>
          <a:prstGeom prst="rect">
            <a:avLst/>
          </a:prstGeom>
        </p:spPr>
      </p:pic>
      <p:cxnSp>
        <p:nvCxnSpPr>
          <p:cNvPr id="24" name="Egyenes összekötő 23">
            <a:extLst>
              <a:ext uri="{FF2B5EF4-FFF2-40B4-BE49-F238E27FC236}">
                <a16:creationId xmlns:a16="http://schemas.microsoft.com/office/drawing/2014/main" id="{47E3C07D-F374-458F-BF40-EA293832E539}"/>
              </a:ext>
            </a:extLst>
          </p:cNvPr>
          <p:cNvCxnSpPr>
            <a:cxnSpLocks/>
          </p:cNvCxnSpPr>
          <p:nvPr/>
        </p:nvCxnSpPr>
        <p:spPr>
          <a:xfrm>
            <a:off x="3863752" y="2308240"/>
            <a:ext cx="506088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3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 3">
            <a:extLst>
              <a:ext uri="{FF2B5EF4-FFF2-40B4-BE49-F238E27FC236}">
                <a16:creationId xmlns:a16="http://schemas.microsoft.com/office/drawing/2014/main" id="{BE050EB8-1A45-4468-978C-F5170BE78880}"/>
              </a:ext>
            </a:extLst>
          </p:cNvPr>
          <p:cNvSpPr/>
          <p:nvPr/>
        </p:nvSpPr>
        <p:spPr>
          <a:xfrm>
            <a:off x="0" y="116632"/>
            <a:ext cx="12192000" cy="5027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Can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32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l</a:t>
            </a:r>
            <a:r>
              <a:rPr lang="hu-HU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hu-HU" sz="32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hu-HU" sz="32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hu-HU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be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used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for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other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32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things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? </a:t>
            </a:r>
          </a:p>
        </p:txBody>
      </p:sp>
      <p:sp>
        <p:nvSpPr>
          <p:cNvPr id="9" name="Szabadkézi sokszög 3">
            <a:extLst>
              <a:ext uri="{FF2B5EF4-FFF2-40B4-BE49-F238E27FC236}">
                <a16:creationId xmlns:a16="http://schemas.microsoft.com/office/drawing/2014/main" id="{44976FFB-695D-4605-8D51-B2FE0CF8A61B}"/>
              </a:ext>
            </a:extLst>
          </p:cNvPr>
          <p:cNvSpPr/>
          <p:nvPr/>
        </p:nvSpPr>
        <p:spPr>
          <a:xfrm>
            <a:off x="24680" y="6198077"/>
            <a:ext cx="12192000" cy="43986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Yes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at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 0.4 &lt;</a:t>
            </a:r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</a:t>
            </a:r>
            <a:r>
              <a:rPr lang="hu-HU" sz="2800" b="1" baseline="-250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T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&lt; 1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GeV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 </a:t>
            </a:r>
            <a:r>
              <a:rPr lang="hu-HU" sz="28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l</a:t>
            </a:r>
            <a:r>
              <a:rPr lang="hu-HU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hu-HU" sz="28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hu-HU" sz="28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hu-HU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measures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radial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flow ! 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A34902A0-E36D-4570-BB9D-8CB10374F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458" y="777010"/>
            <a:ext cx="5121084" cy="5303980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48A4873D-BEC4-42ED-B7BB-74A88FE79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993" y="3921553"/>
            <a:ext cx="5464013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5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B776EC2C-4A2D-4503-B7C5-253CCBA1B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692696"/>
            <a:ext cx="6338593" cy="4917990"/>
          </a:xfrm>
          <a:prstGeom prst="rect">
            <a:avLst/>
          </a:prstGeom>
        </p:spPr>
      </p:pic>
      <p:grpSp>
        <p:nvGrpSpPr>
          <p:cNvPr id="2" name="Csoportba foglalás 1"/>
          <p:cNvGrpSpPr/>
          <p:nvPr/>
        </p:nvGrpSpPr>
        <p:grpSpPr>
          <a:xfrm>
            <a:off x="0" y="1"/>
            <a:ext cx="12192000" cy="685799"/>
            <a:chOff x="-1524000" y="0"/>
            <a:chExt cx="12192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 baseline="-250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114644"/>
              <a:ext cx="12192000" cy="502702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Can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32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/</a:t>
              </a:r>
              <a:r>
                <a:rPr lang="hu-HU" sz="3200" b="1" dirty="0" err="1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3200" b="1" baseline="-25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max</a:t>
              </a:r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U</a:t>
              </a:r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A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(1)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restoration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signal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be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switched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off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? </a:t>
              </a: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0" y="6237312"/>
            <a:ext cx="12192000" cy="630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NA61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charged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pp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correlation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150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Be+Be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and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≤ 150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Ar+Sc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collisions</a:t>
            </a:r>
            <a:endParaRPr lang="hu-HU" sz="1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B.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Pórffy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NA61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Collaboration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e-Print: 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2406.022423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nucl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-ex]</a:t>
            </a: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B5174B95-BE22-460A-8879-1B19BFB596A4}"/>
              </a:ext>
            </a:extLst>
          </p:cNvPr>
          <p:cNvCxnSpPr>
            <a:cxnSpLocks/>
          </p:cNvCxnSpPr>
          <p:nvPr/>
        </p:nvCxnSpPr>
        <p:spPr>
          <a:xfrm>
            <a:off x="3719736" y="2132856"/>
            <a:ext cx="259228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églalap 12">
            <a:extLst>
              <a:ext uri="{FF2B5EF4-FFF2-40B4-BE49-F238E27FC236}">
                <a16:creationId xmlns:a16="http://schemas.microsoft.com/office/drawing/2014/main" id="{744B8585-33A2-45B6-9124-1AE3A1655D91}"/>
              </a:ext>
            </a:extLst>
          </p:cNvPr>
          <p:cNvSpPr/>
          <p:nvPr/>
        </p:nvSpPr>
        <p:spPr>
          <a:xfrm>
            <a:off x="-5016" y="5606883"/>
            <a:ext cx="12192000" cy="348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NA61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no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signal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decrease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</a:t>
            </a:r>
            <a:r>
              <a:rPr lang="hu-HU" sz="16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hu-HU" sz="1600" b="1" dirty="0" err="1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l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</a:t>
            </a:r>
            <a:r>
              <a:rPr lang="hu-HU" sz="1600" b="1" baseline="-25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&lt; 0.5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no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signal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U</a:t>
            </a:r>
            <a:r>
              <a:rPr lang="hu-HU" sz="1600" b="1" baseline="-25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(1)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symmetry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restoration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B68C0AB2-9737-4055-9CA6-D200EB26AD0F}"/>
              </a:ext>
            </a:extLst>
          </p:cNvPr>
          <p:cNvSpPr/>
          <p:nvPr/>
        </p:nvSpPr>
        <p:spPr>
          <a:xfrm>
            <a:off x="24680" y="5888690"/>
            <a:ext cx="12192000" cy="348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Small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intermediate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systems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Be+Be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and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Ar+Sc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and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relatively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low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energy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√s &lt; 20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 </a:t>
            </a:r>
          </a:p>
        </p:txBody>
      </p: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F9652666-4BCA-468A-8D54-AC3F94F1208B}"/>
              </a:ext>
            </a:extLst>
          </p:cNvPr>
          <p:cNvCxnSpPr>
            <a:cxnSpLocks/>
          </p:cNvCxnSpPr>
          <p:nvPr/>
        </p:nvCxnSpPr>
        <p:spPr>
          <a:xfrm>
            <a:off x="6456040" y="2708920"/>
            <a:ext cx="266429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70344B7A-6E72-4572-99CC-638FE703B075}"/>
              </a:ext>
            </a:extLst>
          </p:cNvPr>
          <p:cNvCxnSpPr>
            <a:cxnSpLocks/>
          </p:cNvCxnSpPr>
          <p:nvPr/>
        </p:nvCxnSpPr>
        <p:spPr>
          <a:xfrm>
            <a:off x="3719736" y="4685816"/>
            <a:ext cx="259228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C305A3C3-AD01-4454-8654-34D227C86591}"/>
              </a:ext>
            </a:extLst>
          </p:cNvPr>
          <p:cNvCxnSpPr>
            <a:cxnSpLocks/>
          </p:cNvCxnSpPr>
          <p:nvPr/>
        </p:nvCxnSpPr>
        <p:spPr>
          <a:xfrm>
            <a:off x="6472929" y="4581128"/>
            <a:ext cx="264740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CB4228B2-5FF5-457D-88FC-E883E1FC7246}"/>
              </a:ext>
            </a:extLst>
          </p:cNvPr>
          <p:cNvSpPr txBox="1"/>
          <p:nvPr/>
        </p:nvSpPr>
        <p:spPr>
          <a:xfrm>
            <a:off x="10055250" y="2584568"/>
            <a:ext cx="15853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NA61: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YES! 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91984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2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CC8946FD-F206-4098-88CF-335C3E1CA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683025"/>
            <a:ext cx="7332222" cy="5491950"/>
          </a:xfrm>
          <a:prstGeom prst="rect">
            <a:avLst/>
          </a:prstGeom>
        </p:spPr>
      </p:pic>
      <p:grpSp>
        <p:nvGrpSpPr>
          <p:cNvPr id="2" name="Csoportba foglalás 1"/>
          <p:cNvGrpSpPr/>
          <p:nvPr/>
        </p:nvGrpSpPr>
        <p:grpSpPr>
          <a:xfrm>
            <a:off x="0" y="1"/>
            <a:ext cx="12192000" cy="685799"/>
            <a:chOff x="-1524000" y="0"/>
            <a:chExt cx="12192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 baseline="-250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116632"/>
              <a:ext cx="12192000" cy="49872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Is  </a:t>
              </a:r>
              <a:r>
                <a:rPr lang="hu-HU" sz="2800" b="1" dirty="0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(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m</a:t>
              </a:r>
              <a:r>
                <a:rPr lang="hu-HU" sz="2800" b="1" baseline="-25000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T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)</a:t>
              </a:r>
              <a:r>
                <a:rPr lang="hu-HU" sz="28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/</a:t>
              </a:r>
              <a:r>
                <a:rPr lang="hu-HU" sz="2800" b="1" dirty="0" err="1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2800" b="1" baseline="-25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max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 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confirmed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in √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</a:t>
              </a:r>
              <a:r>
                <a:rPr lang="hu-HU" sz="2800" b="1" baseline="-25000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NN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= 200 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GeV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Au+Au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?</a:t>
              </a:r>
              <a:endPara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endParaRP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46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0" y="6237312"/>
            <a:ext cx="12192000" cy="630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preliminary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charged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pp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correlation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0-10%, 10-20%, 20-30% and 30-40%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Au+Au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@ 200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endParaRPr lang="hu-HU" sz="1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D.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KIncses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STAR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Collaboration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nl-NL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Universe 10 (2024) 3, 102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 e-Print: 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2401.11169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nucl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-ex]</a:t>
            </a: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B5174B95-BE22-460A-8879-1B19BFB596A4}"/>
              </a:ext>
            </a:extLst>
          </p:cNvPr>
          <p:cNvCxnSpPr>
            <a:cxnSpLocks/>
          </p:cNvCxnSpPr>
          <p:nvPr/>
        </p:nvCxnSpPr>
        <p:spPr>
          <a:xfrm>
            <a:off x="1919536" y="1772816"/>
            <a:ext cx="2952328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CB4228B2-5FF5-457D-88FC-E883E1FC7246}"/>
              </a:ext>
            </a:extLst>
          </p:cNvPr>
          <p:cNvSpPr txBox="1"/>
          <p:nvPr/>
        </p:nvSpPr>
        <p:spPr>
          <a:xfrm>
            <a:off x="8472264" y="2584568"/>
            <a:ext cx="3600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STAR</a:t>
            </a:r>
          </a:p>
          <a:p>
            <a:pPr algn="ctr"/>
            <a:r>
              <a:rPr lang="hu-HU" sz="28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preliminary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YES!  </a:t>
            </a:r>
            <a:endParaRPr lang="hu-HU" sz="2800" dirty="0"/>
          </a:p>
        </p:txBody>
      </p: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94B86D36-95D6-4A8E-A0CE-A20F55C0B54D}"/>
              </a:ext>
            </a:extLst>
          </p:cNvPr>
          <p:cNvCxnSpPr>
            <a:cxnSpLocks/>
          </p:cNvCxnSpPr>
          <p:nvPr/>
        </p:nvCxnSpPr>
        <p:spPr>
          <a:xfrm>
            <a:off x="5159896" y="2204864"/>
            <a:ext cx="295232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2A9AAA77-8C4B-4752-86C7-856A99D7C6B8}"/>
              </a:ext>
            </a:extLst>
          </p:cNvPr>
          <p:cNvCxnSpPr>
            <a:cxnSpLocks/>
          </p:cNvCxnSpPr>
          <p:nvPr/>
        </p:nvCxnSpPr>
        <p:spPr>
          <a:xfrm>
            <a:off x="1919536" y="4705480"/>
            <a:ext cx="295232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09998FF6-A243-49CA-9781-D3E17CBC2F01}"/>
              </a:ext>
            </a:extLst>
          </p:cNvPr>
          <p:cNvCxnSpPr>
            <a:cxnSpLocks/>
          </p:cNvCxnSpPr>
          <p:nvPr/>
        </p:nvCxnSpPr>
        <p:spPr>
          <a:xfrm>
            <a:off x="5159896" y="4797152"/>
            <a:ext cx="2952328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9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769EBCAD-97BE-4A0C-A203-6419B9AAE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7" b="75043"/>
          <a:stretch/>
        </p:blipFill>
        <p:spPr bwMode="auto">
          <a:xfrm>
            <a:off x="9082" y="828678"/>
            <a:ext cx="6201438" cy="461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Csoportba foglalás 1"/>
          <p:cNvGrpSpPr/>
          <p:nvPr/>
        </p:nvGrpSpPr>
        <p:grpSpPr>
          <a:xfrm>
            <a:off x="0" y="1"/>
            <a:ext cx="12192000" cy="685799"/>
            <a:chOff x="-1524000" y="0"/>
            <a:chExt cx="12192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 baseline="-250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114644"/>
              <a:ext cx="12192000" cy="502702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Can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32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/</a:t>
              </a:r>
              <a:r>
                <a:rPr lang="hu-HU" sz="3200" b="1" dirty="0" err="1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3200" b="1" baseline="-25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max</a:t>
              </a:r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U</a:t>
              </a:r>
              <a:r>
                <a:rPr lang="hu-HU" sz="3200" b="1" baseline="-25000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A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(1)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restoration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signal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be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switched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off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? </a:t>
              </a: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47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0" y="6542987"/>
            <a:ext cx="12192000" cy="347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D. Kincses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PHENIX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Collaboration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nl-NL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Universe 4 (2018) 1, 11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e-Print: 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1711.06891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[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nucl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-ex]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44B8585-33A2-45B6-9124-1AE3A1655D91}"/>
              </a:ext>
            </a:extLst>
          </p:cNvPr>
          <p:cNvSpPr/>
          <p:nvPr/>
        </p:nvSpPr>
        <p:spPr>
          <a:xfrm>
            <a:off x="-5016" y="5517232"/>
            <a:ext cx="12192000" cy="348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PHENIX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preliminary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qualitatively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of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decrease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</a:t>
            </a:r>
            <a:r>
              <a:rPr lang="hu-HU" sz="16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hu-HU" sz="1600" b="1" dirty="0" err="1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l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</a:t>
            </a:r>
            <a:r>
              <a:rPr lang="hu-HU" sz="1600" b="1" baseline="-25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&lt; 0.5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limited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statistics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B68C0AB2-9737-4055-9CA6-D200EB26AD0F}"/>
              </a:ext>
            </a:extLst>
          </p:cNvPr>
          <p:cNvSpPr/>
          <p:nvPr/>
        </p:nvSpPr>
        <p:spPr>
          <a:xfrm>
            <a:off x="-4360" y="5877272"/>
            <a:ext cx="12192000" cy="630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both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√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 39 and 62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greater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magnetic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field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less momentum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resolution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low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hu-HU" sz="1600" b="1" baseline="-2500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hu-HU" sz="1600" b="1" baseline="-25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compared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Run-10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Au+Au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A9E8B39-5A62-4753-ACB8-1D80B9ABC3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0" t="49799" b="25248"/>
          <a:stretch/>
        </p:blipFill>
        <p:spPr bwMode="auto">
          <a:xfrm>
            <a:off x="6031146" y="831744"/>
            <a:ext cx="6160854" cy="460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48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ép 28">
            <a:extLst>
              <a:ext uri="{FF2B5EF4-FFF2-40B4-BE49-F238E27FC236}">
                <a16:creationId xmlns:a16="http://schemas.microsoft.com/office/drawing/2014/main" id="{1BB291D2-8B93-4661-91C9-BEEDF8D66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" y="692696"/>
            <a:ext cx="9114310" cy="5433531"/>
          </a:xfrm>
          <a:prstGeom prst="rect">
            <a:avLst/>
          </a:prstGeom>
        </p:spPr>
      </p:pic>
      <p:grpSp>
        <p:nvGrpSpPr>
          <p:cNvPr id="2" name="Csoportba foglalás 1"/>
          <p:cNvGrpSpPr/>
          <p:nvPr/>
        </p:nvGrpSpPr>
        <p:grpSpPr>
          <a:xfrm>
            <a:off x="0" y="1"/>
            <a:ext cx="12192000" cy="685799"/>
            <a:chOff x="-1524000" y="0"/>
            <a:chExt cx="12192000" cy="685799"/>
          </a:xfrm>
        </p:grpSpPr>
        <p:sp>
          <p:nvSpPr>
            <p:cNvPr id="3" name="Szabadkézi sokszög 2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 baseline="-250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146063"/>
              <a:ext cx="12192000" cy="43986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Excitation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function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of </a:t>
              </a:r>
              <a:r>
                <a:rPr lang="hu-HU" sz="2800" b="1" dirty="0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(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m</a:t>
              </a:r>
              <a:r>
                <a:rPr lang="hu-HU" sz="2800" b="1" baseline="-25000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T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)</a:t>
              </a:r>
              <a:r>
                <a:rPr lang="hu-HU" sz="28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/</a:t>
              </a:r>
              <a:r>
                <a:rPr lang="hu-HU" sz="2800" b="1" dirty="0" err="1">
                  <a:solidFill>
                    <a:srgbClr val="FFFF00"/>
                  </a:solidFill>
                  <a:latin typeface="Symbol" panose="05050102010706020507" pitchFamily="18" charset="2"/>
                  <a:ea typeface="Verdana" panose="020B0604030504040204" pitchFamily="34" charset="0"/>
                </a:rPr>
                <a:t>l</a:t>
              </a:r>
              <a:r>
                <a:rPr lang="hu-HU" sz="2800" b="1" baseline="-2500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max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in </a:t>
              </a:r>
              <a:r>
                <a:rPr lang="hu-HU" sz="28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Au+Au@RHIC</a:t>
              </a:r>
              <a:r>
                <a:rPr lang="hu-HU" sz="28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BES?</a:t>
              </a:r>
              <a:endPara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endParaRPr>
            </a:p>
          </p:txBody>
        </p:sp>
      </p:grpSp>
      <p:sp>
        <p:nvSpPr>
          <p:cNvPr id="9" name="Szövegdoboz 8"/>
          <p:cNvSpPr txBox="1"/>
          <p:nvPr/>
        </p:nvSpPr>
        <p:spPr>
          <a:xfrm>
            <a:off x="11750854" y="652534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0" y="6237312"/>
            <a:ext cx="12192000" cy="630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preliminary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charged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>
                <a:solidFill>
                  <a:srgbClr val="FFFF00"/>
                </a:solidFill>
                <a:latin typeface="Symbol" panose="05050102010706020507" pitchFamily="18" charset="2"/>
                <a:ea typeface="Verdana" panose="020B0604030504040204" pitchFamily="34" charset="0"/>
              </a:rPr>
              <a:t>pp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correlation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0-10%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Au+Au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@ 200, 54.4, 27, 19.6, 14.5 and 7.7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GeV</a:t>
            </a:r>
            <a:endParaRPr lang="hu-HU" sz="1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D. </a:t>
            </a:r>
            <a:r>
              <a:rPr lang="hu-HU" sz="1600" b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Kincses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STAR 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Collaboration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nl-NL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Universe 10 (2024) 3, 102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 e-Print: 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2401.11169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hu-HU" sz="16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nucl</a:t>
            </a:r>
            <a:r>
              <a:rPr lang="hu-H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-ex]</a:t>
            </a: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B5174B95-BE22-460A-8879-1B19BFB596A4}"/>
              </a:ext>
            </a:extLst>
          </p:cNvPr>
          <p:cNvCxnSpPr>
            <a:cxnSpLocks/>
          </p:cNvCxnSpPr>
          <p:nvPr/>
        </p:nvCxnSpPr>
        <p:spPr>
          <a:xfrm>
            <a:off x="839416" y="1700808"/>
            <a:ext cx="2376264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CB4228B2-5FF5-457D-88FC-E883E1FC7246}"/>
              </a:ext>
            </a:extLst>
          </p:cNvPr>
          <p:cNvSpPr txBox="1"/>
          <p:nvPr/>
        </p:nvSpPr>
        <p:spPr>
          <a:xfrm>
            <a:off x="9264352" y="692696"/>
            <a:ext cx="28083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STAR</a:t>
            </a:r>
          </a:p>
          <a:p>
            <a:pPr algn="ctr"/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preliminary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:</a:t>
            </a:r>
          </a:p>
          <a:p>
            <a:pPr algn="ctr"/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in 0-10%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Au+Au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</a:t>
            </a:r>
          </a:p>
          <a:p>
            <a:pPr algn="ctr"/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l</a:t>
            </a:r>
            <a:r>
              <a:rPr lang="hu-HU" sz="2400" b="1" baseline="-250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min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/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l</a:t>
            </a:r>
            <a:r>
              <a:rPr lang="hu-HU" sz="2400" b="1" baseline="-250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max</a:t>
            </a:r>
            <a:endParaRPr lang="hu-HU" sz="2400" b="1" baseline="-2500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  <a:p>
            <a:pPr algn="ctr"/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decreases</a:t>
            </a:r>
            <a:endParaRPr lang="hu-HU" sz="24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  <a:p>
            <a:pPr algn="ctr"/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decreasing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√</a:t>
            </a:r>
            <a:r>
              <a:rPr lang="hu-HU" sz="2400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</a:t>
            </a:r>
            <a:r>
              <a:rPr lang="hu-HU" sz="2400" b="1" baseline="-2500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NN</a:t>
            </a:r>
            <a:r>
              <a:rPr lang="hu-HU" sz="24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endParaRPr lang="hu-HU" sz="2400" dirty="0"/>
          </a:p>
        </p:txBody>
      </p: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94B86D36-95D6-4A8E-A0CE-A20F55C0B54D}"/>
              </a:ext>
            </a:extLst>
          </p:cNvPr>
          <p:cNvCxnSpPr>
            <a:cxnSpLocks/>
          </p:cNvCxnSpPr>
          <p:nvPr/>
        </p:nvCxnSpPr>
        <p:spPr>
          <a:xfrm>
            <a:off x="3575720" y="2060848"/>
            <a:ext cx="237626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2A9AAA77-8C4B-4752-86C7-856A99D7C6B8}"/>
              </a:ext>
            </a:extLst>
          </p:cNvPr>
          <p:cNvCxnSpPr>
            <a:cxnSpLocks/>
          </p:cNvCxnSpPr>
          <p:nvPr/>
        </p:nvCxnSpPr>
        <p:spPr>
          <a:xfrm>
            <a:off x="6456040" y="2247376"/>
            <a:ext cx="237626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09998FF6-A243-49CA-9781-D3E17CBC2F01}"/>
              </a:ext>
            </a:extLst>
          </p:cNvPr>
          <p:cNvCxnSpPr>
            <a:cxnSpLocks/>
          </p:cNvCxnSpPr>
          <p:nvPr/>
        </p:nvCxnSpPr>
        <p:spPr>
          <a:xfrm>
            <a:off x="767408" y="4653136"/>
            <a:ext cx="2376264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32">
            <a:extLst>
              <a:ext uri="{FF2B5EF4-FFF2-40B4-BE49-F238E27FC236}">
                <a16:creationId xmlns:a16="http://schemas.microsoft.com/office/drawing/2014/main" id="{FC040FDA-83C8-4339-BD4A-0332C7E1FB79}"/>
              </a:ext>
            </a:extLst>
          </p:cNvPr>
          <p:cNvCxnSpPr>
            <a:cxnSpLocks/>
          </p:cNvCxnSpPr>
          <p:nvPr/>
        </p:nvCxnSpPr>
        <p:spPr>
          <a:xfrm>
            <a:off x="767408" y="2401224"/>
            <a:ext cx="2376264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9336613E-F7A7-469A-A9B3-28DEBC5CBDB2}"/>
              </a:ext>
            </a:extLst>
          </p:cNvPr>
          <p:cNvCxnSpPr>
            <a:cxnSpLocks/>
          </p:cNvCxnSpPr>
          <p:nvPr/>
        </p:nvCxnSpPr>
        <p:spPr>
          <a:xfrm>
            <a:off x="3575720" y="4725144"/>
            <a:ext cx="2376264" cy="0"/>
          </a:xfrm>
          <a:prstGeom prst="line">
            <a:avLst/>
          </a:prstGeom>
          <a:ln w="38100">
            <a:solidFill>
              <a:srgbClr val="DD08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2D2E9FFF-DBE4-4570-B893-956BA6247FD6}"/>
              </a:ext>
            </a:extLst>
          </p:cNvPr>
          <p:cNvCxnSpPr>
            <a:cxnSpLocks/>
          </p:cNvCxnSpPr>
          <p:nvPr/>
        </p:nvCxnSpPr>
        <p:spPr>
          <a:xfrm>
            <a:off x="6384032" y="4797152"/>
            <a:ext cx="23762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36">
            <a:extLst>
              <a:ext uri="{FF2B5EF4-FFF2-40B4-BE49-F238E27FC236}">
                <a16:creationId xmlns:a16="http://schemas.microsoft.com/office/drawing/2014/main" id="{47100C11-2F42-4531-8966-09C4F300AFFB}"/>
              </a:ext>
            </a:extLst>
          </p:cNvPr>
          <p:cNvCxnSpPr>
            <a:cxnSpLocks/>
          </p:cNvCxnSpPr>
          <p:nvPr/>
        </p:nvCxnSpPr>
        <p:spPr>
          <a:xfrm>
            <a:off x="3536392" y="2604232"/>
            <a:ext cx="2376264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id="{2EC98436-9D93-4D0F-8DF0-6CEF18D6A4A9}"/>
              </a:ext>
            </a:extLst>
          </p:cNvPr>
          <p:cNvCxnSpPr>
            <a:cxnSpLocks/>
          </p:cNvCxnSpPr>
          <p:nvPr/>
        </p:nvCxnSpPr>
        <p:spPr>
          <a:xfrm>
            <a:off x="6456040" y="2659760"/>
            <a:ext cx="2376264" cy="0"/>
          </a:xfrm>
          <a:prstGeom prst="line">
            <a:avLst/>
          </a:prstGeom>
          <a:ln w="381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38">
            <a:extLst>
              <a:ext uri="{FF2B5EF4-FFF2-40B4-BE49-F238E27FC236}">
                <a16:creationId xmlns:a16="http://schemas.microsoft.com/office/drawing/2014/main" id="{E8A9CE90-5CDA-4AC3-8E96-3E5FB7437A6B}"/>
              </a:ext>
            </a:extLst>
          </p:cNvPr>
          <p:cNvCxnSpPr>
            <a:cxnSpLocks/>
          </p:cNvCxnSpPr>
          <p:nvPr/>
        </p:nvCxnSpPr>
        <p:spPr>
          <a:xfrm>
            <a:off x="767408" y="4993512"/>
            <a:ext cx="2376264" cy="0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39">
            <a:extLst>
              <a:ext uri="{FF2B5EF4-FFF2-40B4-BE49-F238E27FC236}">
                <a16:creationId xmlns:a16="http://schemas.microsoft.com/office/drawing/2014/main" id="{25DFA7C6-FD35-4891-AEE0-4189E77304DC}"/>
              </a:ext>
            </a:extLst>
          </p:cNvPr>
          <p:cNvCxnSpPr>
            <a:cxnSpLocks/>
          </p:cNvCxnSpPr>
          <p:nvPr/>
        </p:nvCxnSpPr>
        <p:spPr>
          <a:xfrm>
            <a:off x="3575720" y="5013176"/>
            <a:ext cx="2376264" cy="0"/>
          </a:xfrm>
          <a:prstGeom prst="line">
            <a:avLst/>
          </a:prstGeom>
          <a:ln w="38100">
            <a:solidFill>
              <a:srgbClr val="DD08E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40">
            <a:extLst>
              <a:ext uri="{FF2B5EF4-FFF2-40B4-BE49-F238E27FC236}">
                <a16:creationId xmlns:a16="http://schemas.microsoft.com/office/drawing/2014/main" id="{A100DB14-D21E-4CF1-8EFC-A42C0403DF25}"/>
              </a:ext>
            </a:extLst>
          </p:cNvPr>
          <p:cNvCxnSpPr>
            <a:cxnSpLocks/>
          </p:cNvCxnSpPr>
          <p:nvPr/>
        </p:nvCxnSpPr>
        <p:spPr>
          <a:xfrm>
            <a:off x="6384032" y="5085184"/>
            <a:ext cx="237626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zövegdoboz 4">
            <a:extLst>
              <a:ext uri="{FF2B5EF4-FFF2-40B4-BE49-F238E27FC236}">
                <a16:creationId xmlns:a16="http://schemas.microsoft.com/office/drawing/2014/main" id="{DE87846A-A706-40F1-B5A9-8A5B17656CCC}"/>
              </a:ext>
            </a:extLst>
          </p:cNvPr>
          <p:cNvSpPr txBox="1"/>
          <p:nvPr/>
        </p:nvSpPr>
        <p:spPr>
          <a:xfrm>
            <a:off x="9229145" y="4221088"/>
            <a:ext cx="2956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0" dirty="0" err="1">
                <a:solidFill>
                  <a:srgbClr val="FFFF00"/>
                </a:solidFill>
                <a:effectLst/>
                <a:latin typeface="-apple-system"/>
              </a:rPr>
              <a:t>Note</a:t>
            </a:r>
            <a:r>
              <a:rPr lang="hu-HU" b="1" i="0" dirty="0">
                <a:solidFill>
                  <a:srgbClr val="FFFF00"/>
                </a:solidFill>
                <a:effectLst/>
                <a:latin typeface="-apple-system"/>
              </a:rPr>
              <a:t>: </a:t>
            </a:r>
            <a:r>
              <a:rPr lang="en-US" b="1" i="0" dirty="0">
                <a:solidFill>
                  <a:srgbClr val="FFFF00"/>
                </a:solidFill>
                <a:effectLst/>
                <a:latin typeface="-apple-system"/>
              </a:rPr>
              <a:t>the results obtained </a:t>
            </a:r>
            <a:endParaRPr lang="hu-HU" b="1" i="0" dirty="0">
              <a:solidFill>
                <a:srgbClr val="FFFF00"/>
              </a:solidFill>
              <a:effectLst/>
              <a:latin typeface="-apple-system"/>
            </a:endParaRPr>
          </a:p>
          <a:p>
            <a:r>
              <a:rPr lang="hu-HU" b="1" dirty="0">
                <a:solidFill>
                  <a:srgbClr val="FFFF00"/>
                </a:solidFill>
                <a:latin typeface="-apple-system"/>
              </a:rPr>
              <a:t>in</a:t>
            </a:r>
            <a:r>
              <a:rPr lang="en-US" b="1" i="0" dirty="0">
                <a:solidFill>
                  <a:srgbClr val="FFFF00"/>
                </a:solidFill>
                <a:effectLst/>
                <a:latin typeface="-apple-system"/>
              </a:rPr>
              <a:t> </a:t>
            </a:r>
            <a:r>
              <a:rPr lang="hu-HU" b="1" dirty="0">
                <a:solidFill>
                  <a:srgbClr val="FFFF00"/>
                </a:solidFill>
                <a:latin typeface="-apple-system"/>
              </a:rPr>
              <a:t> </a:t>
            </a:r>
            <a:r>
              <a:rPr lang="hu-HU" b="1" dirty="0" err="1">
                <a:solidFill>
                  <a:srgbClr val="FFFF00"/>
                </a:solidFill>
                <a:latin typeface="-apple-system"/>
              </a:rPr>
              <a:t>assuming</a:t>
            </a:r>
            <a:r>
              <a:rPr lang="hu-HU" b="1" dirty="0">
                <a:solidFill>
                  <a:srgbClr val="FFFF00"/>
                </a:solidFill>
                <a:latin typeface="-apple-system"/>
              </a:rPr>
              <a:t> a </a:t>
            </a:r>
            <a:r>
              <a:rPr lang="en-US" b="1" i="0" dirty="0">
                <a:solidFill>
                  <a:srgbClr val="FFFF00"/>
                </a:solidFill>
                <a:effectLst/>
                <a:latin typeface="-apple-system"/>
              </a:rPr>
              <a:t>Gaussian </a:t>
            </a:r>
            <a:endParaRPr lang="hu-HU" b="1" dirty="0">
              <a:solidFill>
                <a:srgbClr val="FFFF00"/>
              </a:solidFill>
              <a:latin typeface="-apple-system"/>
            </a:endParaRPr>
          </a:p>
          <a:p>
            <a:r>
              <a:rPr lang="en-US" b="1" i="0" dirty="0">
                <a:solidFill>
                  <a:srgbClr val="FFFF00"/>
                </a:solidFill>
                <a:effectLst/>
                <a:latin typeface="-apple-system"/>
              </a:rPr>
              <a:t>might be altered if one utilizes  Lévy-stable source.</a:t>
            </a:r>
            <a:endParaRPr lang="hu-HU" b="1" i="0" dirty="0">
              <a:solidFill>
                <a:srgbClr val="FFFF00"/>
              </a:solidFill>
              <a:effectLst/>
              <a:latin typeface="-apple-system"/>
            </a:endParaRPr>
          </a:p>
          <a:p>
            <a:r>
              <a:rPr lang="hu-HU" b="1" dirty="0">
                <a:solidFill>
                  <a:srgbClr val="FFFF00"/>
                </a:solidFill>
                <a:latin typeface="-apple-system"/>
              </a:rPr>
              <a:t>M. Csanád and D. Kincses,</a:t>
            </a:r>
          </a:p>
          <a:p>
            <a:r>
              <a:rPr lang="hu-HU" b="1" dirty="0" err="1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J.Phys.G</a:t>
            </a:r>
            <a:r>
              <a:rPr lang="hu-HU" b="1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52 (2025) 2, 025102</a:t>
            </a:r>
            <a:endParaRPr lang="hu-H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4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568609" y="6400801"/>
            <a:ext cx="623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49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9088853" y="764704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Maps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out </a:t>
            </a:r>
          </a:p>
          <a:p>
            <a:pPr algn="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allowed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regions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&amp;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best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values</a:t>
            </a:r>
            <a:endParaRPr lang="hu-HU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F08B54E-F249-496C-B60A-D99BC3135B95}"/>
              </a:ext>
            </a:extLst>
          </p:cNvPr>
          <p:cNvSpPr txBox="1"/>
          <p:nvPr/>
        </p:nvSpPr>
        <p:spPr>
          <a:xfrm>
            <a:off x="1" y="6006"/>
            <a:ext cx="12185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Confidence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Levels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(CL-s 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or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p-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values</a:t>
            </a:r>
            <a:r>
              <a:rPr lang="hu-HU" sz="24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) </a:t>
            </a:r>
            <a:r>
              <a:rPr lang="hu-HU" sz="24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from</a:t>
            </a:r>
            <a:r>
              <a:rPr kumimoji="0" lang="hu-HU" sz="24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8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l</a:t>
            </a:r>
            <a:r>
              <a:rPr kumimoji="0" lang="hu-HU" sz="24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/</a:t>
            </a:r>
            <a:r>
              <a:rPr kumimoji="0" lang="hu-HU" sz="2400" b="1" i="0" u="none" strike="noStrike" kern="1200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 </a:t>
            </a:r>
            <a:r>
              <a:rPr kumimoji="0" lang="hu-HU" sz="2400" b="1" i="0" u="none" strike="noStrike" kern="1200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Symbol" panose="05050102010706020507" pitchFamily="18" charset="2"/>
                <a:ea typeface="Arial Unicode MS" pitchFamily="2"/>
                <a:cs typeface="Tahoma" pitchFamily="2"/>
              </a:rPr>
              <a:t>l</a:t>
            </a:r>
            <a:r>
              <a:rPr kumimoji="0" lang="hu-HU" sz="2400" b="1" i="0" u="none" strike="noStrike" kern="1200" cap="all" spc="0" normalizeH="0" baseline="-2500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max</a:t>
            </a:r>
            <a:r>
              <a:rPr kumimoji="0" lang="hu-HU" sz="2400" b="1" i="0" u="none" strike="noStrike" kern="1200" cap="all" spc="0" normalizeH="0" baseline="-2500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kumimoji="0" lang="hu-HU" sz="24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MAPS</a:t>
            </a:r>
            <a:endParaRPr kumimoji="0" lang="hu-HU" sz="16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692FC69-DD3C-41E1-85B5-B059927F326D}"/>
              </a:ext>
            </a:extLst>
          </p:cNvPr>
          <p:cNvSpPr txBox="1"/>
          <p:nvPr/>
        </p:nvSpPr>
        <p:spPr>
          <a:xfrm>
            <a:off x="9300324" y="4305870"/>
            <a:ext cx="28851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Colored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region</a:t>
            </a:r>
            <a:endParaRPr lang="hu-HU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a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llowed</a:t>
            </a:r>
            <a:r>
              <a:rPr kumimoji="0" lang="hu-HU" sz="1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with</a:t>
            </a:r>
            <a:endParaRPr lang="hu-HU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CL &gt; 0.1 %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uLnTx/>
              <a:uFillTx/>
              <a:latin typeface="Verdana" pitchFamily="34"/>
              <a:ea typeface="Arial Unicode MS" pitchFamily="2"/>
              <a:cs typeface="Tahoma" pitchFamily="2"/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B5132868-7B24-4433-AC80-1F91B0E83B6A}"/>
              </a:ext>
            </a:extLst>
          </p:cNvPr>
          <p:cNvSpPr/>
          <p:nvPr/>
        </p:nvSpPr>
        <p:spPr>
          <a:xfrm>
            <a:off x="9095656" y="2023680"/>
            <a:ext cx="3096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in-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medium</a:t>
            </a:r>
            <a:endParaRPr lang="hu-HU" b="1" cap="all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Tahoma" pitchFamily="2"/>
            </a:endParaRPr>
          </a:p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Tahoma" pitchFamily="2"/>
              </a:rPr>
              <a:t>h</a:t>
            </a:r>
            <a:r>
              <a:rPr lang="hu-HU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’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mass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</a:p>
          <a:p>
            <a:pPr algn="r"/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modification</a:t>
            </a:r>
            <a:endParaRPr lang="hu-HU" b="1" cap="all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Tahoma" pitchFamily="2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C4C42D1-8DB8-4E83-A901-4F4B7EE97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" y="682304"/>
            <a:ext cx="10081544" cy="6175695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9BC9E48F-8752-49EE-A4D7-C1527B4ED14D}"/>
              </a:ext>
            </a:extLst>
          </p:cNvPr>
          <p:cNvSpPr txBox="1"/>
          <p:nvPr/>
        </p:nvSpPr>
        <p:spPr>
          <a:xfrm>
            <a:off x="9284016" y="5229200"/>
            <a:ext cx="28851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noProof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Selective</a:t>
            </a:r>
            <a:r>
              <a:rPr lang="hu-HU" b="1" noProof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noProof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except</a:t>
            </a:r>
            <a:r>
              <a:rPr lang="hu-HU" b="1" noProof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noProof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in 50-60 </a:t>
            </a:r>
            <a:r>
              <a:rPr kumimoji="0" lang="hu-HU" sz="1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Arial Unicode MS" pitchFamily="2"/>
                <a:cs typeface="Tahoma" pitchFamily="2"/>
              </a:rPr>
              <a:t>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</a:t>
            </a:r>
            <a:r>
              <a:rPr lang="hu-HU" b="1" baseline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entrality</a:t>
            </a:r>
            <a:r>
              <a:rPr lang="hu-HU" b="1" baseline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</a:t>
            </a:r>
            <a:r>
              <a:rPr lang="hu-HU" b="1" baseline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class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uLnTx/>
              <a:uFillTx/>
              <a:latin typeface="Verdana" pitchFamily="34"/>
              <a:ea typeface="Arial Unicode MS" pitchFamily="2"/>
              <a:cs typeface="Tahoma" pitchFamily="2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0670055-41E2-446B-9BAB-7F81EFA60208}"/>
              </a:ext>
            </a:extLst>
          </p:cNvPr>
          <p:cNvSpPr txBox="1"/>
          <p:nvPr/>
        </p:nvSpPr>
        <p:spPr>
          <a:xfrm>
            <a:off x="1055440" y="982469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cap="all" dirty="0" err="1">
                <a:latin typeface="Verdana" pitchFamily="34"/>
                <a:cs typeface="Tahoma" pitchFamily="2"/>
              </a:rPr>
              <a:t>CL</a:t>
            </a:r>
            <a:r>
              <a:rPr lang="hu-HU" cap="all" baseline="-25000" dirty="0" err="1">
                <a:latin typeface="Verdana" pitchFamily="34"/>
                <a:cs typeface="Tahoma" pitchFamily="2"/>
              </a:rPr>
              <a:t>max</a:t>
            </a:r>
            <a:r>
              <a:rPr lang="hu-HU" cap="all" dirty="0">
                <a:latin typeface="Verdana" pitchFamily="34"/>
                <a:cs typeface="Tahoma" pitchFamily="2"/>
              </a:rPr>
              <a:t> = 99.9%</a:t>
            </a:r>
            <a:endParaRPr lang="hu-HU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15741A69-7E7D-4009-ADA6-ACDA988F0E6C}"/>
              </a:ext>
            </a:extLst>
          </p:cNvPr>
          <p:cNvSpPr txBox="1"/>
          <p:nvPr/>
        </p:nvSpPr>
        <p:spPr>
          <a:xfrm>
            <a:off x="3891600" y="3645024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cap="all" dirty="0" err="1">
                <a:latin typeface="Verdana" pitchFamily="34"/>
                <a:cs typeface="Tahoma" pitchFamily="2"/>
              </a:rPr>
              <a:t>CL</a:t>
            </a:r>
            <a:r>
              <a:rPr lang="hu-HU" cap="all" baseline="-25000" dirty="0" err="1">
                <a:latin typeface="Verdana" pitchFamily="34"/>
                <a:cs typeface="Tahoma" pitchFamily="2"/>
              </a:rPr>
              <a:t>max</a:t>
            </a:r>
            <a:r>
              <a:rPr lang="hu-HU" cap="all" dirty="0">
                <a:latin typeface="Verdana" pitchFamily="34"/>
                <a:cs typeface="Tahoma" pitchFamily="2"/>
              </a:rPr>
              <a:t> = 26.7%</a:t>
            </a:r>
            <a:endParaRPr lang="hu-HU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73CA70A1-A069-4E8B-B900-97FE63FA70DA}"/>
              </a:ext>
            </a:extLst>
          </p:cNvPr>
          <p:cNvSpPr txBox="1"/>
          <p:nvPr/>
        </p:nvSpPr>
        <p:spPr>
          <a:xfrm>
            <a:off x="6771920" y="982469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cap="all" dirty="0" err="1">
                <a:latin typeface="Verdana" pitchFamily="34"/>
                <a:cs typeface="Tahoma" pitchFamily="2"/>
              </a:rPr>
              <a:t>CL</a:t>
            </a:r>
            <a:r>
              <a:rPr lang="hu-HU" cap="all" baseline="-25000" dirty="0" err="1">
                <a:latin typeface="Verdana" pitchFamily="34"/>
                <a:cs typeface="Tahoma" pitchFamily="2"/>
              </a:rPr>
              <a:t>max</a:t>
            </a:r>
            <a:r>
              <a:rPr lang="hu-HU" cap="all" dirty="0">
                <a:latin typeface="Verdana" pitchFamily="34"/>
                <a:cs typeface="Tahoma" pitchFamily="2"/>
              </a:rPr>
              <a:t> = 96.3%</a:t>
            </a:r>
            <a:endParaRPr lang="hu-HU" dirty="0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5BA8529-1F43-4110-93B2-BC726061C0E2}"/>
              </a:ext>
            </a:extLst>
          </p:cNvPr>
          <p:cNvSpPr txBox="1"/>
          <p:nvPr/>
        </p:nvSpPr>
        <p:spPr>
          <a:xfrm>
            <a:off x="3863752" y="970337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cap="all" dirty="0" err="1">
                <a:latin typeface="Verdana" pitchFamily="34"/>
                <a:cs typeface="Tahoma" pitchFamily="2"/>
              </a:rPr>
              <a:t>CL</a:t>
            </a:r>
            <a:r>
              <a:rPr lang="hu-HU" cap="all" baseline="-25000" dirty="0" err="1">
                <a:latin typeface="Verdana" pitchFamily="34"/>
                <a:cs typeface="Tahoma" pitchFamily="2"/>
              </a:rPr>
              <a:t>max</a:t>
            </a:r>
            <a:r>
              <a:rPr lang="hu-HU" cap="all" dirty="0">
                <a:latin typeface="Verdana" pitchFamily="34"/>
                <a:cs typeface="Tahoma" pitchFamily="2"/>
              </a:rPr>
              <a:t> = 73.1%</a:t>
            </a:r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078D7767-0B2B-404A-AD0A-4E1CA6529A03}"/>
              </a:ext>
            </a:extLst>
          </p:cNvPr>
          <p:cNvSpPr txBox="1"/>
          <p:nvPr/>
        </p:nvSpPr>
        <p:spPr>
          <a:xfrm>
            <a:off x="1055440" y="3645024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cap="all" dirty="0" err="1">
                <a:latin typeface="Verdana" pitchFamily="34"/>
                <a:cs typeface="Tahoma" pitchFamily="2"/>
              </a:rPr>
              <a:t>CL</a:t>
            </a:r>
            <a:r>
              <a:rPr lang="hu-HU" cap="all" baseline="-25000" dirty="0" err="1">
                <a:latin typeface="Verdana" pitchFamily="34"/>
                <a:cs typeface="Tahoma" pitchFamily="2"/>
              </a:rPr>
              <a:t>max</a:t>
            </a:r>
            <a:r>
              <a:rPr lang="hu-HU" cap="all" dirty="0">
                <a:latin typeface="Verdana" pitchFamily="34"/>
                <a:cs typeface="Tahoma" pitchFamily="2"/>
              </a:rPr>
              <a:t> = 75.8% </a:t>
            </a:r>
            <a:endParaRPr lang="hu-HU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F84CD983-F487-46F6-B6FB-7AA063685580}"/>
              </a:ext>
            </a:extLst>
          </p:cNvPr>
          <p:cNvSpPr txBox="1"/>
          <p:nvPr/>
        </p:nvSpPr>
        <p:spPr>
          <a:xfrm>
            <a:off x="6771920" y="3645024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cap="all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CL</a:t>
            </a:r>
            <a:r>
              <a:rPr kumimoji="0" lang="hu-HU" sz="1800" b="0" i="0" u="none" strike="noStrike" kern="1200" cap="all" spc="0" normalizeH="0" baseline="-25000" noProof="0" dirty="0" err="1">
                <a:ln>
                  <a:noFill/>
                </a:ln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uLnTx/>
                <a:uFillTx/>
                <a:latin typeface="Verdana" pitchFamily="34"/>
                <a:ea typeface="+mn-ea"/>
                <a:cs typeface="Tahoma" pitchFamily="2"/>
              </a:rPr>
              <a:t>max</a:t>
            </a:r>
            <a:r>
              <a:rPr lang="hu-HU" cap="all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= 24.9%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105F1175-F1D4-4CDC-919C-F5698B4A0436}"/>
              </a:ext>
            </a:extLst>
          </p:cNvPr>
          <p:cNvSpPr/>
          <p:nvPr/>
        </p:nvSpPr>
        <p:spPr>
          <a:xfrm>
            <a:off x="9088853" y="3031792"/>
            <a:ext cx="3096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CL</a:t>
            </a:r>
            <a:r>
              <a:rPr lang="hu-HU" b="1" baseline="-2500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MAX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= </a:t>
            </a:r>
          </a:p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CL of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the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</a:p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peak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</a:t>
            </a:r>
          </a:p>
          <a:p>
            <a:pPr algn="r"/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(</a:t>
            </a:r>
            <a:r>
              <a:rPr lang="hu-HU" b="1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best</a:t>
            </a:r>
            <a:r>
              <a:rPr lang="hu-HU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Tahoma" pitchFamily="2"/>
              </a:rPr>
              <a:t> fit)</a:t>
            </a:r>
          </a:p>
          <a:p>
            <a:pPr algn="r"/>
            <a:endParaRPr lang="hu-HU" b="1" cap="all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7184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2" grpId="0"/>
      <p:bldP spid="2" grpId="0"/>
      <p:bldP spid="14" grpId="0"/>
      <p:bldP spid="16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A36BC4A6-4238-46AA-8CE3-065806362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663" y="692696"/>
            <a:ext cx="6477010" cy="6144658"/>
          </a:xfrm>
          <a:prstGeom prst="rect">
            <a:avLst/>
          </a:prstGeom>
        </p:spPr>
      </p:pic>
      <p:sp>
        <p:nvSpPr>
          <p:cNvPr id="4" name="Szabadkézi sokszög 3">
            <a:extLst>
              <a:ext uri="{FF2B5EF4-FFF2-40B4-BE49-F238E27FC236}">
                <a16:creationId xmlns:a16="http://schemas.microsoft.com/office/drawing/2014/main" id="{BDE75B16-8437-43B4-8E92-A0979AE033FB}"/>
              </a:ext>
            </a:extLst>
          </p:cNvPr>
          <p:cNvSpPr/>
          <p:nvPr/>
        </p:nvSpPr>
        <p:spPr>
          <a:xfrm>
            <a:off x="0" y="134105"/>
            <a:ext cx="12192000" cy="4364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42830" indent="-142830" algn="ctr" defTabSz="685800"/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1984 – RHIC tervezet: Két új halmazállapot is felfedezhető</a:t>
            </a:r>
            <a:endParaRPr lang="hu-HU" sz="2400" b="1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ea typeface="Arial Unicode MS" pitchFamily="2"/>
              <a:cs typeface="Tahoma" pitchFamily="2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FCFF641-3F24-4C44-9614-07C05FE76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2832" y="692696"/>
            <a:ext cx="7272808" cy="614465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5E00D06-C044-40FE-A4E3-F211BFFD6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159" y="1988840"/>
            <a:ext cx="7264505" cy="1085822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BA116387-0CDB-4938-875A-4D89A77CBE62}"/>
              </a:ext>
            </a:extLst>
          </p:cNvPr>
          <p:cNvSpPr/>
          <p:nvPr/>
        </p:nvSpPr>
        <p:spPr>
          <a:xfrm>
            <a:off x="6739480" y="4869160"/>
            <a:ext cx="5333184" cy="9361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199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1255800" y="1"/>
            <a:ext cx="9412200" cy="684359"/>
            <a:chOff x="-268200" y="0"/>
            <a:chExt cx="94122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hangingPunct="0"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268200" y="100080"/>
              <a:ext cx="9412200" cy="487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algn="ctr"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 A DIRECT OBSERVATION: APPLICATION</a:t>
              </a:r>
            </a:p>
          </p:txBody>
        </p:sp>
      </p:grpSp>
      <p:pic>
        <p:nvPicPr>
          <p:cNvPr id="6" name="Kép 5">
            <a:extLst>
              <a:ext uri="{FF2B5EF4-FFF2-40B4-BE49-F238E27FC236}">
                <a16:creationId xmlns:a16="http://schemas.microsoft.com/office/drawing/2014/main" id="{534EA951-255C-4A44-A80F-CF215942EE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1" r="1046"/>
          <a:stretch/>
        </p:blipFill>
        <p:spPr>
          <a:xfrm rot="10800000">
            <a:off x="2351584" y="1412777"/>
            <a:ext cx="7566660" cy="405419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7" name="AutoShape 16">
            <a:extLst>
              <a:ext uri="{FF2B5EF4-FFF2-40B4-BE49-F238E27FC236}">
                <a16:creationId xmlns:a16="http://schemas.microsoft.com/office/drawing/2014/main" id="{ACFCD22B-8014-4061-82E9-2A7C47E0B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472" y="3068961"/>
            <a:ext cx="1371600" cy="68580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8 w 21600"/>
              <a:gd name="T13" fmla="*/ 5425 h 21600"/>
              <a:gd name="T14" fmla="*/ 18887 w 21600"/>
              <a:gd name="T15" fmla="*/ 1622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66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1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0" y="1"/>
            <a:ext cx="12192000" cy="684359"/>
            <a:chOff x="-1524000" y="0"/>
            <a:chExt cx="12192000" cy="684359"/>
          </a:xfrm>
        </p:grpSpPr>
        <p:sp>
          <p:nvSpPr>
            <p:cNvPr id="3" name="Szabadkézi sokszög 2"/>
            <p:cNvSpPr/>
            <p:nvPr/>
          </p:nvSpPr>
          <p:spPr>
            <a:xfrm>
              <a:off x="-268200" y="0"/>
              <a:ext cx="9412200" cy="68435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hangingPunct="0"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hu-HU" sz="240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Lucida Sans Unicode" pitchFamily="2"/>
              </a:endParaRPr>
            </a:p>
          </p:txBody>
        </p:sp>
        <p:sp>
          <p:nvSpPr>
            <p:cNvPr id="4" name="Szabadkézi sokszög 3"/>
            <p:cNvSpPr/>
            <p:nvPr/>
          </p:nvSpPr>
          <p:spPr>
            <a:xfrm>
              <a:off x="-1524000" y="97759"/>
              <a:ext cx="12192000" cy="492443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algn="ctr"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DIRECT </a:t>
              </a:r>
              <a:r>
                <a:rPr lang="hu-HU" sz="3200" b="1" dirty="0" err="1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vs</a:t>
              </a:r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Lucida Sans Unicode" pitchFamily="2"/>
                  <a:cs typeface="Lucida Sans Unicode" pitchFamily="2"/>
                </a:rPr>
                <a:t> INDIRECT OBSERVATION</a:t>
              </a:r>
            </a:p>
          </p:txBody>
        </p:sp>
      </p:grpSp>
      <p:pic>
        <p:nvPicPr>
          <p:cNvPr id="7" name="Kép 6">
            <a:extLst>
              <a:ext uri="{FF2B5EF4-FFF2-40B4-BE49-F238E27FC236}">
                <a16:creationId xmlns:a16="http://schemas.microsoft.com/office/drawing/2014/main" id="{424A4F8C-4915-4558-955F-2175222B1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839" y="746759"/>
            <a:ext cx="5034322" cy="613862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A0017FF-8C91-4E72-BBCF-89555BA6C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93" y="674751"/>
            <a:ext cx="10456447" cy="621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1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  <a:extLst>
              <a:ext uri="{FF2B5EF4-FFF2-40B4-BE49-F238E27FC236}">
                <a16:creationId xmlns:a16="http://schemas.microsoft.com/office/drawing/2014/main" id="{084740C6-4BB2-4DA3-AF62-E9B609568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23863"/>
            <a:ext cx="7620000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260648"/>
            <a:ext cx="12072664" cy="87280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Nehézion ütközések – SZILAJ BIVALY TÜRKÖLÉSEK – </a:t>
            </a:r>
          </a:p>
          <a:p>
            <a:pPr marL="190440" indent="-190440" algn="ctr"/>
            <a:r>
              <a:rPr lang="hu-HU" sz="2800" b="1" cap="all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ÚJ ŐSANYAG GERJESZTÉSEK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/T.D. Lee, 1989/ </a:t>
            </a:r>
          </a:p>
        </p:txBody>
      </p:sp>
      <p:sp>
        <p:nvSpPr>
          <p:cNvPr id="6" name="Szabadkézi sokszög 16">
            <a:extLst>
              <a:ext uri="{FF2B5EF4-FFF2-40B4-BE49-F238E27FC236}">
                <a16:creationId xmlns:a16="http://schemas.microsoft.com/office/drawing/2014/main" id="{5F6CBD06-1D1E-4D36-9B53-7BC11BF25997}"/>
              </a:ext>
            </a:extLst>
          </p:cNvPr>
          <p:cNvSpPr/>
          <p:nvPr/>
        </p:nvSpPr>
        <p:spPr>
          <a:xfrm>
            <a:off x="8328248" y="1223863"/>
            <a:ext cx="3528392" cy="541904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 </a:t>
            </a:r>
            <a:r>
              <a:rPr lang="hu-HU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Tsung</a:t>
            </a:r>
            <a:r>
              <a:rPr lang="hu-H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hu-HU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Dao</a:t>
            </a:r>
            <a:r>
              <a:rPr lang="hu-H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(T.D) Lee Könyvtár szívességéből</a:t>
            </a:r>
            <a:endParaRPr lang="hu-H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T. D. Lee verse és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 </a:t>
            </a:r>
            <a:r>
              <a:rPr lang="hu-HU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Keran</a:t>
            </a:r>
            <a:r>
              <a:rPr lang="hu-H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festménye, 1989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en-US" sz="1600" dirty="0"/>
              <a:t>Copyright</a:t>
            </a:r>
            <a:r>
              <a:rPr lang="hu-HU" sz="1600" dirty="0"/>
              <a:t>: © 1989 CCAST: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1600" dirty="0" err="1"/>
              <a:t>Chinese</a:t>
            </a:r>
            <a:r>
              <a:rPr lang="hu-HU" sz="1600" dirty="0"/>
              <a:t> Center </a:t>
            </a:r>
            <a:r>
              <a:rPr lang="hu-HU" sz="1600" dirty="0" err="1"/>
              <a:t>for</a:t>
            </a:r>
            <a:r>
              <a:rPr lang="hu-HU" sz="1600" dirty="0"/>
              <a:t> Advanced Science and </a:t>
            </a:r>
            <a:r>
              <a:rPr lang="hu-HU" sz="1600" dirty="0" err="1"/>
              <a:t>Technology</a:t>
            </a:r>
            <a:endParaRPr lang="hu-HU" sz="1600" dirty="0"/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en-US" sz="1600" dirty="0"/>
              <a:t>© 2012 Shanghai Jiao Tong University</a:t>
            </a:r>
            <a:r>
              <a:rPr lang="hu-HU" sz="1600" dirty="0"/>
              <a:t>, </a:t>
            </a:r>
            <a:r>
              <a:rPr lang="hu-HU" sz="1600" dirty="0" err="1"/>
              <a:t>Shanghai</a:t>
            </a:r>
            <a:r>
              <a:rPr lang="hu-HU" sz="1600" dirty="0"/>
              <a:t>, </a:t>
            </a:r>
            <a:r>
              <a:rPr lang="hu-HU" sz="1600" dirty="0" err="1"/>
              <a:t>China</a:t>
            </a:r>
            <a:r>
              <a:rPr lang="hu-HU" sz="1600" dirty="0"/>
              <a:t>: </a:t>
            </a:r>
            <a:r>
              <a:rPr lang="en-US" sz="1600" dirty="0"/>
              <a:t>All Rights Reserved</a:t>
            </a:r>
            <a:endParaRPr lang="hu-HU" sz="1600" dirty="0"/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en-US" sz="1600" dirty="0"/>
              <a:t> </a:t>
            </a:r>
            <a:endParaRPr lang="hu-HU" sz="1600" dirty="0"/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sz="1600" dirty="0">
                <a:solidFill>
                  <a:srgbClr val="002060"/>
                </a:solidFill>
                <a:latin typeface="+mj-lt"/>
                <a:ea typeface="Verdana" panose="020B0604030504040204" pitchFamily="34" charset="0"/>
                <a:hlinkClick r:id="rId5"/>
              </a:rPr>
              <a:t>Az UNT Digital </a:t>
            </a:r>
            <a:r>
              <a:rPr lang="hu-HU" sz="1600" dirty="0" err="1">
                <a:solidFill>
                  <a:srgbClr val="002060"/>
                </a:solidFill>
                <a:latin typeface="+mj-lt"/>
                <a:ea typeface="Verdana" panose="020B0604030504040204" pitchFamily="34" charset="0"/>
                <a:hlinkClick r:id="rId5"/>
              </a:rPr>
              <a:t>Library</a:t>
            </a:r>
            <a:r>
              <a:rPr lang="hu-HU" sz="1600" dirty="0">
                <a:solidFill>
                  <a:srgbClr val="002060"/>
                </a:solidFill>
                <a:latin typeface="+mj-lt"/>
                <a:ea typeface="Verdana" panose="020B0604030504040204" pitchFamily="34" charset="0"/>
              </a:rPr>
              <a:t> fogadja hálás köszönetünket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Új hangsúly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Többes számú </a:t>
            </a:r>
            <a:r>
              <a:rPr lang="hu-H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gerjesztések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endParaRPr lang="hu-H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52280" indent="-152280" algn="ctr" hangingPunct="0">
              <a:tabLst>
                <a:tab pos="152280" algn="l"/>
                <a:tab pos="609480" algn="l"/>
                <a:tab pos="1066680" algn="l"/>
                <a:tab pos="1523879" algn="l"/>
                <a:tab pos="1981080" algn="l"/>
                <a:tab pos="2438280" algn="l"/>
                <a:tab pos="2895479" algn="l"/>
                <a:tab pos="3352680" algn="l"/>
                <a:tab pos="3809880" algn="l"/>
                <a:tab pos="4267080" algn="l"/>
                <a:tab pos="4724280" algn="l"/>
                <a:tab pos="5181480" algn="l"/>
                <a:tab pos="5638679" algn="l"/>
                <a:tab pos="6095880" algn="l"/>
                <a:tab pos="6553079" algn="l"/>
                <a:tab pos="7010280" algn="l"/>
                <a:tab pos="7467480" algn="l"/>
                <a:tab pos="7924680" algn="l"/>
                <a:tab pos="8381880" algn="l"/>
                <a:tab pos="8839080" algn="l"/>
                <a:tab pos="9296280" algn="l"/>
              </a:tabLst>
            </a:pPr>
            <a:r>
              <a:rPr 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Legalább két</a:t>
            </a:r>
            <a:r>
              <a:rPr lang="hu-H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új halmazállapot</a:t>
            </a:r>
            <a:r>
              <a:rPr lang="hu-H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hu-H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00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151136"/>
            <a:ext cx="12072664" cy="5027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32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1996:  A tékozló </a:t>
            </a:r>
            <a:r>
              <a:rPr lang="hu-HU" sz="32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32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</a:t>
            </a:r>
            <a:r>
              <a:rPr lang="hu-HU" sz="32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bozon</a:t>
            </a:r>
            <a:r>
              <a:rPr lang="hu-HU" sz="32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visszatér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BD67280-6925-48FA-A6BC-512AE4255016}"/>
              </a:ext>
            </a:extLst>
          </p:cNvPr>
          <p:cNvSpPr txBox="1"/>
          <p:nvPr/>
        </p:nvSpPr>
        <p:spPr>
          <a:xfrm>
            <a:off x="7968208" y="731019"/>
            <a:ext cx="432048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20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Szignifikáns</a:t>
            </a:r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20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közegbeli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módosulás, </a:t>
            </a:r>
          </a:p>
          <a:p>
            <a:pPr algn="ctr"/>
            <a:r>
              <a:rPr lang="hu-HU" sz="20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elméleti jóslata,</a:t>
            </a:r>
          </a:p>
          <a:p>
            <a:pPr algn="ctr"/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de</a:t>
            </a:r>
          </a:p>
          <a:p>
            <a:pPr algn="ctr"/>
            <a:endParaRPr lang="hu-HU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20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Hogyan figyelhető meg?</a:t>
            </a:r>
          </a:p>
          <a:p>
            <a:pPr algn="ctr"/>
            <a:endParaRPr lang="hu-HU" sz="20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36CA481-D1C1-4A1C-869E-473B0E5B9BDA}"/>
              </a:ext>
            </a:extLst>
          </p:cNvPr>
          <p:cNvSpPr txBox="1"/>
          <p:nvPr/>
        </p:nvSpPr>
        <p:spPr>
          <a:xfrm>
            <a:off x="0" y="6165304"/>
            <a:ext cx="12153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Közegben módosult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</a:t>
            </a:r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megfigyelése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: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Fotonok? </a:t>
            </a:r>
            <a:r>
              <a:rPr lang="hu-HU" b="1" kern="0" dirty="0" err="1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Dileptonok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? Megnövekedett darabszám? </a:t>
            </a:r>
            <a:endParaRPr lang="hu-HU" sz="2800" dirty="0">
              <a:solidFill>
                <a:schemeClr val="bg1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0A4B812-3867-4D43-BA0A-0C9A1C9C2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908720"/>
            <a:ext cx="8016935" cy="137171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DA3EA522-D46E-4492-B50B-A5302352F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3626288"/>
            <a:ext cx="9938430" cy="2539016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C01B7392-46DB-406F-8A9D-678EC2D4F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181" y="2130842"/>
            <a:ext cx="6763987" cy="1370166"/>
          </a:xfrm>
          <a:prstGeom prst="rect">
            <a:avLst/>
          </a:prstGeom>
        </p:spPr>
      </p:pic>
      <p:sp>
        <p:nvSpPr>
          <p:cNvPr id="11" name="Ellipszis 10">
            <a:extLst>
              <a:ext uri="{FF2B5EF4-FFF2-40B4-BE49-F238E27FC236}">
                <a16:creationId xmlns:a16="http://schemas.microsoft.com/office/drawing/2014/main" id="{CFA39D0E-96B6-43B2-86A9-69B3AF2BC16B}"/>
              </a:ext>
            </a:extLst>
          </p:cNvPr>
          <p:cNvSpPr/>
          <p:nvPr/>
        </p:nvSpPr>
        <p:spPr>
          <a:xfrm>
            <a:off x="5663952" y="2280439"/>
            <a:ext cx="1296144" cy="7220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369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Csoportba foglalás 8"/>
          <p:cNvGrpSpPr/>
          <p:nvPr/>
        </p:nvGrpSpPr>
        <p:grpSpPr>
          <a:xfrm>
            <a:off x="0" y="1"/>
            <a:ext cx="12192000" cy="685799"/>
            <a:chOff x="-1524000" y="0"/>
            <a:chExt cx="12192000" cy="685799"/>
          </a:xfrm>
        </p:grpSpPr>
        <p:sp>
          <p:nvSpPr>
            <p:cNvPr id="10" name="Szabadkézi sokszög 9"/>
            <p:cNvSpPr/>
            <p:nvPr/>
          </p:nvSpPr>
          <p:spPr>
            <a:xfrm>
              <a:off x="0" y="0"/>
              <a:ext cx="9144000" cy="685799"/>
            </a:xfrm>
            <a:custGeom>
              <a:avLst>
                <a:gd name="f0" fmla="val 4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hu-HU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11" name="Szabadkézi sokszög 10"/>
            <p:cNvSpPr/>
            <p:nvPr/>
          </p:nvSpPr>
          <p:spPr>
            <a:xfrm>
              <a:off x="-1524000" y="94617"/>
              <a:ext cx="12192000" cy="49872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ctr" anchorCtr="0" compatLnSpc="0">
              <a:spAutoFit/>
            </a:bodyPr>
            <a:lstStyle/>
            <a:p>
              <a:pPr marL="190440" indent="-190440" algn="ctr"/>
              <a:r>
                <a:rPr lang="hu-HU" sz="3200" b="1" dirty="0">
                  <a:solidFill>
                    <a:srgbClr val="FFFF00"/>
                  </a:solidFill>
                  <a:effectLst>
                    <a:outerShdw dist="17961" dir="2700000">
                      <a:scrgbClr r="0" g="0" b="0"/>
                    </a:outerShdw>
                  </a:effectLst>
                  <a:latin typeface="Verdana" pitchFamily="34"/>
                  <a:ea typeface="Arial Unicode MS" pitchFamily="2"/>
                  <a:cs typeface="Tahoma" pitchFamily="2"/>
                </a:rPr>
                <a:t> 1996: Fő/háló modell, hosszú életű részecskék</a:t>
              </a:r>
            </a:p>
          </p:txBody>
        </p:sp>
      </p:grpSp>
      <p:sp>
        <p:nvSpPr>
          <p:cNvPr id="18" name="Szövegdoboz 17"/>
          <p:cNvSpPr txBox="1"/>
          <p:nvPr/>
        </p:nvSpPr>
        <p:spPr>
          <a:xfrm>
            <a:off x="11611388" y="6550224"/>
            <a:ext cx="580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4942F06-CD1F-46D5-ABA6-6E76DB6D1968}" type="slidenum">
              <a:rPr lang="hu-HU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8</a:t>
            </a:fld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836713"/>
            <a:ext cx="3373755" cy="266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3" y="3573016"/>
            <a:ext cx="8195270" cy="240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/>
          <a:stretch/>
        </p:blipFill>
        <p:spPr bwMode="auto">
          <a:xfrm>
            <a:off x="3637822" y="838454"/>
            <a:ext cx="5054826" cy="163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églalap 11"/>
          <p:cNvSpPr/>
          <p:nvPr/>
        </p:nvSpPr>
        <p:spPr>
          <a:xfrm>
            <a:off x="27117" y="6034062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[1] J. </a:t>
            </a:r>
            <a:r>
              <a:rPr lang="hu-HU" b="1" dirty="0" err="1">
                <a:solidFill>
                  <a:srgbClr val="FFFF00"/>
                </a:solidFill>
              </a:rPr>
              <a:t>Bolz</a:t>
            </a:r>
            <a:r>
              <a:rPr lang="hu-HU" b="1" dirty="0">
                <a:solidFill>
                  <a:srgbClr val="FFFF00"/>
                </a:solidFill>
              </a:rPr>
              <a:t> et </a:t>
            </a:r>
            <a:r>
              <a:rPr lang="hu-HU" b="1" dirty="0" err="1">
                <a:solidFill>
                  <a:srgbClr val="FFFF00"/>
                </a:solidFill>
              </a:rPr>
              <a:t>al</a:t>
            </a:r>
            <a:r>
              <a:rPr lang="hu-HU" b="1" dirty="0">
                <a:solidFill>
                  <a:srgbClr val="FFFF00"/>
                </a:solidFill>
              </a:rPr>
              <a:t>: </a:t>
            </a:r>
            <a:r>
              <a:rPr lang="hu-HU" b="1" dirty="0" err="1">
                <a:solidFill>
                  <a:srgbClr val="FFFF00"/>
                </a:solidFill>
              </a:rPr>
              <a:t>Phys.Rev</a:t>
            </a:r>
            <a:r>
              <a:rPr lang="hu-HU" b="1" dirty="0">
                <a:solidFill>
                  <a:srgbClr val="FFFF00"/>
                </a:solidFill>
              </a:rPr>
              <a:t>. D47 (1993) 3860-3870</a:t>
            </a:r>
            <a:endParaRPr lang="en-US" b="1" dirty="0"/>
          </a:p>
          <a:p>
            <a:r>
              <a:rPr lang="hu-HU" b="1" dirty="0">
                <a:solidFill>
                  <a:srgbClr val="FFFF00"/>
                </a:solidFill>
              </a:rPr>
              <a:t>[2] T. </a:t>
            </a:r>
            <a:r>
              <a:rPr lang="hu-HU" b="1" dirty="0" err="1">
                <a:solidFill>
                  <a:srgbClr val="FFFF00"/>
                </a:solidFill>
              </a:rPr>
              <a:t>Cs</a:t>
            </a:r>
            <a:r>
              <a:rPr lang="hu-HU" b="1" dirty="0">
                <a:solidFill>
                  <a:srgbClr val="FFFF00"/>
                </a:solidFill>
              </a:rPr>
              <a:t>, B. </a:t>
            </a:r>
            <a:r>
              <a:rPr lang="hu-HU" b="1" dirty="0" err="1">
                <a:solidFill>
                  <a:srgbClr val="FFFF00"/>
                </a:solidFill>
              </a:rPr>
              <a:t>Lörstad</a:t>
            </a:r>
            <a:r>
              <a:rPr lang="hu-HU" b="1" dirty="0">
                <a:solidFill>
                  <a:srgbClr val="FFFF00"/>
                </a:solidFill>
              </a:rPr>
              <a:t>, J. Zimányi: </a:t>
            </a:r>
            <a:r>
              <a:rPr lang="hu-HU" b="1" dirty="0" err="1">
                <a:solidFill>
                  <a:srgbClr val="FFFF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hep-ph</a:t>
            </a:r>
            <a:r>
              <a:rPr lang="hu-HU" b="1" dirty="0">
                <a:solidFill>
                  <a:srgbClr val="FFFF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/9411307</a:t>
            </a:r>
            <a:r>
              <a:rPr lang="hu-HU" b="1" dirty="0">
                <a:solidFill>
                  <a:srgbClr val="FFFF00"/>
                </a:solidFill>
              </a:rPr>
              <a:t>, </a:t>
            </a:r>
            <a:r>
              <a:rPr lang="hu-HU" sz="1800" b="1" dirty="0" err="1">
                <a:solidFill>
                  <a:srgbClr val="FFFF00"/>
                </a:solidFill>
              </a:rPr>
              <a:t>Z.Phys</a:t>
            </a:r>
            <a:r>
              <a:rPr lang="hu-HU" sz="1800" b="1" dirty="0">
                <a:solidFill>
                  <a:srgbClr val="FFFF00"/>
                </a:solidFill>
              </a:rPr>
              <a:t>. C71 (1996) 491-497</a:t>
            </a:r>
          </a:p>
          <a:p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50" y="2568280"/>
            <a:ext cx="221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Egyenes összekötő nyíllal 2"/>
          <p:cNvCxnSpPr/>
          <p:nvPr/>
        </p:nvCxnSpPr>
        <p:spPr>
          <a:xfrm>
            <a:off x="4511824" y="4437112"/>
            <a:ext cx="258489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>
            <a:off x="1969240" y="2188611"/>
            <a:ext cx="834554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églalap 6"/>
          <p:cNvSpPr/>
          <p:nvPr/>
        </p:nvSpPr>
        <p:spPr>
          <a:xfrm>
            <a:off x="5879975" y="2597000"/>
            <a:ext cx="3096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>
                <a:solidFill>
                  <a:srgbClr val="FFFF00"/>
                </a:solidFill>
              </a:rPr>
              <a:t>Szórás: </a:t>
            </a:r>
            <a:r>
              <a:rPr lang="hu-HU" sz="2000" b="1" u="sng" dirty="0">
                <a:solidFill>
                  <a:srgbClr val="FFFF00"/>
                </a:solidFill>
              </a:rPr>
              <a:t>háló</a:t>
            </a:r>
            <a:r>
              <a:rPr lang="hu-HU" sz="2000" b="1" dirty="0">
                <a:solidFill>
                  <a:srgbClr val="FFFF00"/>
                </a:solidFill>
              </a:rPr>
              <a:t> dominált!</a:t>
            </a:r>
          </a:p>
        </p:txBody>
      </p:sp>
      <p:cxnSp>
        <p:nvCxnSpPr>
          <p:cNvPr id="17" name="Egyenes összekötő nyíllal 16"/>
          <p:cNvCxnSpPr/>
          <p:nvPr/>
        </p:nvCxnSpPr>
        <p:spPr>
          <a:xfrm>
            <a:off x="2121640" y="5733256"/>
            <a:ext cx="834554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églalap 15">
            <a:extLst>
              <a:ext uri="{FF2B5EF4-FFF2-40B4-BE49-F238E27FC236}">
                <a16:creationId xmlns:a16="http://schemas.microsoft.com/office/drawing/2014/main" id="{9F2E4B3E-58E5-447A-8A57-D757BB7949D1}"/>
              </a:ext>
            </a:extLst>
          </p:cNvPr>
          <p:cNvSpPr/>
          <p:nvPr/>
        </p:nvSpPr>
        <p:spPr>
          <a:xfrm>
            <a:off x="3593771" y="3062065"/>
            <a:ext cx="430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>
                <a:solidFill>
                  <a:srgbClr val="FFFF00"/>
                </a:solidFill>
              </a:rPr>
              <a:t>Pontos </a:t>
            </a:r>
            <a:r>
              <a:rPr lang="hu-HU" sz="2400" b="1" dirty="0">
                <a:solidFill>
                  <a:srgbClr val="FFFF00"/>
                </a:solidFill>
                <a:latin typeface="Symbol" panose="05050102010706020507" pitchFamily="18" charset="2"/>
              </a:rPr>
              <a:t>l </a:t>
            </a:r>
            <a:r>
              <a:rPr lang="hu-HU" sz="2000" b="1" dirty="0">
                <a:solidFill>
                  <a:srgbClr val="FFFF00"/>
                </a:solidFill>
              </a:rPr>
              <a:t>mérés: fontos ! 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97505CD4-D0D6-4450-9368-33A0E80CB5D8}"/>
              </a:ext>
            </a:extLst>
          </p:cNvPr>
          <p:cNvSpPr/>
          <p:nvPr/>
        </p:nvSpPr>
        <p:spPr>
          <a:xfrm>
            <a:off x="8415285" y="2276872"/>
            <a:ext cx="37767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>
                <a:solidFill>
                  <a:srgbClr val="FFFF00"/>
                </a:solidFill>
              </a:rPr>
              <a:t>Pontos </a:t>
            </a:r>
            <a:r>
              <a:rPr lang="hu-HU" sz="2400" b="1" dirty="0">
                <a:solidFill>
                  <a:srgbClr val="FFFF00"/>
                </a:solidFill>
                <a:latin typeface="Symbol" panose="05050102010706020507" pitchFamily="18" charset="2"/>
              </a:rPr>
              <a:t>l </a:t>
            </a:r>
            <a:r>
              <a:rPr lang="hu-HU" sz="2000" b="1" dirty="0">
                <a:solidFill>
                  <a:srgbClr val="FFFF00"/>
                </a:solidFill>
              </a:rPr>
              <a:t>mérés fontos, </a:t>
            </a:r>
          </a:p>
          <a:p>
            <a:pPr algn="ctr"/>
            <a:r>
              <a:rPr lang="hu-HU" sz="2000" b="1" dirty="0">
                <a:solidFill>
                  <a:srgbClr val="FFFF00"/>
                </a:solidFill>
              </a:rPr>
              <a:t>ez a  Q = 0 pontba való extrapoláción alapul. </a:t>
            </a:r>
          </a:p>
          <a:p>
            <a:pPr algn="ctr"/>
            <a:r>
              <a:rPr lang="hu-HU" sz="2000" b="1" dirty="0">
                <a:solidFill>
                  <a:srgbClr val="FFFF00"/>
                </a:solidFill>
              </a:rPr>
              <a:t>Kell a C(q) alakjának pontos meghatározása:</a:t>
            </a:r>
          </a:p>
          <a:p>
            <a:pPr algn="ctr"/>
            <a:endParaRPr lang="hu-HU" sz="2000" b="1" dirty="0">
              <a:solidFill>
                <a:srgbClr val="FFFF00"/>
              </a:solidFill>
            </a:endParaRPr>
          </a:p>
          <a:p>
            <a:pPr algn="ctr"/>
            <a:r>
              <a:rPr lang="hu-HU" sz="2000" b="1" dirty="0">
                <a:solidFill>
                  <a:srgbClr val="FFFF00"/>
                </a:solidFill>
                <a:sym typeface="Wingdings" panose="05000000000000000000" pitchFamily="2" charset="2"/>
              </a:rPr>
              <a:t> </a:t>
            </a:r>
            <a:r>
              <a:rPr lang="hu-HU" sz="2000" b="1" dirty="0">
                <a:solidFill>
                  <a:srgbClr val="FFFF00"/>
                </a:solidFill>
              </a:rPr>
              <a:t>Lévy sorfejtés 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33F2BDFF-AAE4-446E-8438-7C8F75679A15}"/>
              </a:ext>
            </a:extLst>
          </p:cNvPr>
          <p:cNvSpPr txBox="1"/>
          <p:nvPr/>
        </p:nvSpPr>
        <p:spPr>
          <a:xfrm>
            <a:off x="8472264" y="4915034"/>
            <a:ext cx="40456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M.B.de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Kock</a:t>
            </a:r>
            <a:r>
              <a:rPr lang="hu-HU" b="1" dirty="0">
                <a:solidFill>
                  <a:srgbClr val="FFFF00"/>
                </a:solidFill>
              </a:rPr>
              <a:t>, </a:t>
            </a:r>
            <a:r>
              <a:rPr lang="hu-HU" b="1" dirty="0" err="1">
                <a:solidFill>
                  <a:srgbClr val="FFFF00"/>
                </a:solidFill>
              </a:rPr>
              <a:t>H.C.Eggers</a:t>
            </a:r>
            <a:r>
              <a:rPr lang="hu-HU" b="1" dirty="0">
                <a:solidFill>
                  <a:srgbClr val="FFFF00"/>
                </a:solidFill>
              </a:rPr>
              <a:t>, </a:t>
            </a:r>
            <a:r>
              <a:rPr lang="hu-HU" b="1" dirty="0" err="1">
                <a:solidFill>
                  <a:srgbClr val="FFFF00"/>
                </a:solidFill>
              </a:rPr>
              <a:t>T.Cs</a:t>
            </a:r>
            <a:r>
              <a:rPr lang="hu-HU" b="1" dirty="0">
                <a:solidFill>
                  <a:srgbClr val="FFFF00"/>
                </a:solidFill>
              </a:rPr>
              <a:t>.:</a:t>
            </a:r>
          </a:p>
          <a:p>
            <a:r>
              <a:rPr lang="hu-HU" b="0" i="1" dirty="0" err="1">
                <a:solidFill>
                  <a:srgbClr val="FFFF00"/>
                </a:solidFill>
                <a:effectLst/>
                <a:latin typeface="-apple-system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</a:t>
            </a:r>
            <a:r>
              <a:rPr lang="hu-HU" b="0" i="1" dirty="0">
                <a:solidFill>
                  <a:srgbClr val="FFFF00"/>
                </a:solidFill>
                <a:effectLst/>
                <a:latin typeface="-apple-system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WPCF2011 (2011) 033</a:t>
            </a:r>
            <a:endParaRPr lang="hu-HU" b="1" i="1" dirty="0">
              <a:solidFill>
                <a:srgbClr val="FFFF00"/>
              </a:solidFill>
            </a:endParaRPr>
          </a:p>
          <a:p>
            <a:r>
              <a:rPr lang="hu-HU" b="1" dirty="0">
                <a:solidFill>
                  <a:srgbClr val="FFFF00"/>
                </a:solidFill>
              </a:rPr>
              <a:t>T. Novák </a:t>
            </a:r>
            <a:r>
              <a:rPr lang="hu-HU" b="1" dirty="0" err="1">
                <a:solidFill>
                  <a:srgbClr val="FFFF00"/>
                </a:solidFill>
              </a:rPr>
              <a:t>et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al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i="1" dirty="0">
                <a:solidFill>
                  <a:srgbClr val="FFFF00"/>
                </a:solidFill>
              </a:rPr>
              <a:t>(WPCF 2015) </a:t>
            </a:r>
            <a:r>
              <a:rPr lang="hu-HU" b="1" dirty="0">
                <a:solidFill>
                  <a:srgbClr val="FFFF00"/>
                </a:solidFill>
              </a:rPr>
              <a:t>:</a:t>
            </a:r>
          </a:p>
          <a:p>
            <a:r>
              <a:rPr lang="fr-FR" b="0" i="1" dirty="0">
                <a:solidFill>
                  <a:srgbClr val="FFFF00"/>
                </a:solidFill>
                <a:effectLst/>
                <a:latin typeface="-apple-system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Acta </a:t>
            </a:r>
            <a:r>
              <a:rPr lang="fr-FR" b="0" i="1" dirty="0" err="1">
                <a:solidFill>
                  <a:srgbClr val="FFFF00"/>
                </a:solidFill>
                <a:effectLst/>
                <a:latin typeface="-apple-system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Phys.Polon.Supp</a:t>
            </a:r>
            <a:r>
              <a:rPr lang="fr-FR" b="0" i="1" dirty="0">
                <a:solidFill>
                  <a:srgbClr val="FFFF00"/>
                </a:solidFill>
                <a:effectLst/>
                <a:latin typeface="-apple-system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b="0" i="0" dirty="0">
                <a:solidFill>
                  <a:srgbClr val="FFFF00"/>
                </a:solidFill>
                <a:effectLst/>
                <a:latin typeface="-apple-system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9 (2016) 289</a:t>
            </a:r>
            <a:endParaRPr lang="hu-HU" b="0" i="0" dirty="0">
              <a:solidFill>
                <a:srgbClr val="FFFF00"/>
              </a:solidFill>
              <a:effectLst/>
              <a:latin typeface="-apple-system"/>
            </a:endParaRPr>
          </a:p>
          <a:p>
            <a:r>
              <a:rPr lang="hu-HU" dirty="0">
                <a:solidFill>
                  <a:srgbClr val="FFFF00"/>
                </a:solidFill>
                <a:latin typeface="-apple-system"/>
              </a:rPr>
              <a:t>T. Cs., R. </a:t>
            </a:r>
            <a:r>
              <a:rPr lang="hu-HU" dirty="0" err="1">
                <a:solidFill>
                  <a:srgbClr val="FFFF00"/>
                </a:solidFill>
                <a:latin typeface="-apple-system"/>
              </a:rPr>
              <a:t>Paseschnik</a:t>
            </a:r>
            <a:r>
              <a:rPr lang="hu-HU" dirty="0">
                <a:solidFill>
                  <a:srgbClr val="FFFF00"/>
                </a:solidFill>
                <a:latin typeface="-apple-system"/>
              </a:rPr>
              <a:t> and A. </a:t>
            </a:r>
            <a:r>
              <a:rPr lang="hu-HU" dirty="0" err="1">
                <a:solidFill>
                  <a:srgbClr val="FFFF00"/>
                </a:solidFill>
                <a:latin typeface="-apple-system"/>
              </a:rPr>
              <a:t>Ster</a:t>
            </a:r>
            <a:r>
              <a:rPr lang="hu-HU" dirty="0">
                <a:solidFill>
                  <a:srgbClr val="FFFF00"/>
                </a:solidFill>
                <a:latin typeface="-apple-system"/>
              </a:rPr>
              <a:t>:</a:t>
            </a:r>
          </a:p>
          <a:p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0" i="1" dirty="0" err="1">
                <a:solidFill>
                  <a:srgbClr val="FFFF00"/>
                </a:solidFill>
                <a:effectLst/>
                <a:latin typeface="-apple-system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</a:t>
            </a:r>
            <a:r>
              <a:rPr lang="hu-HU" b="0" i="1" dirty="0">
                <a:solidFill>
                  <a:srgbClr val="FFFF00"/>
                </a:solidFill>
                <a:effectLst/>
                <a:latin typeface="-apple-system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hu-HU" b="0" i="1" dirty="0" err="1">
                <a:solidFill>
                  <a:srgbClr val="FFFF00"/>
                </a:solidFill>
                <a:effectLst/>
                <a:latin typeface="-apple-system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</a:t>
            </a:r>
            <a:r>
              <a:rPr lang="hu-HU" b="0" i="1" dirty="0">
                <a:solidFill>
                  <a:srgbClr val="FFFF00"/>
                </a:solidFill>
                <a:effectLst/>
                <a:latin typeface="-apple-system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J. C</a:t>
            </a:r>
            <a:r>
              <a:rPr lang="hu-HU" b="0" i="0" dirty="0">
                <a:solidFill>
                  <a:srgbClr val="FFFF00"/>
                </a:solidFill>
                <a:effectLst/>
                <a:latin typeface="-apple-system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79 (2019) 1, 62</a:t>
            </a:r>
            <a:endParaRPr lang="hu-H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9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 sokszög 3">
            <a:extLst>
              <a:ext uri="{FF2B5EF4-FFF2-40B4-BE49-F238E27FC236}">
                <a16:creationId xmlns:a16="http://schemas.microsoft.com/office/drawing/2014/main" id="{D6D7D25E-32A6-46FE-A546-31AE59CFC38E}"/>
              </a:ext>
            </a:extLst>
          </p:cNvPr>
          <p:cNvSpPr/>
          <p:nvPr/>
        </p:nvSpPr>
        <p:spPr>
          <a:xfrm>
            <a:off x="0" y="184286"/>
            <a:ext cx="12072664" cy="4364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ctr" anchorCtr="0" compatLnSpc="0">
            <a:spAutoFit/>
          </a:bodyPr>
          <a:lstStyle/>
          <a:p>
            <a:pPr marL="190440" indent="-190440" algn="ctr"/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1998:  érzékeny az </a:t>
            </a:r>
            <a:r>
              <a:rPr lang="hu-HU" sz="2800" b="1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ea typeface="Arial Unicode MS" pitchFamily="2"/>
                <a:cs typeface="Tahoma" pitchFamily="2"/>
              </a:rPr>
              <a:t>h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’ tömeg </a:t>
            </a:r>
            <a:r>
              <a:rPr lang="hu-HU" sz="2800" b="1" cap="all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közegbeli</a:t>
            </a:r>
            <a:r>
              <a:rPr lang="hu-HU" sz="2800" b="1" cap="all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ea typeface="Arial Unicode MS" pitchFamily="2"/>
                <a:cs typeface="Tahoma" pitchFamily="2"/>
              </a:rPr>
              <a:t> módosulására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BD67280-6925-48FA-A6BC-512AE4255016}"/>
              </a:ext>
            </a:extLst>
          </p:cNvPr>
          <p:cNvSpPr txBox="1"/>
          <p:nvPr/>
        </p:nvSpPr>
        <p:spPr>
          <a:xfrm>
            <a:off x="7464152" y="908720"/>
            <a:ext cx="4320480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NA44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S+Pb</a:t>
            </a:r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data</a:t>
            </a:r>
            <a:r>
              <a:rPr lang="hu-HU" sz="1800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+ Monte Carlo,</a:t>
            </a: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sz="1800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NA44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E</a:t>
            </a:r>
            <a:r>
              <a:rPr lang="hu-HU" b="1" kern="0" baseline="-2500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lab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= 200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AGeV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(SPS) </a:t>
            </a: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S+Pb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data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sensitive</a:t>
            </a:r>
            <a:r>
              <a:rPr lang="hu-HU" b="1" kern="0" dirty="0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FF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to</a:t>
            </a:r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b="1" kern="0" dirty="0">
              <a:solidFill>
                <a:srgbClr val="FFFFFF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in-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medium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modification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, </a:t>
            </a:r>
            <a:r>
              <a:rPr lang="hu-HU" sz="18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but</a:t>
            </a:r>
            <a:endParaRPr lang="hu-HU" sz="18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endParaRPr lang="hu-HU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2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NO EFFECT</a:t>
            </a:r>
          </a:p>
          <a:p>
            <a:pPr algn="ctr"/>
            <a:endParaRPr lang="hu-HU" sz="2000" b="1" kern="0" dirty="0">
              <a:solidFill>
                <a:srgbClr val="FFFF00"/>
              </a:solidFill>
              <a:effectLst>
                <a:outerShdw dist="17961" dir="2700000">
                  <a:scrgbClr r="0" g="0" b="0"/>
                </a:outerShdw>
              </a:effectLst>
              <a:latin typeface="Verdana" pitchFamily="34"/>
              <a:cs typeface="Arial" pitchFamily="34"/>
            </a:endParaRPr>
          </a:p>
          <a:p>
            <a:pPr algn="ctr"/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S. </a:t>
            </a:r>
            <a:r>
              <a:rPr lang="hu-HU" sz="20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Vance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, T. Cs, D. </a:t>
            </a:r>
            <a:r>
              <a:rPr lang="hu-HU" sz="2000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Kharzeev</a:t>
            </a:r>
            <a:r>
              <a:rPr lang="hu-HU" sz="20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itchFamily="34"/>
              </a:rPr>
              <a:t>, </a:t>
            </a:r>
          </a:p>
          <a:p>
            <a:pPr algn="ctr"/>
            <a:r>
              <a:rPr lang="en-US" sz="2000" b="1" i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hu-HU" sz="2000" b="1" i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RL</a:t>
            </a:r>
            <a:r>
              <a:rPr lang="en-US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81 (1998) 2205-2208</a:t>
            </a:r>
          </a:p>
          <a:p>
            <a:pPr algn="ctr"/>
            <a:r>
              <a:rPr lang="en-US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nucl-th</a:t>
            </a:r>
            <a:r>
              <a:rPr lang="en-US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/9802074</a:t>
            </a:r>
            <a:r>
              <a:rPr lang="en-US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[</a:t>
            </a:r>
            <a:r>
              <a:rPr lang="en-US" sz="2000" b="1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nucl-th</a:t>
            </a:r>
            <a:r>
              <a:rPr lang="en-US" sz="2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  <a:p>
            <a:pPr algn="ctr"/>
            <a:endParaRPr lang="hu-HU" sz="2000" dirty="0">
              <a:solidFill>
                <a:srgbClr val="FFFF00"/>
              </a:solidFill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36CA481-D1C1-4A1C-869E-473B0E5B9BDA}"/>
              </a:ext>
            </a:extLst>
          </p:cNvPr>
          <p:cNvSpPr txBox="1"/>
          <p:nvPr/>
        </p:nvSpPr>
        <p:spPr>
          <a:xfrm>
            <a:off x="0" y="6165304"/>
            <a:ext cx="12153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b="1" kern="0" dirty="0" err="1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Közegbeli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 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Symbol" panose="05050102010706020507" pitchFamily="18" charset="2"/>
                <a:cs typeface="Arial" pitchFamily="34"/>
              </a:rPr>
              <a:t>h</a:t>
            </a:r>
            <a:r>
              <a:rPr lang="hu-HU" sz="1800" b="1" kern="0" dirty="0">
                <a:solidFill>
                  <a:srgbClr val="FFFF00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’ módosulás: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Lehet-e ki és bekapcsolni</a:t>
            </a:r>
            <a:r>
              <a:rPr lang="hu-HU" sz="1800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? </a:t>
            </a:r>
            <a:r>
              <a:rPr lang="hu-HU" b="1" kern="0" dirty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Verdana" pitchFamily="34"/>
                <a:cs typeface="Arial" pitchFamily="34"/>
              </a:rPr>
              <a:t>Centralitás? Energia? Rendszer méret?</a:t>
            </a:r>
            <a:endParaRPr lang="hu-HU" sz="2800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B53E02F-1502-424A-939D-3F7674ECC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910371"/>
            <a:ext cx="5410669" cy="50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heme/theme1.xml><?xml version="1.0" encoding="utf-8"?>
<a:theme xmlns:a="http://schemas.openxmlformats.org/drawingml/2006/main" name="Alapértelmezet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14514</TotalTime>
  <Words>2575</Words>
  <Application>Microsoft Office PowerPoint</Application>
  <PresentationFormat>Szélesvásznú</PresentationFormat>
  <Paragraphs>362</Paragraphs>
  <Slides>51</Slides>
  <Notes>33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51</vt:i4>
      </vt:variant>
    </vt:vector>
  </HeadingPairs>
  <TitlesOfParts>
    <vt:vector size="64" baseType="lpstr">
      <vt:lpstr>-apple-system</vt:lpstr>
      <vt:lpstr>Arial</vt:lpstr>
      <vt:lpstr>Arial Rounded MT Bold</vt:lpstr>
      <vt:lpstr>Calibri</vt:lpstr>
      <vt:lpstr>Cambria Math</vt:lpstr>
      <vt:lpstr>Courier New</vt:lpstr>
      <vt:lpstr>StarSymbol</vt:lpstr>
      <vt:lpstr>Symbol</vt:lpstr>
      <vt:lpstr>Times New Roman</vt:lpstr>
      <vt:lpstr>Verdana</vt:lpstr>
      <vt:lpstr>Wingdings</vt:lpstr>
      <vt:lpstr>Alapértelmezett</vt:lpstr>
      <vt:lpstr>Photo Editor fénykép</vt:lpstr>
      <vt:lpstr>A fizikai vákuum tulajdonságai és változásai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PHENIX results on centrality dependence of Levy Bose-Einstein Correlations in 200 GeV Au+Au</dc:title>
  <dc:subject>STAR Regional Meeting, Warsaw, November 5, 2012</dc:subject>
  <dc:creator>Csörgő.Tamás</dc:creator>
  <cp:keywords>T. Csörgő for the PHENIX Collaboration</cp:keywords>
  <cp:lastModifiedBy>Dr. Csörgő Tamás</cp:lastModifiedBy>
  <cp:revision>627</cp:revision>
  <dcterms:modified xsi:type="dcterms:W3CDTF">2026-07-10T12:50:39Z</dcterms:modified>
  <cp:category>final results</cp:category>
</cp:coreProperties>
</file>