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34"/>
  </p:notesMasterIdLst>
  <p:handoutMasterIdLst>
    <p:handoutMasterId r:id="rId35"/>
  </p:handoutMasterIdLst>
  <p:sldIdLst>
    <p:sldId id="757" r:id="rId2"/>
    <p:sldId id="758" r:id="rId3"/>
    <p:sldId id="631" r:id="rId4"/>
    <p:sldId id="759" r:id="rId5"/>
    <p:sldId id="760" r:id="rId6"/>
    <p:sldId id="761" r:id="rId7"/>
    <p:sldId id="763" r:id="rId8"/>
    <p:sldId id="764" r:id="rId9"/>
    <p:sldId id="762" r:id="rId10"/>
    <p:sldId id="650" r:id="rId11"/>
    <p:sldId id="651" r:id="rId12"/>
    <p:sldId id="765" r:id="rId13"/>
    <p:sldId id="773" r:id="rId14"/>
    <p:sldId id="766" r:id="rId15"/>
    <p:sldId id="648" r:id="rId16"/>
    <p:sldId id="652" r:id="rId17"/>
    <p:sldId id="653" r:id="rId18"/>
    <p:sldId id="660" r:id="rId19"/>
    <p:sldId id="654" r:id="rId20"/>
    <p:sldId id="775" r:id="rId21"/>
    <p:sldId id="657" r:id="rId22"/>
    <p:sldId id="662" r:id="rId23"/>
    <p:sldId id="774" r:id="rId24"/>
    <p:sldId id="655" r:id="rId25"/>
    <p:sldId id="656" r:id="rId26"/>
    <p:sldId id="659" r:id="rId27"/>
    <p:sldId id="767" r:id="rId28"/>
    <p:sldId id="768" r:id="rId29"/>
    <p:sldId id="769" r:id="rId30"/>
    <p:sldId id="772" r:id="rId31"/>
    <p:sldId id="646" r:id="rId32"/>
    <p:sldId id="629" r:id="rId33"/>
  </p:sldIdLst>
  <p:sldSz cx="9144000" cy="6858000" type="screen4x3"/>
  <p:notesSz cx="6810375" cy="99425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1" autoAdjust="0"/>
    <p:restoredTop sz="88810" autoAdjust="0"/>
  </p:normalViewPr>
  <p:slideViewPr>
    <p:cSldViewPr showGuides="1">
      <p:cViewPr varScale="1">
        <p:scale>
          <a:sx n="83" d="100"/>
          <a:sy n="83" d="100"/>
        </p:scale>
        <p:origin x="1339" y="7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6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57625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E98A55-9A1C-450D-992B-112C16A4BEB2}" type="datetimeFigureOut">
              <a:rPr lang="hu-HU" smtClean="0"/>
              <a:t>2026. 07. 08.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57625" y="9444038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729A3-BCEA-4E88-8092-BD32BAFF200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762810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7D5CB-EB59-48E3-85F1-71E0AB26EFA3}" type="datetimeFigureOut">
              <a:rPr lang="hu-HU" smtClean="0"/>
              <a:t>2026. 07. 08.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13D1B-71A4-43A4-A104-DAF76C9664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4662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2700"/>
            <a:ext cx="9169400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574675"/>
            <a:ext cx="60960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 userDrawn="1"/>
        </p:nvSpPr>
        <p:spPr>
          <a:xfrm>
            <a:off x="8748713" y="574675"/>
            <a:ext cx="407987" cy="1674813"/>
          </a:xfrm>
          <a:prstGeom prst="rect">
            <a:avLst/>
          </a:prstGeom>
          <a:solidFill>
            <a:srgbClr val="8718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cxnSp>
        <p:nvCxnSpPr>
          <p:cNvPr id="17" name="Straight Connector 16"/>
          <p:cNvCxnSpPr/>
          <p:nvPr userDrawn="1"/>
        </p:nvCxnSpPr>
        <p:spPr>
          <a:xfrm flipV="1">
            <a:off x="776288" y="2913063"/>
            <a:ext cx="7972425" cy="317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776288" y="3082925"/>
            <a:ext cx="6553200" cy="93113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 b="1">
                <a:solidFill>
                  <a:srgbClr val="B4102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u-HU" dirty="0"/>
              <a:t>AZ ELŐADÁS CÍME EGY SORBAN VAGY AKÁR KETTŐBEN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776288" y="4203088"/>
            <a:ext cx="6553200" cy="9715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200">
                <a:solidFill>
                  <a:srgbClr val="777679"/>
                </a:solidFill>
              </a:defRPr>
            </a:lvl1pPr>
          </a:lstStyle>
          <a:p>
            <a:pPr lvl="0"/>
            <a:r>
              <a:rPr lang="hu-HU" dirty="0"/>
              <a:t>Az előadás alcíme, rövid leírása</a:t>
            </a:r>
          </a:p>
        </p:txBody>
      </p:sp>
      <p:sp>
        <p:nvSpPr>
          <p:cNvPr id="22" name="Text Placeholder 19"/>
          <p:cNvSpPr>
            <a:spLocks noGrp="1"/>
          </p:cNvSpPr>
          <p:nvPr>
            <p:ph type="body" sz="quarter" idx="18" hasCustomPrompt="1"/>
          </p:nvPr>
        </p:nvSpPr>
        <p:spPr>
          <a:xfrm>
            <a:off x="776288" y="5316023"/>
            <a:ext cx="6553200" cy="3683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1">
                <a:solidFill>
                  <a:srgbClr val="871829"/>
                </a:solidFill>
              </a:defRPr>
            </a:lvl1pPr>
          </a:lstStyle>
          <a:p>
            <a:pPr lvl="0"/>
            <a:r>
              <a:rPr lang="hu-HU" dirty="0"/>
              <a:t>Szerző Vezetéknév Név</a:t>
            </a:r>
          </a:p>
        </p:txBody>
      </p:sp>
      <p:sp>
        <p:nvSpPr>
          <p:cNvPr id="23" name="Text Placehold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776288" y="5778936"/>
            <a:ext cx="6553200" cy="790945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base" latinLnBrk="0" hangingPunct="1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000" b="0">
                <a:solidFill>
                  <a:srgbClr val="262626"/>
                </a:solidFill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hu-HU" dirty="0"/>
              <a:t>BME Hálózati Rendszerek és Szolgáltatások Tanszék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hu-HU" dirty="0"/>
              <a:t>mailcíme@hit.bme.hu</a:t>
            </a:r>
          </a:p>
        </p:txBody>
      </p:sp>
      <p:pic>
        <p:nvPicPr>
          <p:cNvPr id="24" name="Kép 34" descr="muegyetem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531" y="5978352"/>
            <a:ext cx="1400175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5473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066267" y="95251"/>
            <a:ext cx="5785200" cy="844728"/>
          </a:xfrm>
          <a:prstGeom prst="rect">
            <a:avLst/>
          </a:prstGeom>
        </p:spPr>
        <p:txBody>
          <a:bodyPr anchor="b" anchorCtr="0"/>
          <a:lstStyle>
            <a:lvl1pPr algn="r">
              <a:defRPr sz="2600" b="1" cap="all" baseline="0">
                <a:solidFill>
                  <a:srgbClr val="871829"/>
                </a:solidFill>
              </a:defRPr>
            </a:lvl1pPr>
          </a:lstStyle>
          <a:p>
            <a:r>
              <a:rPr lang="hu-HU" noProof="0" dirty="0"/>
              <a:t>A FÓLIA CÍME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631" y="1230923"/>
            <a:ext cx="8581836" cy="5134707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1"/>
                </a:solidFill>
              </a:defRPr>
            </a:lvl1pPr>
            <a:lvl2pPr>
              <a:defRPr sz="2400">
                <a:solidFill>
                  <a:schemeClr val="accent1"/>
                </a:solidFill>
              </a:defRPr>
            </a:lvl2pPr>
            <a:lvl3pPr>
              <a:defRPr sz="2000">
                <a:solidFill>
                  <a:schemeClr val="accent1"/>
                </a:solidFill>
              </a:defRPr>
            </a:lvl3pPr>
            <a:lvl4pPr>
              <a:defRPr sz="1800">
                <a:solidFill>
                  <a:schemeClr val="accent1"/>
                </a:solidFill>
              </a:defRPr>
            </a:lvl4pPr>
            <a:lvl5pPr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hu-HU" noProof="0" dirty="0"/>
              <a:t>Edit Master text </a:t>
            </a:r>
            <a:r>
              <a:rPr lang="hu-HU" noProof="0" dirty="0" err="1"/>
              <a:t>styles</a:t>
            </a:r>
            <a:endParaRPr lang="hu-HU" noProof="0" dirty="0"/>
          </a:p>
          <a:p>
            <a:pPr lvl="1"/>
            <a:r>
              <a:rPr lang="hu-HU" noProof="0" dirty="0" err="1"/>
              <a:t>Second</a:t>
            </a:r>
            <a:r>
              <a:rPr lang="hu-HU" noProof="0" dirty="0"/>
              <a:t> </a:t>
            </a:r>
            <a:r>
              <a:rPr lang="hu-HU" noProof="0" dirty="0" err="1"/>
              <a:t>level</a:t>
            </a:r>
            <a:endParaRPr lang="hu-HU" noProof="0" dirty="0"/>
          </a:p>
          <a:p>
            <a:pPr lvl="2"/>
            <a:r>
              <a:rPr lang="hu-HU" noProof="0" dirty="0" err="1"/>
              <a:t>Third</a:t>
            </a:r>
            <a:r>
              <a:rPr lang="hu-HU" noProof="0" dirty="0"/>
              <a:t> </a:t>
            </a:r>
            <a:r>
              <a:rPr lang="hu-HU" noProof="0" dirty="0" err="1"/>
              <a:t>level</a:t>
            </a:r>
            <a:endParaRPr lang="hu-HU" noProof="0" dirty="0"/>
          </a:p>
          <a:p>
            <a:pPr lvl="3"/>
            <a:r>
              <a:rPr lang="hu-HU" noProof="0" dirty="0" err="1"/>
              <a:t>Fourth</a:t>
            </a:r>
            <a:r>
              <a:rPr lang="hu-HU" noProof="0" dirty="0"/>
              <a:t> </a:t>
            </a:r>
            <a:r>
              <a:rPr lang="hu-HU" noProof="0" dirty="0" err="1"/>
              <a:t>level</a:t>
            </a:r>
            <a:endParaRPr lang="hu-HU" noProof="0" dirty="0"/>
          </a:p>
          <a:p>
            <a:pPr lvl="4"/>
            <a:r>
              <a:rPr lang="hu-HU" noProof="0" dirty="0" err="1"/>
              <a:t>Fifth</a:t>
            </a:r>
            <a:r>
              <a:rPr lang="hu-HU" noProof="0" dirty="0"/>
              <a:t> </a:t>
            </a:r>
            <a:r>
              <a:rPr lang="hu-HU" noProof="0" dirty="0" err="1"/>
              <a:t>level</a:t>
            </a:r>
            <a:endParaRPr lang="hu-HU" noProof="0" dirty="0"/>
          </a:p>
        </p:txBody>
      </p:sp>
    </p:spTree>
    <p:extLst>
      <p:ext uri="{BB962C8B-B14F-4D97-AF65-F5344CB8AC3E}">
        <p14:creationId xmlns:p14="http://schemas.microsoft.com/office/powerpoint/2010/main" val="2687112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2700"/>
            <a:ext cx="9169400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1694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2700"/>
            <a:ext cx="9169400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1946275"/>
            <a:ext cx="56261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Kép 34" descr="muegyete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225" y="5872163"/>
            <a:ext cx="1400175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3767138"/>
            <a:ext cx="9155113" cy="2733675"/>
          </a:xfrm>
          <a:prstGeom prst="rect">
            <a:avLst/>
          </a:prstGeom>
          <a:solidFill>
            <a:srgbClr val="8718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endParaRPr lang="en-US" sz="1000" dirty="0">
              <a:solidFill>
                <a:prstClr val="white"/>
              </a:solidFill>
            </a:endParaRPr>
          </a:p>
        </p:txBody>
      </p:sp>
      <p:pic>
        <p:nvPicPr>
          <p:cNvPr id="6" name="Kép 34" descr="muegyete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663" y="3109913"/>
            <a:ext cx="1400175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1683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 flipH="1">
            <a:off x="8980488" y="149225"/>
            <a:ext cx="174625" cy="704850"/>
          </a:xfrm>
          <a:prstGeom prst="rect">
            <a:avLst/>
          </a:prstGeom>
          <a:solidFill>
            <a:srgbClr val="8718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6573838"/>
            <a:ext cx="9155113" cy="290512"/>
          </a:xfrm>
          <a:prstGeom prst="rect">
            <a:avLst/>
          </a:prstGeom>
          <a:solidFill>
            <a:srgbClr val="8718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r>
              <a:rPr lang="hu-HU" sz="1000" dirty="0">
                <a:solidFill>
                  <a:prstClr val="white"/>
                </a:solidFill>
              </a:rPr>
              <a:t>     © Hálózati Rendszerek és Szolgáltatások Tanszék  </a:t>
            </a:r>
            <a:endParaRPr lang="en-US" sz="1000" dirty="0">
              <a:solidFill>
                <a:prstClr val="white"/>
              </a:solidFill>
            </a:endParaRPr>
          </a:p>
        </p:txBody>
      </p:sp>
      <p:pic>
        <p:nvPicPr>
          <p:cNvPr id="1028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3" y="149225"/>
            <a:ext cx="11922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896938"/>
            <a:ext cx="1257300" cy="16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275" y="509588"/>
            <a:ext cx="1416050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 flipV="1">
            <a:off x="1363663" y="1014413"/>
            <a:ext cx="7791450" cy="3175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2" name="TextBox 9"/>
          <p:cNvSpPr txBox="1">
            <a:spLocks noChangeArrowheads="1"/>
          </p:cNvSpPr>
          <p:nvPr/>
        </p:nvSpPr>
        <p:spPr bwMode="auto">
          <a:xfrm>
            <a:off x="8601393" y="6596063"/>
            <a:ext cx="3413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B5ED0D89-4142-A84B-A38A-D908094048C3}" type="slidenum">
              <a:rPr lang="en-US" sz="1000" smtClean="0">
                <a:solidFill>
                  <a:prstClr val="white"/>
                </a:solidFill>
              </a:rPr>
              <a:pPr defTabSz="4572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78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</p:sldLayoutIdLst>
  <p:hf hdr="0" ftr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microsoft.com/office/2007/relationships/media" Target="../media/media4.wav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audio" Target="../media/media5.wav"/><Relationship Id="rId5" Type="http://schemas.microsoft.com/office/2007/relationships/media" Target="../media/media5.wav"/><Relationship Id="rId4" Type="http://schemas.openxmlformats.org/officeDocument/2006/relationships/audio" Target="../media/media4.wav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23.pn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wav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53.jpg"/><Relationship Id="rId3" Type="http://schemas.microsoft.com/office/2007/relationships/media" Target="../media/media8.wav"/><Relationship Id="rId21" Type="http://schemas.openxmlformats.org/officeDocument/2006/relationships/image" Target="../media/image56.jpg"/><Relationship Id="rId7" Type="http://schemas.microsoft.com/office/2007/relationships/media" Target="../media/media10.wav"/><Relationship Id="rId12" Type="http://schemas.openxmlformats.org/officeDocument/2006/relationships/audio" Target="../media/media12.wav"/><Relationship Id="rId17" Type="http://schemas.openxmlformats.org/officeDocument/2006/relationships/image" Target="../media/image52.jpg"/><Relationship Id="rId2" Type="http://schemas.openxmlformats.org/officeDocument/2006/relationships/audio" Target="../media/media7.wav"/><Relationship Id="rId16" Type="http://schemas.openxmlformats.org/officeDocument/2006/relationships/image" Target="../media/image51.jpg"/><Relationship Id="rId20" Type="http://schemas.openxmlformats.org/officeDocument/2006/relationships/image" Target="../media/image55.jpg"/><Relationship Id="rId1" Type="http://schemas.microsoft.com/office/2007/relationships/media" Target="../media/media7.wav"/><Relationship Id="rId6" Type="http://schemas.openxmlformats.org/officeDocument/2006/relationships/audio" Target="../media/media9.wav"/><Relationship Id="rId11" Type="http://schemas.microsoft.com/office/2007/relationships/media" Target="../media/media12.wav"/><Relationship Id="rId5" Type="http://schemas.microsoft.com/office/2007/relationships/media" Target="../media/media9.wav"/><Relationship Id="rId15" Type="http://schemas.openxmlformats.org/officeDocument/2006/relationships/image" Target="../media/image50.jpg"/><Relationship Id="rId23" Type="http://schemas.openxmlformats.org/officeDocument/2006/relationships/image" Target="../media/image23.png"/><Relationship Id="rId10" Type="http://schemas.openxmlformats.org/officeDocument/2006/relationships/audio" Target="../media/media11.wav"/><Relationship Id="rId19" Type="http://schemas.openxmlformats.org/officeDocument/2006/relationships/image" Target="../media/image54.jpg"/><Relationship Id="rId4" Type="http://schemas.openxmlformats.org/officeDocument/2006/relationships/audio" Target="../media/media8.wav"/><Relationship Id="rId9" Type="http://schemas.microsoft.com/office/2007/relationships/media" Target="../media/media11.wav"/><Relationship Id="rId14" Type="http://schemas.openxmlformats.org/officeDocument/2006/relationships/image" Target="../media/image49.jpg"/><Relationship Id="rId22" Type="http://schemas.openxmlformats.org/officeDocument/2006/relationships/image" Target="../media/image57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sz="quarter" idx="15"/>
          </p:nvPr>
        </p:nvSpPr>
        <p:spPr>
          <a:xfrm>
            <a:off x="787449" y="3099850"/>
            <a:ext cx="7684144" cy="931132"/>
          </a:xfrm>
        </p:spPr>
        <p:txBody>
          <a:bodyPr/>
          <a:lstStyle/>
          <a:p>
            <a:r>
              <a:rPr lang="hu-HU" altLang="hu-HU" dirty="0">
                <a:solidFill>
                  <a:srgbClr val="AA0000"/>
                </a:solidFill>
              </a:rPr>
              <a:t>Mozgó hangforrások Doppler-korrekciója</a:t>
            </a:r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7"/>
          </p:nvPr>
        </p:nvSpPr>
        <p:spPr>
          <a:xfrm>
            <a:off x="787448" y="4581128"/>
            <a:ext cx="7456959" cy="1022306"/>
          </a:xfrm>
        </p:spPr>
        <p:txBody>
          <a:bodyPr/>
          <a:lstStyle/>
          <a:p>
            <a:r>
              <a:rPr lang="hu-HU" altLang="hu-HU" sz="2000" dirty="0"/>
              <a:t>Csóka Bence, Dr. </a:t>
            </a:r>
            <a:r>
              <a:rPr lang="hu-HU" altLang="hu-HU" sz="2000" dirty="0" err="1"/>
              <a:t>Fiala</a:t>
            </a:r>
            <a:r>
              <a:rPr lang="hu-HU" altLang="hu-HU" sz="2000" dirty="0"/>
              <a:t> Péter, Dr. </a:t>
            </a:r>
            <a:r>
              <a:rPr lang="hu-HU" altLang="hu-HU" sz="2000" dirty="0" err="1"/>
              <a:t>Rucz</a:t>
            </a:r>
            <a:r>
              <a:rPr lang="hu-HU" altLang="hu-HU" sz="2000" dirty="0"/>
              <a:t> Péter,</a:t>
            </a:r>
            <a:br>
              <a:rPr lang="hu-HU" altLang="hu-HU" sz="2000" dirty="0"/>
            </a:br>
            <a:r>
              <a:rPr lang="hu-HU" altLang="hu-HU" sz="2000" dirty="0"/>
              <a:t>Dr. </a:t>
            </a:r>
            <a:r>
              <a:rPr lang="hu-HU" altLang="hu-HU" sz="2000" dirty="0" err="1"/>
              <a:t>Firtha</a:t>
            </a:r>
            <a:r>
              <a:rPr lang="hu-HU" altLang="hu-HU" sz="2000" dirty="0"/>
              <a:t> Gergely, </a:t>
            </a:r>
            <a:r>
              <a:rPr lang="hu-HU" altLang="hu-HU" sz="2000" dirty="0" err="1"/>
              <a:t>Ulveczki</a:t>
            </a:r>
            <a:r>
              <a:rPr lang="hu-HU" altLang="hu-HU" sz="2000" dirty="0"/>
              <a:t> Mihály</a:t>
            </a:r>
          </a:p>
          <a:p>
            <a:r>
              <a:rPr lang="hu-HU" sz="2000" dirty="0"/>
              <a:t>2026-07-09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66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946014-F78F-7958-E106-55D5654AE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 az A Doppler-effektus?</a:t>
            </a:r>
          </a:p>
        </p:txBody>
      </p:sp>
      <p:pic>
        <p:nvPicPr>
          <p:cNvPr id="3" name="Car horn short">
            <a:hlinkClick r:id="" action="ppaction://media"/>
            <a:extLst>
              <a:ext uri="{FF2B5EF4-FFF2-40B4-BE49-F238E27FC236}">
                <a16:creationId xmlns:a16="http://schemas.microsoft.com/office/drawing/2014/main" id="{04D6252A-CF6C-3051-F8A3-2B5CD9BAF2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2564904"/>
            <a:ext cx="4059943" cy="2283718"/>
          </a:xfrm>
          <a:prstGeom prst="rect">
            <a:avLst/>
          </a:prstGeom>
        </p:spPr>
      </p:pic>
      <p:pic>
        <p:nvPicPr>
          <p:cNvPr id="5" name="Trumpet Doppler short">
            <a:hlinkClick r:id="" action="ppaction://media"/>
            <a:extLst>
              <a:ext uri="{FF2B5EF4-FFF2-40B4-BE49-F238E27FC236}">
                <a16:creationId xmlns:a16="http://schemas.microsoft.com/office/drawing/2014/main" id="{C67070A2-62AE-9B39-717B-5BE9F88BB52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32539" y="2564904"/>
            <a:ext cx="4059944" cy="228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6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0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87820D-BBE2-C5ED-4373-A450D84AF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Motiváció, cél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7490F67-FD05-06D4-2C60-B06CB70713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Mozgó hangforrások kibocsátott jelének visszaállítása a vett hangjelekből</a:t>
            </a:r>
          </a:p>
          <a:p>
            <a:r>
              <a:rPr lang="hu-HU" dirty="0"/>
              <a:t>Doppler-korrekció ismert és ismeretlen pályán</a:t>
            </a:r>
          </a:p>
          <a:p>
            <a:r>
              <a:rPr lang="hu-HU" dirty="0"/>
              <a:t>Alkalmazás: azonosítás, sebességbecslés, stb.</a:t>
            </a:r>
          </a:p>
          <a:p>
            <a:r>
              <a:rPr lang="hu-HU" dirty="0"/>
              <a:t>Félkész munka: eddig csak szimulációs eredmények</a:t>
            </a:r>
          </a:p>
        </p:txBody>
      </p:sp>
      <p:pic>
        <p:nvPicPr>
          <p:cNvPr id="5" name="Kép 4" descr="A képen közlekedés, ég, kültéri, vona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BD85C8A7-5D8B-4038-BB6C-15BFA0017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929" y="4287514"/>
            <a:ext cx="3714984" cy="2093814"/>
          </a:xfrm>
          <a:prstGeom prst="rect">
            <a:avLst/>
          </a:prstGeom>
        </p:spPr>
      </p:pic>
      <p:pic>
        <p:nvPicPr>
          <p:cNvPr id="7" name="Kép 6" descr="A képen kültéri, közlekedés, repülőgép, f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C13101DA-6019-6BED-5962-4D8501953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089" y="4287514"/>
            <a:ext cx="3714984" cy="209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15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354CFE-263D-870D-9670-604202F78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Rezgések, hullámok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ACCE022-6448-11DD-0496-83AEC8D4D6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Rezgés: időben ismétlődő változás</a:t>
            </a:r>
          </a:p>
          <a:p>
            <a:r>
              <a:rPr lang="hu-HU" dirty="0"/>
              <a:t>Mechanikai rezgések: mozgás közben</a:t>
            </a:r>
          </a:p>
          <a:p>
            <a:r>
              <a:rPr lang="hu-HU" dirty="0"/>
              <a:t>Hullám: valamilyen közegben terjedő változás</a:t>
            </a:r>
          </a:p>
          <a:p>
            <a:r>
              <a:rPr lang="hu-HU" dirty="0"/>
              <a:t>Periódusidő, frekvencia</a:t>
            </a:r>
          </a:p>
          <a:p>
            <a:r>
              <a:rPr lang="hu-HU" dirty="0"/>
              <a:t>Amplitúdó: maximális kitérés</a:t>
            </a:r>
          </a:p>
          <a:p>
            <a:r>
              <a:rPr lang="hu-HU" dirty="0"/>
              <a:t>Transzverzális, longitudinális hullámok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A45BC9C-BC58-7C43-7A15-01C402439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293096"/>
            <a:ext cx="5184576" cy="217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45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C08D69C-E301-C40F-0A06-4304BD78B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hang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5DD06CA-C822-AD2A-DA13-1FBF1EDA38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Rugalmas közeg longitudinális mechanikai rezgéshullámai</a:t>
            </a:r>
          </a:p>
          <a:p>
            <a:r>
              <a:rPr lang="hu-HU" dirty="0"/>
              <a:t>Hangsebesség levegőben: kb. 340 m/s</a:t>
            </a:r>
          </a:p>
          <a:p>
            <a:r>
              <a:rPr lang="hu-HU" dirty="0"/>
              <a:t>Hangnyomás: légnyomásra rakódó nyomásingadozás</a:t>
            </a:r>
          </a:p>
          <a:p>
            <a:r>
              <a:rPr lang="hu-HU" dirty="0"/>
              <a:t>Hangerősség (amplitúdó)</a:t>
            </a:r>
          </a:p>
          <a:p>
            <a:r>
              <a:rPr lang="hu-HU" dirty="0"/>
              <a:t>Hangmagasság (frekvencia)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4397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DC90B0D-6A0E-035D-E13C-6A964C126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hang frekvenciatartományban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C95B59C-B064-1BE1-723D-0135F80B1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800" y="1068365"/>
            <a:ext cx="4740400" cy="3816424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CD205AA5-CED7-8FC1-AC98-29116E54B1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4884789"/>
            <a:ext cx="5472608" cy="161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29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70F4EA9-72ED-0106-6B0B-4A086D690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Mikrofonok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123FA5E-E2CA-63FF-BCCD-463C4BB577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Az akusztikai jelből (hangnyomás) elektromos jelet (feszültség) állít elő</a:t>
            </a:r>
          </a:p>
          <a:p>
            <a:r>
              <a:rPr lang="hu-HU" dirty="0"/>
              <a:t>Dinamikus mikrofon, kondenzátormikrofon</a:t>
            </a:r>
          </a:p>
          <a:p>
            <a:r>
              <a:rPr lang="hu-HU" dirty="0"/>
              <a:t>Érzékenység: é=U/p</a:t>
            </a:r>
          </a:p>
          <a:p>
            <a:r>
              <a:rPr lang="hu-HU" dirty="0"/>
              <a:t>Frekvenciamenet: é(f)</a:t>
            </a:r>
          </a:p>
          <a:p>
            <a:r>
              <a:rPr lang="hu-HU" dirty="0"/>
              <a:t>Iránykarakterisztika: é(</a:t>
            </a:r>
            <a:r>
              <a:rPr lang="el-GR" dirty="0"/>
              <a:t>θ</a:t>
            </a:r>
            <a:r>
              <a:rPr lang="hu-HU" dirty="0"/>
              <a:t>)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4" name="Tartalom helye 4">
            <a:extLst>
              <a:ext uri="{FF2B5EF4-FFF2-40B4-BE49-F238E27FC236}">
                <a16:creationId xmlns:a16="http://schemas.microsoft.com/office/drawing/2014/main" id="{DD5DEEAC-1074-5A61-EC91-AFF3E900CA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9" y="4192330"/>
            <a:ext cx="4052778" cy="2333014"/>
          </a:xfrm>
          <a:prstGeom prst="rect">
            <a:avLst/>
          </a:prstGeom>
        </p:spPr>
      </p:pic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B14870E-869E-3DAB-A519-3A7B84C8A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867" y="4192330"/>
            <a:ext cx="3387664" cy="233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81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0E0A8ED-7BEC-FFB4-1254-CBA5353FC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Analóg-digitális jelátalakítás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4D5E44B-DF88-AB32-6A84-964EEA6E47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Analóg: folytonos; digitális: diszkrét</a:t>
            </a:r>
          </a:p>
          <a:p>
            <a:r>
              <a:rPr lang="hu-HU" dirty="0"/>
              <a:t>Mintavételezés, kvantálás</a:t>
            </a:r>
          </a:p>
          <a:p>
            <a:r>
              <a:rPr lang="hu-HU" dirty="0"/>
              <a:t>Mintavételi frekvencia</a:t>
            </a:r>
          </a:p>
          <a:p>
            <a:r>
              <a:rPr lang="hu-HU" dirty="0"/>
              <a:t>Kvantálási zaj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4D919D0-1AC7-76A0-91D3-B61A9372C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715" y="3451130"/>
            <a:ext cx="4990570" cy="300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35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EC23B5-00CD-F443-B977-06C6C5D94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Doppler-effektus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9EA25AE-0274-CB73-54B0-8A21696553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Egymáshoz képest mozgó forrás és megfigyelő</a:t>
            </a:r>
          </a:p>
          <a:p>
            <a:r>
              <a:rPr lang="hu-HU" dirty="0"/>
              <a:t>Megfigyelt hullám ≠ Kibocsátott hullám</a:t>
            </a:r>
          </a:p>
          <a:p>
            <a:r>
              <a:rPr lang="hu-HU" dirty="0"/>
              <a:t>A megfigyelt frekvenciát és amplitúdót is befolyásolja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A3E995F-71FC-CDEA-6A4D-F1F8FA9CC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964" y="3445029"/>
            <a:ext cx="5212071" cy="293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00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8D9B65-A151-D607-3E6A-9EE601D1B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Ismert </a:t>
            </a:r>
            <a:r>
              <a:rPr lang="hu-HU" dirty="0" err="1"/>
              <a:t>trajektória</a:t>
            </a:r>
            <a:r>
              <a:rPr lang="hu-HU" dirty="0"/>
              <a:t> 1: interpoláció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zöveg helye 2">
                <a:extLst>
                  <a:ext uri="{FF2B5EF4-FFF2-40B4-BE49-F238E27FC236}">
                    <a16:creationId xmlns:a16="http://schemas.microsoft.com/office/drawing/2014/main" id="{638F159D-7428-FC19-3201-3BA2007A0447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/>
              <a:lstStyle/>
              <a:p>
                <a:r>
                  <a:rPr lang="hu-HU" dirty="0"/>
                  <a:t>Egyenletes vételi idők → Egyenetlen kibocsátási idők</a:t>
                </a:r>
              </a:p>
              <a:p>
                <a:r>
                  <a:rPr lang="hu-HU" dirty="0"/>
                  <a:t>Interpoláció egyenletes kibocsátási időkhöz tartozó vételi időkre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</a:rPr>
                      <m:t>τ</m:t>
                    </m:r>
                    <m:d>
                      <m:d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hu-HU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hu-HU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hu-H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u-HU" i="1"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hu-HU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hu-HU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hu-HU" i="1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hu-HU" dirty="0"/>
              </a:p>
              <a:p>
                <a:pPr marL="0" indent="0">
                  <a:buNone/>
                </a:pPr>
                <a:endParaRPr lang="hu-HU" dirty="0"/>
              </a:p>
              <a:p>
                <a:pPr marL="0" indent="0">
                  <a:buNone/>
                </a:pPr>
                <a:endParaRPr lang="hu-HU" dirty="0"/>
              </a:p>
              <a:p>
                <a:endParaRPr lang="hu-HU" dirty="0"/>
              </a:p>
            </p:txBody>
          </p:sp>
        </mc:Choice>
        <mc:Fallback xmlns="">
          <p:sp>
            <p:nvSpPr>
              <p:cNvPr id="3" name="Szöveg helye 2">
                <a:extLst>
                  <a:ext uri="{FF2B5EF4-FFF2-40B4-BE49-F238E27FC236}">
                    <a16:creationId xmlns:a16="http://schemas.microsoft.com/office/drawing/2014/main" id="{638F159D-7428-FC19-3201-3BA2007A04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>
                <a:blip r:embed="rId2"/>
                <a:stretch>
                  <a:fillRect l="-1278" t="-1306" r="-2415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Kép 4">
            <a:extLst>
              <a:ext uri="{FF2B5EF4-FFF2-40B4-BE49-F238E27FC236}">
                <a16:creationId xmlns:a16="http://schemas.microsoft.com/office/drawing/2014/main" id="{90E6B3B2-8102-8CF2-47CE-878297479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82325"/>
            <a:ext cx="2987799" cy="358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03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49562F0-5DF8-E407-8242-D2E5BCA39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Ismert </a:t>
            </a:r>
            <a:r>
              <a:rPr lang="hu-HU" dirty="0" err="1"/>
              <a:t>trajektória</a:t>
            </a:r>
            <a:r>
              <a:rPr lang="hu-HU" dirty="0"/>
              <a:t> 2:</a:t>
            </a:r>
            <a:br>
              <a:rPr lang="hu-HU" dirty="0"/>
            </a:br>
            <a:r>
              <a:rPr lang="hu-HU" dirty="0"/>
              <a:t>időfüggő frekvenciaeltolás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zöveg helye 2">
                <a:extLst>
                  <a:ext uri="{FF2B5EF4-FFF2-40B4-BE49-F238E27FC236}">
                    <a16:creationId xmlns:a16="http://schemas.microsoft.com/office/drawing/2014/main" id="{22BAB08F-6099-FE9E-C5D2-7F5B55A81CB1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/>
              <a:lstStyle/>
              <a:p>
                <a:r>
                  <a:rPr lang="hu-HU" dirty="0"/>
                  <a:t>Ismert </a:t>
                </a:r>
                <a:r>
                  <a:rPr lang="hu-HU" dirty="0" err="1"/>
                  <a:t>trajektória</a:t>
                </a:r>
                <a:r>
                  <a:rPr lang="hu-HU" dirty="0"/>
                  <a:t> → Ismert Doppler-eltolást kell kompenzálni: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hu-HU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hu-HU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d>
                            <m:d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hu-HU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  <m:d>
                                <m:dPr>
                                  <m:ctrlPr>
                                    <a:rPr lang="hu-H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hu-H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hu-HU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lang="hu-HU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hu-HU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hu-HU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d>
                            <m:d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func>
                            <m:func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hu-HU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  <m:d>
                                <m:dPr>
                                  <m:ctrlPr>
                                    <a:rPr lang="el-G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hu-HU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hu-HU" dirty="0"/>
              </a:p>
            </p:txBody>
          </p:sp>
        </mc:Choice>
        <mc:Fallback xmlns="">
          <p:sp>
            <p:nvSpPr>
              <p:cNvPr id="3" name="Szöveg helye 2">
                <a:extLst>
                  <a:ext uri="{FF2B5EF4-FFF2-40B4-BE49-F238E27FC236}">
                    <a16:creationId xmlns:a16="http://schemas.microsoft.com/office/drawing/2014/main" id="{22BAB08F-6099-FE9E-C5D2-7F5B55A81C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>
                <a:blip r:embed="rId2"/>
                <a:stretch>
                  <a:fillRect l="-1278" t="-130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Kép 4" descr="A képen diagram, sor, szöveg, képernyőkép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D106035-FD3B-BFC8-613B-D0B3C8E62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572" y="3195776"/>
            <a:ext cx="5464855" cy="320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86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9299282-6EDA-F31C-1563-C7E2E1398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Frekvenciaeltolás</a:t>
            </a:r>
            <a:br>
              <a:rPr lang="hu-HU" dirty="0"/>
            </a:br>
            <a:r>
              <a:rPr lang="hu-HU" dirty="0"/>
              <a:t>(</a:t>
            </a:r>
            <a:r>
              <a:rPr lang="hu-HU" dirty="0" err="1"/>
              <a:t>pitch</a:t>
            </a:r>
            <a:r>
              <a:rPr lang="hu-HU" dirty="0"/>
              <a:t> shifting)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2228018-2505-5391-5FC6-819DC24BEC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Lejátszás alacsonyabb mintavételi frekvencián:</a:t>
            </a:r>
            <a:br>
              <a:rPr lang="hu-HU" dirty="0"/>
            </a:br>
            <a:r>
              <a:rPr lang="hu-HU" dirty="0"/>
              <a:t>hosszabb idő, alacsonyabb frekvencia</a:t>
            </a:r>
          </a:p>
          <a:p>
            <a:r>
              <a:rPr lang="hu-HU" dirty="0"/>
              <a:t>Lejátszás magasabb mintavételi frekvencián:</a:t>
            </a:r>
            <a:br>
              <a:rPr lang="hu-HU" dirty="0"/>
            </a:br>
            <a:r>
              <a:rPr lang="hu-HU" dirty="0"/>
              <a:t>rövidebb idő, magasabb frekvencia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1495F32-160A-13D9-F83E-C7D148AD93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68" y="3418691"/>
            <a:ext cx="2742765" cy="2742765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D0CBA55D-7461-66AB-A8D6-27054CB73A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857" y="3414843"/>
            <a:ext cx="1828800" cy="274320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653683A4-10C6-9270-1C97-95B3E4BCE9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885" y="3418691"/>
            <a:ext cx="4114800" cy="2743200"/>
          </a:xfrm>
          <a:prstGeom prst="rect">
            <a:avLst/>
          </a:prstGeom>
        </p:spPr>
      </p:pic>
      <p:pic>
        <p:nvPicPr>
          <p:cNvPr id="10" name="Metallica Short">
            <a:hlinkClick r:id="" action="ppaction://media"/>
            <a:extLst>
              <a:ext uri="{FF2B5EF4-FFF2-40B4-BE49-F238E27FC236}">
                <a16:creationId xmlns:a16="http://schemas.microsoft.com/office/drawing/2014/main" id="{B55EF16A-189A-25DA-741E-A18C12A8C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55768" y="4544467"/>
            <a:ext cx="487363" cy="487363"/>
          </a:xfrm>
          <a:prstGeom prst="rect">
            <a:avLst/>
          </a:prstGeom>
        </p:spPr>
      </p:pic>
      <p:pic>
        <p:nvPicPr>
          <p:cNvPr id="11" name="Metallica Short Low">
            <a:hlinkClick r:id="" action="ppaction://media"/>
            <a:extLst>
              <a:ext uri="{FF2B5EF4-FFF2-40B4-BE49-F238E27FC236}">
                <a16:creationId xmlns:a16="http://schemas.microsoft.com/office/drawing/2014/main" id="{74CD4A7B-F839-525D-44FB-12CC089DE21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784164" y="4544467"/>
            <a:ext cx="487363" cy="487363"/>
          </a:xfrm>
          <a:prstGeom prst="rect">
            <a:avLst/>
          </a:prstGeom>
        </p:spPr>
      </p:pic>
      <p:pic>
        <p:nvPicPr>
          <p:cNvPr id="12" name="Metallica Short High">
            <a:hlinkClick r:id="" action="ppaction://media"/>
            <a:extLst>
              <a:ext uri="{FF2B5EF4-FFF2-40B4-BE49-F238E27FC236}">
                <a16:creationId xmlns:a16="http://schemas.microsoft.com/office/drawing/2014/main" id="{A3EE5459-0557-2644-4BEA-74BFBD55AC9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856712" y="454446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4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25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0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9E30614-0153-DD9F-907A-B97D08E4A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Frekvenciaeltolás</a:t>
            </a:r>
            <a:br>
              <a:rPr lang="hu-HU" dirty="0"/>
            </a:br>
            <a:r>
              <a:rPr lang="hu-HU" dirty="0"/>
              <a:t>az idő megtartásával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A987185-3F5E-4593-B2DA-22DEEAEEB7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Időbeli nyújtás/összenyomás +</a:t>
            </a:r>
            <a:br>
              <a:rPr lang="hu-HU" dirty="0"/>
            </a:br>
            <a:r>
              <a:rPr lang="hu-HU" dirty="0"/>
              <a:t>visszajátszás más mintavételi frekvencián</a:t>
            </a:r>
          </a:p>
          <a:p>
            <a:r>
              <a:rPr lang="hu-HU" dirty="0"/>
              <a:t>Nyújtás/összenyomás: nagyobb/kisebb ugráshossz visszaállításkor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6C69F8F-8E47-8472-95FF-54F65D18B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556" y="3068960"/>
            <a:ext cx="4012887" cy="340171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9A70A2D-70F1-2959-2B31-60381786F2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620" y="3224942"/>
            <a:ext cx="4332758" cy="324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67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2929FC9-0D2C-A6A7-45DA-68609FDB5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Phase</a:t>
            </a:r>
            <a:r>
              <a:rPr lang="hu-HU" dirty="0"/>
              <a:t> </a:t>
            </a:r>
            <a:r>
              <a:rPr lang="hu-HU" dirty="0" err="1"/>
              <a:t>Vocoder</a:t>
            </a:r>
            <a:endParaRPr lang="hu-HU" dirty="0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23254F6-ED15-BE05-D961-15E46D3088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Frekvenciaeltolásra, időbeli nyújtásra használható</a:t>
            </a:r>
          </a:p>
          <a:p>
            <a:r>
              <a:rPr lang="hu-HU" dirty="0"/>
              <a:t>A fáziskoherencia helyreállítása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A308B5A5-F53B-C3DE-4F54-C9C40DEE65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68" y="3329333"/>
            <a:ext cx="8296962" cy="1897771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DCCA6541-3779-BFDE-59C4-B985BB6B02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349" y="2652818"/>
            <a:ext cx="4334400" cy="3250800"/>
          </a:xfrm>
          <a:prstGeom prst="rect">
            <a:avLst/>
          </a:prstGeom>
        </p:spPr>
      </p:pic>
      <p:pic>
        <p:nvPicPr>
          <p:cNvPr id="7" name="Metallica Short Low Good">
            <a:hlinkClick r:id="" action="ppaction://media"/>
            <a:extLst>
              <a:ext uri="{FF2B5EF4-FFF2-40B4-BE49-F238E27FC236}">
                <a16:creationId xmlns:a16="http://schemas.microsoft.com/office/drawing/2014/main" id="{D9EAF0F8-60EB-43B9-491F-E259E6F4A7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28318" y="403453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01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E67B392-B17E-06AD-FFBE-671E2510C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Ismeretlen </a:t>
            </a:r>
            <a:r>
              <a:rPr lang="hu-HU" dirty="0" err="1"/>
              <a:t>trajektória</a:t>
            </a:r>
            <a:endParaRPr lang="hu-H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zöveg helye 2">
                <a:extLst>
                  <a:ext uri="{FF2B5EF4-FFF2-40B4-BE49-F238E27FC236}">
                    <a16:creationId xmlns:a16="http://schemas.microsoft.com/office/drawing/2014/main" id="{CEDD3D0C-1E59-51A2-E327-2086AB985F92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/>
              <a:lstStyle/>
              <a:p>
                <a:r>
                  <a:rPr lang="hu-HU" dirty="0"/>
                  <a:t>Az ötlet: nincs Doppler-eltolás, amikor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</a:rPr>
                      <m:t>θ</m:t>
                    </m:r>
                    <m:r>
                      <a:rPr lang="hu-HU" b="0" i="1" smtClean="0">
                        <a:latin typeface="Cambria Math" panose="02040503050406030204" pitchFamily="18" charset="0"/>
                      </a:rPr>
                      <m:t>=90°</m:t>
                    </m:r>
                  </m:oMath>
                </a14:m>
                <a:endParaRPr lang="hu-HU" dirty="0"/>
              </a:p>
              <a:p>
                <a:r>
                  <a:rPr lang="hu-HU" dirty="0"/>
                  <a:t>Doppler-eltolás nélküli referenciaszakasz választása</a:t>
                </a:r>
              </a:p>
              <a:p>
                <a:r>
                  <a:rPr lang="hu-HU" dirty="0"/>
                  <a:t>Frekvenciaeltolás a referenciaszakasz alapján</a:t>
                </a:r>
              </a:p>
              <a:p>
                <a:r>
                  <a:rPr lang="hu-HU" dirty="0"/>
                  <a:t>A frekvenciaarány meghatározása: FFT vagy DTW</a:t>
                </a:r>
              </a:p>
            </p:txBody>
          </p:sp>
        </mc:Choice>
        <mc:Fallback xmlns="">
          <p:sp>
            <p:nvSpPr>
              <p:cNvPr id="3" name="Szöveg helye 2">
                <a:extLst>
                  <a:ext uri="{FF2B5EF4-FFF2-40B4-BE49-F238E27FC236}">
                    <a16:creationId xmlns:a16="http://schemas.microsoft.com/office/drawing/2014/main" id="{CEDD3D0C-1E59-51A2-E327-2086AB985F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>
                <a:blip r:embed="rId2"/>
                <a:stretch>
                  <a:fillRect l="-1278" t="-1306" r="-923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Kép 3" descr="A képen diagram, sor, szöveg, képernyőkép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713DEFCE-47BC-29B1-F328-3C7C8E5E8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694" y="3796640"/>
            <a:ext cx="4388611" cy="257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1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BCB6D8-39D2-4C2B-06DA-B261EEB5C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Dynamic</a:t>
            </a:r>
            <a:r>
              <a:rPr lang="hu-HU" dirty="0"/>
              <a:t> Time </a:t>
            </a:r>
            <a:r>
              <a:rPr lang="hu-HU" dirty="0" err="1"/>
              <a:t>Warping</a:t>
            </a:r>
            <a:r>
              <a:rPr lang="hu-HU" dirty="0"/>
              <a:t> (DTW)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3850F32-374F-5CE5-E93D-3E03E4A0AC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Bemenet: két hasonló jel</a:t>
            </a:r>
          </a:p>
          <a:p>
            <a:r>
              <a:rPr lang="hu-HU" dirty="0"/>
              <a:t>Kimenet: leképezési útvonal és különbségmérték</a:t>
            </a:r>
          </a:p>
        </p:txBody>
      </p:sp>
      <p:pic>
        <p:nvPicPr>
          <p:cNvPr id="11" name="Kép 10" descr="A képen sor, diagram, tervezé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D5CE313B-0CF2-3456-D801-25AC97BE8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528" y="2482730"/>
            <a:ext cx="2648460" cy="3754581"/>
          </a:xfrm>
          <a:prstGeom prst="rect">
            <a:avLst/>
          </a:prstGeom>
        </p:spPr>
      </p:pic>
      <p:pic>
        <p:nvPicPr>
          <p:cNvPr id="13" name="Kép 12" descr="A képen szöveg, diagram, Diagram, sor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C2BF1651-200F-AAFC-AF5A-829F84EE0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012" y="2482731"/>
            <a:ext cx="3040642" cy="375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03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66B547B-79E7-D8BB-5C31-601D54E75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DTW költségmátrix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zöveg helye 2">
                <a:extLst>
                  <a:ext uri="{FF2B5EF4-FFF2-40B4-BE49-F238E27FC236}">
                    <a16:creationId xmlns:a16="http://schemas.microsoft.com/office/drawing/2014/main" id="{7FACDFA4-7B71-E15D-5A29-291F48F25E67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hu-HU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hu-HU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hu-HU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hu-HU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hu-HU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hu-HU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hu-HU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hu-HU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hu-HU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hu-HU" b="0" i="0" smtClean="0">
                          <a:latin typeface="Cambria Math" panose="02040503050406030204" pitchFamily="18" charset="0"/>
                        </a:rPr>
                        <m:t>min</m:t>
                      </m:r>
                      <m:r>
                        <a:rPr lang="hu-HU" b="0" i="1" smtClean="0">
                          <a:latin typeface="Cambria Math" panose="02040503050406030204" pitchFamily="18" charset="0"/>
                        </a:rPr>
                        <m:t>⁡{</m:t>
                      </m:r>
                      <m:r>
                        <a:rPr lang="hu-HU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hu-HU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hu-HU" b="0" i="1" smtClean="0">
                              <a:latin typeface="Cambria Math" panose="02040503050406030204" pitchFamily="18" charset="0"/>
                            </a:rPr>
                            <m:t>−1,</m:t>
                          </m:r>
                          <m:r>
                            <a:rPr lang="hu-HU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hu-HU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hu-HU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hu-HU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hu-H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hu-HU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hu-HU" b="0" i="1" smtClean="0">
                              <a:latin typeface="Cambria Math" panose="02040503050406030204" pitchFamily="18" charset="0"/>
                            </a:rPr>
                            <m:t>−1,</m:t>
                          </m:r>
                          <m:r>
                            <a:rPr lang="hu-HU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hu-HU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hu-HU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hu-HU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hu-HU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hu-HU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hu-HU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hu-HU" b="0" i="1" smtClean="0">
                          <a:latin typeface="Cambria Math" panose="02040503050406030204" pitchFamily="18" charset="0"/>
                        </a:rPr>
                        <m:t>−1)}</m:t>
                      </m:r>
                    </m:oMath>
                  </m:oMathPara>
                </a14:m>
                <a:endParaRPr lang="hu-HU" dirty="0"/>
              </a:p>
            </p:txBody>
          </p:sp>
        </mc:Choice>
        <mc:Fallback xmlns="">
          <p:sp>
            <p:nvSpPr>
              <p:cNvPr id="3" name="Szöveg helye 2">
                <a:extLst>
                  <a:ext uri="{FF2B5EF4-FFF2-40B4-BE49-F238E27FC236}">
                    <a16:creationId xmlns:a16="http://schemas.microsoft.com/office/drawing/2014/main" id="{7FACDFA4-7B71-E15D-5A29-291F48F25E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Kép 8" descr="A képen szöveg, diagram, Tervrajz, vázla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B307E0F-4D69-16B1-1981-F7EB3A4B9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515" y="3043777"/>
            <a:ext cx="7382067" cy="304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50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BE005AF-7320-8BB2-EEEC-E9E6FDDC7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Leképezési útvonal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FB8323E-EA73-C231-D783-CFA5259E80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Határ-, monotonitás- és lépésméret-feltétel</a:t>
            </a:r>
          </a:p>
          <a:p>
            <a:r>
              <a:rPr lang="hu-HU" dirty="0"/>
              <a:t>Egyéb variációk más feltételekkel</a:t>
            </a:r>
          </a:p>
        </p:txBody>
      </p:sp>
      <p:pic>
        <p:nvPicPr>
          <p:cNvPr id="4" name="Kép 3" descr="A képen szöveg, diagram, Tervrajz, vázlat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8E85CB7F-51B0-5815-0F12-C494FB303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515" y="3043777"/>
            <a:ext cx="7382067" cy="304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50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E87DF7-E0DF-F7A7-074B-55D3DB775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DTW szinuszhullámon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EB61A71-5DAD-1CA8-84EC-9B823D8DD6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A leképezés meredeksége ≈ Frekvenciaarány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30EBA51-E955-B16B-3181-61E3802B82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1853" y="2551791"/>
            <a:ext cx="4320000" cy="32400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A9D59704-DAFE-F5E4-47EB-3AAF244D95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32148" y="2551791"/>
            <a:ext cx="4320000" cy="3240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11270043-775A-8AEF-1B8C-56CAB58551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53" y="2551791"/>
            <a:ext cx="4320000" cy="324000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47E5C33B-4999-1A5C-897C-43CAB911A2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148" y="2551791"/>
            <a:ext cx="432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37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4C0201-90F5-3A63-D49E-CFCD1149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Amplitúdó korrigálása Burkológörbe segítségével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14FC039-311D-F686-1BDF-8590DD78B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000" y="1089040"/>
            <a:ext cx="3600000" cy="270000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9E084D62-50D8-192F-743B-E71889CA81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53869"/>
            <a:ext cx="3600000" cy="27000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E769305-4417-3DDF-2C4F-5509C1021B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488" y="3753869"/>
            <a:ext cx="3600000" cy="2700000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172CEA6A-A299-4C90-F76B-C82BF86FB1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53869"/>
            <a:ext cx="3600000" cy="2700000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7F41841A-D856-9A5A-8B08-E98F447716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488" y="3753869"/>
            <a:ext cx="3600000" cy="2700000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41A004CE-5508-45B1-7D76-1CFCFC696F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000" y="1089040"/>
            <a:ext cx="360000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74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77E731E-CA60-7915-E4DC-1F0061D3E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Referenciaszakasz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3377F25-341E-B981-4334-CD096EE0A9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A vett és kibocsátott jelek amplitúdóaránya:</a:t>
            </a:r>
          </a:p>
          <a:p>
            <a:endParaRPr lang="hu-H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zövegdoboz 6">
                <a:extLst>
                  <a:ext uri="{FF2B5EF4-FFF2-40B4-BE49-F238E27FC236}">
                    <a16:creationId xmlns:a16="http://schemas.microsoft.com/office/drawing/2014/main" id="{5AFFC3AF-48DE-BAC8-D3CD-66B136B172E3}"/>
                  </a:ext>
                </a:extLst>
              </p:cNvPr>
              <p:cNvSpPr txBox="1"/>
              <p:nvPr/>
            </p:nvSpPr>
            <p:spPr bwMode="auto">
              <a:xfrm>
                <a:off x="672117" y="2049004"/>
                <a:ext cx="7776864" cy="1054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hu-HU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d>
                            <m:dPr>
                              <m:ctrlP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  <m:d>
                                <m:dPr>
                                  <m:ctrlPr>
                                    <a:rPr kumimoji="0" lang="hu-HU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hu-HU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kumimoji="0" lang="hu-HU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hu-HU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hu-HU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0" lang="hu-HU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kumimoji="0" lang="hu-HU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hu-HU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hu-HU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u-HU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den>
                      </m:f>
                      <m:f>
                        <m:fPr>
                          <m:ctrlPr>
                            <a:rPr kumimoji="0" lang="hu-HU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hu-HU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u-HU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hu-HU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d>
                                <m:dPr>
                                  <m:ctrlPr>
                                    <a:rPr lang="hu-HU" sz="28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hu-HU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func>
                                <m:funcPr>
                                  <m:ctrlPr>
                                    <a:rPr lang="hu-HU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hu-HU"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  <m:d>
                                    <m:dPr>
                                      <m:ctrlPr>
                                        <a:rPr lang="el-GR" sz="28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hu-HU" sz="28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d>
                        </m:den>
                      </m:f>
                    </m:oMath>
                  </m:oMathPara>
                </a14:m>
                <a:endParaRPr lang="hu-HU" dirty="0"/>
              </a:p>
            </p:txBody>
          </p:sp>
        </mc:Choice>
        <mc:Fallback xmlns="">
          <p:sp>
            <p:nvSpPr>
              <p:cNvPr id="7" name="Szövegdoboz 6">
                <a:extLst>
                  <a:ext uri="{FF2B5EF4-FFF2-40B4-BE49-F238E27FC236}">
                    <a16:creationId xmlns:a16="http://schemas.microsoft.com/office/drawing/2014/main" id="{5AFFC3AF-48DE-BAC8-D3CD-66B136B172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2117" y="2049004"/>
                <a:ext cx="7776864" cy="10543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Kép 7" descr="A képen diagram, sor, szöveg, képernyőkép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B3DD4345-A948-6885-7973-78C5A8BEE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572" y="3195776"/>
            <a:ext cx="5464855" cy="320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03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85519-B70F-2E3F-3799-EA5DF337C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EA92BD5-B2C1-AED0-4F2A-09DBE19D6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Referenciaszakasz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E93E6D3-8291-2C55-FA38-925A1224F0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A vett és kibocsátott jelek amplitúdóaránya: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D9021A3F-BE71-55DC-BD17-2501E5F03D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20284" y="3138056"/>
            <a:ext cx="4303432" cy="3227574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CF758D1E-5549-BE34-75D0-DB365E85D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0284" y="3136430"/>
            <a:ext cx="4305600" cy="3229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Szövegdoboz 3">
                <a:extLst>
                  <a:ext uri="{FF2B5EF4-FFF2-40B4-BE49-F238E27FC236}">
                    <a16:creationId xmlns:a16="http://schemas.microsoft.com/office/drawing/2014/main" id="{4C0312AE-4E11-F9F4-A696-4A1E1EE3E8D7}"/>
                  </a:ext>
                </a:extLst>
              </p:cNvPr>
              <p:cNvSpPr txBox="1"/>
              <p:nvPr/>
            </p:nvSpPr>
            <p:spPr bwMode="auto">
              <a:xfrm>
                <a:off x="672117" y="2049004"/>
                <a:ext cx="7776864" cy="1054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hu-HU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d>
                            <m:dPr>
                              <m:ctrlP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  <m:d>
                                <m:dPr>
                                  <m:ctrlPr>
                                    <a:rPr kumimoji="0" lang="hu-HU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hu-HU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kumimoji="0" lang="hu-HU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hu-HU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hu-HU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0" lang="hu-HU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kumimoji="0" lang="hu-HU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hu-HU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hu-HU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u-HU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den>
                      </m:f>
                      <m:f>
                        <m:fPr>
                          <m:ctrlPr>
                            <a:rPr kumimoji="0" lang="hu-HU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hu-HU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kumimoji="0" lang="hu-HU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hu-HU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hu-HU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d>
                                <m:dPr>
                                  <m:ctrlPr>
                                    <a:rPr lang="hu-HU" sz="28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hu-HU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func>
                                <m:funcPr>
                                  <m:ctrlPr>
                                    <a:rPr lang="hu-HU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hu-HU"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  <m:d>
                                    <m:dPr>
                                      <m:ctrlPr>
                                        <a:rPr lang="el-GR" sz="28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hu-HU" sz="28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d>
                        </m:den>
                      </m:f>
                    </m:oMath>
                  </m:oMathPara>
                </a14:m>
                <a:endParaRPr lang="hu-HU" dirty="0"/>
              </a:p>
            </p:txBody>
          </p:sp>
        </mc:Choice>
        <mc:Fallback xmlns="">
          <p:sp>
            <p:nvSpPr>
              <p:cNvPr id="4" name="Szövegdoboz 3">
                <a:extLst>
                  <a:ext uri="{FF2B5EF4-FFF2-40B4-BE49-F238E27FC236}">
                    <a16:creationId xmlns:a16="http://schemas.microsoft.com/office/drawing/2014/main" id="{4C0312AE-4E11-F9F4-A696-4A1E1EE3E8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2117" y="2049004"/>
                <a:ext cx="7776864" cy="10543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402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B1671B-6F95-83AD-7109-19D521285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algoritmus madártávlatból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2C885F3-C8E6-72BF-651B-E73008A08B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hu-HU" dirty="0"/>
              <a:t>Amplitúdó korrigálása burkológörbe segítségével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/>
              <a:t>Rossz referenciaszakasz választása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/>
              <a:t>Doppler-eltolás becslése (rossz)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/>
              <a:t>Távolságbecslés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/>
              <a:t>Jó referenciaszakasz választása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/>
              <a:t>Doppler-eltolás becslése (jó)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/>
              <a:t>Időfüggő frekvenciaeltolás</a:t>
            </a:r>
          </a:p>
          <a:p>
            <a:pPr marL="514350" indent="-514350">
              <a:buFont typeface="+mj-lt"/>
              <a:buAutoNum type="arabicPeriod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215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BC70DF-507E-C13C-071E-5875D69C9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Szimulációs eredmények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8F9DFC93-EA53-901F-CAB6-607FFA3F6F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043674" y="1268999"/>
            <a:ext cx="3060000" cy="2294999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C716BEB3-06AC-D443-3642-4D0349D952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" y="1269000"/>
            <a:ext cx="3060000" cy="2295000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2CA676A4-B99E-6A7E-2A4C-3BD152570B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042000" y="4036838"/>
            <a:ext cx="3060000" cy="2295000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852774A0-D0A9-B33A-C776-F91F3CA80A2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267" y="4036838"/>
            <a:ext cx="3060000" cy="2295000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59DDBCB0-F488-2E68-F66F-CC322ACD78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4003" y="1268999"/>
            <a:ext cx="3060000" cy="2295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47A877EF-1E47-5726-0760-CA16AF0CA4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7733" y="4036838"/>
            <a:ext cx="3060000" cy="229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8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07B0779-49A9-98B8-5FEB-85047124E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Visszaállított jel</a:t>
            </a:r>
          </a:p>
        </p:txBody>
      </p:sp>
      <p:graphicFrame>
        <p:nvGraphicFramePr>
          <p:cNvPr id="6" name="Táblázat 5">
            <a:extLst>
              <a:ext uri="{FF2B5EF4-FFF2-40B4-BE49-F238E27FC236}">
                <a16:creationId xmlns:a16="http://schemas.microsoft.com/office/drawing/2014/main" id="{D73F07E0-BDF6-5011-0CA7-EF53964932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114498"/>
              </p:ext>
            </p:extLst>
          </p:nvPr>
        </p:nvGraphicFramePr>
        <p:xfrm>
          <a:off x="162000" y="1108364"/>
          <a:ext cx="8820000" cy="54274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4270633198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2975000182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3930077014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3560182885"/>
                    </a:ext>
                  </a:extLst>
                </a:gridCol>
              </a:tblGrid>
              <a:tr h="675439">
                <a:tc>
                  <a:txBody>
                    <a:bodyPr/>
                    <a:lstStyle/>
                    <a:p>
                      <a:pPr algn="ctr"/>
                      <a:endParaRPr lang="hu-HU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chemeClr val="accent1"/>
                          </a:solidFill>
                        </a:rPr>
                        <a:t>Kibocsátott jel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chemeClr val="accent1"/>
                          </a:solidFill>
                        </a:rPr>
                        <a:t>Vett jel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chemeClr val="accent1"/>
                          </a:solidFill>
                        </a:rPr>
                        <a:t>Visszaállított jel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3329601"/>
                  </a:ext>
                </a:extLst>
              </a:tr>
              <a:tr h="1584000">
                <a:tc>
                  <a:txBody>
                    <a:bodyPr/>
                    <a:lstStyle/>
                    <a:p>
                      <a:pPr algn="ctr"/>
                      <a:r>
                        <a:rPr lang="hu-HU" sz="1900" dirty="0">
                          <a:solidFill>
                            <a:schemeClr val="accent1"/>
                          </a:solidFill>
                        </a:rPr>
                        <a:t>Szinusz, egyenes vonal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1565425"/>
                  </a:ext>
                </a:extLst>
              </a:tr>
              <a:tr h="1584000">
                <a:tc>
                  <a:txBody>
                    <a:bodyPr/>
                    <a:lstStyle/>
                    <a:p>
                      <a:pPr algn="ctr"/>
                      <a:r>
                        <a:rPr lang="hu-HU" sz="1900" dirty="0">
                          <a:solidFill>
                            <a:schemeClr val="accent1"/>
                          </a:solidFill>
                        </a:rPr>
                        <a:t>Multi-szinusz, félkör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4293327"/>
                  </a:ext>
                </a:extLst>
              </a:tr>
              <a:tr h="1584000">
                <a:tc>
                  <a:txBody>
                    <a:bodyPr/>
                    <a:lstStyle/>
                    <a:p>
                      <a:pPr algn="ctr"/>
                      <a:r>
                        <a:rPr lang="hu-HU" sz="1900" dirty="0">
                          <a:solidFill>
                            <a:schemeClr val="accent1"/>
                          </a:solidFill>
                        </a:rPr>
                        <a:t>Négy-szögjel, szlalom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725443"/>
                  </a:ext>
                </a:extLst>
              </a:tr>
            </a:tbl>
          </a:graphicData>
        </a:graphic>
      </p:graphicFrame>
      <p:pic>
        <p:nvPicPr>
          <p:cNvPr id="4" name="Kép 3">
            <a:extLst>
              <a:ext uri="{FF2B5EF4-FFF2-40B4-BE49-F238E27FC236}">
                <a16:creationId xmlns:a16="http://schemas.microsoft.com/office/drawing/2014/main" id="{A613F52B-EA61-9A9D-0180-029583D56D5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18995" y="1857559"/>
            <a:ext cx="1920000" cy="144000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0AD00410-2E5D-CE8F-2B71-D6152E3593F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18995" y="3438236"/>
            <a:ext cx="1920000" cy="1440000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D3AEEAFF-1769-578B-5B13-51586081161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18995" y="5029636"/>
            <a:ext cx="1920000" cy="1440000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C750A48B-FD94-19F3-73FC-D6857DE2791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235989" y="1857559"/>
            <a:ext cx="1920000" cy="1440000"/>
          </a:xfrm>
          <a:prstGeom prst="rect">
            <a:avLst/>
          </a:prstGeom>
        </p:spPr>
      </p:pic>
      <p:pic>
        <p:nvPicPr>
          <p:cNvPr id="20" name="Kép 19">
            <a:extLst>
              <a:ext uri="{FF2B5EF4-FFF2-40B4-BE49-F238E27FC236}">
                <a16:creationId xmlns:a16="http://schemas.microsoft.com/office/drawing/2014/main" id="{DAD5BF31-3F7F-E8C6-1EFD-8C3643A162B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35991" y="3438236"/>
            <a:ext cx="1920000" cy="1440000"/>
          </a:xfrm>
          <a:prstGeom prst="rect">
            <a:avLst/>
          </a:prstGeom>
        </p:spPr>
      </p:pic>
      <p:pic>
        <p:nvPicPr>
          <p:cNvPr id="24" name="Kép 23">
            <a:extLst>
              <a:ext uri="{FF2B5EF4-FFF2-40B4-BE49-F238E27FC236}">
                <a16:creationId xmlns:a16="http://schemas.microsoft.com/office/drawing/2014/main" id="{394018D7-9077-B457-2B92-1995C76BD1D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235991" y="5029636"/>
            <a:ext cx="1920000" cy="1440000"/>
          </a:xfrm>
          <a:prstGeom prst="rect">
            <a:avLst/>
          </a:prstGeom>
        </p:spPr>
      </p:pic>
      <p:pic>
        <p:nvPicPr>
          <p:cNvPr id="26" name="Kép 25">
            <a:extLst>
              <a:ext uri="{FF2B5EF4-FFF2-40B4-BE49-F238E27FC236}">
                <a16:creationId xmlns:a16="http://schemas.microsoft.com/office/drawing/2014/main" id="{3731607A-C52D-B594-0074-09DB00CD7E6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52987" y="1857559"/>
            <a:ext cx="1920000" cy="1440000"/>
          </a:xfrm>
          <a:prstGeom prst="rect">
            <a:avLst/>
          </a:prstGeom>
        </p:spPr>
      </p:pic>
      <p:pic>
        <p:nvPicPr>
          <p:cNvPr id="28" name="Kép 27">
            <a:extLst>
              <a:ext uri="{FF2B5EF4-FFF2-40B4-BE49-F238E27FC236}">
                <a16:creationId xmlns:a16="http://schemas.microsoft.com/office/drawing/2014/main" id="{11E02166-A109-641E-8155-FC4243D5F0F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752987" y="3438236"/>
            <a:ext cx="1920000" cy="1440000"/>
          </a:xfrm>
          <a:prstGeom prst="rect">
            <a:avLst/>
          </a:prstGeom>
        </p:spPr>
      </p:pic>
      <p:pic>
        <p:nvPicPr>
          <p:cNvPr id="30" name="Kép 29">
            <a:extLst>
              <a:ext uri="{FF2B5EF4-FFF2-40B4-BE49-F238E27FC236}">
                <a16:creationId xmlns:a16="http://schemas.microsoft.com/office/drawing/2014/main" id="{63005CAA-B03D-1C5A-C56F-428B58F7D42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752987" y="5029636"/>
            <a:ext cx="1920000" cy="1440000"/>
          </a:xfrm>
          <a:prstGeom prst="rect">
            <a:avLst/>
          </a:prstGeom>
        </p:spPr>
      </p:pic>
      <p:pic>
        <p:nvPicPr>
          <p:cNvPr id="33" name="square_wave2_rec">
            <a:hlinkClick r:id="" action="ppaction://media"/>
            <a:extLst>
              <a:ext uri="{FF2B5EF4-FFF2-40B4-BE49-F238E27FC236}">
                <a16:creationId xmlns:a16="http://schemas.microsoft.com/office/drawing/2014/main" id="{042F10AA-0446-C585-8298-4CA0808A81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4952307" y="5505954"/>
            <a:ext cx="487363" cy="487363"/>
          </a:xfrm>
          <a:prstGeom prst="rect">
            <a:avLst/>
          </a:prstGeom>
        </p:spPr>
      </p:pic>
      <p:pic>
        <p:nvPicPr>
          <p:cNvPr id="34" name="square_wave2_res">
            <a:hlinkClick r:id="" action="ppaction://media"/>
            <a:extLst>
              <a:ext uri="{FF2B5EF4-FFF2-40B4-BE49-F238E27FC236}">
                <a16:creationId xmlns:a16="http://schemas.microsoft.com/office/drawing/2014/main" id="{B3348D8A-3718-C032-371A-CEA8400A88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469305" y="5505954"/>
            <a:ext cx="487363" cy="487363"/>
          </a:xfrm>
          <a:prstGeom prst="rect">
            <a:avLst/>
          </a:prstGeom>
        </p:spPr>
      </p:pic>
      <p:pic>
        <p:nvPicPr>
          <p:cNvPr id="35" name="sine_line_rec">
            <a:hlinkClick r:id="" action="ppaction://media"/>
            <a:extLst>
              <a:ext uri="{FF2B5EF4-FFF2-40B4-BE49-F238E27FC236}">
                <a16:creationId xmlns:a16="http://schemas.microsoft.com/office/drawing/2014/main" id="{9B6ADF7D-4776-4613-F245-A6CEB7A6A3B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4952307" y="2336201"/>
            <a:ext cx="487363" cy="487363"/>
          </a:xfrm>
          <a:prstGeom prst="rect">
            <a:avLst/>
          </a:prstGeom>
        </p:spPr>
      </p:pic>
      <p:pic>
        <p:nvPicPr>
          <p:cNvPr id="36" name="sine_line_res">
            <a:hlinkClick r:id="" action="ppaction://media"/>
            <a:extLst>
              <a:ext uri="{FF2B5EF4-FFF2-40B4-BE49-F238E27FC236}">
                <a16:creationId xmlns:a16="http://schemas.microsoft.com/office/drawing/2014/main" id="{89F5DCBC-D62E-A09E-CADE-3229E09290B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469305" y="2336201"/>
            <a:ext cx="487363" cy="487363"/>
          </a:xfrm>
          <a:prstGeom prst="rect">
            <a:avLst/>
          </a:prstGeom>
        </p:spPr>
      </p:pic>
      <p:pic>
        <p:nvPicPr>
          <p:cNvPr id="37" name="multisine_semicircle_rec">
            <a:hlinkClick r:id="" action="ppaction://media"/>
            <a:extLst>
              <a:ext uri="{FF2B5EF4-FFF2-40B4-BE49-F238E27FC236}">
                <a16:creationId xmlns:a16="http://schemas.microsoft.com/office/drawing/2014/main" id="{A2E160CD-C002-205E-4C60-816D9A05E3C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4952307" y="3914554"/>
            <a:ext cx="487363" cy="487363"/>
          </a:xfrm>
          <a:prstGeom prst="rect">
            <a:avLst/>
          </a:prstGeom>
        </p:spPr>
      </p:pic>
      <p:pic>
        <p:nvPicPr>
          <p:cNvPr id="38" name="multisine_semicircle_res">
            <a:hlinkClick r:id="" action="ppaction://media"/>
            <a:extLst>
              <a:ext uri="{FF2B5EF4-FFF2-40B4-BE49-F238E27FC236}">
                <a16:creationId xmlns:a16="http://schemas.microsoft.com/office/drawing/2014/main" id="{F696C268-4416-085B-5868-0F1D3ADF1104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469305" y="391455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57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000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 showWhenStopped="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000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000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000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000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000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FA5C09D-8442-4009-E4AE-1AE00E759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DTW </a:t>
            </a:r>
            <a:r>
              <a:rPr lang="hu-HU" dirty="0" err="1"/>
              <a:t>vs</a:t>
            </a:r>
            <a:r>
              <a:rPr lang="hu-HU" dirty="0"/>
              <a:t>. FFT:</a:t>
            </a:r>
            <a:br>
              <a:rPr lang="hu-HU" dirty="0"/>
            </a:br>
            <a:r>
              <a:rPr lang="hu-HU" dirty="0"/>
              <a:t>frekvenciaarány RMSE</a:t>
            </a:r>
          </a:p>
        </p:txBody>
      </p:sp>
      <p:graphicFrame>
        <p:nvGraphicFramePr>
          <p:cNvPr id="5" name="Táblázat 4">
            <a:extLst>
              <a:ext uri="{FF2B5EF4-FFF2-40B4-BE49-F238E27FC236}">
                <a16:creationId xmlns:a16="http://schemas.microsoft.com/office/drawing/2014/main" id="{1211FF3B-4F62-9E91-F446-7C8DB18AB2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721155"/>
              </p:ext>
            </p:extLst>
          </p:nvPr>
        </p:nvGraphicFramePr>
        <p:xfrm>
          <a:off x="292533" y="1566000"/>
          <a:ext cx="4896000" cy="1863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2000">
                  <a:extLst>
                    <a:ext uri="{9D8B030D-6E8A-4147-A177-3AD203B41FA5}">
                      <a16:colId xmlns:a16="http://schemas.microsoft.com/office/drawing/2014/main" val="111018545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3791154796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1502122316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4121328373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chemeClr val="accent1"/>
                          </a:solidFill>
                        </a:rPr>
                        <a:t>DTW RMSE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chemeClr val="accent1"/>
                          </a:solidFill>
                        </a:rPr>
                        <a:t>Egyenes vonal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chemeClr val="accent1"/>
                          </a:solidFill>
                        </a:rPr>
                        <a:t>Félkör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chemeClr val="accent1"/>
                          </a:solidFill>
                        </a:rPr>
                        <a:t>Szlalom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839086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hu-HU" sz="1900" dirty="0">
                          <a:solidFill>
                            <a:schemeClr val="accent1"/>
                          </a:solidFill>
                        </a:rPr>
                        <a:t>Szinusz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FF0000"/>
                          </a:solidFill>
                        </a:rPr>
                        <a:t>0.0018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FF0000"/>
                          </a:solidFill>
                        </a:rPr>
                        <a:t>0.0011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FF0000"/>
                          </a:solidFill>
                        </a:rPr>
                        <a:t>0.0020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36376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hu-HU" sz="1900" dirty="0">
                          <a:solidFill>
                            <a:schemeClr val="accent1"/>
                          </a:solidFill>
                        </a:rPr>
                        <a:t>Multisz.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00B050"/>
                          </a:solidFill>
                        </a:rPr>
                        <a:t>0.0011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00B050"/>
                          </a:solidFill>
                        </a:rPr>
                        <a:t>0.0009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00B050"/>
                          </a:solidFill>
                        </a:rPr>
                        <a:t>0.0023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387193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hu-HU" sz="1900" dirty="0">
                          <a:solidFill>
                            <a:schemeClr val="accent1"/>
                          </a:solidFill>
                        </a:rPr>
                        <a:t>Négyszög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FF0000"/>
                          </a:solidFill>
                        </a:rPr>
                        <a:t>0.0024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FF0000"/>
                          </a:solidFill>
                        </a:rPr>
                        <a:t>0.0015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00B050"/>
                          </a:solidFill>
                        </a:rPr>
                        <a:t>0.0035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4556652"/>
                  </a:ext>
                </a:extLst>
              </a:tr>
            </a:tbl>
          </a:graphicData>
        </a:graphic>
      </p:graphicFrame>
      <p:graphicFrame>
        <p:nvGraphicFramePr>
          <p:cNvPr id="6" name="Táblázat 5">
            <a:extLst>
              <a:ext uri="{FF2B5EF4-FFF2-40B4-BE49-F238E27FC236}">
                <a16:creationId xmlns:a16="http://schemas.microsoft.com/office/drawing/2014/main" id="{9954B587-4874-29A5-2DC4-941226DFB4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2203509"/>
              </p:ext>
            </p:extLst>
          </p:nvPr>
        </p:nvGraphicFramePr>
        <p:xfrm>
          <a:off x="292533" y="4150015"/>
          <a:ext cx="4896000" cy="1863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2000">
                  <a:extLst>
                    <a:ext uri="{9D8B030D-6E8A-4147-A177-3AD203B41FA5}">
                      <a16:colId xmlns:a16="http://schemas.microsoft.com/office/drawing/2014/main" val="1931970971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1017250466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2512517645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2535485210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chemeClr val="accent1"/>
                          </a:solidFill>
                        </a:rPr>
                        <a:t>FFT RMSE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chemeClr val="accent1"/>
                          </a:solidFill>
                        </a:rPr>
                        <a:t>Egyenes vonal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chemeClr val="accent1"/>
                          </a:solidFill>
                        </a:rPr>
                        <a:t>Félkör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chemeClr val="accent1"/>
                          </a:solidFill>
                        </a:rPr>
                        <a:t>Szlalom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67234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hu-HU" sz="1900" dirty="0">
                          <a:solidFill>
                            <a:schemeClr val="accent1"/>
                          </a:solidFill>
                        </a:rPr>
                        <a:t>Szinusz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00B050"/>
                          </a:solidFill>
                        </a:rPr>
                        <a:t>0.0015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00B050"/>
                          </a:solidFill>
                        </a:rPr>
                        <a:t>0.0005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00B050"/>
                          </a:solidFill>
                        </a:rPr>
                        <a:t>0.0016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979706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hu-HU" sz="1900" dirty="0">
                          <a:solidFill>
                            <a:schemeClr val="accent1"/>
                          </a:solidFill>
                        </a:rPr>
                        <a:t>Multisz.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FF0000"/>
                          </a:solidFill>
                        </a:rPr>
                        <a:t>0.3565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FF0000"/>
                          </a:solidFill>
                        </a:rPr>
                        <a:t>0.2390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FF0000"/>
                          </a:solidFill>
                        </a:rPr>
                        <a:t>0.2834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265277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hu-HU" sz="1900" dirty="0">
                          <a:solidFill>
                            <a:schemeClr val="accent1"/>
                          </a:solidFill>
                        </a:rPr>
                        <a:t>Négyszög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00B050"/>
                          </a:solidFill>
                        </a:rPr>
                        <a:t>0.0015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00B050"/>
                          </a:solidFill>
                        </a:rPr>
                        <a:t>0.0004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FF0000"/>
                          </a:solidFill>
                        </a:rPr>
                        <a:t>0.0055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1263853"/>
                  </a:ext>
                </a:extLst>
              </a:tr>
            </a:tbl>
          </a:graphicData>
        </a:graphic>
      </p:graphicFrame>
      <p:graphicFrame>
        <p:nvGraphicFramePr>
          <p:cNvPr id="7" name="Táblázat 6">
            <a:extLst>
              <a:ext uri="{FF2B5EF4-FFF2-40B4-BE49-F238E27FC236}">
                <a16:creationId xmlns:a16="http://schemas.microsoft.com/office/drawing/2014/main" id="{CD132D42-54A8-4F1A-F9BF-EFFDB38294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743538"/>
              </p:ext>
            </p:extLst>
          </p:nvPr>
        </p:nvGraphicFramePr>
        <p:xfrm>
          <a:off x="5323467" y="2528891"/>
          <a:ext cx="3528000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4000">
                  <a:extLst>
                    <a:ext uri="{9D8B030D-6E8A-4147-A177-3AD203B41FA5}">
                      <a16:colId xmlns:a16="http://schemas.microsoft.com/office/drawing/2014/main" val="3916165911"/>
                    </a:ext>
                  </a:extLst>
                </a:gridCol>
                <a:gridCol w="1764000">
                  <a:extLst>
                    <a:ext uri="{9D8B030D-6E8A-4147-A177-3AD203B41FA5}">
                      <a16:colId xmlns:a16="http://schemas.microsoft.com/office/drawing/2014/main" val="174506970"/>
                    </a:ext>
                  </a:extLst>
                </a:gridCol>
              </a:tblGrid>
              <a:tr h="381600"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chemeClr val="accent1"/>
                          </a:solidFill>
                        </a:rPr>
                        <a:t>DTW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chemeClr val="accent1"/>
                          </a:solidFill>
                        </a:rPr>
                        <a:t>FFT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0903427"/>
                  </a:ext>
                </a:extLst>
              </a:tr>
              <a:tr h="378891">
                <a:tc>
                  <a:txBody>
                    <a:bodyPr/>
                    <a:lstStyle/>
                    <a:p>
                      <a:pPr algn="ctr"/>
                      <a:r>
                        <a:rPr lang="hu-HU" sz="1900" dirty="0">
                          <a:solidFill>
                            <a:srgbClr val="FF0000"/>
                          </a:solidFill>
                        </a:rPr>
                        <a:t>Lassabb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00B050"/>
                          </a:solidFill>
                        </a:rPr>
                        <a:t>Gyorsabb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2625485"/>
                  </a:ext>
                </a:extLst>
              </a:tr>
              <a:tr h="378891">
                <a:tc>
                  <a:txBody>
                    <a:bodyPr/>
                    <a:lstStyle/>
                    <a:p>
                      <a:pPr algn="ctr"/>
                      <a:r>
                        <a:rPr lang="hu-HU" sz="1900" dirty="0">
                          <a:solidFill>
                            <a:srgbClr val="FF0000"/>
                          </a:solidFill>
                        </a:rPr>
                        <a:t>Kicsit rosszabb zajtolerancia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00B050"/>
                          </a:solidFill>
                        </a:rPr>
                        <a:t>Kicsit jobb zajtolerancia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4395474"/>
                  </a:ext>
                </a:extLst>
              </a:tr>
              <a:tr h="378891">
                <a:tc>
                  <a:txBody>
                    <a:bodyPr/>
                    <a:lstStyle/>
                    <a:p>
                      <a:pPr algn="ctr"/>
                      <a:r>
                        <a:rPr lang="hu-HU" sz="1900" dirty="0">
                          <a:solidFill>
                            <a:srgbClr val="00B050"/>
                          </a:solidFill>
                        </a:rPr>
                        <a:t>Robusztusabb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>
                          <a:solidFill>
                            <a:srgbClr val="FF0000"/>
                          </a:solidFill>
                        </a:rPr>
                        <a:t>Kevésbé robusztus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7624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889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7FF5676-7857-F3F3-7CFF-31F0E3AD9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Mit nem vettünk figyelembe?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7FB6322-257F-E5BB-654C-A168315E9E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A kibocsátott jel bonyolultsága</a:t>
            </a:r>
          </a:p>
          <a:p>
            <a:r>
              <a:rPr lang="hu-HU" dirty="0"/>
              <a:t>A hangforrás térbeli kiterjedése</a:t>
            </a:r>
          </a:p>
          <a:p>
            <a:r>
              <a:rPr lang="hu-HU" dirty="0"/>
              <a:t>A hangforrás irányítottsága</a:t>
            </a:r>
          </a:p>
          <a:p>
            <a:r>
              <a:rPr lang="hu-HU" dirty="0"/>
              <a:t>Zavaró zajforrások</a:t>
            </a:r>
          </a:p>
          <a:p>
            <a:r>
              <a:rPr lang="hu-HU" dirty="0"/>
              <a:t>Visszaverődések</a:t>
            </a:r>
          </a:p>
          <a:p>
            <a:r>
              <a:rPr lang="hu-HU" dirty="0"/>
              <a:t>Stb.</a:t>
            </a:r>
          </a:p>
        </p:txBody>
      </p:sp>
    </p:spTree>
    <p:extLst>
      <p:ext uri="{BB962C8B-B14F-4D97-AF65-F5344CB8AC3E}">
        <p14:creationId xmlns:p14="http://schemas.microsoft.com/office/powerpoint/2010/main" val="190373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E994183-8E20-75E8-28E4-A418E7BED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Dudáló vonat</a:t>
            </a:r>
          </a:p>
        </p:txBody>
      </p:sp>
      <p:pic>
        <p:nvPicPr>
          <p:cNvPr id="4" name="Train horn short">
            <a:hlinkClick r:id="" action="ppaction://media"/>
            <a:extLst>
              <a:ext uri="{FF2B5EF4-FFF2-40B4-BE49-F238E27FC236}">
                <a16:creationId xmlns:a16="http://schemas.microsoft.com/office/drawing/2014/main" id="{71D4FDF9-9D59-4BE8-06BE-E273C153B8E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19675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69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03880A9-3E09-E1F7-A8DF-036A71D13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Dudáló vonat</a:t>
            </a:r>
            <a:br>
              <a:rPr lang="hu-HU" dirty="0"/>
            </a:br>
            <a:r>
              <a:rPr lang="hu-HU" dirty="0"/>
              <a:t>Doppler-korrekciója</a:t>
            </a:r>
          </a:p>
        </p:txBody>
      </p:sp>
      <p:pic>
        <p:nvPicPr>
          <p:cNvPr id="5" name="Train horn UFO(1)">
            <a:hlinkClick r:id="" action="ppaction://media"/>
            <a:extLst>
              <a:ext uri="{FF2B5EF4-FFF2-40B4-BE49-F238E27FC236}">
                <a16:creationId xmlns:a16="http://schemas.microsoft.com/office/drawing/2014/main" id="{A0BDB5F8-7802-7B08-6102-5916B0879D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19675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16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0F45841-A9A9-E609-C4DE-52500DD40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Doppler-korrekció csalással</a:t>
            </a:r>
          </a:p>
        </p:txBody>
      </p:sp>
      <p:pic>
        <p:nvPicPr>
          <p:cNvPr id="5" name="Train horn constant 2">
            <a:hlinkClick r:id="" action="ppaction://media"/>
            <a:extLst>
              <a:ext uri="{FF2B5EF4-FFF2-40B4-BE49-F238E27FC236}">
                <a16:creationId xmlns:a16="http://schemas.microsoft.com/office/drawing/2014/main" id="{3C756DCF-661D-0D8B-C1A1-66097A2BFE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19675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1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616E58F-179B-FEC8-BF84-4C07520CE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Eredmények,</a:t>
            </a:r>
            <a:br>
              <a:rPr lang="hu-HU" dirty="0"/>
            </a:br>
            <a:r>
              <a:rPr lang="hu-HU" dirty="0"/>
              <a:t>jövőbeli célok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5377013-1874-B20D-989B-DA84E8FA4C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A DTW leképezési útvonal gradiense jól becsüli a Doppler-eltolást</a:t>
            </a:r>
          </a:p>
          <a:p>
            <a:r>
              <a:rPr lang="hu-HU" dirty="0"/>
              <a:t>A kibocsátott jel közelíthető frekvenciaeltolással</a:t>
            </a:r>
          </a:p>
          <a:p>
            <a:r>
              <a:rPr lang="hu-HU" dirty="0"/>
              <a:t>Egyszerű szimulációkra működik</a:t>
            </a:r>
          </a:p>
          <a:p>
            <a:r>
              <a:rPr lang="hu-HU" dirty="0"/>
              <a:t>Jó alternatíva az FFT-alapú Doppler-korrekcióra</a:t>
            </a:r>
          </a:p>
          <a:p>
            <a:r>
              <a:rPr lang="hu-HU" dirty="0"/>
              <a:t>Komplexebb jelek (időben változó jelek)?</a:t>
            </a:r>
          </a:p>
          <a:p>
            <a:r>
              <a:rPr lang="hu-HU" dirty="0"/>
              <a:t>Mérések?</a:t>
            </a:r>
          </a:p>
        </p:txBody>
      </p:sp>
    </p:spTree>
    <p:extLst>
      <p:ext uri="{BB962C8B-B14F-4D97-AF65-F5344CB8AC3E}">
        <p14:creationId xmlns:p14="http://schemas.microsoft.com/office/powerpoint/2010/main" val="263410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 bwMode="auto">
          <a:xfrm>
            <a:off x="347662" y="3044279"/>
            <a:ext cx="844867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CBB2C"/>
              </a:buClr>
            </a:pPr>
            <a:r>
              <a:rPr lang="hu-HU" sz="4400" b="1" i="1" dirty="0">
                <a:solidFill>
                  <a:srgbClr val="B41020"/>
                </a:solidFill>
                <a:ea typeface="ＭＳ Ｐゴシック" charset="0"/>
              </a:rPr>
              <a:t>Köszönöm a figyelmet!</a:t>
            </a:r>
            <a:endParaRPr lang="en-US" sz="4400" b="1" i="1" strike="dblStrike" dirty="0">
              <a:solidFill>
                <a:srgbClr val="B4102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81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HIT template 4 3tmpl - FIN-HU">
  <a:themeElements>
    <a:clrScheme name="MaxiMizeR">
      <a:dk1>
        <a:srgbClr val="9CBB2C"/>
      </a:dk1>
      <a:lt1>
        <a:sysClr val="window" lastClr="FFFFFF"/>
      </a:lt1>
      <a:dk2>
        <a:srgbClr val="234C46"/>
      </a:dk2>
      <a:lt2>
        <a:srgbClr val="EEECE1"/>
      </a:lt2>
      <a:accent1>
        <a:srgbClr val="0000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</a:spPr>
      <a:bodyPr wrap="none"/>
      <a:lstStyle>
        <a:defPPr algn="r" eaLnBrk="0" hangingPunct="0">
          <a:spcBef>
            <a:spcPct val="20000"/>
          </a:spcBef>
          <a:buClr>
            <a:schemeClr val="tx1"/>
          </a:buClr>
          <a:defRPr sz="1500" i="0" dirty="0" smtClean="0">
            <a:solidFill>
              <a:schemeClr val="accent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10942</TotalTime>
  <Words>589</Words>
  <Application>Microsoft Office PowerPoint</Application>
  <PresentationFormat>Diavetítés a képernyőre (4:3 oldalarány)</PresentationFormat>
  <Paragraphs>154</Paragraphs>
  <Slides>32</Slides>
  <Notes>0</Notes>
  <HiddenSlides>0</HiddenSlides>
  <MMClips>15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32</vt:i4>
      </vt:variant>
    </vt:vector>
  </HeadingPairs>
  <TitlesOfParts>
    <vt:vector size="37" baseType="lpstr">
      <vt:lpstr>ＭＳ Ｐゴシック</vt:lpstr>
      <vt:lpstr>Arial</vt:lpstr>
      <vt:lpstr>Calibri</vt:lpstr>
      <vt:lpstr>Cambria Math</vt:lpstr>
      <vt:lpstr>HIT template 4 3tmpl - FIN-HU</vt:lpstr>
      <vt:lpstr>PowerPoint-bemutató</vt:lpstr>
      <vt:lpstr>Mi az A Doppler-effektus?</vt:lpstr>
      <vt:lpstr>Motiváció, cél</vt:lpstr>
      <vt:lpstr>Rezgések, hullámok</vt:lpstr>
      <vt:lpstr>A hang</vt:lpstr>
      <vt:lpstr>A hang frekvenciatartományban</vt:lpstr>
      <vt:lpstr>Mikrofonok</vt:lpstr>
      <vt:lpstr>Analóg-digitális jelátalakítás</vt:lpstr>
      <vt:lpstr>A Doppler-effektus</vt:lpstr>
      <vt:lpstr>Ismert trajektória 1: interpoláció</vt:lpstr>
      <vt:lpstr>Ismert trajektória 2: időfüggő frekvenciaeltolás</vt:lpstr>
      <vt:lpstr>Frekvenciaeltolás (pitch shifting)</vt:lpstr>
      <vt:lpstr>Frekvenciaeltolás az idő megtartásával</vt:lpstr>
      <vt:lpstr>Phase Vocoder</vt:lpstr>
      <vt:lpstr>Ismeretlen trajektória</vt:lpstr>
      <vt:lpstr>Dynamic Time Warping (DTW)</vt:lpstr>
      <vt:lpstr>DTW költségmátrix</vt:lpstr>
      <vt:lpstr>Leképezési útvonal</vt:lpstr>
      <vt:lpstr>DTW szinuszhullámon</vt:lpstr>
      <vt:lpstr>Az Amplitúdó korrigálása Burkológörbe segítségével</vt:lpstr>
      <vt:lpstr>Referenciaszakasz</vt:lpstr>
      <vt:lpstr>Referenciaszakasz</vt:lpstr>
      <vt:lpstr>Az algoritmus madártávlatból</vt:lpstr>
      <vt:lpstr>Szimulációs eredmények</vt:lpstr>
      <vt:lpstr>Visszaállított jel</vt:lpstr>
      <vt:lpstr>DTW vs. FFT: frekvenciaarány RMSE</vt:lpstr>
      <vt:lpstr>Mit nem vettünk figyelembe?</vt:lpstr>
      <vt:lpstr>Dudáló vonat</vt:lpstr>
      <vt:lpstr>Dudáló vonat Doppler-korrekciója</vt:lpstr>
      <vt:lpstr>Doppler-korrekció csalással</vt:lpstr>
      <vt:lpstr>Eredmények, jövőbeli célok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Kvantummechanika hatása a kriptográfiára, Shor algoritmus</dc:title>
  <dc:creator>bacsi</dc:creator>
  <cp:lastModifiedBy>Bence Csóka</cp:lastModifiedBy>
  <cp:revision>335</cp:revision>
  <cp:lastPrinted>2019-11-13T15:15:54Z</cp:lastPrinted>
  <dcterms:created xsi:type="dcterms:W3CDTF">2014-01-06T13:54:09Z</dcterms:created>
  <dcterms:modified xsi:type="dcterms:W3CDTF">2026-07-08T19:41:53Z</dcterms:modified>
</cp:coreProperties>
</file>