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265" r:id="rId2"/>
    <p:sldId id="269" r:id="rId3"/>
    <p:sldId id="271" r:id="rId4"/>
    <p:sldId id="281" r:id="rId5"/>
    <p:sldId id="273" r:id="rId6"/>
    <p:sldId id="275" r:id="rId7"/>
    <p:sldId id="277" r:id="rId8"/>
    <p:sldId id="282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84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1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EFD42F7-718C-4B98-AAEC-167E6DDD60A7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B2AA4F-B828-4D7C-AFD3-893933DAFCB4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 hasCustomPrompt="1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hu-H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 hasCustomPrompt="1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 hasCustomPrompt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>
            <a:fillRect/>
          </a:stretch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034B8-9661-42F9-97A4-289AFCB13808}" type="datetimeFigureOut">
              <a:rPr lang="hu-HU" smtClean="0"/>
              <a:t>2026. 07. 09.</a:t>
            </a:fld>
            <a:endParaRPr lang="hu-H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2FCE3EAC-85E4-4105-888F-55BBBB191526}" type="slidenum">
              <a:rPr lang="hu-HU" smtClean="0"/>
              <a:t>‹#›</a:t>
            </a:fld>
            <a:endParaRPr lang="hu-H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Relationship Id="rId9" Type="http://schemas.openxmlformats.org/officeDocument/2006/relationships/image" Target="../media/image9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idx="4294967295"/>
          </p:nvPr>
        </p:nvSpPr>
        <p:spPr>
          <a:xfrm>
            <a:off x="225632" y="1"/>
            <a:ext cx="7636323" cy="1267905"/>
          </a:xfrm>
        </p:spPr>
        <p:txBody>
          <a:bodyPr>
            <a:normAutofit fontScale="90000"/>
          </a:bodyPr>
          <a:lstStyle/>
          <a:p>
            <a:pPr algn="ctr"/>
            <a:br>
              <a:rPr lang="hu-HU" dirty="0"/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Az aradi vértanúk feleségei, élettársai, menyasszonyai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Kép 2" descr="http://www.klauzal.hu/images/user/zimage1311188472s.jpg">
            <a:extLst>
              <a:ext uri="{FF2B5EF4-FFF2-40B4-BE49-F238E27FC236}">
                <a16:creationId xmlns:a16="http://schemas.microsoft.com/office/drawing/2014/main" id="{6410740E-A525-4D22-9A69-22261B79D4AF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3346" y="1176367"/>
            <a:ext cx="4410686" cy="3509669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Kép 3" descr="https://wmn.hu/picture/101426/normal/253/00253870.jpeg">
            <a:extLst>
              <a:ext uri="{FF2B5EF4-FFF2-40B4-BE49-F238E27FC236}">
                <a16:creationId xmlns:a16="http://schemas.microsoft.com/office/drawing/2014/main" id="{72A8DB8F-9E50-40E9-BF61-0FAE2608B890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75" y="1238554"/>
            <a:ext cx="4777082" cy="33559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https://upload.wikimedia.org/wikipedia/commons/thumb/6/65/T%C3%B6r%C3%B6kbecsei_Siss%C3%A1nyi_Erzs%C3%A9bet.jpg/250px-T%C3%B6r%C3%B6kbecsei_Siss%C3%A1nyi_Erzs%C3%A9bet.jpg">
            <a:extLst>
              <a:ext uri="{FF2B5EF4-FFF2-40B4-BE49-F238E27FC236}">
                <a16:creationId xmlns:a16="http://schemas.microsoft.com/office/drawing/2014/main" id="{65420E99-9C11-4343-A016-6EB448065EBC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5118" y="381984"/>
            <a:ext cx="2381250" cy="31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://www.klauzal.hu/images/user/zimage1311189537.jpg">
            <a:extLst>
              <a:ext uri="{FF2B5EF4-FFF2-40B4-BE49-F238E27FC236}">
                <a16:creationId xmlns:a16="http://schemas.microsoft.com/office/drawing/2014/main" id="{F1A89EE9-A66B-4DF3-A598-C10D58F1F006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5632" y="4141830"/>
            <a:ext cx="2033436" cy="2675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ép 7" descr="http://www.klauzal.hu/images/user/zimage1311186995.jpg">
            <a:extLst>
              <a:ext uri="{FF2B5EF4-FFF2-40B4-BE49-F238E27FC236}">
                <a16:creationId xmlns:a16="http://schemas.microsoft.com/office/drawing/2014/main" id="{D17A5B21-43D8-4282-A4C0-275928A6EDF2}"/>
              </a:ext>
            </a:extLst>
          </p:cNvPr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5116" y="3902696"/>
            <a:ext cx="2308634" cy="2955303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Kép 8" descr="http://www.klauzal.hu/images/user/zimage1311186948.jpg">
            <a:extLst>
              <a:ext uri="{FF2B5EF4-FFF2-40B4-BE49-F238E27FC236}">
                <a16:creationId xmlns:a16="http://schemas.microsoft.com/office/drawing/2014/main" id="{28125888-45AE-4FAB-83BD-97DFAB4FBAC1}"/>
              </a:ext>
            </a:extLst>
          </p:cNvPr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0582" y="3569684"/>
            <a:ext cx="2454843" cy="31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Kép 10" descr="https://upload.wikimedia.org/wikipedia/commons/thumb/2/2b/Rozsv%C3%A1ry_Vilma_%28Barab%C3%A1s_Mikl%C3%B3s_festm%C3%A9nye%2C_1849%29.jpg/250px-Rozsv%C3%A1ry_Vilma_%28Barab%C3%A1s_Mikl%C3%B3s_festm%C3%A9nye%2C_1849%29.jpg">
            <a:extLst>
              <a:ext uri="{FF2B5EF4-FFF2-40B4-BE49-F238E27FC236}">
                <a16:creationId xmlns:a16="http://schemas.microsoft.com/office/drawing/2014/main" id="{B77564E5-9BAA-47FD-AE63-B9557112DF5D}"/>
              </a:ext>
            </a:extLst>
          </p:cNvPr>
          <p:cNvPicPr/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0261" y="4491008"/>
            <a:ext cx="2381250" cy="2381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Kép 11" descr="Damjanichné">
            <a:extLst>
              <a:ext uri="{FF2B5EF4-FFF2-40B4-BE49-F238E27FC236}">
                <a16:creationId xmlns:a16="http://schemas.microsoft.com/office/drawing/2014/main" id="{3C924817-58D9-49D9-A985-FCB7E24878A0}"/>
              </a:ext>
            </a:extLst>
          </p:cNvPr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56602" y="4476749"/>
            <a:ext cx="1803298" cy="2381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61625" y="150828"/>
            <a:ext cx="7422078" cy="961535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tizenhét aradi vértanú családi állapota 1848 tavaszán I.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103695" y="1828800"/>
            <a:ext cx="7580008" cy="446830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Aktív tisztként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NŐTLEN: Aulich Lajos, Török Ignác,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Lenkey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János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NŐS: Damjanich János, Leiningen-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Westerburg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Károly gróf, Láhner György, Ernst Poeltenberg,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Knezic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Károly, Schweidel József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ÖZVEGY: Kiss Ernő (előtte élettársi kapcsolatban)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Nyugállományú tisztként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NŐTLEN: Nagysándor József (1849-ben nősülni készült)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ÖZVEGY: Dessewffy Arisztid (1849-ben újból megnősül)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8" name="Picture 4" descr="https://upload.wikimedia.org/wikipedia/commons/thumb/8/8f/Aulich_Lajos_1.jpg/960px-Aulich_Lajos_1.jpg">
            <a:extLst>
              <a:ext uri="{FF2B5EF4-FFF2-40B4-BE49-F238E27FC236}">
                <a16:creationId xmlns:a16="http://schemas.microsoft.com/office/drawing/2014/main" id="{B3EB91BE-E713-48EB-BB48-FF8EB3EAFA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82986" y="-65987"/>
            <a:ext cx="2209013" cy="3054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s://upload.wikimedia.org/wikipedia/commons/thumb/3/34/T%C3%B6r%C3%B6k_Ign%C3%A1c_aradi_v%C3%A9rtan%C3%BA_t%C3%A1bornok.jpg/250px-T%C3%B6r%C3%B6k_Ign%C3%A1c_aradi_v%C3%A9rtan%C3%BA_t%C3%A1bornok.jpg">
            <a:extLst>
              <a:ext uri="{FF2B5EF4-FFF2-40B4-BE49-F238E27FC236}">
                <a16:creationId xmlns:a16="http://schemas.microsoft.com/office/drawing/2014/main" id="{977D96F1-8E07-40A7-ABE0-E35D75CD9C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0488" y="1381321"/>
            <a:ext cx="2381250" cy="2714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Lenkey János századosként">
            <a:extLst>
              <a:ext uri="{FF2B5EF4-FFF2-40B4-BE49-F238E27FC236}">
                <a16:creationId xmlns:a16="http://schemas.microsoft.com/office/drawing/2014/main" id="{E2509892-569A-47F9-8B2D-FED448469A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49" y="3188027"/>
            <a:ext cx="238125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45097" y="282804"/>
            <a:ext cx="7833674" cy="744718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tizenhét aradi vértanú családi állapota 1848 tavaszán II.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0" y="1800521"/>
            <a:ext cx="9524804" cy="515646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Rangjáról lemondva kilépett a szolgálatból</a:t>
            </a:r>
          </a:p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NŐTLEN: Kazinczy Lajos (1820. X. 20. – 1849. X. 25.)</a:t>
            </a:r>
          </a:p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NŐS: Ludwig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Hauk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Lázár Vilmos</a:t>
            </a:r>
          </a:p>
          <a:p>
            <a:pPr>
              <a:buFontTx/>
              <a:buChar char="-"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Politikai összeesküvés miatt várbörtönben</a:t>
            </a:r>
          </a:p>
          <a:p>
            <a:pPr marL="0" indent="0">
              <a:buNone/>
            </a:pP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NŐTLEN: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Auffenberg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(Ormai) Norbert (1849-ben megnősül), 1813. VIII. 12. – 1849. VIII. 22. A 31.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hadnagyaként belekeveredett egy pánszláv összeesküvésbe, amiért 1847-ben 14 év várbörtönre ítélték (Munkács). 1848. V. 2. kegyelmet kap, majd magyar szolgálatba lép. 1848. decemberétől a honvéd vadász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ezredek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szervezője, végül ezredes. Felesége 1849. V. 27-től. , egyik beosztott tisztjének,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Rozsváry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Kornhoffer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Ferencnek a lánya,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Rozsváry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Vilma (1831-1879). Férje kivégzésekor gyermeket várt. Férjhez ment egy Arad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vm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 földbirtokoshoz, </a:t>
            </a:r>
            <a:r>
              <a:rPr lang="hu-H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Ormay</a:t>
            </a:r>
            <a:r>
              <a:rPr lang="hu-H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Józsefhez, hogy neve legyen a gyermekének. Fia megszületése után elhagyta az országot. Brazíliában telepedett le, ahol férjhez ment egy gazdag ültetvényeshez. Nagy vagyont hagyott fiára, ifjabb Ormai Norbertre, aki az USA-ban élt.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Barabás Miklós festménye (1849)">
            <a:extLst>
              <a:ext uri="{FF2B5EF4-FFF2-40B4-BE49-F238E27FC236}">
                <a16:creationId xmlns:a16="http://schemas.microsoft.com/office/drawing/2014/main" id="{3D764935-724C-475C-85CC-F0E9B8B421BC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04" y="0"/>
            <a:ext cx="2381250" cy="3028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s://upload.wikimedia.org/wikipedia/commons/thumb/2/2b/Rozsv%C3%A1ry_Vilma_%28Barab%C3%A1s_Mikl%C3%B3s_festm%C3%A9nye%2C_1849%29.jpg/250px-Rozsv%C3%A1ry_Vilma_%28Barab%C3%A1s_Mikl%C3%B3s_festm%C3%A9nye%2C_1849%29.jpg">
            <a:extLst>
              <a:ext uri="{FF2B5EF4-FFF2-40B4-BE49-F238E27FC236}">
                <a16:creationId xmlns:a16="http://schemas.microsoft.com/office/drawing/2014/main" id="{A6A4D780-9E22-438B-A0CD-BB07FA83781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4804" y="3303603"/>
            <a:ext cx="2503798" cy="27578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E1ABB79E-B730-46B4-955D-B2F255BBE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964" y="311086"/>
            <a:ext cx="7202078" cy="1131216"/>
          </a:xfrm>
        </p:spPr>
        <p:txBody>
          <a:bodyPr/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LÁZÁR VILMOS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reviczky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Mária bárónő</a:t>
            </a:r>
          </a:p>
        </p:txBody>
      </p:sp>
      <p:sp>
        <p:nvSpPr>
          <p:cNvPr id="4" name="Tartalom helye 3">
            <a:extLst>
              <a:ext uri="{FF2B5EF4-FFF2-40B4-BE49-F238E27FC236}">
                <a16:creationId xmlns:a16="http://schemas.microsoft.com/office/drawing/2014/main" id="{ABDBFE3A-0F70-47A6-9B1B-8B30351DEB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414" y="1838227"/>
            <a:ext cx="9414925" cy="4279769"/>
          </a:xfrm>
        </p:spPr>
        <p:txBody>
          <a:bodyPr/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Lázár Vilmos (Nagybecskerek, 1817. X. 24. – Arad, 1849. X. 6.) 1833-tól a 61., majd a 34. gyalogezredben szolgált. Hadnagyként lépett ki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kir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hds-ből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Alkalmi munkák után a Középponti Vasúttársaság hivatalnoka, 1848-ban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főpénztárnoka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egyben a pozsonyi igazgatóság vezetője, s a társaság elnökének, Zichy Ferenc grófnak a titkára. Magyar szolgálatba lépve végül ezredes, a IX. és a X. hadtest maradványaival 1849. VIII. 19-én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Karánsebesnél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tette le a fegyvert. Felesége 1844-től Reviczky Mária bárónő (1812-1873), akinek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Halasy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Józseffel kötött első házasságából három gyermeke (Béla, Madlen és Szerencs) született, s Lázár Vilmos lett a nevelőapjuk.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hu-HU" dirty="0"/>
          </a:p>
          <a:p>
            <a:pPr marL="0" indent="0">
              <a:buNone/>
            </a:pPr>
            <a:endParaRPr lang="hu-HU" dirty="0"/>
          </a:p>
        </p:txBody>
      </p:sp>
      <p:pic>
        <p:nvPicPr>
          <p:cNvPr id="5" name="Kép 4" descr="https://upload.wikimedia.org/wikipedia/commons/thumb/9/9b/L%C3%A1z%C3%A1r_Vilmos_Szamossy.jpg/250px-L%C3%A1z%C3%A1r_Vilmos_Szamossy.jpg">
            <a:extLst>
              <a:ext uri="{FF2B5EF4-FFF2-40B4-BE49-F238E27FC236}">
                <a16:creationId xmlns:a16="http://schemas.microsoft.com/office/drawing/2014/main" id="{6FB7E7F9-1F30-4498-8848-2A4C51F5E0C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39" y="121959"/>
            <a:ext cx="2381250" cy="2800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http://www.klauzal.hu/images/user/zimage1311186948.jpg">
            <a:extLst>
              <a:ext uri="{FF2B5EF4-FFF2-40B4-BE49-F238E27FC236}">
                <a16:creationId xmlns:a16="http://schemas.microsoft.com/office/drawing/2014/main" id="{CDDFC68E-11E0-4C9C-85A4-6EBB1559A79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0339" y="2479839"/>
            <a:ext cx="2487295" cy="40576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34116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9393" y="804520"/>
            <a:ext cx="7845304" cy="664062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Ludwig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hauk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Ruthner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a.(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nna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)		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125691" y="1791092"/>
            <a:ext cx="11638960" cy="4703975"/>
          </a:xfrm>
        </p:spPr>
        <p:txBody>
          <a:bodyPr>
            <a:no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Ludwig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Hauk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(Bécs, 1798. X. 22. – Arad, 1850. II. 19.) 1813-tól 1826-ig a 2. gyalogezredben szolgált, ahonnan hadnagyként lépett ki. Ezután kincstári hivatalnokként, majd reformokat sürgető újságíróként tevékenykedett. Részt vett az 1848. március 13-i, majd az október 6-i bécsi forradalmakban, utóbbiban az Elit Gárda őrnagya. A bécsi forradalom veresége után Magyarországra menekült, s Bem seregében szolgált táborkari tisztként, végül honvéd alezredes.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Felesége 1836 májusától 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korneburgi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születésű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Ruthner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Gyermekük nem született.</a:t>
            </a:r>
          </a:p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71340" y="804520"/>
            <a:ext cx="8710367" cy="881776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Dessewffy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arisztid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újházy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Antónia, majd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szinyey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merse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emma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52228" y="1772240"/>
            <a:ext cx="7556861" cy="446830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Dessewffy Arisztid (1802. VII. 2. – 1849. X. 6.)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1819-1839-ig az 5. huszárezredben szolgált, ahonnan első-kapitányként (századosként) vonult nyugállományba 37 évesen.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1842. IX. 15-én vette feleségül unokahúgát,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Újházy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Antóniát (1824-1847), aki leánytestvérének, D. Teréziának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Újházy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Antalnak volt a leánya. Házasságukból több gyermek született, akik csecsemőként elhunytak.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1849. VII. 5-én vette feleségül Szinyei Merse Emmát (1822-1871), 1857-től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Máriássy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János (1822-1905) volt honvéd ezredes és D. A. barátjának a felesége. D. A. búcsúlevelével temették el.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 descr="https://upload.wikimedia.org/wikipedia/commons/thumb/6/60/Dessewffy_Arisztid.jpg/250px-Dessewffy_Arisztid.jpg">
            <a:extLst>
              <a:ext uri="{FF2B5EF4-FFF2-40B4-BE49-F238E27FC236}">
                <a16:creationId xmlns:a16="http://schemas.microsoft.com/office/drawing/2014/main" id="{FB2CA76E-7F1A-42D5-9B3A-D50CE42C715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9035" y="-86169"/>
            <a:ext cx="2472965" cy="3263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Szinyei Merse Emma Forrás: Klauzál.hu">
            <a:extLst>
              <a:ext uri="{FF2B5EF4-FFF2-40B4-BE49-F238E27FC236}">
                <a16:creationId xmlns:a16="http://schemas.microsoft.com/office/drawing/2014/main" id="{28646624-5455-4332-B1DE-FA39569F4FE1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9089" y="1612534"/>
            <a:ext cx="2472965" cy="3403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s://upload.wikimedia.org/wikipedia/commons/thumb/e/e1/M%C3%A1ri%C3%A1ssy_J%C3%A1nos-1.jpg/250px-M%C3%A1ri%C3%A1ssy_J%C3%A1nos-1.jpg">
            <a:extLst>
              <a:ext uri="{FF2B5EF4-FFF2-40B4-BE49-F238E27FC236}">
                <a16:creationId xmlns:a16="http://schemas.microsoft.com/office/drawing/2014/main" id="{887F0B96-DA73-40DE-BA05-36A0F12BC1B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5888" y="3176833"/>
            <a:ext cx="2381250" cy="31686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94269" y="141402"/>
            <a:ext cx="8835976" cy="1263192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Nagysándor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józsef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schmidt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emma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94269" y="1904213"/>
            <a:ext cx="8091338" cy="4468307"/>
          </a:xfrm>
        </p:spPr>
        <p:txBody>
          <a:bodyPr>
            <a:normAutofit lnSpcReduction="10000"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Nagysándor József (1803. VIII. 19. – 1849. X. 6.) 1819-1846 az 5. tüzér, illetve a 2. huszárezredben szolgált, ahonnan egy lovas baleset után elsőkapitányként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főszázadosként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vonult nyugdíjba. Ezután földbérlő a Torontál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vm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 Zsombolyán.  1848-ban előbb a nemzetőrséi, majd a honvédség keretein belül töltött be jelentősebb parancsnoki beosztásokat. 1849. IV. 6-tól honvéd vezérőrnagy, végül az I.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hdt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parancsnoka.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1848 folyamán jegyezte el unokahúgát, Schmidt Emmát (1832-1898), Schmidt János főorvos és Nagysándor Johanna leányát. Az esztergomi érsekség 1849 júniusában engedélyezte a házasságukat, de a katonai események ezt már megakadályozták. Később, 1853-ban Klauzál Gábor (1804-1866) volt miniszternek lett a felesége, házasságukból két leány és egy fiú született.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Kép 3" descr="https://upload.wikimedia.org/wikipedia/commons/thumb/7/76/Klauz%C3%A1l_G%C3%A1bor.jpg/960px-Klauz%C3%A1l_G%C3%A1bor.jpg">
            <a:extLst>
              <a:ext uri="{FF2B5EF4-FFF2-40B4-BE49-F238E27FC236}">
                <a16:creationId xmlns:a16="http://schemas.microsoft.com/office/drawing/2014/main" id="{491C46CB-9F6D-4E33-9E6B-3F19A9BCCC2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82249" y="3959258"/>
            <a:ext cx="1809750" cy="2609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Kép 5" descr="https://www.3szek.ro/kepek3/oktober/jano3kicsi.jpg">
            <a:extLst>
              <a:ext uri="{FF2B5EF4-FFF2-40B4-BE49-F238E27FC236}">
                <a16:creationId xmlns:a16="http://schemas.microsoft.com/office/drawing/2014/main" id="{00F0E96C-0ACB-4A9F-929E-334EF58BF0B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3046" y="0"/>
            <a:ext cx="2538953" cy="3959258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s://www.3szek.ro/kepek3/oktober/jano4kicsi.jpg">
            <a:extLst>
              <a:ext uri="{FF2B5EF4-FFF2-40B4-BE49-F238E27FC236}">
                <a16:creationId xmlns:a16="http://schemas.microsoft.com/office/drawing/2014/main" id="{A03D6E41-E17E-4E38-B5DB-FB5593FA9292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5607" y="1772239"/>
            <a:ext cx="2438400" cy="3689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508000"/>
            <a:ext cx="8523843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ernő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szentgyörgyi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Horváth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krisztina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(és Turák Anna)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06401" y="2041236"/>
            <a:ext cx="8106003" cy="392545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Kiss Ernő (1799. VI. 13. – 1849.X. 6.)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1826. V. 16-án vette feleségül Répceszentgyörgyön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szentgyörgyi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Horváth Krisztinát (1805. VII. 15. – 1827. II. 7.), akivel állítólag az előző évi balatonfüredi bálon (Anna-bál) ismerkedett meg. Házasságukból egy leány született, Krisztina Izabella, az édesanya a szüléskor elhunyt.</a:t>
            </a:r>
          </a:p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Házasságát megelőzően élettársi kapcsolatban élt Turák Annával, akitől négy gyermeke született: Ernesztin (7 évesen meghalt), Auguszta (1822-1900, Dániel Jánosné), Róza (1823-1879, Bodor Györgyné) és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Turati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Ernő (Itáliában élt). Augusztát és Rózát Kiss Ernő a későbbiekben a nevére vette.    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Kiss Ernő">
            <a:extLst>
              <a:ext uri="{FF2B5EF4-FFF2-40B4-BE49-F238E27FC236}">
                <a16:creationId xmlns:a16="http://schemas.microsoft.com/office/drawing/2014/main" id="{187F6F2D-C451-4E9C-B62D-0F5688E0DBF0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-94269"/>
            <a:ext cx="2381250" cy="2825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s://upload.wikimedia.org/wikipedia/commons/thumb/e/e3/AnnaBal_Gyogy3.jpg/250px-AnnaBal_Gyogy3.jpg">
            <a:extLst>
              <a:ext uri="{FF2B5EF4-FFF2-40B4-BE49-F238E27FC236}">
                <a16:creationId xmlns:a16="http://schemas.microsoft.com/office/drawing/2014/main" id="{DCFF2DD5-D4E3-448F-AE8B-220382EFCFDA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6801" y="2302497"/>
            <a:ext cx="2705199" cy="1965423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ép 7" descr="Anna-bál Balatonfüred 2026 - Az ország és a Balaton-part legpatinásabb társasági eseménye">
            <a:extLst>
              <a:ext uri="{FF2B5EF4-FFF2-40B4-BE49-F238E27FC236}">
                <a16:creationId xmlns:a16="http://schemas.microsoft.com/office/drawing/2014/main" id="{15B63B1B-47BD-4EE5-9265-E4841377435E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3250" y="4210050"/>
            <a:ext cx="3968750" cy="26479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1704017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2" y="508000"/>
            <a:ext cx="7766638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Schweidel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józsef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domicella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bilinska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06401" y="2041236"/>
            <a:ext cx="8530209" cy="392545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Schweidel József (1796. V. 18. – 1849. X. 6.): 1815-től a 4. huszárezredben szolgált, 1848-ban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szf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-i őrnagy. Ezredét augusztusban ő vezette haza Bécsből, hamarosan ezredes, 1848. X. 26-tól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1827-ben főhadnagyként vette feleségül galíciai állomáshelyén a lengyel nemesi családból származó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Domicella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Bilinskát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(1804 - Bp., 1888. III. 13.). (Kaució 3600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 Házasságukból 5 gyermek született, akik közül 4 maradt életben: Bála/Adalbert (1828), Marie (1829,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Driska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Szilárdné,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Derra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Antalné, Fabricius Károlyné), Sarolta (1833, dr. Balogh Sándorné) és Anna/Nina (1845, Halász Gedeonné).   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https://upload.wikimedia.org/wikipedia/commons/thumb/c/cb/Schweidel_J%C3%B3zsef_aradi_v%C3%A9rtan%C3%BA_t%C3%A1bornok.jpg/250px-Schweidel_J%C3%B3zsef_aradi_v%C3%A9rtan%C3%BA_t%C3%A1bornok.jpg">
            <a:extLst>
              <a:ext uri="{FF2B5EF4-FFF2-40B4-BE49-F238E27FC236}">
                <a16:creationId xmlns:a16="http://schemas.microsoft.com/office/drawing/2014/main" id="{F14BFF46-F851-4DA4-9000-E1CD0468F1E1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9268"/>
            <a:ext cx="2895600" cy="2873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://www.klauzal.hu/images/user/zimage1311186995.jpg">
            <a:extLst>
              <a:ext uri="{FF2B5EF4-FFF2-40B4-BE49-F238E27FC236}">
                <a16:creationId xmlns:a16="http://schemas.microsoft.com/office/drawing/2014/main" id="{313B24E3-8978-4B22-9959-27457429D3A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6400" y="2873664"/>
            <a:ext cx="2895600" cy="3860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434594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508000"/>
            <a:ext cx="5409937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Schweidel Józsefné</a:t>
            </a:r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gyászjelentése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3076576" y="2041236"/>
            <a:ext cx="10648454" cy="363468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m.blog.hu/mi/mindennapoktortenete/image/schweidel_jo_zsefne_gya_szjelente_s.jpg">
            <a:extLst>
              <a:ext uri="{FF2B5EF4-FFF2-40B4-BE49-F238E27FC236}">
                <a16:creationId xmlns:a16="http://schemas.microsoft.com/office/drawing/2014/main" id="{ED9B350E-368D-4322-9D65-6D29746D067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-216816"/>
            <a:ext cx="5338763" cy="6966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595373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508000"/>
            <a:ext cx="8523843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LÁHNER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györgy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magdalena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lucia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conchetti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65988" y="1819373"/>
            <a:ext cx="9744761" cy="431747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Láhner György (1795. X. 6. – 1849. X. 6.): 1812-től a 33.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 szolgált, 1844-től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örgy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III. zászlóalj parancsnoka. 1820-tól 1845-ig Észak-Itáliában állomásozott alakulatával. 1848. X. 12-től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XI. 16-tól es, 1849. II. 16-tól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tüzérségi és felszerelési ügyek irányítója. 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Felesége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Magdalena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Lucia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Conchetti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(1821-1895), 1839. XI. 16-án vette feleségül Milánóban. 1840. VIII. 24-én született fiuk, Edward, aki két nappal később meghalt. Leányuk,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Alexandrina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Franciska Anna Mária 1845-ben született Komáromban. 1849. X. 6. után egy ideig Aradon lakott Damjanich János édesanyjánál, majd Makóra költözött. Később visszatért Itáliába, de magyar barátaival továbbra is tartotta a kapcsolatot.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https://upload.wikimedia.org/wikipedia/commons/thumb/5/5e/Lahner_Gy%C3%B6rgy_aradi_v%C3%A9rtan%C3%BA.jpg/250px-Lahner_Gy%C3%B6rgy_aradi_v%C3%A9rtan%C3%BA.jpg">
            <a:extLst>
              <a:ext uri="{FF2B5EF4-FFF2-40B4-BE49-F238E27FC236}">
                <a16:creationId xmlns:a16="http://schemas.microsoft.com/office/drawing/2014/main" id="{508DDEC5-6089-4959-BE0C-8D8735894F4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0" y="0"/>
            <a:ext cx="2381250" cy="3619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://www.klauzal.hu/images/user/zimage1311189537.jpg">
            <a:extLst>
              <a:ext uri="{FF2B5EF4-FFF2-40B4-BE49-F238E27FC236}">
                <a16:creationId xmlns:a16="http://schemas.microsoft.com/office/drawing/2014/main" id="{42C6976C-3520-4F2D-8128-712D802D5224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880" y="2865814"/>
            <a:ext cx="2484120" cy="36195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7276043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2" y="226243"/>
            <a:ext cx="7464980" cy="1178351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Ernst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poeltenberg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paula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kakowska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0" y="1781665"/>
            <a:ext cx="9549353" cy="4609707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Ernst Poeltenberg (Bécs, 1808. II. 20. – Arad, 1849. X. 6.): 1829-től 6. vértes-, 1833-tól a 4. huszárezredben szolgált, amely 1847-ig Galíciában állomásozott. 1848. VIII. ezredét hazavezényelték, amelynek rangidős századosa volt. 1848. X. 27-től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XII. 18-tól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1849. I. ezredes, VI. 2-től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Alszázadosként 1840. XII. 12-én vette feleségül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Ternapolban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Paula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Kakowskat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(1822-1874). (Kaució 6000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amelyet az ezred pénztárából kölcsönzött.) Három gyermekük született: Leopold Erasmus Johann (1842), Helena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Natalia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Augusta (1843, f.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Fack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Gedő), Guido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Hilarius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Jacob Heinrich (1846). 1849. XI. 6-tól az uralkodói magánpénztárból évi 100 pengőt folyósítottak neki gyermekei nagykorúságáig. 1863-ban sógornőjével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Wilhelmine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P.) egy kórház működtetésével támogatták a lengyelek oroszok elleni felkelését. 1864-től Pesten élt. 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Szamossy Elek litográfiája">
            <a:extLst>
              <a:ext uri="{FF2B5EF4-FFF2-40B4-BE49-F238E27FC236}">
                <a16:creationId xmlns:a16="http://schemas.microsoft.com/office/drawing/2014/main" id="{DB3E9FF6-F659-4A21-B244-65CFDD9F290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47057" y="0"/>
            <a:ext cx="2381250" cy="32194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054830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320512"/>
            <a:ext cx="7700651" cy="914400"/>
          </a:xfrm>
        </p:spPr>
        <p:txBody>
          <a:bodyPr>
            <a:normAutofit fontScale="90000"/>
          </a:bodyPr>
          <a:lstStyle/>
          <a:p>
            <a:pPr algn="ctr"/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Knezic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károly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kapitány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katalin</a:t>
            </a:r>
            <a:endParaRPr lang="hu-H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103695" y="1809946"/>
            <a:ext cx="9323109" cy="4383464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Knezic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Károly (1808. IX. 6. – 1849. X. 6.): 1824-től a 34.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 szolgált, 1846-tól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főszázadosként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1831-től az I. és II. z. Galíciában, a III. z. Egerben állomásozott. 1848. X. 16-től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XII. 1-től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1849. III. 13-tól es, V. 1-től vezérőrnagy.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1844. VI. 13-án vette feleségül Egerben (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főszékesegyház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Kapitány Katalint (…-1853). Két leányuk született: Olga Auguszta Erzsébet (1845, 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Grőber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Józsefné) és Irén Szidónia Anna (1847,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Grőber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Sándorné). Ma élő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leszármazottaik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száma meghaladja a százat, rendszeres évi találkozókat tartanak.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https://upload.wikimedia.org/wikipedia/commons/thumb/1/12/Knezi%C4%87_K%C3%A1roly.jpg/250px-Knezi%C4%87_K%C3%A1roly.jpg">
            <a:extLst>
              <a:ext uri="{FF2B5EF4-FFF2-40B4-BE49-F238E27FC236}">
                <a16:creationId xmlns:a16="http://schemas.microsoft.com/office/drawing/2014/main" id="{6FADA931-33C9-493D-8A03-E1D59A16E869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7055" y="0"/>
            <a:ext cx="2381250" cy="30099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290841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508000"/>
            <a:ext cx="8523843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Leiningen-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westerburg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károly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gróf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sissány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eliz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0" y="1809945"/>
            <a:ext cx="7504718" cy="4540055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Leiningen-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Westerburg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Károly gróf (1819. IV. 11. – 1849. X. 6.): 1835-től szolgált an49., a 39. majd a 31.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-ben. 1845-ben alszázados és tartósan szabadságolva. 1848. XII. 28-tól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a 19/III. z.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pk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-a, 1849. III. 10-től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IV. 6-tól es, VI. 26-tól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vőrgy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A szabadságharc legtöbbször kitűntetett katonája.</a:t>
            </a:r>
          </a:p>
          <a:p>
            <a:pPr algn="just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1844-ben feleségül vette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Sissány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Elizt (1827-1898), a törökbecsei uradalom egyik tulajdonosnőjét. Három gyermekük közül 2 maradt életben: Erzsébet (Liza, 1845-1913, William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Barwell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), Ármin (1848-1900). 1854-ben férje barátjának, Bethlen József grófnak (1824-1896), volt honvéd századosnak lett a felesége (4 gyermekük született: István, Béla, Miklós, Anna).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leiningen-westerburg_karoly">
            <a:extLst>
              <a:ext uri="{FF2B5EF4-FFF2-40B4-BE49-F238E27FC236}">
                <a16:creationId xmlns:a16="http://schemas.microsoft.com/office/drawing/2014/main" id="{6B0B72C4-CF30-4212-9CF6-A2ACB448D6F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767" y="16164"/>
            <a:ext cx="2567233" cy="3543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https://upload.wikimedia.org/wikipedia/commons/thumb/6/65/T%C3%B6r%C3%B6kbecsei_Siss%C3%A1nyi_Erzs%C3%A9bet.jpg/250px-T%C3%B6r%C3%B6kbecsei_Siss%C3%A1nyi_Erzs%C3%A9bet.jpg">
            <a:extLst>
              <a:ext uri="{FF2B5EF4-FFF2-40B4-BE49-F238E27FC236}">
                <a16:creationId xmlns:a16="http://schemas.microsoft.com/office/drawing/2014/main" id="{6091CD8C-A7E0-44F7-919A-9A0973622878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24767" y="3003485"/>
            <a:ext cx="2567233" cy="3187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Kép 7" descr="https://static-cdn.arcanum.com/nfo-resources/bona_pic/bona/grof_bethlen_miklos.jpg">
            <a:extLst>
              <a:ext uri="{FF2B5EF4-FFF2-40B4-BE49-F238E27FC236}">
                <a16:creationId xmlns:a16="http://schemas.microsoft.com/office/drawing/2014/main" id="{BEFDEECF-39C9-4499-8B21-77FF64543AF0}"/>
              </a:ext>
            </a:extLst>
          </p:cNvPr>
          <p:cNvPicPr/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04718" y="3073400"/>
            <a:ext cx="2506548" cy="311778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5859049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2" y="508000"/>
            <a:ext cx="7436700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Damjanich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jános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csernovics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emília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06400" y="2041236"/>
            <a:ext cx="9227793" cy="3925456"/>
          </a:xfrm>
        </p:spPr>
        <p:txBody>
          <a:bodyPr>
            <a:normAutofit/>
          </a:bodyPr>
          <a:lstStyle/>
          <a:p>
            <a:pPr algn="just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Damjanich János (1804. XII. 8. – 1849. X. 6.): 1820-tól szolgált a 61.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gye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-ben, 1848. II. 16-tól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főszázados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ezredében Temesváron. 1848. VI. 20-án honvéd őrnagy (3.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hz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.), X. 14-től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ales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XI. 25-től es, XII. 28-tól vezérőrnagy.</a:t>
            </a:r>
          </a:p>
          <a:p>
            <a:pPr algn="just"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1847-ben vette feleségül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Csernovics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Emíliát (1819. XI. 19. – 1909. XI. 30.). A „nemzet özvegyeként” emlegették Batthyány Lajos gróf örvegyével, Zichy Antónia grófnővel együtt. Rengeteg jótékonysági akció, s a Magyar Gazdasszonyok Egyletének a megszervezése kapcsolódik hozzá.  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https://www.3szek.ro/kepek3/oktober/jano2kicsi.jpg">
            <a:extLst>
              <a:ext uri="{FF2B5EF4-FFF2-40B4-BE49-F238E27FC236}">
                <a16:creationId xmlns:a16="http://schemas.microsoft.com/office/drawing/2014/main" id="{38843932-0915-4D5F-8556-1831D33783DA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7570" y="-88572"/>
            <a:ext cx="2284429" cy="3142857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Kép 6" descr="Damjanichné">
            <a:extLst>
              <a:ext uri="{FF2B5EF4-FFF2-40B4-BE49-F238E27FC236}">
                <a16:creationId xmlns:a16="http://schemas.microsoft.com/office/drawing/2014/main" id="{65476B20-DCDB-4995-9317-CDE508868A5E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59159" y="3054285"/>
            <a:ext cx="2381250" cy="310515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4564194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6401" y="508000"/>
            <a:ext cx="8523843" cy="1108364"/>
          </a:xfrm>
        </p:spPr>
        <p:txBody>
          <a:bodyPr>
            <a:normAutofit/>
          </a:bodyPr>
          <a:lstStyle/>
          <a:p>
            <a:pPr algn="ctr"/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Vécsey Károly gróf és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duffaud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hu-HU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karolina</a:t>
            </a: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88279" y="2041236"/>
            <a:ext cx="9112282" cy="3925456"/>
          </a:xfrm>
        </p:spPr>
        <p:txBody>
          <a:bodyPr>
            <a:normAutofit/>
          </a:bodyPr>
          <a:lstStyle/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Vécsey Károly gróf (1803. XI. 24. – 1849. X. 6.): 1820-tól a 4. dragonyos-, 1821-től az 5., 1845-től őrnagyként a 2. huszárezredben szolgált. 1848. X. 12-től es, XII. 12-től vezérőrnagy.  </a:t>
            </a:r>
          </a:p>
          <a:p>
            <a:pPr>
              <a:buFontTx/>
              <a:buChar char="-"/>
            </a:pP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Élettársa 1849-ben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Duffaud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Karolina (… - 1900. X. 28., férje Hesse János, lányuk H. Gizella). Kérvényezték Karolina válását, de engedélyt nem kapott rá. 1849 augusztusában V. K. némi erőszakkal kikényszerítette az egyházi esküvőt, de az </a:t>
            </a:r>
            <a:r>
              <a:rPr lang="hu-H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egyházjogilag</a:t>
            </a:r>
            <a:r>
              <a:rPr lang="hu-H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szabálytalan volt. Haláláig hűen őrizte Vécsey Károly emlékét. 1899-ben elismerték özvegyi jogait.</a:t>
            </a: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Kép 5" descr="Szamossy Elek litográfiáján">
            <a:extLst>
              <a:ext uri="{FF2B5EF4-FFF2-40B4-BE49-F238E27FC236}">
                <a16:creationId xmlns:a16="http://schemas.microsoft.com/office/drawing/2014/main" id="{A4853B4E-75BE-4AA7-B1BE-E25A738C80BE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22472" y="0"/>
            <a:ext cx="2381250" cy="32258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240300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173019" y="507999"/>
            <a:ext cx="9881836" cy="1547043"/>
          </a:xfrm>
        </p:spPr>
        <p:txBody>
          <a:bodyPr>
            <a:normAutofit/>
          </a:bodyPr>
          <a:lstStyle/>
          <a:p>
            <a:pPr algn="ctr"/>
            <a:b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hu-H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Köszönöm szépen a figyelmet ! </a:t>
            </a:r>
          </a:p>
        </p:txBody>
      </p:sp>
      <p:sp>
        <p:nvSpPr>
          <p:cNvPr id="5" name="Tartalom helye 4"/>
          <p:cNvSpPr>
            <a:spLocks noGrp="1"/>
          </p:cNvSpPr>
          <p:nvPr>
            <p:ph idx="1"/>
          </p:nvPr>
        </p:nvSpPr>
        <p:spPr>
          <a:xfrm>
            <a:off x="406401" y="2133600"/>
            <a:ext cx="10648454" cy="3833091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endParaRPr lang="hu-H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3133735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éri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éria">
      <a:majorFont>
        <a:latin typeface="Gill Sans M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éri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Gallery</Template>
  <TotalTime>0</TotalTime>
  <Words>1866</Words>
  <Application>Microsoft Office PowerPoint</Application>
  <PresentationFormat>Szélesvásznú</PresentationFormat>
  <Paragraphs>59</Paragraphs>
  <Slides>17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4</vt:i4>
      </vt:variant>
      <vt:variant>
        <vt:lpstr>Téma</vt:lpstr>
      </vt:variant>
      <vt:variant>
        <vt:i4>1</vt:i4>
      </vt:variant>
      <vt:variant>
        <vt:lpstr>Diacímek</vt:lpstr>
      </vt:variant>
      <vt:variant>
        <vt:i4>17</vt:i4>
      </vt:variant>
    </vt:vector>
  </HeadingPairs>
  <TitlesOfParts>
    <vt:vector size="22" baseType="lpstr">
      <vt:lpstr>Arial</vt:lpstr>
      <vt:lpstr>Calibri</vt:lpstr>
      <vt:lpstr>Gill Sans MT</vt:lpstr>
      <vt:lpstr>Times New Roman</vt:lpstr>
      <vt:lpstr>Galéria</vt:lpstr>
      <vt:lpstr> Az aradi vértanúk feleségei, élettársai, menyasszonyai  </vt:lpstr>
      <vt:lpstr>A tizenhét aradi vértanú családi állapota 1848 tavaszán I.</vt:lpstr>
      <vt:lpstr>A tizenhét aradi vértanú családi állapota 1848 tavaszán II.</vt:lpstr>
      <vt:lpstr>LÁZÁR VILMOS és reviczky Mária bárónő</vt:lpstr>
      <vt:lpstr>Ludwig hauk és Ruthner a.(nna)  </vt:lpstr>
      <vt:lpstr>Dessewffy arisztid – újházy Antónia, majd szinyey merse emma</vt:lpstr>
      <vt:lpstr>Nagysándor józsef és schmidt emma </vt:lpstr>
      <vt:lpstr>Kiss ernő és szentgyörgyi Horváth krisztina (és Turák Anna) </vt:lpstr>
      <vt:lpstr>Schweidel józsef és domicella bilinska </vt:lpstr>
      <vt:lpstr>Schweidel Józsefné gyászjelentése</vt:lpstr>
      <vt:lpstr>LÁHNER györgy és magdalena lucia conchetti </vt:lpstr>
      <vt:lpstr>Ernst poeltenberg és paula kakowska </vt:lpstr>
      <vt:lpstr>Knezic károly és kapitány katalin</vt:lpstr>
      <vt:lpstr>Leiningen-westerburg károly gróf és sissány eliz </vt:lpstr>
      <vt:lpstr>Damjanich jános és csernovics emília </vt:lpstr>
      <vt:lpstr>Vécsey Károly gróf és duffaud karolina </vt:lpstr>
      <vt:lpstr> Köszönöm szépen a figyelmet 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GÓBI TRÓPUSI SIVATAG</dc:title>
  <dc:creator>lengyel.liana@sulid.hu</dc:creator>
  <cp:lastModifiedBy>hajagosjozsef</cp:lastModifiedBy>
  <cp:revision>157</cp:revision>
  <dcterms:created xsi:type="dcterms:W3CDTF">2021-03-31T09:56:00Z</dcterms:created>
  <dcterms:modified xsi:type="dcterms:W3CDTF">2026-07-09T04:48:03Z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FBC3E2F277F843F8A8493CB19A5FB7E1_12</vt:lpwstr>
  </property>
  <property fmtid="{D5CDD505-2E9C-101B-9397-08002B2CF9AE}" pid="3" name="KSOProductBuildVer">
    <vt:lpwstr>1033-12.2.0.13412</vt:lpwstr>
  </property>
</Properties>
</file>