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embeddings/Microsoft_Equation7.bin" ContentType="application/vnd.openxmlformats-officedocument.oleObject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embeddings/Microsoft_Equation3.bin" ContentType="application/vnd.openxmlformats-officedocument.oleObject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embeddings/Microsoft_Equation8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embeddings/Microsoft_Equation4.bin" ContentType="application/vnd.openxmlformats-officedocument.oleObject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embeddings/Microsoft_Equation5.bin" ContentType="application/vnd.openxmlformats-officedocument.oleObject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embeddings/Microsoft_Equation6.bin" ContentType="application/vnd.openxmlformats-officedocument.oleObject"/>
  <Default Extension="wmf" ContentType="image/x-wmf"/>
  <Override PartName="/ppt/media/media1.gif" ContentType="video/unknown"/>
  <Override PartName="/ppt/slideLayouts/slideLayout4.xml" ContentType="application/vnd.openxmlformats-officedocument.presentationml.slideLayout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58" r:id="rId13"/>
    <p:sldId id="257" r:id="rId14"/>
    <p:sldId id="260" r:id="rId15"/>
    <p:sldId id="261" r:id="rId16"/>
    <p:sldId id="262" r:id="rId17"/>
    <p:sldId id="263" r:id="rId18"/>
    <p:sldId id="266" r:id="rId19"/>
    <p:sldId id="267" r:id="rId20"/>
    <p:sldId id="268" r:id="rId21"/>
    <p:sldId id="269" r:id="rId22"/>
    <p:sldId id="270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912" y="-8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6.wmf"/><Relationship Id="rId3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ict"/><Relationship Id="rId2" Type="http://schemas.openxmlformats.org/officeDocument/2006/relationships/image" Target="../media/image42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CB702-E1F4-054C-8D9F-66BF435FAD41}" type="datetimeFigureOut">
              <a:rPr lang="en-US" smtClean="0"/>
              <a:t>9/17/14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2D31E-EF03-F442-B6C2-F41F9B968A0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C4A9D1-57CD-1248-8AD1-C113B2D59ABB}" type="slidenum">
              <a:rPr lang="en-GB"/>
              <a:pPr/>
              <a:t>9</a:t>
            </a:fld>
            <a:endParaRPr lang="en-GB"/>
          </a:p>
        </p:txBody>
      </p:sp>
      <p:sp>
        <p:nvSpPr>
          <p:cNvPr id="440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8" tIns="45714" rIns="91428" bIns="45714"/>
          <a:lstStyle/>
          <a:p>
            <a:pPr eaLnBrk="1" hangingPunct="1">
              <a:spcBef>
                <a:spcPct val="0"/>
              </a:spcBef>
            </a:pPr>
            <a:endParaRPr lang="hu-HU"/>
          </a:p>
        </p:txBody>
      </p:sp>
      <p:sp>
        <p:nvSpPr>
          <p:cNvPr id="4403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>
            <a:prstTxWarp prst="textNoShape">
              <a:avLst/>
            </a:prstTxWarp>
          </a:bodyPr>
          <a:lstStyle/>
          <a:p>
            <a:pPr algn="r" defTabSz="892175"/>
            <a:fld id="{F0E1B082-D76C-F74A-A63F-7A0152179212}" type="slidenum">
              <a:rPr lang="en-US" sz="1200">
                <a:latin typeface="Calibri" charset="0"/>
                <a:ea typeface="Arial" charset="0"/>
                <a:cs typeface="Arial" charset="0"/>
              </a:rPr>
              <a:pPr algn="r" defTabSz="892175"/>
              <a:t>9</a:t>
            </a:fld>
            <a:endParaRPr lang="en-US" sz="1200">
              <a:latin typeface="Calibri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40BD-3A47-9B49-B876-C237B378CB34}" type="datetimeFigureOut">
              <a:rPr lang="en-US" smtClean="0"/>
              <a:pPr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A77F-DC82-094F-B9A7-4AEF56F75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8134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40BD-3A47-9B49-B876-C237B378CB34}" type="datetimeFigureOut">
              <a:rPr lang="en-US" smtClean="0"/>
              <a:pPr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A77F-DC82-094F-B9A7-4AEF56F75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551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40BD-3A47-9B49-B876-C237B378CB34}" type="datetimeFigureOut">
              <a:rPr lang="en-US" smtClean="0"/>
              <a:pPr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A77F-DC82-094F-B9A7-4AEF56F75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8443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FIKUT6- 2012, Budapest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419F9-5A84-4E4B-AD4D-03CFDD8FD4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40BD-3A47-9B49-B876-C237B378CB34}" type="datetimeFigureOut">
              <a:rPr lang="en-US" smtClean="0"/>
              <a:pPr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A77F-DC82-094F-B9A7-4AEF56F75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8286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40BD-3A47-9B49-B876-C237B378CB34}" type="datetimeFigureOut">
              <a:rPr lang="en-US" smtClean="0"/>
              <a:pPr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A77F-DC82-094F-B9A7-4AEF56F75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116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40BD-3A47-9B49-B876-C237B378CB34}" type="datetimeFigureOut">
              <a:rPr lang="en-US" smtClean="0"/>
              <a:pPr/>
              <a:t>9/12/14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A77F-DC82-094F-B9A7-4AEF56F75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257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40BD-3A47-9B49-B876-C237B378CB34}" type="datetimeFigureOut">
              <a:rPr lang="en-US" smtClean="0"/>
              <a:pPr/>
              <a:t>9/12/14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A77F-DC82-094F-B9A7-4AEF56F75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3475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40BD-3A47-9B49-B876-C237B378CB34}" type="datetimeFigureOut">
              <a:rPr lang="en-US" smtClean="0"/>
              <a:pPr/>
              <a:t>9/12/14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A77F-DC82-094F-B9A7-4AEF56F75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6720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40BD-3A47-9B49-B876-C237B378CB34}" type="datetimeFigureOut">
              <a:rPr lang="en-US" smtClean="0"/>
              <a:pPr/>
              <a:t>9/12/14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A77F-DC82-094F-B9A7-4AEF56F75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0842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40BD-3A47-9B49-B876-C237B378CB34}" type="datetimeFigureOut">
              <a:rPr lang="en-US" smtClean="0"/>
              <a:pPr/>
              <a:t>9/12/14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A77F-DC82-094F-B9A7-4AEF56F75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034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40BD-3A47-9B49-B876-C237B378CB34}" type="datetimeFigureOut">
              <a:rPr lang="en-US" smtClean="0"/>
              <a:pPr/>
              <a:t>9/12/14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A77F-DC82-094F-B9A7-4AEF56F75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691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940BD-3A47-9B49-B876-C237B378CB34}" type="datetimeFigureOut">
              <a:rPr lang="en-US" smtClean="0"/>
              <a:pPr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DA77F-DC82-094F-B9A7-4AEF56F75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487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video" Target="file://localhost/Users/istvanballai/Conferences/Budapest/fikut12_ballai/19971104.mpg" TargetMode="External"/><Relationship Id="rId2" Type="http://schemas.openxmlformats.org/officeDocument/2006/relationships/video" Target="file://localhost/Users/istvanballai/Conferences/Budapest/fikut09_ballai/T171_981123_06.avi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istvanballai/Conferences/Budapest/fikut12_ballai/CoMP_Movie_Final.mov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gif"/><Relationship Id="rId4" Type="http://schemas.openxmlformats.org/officeDocument/2006/relationships/image" Target="../media/image23.png"/><Relationship Id="rId1" Type="http://schemas.openxmlformats.org/officeDocument/2006/relationships/video" Target="../media/media1.gif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d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oleObject" Target="../embeddings/Microsoft_Equation4.bin"/><Relationship Id="rId5" Type="http://schemas.openxmlformats.org/officeDocument/2006/relationships/oleObject" Target="../embeddings/Microsoft_Equation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oleObject" Target="../embeddings/Microsoft_Equation6.bin"/><Relationship Id="rId1" Type="http://schemas.openxmlformats.org/officeDocument/2006/relationships/vmlDrawing" Target="../drawings/vmlDrawing4.vml"/><Relationship Id="rId2" Type="http://schemas.openxmlformats.org/officeDocument/2006/relationships/video" Target="file://localhost/Users/istvanballai/Conferences/Budapest/fikut_14ballai/single_source_w_eit_middling.mpe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7.bin"/><Relationship Id="rId4" Type="http://schemas.openxmlformats.org/officeDocument/2006/relationships/oleObject" Target="../embeddings/Microsoft_Equation8.bin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wm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video" Target="file://localhost/Users/istvanballai/Conferences/Budapest/fikut12_ballai/sunspot.mpg" TargetMode="External"/><Relationship Id="rId2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tricky side of observations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Istvan Ballai</a:t>
            </a:r>
          </a:p>
          <a:p>
            <a:r>
              <a:rPr lang="en-US" dirty="0" smtClean="0"/>
              <a:t>Solar Physics and Space Plasmas Research Centre, University of Sheffield, UK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0226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/>
              <a:t>Practical use of waves: Coronal seismology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eaLnBrk="1" hangingPunct="1"/>
            <a:r>
              <a:rPr lang="en-GB" sz="1800" b="1" u="sng">
                <a:solidFill>
                  <a:srgbClr val="FF0000"/>
                </a:solidFill>
              </a:rPr>
              <a:t>Local seismology</a:t>
            </a:r>
            <a:r>
              <a:rPr lang="en-GB" sz="1800"/>
              <a:t>: using waves propagating in magnetic structures (coronal loops, filaments, solar wind, etc)</a:t>
            </a:r>
          </a:p>
          <a:p>
            <a:pPr eaLnBrk="1" hangingPunct="1"/>
            <a:endParaRPr lang="en-GB" sz="1800"/>
          </a:p>
          <a:p>
            <a:pPr eaLnBrk="1" hangingPunct="1"/>
            <a:endParaRPr lang="en-GB" sz="1800"/>
          </a:p>
          <a:p>
            <a:pPr eaLnBrk="1" hangingPunct="1"/>
            <a:endParaRPr lang="en-GB" sz="1800"/>
          </a:p>
          <a:p>
            <a:pPr eaLnBrk="1" hangingPunct="1"/>
            <a:endParaRPr lang="en-GB" sz="1800"/>
          </a:p>
          <a:p>
            <a:pPr eaLnBrk="1" hangingPunct="1"/>
            <a:endParaRPr lang="en-GB" sz="1800"/>
          </a:p>
          <a:p>
            <a:pPr eaLnBrk="1" hangingPunct="1"/>
            <a:endParaRPr lang="en-GB" sz="1800"/>
          </a:p>
          <a:p>
            <a:pPr eaLnBrk="1" hangingPunct="1"/>
            <a:r>
              <a:rPr lang="en-GB" sz="1800" b="1" u="sng">
                <a:solidFill>
                  <a:srgbClr val="FF0000"/>
                </a:solidFill>
              </a:rPr>
              <a:t>Global seismology</a:t>
            </a:r>
            <a:r>
              <a:rPr lang="en-GB" sz="1800"/>
              <a:t>: using waves propagating over very large distances in the quiet Sun, e.g. EIT waves</a:t>
            </a:r>
          </a:p>
        </p:txBody>
      </p:sp>
      <p:pic>
        <p:nvPicPr>
          <p:cNvPr id="36869" name="Picture 5" descr="/Users/istvanballai/Conferences/Budapest/fikut09_ballai/19971104.mpg">
            <a:hlinkClick r:id="" action="ppaction://media"/>
          </p:cNvPr>
          <p:cNvPicPr/>
          <p:nvPr>
            <p:ph sz="quarter" idx="3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5562600" y="4475163"/>
            <a:ext cx="2339975" cy="2339975"/>
          </a:xfrm>
        </p:spPr>
      </p:pic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990600" y="2590800"/>
            <a:ext cx="37338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Roberts et al. 1983, Aschwanden et al. 1999, Nakariakov et al. 1999+many others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914400" y="4800600"/>
            <a:ext cx="39624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/>
              <a:t>Uchida 1970, </a:t>
            </a:r>
            <a:r>
              <a:rPr lang="en-GB" sz="1600" dirty="0" err="1"/>
              <a:t>Ballai</a:t>
            </a:r>
            <a:r>
              <a:rPr lang="en-GB" sz="1600" dirty="0"/>
              <a:t> et al. 2005, </a:t>
            </a:r>
            <a:r>
              <a:rPr lang="en-GB" sz="1600" dirty="0" err="1"/>
              <a:t>Ballai</a:t>
            </a:r>
            <a:r>
              <a:rPr lang="en-GB" sz="1600" dirty="0"/>
              <a:t> 2007, Long et al. 2008,</a:t>
            </a:r>
            <a:r>
              <a:rPr lang="en-GB" sz="1600" dirty="0" smtClean="0"/>
              <a:t> </a:t>
            </a:r>
            <a:r>
              <a:rPr lang="en-GB" sz="1600" dirty="0" err="1" smtClean="0"/>
              <a:t>Vrsnak</a:t>
            </a:r>
            <a:r>
              <a:rPr lang="en-GB" sz="1600" dirty="0" smtClean="0"/>
              <a:t> et al. 2010, etc</a:t>
            </a:r>
            <a:r>
              <a:rPr lang="en-GB" sz="1600" dirty="0"/>
              <a:t>.</a:t>
            </a:r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441325" y="5751513"/>
            <a:ext cx="4587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685800" y="5607050"/>
            <a:ext cx="472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Although they may look separate aspects, in reality they are </a:t>
            </a:r>
            <a:r>
              <a:rPr lang="en-GB" dirty="0">
                <a:solidFill>
                  <a:srgbClr val="FF0000"/>
                </a:solidFill>
              </a:rPr>
              <a:t>strongly correlated</a:t>
            </a:r>
          </a:p>
        </p:txBody>
      </p:sp>
      <p:pic>
        <p:nvPicPr>
          <p:cNvPr id="36874" name="Picture 10" descr="/Users/istvanballai/Conferences/Budapest/fikut09_ballai/T171_981123_06.avi">
            <a:hlinkClick r:id="" action="ppaction://media"/>
          </p:cNvPr>
          <p:cNvPicPr/>
          <p:nvPr>
            <p:ph sz="quarter" idx="2"/>
            <a:videoFile r:link="rId2"/>
          </p:nvPr>
        </p:nvPicPr>
        <p:blipFill>
          <a:blip r:embed="rId5"/>
          <a:srcRect/>
          <a:stretch>
            <a:fillRect/>
          </a:stretch>
        </p:blipFill>
        <p:spPr>
          <a:xfrm>
            <a:off x="5524500" y="1971675"/>
            <a:ext cx="2325688" cy="21431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" fill="hold"/>
                                        <p:tgtEl>
                                          <p:spTgt spid="36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7" fill="hold"/>
                                        <p:tgtEl>
                                          <p:spTgt spid="368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6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9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869"/>
                </p:tgtEl>
              </p:cMediaNode>
            </p:video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87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8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68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How dynamical is the solar corona?</a:t>
            </a:r>
            <a:endParaRPr lang="en-US" sz="3200" dirty="0"/>
          </a:p>
        </p:txBody>
      </p:sp>
      <p:pic>
        <p:nvPicPr>
          <p:cNvPr id="8" name="CoMP_Movie_Final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47800" y="1371600"/>
            <a:ext cx="4876800" cy="4876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9400" y="1752600"/>
            <a:ext cx="228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CoMP</a:t>
            </a:r>
            <a:r>
              <a:rPr lang="en-US" sz="1600" dirty="0" smtClean="0"/>
              <a:t> measurement</a:t>
            </a:r>
          </a:p>
          <a:p>
            <a:r>
              <a:rPr lang="en-US" sz="1600" dirty="0" err="1" smtClean="0"/>
              <a:t>Tomczyk</a:t>
            </a:r>
            <a:r>
              <a:rPr lang="en-US" sz="1600" dirty="0" smtClean="0"/>
              <a:t> et al. (2007)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4842933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determination of the magnetic field is essential!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Case study: global and local oscillations in the solar corona--Observational background</a:t>
            </a:r>
            <a:endParaRPr lang="en-US" sz="3200" dirty="0"/>
          </a:p>
        </p:txBody>
      </p:sp>
      <p:pic>
        <p:nvPicPr>
          <p:cNvPr id="4" name="test.gif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555" y="16002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4856048" y="1216326"/>
            <a:ext cx="417122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TRACE 195 A EUV observations (1.5 MK)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Limited FOV (8.5’x8.5’), with spatial resolution of about 1’’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Typical temporal resolution ≈1 min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Observed the effect of a GOES C2.9 flare occurring outside the FOV on 13 June 1998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This event was associated with a halo CME observed in WL by LASCO C2, with a leading edge propagating with 190 km/s (</a:t>
            </a:r>
            <a:r>
              <a:rPr lang="en-US" sz="1600" dirty="0" err="1" smtClean="0"/>
              <a:t>Delanee</a:t>
            </a:r>
            <a:r>
              <a:rPr lang="en-US" sz="1600" dirty="0" smtClean="0"/>
              <a:t> 2000)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The maximum flare intensity occurred between the eastern part of the main negative polarity and the western part of the main positive polarity regions of AR 8237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The standard calibration/correction packages available in the </a:t>
            </a:r>
            <a:r>
              <a:rPr lang="en-US" sz="1600" dirty="0" err="1" smtClean="0"/>
              <a:t>SolarSoft</a:t>
            </a:r>
            <a:r>
              <a:rPr lang="en-US" sz="1600" dirty="0" smtClean="0"/>
              <a:t> library were used: removal of spikes from cosmic rays, normalization of frames to a constant exposure time, de-rotation of image sequences, etc.</a:t>
            </a:r>
            <a:endParaRPr lang="en-US" dirty="0" smtClean="0"/>
          </a:p>
        </p:txBody>
      </p: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879290" y="4547429"/>
            <a:ext cx="1898921" cy="112335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0243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ure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9986" b="19986"/>
          <a:stretch>
            <a:fillRect/>
          </a:stretch>
        </p:blipFill>
        <p:spPr>
          <a:xfrm>
            <a:off x="457200" y="292740"/>
            <a:ext cx="8735509" cy="4804193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687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Observational characteristics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6" y="990612"/>
            <a:ext cx="8889965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global disturbance was observed to have wave-like </a:t>
            </a:r>
            <a:r>
              <a:rPr lang="en-US" sz="1800" dirty="0" err="1" smtClean="0"/>
              <a:t>behaviour</a:t>
            </a:r>
            <a:r>
              <a:rPr lang="en-US" sz="1800" dirty="0" smtClean="0"/>
              <a:t>, with periods of around 400 s (Ballai et al. 2005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For a better/accurate analysis some preliminary work is needed.</a:t>
            </a:r>
          </a:p>
          <a:p>
            <a:r>
              <a:rPr lang="en-US" sz="1800" dirty="0" smtClean="0"/>
              <a:t>First, a segment of the loop between the </a:t>
            </a:r>
            <a:r>
              <a:rPr lang="en-US" sz="1800" dirty="0" err="1" smtClean="0"/>
              <a:t>footpoint</a:t>
            </a:r>
            <a:r>
              <a:rPr lang="en-US" sz="1800" dirty="0" smtClean="0"/>
              <a:t> and apex was passed through a </a:t>
            </a:r>
            <a:r>
              <a:rPr lang="en-US" sz="1800" dirty="0" err="1" smtClean="0"/>
              <a:t>Laplacian</a:t>
            </a:r>
            <a:r>
              <a:rPr lang="en-US" sz="1800" dirty="0" smtClean="0"/>
              <a:t> filter to sharpen the images and make the edges more pronounced </a:t>
            </a:r>
          </a:p>
          <a:p>
            <a:r>
              <a:rPr lang="en-US" sz="1800" dirty="0" smtClean="0"/>
              <a:t>A lower intensity threshold was applied to the data to remove contributions from the underlying quiet Sun</a:t>
            </a:r>
          </a:p>
          <a:p>
            <a:r>
              <a:rPr lang="en-US" sz="1800" dirty="0" smtClean="0"/>
              <a:t>To emphasize the edges and remove shallow intensity gradients, we used a binary format for mapping: all pixels of values above the lower flux intensity threshold were assigned a value of 1, below the threshold a value of 0</a:t>
            </a:r>
          </a:p>
          <a:p>
            <a:endParaRPr lang="en-US" sz="1800" dirty="0"/>
          </a:p>
        </p:txBody>
      </p:sp>
      <p:pic>
        <p:nvPicPr>
          <p:cNvPr id="4" name="Picture 3" descr="figure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128841" y="3857689"/>
            <a:ext cx="2998191" cy="2998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588933"/>
            <a:ext cx="545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images were rotated 45 degrees clockwise to bring the southern edge of the loop was made parallel to the x-axis, and displacement is only in the </a:t>
            </a:r>
            <a:r>
              <a:rPr lang="en-US" dirty="0" err="1" smtClean="0"/>
              <a:t>y</a:t>
            </a:r>
            <a:r>
              <a:rPr lang="en-US" dirty="0" smtClean="0"/>
              <a:t> direction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301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we do with the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325"/>
            <a:ext cx="8229600" cy="4942327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 smtClean="0"/>
              <a:t>1. Determine the characteristics of the loop</a:t>
            </a:r>
          </a:p>
          <a:p>
            <a:r>
              <a:rPr lang="en-US" sz="1900" dirty="0" smtClean="0"/>
              <a:t>Assume a semi-circular loop (L=πD/2), where D=46.4±1.8 Mm, i.e. L=72.9±2.8 Mm</a:t>
            </a:r>
          </a:p>
          <a:p>
            <a:r>
              <a:rPr lang="en-US" sz="1900" dirty="0" smtClean="0"/>
              <a:t>The density of the loop can be determined using a DEM technique by comparing the line intensities detected at different wavelengths. Here we apply the filter-ratio method</a:t>
            </a:r>
          </a:p>
          <a:p>
            <a:r>
              <a:rPr lang="en-US" sz="1900" dirty="0" smtClean="0"/>
              <a:t>Assume a structure seen in, e.g. 171 A and 195 A </a:t>
            </a:r>
            <a:r>
              <a:rPr lang="en-US" sz="1900" dirty="0" err="1" smtClean="0"/>
              <a:t>bandpass</a:t>
            </a:r>
            <a:r>
              <a:rPr lang="en-US" sz="1900" dirty="0" smtClean="0"/>
              <a:t> will be isothermal with the associated temperature falling between the two peaks of the temperature response function of the instrument, so we obtain EM=(4±0.2)x10</a:t>
            </a:r>
            <a:r>
              <a:rPr lang="en-US" sz="1900" baseline="30000" dirty="0" smtClean="0"/>
              <a:t>25</a:t>
            </a:r>
            <a:r>
              <a:rPr lang="en-US" sz="1900" dirty="0" smtClean="0"/>
              <a:t> cm</a:t>
            </a:r>
            <a:r>
              <a:rPr lang="en-US" sz="1900" baseline="30000" dirty="0" smtClean="0"/>
              <a:t>-5</a:t>
            </a:r>
            <a:r>
              <a:rPr lang="en-US" sz="1900" dirty="0" smtClean="0"/>
              <a:t>, averaged over the 30 pixel loop, i.e. this is the emission integrated over the </a:t>
            </a:r>
            <a:r>
              <a:rPr lang="en-US" sz="1900" dirty="0" err="1" smtClean="0"/>
              <a:t>entite</a:t>
            </a:r>
            <a:r>
              <a:rPr lang="en-US" sz="1900" dirty="0" smtClean="0"/>
              <a:t> LOS. </a:t>
            </a:r>
          </a:p>
          <a:p>
            <a:r>
              <a:rPr lang="en-US" sz="1900" dirty="0" smtClean="0"/>
              <a:t>Density can be calculated using</a:t>
            </a:r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123004"/>
              </p:ext>
            </p:extLst>
          </p:nvPr>
        </p:nvGraphicFramePr>
        <p:xfrm>
          <a:off x="3147854" y="4209750"/>
          <a:ext cx="2090896" cy="677052"/>
        </p:xfrm>
        <a:graphic>
          <a:graphicData uri="http://schemas.openxmlformats.org/presentationml/2006/ole">
            <p:oleObj spid="_x0000_s1026" name="Equation" r:id="rId3" imgW="1333500" imgH="4318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5256527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Assuming  a cylindrical loop, and using the FWHM to estimate the loop cross section, we obtain a loop depth of d=8.1 pixels=(29.2±3.6)x10</a:t>
            </a:r>
            <a:r>
              <a:rPr lang="en-US" baseline="30000" dirty="0" smtClean="0"/>
              <a:t>7</a:t>
            </a:r>
            <a:r>
              <a:rPr lang="en-US" dirty="0" smtClean="0"/>
              <a:t> cm, i.e. n</a:t>
            </a:r>
            <a:r>
              <a:rPr lang="en-US" baseline="-25000" dirty="0" smtClean="0"/>
              <a:t>e</a:t>
            </a:r>
            <a:r>
              <a:rPr lang="en-US" dirty="0" smtClean="0"/>
              <a:t>=(3.7±2.3)x10</a:t>
            </a:r>
            <a:r>
              <a:rPr lang="en-US" baseline="30000" dirty="0" smtClean="0"/>
              <a:t>8</a:t>
            </a:r>
            <a:r>
              <a:rPr lang="en-US" dirty="0" smtClean="0"/>
              <a:t> cm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043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we do with observations?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2. Characteristics of dynamical </a:t>
            </a:r>
            <a:r>
              <a:rPr lang="en-US" sz="1800" dirty="0" smtClean="0"/>
              <a:t>phenomena</a:t>
            </a:r>
          </a:p>
          <a:p>
            <a:r>
              <a:rPr lang="en-US" sz="1800" dirty="0" smtClean="0"/>
              <a:t>It is clear that the loop under investigation supports the propagation of two transversal waves.</a:t>
            </a:r>
            <a:endParaRPr lang="en-US" sz="1800" dirty="0"/>
          </a:p>
        </p:txBody>
      </p:sp>
      <p:pic>
        <p:nvPicPr>
          <p:cNvPr id="4" name="Picture 3" descr="figure3_ne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60801" y="3282260"/>
            <a:ext cx="5087940" cy="3389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we use observations (seismology)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" y="1862328"/>
            <a:ext cx="8353425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we use observations (seismology)</a:t>
            </a:r>
            <a:endParaRPr lang="en-US" dirty="0"/>
          </a:p>
        </p:txBody>
      </p:sp>
      <p:pic>
        <p:nvPicPr>
          <p:cNvPr id="4" name="Content Placeholder 3" descr="standing waves-string.gif"/>
          <p:cNvPicPr>
            <a:picLocks noGrp="1" noChangeAspect="1"/>
          </p:cNvPicPr>
          <p:nvPr>
            <p:ph idx="1"/>
          </p:nvPr>
        </p:nvPicPr>
        <p:blipFill>
          <a:blip r:embed="rId2"/>
          <a:srcRect l="-7185" r="-7185"/>
          <a:stretch>
            <a:fillRect/>
          </a:stretch>
        </p:blipFill>
        <p:spPr>
          <a:xfrm>
            <a:off x="117000" y="1600201"/>
            <a:ext cx="2967381" cy="1631945"/>
          </a:xfrm>
        </p:spPr>
      </p:pic>
      <p:sp>
        <p:nvSpPr>
          <p:cNvPr id="5" name="TextBox 4"/>
          <p:cNvSpPr txBox="1"/>
          <p:nvPr/>
        </p:nvSpPr>
        <p:spPr>
          <a:xfrm>
            <a:off x="3084381" y="1598978"/>
            <a:ext cx="56024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 homogeneous string/loop/waveguide the period of standing oscillations are clearly connected, i.e. P1/P2=2, P1/P3=3, etc</a:t>
            </a:r>
          </a:p>
          <a:p>
            <a:endParaRPr lang="en-US" dirty="0" smtClean="0"/>
          </a:p>
          <a:p>
            <a:r>
              <a:rPr lang="en-US" dirty="0" smtClean="0"/>
              <a:t>In an inhomogeneous medium these ratios are distorted, in general </a:t>
            </a:r>
            <a:r>
              <a:rPr lang="en-US" dirty="0" err="1" smtClean="0"/>
              <a:t>inhomogeneity</a:t>
            </a:r>
            <a:r>
              <a:rPr lang="en-US" dirty="0" smtClean="0"/>
              <a:t> makes the ratio below 2. The alteration is a measure of </a:t>
            </a:r>
            <a:r>
              <a:rPr lang="en-US" dirty="0" err="1" smtClean="0"/>
              <a:t>inhomogeneity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742283"/>
            <a:ext cx="8229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Inhomogeneity</a:t>
            </a:r>
            <a:r>
              <a:rPr lang="en-US" dirty="0" smtClean="0"/>
              <a:t> comes from gravitational stratification. Assuming a hydrostatic equilibrium </a:t>
            </a:r>
            <a:r>
              <a:rPr lang="en-US" dirty="0" err="1" smtClean="0"/>
              <a:t>ρ</a:t>
            </a:r>
            <a:r>
              <a:rPr lang="en-US" dirty="0" smtClean="0"/>
              <a:t>=ρ</a:t>
            </a:r>
            <a:r>
              <a:rPr lang="en-US" baseline="-25000" dirty="0" smtClean="0"/>
              <a:t>0</a:t>
            </a:r>
            <a:r>
              <a:rPr lang="en-US" dirty="0" smtClean="0"/>
              <a:t>exp[-z/H], but H is unknown</a:t>
            </a:r>
          </a:p>
          <a:p>
            <a:r>
              <a:rPr lang="en-US" dirty="0" smtClean="0"/>
              <a:t>In our case P1/P2=1.82±0.02, so H=73±3 Mm</a:t>
            </a:r>
          </a:p>
          <a:p>
            <a:endParaRPr lang="en-US" dirty="0" smtClean="0"/>
          </a:p>
          <a:p>
            <a:r>
              <a:rPr lang="en-US" dirty="0" smtClean="0"/>
              <a:t>Again, assuming a hydrostatic equilibrium H=47 (T/10</a:t>
            </a:r>
            <a:r>
              <a:rPr lang="en-US" baseline="30000" dirty="0" smtClean="0"/>
              <a:t>6</a:t>
            </a:r>
            <a:r>
              <a:rPr lang="en-US" dirty="0" smtClean="0"/>
              <a:t> K),</a:t>
            </a:r>
          </a:p>
          <a:p>
            <a:r>
              <a:rPr lang="en-US" dirty="0" smtClean="0"/>
              <a:t>i.e. T=1.5±0.6MK</a:t>
            </a:r>
            <a:endParaRPr lang="en-US" dirty="0"/>
          </a:p>
        </p:txBody>
      </p:sp>
      <p:pic>
        <p:nvPicPr>
          <p:cNvPr id="8" name="Picture 7" descr="figure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533744" y="4252584"/>
            <a:ext cx="3578146" cy="2582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we use observations (seismology)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The observed wave is a fast </a:t>
            </a:r>
            <a:r>
              <a:rPr lang="en-US" sz="1800" dirty="0" err="1" smtClean="0"/>
              <a:t>m.a</a:t>
            </a:r>
            <a:r>
              <a:rPr lang="en-US" sz="1800" dirty="0" smtClean="0"/>
              <a:t>. kink oscillations, i.e. periodic motion around its symmetry axis</a:t>
            </a:r>
          </a:p>
          <a:p>
            <a:r>
              <a:rPr lang="en-US" sz="1800" dirty="0" smtClean="0"/>
              <a:t>On the basis of the period of the fundamental mode (501 </a:t>
            </a:r>
            <a:r>
              <a:rPr lang="en-US" sz="1800" dirty="0" err="1" smtClean="0"/>
              <a:t>s</a:t>
            </a:r>
            <a:r>
              <a:rPr lang="en-US" sz="1800" dirty="0" smtClean="0"/>
              <a:t>), it is possible to calculate the kink speed </a:t>
            </a:r>
            <a:r>
              <a:rPr lang="en-US" sz="1800" dirty="0" err="1" smtClean="0"/>
              <a:t>c</a:t>
            </a:r>
            <a:r>
              <a:rPr lang="en-US" sz="1800" baseline="-25000" dirty="0" err="1" smtClean="0"/>
              <a:t>K</a:t>
            </a:r>
            <a:r>
              <a:rPr lang="en-US" sz="1800" dirty="0" smtClean="0"/>
              <a:t>=2L/P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=291±8.2 km/</a:t>
            </a:r>
            <a:r>
              <a:rPr lang="en-US" sz="1800" dirty="0" err="1" smtClean="0"/>
              <a:t>s</a:t>
            </a:r>
            <a:endParaRPr lang="en-US" sz="1800" dirty="0" smtClean="0"/>
          </a:p>
          <a:p>
            <a:r>
              <a:rPr lang="en-US" sz="1800" dirty="0" smtClean="0"/>
              <a:t>But the kink speed is after all is an </a:t>
            </a:r>
            <a:r>
              <a:rPr lang="en-US" sz="1800" dirty="0" err="1" smtClean="0"/>
              <a:t>Alfvenic</a:t>
            </a:r>
            <a:r>
              <a:rPr lang="en-US" sz="1800" dirty="0" smtClean="0"/>
              <a:t> speed, i.e.</a:t>
            </a:r>
            <a:endParaRPr lang="en-US" sz="1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11549" y="3248025"/>
          <a:ext cx="2752209" cy="675692"/>
        </p:xfrm>
        <a:graphic>
          <a:graphicData uri="http://schemas.openxmlformats.org/presentationml/2006/ole">
            <p:oleObj spid="_x0000_s24578" name="Equation" r:id="rId3" imgW="2120900" imgH="5207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4093829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However, this interpretation is not unique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81381"/>
            <a:ext cx="2703291" cy="19962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78074" y="4438984"/>
            <a:ext cx="2959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Any signal in a loop should contain information also about the driver (here a global EIT wave)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2468" y="4450630"/>
            <a:ext cx="2921923" cy="2435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542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6500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Observations are very useful for any areas of space research </a:t>
            </a:r>
          </a:p>
          <a:p>
            <a:r>
              <a:rPr lang="en-US" sz="1800" dirty="0" smtClean="0"/>
              <a:t>They can drive advances in theoretical studies (analytical and numerical) but also can serve as verification/validation of previous theoretical </a:t>
            </a:r>
            <a:r>
              <a:rPr lang="en-US" sz="1800" dirty="0" smtClean="0"/>
              <a:t>studies</a:t>
            </a:r>
          </a:p>
          <a:p>
            <a:r>
              <a:rPr lang="en-US" sz="1800" dirty="0" smtClean="0"/>
              <a:t>The amount of collected data is tremendous, only 30% of it has ever been touched</a:t>
            </a:r>
            <a:r>
              <a:rPr lang="en-US" sz="1800" dirty="0" smtClean="0"/>
              <a:t>…we are good at generating data</a:t>
            </a:r>
            <a:endParaRPr lang="en-US" sz="1800" dirty="0" smtClean="0"/>
          </a:p>
          <a:p>
            <a:r>
              <a:rPr lang="en-US" sz="1800" dirty="0" smtClean="0"/>
              <a:t>One cannot avoid observational facts, funding is almost impossible without an observational backing/driving/validation</a:t>
            </a:r>
          </a:p>
          <a:p>
            <a:r>
              <a:rPr lang="en-US" sz="1800" dirty="0" smtClean="0"/>
              <a:t>However the set of conclusions we draw from observations is a dangerous and </a:t>
            </a:r>
            <a:r>
              <a:rPr lang="en-US" sz="1800" dirty="0" err="1" smtClean="0"/>
              <a:t>skiddish</a:t>
            </a:r>
            <a:r>
              <a:rPr lang="en-US" sz="1800" dirty="0" smtClean="0"/>
              <a:t> field, sometimes a different interpretation can lead us to a very different result.</a:t>
            </a:r>
          </a:p>
          <a:p>
            <a:r>
              <a:rPr lang="en-US" sz="1800" dirty="0" smtClean="0"/>
              <a:t>In reality very few observations can be interpreted in an unambiguous </a:t>
            </a:r>
            <a:r>
              <a:rPr lang="en-US" sz="1800" dirty="0" smtClean="0"/>
              <a:t>way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294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Again…seismology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The governing equation</a:t>
            </a:r>
            <a:endParaRPr lang="en-US" sz="1800" dirty="0"/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936625" y="2020293"/>
          <a:ext cx="7561263" cy="1114425"/>
        </p:xfrm>
        <a:graphic>
          <a:graphicData uri="http://schemas.openxmlformats.org/presentationml/2006/ole">
            <p:oleObj spid="_x0000_s25602" name="Equation" r:id="rId3" imgW="3187440" imgH="469800" progId="Equation.3">
              <p:embed/>
            </p:oleObj>
          </a:graphicData>
        </a:graphic>
      </p:graphicFrame>
      <p:sp>
        <p:nvSpPr>
          <p:cNvPr id="5" name="Oval 11"/>
          <p:cNvSpPr>
            <a:spLocks noChangeArrowheads="1"/>
          </p:cNvSpPr>
          <p:nvPr/>
        </p:nvSpPr>
        <p:spPr bwMode="auto">
          <a:xfrm>
            <a:off x="1727200" y="2019620"/>
            <a:ext cx="1368425" cy="1439863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3816350" y="1969275"/>
            <a:ext cx="2303463" cy="15128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863600" y="4043030"/>
          <a:ext cx="2446338" cy="1139825"/>
        </p:xfrm>
        <a:graphic>
          <a:graphicData uri="http://schemas.openxmlformats.org/presentationml/2006/ole">
            <p:oleObj spid="_x0000_s25603" name="Equation" r:id="rId4" imgW="1041120" imgH="482400" progId="Equation.3">
              <p:embed/>
            </p:oleObj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5040313" y="4162103"/>
          <a:ext cx="3211512" cy="1179512"/>
        </p:xfrm>
        <a:graphic>
          <a:graphicData uri="http://schemas.openxmlformats.org/presentationml/2006/ole">
            <p:oleObj spid="_x0000_s25604" name="Equation" r:id="rId5" imgW="1384200" imgH="507960" progId="Equation.3">
              <p:embed/>
            </p:oleObj>
          </a:graphicData>
        </a:graphic>
      </p:graphicFrame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863600" y="4032788"/>
            <a:ext cx="2592388" cy="12954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200" y="370825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kink speed and the cut-off frequency appear naturally</a:t>
            </a:r>
            <a:endParaRPr lang="en-US" dirty="0"/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5040313" y="4168868"/>
            <a:ext cx="3600450" cy="12588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Seismology…again</a:t>
            </a:r>
            <a:endParaRPr lang="en-US" sz="3200" dirty="0"/>
          </a:p>
        </p:txBody>
      </p:sp>
      <p:pic>
        <p:nvPicPr>
          <p:cNvPr id="4" name="single_source_w_eit_middling.mpeg">
            <a:hlinkClick r:id="" action="ppaction://media"/>
          </p:cNvPr>
          <p:cNvPicPr/>
          <p:nvPr>
            <p:ph idx="1"/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82504" y="1600200"/>
            <a:ext cx="4263019" cy="3117333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3176" y="1701072"/>
            <a:ext cx="4299036" cy="306505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5046399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result is a sequence of superimposed signals of the form</a:t>
            </a:r>
            <a:endParaRPr lang="en-US" dirty="0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" y="5470634"/>
          <a:ext cx="8812212" cy="1033874"/>
        </p:xfrm>
        <a:graphic>
          <a:graphicData uri="http://schemas.openxmlformats.org/presentationml/2006/ole">
            <p:oleObj spid="_x0000_s26626" name="Equation" r:id="rId6" imgW="39114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824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Seismology again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156420" y="747796"/>
          <a:ext cx="3937189" cy="946019"/>
        </p:xfrm>
        <a:graphic>
          <a:graphicData uri="http://schemas.openxmlformats.org/presentationml/2006/ole">
            <p:oleObj spid="_x0000_s27650" name="Equation" r:id="rId3" imgW="2590800" imgH="6223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6420" y="1769095"/>
            <a:ext cx="853038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</a:t>
            </a:r>
          </a:p>
          <a:p>
            <a:endParaRPr lang="en-US" dirty="0" smtClean="0"/>
          </a:p>
          <a:p>
            <a:r>
              <a:rPr lang="en-US" dirty="0" smtClean="0"/>
              <a:t>However, the two periods could belong to adjacent structured that are below the spatial resolution of TRACE, i.e. to two strands that are very close to each other.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58850" y="1655889"/>
          <a:ext cx="5781650" cy="578165"/>
        </p:xfrm>
        <a:graphic>
          <a:graphicData uri="http://schemas.openxmlformats.org/presentationml/2006/ole">
            <p:oleObj spid="_x0000_s27651" name="Equation" r:id="rId4" imgW="3937000" imgH="393700" progId="Equation.3">
              <p:embed/>
            </p:oleObj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253" y="4434026"/>
            <a:ext cx="3473626" cy="22983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360" y="2925806"/>
            <a:ext cx="8773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 estimate </a:t>
            </a:r>
            <a:r>
              <a:rPr lang="en-US" dirty="0" err="1" smtClean="0"/>
              <a:t>d</a:t>
            </a:r>
            <a:r>
              <a:rPr lang="en-US" dirty="0" smtClean="0"/>
              <a:t>/R=2±0.11</a:t>
            </a:r>
          </a:p>
          <a:p>
            <a:r>
              <a:rPr lang="en-US" dirty="0" smtClean="0"/>
              <a:t>Using the technique developed by van </a:t>
            </a:r>
            <a:r>
              <a:rPr lang="en-US" dirty="0" err="1" smtClean="0"/>
              <a:t>Doorselaere</a:t>
            </a:r>
            <a:r>
              <a:rPr lang="en-US" dirty="0" smtClean="0"/>
              <a:t> et al. (2008) we can find B=2.6±0.4 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46" y="3680180"/>
            <a:ext cx="3390663" cy="319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Big data is great, but their interpretation is not always obvious</a:t>
            </a:r>
          </a:p>
          <a:p>
            <a:r>
              <a:rPr lang="en-US" sz="2000" dirty="0" smtClean="0"/>
              <a:t>Waves (and in general dynamics) are very good for diagnostics, however the diagnostic possibility is strongly influenced by the temporal/spatial resolution</a:t>
            </a:r>
          </a:p>
          <a:p>
            <a:r>
              <a:rPr lang="en-US" sz="2000" dirty="0" smtClean="0"/>
              <a:t> However, every instrument (by default) is an improvement of any existing ones, so there is hope.</a:t>
            </a:r>
          </a:p>
          <a:p>
            <a:r>
              <a:rPr lang="en-US" sz="2000" dirty="0" smtClean="0"/>
              <a:t>Nevertheless, sadly small scale dynamics (turbulence, phase mixing, reconnection, resonance, etc.) will always be beyond any resolution, i.e. indirect methods will be needed.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36513" y="-681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36513" y="6980238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Times New Roman" charset="0"/>
              </a:rPr>
              <a:t> </a:t>
            </a:r>
            <a:endParaRPr lang="en-US" sz="2400">
              <a:latin typeface="Times New Roman" charset="0"/>
            </a:endParaRPr>
          </a:p>
          <a:p>
            <a:pPr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884488" y="4343400"/>
            <a:ext cx="3305175" cy="162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Times New Roman" charset="0"/>
              </a:rPr>
              <a:t> </a:t>
            </a:r>
            <a:r>
              <a:rPr lang="en-US" dirty="0">
                <a:latin typeface="+mn-lt"/>
              </a:rPr>
              <a:t>Highly </a:t>
            </a:r>
            <a:r>
              <a:rPr lang="en-US" u="sng" dirty="0">
                <a:solidFill>
                  <a:schemeClr val="accent2"/>
                </a:solidFill>
                <a:latin typeface="+mn-lt"/>
              </a:rPr>
              <a:t>inhomogeneous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dirty="0" smtClean="0">
                <a:latin typeface="+mn-lt"/>
              </a:rPr>
              <a:t> Concentrations of magnetic field correspond to high temperature regions in the solar corona</a:t>
            </a:r>
            <a:endParaRPr lang="en-GB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2534" name="Picture 5" descr="NAS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4572000"/>
            <a:ext cx="844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 descr="NAS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825" y="3505200"/>
            <a:ext cx="914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7" descr="NAS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0088" y="2362200"/>
            <a:ext cx="9842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8" descr="NAS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24188" y="1752600"/>
            <a:ext cx="1055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9" descr="NAS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9725" y="1447800"/>
            <a:ext cx="11255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0" descr="NAS0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45113" y="2057400"/>
            <a:ext cx="11969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1" descr="NAS0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11938" y="2819400"/>
            <a:ext cx="12668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2" descr="NAS0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73913" y="4267200"/>
            <a:ext cx="1338262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2109788" y="609600"/>
            <a:ext cx="47132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 u="sng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Observational facts</a:t>
            </a:r>
            <a:endParaRPr lang="en-GB" sz="320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The role of the magnetic field</a:t>
            </a:r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295400"/>
            <a:ext cx="3400425" cy="2549525"/>
          </a:xfrm>
          <a:noFill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295400"/>
            <a:ext cx="3929063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962400"/>
            <a:ext cx="30480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267200"/>
            <a:ext cx="4572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547813" y="609600"/>
            <a:ext cx="60483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Magnetism on the Sun</a:t>
            </a:r>
            <a:endParaRPr lang="en-GB" sz="3200" b="1">
              <a:latin typeface="Times New Roman" charset="0"/>
            </a:endParaRPr>
          </a:p>
        </p:txBody>
      </p:sp>
      <p:pic>
        <p:nvPicPr>
          <p:cNvPr id="24580" name="Picture 3" descr="gabri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1524000"/>
            <a:ext cx="5133975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492125" y="5105400"/>
            <a:ext cx="29543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Times New Roman" charset="0"/>
              </a:rPr>
              <a:t>2D static magnetic model of the transition region by Gabriel (1976)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38625" y="1268413"/>
            <a:ext cx="4446588" cy="4211637"/>
            <a:chOff x="748" y="436"/>
            <a:chExt cx="3810" cy="3584"/>
          </a:xfrm>
        </p:grpSpPr>
        <p:sp useBgFill="1">
          <p:nvSpPr>
            <p:cNvPr id="24583" name="Rectangle 6"/>
            <p:cNvSpPr>
              <a:spLocks noChangeArrowheads="1"/>
            </p:cNvSpPr>
            <p:nvPr/>
          </p:nvSpPr>
          <p:spPr bwMode="auto">
            <a:xfrm>
              <a:off x="748" y="436"/>
              <a:ext cx="3810" cy="358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84" name="Rectangle 7"/>
            <p:cNvSpPr>
              <a:spLocks noChangeArrowheads="1"/>
            </p:cNvSpPr>
            <p:nvPr/>
          </p:nvSpPr>
          <p:spPr bwMode="auto">
            <a:xfrm>
              <a:off x="884" y="572"/>
              <a:ext cx="3538" cy="331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585" name="Picture 8" descr="Mar_3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75" y="663"/>
              <a:ext cx="3366" cy="313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4586" name="Rectangle 9"/>
            <p:cNvSpPr>
              <a:spLocks noChangeArrowheads="1"/>
            </p:cNvSpPr>
            <p:nvPr/>
          </p:nvSpPr>
          <p:spPr bwMode="auto">
            <a:xfrm>
              <a:off x="975" y="3476"/>
              <a:ext cx="1409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400"/>
                <a:t>Dowdy et al. (1986)</a:t>
              </a:r>
            </a:p>
            <a:p>
              <a:r>
                <a:rPr lang="de-DE" sz="1400"/>
                <a:t>Solar Phys., 105, 35</a:t>
              </a:r>
              <a:endParaRPr lang="en-US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652463"/>
          </a:xfrm>
          <a:noFill/>
        </p:spPr>
        <p:txBody>
          <a:bodyPr/>
          <a:lstStyle/>
          <a:p>
            <a:pPr eaLnBrk="1" hangingPunct="1"/>
            <a:r>
              <a:rPr lang="en-GB" sz="3200">
                <a:latin typeface="Times New Roman" charset="0"/>
              </a:rPr>
              <a:t>Magnetism in the photosphere</a:t>
            </a:r>
          </a:p>
        </p:txBody>
      </p:sp>
      <p:pic>
        <p:nvPicPr>
          <p:cNvPr id="25604" name="Picture 4" descr="/Users/istvanballai/Conferences/Budapest/fikut09_ballai/sunspot.mpg">
            <a:hlinkClick r:id="" action="ppaction://media"/>
          </p:cNvPr>
          <p:cNvPicPr/>
          <p:nvPr>
            <p:ph sz="half"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384175" y="1447800"/>
            <a:ext cx="4181475" cy="2995612"/>
          </a:xfrm>
        </p:spPr>
      </p:pic>
      <p:pic>
        <p:nvPicPr>
          <p:cNvPr id="2560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0" y="1484313"/>
            <a:ext cx="4054475" cy="3011487"/>
          </a:xfrm>
          <a:noFill/>
        </p:spPr>
      </p:pic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4572000" y="4581525"/>
            <a:ext cx="3856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>
                <a:latin typeface="Times New Roman" charset="0"/>
                <a:ea typeface="Times New Roman" charset="0"/>
                <a:cs typeface="Times New Roman" charset="0"/>
              </a:rPr>
              <a:t>Courtesy of E. Priest (Physics World, February, 2003)</a:t>
            </a: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450850" y="4724400"/>
            <a:ext cx="4187825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 striated penumbra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 inclined magnetic field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 continuous out/inflow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" fill="hold"/>
                                        <p:tgtEl>
                                          <p:spTgt spid="25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6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4"/>
                  </p:tgtEl>
                </p:cond>
              </p:nextCondLst>
            </p:seq>
            <p:video>
              <p:cMediaNode>
                <p:cTn id="1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60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533400"/>
            <a:ext cx="7620000" cy="440307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62000" y="54864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Problems with measuring magnetic field intensity in rarefied regions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Magnetic field in the corona</a:t>
            </a: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143000"/>
            <a:ext cx="3810000" cy="4495800"/>
          </a:xfrm>
          <a:noFill/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267200" y="1447800"/>
            <a:ext cx="44958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GB"/>
              <a:t> The solar corona consists of myriad of loops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GB"/>
              <a:t> Coronal loops are perfect channels for the propagation of waves, flows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GB"/>
              <a:t> Anisotropy helps the propagation along loops rather than across 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85800" y="5257800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/>
              <a:t>Gary, 2001</a:t>
            </a: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481388"/>
            <a:ext cx="419100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45A4CE8B-D0A5-9746-98E6-2F3B70EC7958}" type="slidenum">
              <a:rPr lang="en-US" sz="1200">
                <a:solidFill>
                  <a:srgbClr val="898989"/>
                </a:solidFill>
                <a:latin typeface="Calibri" charset="0"/>
                <a:ea typeface="Arial" charset="0"/>
                <a:cs typeface="Arial" charset="0"/>
              </a:rPr>
              <a:pPr algn="r"/>
              <a:t>9</a:t>
            </a:fld>
            <a:endParaRPr lang="en-US" sz="1200">
              <a:solidFill>
                <a:srgbClr val="898989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1981200" y="457200"/>
            <a:ext cx="53578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u="sng">
                <a:ea typeface="Arial" charset="0"/>
                <a:cs typeface="Arial" charset="0"/>
              </a:rPr>
              <a:t>MHD wave theory development</a:t>
            </a:r>
            <a:endParaRPr lang="en-US" sz="2400" b="1" u="sng">
              <a:ea typeface="Arial" charset="0"/>
              <a:cs typeface="Arial" charset="0"/>
            </a:endParaRPr>
          </a:p>
        </p:txBody>
      </p:sp>
      <p:sp>
        <p:nvSpPr>
          <p:cNvPr id="43013" name="Rectangle 11"/>
          <p:cNvSpPr>
            <a:spLocks noChangeArrowheads="1"/>
          </p:cNvSpPr>
          <p:nvPr/>
        </p:nvSpPr>
        <p:spPr bwMode="auto">
          <a:xfrm>
            <a:off x="685800" y="990600"/>
            <a:ext cx="7696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ea typeface="Arial" charset="0"/>
                <a:cs typeface="Arial" charset="0"/>
              </a:rPr>
              <a:t>Since </a:t>
            </a:r>
            <a:r>
              <a:rPr lang="en-GB" smtClean="0">
                <a:ea typeface="Arial" charset="0"/>
                <a:cs typeface="Arial" charset="0"/>
              </a:rPr>
              <a:t>the </a:t>
            </a:r>
            <a:r>
              <a:rPr lang="en-GB">
                <a:ea typeface="Arial" charset="0"/>
                <a:cs typeface="Arial" charset="0"/>
              </a:rPr>
              <a:t>first observations there has been much work to see how the </a:t>
            </a:r>
            <a:r>
              <a:rPr lang="en-GB" dirty="0" err="1">
                <a:ea typeface="Arial" charset="0"/>
                <a:cs typeface="Arial" charset="0"/>
              </a:rPr>
              <a:t>eigenmodes</a:t>
            </a:r>
            <a:r>
              <a:rPr lang="en-GB" dirty="0">
                <a:ea typeface="Arial" charset="0"/>
                <a:cs typeface="Arial" charset="0"/>
              </a:rPr>
              <a:t> of coronal loops might be affected by </a:t>
            </a:r>
            <a:r>
              <a:rPr lang="en-GB" dirty="0">
                <a:solidFill>
                  <a:srgbClr val="FF0000"/>
                </a:solidFill>
                <a:ea typeface="Arial" charset="0"/>
                <a:cs typeface="Arial" charset="0"/>
              </a:rPr>
              <a:t>plasma </a:t>
            </a:r>
            <a:r>
              <a:rPr lang="en-GB" dirty="0" err="1">
                <a:solidFill>
                  <a:srgbClr val="FF0000"/>
                </a:solidFill>
                <a:ea typeface="Arial" charset="0"/>
                <a:cs typeface="Arial" charset="0"/>
              </a:rPr>
              <a:t>inhomogeneities</a:t>
            </a:r>
            <a:r>
              <a:rPr lang="en-GB" dirty="0">
                <a:ea typeface="Arial" charset="0"/>
                <a:cs typeface="Arial" charset="0"/>
              </a:rPr>
              <a:t>. These can be separated into </a:t>
            </a:r>
            <a:r>
              <a:rPr lang="en-GB" dirty="0">
                <a:solidFill>
                  <a:schemeClr val="tx2"/>
                </a:solidFill>
                <a:ea typeface="Arial" charset="0"/>
                <a:cs typeface="Arial" charset="0"/>
              </a:rPr>
              <a:t>two main effects</a:t>
            </a:r>
            <a:r>
              <a:rPr lang="en-GB" dirty="0"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43014" name="TextBox 10"/>
          <p:cNvSpPr txBox="1">
            <a:spLocks noChangeArrowheads="1"/>
          </p:cNvSpPr>
          <p:nvPr/>
        </p:nvSpPr>
        <p:spPr bwMode="auto">
          <a:xfrm>
            <a:off x="838200" y="38100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/>
                </a:solidFill>
                <a:ea typeface="Arial" charset="0"/>
                <a:cs typeface="Arial" charset="0"/>
              </a:rPr>
              <a:t>RADIAL INHOMOGENEITY</a:t>
            </a:r>
          </a:p>
        </p:txBody>
      </p:sp>
      <p:sp>
        <p:nvSpPr>
          <p:cNvPr id="43015" name="TextBox 11"/>
          <p:cNvSpPr txBox="1">
            <a:spLocks noChangeArrowheads="1"/>
          </p:cNvSpPr>
          <p:nvPr/>
        </p:nvSpPr>
        <p:spPr bwMode="auto">
          <a:xfrm>
            <a:off x="4648200" y="38100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B0F0"/>
                </a:solidFill>
                <a:ea typeface="Arial" charset="0"/>
                <a:cs typeface="Arial" charset="0"/>
              </a:rPr>
              <a:t>LONGITUDINAL INHOMOGENEITY</a:t>
            </a:r>
          </a:p>
        </p:txBody>
      </p:sp>
      <p:sp>
        <p:nvSpPr>
          <p:cNvPr id="43016" name="TextBox 12"/>
          <p:cNvSpPr txBox="1">
            <a:spLocks noChangeArrowheads="1"/>
          </p:cNvSpPr>
          <p:nvPr/>
        </p:nvSpPr>
        <p:spPr bwMode="auto">
          <a:xfrm>
            <a:off x="914400" y="57912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/>
                </a:solidFill>
                <a:ea typeface="Arial" charset="0"/>
                <a:cs typeface="Arial" charset="0"/>
              </a:rPr>
              <a:t>AFFECTS DAMPING RATE</a:t>
            </a:r>
          </a:p>
        </p:txBody>
      </p:sp>
      <p:sp>
        <p:nvSpPr>
          <p:cNvPr id="43017" name="TextBox 13"/>
          <p:cNvSpPr txBox="1">
            <a:spLocks noChangeArrowheads="1"/>
          </p:cNvSpPr>
          <p:nvPr/>
        </p:nvSpPr>
        <p:spPr bwMode="auto">
          <a:xfrm>
            <a:off x="4572000" y="57912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ea typeface="Arial" charset="0"/>
                <a:cs typeface="Arial" charset="0"/>
              </a:rPr>
              <a:t>AFFECTS EIGENFREQUENCIES AND EIGENMODES</a:t>
            </a:r>
          </a:p>
        </p:txBody>
      </p:sp>
      <p:sp>
        <p:nvSpPr>
          <p:cNvPr id="15" name="Right Arrow 14"/>
          <p:cNvSpPr/>
          <p:nvPr/>
        </p:nvSpPr>
        <p:spPr>
          <a:xfrm rot="5400000">
            <a:off x="1828800" y="48006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5400000">
            <a:off x="6019800" y="47244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20" name="TextBox 16"/>
          <p:cNvSpPr txBox="1">
            <a:spLocks noChangeArrowheads="1"/>
          </p:cNvSpPr>
          <p:nvPr/>
        </p:nvSpPr>
        <p:spPr bwMode="auto">
          <a:xfrm>
            <a:off x="2895600" y="2209800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ea typeface="Arial" charset="0"/>
                <a:cs typeface="Arial" charset="0"/>
              </a:rPr>
              <a:t>PLASMA INHOMOGENEITY</a:t>
            </a:r>
          </a:p>
        </p:txBody>
      </p:sp>
      <p:sp>
        <p:nvSpPr>
          <p:cNvPr id="18" name="Right Arrow 17"/>
          <p:cNvSpPr/>
          <p:nvPr/>
        </p:nvSpPr>
        <p:spPr>
          <a:xfrm rot="7173332">
            <a:off x="2076450" y="287655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3589736">
            <a:off x="5707063" y="2938463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743200" y="2057400"/>
            <a:ext cx="3581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9600" y="3657600"/>
            <a:ext cx="3581400" cy="6858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72000" y="3657600"/>
            <a:ext cx="4114800" cy="6858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62000" y="5638800"/>
            <a:ext cx="3581400" cy="6858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648200" y="5562600"/>
            <a:ext cx="3886200" cy="10668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12363</TotalTime>
  <Words>1432</Words>
  <Application>Microsoft Macintosh PowerPoint</Application>
  <PresentationFormat>On-screen Show (4:3)</PresentationFormat>
  <Paragraphs>120</Paragraphs>
  <Slides>23</Slides>
  <Notes>1</Notes>
  <HiddenSlides>0</HiddenSlides>
  <MMClips>6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The tricky side of observations</vt:lpstr>
      <vt:lpstr>Motivation</vt:lpstr>
      <vt:lpstr>Slide 3</vt:lpstr>
      <vt:lpstr>The role of the magnetic field</vt:lpstr>
      <vt:lpstr>Slide 5</vt:lpstr>
      <vt:lpstr>Magnetism in the photosphere</vt:lpstr>
      <vt:lpstr>Slide 7</vt:lpstr>
      <vt:lpstr>Magnetic field in the corona</vt:lpstr>
      <vt:lpstr>Slide 9</vt:lpstr>
      <vt:lpstr>Practical use of waves: Coronal seismology</vt:lpstr>
      <vt:lpstr>How dynamical is the solar corona?</vt:lpstr>
      <vt:lpstr>Case study: global and local oscillations in the solar corona--Observational background</vt:lpstr>
      <vt:lpstr>Slide 13</vt:lpstr>
      <vt:lpstr>Observational characteristics</vt:lpstr>
      <vt:lpstr>What can we do with the observations</vt:lpstr>
      <vt:lpstr>What can we do with observations?</vt:lpstr>
      <vt:lpstr>How can we use observations (seismology)</vt:lpstr>
      <vt:lpstr>How can we use observations (seismology)</vt:lpstr>
      <vt:lpstr>How can we use observations (seismology)</vt:lpstr>
      <vt:lpstr>Again…seismology</vt:lpstr>
      <vt:lpstr>Seismology…again</vt:lpstr>
      <vt:lpstr>Seismology again</vt:lpstr>
      <vt:lpstr>Conclusions</vt:lpstr>
    </vt:vector>
  </TitlesOfParts>
  <Company>University of Sheffield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tricky side of observations</dc:title>
  <dc:creator>Istvan Ballai</dc:creator>
  <cp:lastModifiedBy>Istvan Ballai</cp:lastModifiedBy>
  <cp:revision>60</cp:revision>
  <dcterms:created xsi:type="dcterms:W3CDTF">2014-09-12T18:41:38Z</dcterms:created>
  <dcterms:modified xsi:type="dcterms:W3CDTF">2014-09-17T09:49:08Z</dcterms:modified>
</cp:coreProperties>
</file>