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3" r:id="rId7"/>
    <p:sldId id="274" r:id="rId8"/>
    <p:sldId id="266" r:id="rId9"/>
    <p:sldId id="267" r:id="rId10"/>
    <p:sldId id="261" r:id="rId11"/>
    <p:sldId id="264" r:id="rId12"/>
    <p:sldId id="270" r:id="rId13"/>
    <p:sldId id="269" r:id="rId14"/>
    <p:sldId id="265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25" autoAdjust="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731520"/>
            <a:ext cx="7766936" cy="2898648"/>
          </a:xfrm>
        </p:spPr>
        <p:txBody>
          <a:bodyPr/>
          <a:lstStyle/>
          <a:p>
            <a:pPr algn="ctr"/>
            <a:r>
              <a:rPr lang="hu-HU" sz="4000" dirty="0" smtClean="0"/>
              <a:t>Környezeti Hatások az Excentrikusan </a:t>
            </a:r>
            <a:r>
              <a:rPr lang="hu-HU" sz="4000" dirty="0" err="1"/>
              <a:t>B</a:t>
            </a:r>
            <a:r>
              <a:rPr lang="hu-HU" sz="4000" dirty="0" err="1" smtClean="0"/>
              <a:t>espirálozó</a:t>
            </a:r>
            <a:r>
              <a:rPr lang="hu-HU" sz="4000" dirty="0" smtClean="0"/>
              <a:t> Feketelyuk Kettős Rendszerek Paramétereinek </a:t>
            </a:r>
            <a:r>
              <a:rPr lang="hu-HU" sz="4000" dirty="0"/>
              <a:t>E</a:t>
            </a:r>
            <a:r>
              <a:rPr lang="hu-HU" sz="4000" dirty="0" smtClean="0"/>
              <a:t>loszlásában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4197096"/>
            <a:ext cx="7766936" cy="2386584"/>
          </a:xfrm>
        </p:spPr>
        <p:txBody>
          <a:bodyPr>
            <a:normAutofit/>
          </a:bodyPr>
          <a:lstStyle/>
          <a:p>
            <a:pPr algn="ctr"/>
            <a:r>
              <a:rPr lang="hu-HU" sz="2000" b="1" u="sng" dirty="0" smtClean="0"/>
              <a:t>Gondán László</a:t>
            </a:r>
            <a:r>
              <a:rPr lang="hu-HU" sz="2000" dirty="0" smtClean="0"/>
              <a:t>, Raffai Péter, Frei Zsolt</a:t>
            </a:r>
            <a:br>
              <a:rPr lang="hu-HU" sz="2000" dirty="0" smtClean="0"/>
            </a:br>
            <a:r>
              <a:rPr lang="hu-HU" sz="2000" dirty="0" smtClean="0"/>
              <a:t>ELTE, EGRG, Lendület Program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Kocsis Bence</a:t>
            </a:r>
            <a:br>
              <a:rPr lang="hu-HU" sz="2000" dirty="0" smtClean="0"/>
            </a:br>
            <a:r>
              <a:rPr lang="hu-HU" sz="2000" dirty="0" smtClean="0"/>
              <a:t>Institute </a:t>
            </a:r>
            <a:r>
              <a:rPr lang="hu-HU" sz="2000" dirty="0" err="1" smtClean="0"/>
              <a:t>for</a:t>
            </a:r>
            <a:r>
              <a:rPr lang="hu-HU" sz="2000" dirty="0" smtClean="0"/>
              <a:t> Advanced </a:t>
            </a:r>
            <a:r>
              <a:rPr lang="hu-HU" sz="2000" dirty="0" err="1" smtClean="0"/>
              <a:t>Study</a:t>
            </a:r>
            <a:endParaRPr lang="hu-HU" sz="2000" dirty="0" smtClean="0"/>
          </a:p>
          <a:p>
            <a:pPr algn="ctr"/>
            <a:r>
              <a:rPr lang="hu-HU" sz="1200" dirty="0" smtClean="0"/>
              <a:t>FIKUT VII</a:t>
            </a:r>
            <a:br>
              <a:rPr lang="hu-HU" sz="1200" dirty="0" smtClean="0"/>
            </a:br>
            <a:r>
              <a:rPr lang="hu-HU" sz="1200" dirty="0" smtClean="0"/>
              <a:t>2014.09.19.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2133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/>
              <a:t>Környezet hatása a </a:t>
            </a:r>
            <a:r>
              <a:rPr lang="hu-HU" sz="3100" dirty="0" smtClean="0"/>
              <a:t>tömeg típusú változók eloszlására: </a:t>
            </a:r>
            <a:r>
              <a:rPr lang="hu-HU" sz="3100" dirty="0" err="1" smtClean="0"/>
              <a:t>galaxismagok</a:t>
            </a:r>
            <a:r>
              <a:rPr lang="hu-HU" sz="3100" dirty="0"/>
              <a:t/>
            </a:r>
            <a:br>
              <a:rPr lang="hu-HU" sz="3100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32546"/>
                <a:ext cx="8596668" cy="5125453"/>
              </a:xfrm>
            </p:spPr>
            <p:txBody>
              <a:bodyPr>
                <a:normAutofit/>
              </a:bodyPr>
              <a:lstStyle/>
              <a:p>
                <a:r>
                  <a:rPr lang="hu-HU" dirty="0" smtClean="0"/>
                  <a:t>Hullámformákból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err="1" smtClean="0"/>
                  <a:t>-on</a:t>
                </a:r>
                <a:r>
                  <a:rPr lang="hu-HU" dirty="0" smtClean="0"/>
                  <a:t> kívül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 smtClean="0"/>
                  <a:t>és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hu-HU" dirty="0" smtClean="0"/>
                  <a:t> is meghatározható</a:t>
                </a:r>
              </a:p>
              <a:p>
                <a:r>
                  <a:rPr lang="hu-HU" dirty="0"/>
                  <a:t>Eseményráták tömegfüggése                        tömegfüggő változók eloszlása</a:t>
                </a:r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Eseményráták csak tömegektől és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hu-HU" dirty="0" err="1" smtClean="0"/>
                  <a:t>-tól</a:t>
                </a:r>
                <a:r>
                  <a:rPr lang="hu-HU" dirty="0" smtClean="0"/>
                  <a:t> függenek (bal oldali ábrán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hu-HU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2.35</m:t>
                    </m:r>
                  </m:oMath>
                </a14:m>
                <a:r>
                  <a:rPr lang="hu-HU" dirty="0" smtClean="0"/>
                  <a:t>)</a:t>
                </a:r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32546"/>
                <a:ext cx="8596668" cy="5125453"/>
              </a:xfrm>
              <a:blipFill rotWithShape="0">
                <a:blip r:embed="rId2"/>
                <a:stretch>
                  <a:fillRect l="-142" t="-71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Egyenes összekötő nyíllal 4"/>
          <p:cNvCxnSpPr/>
          <p:nvPr/>
        </p:nvCxnSpPr>
        <p:spPr>
          <a:xfrm flipV="1">
            <a:off x="4235116" y="2329147"/>
            <a:ext cx="1251284" cy="9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598822"/>
            <a:ext cx="4106422" cy="3452058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758" y="2598822"/>
            <a:ext cx="3787601" cy="345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Környezet hatása a hullámformákból származtatható mérhető mennyiségek eloszlására és eseményrátákra: gömbhalmazok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artalom helye 4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269087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sz="2100" dirty="0" err="1" smtClean="0"/>
                  <a:t>Esemányráták</a:t>
                </a:r>
                <a:r>
                  <a:rPr lang="hu-HU" sz="2100" dirty="0" smtClean="0"/>
                  <a:t> csak a tömegektől és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100" i="1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hu-HU" sz="2100" dirty="0" err="1" smtClean="0"/>
                  <a:t>-tól</a:t>
                </a:r>
                <a:r>
                  <a:rPr lang="hu-HU" sz="2100" dirty="0" smtClean="0"/>
                  <a:t> függenek (bal oldali ábra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100" i="1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hu-HU" sz="21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u-HU" sz="2100" dirty="0" smtClean="0"/>
                  <a:t>)</a:t>
                </a:r>
                <a:endParaRPr lang="hu-HU" sz="2100" dirty="0"/>
              </a:p>
            </p:txBody>
          </p:sp>
        </mc:Choice>
        <mc:Fallback xmlns="">
          <p:sp>
            <p:nvSpPr>
              <p:cNvPr id="5" name="Tartalom hely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269087"/>
              </a:xfrm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Tartalom hely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425565"/>
            <a:ext cx="4221924" cy="339413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59" y="2425565"/>
            <a:ext cx="4052236" cy="339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Modellek alkalmazhatósága: </a:t>
            </a:r>
            <a:r>
              <a:rPr lang="hu-HU" sz="2800" dirty="0" err="1" smtClean="0"/>
              <a:t>galaxismagok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27735"/>
                <a:ext cx="8596668" cy="446130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𝑎𝑝𝑟</m:t>
                        </m:r>
                      </m:sub>
                    </m:sSub>
                  </m:oMath>
                </a14:m>
                <a:r>
                  <a:rPr lang="hu-HU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hu-HU" dirty="0" err="1" smtClean="0"/>
                  <a:t>-ból</a:t>
                </a:r>
                <a:r>
                  <a:rPr lang="hu-HU" dirty="0" smtClean="0"/>
                  <a:t>, feltétel arra, meddig vehető figyelembe a BH populáció</a:t>
                </a:r>
              </a:p>
              <a:p>
                <a:endParaRPr lang="hu-H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hu-HU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𝑟𝑒𝑙𝑎𝑥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𝑖𝑛𝑠𝑝</m:t>
                        </m:r>
                      </m:sub>
                    </m:sSub>
                  </m:oMath>
                </a14:m>
                <a:r>
                  <a:rPr lang="hu-HU" dirty="0" err="1" smtClean="0"/>
                  <a:t>-ből</a:t>
                </a:r>
                <a:r>
                  <a:rPr lang="hu-HU" dirty="0" smtClean="0"/>
                  <a:t>, feltétel arra, milyen sugártól létezhet a BH populáció</a:t>
                </a:r>
              </a:p>
              <a:p>
                <a:endParaRPr lang="hu-HU" dirty="0" smtClean="0"/>
              </a:p>
              <a:p>
                <a:r>
                  <a:rPr lang="hu-HU" dirty="0" err="1" smtClean="0"/>
                  <a:t>Félklasszikus</a:t>
                </a:r>
                <a:r>
                  <a:rPr lang="hu-HU" dirty="0" smtClean="0"/>
                  <a:t> közelítés alkalmazhatóságának feltétele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𝑎𝑝𝑟</m:t>
                        </m:r>
                      </m:sub>
                    </m:sSub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𝑆𝑀𝐵𝐻</m:t>
                        </m:r>
                      </m:sub>
                    </m:sSub>
                  </m:oMath>
                </a14:m>
                <a:r>
                  <a:rPr lang="hu-HU" dirty="0" err="1" smtClean="0"/>
                  <a:t>-tól</a:t>
                </a:r>
                <a:r>
                  <a:rPr lang="hu-HU" dirty="0" smtClean="0"/>
                  <a:t> függ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              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𝑆𝑀𝐵𝐻</m:t>
                        </m:r>
                      </m:sub>
                    </m:sSub>
                  </m:oMath>
                </a14:m>
                <a:r>
                  <a:rPr lang="hu-HU" dirty="0" smtClean="0"/>
                  <a:t> limit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~2×</m:t>
                    </m:r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  <a:p>
                <a:r>
                  <a:rPr lang="hu-HU" dirty="0" smtClean="0"/>
                  <a:t>Az </a:t>
                </a:r>
                <a:r>
                  <a:rPr lang="hu-HU" dirty="0" err="1" smtClean="0"/>
                  <a:t>EBBH-k</a:t>
                </a:r>
                <a:r>
                  <a:rPr lang="hu-HU" dirty="0" smtClean="0"/>
                  <a:t> átlagos kozmológiai eseményrátáját kistömegű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𝑆𝑀𝐵𝐻</m:t>
                        </m:r>
                      </m:sub>
                    </m:sSub>
                  </m:oMath>
                </a14:m>
                <a:r>
                  <a:rPr lang="hu-HU" dirty="0" err="1" smtClean="0"/>
                  <a:t>-k</a:t>
                </a:r>
                <a:r>
                  <a:rPr lang="hu-HU" dirty="0" smtClean="0"/>
                  <a:t> dominálják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2×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hu-HU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</m:oMath>
                </a14:m>
                <a:r>
                  <a:rPr lang="hu-HU" dirty="0" smtClean="0"/>
                  <a:t>) [3] ebből következik: a </a:t>
                </a:r>
                <a:r>
                  <a:rPr lang="hu-HU" smtClean="0"/>
                  <a:t>források &gt;90%-ra </a:t>
                </a:r>
                <a:r>
                  <a:rPr lang="hu-HU" dirty="0" smtClean="0"/>
                  <a:t>alkalmazható a </a:t>
                </a:r>
                <a:r>
                  <a:rPr lang="hu-HU" dirty="0" err="1" smtClean="0"/>
                  <a:t>félklasszikus</a:t>
                </a:r>
                <a:r>
                  <a:rPr lang="hu-HU" dirty="0" smtClean="0"/>
                  <a:t> közelítés</a:t>
                </a:r>
                <a:endParaRPr lang="hu-HU" dirty="0"/>
              </a:p>
              <a:p>
                <a:pPr marL="0" indent="0">
                  <a:buNone/>
                </a:pPr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27735"/>
                <a:ext cx="8596668" cy="4461309"/>
              </a:xfrm>
              <a:blipFill rotWithShape="0">
                <a:blip r:embed="rId2"/>
                <a:stretch>
                  <a:fillRect l="-142" t="-820" r="-11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gyenes összekötő nyíllal 7"/>
          <p:cNvCxnSpPr/>
          <p:nvPr/>
        </p:nvCxnSpPr>
        <p:spPr>
          <a:xfrm flipV="1">
            <a:off x="1193533" y="4273617"/>
            <a:ext cx="55826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7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Modellek </a:t>
            </a:r>
            <a:r>
              <a:rPr lang="hu-HU" sz="2800" dirty="0" smtClean="0"/>
              <a:t>alkalmazhatósága: gömbhalmazok</a:t>
            </a:r>
            <a:endParaRPr lang="hu-H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32547"/>
                <a:ext cx="8596668" cy="462012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hu-HU" dirty="0" smtClean="0"/>
                  <a:t>Gömbhalmazok:</a:t>
                </a:r>
              </a:p>
              <a:p>
                <a:pPr lvl="1"/>
                <a:r>
                  <a:rPr lang="hu-HU" dirty="0"/>
                  <a:t>Alapmodell: a gömbhalmaz </a:t>
                </a:r>
                <a:r>
                  <a:rPr lang="hu-HU" smtClean="0"/>
                  <a:t>termikus egyensúlyban levő</a:t>
                </a:r>
                <a:r>
                  <a:rPr lang="hu-HU" smtClean="0"/>
                  <a:t> </a:t>
                </a:r>
                <a:r>
                  <a:rPr lang="hu-HU" dirty="0"/>
                  <a:t>gázgömb benne a </a:t>
                </a:r>
                <a:r>
                  <a:rPr lang="hu-HU" dirty="0" smtClean="0"/>
                  <a:t>csillagok</a:t>
                </a:r>
                <a:r>
                  <a:rPr lang="hu-HU" dirty="0"/>
                  <a:t>, </a:t>
                </a:r>
                <a:r>
                  <a:rPr lang="hu-HU" dirty="0" err="1"/>
                  <a:t>BH-ok</a:t>
                </a:r>
                <a:r>
                  <a:rPr lang="hu-HU" dirty="0"/>
                  <a:t>, </a:t>
                </a:r>
                <a:r>
                  <a:rPr lang="hu-HU" dirty="0" err="1"/>
                  <a:t>NS-ok</a:t>
                </a:r>
                <a:r>
                  <a:rPr lang="hu-HU" dirty="0"/>
                  <a:t> sebességeloszlása </a:t>
                </a:r>
                <a:r>
                  <a:rPr lang="hu-HU" dirty="0" smtClean="0"/>
                  <a:t>MB, számsűrűség egyenletes</a:t>
                </a:r>
                <a:endParaRPr lang="hu-HU" dirty="0"/>
              </a:p>
              <a:p>
                <a:pPr lvl="1"/>
                <a:r>
                  <a:rPr lang="hu-HU" dirty="0"/>
                  <a:t>Összetettebb modellek: </a:t>
                </a:r>
                <a:r>
                  <a:rPr lang="hu-HU" dirty="0" err="1"/>
                  <a:t>King-Michie</a:t>
                </a:r>
                <a:r>
                  <a:rPr lang="hu-HU" dirty="0"/>
                  <a:t> </a:t>
                </a:r>
                <a:r>
                  <a:rPr lang="hu-HU" dirty="0" err="1"/>
                  <a:t>modellek</a:t>
                </a:r>
                <a:r>
                  <a:rPr lang="hu-HU" dirty="0"/>
                  <a:t> </a:t>
                </a:r>
                <a:r>
                  <a:rPr lang="hu-HU" dirty="0" smtClean="0"/>
                  <a:t>[13], </a:t>
                </a:r>
                <a:r>
                  <a:rPr lang="hu-HU" dirty="0"/>
                  <a:t>elég jó közelítéssel MB sebességeloszlás </a:t>
                </a:r>
                <a:r>
                  <a:rPr lang="hu-HU" dirty="0" smtClean="0"/>
                  <a:t>[13], </a:t>
                </a:r>
                <a:r>
                  <a:rPr lang="hu-HU" dirty="0"/>
                  <a:t>csillagok számsűrűségének van radiális </a:t>
                </a:r>
                <a:r>
                  <a:rPr lang="hu-HU" dirty="0" smtClean="0"/>
                  <a:t>függése</a:t>
                </a:r>
              </a:p>
              <a:p>
                <a:pPr lvl="1"/>
                <a:endParaRPr lang="hu-HU" dirty="0"/>
              </a:p>
              <a:p>
                <a:r>
                  <a:rPr lang="hu-HU" dirty="0"/>
                  <a:t>Modellek összehasonlításának eredménye:</a:t>
                </a:r>
              </a:p>
              <a:p>
                <a:pPr lvl="1"/>
                <a:r>
                  <a:rPr lang="hu-HU" dirty="0"/>
                  <a:t>Kis tömeg párokra </a:t>
                </a:r>
                <a:r>
                  <a:rPr lang="hu-HU" dirty="0" smtClean="0"/>
                  <a:t>(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0 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&lt;)</m:t>
                    </m:r>
                  </m:oMath>
                </a14:m>
                <a:r>
                  <a:rPr lang="hu-HU" dirty="0" smtClean="0"/>
                  <a:t> 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smtClean="0"/>
                  <a:t> eloszlások </a:t>
                </a:r>
                <a:r>
                  <a:rPr lang="hu-HU" dirty="0"/>
                  <a:t>eltérése elhanyagolható (&lt;5%)</a:t>
                </a:r>
              </a:p>
              <a:p>
                <a:pPr lvl="1"/>
                <a:r>
                  <a:rPr lang="hu-HU" dirty="0"/>
                  <a:t>Nagyobb tömeg párokra </a:t>
                </a:r>
                <a:r>
                  <a:rPr lang="hu-HU" dirty="0" smtClean="0"/>
                  <a:t>(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−40 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&gt;) </m:t>
                    </m:r>
                  </m:oMath>
                </a14:m>
                <a:r>
                  <a:rPr lang="hu-HU" dirty="0" smtClean="0"/>
                  <a:t>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smtClean="0"/>
                  <a:t> eloszlások </a:t>
                </a:r>
                <a:r>
                  <a:rPr lang="hu-HU" dirty="0"/>
                  <a:t>eltérése jelentős </a:t>
                </a:r>
                <a:r>
                  <a:rPr lang="hu-HU" dirty="0" smtClean="0"/>
                  <a:t>(&gt;30</a:t>
                </a:r>
                <a:r>
                  <a:rPr lang="hu-HU" dirty="0"/>
                  <a:t>%)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r>
                  <a:rPr lang="hu-HU" dirty="0" smtClean="0"/>
                  <a:t>Az eseményrátákat szignifikánsan a kis tömegű </a:t>
                </a:r>
                <a:r>
                  <a:rPr lang="hu-HU" dirty="0" err="1" smtClean="0"/>
                  <a:t>EBBH-k</a:t>
                </a:r>
                <a:r>
                  <a:rPr lang="hu-HU" dirty="0" smtClean="0"/>
                  <a:t> dominálják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hu-HU" dirty="0" smtClean="0"/>
                  <a:t>-</a:t>
                </a:r>
                <a:r>
                  <a:rPr lang="hu-HU" dirty="0" err="1" smtClean="0"/>
                  <a:t>tól</a:t>
                </a:r>
                <a:r>
                  <a:rPr lang="hu-HU" dirty="0" smtClean="0"/>
                  <a:t> függetlenül                  megfigyelhető kettősökre az Alapmodell alkalmazható</a:t>
                </a:r>
                <a:endParaRPr lang="hu-HU" dirty="0"/>
              </a:p>
              <a:p>
                <a:pPr marL="457200" lvl="1" indent="0">
                  <a:buNone/>
                </a:pPr>
                <a:endParaRPr lang="hu-HU" dirty="0"/>
              </a:p>
              <a:p>
                <a:pPr lvl="1"/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32547"/>
                <a:ext cx="8596668" cy="4620127"/>
              </a:xfrm>
              <a:blipFill rotWithShape="0">
                <a:blip r:embed="rId2"/>
                <a:stretch>
                  <a:fillRect l="-142" t="-1319" r="-49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Egyenes összekötő nyíllal 4"/>
          <p:cNvCxnSpPr/>
          <p:nvPr/>
        </p:nvCxnSpPr>
        <p:spPr>
          <a:xfrm>
            <a:off x="2550695" y="5909911"/>
            <a:ext cx="70264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8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Referenciák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hu-HU" sz="1200" dirty="0" smtClean="0"/>
              <a:t>[1] </a:t>
            </a:r>
            <a:r>
              <a:rPr lang="it-IT" sz="1200" dirty="0"/>
              <a:t>Quinlan G. D., Shapiro S. L., 1987, ApJ, 321, 199 </a:t>
            </a:r>
            <a:endParaRPr lang="hu-HU" sz="1200" dirty="0" smtClean="0"/>
          </a:p>
          <a:p>
            <a:r>
              <a:rPr lang="hu-HU" sz="1200" dirty="0" smtClean="0"/>
              <a:t>[2] </a:t>
            </a:r>
            <a:r>
              <a:rPr lang="nl-NL" sz="1200" dirty="0"/>
              <a:t>Lee M. H., 1993, ApJ, 418, </a:t>
            </a:r>
            <a:r>
              <a:rPr lang="nl-NL" sz="1200" dirty="0" smtClean="0"/>
              <a:t>147</a:t>
            </a:r>
            <a:endParaRPr lang="hu-HU" sz="1200" dirty="0" smtClean="0"/>
          </a:p>
          <a:p>
            <a:r>
              <a:rPr lang="hu-HU" sz="1200" dirty="0" smtClean="0"/>
              <a:t>[3] </a:t>
            </a:r>
            <a:r>
              <a:rPr lang="en-US" sz="1200" dirty="0"/>
              <a:t>O’Leary R. M., B. </a:t>
            </a:r>
            <a:r>
              <a:rPr lang="en-US" sz="1200" dirty="0" err="1"/>
              <a:t>Kocsis</a:t>
            </a:r>
            <a:r>
              <a:rPr lang="en-US" sz="1200" dirty="0"/>
              <a:t>, and A. Loeb, 2009, MNRAS, 395, 2127 </a:t>
            </a:r>
            <a:endParaRPr lang="hu-HU" sz="1200" dirty="0" smtClean="0"/>
          </a:p>
          <a:p>
            <a:r>
              <a:rPr lang="hu-HU" sz="1200" dirty="0" smtClean="0"/>
              <a:t>[4] </a:t>
            </a:r>
            <a:r>
              <a:rPr lang="en-US" sz="1200" dirty="0"/>
              <a:t>Advanced LIGO website, https://www.advancedligo.mit.edu/ </a:t>
            </a:r>
            <a:endParaRPr lang="hu-HU" sz="1200" dirty="0" smtClean="0"/>
          </a:p>
          <a:p>
            <a:r>
              <a:rPr lang="hu-HU" sz="1200" dirty="0" smtClean="0"/>
              <a:t>[</a:t>
            </a:r>
            <a:r>
              <a:rPr lang="hu-HU" sz="1200" dirty="0"/>
              <a:t>5] Levin J., </a:t>
            </a:r>
            <a:r>
              <a:rPr lang="hu-HU" sz="1200" dirty="0" err="1"/>
              <a:t>Sean</a:t>
            </a:r>
            <a:r>
              <a:rPr lang="hu-HU" sz="1200" dirty="0"/>
              <a:t> T. </a:t>
            </a:r>
            <a:r>
              <a:rPr lang="hu-HU" sz="1200" dirty="0" err="1"/>
              <a:t>McWilliams</a:t>
            </a:r>
            <a:r>
              <a:rPr lang="hu-HU" sz="1200" dirty="0"/>
              <a:t>, H. </a:t>
            </a:r>
            <a:r>
              <a:rPr lang="hu-HU" sz="1200" dirty="0" err="1"/>
              <a:t>Contreras</a:t>
            </a:r>
            <a:r>
              <a:rPr lang="hu-HU" sz="1200" dirty="0"/>
              <a:t>, 2011, </a:t>
            </a:r>
            <a:r>
              <a:rPr lang="hu-HU" sz="1200" dirty="0" err="1"/>
              <a:t>Class</a:t>
            </a:r>
            <a:r>
              <a:rPr lang="hu-HU" sz="1200" dirty="0"/>
              <a:t>. </a:t>
            </a:r>
            <a:r>
              <a:rPr lang="hu-HU" sz="1200" dirty="0" err="1"/>
              <a:t>Quantum</a:t>
            </a:r>
            <a:r>
              <a:rPr lang="hu-HU" sz="1200" dirty="0"/>
              <a:t> </a:t>
            </a:r>
            <a:r>
              <a:rPr lang="hu-HU" sz="1200" dirty="0" err="1"/>
              <a:t>Grav</a:t>
            </a:r>
            <a:r>
              <a:rPr lang="hu-HU" sz="1200" dirty="0"/>
              <a:t>. 28 175001 </a:t>
            </a:r>
            <a:endParaRPr lang="hu-HU" sz="1200" dirty="0" smtClean="0"/>
          </a:p>
          <a:p>
            <a:r>
              <a:rPr lang="hu-HU" sz="1200" dirty="0" smtClean="0"/>
              <a:t>[</a:t>
            </a:r>
            <a:r>
              <a:rPr lang="hu-HU" sz="1200" dirty="0"/>
              <a:t>6] Csizmadia P., G. Debreczeni, I. </a:t>
            </a:r>
            <a:r>
              <a:rPr lang="hu-HU" sz="1200" dirty="0" smtClean="0"/>
              <a:t>Rácz</a:t>
            </a:r>
            <a:r>
              <a:rPr lang="hu-HU" sz="1200" dirty="0"/>
              <a:t>, M. </a:t>
            </a:r>
            <a:r>
              <a:rPr lang="hu-HU" sz="1200" dirty="0" err="1" smtClean="0"/>
              <a:t>Vasúth</a:t>
            </a:r>
            <a:r>
              <a:rPr lang="hu-HU" sz="1200" dirty="0"/>
              <a:t>, 2012, </a:t>
            </a:r>
            <a:r>
              <a:rPr lang="hu-HU" sz="1200" dirty="0" err="1"/>
              <a:t>Class</a:t>
            </a:r>
            <a:r>
              <a:rPr lang="hu-HU" sz="1200" dirty="0"/>
              <a:t>. </a:t>
            </a:r>
            <a:r>
              <a:rPr lang="hu-HU" sz="1200" dirty="0" err="1"/>
              <a:t>Quantum</a:t>
            </a:r>
            <a:r>
              <a:rPr lang="hu-HU" sz="1200" dirty="0"/>
              <a:t> </a:t>
            </a:r>
            <a:r>
              <a:rPr lang="hu-HU" sz="1200" dirty="0" err="1"/>
              <a:t>Grav</a:t>
            </a:r>
            <a:r>
              <a:rPr lang="hu-HU" sz="1200" dirty="0"/>
              <a:t>. 29 245002 </a:t>
            </a:r>
            <a:endParaRPr lang="hu-HU" sz="1200" dirty="0" smtClean="0"/>
          </a:p>
          <a:p>
            <a:r>
              <a:rPr lang="hu-HU" sz="1200" dirty="0" smtClean="0"/>
              <a:t>[7] </a:t>
            </a:r>
            <a:r>
              <a:rPr lang="en-US" sz="1200" dirty="0"/>
              <a:t>East W. E., McWilliams S. T., Levin J., Pretorius F., 2013, Phys. Rev. D 1212 0837 </a:t>
            </a:r>
            <a:endParaRPr lang="hu-HU" sz="1200" dirty="0" smtClean="0"/>
          </a:p>
          <a:p>
            <a:r>
              <a:rPr lang="hu-HU" sz="1200" dirty="0" smtClean="0"/>
              <a:t>[8] </a:t>
            </a:r>
            <a:r>
              <a:rPr lang="en-US" sz="1200" dirty="0" err="1"/>
              <a:t>Bahcall</a:t>
            </a:r>
            <a:r>
              <a:rPr lang="en-US" sz="1200" dirty="0"/>
              <a:t> J. N., Wolf R. A., 1976, </a:t>
            </a:r>
            <a:r>
              <a:rPr lang="en-US" sz="1200" dirty="0" err="1"/>
              <a:t>ApJ</a:t>
            </a:r>
            <a:r>
              <a:rPr lang="en-US" sz="1200" dirty="0"/>
              <a:t>, 209, 214 </a:t>
            </a:r>
            <a:endParaRPr lang="hu-HU" sz="1200" dirty="0" smtClean="0"/>
          </a:p>
          <a:p>
            <a:r>
              <a:rPr lang="hu-HU" sz="1200" dirty="0" smtClean="0"/>
              <a:t>[9] </a:t>
            </a:r>
            <a:r>
              <a:rPr lang="en-US" sz="1200" dirty="0" err="1" smtClean="0"/>
              <a:t>Bahcall</a:t>
            </a:r>
            <a:r>
              <a:rPr lang="en-US" sz="1200" dirty="0" smtClean="0"/>
              <a:t> </a:t>
            </a:r>
            <a:r>
              <a:rPr lang="en-US" sz="1200" dirty="0"/>
              <a:t>J. N., Wolf R. A., 1977, </a:t>
            </a:r>
            <a:r>
              <a:rPr lang="en-US" sz="1200" dirty="0" err="1"/>
              <a:t>ApJ</a:t>
            </a:r>
            <a:r>
              <a:rPr lang="en-US" sz="1200" dirty="0"/>
              <a:t>, 216, 883 </a:t>
            </a:r>
            <a:endParaRPr lang="hu-HU" sz="1200" dirty="0" smtClean="0"/>
          </a:p>
          <a:p>
            <a:r>
              <a:rPr lang="hu-HU" sz="1200" dirty="0"/>
              <a:t>[10] Kocsis B., </a:t>
            </a:r>
            <a:r>
              <a:rPr lang="hu-HU" sz="1200" dirty="0" smtClean="0"/>
              <a:t>Gáspár </a:t>
            </a:r>
            <a:r>
              <a:rPr lang="hu-HU" sz="1200" dirty="0"/>
              <a:t>M. E., </a:t>
            </a:r>
            <a:r>
              <a:rPr lang="hu-HU" sz="1200" dirty="0" smtClean="0"/>
              <a:t>Márka </a:t>
            </a:r>
            <a:r>
              <a:rPr lang="hu-HU" sz="1200" dirty="0"/>
              <a:t>S., 2006, </a:t>
            </a:r>
            <a:r>
              <a:rPr lang="hu-HU" sz="1200" dirty="0" err="1"/>
              <a:t>ApJ</a:t>
            </a:r>
            <a:r>
              <a:rPr lang="hu-HU" sz="1200" dirty="0"/>
              <a:t>, 648, 411 </a:t>
            </a:r>
            <a:endParaRPr lang="hu-HU" sz="1200" dirty="0" smtClean="0"/>
          </a:p>
          <a:p>
            <a:r>
              <a:rPr lang="hu-HU" sz="1200" dirty="0" smtClean="0"/>
              <a:t>[11] </a:t>
            </a:r>
            <a:r>
              <a:rPr lang="de-DE" sz="1200" dirty="0" err="1"/>
              <a:t>Portegies</a:t>
            </a:r>
            <a:r>
              <a:rPr lang="de-DE" sz="1200" dirty="0"/>
              <a:t> </a:t>
            </a:r>
            <a:r>
              <a:rPr lang="de-DE" sz="1200" dirty="0" err="1"/>
              <a:t>Zwart</a:t>
            </a:r>
            <a:r>
              <a:rPr lang="de-DE" sz="1200" dirty="0"/>
              <a:t>, S. F., McMillan, S. L. W., 2000, </a:t>
            </a:r>
            <a:r>
              <a:rPr lang="de-DE" sz="1200" dirty="0" err="1"/>
              <a:t>ApJ</a:t>
            </a:r>
            <a:r>
              <a:rPr lang="de-DE" sz="1200" dirty="0"/>
              <a:t>, 528, 17 </a:t>
            </a:r>
            <a:endParaRPr lang="hu-HU" sz="1200" dirty="0" smtClean="0"/>
          </a:p>
          <a:p>
            <a:r>
              <a:rPr lang="hu-HU" sz="1200" dirty="0"/>
              <a:t>[12] Miller, M. C., 2002, </a:t>
            </a:r>
            <a:r>
              <a:rPr lang="hu-HU" sz="1200" dirty="0" err="1"/>
              <a:t>ApJ</a:t>
            </a:r>
            <a:r>
              <a:rPr lang="hu-HU" sz="1200" dirty="0"/>
              <a:t>, 581, 438 </a:t>
            </a:r>
            <a:endParaRPr lang="hu-HU" sz="1200" dirty="0" smtClean="0"/>
          </a:p>
          <a:p>
            <a:r>
              <a:rPr lang="hu-HU" sz="1200" dirty="0" smtClean="0"/>
              <a:t>[13] </a:t>
            </a:r>
            <a:r>
              <a:rPr lang="en-US" sz="1200" dirty="0" err="1"/>
              <a:t>Binney</a:t>
            </a:r>
            <a:r>
              <a:rPr lang="en-US" sz="1200" dirty="0"/>
              <a:t> J., Tremaine S., 2008, Galactic Dynamics, 2nd ed. Princeton University Press, Princeton, NJ 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1993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852928"/>
            <a:ext cx="8596668" cy="3188434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Köszönöm a figyelmet!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7147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Áttekintés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604126"/>
          </a:xfrm>
        </p:spPr>
        <p:txBody>
          <a:bodyPr/>
          <a:lstStyle/>
          <a:p>
            <a:r>
              <a:rPr lang="hu-HU" dirty="0" smtClean="0"/>
              <a:t>Mik az excentrikus kettősök gravitációs-hullám asztrofizikában?</a:t>
            </a:r>
          </a:p>
          <a:p>
            <a:r>
              <a:rPr lang="hu-HU" dirty="0" smtClean="0"/>
              <a:t>Motiváció </a:t>
            </a:r>
          </a:p>
          <a:p>
            <a:r>
              <a:rPr lang="hu-HU" dirty="0" smtClean="0"/>
              <a:t>Excentrikus kettősök formálódásának környezetei és modelljei</a:t>
            </a:r>
          </a:p>
          <a:p>
            <a:r>
              <a:rPr lang="hu-HU" dirty="0" smtClean="0"/>
              <a:t>Formálódás tartományai és lehetséges felbomlás</a:t>
            </a:r>
          </a:p>
          <a:p>
            <a:r>
              <a:rPr lang="hu-HU" dirty="0" smtClean="0"/>
              <a:t>Befogódást követően a kezdeti pálya paraméterek eloszlása</a:t>
            </a:r>
          </a:p>
          <a:p>
            <a:r>
              <a:rPr lang="hu-HU" dirty="0" smtClean="0"/>
              <a:t>Környezet hatása a tömeg típusú változók eloszlására</a:t>
            </a:r>
          </a:p>
          <a:p>
            <a:r>
              <a:rPr lang="hu-HU" dirty="0" smtClean="0"/>
              <a:t>Modellek alkalmazhatósága</a:t>
            </a:r>
          </a:p>
          <a:p>
            <a:r>
              <a:rPr lang="hu-HU" dirty="0" smtClean="0"/>
              <a:t>Hivatkozások</a:t>
            </a:r>
          </a:p>
        </p:txBody>
      </p:sp>
    </p:spTree>
    <p:extLst>
      <p:ext uri="{BB962C8B-B14F-4D97-AF65-F5344CB8AC3E}">
        <p14:creationId xmlns:p14="http://schemas.microsoft.com/office/powerpoint/2010/main" val="29530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Mik </a:t>
            </a:r>
            <a:r>
              <a:rPr lang="hu-HU" sz="2800" dirty="0" smtClean="0"/>
              <a:t>az </a:t>
            </a:r>
            <a:r>
              <a:rPr lang="hu-HU" sz="2800" dirty="0"/>
              <a:t>excentrikus kettősök gravitációs-hullám asztrofizikában?</a:t>
            </a:r>
            <a:br>
              <a:rPr lang="hu-HU" sz="2800" dirty="0"/>
            </a:br>
            <a:endParaRPr lang="hu-H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36777"/>
                <a:ext cx="8596668" cy="44045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Excentrikusan </a:t>
                </a:r>
                <a:r>
                  <a:rPr lang="hu-HU" dirty="0" err="1" smtClean="0"/>
                  <a:t>bespirálozó</a:t>
                </a:r>
                <a:r>
                  <a:rPr lang="hu-HU" dirty="0" smtClean="0"/>
                  <a:t> kettősök: </a:t>
                </a:r>
                <a:r>
                  <a:rPr lang="hu-HU" dirty="0" smtClean="0"/>
                  <a:t>neutroncsillagok (NS), feketelyukak (BH) parabolapálya mentén befogódnak gravitációs-hullám kisugárzás miatt [1,2], befogódás feltétele [3]:</a:t>
                </a:r>
                <a:endParaRPr lang="hu-HU" dirty="0"/>
              </a:p>
              <a:p>
                <a:pPr marL="0" indent="0">
                  <a:buNone/>
                </a:pPr>
                <a:endParaRPr lang="hu-HU" sz="16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num>
                        <m:den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)&lt;</m:t>
                      </m:r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hu-HU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u-HU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1600" i="1">
                                      <a:latin typeface="Cambria Math" panose="02040503050406030204" pitchFamily="18" charset="0"/>
                                    </a:rPr>
                                    <m:t>340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πμ</m:t>
                                  </m:r>
                                </m:num>
                                <m:den>
                                  <m:r>
                                    <a:rPr lang="hu-HU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b>
                                    <m:sSubPr>
                                      <m:ctrlPr>
                                        <a:rPr lang="hu-HU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16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hu-HU" sz="1600" i="1">
                                          <a:latin typeface="Cambria Math" panose="02040503050406030204" pitchFamily="18" charset="0"/>
                                        </a:rPr>
                                        <m:t>𝑡𝑜𝑡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hu-HU" sz="1600" b="0" i="1" smtClean="0">
                              <a:latin typeface="Cambria Math" panose="02040503050406030204" pitchFamily="18" charset="0"/>
                            </a:rPr>
                            <m:t>1/7</m:t>
                          </m:r>
                        </m:sup>
                      </m:sSup>
                      <m:f>
                        <m:fPr>
                          <m:ctrlPr>
                            <a:rPr lang="hu-HU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hu-HU" sz="1600" b="0" i="1" smtClean="0">
                                  <a:latin typeface="Cambria Math" panose="02040503050406030204" pitchFamily="18" charset="0"/>
                                </a:rPr>
                                <m:t>9/7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sz="1600" dirty="0" smtClean="0"/>
              </a:p>
              <a:p>
                <a:pPr marL="0" indent="0" algn="ctr">
                  <a:buNone/>
                </a:pPr>
                <a:endParaRPr lang="hu-HU" sz="1600" dirty="0"/>
              </a:p>
              <a:p>
                <a:r>
                  <a:rPr lang="hu-HU" dirty="0" err="1" smtClean="0"/>
                  <a:t>Spinmentes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EBBH-k</a:t>
                </a:r>
                <a:r>
                  <a:rPr lang="hu-HU" dirty="0" smtClean="0"/>
                  <a:t> dinamikája teljesen leírható négy paraméterrel</a:t>
                </a:r>
              </a:p>
              <a:p>
                <a:pPr lvl="1"/>
                <a:r>
                  <a:rPr lang="hu-HU" dirty="0" smtClean="0"/>
                  <a:t>Kezdeti excentricitás: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dirty="0" smtClean="0"/>
              </a:p>
              <a:p>
                <a:pPr lvl="1"/>
                <a:r>
                  <a:rPr lang="hu-HU" dirty="0" err="1" smtClean="0"/>
                  <a:t>Pericentrum</a:t>
                </a:r>
                <a:r>
                  <a:rPr lang="hu-HU" dirty="0" smtClean="0"/>
                  <a:t> távolság: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dirty="0" smtClean="0"/>
              </a:p>
              <a:p>
                <a:pPr lvl="1"/>
                <a:r>
                  <a:rPr lang="hu-HU" dirty="0" smtClean="0"/>
                  <a:t>Tömegek: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36777"/>
                <a:ext cx="8596668" cy="4404586"/>
              </a:xfrm>
              <a:blipFill rotWithShape="0">
                <a:blip r:embed="rId2"/>
                <a:stretch>
                  <a:fillRect l="-567" t="-97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Ív 3"/>
          <p:cNvSpPr/>
          <p:nvPr/>
        </p:nvSpPr>
        <p:spPr>
          <a:xfrm flipH="1">
            <a:off x="4463796" y="4585716"/>
            <a:ext cx="9277350" cy="3041650"/>
          </a:xfrm>
          <a:prstGeom prst="arc">
            <a:avLst>
              <a:gd name="adj1" fmla="val 16683265"/>
              <a:gd name="adj2" fmla="val 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470146" y="5798566"/>
            <a:ext cx="3987800" cy="60325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8000746" y="4592066"/>
            <a:ext cx="869950" cy="450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4838446" y="4592066"/>
            <a:ext cx="4019550" cy="2730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451096" y="6116066"/>
            <a:ext cx="266700" cy="3302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4114546" y="6122416"/>
            <a:ext cx="337185" cy="2730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 flipV="1">
            <a:off x="4203446" y="5741416"/>
            <a:ext cx="254000" cy="3873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4463796" y="5830316"/>
            <a:ext cx="361950" cy="2857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4419346" y="6135116"/>
            <a:ext cx="50800" cy="4127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 flipV="1">
            <a:off x="4038346" y="6058916"/>
            <a:ext cx="425450" cy="571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V="1">
            <a:off x="4463796" y="5658866"/>
            <a:ext cx="101600" cy="4889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451096" y="6116066"/>
            <a:ext cx="419100" cy="4508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6565646" y="4517363"/>
            <a:ext cx="52387" cy="31600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>
            <a:off x="6514846" y="4833366"/>
            <a:ext cx="50800" cy="2603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4844796" y="4852416"/>
            <a:ext cx="114300" cy="12382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zis 18"/>
          <p:cNvSpPr/>
          <p:nvPr/>
        </p:nvSpPr>
        <p:spPr>
          <a:xfrm>
            <a:off x="8800846" y="4477766"/>
            <a:ext cx="215900" cy="2159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4857496" y="5993738"/>
            <a:ext cx="215900" cy="203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1" name="Szövegdoboz 2"/>
          <p:cNvSpPr txBox="1">
            <a:spLocks noChangeArrowheads="1"/>
          </p:cNvSpPr>
          <p:nvPr/>
        </p:nvSpPr>
        <p:spPr bwMode="auto">
          <a:xfrm>
            <a:off x="8765921" y="4091164"/>
            <a:ext cx="501650" cy="368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hu-HU" altLang="hu-H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153065" y="4258490"/>
            <a:ext cx="355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105146" y="5927063"/>
            <a:ext cx="50165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hu-HU" altLang="hu-H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470146" y="5062760"/>
            <a:ext cx="355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3739896" y="33284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0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Motiváció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53897"/>
            <a:ext cx="8596668" cy="4587466"/>
          </a:xfrm>
        </p:spPr>
        <p:txBody>
          <a:bodyPr>
            <a:normAutofit/>
          </a:bodyPr>
          <a:lstStyle/>
          <a:p>
            <a:r>
              <a:rPr lang="hu-HU" dirty="0" smtClean="0"/>
              <a:t>Az irodalomban ismert</a:t>
            </a:r>
          </a:p>
          <a:p>
            <a:pPr lvl="1"/>
            <a:r>
              <a:rPr lang="hu-HU" dirty="0"/>
              <a:t>Befogódás dinamikája [3] és </a:t>
            </a:r>
            <a:r>
              <a:rPr lang="hu-HU" dirty="0" smtClean="0"/>
              <a:t>eseményráták </a:t>
            </a:r>
            <a:r>
              <a:rPr lang="hu-HU" dirty="0" err="1" smtClean="0"/>
              <a:t>galaxismagokra</a:t>
            </a:r>
            <a:r>
              <a:rPr lang="hu-HU" dirty="0" smtClean="0"/>
              <a:t> </a:t>
            </a:r>
            <a:r>
              <a:rPr lang="hu-HU" b="1" dirty="0"/>
              <a:t>(1-100/</a:t>
            </a:r>
            <a:r>
              <a:rPr lang="hu-HU" b="1" dirty="0" err="1"/>
              <a:t>yr</a:t>
            </a:r>
            <a:r>
              <a:rPr lang="hu-HU" b="1" dirty="0"/>
              <a:t>) </a:t>
            </a:r>
            <a:r>
              <a:rPr lang="hu-HU" dirty="0"/>
              <a:t>[3</a:t>
            </a:r>
            <a:r>
              <a:rPr lang="hu-HU" dirty="0" smtClean="0"/>
              <a:t>], </a:t>
            </a:r>
            <a:r>
              <a:rPr lang="hu-HU" dirty="0"/>
              <a:t>gömbhalmazokra </a:t>
            </a:r>
            <a:r>
              <a:rPr lang="hu-HU" b="1" dirty="0"/>
              <a:t>(1/</a:t>
            </a:r>
            <a:r>
              <a:rPr lang="hu-HU" b="1" dirty="0" err="1"/>
              <a:t>yr</a:t>
            </a:r>
            <a:r>
              <a:rPr lang="hu-HU" b="1" dirty="0"/>
              <a:t>) </a:t>
            </a:r>
            <a:r>
              <a:rPr lang="hu-HU" dirty="0"/>
              <a:t>[3</a:t>
            </a:r>
            <a:r>
              <a:rPr lang="hu-HU" dirty="0" smtClean="0"/>
              <a:t>], (NS-NS és BH-NS eseményráták járuléka &lt;1% [3])</a:t>
            </a:r>
            <a:endParaRPr lang="hu-HU" dirty="0"/>
          </a:p>
          <a:p>
            <a:pPr lvl="1"/>
            <a:r>
              <a:rPr lang="hu-HU" dirty="0"/>
              <a:t>Befogódás utáni </a:t>
            </a:r>
            <a:r>
              <a:rPr lang="hu-HU" dirty="0" smtClean="0"/>
              <a:t>dinamika és hullámforma leírása valamint hullámforma </a:t>
            </a:r>
            <a:r>
              <a:rPr lang="hu-HU" dirty="0"/>
              <a:t>generáló programcsomagok [5,6,7</a:t>
            </a:r>
            <a:r>
              <a:rPr lang="hu-HU" dirty="0" smtClean="0"/>
              <a:t>]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irodalomból hiányzik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Befogódás utáni pálya paraméterek eloszlása és a környezet hatása az eloszlásokra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Kettősöket jellemző fizikai paraméterek mérési hibáinak bizonytalansága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Asztrofizikai alkalmazások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Kereső algoritmus (csak körkörösen </a:t>
            </a:r>
            <a:r>
              <a:rPr lang="hu-HU" dirty="0" err="1" smtClean="0">
                <a:solidFill>
                  <a:schemeClr val="tx1"/>
                </a:solidFill>
              </a:rPr>
              <a:t>bespirálozó</a:t>
            </a:r>
            <a:r>
              <a:rPr lang="hu-HU" dirty="0" smtClean="0">
                <a:solidFill>
                  <a:schemeClr val="tx1"/>
                </a:solidFill>
              </a:rPr>
              <a:t> kettősökre léteznek hatékony algoritmusok)</a:t>
            </a:r>
          </a:p>
          <a:p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/>
              <a:t>Excentrikus kettősök formálódásának környezetei és </a:t>
            </a:r>
            <a:r>
              <a:rPr lang="hu-HU" sz="3100" dirty="0" smtClean="0"/>
              <a:t>modelljei: </a:t>
            </a:r>
            <a:r>
              <a:rPr lang="hu-HU" sz="3100" dirty="0" err="1" smtClean="0"/>
              <a:t>galaxismagok</a:t>
            </a: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4927599"/>
              </a:xfrm>
            </p:spPr>
            <p:txBody>
              <a:bodyPr>
                <a:normAutofit/>
              </a:bodyPr>
              <a:lstStyle/>
              <a:p>
                <a:r>
                  <a:rPr lang="hu-HU" dirty="0" smtClean="0"/>
                  <a:t>Használt </a:t>
                </a:r>
                <a:r>
                  <a:rPr lang="hu-HU" dirty="0" err="1" smtClean="0"/>
                  <a:t>galaxismag</a:t>
                </a:r>
                <a:r>
                  <a:rPr lang="hu-HU" dirty="0" smtClean="0"/>
                  <a:t> modell és paraméterei</a:t>
                </a:r>
              </a:p>
              <a:p>
                <a:pPr lvl="1"/>
                <a:r>
                  <a:rPr lang="hu-HU" dirty="0" smtClean="0"/>
                  <a:t>gömbszimmetrikus mag</a:t>
                </a:r>
              </a:p>
              <a:p>
                <a:pPr lvl="1"/>
                <a:r>
                  <a:rPr lang="hu-HU" dirty="0"/>
                  <a:t>Központi </a:t>
                </a:r>
                <a:r>
                  <a:rPr lang="hu-HU" dirty="0" err="1"/>
                  <a:t>szupermasszív</a:t>
                </a:r>
                <a:r>
                  <a:rPr lang="hu-HU" dirty="0"/>
                  <a:t> feketelyuk (SMBH) tömege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𝑆𝑀𝐵𝐻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</m:oMath>
                </a14:m>
                <a:endParaRPr lang="hu-HU" dirty="0" smtClean="0"/>
              </a:p>
              <a:p>
                <a:pPr lvl="1"/>
                <a:r>
                  <a:rPr lang="hu-HU" dirty="0"/>
                  <a:t>sebességeloszlás: </a:t>
                </a:r>
                <a:r>
                  <a:rPr lang="hu-HU" dirty="0" err="1"/>
                  <a:t>Bahcall-Wolf</a:t>
                </a:r>
                <a:r>
                  <a:rPr lang="hu-HU" dirty="0"/>
                  <a:t> modell [8,9] </a:t>
                </a:r>
              </a:p>
              <a:p>
                <a:pPr lvl="1"/>
                <a:r>
                  <a:rPr lang="hu-HU" dirty="0"/>
                  <a:t>BH tömegek skálája: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5−40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/>
                  <a:t>[3</a:t>
                </a:r>
                <a:r>
                  <a:rPr lang="hu-HU" dirty="0" smtClean="0"/>
                  <a:t>]</a:t>
                </a:r>
              </a:p>
              <a:p>
                <a:pPr lvl="1"/>
                <a:r>
                  <a:rPr lang="hu-HU" dirty="0" smtClean="0"/>
                  <a:t>BH tömegek eloszlása: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β</m:t>
                        </m:r>
                      </m:sup>
                    </m:sSup>
                  </m:oMath>
                </a14:m>
                <a:r>
                  <a:rPr lang="hu-HU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hu-HU" dirty="0" smtClean="0"/>
                  <a:t> [3]</a:t>
                </a:r>
              </a:p>
              <a:p>
                <a:pPr lvl="1"/>
                <a:r>
                  <a:rPr lang="hu-HU" dirty="0" smtClean="0"/>
                  <a:t>BH, NS számsűrűség eloszlása [3]: 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𝐵𝐻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𝑁𝑆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hu-HU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.5−0.6</m:t>
                    </m:r>
                  </m:oMath>
                </a14:m>
                <a:r>
                  <a:rPr lang="hu-HU" dirty="0" smtClean="0"/>
                  <a:t>, függ tömegskálától és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hu-HU" dirty="0" err="1" smtClean="0"/>
                  <a:t>-tól</a:t>
                </a:r>
                <a:r>
                  <a:rPr lang="hu-HU" dirty="0" smtClean="0"/>
                  <a:t> [3]</a:t>
                </a:r>
              </a:p>
              <a:p>
                <a:pPr lvl="1"/>
                <a:r>
                  <a:rPr lang="hu-HU" dirty="0" smtClean="0"/>
                  <a:t>Csillagok számsűrűség eloszlása: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𝑠𝑡𝑎𝑟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hu-HU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𝑆𝑀𝐵𝐻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𝑆𝑀𝐵𝐻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dirty="0" smtClean="0"/>
              </a:p>
              <a:p>
                <a:pPr lvl="1"/>
                <a:endParaRPr lang="hu-HU" dirty="0" smtClean="0"/>
              </a:p>
              <a:p>
                <a:pPr lvl="1"/>
                <a:endParaRPr lang="hu-HU" dirty="0" smtClean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4927599"/>
              </a:xfrm>
              <a:blipFill rotWithShape="0">
                <a:blip r:embed="rId2"/>
                <a:stretch>
                  <a:fillRect l="-142" t="-86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5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Excentrikus kettősök formálódásának környezetei és modelljei: </a:t>
            </a:r>
            <a:r>
              <a:rPr lang="hu-HU" sz="2800" dirty="0" smtClean="0"/>
              <a:t>gömbhalmazok</a:t>
            </a:r>
            <a:endParaRPr lang="hu-H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Használt gömbhalmaz modell és paraméterei</a:t>
                </a:r>
              </a:p>
              <a:p>
                <a:pPr lvl="1"/>
                <a:r>
                  <a:rPr lang="hu-HU" dirty="0"/>
                  <a:t>Alapmodell: a gömbhalmaz </a:t>
                </a:r>
                <a:r>
                  <a:rPr lang="hu-HU" dirty="0" smtClean="0"/>
                  <a:t>termikus egyensúlyban levő</a:t>
                </a:r>
                <a:r>
                  <a:rPr lang="hu-HU" dirty="0" smtClean="0"/>
                  <a:t> </a:t>
                </a:r>
                <a:r>
                  <a:rPr lang="hu-HU" dirty="0"/>
                  <a:t>gázgömb benne a csillagok, </a:t>
                </a:r>
                <a:r>
                  <a:rPr lang="hu-HU" dirty="0" err="1"/>
                  <a:t>BH-ok</a:t>
                </a:r>
                <a:r>
                  <a:rPr lang="hu-HU" dirty="0"/>
                  <a:t>, </a:t>
                </a:r>
                <a:r>
                  <a:rPr lang="hu-HU" dirty="0" err="1"/>
                  <a:t>NS-ok</a:t>
                </a:r>
                <a:r>
                  <a:rPr lang="hu-HU" dirty="0"/>
                  <a:t> sebességeloszlása Maxwell-Boltzmann (</a:t>
                </a:r>
                <a:r>
                  <a:rPr lang="hu-HU" dirty="0" smtClean="0"/>
                  <a:t>MB)</a:t>
                </a:r>
              </a:p>
              <a:p>
                <a:pPr lvl="1"/>
                <a:r>
                  <a:rPr lang="hu-HU" dirty="0" smtClean="0"/>
                  <a:t>BH </a:t>
                </a:r>
                <a:r>
                  <a:rPr lang="hu-HU" dirty="0"/>
                  <a:t>tömegek </a:t>
                </a:r>
                <a:r>
                  <a:rPr lang="hu-HU" dirty="0" smtClean="0"/>
                  <a:t>skálája: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5−60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</m:oMath>
                </a14:m>
                <a:r>
                  <a:rPr lang="hu-HU" dirty="0" smtClean="0"/>
                  <a:t> [10]</a:t>
                </a:r>
                <a:endParaRPr lang="hu-HU" dirty="0"/>
              </a:p>
              <a:p>
                <a:pPr lvl="1"/>
                <a:r>
                  <a:rPr lang="hu-HU" dirty="0"/>
                  <a:t>BH tömegek </a:t>
                </a:r>
                <a:r>
                  <a:rPr lang="hu-HU" dirty="0" smtClean="0"/>
                  <a:t>eloszlása: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γ</m:t>
                        </m:r>
                      </m:sup>
                    </m:sSup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=0,1,2,3 </m:t>
                    </m:r>
                  </m:oMath>
                </a14:m>
                <a:r>
                  <a:rPr lang="hu-HU" dirty="0" smtClean="0"/>
                  <a:t>[10]</a:t>
                </a:r>
                <a:endParaRPr lang="hu-HU" dirty="0"/>
              </a:p>
              <a:p>
                <a:pPr lvl="1"/>
                <a:r>
                  <a:rPr lang="hu-HU" dirty="0" smtClean="0"/>
                  <a:t>Csillagok, </a:t>
                </a:r>
                <a:r>
                  <a:rPr lang="hu-HU" dirty="0" err="1" smtClean="0"/>
                  <a:t>BH-ok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NS-ok</a:t>
                </a:r>
                <a:r>
                  <a:rPr lang="hu-HU" dirty="0" smtClean="0"/>
                  <a:t> térbeli eloszlása egyenletes</a:t>
                </a:r>
              </a:p>
              <a:p>
                <a:pPr lvl="1"/>
                <a:r>
                  <a:rPr lang="hu-HU" dirty="0" smtClean="0"/>
                  <a:t>Csillagok száma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𝑠𝑡𝑎𝑟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𝐵𝐻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𝑁𝑆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 smtClean="0"/>
                  <a:t> [10,11],</a:t>
                </a:r>
              </a:p>
              <a:p>
                <a:pPr lvl="1"/>
                <a:r>
                  <a:rPr lang="hu-HU" dirty="0" smtClean="0"/>
                  <a:t>Karakterisztikus méret: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𝐺𝐶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𝑝𝑐</m:t>
                    </m:r>
                  </m:oMath>
                </a14:m>
                <a:r>
                  <a:rPr lang="hu-HU" dirty="0" smtClean="0"/>
                  <a:t> [11,12]</a:t>
                </a:r>
              </a:p>
              <a:p>
                <a:pPr lvl="1"/>
                <a:r>
                  <a:rPr lang="hu-HU" dirty="0" smtClean="0"/>
                  <a:t>Csillagok átlagos tömege: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=1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</m:oMath>
                </a14:m>
                <a:r>
                  <a:rPr lang="hu-HU" dirty="0" smtClean="0"/>
                  <a:t> [11,12]</a:t>
                </a:r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49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5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Formálódás tartományai és lehetséges felbomlás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70000"/>
                <a:ext cx="8596668" cy="5588000"/>
              </a:xfrm>
            </p:spPr>
            <p:txBody>
              <a:bodyPr>
                <a:normAutofit/>
              </a:bodyPr>
              <a:lstStyle/>
              <a:p>
                <a:r>
                  <a:rPr lang="hu-HU" dirty="0" smtClean="0"/>
                  <a:t>Galaxismagok és gömbhalmazok sűrű tartományok, egy 3. test az </a:t>
                </a:r>
                <a:r>
                  <a:rPr lang="hu-HU" dirty="0" err="1"/>
                  <a:t>EBBH-t</a:t>
                </a:r>
                <a:r>
                  <a:rPr lang="hu-HU" dirty="0"/>
                  <a:t> felbonthatja mielőtt a </a:t>
                </a:r>
                <a:r>
                  <a:rPr lang="hu-HU" dirty="0" err="1"/>
                  <a:t>BH-ok</a:t>
                </a:r>
                <a:r>
                  <a:rPr lang="hu-HU" dirty="0"/>
                  <a:t> </a:t>
                </a:r>
                <a:r>
                  <a:rPr lang="hu-HU" dirty="0" smtClean="0"/>
                  <a:t>összeütköznek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𝑑𝑖𝑠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𝑚𝑒𝑟𝑔</m:t>
                        </m:r>
                      </m:sub>
                    </m:sSub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𝑑𝑖𝑠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𝑑𝑒𝑛𝑠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dirty="0"/>
              </a:p>
              <a:p>
                <a:r>
                  <a:rPr lang="hu-HU" dirty="0"/>
                  <a:t>Felbomlás tesztelése: Monte-Carlo szimulációkkal kettősök (10</a:t>
                </a:r>
                <a:r>
                  <a:rPr lang="hu-HU" baseline="30000" dirty="0"/>
                  <a:t>6 </a:t>
                </a:r>
                <a:r>
                  <a:rPr lang="hu-HU" dirty="0"/>
                  <a:t>db) generálása:</a:t>
                </a:r>
              </a:p>
              <a:p>
                <a:pPr lvl="1"/>
                <a:r>
                  <a:rPr lang="hu-HU" dirty="0"/>
                  <a:t>Felbomlás </a:t>
                </a:r>
                <a:r>
                  <a:rPr lang="hu-HU" dirty="0" err="1"/>
                  <a:t>galaxismagokban</a:t>
                </a:r>
                <a:r>
                  <a:rPr lang="hu-HU" dirty="0"/>
                  <a:t> elhanyagolható (&lt;1%)</a:t>
                </a:r>
              </a:p>
              <a:p>
                <a:pPr lvl="1"/>
                <a:r>
                  <a:rPr lang="hu-HU" dirty="0" err="1"/>
                  <a:t>Gömbhalazokban</a:t>
                </a:r>
                <a:r>
                  <a:rPr lang="hu-HU" dirty="0"/>
                  <a:t> csak közepes tömegű kettősökig bezárólag (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 panose="02040503050406030204" pitchFamily="18" charset="0"/>
                      </a:rPr>
                      <m:t>20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−20 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𝑆𝑢𝑛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hu-HU" dirty="0"/>
                  <a:t>) hanyagolható el (&lt;1%)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70000"/>
                <a:ext cx="8596668" cy="5588000"/>
              </a:xfrm>
              <a:blipFill rotWithShape="0">
                <a:blip r:embed="rId2"/>
                <a:stretch>
                  <a:fillRect l="-142" t="-65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724" y="3590223"/>
            <a:ext cx="4985887" cy="32677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/>
              <p:cNvSpPr txBox="1"/>
              <p:nvPr/>
            </p:nvSpPr>
            <p:spPr>
              <a:xfrm>
                <a:off x="7468611" y="3830520"/>
                <a:ext cx="1283621" cy="563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ε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611" y="3830520"/>
                <a:ext cx="1283621" cy="563680"/>
              </a:xfrm>
              <a:prstGeom prst="rect">
                <a:avLst/>
              </a:prstGeom>
              <a:blipFill rotWithShape="0">
                <a:blip r:embed="rId4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/>
              <p:cNvSpPr txBox="1"/>
              <p:nvPr/>
            </p:nvSpPr>
            <p:spPr>
              <a:xfrm>
                <a:off x="7468611" y="4634497"/>
                <a:ext cx="1456168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ρ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611" y="4634497"/>
                <a:ext cx="1456168" cy="298415"/>
              </a:xfrm>
              <a:prstGeom prst="rect">
                <a:avLst/>
              </a:prstGeom>
              <a:blipFill rotWithShape="0">
                <a:blip r:embed="rId5"/>
                <a:stretch>
                  <a:fillRect l="-2929" r="-418" b="-2653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1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/>
              <a:t>Befogódást követően a kezdeti pálya paraméterek </a:t>
            </a:r>
            <a:r>
              <a:rPr lang="hu-HU" sz="3100" dirty="0" smtClean="0"/>
              <a:t>eloszlása: </a:t>
            </a:r>
            <a:r>
              <a:rPr lang="hu-HU" sz="3100" dirty="0" err="1" smtClean="0"/>
              <a:t>galaxismagok</a:t>
            </a: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08893"/>
            <a:ext cx="4302357" cy="248620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045497"/>
            <a:ext cx="3957518" cy="2486205"/>
          </a:xfrm>
          <a:prstGeom prst="rect">
            <a:avLst/>
          </a:prstGeom>
        </p:spPr>
      </p:pic>
      <p:pic>
        <p:nvPicPr>
          <p:cNvPr id="13" name="Tartalom helye 1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144" y="4045497"/>
            <a:ext cx="3957518" cy="248620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zövegdoboz 17"/>
              <p:cNvSpPr txBox="1"/>
              <p:nvPr/>
            </p:nvSpPr>
            <p:spPr>
              <a:xfrm>
                <a:off x="4975668" y="2153375"/>
                <a:ext cx="41003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hu-HU" dirty="0" smtClean="0"/>
                  <a:t>Eloszlások csak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𝑆𝑀𝐵𝐻</m:t>
                        </m:r>
                      </m:sub>
                    </m:sSub>
                  </m:oMath>
                </a14:m>
                <a:r>
                  <a:rPr lang="hu-HU" dirty="0" err="1" smtClean="0"/>
                  <a:t>-tól</a:t>
                </a:r>
                <a:r>
                  <a:rPr lang="hu-HU" dirty="0" smtClean="0"/>
                  <a:t> függenek</a:t>
                </a:r>
                <a:endParaRPr lang="hu-HU" dirty="0"/>
              </a:p>
            </p:txBody>
          </p:sp>
        </mc:Choice>
        <mc:Fallback>
          <p:sp>
            <p:nvSpPr>
              <p:cNvPr id="18" name="Szövegdoboz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668" y="2153375"/>
                <a:ext cx="410030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89" t="-9836" b="-229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7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/>
              <a:t>Befogódást követően a kezdeti pálya paraméterek </a:t>
            </a:r>
            <a:r>
              <a:rPr lang="hu-HU" sz="3100" dirty="0" smtClean="0"/>
              <a:t>eloszlása: gömbhalmazok</a:t>
            </a: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109986"/>
            <a:ext cx="4093536" cy="263250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311" y="4109986"/>
            <a:ext cx="4093536" cy="263250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617045"/>
            <a:ext cx="4202675" cy="24929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5043638" y="1930400"/>
                <a:ext cx="390785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hu-HU" dirty="0" smtClean="0"/>
                  <a:t>Eloszlások jelentősen függenek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hu-HU" dirty="0" err="1" smtClean="0"/>
                  <a:t>-tól</a:t>
                </a:r>
                <a:r>
                  <a:rPr lang="hu-HU" dirty="0" smtClean="0"/>
                  <a:t>, gyakorlatilag függetlenek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𝐺𝐶</m:t>
                        </m:r>
                      </m:sub>
                    </m:sSub>
                  </m:oMath>
                </a14:m>
                <a:r>
                  <a:rPr lang="hu-HU" dirty="0" err="1" smtClean="0"/>
                  <a:t>-től</a:t>
                </a:r>
                <a:r>
                  <a:rPr lang="hu-HU" dirty="0" smtClean="0"/>
                  <a:t> és közepesen függenek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𝑠𝑡𝑎𝑟</m:t>
                        </m:r>
                      </m:sub>
                    </m:sSub>
                  </m:oMath>
                </a14:m>
                <a:r>
                  <a:rPr lang="hu-HU" dirty="0" err="1" smtClean="0"/>
                  <a:t>-tól</a:t>
                </a:r>
                <a:endParaRPr lang="hu-HU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638" y="1930400"/>
                <a:ext cx="3907857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1248" t="-4636" r="-624" b="-927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5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1120</TotalTime>
  <Words>668</Words>
  <Application>Microsoft Office PowerPoint</Application>
  <PresentationFormat>Szélesvásznú</PresentationFormat>
  <Paragraphs>129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 3</vt:lpstr>
      <vt:lpstr>Fazetta</vt:lpstr>
      <vt:lpstr>Környezeti Hatások az Excentrikusan Bespirálozó Feketelyuk Kettős Rendszerek Paramétereinek Eloszlásában</vt:lpstr>
      <vt:lpstr>Áttekintés</vt:lpstr>
      <vt:lpstr>Mik az excentrikus kettősök gravitációs-hullám asztrofizikában? </vt:lpstr>
      <vt:lpstr>Motiváció</vt:lpstr>
      <vt:lpstr>Excentrikus kettősök formálódásának környezetei és modelljei: galaxismagok </vt:lpstr>
      <vt:lpstr>Excentrikus kettősök formálódásának környezetei és modelljei: gömbhalmazok</vt:lpstr>
      <vt:lpstr>Formálódás tartományai és lehetséges felbomlás</vt:lpstr>
      <vt:lpstr>Befogódást követően a kezdeti pálya paraméterek eloszlása: galaxismagok </vt:lpstr>
      <vt:lpstr>Befogódást követően a kezdeti pálya paraméterek eloszlása: gömbhalmazok </vt:lpstr>
      <vt:lpstr>Környezet hatása a tömeg típusú változók eloszlására: galaxismagok  </vt:lpstr>
      <vt:lpstr>Környezet hatása a hullámformákból származtatható mérhető mennyiségek eloszlására és eseményrátákra: gömbhalmazok</vt:lpstr>
      <vt:lpstr>Modellek alkalmazhatósága: galaxismagok</vt:lpstr>
      <vt:lpstr>Modellek alkalmazhatósága: gömbhalmazok</vt:lpstr>
      <vt:lpstr>Referenciák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Laszlo Gondan</dc:creator>
  <cp:lastModifiedBy>Laszlo Gondan</cp:lastModifiedBy>
  <cp:revision>230</cp:revision>
  <dcterms:created xsi:type="dcterms:W3CDTF">2014-09-16T14:06:08Z</dcterms:created>
  <dcterms:modified xsi:type="dcterms:W3CDTF">2014-09-19T05:11:35Z</dcterms:modified>
</cp:coreProperties>
</file>