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dib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8" r:id="rId5"/>
    <p:sldId id="272" r:id="rId6"/>
    <p:sldId id="259" r:id="rId7"/>
    <p:sldId id="260" r:id="rId8"/>
    <p:sldId id="274" r:id="rId9"/>
    <p:sldId id="276" r:id="rId10"/>
    <p:sldId id="278" r:id="rId11"/>
    <p:sldId id="261" r:id="rId12"/>
    <p:sldId id="273" r:id="rId13"/>
    <p:sldId id="277" r:id="rId14"/>
    <p:sldId id="262" r:id="rId15"/>
    <p:sldId id="265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6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99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75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7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844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52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57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0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05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93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32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00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80ADA-DB31-4838-9721-B8D76FD39E8D}" type="datetimeFigureOut">
              <a:rPr lang="hu-HU" smtClean="0"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0260-B175-4BFB-ADC4-415C7C8D7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41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0.dib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8000" y="1214438"/>
            <a:ext cx="11379199" cy="2387600"/>
          </a:xfrm>
        </p:spPr>
        <p:txBody>
          <a:bodyPr>
            <a:normAutofit/>
          </a:bodyPr>
          <a:lstStyle/>
          <a:p>
            <a:r>
              <a:rPr lang="hu-H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Nagy sebességű vonalkomponensek képződése  </a:t>
            </a:r>
            <a:r>
              <a:rPr lang="hu-HU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Ia</a:t>
            </a:r>
            <a:r>
              <a:rPr lang="hu-H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típusú szupernóvákban</a:t>
            </a:r>
            <a:endParaRPr lang="hu-H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9485" y="406649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FIKUT-előadás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Barna Barnabás, PhD-hallgató, SZTE TTIK</a:t>
            </a:r>
          </a:p>
          <a:p>
            <a:pPr algn="l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Témavezető: Dr. Vinkó József, egyetemi docens, SZTE TTIK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6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Marion et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2013</a:t>
            </a:r>
          </a:p>
          <a:p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Childress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2013 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20" y="0"/>
            <a:ext cx="7062748" cy="552586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47665"/>
            <a:ext cx="10849368" cy="29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3716" cy="1325563"/>
          </a:xfrm>
        </p:spPr>
        <p:txBody>
          <a:bodyPr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Szintetikus spektrumok előállítása: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++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klasszikus SYNOW kód továbbfejlesztése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2009)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Sobolev-közelítésben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számol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spektrum egészére (fotoszféra sebessége, hőmérséklete …) és az egyes ionokra vonatkozó (optikai mélység, skálamagasság ...) paraméterek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Automatikus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hu-H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–illesztés: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Synapps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(Thomas et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2010)</a:t>
            </a:r>
            <a:endParaRPr 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De: ~50 dimenziós paramétertér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Kézi illesztés előtte és utána is szükséges!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235" y="3620200"/>
            <a:ext cx="3861646" cy="7621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06" y="3829709"/>
            <a:ext cx="2876210" cy="28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5286" y="96836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hosszú munka gyümölcse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2" y="1422399"/>
            <a:ext cx="7714342" cy="54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4149" y="187704"/>
            <a:ext cx="10945504" cy="1325563"/>
          </a:xfrm>
        </p:spPr>
        <p:txBody>
          <a:bodyPr/>
          <a:lstStyle/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még hosszabb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munka gyümölcse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60" y="1513267"/>
            <a:ext cx="7635332" cy="5344732"/>
          </a:xfrm>
        </p:spPr>
      </p:pic>
    </p:spTree>
    <p:extLst>
      <p:ext uri="{BB962C8B-B14F-4D97-AF65-F5344CB8AC3E}">
        <p14:creationId xmlns:p14="http://schemas.microsoft.com/office/powerpoint/2010/main" val="5681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767" y="0"/>
            <a:ext cx="12096466" cy="1325563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max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-hoz közeli színképek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II vonalai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68490" y="1498079"/>
                <a:ext cx="11823510" cy="4351338"/>
              </a:xfrm>
            </p:spPr>
            <p:txBody>
              <a:bodyPr/>
              <a:lstStyle/>
              <a:p>
                <a:r>
                  <a:rPr lang="hu-H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Vonalerősségek jellemzése:    </a:t>
                </a:r>
                <a:r>
                  <a:rPr lang="hu-HU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vonalszélesség </a:t>
                </a:r>
                <a14:m>
                  <m:oMath xmlns:m="http://schemas.openxmlformats.org/officeDocument/2006/math">
                    <m:r>
                      <a:rPr lang="hu-HU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hu-HU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ln</a:t>
                </a:r>
                <a:r>
                  <a:rPr lang="hu-HU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(vonalmélység</a:t>
                </a:r>
                <a:r>
                  <a:rPr lang="hu-HU" i="1" dirty="0" smtClean="0"/>
                  <a:t>)</a:t>
                </a:r>
              </a:p>
              <a:p>
                <a:r>
                  <a:rPr lang="hu-H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Hasonló összefüggés a fényességcsökkenési-rátával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490" y="1498079"/>
                <a:ext cx="11823510" cy="4351338"/>
              </a:xfrm>
              <a:blipFill rotWithShape="0">
                <a:blip r:embed="rId2"/>
                <a:stretch>
                  <a:fillRect l="-979" t="-25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0" y="2662574"/>
            <a:ext cx="6089000" cy="419542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574"/>
            <a:ext cx="6103000" cy="41954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354" y="1900386"/>
            <a:ext cx="3861646" cy="7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HVF-ek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időfejlődése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2540" y="1497120"/>
            <a:ext cx="6339760" cy="4351338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SN 2009ig és az SN 2010kg esetében 4 illetve 5 B</a:t>
            </a:r>
            <a:r>
              <a:rPr 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előtt felvett színkép modellezése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ion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HVF-ének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kimutatása: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II, Mg II,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III, O I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Fotoszféra sebességének lineáris csökkenése 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00" y="1971669"/>
            <a:ext cx="5136869" cy="35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HVF-ek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időfejlődése: sebességek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Monoton csökkenő trend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maximum fényességhez közeledve ellaposodó függvény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25087"/>
            <a:ext cx="5225143" cy="3657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25087"/>
            <a:ext cx="52251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33554"/>
            <a:ext cx="10515600" cy="6424446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HVF-et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okozó régiók és a fotoszféra sebességeinek differenciája állandósul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Távolságuk konstans: ”együttmozgó régiók”</a:t>
            </a: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Remek egyezés más módszerekkel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6" y="1951630"/>
            <a:ext cx="5138056" cy="35966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1630"/>
            <a:ext cx="5168439" cy="36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651" y="176966"/>
            <a:ext cx="11627892" cy="1325563"/>
          </a:xfrm>
        </p:spPr>
        <p:txBody>
          <a:bodyPr/>
          <a:lstStyle/>
          <a:p>
            <a:r>
              <a:rPr lang="hu-HU" dirty="0" err="1">
                <a:latin typeface="Arial Black" panose="020B0A04020102020204" pitchFamily="34" charset="0"/>
              </a:rPr>
              <a:t>HVF-ek</a:t>
            </a:r>
            <a:r>
              <a:rPr lang="hu-HU" dirty="0">
                <a:latin typeface="Arial Black" panose="020B0A04020102020204" pitchFamily="34" charset="0"/>
              </a:rPr>
              <a:t> időfejlődése: </a:t>
            </a:r>
            <a:r>
              <a:rPr lang="hu-HU" dirty="0" smtClean="0">
                <a:latin typeface="Arial Black" panose="020B0A04020102020204" pitchFamily="34" charset="0"/>
              </a:rPr>
              <a:t>vonalerősségek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7132" y="1416192"/>
            <a:ext cx="10515600" cy="4351338"/>
          </a:xfrm>
        </p:spPr>
        <p:txBody>
          <a:bodyPr/>
          <a:lstStyle/>
          <a:p>
            <a:r>
              <a:rPr lang="hu-HU" dirty="0" smtClean="0"/>
              <a:t>A vonalerősség-paraméter csak erős, átfedés nélküli vonalak esetében ad megfelelő jellemzést</a:t>
            </a:r>
          </a:p>
          <a:p>
            <a:r>
              <a:rPr lang="hu-HU" dirty="0" smtClean="0"/>
              <a:t>A HVF sebességekhez hasonló csökkenő trend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98" y="2741755"/>
            <a:ext cx="5793398" cy="40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6603" y="159365"/>
            <a:ext cx="11436824" cy="1325563"/>
          </a:xfrm>
        </p:spPr>
        <p:txBody>
          <a:bodyPr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Jelen helyzet és a ”hogyan tovább”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6603" y="1296538"/>
            <a:ext cx="11627893" cy="5561462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 működő spektrum-szintézis!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Fél tucat ion azonosítása és sebesség pontos meghatározása (hibasávok nélkül könnyű…)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Lassan működő spektrum-szintézis…</a:t>
            </a: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Automatizált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Synapps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az ötven dimenziós paramétertér esete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Szigorúbb határfeltételek megállapítása -&gt; ugrásszerű gyorsulás az analízisben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TARDIS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Spektrálpolarimetria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2242499"/>
            <a:ext cx="1526487" cy="15264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2930786"/>
            <a:ext cx="3048000" cy="838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38" y="4756672"/>
            <a:ext cx="4574487" cy="21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Miért szeretjük az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típusú szupernóvákat?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0403" y="1907511"/>
            <a:ext cx="10515600" cy="4950489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 törpecsillagok termonukleáris robbanása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Chandrasekhar-határ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(1,4 M</a:t>
            </a:r>
            <a:r>
              <a:rPr 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átlépése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Hasonló robbanások = standard gyertya?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Távolságmérés kozmológiai skálákon = Nobel-díj!</a:t>
            </a:r>
          </a:p>
          <a:p>
            <a:pPr marL="0" indent="0">
              <a:buNone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1" y="4005677"/>
            <a:ext cx="4708479" cy="24826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80" y="1733077"/>
            <a:ext cx="4160880" cy="42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0904" y="669491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Köszönöm a figyelmet!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7" y="1995054"/>
            <a:ext cx="5661823" cy="42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Semmi sem olyan egyszerű…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hu-H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típus </a:t>
            </a:r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diverzitása: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Kémiai struktúra?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Tömeg?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Aszimmetrikus robbanás?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spektroszkópia mindezekre választ adhat!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34724" y="4648074"/>
            <a:ext cx="3398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És ha két fehér törpe olvad össze?</a:t>
            </a:r>
            <a:endParaRPr lang="hu-HU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90" y="1690688"/>
            <a:ext cx="3164162" cy="21056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2" y="3931231"/>
            <a:ext cx="3517142" cy="26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1830" cy="1325563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Színkép kialakulása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SN-légkörben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15606" y="1480456"/>
                <a:ext cx="11468100" cy="5377543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Transzfer-egyenlet: abszorpció, emisszió, be- és kiszóródás…</a:t>
                </a:r>
              </a:p>
              <a:p>
                <a:pPr marL="0" indent="0">
                  <a:buNone/>
                </a:pPr>
                <a:r>
                  <a:rPr lang="hu-H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… helyett: a rezonáns szórás dominál</a:t>
                </a:r>
              </a:p>
              <a:p>
                <a:pPr marL="0" indent="0">
                  <a:buNone/>
                </a:pPr>
                <a:endParaRPr lang="hu-H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u-H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u-H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u-H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u-H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u-H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hu-H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Homológ módon táguló légkör: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hu-HU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hu-HU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hu-HU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hu-HU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</m:t>
                          </m:r>
                        </m:sub>
                      </m:sSub>
                    </m:oMath>
                  </m:oMathPara>
                </a14:m>
                <a:endParaRPr lang="hu-H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06" y="1480456"/>
                <a:ext cx="11468100" cy="5377543"/>
              </a:xfrm>
              <a:blipFill rotWithShape="0">
                <a:blip r:embed="rId2"/>
                <a:stretch>
                  <a:fillRect l="-1170" t="-20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6" y="2545539"/>
            <a:ext cx="7249537" cy="29150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36" y="2545539"/>
            <a:ext cx="4288294" cy="42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35429"/>
            <a:ext cx="10515600" cy="5741534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eredmény: P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Cygni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vonalprofilok</a:t>
            </a:r>
          </a:p>
          <a:p>
            <a:pPr marL="0" indent="0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10" y="1116261"/>
            <a:ext cx="7829318" cy="58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023" y="190868"/>
            <a:ext cx="11627892" cy="1325563"/>
          </a:xfrm>
        </p:spPr>
        <p:txBody>
          <a:bodyPr/>
          <a:lstStyle/>
          <a:p>
            <a:pPr algn="ct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típusú SN színkép jellegzetességei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Nincs hidrogén és hélium • Többségében ionizált elemek • Domináns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és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vonalak • Mg II,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III, S II, O I… • Időbeli változás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35" y="1392938"/>
            <a:ext cx="6439469" cy="45076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056201" y="211511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Mg II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26742" y="2331034"/>
            <a:ext cx="52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 II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721599" y="3048000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Ca</a:t>
            </a:r>
            <a:r>
              <a:rPr lang="hu-HU" dirty="0" smtClean="0"/>
              <a:t> II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474856" y="4341812"/>
            <a:ext cx="49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 I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216399" y="3232666"/>
            <a:ext cx="59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</a:t>
            </a:r>
            <a:r>
              <a:rPr lang="hu-HU" dirty="0" smtClean="0"/>
              <a:t> III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061421" y="3081294"/>
            <a:ext cx="66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</a:t>
            </a:r>
            <a:r>
              <a:rPr lang="hu-HU" dirty="0" smtClean="0"/>
              <a:t> II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513942" y="3790453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Fe</a:t>
            </a:r>
            <a:r>
              <a:rPr lang="hu-HU" dirty="0" smtClean="0"/>
              <a:t> II </a:t>
            </a:r>
            <a:r>
              <a:rPr lang="hu-HU" dirty="0" err="1" smtClean="0"/>
              <a:t>Fe</a:t>
            </a:r>
            <a:r>
              <a:rPr lang="hu-HU" dirty="0" smtClean="0"/>
              <a:t> III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54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Nagysebességű vonalak a spektrumban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1185478" cy="4670709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 publikáció: dupla-csúcs a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és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vonalainál (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Hatano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1999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Ugyanazon elemektől származnak, de eltérő Doppler-eltolódással!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Fotoszférikus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(PVF) és nagysebességű komponensek (HVF)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Homológ-tágulás -&gt;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HVF-ek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vonalképző tartománya a fotoszféra felett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Feltérképezhető a szupernóva kémiai- és térbeli struktúrája!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3616656" y="3985146"/>
            <a:ext cx="423081" cy="11175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79" y="4160978"/>
            <a:ext cx="2337421" cy="27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Még mindig semmi sem olyan egyszerű…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3232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Kevés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publikáció 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témában…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széles körben elfogadott magyarázat 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keletkezésükre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Koraibbnál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koraibb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spektrumok kellenének…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és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spektrálpolarimetria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4804229" y="2756848"/>
            <a:ext cx="996071" cy="479838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6473371" y="2756848"/>
            <a:ext cx="1844" cy="86893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7258986" y="2756848"/>
            <a:ext cx="883528" cy="479838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501007" y="3367314"/>
            <a:ext cx="280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Sűrűség-feldúsulás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072742" y="3625778"/>
            <a:ext cx="306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Abundancia-feldúsulás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000078" y="3265714"/>
            <a:ext cx="335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Aszimmetrikus-robbanás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örbe összekötő 5"/>
          <p:cNvCxnSpPr/>
          <p:nvPr/>
        </p:nvCxnSpPr>
        <p:spPr>
          <a:xfrm rot="10800000" flipV="1">
            <a:off x="6965071" y="3828979"/>
            <a:ext cx="3121005" cy="1310185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0752" y="750628"/>
            <a:ext cx="10466696" cy="5732060"/>
          </a:xfrm>
        </p:spPr>
        <p:txBody>
          <a:bodyPr/>
          <a:lstStyle/>
          <a:p>
            <a:pPr marL="0" indent="0">
              <a:buNone/>
            </a:pPr>
            <a:r>
              <a:rPr lang="hu-H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 tudunk: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fényességet megelőzően detektálhatóak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Folyamatos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gyengülés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Csökkenő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sebességek</a:t>
            </a:r>
          </a:p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nagysebességű vonalai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dominánsak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 tudunk tenni: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Spektrum-szintézis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Vonalprofilok-illesztése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Vonalformáló elemek és –tartományok felmérése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43395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557</Words>
  <Application>Microsoft Office PowerPoint</Application>
  <PresentationFormat>Szélesvásznú</PresentationFormat>
  <Paragraphs>131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Office-téma</vt:lpstr>
      <vt:lpstr>Nagy sebességű vonalkomponensek képződése  Ia típusú szupernóvákban</vt:lpstr>
      <vt:lpstr>Miért szeretjük az Ia típusú szupernóvákat?</vt:lpstr>
      <vt:lpstr> Semmi sem olyan egyszerű…</vt:lpstr>
      <vt:lpstr>Színkép kialakulása SN-légkörben</vt:lpstr>
      <vt:lpstr>PowerPoint bemutató</vt:lpstr>
      <vt:lpstr>Ia típusú SN színkép jellegzetességei</vt:lpstr>
      <vt:lpstr>Nagysebességű vonalak a spektrumban</vt:lpstr>
      <vt:lpstr>Még mindig semmi sem olyan egyszerű…</vt:lpstr>
      <vt:lpstr>PowerPoint bemutató</vt:lpstr>
      <vt:lpstr>PowerPoint bemutató</vt:lpstr>
      <vt:lpstr>Szintetikus spektrumok előállítása: Syn++</vt:lpstr>
      <vt:lpstr>A hosszú munka gyümölcse</vt:lpstr>
      <vt:lpstr>A még hosszabb munka gyümölcse</vt:lpstr>
      <vt:lpstr>Bmax-hoz közeli színképek Ca II vonalai</vt:lpstr>
      <vt:lpstr>HVF-ek időfejlődése </vt:lpstr>
      <vt:lpstr>HVF-ek időfejlődése: sebességek</vt:lpstr>
      <vt:lpstr>PowerPoint bemutató</vt:lpstr>
      <vt:lpstr>HVF-ek időfejlődése: vonalerősségek</vt:lpstr>
      <vt:lpstr>Jelen helyzet és a ”hogyan tovább”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Nagy sebességű vonalkomponensek képződése  Ia típusú szupernóvákban</dc:title>
  <dc:creator>Barna</dc:creator>
  <cp:lastModifiedBy>Barna</cp:lastModifiedBy>
  <cp:revision>66</cp:revision>
  <dcterms:created xsi:type="dcterms:W3CDTF">2014-04-25T23:30:48Z</dcterms:created>
  <dcterms:modified xsi:type="dcterms:W3CDTF">2014-09-18T08:14:24Z</dcterms:modified>
</cp:coreProperties>
</file>