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40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330" r:id="rId14"/>
    <p:sldId id="311" r:id="rId15"/>
    <p:sldId id="269" r:id="rId16"/>
    <p:sldId id="272" r:id="rId17"/>
    <p:sldId id="273" r:id="rId18"/>
    <p:sldId id="274" r:id="rId19"/>
    <p:sldId id="275" r:id="rId20"/>
    <p:sldId id="324" r:id="rId21"/>
    <p:sldId id="307" r:id="rId22"/>
    <p:sldId id="277" r:id="rId23"/>
    <p:sldId id="287" r:id="rId24"/>
    <p:sldId id="288" r:id="rId25"/>
    <p:sldId id="289" r:id="rId26"/>
    <p:sldId id="290" r:id="rId27"/>
    <p:sldId id="291" r:id="rId28"/>
    <p:sldId id="292" r:id="rId29"/>
    <p:sldId id="312" r:id="rId30"/>
    <p:sldId id="313" r:id="rId31"/>
    <p:sldId id="314" r:id="rId32"/>
    <p:sldId id="293" r:id="rId33"/>
    <p:sldId id="315" r:id="rId34"/>
    <p:sldId id="331" r:id="rId35"/>
    <p:sldId id="316" r:id="rId36"/>
    <p:sldId id="321" r:id="rId37"/>
    <p:sldId id="322" r:id="rId38"/>
    <p:sldId id="323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CAS GW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4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7T18:37:51.91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885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8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REFERENCE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21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REFERENCE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REFERENCE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7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9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10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MOVE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MOVE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17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18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MOVE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AB26B7-0889-654B-A02B-E3AADCDBC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2847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25054E-DEBF-3541-A554-42529D93FF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7100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8327EF-A2C6-D34B-B44D-741875E2CF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3469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10BC44-4B37-4C44-8283-1F92A3BEC2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2722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E565A4-253D-554A-9568-0185D8C8A5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155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8A5F9A-AE25-AE4A-BCE7-7EC0D9725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9643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93A65B-631D-3C4C-B386-E8E91331C8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1586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2BDE9A-D228-5A43-B2D2-80E42AB2FD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59285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1FDE30-1ABD-B141-9A88-8346B4DA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8648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C6B7C-14B8-474F-A4D1-3F59CF8A3C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7597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92646A-90B0-2F4C-A8A9-2D7F0C6A8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2155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40D3CF-E954-BB43-B82C-0E75AA5104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8484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7D95CD-7C70-1E4F-B265-6C6D09639B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821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B2A3E5-3EDF-9E4B-9E26-5DE5DE7C28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9619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075"/>
            <a:ext cx="2057400" cy="6765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075"/>
            <a:ext cx="6019800" cy="6765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82836A-5C6A-1D41-B635-A3F49DF47B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2236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ABDCD3-8E03-EF49-A476-960C6DFC3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4403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D2535F-6630-9540-80E3-DA163B76CC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7964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6BC284-ADC1-0F4A-B784-468484D68C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1719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C14983-31C9-A04D-BE72-41A11872F8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6889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981CB3-3843-B241-B688-A7305CAC2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3197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BDCAAE-23A5-0447-951B-38EC438FA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9B6EC8-743E-0146-851C-425B673D09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2699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99463" y="6442075"/>
            <a:ext cx="2873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BD7472C4-E043-9D45-83D4-FF9F0C1B8B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2075"/>
            <a:ext cx="8229600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525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99463" y="6442075"/>
            <a:ext cx="2873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CAD3D3CD-C1A3-ED40-A62B-6539C88663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comments" Target="../comments/commen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microsoft.com/office/2007/relationships/media" Target="file://localhost/Users/okargaltsev/Desktop/Conf/COSPAR/kargaltsev_COSPAR2014_2.ppt_media/pulsar_simulation-3.mov" TargetMode="External"/><Relationship Id="rId2" Type="http://schemas.openxmlformats.org/officeDocument/2006/relationships/video" Target="file://localhost/Users/okargaltsev/Desktop/Conf/COSPAR/kargaltsev_COSPAR2014_2.ppt_media/pulsar_simulation-3.mo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-27641" y="381000"/>
            <a:ext cx="91567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>
              <a:spcBef>
                <a:spcPts val="2150"/>
              </a:spcBef>
            </a:pPr>
            <a:r>
              <a:rPr lang="en-US" sz="3600" dirty="0">
                <a:solidFill>
                  <a:srgbClr val="3333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  </a:t>
            </a:r>
            <a:r>
              <a:rPr lang="en-US" sz="36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X-ray </a:t>
            </a:r>
            <a:r>
              <a:rPr lang="en-US" sz="36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and gamma-ray observations </a:t>
            </a:r>
            <a:r>
              <a:rPr lang="en-US" sz="36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of Rotation Powered </a:t>
            </a:r>
            <a:r>
              <a:rPr lang="en-US" sz="36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Pulsars</a:t>
            </a:r>
            <a:endParaRPr lang="en-US" sz="3600" dirty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3074" name="Rectangle 2"/>
          <p:cNvSpPr>
            <a:spLocks/>
          </p:cNvSpPr>
          <p:nvPr/>
        </p:nvSpPr>
        <p:spPr bwMode="auto">
          <a:xfrm>
            <a:off x="1752600" y="2286000"/>
            <a:ext cx="62611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          Oleg </a:t>
            </a:r>
            <a:r>
              <a:rPr lang="en-US" sz="3200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Kargaltsev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(George Washington University)</a:t>
            </a: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381000" y="3886200"/>
            <a:ext cx="8547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George Pavlov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(Penn State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Martin Durant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 (Univ. of Toronto)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Bettina </a:t>
            </a:r>
            <a:r>
              <a:rPr lang="en-US" sz="2800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Posselt</a:t>
            </a:r>
            <a:r>
              <a:rPr lang="en-US" sz="28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(Penn State)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Blagoy</a:t>
            </a:r>
            <a:r>
              <a:rPr lang="en-US" sz="28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Rangelov</a:t>
            </a:r>
            <a:r>
              <a:rPr lang="en-US" sz="28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(George Washington University)</a:t>
            </a: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3276600" y="6324600"/>
            <a:ext cx="9156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halkduster" charset="0"/>
                <a:ea typeface="ＭＳ Ｐゴシック" charset="0"/>
                <a:cs typeface="Chalkduster" charset="0"/>
                <a:sym typeface="Chalkduster" charset="0"/>
              </a:rPr>
              <a:t>NEWCOMPSTAR</a:t>
            </a:r>
            <a:r>
              <a:rPr lang="en-US" sz="1800" dirty="0" smtClean="0">
                <a:solidFill>
                  <a:schemeClr val="tx1"/>
                </a:solidFill>
                <a:latin typeface="Chalkduster" charset="0"/>
                <a:ea typeface="ＭＳ Ｐゴシック" charset="0"/>
                <a:cs typeface="Chalkduster" charset="0"/>
                <a:sym typeface="Chalkduster" charset="0"/>
              </a:rPr>
              <a:t> 2015</a:t>
            </a:r>
            <a:endParaRPr lang="en-US" sz="1800" dirty="0">
              <a:solidFill>
                <a:schemeClr val="tx1"/>
              </a:solidFill>
              <a:latin typeface="Chalkduster" charset="0"/>
              <a:ea typeface="ＭＳ Ｐゴシック" charset="0"/>
              <a:cs typeface="Chalkduster" charset="0"/>
              <a:sym typeface="Chalkduster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168400"/>
            <a:ext cx="61468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/>
          </p:cNvSpPr>
          <p:nvPr/>
        </p:nvSpPr>
        <p:spPr bwMode="auto">
          <a:xfrm>
            <a:off x="2152650" y="923925"/>
            <a:ext cx="51355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η</a:t>
            </a:r>
            <a:r>
              <a:rPr lang="en-US" sz="2000" baseline="-250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ν</a:t>
            </a:r>
            <a:r>
              <a:rPr lang="en-US" sz="20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= </a:t>
            </a:r>
            <a:r>
              <a:rPr lang="en-US" sz="200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ν</a:t>
            </a:r>
            <a:r>
              <a:rPr lang="en-US" sz="20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F</a:t>
            </a:r>
            <a:r>
              <a:rPr lang="en-US" sz="2000" baseline="-2500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ν</a:t>
            </a:r>
            <a:r>
              <a:rPr lang="en-US" sz="200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4</a:t>
            </a:r>
            <a:r>
              <a:rPr lang="en-US" sz="200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π</a:t>
            </a:r>
            <a:r>
              <a:rPr lang="en-US" sz="20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d</a:t>
            </a:r>
            <a:r>
              <a:rPr lang="en-US" sz="2000" baseline="300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2</a:t>
            </a:r>
            <a:r>
              <a:rPr lang="en-US" sz="20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/ Edot</a:t>
            </a: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 -- </a:t>
            </a:r>
            <a:r>
              <a:rPr lang="ja-JP" altLang="en-US" sz="18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spectral efficiency</a:t>
            </a:r>
            <a:r>
              <a:rPr lang="ja-JP" altLang="en-US" sz="18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   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639763" y="5638800"/>
            <a:ext cx="8400788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u="sng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Three main components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coherent </a:t>
            </a:r>
            <a:r>
              <a:rPr lang="en-US" sz="2000" b="1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magnetospheri</a:t>
            </a:r>
            <a:r>
              <a:rPr lang="en-US" sz="2000" b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(radio)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incoherent </a:t>
            </a:r>
            <a:endParaRPr lang="en-US" sz="2000" b="1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 b="1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magnetospheric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(NIR through gamma-rays), </a:t>
            </a:r>
            <a:r>
              <a:rPr lang="en-US" sz="20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thermal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from NS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surface,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including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Lucida Grande" charset="0"/>
                <a:sym typeface="Arial" charset="0"/>
              </a:rPr>
              <a:t>polar caps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FUV – soft X-rays)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2209800" y="2362200"/>
            <a:ext cx="16414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thermal hump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886200" y="2743200"/>
            <a:ext cx="533400" cy="304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212725" y="88900"/>
            <a:ext cx="8307412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Another example: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Spectral efficiency 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of the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Vela pulsar </a:t>
            </a:r>
            <a:endParaRPr lang="en-US" sz="2000" b="1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τ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= 11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kyr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Edot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= 7×10</a:t>
            </a:r>
            <a:r>
              <a:rPr lang="en-US" sz="24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36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erg/s)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from radio to gamma-rays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304800" y="65088"/>
            <a:ext cx="8470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 some young RPPs the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magnetospheric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component buries the thermal one. Example: XMM spectrum of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PSR B1509-58</a:t>
            </a:r>
            <a:endParaRPr lang="en-US" sz="2000" b="1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τ</a:t>
            </a:r>
            <a:r>
              <a:rPr lang="en-US" sz="2400" dirty="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= 1600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yrs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Edot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= 1.8</a:t>
            </a:r>
            <a:r>
              <a:rPr lang="en-US" sz="24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×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10</a:t>
            </a:r>
            <a:r>
              <a:rPr lang="en-US" sz="24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37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erg/s)</a:t>
            </a: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368300" y="4432300"/>
            <a:ext cx="25273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Photon index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Γ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 = 1.3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endParaRPr lang="en-US" sz="2400">
              <a:solidFill>
                <a:schemeClr val="tx1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Absorbing column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</a:t>
            </a:r>
            <a:r>
              <a:rPr lang="en-US" sz="2400" baseline="-250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= 9</a:t>
            </a:r>
            <a:r>
              <a:rPr lang="en-US" sz="240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×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10</a:t>
            </a:r>
            <a:r>
              <a:rPr lang="en-US" sz="2400" baseline="300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21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cm</a:t>
            </a:r>
            <a:r>
              <a:rPr lang="en-US"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-2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281113"/>
            <a:ext cx="42037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/>
          </p:cNvSpPr>
          <p:nvPr/>
        </p:nvSpPr>
        <p:spPr bwMode="auto">
          <a:xfrm>
            <a:off x="1536700" y="3581400"/>
            <a:ext cx="26114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No </a:t>
            </a:r>
            <a:r>
              <a:rPr lang="ja-JP" altLang="en-US" sz="24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thermal hump</a:t>
            </a:r>
            <a:r>
              <a:rPr lang="ja-JP" altLang="en-US" sz="20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0D3CF-E954-BB43-B82C-0E75AA5104D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4474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-205264"/>
            <a:ext cx="73249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X-ray properties of pulsars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800600"/>
            <a:ext cx="271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Kuiper and </a:t>
            </a:r>
            <a:r>
              <a:rPr lang="en-US" sz="1800" i="1" dirty="0" err="1" smtClean="0"/>
              <a:t>Hermsen</a:t>
            </a:r>
            <a:r>
              <a:rPr lang="en-US" sz="1800" i="1" dirty="0" smtClean="0"/>
              <a:t> (2015)</a:t>
            </a:r>
            <a:endParaRPr lang="en-US" sz="1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486400"/>
            <a:ext cx="8365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There can be bright gamma-ray pulsars that are dim in hard X-rays.  </a:t>
            </a:r>
          </a:p>
          <a:p>
            <a:r>
              <a:rPr lang="en-US" sz="1600" dirty="0" smtClean="0">
                <a:latin typeface="+mn-lt"/>
              </a:rPr>
              <a:t>Example: </a:t>
            </a:r>
            <a:r>
              <a:rPr lang="en-US" sz="1600" dirty="0"/>
              <a:t>PSR J1833-1034 in SNR G21.5-0.9</a:t>
            </a:r>
            <a:r>
              <a:rPr lang="en-US" sz="1600" dirty="0" smtClean="0">
                <a:latin typeface="+mn-lt"/>
              </a:rPr>
              <a:t>  </a:t>
            </a:r>
          </a:p>
          <a:p>
            <a:r>
              <a:rPr lang="en-US" sz="1600" dirty="0" smtClean="0">
                <a:latin typeface="+mn-lt"/>
              </a:rPr>
              <a:t>Different geometry of the beams in gamma-rays and hard X-rays or different components?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451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6190-D34F-7F4F-8782-8EABB3BAA92B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>
            <a:spLocks/>
          </p:cNvSpPr>
          <p:nvPr/>
        </p:nvSpPr>
        <p:spPr bwMode="auto">
          <a:xfrm>
            <a:off x="266700" y="2641600"/>
            <a:ext cx="8610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36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Non-thermal (magnetospheric) X-ray emission from RPPs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304801" y="165100"/>
            <a:ext cx="8839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      X-ray luminosity and efficiency of </a:t>
            </a:r>
            <a:r>
              <a:rPr lang="en-US" sz="2000" dirty="0" err="1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magnetospheric</a:t>
            </a:r>
            <a:r>
              <a:rPr lang="en-US" sz="20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emission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vs. </a:t>
            </a:r>
            <a:r>
              <a:rPr lang="en-US" sz="2000" dirty="0" err="1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Edot</a:t>
            </a:r>
            <a:endParaRPr lang="en-US" sz="2000" dirty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457200" y="609600"/>
            <a:ext cx="8073599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L</a:t>
            </a:r>
            <a:r>
              <a:rPr lang="en-US" sz="2400" b="1" baseline="-25000" dirty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x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generally grows with </a:t>
            </a:r>
            <a:r>
              <a:rPr lang="en-US" sz="2000" b="1" dirty="0" err="1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Edot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(as expected) but </a:t>
            </a:r>
            <a:r>
              <a:rPr lang="en-US" sz="2400" b="1" dirty="0" err="1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η</a:t>
            </a:r>
            <a:r>
              <a:rPr lang="en-US" sz="2400" b="1" baseline="-25000" dirty="0" err="1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X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shows a very large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scatter, </a:t>
            </a:r>
            <a:r>
              <a:rPr lang="en-US" sz="2000" b="1" dirty="0" err="1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η</a:t>
            </a:r>
            <a:r>
              <a:rPr lang="en-US" sz="2400" b="1" baseline="-25000" dirty="0" err="1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X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~ 10</a:t>
            </a:r>
            <a:r>
              <a:rPr lang="en-US" sz="2400" b="1" baseline="300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-6</a:t>
            </a:r>
            <a:r>
              <a:rPr lang="en-US" sz="20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– 10</a:t>
            </a:r>
            <a:r>
              <a:rPr lang="en-US" sz="2400" b="1" baseline="300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-2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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L</a:t>
            </a:r>
            <a:r>
              <a:rPr lang="en-US" sz="2000" b="1" baseline="-25000" dirty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x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depends not only on </a:t>
            </a:r>
            <a:r>
              <a:rPr lang="en-US" sz="2000" b="1" dirty="0" err="1" smtClean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Edot</a:t>
            </a:r>
            <a:r>
              <a:rPr lang="en-US" sz="2000" b="1" dirty="0" smtClean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! </a:t>
            </a:r>
            <a:endParaRPr lang="en-US" sz="2000" b="1" dirty="0">
              <a:solidFill>
                <a:schemeClr val="tx1"/>
              </a:solidFill>
              <a:latin typeface="Arial Bold Italic" charset="0"/>
              <a:ea typeface="ＭＳ Ｐゴシック" charset="0"/>
              <a:cs typeface="Arial Bold Italic" charset="0"/>
              <a:sym typeface="Arial Bold Ital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0400" y="5638800"/>
            <a:ext cx="1661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Kargaltsev</a:t>
            </a:r>
            <a:r>
              <a:rPr lang="en-US" sz="1200" dirty="0" smtClean="0">
                <a:latin typeface="+mn-lt"/>
              </a:rPr>
              <a:t>. et al 2012</a:t>
            </a:r>
            <a:endParaRPr lang="en-US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332" y="5562600"/>
            <a:ext cx="1361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Abdo</a:t>
            </a:r>
            <a:r>
              <a:rPr lang="en-US" sz="1200" dirty="0" smtClean="0">
                <a:latin typeface="+mn-lt"/>
              </a:rPr>
              <a:t> et. Al. 2012</a:t>
            </a:r>
            <a:endParaRPr lang="en-US" sz="12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399"/>
            <a:ext cx="4800600" cy="32153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49" y="1676400"/>
            <a:ext cx="4572000" cy="311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/>
          </p:cNvSpPr>
          <p:nvPr/>
        </p:nvSpPr>
        <p:spPr bwMode="auto">
          <a:xfrm>
            <a:off x="381000" y="5943600"/>
            <a:ext cx="8392171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There may be the change in the correlations between around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                             Edot~10</a:t>
            </a:r>
            <a:r>
              <a:rPr lang="en-US" sz="2400" baseline="30000" dirty="0" smtClean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34</a:t>
            </a:r>
            <a:r>
              <a:rPr lang="en-US" sz="2400" dirty="0" smtClean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-10</a:t>
            </a:r>
            <a:r>
              <a:rPr lang="en-US" sz="2400" baseline="30000" dirty="0" smtClean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35</a:t>
            </a:r>
            <a:r>
              <a:rPr lang="en-US" sz="2400" dirty="0" smtClean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erg/s</a:t>
            </a:r>
            <a:endParaRPr lang="en-US" sz="2400" baseline="30000" dirty="0" smtClean="0">
              <a:solidFill>
                <a:schemeClr val="tx1"/>
              </a:solidFill>
              <a:latin typeface="Arial Bold Italic" charset="0"/>
              <a:ea typeface="ＭＳ Ｐゴシック" charset="0"/>
              <a:cs typeface="Arial Bold Italic" charset="0"/>
              <a:sym typeface="Arial Bold Ital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457200" y="1066800"/>
            <a:ext cx="3803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Slopes (photon indices)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563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/>
          </p:cNvSpPr>
          <p:nvPr/>
        </p:nvSpPr>
        <p:spPr bwMode="auto">
          <a:xfrm>
            <a:off x="4572000" y="1066800"/>
            <a:ext cx="138499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b="1" dirty="0" err="1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Γ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~ 1   </a:t>
            </a:r>
            <a:r>
              <a:rPr lang="en-US" sz="24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̵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 3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5867400" y="1600200"/>
            <a:ext cx="27844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Spectra tend to become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steeper (softer) with 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increasing age 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(i.e.,  decreasing Edot)?</a:t>
            </a: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6003925" y="3260725"/>
            <a:ext cx="2868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However, photon indices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may be overestimated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for old pulsars (if there is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 thermal polar cap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component).</a:t>
            </a: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1219200" y="25400"/>
            <a:ext cx="670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>
                <a:solidFill>
                  <a:srgbClr val="0000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Nonthermal X-ray spectra of RPPs</a:t>
            </a: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441325" y="609600"/>
            <a:ext cx="781915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 b="1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Magnetospheric</a:t>
            </a:r>
            <a:r>
              <a:rPr lang="en-US" sz="28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component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usually </a:t>
            </a:r>
            <a:r>
              <a:rPr lang="en-US" sz="2800" dirty="0" err="1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F</a:t>
            </a:r>
            <a:r>
              <a:rPr lang="en-US" sz="2800" baseline="-25000" dirty="0" err="1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ν</a:t>
            </a:r>
            <a:r>
              <a:rPr lang="en-US" sz="28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~ </a:t>
            </a:r>
            <a:r>
              <a:rPr lang="en-US" sz="2800" dirty="0" err="1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ν</a:t>
            </a:r>
            <a:r>
              <a:rPr lang="en-US" sz="28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 </a:t>
            </a:r>
            <a:r>
              <a:rPr lang="en-US" sz="2800" b="1" baseline="30000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̵</a:t>
            </a:r>
            <a:r>
              <a:rPr lang="en-US" sz="2800" baseline="300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Γ</a:t>
            </a:r>
            <a:r>
              <a:rPr lang="en-US" sz="2800" baseline="300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+1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76200" y="5105400"/>
            <a:ext cx="15001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(Li, Lu, Li 2008)</a:t>
            </a: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152400" y="5410200"/>
            <a:ext cx="8775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Magnetospheric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component is probably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synchrotron radiation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generated by power-law distribution of accelerated electrons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(p = 2</a:t>
            </a:r>
            <a:r>
              <a:rPr lang="en-US" sz="24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Γ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-1 ~ 1 – 5)  in the </a:t>
            </a:r>
            <a:r>
              <a:rPr lang="ja-JP" altLang="en-US" sz="24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outer (slot) gap</a:t>
            </a:r>
            <a:r>
              <a:rPr lang="ja-JP" altLang="en-US" sz="24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(B ~ 10</a:t>
            </a:r>
            <a:r>
              <a:rPr lang="en-US" sz="24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6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– 10</a:t>
            </a:r>
            <a:r>
              <a:rPr lang="en-US" sz="24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G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).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18" y="6550223"/>
            <a:ext cx="4522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See, however, recent critique </a:t>
            </a:r>
            <a:r>
              <a:rPr lang="en-US" sz="1400" dirty="0">
                <a:latin typeface="+mn-lt"/>
              </a:rPr>
              <a:t>in </a:t>
            </a:r>
            <a:r>
              <a:rPr lang="en-US" sz="1400" dirty="0" err="1" smtClean="0">
                <a:latin typeface="+mn-lt"/>
              </a:rPr>
              <a:t>Kisaka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&amp; Tanaka 2015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533400"/>
            <a:ext cx="74041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/>
          </p:cNvSpPr>
          <p:nvPr/>
        </p:nvSpPr>
        <p:spPr bwMode="auto">
          <a:xfrm>
            <a:off x="7378700" y="3733800"/>
            <a:ext cx="2184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9688" algn="l"/>
            <a:r>
              <a:rPr lang="en-US" sz="1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Shaded areas 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marL="39688" algn="l"/>
            <a:r>
              <a:rPr lang="en-US" sz="1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are the </a:t>
            </a:r>
            <a:r>
              <a:rPr lang="en-US" sz="1500">
                <a:solidFill>
                  <a:srgbClr val="0044FE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NuStar</a:t>
            </a:r>
            <a:r>
              <a:rPr lang="en-US" sz="1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marL="39688" algn="l"/>
            <a:r>
              <a:rPr lang="en-US" sz="1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sensitivity limits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marL="39688" algn="l"/>
            <a:r>
              <a:rPr lang="en-US" sz="1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and energy range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4343400" y="5410200"/>
            <a:ext cx="1462087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9688"/>
            <a:r>
              <a:rPr lang="en-US" sz="1300" dirty="0">
                <a:solidFill>
                  <a:srgbClr val="0E002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Durant et al. (2011)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2362200"/>
            <a:ext cx="1489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/>
          </p:cNvSpPr>
          <p:nvPr/>
        </p:nvSpPr>
        <p:spPr bwMode="auto">
          <a:xfrm>
            <a:off x="406400" y="153988"/>
            <a:ext cx="8597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9688" algn="l"/>
            <a:r>
              <a:rPr lang="en-US" sz="2000" b="1" dirty="0" err="1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Multiwavelengths</a:t>
            </a:r>
            <a:r>
              <a:rPr lang="en-US" sz="2000" b="1" dirty="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spectra of nearby middle-aged bright pulsars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76200" y="60198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9688" algn="l"/>
            <a:r>
              <a:rPr lang="en-US" sz="1500" u="sng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Questions</a:t>
            </a:r>
            <a:r>
              <a:rPr lang="en-US" sz="15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What is the physical </a:t>
            </a:r>
            <a:r>
              <a:rPr lang="en-US" sz="15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mechanism(s) </a:t>
            </a:r>
            <a:r>
              <a:rPr lang="en-US" sz="15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of the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multiwavelength</a:t>
            </a:r>
            <a:r>
              <a:rPr lang="en-US" sz="15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nonthermal</a:t>
            </a:r>
            <a:r>
              <a:rPr lang="en-US" sz="15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emission? Where in the magnetosphere it is produced</a:t>
            </a:r>
            <a:r>
              <a:rPr lang="en-US" sz="15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? Do different frequencies correspond to different regions of </a:t>
            </a:r>
            <a:r>
              <a:rPr lang="en-US" sz="15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magnetosphere or different emission mechanisms?</a:t>
            </a:r>
            <a:endParaRPr lang="en-US" sz="15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781050"/>
            <a:ext cx="25654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/>
          </p:cNvSpPr>
          <p:nvPr/>
        </p:nvSpPr>
        <p:spPr bwMode="auto">
          <a:xfrm>
            <a:off x="914400" y="20638"/>
            <a:ext cx="75020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9688" algn="l"/>
            <a:r>
              <a:rPr lang="en-US" sz="18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 nearby neutron star PSR B0656+14: </a:t>
            </a:r>
            <a:r>
              <a:rPr lang="en-US" sz="1800" b="1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Multiwavelength</a:t>
            </a:r>
            <a:r>
              <a:rPr lang="en-US" sz="18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observations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3641725"/>
            <a:ext cx="41671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36613"/>
            <a:ext cx="38227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/>
          </p:cNvSpPr>
          <p:nvPr/>
        </p:nvSpPr>
        <p:spPr bwMode="auto">
          <a:xfrm>
            <a:off x="3908425" y="3403600"/>
            <a:ext cx="2308225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9688"/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Multiwavelength spectrum: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6837363" y="2973388"/>
            <a:ext cx="1843087" cy="304800"/>
          </a:xfrm>
          <a:prstGeom prst="rect">
            <a:avLst/>
          </a:prstGeom>
          <a:solidFill>
            <a:srgbClr val="FFF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9688"/>
            <a:r>
              <a:rPr lang="en-US" sz="11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 field of B0656+14 in the </a:t>
            </a:r>
            <a:endParaRPr lang="en-US" sz="4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marL="39688"/>
            <a:r>
              <a:rPr lang="en-US" sz="11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near-infrared.</a:t>
            </a:r>
          </a:p>
        </p:txBody>
      </p:sp>
      <p:sp>
        <p:nvSpPr>
          <p:cNvPr id="26631" name="Rectangle 7"/>
          <p:cNvSpPr>
            <a:spLocks/>
          </p:cNvSpPr>
          <p:nvPr/>
        </p:nvSpPr>
        <p:spPr bwMode="auto">
          <a:xfrm>
            <a:off x="2843213" y="981075"/>
            <a:ext cx="2530475" cy="431800"/>
          </a:xfrm>
          <a:prstGeom prst="rect">
            <a:avLst/>
          </a:prstGeom>
          <a:solidFill>
            <a:srgbClr val="FFF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9688"/>
            <a:r>
              <a:rPr lang="en-US" sz="1500">
                <a:solidFill>
                  <a:srgbClr val="1A1A1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Non-monotonic, NIR through </a:t>
            </a: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marL="39688"/>
            <a:r>
              <a:rPr lang="en-US" sz="1500">
                <a:solidFill>
                  <a:srgbClr val="1A1A1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far-UV spectrum </a:t>
            </a:r>
          </a:p>
        </p:txBody>
      </p:sp>
      <p:sp>
        <p:nvSpPr>
          <p:cNvPr id="26633" name="Rectangle 9"/>
          <p:cNvSpPr>
            <a:spLocks/>
          </p:cNvSpPr>
          <p:nvPr/>
        </p:nvSpPr>
        <p:spPr bwMode="auto">
          <a:xfrm>
            <a:off x="3581400" y="6019800"/>
            <a:ext cx="130651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9688" algn="l"/>
            <a:r>
              <a:rPr lang="en-US" sz="12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Durant et al. 2011</a:t>
            </a:r>
          </a:p>
        </p:txBody>
      </p:sp>
      <p:sp>
        <p:nvSpPr>
          <p:cNvPr id="26634" name="Rectangle 10"/>
          <p:cNvSpPr>
            <a:spLocks/>
          </p:cNvSpPr>
          <p:nvPr/>
        </p:nvSpPr>
        <p:spPr bwMode="auto">
          <a:xfrm>
            <a:off x="254000" y="3822700"/>
            <a:ext cx="2187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9688" algn="l"/>
            <a:r>
              <a:rPr lang="en-US" sz="11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Durant et al. (2011) - photometry</a:t>
            </a:r>
          </a:p>
          <a:p>
            <a:pPr marL="39688" algn="l"/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rot="10800000">
            <a:off x="7375525" y="1851025"/>
            <a:ext cx="230188" cy="1539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6" name="Rectangle 12"/>
          <p:cNvSpPr>
            <a:spLocks/>
          </p:cNvSpPr>
          <p:nvPr/>
        </p:nvSpPr>
        <p:spPr bwMode="auto">
          <a:xfrm>
            <a:off x="279400" y="4051300"/>
            <a:ext cx="27051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200" b="1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Zharikov et al. (2006) - spectroscopy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D9A3-5A67-BB48-A2D0-E0C26FCD1295}" type="slidenum">
              <a:rPr lang="en-US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50800"/>
            <a:ext cx="9161570" cy="680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429000"/>
            <a:ext cx="44196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8612" y="6553200"/>
            <a:ext cx="18693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Gotthelf</a:t>
            </a:r>
            <a:r>
              <a:rPr lang="en-US" sz="1200" dirty="0" smtClean="0">
                <a:latin typeface="+mn-lt"/>
              </a:rPr>
              <a:t> et al. 2014</a:t>
            </a:r>
            <a:endParaRPr lang="en-US" sz="12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6" y="3429000"/>
            <a:ext cx="46482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596156"/>
            <a:ext cx="18693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Gotthelf</a:t>
            </a:r>
            <a:r>
              <a:rPr lang="en-US" sz="1200" dirty="0" smtClean="0">
                <a:latin typeface="+mn-lt"/>
              </a:rPr>
              <a:t> et al. 2014</a:t>
            </a:r>
            <a:endParaRPr lang="en-US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3657600"/>
            <a:ext cx="114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+mn-lt"/>
              </a:rPr>
              <a:t>Green</a:t>
            </a:r>
            <a:r>
              <a:rPr lang="en-US" sz="1200" dirty="0" smtClean="0">
                <a:latin typeface="+mn-lt"/>
              </a:rPr>
              <a:t> – XMM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Red</a:t>
            </a:r>
            <a:r>
              <a:rPr lang="en-US" sz="1200" dirty="0" smtClean="0">
                <a:latin typeface="+mn-lt"/>
              </a:rPr>
              <a:t> - </a:t>
            </a:r>
            <a:r>
              <a:rPr lang="en-US" sz="1200" dirty="0" err="1" smtClean="0">
                <a:latin typeface="+mn-lt"/>
              </a:rPr>
              <a:t>Nustar</a:t>
            </a:r>
            <a:endParaRPr lang="en-US" sz="12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257800" y="4648200"/>
            <a:ext cx="2743200" cy="76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59962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914400" y="2882900"/>
            <a:ext cx="792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800">
                <a:solidFill>
                  <a:srgbClr val="0000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Thermal emission from the bulk of NS surface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457200" y="334963"/>
            <a:ext cx="7134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Isolated neutron stars</a:t>
            </a:r>
            <a:r>
              <a:rPr lang="en-US"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 -  no accretion</a:t>
            </a:r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381000" y="1847850"/>
            <a:ext cx="8775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Rotation powered pulsars (</a:t>
            </a:r>
            <a:r>
              <a:rPr lang="en-US" sz="2400" dirty="0">
                <a:solidFill>
                  <a:srgbClr val="FF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RPP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</a:p>
          <a:p>
            <a:pPr lvl="0" algn="l"/>
            <a:r>
              <a:rPr lang="en-US" sz="24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Rotating radio transients (</a:t>
            </a:r>
            <a:r>
              <a:rPr lang="en-US" sz="2400" dirty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RRAT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s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rPr>
              <a:t>Central Compact Objects  (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  <a:cs typeface="Arial Bold" charset="0"/>
                <a:sym typeface="Arial Bold" charset="0"/>
              </a:rPr>
              <a:t>CCO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rPr>
              <a:t>s) in SNRs </a:t>
            </a:r>
            <a:endParaRPr lang="en-US" sz="2000" dirty="0" smtClean="0">
              <a:solidFill>
                <a:srgbClr val="FF0000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Thermally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emitting NSs (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TEINS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 = XDINSs = XINSs = RQINs)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lvl="0"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Anomalous X-ray pulsars (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AXP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- 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Sandro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Mereghetti’s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talk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lvl="0" algn="l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Soft gamma repeaters (</a:t>
            </a:r>
            <a:r>
              <a:rPr lang="en-US" sz="24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SGR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s)  - 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Sandro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latin typeface="Arial"/>
              </a:rPr>
              <a:t>Mereghetti’s</a:t>
            </a:r>
            <a:r>
              <a:rPr lang="en-US" sz="1800" dirty="0" smtClean="0">
                <a:latin typeface="Arial"/>
              </a:rPr>
              <a:t> talk</a:t>
            </a:r>
            <a:endParaRPr lang="en-US" sz="1800" dirty="0">
              <a:latin typeface="Arial"/>
            </a:endParaRP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457200" y="15240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Diverse population: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5105400"/>
            <a:ext cx="743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(fundamental?) property makes them different?</a:t>
            </a:r>
          </a:p>
          <a:p>
            <a:r>
              <a:rPr lang="en-US" sz="2400" dirty="0" smtClean="0"/>
              <a:t>How these </a:t>
            </a:r>
            <a:r>
              <a:rPr lang="en-US" sz="2400" dirty="0" err="1" smtClean="0"/>
              <a:t>phemenologically</a:t>
            </a:r>
            <a:r>
              <a:rPr lang="en-US" sz="2400" dirty="0" smtClean="0"/>
              <a:t> different NSs can be related? 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330200" y="739775"/>
            <a:ext cx="594258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Heat is stored (produced) inside the NS: </a:t>
            </a:r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152400" y="2895600"/>
            <a:ext cx="88995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Internal heating</a:t>
            </a: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(e.g., magnetic field decay, frictional heating, 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rotochemical heating, etc): Additional heat is supplied throughout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NS lifetime.</a:t>
            </a: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228600" y="1905000"/>
            <a:ext cx="8775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Residual heat from NS formation</a:t>
            </a: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Amount of heat decreases with age (NS cooling via neutrino and photon emission) </a:t>
            </a:r>
          </a:p>
        </p:txBody>
      </p:sp>
      <p:sp>
        <p:nvSpPr>
          <p:cNvPr id="29700" name="Rectangle 4"/>
          <p:cNvSpPr>
            <a:spLocks/>
          </p:cNvSpPr>
          <p:nvPr/>
        </p:nvSpPr>
        <p:spPr bwMode="auto">
          <a:xfrm>
            <a:off x="228600" y="4419600"/>
            <a:ext cx="83200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Is seen from NSs of all types; shifts from X-rays to UV-optical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with age; optimal age for X-ray observations: 10 kyr – 1 Myr.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214313" y="228600"/>
            <a:ext cx="8818120" cy="93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Thermal soft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(bulk surface) and </a:t>
            </a:r>
            <a:r>
              <a:rPr lang="en-US" sz="28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thermal hard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(polar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cap) components: Usually fitted by </a:t>
            </a:r>
            <a:r>
              <a:rPr lang="en-US" sz="28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blackbody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spectra.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79613"/>
            <a:ext cx="594360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/>
          </p:cNvSpPr>
          <p:nvPr/>
        </p:nvSpPr>
        <p:spPr bwMode="auto">
          <a:xfrm>
            <a:off x="0" y="1355725"/>
            <a:ext cx="9156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Example: XMM spectrum of </a:t>
            </a:r>
            <a:r>
              <a:rPr lang="en-US" sz="20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PSR B0656+14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τ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= 110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kyr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Edot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= 3.8×10</a:t>
            </a:r>
            <a:r>
              <a:rPr lang="en-US" sz="20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34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erg/s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288925" y="6384925"/>
            <a:ext cx="19859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(De Luca et al. 2005)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6019800" y="2209800"/>
            <a:ext cx="2851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kT</a:t>
            </a:r>
            <a:r>
              <a:rPr lang="en-US" sz="2000" baseline="-25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</a:t>
            </a:r>
            <a:r>
              <a:rPr lang="en-US" sz="2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= 55 eV, R</a:t>
            </a:r>
            <a:r>
              <a:rPr lang="en-US" sz="2000" baseline="-25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 </a:t>
            </a:r>
            <a:r>
              <a:rPr lang="en-US" sz="2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= 20 km</a:t>
            </a: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6018213" y="2667000"/>
            <a:ext cx="29511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kT</a:t>
            </a:r>
            <a:r>
              <a:rPr lang="en-US" sz="2000" baseline="-25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</a:t>
            </a:r>
            <a:r>
              <a:rPr lang="en-US" sz="2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= 110 eV, R</a:t>
            </a:r>
            <a:r>
              <a:rPr lang="en-US" sz="2000" baseline="-25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</a:t>
            </a:r>
            <a:r>
              <a:rPr lang="en-US" sz="2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=1.8 km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6018213" y="3124200"/>
            <a:ext cx="8778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Γ </a:t>
            </a: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= 2.1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6096000" y="4648200"/>
            <a:ext cx="250983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kT</a:t>
            </a:r>
            <a:r>
              <a:rPr lang="en-US" sz="2000" baseline="-25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</a:t>
            </a:r>
            <a:r>
              <a:rPr lang="en-US" sz="2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= 30 – 200 eV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(seen up to t ~ 1 Myr)</a:t>
            </a:r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6080125" y="3886200"/>
            <a:ext cx="2271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Typical blackbody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temperatures:</a:t>
            </a:r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6207125" y="5486400"/>
            <a:ext cx="2460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kT</a:t>
            </a:r>
            <a:r>
              <a:rPr lang="en-US" sz="2000" baseline="-25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</a:t>
            </a:r>
            <a:r>
              <a:rPr lang="en-US" sz="2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~ 100 – 400 eV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(possibly seen in old 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RPPs also)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6019800" y="3886200"/>
            <a:ext cx="2667000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8686800" y="3886200"/>
            <a:ext cx="0" cy="266700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6019800" y="3886200"/>
            <a:ext cx="0" cy="274320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6019800" y="6629400"/>
            <a:ext cx="2667000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95400"/>
            <a:ext cx="74168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268413"/>
            <a:ext cx="740568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7416800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7416800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9200"/>
            <a:ext cx="74168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90" name="Rectangle 6"/>
          <p:cNvSpPr>
            <a:spLocks/>
          </p:cNvSpPr>
          <p:nvPr/>
        </p:nvSpPr>
        <p:spPr bwMode="auto">
          <a:xfrm>
            <a:off x="107950" y="1300163"/>
            <a:ext cx="1685925" cy="30988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1=Crab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2=PSR J0205+6449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3=PSR J1119-6127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4=RX J0822-43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5=1E 1207-52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6=PSR J1357-6429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7=RX J0007.0+7303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8=Vela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9=PSR B1706-44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10=PSR J0538+2817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11=PSR B2234+61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12=PSR 0656+14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13=Geminga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14=RX J1856.4-3754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15=PSR 1055-52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16=PSR J2043+2740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rgbClr val="FF66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17=PSR J0720.4-3125</a:t>
            </a:r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</a:p>
        </p:txBody>
      </p:sp>
      <p:pic>
        <p:nvPicPr>
          <p:cNvPr id="41991" name="Picture 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5214938"/>
            <a:ext cx="51609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8"/>
          <p:cNvSpPr>
            <a:spLocks/>
          </p:cNvSpPr>
          <p:nvPr/>
        </p:nvSpPr>
        <p:spPr bwMode="auto">
          <a:xfrm>
            <a:off x="152400" y="0"/>
            <a:ext cx="85931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Cooling evolution depends on the properties internal NS matter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(equation of state, superfluidity) and NS mass (core density)</a:t>
            </a:r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2381250" y="819150"/>
            <a:ext cx="26622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ν</a:t>
            </a: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emissivity vs. density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2057400" y="4857750"/>
            <a:ext cx="3024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Modified and direct URCA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5867400" y="838200"/>
            <a:ext cx="24034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Temperature vs. age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152400" y="6229350"/>
            <a:ext cx="2959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(Courtesy of D. Yakovlev)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6019800" cy="4828832"/>
          </a:xfrm>
          <a:prstGeom prst="rect">
            <a:avLst/>
          </a:prstGeom>
        </p:spPr>
      </p:pic>
      <p:sp>
        <p:nvSpPr>
          <p:cNvPr id="44033" name="Rectangle 1"/>
          <p:cNvSpPr>
            <a:spLocks/>
          </p:cNvSpPr>
          <p:nvPr/>
        </p:nvSpPr>
        <p:spPr bwMode="auto">
          <a:xfrm>
            <a:off x="781050" y="1158875"/>
            <a:ext cx="719022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3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Indications of </a:t>
            </a:r>
            <a:r>
              <a:rPr lang="en-US" sz="23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positive correlation between surface </a:t>
            </a:r>
            <a:endParaRPr lang="en-US" sz="2300" b="1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3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temperature and magnetic field</a:t>
            </a:r>
            <a:r>
              <a:rPr lang="en-US" sz="23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 (Pons et al. 2007).</a:t>
            </a: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6705600" y="3200400"/>
            <a:ext cx="18724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high-B pulsars</a:t>
            </a:r>
          </a:p>
        </p:txBody>
      </p:sp>
      <p:sp>
        <p:nvSpPr>
          <p:cNvPr id="44037" name="Rectangle 5"/>
          <p:cNvSpPr>
            <a:spLocks/>
          </p:cNvSpPr>
          <p:nvPr/>
        </p:nvSpPr>
        <p:spPr bwMode="auto">
          <a:xfrm>
            <a:off x="381000" y="6324600"/>
            <a:ext cx="15843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normal RPPs</a:t>
            </a: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6308725" y="4632325"/>
            <a:ext cx="9636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TEINSs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H="1">
            <a:off x="3962400" y="3733800"/>
            <a:ext cx="2667000" cy="1295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>
            <a:off x="5334000" y="4876800"/>
            <a:ext cx="990600" cy="3810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rot="10800000" flipH="1">
            <a:off x="990600" y="5486400"/>
            <a:ext cx="1447800" cy="914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2" name="Rectangle 10"/>
          <p:cNvSpPr>
            <a:spLocks/>
          </p:cNvSpPr>
          <p:nvPr/>
        </p:nvSpPr>
        <p:spPr bwMode="auto">
          <a:xfrm>
            <a:off x="177800" y="50800"/>
            <a:ext cx="915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3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 above cooling models neglect effects of magnetic fields, which may be substantial if (internal) B &gt;10</a:t>
            </a:r>
            <a:r>
              <a:rPr lang="en-US" sz="23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13-14</a:t>
            </a:r>
            <a:r>
              <a:rPr lang="en-US" sz="23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G at the present time or it was large in the past. 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6781800" y="2286000"/>
            <a:ext cx="137412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b="1" dirty="0" err="1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magnetars</a:t>
            </a:r>
            <a:endParaRPr lang="en-US" sz="2000" b="1" dirty="0" smtClean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 algn="l"/>
            <a:endParaRPr lang="en-US" sz="2000" b="1" dirty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3505200" y="2819400"/>
            <a:ext cx="3200400" cy="304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77000" y="5867400"/>
            <a:ext cx="19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Olausen</a:t>
            </a:r>
            <a:r>
              <a:rPr lang="en-US" sz="1800" dirty="0" smtClean="0"/>
              <a:t> et al. </a:t>
            </a:r>
            <a:r>
              <a:rPr lang="en-US" sz="1800" dirty="0" smtClean="0"/>
              <a:t>2013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549275" y="-228600"/>
            <a:ext cx="7877006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RPPs could have higher magnetic fields at younger ages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due to  </a:t>
            </a:r>
            <a:r>
              <a:rPr lang="en-US" sz="2400" b="1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magnetothermal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evolution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(Aguilera et al. 2008,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Pons et al. 2009,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Vigano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et al. 2013)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7277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/>
          </p:cNvSpPr>
          <p:nvPr/>
        </p:nvSpPr>
        <p:spPr bwMode="auto">
          <a:xfrm>
            <a:off x="1219200" y="5943600"/>
            <a:ext cx="18573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(Vigano et al. 2013)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330200" y="252413"/>
            <a:ext cx="84709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This leads to hotter NS surface due to Joule dissipation, with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different temperatures at the magnetic pole and equator 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213475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/>
          </p:cNvSpPr>
          <p:nvPr/>
        </p:nvSpPr>
        <p:spPr bwMode="auto">
          <a:xfrm>
            <a:off x="609600" y="5638800"/>
            <a:ext cx="18573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(Vigano et al. 2013)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4343400" y="5867400"/>
            <a:ext cx="47323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Note the uncertainties are still  quite large for many objects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because the are multiple components in their X-ray spectra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and one needs to isolate the one corresponding to the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emission form bulk of the NS surface.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2232025" y="280988"/>
            <a:ext cx="42576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About old RPPs spectra:</a:t>
            </a:r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176213" y="1143000"/>
            <a:ext cx="8473473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Spectra of old pulsars can be fitted by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PL models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with large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photon  indices, </a:t>
            </a:r>
            <a:r>
              <a:rPr lang="en-US" sz="2400" b="1" dirty="0" err="1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Γ</a:t>
            </a:r>
            <a:r>
              <a:rPr lang="en-US" sz="2400" b="1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~ 3 – 4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but such fits usually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yield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too high </a:t>
            </a:r>
            <a:endParaRPr lang="en-US" sz="2000" b="1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absorbing column N</a:t>
            </a:r>
            <a:r>
              <a:rPr lang="en-US" sz="2400" b="1" baseline="-250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(sometimes higher than the total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Galactic N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).</a:t>
            </a: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365125" y="3048000"/>
            <a:ext cx="807561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Reasonable N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values can be obtained in two-component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PL+BB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fits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indicating that there are </a:t>
            </a:r>
            <a:r>
              <a:rPr lang="en-US" sz="2400" b="1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magnetospheric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and </a:t>
            </a:r>
            <a:endParaRPr lang="en-US" sz="2000" b="1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thermal (polar cap) components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593725" y="192088"/>
            <a:ext cx="820191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Example:           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Spectrum of </a:t>
            </a:r>
            <a:r>
              <a:rPr lang="en-US" sz="2400" dirty="0">
                <a:solidFill>
                  <a:srgbClr val="0000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PSR J0108-1431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, the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oldest </a:t>
            </a:r>
            <a:endParaRPr lang="en-US" sz="2000" b="1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b="1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nonrecycled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RPP detected in X-rays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Posselt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et al. 2012)</a:t>
            </a:r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3998913" y="2362200"/>
            <a:ext cx="155601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PL+BB fit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:</a:t>
            </a:r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4183063" y="2979738"/>
            <a:ext cx="34829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marL="304800" indent="-304800" algn="l">
              <a:buClr>
                <a:srgbClr val="A50021"/>
              </a:buClr>
              <a:buSzPct val="100000"/>
              <a:buFont typeface="Symbol" charset="0"/>
              <a:buChar char="Γ"/>
            </a:pPr>
            <a:r>
              <a:rPr lang="en-US" sz="24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= 2,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marL="304800" indent="-304800" algn="l"/>
            <a:r>
              <a:rPr lang="en-US" sz="24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kT = 110 eV,   R = 46 m, 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marL="304800" indent="-304800" algn="l"/>
            <a:r>
              <a:rPr lang="en-US" sz="24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N</a:t>
            </a:r>
            <a:r>
              <a:rPr lang="en-US" sz="2400" baseline="-25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</a:t>
            </a:r>
            <a:r>
              <a:rPr lang="en-US" sz="24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= 2.3×10</a:t>
            </a:r>
            <a:r>
              <a:rPr lang="en-US" sz="2400" baseline="30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20</a:t>
            </a:r>
            <a:r>
              <a:rPr lang="en-US" sz="24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cm</a:t>
            </a:r>
            <a:r>
              <a:rPr lang="en-US" sz="2400" baseline="30000">
                <a:solidFill>
                  <a:srgbClr val="A5002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-2</a:t>
            </a:r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381000" y="1219200"/>
            <a:ext cx="728905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PL fit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:  </a:t>
            </a:r>
            <a:r>
              <a:rPr lang="en-US" sz="2400" dirty="0" err="1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Γ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= 3.1, N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= 5.5×10</a:t>
            </a:r>
            <a:r>
              <a:rPr lang="en-US" sz="24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-2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(vs. total Galactic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                                                    N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= 2.1×10</a:t>
            </a:r>
            <a:r>
              <a:rPr lang="en-US" sz="24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-2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3886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286000"/>
            <a:ext cx="57499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/>
          </p:cNvSpPr>
          <p:nvPr/>
        </p:nvSpPr>
        <p:spPr bwMode="auto">
          <a:xfrm>
            <a:off x="5943600" y="2286000"/>
            <a:ext cx="24796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Possible reasons</a:t>
            </a: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</a:t>
            </a:r>
          </a:p>
        </p:txBody>
      </p:sp>
      <p:sp>
        <p:nvSpPr>
          <p:cNvPr id="49155" name="Rectangle 3"/>
          <p:cNvSpPr>
            <a:spLocks/>
          </p:cNvSpPr>
          <p:nvPr/>
        </p:nvSpPr>
        <p:spPr bwMode="auto">
          <a:xfrm>
            <a:off x="5791200" y="2879725"/>
            <a:ext cx="348456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e-e+ are accelerated to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lower maximum energies </a:t>
            </a:r>
            <a:r>
              <a:rPr lang="en-US" sz="2000">
                <a:solidFill>
                  <a:schemeClr val="tx1"/>
                </a:solidFill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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>
              <a:buClr>
                <a:srgbClr val="000000"/>
              </a:buClr>
              <a:buSzPct val="100000"/>
              <a:buFont typeface="Wingdings" charset="0"/>
              <a:buChar char="à"/>
            </a:pP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maximum of spectral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efficiency moves to lower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photon energies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791200" y="5089525"/>
            <a:ext cx="31654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Efficiency of polar cap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heating grows with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decreasing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Edot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(Harding &amp;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Muslimov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2001)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04800" y="76200"/>
            <a:ext cx="88392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 dozen of </a:t>
            </a:r>
            <a:r>
              <a:rPr lang="ja-JP" altLang="en-US" sz="2400" b="1" dirty="0">
                <a:solidFill>
                  <a:schemeClr val="tx1"/>
                </a:solidFill>
                <a:latin typeface="Arial"/>
                <a:ea typeface="ＭＳ Ｐゴシック" charset="0"/>
                <a:cs typeface="Arial Bold" charset="0"/>
                <a:sym typeface="Arial Bold" charset="0"/>
              </a:rPr>
              <a:t>“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old</a:t>
            </a:r>
            <a:r>
              <a:rPr lang="ja-JP" altLang="en-US" sz="2400" b="1" dirty="0">
                <a:solidFill>
                  <a:schemeClr val="tx1"/>
                </a:solidFill>
                <a:latin typeface="Arial"/>
                <a:ea typeface="ＭＳ Ｐゴシック" charset="0"/>
                <a:cs typeface="Arial Bold" charset="0"/>
                <a:sym typeface="Arial Bold" charset="0"/>
              </a:rPr>
              <a:t>”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τ</a:t>
            </a:r>
            <a:r>
              <a:rPr lang="en-US" sz="2400" b="1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≥ 1 </a:t>
            </a:r>
            <a:r>
              <a:rPr lang="en-US" sz="2400" b="1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Myr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Edot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≤ 10</a:t>
            </a:r>
            <a:r>
              <a:rPr lang="en-US" sz="2400" b="1" baseline="300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34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erg/s) non-recycled RPPs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have been detected recently with Chandra and XMM, including the 170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Myr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old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PSR J0108-1431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Posselt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et al. 2012).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241300" y="1346200"/>
            <a:ext cx="8645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X-ray efficiency of old RPPs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η</a:t>
            </a:r>
            <a:r>
              <a:rPr lang="en-US" sz="2400" b="1" baseline="-25000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X</a:t>
            </a:r>
            <a:r>
              <a:rPr lang="en-US" sz="2400" b="1" baseline="-250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~ 10</a:t>
            </a:r>
            <a:r>
              <a:rPr lang="en-US" sz="2400" b="1" baseline="300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-3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– 10</a:t>
            </a:r>
            <a:r>
              <a:rPr lang="en-US" sz="2400" b="1" baseline="300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-2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is higher that in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younger ones  (~ 10</a:t>
            </a:r>
            <a:r>
              <a:rPr lang="en-US" sz="24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-5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– 10</a:t>
            </a:r>
            <a:r>
              <a:rPr lang="en-US" sz="24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-3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660400" y="66675"/>
            <a:ext cx="78279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Recent detection of </a:t>
            </a:r>
            <a:r>
              <a:rPr lang="ja-JP" altLang="en-US" sz="2400">
                <a:solidFill>
                  <a:srgbClr val="002D99"/>
                </a:solidFill>
                <a:latin typeface="Arial"/>
                <a:ea typeface="ＭＳ Ｐゴシック" charset="0"/>
                <a:cs typeface="Arial Bold" charset="0"/>
                <a:sym typeface="Arial Bold" charset="0"/>
              </a:rPr>
              <a:t>“</a:t>
            </a:r>
            <a:r>
              <a:rPr lang="en-US" sz="24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Double pulsar</a:t>
            </a:r>
            <a:r>
              <a:rPr lang="ja-JP" altLang="en-US" sz="2400">
                <a:solidFill>
                  <a:srgbClr val="002D99"/>
                </a:solidFill>
                <a:latin typeface="Arial"/>
                <a:ea typeface="ＭＳ Ｐゴシック" charset="0"/>
                <a:cs typeface="Arial Bold" charset="0"/>
                <a:sym typeface="Arial Bold" charset="0"/>
              </a:rPr>
              <a:t>”</a:t>
            </a:r>
            <a:r>
              <a:rPr lang="en-US" sz="24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system in far-UV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90850"/>
            <a:ext cx="49276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95300"/>
            <a:ext cx="28321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4" name="Rectangle 4"/>
          <p:cNvSpPr>
            <a:spLocks/>
          </p:cNvSpPr>
          <p:nvPr/>
        </p:nvSpPr>
        <p:spPr bwMode="auto">
          <a:xfrm>
            <a:off x="152400" y="762000"/>
            <a:ext cx="574138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We believe we measured  the NS surface temperature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of 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0.4-0.5 MK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although the spectral slope could not be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measured in our observations.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Most likely the emission comes from millisecond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pulsar.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365500" y="3136900"/>
            <a:ext cx="1838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Durant et al. (2014)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8229600" y="1981200"/>
            <a:ext cx="533400" cy="228600"/>
          </a:xfrm>
          <a:prstGeom prst="line">
            <a:avLst/>
          </a:prstGeom>
          <a:noFill/>
          <a:ln w="25400" cap="flat">
            <a:solidFill>
              <a:srgbClr val="BBE0E3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H="1">
            <a:off x="8153400" y="5257800"/>
            <a:ext cx="533400" cy="228600"/>
          </a:xfrm>
          <a:prstGeom prst="line">
            <a:avLst/>
          </a:prstGeom>
          <a:noFill/>
          <a:ln w="25400" cap="flat">
            <a:solidFill>
              <a:srgbClr val="BBE0E3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8" name="Rectangle 8"/>
          <p:cNvSpPr>
            <a:spLocks/>
          </p:cNvSpPr>
          <p:nvPr/>
        </p:nvSpPr>
        <p:spPr bwMode="auto">
          <a:xfrm>
            <a:off x="7620000" y="838200"/>
            <a:ext cx="977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F125LP</a:t>
            </a:r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7620000" y="4038600"/>
            <a:ext cx="977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F140LP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050925" y="381000"/>
            <a:ext cx="46529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P-Pdot diagram for pulsars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0013"/>
            <a:ext cx="6670675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/>
          </p:cNvSpPr>
          <p:nvPr/>
        </p:nvSpPr>
        <p:spPr bwMode="auto">
          <a:xfrm>
            <a:off x="6918325" y="1763713"/>
            <a:ext cx="1373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rgbClr val="FF0066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magnetars</a:t>
            </a:r>
          </a:p>
        </p:txBody>
      </p:sp>
      <p:sp>
        <p:nvSpPr>
          <p:cNvPr id="6148" name="Rectangle 4"/>
          <p:cNvSpPr>
            <a:spLocks/>
          </p:cNvSpPr>
          <p:nvPr/>
        </p:nvSpPr>
        <p:spPr bwMode="auto">
          <a:xfrm>
            <a:off x="1965325" y="6107113"/>
            <a:ext cx="16684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rgbClr val="FF0066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low-B TENSs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rot="10800000" flipH="1">
            <a:off x="2514600" y="5105400"/>
            <a:ext cx="381000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5257800" y="2057400"/>
            <a:ext cx="1676400" cy="685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6765925" y="3821113"/>
            <a:ext cx="8969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rgbClr val="0000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RRATs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rot="10800000">
            <a:off x="5410200" y="3962400"/>
            <a:ext cx="1371600" cy="762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3" name="Rectangle 9"/>
          <p:cNvSpPr>
            <a:spLocks/>
          </p:cNvSpPr>
          <p:nvPr/>
        </p:nvSpPr>
        <p:spPr bwMode="auto">
          <a:xfrm>
            <a:off x="6918325" y="3059113"/>
            <a:ext cx="2235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000">
                <a:solidFill>
                  <a:srgbClr val="FF99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high-B TENSs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5410200" y="3276600"/>
            <a:ext cx="1371600" cy="304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5" name="Rectangle 11"/>
          <p:cNvSpPr>
            <a:spLocks/>
          </p:cNvSpPr>
          <p:nvPr/>
        </p:nvSpPr>
        <p:spPr bwMode="auto">
          <a:xfrm>
            <a:off x="5851525" y="5802313"/>
            <a:ext cx="750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RPPs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rot="10800000">
            <a:off x="3810000" y="4267200"/>
            <a:ext cx="2286000" cy="15240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7" name="AutoShape 13"/>
          <p:cNvSpPr>
            <a:spLocks/>
          </p:cNvSpPr>
          <p:nvPr/>
        </p:nvSpPr>
        <p:spPr bwMode="auto">
          <a:xfrm>
            <a:off x="5715000" y="5715000"/>
            <a:ext cx="1066800" cy="609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543" y="2700"/>
                </a:moveTo>
                <a:lnTo>
                  <a:pt x="1543" y="18900"/>
                </a:lnTo>
                <a:lnTo>
                  <a:pt x="20057" y="18900"/>
                </a:lnTo>
                <a:lnTo>
                  <a:pt x="20057" y="2700"/>
                </a:lnTo>
                <a:close/>
                <a:moveTo>
                  <a:pt x="1543" y="2700"/>
                </a:moveTo>
              </a:path>
            </a:pathLst>
          </a:custGeom>
          <a:gradFill rotWithShape="0">
            <a:gsLst>
              <a:gs pos="0">
                <a:srgbClr val="E5FDFF"/>
              </a:gs>
              <a:gs pos="100000">
                <a:srgbClr val="B5E5E9"/>
              </a:gs>
            </a:gsLst>
            <a:lin ang="540000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/>
          </p:cNvSpPr>
          <p:nvPr/>
        </p:nvSpPr>
        <p:spPr bwMode="auto">
          <a:xfrm>
            <a:off x="1544638" y="25400"/>
            <a:ext cx="8483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9688" algn="l"/>
            <a:r>
              <a:rPr lang="en-US" sz="20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 nearby 5-Gyr-old, millisecond PSR J0437-4715</a:t>
            </a:r>
          </a:p>
        </p:txBody>
      </p:sp>
      <p:sp>
        <p:nvSpPr>
          <p:cNvPr id="53250" name="Rectangle 2"/>
          <p:cNvSpPr>
            <a:spLocks/>
          </p:cNvSpPr>
          <p:nvPr/>
        </p:nvSpPr>
        <p:spPr bwMode="auto">
          <a:xfrm>
            <a:off x="365125" y="377825"/>
            <a:ext cx="2308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9688" algn="l"/>
            <a:r>
              <a:rPr lang="en-US" sz="1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Multiwavelength spectrum:</a:t>
            </a:r>
          </a:p>
        </p:txBody>
      </p:sp>
      <p:sp>
        <p:nvSpPr>
          <p:cNvPr id="53251" name="Rectangle 3"/>
          <p:cNvSpPr>
            <a:spLocks/>
          </p:cNvSpPr>
          <p:nvPr/>
        </p:nvSpPr>
        <p:spPr bwMode="auto">
          <a:xfrm>
            <a:off x="4722813" y="381000"/>
            <a:ext cx="4254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9688" algn="l"/>
            <a:r>
              <a:rPr lang="en-US" sz="13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Thermal components: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652463"/>
            <a:ext cx="4225925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95313"/>
            <a:ext cx="4537075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4" name="Rectangle 6"/>
          <p:cNvSpPr>
            <a:spLocks/>
          </p:cNvSpPr>
          <p:nvPr/>
        </p:nvSpPr>
        <p:spPr bwMode="auto">
          <a:xfrm>
            <a:off x="5943600" y="762000"/>
            <a:ext cx="965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9688" algn="l"/>
            <a:r>
              <a:rPr lang="en-US" sz="1300">
                <a:solidFill>
                  <a:srgbClr val="FF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T=100,000K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rot="10800000" flipH="1">
            <a:off x="6172200" y="914400"/>
            <a:ext cx="79375" cy="123825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79375" y="4735513"/>
            <a:ext cx="8991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9688" algn="l"/>
            <a:r>
              <a:rPr lang="en-US" sz="15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Result: surface temperature measurement for a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marL="39688" algn="l"/>
            <a:r>
              <a:rPr lang="en-US" sz="15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5-Gyr-old neutron </a:t>
            </a:r>
            <a:r>
              <a:rPr lang="en-US" sz="15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star.  </a:t>
            </a:r>
            <a:r>
              <a:rPr lang="en-US" sz="15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 temperature much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marL="39688" algn="l"/>
            <a:r>
              <a:rPr lang="en-US" sz="15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higher than standard model predictions, there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marL="39688" algn="l"/>
            <a:r>
              <a:rPr lang="en-US" sz="15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could be a heat source inside this very old </a:t>
            </a:r>
            <a:r>
              <a:rPr lang="en-US" sz="15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star.  </a:t>
            </a:r>
            <a:endParaRPr lang="en-US" sz="15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708400"/>
            <a:ext cx="32146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25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3711575"/>
            <a:ext cx="7493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9" name="Rectangle 11"/>
          <p:cNvSpPr>
            <a:spLocks/>
          </p:cNvSpPr>
          <p:nvPr/>
        </p:nvSpPr>
        <p:spPr bwMode="auto">
          <a:xfrm>
            <a:off x="5562600" y="5943600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tabLst>
                <a:tab pos="355600" algn="l"/>
                <a:tab pos="711200" algn="l"/>
                <a:tab pos="1054100" algn="l"/>
                <a:tab pos="1409700" algn="l"/>
                <a:tab pos="1765300" algn="l"/>
                <a:tab pos="2133600" algn="l"/>
                <a:tab pos="2489200" algn="l"/>
                <a:tab pos="2844800" algn="l"/>
                <a:tab pos="3187700" algn="l"/>
                <a:tab pos="3543300" algn="l"/>
                <a:tab pos="3898900" algn="l"/>
                <a:tab pos="4267200" algn="l"/>
              </a:tabLst>
            </a:pPr>
            <a:r>
              <a:rPr lang="en-US"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Fernandez &amp; Reisenegger 2005</a:t>
            </a:r>
          </a:p>
        </p:txBody>
      </p:sp>
      <p:sp>
        <p:nvSpPr>
          <p:cNvPr id="53260" name="Rectangle 12"/>
          <p:cNvSpPr>
            <a:spLocks/>
          </p:cNvSpPr>
          <p:nvPr/>
        </p:nvSpPr>
        <p:spPr bwMode="auto">
          <a:xfrm>
            <a:off x="685800" y="3276600"/>
            <a:ext cx="1993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tabLst>
                <a:tab pos="355600" algn="l"/>
                <a:tab pos="711200" algn="l"/>
                <a:tab pos="1054100" algn="l"/>
                <a:tab pos="1409700" algn="l"/>
                <a:tab pos="1765300" algn="l"/>
                <a:tab pos="2133600" algn="l"/>
                <a:tab pos="2489200" algn="l"/>
                <a:tab pos="2844800" algn="l"/>
                <a:tab pos="3187700" algn="l"/>
                <a:tab pos="3543300" algn="l"/>
                <a:tab pos="3898900" algn="l"/>
                <a:tab pos="4267200" algn="l"/>
              </a:tabLst>
            </a:pPr>
            <a:r>
              <a:rPr lang="en-US" sz="1100" b="1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Durant, Kagaltsev  et al. 2012</a:t>
            </a:r>
          </a:p>
        </p:txBody>
      </p:sp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4492625" cy="35560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3" name="Rectangle 15"/>
          <p:cNvSpPr>
            <a:spLocks/>
          </p:cNvSpPr>
          <p:nvPr/>
        </p:nvSpPr>
        <p:spPr bwMode="auto">
          <a:xfrm>
            <a:off x="7239000" y="1905000"/>
            <a:ext cx="11033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We need to 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understand 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full surface 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 distribution.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/>
          </p:cNvSpPr>
          <p:nvPr/>
        </p:nvSpPr>
        <p:spPr bwMode="auto">
          <a:xfrm>
            <a:off x="76200" y="846138"/>
            <a:ext cx="8971357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True shapes of thermal spectra (hence inferred temperatures </a:t>
            </a:r>
            <a:endParaRPr lang="en-US" sz="2000" b="1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and sizes) are not very certain</a:t>
            </a:r>
          </a:p>
        </p:txBody>
      </p:sp>
      <p:sp>
        <p:nvSpPr>
          <p:cNvPr id="54274" name="Rectangle 2"/>
          <p:cNvSpPr>
            <a:spLocks/>
          </p:cNvSpPr>
          <p:nvPr/>
        </p:nvSpPr>
        <p:spPr bwMode="auto">
          <a:xfrm>
            <a:off x="228600" y="1912938"/>
            <a:ext cx="9000661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Reason: Spectra emitted from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atmospheres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or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solid surfaces</a:t>
            </a:r>
            <a:endParaRPr lang="en-US" sz="2000" b="1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differ from the Planck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spectra, may also show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spectral features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228600" y="3219450"/>
            <a:ext cx="8767875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For instance,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 or He atmosphere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model fits yield effective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temperatures a factor of ~1.5 – 2 lower, and sizes ~3 – 10 times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larger than the BB fits (Pavlov et al. 1995;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Zavlin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et al. 1996).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0" y="4927600"/>
            <a:ext cx="892026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Therefore, the surface temperatures and NS radii inferred from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spectral fits should be used with caution. The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bolometric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luminosities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are less sensitive to spectral models,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more certain</a:t>
            </a:r>
            <a:endParaRPr lang="en-US" sz="2000" b="1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if the distance is known with a reasonable accuracy.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57200" y="228600"/>
            <a:ext cx="9969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>
                <a:solidFill>
                  <a:srgbClr val="0000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Note: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D07A1-939F-5145-8385-7201404CAC62}" type="slidenum">
              <a:rPr lang="en-US"/>
              <a:pPr/>
              <a:t>32</a:t>
            </a:fld>
            <a:endParaRPr lang="en-US"/>
          </a:p>
        </p:txBody>
      </p:sp>
      <p:sp>
        <p:nvSpPr>
          <p:cNvPr id="55297" name="Rectangle 1"/>
          <p:cNvSpPr>
            <a:spLocks/>
          </p:cNvSpPr>
          <p:nvPr/>
        </p:nvSpPr>
        <p:spPr bwMode="auto">
          <a:xfrm>
            <a:off x="482600" y="2400300"/>
            <a:ext cx="81661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3600">
                <a:solidFill>
                  <a:srgbClr val="003D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Evidence for spectral features in the X-ray spectra of RPPs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l"/>
            <a:r>
              <a:rPr lang="en-US" sz="2400" dirty="0" smtClean="0">
                <a:latin typeface="+mn-lt"/>
              </a:rPr>
              <a:t>Modification of surface emission (in UV and soft X-rays) by resonant cyclotron scattering in the magnetosphere, or absorption in atmosphere:</a:t>
            </a:r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0D3CF-E954-BB43-B82C-0E75AA5104D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4977" y="2057400"/>
            <a:ext cx="28794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Mitrofanov</a:t>
            </a:r>
            <a:r>
              <a:rPr lang="en-US" sz="1800" dirty="0" smtClean="0">
                <a:latin typeface="+mn-lt"/>
              </a:rPr>
              <a:t> &amp; Pavlov 1982</a:t>
            </a:r>
          </a:p>
          <a:p>
            <a:r>
              <a:rPr lang="en-US" sz="1800" dirty="0" err="1" smtClean="0">
                <a:latin typeface="+mn-lt"/>
              </a:rPr>
              <a:t>Rajagopal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&amp; Romani 1997</a:t>
            </a:r>
          </a:p>
          <a:p>
            <a:r>
              <a:rPr lang="en-US" sz="1800" dirty="0" err="1" smtClean="0">
                <a:latin typeface="+mn-lt"/>
              </a:rPr>
              <a:t>Ruderman</a:t>
            </a:r>
            <a:r>
              <a:rPr lang="en-US" sz="1800" dirty="0" smtClean="0">
                <a:latin typeface="+mn-lt"/>
              </a:rPr>
              <a:t> 2005</a:t>
            </a:r>
          </a:p>
          <a:p>
            <a:r>
              <a:rPr lang="en-US" sz="1800" dirty="0" err="1" smtClean="0">
                <a:latin typeface="+mn-lt"/>
              </a:rPr>
              <a:t>Lyutikov</a:t>
            </a:r>
            <a:r>
              <a:rPr lang="en-US" sz="1800" dirty="0" smtClean="0">
                <a:latin typeface="+mn-lt"/>
              </a:rPr>
              <a:t> &amp; </a:t>
            </a:r>
            <a:r>
              <a:rPr lang="en-US" sz="1800" dirty="0" err="1" smtClean="0">
                <a:latin typeface="+mn-lt"/>
              </a:rPr>
              <a:t>Gavriil</a:t>
            </a:r>
            <a:r>
              <a:rPr lang="en-US" sz="1800" dirty="0" smtClean="0">
                <a:latin typeface="+mn-lt"/>
              </a:rPr>
              <a:t> 2006</a:t>
            </a:r>
          </a:p>
          <a:p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68" y="3962400"/>
            <a:ext cx="671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Is there a mildly-relativistic plasma in the closed field zone?</a:t>
            </a:r>
            <a:endParaRPr lang="en-US" sz="1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958" y="0"/>
            <a:ext cx="69959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Theoretical insights for pulsars: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572000"/>
            <a:ext cx="501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 smtClean="0">
                <a:latin typeface="+mn-lt"/>
              </a:rPr>
              <a:t>Luo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&amp; </a:t>
            </a:r>
            <a:r>
              <a:rPr lang="en-US" sz="1800" dirty="0">
                <a:latin typeface="+mn-lt"/>
              </a:rPr>
              <a:t>Melrose </a:t>
            </a:r>
            <a:r>
              <a:rPr lang="en-US" sz="1800" dirty="0" smtClean="0">
                <a:latin typeface="+mn-lt"/>
              </a:rPr>
              <a:t>2007</a:t>
            </a:r>
          </a:p>
          <a:p>
            <a:pPr algn="l"/>
            <a:r>
              <a:rPr lang="en-US" sz="1800" dirty="0" err="1" smtClean="0">
                <a:latin typeface="+mn-lt"/>
              </a:rPr>
              <a:t>Timokhin</a:t>
            </a:r>
            <a:r>
              <a:rPr lang="en-US" sz="1800" dirty="0" smtClean="0">
                <a:latin typeface="+mn-lt"/>
              </a:rPr>
              <a:t> et al. 2012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9264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/>
          </p:cNvSpPr>
          <p:nvPr/>
        </p:nvSpPr>
        <p:spPr bwMode="auto">
          <a:xfrm>
            <a:off x="150813" y="685800"/>
            <a:ext cx="5885475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Example:  XMM data on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PSR J1740+1000</a:t>
            </a:r>
            <a:endParaRPr lang="en-US" sz="2000" b="1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Edot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= 2.3×10</a:t>
            </a:r>
            <a:r>
              <a:rPr lang="en-US" sz="20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35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erg/s,</a:t>
            </a:r>
            <a:r>
              <a:rPr lang="en-US" sz="20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τ</a:t>
            </a:r>
            <a:r>
              <a:rPr lang="en-US" sz="20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= 23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kyr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B=1.8×10</a:t>
            </a:r>
            <a:r>
              <a:rPr lang="en-US" sz="20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G)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03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1981200"/>
            <a:ext cx="40465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4" name="Rectangle 4"/>
          <p:cNvSpPr>
            <a:spLocks/>
          </p:cNvSpPr>
          <p:nvPr/>
        </p:nvSpPr>
        <p:spPr bwMode="auto">
          <a:xfrm>
            <a:off x="319088" y="4784725"/>
            <a:ext cx="710450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Absorption feature(s) @ </a:t>
            </a:r>
            <a:r>
              <a:rPr lang="en-US" sz="20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0.5-0.6 </a:t>
            </a:r>
            <a:r>
              <a:rPr lang="en-US" sz="2000" b="1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keV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and perhaps </a:t>
            </a:r>
            <a:r>
              <a:rPr lang="en-US" sz="20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0.2-0.3 </a:t>
            </a:r>
            <a:r>
              <a:rPr lang="en-US" sz="2000" b="1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keV</a:t>
            </a:r>
            <a:endParaRPr lang="en-US" sz="2000" b="1" dirty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4343400" y="1584325"/>
            <a:ext cx="27146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(Kargaltsev et al. 2012)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298450" y="5165725"/>
            <a:ext cx="57070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Central energy and depth vary with rotation phase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228600" y="5616575"/>
            <a:ext cx="890635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Cyclotron absorption</a:t>
            </a:r>
            <a:r>
              <a:rPr lang="en-US" sz="20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in  </a:t>
            </a:r>
            <a:r>
              <a:rPr lang="ja-JP" altLang="en-US" sz="2000" b="1" dirty="0">
                <a:solidFill>
                  <a:schemeClr val="tx1"/>
                </a:solidFill>
                <a:latin typeface="Arial"/>
                <a:ea typeface="ＭＳ Ｐゴシック" charset="0"/>
                <a:cs typeface="Arial Bold" charset="0"/>
                <a:sym typeface="Arial Bold" charset="0"/>
              </a:rPr>
              <a:t>“</a:t>
            </a:r>
            <a:r>
              <a:rPr lang="en-US" sz="20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radiation belts</a:t>
            </a:r>
            <a:r>
              <a:rPr lang="ja-JP" altLang="en-US" sz="2000" b="1" dirty="0">
                <a:solidFill>
                  <a:schemeClr val="tx1"/>
                </a:solidFill>
                <a:latin typeface="Arial"/>
                <a:ea typeface="ＭＳ Ｐゴシック" charset="0"/>
                <a:cs typeface="Arial Bold" charset="0"/>
                <a:sym typeface="Arial Bold" charset="0"/>
              </a:rPr>
              <a:t>”</a:t>
            </a:r>
            <a:r>
              <a:rPr lang="en-US" sz="20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(closed magnetic field line zone),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@ B ~ 5×10</a:t>
            </a:r>
            <a:r>
              <a:rPr lang="en-US" sz="20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10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G?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441325" y="6305550"/>
            <a:ext cx="55102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Absorption by </a:t>
            </a:r>
            <a:r>
              <a:rPr lang="ja-JP" altLang="en-US" sz="20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metals</a:t>
            </a:r>
            <a:r>
              <a:rPr lang="ja-JP" altLang="en-US" sz="20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in the NS atmosphere?? </a:t>
            </a:r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533400" y="1584325"/>
            <a:ext cx="36750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Spectra at three phase intervals</a:t>
            </a:r>
          </a:p>
        </p:txBody>
      </p:sp>
      <p:sp>
        <p:nvSpPr>
          <p:cNvPr id="56330" name="Rectangle 10"/>
          <p:cNvSpPr>
            <a:spLocks/>
          </p:cNvSpPr>
          <p:nvPr/>
        </p:nvSpPr>
        <p:spPr bwMode="auto">
          <a:xfrm>
            <a:off x="152400" y="0"/>
            <a:ext cx="881626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Some RPPs may show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phase-dependent absorption features </a:t>
            </a:r>
          </a:p>
        </p:txBody>
      </p:sp>
      <p:pic>
        <p:nvPicPr>
          <p:cNvPr id="56331" name="pulsar_simulation-3.mov" descr="/Users/okargaltsev/Desktop/Conf/COSPAR/kargaltsev_COSPAR2014_2.ppt_media/pulsar_simulation-3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57200"/>
            <a:ext cx="1862137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103" fill="hold"/>
                                        <p:tgtEl>
                                          <p:spTgt spid="56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103" fill="hold"/>
                                        <p:tgtEl>
                                          <p:spTgt spid="56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56331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6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56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6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1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4037013"/>
            <a:ext cx="56007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-406400"/>
            <a:ext cx="8229600" cy="1447800"/>
          </a:xfrm>
          <a:ln/>
        </p:spPr>
        <p:txBody>
          <a:bodyPr/>
          <a:lstStyle/>
          <a:p>
            <a:r>
              <a:rPr lang="en-US" sz="2400" dirty="0"/>
              <a:t>Spectral features in </a:t>
            </a:r>
            <a:r>
              <a:rPr lang="en-US" sz="2400" dirty="0" err="1"/>
              <a:t>magnetars</a:t>
            </a:r>
            <a:r>
              <a:rPr lang="en-US" sz="2400" dirty="0"/>
              <a:t>: </a:t>
            </a:r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381000" y="914400"/>
            <a:ext cx="452878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SGR 0418+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5729 </a:t>
            </a:r>
            <a:r>
              <a:rPr lang="en-US" sz="1400" dirty="0">
                <a:latin typeface="+mj-lt"/>
              </a:rPr>
              <a:t>(</a:t>
            </a:r>
            <a:r>
              <a:rPr lang="en-US" sz="1400" dirty="0" err="1">
                <a:latin typeface="+mj-lt"/>
              </a:rPr>
              <a:t>Tiengo</a:t>
            </a:r>
            <a:r>
              <a:rPr lang="en-US" sz="1400" dirty="0">
                <a:latin typeface="+mj-lt"/>
              </a:rPr>
              <a:t> et al</a:t>
            </a:r>
            <a:r>
              <a:rPr lang="en-US" sz="1400" dirty="0" smtClean="0">
                <a:latin typeface="+mj-lt"/>
              </a:rPr>
              <a:t>. 2013)</a:t>
            </a:r>
            <a:endParaRPr lang="en-US" sz="1400" dirty="0">
              <a:solidFill>
                <a:schemeClr val="tx1"/>
              </a:solidFill>
              <a:latin typeface="+mj-lt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62468" name="Rectangle 4"/>
          <p:cNvSpPr>
            <a:spLocks/>
          </p:cNvSpPr>
          <p:nvPr/>
        </p:nvSpPr>
        <p:spPr bwMode="auto">
          <a:xfrm>
            <a:off x="4800600" y="3886200"/>
            <a:ext cx="383382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SGR 0501+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4516 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Camero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et al. 2014)</a:t>
            </a:r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613"/>
            <a:ext cx="52863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70" name="Rectangle 6"/>
          <p:cNvSpPr>
            <a:spLocks/>
          </p:cNvSpPr>
          <p:nvPr/>
        </p:nvSpPr>
        <p:spPr bwMode="auto">
          <a:xfrm>
            <a:off x="317500" y="571500"/>
            <a:ext cx="41798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Clear phase-dependent spectral feature: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4627563" y="3594100"/>
            <a:ext cx="44608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 hint of phase-dependent spectral feature:</a:t>
            </a: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165100" y="4216400"/>
            <a:ext cx="370998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Long XMM-Newton observations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are needed to  produce comparable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quality phase-energy diagrams for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 three RRPs whose spectra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suggest spectral features.</a:t>
            </a:r>
          </a:p>
          <a:p>
            <a:pPr algn="l"/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38188"/>
          </a:xfrm>
          <a:ln/>
        </p:spPr>
        <p:txBody>
          <a:bodyPr/>
          <a:lstStyle/>
          <a:p>
            <a:r>
              <a:rPr lang="en-US" sz="2400" dirty="0"/>
              <a:t>Spectral features in thermally-emitting </a:t>
            </a:r>
            <a:r>
              <a:rPr lang="en-US" sz="2400" dirty="0" smtClean="0"/>
              <a:t>INS (</a:t>
            </a:r>
            <a:r>
              <a:rPr lang="en-US" sz="2400" dirty="0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TEINS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2400" dirty="0" smtClean="0"/>
              <a:t>): </a:t>
            </a:r>
            <a:endParaRPr lang="en-US" sz="24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84200"/>
            <a:ext cx="8423275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/>
          </p:cNvSpPr>
          <p:nvPr/>
        </p:nvSpPr>
        <p:spPr bwMode="auto">
          <a:xfrm>
            <a:off x="7391400" y="6172200"/>
            <a:ext cx="1583980" cy="507831"/>
          </a:xfrm>
          <a:prstGeom prst="rect">
            <a:avLst/>
          </a:prstGeom>
          <a:solidFill>
            <a:srgbClr val="FE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Slide adopted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from 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Frank </a:t>
            </a:r>
            <a:r>
              <a:rPr lang="en-US" sz="1400" b="1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Haberl</a:t>
            </a:r>
            <a:endParaRPr lang="en-US" sz="1400" b="1" dirty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19200"/>
            <a:ext cx="41148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1295400"/>
            <a:ext cx="144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Borghese et al. 2015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506538"/>
          </a:xfrm>
          <a:ln/>
        </p:spPr>
        <p:txBody>
          <a:bodyPr/>
          <a:lstStyle/>
          <a:p>
            <a:r>
              <a:rPr lang="en-US" sz="2800" dirty="0" smtClean="0">
                <a:solidFill>
                  <a:srgbClr val="3366FF"/>
                </a:solidFill>
              </a:rPr>
              <a:t>The nature </a:t>
            </a:r>
            <a:r>
              <a:rPr lang="en-US" sz="2800" dirty="0">
                <a:solidFill>
                  <a:srgbClr val="3366FF"/>
                </a:solidFill>
              </a:rPr>
              <a:t>of </a:t>
            </a:r>
            <a:r>
              <a:rPr lang="en-US" sz="2800" dirty="0" smtClean="0">
                <a:solidFill>
                  <a:srgbClr val="3366FF"/>
                </a:solidFill>
              </a:rPr>
              <a:t>observed </a:t>
            </a:r>
            <a:r>
              <a:rPr lang="en-US" sz="2800" dirty="0">
                <a:solidFill>
                  <a:srgbClr val="3366FF"/>
                </a:solidFill>
              </a:rPr>
              <a:t>spectral features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13800" cy="5410200"/>
          </a:xfrm>
          <a:ln/>
        </p:spPr>
        <p:txBody>
          <a:bodyPr/>
          <a:lstStyle/>
          <a:p>
            <a:pPr>
              <a:buClrTx/>
            </a:pPr>
            <a:r>
              <a:rPr lang="en-US" sz="2400" dirty="0" smtClean="0"/>
              <a:t>At least in some </a:t>
            </a:r>
            <a:r>
              <a:rPr lang="en-US" sz="2400" dirty="0"/>
              <a:t>objects the features could be explained by non-uniform temperature distribution (</a:t>
            </a:r>
            <a:r>
              <a:rPr lang="en-US" sz="2400" dirty="0" err="1" smtClean="0"/>
              <a:t>Viganò</a:t>
            </a:r>
            <a:r>
              <a:rPr lang="en-US" sz="2400" dirty="0" smtClean="0"/>
              <a:t> et al. 2014)</a:t>
            </a: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</a:pPr>
            <a:r>
              <a:rPr lang="en-US" sz="2400" dirty="0"/>
              <a:t>In others they seem too narrow  for such interpretation </a:t>
            </a:r>
          </a:p>
          <a:p>
            <a:pPr>
              <a:buClrTx/>
            </a:pPr>
            <a:endParaRPr lang="en-US" sz="2400" dirty="0"/>
          </a:p>
          <a:p>
            <a:pPr>
              <a:buClrTx/>
            </a:pPr>
            <a:endParaRPr lang="en-US" sz="2400" dirty="0"/>
          </a:p>
          <a:p>
            <a:pPr>
              <a:buClrTx/>
            </a:pPr>
            <a:r>
              <a:rPr lang="en-US" sz="2400" dirty="0"/>
              <a:t>Further modeling and high-quality data  are needed to understand the nature.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1279525" y="168275"/>
            <a:ext cx="6727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>
                <a:solidFill>
                  <a:srgbClr val="3333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Rotation-Powered Pulsars (RPPs):</a:t>
            </a: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228600" y="685800"/>
            <a:ext cx="82772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Neutron stars (NSs) whose radiation is powered by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loss of NS rotation energy (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via creation and acceleration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of e+e- pairs in strong magnetic field, </a:t>
            </a:r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B~10</a:t>
            </a:r>
            <a:r>
              <a:rPr lang="en-US" sz="2400" baseline="300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11</a:t>
            </a:r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– 10</a:t>
            </a:r>
            <a:r>
              <a:rPr lang="en-US" sz="2400" baseline="300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13</a:t>
            </a:r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G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</a:p>
        </p:txBody>
      </p:sp>
      <p:sp>
        <p:nvSpPr>
          <p:cNvPr id="9219" name="Rectangle 3"/>
          <p:cNvSpPr>
            <a:spLocks/>
          </p:cNvSpPr>
          <p:nvPr/>
        </p:nvSpPr>
        <p:spPr bwMode="auto">
          <a:xfrm>
            <a:off x="4876800" y="3062288"/>
            <a:ext cx="1809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L = η Edot</a:t>
            </a: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5334000" y="3521075"/>
            <a:ext cx="31146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L – 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luminosity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η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– radiative efficiency</a:t>
            </a:r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5029200" y="4495800"/>
            <a:ext cx="23574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Detected RPPs:</a:t>
            </a:r>
          </a:p>
        </p:txBody>
      </p:sp>
      <p:sp>
        <p:nvSpPr>
          <p:cNvPr id="9222" name="Rectangle 6"/>
          <p:cNvSpPr>
            <a:spLocks/>
          </p:cNvSpPr>
          <p:nvPr/>
        </p:nvSpPr>
        <p:spPr bwMode="auto">
          <a:xfrm>
            <a:off x="4876800" y="5000625"/>
            <a:ext cx="393437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~2000  in radio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~10      in optical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(+NIR+UV)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~</a:t>
            </a:r>
            <a:r>
              <a:rPr lang="en-US" sz="24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130    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 X-rays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~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170   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 </a:t>
            </a:r>
            <a:r>
              <a:rPr lang="en-US" sz="2400" dirty="0" err="1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γ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-rays</a:t>
            </a:r>
          </a:p>
        </p:txBody>
      </p:sp>
      <p:pic>
        <p:nvPicPr>
          <p:cNvPr id="9223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4" name="Rectangle 8"/>
          <p:cNvSpPr>
            <a:spLocks/>
          </p:cNvSpPr>
          <p:nvPr/>
        </p:nvSpPr>
        <p:spPr bwMode="auto">
          <a:xfrm>
            <a:off x="4572000" y="2149475"/>
            <a:ext cx="4584700" cy="8636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Spin-down power 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Edot</a:t>
            </a:r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= d</a:t>
            </a:r>
            <a:r>
              <a:rPr lang="en-US" sz="24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E</a:t>
            </a:r>
            <a:r>
              <a:rPr lang="en-US" sz="2400" baseline="-250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rot</a:t>
            </a:r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/d</a:t>
            </a:r>
            <a:r>
              <a:rPr lang="en-US" sz="24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t = 4</a:t>
            </a:r>
            <a:r>
              <a:rPr lang="en-US" sz="240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π</a:t>
            </a:r>
            <a:r>
              <a:rPr lang="en-US" sz="2400" baseline="300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I Pdot  P</a:t>
            </a:r>
            <a:r>
              <a:rPr lang="en-US" sz="2400" baseline="3000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-3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901700"/>
            <a:ext cx="4965700" cy="337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/>
          </p:cNvSpPr>
          <p:nvPr/>
        </p:nvSpPr>
        <p:spPr bwMode="auto">
          <a:xfrm>
            <a:off x="228600" y="533400"/>
            <a:ext cx="53270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RPPs detected in X-rays (</a:t>
            </a:r>
            <a:r>
              <a:rPr lang="en-US" sz="1600" dirty="0">
                <a:solidFill>
                  <a:srgbClr val="FF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red dots</a:t>
            </a:r>
            <a:r>
              <a:rPr lang="en-US" sz="16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) and </a:t>
            </a:r>
            <a:r>
              <a:rPr lang="en-US" sz="1600" dirty="0" err="1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γ</a:t>
            </a:r>
            <a:r>
              <a:rPr lang="en-US" sz="16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-rays (</a:t>
            </a:r>
            <a:r>
              <a:rPr lang="en-US" sz="1600" dirty="0">
                <a:solidFill>
                  <a:srgbClr val="0000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blue stars</a:t>
            </a:r>
            <a:r>
              <a:rPr lang="en-US" sz="16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478" y="3917681"/>
            <a:ext cx="4224421" cy="2944467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5298997" y="3581400"/>
            <a:ext cx="38450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RPPs detected in </a:t>
            </a:r>
            <a:r>
              <a:rPr lang="en-US" sz="1600" dirty="0" err="1" smtClean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γ</a:t>
            </a:r>
            <a:r>
              <a:rPr lang="en-US" sz="16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-rays </a:t>
            </a:r>
            <a:r>
              <a:rPr lang="en-US" sz="16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Hou</a:t>
            </a:r>
            <a:r>
              <a:rPr lang="en-US" sz="16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et al. 2014</a:t>
            </a:r>
            <a:r>
              <a:rPr lang="en-US" sz="16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) </a:t>
            </a:r>
            <a:endParaRPr lang="en-US" sz="1600" dirty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76200" y="76200"/>
            <a:ext cx="9043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RPPs exist due to constant supply of relativistic e-e+ into magnetosphere.</a:t>
            </a:r>
          </a:p>
        </p:txBody>
      </p:sp>
      <p:sp>
        <p:nvSpPr>
          <p:cNvPr id="12290" name="Rectangle 2"/>
          <p:cNvSpPr>
            <a:spLocks/>
          </p:cNvSpPr>
          <p:nvPr/>
        </p:nvSpPr>
        <p:spPr bwMode="auto">
          <a:xfrm>
            <a:off x="684213" y="4724400"/>
            <a:ext cx="1385887" cy="685800"/>
          </a:xfrm>
          <a:prstGeom prst="rect">
            <a:avLst/>
          </a:prstGeom>
          <a:solidFill>
            <a:srgbClr val="BBE0E3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 dirty="0">
                <a:solidFill>
                  <a:srgbClr val="0E00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pulsar wind</a:t>
            </a:r>
          </a:p>
        </p:txBody>
      </p:sp>
      <p:sp>
        <p:nvSpPr>
          <p:cNvPr id="12291" name="Rectangle 3"/>
          <p:cNvSpPr>
            <a:spLocks/>
          </p:cNvSpPr>
          <p:nvPr/>
        </p:nvSpPr>
        <p:spPr bwMode="auto">
          <a:xfrm>
            <a:off x="2754313" y="4826000"/>
            <a:ext cx="2935287" cy="914400"/>
          </a:xfrm>
          <a:prstGeom prst="rect">
            <a:avLst/>
          </a:prstGeom>
          <a:solidFill>
            <a:srgbClr val="BBE0E3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magnetospheric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emission</a:t>
            </a: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(synchrotron &amp; curvature)</a:t>
            </a:r>
          </a:p>
        </p:txBody>
      </p:sp>
      <p:sp>
        <p:nvSpPr>
          <p:cNvPr id="12292" name="Rectangle 4"/>
          <p:cNvSpPr>
            <a:spLocks/>
          </p:cNvSpPr>
          <p:nvPr/>
        </p:nvSpPr>
        <p:spPr bwMode="auto">
          <a:xfrm>
            <a:off x="6070600" y="4826000"/>
            <a:ext cx="3111500" cy="609600"/>
          </a:xfrm>
          <a:prstGeom prst="rect">
            <a:avLst/>
          </a:prstGeom>
          <a:solidFill>
            <a:srgbClr val="BBE0E3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  <a:sym typeface="Arial Bold" charset="0"/>
              </a:rPr>
              <a:t>heated polar 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  <a:sym typeface="Arial Bold" charset="0"/>
              </a:rPr>
              <a:t>caps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  <a:sym typeface="Arial Bold" charset="0"/>
              </a:rPr>
              <a:t>(thermal)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Ｐゴシック" charset="0"/>
              <a:cs typeface="Arial"/>
              <a:sym typeface="Arial" charset="0"/>
            </a:endParaRPr>
          </a:p>
        </p:txBody>
      </p:sp>
      <p:sp>
        <p:nvSpPr>
          <p:cNvPr id="12293" name="Rectangle 5"/>
          <p:cNvSpPr>
            <a:spLocks/>
          </p:cNvSpPr>
          <p:nvPr/>
        </p:nvSpPr>
        <p:spPr bwMode="auto">
          <a:xfrm>
            <a:off x="2398713" y="3352800"/>
            <a:ext cx="4052887" cy="914400"/>
          </a:xfrm>
          <a:prstGeom prst="rect">
            <a:avLst/>
          </a:prstGeom>
          <a:solidFill>
            <a:srgbClr val="BBE0E3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3200" b="1" dirty="0">
                <a:solidFill>
                  <a:srgbClr val="0E00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relativistic </a:t>
            </a:r>
            <a:r>
              <a:rPr lang="en-US" sz="3200" b="1" dirty="0" err="1">
                <a:solidFill>
                  <a:srgbClr val="0E00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e+e</a:t>
            </a:r>
            <a:r>
              <a:rPr lang="en-US" sz="3200" b="1" dirty="0">
                <a:solidFill>
                  <a:srgbClr val="0E00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- in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magnetosphere</a:t>
            </a:r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636588" y="990600"/>
            <a:ext cx="8034337" cy="685800"/>
          </a:xfrm>
          <a:prstGeom prst="rect">
            <a:avLst/>
          </a:prstGeom>
          <a:solidFill>
            <a:srgbClr val="BBE0E3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4000" dirty="0">
                <a:solidFill>
                  <a:srgbClr val="0E00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fast rotation + strong magnetic field</a:t>
            </a:r>
          </a:p>
        </p:txBody>
      </p:sp>
      <p:sp>
        <p:nvSpPr>
          <p:cNvPr id="12295" name="Rectangle 7"/>
          <p:cNvSpPr>
            <a:spLocks/>
          </p:cNvSpPr>
          <p:nvPr/>
        </p:nvSpPr>
        <p:spPr bwMode="auto">
          <a:xfrm>
            <a:off x="2847975" y="2133600"/>
            <a:ext cx="3078163" cy="685800"/>
          </a:xfrm>
          <a:prstGeom prst="rect">
            <a:avLst/>
          </a:prstGeom>
          <a:solidFill>
            <a:srgbClr val="BBE0E3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4000" dirty="0">
                <a:solidFill>
                  <a:srgbClr val="0E00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electric field</a:t>
            </a:r>
          </a:p>
        </p:txBody>
      </p:sp>
      <p:sp>
        <p:nvSpPr>
          <p:cNvPr id="12296" name="Rectangle 8"/>
          <p:cNvSpPr>
            <a:spLocks/>
          </p:cNvSpPr>
          <p:nvPr/>
        </p:nvSpPr>
        <p:spPr bwMode="auto">
          <a:xfrm>
            <a:off x="0" y="5867400"/>
            <a:ext cx="2527300" cy="914400"/>
          </a:xfrm>
          <a:prstGeom prst="rect">
            <a:avLst/>
          </a:prstGeom>
          <a:solidFill>
            <a:srgbClr val="BBE0E3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rgbClr val="0E00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PWN</a:t>
            </a:r>
          </a:p>
          <a:p>
            <a:r>
              <a:rPr lang="en-US" sz="1800">
                <a:solidFill>
                  <a:srgbClr val="0E00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(synchrotron)</a:t>
            </a:r>
          </a:p>
        </p:txBody>
      </p:sp>
      <p:sp>
        <p:nvSpPr>
          <p:cNvPr id="12297" name="Rectangle 9"/>
          <p:cNvSpPr>
            <a:spLocks/>
          </p:cNvSpPr>
          <p:nvPr/>
        </p:nvSpPr>
        <p:spPr bwMode="auto">
          <a:xfrm>
            <a:off x="3810000" y="6217283"/>
            <a:ext cx="1087437" cy="609600"/>
          </a:xfrm>
          <a:prstGeom prst="rect">
            <a:avLst/>
          </a:prstGeom>
          <a:solidFill>
            <a:srgbClr val="BBE0E3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X-rays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267200" y="1676400"/>
            <a:ext cx="0" cy="4572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4267200" y="2819400"/>
            <a:ext cx="0" cy="533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1676400" y="4267200"/>
            <a:ext cx="1524000" cy="4572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267200" y="4267200"/>
            <a:ext cx="0" cy="533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638800" y="4267200"/>
            <a:ext cx="1752600" cy="533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219200" y="5410200"/>
            <a:ext cx="0" cy="3810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2209800" y="6324600"/>
            <a:ext cx="1371600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4267200" y="5715000"/>
            <a:ext cx="0" cy="3810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5334000" y="5486400"/>
            <a:ext cx="1981200" cy="685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7" name="Rectangle 19"/>
          <p:cNvSpPr>
            <a:spLocks/>
          </p:cNvSpPr>
          <p:nvPr/>
        </p:nvSpPr>
        <p:spPr bwMode="auto">
          <a:xfrm>
            <a:off x="6413500" y="5943600"/>
            <a:ext cx="2730500" cy="762000"/>
          </a:xfrm>
          <a:prstGeom prst="rect">
            <a:avLst/>
          </a:prstGeom>
          <a:solidFill>
            <a:srgbClr val="BBE0E3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rgbClr val="0E00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hot bulk NS surface</a:t>
            </a:r>
            <a:endParaRPr lang="en-US" sz="1800" dirty="0">
              <a:solidFill>
                <a:srgbClr val="0E00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(thermal)</a:t>
            </a: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5334000" y="6324600"/>
            <a:ext cx="1143000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9" name="Rectangle 21"/>
          <p:cNvSpPr>
            <a:spLocks/>
          </p:cNvSpPr>
          <p:nvPr/>
        </p:nvSpPr>
        <p:spPr bwMode="auto">
          <a:xfrm>
            <a:off x="1125538" y="468313"/>
            <a:ext cx="61880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X-rays from magnetosphere, PWN, and NS surface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1349375" y="228600"/>
            <a:ext cx="6207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>
                <a:solidFill>
                  <a:srgbClr val="0000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Emission components in RPPs</a:t>
            </a:r>
            <a:r>
              <a:rPr lang="en-US" sz="32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:</a:t>
            </a:r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457200" y="1219200"/>
            <a:ext cx="7993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Nonthermal </a:t>
            </a:r>
            <a:r>
              <a:rPr lang="en-US"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– seen from radio to gamma-rays      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1371600" y="1828800"/>
            <a:ext cx="341319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Magnetosphere (pulsed)</a:t>
            </a:r>
            <a:endParaRPr lang="en-US" sz="2400" dirty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1447800" y="2514600"/>
            <a:ext cx="604657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PWN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(if the PWN is not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resolved;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unpulsed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609600" y="3590925"/>
            <a:ext cx="62341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Thermal </a:t>
            </a:r>
            <a:r>
              <a:rPr lang="en-US"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–</a:t>
            </a:r>
            <a:r>
              <a:rPr lang="en-US" sz="2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seen from UV to soft X-rays</a:t>
            </a:r>
          </a:p>
        </p:txBody>
      </p:sp>
      <p:sp>
        <p:nvSpPr>
          <p:cNvPr id="14342" name="Rectangle 6"/>
          <p:cNvSpPr>
            <a:spLocks/>
          </p:cNvSpPr>
          <p:nvPr/>
        </p:nvSpPr>
        <p:spPr bwMode="auto">
          <a:xfrm>
            <a:off x="1371600" y="4262438"/>
            <a:ext cx="74580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Bulk NS surface 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(heat is stored/produced inside NS) </a:t>
            </a:r>
          </a:p>
        </p:txBody>
      </p:sp>
      <p:sp>
        <p:nvSpPr>
          <p:cNvPr id="14343" name="Rectangle 7"/>
          <p:cNvSpPr>
            <a:spLocks/>
          </p:cNvSpPr>
          <p:nvPr/>
        </p:nvSpPr>
        <p:spPr bwMode="auto">
          <a:xfrm>
            <a:off x="1447800" y="4872038"/>
            <a:ext cx="71008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Hot polar caps 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(heated by magnetospheric activity)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502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387350" y="701675"/>
            <a:ext cx="71755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Example: </a:t>
            </a:r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Spectrum of 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PSR B1055-52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τ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= 535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kyr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Edot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= 3×10</a:t>
            </a:r>
            <a:r>
              <a:rPr lang="en-US" sz="24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34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erg/s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  <a:r>
              <a:rPr lang="en-US" sz="24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from  optical  to gamma-rays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212725" y="6384925"/>
            <a:ext cx="3209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(Mignani, Pavlov, Kargaltsev 2011)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4318000" y="2097088"/>
            <a:ext cx="949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F</a:t>
            </a:r>
            <a:r>
              <a:rPr lang="en-US" sz="2800" baseline="-2500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ν</a:t>
            </a:r>
            <a:r>
              <a:rPr lang="en-US" sz="2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(</a:t>
            </a:r>
            <a:r>
              <a:rPr lang="en-US" sz="280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ν)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5638800" y="1749425"/>
            <a:ext cx="3505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Optical, hard X-rays, </a:t>
            </a:r>
            <a:r>
              <a:rPr lang="en-US" sz="2000" dirty="0" err="1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γ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-rays: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 b="1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magnetospheric</a:t>
            </a:r>
            <a:r>
              <a:rPr lang="en-US" sz="20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emission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–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~ power law with exponential cutoff at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GeV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energies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5699125" y="3794125"/>
            <a:ext cx="3255273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UV, soft X-rays: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thermal emission from NS </a:t>
            </a:r>
            <a:endParaRPr lang="en-US" sz="2000" b="1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surface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– resembles black-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body, seen as  a</a:t>
            </a: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hump</a:t>
            </a: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on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magnetospheric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spectrum</a:t>
            </a:r>
          </a:p>
        </p:txBody>
      </p:sp>
      <p:sp>
        <p:nvSpPr>
          <p:cNvPr id="16391" name="Rectangle 7"/>
          <p:cNvSpPr>
            <a:spLocks/>
          </p:cNvSpPr>
          <p:nvPr/>
        </p:nvSpPr>
        <p:spPr bwMode="auto">
          <a:xfrm>
            <a:off x="1712913" y="152400"/>
            <a:ext cx="5680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>
                <a:solidFill>
                  <a:srgbClr val="0000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Multiwavelength spectra of RPPs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9013"/>
            <a:ext cx="5943600" cy="579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/>
          </p:cNvSpPr>
          <p:nvPr/>
        </p:nvSpPr>
        <p:spPr bwMode="auto">
          <a:xfrm>
            <a:off x="152400" y="44450"/>
            <a:ext cx="67913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Zoom-in on X-ray spectrum of </a:t>
            </a:r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PSR 1055-52</a:t>
            </a: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(Chandra+ROSAT)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6248400" y="1600200"/>
            <a:ext cx="18907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Soft thermal: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rgbClr val="CC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72 eV, 12 km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6248400" y="2286000"/>
            <a:ext cx="21447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Hard thermal: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rgbClr val="CC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140 eV, 0.8 km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6308725" y="801688"/>
            <a:ext cx="19843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Two thermal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components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6248400" y="3962400"/>
            <a:ext cx="2425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Magnetospheric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component</a:t>
            </a: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</a:t>
            </a:r>
          </a:p>
        </p:txBody>
      </p:sp>
      <p:sp>
        <p:nvSpPr>
          <p:cNvPr id="17415" name="Rectangle 7"/>
          <p:cNvSpPr>
            <a:spLocks/>
          </p:cNvSpPr>
          <p:nvPr/>
        </p:nvSpPr>
        <p:spPr bwMode="auto">
          <a:xfrm>
            <a:off x="6324600" y="4667250"/>
            <a:ext cx="18335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power-law,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photon index</a:t>
            </a:r>
            <a:endParaRPr lang="en-US" sz="20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rgbClr val="CC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Γ</a:t>
            </a:r>
            <a:r>
              <a:rPr lang="en-US" sz="2400">
                <a:solidFill>
                  <a:srgbClr val="CC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= 1.7</a:t>
            </a:r>
          </a:p>
        </p:txBody>
      </p:sp>
      <p:sp>
        <p:nvSpPr>
          <p:cNvPr id="17416" name="Rectangle 8"/>
          <p:cNvSpPr>
            <a:spLocks/>
          </p:cNvSpPr>
          <p:nvPr/>
        </p:nvSpPr>
        <p:spPr bwMode="auto">
          <a:xfrm>
            <a:off x="381000" y="6400800"/>
            <a:ext cx="1838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(Pavlov et al. 2002)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8699</TotalTime>
  <Pages>0</Pages>
  <Words>2528</Words>
  <Characters>0</Characters>
  <Application>Microsoft Macintosh PowerPoint</Application>
  <PresentationFormat>On-screen Show (4:3)</PresentationFormat>
  <Lines>0</Lines>
  <Paragraphs>348</Paragraphs>
  <Slides>37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- Blank</vt:lpstr>
      <vt:lpstr>Default - Title and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Modification of surface emission (in UV and soft X-rays) by resonant cyclotron scattering in the magnetosphere, or absorption in atmosphere:</vt:lpstr>
      <vt:lpstr>PowerPoint Presentation</vt:lpstr>
      <vt:lpstr>Spectral features in magnetars: </vt:lpstr>
      <vt:lpstr>Spectral features in thermally-emitting INS (TEINSs): </vt:lpstr>
      <vt:lpstr>The nature of observed spectral features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George</dc:creator>
  <cp:keywords/>
  <dc:description/>
  <cp:lastModifiedBy>CCAS GWU</cp:lastModifiedBy>
  <cp:revision>65</cp:revision>
  <dcterms:modified xsi:type="dcterms:W3CDTF">2015-06-18T09:25:02Z</dcterms:modified>
</cp:coreProperties>
</file>