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sldIdLst>
    <p:sldId id="256" r:id="rId2"/>
    <p:sldId id="31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7" r:id="rId15"/>
    <p:sldId id="278" r:id="rId16"/>
    <p:sldId id="270" r:id="rId17"/>
    <p:sldId id="271" r:id="rId18"/>
    <p:sldId id="276" r:id="rId19"/>
    <p:sldId id="272" r:id="rId20"/>
    <p:sldId id="279" r:id="rId21"/>
    <p:sldId id="274" r:id="rId22"/>
    <p:sldId id="275" r:id="rId23"/>
    <p:sldId id="280" r:id="rId24"/>
    <p:sldId id="284" r:id="rId25"/>
    <p:sldId id="281" r:id="rId26"/>
    <p:sldId id="282" r:id="rId27"/>
    <p:sldId id="285" r:id="rId28"/>
    <p:sldId id="286" r:id="rId29"/>
    <p:sldId id="264" r:id="rId30"/>
    <p:sldId id="26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4" r:id="rId46"/>
    <p:sldId id="302" r:id="rId47"/>
    <p:sldId id="303" r:id="rId48"/>
    <p:sldId id="318" r:id="rId49"/>
    <p:sldId id="319" r:id="rId50"/>
    <p:sldId id="320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5" r:id="rId60"/>
    <p:sldId id="317" r:id="rId61"/>
    <p:sldId id="313" r:id="rId62"/>
    <p:sldId id="316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6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B641C-57B0-45BD-B4E9-65F612BE0757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4C76D-6B06-477E-95A7-7FFBA0F67DDE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8D0CF-4651-4040-921B-C715F825CD5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4C76D-6B06-477E-95A7-7FFBA0F67DD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Cosmological model:</a:t>
            </a:r>
            <a:r>
              <a:rPr lang="en-US" baseline="0" dirty="0" smtClean="0"/>
              <a:t> spatially flat Friedman-Robertson-Walker universe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4C76D-6B06-477E-95A7-7FFBA0F67DD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0017B-C2A5-446E-8B45-FE8D2A753A75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17826-DF74-4AE4-B950-37B0224DC00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3089-0C2E-4294-9003-CE0BBA0D20CA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C21B-0F45-4A0E-8B44-7E6A9A8C4E32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FCA6D-91F0-4EE5-BEE9-7146FDF91497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652D-2B9E-4855-A819-1A0B0BD8DCFF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99AC-0AAA-46E4-894A-2B6A19EA4864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FAD14-81DF-4FDB-85E5-D6DEB588F01D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8D955-E032-4035-9D2A-045DB927CDF9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43F3-0C75-4813-AE66-6E34F530A159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8EF3-79A7-4A15-BAA8-91978F5A55D3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1956A-97B2-4609-BEF1-7C1C3C549D22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3DB2-6D99-440B-A88C-08B0DDECA3C6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9E3F-DE5B-44E8-9CD2-AE014F665448}" type="datetime1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A4D9-D8DC-4611-9CFA-2F44EFF87761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1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39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58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Virgo to ET:</a:t>
            </a:r>
            <a:br>
              <a:rPr lang="en-US" dirty="0" smtClean="0"/>
            </a:br>
            <a:r>
              <a:rPr lang="en-GB" dirty="0" smtClean="0"/>
              <a:t>the evolution of the GW detectors from the 1</a:t>
            </a:r>
            <a:r>
              <a:rPr lang="en-GB" baseline="30000" dirty="0" smtClean="0"/>
              <a:t>st</a:t>
            </a:r>
            <a:r>
              <a:rPr lang="en-GB" dirty="0" smtClean="0"/>
              <a:t> to 3</a:t>
            </a:r>
            <a:r>
              <a:rPr lang="en-GB" baseline="30000" dirty="0" smtClean="0"/>
              <a:t>rd</a:t>
            </a:r>
            <a:r>
              <a:rPr lang="en-GB" dirty="0" smtClean="0"/>
              <a:t> generation 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Michele Punturo</a:t>
            </a:r>
          </a:p>
          <a:p>
            <a:r>
              <a:rPr lang="en-US" dirty="0" smtClean="0"/>
              <a:t>INFN Perugia and EGO</a:t>
            </a:r>
            <a:endParaRPr lang="en-US" dirty="0"/>
          </a:p>
        </p:txBody>
      </p:sp>
      <p:pic>
        <p:nvPicPr>
          <p:cNvPr id="4" name="Immagine 3" descr="logo_inf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47451"/>
            <a:ext cx="1404396" cy="893917"/>
          </a:xfrm>
          <a:prstGeom prst="rect">
            <a:avLst/>
          </a:prstGeom>
        </p:spPr>
      </p:pic>
      <p:pic>
        <p:nvPicPr>
          <p:cNvPr id="5" name="Immagine 4" descr="EGO LOGOdef_comple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0400" y="6381328"/>
            <a:ext cx="3063600" cy="3600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116632"/>
            <a:ext cx="2152381" cy="695238"/>
          </a:xfrm>
          <a:prstGeom prst="rect">
            <a:avLst/>
          </a:prstGeom>
        </p:spPr>
      </p:pic>
      <p:pic>
        <p:nvPicPr>
          <p:cNvPr id="7" name="Immagine 6" descr="virgolo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2562997" cy="50405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8640"/>
          </a:xfrm>
        </p:spPr>
        <p:txBody>
          <a:bodyPr/>
          <a:lstStyle/>
          <a:p>
            <a:r>
              <a:rPr lang="en-US" dirty="0" smtClean="0"/>
              <a:t>Terrestrial Detectors</a:t>
            </a:r>
            <a:endParaRPr lang="en-US" dirty="0"/>
          </a:p>
        </p:txBody>
      </p:sp>
      <p:pic>
        <p:nvPicPr>
          <p:cNvPr id="3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iResHanfor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00213"/>
            <a:ext cx="15843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LO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995726"/>
            <a:ext cx="1589088" cy="1119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6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8538" y="3995726"/>
            <a:ext cx="5032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646497"/>
            <a:ext cx="15128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virgo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6813" y="3708388"/>
            <a:ext cx="9366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913" y="1831963"/>
            <a:ext cx="50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uftb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738" y="2130413"/>
            <a:ext cx="1042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itel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2124063"/>
            <a:ext cx="63658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43660" y="1785926"/>
            <a:ext cx="196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  <a:latin typeface="Verdana" pitchFamily="34" charset="0"/>
              </a:rPr>
              <a:t>GEO, Hannover, 600 m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50825" y="5148251"/>
            <a:ext cx="2088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Livingston</a:t>
            </a:r>
            <a:r>
              <a:rPr lang="it-IT" sz="1200" dirty="0">
                <a:latin typeface="Verdana" pitchFamily="34" charset="0"/>
              </a:rPr>
              <a:t>, 4 km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214678" y="4786322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AdV</a:t>
            </a:r>
            <a:r>
              <a:rPr lang="it-IT" sz="1200" dirty="0" smtClean="0">
                <a:latin typeface="Verdana" pitchFamily="34" charset="0"/>
              </a:rPr>
              <a:t>, </a:t>
            </a:r>
            <a:r>
              <a:rPr lang="it-IT" sz="1200" dirty="0">
                <a:latin typeface="Verdana" pitchFamily="34" charset="0"/>
              </a:rPr>
              <a:t>Cascina, 3 km</a:t>
            </a:r>
          </a:p>
        </p:txBody>
      </p:sp>
      <p:grpSp>
        <p:nvGrpSpPr>
          <p:cNvPr id="12" name="Gruppo 30"/>
          <p:cNvGrpSpPr/>
          <p:nvPr/>
        </p:nvGrpSpPr>
        <p:grpSpPr>
          <a:xfrm>
            <a:off x="4357686" y="2924944"/>
            <a:ext cx="214314" cy="214314"/>
            <a:chOff x="7858148" y="1785926"/>
            <a:chExt cx="214314" cy="214314"/>
          </a:xfrm>
        </p:grpSpPr>
        <p:cxnSp>
          <p:nvCxnSpPr>
            <p:cNvPr id="20" name="Connettore 1 1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33"/>
          <p:cNvGrpSpPr/>
          <p:nvPr/>
        </p:nvGrpSpPr>
        <p:grpSpPr>
          <a:xfrm>
            <a:off x="4643438" y="3139258"/>
            <a:ext cx="214314" cy="214314"/>
            <a:chOff x="7858148" y="1785926"/>
            <a:chExt cx="214314" cy="214314"/>
          </a:xfrm>
        </p:grpSpPr>
        <p:cxnSp>
          <p:nvCxnSpPr>
            <p:cNvPr id="23" name="Connettore 1 2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36"/>
          <p:cNvGrpSpPr/>
          <p:nvPr/>
        </p:nvGrpSpPr>
        <p:grpSpPr>
          <a:xfrm>
            <a:off x="714348" y="3143248"/>
            <a:ext cx="214314" cy="214314"/>
            <a:chOff x="7858148" y="1785926"/>
            <a:chExt cx="214314" cy="214314"/>
          </a:xfrm>
        </p:grpSpPr>
        <p:cxnSp>
          <p:nvCxnSpPr>
            <p:cNvPr id="26" name="Connettore 1 25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0" y="2924156"/>
            <a:ext cx="1973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Hanford</a:t>
            </a:r>
            <a:r>
              <a:rPr lang="it-IT" sz="1200" dirty="0">
                <a:latin typeface="Verdana" pitchFamily="34" charset="0"/>
              </a:rPr>
              <a:t>, 4 </a:t>
            </a:r>
            <a:r>
              <a:rPr lang="it-IT" sz="1200" dirty="0" smtClean="0">
                <a:latin typeface="Verdana" pitchFamily="34" charset="0"/>
              </a:rPr>
              <a:t>km</a:t>
            </a:r>
            <a:endParaRPr lang="it-IT" sz="1200" dirty="0">
              <a:latin typeface="Verdana" pitchFamily="34" charset="0"/>
            </a:endParaRPr>
          </a:p>
        </p:txBody>
      </p:sp>
      <p:grpSp>
        <p:nvGrpSpPr>
          <p:cNvPr id="18" name="Gruppo 39"/>
          <p:cNvGrpSpPr/>
          <p:nvPr/>
        </p:nvGrpSpPr>
        <p:grpSpPr>
          <a:xfrm>
            <a:off x="1643042" y="3500438"/>
            <a:ext cx="214314" cy="214314"/>
            <a:chOff x="7858148" y="1785926"/>
            <a:chExt cx="214314" cy="214314"/>
          </a:xfrm>
        </p:grpSpPr>
        <p:cxnSp>
          <p:nvCxnSpPr>
            <p:cNvPr id="30" name="Connettore 1 2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4368" y="3284984"/>
            <a:ext cx="997516" cy="9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CasellaDiTesto 34"/>
          <p:cNvSpPr txBox="1"/>
          <p:nvPr/>
        </p:nvSpPr>
        <p:spPr>
          <a:xfrm>
            <a:off x="2123728" y="908720"/>
            <a:ext cx="492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Advanced detectors 2015-2025 </a:t>
            </a:r>
            <a:endParaRPr lang="en-US" sz="2800" dirty="0"/>
          </a:p>
        </p:txBody>
      </p:sp>
      <p:grpSp>
        <p:nvGrpSpPr>
          <p:cNvPr id="19" name="Gruppo 42"/>
          <p:cNvGrpSpPr/>
          <p:nvPr/>
        </p:nvGrpSpPr>
        <p:grpSpPr>
          <a:xfrm>
            <a:off x="8358214" y="3429000"/>
            <a:ext cx="214314" cy="214314"/>
            <a:chOff x="7858148" y="1785926"/>
            <a:chExt cx="214314" cy="214314"/>
          </a:xfrm>
        </p:grpSpPr>
        <p:cxnSp>
          <p:nvCxnSpPr>
            <p:cNvPr id="33" name="Connettore 1 3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magine 35" descr="KAGRA-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84368" y="4077072"/>
            <a:ext cx="1044972" cy="416781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7812360" y="2780928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~2018</a:t>
            </a:r>
            <a:endParaRPr lang="en-US" sz="2800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1125055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" name="CasellaDiTesto 38"/>
          <p:cNvSpPr txBox="1"/>
          <p:nvPr/>
        </p:nvSpPr>
        <p:spPr>
          <a:xfrm>
            <a:off x="5940152" y="3212976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~2022</a:t>
            </a:r>
            <a:endParaRPr lang="en-US" sz="28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63688" y="292494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2015</a:t>
            </a:r>
            <a:endParaRPr lang="en-US" sz="28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635896" y="422108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2016</a:t>
            </a:r>
            <a:endParaRPr lang="en-US" sz="2800" dirty="0"/>
          </a:p>
        </p:txBody>
      </p:sp>
      <p:sp>
        <p:nvSpPr>
          <p:cNvPr id="42" name="Segnaposto numero diapositiva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" name="Freccia a inversione 42"/>
          <p:cNvSpPr/>
          <p:nvPr/>
        </p:nvSpPr>
        <p:spPr>
          <a:xfrm>
            <a:off x="2411760" y="2276872"/>
            <a:ext cx="1224136" cy="129614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ccia a inversione 44"/>
          <p:cNvSpPr/>
          <p:nvPr/>
        </p:nvSpPr>
        <p:spPr>
          <a:xfrm rot="10800000">
            <a:off x="2267744" y="3356992"/>
            <a:ext cx="1224136" cy="129614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051720" y="1556792"/>
            <a:ext cx="1698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exchange</a:t>
            </a:r>
          </a:p>
          <a:p>
            <a:r>
              <a:rPr lang="en-US" dirty="0" smtClean="0"/>
              <a:t>MOU signed:</a:t>
            </a:r>
          </a:p>
          <a:p>
            <a:r>
              <a:rPr lang="en-US" dirty="0" err="1" smtClean="0"/>
              <a:t>aGWD</a:t>
            </a:r>
            <a:r>
              <a:rPr lang="en-US" dirty="0" smtClean="0"/>
              <a:t> network!</a:t>
            </a:r>
            <a:endParaRPr lang="en-US" dirty="0"/>
          </a:p>
        </p:txBody>
      </p:sp>
      <p:sp>
        <p:nvSpPr>
          <p:cNvPr id="44" name="Segnaposto piè di pagina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8" grpId="0"/>
      <p:bldP spid="37" grpId="0"/>
      <p:bldP spid="39" grpId="0"/>
      <p:bldP spid="40" grpId="0"/>
      <p:bldP spid="41" grpId="0"/>
      <p:bldP spid="43" grpId="0" animBg="1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41804" y="4"/>
            <a:ext cx="91858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 descr="low8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969" y="-32344"/>
            <a:ext cx="4994031" cy="42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335108" cy="1905000"/>
          </a:xfrm>
          <a:solidFill>
            <a:srgbClr val="FFFFFF">
              <a:alpha val="70000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Concept: ~1999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Project start: April 2008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Funding: $205 M$ from NSF, in-kind contribution from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/UK/AUS 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Installation completed, commissioning well started 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&gt;65Mpc on BNS reached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ADVANCED LIGO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1735"/>
          <a:stretch/>
        </p:blipFill>
        <p:spPr>
          <a:xfrm>
            <a:off x="0" y="-55877"/>
            <a:ext cx="9214338" cy="696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629400" cy="868362"/>
          </a:xfrm>
        </p:spPr>
        <p:txBody>
          <a:bodyPr/>
          <a:lstStyle/>
          <a:p>
            <a:r>
              <a:rPr lang="en-US" dirty="0" smtClean="0"/>
              <a:t>ADVANCED VIRGO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5310554" cy="2895600"/>
          </a:xfrm>
          <a:solidFill>
            <a:schemeClr val="bg1">
              <a:alpha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Participated </a:t>
            </a:r>
            <a:r>
              <a:rPr lang="en-US" dirty="0"/>
              <a:t>by scientists from </a:t>
            </a:r>
            <a:r>
              <a:rPr lang="en-US" dirty="0" smtClean="0"/>
              <a:t>Italy </a:t>
            </a:r>
            <a:r>
              <a:rPr lang="en-US" dirty="0"/>
              <a:t>and France (former founders of Virgo), The Netherlands, Poland and </a:t>
            </a:r>
            <a:r>
              <a:rPr lang="en-US" dirty="0" smtClean="0"/>
              <a:t>Hungary</a:t>
            </a:r>
          </a:p>
          <a:p>
            <a:r>
              <a:rPr lang="en-US" dirty="0"/>
              <a:t>Funding approved in Dec </a:t>
            </a:r>
            <a:r>
              <a:rPr lang="en-US" dirty="0" smtClean="0"/>
              <a:t>2009 (21.8 ME + </a:t>
            </a:r>
            <a:r>
              <a:rPr lang="en-US" dirty="0" err="1" smtClean="0"/>
              <a:t>Nikhef</a:t>
            </a:r>
            <a:r>
              <a:rPr lang="en-US" dirty="0" smtClean="0"/>
              <a:t> in kind contribution) </a:t>
            </a:r>
          </a:p>
          <a:p>
            <a:r>
              <a:rPr lang="en-US" dirty="0" smtClean="0"/>
              <a:t>Construction in progress. End of installation: </a:t>
            </a:r>
            <a:r>
              <a:rPr lang="en-US" dirty="0" smtClean="0"/>
              <a:t>end 2015</a:t>
            </a:r>
            <a:endParaRPr lang="en-US" dirty="0" smtClean="0"/>
          </a:p>
          <a:p>
            <a:r>
              <a:rPr lang="en-US" dirty="0" smtClean="0"/>
              <a:t>First science run in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M.Punturo - INFN/EGO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8" descr="advlogo_fin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2" y="369484"/>
            <a:ext cx="1143008" cy="6211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78769" y="1143003"/>
            <a:ext cx="3094892" cy="830997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cs typeface="Gotham Medium"/>
              </a:rPr>
              <a:t>THE VIRGO COLLABORATION:</a:t>
            </a:r>
          </a:p>
          <a:p>
            <a:pPr algn="ctr" defTabSz="91440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rPr>
              <a:t>5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rPr>
              <a:t>European countries</a:t>
            </a:r>
          </a:p>
          <a:p>
            <a:pPr algn="ctr" defTabSz="91440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rPr>
              <a:t>19 labs, ~200 authors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1138" y="2057405"/>
            <a:ext cx="2514600" cy="3374257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APC Paris 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ARTEMIS Nice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EGO 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Cascina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Firenze-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Urbino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Genova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Napoli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Perugia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Pisa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Roma La 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Sapienza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Roma Tor 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Vergata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Trento-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Padova</a:t>
            </a:r>
            <a:endParaRPr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LAL </a:t>
            </a:r>
            <a:r>
              <a:rPr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Orsay</a:t>
            </a: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 – ESPCI Paris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LAPP Annecy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LKB Paris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LMA Lyon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NIKHEF Amsterdam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POLGRAW(Poland)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RADBOUD Uni. Nijmegen</a:t>
            </a:r>
          </a:p>
          <a:p>
            <a:pPr defTabSz="914400"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Gotham Book"/>
                <a:cs typeface="Gotham Book"/>
              </a:rPr>
              <a:t>RMKI Budapest</a:t>
            </a:r>
          </a:p>
        </p:txBody>
      </p:sp>
      <p:pic>
        <p:nvPicPr>
          <p:cNvPr id="12" name="Picture 11" descr="flag_of_Franc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431" y="5640387"/>
            <a:ext cx="647700" cy="431800"/>
          </a:xfrm>
          <a:prstGeom prst="rect">
            <a:avLst/>
          </a:prstGeom>
          <a:noFill/>
        </p:spPr>
      </p:pic>
      <p:pic>
        <p:nvPicPr>
          <p:cNvPr id="13" name="Picture 12" descr="flag_of_Ital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131" y="5638800"/>
            <a:ext cx="647700" cy="431800"/>
          </a:xfrm>
          <a:prstGeom prst="rect">
            <a:avLst/>
          </a:prstGeom>
          <a:noFill/>
        </p:spPr>
      </p:pic>
      <p:pic>
        <p:nvPicPr>
          <p:cNvPr id="14" name="Picture 13" descr="flag_of_Netherland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613" y="5638848"/>
            <a:ext cx="649288" cy="433387"/>
          </a:xfrm>
          <a:prstGeom prst="rect">
            <a:avLst/>
          </a:prstGeom>
          <a:noFill/>
        </p:spPr>
      </p:pic>
      <p:pic>
        <p:nvPicPr>
          <p:cNvPr id="15" name="Picture 14" descr="flag_of_Polan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0899" y="5638800"/>
            <a:ext cx="647700" cy="431800"/>
          </a:xfrm>
          <a:prstGeom prst="rect">
            <a:avLst/>
          </a:prstGeom>
          <a:noFill/>
        </p:spPr>
      </p:pic>
      <p:pic>
        <p:nvPicPr>
          <p:cNvPr id="16" name="Picture 15" descr="flag_of_Hungary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131" y="5638800"/>
            <a:ext cx="647700" cy="43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07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AdV</a:t>
            </a:r>
            <a:r>
              <a:rPr lang="en-US" dirty="0" smtClean="0"/>
              <a:t>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875656"/>
            <a:ext cx="4267200" cy="43616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CHANGES </a:t>
            </a:r>
            <a:r>
              <a:rPr lang="en-US" dirty="0" err="1" smtClean="0"/>
              <a:t>wrt</a:t>
            </a:r>
            <a:r>
              <a:rPr lang="en-US" dirty="0" smtClean="0"/>
              <a:t> Virgo</a:t>
            </a:r>
          </a:p>
          <a:p>
            <a:pPr lvl="1"/>
            <a:r>
              <a:rPr lang="en-US" dirty="0" smtClean="0"/>
              <a:t>larger beam</a:t>
            </a:r>
          </a:p>
          <a:p>
            <a:pPr lvl="1"/>
            <a:r>
              <a:rPr lang="en-US" dirty="0" smtClean="0"/>
              <a:t>heavier mirrors</a:t>
            </a:r>
          </a:p>
          <a:p>
            <a:pPr lvl="1"/>
            <a:r>
              <a:rPr lang="en-US" dirty="0" smtClean="0"/>
              <a:t>higher quality optics</a:t>
            </a:r>
          </a:p>
          <a:p>
            <a:pPr lvl="1"/>
            <a:r>
              <a:rPr lang="en-US" dirty="0" smtClean="0"/>
              <a:t>thermal control of aberrations </a:t>
            </a:r>
          </a:p>
          <a:p>
            <a:pPr lvl="1"/>
            <a:r>
              <a:rPr lang="en-US" dirty="0" smtClean="0"/>
              <a:t>Stray light control </a:t>
            </a:r>
          </a:p>
          <a:p>
            <a:pPr lvl="1"/>
            <a:r>
              <a:rPr lang="en-US" i="1" dirty="0"/>
              <a:t>200W fiber laser</a:t>
            </a:r>
          </a:p>
          <a:p>
            <a:pPr lvl="1"/>
            <a:r>
              <a:rPr lang="en-US" i="1" dirty="0" smtClean="0"/>
              <a:t>signal recycling</a:t>
            </a:r>
          </a:p>
          <a:p>
            <a:r>
              <a:rPr lang="en-US" dirty="0" smtClean="0"/>
              <a:t>Vibration isolation by Virgo </a:t>
            </a:r>
            <a:r>
              <a:rPr lang="en-US" dirty="0" err="1" smtClean="0"/>
              <a:t>superattenuators</a:t>
            </a:r>
            <a:endParaRPr lang="en-US" dirty="0" smtClean="0"/>
          </a:p>
          <a:p>
            <a:pPr lvl="1"/>
            <a:r>
              <a:rPr lang="en-US" dirty="0" smtClean="0"/>
              <a:t>performance demonstrated</a:t>
            </a:r>
          </a:p>
          <a:p>
            <a:pPr lvl="1"/>
            <a:r>
              <a:rPr lang="en-US" dirty="0" smtClean="0"/>
              <a:t>large experience gained with commissioning at low frequency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28" descr="advlogo_fin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2" y="369484"/>
            <a:ext cx="1143008" cy="621116"/>
          </a:xfrm>
          <a:prstGeom prst="rect">
            <a:avLst/>
          </a:prstGeom>
          <a:noFill/>
        </p:spPr>
      </p:pic>
      <p:pic>
        <p:nvPicPr>
          <p:cNvPr id="10" name="Picture 9" descr="AdVirgoMSRC_all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937756"/>
            <a:ext cx="4967135" cy="35486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y_AdV_S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5400"/>
            <a:ext cx="1918996" cy="35052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="" xmlns:p14="http://schemas.microsoft.com/office/powerpoint/2010/main" val="10971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en-US" dirty="0" err="1" smtClean="0"/>
              <a:t>AdV</a:t>
            </a:r>
            <a:r>
              <a:rPr lang="en-US" dirty="0" smtClean="0"/>
              <a:t> expected sensitivity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604664"/>
          </a:xfrm>
        </p:spPr>
        <p:txBody>
          <a:bodyPr/>
          <a:lstStyle/>
          <a:p>
            <a:r>
              <a:rPr lang="en-US" dirty="0" smtClean="0"/>
              <a:t>Nominal sensitivities expected in </a:t>
            </a:r>
            <a:r>
              <a:rPr lang="en-US" dirty="0" err="1" smtClean="0"/>
              <a:t>AdV</a:t>
            </a:r>
            <a:endParaRPr lang="en-US" dirty="0"/>
          </a:p>
        </p:txBody>
      </p:sp>
      <p:pic>
        <p:nvPicPr>
          <p:cNvPr id="4" name="Picture 6" descr="curva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227" t="25000" r="7582" b="22592"/>
          <a:stretch/>
        </p:blipFill>
        <p:spPr>
          <a:xfrm>
            <a:off x="1547664" y="1556792"/>
            <a:ext cx="6688367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/>
          <a:lstStyle/>
          <a:p>
            <a:r>
              <a:rPr lang="en-US" dirty="0" err="1" smtClean="0"/>
              <a:t>AdV</a:t>
            </a:r>
            <a:r>
              <a:rPr lang="en-US" dirty="0" smtClean="0"/>
              <a:t> installation: where we are?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606" r="52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8" descr="advlogo_fin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08" y="369484"/>
            <a:ext cx="1055084" cy="6211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69478" y="3048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  <a:latin typeface="Gotham Book"/>
                <a:cs typeface="Gotham Book"/>
              </a:rPr>
              <a:t>SUSPENDED INPUT OPTICS BENCH</a:t>
            </a:r>
          </a:p>
        </p:txBody>
      </p:sp>
    </p:spTree>
    <p:extLst>
      <p:ext uri="{BB962C8B-B14F-4D97-AF65-F5344CB8AC3E}">
        <p14:creationId xmlns="" xmlns:p14="http://schemas.microsoft.com/office/powerpoint/2010/main" val="23265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31263_20140320152713_img104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2" y="1371604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Gotham Book"/>
                <a:cs typeface="Gotham Book"/>
              </a:rPr>
              <a:t>Input mode cleaner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Gotham Book"/>
                <a:cs typeface="Gotham Book"/>
              </a:rPr>
              <a:t>End mirror with baffle</a:t>
            </a:r>
          </a:p>
        </p:txBody>
      </p:sp>
      <p:pic>
        <p:nvPicPr>
          <p:cNvPr id="8" name="Picture 28" descr="advlogo_fin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08" y="369484"/>
            <a:ext cx="1055084" cy="62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113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IMC LOCKED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f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2590800"/>
            <a:ext cx="9144000" cy="337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772816"/>
            <a:ext cx="818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otham Book"/>
                <a:cs typeface="Gotham Book"/>
              </a:rPr>
              <a:t>Input mode cleaner locked, Commissioning progressing</a:t>
            </a:r>
          </a:p>
        </p:txBody>
      </p:sp>
      <p:pic>
        <p:nvPicPr>
          <p:cNvPr id="9" name="Picture 28" descr="advlogo_fin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08" y="369484"/>
            <a:ext cx="1055084" cy="62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966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28192"/>
            <a:ext cx="8229600" cy="463711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Focus on mirror quality &amp; design, because they  may limit the sensitivity in a wide frequency range…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REQUIREMENTS: large mass/diameter, good flatness/roughness, low absorption, good homogeneity, good coating uniformity, high Q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chermata 06-2456457 alle 16.23.4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930996"/>
            <a:ext cx="3429000" cy="271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53200" y="2233140"/>
            <a:ext cx="233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Mirror geometry/flatness</a:t>
            </a:r>
          </a:p>
          <a:p>
            <a:r>
              <a:rPr lang="en-US" sz="1400" dirty="0">
                <a:latin typeface="Gotham Medium"/>
                <a:cs typeface="Gotham Medium"/>
              </a:rPr>
              <a:t>m</a:t>
            </a:r>
            <a:r>
              <a:rPr lang="en-US" sz="1400" dirty="0" smtClean="0">
                <a:latin typeface="Gotham Medium"/>
                <a:cs typeface="Gotham Medium"/>
              </a:rPr>
              <a:t>ay change the optical </a:t>
            </a:r>
          </a:p>
          <a:p>
            <a:r>
              <a:rPr lang="en-US" sz="1400" dirty="0">
                <a:latin typeface="Gotham Medium"/>
                <a:cs typeface="Gotham Medium"/>
              </a:rPr>
              <a:t>g</a:t>
            </a:r>
            <a:r>
              <a:rPr lang="en-US" sz="1400" dirty="0" smtClean="0">
                <a:latin typeface="Gotham Medium"/>
                <a:cs typeface="Gotham Medium"/>
              </a:rPr>
              <a:t>ain and, thus, the 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SHOT NOISE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4671536"/>
            <a:ext cx="20037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Mid-frequency range</a:t>
            </a:r>
          </a:p>
          <a:p>
            <a:r>
              <a:rPr lang="en-US" sz="1400" dirty="0">
                <a:latin typeface="Gotham Medium"/>
                <a:cs typeface="Gotham Medium"/>
              </a:rPr>
              <a:t>d</a:t>
            </a:r>
            <a:r>
              <a:rPr lang="en-US" sz="1400" dirty="0" smtClean="0">
                <a:latin typeface="Gotham Medium"/>
                <a:cs typeface="Gotham Medium"/>
              </a:rPr>
              <a:t>ominated by coating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THERMAL NOISE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3" y="2362200"/>
            <a:ext cx="2691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RADIATION PRESSURE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and SUSPENSION THERMAL 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noises depend on mirror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3757140"/>
            <a:ext cx="2608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Aberrations depend on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coating absorption (thermal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lensing) and substrate</a:t>
            </a:r>
          </a:p>
          <a:p>
            <a:r>
              <a:rPr lang="en-US" sz="1400" dirty="0" err="1" smtClean="0">
                <a:latin typeface="Gotham Medium"/>
                <a:cs typeface="Gotham Medium"/>
              </a:rPr>
              <a:t>inomogeneity</a:t>
            </a:r>
            <a:endParaRPr lang="en-US" sz="1400" dirty="0" smtClean="0">
              <a:latin typeface="Gotham Medium"/>
              <a:cs typeface="Gotham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2" y="3833336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Scattered light from 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flatness/roughness</a:t>
            </a:r>
          </a:p>
        </p:txBody>
      </p:sp>
      <p:pic>
        <p:nvPicPr>
          <p:cNvPr id="13" name="Picture 28" descr="advlogo_fin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2" y="369484"/>
            <a:ext cx="1143008" cy="62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81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GW detectors</a:t>
            </a:r>
          </a:p>
          <a:p>
            <a:pPr lvl="1"/>
            <a:r>
              <a:rPr lang="en-US" dirty="0" smtClean="0"/>
              <a:t>Achievements</a:t>
            </a:r>
          </a:p>
          <a:p>
            <a:r>
              <a:rPr lang="en-US" dirty="0" smtClean="0"/>
              <a:t>Advanced detectors</a:t>
            </a:r>
          </a:p>
          <a:p>
            <a:pPr lvl="1"/>
            <a:r>
              <a:rPr lang="en-US" dirty="0" smtClean="0"/>
              <a:t>Where we are</a:t>
            </a:r>
          </a:p>
          <a:p>
            <a:pPr lvl="1"/>
            <a:r>
              <a:rPr lang="en-US" dirty="0" smtClean="0"/>
              <a:t>Scientific targets</a:t>
            </a:r>
          </a:p>
          <a:p>
            <a:r>
              <a:rPr lang="en-US" dirty="0" smtClean="0"/>
              <a:t>3G:</a:t>
            </a:r>
          </a:p>
          <a:p>
            <a:pPr lvl="1"/>
            <a:r>
              <a:rPr lang="en-US" dirty="0" smtClean="0"/>
              <a:t>Strategy and perspectives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116632"/>
            <a:ext cx="2520280" cy="1656184"/>
          </a:xfrm>
        </p:spPr>
        <p:txBody>
          <a:bodyPr>
            <a:normAutofit/>
          </a:bodyPr>
          <a:lstStyle/>
          <a:p>
            <a:r>
              <a:rPr lang="en-US" dirty="0" smtClean="0"/>
              <a:t>Large </a:t>
            </a:r>
            <a:br>
              <a:rPr lang="en-US" dirty="0" smtClean="0"/>
            </a:br>
            <a:r>
              <a:rPr lang="en-US" dirty="0" smtClean="0"/>
              <a:t>Mirrors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4624"/>
            <a:ext cx="6264696" cy="4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5820654" y="4869160"/>
            <a:ext cx="332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AEAEA"/>
                </a:solidFill>
                <a:latin typeface="Gotham Book"/>
                <a:cs typeface="Gotham Book"/>
              </a:rPr>
              <a:t>T</a:t>
            </a:r>
            <a:r>
              <a:rPr lang="en-US" dirty="0" smtClean="0">
                <a:solidFill>
                  <a:srgbClr val="EAEAEA"/>
                </a:solidFill>
                <a:latin typeface="Gotham Book"/>
                <a:cs typeface="Gotham Book"/>
              </a:rPr>
              <a:t>est mass:</a:t>
            </a:r>
          </a:p>
          <a:p>
            <a:r>
              <a:rPr lang="en-US" dirty="0" smtClean="0">
                <a:solidFill>
                  <a:srgbClr val="EAEAEA"/>
                </a:solidFill>
                <a:latin typeface="Gotham Book"/>
                <a:cs typeface="Gotham Book"/>
              </a:rPr>
              <a:t>35 cm </a:t>
            </a:r>
            <a:r>
              <a:rPr lang="fr-FR" dirty="0" err="1">
                <a:solidFill>
                  <a:srgbClr val="EAEAEA"/>
                </a:solidFill>
                <a:latin typeface="Gotham Book"/>
                <a:cs typeface="Gotham Book"/>
              </a:rPr>
              <a:t>Ø</a:t>
            </a:r>
            <a:r>
              <a:rPr lang="en-US" dirty="0" smtClean="0">
                <a:solidFill>
                  <a:srgbClr val="EAEAEA"/>
                </a:solidFill>
                <a:latin typeface="Gotham Book"/>
                <a:cs typeface="Gotham Book"/>
              </a:rPr>
              <a:t>, 20 cm thick, 42 kg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72006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 descr="20140331_161720-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05000" y="427038"/>
            <a:ext cx="6248400" cy="868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Gotham Book"/>
                <a:ea typeface="+mj-ea"/>
                <a:cs typeface="Gotham Book"/>
              </a:defRPr>
            </a:lvl1pPr>
          </a:lstStyle>
          <a:p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4038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AEAEA"/>
                </a:solidFill>
                <a:latin typeface="Gotham Book"/>
                <a:cs typeface="Gotham Book"/>
              </a:rPr>
              <a:t>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2" y="51054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AEAEA"/>
                </a:solidFill>
                <a:latin typeface="Gotham Book"/>
                <a:cs typeface="Gotham Book"/>
              </a:rPr>
              <a:t>BS</a:t>
            </a:r>
          </a:p>
        </p:txBody>
      </p:sp>
    </p:spTree>
    <p:extLst>
      <p:ext uri="{BB962C8B-B14F-4D97-AF65-F5344CB8AC3E}">
        <p14:creationId xmlns="" xmlns:p14="http://schemas.microsoft.com/office/powerpoint/2010/main" val="1972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Virgo-BS-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6911479" cy="5187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 suspended</a:t>
            </a:r>
            <a:endParaRPr lang="en-US" dirty="0"/>
          </a:p>
        </p:txBody>
      </p:sp>
      <p:pic>
        <p:nvPicPr>
          <p:cNvPr id="24578" name="4A12B10D-D5DE-45CA-AFDB-3436668A3D41" descr="cid:CF1DEE1B-78AE-42DC-BC9A-4A2230A88E1B@ego-gw.i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80" y="1556792"/>
            <a:ext cx="7765751" cy="518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AdV</a:t>
            </a:r>
            <a:r>
              <a:rPr lang="en-US" dirty="0" smtClean="0"/>
              <a:t>: Status &amp; Scheduling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84785"/>
            <a:ext cx="8229600" cy="2880320"/>
          </a:xfrm>
        </p:spPr>
        <p:txBody>
          <a:bodyPr/>
          <a:lstStyle/>
          <a:p>
            <a:r>
              <a:rPr lang="en-US" dirty="0" smtClean="0"/>
              <a:t>Budget: 80% of cost committed so far</a:t>
            </a:r>
          </a:p>
          <a:p>
            <a:r>
              <a:rPr lang="en-US" dirty="0" smtClean="0"/>
              <a:t>End of the assembling expected within the end of the year</a:t>
            </a:r>
          </a:p>
          <a:p>
            <a:r>
              <a:rPr lang="en-US" dirty="0" smtClean="0"/>
              <a:t>Pre-commissioning of some of the apparatuses already started</a:t>
            </a:r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87824" y="4437112"/>
            <a:ext cx="292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Main Goal:</a:t>
            </a:r>
            <a:endParaRPr lang="en-US" sz="4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03648" y="5373216"/>
            <a:ext cx="5910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Join </a:t>
            </a:r>
            <a:r>
              <a:rPr lang="en-US" sz="3200" dirty="0" err="1" smtClean="0"/>
              <a:t>aLIGO</a:t>
            </a:r>
            <a:r>
              <a:rPr lang="en-US" sz="3200" dirty="0" smtClean="0"/>
              <a:t> in the 2016 science run</a:t>
            </a:r>
            <a:endParaRPr lang="en-US" sz="32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GW sources for Advanced detectors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1152128"/>
          </a:xfrm>
        </p:spPr>
        <p:txBody>
          <a:bodyPr/>
          <a:lstStyle/>
          <a:p>
            <a:r>
              <a:rPr lang="en-US" dirty="0" smtClean="0"/>
              <a:t>Several GW sources are detectable by </a:t>
            </a:r>
            <a:r>
              <a:rPr lang="en-US" dirty="0" err="1" smtClean="0"/>
              <a:t>aGWDs</a:t>
            </a:r>
            <a:r>
              <a:rPr lang="en-US" dirty="0" smtClean="0"/>
              <a:t> at nominal sensitivity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976664" cy="405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contenuto 5"/>
          <p:cNvSpPr txBox="1">
            <a:spLocks/>
          </p:cNvSpPr>
          <p:nvPr/>
        </p:nvSpPr>
        <p:spPr>
          <a:xfrm>
            <a:off x="107504" y="6093296"/>
            <a:ext cx="88569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achieving the nominal sensitivity isn’t an easy task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en-US" dirty="0" err="1" smtClean="0"/>
              <a:t>M.Punturo</a:t>
            </a:r>
            <a:r>
              <a:rPr lang="en-US" dirty="0" smtClean="0"/>
              <a:t> - INFN/EGO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detectors: commissioning &amp; science runs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en-US" dirty="0" err="1" smtClean="0"/>
              <a:t>aGWDs</a:t>
            </a:r>
            <a:r>
              <a:rPr lang="en-US" dirty="0" smtClean="0"/>
              <a:t> are complex machines:</a:t>
            </a:r>
          </a:p>
          <a:p>
            <a:pPr lvl="1"/>
            <a:r>
              <a:rPr lang="en-US" dirty="0" smtClean="0"/>
              <a:t>Commissioning will be needed to approach the nominal sensitivities</a:t>
            </a:r>
            <a:endParaRPr lang="en-US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84984"/>
            <a:ext cx="69127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Detection probabilities in the next years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24744"/>
            <a:ext cx="8229600" cy="1152128"/>
          </a:xfrm>
        </p:spPr>
        <p:txBody>
          <a:bodyPr/>
          <a:lstStyle/>
          <a:p>
            <a:r>
              <a:rPr lang="en-US" dirty="0" smtClean="0"/>
              <a:t>Considering the sensitivity evolutions and the run durations: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24721"/>
            <a:ext cx="9144000" cy="197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300192" y="2420888"/>
            <a:ext cx="1080120" cy="1584176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580112" y="1916832"/>
            <a:ext cx="343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Aasi</a:t>
            </a:r>
            <a:r>
              <a:rPr lang="en-US" dirty="0" smtClean="0"/>
              <a:t> et al.  2013 (</a:t>
            </a:r>
            <a:r>
              <a:rPr lang="en-US" dirty="0" err="1" smtClean="0"/>
              <a:t>arXiv</a:t>
            </a:r>
            <a:r>
              <a:rPr lang="en-US" dirty="0" smtClean="0"/>
              <a:t>: 1304.0670)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4509120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 it plausible?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456" y="3645024"/>
            <a:ext cx="39905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3229457" y="4581127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aLIGO</a:t>
            </a:r>
            <a:r>
              <a:rPr lang="en-US" dirty="0" smtClean="0">
                <a:solidFill>
                  <a:srgbClr val="FF0000"/>
                </a:solidFill>
              </a:rPr>
              <a:t>: &gt;60Mpc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680" y="3783335"/>
            <a:ext cx="4034824" cy="307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 rot="16200000">
            <a:off x="-276598" y="5693186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 it plausible?</a:t>
            </a:r>
            <a:endParaRPr lang="en-US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677729" y="458112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 S6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compact stars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1108720"/>
          </a:xfrm>
        </p:spPr>
        <p:txBody>
          <a:bodyPr/>
          <a:lstStyle/>
          <a:p>
            <a:r>
              <a:rPr lang="en-US" dirty="0" smtClean="0"/>
              <a:t>Expected detection rates at the nominal sensitivity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3268" t="7629"/>
          <a:stretch>
            <a:fillRect/>
          </a:stretch>
        </p:blipFill>
        <p:spPr bwMode="auto">
          <a:xfrm>
            <a:off x="683568" y="3501008"/>
            <a:ext cx="7448872" cy="30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932040" y="2564904"/>
            <a:ext cx="2927317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1800" indent="-323850" hangingPunct="0">
              <a:lnSpc>
                <a:spcPct val="83000"/>
              </a:lnSpc>
              <a:buClr>
                <a:srgbClr val="0066CC"/>
              </a:buClr>
              <a:buSzPct val="45000"/>
              <a:buFont typeface="StarSymbol"/>
              <a:buNone/>
            </a:pPr>
            <a:r>
              <a:rPr lang="en-US" dirty="0" err="1" smtClean="0">
                <a:latin typeface="Calibri"/>
                <a:ea typeface="Andale Sans UI"/>
                <a:cs typeface="Calibri"/>
              </a:rPr>
              <a:t>Abadie</a:t>
            </a:r>
            <a:r>
              <a:rPr lang="en-US" dirty="0" smtClean="0">
                <a:latin typeface="Calibri"/>
                <a:ea typeface="Andale Sans UI"/>
                <a:cs typeface="Calibri"/>
              </a:rPr>
              <a:t> et al. (LSC &amp; Virgo), arXiv:1003.2480;</a:t>
            </a:r>
          </a:p>
          <a:p>
            <a:pPr marL="431800" indent="-323850" hangingPunct="0">
              <a:lnSpc>
                <a:spcPct val="83000"/>
              </a:lnSpc>
              <a:buClr>
                <a:srgbClr val="0066CC"/>
              </a:buClr>
              <a:buSzPct val="45000"/>
              <a:buFont typeface="StarSymbol"/>
              <a:buNone/>
            </a:pPr>
            <a:r>
              <a:rPr lang="en-US" dirty="0" smtClean="0">
                <a:latin typeface="Calibri"/>
                <a:ea typeface="Andale Sans UI"/>
                <a:cs typeface="Calibri"/>
              </a:rPr>
              <a:t>CQG 27, 173001 (2010)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739952" y="5049436"/>
            <a:ext cx="2952328" cy="1080120"/>
          </a:xfrm>
          <a:prstGeom prst="round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/>
          <a:p>
            <a:r>
              <a:rPr lang="en-US" dirty="0" err="1" smtClean="0"/>
              <a:t>M.Punturo</a:t>
            </a:r>
            <a:r>
              <a:rPr lang="en-US" dirty="0" smtClean="0"/>
              <a:t> - INFN/EGO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physics with GW detectors?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OK, advanced detectors will probably see GW emitted by BNS</a:t>
            </a:r>
          </a:p>
          <a:p>
            <a:r>
              <a:rPr lang="en-US" dirty="0" smtClean="0"/>
              <a:t>But, do we can say more beyond the detection?</a:t>
            </a:r>
          </a:p>
          <a:p>
            <a:endParaRPr lang="en-US" dirty="0" smtClean="0"/>
          </a:p>
          <a:p>
            <a:r>
              <a:rPr lang="en-US" dirty="0" smtClean="0"/>
              <a:t>Fundamental physics?</a:t>
            </a:r>
          </a:p>
          <a:p>
            <a:pPr lvl="1"/>
            <a:r>
              <a:rPr lang="en-US" dirty="0" smtClean="0"/>
              <a:t>Neutron star physics</a:t>
            </a:r>
            <a:endParaRPr lang="en-US" dirty="0"/>
          </a:p>
        </p:txBody>
      </p:sp>
      <p:cxnSp>
        <p:nvCxnSpPr>
          <p:cNvPr id="5" name="Connettore 1 4"/>
          <p:cNvCxnSpPr/>
          <p:nvPr/>
        </p:nvCxnSpPr>
        <p:spPr>
          <a:xfrm flipV="1">
            <a:off x="5580112" y="1772816"/>
            <a:ext cx="1296144" cy="36004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metto 1 5"/>
          <p:cNvSpPr/>
          <p:nvPr/>
        </p:nvSpPr>
        <p:spPr>
          <a:xfrm>
            <a:off x="6732240" y="836712"/>
            <a:ext cx="1512168" cy="792088"/>
          </a:xfrm>
          <a:prstGeom prst="wedgeRectCallout">
            <a:avLst>
              <a:gd name="adj1" fmla="val -80871"/>
              <a:gd name="adj2" fmla="val 74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surely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 smtClean="0"/>
              <a:t>NS: lab for nuclear physics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1152128"/>
          </a:xfrm>
        </p:spPr>
        <p:txBody>
          <a:bodyPr/>
          <a:lstStyle/>
          <a:p>
            <a:r>
              <a:rPr lang="en-US" dirty="0" smtClean="0"/>
              <a:t>Understanding the EOS of a NS is a fundamental physics problem: </a:t>
            </a:r>
            <a:endParaRPr lang="en-US" dirty="0"/>
          </a:p>
        </p:txBody>
      </p:sp>
      <p:pic>
        <p:nvPicPr>
          <p:cNvPr id="5" name="Immagine 4" descr="fig-3-structure-of-neutron-star.jpg"/>
          <p:cNvPicPr>
            <a:picLocks noChangeAspect="1"/>
          </p:cNvPicPr>
          <p:nvPr/>
        </p:nvPicPr>
        <p:blipFill>
          <a:blip r:embed="rId2" cstate="print"/>
          <a:srcRect l="5385" r="7104" b="29000"/>
          <a:stretch>
            <a:fillRect/>
          </a:stretch>
        </p:blipFill>
        <p:spPr>
          <a:xfrm>
            <a:off x="4572000" y="1844824"/>
            <a:ext cx="4472865" cy="4653136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990442" cy="442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17702" y="95213"/>
            <a:ext cx="8402770" cy="6762788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7020272" y="620688"/>
            <a:ext cx="1800200" cy="6237312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VirgoAereaMe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589240"/>
            <a:ext cx="1656184" cy="108012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5949280"/>
            <a:ext cx="792088" cy="64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971600" y="548680"/>
            <a:ext cx="5976664" cy="6309320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BNS: test for nuclear physics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1008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But, there is a plethora of equations of state compatible with the current observations of NS mass and radii:</a:t>
            </a:r>
            <a:endParaRPr lang="en-US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132855"/>
            <a:ext cx="6624736" cy="435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BNS deformation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772816"/>
            <a:ext cx="3466728" cy="4781127"/>
          </a:xfrm>
        </p:spPr>
        <p:txBody>
          <a:bodyPr>
            <a:normAutofit fontScale="85000" lnSpcReduction="10000"/>
          </a:bodyPr>
          <a:lstStyle/>
          <a:p>
            <a:pPr lvl="0">
              <a:defRPr/>
            </a:pPr>
            <a:r>
              <a:rPr lang="en-US" dirty="0" smtClean="0"/>
              <a:t>GW observation from NS coalescing binaries could constrain the EOS: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/>
              <a:t>Tidal deformation </a:t>
            </a:r>
            <a:r>
              <a:rPr lang="en-US" sz="3200" dirty="0" smtClean="0">
                <a:latin typeface="Symbol" pitchFamily="18" charset="2"/>
              </a:rPr>
              <a:t>l</a:t>
            </a:r>
            <a:r>
              <a:rPr lang="en-US" sz="3200" dirty="0" smtClean="0"/>
              <a:t> of the NS under external field is related to its EOS and it affects the binary orbital evolution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628800"/>
            <a:ext cx="5292700" cy="477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M.Punturo</a:t>
            </a:r>
            <a:r>
              <a:rPr lang="en-US" dirty="0" smtClean="0"/>
              <a:t> - INFN/EGO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Advanced detectors can say on EOS constrain using BNS?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6120680" cy="411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767" y="5733256"/>
            <a:ext cx="561446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 rot="16200000">
            <a:off x="-2207200" y="3583464"/>
            <a:ext cx="527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Hinderer 2008, Flanagan and Hinderer 2008, Hinderer+ 2010, Read+ 2009, 2013,</a:t>
            </a:r>
          </a:p>
          <a:p>
            <a:r>
              <a:rPr lang="en-GB" sz="1200" dirty="0" err="1" smtClean="0"/>
              <a:t>Pannarale</a:t>
            </a:r>
            <a:r>
              <a:rPr lang="en-GB" sz="1200" dirty="0" smtClean="0"/>
              <a:t>+ 2011, </a:t>
            </a:r>
            <a:r>
              <a:rPr lang="en-GB" sz="1200" dirty="0" err="1" smtClean="0"/>
              <a:t>Damour</a:t>
            </a:r>
            <a:r>
              <a:rPr lang="en-GB" sz="1200" dirty="0" smtClean="0"/>
              <a:t>+ 2012, Lackey+ 2012, Del </a:t>
            </a:r>
            <a:r>
              <a:rPr lang="en-GB" sz="1200" dirty="0" err="1" smtClean="0"/>
              <a:t>Pozzo</a:t>
            </a:r>
            <a:r>
              <a:rPr lang="en-GB" sz="1200" dirty="0" smtClean="0"/>
              <a:t>+ 2012, Lackey &amp; Wade</a:t>
            </a:r>
          </a:p>
          <a:p>
            <a:r>
              <a:rPr lang="en-GB" sz="1200" dirty="0" smtClean="0"/>
              <a:t>2014; image and equation curtsey J. Read</a:t>
            </a:r>
            <a:endParaRPr lang="en-US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164289" y="1916832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Measuring a number (&gt;10) of BNS it is possible the infer the EOS model (in </a:t>
            </a:r>
            <a:r>
              <a:rPr lang="en-GB" dirty="0" err="1" smtClean="0"/>
              <a:t>aGWDs</a:t>
            </a:r>
            <a:r>
              <a:rPr lang="en-GB" dirty="0" smtClean="0"/>
              <a:t>)</a:t>
            </a:r>
          </a:p>
          <a:p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Isolated 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72008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aGWDs</a:t>
            </a:r>
            <a:r>
              <a:rPr lang="en-US" dirty="0" smtClean="0"/>
              <a:t> can monitor a large number of known pulsars, beating their spin-down limits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3552" y="1988840"/>
            <a:ext cx="6426800" cy="482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Multimessenger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80728"/>
            <a:ext cx="7128792" cy="1684784"/>
          </a:xfrm>
        </p:spPr>
        <p:txBody>
          <a:bodyPr/>
          <a:lstStyle/>
          <a:p>
            <a:r>
              <a:rPr lang="en-US" dirty="0" err="1" smtClean="0"/>
              <a:t>aGWDs</a:t>
            </a:r>
            <a:r>
              <a:rPr lang="en-US" dirty="0" smtClean="0"/>
              <a:t> will open a new way to investigate the universe: </a:t>
            </a:r>
          </a:p>
          <a:p>
            <a:pPr lvl="1"/>
            <a:r>
              <a:rPr lang="en-US" dirty="0" smtClean="0"/>
              <a:t>Multi-messenger observation</a:t>
            </a:r>
            <a:endParaRPr lang="en-US" dirty="0"/>
          </a:p>
        </p:txBody>
      </p:sp>
      <p:pic>
        <p:nvPicPr>
          <p:cNvPr id="4" name="Picture 6" descr="Picture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0200" y="2564904"/>
            <a:ext cx="3923928" cy="418274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67" y="2693071"/>
            <a:ext cx="1807053" cy="28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859" y="836712"/>
            <a:ext cx="1862141" cy="15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9606" y="2348880"/>
            <a:ext cx="2944394" cy="16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http://www.tecnocino.it/img/KM3N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4077605"/>
            <a:ext cx="2411759" cy="278039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07504" y="5661248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Radio-telescopes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 rot="18399281">
            <a:off x="6192697" y="1702559"/>
            <a:ext cx="162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-ray detectors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948264" y="4149080"/>
            <a:ext cx="198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Neutrino-detectors</a:t>
            </a:r>
            <a:endParaRPr lang="en-US" dirty="0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301208"/>
            <a:ext cx="1801092" cy="144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5508104" y="5013176"/>
            <a:ext cx="117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telescopes</a:t>
            </a:r>
            <a:endParaRPr lang="en-US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-follow up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24744"/>
            <a:ext cx="8640960" cy="2404864"/>
          </a:xfrm>
        </p:spPr>
        <p:txBody>
          <a:bodyPr/>
          <a:lstStyle/>
          <a:p>
            <a:r>
              <a:rPr lang="en-US" dirty="0" smtClean="0"/>
              <a:t>Obviously, GW detection supported by an external </a:t>
            </a:r>
            <a:r>
              <a:rPr lang="en-US" dirty="0" err="1" smtClean="0"/>
              <a:t>em</a:t>
            </a:r>
            <a:r>
              <a:rPr lang="en-US" dirty="0" smtClean="0"/>
              <a:t> trigger, has a superior confidence</a:t>
            </a:r>
          </a:p>
          <a:p>
            <a:r>
              <a:rPr lang="en-US" dirty="0" smtClean="0"/>
              <a:t>But, it is quite appealing the opposite process:</a:t>
            </a:r>
          </a:p>
          <a:p>
            <a:pPr lvl="1"/>
            <a:r>
              <a:rPr lang="en-US" dirty="0" smtClean="0"/>
              <a:t>Drive </a:t>
            </a:r>
            <a:r>
              <a:rPr lang="en-US" dirty="0" err="1" smtClean="0"/>
              <a:t>em</a:t>
            </a:r>
            <a:r>
              <a:rPr lang="en-US" dirty="0" smtClean="0"/>
              <a:t> observations with a GW trigger: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1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691680" y="5589240"/>
            <a:ext cx="513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Workshop just concluded (23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of April) at EGO/Virgo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539552" y="1412776"/>
            <a:ext cx="576064" cy="3600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827584" y="1556792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~75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68" y="187627"/>
            <a:ext cx="8643312" cy="648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/>
          <a:lstStyle/>
          <a:p>
            <a:r>
              <a:rPr lang="en-US" dirty="0" smtClean="0"/>
              <a:t>Toward a 3G of GW observatories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r>
              <a:rPr lang="en-US" baseline="30000" dirty="0" smtClean="0">
                <a:solidFill>
                  <a:schemeClr val="bg2"/>
                </a:solidFill>
              </a:rPr>
              <a:t>rd</a:t>
            </a:r>
            <a:r>
              <a:rPr lang="en-US" dirty="0" smtClean="0">
                <a:solidFill>
                  <a:schemeClr val="bg2"/>
                </a:solidFill>
              </a:rPr>
              <a:t> generation?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1078224"/>
            <a:ext cx="6572296" cy="56482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Evolution of the GW detectors (Virgo example):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rgbClr val="FFFF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014462" y="2190355"/>
            <a:ext cx="2698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Test of “advanced” techs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UL physics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4" y="2214554"/>
            <a:ext cx="2000264" cy="2428892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 flipV="1">
            <a:off x="3500430" y="2285330"/>
            <a:ext cx="2848487" cy="662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357554" y="1791290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572296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429388" y="2214554"/>
            <a:ext cx="1357322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429388" y="1928802"/>
            <a:ext cx="1357322" cy="285752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39</a:t>
            </a:fld>
            <a:endParaRPr kumimoji="0" lang="en-US"/>
          </a:p>
        </p:txBody>
      </p:sp>
      <p:pic>
        <p:nvPicPr>
          <p:cNvPr id="54" name="Immagine 5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57152" y="2143116"/>
            <a:ext cx="1643042" cy="530717"/>
          </a:xfrm>
          <a:prstGeom prst="rect">
            <a:avLst/>
          </a:prstGeom>
        </p:spPr>
      </p:pic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4938223" y="1851338"/>
            <a:ext cx="2848487" cy="662"/>
          </a:xfrm>
          <a:prstGeom prst="line">
            <a:avLst/>
          </a:prstGeom>
          <a:ln w="63500">
            <a:solidFill>
              <a:srgbClr val="FFFF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539552" y="1416594"/>
            <a:ext cx="74888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Short term </a:t>
            </a:r>
            <a:r>
              <a:rPr lang="en-US" dirty="0" err="1" smtClean="0">
                <a:solidFill>
                  <a:srgbClr val="FFFF00"/>
                </a:solidFill>
              </a:rPr>
              <a:t>uprades</a:t>
            </a:r>
            <a:r>
              <a:rPr lang="en-US" dirty="0" smtClean="0">
                <a:solidFill>
                  <a:srgbClr val="FFFF00"/>
                </a:solidFill>
              </a:rPr>
              <a:t> (a+, </a:t>
            </a:r>
            <a:r>
              <a:rPr lang="en-US" dirty="0" err="1" smtClean="0">
                <a:solidFill>
                  <a:srgbClr val="FFFF00"/>
                </a:solidFill>
              </a:rPr>
              <a:t>AdV</a:t>
            </a:r>
            <a:r>
              <a:rPr lang="en-US" dirty="0" smtClean="0">
                <a:solidFill>
                  <a:srgbClr val="FFFF00"/>
                </a:solidFill>
              </a:rPr>
              <a:t>+): Squeezing, better coatings, heavier masses, 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3" name="Segnaposto piè di pagina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8640"/>
          </a:xfrm>
        </p:spPr>
        <p:txBody>
          <a:bodyPr/>
          <a:lstStyle/>
          <a:p>
            <a:r>
              <a:rPr lang="en-US" dirty="0" smtClean="0"/>
              <a:t>Terrestrial Detectors</a:t>
            </a:r>
            <a:endParaRPr lang="en-US" dirty="0"/>
          </a:p>
        </p:txBody>
      </p:sp>
      <p:pic>
        <p:nvPicPr>
          <p:cNvPr id="3" name="Picture 3" descr="TerradiNot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5363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iResHanford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00213"/>
            <a:ext cx="15843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LO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995726"/>
            <a:ext cx="1589088" cy="1119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6" descr="ligo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995726"/>
            <a:ext cx="5032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eri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646497"/>
            <a:ext cx="15128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virgo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3708388"/>
            <a:ext cx="9366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ligo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31963"/>
            <a:ext cx="50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uftb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30413"/>
            <a:ext cx="1042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itel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2124063"/>
            <a:ext cx="63658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tama_aeria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7988" y="3789040"/>
            <a:ext cx="950912" cy="6619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358063" y="4571988"/>
            <a:ext cx="17729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latin typeface="Verdana" pitchFamily="34" charset="0"/>
              </a:rPr>
              <a:t>TAMA, Tokyo, 300 </a:t>
            </a:r>
            <a:r>
              <a:rPr lang="it-IT" sz="1200" dirty="0" smtClean="0">
                <a:latin typeface="Verdana" pitchFamily="34" charset="0"/>
              </a:rPr>
              <a:t>m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995936" y="1785926"/>
            <a:ext cx="196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  <a:latin typeface="Verdana" pitchFamily="34" charset="0"/>
              </a:rPr>
              <a:t>GEO, Hannover, 600 m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50825" y="5148251"/>
            <a:ext cx="1973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Verdana" pitchFamily="34" charset="0"/>
              </a:rPr>
              <a:t>LIGO </a:t>
            </a:r>
            <a:r>
              <a:rPr lang="it-IT" sz="1200" dirty="0" err="1">
                <a:latin typeface="Verdana" pitchFamily="34" charset="0"/>
              </a:rPr>
              <a:t>Livingston</a:t>
            </a:r>
            <a:r>
              <a:rPr lang="it-IT" sz="1200" dirty="0">
                <a:latin typeface="Verdana" pitchFamily="34" charset="0"/>
              </a:rPr>
              <a:t>, 4 km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214678" y="4786322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Verdana" pitchFamily="34" charset="0"/>
              </a:rPr>
              <a:t>Virgo, Cascina, 3 km</a:t>
            </a:r>
          </a:p>
        </p:txBody>
      </p:sp>
      <p:grpSp>
        <p:nvGrpSpPr>
          <p:cNvPr id="17" name="Gruppo 30"/>
          <p:cNvGrpSpPr/>
          <p:nvPr/>
        </p:nvGrpSpPr>
        <p:grpSpPr>
          <a:xfrm>
            <a:off x="4357686" y="3000372"/>
            <a:ext cx="214314" cy="214314"/>
            <a:chOff x="7858148" y="1785926"/>
            <a:chExt cx="214314" cy="214314"/>
          </a:xfrm>
        </p:grpSpPr>
        <p:cxnSp>
          <p:nvCxnSpPr>
            <p:cNvPr id="20" name="Connettore 1 1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33"/>
          <p:cNvGrpSpPr/>
          <p:nvPr/>
        </p:nvGrpSpPr>
        <p:grpSpPr>
          <a:xfrm>
            <a:off x="4643438" y="3214686"/>
            <a:ext cx="214314" cy="214314"/>
            <a:chOff x="7858148" y="1785926"/>
            <a:chExt cx="214314" cy="214314"/>
          </a:xfrm>
        </p:grpSpPr>
        <p:cxnSp>
          <p:nvCxnSpPr>
            <p:cNvPr id="23" name="Connettore 1 2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36"/>
          <p:cNvGrpSpPr/>
          <p:nvPr/>
        </p:nvGrpSpPr>
        <p:grpSpPr>
          <a:xfrm>
            <a:off x="714348" y="3143248"/>
            <a:ext cx="214314" cy="214314"/>
            <a:chOff x="7858148" y="1785926"/>
            <a:chExt cx="214314" cy="214314"/>
          </a:xfrm>
        </p:grpSpPr>
        <p:cxnSp>
          <p:nvCxnSpPr>
            <p:cNvPr id="26" name="Connettore 1 25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0" y="2924156"/>
            <a:ext cx="197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Verdana" pitchFamily="34" charset="0"/>
              </a:rPr>
              <a:t>LIGO </a:t>
            </a:r>
            <a:r>
              <a:rPr lang="it-IT" sz="1200" dirty="0" err="1">
                <a:latin typeface="Verdana" pitchFamily="34" charset="0"/>
              </a:rPr>
              <a:t>Hanford</a:t>
            </a:r>
            <a:r>
              <a:rPr lang="it-IT" sz="1200" dirty="0">
                <a:latin typeface="Verdana" pitchFamily="34" charset="0"/>
              </a:rPr>
              <a:t>, 4 km:  2 ITF on the </a:t>
            </a:r>
            <a:r>
              <a:rPr lang="it-IT" sz="1200" dirty="0" err="1">
                <a:latin typeface="Verdana" pitchFamily="34" charset="0"/>
              </a:rPr>
              <a:t>same</a:t>
            </a:r>
            <a:r>
              <a:rPr lang="it-IT" sz="1200" dirty="0">
                <a:latin typeface="Verdana" pitchFamily="34" charset="0"/>
              </a:rPr>
              <a:t> site</a:t>
            </a:r>
            <a:r>
              <a:rPr lang="it-IT" sz="1200" dirty="0">
                <a:solidFill>
                  <a:schemeClr val="bg1"/>
                </a:solidFill>
                <a:latin typeface="Verdana" pitchFamily="34" charset="0"/>
              </a:rPr>
              <a:t>!</a:t>
            </a:r>
          </a:p>
        </p:txBody>
      </p:sp>
      <p:grpSp>
        <p:nvGrpSpPr>
          <p:cNvPr id="22" name="Gruppo 39"/>
          <p:cNvGrpSpPr/>
          <p:nvPr/>
        </p:nvGrpSpPr>
        <p:grpSpPr>
          <a:xfrm>
            <a:off x="1643042" y="3500438"/>
            <a:ext cx="214314" cy="214314"/>
            <a:chOff x="7858148" y="1785926"/>
            <a:chExt cx="214314" cy="214314"/>
          </a:xfrm>
        </p:grpSpPr>
        <p:cxnSp>
          <p:nvCxnSpPr>
            <p:cNvPr id="30" name="Connettore 1 2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42"/>
          <p:cNvGrpSpPr/>
          <p:nvPr/>
        </p:nvGrpSpPr>
        <p:grpSpPr>
          <a:xfrm>
            <a:off x="8358214" y="3429000"/>
            <a:ext cx="214314" cy="214314"/>
            <a:chOff x="7858148" y="1785926"/>
            <a:chExt cx="214314" cy="214314"/>
          </a:xfrm>
        </p:grpSpPr>
        <p:cxnSp>
          <p:nvCxnSpPr>
            <p:cNvPr id="33" name="Connettore 1 3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sellaDiTesto 34"/>
          <p:cNvSpPr txBox="1"/>
          <p:nvPr/>
        </p:nvSpPr>
        <p:spPr>
          <a:xfrm>
            <a:off x="251520" y="1052736"/>
            <a:ext cx="891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Past decade, the Initial interferometers era (~2000-2011)</a:t>
            </a:r>
            <a:endParaRPr lang="en-US" sz="2800" dirty="0"/>
          </a:p>
        </p:txBody>
      </p:sp>
      <p:sp>
        <p:nvSpPr>
          <p:cNvPr id="36" name="Segnaposto numero diapositiva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7" name="Freccia a inversione 36"/>
          <p:cNvSpPr/>
          <p:nvPr/>
        </p:nvSpPr>
        <p:spPr>
          <a:xfrm>
            <a:off x="2411760" y="2276872"/>
            <a:ext cx="1224136" cy="129614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reccia a inversione 37"/>
          <p:cNvSpPr/>
          <p:nvPr/>
        </p:nvSpPr>
        <p:spPr>
          <a:xfrm rot="10800000">
            <a:off x="2267744" y="3356992"/>
            <a:ext cx="1224136" cy="129614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051720" y="1556792"/>
            <a:ext cx="158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exchange</a:t>
            </a:r>
          </a:p>
          <a:p>
            <a:r>
              <a:rPr lang="en-US" dirty="0" smtClean="0"/>
              <a:t>since 2007.</a:t>
            </a:r>
          </a:p>
          <a:p>
            <a:r>
              <a:rPr lang="en-US" dirty="0" smtClean="0"/>
              <a:t>GWD network!</a:t>
            </a:r>
            <a:endParaRPr lang="en-US" dirty="0"/>
          </a:p>
        </p:txBody>
      </p:sp>
      <p:sp>
        <p:nvSpPr>
          <p:cNvPr id="40" name="Segnaposto piè di pagina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28" grpId="0"/>
      <p:bldP spid="37" grpId="0" animBg="1"/>
      <p:bldP spid="38" grpId="0" animBg="1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r>
              <a:rPr lang="en-US" baseline="30000" dirty="0" smtClean="0">
                <a:solidFill>
                  <a:schemeClr val="bg2"/>
                </a:solidFill>
              </a:rPr>
              <a:t>rd</a:t>
            </a:r>
            <a:r>
              <a:rPr lang="en-US" dirty="0" smtClean="0">
                <a:solidFill>
                  <a:schemeClr val="bg2"/>
                </a:solidFill>
              </a:rPr>
              <a:t> generation?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1078224"/>
            <a:ext cx="6572296" cy="56482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Evolution of the GW detectors (Virgo example):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rgbClr val="FFFF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014462" y="2190355"/>
            <a:ext cx="2698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Test of “advanced” techs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UL physics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4" y="2214554"/>
            <a:ext cx="2000264" cy="2428892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 flipV="1">
            <a:off x="3500430" y="2285330"/>
            <a:ext cx="2848487" cy="662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357554" y="1791290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572296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429388" y="2214554"/>
            <a:ext cx="1357322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429388" y="1928802"/>
            <a:ext cx="1357322" cy="285752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ttore 1 52"/>
          <p:cNvCxnSpPr/>
          <p:nvPr/>
        </p:nvCxnSpPr>
        <p:spPr>
          <a:xfrm flipV="1">
            <a:off x="6929454" y="780438"/>
            <a:ext cx="1364546" cy="5356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6427534" y="285728"/>
            <a:ext cx="2493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Astrophysics</a:t>
            </a:r>
          </a:p>
          <a:p>
            <a:endParaRPr lang="en-US" dirty="0" smtClean="0"/>
          </a:p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61" name="Rettangolo 60"/>
          <p:cNvSpPr/>
          <p:nvPr/>
        </p:nvSpPr>
        <p:spPr>
          <a:xfrm>
            <a:off x="8536141" y="362530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40</a:t>
            </a:fld>
            <a:endParaRPr kumimoji="0" lang="en-US"/>
          </a:p>
        </p:txBody>
      </p:sp>
      <p:pic>
        <p:nvPicPr>
          <p:cNvPr id="54" name="Immagine 5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57152" y="2143116"/>
            <a:ext cx="1643042" cy="530717"/>
          </a:xfrm>
          <a:prstGeom prst="rect">
            <a:avLst/>
          </a:prstGeom>
        </p:spPr>
      </p:pic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4938223" y="1851338"/>
            <a:ext cx="2848487" cy="662"/>
          </a:xfrm>
          <a:prstGeom prst="line">
            <a:avLst/>
          </a:prstGeom>
          <a:ln w="63500">
            <a:solidFill>
              <a:srgbClr val="FFFF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3571868" y="1416594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Limit of the current infrastructures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7" name="Segnaposto piè di pagina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en-US" dirty="0" smtClean="0"/>
              <a:t>Improving the sensitivity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460432" cy="513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in giù 6"/>
          <p:cNvSpPr/>
          <p:nvPr/>
        </p:nvSpPr>
        <p:spPr>
          <a:xfrm>
            <a:off x="6660232" y="4797152"/>
            <a:ext cx="288032" cy="5040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5508104" y="2852936"/>
            <a:ext cx="720080" cy="187220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5508104" y="2348880"/>
            <a:ext cx="12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Fill the gap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196752"/>
            <a:ext cx="8459241" cy="514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4499992" y="1628800"/>
            <a:ext cx="355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http://rhcole.com/apps/GWplotter/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Einstein Telescope Project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1128"/>
          </a:xfrm>
        </p:spPr>
        <p:txBody>
          <a:bodyPr>
            <a:normAutofit/>
          </a:bodyPr>
          <a:lstStyle/>
          <a:p>
            <a:r>
              <a:rPr lang="en-US" dirty="0" smtClean="0"/>
              <a:t>The design study of the ET project has been funded by the European Commission under FP7</a:t>
            </a:r>
          </a:p>
          <a:p>
            <a:pPr lvl="1"/>
            <a:r>
              <a:rPr lang="en-US" dirty="0" smtClean="0"/>
              <a:t>The interest has been primarily focused on the Infrastructure rather than on the detector and its technologies</a:t>
            </a:r>
          </a:p>
          <a:p>
            <a:pPr lvl="1"/>
            <a:r>
              <a:rPr lang="en-US" dirty="0" smtClean="0"/>
              <a:t>The infrastructure should no limit the sensitivity of the future hosted detectors </a:t>
            </a:r>
          </a:p>
          <a:p>
            <a:pPr lvl="2"/>
            <a:r>
              <a:rPr lang="en-US" dirty="0" smtClean="0"/>
              <a:t>Size</a:t>
            </a:r>
          </a:p>
          <a:p>
            <a:pPr lvl="2"/>
            <a:r>
              <a:rPr lang="en-US" dirty="0" smtClean="0"/>
              <a:t>Environmental noises (mainly, seismic and GGN)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07504" y="44624"/>
            <a:ext cx="7632848" cy="85496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Seismic and Newtonian noises</a:t>
            </a:r>
            <a:endParaRPr lang="en-US" sz="44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INFN/EGO</a:t>
            </a:r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43</a:t>
            </a:fld>
            <a:endParaRPr kumimoji="0" lang="en-US"/>
          </a:p>
        </p:txBody>
      </p:sp>
      <p:sp>
        <p:nvSpPr>
          <p:cNvPr id="6" name="Segnaposto numero diapositiva 4"/>
          <p:cNvSpPr txBox="1">
            <a:spLocks/>
          </p:cNvSpPr>
          <p:nvPr/>
        </p:nvSpPr>
        <p:spPr>
          <a:xfrm>
            <a:off x="8032718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AED99-7FB4-404E-8A97-64753DCE4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5" descr="Senza titolo-1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324" y="4538686"/>
            <a:ext cx="597535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de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4" y="4659336"/>
            <a:ext cx="6156325" cy="2111375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911474" y="4729186"/>
            <a:ext cx="6172200" cy="205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it-IT" sz="1600" kern="1200">
              <a:solidFill>
                <a:srgbClr val="000000"/>
              </a:solidFill>
              <a:latin typeface="Microsoft Sans Serif" pitchFamily="34" charset="0"/>
              <a:ea typeface="+mn-ea"/>
              <a:cs typeface="+mn-cs"/>
            </a:endParaRPr>
          </a:p>
        </p:txBody>
      </p:sp>
      <p:pic>
        <p:nvPicPr>
          <p:cNvPr id="12" name="Picture 8" descr="pendolo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4" y="4683149"/>
            <a:ext cx="6192838" cy="2033587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49674" y="1833586"/>
            <a:ext cx="2879725" cy="3733800"/>
            <a:chOff x="1152" y="864"/>
            <a:chExt cx="1814" cy="2352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152" y="912"/>
              <a:ext cx="1344" cy="2304"/>
              <a:chOff x="1152" y="912"/>
              <a:chExt cx="1344" cy="2304"/>
            </a:xfrm>
          </p:grpSpPr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 flipV="1">
                <a:off x="1152" y="912"/>
                <a:ext cx="0" cy="23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600" kern="1200">
                  <a:solidFill>
                    <a:srgbClr val="000000"/>
                  </a:solidFill>
                  <a:latin typeface="Microsoft Sans Serif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>
                <a:off x="1152" y="912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600" kern="1200">
                  <a:solidFill>
                    <a:srgbClr val="000000"/>
                  </a:solidFill>
                  <a:latin typeface="Microsoft Sans Serif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3" descr="gu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48" y="864"/>
              <a:ext cx="518" cy="1872"/>
            </a:xfrm>
            <a:prstGeom prst="rect">
              <a:avLst/>
            </a:prstGeom>
            <a:noFill/>
          </p:spPr>
        </p:pic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2100262" y="4322786"/>
            <a:ext cx="3325812" cy="1296988"/>
            <a:chOff x="113" y="1570"/>
            <a:chExt cx="2095" cy="817"/>
          </a:xfrm>
        </p:grpSpPr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13" y="1570"/>
              <a:ext cx="2095" cy="817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it-IT" sz="1600" kern="1200">
                <a:solidFill>
                  <a:srgbClr val="000000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86" y="1607"/>
              <a:ext cx="1316" cy="231"/>
            </a:xfrm>
            <a:prstGeom prst="rect">
              <a:avLst/>
            </a:prstGeom>
            <a:solidFill>
              <a:srgbClr val="F8F8F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kern="1200" dirty="0">
                  <a:solidFill>
                    <a:srgbClr val="000099"/>
                  </a:solidFill>
                  <a:latin typeface="Trebuchet MS" pitchFamily="34" charset="0"/>
                  <a:ea typeface="+mn-ea"/>
                  <a:cs typeface="+mn-cs"/>
                </a:rPr>
                <a:t>NEWTONIAN NOISE</a:t>
              </a:r>
              <a:endParaRPr lang="en-US" kern="1200" dirty="0">
                <a:solidFill>
                  <a:srgbClr val="000099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21" name="Object 17"/>
            <p:cNvGraphicFramePr>
              <a:graphicFrameLocks noChangeAspect="1"/>
            </p:cNvGraphicFramePr>
            <p:nvPr/>
          </p:nvGraphicFramePr>
          <p:xfrm>
            <a:off x="150" y="1888"/>
            <a:ext cx="1914" cy="438"/>
          </p:xfrm>
          <a:graphic>
            <a:graphicData uri="http://schemas.openxmlformats.org/presentationml/2006/ole">
              <p:oleObj spid="_x0000_s56322" name="Equation" r:id="rId7" imgW="1803240" imgH="419040" progId="">
                <p:embed/>
              </p:oleObj>
            </a:graphicData>
          </a:graphic>
        </p:graphicFrame>
      </p:grpSp>
      <p:grpSp>
        <p:nvGrpSpPr>
          <p:cNvPr id="14" name="Group 31"/>
          <p:cNvGrpSpPr>
            <a:grpSpLocks/>
          </p:cNvGrpSpPr>
          <p:nvPr/>
        </p:nvGrpSpPr>
        <p:grpSpPr bwMode="auto">
          <a:xfrm>
            <a:off x="3994149" y="3832249"/>
            <a:ext cx="1520825" cy="1714500"/>
            <a:chOff x="1306" y="2123"/>
            <a:chExt cx="958" cy="1080"/>
          </a:xfrm>
        </p:grpSpPr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1306" y="2123"/>
              <a:ext cx="958" cy="21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600" b="1" kern="1200" dirty="0">
                  <a:latin typeface="Trebuchet MS" pitchFamily="34" charset="0"/>
                  <a:ea typeface="+mn-ea"/>
                  <a:cs typeface="+mn-cs"/>
                </a:rPr>
                <a:t>SEISMIC NOISE</a:t>
              </a:r>
              <a:endParaRPr lang="en-US" sz="1600" b="1" kern="1200" dirty="0"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1834" y="2341"/>
              <a:ext cx="48" cy="475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it-IT" sz="1600" kern="1200">
                <a:solidFill>
                  <a:srgbClr val="000000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1610" y="2819"/>
              <a:ext cx="480" cy="384"/>
            </a:xfrm>
            <a:prstGeom prst="ellips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it-IT" sz="1600" kern="1200">
                <a:solidFill>
                  <a:srgbClr val="000000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7529512" y="6508774"/>
            <a:ext cx="1238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it-IT" sz="10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Credit M.Lorenzini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19442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Virgo and advanced Virgo seismic filtering is already  close to the top of the possible performances</a:t>
            </a:r>
          </a:p>
          <a:p>
            <a:pPr lvl="1"/>
            <a:r>
              <a:rPr lang="en-US" dirty="0" smtClean="0"/>
              <a:t>Longer suspensions to facilitate the low frequency access</a:t>
            </a:r>
          </a:p>
          <a:p>
            <a:r>
              <a:rPr lang="en-US" dirty="0" smtClean="0"/>
              <a:t>Gravity gradient noise bypasses the seismic filtering </a:t>
            </a:r>
            <a:endParaRPr lang="en-US" dirty="0"/>
          </a:p>
        </p:txBody>
      </p:sp>
      <p:pic>
        <p:nvPicPr>
          <p:cNvPr id="27" name="Immagine 26" descr="ET-new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80696"/>
          </a:xfrm>
        </p:spPr>
        <p:txBody>
          <a:bodyPr>
            <a:normAutofit/>
          </a:bodyPr>
          <a:lstStyle/>
          <a:p>
            <a:r>
              <a:rPr lang="en-US" dirty="0" smtClean="0"/>
              <a:t>Gravity Gradient noise in </a:t>
            </a:r>
            <a:r>
              <a:rPr lang="en-US" dirty="0" err="1" smtClean="0"/>
              <a:t>AdV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97328"/>
            <a:ext cx="8229600" cy="9174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GGN noise could limit the </a:t>
            </a:r>
            <a:r>
              <a:rPr lang="en-US" dirty="0" err="1" smtClean="0"/>
              <a:t>AdV</a:t>
            </a:r>
            <a:r>
              <a:rPr lang="en-US" dirty="0" smtClean="0"/>
              <a:t> sensitivity during high seismic activity days: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INFN/EGO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44</a:t>
            </a:fld>
            <a:endParaRPr kumimoji="0" lang="en-US"/>
          </a:p>
        </p:txBody>
      </p:sp>
      <p:pic>
        <p:nvPicPr>
          <p:cNvPr id="6" name="Content Placeholder 5" descr="AdVSen_NNspecvar_close1_surd.pn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/>
              </a:ext>
            </a:extLst>
          </a:blip>
          <a:srcRect l="-13665" r="-13665"/>
          <a:stretch>
            <a:fillRect/>
          </a:stretch>
        </p:blipFill>
        <p:spPr>
          <a:xfrm>
            <a:off x="593725" y="1816100"/>
            <a:ext cx="8550275" cy="5041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666801" y="4234602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Punturo (VIR-0073B-12)</a:t>
            </a:r>
          </a:p>
          <a:p>
            <a:r>
              <a:rPr lang="en-US" dirty="0" err="1" smtClean="0"/>
              <a:t>M.Beker</a:t>
            </a:r>
            <a:r>
              <a:rPr lang="en-US" dirty="0" smtClean="0"/>
              <a:t> (GWADW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4712"/>
          </a:xfrm>
        </p:spPr>
        <p:txBody>
          <a:bodyPr/>
          <a:lstStyle/>
          <a:p>
            <a:r>
              <a:rPr lang="en-US" dirty="0" smtClean="0"/>
              <a:t>Seismic noise model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864096"/>
          </a:xfrm>
        </p:spPr>
        <p:txBody>
          <a:bodyPr>
            <a:normAutofit/>
          </a:bodyPr>
          <a:lstStyle/>
          <a:p>
            <a:r>
              <a:rPr lang="en-US" dirty="0" smtClean="0"/>
              <a:t>Peterson's background noise model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377" y="2204864"/>
            <a:ext cx="767016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38368"/>
          </a:xfrm>
        </p:spPr>
        <p:txBody>
          <a:bodyPr/>
          <a:lstStyle/>
          <a:p>
            <a:r>
              <a:rPr lang="en-US" dirty="0" smtClean="0"/>
              <a:t>WP1: Site search: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sites visited in Europe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INFN/EGO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46</a:t>
            </a:fld>
            <a:endParaRPr kumimoji="0"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674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27527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73832"/>
            <a:ext cx="2581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M.Punturo - INFN/EGO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47</a:t>
            </a:fld>
            <a:endParaRPr kumimoji="0" lang="en-US"/>
          </a:p>
        </p:txBody>
      </p:sp>
      <p:pic>
        <p:nvPicPr>
          <p:cNvPr id="71681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738248"/>
            <a:ext cx="7740352" cy="611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708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Underground Seismic noise Measurement</a:t>
            </a:r>
            <a:endParaRPr lang="en-US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47664" y="5301208"/>
            <a:ext cx="6696744" cy="95410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Underground sites are the candidates for a very quiet site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00845"/>
            <a:ext cx="4823571" cy="419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718" y="1196752"/>
            <a:ext cx="3650281" cy="414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5669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Day/Night variability </a:t>
            </a:r>
            <a:r>
              <a:rPr lang="en-US" sz="3600" dirty="0" err="1" smtClean="0"/>
              <a:t>vs</a:t>
            </a:r>
            <a:r>
              <a:rPr lang="en-US" sz="3600" dirty="0" smtClean="0"/>
              <a:t> population density</a:t>
            </a:r>
            <a:endParaRPr lang="en-US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Astro-GR@Mallorca 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48</a:t>
            </a:fld>
            <a:endParaRPr kumimoji="0"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6327283"/>
            <a:ext cx="1643042" cy="530717"/>
          </a:xfrm>
          <a:prstGeom prst="rect">
            <a:avLst/>
          </a:prstGeom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59245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48275"/>
            <a:ext cx="64484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4058643" cy="330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04775"/>
            <a:ext cx="89027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11560" y="6300028"/>
            <a:ext cx="33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Credits: </a:t>
            </a:r>
            <a:r>
              <a:rPr lang="en-US" dirty="0" err="1" smtClean="0">
                <a:solidFill>
                  <a:srgbClr val="FF0000"/>
                </a:solidFill>
              </a:rPr>
              <a:t>J.v.d.Brand</a:t>
            </a:r>
            <a:r>
              <a:rPr lang="en-US" dirty="0" smtClean="0">
                <a:solidFill>
                  <a:srgbClr val="FF0000"/>
                </a:solidFill>
              </a:rPr>
              <a:t>, GWADW2015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Initial detectors: Performances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13247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crucial technical target achieved by the initial detectors is the demonstration of the capability to achieve the design sensitivity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5971265" cy="430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ensitivities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5856" y="2348880"/>
            <a:ext cx="5748963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6876256" y="5949280"/>
            <a:ext cx="171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Duty cycle ~80%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5536" y="2348880"/>
            <a:ext cx="67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Virgo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69850"/>
            <a:ext cx="895985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67944" y="620688"/>
            <a:ext cx="17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Netherlands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6237312"/>
            <a:ext cx="33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Credits: </a:t>
            </a:r>
            <a:r>
              <a:rPr lang="en-US" dirty="0" err="1" smtClean="0">
                <a:solidFill>
                  <a:srgbClr val="FF0000"/>
                </a:solidFill>
              </a:rPr>
              <a:t>J.v.d.Brand</a:t>
            </a:r>
            <a:r>
              <a:rPr lang="en-US" dirty="0" smtClean="0">
                <a:solidFill>
                  <a:srgbClr val="FF0000"/>
                </a:solidFill>
              </a:rPr>
              <a:t>, GWADW2015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274803" cy="291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71540"/>
          </a:xfrm>
        </p:spPr>
        <p:txBody>
          <a:bodyPr>
            <a:normAutofit/>
          </a:bodyPr>
          <a:lstStyle/>
          <a:p>
            <a:r>
              <a:rPr lang="en-US" dirty="0" smtClean="0"/>
              <a:t>Detector Geometry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2422324" cy="365125"/>
          </a:xfrm>
        </p:spPr>
        <p:txBody>
          <a:bodyPr/>
          <a:lstStyle/>
          <a:p>
            <a:pPr algn="l"/>
            <a:r>
              <a:rPr lang="en-US" dirty="0" err="1" smtClean="0"/>
              <a:t>M.Punturo</a:t>
            </a:r>
            <a:r>
              <a:rPr lang="en-US" dirty="0" smtClean="0"/>
              <a:t> - INFN/EGO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1822-16AF-4EEE-860D-E79907B8C8ED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3" name="Gruppo 5"/>
          <p:cNvGrpSpPr/>
          <p:nvPr/>
        </p:nvGrpSpPr>
        <p:grpSpPr>
          <a:xfrm>
            <a:off x="642910" y="1634320"/>
            <a:ext cx="990608" cy="1008862"/>
            <a:chOff x="571472" y="4072736"/>
            <a:chExt cx="990608" cy="1008862"/>
          </a:xfrm>
        </p:grpSpPr>
        <p:cxnSp>
          <p:nvCxnSpPr>
            <p:cNvPr id="7" name="Connettore 1 6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sellaDiTesto 8"/>
          <p:cNvSpPr txBox="1"/>
          <p:nvPr/>
        </p:nvSpPr>
        <p:spPr>
          <a:xfrm>
            <a:off x="714348" y="192880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1785918" y="1928802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10"/>
          <p:cNvGrpSpPr/>
          <p:nvPr/>
        </p:nvGrpSpPr>
        <p:grpSpPr>
          <a:xfrm rot="18889408">
            <a:off x="2869694" y="1416888"/>
            <a:ext cx="990608" cy="1008862"/>
            <a:chOff x="571472" y="4072736"/>
            <a:chExt cx="990608" cy="1008862"/>
          </a:xfrm>
        </p:grpSpPr>
        <p:cxnSp>
          <p:nvCxnSpPr>
            <p:cNvPr id="12" name="Connettore 1 11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/>
          <p:cNvSpPr txBox="1"/>
          <p:nvPr/>
        </p:nvSpPr>
        <p:spPr>
          <a:xfrm>
            <a:off x="3389014" y="178592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uppo 14"/>
          <p:cNvGrpSpPr/>
          <p:nvPr/>
        </p:nvGrpSpPr>
        <p:grpSpPr>
          <a:xfrm>
            <a:off x="3376602" y="1643844"/>
            <a:ext cx="990608" cy="1008862"/>
            <a:chOff x="571472" y="4072736"/>
            <a:chExt cx="990608" cy="1008862"/>
          </a:xfrm>
        </p:grpSpPr>
        <p:cxnSp>
          <p:nvCxnSpPr>
            <p:cNvPr id="16" name="Connettore 1 15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3786182" y="221455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45°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214546" y="100010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Fully resolve polarizations</a:t>
            </a:r>
            <a:endParaRPr lang="en-US" dirty="0"/>
          </a:p>
        </p:txBody>
      </p:sp>
      <p:sp>
        <p:nvSpPr>
          <p:cNvPr id="20" name="Ovale 19"/>
          <p:cNvSpPr/>
          <p:nvPr/>
        </p:nvSpPr>
        <p:spPr>
          <a:xfrm>
            <a:off x="3214678" y="250030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>
            <a:off x="2500298" y="178592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>
            <a:off x="3214678" y="1500174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>
            <a:off x="3857620" y="178592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>
            <a:off x="4143372" y="250030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/>
          <p:cNvSpPr txBox="1"/>
          <p:nvPr/>
        </p:nvSpPr>
        <p:spPr>
          <a:xfrm>
            <a:off x="2643174" y="278605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5+ end caverns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2643174" y="3143248"/>
            <a:ext cx="18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4×L  long tunnels</a:t>
            </a:r>
            <a:endParaRPr lang="en-US" dirty="0"/>
          </a:p>
        </p:txBody>
      </p:sp>
      <p:sp>
        <p:nvSpPr>
          <p:cNvPr id="27" name="Freccia a destra 26"/>
          <p:cNvSpPr/>
          <p:nvPr/>
        </p:nvSpPr>
        <p:spPr>
          <a:xfrm>
            <a:off x="5214942" y="1928802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po 27"/>
          <p:cNvGrpSpPr/>
          <p:nvPr/>
        </p:nvGrpSpPr>
        <p:grpSpPr>
          <a:xfrm rot="3968238">
            <a:off x="6238579" y="2052406"/>
            <a:ext cx="990608" cy="1008862"/>
            <a:chOff x="571472" y="4072736"/>
            <a:chExt cx="990608" cy="1008862"/>
          </a:xfrm>
        </p:grpSpPr>
        <p:cxnSp>
          <p:nvCxnSpPr>
            <p:cNvPr id="29" name="Connettore 1 28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o 30"/>
          <p:cNvGrpSpPr/>
          <p:nvPr/>
        </p:nvGrpSpPr>
        <p:grpSpPr>
          <a:xfrm>
            <a:off x="6081722" y="1285860"/>
            <a:ext cx="990608" cy="1008862"/>
            <a:chOff x="571472" y="4072736"/>
            <a:chExt cx="990608" cy="1008862"/>
          </a:xfrm>
        </p:grpSpPr>
        <p:cxnSp>
          <p:nvCxnSpPr>
            <p:cNvPr id="32" name="Connettore 1 31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3"/>
          <p:cNvGrpSpPr/>
          <p:nvPr/>
        </p:nvGrpSpPr>
        <p:grpSpPr>
          <a:xfrm rot="1806666">
            <a:off x="6258421" y="1609148"/>
            <a:ext cx="990608" cy="1008862"/>
            <a:chOff x="571472" y="4072736"/>
            <a:chExt cx="990608" cy="1008862"/>
          </a:xfrm>
        </p:grpSpPr>
        <p:cxnSp>
          <p:nvCxnSpPr>
            <p:cNvPr id="35" name="Connettore 1 34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asellaDiTesto 36"/>
          <p:cNvSpPr txBox="1"/>
          <p:nvPr/>
        </p:nvSpPr>
        <p:spPr>
          <a:xfrm>
            <a:off x="6215074" y="782405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45° stream generated by virtual </a:t>
            </a:r>
            <a:r>
              <a:rPr lang="en-US" dirty="0" err="1" smtClean="0"/>
              <a:t>interferometry</a:t>
            </a:r>
            <a:endParaRPr lang="en-US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71546"/>
            <a:ext cx="36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00372"/>
            <a:ext cx="258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CasellaDiTesto 40"/>
          <p:cNvSpPr txBox="1"/>
          <p:nvPr/>
        </p:nvSpPr>
        <p:spPr>
          <a:xfrm>
            <a:off x="7358082" y="1428736"/>
            <a:ext cx="134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Null stream</a:t>
            </a:r>
            <a:endParaRPr lang="en-US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358082" y="1785926"/>
            <a:ext cx="134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90" y="1285860"/>
            <a:ext cx="36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Ovale 45"/>
          <p:cNvSpPr/>
          <p:nvPr/>
        </p:nvSpPr>
        <p:spPr>
          <a:xfrm>
            <a:off x="6286512" y="3071810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e 46"/>
          <p:cNvSpPr/>
          <p:nvPr/>
        </p:nvSpPr>
        <p:spPr>
          <a:xfrm>
            <a:off x="5857884" y="1214422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e 47"/>
          <p:cNvSpPr/>
          <p:nvPr/>
        </p:nvSpPr>
        <p:spPr>
          <a:xfrm>
            <a:off x="6786578" y="1714488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e 48"/>
          <p:cNvSpPr/>
          <p:nvPr/>
        </p:nvSpPr>
        <p:spPr>
          <a:xfrm>
            <a:off x="6858016" y="214311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/>
          <p:cNvSpPr/>
          <p:nvPr/>
        </p:nvSpPr>
        <p:spPr>
          <a:xfrm>
            <a:off x="6786578" y="2643182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e 50"/>
          <p:cNvSpPr/>
          <p:nvPr/>
        </p:nvSpPr>
        <p:spPr>
          <a:xfrm>
            <a:off x="5929322" y="2143116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e 51"/>
          <p:cNvSpPr/>
          <p:nvPr/>
        </p:nvSpPr>
        <p:spPr>
          <a:xfrm>
            <a:off x="6357950" y="1285860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sellaDiTesto 52"/>
          <p:cNvSpPr txBox="1"/>
          <p:nvPr/>
        </p:nvSpPr>
        <p:spPr>
          <a:xfrm>
            <a:off x="7143768" y="292893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7+ end caverns</a:t>
            </a:r>
            <a:endParaRPr lang="en-US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7143768" y="3286124"/>
            <a:ext cx="18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6×L  long tunnels</a:t>
            </a:r>
            <a:endParaRPr lang="en-US" dirty="0"/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143248"/>
            <a:ext cx="258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uppo 73"/>
          <p:cNvGrpSpPr/>
          <p:nvPr/>
        </p:nvGrpSpPr>
        <p:grpSpPr>
          <a:xfrm>
            <a:off x="571472" y="4641858"/>
            <a:ext cx="1285884" cy="1001720"/>
            <a:chOff x="1785918" y="4143380"/>
            <a:chExt cx="1285884" cy="100172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1785918" y="5143512"/>
              <a:ext cx="1285884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 rot="5400000" flipH="1" flipV="1">
              <a:off x="1607323" y="4321975"/>
              <a:ext cx="1000132" cy="64294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CasellaDiTesto 74"/>
          <p:cNvSpPr txBox="1"/>
          <p:nvPr/>
        </p:nvSpPr>
        <p:spPr>
          <a:xfrm>
            <a:off x="928662" y="521336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60°</a:t>
            </a:r>
            <a:endParaRPr lang="en-US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142844" y="5786454"/>
            <a:ext cx="226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’=L/sin(60°)=1.15×L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Freccia a destra 78"/>
          <p:cNvSpPr/>
          <p:nvPr/>
        </p:nvSpPr>
        <p:spPr>
          <a:xfrm>
            <a:off x="2071670" y="4857760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uppo 79"/>
          <p:cNvGrpSpPr/>
          <p:nvPr/>
        </p:nvGrpSpPr>
        <p:grpSpPr>
          <a:xfrm>
            <a:off x="2786050" y="4643446"/>
            <a:ext cx="1285884" cy="1001720"/>
            <a:chOff x="1785918" y="4143380"/>
            <a:chExt cx="1285884" cy="1001720"/>
          </a:xfrm>
        </p:grpSpPr>
        <p:cxnSp>
          <p:nvCxnSpPr>
            <p:cNvPr id="81" name="Connettore 1 80"/>
            <p:cNvCxnSpPr/>
            <p:nvPr/>
          </p:nvCxnSpPr>
          <p:spPr>
            <a:xfrm>
              <a:off x="1785918" y="5143512"/>
              <a:ext cx="1285884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 rot="5400000" flipH="1" flipV="1">
              <a:off x="1607323" y="4321975"/>
              <a:ext cx="1000132" cy="64294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o 82"/>
          <p:cNvGrpSpPr/>
          <p:nvPr/>
        </p:nvGrpSpPr>
        <p:grpSpPr>
          <a:xfrm rot="14185029">
            <a:off x="2796796" y="4847102"/>
            <a:ext cx="1285884" cy="1235728"/>
            <a:chOff x="1785918" y="4010384"/>
            <a:chExt cx="1285884" cy="1235728"/>
          </a:xfrm>
        </p:grpSpPr>
        <p:cxnSp>
          <p:nvCxnSpPr>
            <p:cNvPr id="84" name="Connettore 1 83"/>
            <p:cNvCxnSpPr/>
            <p:nvPr/>
          </p:nvCxnSpPr>
          <p:spPr>
            <a:xfrm>
              <a:off x="1785918" y="5143512"/>
              <a:ext cx="1285884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 rot="18214971" flipV="1">
              <a:off x="1509013" y="4627280"/>
              <a:ext cx="1235728" cy="1935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o 88"/>
          <p:cNvGrpSpPr/>
          <p:nvPr/>
        </p:nvGrpSpPr>
        <p:grpSpPr>
          <a:xfrm rot="14859117" flipH="1">
            <a:off x="2874411" y="4451574"/>
            <a:ext cx="1370346" cy="1329449"/>
            <a:chOff x="1657261" y="4010609"/>
            <a:chExt cx="1370346" cy="1329449"/>
          </a:xfrm>
        </p:grpSpPr>
        <p:cxnSp>
          <p:nvCxnSpPr>
            <p:cNvPr id="90" name="Connettore 1 89"/>
            <p:cNvCxnSpPr/>
            <p:nvPr/>
          </p:nvCxnSpPr>
          <p:spPr>
            <a:xfrm rot="20259117">
              <a:off x="1945979" y="4625523"/>
              <a:ext cx="1081628" cy="714535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 rot="9459117" flipH="1">
              <a:off x="1657261" y="4010609"/>
              <a:ext cx="1046372" cy="684227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Ovale 103"/>
          <p:cNvSpPr/>
          <p:nvPr/>
        </p:nvSpPr>
        <p:spPr>
          <a:xfrm>
            <a:off x="2714612" y="5500702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e 104"/>
          <p:cNvSpPr/>
          <p:nvPr/>
        </p:nvSpPr>
        <p:spPr>
          <a:xfrm>
            <a:off x="3357554" y="4500570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e 105"/>
          <p:cNvSpPr/>
          <p:nvPr/>
        </p:nvSpPr>
        <p:spPr>
          <a:xfrm>
            <a:off x="3929058" y="5500702"/>
            <a:ext cx="357190" cy="285752"/>
          </a:xfrm>
          <a:prstGeom prst="ellipse">
            <a:avLst/>
          </a:prstGeom>
          <a:solidFill>
            <a:schemeClr val="tx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asellaDiTesto 106"/>
          <p:cNvSpPr txBox="1"/>
          <p:nvPr/>
        </p:nvSpPr>
        <p:spPr>
          <a:xfrm>
            <a:off x="2357422" y="378619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Fully resolve polarizations by virtual </a:t>
            </a:r>
            <a:r>
              <a:rPr lang="en-US" dirty="0" err="1" smtClean="0"/>
              <a:t>interferometry</a:t>
            </a:r>
            <a:endParaRPr lang="en-US" dirty="0" smtClean="0"/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4071942"/>
            <a:ext cx="36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CasellaDiTesto 110"/>
          <p:cNvSpPr txBox="1"/>
          <p:nvPr/>
        </p:nvSpPr>
        <p:spPr>
          <a:xfrm>
            <a:off x="3857620" y="4429132"/>
            <a:ext cx="134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Null stream</a:t>
            </a:r>
            <a:endParaRPr lang="en-US" dirty="0"/>
          </a:p>
        </p:txBody>
      </p:sp>
      <p:sp>
        <p:nvSpPr>
          <p:cNvPr id="112" name="CasellaDiTesto 111"/>
          <p:cNvSpPr txBox="1"/>
          <p:nvPr/>
        </p:nvSpPr>
        <p:spPr>
          <a:xfrm>
            <a:off x="4071934" y="4786322"/>
            <a:ext cx="134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113" name="CasellaDiTesto 112"/>
          <p:cNvSpPr txBox="1"/>
          <p:nvPr/>
        </p:nvSpPr>
        <p:spPr>
          <a:xfrm>
            <a:off x="4214810" y="514351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end caverns</a:t>
            </a:r>
            <a:endParaRPr lang="en-US" dirty="0"/>
          </a:p>
        </p:txBody>
      </p:sp>
      <p:sp>
        <p:nvSpPr>
          <p:cNvPr id="114" name="CasellaDiTesto 113"/>
          <p:cNvSpPr txBox="1"/>
          <p:nvPr/>
        </p:nvSpPr>
        <p:spPr>
          <a:xfrm>
            <a:off x="4286248" y="5500702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3.45×L  long tunnels</a:t>
            </a:r>
          </a:p>
          <a:p>
            <a:r>
              <a:rPr lang="en-US" dirty="0" smtClean="0"/>
              <a:t>(but larger diameter)</a:t>
            </a:r>
            <a:endParaRPr lang="en-US" dirty="0"/>
          </a:p>
        </p:txBody>
      </p:sp>
      <p:grpSp>
        <p:nvGrpSpPr>
          <p:cNvPr id="43" name="Gruppo 114"/>
          <p:cNvGrpSpPr/>
          <p:nvPr/>
        </p:nvGrpSpPr>
        <p:grpSpPr>
          <a:xfrm rot="18889408">
            <a:off x="7641152" y="3845779"/>
            <a:ext cx="990608" cy="1008862"/>
            <a:chOff x="571472" y="4072736"/>
            <a:chExt cx="990608" cy="1008862"/>
          </a:xfrm>
        </p:grpSpPr>
        <p:cxnSp>
          <p:nvCxnSpPr>
            <p:cNvPr id="116" name="Connettore 1 115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o 117"/>
          <p:cNvGrpSpPr/>
          <p:nvPr/>
        </p:nvGrpSpPr>
        <p:grpSpPr>
          <a:xfrm>
            <a:off x="7300327" y="4491840"/>
            <a:ext cx="990608" cy="1008862"/>
            <a:chOff x="571472" y="4072736"/>
            <a:chExt cx="990608" cy="1008862"/>
          </a:xfrm>
        </p:grpSpPr>
        <p:cxnSp>
          <p:nvCxnSpPr>
            <p:cNvPr id="119" name="Connettore 1 118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CasellaDiTesto 126"/>
          <p:cNvSpPr txBox="1"/>
          <p:nvPr/>
        </p:nvSpPr>
        <p:spPr>
          <a:xfrm>
            <a:off x="7500958" y="55721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6" name="Gruppo 127"/>
          <p:cNvGrpSpPr/>
          <p:nvPr/>
        </p:nvGrpSpPr>
        <p:grpSpPr>
          <a:xfrm>
            <a:off x="7367606" y="4419609"/>
            <a:ext cx="990608" cy="1008862"/>
            <a:chOff x="571472" y="4072736"/>
            <a:chExt cx="990608" cy="1008862"/>
          </a:xfrm>
        </p:grpSpPr>
        <p:cxnSp>
          <p:nvCxnSpPr>
            <p:cNvPr id="129" name="Connettore 1 128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Freccia bidirezionale orizzontale 133"/>
          <p:cNvSpPr/>
          <p:nvPr/>
        </p:nvSpPr>
        <p:spPr>
          <a:xfrm>
            <a:off x="5572132" y="4429132"/>
            <a:ext cx="1571636" cy="1000132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Equivalent to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7" name="Gruppo 134"/>
          <p:cNvGrpSpPr/>
          <p:nvPr/>
        </p:nvGrpSpPr>
        <p:grpSpPr>
          <a:xfrm rot="18889408">
            <a:off x="7641152" y="3917218"/>
            <a:ext cx="990608" cy="1008862"/>
            <a:chOff x="571472" y="4072736"/>
            <a:chExt cx="990608" cy="1008862"/>
          </a:xfrm>
        </p:grpSpPr>
        <p:cxnSp>
          <p:nvCxnSpPr>
            <p:cNvPr id="136" name="Connettore 1 135"/>
            <p:cNvCxnSpPr/>
            <p:nvPr/>
          </p:nvCxnSpPr>
          <p:spPr>
            <a:xfrm rot="5400000">
              <a:off x="72200" y="4572008"/>
              <a:ext cx="999338" cy="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/>
          </p:nvCxnSpPr>
          <p:spPr>
            <a:xfrm rot="10800000" flipV="1">
              <a:off x="571472" y="5072074"/>
              <a:ext cx="990608" cy="952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CasellaDiTesto 137"/>
          <p:cNvSpPr txBox="1"/>
          <p:nvPr/>
        </p:nvSpPr>
        <p:spPr>
          <a:xfrm>
            <a:off x="6216558" y="6021288"/>
            <a:ext cx="289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 Freise et al 2009 Class. Quantum </a:t>
            </a:r>
            <a:r>
              <a:rPr lang="en-US" sz="1200" dirty="0" err="1" smtClean="0"/>
              <a:t>Grav</a:t>
            </a:r>
            <a:r>
              <a:rPr lang="en-US" sz="1200" dirty="0" smtClean="0"/>
              <a:t>. 26</a:t>
            </a:r>
            <a:endParaRPr lang="en-US" sz="1200" dirty="0"/>
          </a:p>
        </p:txBody>
      </p:sp>
      <p:pic>
        <p:nvPicPr>
          <p:cNvPr id="139" name="Immagine 138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92" name="CasellaDiTesto 91"/>
          <p:cNvSpPr txBox="1"/>
          <p:nvPr/>
        </p:nvSpPr>
        <p:spPr>
          <a:xfrm rot="18132224">
            <a:off x="-202354" y="402959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LISA approach</a:t>
            </a:r>
            <a:endParaRPr lang="en-US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1773571" y="6228020"/>
            <a:ext cx="474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geometry, but the design is not “frozen”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37" grpId="0"/>
      <p:bldP spid="41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75" grpId="0"/>
      <p:bldP spid="76" grpId="0"/>
      <p:bldP spid="79" grpId="0" animBg="1"/>
      <p:bldP spid="104" grpId="0" animBg="1"/>
      <p:bldP spid="105" grpId="0" animBg="1"/>
      <p:bldP spid="106" grpId="0" animBg="1"/>
      <p:bldP spid="107" grpId="0"/>
      <p:bldP spid="111" grpId="0"/>
      <p:bldP spid="112" grpId="0"/>
      <p:bldP spid="113" grpId="0"/>
      <p:bldP spid="114" grpId="0"/>
      <p:bldP spid="127" grpId="0"/>
      <p:bldP spid="134" grpId="0" animBg="1"/>
      <p:bldP spid="92" grpId="0"/>
      <p:bldP spid="9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T-infra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492896"/>
            <a:ext cx="3635896" cy="2305091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 smtClean="0"/>
              <a:t>ET technologies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ET design study focused on the “research infrastructure”, designing an observatory able to host the evolution of the GW detectors in the next decades</a:t>
            </a:r>
          </a:p>
          <a:p>
            <a:r>
              <a:rPr lang="en-US" dirty="0" smtClean="0"/>
              <a:t>Nevertheless, a (brute force) attempt to describe the ET technologies has been performed</a:t>
            </a:r>
          </a:p>
          <a:p>
            <a:r>
              <a:rPr lang="en-US" dirty="0" smtClean="0"/>
              <a:t>Low frequency:</a:t>
            </a:r>
          </a:p>
          <a:p>
            <a:pPr lvl="1"/>
            <a:r>
              <a:rPr lang="en-US" dirty="0" smtClean="0"/>
              <a:t>Long suspension chains of seismic filters (“à la Virgo”)</a:t>
            </a:r>
          </a:p>
          <a:p>
            <a:pPr lvl="1"/>
            <a:r>
              <a:rPr lang="en-US" dirty="0" smtClean="0"/>
              <a:t>Cryogenic and massive payloads</a:t>
            </a:r>
          </a:p>
          <a:p>
            <a:pPr lvl="1"/>
            <a:r>
              <a:rPr lang="en-US" dirty="0" smtClean="0"/>
              <a:t>Silicon mirrors and new 1.55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wavelength laser</a:t>
            </a:r>
          </a:p>
          <a:p>
            <a:pPr lvl="1"/>
            <a:r>
              <a:rPr lang="en-US" dirty="0" smtClean="0"/>
              <a:t>High power to reduce the shot noise</a:t>
            </a:r>
          </a:p>
          <a:p>
            <a:pPr lvl="1"/>
            <a:r>
              <a:rPr lang="en-US" dirty="0" smtClean="0"/>
              <a:t>Frequency dependent squeezing </a:t>
            </a:r>
          </a:p>
          <a:p>
            <a:r>
              <a:rPr lang="en-US" dirty="0" smtClean="0"/>
              <a:t>These technologies need to be developed:</a:t>
            </a:r>
          </a:p>
          <a:p>
            <a:pPr lvl="1"/>
            <a:r>
              <a:rPr lang="en-US" dirty="0" smtClean="0"/>
              <a:t>ET R&amp;D: small R&amp;D activity funded under an European coordination by few national funding agencies in Europe</a:t>
            </a:r>
          </a:p>
          <a:p>
            <a:pPr lvl="1"/>
            <a:r>
              <a:rPr lang="en-US" dirty="0" err="1" smtClean="0"/>
              <a:t>ELiTES</a:t>
            </a:r>
            <a:endParaRPr lang="en-US" dirty="0" smtClean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Xylophone design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216024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The issues raised by the cross-compatibility between all these technologies: </a:t>
            </a:r>
          </a:p>
          <a:p>
            <a:pPr lvl="1"/>
            <a:r>
              <a:rPr lang="en-GB" dirty="0" smtClean="0"/>
              <a:t>ET implements a Xylophone approach, where the overall sensitivity is given by the combination of the performances of two “frequency specialised” interferometers</a:t>
            </a:r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1050"/>
            <a:ext cx="564515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2636912"/>
            <a:ext cx="4211960" cy="381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680520" cy="56886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Japanese detector, under construction, KAGRA is pioneering the development of an underground infrastructure and of the cryogenic interferometer for GW detection</a:t>
            </a:r>
          </a:p>
          <a:p>
            <a:r>
              <a:rPr lang="en-US" dirty="0" smtClean="0"/>
              <a:t>For ET is mandatory to have a synergy with KAGRA</a:t>
            </a:r>
          </a:p>
          <a:p>
            <a:r>
              <a:rPr lang="en-US" dirty="0" smtClean="0"/>
              <a:t>A 4 years European-Japanese joint project “</a:t>
            </a:r>
            <a:r>
              <a:rPr lang="en-US" dirty="0" err="1" smtClean="0"/>
              <a:t>ELiTES</a:t>
            </a:r>
            <a:r>
              <a:rPr lang="en-US" dirty="0" smtClean="0"/>
              <a:t>” supported by European Commission under FP7-IRSES is started in 2013</a:t>
            </a:r>
          </a:p>
          <a:p>
            <a:pPr lvl="1"/>
            <a:r>
              <a:rPr lang="en-US" dirty="0" smtClean="0"/>
              <a:t>Exchange of scientists focused mainly on cryogenic issues common to ET and KAGRA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MGR13- ET</a:t>
            </a:r>
            <a:endParaRPr kumimoji="0"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54</a:t>
            </a:fld>
            <a:endParaRPr kumimoji="0" lang="en-US"/>
          </a:p>
        </p:txBody>
      </p:sp>
      <p:pic>
        <p:nvPicPr>
          <p:cNvPr id="45058" name="Picture 2" descr="http://gw.icrr.u-tokyo.ac.jp/lcgt/LCGT_figures/LCGTposter_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658" y="1052736"/>
            <a:ext cx="3749638" cy="5302027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7560840" cy="83671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Synergies with KAGRA</a:t>
            </a:r>
            <a:endParaRPr lang="en-US" sz="4000" dirty="0"/>
          </a:p>
        </p:txBody>
      </p:sp>
      <p:pic>
        <p:nvPicPr>
          <p:cNvPr id="8" name="Immagine 7" descr="ELiTES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052736"/>
            <a:ext cx="3907552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ET: Science targets</a:t>
            </a:r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1612776"/>
          </a:xfrm>
        </p:spPr>
        <p:txBody>
          <a:bodyPr/>
          <a:lstStyle/>
          <a:p>
            <a:r>
              <a:rPr lang="en-US" dirty="0" smtClean="0"/>
              <a:t>ET, embedded in a network of 3G and 2G detectors, can push forward the limits of the detection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348880"/>
            <a:ext cx="4981178" cy="356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contenuto 7"/>
          <p:cNvSpPr txBox="1">
            <a:spLocks/>
          </p:cNvSpPr>
          <p:nvPr/>
        </p:nvSpPr>
        <p:spPr>
          <a:xfrm>
            <a:off x="251520" y="3068960"/>
            <a:ext cx="3456384" cy="37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the unprecedented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sensitivity of ET can contribute to solve some of the enigmas in the Universe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en-US" dirty="0" smtClean="0"/>
              <a:t>Supernova explosion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6766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Mechanisms of </a:t>
            </a:r>
            <a:r>
              <a:rPr lang="en-US" sz="2400" dirty="0" err="1" smtClean="0"/>
              <a:t>SNe</a:t>
            </a:r>
            <a:r>
              <a:rPr lang="en-US" sz="2400" dirty="0" smtClean="0"/>
              <a:t> are still under investigation</a:t>
            </a:r>
            <a:endParaRPr lang="en-US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108004" y="6311702"/>
            <a:ext cx="2895600" cy="365125"/>
          </a:xfrm>
        </p:spPr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37" t="7450" r="1709" b="5628"/>
          <a:stretch>
            <a:fillRect/>
          </a:stretch>
        </p:blipFill>
        <p:spPr bwMode="auto">
          <a:xfrm>
            <a:off x="3635896" y="1340768"/>
            <a:ext cx="5400600" cy="21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804" y="4095576"/>
            <a:ext cx="71247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484234" y="6536377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Distance [</a:t>
            </a:r>
            <a:r>
              <a:rPr lang="en-US" sz="1200" dirty="0" err="1" smtClean="0">
                <a:solidFill>
                  <a:schemeClr val="accent1"/>
                </a:solidFill>
              </a:rPr>
              <a:t>Mpc</a:t>
            </a:r>
            <a:r>
              <a:rPr lang="en-US" sz="1200" dirty="0" smtClean="0">
                <a:solidFill>
                  <a:schemeClr val="accent1"/>
                </a:solidFill>
              </a:rPr>
              <a:t>]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27176" y="5884682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[C.D. </a:t>
            </a:r>
            <a:r>
              <a:rPr lang="en-US" dirty="0" err="1" smtClean="0">
                <a:solidFill>
                  <a:schemeClr val="accent1"/>
                </a:solidFill>
              </a:rPr>
              <a:t>Ott</a:t>
            </a:r>
            <a:r>
              <a:rPr lang="en-US" dirty="0" smtClean="0">
                <a:solidFill>
                  <a:schemeClr val="accent1"/>
                </a:solidFill>
              </a:rPr>
              <a:t> CQG 2009]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79512" y="1528193"/>
            <a:ext cx="3384376" cy="2548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energy emitted in GW can characterize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explosion nuclear mechanism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aseline="0" dirty="0" smtClean="0"/>
              <a:t>Only ET could be enough sensitive to promise a decent event rate (1 </a:t>
            </a:r>
            <a:r>
              <a:rPr lang="en-US" sz="3200" baseline="0" dirty="0" err="1" smtClean="0"/>
              <a:t>evt</a:t>
            </a:r>
            <a:r>
              <a:rPr lang="en-US" sz="3200" baseline="0" dirty="0" smtClean="0"/>
              <a:t> every few years)</a:t>
            </a:r>
            <a:r>
              <a:rPr lang="en-US" sz="3200" dirty="0" smtClean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6419056" cy="778098"/>
          </a:xfrm>
        </p:spPr>
        <p:txBody>
          <a:bodyPr/>
          <a:lstStyle/>
          <a:p>
            <a:r>
              <a:rPr lang="en-US" dirty="0" smtClean="0"/>
              <a:t>GRB progenitors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07504" y="764704"/>
            <a:ext cx="5760640" cy="24482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Short GRB are probably emitted by BNS</a:t>
            </a:r>
          </a:p>
          <a:p>
            <a:r>
              <a:rPr lang="en-US" dirty="0" smtClean="0"/>
              <a:t>In a multi-messenger context, if GRB are observed simultaneously with GW, it is possible to fit the cosmological model of the Universe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Picture 2" descr="http://www.daviddarling.info/images/gamma-ray_bur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4624"/>
            <a:ext cx="3134940" cy="395786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40968"/>
            <a:ext cx="5724730" cy="8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tangolo arrotondato 9"/>
          <p:cNvSpPr/>
          <p:nvPr/>
        </p:nvSpPr>
        <p:spPr>
          <a:xfrm>
            <a:off x="107504" y="3212976"/>
            <a:ext cx="648072" cy="57606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611560" y="3645024"/>
            <a:ext cx="53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547664" y="3068960"/>
            <a:ext cx="360040" cy="504056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 rot="2578618">
            <a:off x="1595642" y="357734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GRB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516216" y="4399944"/>
            <a:ext cx="259228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W</a:t>
            </a:r>
            <a:r>
              <a:rPr lang="en-US" baseline="-25000" dirty="0" smtClean="0"/>
              <a:t>M</a:t>
            </a:r>
            <a:r>
              <a:rPr lang="en-US" dirty="0" smtClean="0"/>
              <a:t>: total mass density</a:t>
            </a:r>
          </a:p>
          <a:p>
            <a:r>
              <a:rPr lang="en-US" dirty="0" smtClean="0">
                <a:latin typeface="Symbol" pitchFamily="18" charset="2"/>
              </a:rPr>
              <a:t>W</a:t>
            </a:r>
            <a:r>
              <a:rPr lang="en-US" baseline="-25000" dirty="0" smtClean="0">
                <a:latin typeface="Symbol" pitchFamily="18" charset="2"/>
              </a:rPr>
              <a:t>L</a:t>
            </a:r>
            <a:r>
              <a:rPr lang="en-US" dirty="0" smtClean="0"/>
              <a:t>: Dark energy density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: Hubble parameter</a:t>
            </a:r>
          </a:p>
          <a:p>
            <a:r>
              <a:rPr lang="en-US" i="1" dirty="0" smtClean="0"/>
              <a:t>w</a:t>
            </a:r>
            <a:r>
              <a:rPr lang="en-US" dirty="0" smtClean="0"/>
              <a:t>:  Dark energy equation of state parameter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05065"/>
            <a:ext cx="39265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4139952" y="4437112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 will observe  100’s of BNS coalescences associated with GRB in one year</a:t>
            </a:r>
          </a:p>
          <a:p>
            <a:r>
              <a:rPr lang="en-US" dirty="0" smtClean="0"/>
              <a:t>It will be possible to reconstruct Dark Energy parameters with relevant precision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83568" y="6176337"/>
            <a:ext cx="311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B.S.Sathyaprakas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et al, CQG 27 (2010) 2015006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984104"/>
            <a:ext cx="6686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7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e 77"/>
          <p:cNvSpPr/>
          <p:nvPr/>
        </p:nvSpPr>
        <p:spPr>
          <a:xfrm>
            <a:off x="-612576" y="44624"/>
            <a:ext cx="576064" cy="576064"/>
          </a:xfrm>
          <a:prstGeom prst="ellipse">
            <a:avLst/>
          </a:prstGeom>
          <a:solidFill>
            <a:srgbClr val="9A2EA2"/>
          </a:solidFill>
          <a:scene3d>
            <a:camera prst="orthographicFront">
              <a:rot lat="0" lon="4500000" rev="0"/>
            </a:camera>
            <a:lightRig rig="sunset" dir="t"/>
          </a:scene3d>
          <a:sp3d prstMaterial="translucentPowder">
            <a:bevelB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e 76"/>
          <p:cNvSpPr/>
          <p:nvPr/>
        </p:nvSpPr>
        <p:spPr>
          <a:xfrm>
            <a:off x="3491880" y="1340768"/>
            <a:ext cx="648072" cy="288032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444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-35496" y="6018204"/>
            <a:ext cx="9144000" cy="308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5400000">
            <a:off x="-234044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-184486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rot="5400000">
            <a:off x="-1349280" y="3212657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-8536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rot="5400000">
            <a:off x="-3581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rot="5400000">
            <a:off x="13747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rot="5400000">
            <a:off x="63305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rot="5400000">
            <a:off x="112864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rot="5400000">
            <a:off x="211980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rot="5400000">
            <a:off x="261539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rot="5400000">
            <a:off x="311097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rot="5400000">
            <a:off x="360656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rot="5400000">
            <a:off x="410214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rot="5400000">
            <a:off x="459772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414927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4" name="CasellaDiTesto 43"/>
          <p:cNvSpPr txBox="1"/>
          <p:nvPr/>
        </p:nvSpPr>
        <p:spPr>
          <a:xfrm rot="16200000">
            <a:off x="20615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5" name="CasellaDiTesto 44"/>
          <p:cNvSpPr txBox="1"/>
          <p:nvPr/>
        </p:nvSpPr>
        <p:spPr>
          <a:xfrm rot="16200000">
            <a:off x="69904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6" name="CasellaDiTesto 45"/>
          <p:cNvSpPr txBox="1"/>
          <p:nvPr/>
        </p:nvSpPr>
        <p:spPr>
          <a:xfrm rot="16200000">
            <a:off x="119193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7" name="CasellaDiTesto 46"/>
          <p:cNvSpPr txBox="1"/>
          <p:nvPr/>
        </p:nvSpPr>
        <p:spPr>
          <a:xfrm rot="16200000">
            <a:off x="168482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8" name="CasellaDiTesto 47"/>
          <p:cNvSpPr txBox="1"/>
          <p:nvPr/>
        </p:nvSpPr>
        <p:spPr>
          <a:xfrm rot="16200000">
            <a:off x="217771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9" name="CasellaDiTesto 48"/>
          <p:cNvSpPr txBox="1"/>
          <p:nvPr/>
        </p:nvSpPr>
        <p:spPr>
          <a:xfrm rot="16200000">
            <a:off x="267060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50" name="CasellaDiTesto 49"/>
          <p:cNvSpPr txBox="1"/>
          <p:nvPr/>
        </p:nvSpPr>
        <p:spPr>
          <a:xfrm rot="16200000">
            <a:off x="316349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51" name="CasellaDiTesto 50"/>
          <p:cNvSpPr txBox="1"/>
          <p:nvPr/>
        </p:nvSpPr>
        <p:spPr>
          <a:xfrm rot="16200000">
            <a:off x="365638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53" name="CasellaDiTesto 52"/>
          <p:cNvSpPr txBox="1"/>
          <p:nvPr/>
        </p:nvSpPr>
        <p:spPr>
          <a:xfrm rot="16200000">
            <a:off x="464216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513505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5" name="CasellaDiTesto 54"/>
          <p:cNvSpPr txBox="1"/>
          <p:nvPr/>
        </p:nvSpPr>
        <p:spPr>
          <a:xfrm rot="16200000">
            <a:off x="562794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</a:t>
            </a:r>
            <a:endParaRPr lang="en-US" dirty="0"/>
          </a:p>
        </p:txBody>
      </p:sp>
      <p:sp>
        <p:nvSpPr>
          <p:cNvPr id="56" name="CasellaDiTesto 55"/>
          <p:cNvSpPr txBox="1"/>
          <p:nvPr/>
        </p:nvSpPr>
        <p:spPr>
          <a:xfrm rot="16200000">
            <a:off x="612083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2024</a:t>
            </a:r>
            <a:endParaRPr lang="en-US" dirty="0"/>
          </a:p>
        </p:txBody>
      </p:sp>
      <p:sp>
        <p:nvSpPr>
          <p:cNvPr id="57" name="CasellaDiTesto 56"/>
          <p:cNvSpPr txBox="1"/>
          <p:nvPr/>
        </p:nvSpPr>
        <p:spPr>
          <a:xfrm rot="16200000">
            <a:off x="661372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5436096" y="620688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R&amp;D</a:t>
            </a:r>
            <a:endParaRPr lang="en-US" dirty="0"/>
          </a:p>
        </p:txBody>
      </p:sp>
      <p:sp>
        <p:nvSpPr>
          <p:cNvPr id="73" name="CasellaDiTesto 72"/>
          <p:cNvSpPr txBox="1"/>
          <p:nvPr/>
        </p:nvSpPr>
        <p:spPr>
          <a:xfrm>
            <a:off x="3995936" y="1331476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Technical design</a:t>
            </a:r>
            <a:endParaRPr lang="en-US" dirty="0"/>
          </a:p>
        </p:txBody>
      </p:sp>
      <p:sp>
        <p:nvSpPr>
          <p:cNvPr id="74" name="Ovale 73"/>
          <p:cNvSpPr/>
          <p:nvPr/>
        </p:nvSpPr>
        <p:spPr>
          <a:xfrm>
            <a:off x="1115616" y="1196752"/>
            <a:ext cx="576064" cy="576064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1079500"/>
            <a:bevelB h="1079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e 75"/>
          <p:cNvSpPr/>
          <p:nvPr/>
        </p:nvSpPr>
        <p:spPr>
          <a:xfrm>
            <a:off x="755576" y="1340768"/>
            <a:ext cx="648072" cy="288032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444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e 78"/>
          <p:cNvSpPr/>
          <p:nvPr/>
        </p:nvSpPr>
        <p:spPr>
          <a:xfrm>
            <a:off x="-324544" y="620688"/>
            <a:ext cx="576064" cy="432048"/>
          </a:xfrm>
          <a:prstGeom prst="ellipse">
            <a:avLst/>
          </a:prstGeom>
          <a:ln>
            <a:solidFill>
              <a:srgbClr val="002060"/>
            </a:solidFill>
          </a:ln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317500" h="2540000"/>
            <a:bevelB w="254000" h="3302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e 83"/>
          <p:cNvSpPr/>
          <p:nvPr/>
        </p:nvSpPr>
        <p:spPr>
          <a:xfrm>
            <a:off x="2915816" y="2420888"/>
            <a:ext cx="576064" cy="57606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635000"/>
            <a:bevelB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e 84"/>
          <p:cNvSpPr/>
          <p:nvPr/>
        </p:nvSpPr>
        <p:spPr>
          <a:xfrm>
            <a:off x="2555776" y="2564904"/>
            <a:ext cx="648072" cy="28803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e 89"/>
          <p:cNvSpPr/>
          <p:nvPr/>
        </p:nvSpPr>
        <p:spPr>
          <a:xfrm>
            <a:off x="5185921" y="3140968"/>
            <a:ext cx="648072" cy="288032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e 90"/>
          <p:cNvSpPr/>
          <p:nvPr/>
        </p:nvSpPr>
        <p:spPr>
          <a:xfrm>
            <a:off x="4033793" y="2996952"/>
            <a:ext cx="576064" cy="576064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444500"/>
            <a:bevelB h="444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e 91"/>
          <p:cNvSpPr/>
          <p:nvPr/>
        </p:nvSpPr>
        <p:spPr>
          <a:xfrm>
            <a:off x="3673753" y="3140968"/>
            <a:ext cx="648072" cy="288032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asellaDiTesto 92"/>
          <p:cNvSpPr txBox="1"/>
          <p:nvPr/>
        </p:nvSpPr>
        <p:spPr>
          <a:xfrm>
            <a:off x="5689977" y="30689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preparation</a:t>
            </a:r>
            <a:endParaRPr lang="en-US" dirty="0"/>
          </a:p>
        </p:txBody>
      </p:sp>
      <p:cxnSp>
        <p:nvCxnSpPr>
          <p:cNvPr id="110" name="Connettore 1 109"/>
          <p:cNvCxnSpPr/>
          <p:nvPr/>
        </p:nvCxnSpPr>
        <p:spPr>
          <a:xfrm rot="5400000">
            <a:off x="1619992" y="3356672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1 110"/>
          <p:cNvCxnSpPr/>
          <p:nvPr/>
        </p:nvCxnSpPr>
        <p:spPr>
          <a:xfrm rot="5400000">
            <a:off x="50933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 rot="5400000">
            <a:off x="55888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 rot="5400000">
            <a:off x="608448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 rot="16200000">
            <a:off x="710661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2026</a:t>
            </a:r>
            <a:endParaRPr lang="en-US" dirty="0"/>
          </a:p>
        </p:txBody>
      </p:sp>
      <p:sp>
        <p:nvSpPr>
          <p:cNvPr id="117" name="CasellaDiTesto 116"/>
          <p:cNvSpPr txBox="1"/>
          <p:nvPr/>
        </p:nvSpPr>
        <p:spPr>
          <a:xfrm rot="16200000">
            <a:off x="759950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2027</a:t>
            </a:r>
            <a:endParaRPr lang="en-US" dirty="0"/>
          </a:p>
        </p:txBody>
      </p:sp>
      <p:sp>
        <p:nvSpPr>
          <p:cNvPr id="118" name="CasellaDiTesto 117"/>
          <p:cNvSpPr txBox="1"/>
          <p:nvPr/>
        </p:nvSpPr>
        <p:spPr>
          <a:xfrm rot="16200000">
            <a:off x="809239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2028</a:t>
            </a:r>
            <a:endParaRPr lang="en-US" dirty="0"/>
          </a:p>
        </p:txBody>
      </p:sp>
      <p:sp>
        <p:nvSpPr>
          <p:cNvPr id="119" name="Esplosione 1 118"/>
          <p:cNvSpPr/>
          <p:nvPr/>
        </p:nvSpPr>
        <p:spPr>
          <a:xfrm>
            <a:off x="2483768" y="1772816"/>
            <a:ext cx="1080120" cy="648072"/>
          </a:xfrm>
          <a:prstGeom prst="irregularSeal1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asellaDiTesto 119"/>
          <p:cNvSpPr txBox="1"/>
          <p:nvPr/>
        </p:nvSpPr>
        <p:spPr>
          <a:xfrm>
            <a:off x="3500154" y="1844824"/>
            <a:ext cx="431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 on advanced interferometers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8" name="CasellaDiTesto 87"/>
          <p:cNvSpPr txBox="1"/>
          <p:nvPr/>
        </p:nvSpPr>
        <p:spPr>
          <a:xfrm rot="16200000">
            <a:off x="8597466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2029</a:t>
            </a:r>
            <a:endParaRPr lang="en-US" dirty="0"/>
          </a:p>
        </p:txBody>
      </p:sp>
      <p:pic>
        <p:nvPicPr>
          <p:cNvPr id="89" name="Immagine 88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114" name="Segnaposto numero diapositiva 1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58</a:t>
            </a:fld>
            <a:endParaRPr kumimoji="0" lang="en-US"/>
          </a:p>
        </p:txBody>
      </p:sp>
      <p:sp>
        <p:nvSpPr>
          <p:cNvPr id="70" name="CasellaDiTesto 69"/>
          <p:cNvSpPr txBox="1"/>
          <p:nvPr/>
        </p:nvSpPr>
        <p:spPr>
          <a:xfrm>
            <a:off x="395536" y="116632"/>
            <a:ext cx="218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 Conceptual design</a:t>
            </a:r>
            <a:endParaRPr lang="en-US" dirty="0"/>
          </a:p>
        </p:txBody>
      </p:sp>
      <p:sp>
        <p:nvSpPr>
          <p:cNvPr id="86" name="CasellaDiTesto 85"/>
          <p:cNvSpPr txBox="1"/>
          <p:nvPr/>
        </p:nvSpPr>
        <p:spPr>
          <a:xfrm>
            <a:off x="5000471" y="2492896"/>
            <a:ext cx="250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 Observatory Funding</a:t>
            </a:r>
            <a:endParaRPr lang="en-US" dirty="0"/>
          </a:p>
        </p:txBody>
      </p:sp>
      <p:sp>
        <p:nvSpPr>
          <p:cNvPr id="161" name="Rettangolo arrotondato 160"/>
          <p:cNvSpPr/>
          <p:nvPr/>
        </p:nvSpPr>
        <p:spPr>
          <a:xfrm>
            <a:off x="755576" y="620688"/>
            <a:ext cx="2016224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CasellaDiTesto 159"/>
          <p:cNvSpPr txBox="1"/>
          <p:nvPr/>
        </p:nvSpPr>
        <p:spPr>
          <a:xfrm>
            <a:off x="827584" y="692696"/>
            <a:ext cx="194421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Lucida Handwriting" pitchFamily="66" charset="0"/>
              </a:rPr>
              <a:t>ELiTES</a:t>
            </a:r>
            <a:endParaRPr lang="en-US" sz="3200" dirty="0">
              <a:solidFill>
                <a:srgbClr val="000000"/>
              </a:solidFill>
              <a:latin typeface="Lucida Handwriting" pitchFamily="66" charset="0"/>
            </a:endParaRPr>
          </a:p>
        </p:txBody>
      </p:sp>
      <p:pic>
        <p:nvPicPr>
          <p:cNvPr id="133" name="Immagine 132" descr="european_fl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25869">
            <a:off x="2525190" y="456632"/>
            <a:ext cx="756576" cy="499140"/>
          </a:xfrm>
          <a:prstGeom prst="rect">
            <a:avLst/>
          </a:prstGeom>
        </p:spPr>
      </p:pic>
      <p:pic>
        <p:nvPicPr>
          <p:cNvPr id="148" name="Immagine 147" descr="aspera_logo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124744"/>
            <a:ext cx="1512168" cy="1152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0248" r="8055"/>
          <a:stretch>
            <a:fillRect/>
          </a:stretch>
        </p:blipFill>
        <p:spPr bwMode="auto">
          <a:xfrm>
            <a:off x="1547664" y="4077072"/>
            <a:ext cx="34563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Ovale 82"/>
          <p:cNvSpPr/>
          <p:nvPr/>
        </p:nvSpPr>
        <p:spPr>
          <a:xfrm>
            <a:off x="7596336" y="3717032"/>
            <a:ext cx="648072" cy="288032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609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e 96"/>
          <p:cNvSpPr/>
          <p:nvPr/>
        </p:nvSpPr>
        <p:spPr>
          <a:xfrm>
            <a:off x="4932040" y="3573016"/>
            <a:ext cx="576064" cy="576064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1143000"/>
            <a:bevelB h="1143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e 97"/>
          <p:cNvSpPr/>
          <p:nvPr/>
        </p:nvSpPr>
        <p:spPr>
          <a:xfrm>
            <a:off x="4283968" y="3717032"/>
            <a:ext cx="648072" cy="288032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609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asellaDiTesto 98"/>
          <p:cNvSpPr txBox="1"/>
          <p:nvPr/>
        </p:nvSpPr>
        <p:spPr>
          <a:xfrm>
            <a:off x="827584" y="3645024"/>
            <a:ext cx="373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 Site  and infrastructures </a:t>
            </a:r>
            <a:r>
              <a:rPr lang="en-US" dirty="0" err="1" smtClean="0"/>
              <a:t>realisation</a:t>
            </a:r>
            <a:endParaRPr lang="en-US" dirty="0"/>
          </a:p>
        </p:txBody>
      </p:sp>
      <p:sp>
        <p:nvSpPr>
          <p:cNvPr id="69" name="Segnaposto piè di pagina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ET: EU framework</a:t>
            </a:r>
            <a:endParaRPr kumimoji="0" lang="en-US" dirty="0"/>
          </a:p>
        </p:txBody>
      </p:sp>
      <p:sp>
        <p:nvSpPr>
          <p:cNvPr id="72" name="Rettangolo 71"/>
          <p:cNvSpPr/>
          <p:nvPr/>
        </p:nvSpPr>
        <p:spPr>
          <a:xfrm>
            <a:off x="1691680" y="1052736"/>
            <a:ext cx="2016224" cy="5040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GraWIToN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2987824" y="5229200"/>
            <a:ext cx="79208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ESFRI</a:t>
            </a:r>
          </a:p>
          <a:p>
            <a:pPr algn="ctr"/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3995936" y="5230941"/>
            <a:ext cx="72008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ESFRI</a:t>
            </a:r>
          </a:p>
          <a:p>
            <a:pPr algn="ctr"/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4572000" y="4636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ET Roadmap </a:t>
            </a:r>
            <a:endParaRPr lang="en-US" sz="3600" dirty="0"/>
          </a:p>
        </p:txBody>
      </p:sp>
      <p:pic>
        <p:nvPicPr>
          <p:cNvPr id="87" name="Immagine 86" descr="FP7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412776"/>
            <a:ext cx="804208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72" grpId="0" animBg="1"/>
      <p:bldP spid="75" grpId="0" animBg="1"/>
      <p:bldP spid="8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ccia in giù 32"/>
          <p:cNvSpPr/>
          <p:nvPr/>
        </p:nvSpPr>
        <p:spPr>
          <a:xfrm>
            <a:off x="916209" y="116632"/>
            <a:ext cx="797627" cy="6624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1596707" y="44624"/>
            <a:ext cx="76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Virgo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596706" y="41569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96706" y="1052737"/>
            <a:ext cx="20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White Paper, CDR (1989)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596706" y="141277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596706" y="1844825"/>
            <a:ext cx="207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Final Design, TDR (1995)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1596706" y="2060848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Infrastructure (1996)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596707" y="272249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Detector (2003)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596707" y="350100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data taking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(2007)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596707" y="4077073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Decommissioning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480058" y="4462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3480058" y="2874893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sensitivity projection (2004)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480057" y="3296018"/>
            <a:ext cx="244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White Paper, CDR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3480057" y="3717033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(2009)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480057" y="401609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orders (2010)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3480057" y="4221089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(2012)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3480057" y="4725145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Completion Installation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3480058" y="4952202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data taking (2016)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480057" y="249289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83271" y="54868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ttangolo 64"/>
          <p:cNvSpPr/>
          <p:nvPr/>
        </p:nvSpPr>
        <p:spPr>
          <a:xfrm>
            <a:off x="783271" y="198884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ttangolo 70"/>
          <p:cNvSpPr/>
          <p:nvPr/>
        </p:nvSpPr>
        <p:spPr>
          <a:xfrm>
            <a:off x="783271" y="342900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ttangolo 71"/>
          <p:cNvSpPr/>
          <p:nvPr/>
        </p:nvSpPr>
        <p:spPr>
          <a:xfrm>
            <a:off x="783271" y="4869160"/>
            <a:ext cx="8042740" cy="720080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ttore 1 74"/>
          <p:cNvCxnSpPr/>
          <p:nvPr/>
        </p:nvCxnSpPr>
        <p:spPr>
          <a:xfrm flipH="1">
            <a:off x="783271" y="6309320"/>
            <a:ext cx="8109209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738694" y="44624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aLIGO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738694" y="16398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38694" y="250393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(1999)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5738694" y="2935978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5738694" y="3429001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Funding (2006)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5738693" y="3656058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Building (2008)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5738694" y="44371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Installing completion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(2014)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738694" y="4797153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taking (2015)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7409882" y="446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7409882" y="3284984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First Idea (2005)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7409882" y="407707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CDR (2011)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09882" y="372806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409882" y="4592162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7409882" y="5384250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TDR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7409882" y="6073551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Construction 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3" y="4046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1985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32173" y="1124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32173" y="1855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251520" y="25759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51520" y="329601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51520" y="40160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251520" y="473617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51520" y="54562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251520" y="6176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Connettore 1 94"/>
          <p:cNvCxnSpPr/>
          <p:nvPr/>
        </p:nvCxnSpPr>
        <p:spPr>
          <a:xfrm>
            <a:off x="3442028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>
            <a:off x="5698660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>
            <a:off x="7339785" y="72008"/>
            <a:ext cx="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1580899" y="163983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Approval (1994)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ccia bidirezionale verticale 54"/>
          <p:cNvSpPr/>
          <p:nvPr/>
        </p:nvSpPr>
        <p:spPr>
          <a:xfrm>
            <a:off x="1043608" y="1052736"/>
            <a:ext cx="576064" cy="216024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15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7356 L 0.22847 0.304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7 0.30442 L 0.47257 0.26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57 0.26255 L 0.65382 0.451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5" grpId="2" animBg="1"/>
      <p:bldP spid="55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US" dirty="0" smtClean="0"/>
              <a:t>Initial Detectors: Science Runs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10081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Science runs have been interlaced to the long commissioning/upgrade phases of such innovative detectors</a:t>
            </a:r>
            <a:endParaRPr lang="en-US" sz="2400" dirty="0"/>
          </a:p>
        </p:txBody>
      </p:sp>
      <p:pic>
        <p:nvPicPr>
          <p:cNvPr id="5" name="Picture 6" descr="run_timeli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1" b="13294"/>
          <a:stretch/>
        </p:blipFill>
        <p:spPr>
          <a:xfrm>
            <a:off x="107504" y="1772816"/>
            <a:ext cx="51816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5508104" y="2060848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 detection occurred, but was it expectable?</a:t>
            </a: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3268" t="7629"/>
          <a:stretch>
            <a:fillRect/>
          </a:stretch>
        </p:blipFill>
        <p:spPr bwMode="auto">
          <a:xfrm>
            <a:off x="1515616" y="3752780"/>
            <a:ext cx="7448872" cy="30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5724128" y="4221088"/>
            <a:ext cx="720080" cy="864096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0" y="5000890"/>
            <a:ext cx="269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Abadie</a:t>
            </a:r>
            <a:r>
              <a:rPr lang="en-US" dirty="0" smtClean="0"/>
              <a:t> et al. (LSC &amp; Virgo),</a:t>
            </a:r>
          </a:p>
          <a:p>
            <a:r>
              <a:rPr lang="en-US" dirty="0" smtClean="0"/>
              <a:t>CQG 27, 173001 (2010)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/>
          <a:lstStyle/>
          <a:p>
            <a:r>
              <a:rPr lang="en-US" dirty="0" smtClean="0"/>
              <a:t>3G: not only an EU idea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2016224"/>
          </a:xfrm>
        </p:spPr>
        <p:txBody>
          <a:bodyPr/>
          <a:lstStyle/>
          <a:p>
            <a:r>
              <a:rPr lang="en-US" dirty="0" smtClean="0"/>
              <a:t>ET is a pioneer for the 3G concept:</a:t>
            </a:r>
          </a:p>
          <a:p>
            <a:pPr lvl="1"/>
            <a:r>
              <a:rPr lang="en-US" dirty="0" smtClean="0"/>
              <a:t>LSC is now discussing a long term plan with huge similarities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92896"/>
            <a:ext cx="5646373" cy="423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3078088"/>
            <a:ext cx="8229600" cy="1143000"/>
          </a:xfrm>
        </p:spPr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4725144"/>
            <a:ext cx="8468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Advertising: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Two PhD positions, supported by EU within the </a:t>
            </a:r>
            <a:r>
              <a:rPr lang="en-US" dirty="0" err="1" smtClean="0"/>
              <a:t>GraWIToN</a:t>
            </a:r>
            <a:r>
              <a:rPr lang="en-US" dirty="0" smtClean="0"/>
              <a:t> ITN project, open @GSSI, Italy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Next ET meeting 2-3 February 2016, Villa </a:t>
            </a:r>
            <a:r>
              <a:rPr lang="en-US" dirty="0" err="1" smtClean="0"/>
              <a:t>Finaly</a:t>
            </a:r>
            <a:r>
              <a:rPr lang="en-US" dirty="0" smtClean="0"/>
              <a:t>, Florence (Italy)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EGWII call?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9" y="1526140"/>
            <a:ext cx="9056305" cy="47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detectors: Science achievements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604664"/>
          </a:xfrm>
        </p:spPr>
        <p:txBody>
          <a:bodyPr/>
          <a:lstStyle/>
          <a:p>
            <a:r>
              <a:rPr lang="en-US" dirty="0" smtClean="0"/>
              <a:t>No detection: upper limit physics</a:t>
            </a:r>
            <a:endParaRPr lang="en-US" dirty="0"/>
          </a:p>
        </p:txBody>
      </p:sp>
      <p:pic>
        <p:nvPicPr>
          <p:cNvPr id="4" name="Picture 12" descr="Schermata 2011-05-19 a 18.27.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3995341"/>
            <a:ext cx="6858001" cy="907256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4929203"/>
            <a:ext cx="5828713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Schermata 2011-05-19 a 18.28.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2483" y="3505206"/>
            <a:ext cx="6096006" cy="4835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Picture 13" descr="Schermata 2011-05-19 a 18.26.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5885" y="2335729"/>
            <a:ext cx="5791200" cy="7884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17" descr="Schermata 2013-11-25 alle 11.54.5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23728" y="5105400"/>
            <a:ext cx="6993371" cy="783524"/>
          </a:xfrm>
          <a:prstGeom prst="rect">
            <a:avLst/>
          </a:prstGeom>
        </p:spPr>
      </p:pic>
      <p:pic>
        <p:nvPicPr>
          <p:cNvPr id="10" name="Picture 19" descr="Schermata 2013-11-25 alle 11.51.5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772807"/>
            <a:ext cx="5486400" cy="7200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2"/>
          <p:cNvSpPr txBox="1"/>
          <p:nvPr/>
        </p:nvSpPr>
        <p:spPr>
          <a:xfrm>
            <a:off x="6876257" y="4114800"/>
            <a:ext cx="2267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otham Medium"/>
                <a:cs typeface="Gotham Medium"/>
              </a:rPr>
              <a:t>O(100) PAPERS ON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ASTROPHYSICS/COSMOLOGY/</a:t>
            </a:r>
          </a:p>
          <a:p>
            <a:r>
              <a:rPr lang="en-US" sz="1400" dirty="0" smtClean="0">
                <a:latin typeface="Gotham Medium"/>
                <a:cs typeface="Gotham Medium"/>
              </a:rPr>
              <a:t>ASTROPARTICLE PHYSICS</a:t>
            </a:r>
          </a:p>
        </p:txBody>
      </p:sp>
      <p:pic>
        <p:nvPicPr>
          <p:cNvPr id="12" name="Picture 6" descr="Schermata 2014-09-17 alle 05.48.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819402"/>
            <a:ext cx="5562600" cy="77999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084168" y="198884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CBC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020272" y="3140968"/>
            <a:ext cx="7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Bursts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51520" y="3645024"/>
            <a:ext cx="177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Multi-messenger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940152" y="6372036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Stochastic background</a:t>
            </a:r>
            <a:endParaRPr lang="en-US" dirty="0"/>
          </a:p>
        </p:txBody>
      </p:sp>
      <p:pic>
        <p:nvPicPr>
          <p:cNvPr id="6" name="Picture 10" descr="Schermata 2011-05-19 a 18.30.2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1" y="1130988"/>
            <a:ext cx="5791199" cy="7621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300192" y="5949280"/>
            <a:ext cx="188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waves</a:t>
            </a:r>
            <a:endParaRPr lang="en-US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115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5776" y="44624"/>
            <a:ext cx="5626968" cy="57606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Continuous Waves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942" y="1844824"/>
            <a:ext cx="6426800" cy="482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07504" y="2012062"/>
            <a:ext cx="2448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limits on the gravitational wave strain amplitude for 195</a:t>
            </a:r>
            <a:br>
              <a:rPr lang="en-US" dirty="0" smtClean="0"/>
            </a:br>
            <a:r>
              <a:rPr lang="en-US" dirty="0" smtClean="0"/>
              <a:t>pulsars using data from the LIGO S3, S4, S5 and S6, and Virgo VSR2 and VSR4 runs. The triangles show the spin-down limits for a selection of these stars. The curves give estimates of the expected sensitivity of the runs and also future runs with Advanced LIGO and Advanced Virgo.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980728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899742"/>
            <a:ext cx="1944216" cy="204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" y="44624"/>
            <a:ext cx="4474840" cy="86409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Low frequency pulsars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96753"/>
            <a:ext cx="4618856" cy="720080"/>
          </a:xfrm>
        </p:spPr>
        <p:txBody>
          <a:bodyPr/>
          <a:lstStyle/>
          <a:p>
            <a:r>
              <a:rPr lang="en-US" dirty="0" smtClean="0"/>
              <a:t>Crab (J0534+2200)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b="4348"/>
          <a:stretch>
            <a:fillRect/>
          </a:stretch>
        </p:blipFill>
        <p:spPr bwMode="auto">
          <a:xfrm>
            <a:off x="4644009" y="44624"/>
            <a:ext cx="4499992" cy="357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7236296" y="521591"/>
            <a:ext cx="144016" cy="136815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/>
        </p:nvGraphicFramePr>
        <p:xfrm>
          <a:off x="2066355" y="1773238"/>
          <a:ext cx="2433637" cy="935037"/>
        </p:xfrm>
        <a:graphic>
          <a:graphicData uri="http://schemas.openxmlformats.org/presentationml/2006/ole">
            <p:oleObj spid="_x0000_s4099" name="Equazione" r:id="rId6" imgW="1650960" imgH="634680" progId="Equation.3">
              <p:embed/>
            </p:oleObj>
          </a:graphicData>
        </a:graphic>
      </p:graphicFrame>
      <p:sp>
        <p:nvSpPr>
          <p:cNvPr id="8" name="Segnaposto contenuto 2"/>
          <p:cNvSpPr txBox="1">
            <a:spLocks/>
          </p:cNvSpPr>
          <p:nvPr/>
        </p:nvSpPr>
        <p:spPr>
          <a:xfrm>
            <a:off x="251520" y="3140968"/>
            <a:ext cx="461885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Vela (J0835−4510)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436096" y="89543"/>
            <a:ext cx="144016" cy="10801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051720" y="3717925"/>
          <a:ext cx="2565400" cy="935038"/>
        </p:xfrm>
        <a:graphic>
          <a:graphicData uri="http://schemas.openxmlformats.org/presentationml/2006/ole">
            <p:oleObj spid="_x0000_s4100" name="Equazione" r:id="rId7" imgW="1739880" imgH="634680" progId="Equation.3">
              <p:embed/>
            </p:oleObj>
          </a:graphicData>
        </a:graphic>
      </p:graphicFrame>
      <p:grpSp>
        <p:nvGrpSpPr>
          <p:cNvPr id="14" name="Group 12"/>
          <p:cNvGrpSpPr/>
          <p:nvPr/>
        </p:nvGrpSpPr>
        <p:grpSpPr>
          <a:xfrm>
            <a:off x="395536" y="5036231"/>
            <a:ext cx="8244408" cy="1705137"/>
            <a:chOff x="0" y="4191000"/>
            <a:chExt cx="8244408" cy="1705137"/>
          </a:xfrm>
        </p:grpSpPr>
        <p:pic>
          <p:nvPicPr>
            <p:cNvPr id="15" name="Picture 10" descr="Schermata 2014-09-09 alle 12.29.26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6774"/>
            <a:stretch>
              <a:fillRect/>
            </a:stretch>
          </p:blipFill>
          <p:spPr>
            <a:xfrm>
              <a:off x="0" y="4191000"/>
              <a:ext cx="8244408" cy="1314427"/>
            </a:xfrm>
            <a:prstGeom prst="rect">
              <a:avLst/>
            </a:prstGeom>
          </p:spPr>
        </p:pic>
        <p:pic>
          <p:nvPicPr>
            <p:cNvPr id="16" name="Picture 11" descr="Schermata 2014-09-09 alle 12.29.08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6774"/>
            <a:stretch>
              <a:fillRect/>
            </a:stretch>
          </p:blipFill>
          <p:spPr>
            <a:xfrm>
              <a:off x="0" y="5486400"/>
              <a:ext cx="8244408" cy="409737"/>
            </a:xfrm>
            <a:prstGeom prst="rect">
              <a:avLst/>
            </a:prstGeom>
          </p:spPr>
        </p:pic>
      </p:grpSp>
      <p:sp>
        <p:nvSpPr>
          <p:cNvPr id="17" name="CasellaDiTesto 16"/>
          <p:cNvSpPr txBox="1"/>
          <p:nvPr/>
        </p:nvSpPr>
        <p:spPr>
          <a:xfrm>
            <a:off x="5940152" y="3717032"/>
            <a:ext cx="2869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Mountains in the NS?</a:t>
            </a:r>
            <a:endParaRPr lang="en-US" sz="2400" dirty="0"/>
          </a:p>
        </p:txBody>
      </p:sp>
      <p:sp>
        <p:nvSpPr>
          <p:cNvPr id="18" name="Rettangolo 17"/>
          <p:cNvSpPr/>
          <p:nvPr/>
        </p:nvSpPr>
        <p:spPr>
          <a:xfrm>
            <a:off x="7812360" y="5805264"/>
            <a:ext cx="792088" cy="93610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5004048" y="4293096"/>
          <a:ext cx="3762417" cy="576064"/>
        </p:xfrm>
        <a:graphic>
          <a:graphicData uri="http://schemas.openxmlformats.org/presentationml/2006/ole">
            <p:oleObj spid="_x0000_s4101" name="Equazione" r:id="rId10" imgW="1574640" imgH="241200" progId="Equation.3">
              <p:embed/>
            </p:oleObj>
          </a:graphicData>
        </a:graphic>
      </p:graphicFrame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M.Punturo - INFN/EGO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/>
      <p:bldP spid="10" grpId="0" animBg="1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2371</Words>
  <Application>Microsoft Office PowerPoint</Application>
  <PresentationFormat>Presentazione su schermo (4:3)</PresentationFormat>
  <Paragraphs>592</Paragraphs>
  <Slides>62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62</vt:i4>
      </vt:variant>
    </vt:vector>
  </HeadingPairs>
  <TitlesOfParts>
    <vt:vector size="65" baseType="lpstr">
      <vt:lpstr>Tema di Office</vt:lpstr>
      <vt:lpstr>Equazione</vt:lpstr>
      <vt:lpstr>Equation</vt:lpstr>
      <vt:lpstr>From Virgo to ET: the evolution of the GW detectors from the 1st to 3rd generation </vt:lpstr>
      <vt:lpstr>Talk outline</vt:lpstr>
      <vt:lpstr>Diapositiva 3</vt:lpstr>
      <vt:lpstr>Terrestrial Detectors</vt:lpstr>
      <vt:lpstr>Initial detectors: Performances</vt:lpstr>
      <vt:lpstr>Initial Detectors: Science Runs</vt:lpstr>
      <vt:lpstr>Initial detectors: Science achievements</vt:lpstr>
      <vt:lpstr>Continuous Waves</vt:lpstr>
      <vt:lpstr>Low frequency pulsars</vt:lpstr>
      <vt:lpstr>Terrestrial Detectors</vt:lpstr>
      <vt:lpstr>ADVANCED LIGO</vt:lpstr>
      <vt:lpstr>ADVANCED VIRGO</vt:lpstr>
      <vt:lpstr>AdV DETECTOR DESIGN</vt:lpstr>
      <vt:lpstr>AdV expected sensitivity</vt:lpstr>
      <vt:lpstr>AdV installation: where we are?</vt:lpstr>
      <vt:lpstr>Diapositiva 16</vt:lpstr>
      <vt:lpstr>Diapositiva 17</vt:lpstr>
      <vt:lpstr>IMC LOCKED</vt:lpstr>
      <vt:lpstr>HIGH QUALITY OPTICS</vt:lpstr>
      <vt:lpstr>Large  Mirrors</vt:lpstr>
      <vt:lpstr>Diapositiva 21</vt:lpstr>
      <vt:lpstr>BS suspended</vt:lpstr>
      <vt:lpstr>AdV: Status &amp; Scheduling</vt:lpstr>
      <vt:lpstr>GW sources for Advanced detectors</vt:lpstr>
      <vt:lpstr>Advanced detectors: commissioning &amp; science runs</vt:lpstr>
      <vt:lpstr>Detection probabilities in the next years</vt:lpstr>
      <vt:lpstr>Binary compact stars</vt:lpstr>
      <vt:lpstr>Fundamental physics with GW detectors?</vt:lpstr>
      <vt:lpstr>NS: lab for nuclear physics</vt:lpstr>
      <vt:lpstr>BNS: test for nuclear physics</vt:lpstr>
      <vt:lpstr>Observing BNS deformation</vt:lpstr>
      <vt:lpstr>What Advanced detectors can say on EOS constrain using BNS?</vt:lpstr>
      <vt:lpstr>Isolated NS</vt:lpstr>
      <vt:lpstr>Multimessenger physics</vt:lpstr>
      <vt:lpstr>em-follow up programme</vt:lpstr>
      <vt:lpstr>Diapositiva 36</vt:lpstr>
      <vt:lpstr>Diapositiva 37</vt:lpstr>
      <vt:lpstr>Toward a 3G of GW observatories</vt:lpstr>
      <vt:lpstr>3rd generation?</vt:lpstr>
      <vt:lpstr>3rd generation?</vt:lpstr>
      <vt:lpstr>Improving the sensitivity</vt:lpstr>
      <vt:lpstr>The Einstein Telescope Project</vt:lpstr>
      <vt:lpstr>Seismic and Newtonian noises</vt:lpstr>
      <vt:lpstr>Gravity Gradient noise in AdV</vt:lpstr>
      <vt:lpstr>Seismic noise model</vt:lpstr>
      <vt:lpstr>WP1: Site search:</vt:lpstr>
      <vt:lpstr>Underground Seismic noise Measurement</vt:lpstr>
      <vt:lpstr>Day/Night variability vs population density</vt:lpstr>
      <vt:lpstr>Diapositiva 49</vt:lpstr>
      <vt:lpstr>Diapositiva 50</vt:lpstr>
      <vt:lpstr>Detector Geometry</vt:lpstr>
      <vt:lpstr>ET technologies</vt:lpstr>
      <vt:lpstr>Xylophone design</vt:lpstr>
      <vt:lpstr>Synergies with KAGRA</vt:lpstr>
      <vt:lpstr>ET: Science targets</vt:lpstr>
      <vt:lpstr>Supernova explosion</vt:lpstr>
      <vt:lpstr>GRB progenitors</vt:lpstr>
      <vt:lpstr>Diapositiva 58</vt:lpstr>
      <vt:lpstr>Diapositiva 59</vt:lpstr>
      <vt:lpstr>3G: not only an EU idea</vt:lpstr>
      <vt:lpstr>END</vt:lpstr>
      <vt:lpstr>New EGWII call?</vt:lpstr>
    </vt:vector>
  </TitlesOfParts>
  <Company>INFN Sezione di Perugia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 detectors: from 1st to 3rd generation</dc:title>
  <dc:creator>Michele Punturo</dc:creator>
  <cp:lastModifiedBy>Michele Punturo</cp:lastModifiedBy>
  <cp:revision>207</cp:revision>
  <dcterms:created xsi:type="dcterms:W3CDTF">2015-04-24T08:55:55Z</dcterms:created>
  <dcterms:modified xsi:type="dcterms:W3CDTF">2015-06-15T20:59:37Z</dcterms:modified>
</cp:coreProperties>
</file>