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  <p:sldMasterId id="2147484102" r:id="rId2"/>
    <p:sldMasterId id="2147484107" r:id="rId3"/>
  </p:sldMasterIdLst>
  <p:notesMasterIdLst>
    <p:notesMasterId r:id="rId24"/>
  </p:notesMasterIdLst>
  <p:handoutMasterIdLst>
    <p:handoutMasterId r:id="rId25"/>
  </p:handoutMasterIdLst>
  <p:sldIdLst>
    <p:sldId id="320" r:id="rId4"/>
    <p:sldId id="338" r:id="rId5"/>
    <p:sldId id="332" r:id="rId6"/>
    <p:sldId id="293" r:id="rId7"/>
    <p:sldId id="313" r:id="rId8"/>
    <p:sldId id="310" r:id="rId9"/>
    <p:sldId id="287" r:id="rId10"/>
    <p:sldId id="295" r:id="rId11"/>
    <p:sldId id="333" r:id="rId12"/>
    <p:sldId id="335" r:id="rId13"/>
    <p:sldId id="326" r:id="rId14"/>
    <p:sldId id="304" r:id="rId15"/>
    <p:sldId id="302" r:id="rId16"/>
    <p:sldId id="325" r:id="rId17"/>
    <p:sldId id="330" r:id="rId18"/>
    <p:sldId id="336" r:id="rId19"/>
    <p:sldId id="339" r:id="rId20"/>
    <p:sldId id="327" r:id="rId21"/>
    <p:sldId id="331" r:id="rId22"/>
    <p:sldId id="265" r:id="rId23"/>
  </p:sldIdLst>
  <p:sldSz cx="9144000" cy="6858000" type="screen4x3"/>
  <p:notesSz cx="6797675" cy="9928225"/>
  <p:defaultTextStyle>
    <a:defPPr>
      <a:defRPr lang="hu-H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00"/>
    <a:srgbClr val="00FF00"/>
    <a:srgbClr val="C29A06"/>
    <a:srgbClr val="FFFF99"/>
    <a:srgbClr val="FFCC66"/>
    <a:srgbClr val="FFFF66"/>
    <a:srgbClr val="FFFFDD"/>
    <a:srgbClr val="F9D9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92230" autoAdjust="0"/>
  </p:normalViewPr>
  <p:slideViewPr>
    <p:cSldViewPr>
      <p:cViewPr>
        <p:scale>
          <a:sx n="70" d="100"/>
          <a:sy n="70" d="100"/>
        </p:scale>
        <p:origin x="-3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1686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15E48B1-EE51-4964-822D-C4717E359E61}" type="datetimeFigureOut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901D31-CAD7-4ED8-9C83-81B5B16CBD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5016E8-705C-4865-BE5D-284966B793B6}" type="datetimeFigureOut">
              <a:rPr lang="hu-HU"/>
              <a:pPr>
                <a:defRPr/>
              </a:pPr>
              <a:t>2015. 05. 05.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6C859E-D991-42EF-AEBF-583A4D188D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5" name="Dia számának helye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69CB597E-54D2-47E2-809B-6FDAAD6D9E6D}" type="slidenum">
              <a:rPr lang="hu-HU" sz="1200">
                <a:solidFill>
                  <a:srgbClr val="000000"/>
                </a:solidFill>
              </a:rPr>
              <a:pPr algn="r" defTabSz="914400"/>
              <a:t>1</a:t>
            </a:fld>
            <a:endParaRPr lang="hu-H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7EAED-52DF-4058-ABB9-0CA3F81161A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hu-HU" sz="3600" b="0" kern="1200" spc="16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FE78408-8D18-453A-98FF-4CF82D04B34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6120FD3-1554-44EF-BA23-DF0F285CB07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EB644E4-B91D-4164-852E-4DA3AD7BC70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/>
          <p:cNvSpPr txBox="1"/>
          <p:nvPr/>
        </p:nvSpPr>
        <p:spPr>
          <a:xfrm>
            <a:off x="979495" y="908720"/>
            <a:ext cx="719091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0650"/>
            <a:bevelB w="25400"/>
          </a:sp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16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MTA Energiatudományi Kutatóközpont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hu-HU" sz="36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hu-HU" sz="28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3927E0B-A430-40B6-A65D-34DC8D1F8F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hu-HU" sz="3600" b="0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45A3779-BD2F-4CCE-B919-F0034319EA1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5F3DF48-6E04-4FB2-A80C-8E9495EF6C4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/>
          <p:cNvSpPr txBox="1"/>
          <p:nvPr/>
        </p:nvSpPr>
        <p:spPr>
          <a:xfrm>
            <a:off x="979495" y="908720"/>
            <a:ext cx="719091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0650"/>
            <a:bevelB w="25400"/>
          </a:sp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16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MTA Energiatudományi Kutatóközpont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hu-HU" sz="36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hu-HU" sz="28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7230415-A15B-47A1-B997-83CD1D8D29C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hu-HU" sz="3600" b="0" kern="1200" spc="16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9DF9261-EC48-4C12-8A0E-34E4B4FE6A7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Kép 11" descr="Új kép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8263" y="133350"/>
            <a:ext cx="1003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1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4213"/>
            <a:ext cx="6858000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Kép 11" descr="Új kép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19750"/>
            <a:ext cx="1003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1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ép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4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Kép 11" descr="Új kép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0525"/>
            <a:ext cx="1003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1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339850"/>
            <a:ext cx="8207375" cy="27368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Role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of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Catalysis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Chemical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Energy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Storage</a:t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30575" y="5732463"/>
            <a:ext cx="2482850" cy="8540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MTA EK, 2015.05.04.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684213" y="5732463"/>
            <a:ext cx="77041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1258888" y="1557338"/>
            <a:ext cx="662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1970088" y="4575175"/>
            <a:ext cx="50593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József Sándor Pap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Surface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Chemistry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and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Catalysis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Department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2987675" y="4575175"/>
            <a:ext cx="30241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2"/>
          <p:cNvSpPr>
            <a:spLocks noGrp="1"/>
          </p:cNvSpPr>
          <p:nvPr>
            <p:ph type="title" idx="4294967295"/>
          </p:nvPr>
        </p:nvSpPr>
        <p:spPr bwMode="auto">
          <a:xfrm>
            <a:off x="0" y="46038"/>
            <a:ext cx="903605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sz="3200" smtClean="0">
                <a:latin typeface="Corbel" pitchFamily="34" charset="0"/>
              </a:rPr>
              <a:t>A considerable advantage of H</a:t>
            </a:r>
            <a:r>
              <a:rPr lang="hu-HU" sz="3200" baseline="-25000" smtClean="0">
                <a:latin typeface="Corbel" pitchFamily="34" charset="0"/>
              </a:rPr>
              <a:t>2</a:t>
            </a:r>
            <a:r>
              <a:rPr lang="hu-HU" sz="3200" smtClean="0">
                <a:latin typeface="Corbel" pitchFamily="34" charset="0"/>
              </a:rPr>
              <a:t> over CHs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2349500"/>
            <a:ext cx="4629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4"/>
          <p:cNvCxnSpPr/>
          <p:nvPr/>
        </p:nvCxnSpPr>
        <p:spPr>
          <a:xfrm>
            <a:off x="1044575" y="107950"/>
            <a:ext cx="69119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1141413" y="1230313"/>
            <a:ext cx="6718300" cy="830262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Electrochemistry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!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Water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electrolysis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can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be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directly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algn="ctr">
              <a:defRPr/>
            </a:pP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connected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with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renewable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power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plants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!</a:t>
            </a:r>
            <a:endParaRPr lang="hu-HU" sz="2400" dirty="0">
              <a:solidFill>
                <a:schemeClr val="accent1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2"/>
          <p:cNvSpPr txBox="1">
            <a:spLocks/>
          </p:cNvSpPr>
          <p:nvPr/>
        </p:nvSpPr>
        <p:spPr bwMode="auto">
          <a:xfrm>
            <a:off x="334963" y="46038"/>
            <a:ext cx="8337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hu-HU" sz="2600">
                <a:latin typeface="Corbel" pitchFamily="34" charset="0"/>
              </a:rPr>
              <a:t>What is water oxidation and why is it important?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2051050" y="107950"/>
            <a:ext cx="48974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90" descr="C:\Users\pjs\Desktop\files\schem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850900"/>
            <a:ext cx="907256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1976438" y="4679950"/>
            <a:ext cx="5189537" cy="1570038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WOC: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water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oxidation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catalyst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,</a:t>
            </a:r>
          </a:p>
          <a:p>
            <a:pPr algn="just">
              <a:defRPr/>
            </a:pP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compound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that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can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accelerate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the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evolution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of O</a:t>
            </a:r>
            <a:r>
              <a:rPr lang="hu-HU" sz="2400" baseline="-2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2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from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water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and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can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be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attached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to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electrode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surface</a:t>
            </a:r>
            <a:r>
              <a:rPr lang="hu-H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6938"/>
            <a:ext cx="3933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13" y="2487613"/>
            <a:ext cx="45005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413" y="4413250"/>
            <a:ext cx="45005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6025" y="2027238"/>
            <a:ext cx="4810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Cím 2"/>
          <p:cNvSpPr txBox="1">
            <a:spLocks/>
          </p:cNvSpPr>
          <p:nvPr/>
        </p:nvSpPr>
        <p:spPr bwMode="auto">
          <a:xfrm>
            <a:off x="334963" y="46038"/>
            <a:ext cx="8337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hu-HU" sz="2600">
                <a:latin typeface="Corbel" pitchFamily="34" charset="0"/>
              </a:rPr>
              <a:t>Self-organized metal oxides and hydroxides</a:t>
            </a: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403350" y="107950"/>
            <a:ext cx="61928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765175"/>
            <a:ext cx="539908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0" y="5514975"/>
            <a:ext cx="4105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ím 2"/>
          <p:cNvSpPr txBox="1">
            <a:spLocks/>
          </p:cNvSpPr>
          <p:nvPr/>
        </p:nvSpPr>
        <p:spPr bwMode="auto">
          <a:xfrm>
            <a:off x="334963" y="46038"/>
            <a:ext cx="8337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hu-HU" sz="2600">
                <a:latin typeface="Corbel" pitchFamily="34" charset="0"/>
              </a:rPr>
              <a:t>Photosensitized supramolecular systems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1258888" y="101600"/>
            <a:ext cx="64817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375" y="1052513"/>
            <a:ext cx="6372225" cy="4986337"/>
          </a:xfrm>
          <a:prstGeom prst="rect">
            <a:avLst/>
          </a:prstGeom>
          <a:solidFill>
            <a:schemeClr val="accent5">
              <a:lumMod val="50000"/>
              <a:alpha val="92000"/>
            </a:schemeClr>
          </a:solidFill>
          <a:ln w="19050" cmpd="sng">
            <a:solidFill>
              <a:schemeClr val="tx1"/>
            </a:solidFill>
            <a:round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Homogeneous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catalysts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: </a:t>
            </a:r>
            <a:b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</a:b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	</a:t>
            </a:r>
            <a:r>
              <a:rPr lang="hu-HU" sz="2400" dirty="0" err="1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stability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(10</a:t>
            </a:r>
            <a:r>
              <a:rPr lang="hu-HU" sz="2400" baseline="300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4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&gt;TON),</a:t>
            </a:r>
            <a:b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</a:b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	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sensitivity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(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anions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, 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contaminants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)</a:t>
            </a:r>
          </a:p>
          <a:p>
            <a:pPr defTabSz="914400">
              <a:spcAft>
                <a:spcPts val="600"/>
              </a:spcAft>
              <a:defRPr/>
            </a:pP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Heterogeneous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catalysts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: 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/>
            </a:r>
            <a:b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</a:b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	</a:t>
            </a:r>
            <a:r>
              <a:rPr lang="hu-HU" sz="2400" dirty="0" err="1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rate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(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small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TOF), 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/>
            </a:r>
            <a:b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</a:b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	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deactivation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(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nano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)</a:t>
            </a:r>
          </a:p>
          <a:p>
            <a:pPr defTabSz="914400">
              <a:spcAft>
                <a:spcPts val="600"/>
              </a:spcAft>
              <a:defRPr/>
            </a:pP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Electrocatalysts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: </a:t>
            </a:r>
            <a:r>
              <a:rPr lang="hu-HU" sz="2400" dirty="0" err="1">
                <a:solidFill>
                  <a:schemeClr val="accent6"/>
                </a:solidFill>
                <a:latin typeface="Eras Medium ITC" panose="020B0602030504020804" pitchFamily="34" charset="0"/>
              </a:rPr>
              <a:t>overpotential</a:t>
            </a:r>
            <a:endParaRPr lang="hu-HU" sz="2400" dirty="0">
              <a:solidFill>
                <a:prstClr val="white"/>
              </a:solidFill>
              <a:latin typeface="Eras Medium ITC" panose="020B0602030504020804" pitchFamily="34" charset="0"/>
            </a:endParaRPr>
          </a:p>
          <a:p>
            <a:pPr defTabSz="914400">
              <a:spcAft>
                <a:spcPts val="600"/>
              </a:spcAft>
              <a:defRPr/>
            </a:pP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</a:rPr>
              <a:t>	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</a:rPr>
              <a:t>homogeneous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</a:rPr>
              <a:t>: 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</a:rPr>
              <a:t>0,6-0,9 V</a:t>
            </a:r>
          </a:p>
          <a:p>
            <a:pPr defTabSz="914400">
              <a:spcAft>
                <a:spcPts val="600"/>
              </a:spcAft>
              <a:defRPr/>
            </a:pP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</a:rPr>
              <a:t>	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</a:rPr>
              <a:t>heterogeneous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</a:rPr>
              <a:t>: 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</a:rPr>
              <a:t>0,2-0,4 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</a:rPr>
              <a:t>V</a:t>
            </a:r>
            <a:endParaRPr lang="hu-HU" sz="2400" dirty="0">
              <a:solidFill>
                <a:prstClr val="white"/>
              </a:solidFill>
              <a:latin typeface="Eras Medium ITC" panose="020B0602030504020804" pitchFamily="34" charset="0"/>
              <a:cs typeface="+mn-cs"/>
            </a:endParaRPr>
          </a:p>
          <a:p>
            <a:pPr defTabSz="914400">
              <a:spcAft>
                <a:spcPts val="600"/>
              </a:spcAft>
              <a:defRPr/>
            </a:pP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Photocatalysts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: </a:t>
            </a:r>
          </a:p>
          <a:p>
            <a:pPr defTabSz="914400">
              <a:spcAft>
                <a:spcPts val="600"/>
              </a:spcAft>
              <a:defRPr/>
            </a:pP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	</a:t>
            </a:r>
            <a:r>
              <a:rPr lang="hu-HU" sz="2400" dirty="0" err="1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small</a:t>
            </a:r>
            <a:r>
              <a:rPr lang="hu-HU" sz="2400" dirty="0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 err="1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quantum</a:t>
            </a:r>
            <a:r>
              <a:rPr lang="hu-HU" sz="2400" dirty="0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 err="1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efficiency</a:t>
            </a:r>
            <a:r>
              <a:rPr lang="hu-HU" sz="2400" dirty="0">
                <a:solidFill>
                  <a:schemeClr val="accent6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in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the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visible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	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range</a:t>
            </a:r>
            <a:r>
              <a:rPr lang="hu-HU" sz="2400" dirty="0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 of </a:t>
            </a:r>
            <a:r>
              <a:rPr lang="hu-HU" sz="2400" dirty="0" err="1">
                <a:solidFill>
                  <a:prstClr val="white"/>
                </a:solidFill>
                <a:latin typeface="Eras Medium ITC" panose="020B0602030504020804" pitchFamily="34" charset="0"/>
                <a:cs typeface="+mn-cs"/>
              </a:rPr>
              <a:t>activation</a:t>
            </a:r>
            <a:endParaRPr lang="hu-HU" sz="2400" dirty="0">
              <a:solidFill>
                <a:prstClr val="white"/>
              </a:solidFill>
              <a:latin typeface="Eras Medium ITC" panose="020B0602030504020804" pitchFamily="34" charset="0"/>
              <a:cs typeface="+mn-cs"/>
            </a:endParaRPr>
          </a:p>
        </p:txBody>
      </p:sp>
      <p:sp>
        <p:nvSpPr>
          <p:cNvPr id="33794" name="Cím 2"/>
          <p:cNvSpPr txBox="1">
            <a:spLocks/>
          </p:cNvSpPr>
          <p:nvPr/>
        </p:nvSpPr>
        <p:spPr bwMode="auto">
          <a:xfrm>
            <a:off x="403225" y="46038"/>
            <a:ext cx="8337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hu-HU" sz="2600">
                <a:latin typeface="Corbel" pitchFamily="34" charset="0"/>
              </a:rPr>
              <a:t>There is plenty of space for further research, because…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1230313" y="93663"/>
            <a:ext cx="6683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zövegdoboz 1"/>
          <p:cNvSpPr txBox="1">
            <a:spLocks noChangeArrowheads="1"/>
          </p:cNvSpPr>
          <p:nvPr/>
        </p:nvSpPr>
        <p:spPr bwMode="auto">
          <a:xfrm>
            <a:off x="2433638" y="2781300"/>
            <a:ext cx="4276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800">
                <a:solidFill>
                  <a:srgbClr val="000000"/>
                </a:solidFill>
                <a:latin typeface="Corbel" pitchFamily="34" charset="0"/>
              </a:rPr>
              <a:t>…and studies in </a:t>
            </a:r>
          </a:p>
          <a:p>
            <a:r>
              <a:rPr lang="hu-HU" sz="4800">
                <a:solidFill>
                  <a:srgbClr val="000000"/>
                </a:solidFill>
                <a:latin typeface="Corbel" pitchFamily="34" charset="0"/>
              </a:rPr>
              <a:t>our laboratory</a:t>
            </a:r>
            <a:endParaRPr lang="hu-HU" sz="4800" baseline="-25000">
              <a:solidFill>
                <a:srgbClr val="000000"/>
              </a:solidFill>
              <a:latin typeface="Corbel" pitchFamily="34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2268538" y="2781300"/>
            <a:ext cx="46069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9984" y="1524393"/>
          <a:ext cx="6288360" cy="125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836"/>
                <a:gridCol w="628836"/>
                <a:gridCol w="628836"/>
                <a:gridCol w="628836"/>
                <a:gridCol w="628836"/>
                <a:gridCol w="628836"/>
                <a:gridCol w="628836"/>
                <a:gridCol w="628836"/>
                <a:gridCol w="628836"/>
                <a:gridCol w="628836"/>
              </a:tblGrid>
              <a:tr h="418845"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Sc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Ti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Cr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Mn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Fe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Ni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Cu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Zn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18845"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Y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Zr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Nb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Mo 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Tc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Ru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Rh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Pd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Ag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Cd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18845"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La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Hf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Ta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Os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Ir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Pt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Au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63500" dist="381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Hg</a:t>
                      </a:r>
                      <a:endParaRPr lang="hu-HU" b="1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63500" dist="38100" sx="102000" sy="102000" algn="c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331913" y="765175"/>
            <a:ext cx="57705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Transition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metals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that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are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cheap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,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abundant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, </a:t>
            </a:r>
            <a:b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</a:b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have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 more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available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oxidation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hu-HU" sz="2400" dirty="0" err="1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states</a:t>
            </a:r>
            <a:r>
              <a:rPr lang="hu-HU" sz="2400" dirty="0">
                <a:solidFill>
                  <a:prstClr val="black"/>
                </a:solidFill>
                <a:latin typeface="Corbel" panose="020B0503020204020204" pitchFamily="34" charset="0"/>
                <a:cs typeface="+mn-cs"/>
              </a:rPr>
              <a:t>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331913" y="2924175"/>
            <a:ext cx="7011987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u-HU" sz="2000" dirty="0">
                <a:solidFill>
                  <a:prstClr val="black"/>
                </a:solidFill>
                <a:latin typeface="Calibri"/>
                <a:cs typeface="+mn-cs"/>
              </a:rPr>
              <a:t>AIM: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study</a:t>
            </a:r>
            <a:r>
              <a:rPr lang="hu-HU" sz="2000" dirty="0">
                <a:solidFill>
                  <a:prstClr val="black"/>
                </a:solidFill>
                <a:latin typeface="Calibri"/>
                <a:cs typeface="+mn-cs"/>
              </a:rPr>
              <a:t>ing</a:t>
            </a:r>
          </a:p>
          <a:p>
            <a:pPr defTabSz="914400">
              <a:defRPr/>
            </a:pPr>
            <a:r>
              <a:rPr lang="en-US" sz="2000" b="1" dirty="0" err="1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supramolecular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systems</a:t>
            </a:r>
            <a:r>
              <a:rPr lang="hu-HU" sz="20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that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in part </a:t>
            </a: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exploit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molecular catalysts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carry potential </a:t>
            </a: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to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merge advantages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of the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different</a:t>
            </a:r>
            <a:r>
              <a:rPr lang="hu-HU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approaches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Three directions: </a:t>
            </a: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1) Ru-based catalysts and related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metal-organic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frameworks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2)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Cu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complexes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for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electrocatalysis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(3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)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Photosensitized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layered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double hydroxides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(LDHs) for </a:t>
            </a:r>
            <a:r>
              <a:rPr lang="hu-HU" sz="20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hu-HU" sz="20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hu-HU" sz="2000" dirty="0">
                <a:solidFill>
                  <a:prstClr val="black"/>
                </a:solidFill>
                <a:latin typeface="Calibri"/>
                <a:cs typeface="+mn-cs"/>
              </a:rPr>
              <a:t>     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photo(electro)catalysis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844" name="Cím 2"/>
          <p:cNvSpPr txBox="1">
            <a:spLocks/>
          </p:cNvSpPr>
          <p:nvPr/>
        </p:nvSpPr>
        <p:spPr bwMode="auto">
          <a:xfrm>
            <a:off x="2770188" y="46038"/>
            <a:ext cx="3527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hu-HU" sz="2600">
                <a:latin typeface="Corbel" pitchFamily="34" charset="0"/>
              </a:rPr>
              <a:t>Considerations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3487738" y="122238"/>
            <a:ext cx="20923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Kép 2"/>
          <p:cNvPicPr>
            <a:picLocks noChangeAspect="1"/>
          </p:cNvPicPr>
          <p:nvPr/>
        </p:nvPicPr>
        <p:blipFill>
          <a:blip r:embed="rId2"/>
          <a:srcRect l="30177" t="35216" r="3839" b="17116"/>
          <a:stretch>
            <a:fillRect/>
          </a:stretch>
        </p:blipFill>
        <p:spPr bwMode="auto">
          <a:xfrm>
            <a:off x="5391150" y="4824413"/>
            <a:ext cx="37528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Kép 3"/>
          <p:cNvPicPr>
            <a:picLocks noChangeAspect="1"/>
          </p:cNvPicPr>
          <p:nvPr/>
        </p:nvPicPr>
        <p:blipFill>
          <a:blip r:embed="rId3"/>
          <a:srcRect r="4776" b="29652"/>
          <a:stretch>
            <a:fillRect/>
          </a:stretch>
        </p:blipFill>
        <p:spPr bwMode="auto">
          <a:xfrm>
            <a:off x="436563" y="-6350"/>
            <a:ext cx="87074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5" name="Picture 17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2257" t="3374" r="30675" b="50087"/>
          <a:stretch>
            <a:fillRect/>
          </a:stretch>
        </p:blipFill>
        <p:spPr bwMode="auto">
          <a:xfrm>
            <a:off x="6084888" y="4508500"/>
            <a:ext cx="23955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 rot="20139756">
            <a:off x="4237038" y="5102225"/>
            <a:ext cx="1660525" cy="830263"/>
          </a:xfrm>
          <a:prstGeom prst="rect">
            <a:avLst/>
          </a:prstGeom>
          <a:noFill/>
          <a:ln w="6350">
            <a:solidFill>
              <a:schemeClr val="accent5">
                <a:lumMod val="20000"/>
                <a:lumOff val="80000"/>
              </a:schemeClr>
            </a:solidFill>
            <a:prstDash val="dashDot"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hu-HU" sz="4800" b="1" dirty="0" err="1">
                <a:solidFill>
                  <a:srgbClr val="4BACC6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MOFs</a:t>
            </a:r>
            <a:endParaRPr lang="hu-HU" sz="4800" b="1" dirty="0">
              <a:solidFill>
                <a:srgbClr val="4BACC6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 rot="20027443">
            <a:off x="1889125" y="1995488"/>
            <a:ext cx="5116513" cy="831850"/>
          </a:xfrm>
          <a:prstGeom prst="rect">
            <a:avLst/>
          </a:prstGeom>
          <a:noFill/>
          <a:ln w="6350">
            <a:solidFill>
              <a:schemeClr val="accent5">
                <a:lumMod val="20000"/>
                <a:lumOff val="80000"/>
              </a:schemeClr>
            </a:solidFill>
            <a:prstDash val="dashDot"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hu-HU" sz="4800" b="1" dirty="0" err="1">
                <a:solidFill>
                  <a:srgbClr val="4BACC6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Molecular</a:t>
            </a:r>
            <a:r>
              <a:rPr lang="hu-HU" sz="4800" b="1" dirty="0">
                <a:solidFill>
                  <a:srgbClr val="4BACC6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 </a:t>
            </a:r>
            <a:r>
              <a:rPr lang="hu-HU" sz="4800" b="1" dirty="0" err="1">
                <a:solidFill>
                  <a:srgbClr val="4BACC6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catalysts</a:t>
            </a:r>
            <a:endParaRPr lang="hu-HU" sz="4800" b="1" dirty="0">
              <a:solidFill>
                <a:srgbClr val="4BACC6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388" y="188913"/>
            <a:ext cx="51133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hu-H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Ru-based</a:t>
            </a:r>
            <a:r>
              <a:rPr lang="hu-HU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hu-H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MOFs</a:t>
            </a:r>
            <a:endParaRPr lang="hu-HU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 defTabSz="914400">
              <a:defRPr/>
            </a:pPr>
            <a:endParaRPr lang="hu-HU">
              <a:solidFill>
                <a:prstClr val="black"/>
              </a:solidFill>
              <a:cs typeface="+mn-cs"/>
            </a:endParaRPr>
          </a:p>
        </p:txBody>
      </p:sp>
      <p:graphicFrame>
        <p:nvGraphicFramePr>
          <p:cNvPr id="4" name="Object 71"/>
          <p:cNvGraphicFramePr>
            <a:graphicFrameLocks noChangeAspect="1"/>
          </p:cNvGraphicFramePr>
          <p:nvPr/>
        </p:nvGraphicFramePr>
        <p:xfrm>
          <a:off x="822325" y="1125538"/>
          <a:ext cx="4254500" cy="2965450"/>
        </p:xfrm>
        <a:graphic>
          <a:graphicData uri="http://schemas.openxmlformats.org/presentationml/2006/ole">
            <p:oleObj spid="_x0000_s8263" name="CS ChemDraw Drawing" r:id="rId4" imgW="6123240" imgH="4187160" progId="">
              <p:embed/>
            </p:oleObj>
          </a:graphicData>
        </a:graphic>
      </p:graphicFrame>
      <p:sp>
        <p:nvSpPr>
          <p:cNvPr id="5" name="Téglalap 4"/>
          <p:cNvSpPr/>
          <p:nvPr/>
        </p:nvSpPr>
        <p:spPr>
          <a:xfrm>
            <a:off x="5508625" y="1341438"/>
            <a:ext cx="35274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Problem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: </a:t>
            </a:r>
          </a:p>
          <a:p>
            <a:pPr defTabSz="914400">
              <a:defRPr/>
            </a:pP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ligand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dissociation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leads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to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rapid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deactivation</a:t>
            </a:r>
            <a:endParaRPr lang="hu-HU" sz="20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defTabSz="914400">
              <a:defRPr/>
            </a:pP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Advantage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: </a:t>
            </a:r>
          </a:p>
          <a:p>
            <a:pPr defTabSz="914400">
              <a:defRPr/>
            </a:pP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complexes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with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no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open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sites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are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the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most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active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catalysts</a:t>
            </a:r>
            <a:endParaRPr lang="hu-HU" sz="2000" dirty="0">
              <a:solidFill>
                <a:srgbClr val="669900"/>
              </a:solidFill>
              <a:latin typeface="Calibri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 defTabSz="914400">
              <a:defRPr/>
            </a:pPr>
            <a:endParaRPr lang="hu-H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63713" y="4489450"/>
            <a:ext cx="3671887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Problem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: </a:t>
            </a:r>
          </a:p>
          <a:p>
            <a:pPr defTabSz="914400">
              <a:defRPr/>
            </a:pP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the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lack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of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open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sites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bottlenecks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catalytic</a:t>
            </a:r>
            <a:r>
              <a:rPr lang="hu-HU" sz="2000" dirty="0">
                <a:solidFill>
                  <a:srgbClr val="669900"/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rgbClr val="669900"/>
                </a:solidFill>
                <a:latin typeface="Calibri"/>
                <a:cs typeface="+mn-cs"/>
              </a:rPr>
              <a:t>applications</a:t>
            </a:r>
            <a:endParaRPr lang="hu-HU" sz="2000" dirty="0">
              <a:solidFill>
                <a:srgbClr val="669900"/>
              </a:solidFill>
              <a:latin typeface="Calibri"/>
              <a:cs typeface="+mn-cs"/>
            </a:endParaRPr>
          </a:p>
          <a:p>
            <a:pPr defTabSz="914400">
              <a:defRPr/>
            </a:pPr>
            <a:endParaRPr lang="hu-H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914400">
              <a:defRPr/>
            </a:pP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Advantage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: </a:t>
            </a:r>
          </a:p>
          <a:p>
            <a:pPr defTabSz="914400">
              <a:defRPr/>
            </a:pP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porous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materials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,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existing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options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for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surface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hu-HU" sz="200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anchoring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(SURMOF)</a:t>
            </a:r>
            <a:endParaRPr lang="hu-HU" sz="20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8256" name="Picture 64"/>
          <p:cNvPicPr>
            <a:picLocks noChangeAspect="1" noChangeArrowheads="1"/>
          </p:cNvPicPr>
          <p:nvPr/>
        </p:nvPicPr>
        <p:blipFill>
          <a:blip r:embed="rId5"/>
          <a:srcRect l="36176" t="7156" r="34653" b="8777"/>
          <a:stretch>
            <a:fillRect/>
          </a:stretch>
        </p:blipFill>
        <p:spPr bwMode="auto">
          <a:xfrm>
            <a:off x="5508625" y="760413"/>
            <a:ext cx="32670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4638" y="1052513"/>
            <a:ext cx="6048375" cy="1152525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5000"/>
              </a:lnSpc>
              <a:buFontTx/>
              <a:buNone/>
              <a:defRPr/>
            </a:pPr>
            <a:r>
              <a:rPr lang="hu-HU" altLang="hu-HU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Layered</a:t>
            </a:r>
            <a:r>
              <a:rPr lang="hu-HU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altLang="hu-HU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double</a:t>
            </a:r>
            <a:r>
              <a:rPr lang="hu-HU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altLang="hu-HU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hydroxides</a:t>
            </a:r>
            <a:r>
              <a:rPr lang="hu-HU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(LDH)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/>
            </a:r>
            <a:b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</a:b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/>
            </a:r>
            <a:b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</a:b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           [M</a:t>
            </a:r>
            <a:r>
              <a:rPr lang="hu-HU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’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(II)</a:t>
            </a:r>
            <a:r>
              <a:rPr lang="en-GB" altLang="hu-HU" sz="22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1-x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M(III)</a:t>
            </a:r>
            <a:r>
              <a:rPr lang="en-GB" altLang="hu-HU" sz="22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x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(OH)</a:t>
            </a:r>
            <a:r>
              <a:rPr lang="en-GB" altLang="hu-HU" sz="22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2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]</a:t>
            </a:r>
            <a:r>
              <a:rPr lang="en-GB" altLang="hu-HU" sz="2200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x+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[</a:t>
            </a:r>
            <a:r>
              <a:rPr lang="hu-HU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A</a:t>
            </a:r>
            <a:r>
              <a:rPr lang="en-GB" altLang="hu-HU" sz="2200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m-</a:t>
            </a:r>
            <a:r>
              <a:rPr lang="en-GB" altLang="hu-HU" sz="22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x/m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  <a:cs typeface="Arial" pitchFamily="34" charset="0"/>
              </a:rPr>
              <a:t>•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nH</a:t>
            </a:r>
            <a:r>
              <a:rPr lang="en-GB" altLang="hu-HU" sz="22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2</a:t>
            </a:r>
            <a:r>
              <a:rPr lang="en-GB" altLang="hu-HU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O]</a:t>
            </a:r>
            <a:r>
              <a:rPr lang="en-GB" altLang="hu-HU" sz="2200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x-</a:t>
            </a:r>
            <a:r>
              <a:rPr lang="en-GB" altLang="hu-HU" sz="2200" baseline="30000" dirty="0" smtClean="0">
                <a:latin typeface="Eras Medium ITC" panose="020B0602030504020804" pitchFamily="34" charset="0"/>
              </a:rPr>
              <a:t/>
            </a:r>
            <a:br>
              <a:rPr lang="en-GB" altLang="hu-HU" sz="2200" baseline="30000" dirty="0" smtClean="0">
                <a:latin typeface="Eras Medium ITC" panose="020B0602030504020804" pitchFamily="34" charset="0"/>
              </a:rPr>
            </a:br>
            <a:endParaRPr lang="en-GB" altLang="hu-HU" sz="2200" baseline="30000" dirty="0" smtClean="0">
              <a:latin typeface="Eras Medium ITC" panose="020B0602030504020804" pitchFamily="34" charset="0"/>
            </a:endParaRPr>
          </a:p>
        </p:txBody>
      </p:sp>
      <p:grpSp>
        <p:nvGrpSpPr>
          <p:cNvPr id="5" name="Csoportba foglalás 4"/>
          <p:cNvGrpSpPr>
            <a:grpSpLocks noChangeAspect="1"/>
          </p:cNvGrpSpPr>
          <p:nvPr/>
        </p:nvGrpSpPr>
        <p:grpSpPr bwMode="auto">
          <a:xfrm>
            <a:off x="3460750" y="2438400"/>
            <a:ext cx="2454275" cy="4319588"/>
            <a:chOff x="3343166" y="2626780"/>
            <a:chExt cx="2270611" cy="4010025"/>
          </a:xfrm>
        </p:grpSpPr>
        <p:pic>
          <p:nvPicPr>
            <p:cNvPr id="10257" name="Kép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3502" y="2626780"/>
              <a:ext cx="2200275" cy="401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églalap 6"/>
            <p:cNvSpPr/>
            <p:nvPr/>
          </p:nvSpPr>
          <p:spPr>
            <a:xfrm>
              <a:off x="4494627" y="6146052"/>
              <a:ext cx="647697" cy="4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3343166" y="5463714"/>
              <a:ext cx="647697" cy="212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3343166" y="4971488"/>
              <a:ext cx="594824" cy="212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3343166" y="4623687"/>
              <a:ext cx="452360" cy="212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Jobb oldali kapcsos zárójel 10"/>
          <p:cNvSpPr/>
          <p:nvPr/>
        </p:nvSpPr>
        <p:spPr>
          <a:xfrm>
            <a:off x="6234113" y="3644900"/>
            <a:ext cx="163512" cy="1482725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3530600" y="2708275"/>
            <a:ext cx="4062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hu-HU" altLang="hu-HU">
                <a:latin typeface="Eras Medium ITC" pitchFamily="34" charset="0"/>
              </a:rPr>
              <a:t>- M’(II) and M(III) are variable</a:t>
            </a:r>
          </a:p>
          <a:p>
            <a:pPr marL="177800" indent="-177800"/>
            <a:r>
              <a:rPr lang="hu-HU" altLang="hu-HU">
                <a:latin typeface="Eras Medium ITC" pitchFamily="34" charset="0"/>
              </a:rPr>
              <a:t>- r</a:t>
            </a:r>
            <a:r>
              <a:rPr lang="hu-HU" altLang="hu-HU" baseline="-25000">
                <a:latin typeface="Eras Medium ITC" pitchFamily="34" charset="0"/>
              </a:rPr>
              <a:t>M’(II)</a:t>
            </a:r>
            <a:r>
              <a:rPr lang="hu-HU" altLang="hu-HU">
                <a:latin typeface="Eras Medium ITC" pitchFamily="34" charset="0"/>
              </a:rPr>
              <a:t> ≈ r</a:t>
            </a:r>
            <a:r>
              <a:rPr lang="hu-HU" altLang="hu-HU" baseline="-25000">
                <a:latin typeface="Eras Medium ITC" pitchFamily="34" charset="0"/>
              </a:rPr>
              <a:t>M(III)</a:t>
            </a:r>
            <a:endParaRPr lang="en-US" altLang="hu-HU">
              <a:latin typeface="Eras Medium ITC" pitchFamily="34" charset="0"/>
            </a:endParaRPr>
          </a:p>
        </p:txBody>
      </p:sp>
      <p:sp>
        <p:nvSpPr>
          <p:cNvPr id="13" name="Jobb oldali kapcsos zárójel 12"/>
          <p:cNvSpPr/>
          <p:nvPr/>
        </p:nvSpPr>
        <p:spPr>
          <a:xfrm>
            <a:off x="6246813" y="2708275"/>
            <a:ext cx="141287" cy="936625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530600" y="3859213"/>
            <a:ext cx="406241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Eras Medium ITC" panose="020B0602030504020804" pitchFamily="34" charset="0"/>
              </a:rPr>
              <a:t>- </a:t>
            </a:r>
            <a:r>
              <a:rPr lang="hu-HU" dirty="0" err="1">
                <a:latin typeface="Eras Medium ITC" panose="020B0602030504020804" pitchFamily="34" charset="0"/>
              </a:rPr>
              <a:t>Surface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adsorbed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water</a:t>
            </a:r>
            <a:endParaRPr lang="hu-HU" dirty="0">
              <a:latin typeface="Eras Medium ITC" panose="020B0602030504020804" pitchFamily="34" charset="0"/>
            </a:endParaRPr>
          </a:p>
          <a:p>
            <a:pPr>
              <a:defRPr/>
            </a:pPr>
            <a:r>
              <a:rPr lang="hu-HU" dirty="0">
                <a:latin typeface="Eras Medium ITC" panose="020B0602030504020804" pitchFamily="34" charset="0"/>
              </a:rPr>
              <a:t>- </a:t>
            </a:r>
            <a:r>
              <a:rPr lang="hu-HU" dirty="0" err="1">
                <a:latin typeface="Eras Medium ITC" panose="020B0602030504020804" pitchFamily="34" charset="0"/>
              </a:rPr>
              <a:t>Weakly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bound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water</a:t>
            </a:r>
            <a:endParaRPr lang="hu-HU" dirty="0">
              <a:latin typeface="Eras Medium ITC" panose="020B0602030504020804" pitchFamily="34" charset="0"/>
            </a:endParaRPr>
          </a:p>
          <a:p>
            <a:pPr>
              <a:defRPr/>
            </a:pPr>
            <a:r>
              <a:rPr lang="hu-HU" dirty="0">
                <a:latin typeface="Eras Medium ITC" panose="020B0602030504020804" pitchFamily="34" charset="0"/>
              </a:rPr>
              <a:t>- </a:t>
            </a:r>
            <a:r>
              <a:rPr lang="hu-HU" dirty="0" err="1">
                <a:latin typeface="Eras Medium ITC" panose="020B0602030504020804" pitchFamily="34" charset="0"/>
              </a:rPr>
              <a:t>Strogly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bound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water</a:t>
            </a:r>
            <a:endParaRPr lang="hu-HU" dirty="0">
              <a:latin typeface="Eras Medium ITC" panose="020B0602030504020804" pitchFamily="34" charset="0"/>
            </a:endParaRPr>
          </a:p>
          <a:p>
            <a:pPr marL="177800" indent="-177800">
              <a:defRPr/>
            </a:pPr>
            <a:r>
              <a:rPr lang="hu-HU" dirty="0">
                <a:latin typeface="Eras Medium ITC" panose="020B0602030504020804" pitchFamily="34" charset="0"/>
              </a:rPr>
              <a:t>- </a:t>
            </a:r>
            <a:r>
              <a:rPr lang="hu-HU" dirty="0" err="1">
                <a:latin typeface="Eras Medium ITC" panose="020B0602030504020804" pitchFamily="34" charset="0"/>
              </a:rPr>
              <a:t>Intercalation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options</a:t>
            </a:r>
            <a:endParaRPr lang="en-US" dirty="0">
              <a:latin typeface="Eras Medium ITC" panose="020B06020305040208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dirty="0" err="1">
                <a:latin typeface="Eras Medium ITC" panose="020B0602030504020804" pitchFamily="34" charset="0"/>
              </a:rPr>
              <a:t>Heat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induces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reversible</a:t>
            </a:r>
            <a:endParaRPr lang="hu-HU" dirty="0">
              <a:latin typeface="Eras Medium ITC" panose="020B0602030504020804" pitchFamily="34" charset="0"/>
            </a:endParaRPr>
          </a:p>
          <a:p>
            <a:pPr>
              <a:defRPr/>
            </a:pPr>
            <a:r>
              <a:rPr lang="hu-HU" dirty="0">
                <a:latin typeface="Eras Medium ITC" panose="020B0602030504020804" pitchFamily="34" charset="0"/>
              </a:rPr>
              <a:t>	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changes</a:t>
            </a:r>
            <a:r>
              <a:rPr lang="hu-HU" dirty="0">
                <a:latin typeface="Eras Medium ITC" panose="020B0602030504020804" pitchFamily="34" charset="0"/>
              </a:rPr>
              <a:t/>
            </a:r>
            <a:br>
              <a:rPr lang="hu-HU" dirty="0">
                <a:latin typeface="Eras Medium ITC" panose="020B0602030504020804" pitchFamily="34" charset="0"/>
              </a:rPr>
            </a:br>
            <a:r>
              <a:rPr lang="hu-HU" dirty="0">
                <a:latin typeface="Eras Medium ITC" panose="020B0602030504020804" pitchFamily="34" charset="0"/>
              </a:rPr>
              <a:t>	(</a:t>
            </a:r>
            <a:r>
              <a:rPr lang="hu-HU" dirty="0" err="1">
                <a:latin typeface="Eras Medium ITC" panose="020B0602030504020804" pitchFamily="34" charset="0"/>
              </a:rPr>
              <a:t>memory</a:t>
            </a:r>
            <a:r>
              <a:rPr lang="hu-HU" dirty="0">
                <a:latin typeface="Eras Medium ITC" panose="020B0602030504020804" pitchFamily="34" charset="0"/>
              </a:rPr>
              <a:t> </a:t>
            </a:r>
            <a:r>
              <a:rPr lang="hu-HU" dirty="0" err="1">
                <a:latin typeface="Eras Medium ITC" panose="020B0602030504020804" pitchFamily="34" charset="0"/>
              </a:rPr>
              <a:t>effect</a:t>
            </a:r>
            <a:r>
              <a:rPr lang="hu-HU" dirty="0"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0253" name="Cím 2"/>
          <p:cNvSpPr txBox="1">
            <a:spLocks/>
          </p:cNvSpPr>
          <p:nvPr/>
        </p:nvSpPr>
        <p:spPr bwMode="auto">
          <a:xfrm>
            <a:off x="334963" y="46038"/>
            <a:ext cx="8337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hu-HU" sz="2600">
                <a:latin typeface="Corbel" pitchFamily="34" charset="0"/>
              </a:rPr>
              <a:t>Photosensitized LDHs with abundant metals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1042988" y="101600"/>
            <a:ext cx="70500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 l="37662" t="11795" r="34071" b="13986"/>
          <a:stretch>
            <a:fillRect/>
          </a:stretch>
        </p:blipFill>
        <p:spPr bwMode="auto">
          <a:xfrm>
            <a:off x="6624638" y="4194175"/>
            <a:ext cx="25193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zövegdoboz 16"/>
          <p:cNvSpPr txBox="1"/>
          <p:nvPr/>
        </p:nvSpPr>
        <p:spPr>
          <a:xfrm>
            <a:off x="6789738" y="3354388"/>
            <a:ext cx="2189162" cy="831850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Small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molecule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algn="ctr">
              <a:defRPr/>
            </a:pP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photosensitizer</a:t>
            </a:r>
            <a:endParaRPr lang="hu-HU" sz="2400" dirty="0">
              <a:solidFill>
                <a:schemeClr val="accent1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3255963" y="4283075"/>
          <a:ext cx="3533775" cy="1071563"/>
        </p:xfrm>
        <a:graphic>
          <a:graphicData uri="http://schemas.openxmlformats.org/presentationml/2006/ole">
            <p:oleObj spid="_x0000_s10246" name="CS ChemDraw Drawing" r:id="rId5" imgW="3533843" imgH="107102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012E-6 L -0.31753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3 L -0.3323 0.0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4255E-6 L -0.33247 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2"/>
          <p:cNvCxnSpPr/>
          <p:nvPr/>
        </p:nvCxnSpPr>
        <p:spPr>
          <a:xfrm>
            <a:off x="755650" y="115888"/>
            <a:ext cx="77041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ím 2"/>
          <p:cNvSpPr txBox="1">
            <a:spLocks/>
          </p:cNvSpPr>
          <p:nvPr/>
        </p:nvSpPr>
        <p:spPr>
          <a:xfrm>
            <a:off x="71438" y="115888"/>
            <a:ext cx="9144000" cy="5000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Renewable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energy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sources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–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how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to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store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produced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energy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?</a:t>
            </a:r>
            <a:endParaRPr lang="hu-H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19459" name="Picture 2" descr="http://assets.inhabitat.com/wp-content/blogs.dir/1/files/2013/10/israel_solar_brightsou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963" y="1047750"/>
            <a:ext cx="31718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Szövegdoboz 4"/>
          <p:cNvSpPr txBox="1">
            <a:spLocks noChangeArrowheads="1"/>
          </p:cNvSpPr>
          <p:nvPr/>
        </p:nvSpPr>
        <p:spPr bwMode="auto">
          <a:xfrm>
            <a:off x="5297488" y="3246438"/>
            <a:ext cx="3154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/>
              <a:t>Israel – 10 MW solar thermal pp.</a:t>
            </a:r>
          </a:p>
          <a:p>
            <a:pPr algn="ctr"/>
            <a:r>
              <a:rPr lang="hu-HU" sz="1600"/>
              <a:t>(with backup biomass facility)</a:t>
            </a:r>
          </a:p>
        </p:txBody>
      </p:sp>
      <p:sp>
        <p:nvSpPr>
          <p:cNvPr id="19461" name="Szövegdoboz 7"/>
          <p:cNvSpPr txBox="1">
            <a:spLocks noChangeArrowheads="1"/>
          </p:cNvSpPr>
          <p:nvPr/>
        </p:nvSpPr>
        <p:spPr bwMode="auto">
          <a:xfrm>
            <a:off x="635000" y="3219450"/>
            <a:ext cx="3363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Wind turbines – low energy density</a:t>
            </a:r>
          </a:p>
        </p:txBody>
      </p:sp>
      <p:pic>
        <p:nvPicPr>
          <p:cNvPr id="19462" name="Picture 6" descr="green design, eco design, sustainable design, Kyocera Corporation, Japan's largest solar power plant, Kagoshima Nanatsujia Mega Solar Power Plant, renewable energy, Fukushi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4005263"/>
            <a:ext cx="3179762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zövegdoboz 9"/>
          <p:cNvSpPr txBox="1">
            <a:spLocks noChangeArrowheads="1"/>
          </p:cNvSpPr>
          <p:nvPr/>
        </p:nvSpPr>
        <p:spPr bwMode="auto">
          <a:xfrm>
            <a:off x="5230813" y="6118225"/>
            <a:ext cx="3262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/>
              <a:t>Japan – 30 MW offshore solar pp.</a:t>
            </a:r>
          </a:p>
        </p:txBody>
      </p:sp>
      <p:pic>
        <p:nvPicPr>
          <p:cNvPr id="19464" name="Picture 10" descr="http://www.extremetech.com/wp-content/uploads/2014/12/wind-turbine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575" y="1047750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://www.extremetech.com/wp-content/uploads/2014/11/CostComparison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692150"/>
            <a:ext cx="899953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0"/>
          <p:cNvSpPr txBox="1"/>
          <p:nvPr/>
        </p:nvSpPr>
        <p:spPr>
          <a:xfrm>
            <a:off x="3203575" y="5167313"/>
            <a:ext cx="5689600" cy="1570037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Renewables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are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either</a:t>
            </a: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</a:p>
          <a:p>
            <a:pPr algn="ctr">
              <a:defRPr/>
            </a:pP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INTERMITTENT</a:t>
            </a:r>
          </a:p>
          <a:p>
            <a:pPr algn="ctr">
              <a:defRPr/>
            </a:pP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DIFFUSE </a:t>
            </a:r>
            <a:r>
              <a:rPr lang="hu-HU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or</a:t>
            </a:r>
            <a:endParaRPr lang="hu-HU" sz="2400" dirty="0">
              <a:solidFill>
                <a:schemeClr val="accent1">
                  <a:lumMod val="20000"/>
                  <a:lumOff val="80000"/>
                </a:schemeClr>
              </a:solidFill>
              <a:latin typeface="Eras Medium ITC" panose="020B06020305040208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LOW DENSITY!</a:t>
            </a:r>
            <a:endParaRPr lang="hu-HU" sz="2400" dirty="0">
              <a:solidFill>
                <a:schemeClr val="accent1">
                  <a:lumMod val="20000"/>
                  <a:lumOff val="80000"/>
                </a:schemeClr>
              </a:solidFill>
              <a:latin typeface="Eras Medium ITC" panose="020B0602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lcím 2"/>
          <p:cNvSpPr txBox="1">
            <a:spLocks/>
          </p:cNvSpPr>
          <p:nvPr/>
        </p:nvSpPr>
        <p:spPr bwMode="auto">
          <a:xfrm>
            <a:off x="900113" y="2852738"/>
            <a:ext cx="7416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hu-HU" altLang="hu-HU" sz="4000" b="1">
                <a:latin typeface="Corbel" pitchFamily="34" charset="0"/>
              </a:rPr>
              <a:t>Thank you for attention!</a:t>
            </a:r>
          </a:p>
          <a:p>
            <a:pPr algn="ctr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hu-HU" altLang="hu-HU" sz="4000" b="1">
                <a:latin typeface="Corbel" pitchFamily="34" charset="0"/>
              </a:rPr>
              <a:t>Köszönöm a figyelmet!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1908175" y="2565400"/>
            <a:ext cx="54006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2"/>
          <p:cNvCxnSpPr/>
          <p:nvPr/>
        </p:nvCxnSpPr>
        <p:spPr>
          <a:xfrm>
            <a:off x="755650" y="115888"/>
            <a:ext cx="77041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ím 2"/>
          <p:cNvSpPr txBox="1">
            <a:spLocks/>
          </p:cNvSpPr>
          <p:nvPr/>
        </p:nvSpPr>
        <p:spPr>
          <a:xfrm>
            <a:off x="71438" y="115888"/>
            <a:ext cx="9144000" cy="5000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Renewable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energy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sources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–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how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to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store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produced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energy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?</a:t>
            </a:r>
            <a:endParaRPr lang="hu-H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390650" y="3632200"/>
            <a:ext cx="64357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latin typeface="Corbel" panose="020B0503020204020204" pitchFamily="34" charset="0"/>
              </a:rPr>
              <a:t>"Getting battery cost down is key, but on the stationary storage side there is a lot of questions about which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chemistry will dominate long term</a:t>
            </a:r>
            <a:r>
              <a:rPr lang="en-US" sz="2400" dirty="0">
                <a:latin typeface="Corbel" panose="020B0503020204020204" pitchFamily="34" charset="0"/>
              </a:rPr>
              <a:t>. It might not be </a:t>
            </a:r>
            <a:r>
              <a:rPr lang="en-US" sz="2400" dirty="0">
                <a:latin typeface="Corbel" panose="020B0503020204020204" pitchFamily="34" charset="0"/>
              </a:rPr>
              <a:t>lithium</a:t>
            </a:r>
            <a:r>
              <a:rPr lang="hu-HU" sz="2400" dirty="0">
                <a:latin typeface="Corbel" panose="020B0503020204020204" pitchFamily="34" charset="0"/>
              </a:rPr>
              <a:t>…” </a:t>
            </a:r>
          </a:p>
          <a:p>
            <a:pPr algn="just">
              <a:defRPr/>
            </a:pPr>
            <a:endParaRPr lang="hu-HU" sz="2400" dirty="0">
              <a:latin typeface="Corbel" panose="020B0503020204020204" pitchFamily="34" charset="0"/>
            </a:endParaRPr>
          </a:p>
          <a:p>
            <a:pPr algn="just">
              <a:defRPr/>
            </a:pPr>
            <a:r>
              <a:rPr lang="hu-HU" sz="2400" dirty="0">
                <a:latin typeface="Corbel" panose="020B0503020204020204" pitchFamily="34" charset="0"/>
              </a:rPr>
              <a:t>- </a:t>
            </a:r>
            <a:r>
              <a:rPr lang="hu-HU" sz="2400" dirty="0">
                <a:latin typeface="Corbel" panose="020B0503020204020204" pitchFamily="34" charset="0"/>
              </a:rPr>
              <a:t>Colin </a:t>
            </a:r>
            <a:r>
              <a:rPr lang="hu-HU" sz="2400" dirty="0" err="1">
                <a:latin typeface="Corbel" panose="020B0503020204020204" pitchFamily="34" charset="0"/>
              </a:rPr>
              <a:t>Langan</a:t>
            </a:r>
            <a:r>
              <a:rPr lang="hu-HU" sz="2400" dirty="0">
                <a:latin typeface="Corbel" panose="020B0503020204020204" pitchFamily="34" charset="0"/>
              </a:rPr>
              <a:t> </a:t>
            </a:r>
            <a:r>
              <a:rPr lang="hu-HU" sz="2400" dirty="0" err="1">
                <a:latin typeface="Corbel" panose="020B0503020204020204" pitchFamily="34" charset="0"/>
              </a:rPr>
              <a:t>at</a:t>
            </a:r>
            <a:r>
              <a:rPr lang="hu-HU" sz="2400" dirty="0">
                <a:latin typeface="Corbel" panose="020B0503020204020204" pitchFamily="34" charset="0"/>
              </a:rPr>
              <a:t> UBS </a:t>
            </a:r>
            <a:r>
              <a:rPr lang="hu-HU" sz="2400" dirty="0" err="1">
                <a:latin typeface="Corbel" panose="020B0503020204020204" pitchFamily="34" charset="0"/>
              </a:rPr>
              <a:t>on</a:t>
            </a:r>
            <a:r>
              <a:rPr lang="hu-HU" sz="2400" dirty="0">
                <a:latin typeface="Corbel" panose="020B0503020204020204" pitchFamily="34" charset="0"/>
              </a:rPr>
              <a:t> Tesla’s </a:t>
            </a:r>
            <a:r>
              <a:rPr lang="hu-HU" sz="2400" dirty="0" err="1">
                <a:latin typeface="Corbel" panose="020B0503020204020204" pitchFamily="34" charset="0"/>
              </a:rPr>
              <a:t>announcement</a:t>
            </a:r>
            <a:r>
              <a:rPr lang="hu-HU" sz="2400" dirty="0">
                <a:latin typeface="Corbel" panose="020B0503020204020204" pitchFamily="34" charset="0"/>
              </a:rPr>
              <a:t> of </a:t>
            </a:r>
            <a:r>
              <a:rPr lang="hu-HU" sz="2400" dirty="0" err="1">
                <a:latin typeface="Corbel" panose="020B0503020204020204" pitchFamily="34" charset="0"/>
              </a:rPr>
              <a:t>Powerwall</a:t>
            </a:r>
            <a:r>
              <a:rPr lang="hu-HU" sz="2400" dirty="0">
                <a:latin typeface="Corbel" panose="020B0503020204020204" pitchFamily="34" charset="0"/>
              </a:rPr>
              <a:t> </a:t>
            </a:r>
            <a:r>
              <a:rPr lang="hu-HU" sz="2400" dirty="0" err="1">
                <a:latin typeface="Corbel" panose="020B0503020204020204" pitchFamily="34" charset="0"/>
              </a:rPr>
              <a:t>Li</a:t>
            </a:r>
            <a:r>
              <a:rPr lang="hu-HU" sz="2400" dirty="0">
                <a:latin typeface="Corbel" panose="020B0503020204020204" pitchFamily="34" charset="0"/>
              </a:rPr>
              <a:t> </a:t>
            </a:r>
            <a:r>
              <a:rPr lang="hu-HU" sz="2400" dirty="0" err="1">
                <a:latin typeface="Corbel" panose="020B0503020204020204" pitchFamily="34" charset="0"/>
              </a:rPr>
              <a:t>batteries</a:t>
            </a:r>
            <a:endParaRPr lang="hu-HU" sz="2400" dirty="0">
              <a:latin typeface="Corbel" panose="020B0503020204020204" pitchFamily="34" charset="0"/>
            </a:endParaRPr>
          </a:p>
        </p:txBody>
      </p:sp>
      <p:pic>
        <p:nvPicPr>
          <p:cNvPr id="20484" name="Picture 2" descr="models-power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741363"/>
            <a:ext cx="59404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805863" cy="50006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Energy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density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becomes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decisive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when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it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comes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to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applications</a:t>
            </a:r>
            <a:endParaRPr lang="hu-H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55875" y="5013325"/>
            <a:ext cx="720725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" name="Egyenes összekötő 4"/>
          <p:cNvCxnSpPr/>
          <p:nvPr/>
        </p:nvCxnSpPr>
        <p:spPr>
          <a:xfrm>
            <a:off x="539750" y="158750"/>
            <a:ext cx="81359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620713"/>
            <a:ext cx="529272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zövegdoboz 7"/>
          <p:cNvSpPr txBox="1">
            <a:spLocks noChangeArrowheads="1"/>
          </p:cNvSpPr>
          <p:nvPr/>
        </p:nvSpPr>
        <p:spPr bwMode="auto">
          <a:xfrm>
            <a:off x="4775200" y="6381750"/>
            <a:ext cx="433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Eras Medium ITC" pitchFamily="34" charset="0"/>
              </a:rPr>
              <a:t>G. Centi, et al. in </a:t>
            </a:r>
            <a:r>
              <a:rPr lang="hu-HU" sz="1200" i="1">
                <a:latin typeface="Eras Medium ITC" pitchFamily="34" charset="0"/>
              </a:rPr>
              <a:t>Catalysis for Alternative Energy Generation</a:t>
            </a:r>
            <a:r>
              <a:rPr lang="hu-HU" sz="1200">
                <a:latin typeface="Eras Medium ITC" pitchFamily="34" charset="0"/>
              </a:rPr>
              <a:t>, </a:t>
            </a:r>
          </a:p>
          <a:p>
            <a:r>
              <a:rPr lang="hu-HU" sz="1200">
                <a:latin typeface="Eras Medium ITC" pitchFamily="34" charset="0"/>
              </a:rPr>
              <a:t>Eds. L. Guczi and A. Erdőhelyi, Springer (2012)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4938713" y="6453188"/>
            <a:ext cx="37369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311275" y="4581525"/>
            <a:ext cx="6335713" cy="1784350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ESSENTIALS…</a:t>
            </a:r>
          </a:p>
          <a:p>
            <a:pPr marL="342900" indent="-342900">
              <a:buFontTx/>
              <a:buAutoNum type="arabicPeriod"/>
              <a:defRPr/>
            </a:pP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Appropriate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volumetric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AND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gravimetric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energy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density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Ease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of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storage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(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C-based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Less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toxic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,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safety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of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precesses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Can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be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used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with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existing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technologies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for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fossils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Low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environmental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impact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(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both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production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and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use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zövegdoboz 1"/>
          <p:cNvSpPr txBox="1">
            <a:spLocks noChangeArrowheads="1"/>
          </p:cNvSpPr>
          <p:nvPr/>
        </p:nvSpPr>
        <p:spPr bwMode="auto">
          <a:xfrm>
            <a:off x="1820863" y="2698750"/>
            <a:ext cx="53228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800">
                <a:latin typeface="Corbel" pitchFamily="34" charset="0"/>
              </a:rPr>
              <a:t>Hydrogen economy </a:t>
            </a:r>
          </a:p>
          <a:p>
            <a:r>
              <a:rPr lang="hu-HU" sz="3200">
                <a:latin typeface="Corbel" pitchFamily="34" charset="0"/>
              </a:rPr>
              <a:t>(an attractive way to store </a:t>
            </a:r>
          </a:p>
          <a:p>
            <a:r>
              <a:rPr lang="hu-HU" sz="3200">
                <a:latin typeface="Corbel" pitchFamily="34" charset="0"/>
              </a:rPr>
              <a:t>and distribute energy)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2016125" y="2698750"/>
            <a:ext cx="49323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50006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Analogy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to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fossil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fuels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–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long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ago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stored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energy</a:t>
            </a:r>
            <a:r>
              <a:rPr lang="hu-H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of </a:t>
            </a:r>
            <a:r>
              <a:rPr lang="hu-H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sunlight</a:t>
            </a:r>
            <a:endParaRPr lang="hu-H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1908175" y="1116013"/>
            <a:ext cx="2125663" cy="368300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 cmpd="sng">
            <a:solidFill>
              <a:schemeClr val="tx1"/>
            </a:solidFill>
            <a:rou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 err="1">
                <a:solidFill>
                  <a:srgbClr val="DBEEF4"/>
                </a:solidFill>
                <a:latin typeface="Eras Medium ITC" panose="020B0602030504020804" pitchFamily="34" charset="0"/>
              </a:rPr>
              <a:t>Hydrocarbons</a:t>
            </a:r>
            <a:endParaRPr lang="hu-HU" dirty="0">
              <a:solidFill>
                <a:srgbClr val="DBEEF4"/>
              </a:solidFill>
              <a:latin typeface="Eras Medium ITC" panose="020B0602030504020804" pitchFamily="34" charset="0"/>
            </a:endParaRPr>
          </a:p>
        </p:txBody>
      </p:sp>
      <p:graphicFrame>
        <p:nvGraphicFramePr>
          <p:cNvPr id="4328" name="Object 232"/>
          <p:cNvGraphicFramePr>
            <a:graphicFrameLocks noChangeAspect="1"/>
          </p:cNvGraphicFramePr>
          <p:nvPr/>
        </p:nvGraphicFramePr>
        <p:xfrm>
          <a:off x="2057400" y="1844675"/>
          <a:ext cx="4602163" cy="776288"/>
        </p:xfrm>
        <a:graphic>
          <a:graphicData uri="http://schemas.openxmlformats.org/presentationml/2006/ole">
            <p:oleObj spid="_x0000_s4328" name="CS ChemDraw Drawing" r:id="rId4" imgW="6480360" imgH="1096560" progId="">
              <p:embed/>
            </p:oleObj>
          </a:graphicData>
        </a:graphic>
      </p:graphicFrame>
      <p:sp>
        <p:nvSpPr>
          <p:cNvPr id="4332" name="TextBox 19"/>
          <p:cNvSpPr txBox="1">
            <a:spLocks noChangeArrowheads="1"/>
          </p:cNvSpPr>
          <p:nvPr/>
        </p:nvSpPr>
        <p:spPr bwMode="auto">
          <a:xfrm>
            <a:off x="2949575" y="2708275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>
                <a:latin typeface="Symbol" pitchFamily="18" charset="2"/>
              </a:rPr>
              <a:t>D</a:t>
            </a:r>
            <a:r>
              <a:rPr lang="hu-HU" i="1">
                <a:latin typeface="Eras Medium ITC" pitchFamily="34" charset="0"/>
              </a:rPr>
              <a:t>H</a:t>
            </a:r>
            <a:r>
              <a:rPr lang="hu-HU" i="1" baseline="-25000">
                <a:latin typeface="Eras Medium ITC" pitchFamily="34" charset="0"/>
              </a:rPr>
              <a:t>r</a:t>
            </a:r>
            <a:r>
              <a:rPr lang="hu-HU" i="1">
                <a:latin typeface="Eras Medium ITC" pitchFamily="34" charset="0"/>
              </a:rPr>
              <a:t>° </a:t>
            </a:r>
            <a:r>
              <a:rPr lang="hu-HU">
                <a:latin typeface="Eras Medium ITC" pitchFamily="34" charset="0"/>
              </a:rPr>
              <a:t>= -890 kJ/mol</a:t>
            </a:r>
          </a:p>
        </p:txBody>
      </p:sp>
      <p:sp>
        <p:nvSpPr>
          <p:cNvPr id="4333" name="TextBox 20"/>
          <p:cNvSpPr txBox="1">
            <a:spLocks noChangeArrowheads="1"/>
          </p:cNvSpPr>
          <p:nvPr/>
        </p:nvSpPr>
        <p:spPr bwMode="auto">
          <a:xfrm>
            <a:off x="4824413" y="3630613"/>
            <a:ext cx="39243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Eras Medium ITC" pitchFamily="34" charset="0"/>
              </a:rPr>
              <a:t>Cons:</a:t>
            </a:r>
          </a:p>
          <a:p>
            <a:r>
              <a:rPr lang="hu-HU">
                <a:latin typeface="Eras Medium ITC" pitchFamily="34" charset="0"/>
              </a:rPr>
              <a:t>- CO</a:t>
            </a:r>
            <a:r>
              <a:rPr lang="hu-HU" baseline="-25000">
                <a:latin typeface="Eras Medium ITC" pitchFamily="34" charset="0"/>
              </a:rPr>
              <a:t>2</a:t>
            </a:r>
            <a:r>
              <a:rPr lang="hu-HU">
                <a:latin typeface="Eras Medium ITC" pitchFamily="34" charset="0"/>
              </a:rPr>
              <a:t> emission</a:t>
            </a:r>
          </a:p>
          <a:p>
            <a:r>
              <a:rPr lang="hu-HU">
                <a:latin typeface="Eras Medium ITC" pitchFamily="34" charset="0"/>
              </a:rPr>
              <a:t>- Finite sources</a:t>
            </a:r>
          </a:p>
          <a:p>
            <a:r>
              <a:rPr lang="hu-HU">
                <a:latin typeface="Eras Medium ITC" pitchFamily="34" charset="0"/>
              </a:rPr>
              <a:t>- efficiency limits</a:t>
            </a:r>
          </a:p>
          <a:p>
            <a:r>
              <a:rPr lang="hu-HU">
                <a:latin typeface="Eras Medium ITC" pitchFamily="34" charset="0"/>
              </a:rPr>
              <a:t>  	(power plants and engines)</a:t>
            </a:r>
          </a:p>
          <a:p>
            <a:r>
              <a:rPr lang="hu-HU">
                <a:latin typeface="Eras Medium ITC" pitchFamily="34" charset="0"/>
              </a:rPr>
              <a:t>- Air pollution</a:t>
            </a:r>
          </a:p>
        </p:txBody>
      </p:sp>
      <p:sp>
        <p:nvSpPr>
          <p:cNvPr id="4" name="Rectangle 1"/>
          <p:cNvSpPr/>
          <p:nvPr/>
        </p:nvSpPr>
        <p:spPr>
          <a:xfrm>
            <a:off x="1908175" y="1773238"/>
            <a:ext cx="4967288" cy="1439862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8" name="Object 233"/>
          <p:cNvGraphicFramePr>
            <a:graphicFrameLocks noChangeAspect="1"/>
          </p:cNvGraphicFramePr>
          <p:nvPr/>
        </p:nvGraphicFramePr>
        <p:xfrm>
          <a:off x="2370138" y="2066925"/>
          <a:ext cx="4073525" cy="498475"/>
        </p:xfrm>
        <a:graphic>
          <a:graphicData uri="http://schemas.openxmlformats.org/presentationml/2006/ole">
            <p:oleObj spid="_x0000_s4329" name="CS ChemDraw Drawing" r:id="rId5" imgW="5617440" imgH="677160" progId="">
              <p:embed/>
            </p:oleObj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70300" y="2644775"/>
            <a:ext cx="2328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i="1">
                <a:solidFill>
                  <a:srgbClr val="E0E9F4"/>
                </a:solidFill>
                <a:latin typeface="Symbol" pitchFamily="18" charset="2"/>
              </a:rPr>
              <a:t>D</a:t>
            </a:r>
            <a:r>
              <a:rPr lang="hu-HU" sz="2000" i="1">
                <a:solidFill>
                  <a:srgbClr val="E0E9F4"/>
                </a:solidFill>
                <a:latin typeface="Eras Medium ITC" pitchFamily="34" charset="0"/>
              </a:rPr>
              <a:t>H</a:t>
            </a:r>
            <a:r>
              <a:rPr lang="hu-HU" sz="2000" i="1" baseline="-25000">
                <a:solidFill>
                  <a:srgbClr val="E0E9F4"/>
                </a:solidFill>
                <a:latin typeface="Eras Medium ITC" pitchFamily="34" charset="0"/>
              </a:rPr>
              <a:t>r</a:t>
            </a:r>
            <a:r>
              <a:rPr lang="hu-HU" sz="2000" i="1">
                <a:solidFill>
                  <a:srgbClr val="E0E9F4"/>
                </a:solidFill>
                <a:latin typeface="Eras Medium ITC" pitchFamily="34" charset="0"/>
              </a:rPr>
              <a:t>° </a:t>
            </a:r>
            <a:r>
              <a:rPr lang="hu-HU" sz="2000">
                <a:solidFill>
                  <a:srgbClr val="E0E9F4"/>
                </a:solidFill>
                <a:latin typeface="Eras Medium ITC" pitchFamily="34" charset="0"/>
              </a:rPr>
              <a:t>= -286 kJ/mol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5003800" y="4106863"/>
            <a:ext cx="142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983163" y="4376738"/>
            <a:ext cx="14430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5859463" y="4922838"/>
            <a:ext cx="2744787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5038725" y="5210175"/>
            <a:ext cx="13874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5"/>
          <p:cNvSpPr/>
          <p:nvPr/>
        </p:nvSpPr>
        <p:spPr>
          <a:xfrm>
            <a:off x="1908175" y="1116013"/>
            <a:ext cx="2125663" cy="368300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 cmpd="sng">
            <a:solidFill>
              <a:schemeClr val="tx1"/>
            </a:solidFill>
            <a:rou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 err="1">
                <a:solidFill>
                  <a:srgbClr val="DBEEF4"/>
                </a:solidFill>
                <a:latin typeface="Eras Medium ITC" panose="020B0602030504020804" pitchFamily="34" charset="0"/>
              </a:rPr>
              <a:t>Hydrogen</a:t>
            </a:r>
            <a:endParaRPr lang="hu-HU" dirty="0">
              <a:solidFill>
                <a:srgbClr val="DBEEF4"/>
              </a:solidFill>
              <a:latin typeface="Eras Medium ITC" panose="020B0602030504020804" pitchFamily="34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900113" y="115888"/>
            <a:ext cx="73437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403350" y="3638550"/>
            <a:ext cx="64087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3" name="TextBox 20"/>
          <p:cNvSpPr txBox="1">
            <a:spLocks noChangeArrowheads="1"/>
          </p:cNvSpPr>
          <p:nvPr/>
        </p:nvSpPr>
        <p:spPr bwMode="auto">
          <a:xfrm>
            <a:off x="1150938" y="3630613"/>
            <a:ext cx="3683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Eras Medium ITC" pitchFamily="34" charset="0"/>
              </a:rPr>
              <a:t>Pros:</a:t>
            </a:r>
          </a:p>
          <a:p>
            <a:r>
              <a:rPr lang="hu-HU">
                <a:latin typeface="Eras Medium ITC" pitchFamily="34" charset="0"/>
              </a:rPr>
              <a:t>- Cheap access</a:t>
            </a:r>
          </a:p>
          <a:p>
            <a:r>
              <a:rPr lang="hu-HU">
                <a:latin typeface="Eras Medium ITC" pitchFamily="34" charset="0"/>
              </a:rPr>
              <a:t>- Cheap storage, process and distribution</a:t>
            </a:r>
          </a:p>
          <a:p>
            <a:r>
              <a:rPr lang="hu-HU">
                <a:latin typeface="Eras Medium ITC" pitchFamily="34" charset="0"/>
              </a:rPr>
              <a:t>- Optimal energy density</a:t>
            </a:r>
          </a:p>
          <a:p>
            <a:r>
              <a:rPr lang="hu-HU">
                <a:latin typeface="Eras Medium ITC" pitchFamily="34" charset="0"/>
              </a:rPr>
              <a:t>- Established technologies</a:t>
            </a:r>
          </a:p>
          <a:p>
            <a:r>
              <a:rPr lang="hu-HU">
                <a:latin typeface="Eras Medium ITC" pitchFamily="34" charset="0"/>
              </a:rPr>
              <a:t>  	(power plants and internal combustion engines)</a:t>
            </a:r>
          </a:p>
          <a:p>
            <a:r>
              <a:rPr lang="hu-HU">
                <a:latin typeface="Eras Medium ITC" pitchFamily="34" charset="0"/>
              </a:rPr>
              <a:t>- Accepted by society</a:t>
            </a:r>
          </a:p>
        </p:txBody>
      </p:sp>
      <p:cxnSp>
        <p:nvCxnSpPr>
          <p:cNvPr id="28" name="Egyenes összekötő 27"/>
          <p:cNvCxnSpPr/>
          <p:nvPr/>
        </p:nvCxnSpPr>
        <p:spPr>
          <a:xfrm>
            <a:off x="1331913" y="6021388"/>
            <a:ext cx="2160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1331913" y="4106863"/>
            <a:ext cx="14509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1355725" y="4376738"/>
            <a:ext cx="28559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1331913" y="5207000"/>
            <a:ext cx="2519362" cy="6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2124075" y="5475288"/>
            <a:ext cx="19097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0"/>
          <p:cNvSpPr txBox="1"/>
          <p:nvPr/>
        </p:nvSpPr>
        <p:spPr>
          <a:xfrm>
            <a:off x="4824413" y="5761038"/>
            <a:ext cx="2843212" cy="923925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43 % percent of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current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energy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usage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comes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from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fossils</a:t>
            </a:r>
            <a:r>
              <a:rPr lang="hu-HU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!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  <a:latin typeface="Eras Medium ITC" panose="020B0602030504020804" pitchFamily="34" charset="0"/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>
            <a:off x="1254125" y="5753100"/>
            <a:ext cx="2957513" cy="79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1181100" y="4652963"/>
            <a:ext cx="1230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79488" y="1720850"/>
            <a:ext cx="229711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Steam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reforming of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nat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.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gas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or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naphta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71550" y="2368550"/>
            <a:ext cx="1735138" cy="41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Partial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oxidation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of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heavy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oil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87425" y="2995613"/>
            <a:ext cx="2360613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Benzine reforming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71550" y="3430588"/>
            <a:ext cx="20288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Coal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gasification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71550" y="3875088"/>
            <a:ext cx="2011363" cy="33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Synthesis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of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ethene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00113" y="4265613"/>
            <a:ext cx="1806575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Chlor-alkali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industry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00113" y="4699000"/>
            <a:ext cx="830262" cy="32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Other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971550" y="5075238"/>
            <a:ext cx="1735138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b="1" dirty="0" err="1">
                <a:solidFill>
                  <a:srgbClr val="C00000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Water</a:t>
            </a:r>
            <a:r>
              <a:rPr lang="hu-HU" sz="1400" b="1" dirty="0">
                <a:solidFill>
                  <a:srgbClr val="C00000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>
                <a:solidFill>
                  <a:srgbClr val="C00000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electrolysis</a:t>
            </a:r>
            <a:endParaRPr lang="hu-HU" sz="1400" b="1" dirty="0">
              <a:solidFill>
                <a:srgbClr val="C00000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059488" y="1798638"/>
            <a:ext cx="1968500" cy="3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Synthesis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of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ammonia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957888" y="2492375"/>
            <a:ext cx="209073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Process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heat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generation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718175" y="3227388"/>
            <a:ext cx="2382838" cy="34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Processing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of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mineral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oil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011863" y="3756025"/>
            <a:ext cx="209550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Benzine reforming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5957888" y="4230688"/>
            <a:ext cx="2095500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Fisher-Tropsch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synthesis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5680075" y="4787900"/>
            <a:ext cx="2379663" cy="512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Other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(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oxo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synth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., </a:t>
            </a:r>
          </a:p>
          <a:p>
            <a:pPr algn="r">
              <a:defRPr/>
            </a:pP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hydrogenation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reductions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)</a:t>
            </a:r>
            <a:endParaRPr lang="hu-HU" sz="1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6639" name="Cím 2"/>
          <p:cNvSpPr>
            <a:spLocks noGrp="1"/>
          </p:cNvSpPr>
          <p:nvPr>
            <p:ph type="title" idx="4294967295"/>
          </p:nvPr>
        </p:nvSpPr>
        <p:spPr bwMode="auto">
          <a:xfrm>
            <a:off x="338138" y="44450"/>
            <a:ext cx="83375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sz="2600" smtClean="0">
                <a:latin typeface="Corbel" pitchFamily="34" charset="0"/>
              </a:rPr>
              <a:t>Role of H</a:t>
            </a:r>
            <a:r>
              <a:rPr lang="hu-HU" sz="2600" baseline="-25000" smtClean="0">
                <a:latin typeface="Corbel" pitchFamily="34" charset="0"/>
              </a:rPr>
              <a:t>2</a:t>
            </a:r>
            <a:r>
              <a:rPr lang="hu-HU" sz="2600" smtClean="0">
                <a:latin typeface="Corbel" pitchFamily="34" charset="0"/>
              </a:rPr>
              <a:t> today – production and use</a:t>
            </a:r>
          </a:p>
        </p:txBody>
      </p:sp>
      <p:cxnSp>
        <p:nvCxnSpPr>
          <p:cNvPr id="22" name="Egyenes összekötő 21"/>
          <p:cNvCxnSpPr/>
          <p:nvPr/>
        </p:nvCxnSpPr>
        <p:spPr>
          <a:xfrm>
            <a:off x="1814513" y="107950"/>
            <a:ext cx="54006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2982913" y="1484313"/>
            <a:ext cx="908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10</a:t>
            </a:r>
            <a:r>
              <a:rPr lang="hu-HU" sz="1400" baseline="300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9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m</a:t>
            </a:r>
            <a:r>
              <a:rPr lang="hu-HU" sz="1400" baseline="300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3</a:t>
            </a:r>
            <a:r>
              <a:rPr lang="hu-HU" sz="1400" baseline="-250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N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3111500" y="1865313"/>
            <a:ext cx="679450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190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103563" y="2420938"/>
            <a:ext cx="698500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120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3214688" y="3046413"/>
            <a:ext cx="47783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90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208338" y="3473450"/>
            <a:ext cx="49053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50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5163" y="3917950"/>
            <a:ext cx="46513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0" name="Téglalap 29"/>
          <p:cNvSpPr/>
          <p:nvPr/>
        </p:nvSpPr>
        <p:spPr>
          <a:xfrm>
            <a:off x="3170238" y="4300538"/>
            <a:ext cx="53498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298825" y="4660900"/>
            <a:ext cx="3048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7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3244850" y="5084763"/>
            <a:ext cx="53498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1" dirty="0">
                <a:solidFill>
                  <a:srgbClr val="C00000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1,3</a:t>
            </a:r>
            <a:endParaRPr lang="hu-HU" sz="1400" b="1" baseline="-25000" dirty="0">
              <a:solidFill>
                <a:srgbClr val="C00000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5045075" y="1484313"/>
            <a:ext cx="908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10</a:t>
            </a:r>
            <a:r>
              <a:rPr lang="hu-HU" sz="1400" baseline="300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9</a:t>
            </a: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 m</a:t>
            </a:r>
            <a:r>
              <a:rPr lang="hu-HU" sz="1400" baseline="300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3</a:t>
            </a:r>
            <a:r>
              <a:rPr lang="hu-HU" sz="1400" baseline="-250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N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5186363" y="1844675"/>
            <a:ext cx="6096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200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5211763" y="2501900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150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5254625" y="3790950"/>
            <a:ext cx="47148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25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5219700" y="4243388"/>
            <a:ext cx="492125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15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5259388" y="4732338"/>
            <a:ext cx="4127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656" name="Szövegdoboz 1"/>
          <p:cNvSpPr txBox="1">
            <a:spLocks noChangeArrowheads="1"/>
          </p:cNvSpPr>
          <p:nvPr/>
        </p:nvSpPr>
        <p:spPr bwMode="auto">
          <a:xfrm>
            <a:off x="3175000" y="6464300"/>
            <a:ext cx="5861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i="1">
                <a:latin typeface="Eras Medium ITC" pitchFamily="34" charset="0"/>
              </a:rPr>
              <a:t>Encyclopedia of Electrochemistry</a:t>
            </a:r>
            <a:r>
              <a:rPr lang="hu-HU" sz="1200">
                <a:latin typeface="Eras Medium ITC" pitchFamily="34" charset="0"/>
              </a:rPr>
              <a:t>, Vol. 5: Electrochemical Engineering, Wiley (2007)</a:t>
            </a:r>
          </a:p>
        </p:txBody>
      </p:sp>
      <p:sp>
        <p:nvSpPr>
          <p:cNvPr id="43" name="Téglalap 42"/>
          <p:cNvSpPr/>
          <p:nvPr/>
        </p:nvSpPr>
        <p:spPr>
          <a:xfrm>
            <a:off x="611188" y="1125538"/>
            <a:ext cx="2265362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Production</a:t>
            </a:r>
            <a:endParaRPr lang="hu-HU" sz="2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5943600" y="1052513"/>
            <a:ext cx="2224088" cy="303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 err="1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Consumption</a:t>
            </a:r>
            <a:endParaRPr lang="hu-HU" sz="24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Egyenes összekötő 39"/>
          <p:cNvCxnSpPr/>
          <p:nvPr/>
        </p:nvCxnSpPr>
        <p:spPr>
          <a:xfrm>
            <a:off x="3371850" y="6516688"/>
            <a:ext cx="53768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4806950" y="1439863"/>
            <a:ext cx="290513" cy="21256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>
            <a:off x="3971925" y="1439863"/>
            <a:ext cx="239713" cy="21256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flipH="1">
            <a:off x="3851275" y="3535363"/>
            <a:ext cx="363538" cy="21256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flipH="1" flipV="1">
            <a:off x="4806950" y="3565525"/>
            <a:ext cx="341313" cy="207486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5097463" y="1450975"/>
            <a:ext cx="28590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5132388" y="5640388"/>
            <a:ext cx="28606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979488" y="1446213"/>
            <a:ext cx="299243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915988" y="5640388"/>
            <a:ext cx="293528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62"/>
          <p:cNvSpPr/>
          <p:nvPr/>
        </p:nvSpPr>
        <p:spPr>
          <a:xfrm>
            <a:off x="5192713" y="3255963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>
                <a:solidFill>
                  <a:schemeClr val="tx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100</a:t>
            </a:r>
            <a:endParaRPr lang="hu-HU" sz="1400" baseline="-25000" dirty="0">
              <a:solidFill>
                <a:schemeClr val="tx1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5"/>
          <p:cNvSpPr/>
          <p:nvPr/>
        </p:nvSpPr>
        <p:spPr>
          <a:xfrm rot="5400000">
            <a:off x="2692400" y="3297238"/>
            <a:ext cx="3629025" cy="523875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/>
            </a:solidFill>
            <a:rou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rgbClr val="DBEEF4"/>
                </a:solidFill>
                <a:latin typeface="Eras Medium ITC" panose="020B0602030504020804" pitchFamily="34" charset="0"/>
              </a:rPr>
              <a:t>H YD R O G EN</a:t>
            </a:r>
            <a:endParaRPr lang="hu-HU" sz="2800" dirty="0">
              <a:solidFill>
                <a:srgbClr val="DBEEF4"/>
              </a:solidFill>
              <a:latin typeface="Eras Medium ITC" panose="020B06020305040208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95425" y="1258888"/>
            <a:ext cx="6022975" cy="4524375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Only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0.25% of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hydrogen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is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produced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by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electrolysis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.</a:t>
            </a:r>
          </a:p>
          <a:p>
            <a:pPr algn="ctr">
              <a:defRPr/>
            </a:pPr>
            <a:endParaRPr lang="hu-HU" sz="3200" dirty="0">
              <a:solidFill>
                <a:schemeClr val="accent1">
                  <a:lumMod val="20000"/>
                  <a:lumOff val="80000"/>
                </a:schemeClr>
              </a:solidFill>
              <a:latin typeface="Eras Medium ITC" panose="020B0602030504020804" pitchFamily="34" charset="0"/>
            </a:endParaRPr>
          </a:p>
          <a:p>
            <a:pPr algn="ctr">
              <a:defRPr/>
            </a:pP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…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because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it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is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profitable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only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when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electric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power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is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cheap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.</a:t>
            </a:r>
          </a:p>
          <a:p>
            <a:pPr algn="ctr">
              <a:defRPr/>
            </a:pPr>
            <a:endParaRPr lang="hu-HU" sz="3200" dirty="0">
              <a:solidFill>
                <a:schemeClr val="accent1">
                  <a:lumMod val="20000"/>
                  <a:lumOff val="80000"/>
                </a:schemeClr>
              </a:solidFill>
              <a:latin typeface="Eras Medium ITC" panose="020B0602030504020804" pitchFamily="34" charset="0"/>
            </a:endParaRPr>
          </a:p>
          <a:p>
            <a:pPr algn="ctr">
              <a:defRPr/>
            </a:pP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Privileged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attention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to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water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electrolysis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comes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with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hydrogen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economy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concept</a:t>
            </a:r>
            <a:r>
              <a:rPr lang="hu-H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.</a:t>
            </a:r>
            <a:endParaRPr lang="hu-HU" sz="3200" dirty="0">
              <a:solidFill>
                <a:schemeClr val="accent1">
                  <a:lumMod val="20000"/>
                  <a:lumOff val="80000"/>
                </a:schemeClr>
              </a:solidFill>
              <a:latin typeface="Eras Medium ITC" panose="020B0602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2"/>
          <p:cNvSpPr>
            <a:spLocks noGrp="1"/>
          </p:cNvSpPr>
          <p:nvPr>
            <p:ph type="title" idx="4294967295"/>
          </p:nvPr>
        </p:nvSpPr>
        <p:spPr bwMode="auto">
          <a:xfrm>
            <a:off x="323850" y="44450"/>
            <a:ext cx="8337550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sz="2600" smtClean="0">
                <a:latin typeface="Corbel" pitchFamily="34" charset="0"/>
              </a:rPr>
              <a:t>Use of H2 (or derived products) as energy carrier</a:t>
            </a:r>
          </a:p>
        </p:txBody>
      </p:sp>
      <p:sp>
        <p:nvSpPr>
          <p:cNvPr id="27650" name="Szövegdoboz 1"/>
          <p:cNvSpPr txBox="1">
            <a:spLocks noChangeArrowheads="1"/>
          </p:cNvSpPr>
          <p:nvPr/>
        </p:nvSpPr>
        <p:spPr bwMode="auto">
          <a:xfrm>
            <a:off x="454025" y="908050"/>
            <a:ext cx="23749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hu-HU">
                <a:latin typeface="Eras Medium ITC" pitchFamily="34" charset="0"/>
              </a:rPr>
              <a:t>Fuel cells</a:t>
            </a:r>
          </a:p>
          <a:p>
            <a:pPr marL="285750" indent="-285750">
              <a:buFontTx/>
              <a:buChar char="-"/>
            </a:pPr>
            <a:endParaRPr lang="hu-HU">
              <a:latin typeface="Eras Medium ITC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>
                <a:latin typeface="Eras Medium ITC" pitchFamily="34" charset="0"/>
              </a:rPr>
              <a:t>Methanol fuel cells</a:t>
            </a:r>
          </a:p>
          <a:p>
            <a:pPr marL="285750" indent="-285750">
              <a:buFontTx/>
              <a:buChar char="-"/>
            </a:pPr>
            <a:endParaRPr lang="hu-HU">
              <a:latin typeface="Eras Medium ITC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>
                <a:latin typeface="Eras Medium ITC" pitchFamily="34" charset="0"/>
              </a:rPr>
              <a:t>liquid H</a:t>
            </a:r>
            <a:r>
              <a:rPr lang="hu-HU" baseline="-25000">
                <a:latin typeface="Eras Medium ITC" pitchFamily="34" charset="0"/>
              </a:rPr>
              <a:t>2</a:t>
            </a:r>
            <a:r>
              <a:rPr lang="hu-HU">
                <a:latin typeface="Eras Medium ITC" pitchFamily="34" charset="0"/>
              </a:rPr>
              <a:t> carriers</a:t>
            </a:r>
          </a:p>
        </p:txBody>
      </p:sp>
      <p:pic>
        <p:nvPicPr>
          <p:cNvPr id="5128" name="Picture 8" descr="http://www.fuelcells.org/wp-content/uploads/2012/02/how-a-fuel-cell-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113" y="1630363"/>
            <a:ext cx="4319587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DMF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019300"/>
            <a:ext cx="43195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4957763" y="1630363"/>
            <a:ext cx="400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Eras Medium ITC" pitchFamily="34" charset="0"/>
              </a:rPr>
              <a:t>Surya Prakash &amp; Oláh György (1990)</a:t>
            </a:r>
          </a:p>
        </p:txBody>
      </p:sp>
      <p:pic>
        <p:nvPicPr>
          <p:cNvPr id="5134" name="Picture 14" descr="http://www.hydrogenious.net/Bilder/graf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630363"/>
            <a:ext cx="5940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gyenes összekötő 12"/>
          <p:cNvCxnSpPr/>
          <p:nvPr/>
        </p:nvCxnSpPr>
        <p:spPr>
          <a:xfrm>
            <a:off x="1476375" y="107950"/>
            <a:ext cx="6048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Jobbra nyíl 8"/>
          <p:cNvSpPr/>
          <p:nvPr/>
        </p:nvSpPr>
        <p:spPr>
          <a:xfrm>
            <a:off x="323850" y="981075"/>
            <a:ext cx="360363" cy="287338"/>
          </a:xfrm>
          <a:prstGeom prst="rightArrow">
            <a:avLst/>
          </a:prstGeom>
          <a:solidFill>
            <a:schemeClr val="accent1"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641475" y="2592388"/>
            <a:ext cx="5756275" cy="2124075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The </a:t>
            </a:r>
            <a:r>
              <a:rPr lang="hu-HU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key</a:t>
            </a:r>
            <a:r>
              <a:rPr lang="hu-HU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to</a:t>
            </a:r>
            <a:r>
              <a:rPr lang="hu-HU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efficiency</a:t>
            </a:r>
            <a:r>
              <a:rPr lang="hu-HU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and </a:t>
            </a:r>
            <a:r>
              <a:rPr lang="hu-HU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to</a:t>
            </a:r>
            <a:r>
              <a:rPr lang="hu-HU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hu-HU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pay-off</a:t>
            </a:r>
            <a:r>
              <a:rPr lang="hu-HU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 is </a:t>
            </a:r>
            <a:r>
              <a:rPr lang="hu-HU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Eras Medium ITC" panose="020B0602030504020804" pitchFamily="34" charset="0"/>
              </a:rPr>
              <a:t>CATALYSIS!</a:t>
            </a:r>
            <a:endParaRPr lang="hu-HU" sz="4400" dirty="0">
              <a:solidFill>
                <a:schemeClr val="accent1">
                  <a:lumMod val="20000"/>
                  <a:lumOff val="80000"/>
                </a:schemeClr>
              </a:solidFill>
              <a:latin typeface="Eras Medium ITC" panose="020B0602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2.22222E-6 0.071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153 L -0.004 0.15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09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39750" y="766763"/>
            <a:ext cx="7416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rown-H</a:t>
            </a:r>
            <a:r>
              <a:rPr lang="en-US" b="1" baseline="-250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example</a:t>
            </a:r>
            <a:r>
              <a:rPr lang="hu-HU" dirty="0">
                <a:solidFill>
                  <a:prstClr val="black"/>
                </a:solidFill>
              </a:rPr>
              <a:t>: reforming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hu-H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net </a:t>
            </a:r>
            <a:r>
              <a:rPr lang="en-US" dirty="0">
                <a:solidFill>
                  <a:prstClr val="black"/>
                </a:solidFill>
              </a:rPr>
              <a:t>carbon reduction </a:t>
            </a:r>
            <a:r>
              <a:rPr lang="en-US" dirty="0">
                <a:solidFill>
                  <a:prstClr val="black"/>
                </a:solidFill>
              </a:rPr>
              <a:t>of 30</a:t>
            </a:r>
            <a:r>
              <a:rPr lang="en-US" dirty="0">
                <a:solidFill>
                  <a:prstClr val="black"/>
                </a:solidFill>
              </a:rPr>
              <a:t>%. </a:t>
            </a:r>
            <a:endParaRPr lang="hu-HU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Green-H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example</a:t>
            </a:r>
            <a:r>
              <a:rPr lang="hu-H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hu-HU" dirty="0" err="1">
                <a:solidFill>
                  <a:prstClr val="black"/>
                </a:solidFill>
              </a:rPr>
              <a:t>electrolysis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renewable </a:t>
            </a:r>
            <a:r>
              <a:rPr lang="hu-HU" dirty="0">
                <a:solidFill>
                  <a:prstClr val="black"/>
                </a:solidFill>
              </a:rPr>
              <a:t>- </a:t>
            </a:r>
            <a:r>
              <a:rPr lang="en-US" dirty="0">
                <a:solidFill>
                  <a:prstClr val="black"/>
                </a:solidFill>
              </a:rPr>
              <a:t>emissions-free.</a:t>
            </a:r>
            <a:r>
              <a:rPr lang="en-US" dirty="0">
                <a:solidFill>
                  <a:prstClr val="black"/>
                </a:solidFill>
              </a:rPr>
              <a:t> 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00113" y="1677988"/>
            <a:ext cx="2232025" cy="1943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132138" y="1677988"/>
            <a:ext cx="2232025" cy="194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64163" y="1677988"/>
            <a:ext cx="2232025" cy="1943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00113" y="3773488"/>
            <a:ext cx="22320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132138" y="3773488"/>
            <a:ext cx="2232025" cy="1504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364163" y="3773488"/>
            <a:ext cx="22320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28680" name="Szövegdoboz 14"/>
          <p:cNvSpPr txBox="1">
            <a:spLocks noChangeArrowheads="1"/>
          </p:cNvSpPr>
          <p:nvPr/>
        </p:nvSpPr>
        <p:spPr bwMode="auto">
          <a:xfrm>
            <a:off x="1597025" y="541178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- 2015</a:t>
            </a:r>
          </a:p>
        </p:txBody>
      </p:sp>
      <p:sp>
        <p:nvSpPr>
          <p:cNvPr id="28681" name="Szövegdoboz 15"/>
          <p:cNvSpPr txBox="1">
            <a:spLocks noChangeArrowheads="1"/>
          </p:cNvSpPr>
          <p:nvPr/>
        </p:nvSpPr>
        <p:spPr bwMode="auto">
          <a:xfrm>
            <a:off x="3603625" y="5411788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2015-2020</a:t>
            </a:r>
          </a:p>
        </p:txBody>
      </p:sp>
      <p:sp>
        <p:nvSpPr>
          <p:cNvPr id="28682" name="Szövegdoboz 16"/>
          <p:cNvSpPr txBox="1">
            <a:spLocks noChangeArrowheads="1"/>
          </p:cNvSpPr>
          <p:nvPr/>
        </p:nvSpPr>
        <p:spPr bwMode="auto">
          <a:xfrm>
            <a:off x="5837238" y="5411788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2020-2030</a:t>
            </a:r>
          </a:p>
        </p:txBody>
      </p:sp>
      <p:sp>
        <p:nvSpPr>
          <p:cNvPr id="28683" name="Szövegdoboz 17"/>
          <p:cNvSpPr txBox="1">
            <a:spLocks noChangeArrowheads="1"/>
          </p:cNvSpPr>
          <p:nvPr/>
        </p:nvSpPr>
        <p:spPr bwMode="auto">
          <a:xfrm>
            <a:off x="958850" y="4100513"/>
            <a:ext cx="1046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984807"/>
                </a:solidFill>
              </a:rPr>
              <a:t>Natural Gas</a:t>
            </a:r>
          </a:p>
          <a:p>
            <a:pPr algn="ctr"/>
            <a:r>
              <a:rPr lang="hu-HU" sz="1200" b="1">
                <a:solidFill>
                  <a:srgbClr val="984807"/>
                </a:solidFill>
              </a:rPr>
              <a:t>Reforming</a:t>
            </a:r>
          </a:p>
        </p:txBody>
      </p:sp>
      <p:sp>
        <p:nvSpPr>
          <p:cNvPr id="28684" name="Szövegdoboz 18"/>
          <p:cNvSpPr txBox="1">
            <a:spLocks noChangeArrowheads="1"/>
          </p:cNvSpPr>
          <p:nvPr/>
        </p:nvSpPr>
        <p:spPr bwMode="auto">
          <a:xfrm>
            <a:off x="1987550" y="4178300"/>
            <a:ext cx="104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984807"/>
                </a:solidFill>
              </a:rPr>
              <a:t>Water</a:t>
            </a:r>
          </a:p>
          <a:p>
            <a:pPr algn="ctr"/>
            <a:r>
              <a:rPr lang="hu-HU" sz="1200" b="1">
                <a:solidFill>
                  <a:srgbClr val="984807"/>
                </a:solidFill>
              </a:rPr>
              <a:t>Electrolysis</a:t>
            </a:r>
          </a:p>
          <a:p>
            <a:pPr algn="ctr"/>
            <a:r>
              <a:rPr lang="hu-HU" sz="1200" b="1">
                <a:solidFill>
                  <a:srgbClr val="984807"/>
                </a:solidFill>
              </a:rPr>
              <a:t>(grid)</a:t>
            </a:r>
          </a:p>
        </p:txBody>
      </p:sp>
      <p:sp>
        <p:nvSpPr>
          <p:cNvPr id="28685" name="Szövegdoboz 19"/>
          <p:cNvSpPr txBox="1">
            <a:spLocks noChangeArrowheads="1"/>
          </p:cNvSpPr>
          <p:nvPr/>
        </p:nvSpPr>
        <p:spPr bwMode="auto">
          <a:xfrm>
            <a:off x="4140200" y="4238625"/>
            <a:ext cx="1046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Bio-Derived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Liquids 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Reforming</a:t>
            </a:r>
          </a:p>
        </p:txBody>
      </p:sp>
      <p:sp>
        <p:nvSpPr>
          <p:cNvPr id="28686" name="Szövegdoboz 20"/>
          <p:cNvSpPr txBox="1">
            <a:spLocks noChangeArrowheads="1"/>
          </p:cNvSpPr>
          <p:nvPr/>
        </p:nvSpPr>
        <p:spPr bwMode="auto">
          <a:xfrm>
            <a:off x="827088" y="1893888"/>
            <a:ext cx="1630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0000"/>
                </a:solidFill>
              </a:rPr>
              <a:t>Coal</a:t>
            </a:r>
          </a:p>
          <a:p>
            <a:pPr algn="ctr"/>
            <a:r>
              <a:rPr lang="hu-HU" sz="1200" b="1">
                <a:solidFill>
                  <a:srgbClr val="000000"/>
                </a:solidFill>
              </a:rPr>
              <a:t>Gasification</a:t>
            </a:r>
          </a:p>
          <a:p>
            <a:pPr algn="ctr"/>
            <a:r>
              <a:rPr lang="hu-HU" sz="1200" b="1">
                <a:solidFill>
                  <a:srgbClr val="000000"/>
                </a:solidFill>
              </a:rPr>
              <a:t>(no carbon capture)</a:t>
            </a:r>
          </a:p>
        </p:txBody>
      </p:sp>
      <p:sp>
        <p:nvSpPr>
          <p:cNvPr id="28687" name="Szövegdoboz 21"/>
          <p:cNvSpPr txBox="1">
            <a:spLocks noChangeArrowheads="1"/>
          </p:cNvSpPr>
          <p:nvPr/>
        </p:nvSpPr>
        <p:spPr bwMode="auto">
          <a:xfrm>
            <a:off x="2035175" y="2541588"/>
            <a:ext cx="954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Ethanol 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Reforming</a:t>
            </a:r>
          </a:p>
        </p:txBody>
      </p:sp>
      <p:sp>
        <p:nvSpPr>
          <p:cNvPr id="28688" name="Szövegdoboz 22"/>
          <p:cNvSpPr txBox="1">
            <a:spLocks noChangeArrowheads="1"/>
          </p:cNvSpPr>
          <p:nvPr/>
        </p:nvSpPr>
        <p:spPr bwMode="auto">
          <a:xfrm>
            <a:off x="3659188" y="2470150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Biomass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Gasification</a:t>
            </a:r>
          </a:p>
        </p:txBody>
      </p:sp>
      <p:sp>
        <p:nvSpPr>
          <p:cNvPr id="28689" name="Szövegdoboz 23"/>
          <p:cNvSpPr txBox="1">
            <a:spLocks noChangeArrowheads="1"/>
          </p:cNvSpPr>
          <p:nvPr/>
        </p:nvSpPr>
        <p:spPr bwMode="auto">
          <a:xfrm>
            <a:off x="3059113" y="1749425"/>
            <a:ext cx="1398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984807"/>
                </a:solidFill>
              </a:rPr>
              <a:t>Coal</a:t>
            </a:r>
          </a:p>
          <a:p>
            <a:pPr algn="ctr"/>
            <a:r>
              <a:rPr lang="hu-HU" sz="1200" b="1">
                <a:solidFill>
                  <a:srgbClr val="984807"/>
                </a:solidFill>
              </a:rPr>
              <a:t>Gasification</a:t>
            </a:r>
          </a:p>
          <a:p>
            <a:pPr algn="ctr"/>
            <a:r>
              <a:rPr lang="hu-HU" sz="1200" b="1">
                <a:solidFill>
                  <a:srgbClr val="984807"/>
                </a:solidFill>
              </a:rPr>
              <a:t>(carbon capture)</a:t>
            </a:r>
          </a:p>
        </p:txBody>
      </p:sp>
      <p:sp>
        <p:nvSpPr>
          <p:cNvPr id="28690" name="Szövegdoboz 24"/>
          <p:cNvSpPr txBox="1">
            <a:spLocks noChangeArrowheads="1"/>
          </p:cNvSpPr>
          <p:nvPr/>
        </p:nvSpPr>
        <p:spPr bwMode="auto">
          <a:xfrm>
            <a:off x="4316413" y="2974975"/>
            <a:ext cx="104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Water 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Electrolysis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(wind)</a:t>
            </a:r>
          </a:p>
        </p:txBody>
      </p:sp>
      <p:sp>
        <p:nvSpPr>
          <p:cNvPr id="26" name="Szövegdoboz 25"/>
          <p:cNvSpPr txBox="1">
            <a:spLocks noChangeArrowheads="1"/>
          </p:cNvSpPr>
          <p:nvPr/>
        </p:nvSpPr>
        <p:spPr bwMode="auto">
          <a:xfrm>
            <a:off x="5292725" y="2397125"/>
            <a:ext cx="1046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Water 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Electrolysis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(solar)</a:t>
            </a:r>
          </a:p>
        </p:txBody>
      </p:sp>
      <p:sp>
        <p:nvSpPr>
          <p:cNvPr id="27" name="Téglalap 26"/>
          <p:cNvSpPr/>
          <p:nvPr/>
        </p:nvSpPr>
        <p:spPr>
          <a:xfrm>
            <a:off x="467544" y="3773927"/>
            <a:ext cx="358838" cy="1503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dirty="0" err="1">
                <a:solidFill>
                  <a:prstClr val="white"/>
                </a:solidFill>
              </a:rPr>
              <a:t>Distributed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467544" y="1677311"/>
            <a:ext cx="358838" cy="194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dirty="0" err="1">
                <a:solidFill>
                  <a:prstClr val="white"/>
                </a:solidFill>
              </a:rPr>
              <a:t>Central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9" name="Szövegdoboz 28"/>
          <p:cNvSpPr txBox="1">
            <a:spLocks noChangeArrowheads="1"/>
          </p:cNvSpPr>
          <p:nvPr/>
        </p:nvSpPr>
        <p:spPr bwMode="auto">
          <a:xfrm>
            <a:off x="5867400" y="2901950"/>
            <a:ext cx="842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Photo-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Electro-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chemical</a:t>
            </a:r>
          </a:p>
        </p:txBody>
      </p:sp>
      <p:sp>
        <p:nvSpPr>
          <p:cNvPr id="28695" name="Szövegdoboz 29"/>
          <p:cNvSpPr txBox="1">
            <a:spLocks noChangeArrowheads="1"/>
          </p:cNvSpPr>
          <p:nvPr/>
        </p:nvSpPr>
        <p:spPr bwMode="auto">
          <a:xfrm>
            <a:off x="6659563" y="3257550"/>
            <a:ext cx="922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Biological</a:t>
            </a:r>
          </a:p>
        </p:txBody>
      </p:sp>
      <p:sp>
        <p:nvSpPr>
          <p:cNvPr id="28696" name="Szövegdoboz 30"/>
          <p:cNvSpPr txBox="1">
            <a:spLocks noChangeArrowheads="1"/>
          </p:cNvSpPr>
          <p:nvPr/>
        </p:nvSpPr>
        <p:spPr bwMode="auto">
          <a:xfrm>
            <a:off x="6677025" y="2376488"/>
            <a:ext cx="927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Thermo-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Chemical*</a:t>
            </a:r>
          </a:p>
        </p:txBody>
      </p:sp>
      <p:sp>
        <p:nvSpPr>
          <p:cNvPr id="28697" name="Szövegdoboz 31"/>
          <p:cNvSpPr txBox="1">
            <a:spLocks noChangeArrowheads="1"/>
          </p:cNvSpPr>
          <p:nvPr/>
        </p:nvSpPr>
        <p:spPr bwMode="auto">
          <a:xfrm>
            <a:off x="5622925" y="1730375"/>
            <a:ext cx="157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B050"/>
                </a:solidFill>
              </a:rPr>
              <a:t>High-Temp.</a:t>
            </a:r>
          </a:p>
          <a:p>
            <a:pPr algn="ctr"/>
            <a:r>
              <a:rPr lang="hu-HU" sz="1200" b="1">
                <a:solidFill>
                  <a:srgbClr val="00B050"/>
                </a:solidFill>
              </a:rPr>
              <a:t>Water Electrolysis*</a:t>
            </a:r>
          </a:p>
        </p:txBody>
      </p:sp>
      <p:sp>
        <p:nvSpPr>
          <p:cNvPr id="33" name="Lefelé nyíl 32"/>
          <p:cNvSpPr/>
          <p:nvPr/>
        </p:nvSpPr>
        <p:spPr>
          <a:xfrm>
            <a:off x="7588760" y="1461287"/>
            <a:ext cx="143991" cy="3888432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28699" name="Szövegdoboz 33"/>
          <p:cNvSpPr txBox="1">
            <a:spLocks noChangeArrowheads="1"/>
          </p:cNvSpPr>
          <p:nvPr/>
        </p:nvSpPr>
        <p:spPr bwMode="auto">
          <a:xfrm>
            <a:off x="7667625" y="492125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8700" name="Szövegdoboz 34"/>
          <p:cNvSpPr txBox="1">
            <a:spLocks noChangeArrowheads="1"/>
          </p:cNvSpPr>
          <p:nvPr/>
        </p:nvSpPr>
        <p:spPr bwMode="auto">
          <a:xfrm>
            <a:off x="7667625" y="4270375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0000"/>
                </a:solidFill>
              </a:rPr>
              <a:t>1,000</a:t>
            </a:r>
          </a:p>
        </p:txBody>
      </p:sp>
      <p:sp>
        <p:nvSpPr>
          <p:cNvPr id="28701" name="Szövegdoboz 35"/>
          <p:cNvSpPr txBox="1">
            <a:spLocks noChangeArrowheads="1"/>
          </p:cNvSpPr>
          <p:nvPr/>
        </p:nvSpPr>
        <p:spPr bwMode="auto">
          <a:xfrm>
            <a:off x="7667625" y="3705225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0000"/>
                </a:solidFill>
              </a:rPr>
              <a:t>10,000</a:t>
            </a:r>
          </a:p>
        </p:txBody>
      </p:sp>
      <p:sp>
        <p:nvSpPr>
          <p:cNvPr id="28702" name="Szövegdoboz 36"/>
          <p:cNvSpPr txBox="1">
            <a:spLocks noChangeArrowheads="1"/>
          </p:cNvSpPr>
          <p:nvPr/>
        </p:nvSpPr>
        <p:spPr bwMode="auto">
          <a:xfrm>
            <a:off x="7667625" y="3159125"/>
            <a:ext cx="654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0000"/>
                </a:solidFill>
              </a:rPr>
              <a:t>50,000</a:t>
            </a:r>
          </a:p>
        </p:txBody>
      </p:sp>
      <p:sp>
        <p:nvSpPr>
          <p:cNvPr id="28703" name="Szövegdoboz 37"/>
          <p:cNvSpPr txBox="1">
            <a:spLocks noChangeArrowheads="1"/>
          </p:cNvSpPr>
          <p:nvPr/>
        </p:nvSpPr>
        <p:spPr bwMode="auto">
          <a:xfrm>
            <a:off x="7667625" y="2555875"/>
            <a:ext cx="73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0000"/>
                </a:solidFill>
              </a:rPr>
              <a:t>100,000</a:t>
            </a:r>
          </a:p>
        </p:txBody>
      </p:sp>
      <p:sp>
        <p:nvSpPr>
          <p:cNvPr id="28704" name="Szövegdoboz 38"/>
          <p:cNvSpPr txBox="1">
            <a:spLocks noChangeArrowheads="1"/>
          </p:cNvSpPr>
          <p:nvPr/>
        </p:nvSpPr>
        <p:spPr bwMode="auto">
          <a:xfrm>
            <a:off x="7667625" y="1727200"/>
            <a:ext cx="1036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 b="1">
                <a:solidFill>
                  <a:srgbClr val="000000"/>
                </a:solidFill>
              </a:rPr>
              <a:t>100,000,000</a:t>
            </a:r>
          </a:p>
        </p:txBody>
      </p:sp>
      <p:sp>
        <p:nvSpPr>
          <p:cNvPr id="28705" name="Szövegdoboz 39"/>
          <p:cNvSpPr txBox="1">
            <a:spLocks noChangeArrowheads="1"/>
          </p:cNvSpPr>
          <p:nvPr/>
        </p:nvSpPr>
        <p:spPr bwMode="auto">
          <a:xfrm rot="5400000">
            <a:off x="7577931" y="3593307"/>
            <a:ext cx="1882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solidFill>
                  <a:srgbClr val="000000"/>
                </a:solidFill>
              </a:rPr>
              <a:t>Capacity (kg/day)</a:t>
            </a:r>
          </a:p>
        </p:txBody>
      </p:sp>
      <p:cxnSp>
        <p:nvCxnSpPr>
          <p:cNvPr id="41" name="Egyenes összekötő 40"/>
          <p:cNvCxnSpPr/>
          <p:nvPr/>
        </p:nvCxnSpPr>
        <p:spPr>
          <a:xfrm>
            <a:off x="7510463" y="2513013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7510463" y="2540000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7524750" y="3414713"/>
            <a:ext cx="28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7524750" y="3441700"/>
            <a:ext cx="287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0" name="Szövegdoboz 44"/>
          <p:cNvSpPr txBox="1">
            <a:spLocks noChangeArrowheads="1"/>
          </p:cNvSpPr>
          <p:nvPr/>
        </p:nvSpPr>
        <p:spPr bwMode="auto">
          <a:xfrm>
            <a:off x="1763713" y="5724525"/>
            <a:ext cx="2249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Target: 0.15 € / kWh</a:t>
            </a:r>
          </a:p>
        </p:txBody>
      </p:sp>
      <p:sp>
        <p:nvSpPr>
          <p:cNvPr id="28711" name="Szövegdoboz 45"/>
          <p:cNvSpPr txBox="1">
            <a:spLocks noChangeArrowheads="1"/>
          </p:cNvSpPr>
          <p:nvPr/>
        </p:nvSpPr>
        <p:spPr bwMode="auto">
          <a:xfrm>
            <a:off x="5364163" y="5732463"/>
            <a:ext cx="250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00"/>
                </a:solidFill>
              </a:rPr>
              <a:t>*either solar or nuclear</a:t>
            </a:r>
          </a:p>
        </p:txBody>
      </p:sp>
      <p:sp>
        <p:nvSpPr>
          <p:cNvPr id="28712" name="Cím 2"/>
          <p:cNvSpPr txBox="1">
            <a:spLocks/>
          </p:cNvSpPr>
          <p:nvPr/>
        </p:nvSpPr>
        <p:spPr bwMode="auto">
          <a:xfrm>
            <a:off x="323850" y="44450"/>
            <a:ext cx="83375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hu-HU" sz="2600">
                <a:latin typeface="Corbel" pitchFamily="34" charset="0"/>
              </a:rPr>
              <a:t>Production of H2 (or derived products) as energy carrier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958850" y="107950"/>
            <a:ext cx="69103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8" descr="http://www.extremetech.com/wp-content/uploads/2014/11/CostCompariso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MTA_EK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711</Words>
  <Application>Microsoft Office PowerPoint</Application>
  <PresentationFormat>On-screen Show (4:3)</PresentationFormat>
  <Paragraphs>202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Lucida Sans Unicode</vt:lpstr>
      <vt:lpstr>Corbel</vt:lpstr>
      <vt:lpstr>Eras Medium ITC</vt:lpstr>
      <vt:lpstr>Symbol</vt:lpstr>
      <vt:lpstr>MTA_EK_</vt:lpstr>
      <vt:lpstr>1_Egyéni tervezés</vt:lpstr>
      <vt:lpstr>Egyéni tervezés</vt:lpstr>
      <vt:lpstr>MTA_EK_</vt:lpstr>
      <vt:lpstr>MTA_EK_</vt:lpstr>
      <vt:lpstr>1_Egyéni tervezés</vt:lpstr>
      <vt:lpstr>1_Egyéni tervezés</vt:lpstr>
      <vt:lpstr>1_Egyéni tervezés</vt:lpstr>
      <vt:lpstr>Egyéni tervezés</vt:lpstr>
      <vt:lpstr>Egyéni tervezés</vt:lpstr>
      <vt:lpstr>Egyéni tervezés</vt:lpstr>
      <vt:lpstr>CS ChemDraw Drawing</vt:lpstr>
      <vt:lpstr>The Role of Catalysis in Chemical Energy Storage  </vt:lpstr>
      <vt:lpstr>Slide 2</vt:lpstr>
      <vt:lpstr>Slide 3</vt:lpstr>
      <vt:lpstr>Energy density becomes decisive when it comes to applications</vt:lpstr>
      <vt:lpstr>Slide 5</vt:lpstr>
      <vt:lpstr>Analogy to fossil fuels – long ago stored energy of sunlight</vt:lpstr>
      <vt:lpstr>Role of H2 today – production and use</vt:lpstr>
      <vt:lpstr>Use of H2 (or derived products) as energy carrier</vt:lpstr>
      <vt:lpstr>Slide 9</vt:lpstr>
      <vt:lpstr>A considerable advantage of H2 over CHs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MORVAI</dc:creator>
  <cp:lastModifiedBy>Mezei Ferencné</cp:lastModifiedBy>
  <cp:revision>469</cp:revision>
  <cp:lastPrinted>2011-04-04T12:20:11Z</cp:lastPrinted>
  <dcterms:created xsi:type="dcterms:W3CDTF">2009-11-08T14:45:26Z</dcterms:created>
  <dcterms:modified xsi:type="dcterms:W3CDTF">2015-05-05T13:28:28Z</dcterms:modified>
</cp:coreProperties>
</file>