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4" r:id="rId3"/>
    <p:sldId id="295" r:id="rId4"/>
    <p:sldId id="258" r:id="rId5"/>
    <p:sldId id="260" r:id="rId6"/>
    <p:sldId id="261" r:id="rId7"/>
    <p:sldId id="274" r:id="rId8"/>
    <p:sldId id="296" r:id="rId9"/>
    <p:sldId id="297" r:id="rId10"/>
    <p:sldId id="298" r:id="rId11"/>
    <p:sldId id="267" r:id="rId12"/>
    <p:sldId id="300" r:id="rId13"/>
    <p:sldId id="272" r:id="rId14"/>
    <p:sldId id="273" r:id="rId15"/>
    <p:sldId id="301" r:id="rId16"/>
    <p:sldId id="302" r:id="rId17"/>
    <p:sldId id="259" r:id="rId18"/>
    <p:sldId id="303" r:id="rId19"/>
    <p:sldId id="305" r:id="rId20"/>
    <p:sldId id="306" r:id="rId21"/>
    <p:sldId id="313" r:id="rId22"/>
    <p:sldId id="308" r:id="rId23"/>
    <p:sldId id="310" r:id="rId24"/>
    <p:sldId id="309" r:id="rId25"/>
    <p:sldId id="311" r:id="rId26"/>
    <p:sldId id="312" r:id="rId2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Közepesen sötét stílus 4 – 5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Közepesen sötét stílus 4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73" autoAdjust="0"/>
  </p:normalViewPr>
  <p:slideViewPr>
    <p:cSldViewPr>
      <p:cViewPr varScale="1">
        <p:scale>
          <a:sx n="108" d="100"/>
          <a:sy n="108" d="100"/>
        </p:scale>
        <p:origin x="-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70DBE-1E11-4693-9D7A-DB871B5C9EB4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FB36C-9BE2-4C8E-8443-F26CCA1B81F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40120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284FE-BE6D-427F-8A79-489C3B3549DD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A45EC-C7A0-4BB5-9B6B-587291C6139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114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Téglalap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7C73D5D-59D4-4FB7-A263-0DAF59899FB1}" type="datetimeFigureOut">
              <a:rPr lang="hu-HU" smtClean="0"/>
              <a:pPr/>
              <a:t>2011.07.07.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35B74E6-D78A-477E-B2AB-75CCA320455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Work\phd\prezent&#225;ci&#243;k\GPU%20nap%202011\mouse_iteration2.mp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3D </a:t>
            </a:r>
            <a:r>
              <a:rPr lang="hu-HU" dirty="0" err="1"/>
              <a:t>Pozitron-Emissziós</a:t>
            </a:r>
            <a:r>
              <a:rPr lang="hu-HU" dirty="0"/>
              <a:t> Tomográfia </a:t>
            </a:r>
            <a:r>
              <a:rPr lang="hu-HU" dirty="0" err="1"/>
              <a:t>GPU-n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Magdics Milán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4078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Iteratív </a:t>
            </a:r>
            <a:br>
              <a:rPr lang="hu-HU" dirty="0" smtClean="0"/>
            </a:br>
            <a:r>
              <a:rPr lang="hu-HU" dirty="0" err="1" smtClean="0"/>
              <a:t>maximum-likelihood</a:t>
            </a:r>
            <a:r>
              <a:rPr lang="hu-HU" dirty="0" smtClean="0"/>
              <a:t> becslés</a:t>
            </a:r>
            <a:endParaRPr lang="hu-HU" dirty="0"/>
          </a:p>
        </p:txBody>
      </p:sp>
      <p:pic>
        <p:nvPicPr>
          <p:cNvPr id="27" name="mouse_iteration2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83873" y="1628800"/>
            <a:ext cx="6356479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5492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GPU?</a:t>
            </a:r>
            <a:endParaRPr lang="hu-HU" dirty="0"/>
          </a:p>
        </p:txBody>
      </p:sp>
      <p:sp>
        <p:nvSpPr>
          <p:cNvPr id="49" name="Tartalom helye 4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tér egy adott pontjában keletkezett </a:t>
            </a:r>
            <a:r>
              <a:rPr lang="hu-HU" sz="2400" dirty="0" err="1" smtClean="0"/>
              <a:t>fotonpár</a:t>
            </a:r>
            <a:r>
              <a:rPr lang="hu-HU" sz="2400" dirty="0" smtClean="0"/>
              <a:t> bármely detektorpárba becsapódhat</a:t>
            </a:r>
          </a:p>
          <a:p>
            <a:r>
              <a:rPr lang="hu-HU" sz="2400" dirty="0" smtClean="0"/>
              <a:t>Egy tipikus készülékben „mindössze” néhány 10.000 detektor, de néhány </a:t>
            </a:r>
            <a:r>
              <a:rPr lang="hu-HU" sz="2400" b="1" dirty="0" smtClean="0"/>
              <a:t>100.000.000 (százmillió) detektorpár</a:t>
            </a:r>
            <a:r>
              <a:rPr lang="hu-HU" sz="2400" dirty="0" smtClean="0"/>
              <a:t> van</a:t>
            </a:r>
          </a:p>
          <a:p>
            <a:r>
              <a:rPr lang="hu-HU" sz="2400" dirty="0" smtClean="0"/>
              <a:t>A térfogati adatot egy kb. </a:t>
            </a:r>
            <a:r>
              <a:rPr lang="hu-HU" sz="2400" b="1" dirty="0" smtClean="0"/>
              <a:t>10.000.000 (tízmillió) </a:t>
            </a:r>
            <a:r>
              <a:rPr lang="hu-HU" sz="2400" b="1" dirty="0" err="1" smtClean="0"/>
              <a:t>voxelt</a:t>
            </a:r>
            <a:r>
              <a:rPr lang="hu-HU" sz="2400" dirty="0" smtClean="0"/>
              <a:t> tartalmazó 3D-rácsban szeretnénk reprezentálni (pl. 256x256x256</a:t>
            </a:r>
            <a:r>
              <a:rPr lang="hu-HU" sz="2400" dirty="0" smtClean="0">
                <a:latin typeface="Arial"/>
                <a:cs typeface="Arial"/>
              </a:rPr>
              <a:t> ≈ </a:t>
            </a:r>
            <a:r>
              <a:rPr lang="hu-HU" sz="2400" dirty="0" smtClean="0"/>
              <a:t>16 millió)</a:t>
            </a:r>
          </a:p>
          <a:p>
            <a:r>
              <a:rPr lang="hu-HU" sz="2400" dirty="0" smtClean="0"/>
              <a:t>Minden iterációban </a:t>
            </a:r>
            <a:r>
              <a:rPr lang="hu-HU" sz="2400" b="1" dirty="0" smtClean="0"/>
              <a:t>10</a:t>
            </a:r>
            <a:r>
              <a:rPr lang="hu-HU" sz="2400" b="1" baseline="30000" dirty="0" smtClean="0"/>
              <a:t>8</a:t>
            </a:r>
            <a:r>
              <a:rPr lang="hu-HU" sz="2400" b="1" dirty="0" smtClean="0"/>
              <a:t>x10</a:t>
            </a:r>
            <a:r>
              <a:rPr lang="hu-HU" sz="2400" b="1" baseline="30000" dirty="0" smtClean="0"/>
              <a:t>7</a:t>
            </a:r>
            <a:r>
              <a:rPr lang="hu-HU" sz="2400" dirty="0" smtClean="0"/>
              <a:t> nagyságrendű számítás!</a:t>
            </a:r>
          </a:p>
          <a:p>
            <a:r>
              <a:rPr lang="hu-HU" sz="2400" dirty="0" smtClean="0"/>
              <a:t>GPU!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8238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Előrevetítés</a:t>
            </a:r>
            <a:endParaRPr lang="hu-H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260725"/>
            <a:ext cx="2200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 rot="1835598">
            <a:off x="5657850" y="3695700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Line 52"/>
          <p:cNvSpPr>
            <a:spLocks noChangeShapeType="1"/>
          </p:cNvSpPr>
          <p:nvPr/>
        </p:nvSpPr>
        <p:spPr bwMode="auto">
          <a:xfrm flipH="1">
            <a:off x="6173787" y="2024064"/>
            <a:ext cx="342899" cy="155813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7625358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7799983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8009533" y="277812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8182570" y="24907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8355608" y="220186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 flipH="1">
            <a:off x="7452320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" name="Line 16"/>
          <p:cNvSpPr>
            <a:spLocks noChangeShapeType="1"/>
          </p:cNvSpPr>
          <p:nvPr/>
        </p:nvSpPr>
        <p:spPr bwMode="auto">
          <a:xfrm flipH="1">
            <a:off x="7452320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>
            <a:off x="7452320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7452320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" name="Line 19"/>
          <p:cNvSpPr>
            <a:spLocks noChangeShapeType="1"/>
          </p:cNvSpPr>
          <p:nvPr/>
        </p:nvSpPr>
        <p:spPr bwMode="auto">
          <a:xfrm flipH="1">
            <a:off x="7452320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" name="Line 20"/>
          <p:cNvSpPr>
            <a:spLocks noChangeShapeType="1"/>
          </p:cNvSpPr>
          <p:nvPr/>
        </p:nvSpPr>
        <p:spPr bwMode="auto">
          <a:xfrm flipH="1">
            <a:off x="7452320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" name="Freeform 32"/>
          <p:cNvSpPr>
            <a:spLocks/>
          </p:cNvSpPr>
          <p:nvPr/>
        </p:nvSpPr>
        <p:spPr bwMode="auto">
          <a:xfrm>
            <a:off x="745232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4644008" y="1610237"/>
            <a:ext cx="3619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dirty="0" smtClean="0"/>
              <a:t>Adott: az intenzitás becslése:</a:t>
            </a:r>
            <a:endParaRPr lang="hu-HU" i="1" dirty="0"/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4119264" y="6021288"/>
            <a:ext cx="36210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sz="2000" dirty="0"/>
              <a:t>Cél: várható beütésszám (</a:t>
            </a:r>
            <a:r>
              <a:rPr lang="hu-HU" sz="2000" dirty="0" err="1" smtClean="0"/>
              <a:t>y</a:t>
            </a:r>
            <a:r>
              <a:rPr lang="hu-HU" sz="2000" baseline="-25000" dirty="0" err="1" smtClean="0"/>
              <a:t>i</a:t>
            </a:r>
            <a:r>
              <a:rPr lang="hu-HU" sz="2000" dirty="0" smtClean="0"/>
              <a:t>) </a:t>
            </a:r>
            <a:r>
              <a:rPr lang="hu-HU" sz="2000" dirty="0"/>
              <a:t>meghatározása, </a:t>
            </a:r>
            <a:r>
              <a:rPr lang="hu-HU" sz="2000" dirty="0" err="1"/>
              <a:t>LoR-onként</a:t>
            </a:r>
            <a:endParaRPr lang="hu-HU" sz="2000" i="1" dirty="0"/>
          </a:p>
        </p:txBody>
      </p:sp>
      <p:sp>
        <p:nvSpPr>
          <p:cNvPr id="54" name="AutoShape 43"/>
          <p:cNvSpPr>
            <a:spLocks noChangeArrowheads="1"/>
          </p:cNvSpPr>
          <p:nvPr/>
        </p:nvSpPr>
        <p:spPr bwMode="auto">
          <a:xfrm>
            <a:off x="7883822" y="4003675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9" name="Freeform 8"/>
          <p:cNvSpPr>
            <a:spLocks/>
          </p:cNvSpPr>
          <p:nvPr/>
        </p:nvSpPr>
        <p:spPr bwMode="auto">
          <a:xfrm>
            <a:off x="3903663" y="2035175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>
            <a:off x="4076700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1" name="Line 22"/>
          <p:cNvSpPr>
            <a:spLocks noChangeShapeType="1"/>
          </p:cNvSpPr>
          <p:nvPr/>
        </p:nvSpPr>
        <p:spPr bwMode="auto">
          <a:xfrm>
            <a:off x="4249738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2" name="Line 23"/>
          <p:cNvSpPr>
            <a:spLocks noChangeShapeType="1"/>
          </p:cNvSpPr>
          <p:nvPr/>
        </p:nvSpPr>
        <p:spPr bwMode="auto">
          <a:xfrm>
            <a:off x="4424363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3" name="Line 24"/>
          <p:cNvSpPr>
            <a:spLocks noChangeShapeType="1"/>
          </p:cNvSpPr>
          <p:nvPr/>
        </p:nvSpPr>
        <p:spPr bwMode="auto">
          <a:xfrm>
            <a:off x="4597400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Line 25"/>
          <p:cNvSpPr>
            <a:spLocks noChangeShapeType="1"/>
          </p:cNvSpPr>
          <p:nvPr/>
        </p:nvSpPr>
        <p:spPr bwMode="auto">
          <a:xfrm>
            <a:off x="4770438" y="22494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5" name="Line 26"/>
          <p:cNvSpPr>
            <a:spLocks noChangeShapeType="1"/>
          </p:cNvSpPr>
          <p:nvPr/>
        </p:nvSpPr>
        <p:spPr bwMode="auto">
          <a:xfrm flipH="1">
            <a:off x="39036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Line 27"/>
          <p:cNvSpPr>
            <a:spLocks noChangeShapeType="1"/>
          </p:cNvSpPr>
          <p:nvPr/>
        </p:nvSpPr>
        <p:spPr bwMode="auto">
          <a:xfrm flipH="1">
            <a:off x="3903663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28"/>
          <p:cNvSpPr>
            <a:spLocks noChangeShapeType="1"/>
          </p:cNvSpPr>
          <p:nvPr/>
        </p:nvSpPr>
        <p:spPr bwMode="auto">
          <a:xfrm flipH="1">
            <a:off x="3903663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" name="Line 29"/>
          <p:cNvSpPr>
            <a:spLocks noChangeShapeType="1"/>
          </p:cNvSpPr>
          <p:nvPr/>
        </p:nvSpPr>
        <p:spPr bwMode="auto">
          <a:xfrm flipH="1">
            <a:off x="3903663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9" name="Line 30"/>
          <p:cNvSpPr>
            <a:spLocks noChangeShapeType="1"/>
          </p:cNvSpPr>
          <p:nvPr/>
        </p:nvSpPr>
        <p:spPr bwMode="auto">
          <a:xfrm flipH="1">
            <a:off x="3903663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0" name="Line 31"/>
          <p:cNvSpPr>
            <a:spLocks noChangeShapeType="1"/>
          </p:cNvSpPr>
          <p:nvPr/>
        </p:nvSpPr>
        <p:spPr bwMode="auto">
          <a:xfrm flipH="1">
            <a:off x="3903663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6" name="Line 50"/>
          <p:cNvSpPr>
            <a:spLocks noChangeShapeType="1"/>
          </p:cNvSpPr>
          <p:nvPr/>
        </p:nvSpPr>
        <p:spPr bwMode="auto">
          <a:xfrm flipH="1" flipV="1">
            <a:off x="4212083" y="4365625"/>
            <a:ext cx="1428303" cy="16652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7" name="Line 53"/>
          <p:cNvSpPr>
            <a:spLocks noChangeShapeType="1"/>
          </p:cNvSpPr>
          <p:nvPr/>
        </p:nvSpPr>
        <p:spPr bwMode="auto">
          <a:xfrm flipV="1">
            <a:off x="6103938" y="4437111"/>
            <a:ext cx="1852437" cy="16303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aphicFrame>
        <p:nvGraphicFramePr>
          <p:cNvPr id="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9991195"/>
              </p:ext>
            </p:extLst>
          </p:nvPr>
        </p:nvGraphicFramePr>
        <p:xfrm>
          <a:off x="514350" y="1989138"/>
          <a:ext cx="3182938" cy="1152525"/>
        </p:xfrm>
        <a:graphic>
          <a:graphicData uri="http://schemas.openxmlformats.org/presentationml/2006/ole">
            <p:oleObj spid="_x0000_s41986" name="Equation" r:id="rId4" imgW="1333500" imgH="482600" progId="Equation.3">
              <p:embed/>
            </p:oleObj>
          </a:graphicData>
        </a:graphic>
      </p:graphicFrame>
      <p:sp>
        <p:nvSpPr>
          <p:cNvPr id="79" name="Text Box 51"/>
          <p:cNvSpPr txBox="1">
            <a:spLocks noChangeArrowheads="1"/>
          </p:cNvSpPr>
          <p:nvPr/>
        </p:nvSpPr>
        <p:spPr bwMode="auto">
          <a:xfrm>
            <a:off x="467742" y="3146425"/>
            <a:ext cx="403225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buFont typeface="Arial" pitchFamily="34" charset="0"/>
              <a:buChar char="•"/>
            </a:pPr>
            <a:r>
              <a:rPr lang="hu-HU" sz="2400" dirty="0" smtClean="0"/>
              <a:t> </a:t>
            </a:r>
            <a:r>
              <a:rPr lang="hu-HU" sz="2000" b="1" dirty="0" smtClean="0"/>
              <a:t>Direkt Monte-Carlo</a:t>
            </a:r>
            <a:r>
              <a:rPr lang="hu-HU" sz="2000" dirty="0" smtClean="0"/>
              <a:t>: </a:t>
            </a:r>
            <a:endParaRPr lang="hu-HU" sz="2000" dirty="0"/>
          </a:p>
          <a:p>
            <a:pPr eaLnBrk="1" hangingPunct="1"/>
            <a:r>
              <a:rPr lang="hu-HU" sz="2000" dirty="0"/>
              <a:t>A térfogatot </a:t>
            </a:r>
            <a:r>
              <a:rPr lang="hu-HU" sz="2000" dirty="0" smtClean="0"/>
              <a:t>fontosság szerint mintavételezi (x(v)), </a:t>
            </a:r>
            <a:r>
              <a:rPr lang="hu-HU" sz="2000" dirty="0"/>
              <a:t>szimulálja a fotonok útját, az út végén regisztrálja a becsapódás </a:t>
            </a:r>
            <a:r>
              <a:rPr lang="hu-HU" sz="2000" dirty="0" smtClean="0"/>
              <a:t>helyét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hu-HU" sz="2000" i="1" dirty="0" smtClean="0"/>
              <a:t> </a:t>
            </a:r>
            <a:r>
              <a:rPr lang="hu-HU" sz="2000" dirty="0" smtClean="0"/>
              <a:t>Intuitív, „könnyű” leprogramozni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hu-HU" sz="2000" dirty="0" smtClean="0"/>
              <a:t> A fizikai jelenségek (pl. szóródás) modellezése azok pontos lemásolásával történhet</a:t>
            </a:r>
          </a:p>
        </p:txBody>
      </p:sp>
      <p:sp>
        <p:nvSpPr>
          <p:cNvPr id="80" name="Oval 34"/>
          <p:cNvSpPr>
            <a:spLocks noChangeArrowheads="1"/>
          </p:cNvSpPr>
          <p:nvPr/>
        </p:nvSpPr>
        <p:spPr bwMode="auto">
          <a:xfrm>
            <a:off x="6342063" y="4148138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" name="Oval 34"/>
          <p:cNvSpPr>
            <a:spLocks noChangeArrowheads="1"/>
          </p:cNvSpPr>
          <p:nvPr/>
        </p:nvSpPr>
        <p:spPr bwMode="auto">
          <a:xfrm>
            <a:off x="5837238" y="3644900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" name="Oval 34"/>
          <p:cNvSpPr>
            <a:spLocks noChangeArrowheads="1"/>
          </p:cNvSpPr>
          <p:nvPr/>
        </p:nvSpPr>
        <p:spPr bwMode="auto">
          <a:xfrm>
            <a:off x="5910263" y="4040188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 flipH="1">
            <a:off x="5358864" y="4184650"/>
            <a:ext cx="581561" cy="828526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4" name="Line 39"/>
          <p:cNvSpPr>
            <a:spLocks noChangeShapeType="1"/>
          </p:cNvSpPr>
          <p:nvPr/>
        </p:nvSpPr>
        <p:spPr bwMode="auto">
          <a:xfrm flipV="1">
            <a:off x="6011863" y="3140967"/>
            <a:ext cx="623704" cy="97224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5" name="Line 39"/>
          <p:cNvSpPr>
            <a:spLocks noChangeShapeType="1"/>
          </p:cNvSpPr>
          <p:nvPr/>
        </p:nvSpPr>
        <p:spPr bwMode="auto">
          <a:xfrm flipH="1" flipV="1">
            <a:off x="5580112" y="3689592"/>
            <a:ext cx="828626" cy="531571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6" name="Line 39"/>
          <p:cNvSpPr>
            <a:spLocks noChangeShapeType="1"/>
          </p:cNvSpPr>
          <p:nvPr/>
        </p:nvSpPr>
        <p:spPr bwMode="auto">
          <a:xfrm>
            <a:off x="6480174" y="4257674"/>
            <a:ext cx="828129" cy="496877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7" name="Line 39"/>
          <p:cNvSpPr>
            <a:spLocks noChangeShapeType="1"/>
          </p:cNvSpPr>
          <p:nvPr/>
        </p:nvSpPr>
        <p:spPr bwMode="auto">
          <a:xfrm rot="1800000" flipH="1">
            <a:off x="5151759" y="3588434"/>
            <a:ext cx="563535" cy="79919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8" name="Line 39"/>
          <p:cNvSpPr>
            <a:spLocks noChangeShapeType="1"/>
          </p:cNvSpPr>
          <p:nvPr/>
        </p:nvSpPr>
        <p:spPr bwMode="auto">
          <a:xfrm rot="1800000" flipV="1">
            <a:off x="6198498" y="2906541"/>
            <a:ext cx="723343" cy="1085014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9" name="Ellipszis 88"/>
          <p:cNvSpPr>
            <a:spLocks noChangeArrowheads="1"/>
          </p:cNvSpPr>
          <p:nvPr/>
        </p:nvSpPr>
        <p:spPr bwMode="auto">
          <a:xfrm>
            <a:off x="1259632" y="2168525"/>
            <a:ext cx="684212" cy="755650"/>
          </a:xfrm>
          <a:prstGeom prst="ellips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1" name="Téglalap 9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2716" y="1556792"/>
            <a:ext cx="629724" cy="476221"/>
          </a:xfrm>
          <a:prstGeom prst="rect">
            <a:avLst/>
          </a:prstGeom>
          <a:blipFill rotWithShape="1">
            <a:blip r:embed="rId5" cstate="print"/>
            <a:stretch>
              <a:fillRect b="-6410"/>
            </a:stretch>
          </a:blipFill>
        </p:spPr>
        <p:txBody>
          <a:bodyPr/>
          <a:lstStyle/>
          <a:p>
            <a:r>
              <a:rPr lang="hu-HU">
                <a:noFill/>
              </a:rPr>
              <a:t> </a:t>
            </a:r>
          </a:p>
        </p:txBody>
      </p:sp>
      <p:sp>
        <p:nvSpPr>
          <p:cNvPr id="56" name="AutoShape 44"/>
          <p:cNvSpPr>
            <a:spLocks noChangeArrowheads="1"/>
          </p:cNvSpPr>
          <p:nvPr/>
        </p:nvSpPr>
        <p:spPr bwMode="auto">
          <a:xfrm>
            <a:off x="3996184" y="3968750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1753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52" grpId="0"/>
      <p:bldP spid="53" grpId="0"/>
      <p:bldP spid="54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6" grpId="0" animBg="1"/>
      <p:bldP spid="77" grpId="0" animBg="1"/>
      <p:bldP spid="79" grpId="0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1" grpId="0" animBg="1"/>
      <p:bldP spid="5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Line 39"/>
          <p:cNvSpPr>
            <a:spLocks noChangeShapeType="1"/>
          </p:cNvSpPr>
          <p:nvPr/>
        </p:nvSpPr>
        <p:spPr bwMode="auto">
          <a:xfrm flipV="1">
            <a:off x="7020272" y="2529681"/>
            <a:ext cx="1656184" cy="1152128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9" name="Line 39"/>
          <p:cNvSpPr>
            <a:spLocks noChangeShapeType="1"/>
          </p:cNvSpPr>
          <p:nvPr/>
        </p:nvSpPr>
        <p:spPr bwMode="auto">
          <a:xfrm flipV="1">
            <a:off x="7524328" y="5049961"/>
            <a:ext cx="576064" cy="332557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7" name="Line 39"/>
          <p:cNvSpPr>
            <a:spLocks noChangeShapeType="1"/>
          </p:cNvSpPr>
          <p:nvPr/>
        </p:nvSpPr>
        <p:spPr bwMode="auto">
          <a:xfrm>
            <a:off x="7236296" y="2646213"/>
            <a:ext cx="1296144" cy="67555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pic>
        <p:nvPicPr>
          <p:cNvPr id="5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5518" y="2937470"/>
            <a:ext cx="2200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Line 39"/>
          <p:cNvSpPr>
            <a:spLocks noChangeShapeType="1"/>
          </p:cNvSpPr>
          <p:nvPr/>
        </p:nvSpPr>
        <p:spPr bwMode="auto">
          <a:xfrm rot="1800000" flipV="1">
            <a:off x="7188498" y="3000248"/>
            <a:ext cx="1175715" cy="41187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Előrevetítés: Direkt Monte Carlo</a:t>
            </a:r>
            <a:endParaRPr lang="hu-HU" dirty="0"/>
          </a:p>
        </p:txBody>
      </p:sp>
      <p:sp>
        <p:nvSpPr>
          <p:cNvPr id="57" name="Oval 6"/>
          <p:cNvSpPr>
            <a:spLocks noChangeArrowheads="1"/>
          </p:cNvSpPr>
          <p:nvPr/>
        </p:nvSpPr>
        <p:spPr bwMode="auto">
          <a:xfrm rot="1835598">
            <a:off x="6169893" y="3372445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1" name="Line 10"/>
          <p:cNvSpPr>
            <a:spLocks noChangeShapeType="1"/>
          </p:cNvSpPr>
          <p:nvPr/>
        </p:nvSpPr>
        <p:spPr bwMode="auto">
          <a:xfrm>
            <a:off x="8137401" y="306764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11"/>
          <p:cNvSpPr>
            <a:spLocks noChangeShapeType="1"/>
          </p:cNvSpPr>
          <p:nvPr/>
        </p:nvSpPr>
        <p:spPr bwMode="auto">
          <a:xfrm>
            <a:off x="8312026" y="277872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12"/>
          <p:cNvSpPr>
            <a:spLocks noChangeShapeType="1"/>
          </p:cNvSpPr>
          <p:nvPr/>
        </p:nvSpPr>
        <p:spPr bwMode="auto">
          <a:xfrm>
            <a:off x="8521576" y="245487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13"/>
          <p:cNvSpPr>
            <a:spLocks noChangeShapeType="1"/>
          </p:cNvSpPr>
          <p:nvPr/>
        </p:nvSpPr>
        <p:spPr bwMode="auto">
          <a:xfrm>
            <a:off x="8694613" y="216753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Line 14"/>
          <p:cNvSpPr>
            <a:spLocks noChangeShapeType="1"/>
          </p:cNvSpPr>
          <p:nvPr/>
        </p:nvSpPr>
        <p:spPr bwMode="auto">
          <a:xfrm>
            <a:off x="8867651" y="187860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" name="Line 15"/>
          <p:cNvSpPr>
            <a:spLocks noChangeShapeType="1"/>
          </p:cNvSpPr>
          <p:nvPr/>
        </p:nvSpPr>
        <p:spPr bwMode="auto">
          <a:xfrm flipH="1">
            <a:off x="7964363" y="214689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3" name="Line 16"/>
          <p:cNvSpPr>
            <a:spLocks noChangeShapeType="1"/>
          </p:cNvSpPr>
          <p:nvPr/>
        </p:nvSpPr>
        <p:spPr bwMode="auto">
          <a:xfrm flipH="1">
            <a:off x="7964363" y="254853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4" name="Line 17"/>
          <p:cNvSpPr>
            <a:spLocks noChangeShapeType="1"/>
          </p:cNvSpPr>
          <p:nvPr/>
        </p:nvSpPr>
        <p:spPr bwMode="auto">
          <a:xfrm flipH="1">
            <a:off x="7964363" y="2950170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5" name="Line 18"/>
          <p:cNvSpPr>
            <a:spLocks noChangeShapeType="1"/>
          </p:cNvSpPr>
          <p:nvPr/>
        </p:nvSpPr>
        <p:spPr bwMode="auto">
          <a:xfrm flipH="1">
            <a:off x="7964363" y="335180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6" name="Line 19"/>
          <p:cNvSpPr>
            <a:spLocks noChangeShapeType="1"/>
          </p:cNvSpPr>
          <p:nvPr/>
        </p:nvSpPr>
        <p:spPr bwMode="auto">
          <a:xfrm flipH="1">
            <a:off x="7964363" y="375503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7" name="Line 20"/>
          <p:cNvSpPr>
            <a:spLocks noChangeShapeType="1"/>
          </p:cNvSpPr>
          <p:nvPr/>
        </p:nvSpPr>
        <p:spPr bwMode="auto">
          <a:xfrm flipH="1">
            <a:off x="7964363" y="415667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8" name="Freeform 32"/>
          <p:cNvSpPr>
            <a:spLocks/>
          </p:cNvSpPr>
          <p:nvPr/>
        </p:nvSpPr>
        <p:spPr bwMode="auto">
          <a:xfrm>
            <a:off x="7964363" y="1700808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1" name="AutoShape 43"/>
          <p:cNvSpPr>
            <a:spLocks noChangeArrowheads="1"/>
          </p:cNvSpPr>
          <p:nvPr/>
        </p:nvSpPr>
        <p:spPr bwMode="auto">
          <a:xfrm>
            <a:off x="8316416" y="3105745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2" name="Freeform 8"/>
          <p:cNvSpPr>
            <a:spLocks/>
          </p:cNvSpPr>
          <p:nvPr/>
        </p:nvSpPr>
        <p:spPr bwMode="auto">
          <a:xfrm>
            <a:off x="4415706" y="1711920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3" name="Line 21"/>
          <p:cNvSpPr>
            <a:spLocks noChangeShapeType="1"/>
          </p:cNvSpPr>
          <p:nvPr/>
        </p:nvSpPr>
        <p:spPr bwMode="auto">
          <a:xfrm>
            <a:off x="4588743" y="307875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4" name="Line 22"/>
          <p:cNvSpPr>
            <a:spLocks noChangeShapeType="1"/>
          </p:cNvSpPr>
          <p:nvPr/>
        </p:nvSpPr>
        <p:spPr bwMode="auto">
          <a:xfrm>
            <a:off x="4761781" y="278983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5" name="Line 23"/>
          <p:cNvSpPr>
            <a:spLocks noChangeShapeType="1"/>
          </p:cNvSpPr>
          <p:nvPr/>
        </p:nvSpPr>
        <p:spPr bwMode="auto">
          <a:xfrm>
            <a:off x="4936406" y="250249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6" name="Line 24"/>
          <p:cNvSpPr>
            <a:spLocks noChangeShapeType="1"/>
          </p:cNvSpPr>
          <p:nvPr/>
        </p:nvSpPr>
        <p:spPr bwMode="auto">
          <a:xfrm>
            <a:off x="5109443" y="221515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7" name="Line 25"/>
          <p:cNvSpPr>
            <a:spLocks noChangeShapeType="1"/>
          </p:cNvSpPr>
          <p:nvPr/>
        </p:nvSpPr>
        <p:spPr bwMode="auto">
          <a:xfrm>
            <a:off x="5282481" y="192623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8" name="Line 26"/>
          <p:cNvSpPr>
            <a:spLocks noChangeShapeType="1"/>
          </p:cNvSpPr>
          <p:nvPr/>
        </p:nvSpPr>
        <p:spPr bwMode="auto">
          <a:xfrm flipH="1">
            <a:off x="4415706" y="215800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9" name="Line 27"/>
          <p:cNvSpPr>
            <a:spLocks noChangeShapeType="1"/>
          </p:cNvSpPr>
          <p:nvPr/>
        </p:nvSpPr>
        <p:spPr bwMode="auto">
          <a:xfrm flipH="1">
            <a:off x="4415706" y="255964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0" name="Line 28"/>
          <p:cNvSpPr>
            <a:spLocks noChangeShapeType="1"/>
          </p:cNvSpPr>
          <p:nvPr/>
        </p:nvSpPr>
        <p:spPr bwMode="auto">
          <a:xfrm flipH="1">
            <a:off x="4415706" y="296128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Line 29"/>
          <p:cNvSpPr>
            <a:spLocks noChangeShapeType="1"/>
          </p:cNvSpPr>
          <p:nvPr/>
        </p:nvSpPr>
        <p:spPr bwMode="auto">
          <a:xfrm flipH="1">
            <a:off x="4415706" y="3362920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2" name="Line 30"/>
          <p:cNvSpPr>
            <a:spLocks noChangeShapeType="1"/>
          </p:cNvSpPr>
          <p:nvPr/>
        </p:nvSpPr>
        <p:spPr bwMode="auto">
          <a:xfrm flipH="1">
            <a:off x="4415706" y="376614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3" name="Line 31"/>
          <p:cNvSpPr>
            <a:spLocks noChangeShapeType="1"/>
          </p:cNvSpPr>
          <p:nvPr/>
        </p:nvSpPr>
        <p:spPr bwMode="auto">
          <a:xfrm flipH="1">
            <a:off x="4415706" y="416778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6" name="Oval 34"/>
          <p:cNvSpPr>
            <a:spLocks noChangeArrowheads="1"/>
          </p:cNvSpPr>
          <p:nvPr/>
        </p:nvSpPr>
        <p:spPr bwMode="auto">
          <a:xfrm>
            <a:off x="6854106" y="3824883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7" name="Oval 34"/>
          <p:cNvSpPr>
            <a:spLocks noChangeArrowheads="1"/>
          </p:cNvSpPr>
          <p:nvPr/>
        </p:nvSpPr>
        <p:spPr bwMode="auto">
          <a:xfrm>
            <a:off x="6349281" y="3321645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8" name="Oval 34"/>
          <p:cNvSpPr>
            <a:spLocks noChangeArrowheads="1"/>
          </p:cNvSpPr>
          <p:nvPr/>
        </p:nvSpPr>
        <p:spPr bwMode="auto">
          <a:xfrm>
            <a:off x="6422306" y="3716933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9" name="Line 39"/>
          <p:cNvSpPr>
            <a:spLocks noChangeShapeType="1"/>
          </p:cNvSpPr>
          <p:nvPr/>
        </p:nvSpPr>
        <p:spPr bwMode="auto">
          <a:xfrm flipH="1">
            <a:off x="5820363" y="3861395"/>
            <a:ext cx="632105" cy="900534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0" name="Line 39"/>
          <p:cNvSpPr>
            <a:spLocks noChangeShapeType="1"/>
          </p:cNvSpPr>
          <p:nvPr/>
        </p:nvSpPr>
        <p:spPr bwMode="auto">
          <a:xfrm flipV="1">
            <a:off x="6523906" y="2679468"/>
            <a:ext cx="712390" cy="1110490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1" name="Line 39"/>
          <p:cNvSpPr>
            <a:spLocks noChangeShapeType="1"/>
          </p:cNvSpPr>
          <p:nvPr/>
        </p:nvSpPr>
        <p:spPr bwMode="auto">
          <a:xfrm flipH="1" flipV="1">
            <a:off x="5236947" y="2817713"/>
            <a:ext cx="1683833" cy="108019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>
            <a:off x="7020272" y="3967411"/>
            <a:ext cx="576064" cy="345638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3" name="Line 39"/>
          <p:cNvSpPr>
            <a:spLocks noChangeShapeType="1"/>
          </p:cNvSpPr>
          <p:nvPr/>
        </p:nvSpPr>
        <p:spPr bwMode="auto">
          <a:xfrm rot="1800000" flipH="1">
            <a:off x="5725879" y="3281812"/>
            <a:ext cx="517739" cy="721798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4" name="Line 39"/>
          <p:cNvSpPr>
            <a:spLocks noChangeShapeType="1"/>
          </p:cNvSpPr>
          <p:nvPr/>
        </p:nvSpPr>
        <p:spPr bwMode="auto">
          <a:xfrm rot="1800000" flipV="1">
            <a:off x="6620743" y="2918420"/>
            <a:ext cx="431800" cy="647700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6" name="AutoShape 44"/>
          <p:cNvSpPr>
            <a:spLocks noChangeArrowheads="1"/>
          </p:cNvSpPr>
          <p:nvPr/>
        </p:nvSpPr>
        <p:spPr bwMode="auto">
          <a:xfrm>
            <a:off x="4644256" y="3105745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8" name="Line 39"/>
          <p:cNvSpPr>
            <a:spLocks noChangeShapeType="1"/>
          </p:cNvSpPr>
          <p:nvPr/>
        </p:nvSpPr>
        <p:spPr bwMode="auto">
          <a:xfrm rot="1800000" flipH="1" flipV="1">
            <a:off x="4934638" y="3494783"/>
            <a:ext cx="714882" cy="86080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1" name="Szabadkézi sokszög 130"/>
          <p:cNvSpPr/>
          <p:nvPr/>
        </p:nvSpPr>
        <p:spPr>
          <a:xfrm>
            <a:off x="475536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2" name="Szövegdoboz 131"/>
          <p:cNvSpPr txBox="1"/>
          <p:nvPr/>
        </p:nvSpPr>
        <p:spPr>
          <a:xfrm>
            <a:off x="35496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graphicFrame>
        <p:nvGraphicFramePr>
          <p:cNvPr id="133" name="Táblázat 132"/>
          <p:cNvGraphicFramePr>
            <a:graphicFrameLocks noGrp="1"/>
          </p:cNvGraphicFramePr>
          <p:nvPr/>
        </p:nvGraphicFramePr>
        <p:xfrm>
          <a:off x="323532" y="4437112"/>
          <a:ext cx="2736300" cy="2194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</a:tblGrid>
              <a:tr h="25217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4" name="Szövegdoboz 133"/>
          <p:cNvSpPr txBox="1"/>
          <p:nvPr/>
        </p:nvSpPr>
        <p:spPr>
          <a:xfrm>
            <a:off x="115888" y="390343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GPU memória</a:t>
            </a:r>
            <a:endParaRPr lang="hu-HU" sz="2400" dirty="0"/>
          </a:p>
        </p:txBody>
      </p:sp>
      <p:sp>
        <p:nvSpPr>
          <p:cNvPr id="135" name="Line 52"/>
          <p:cNvSpPr>
            <a:spLocks noChangeShapeType="1"/>
          </p:cNvSpPr>
          <p:nvPr/>
        </p:nvSpPr>
        <p:spPr bwMode="auto">
          <a:xfrm flipH="1">
            <a:off x="755575" y="3717032"/>
            <a:ext cx="54866" cy="1656184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6" name="Szabadkézi sokszög 135"/>
          <p:cNvSpPr/>
          <p:nvPr/>
        </p:nvSpPr>
        <p:spPr>
          <a:xfrm>
            <a:off x="1483648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7" name="Szövegdoboz 136"/>
          <p:cNvSpPr txBox="1"/>
          <p:nvPr/>
        </p:nvSpPr>
        <p:spPr>
          <a:xfrm>
            <a:off x="1043608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138" name="Szabadkézi sokszög 137"/>
          <p:cNvSpPr/>
          <p:nvPr/>
        </p:nvSpPr>
        <p:spPr>
          <a:xfrm>
            <a:off x="2491760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9" name="Szövegdoboz 138"/>
          <p:cNvSpPr txBox="1"/>
          <p:nvPr/>
        </p:nvSpPr>
        <p:spPr>
          <a:xfrm>
            <a:off x="2051720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140" name="Line 52"/>
          <p:cNvSpPr>
            <a:spLocks noChangeShapeType="1"/>
          </p:cNvSpPr>
          <p:nvPr/>
        </p:nvSpPr>
        <p:spPr bwMode="auto">
          <a:xfrm>
            <a:off x="1835696" y="3717032"/>
            <a:ext cx="792088" cy="2736304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1" name="Line 52"/>
          <p:cNvSpPr>
            <a:spLocks noChangeShapeType="1"/>
          </p:cNvSpPr>
          <p:nvPr/>
        </p:nvSpPr>
        <p:spPr bwMode="auto">
          <a:xfrm flipH="1">
            <a:off x="1043608" y="3789040"/>
            <a:ext cx="1872208" cy="2592288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2" name="Szabadkézi sokszög 141"/>
          <p:cNvSpPr/>
          <p:nvPr/>
        </p:nvSpPr>
        <p:spPr>
          <a:xfrm>
            <a:off x="3499872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3" name="Szövegdoboz 142"/>
          <p:cNvSpPr txBox="1"/>
          <p:nvPr/>
        </p:nvSpPr>
        <p:spPr>
          <a:xfrm>
            <a:off x="3059832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144" name="Line 52"/>
          <p:cNvSpPr>
            <a:spLocks noChangeShapeType="1"/>
          </p:cNvSpPr>
          <p:nvPr/>
        </p:nvSpPr>
        <p:spPr bwMode="auto">
          <a:xfrm flipH="1">
            <a:off x="2699792" y="3717032"/>
            <a:ext cx="1152128" cy="2736304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5" name="Oval 34"/>
          <p:cNvSpPr>
            <a:spLocks noChangeArrowheads="1"/>
          </p:cNvSpPr>
          <p:nvPr/>
        </p:nvSpPr>
        <p:spPr bwMode="auto">
          <a:xfrm>
            <a:off x="6845647" y="3536330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6" name="Line 39"/>
          <p:cNvSpPr>
            <a:spLocks noChangeShapeType="1"/>
          </p:cNvSpPr>
          <p:nvPr/>
        </p:nvSpPr>
        <p:spPr bwMode="auto">
          <a:xfrm flipH="1" flipV="1">
            <a:off x="4860031" y="3393777"/>
            <a:ext cx="920136" cy="1368152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48" name="Line 39"/>
          <p:cNvSpPr>
            <a:spLocks noChangeShapeType="1"/>
          </p:cNvSpPr>
          <p:nvPr/>
        </p:nvSpPr>
        <p:spPr bwMode="auto">
          <a:xfrm>
            <a:off x="7524328" y="4329881"/>
            <a:ext cx="0" cy="1035595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0" name="AutoShape 43"/>
          <p:cNvSpPr>
            <a:spLocks noChangeArrowheads="1"/>
          </p:cNvSpPr>
          <p:nvPr/>
        </p:nvSpPr>
        <p:spPr bwMode="auto">
          <a:xfrm>
            <a:off x="8028384" y="4761929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1" name="AutoShape 43"/>
          <p:cNvSpPr>
            <a:spLocks noChangeArrowheads="1"/>
          </p:cNvSpPr>
          <p:nvPr/>
        </p:nvSpPr>
        <p:spPr bwMode="auto">
          <a:xfrm>
            <a:off x="4932040" y="2529681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" name="Line 39"/>
          <p:cNvSpPr>
            <a:spLocks noChangeShapeType="1"/>
          </p:cNvSpPr>
          <p:nvPr/>
        </p:nvSpPr>
        <p:spPr bwMode="auto">
          <a:xfrm flipH="1">
            <a:off x="4860032" y="3681809"/>
            <a:ext cx="2016224" cy="1440160"/>
          </a:xfrm>
          <a:prstGeom prst="line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4" name="AutoShape 43"/>
          <p:cNvSpPr>
            <a:spLocks noChangeArrowheads="1"/>
          </p:cNvSpPr>
          <p:nvPr/>
        </p:nvSpPr>
        <p:spPr bwMode="auto">
          <a:xfrm>
            <a:off x="8468816" y="2313657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5" name="AutoShape 43"/>
          <p:cNvSpPr>
            <a:spLocks noChangeArrowheads="1"/>
          </p:cNvSpPr>
          <p:nvPr/>
        </p:nvSpPr>
        <p:spPr bwMode="auto">
          <a:xfrm>
            <a:off x="4572000" y="4905945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6" name="Szövegdoboz 155"/>
          <p:cNvSpPr txBox="1"/>
          <p:nvPr/>
        </p:nvSpPr>
        <p:spPr>
          <a:xfrm>
            <a:off x="3995936" y="6237312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„Lövés”: </a:t>
            </a:r>
            <a:r>
              <a:rPr lang="hu-HU" sz="2400" b="1" dirty="0" err="1" smtClean="0"/>
              <a:t>GPU-n</a:t>
            </a:r>
            <a:r>
              <a:rPr lang="hu-HU" sz="2400" b="1" dirty="0" smtClean="0"/>
              <a:t> nem hatékony!</a:t>
            </a:r>
            <a:endParaRPr lang="hu-HU" sz="2400" b="1" dirty="0"/>
          </a:p>
        </p:txBody>
      </p:sp>
      <p:sp>
        <p:nvSpPr>
          <p:cNvPr id="158" name="Ellipszis 157"/>
          <p:cNvSpPr/>
          <p:nvPr/>
        </p:nvSpPr>
        <p:spPr>
          <a:xfrm>
            <a:off x="2411760" y="6165304"/>
            <a:ext cx="504056" cy="504056"/>
          </a:xfrm>
          <a:prstGeom prst="ellips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9" name="Szövegdoboz 158"/>
          <p:cNvSpPr txBox="1"/>
          <p:nvPr/>
        </p:nvSpPr>
        <p:spPr>
          <a:xfrm>
            <a:off x="1700064" y="5406315"/>
            <a:ext cx="2007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Atomi összeadás!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81753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149" grpId="0" animBg="1"/>
      <p:bldP spid="147" grpId="0" animBg="1"/>
      <p:bldP spid="127" grpId="0" animBg="1"/>
      <p:bldP spid="101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6" grpId="0" animBg="1"/>
      <p:bldP spid="128" grpId="0" animBg="1"/>
      <p:bldP spid="135" grpId="0" animBg="1"/>
      <p:bldP spid="136" grpId="0" animBg="1"/>
      <p:bldP spid="137" grpId="0"/>
      <p:bldP spid="138" grpId="0" animBg="1"/>
      <p:bldP spid="139" grpId="0"/>
      <p:bldP spid="140" grpId="0" animBg="1"/>
      <p:bldP spid="141" grpId="0" animBg="1"/>
      <p:bldP spid="142" grpId="0" animBg="1"/>
      <p:bldP spid="143" grpId="0"/>
      <p:bldP spid="144" grpId="0" animBg="1"/>
      <p:bldP spid="145" grpId="0" animBg="1"/>
      <p:bldP spid="146" grpId="0" animBg="1"/>
      <p:bldP spid="148" grpId="0" animBg="1"/>
      <p:bldP spid="150" grpId="0" animBg="1"/>
      <p:bldP spid="151" grpId="0" animBg="1"/>
      <p:bldP spid="153" grpId="0" animBg="1"/>
      <p:bldP spid="154" grpId="0" animBg="1"/>
      <p:bldP spid="155" grpId="0" animBg="1"/>
      <p:bldP spid="156" grpId="0"/>
      <p:bldP spid="158" grpId="0" animBg="1"/>
      <p:bldP spid="1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Előrevetítés: </a:t>
            </a:r>
            <a:r>
              <a:rPr lang="hu-HU" dirty="0" err="1" smtClean="0"/>
              <a:t>Adjungált</a:t>
            </a:r>
            <a:r>
              <a:rPr lang="hu-HU" dirty="0" smtClean="0"/>
              <a:t> MC</a:t>
            </a:r>
            <a:endParaRPr lang="hu-HU" dirty="0"/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4932363" y="2035175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8" name="Romboid 122"/>
          <p:cNvSpPr>
            <a:spLocks noChangeArrowheads="1"/>
          </p:cNvSpPr>
          <p:nvPr/>
        </p:nvSpPr>
        <p:spPr bwMode="auto">
          <a:xfrm rot="18218404">
            <a:off x="5245861" y="4012791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5129213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>
            <a:off x="5302250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8" name="Line 23"/>
          <p:cNvSpPr>
            <a:spLocks noChangeShapeType="1"/>
          </p:cNvSpPr>
          <p:nvPr/>
        </p:nvSpPr>
        <p:spPr bwMode="auto">
          <a:xfrm>
            <a:off x="5476875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5649913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26"/>
          <p:cNvSpPr>
            <a:spLocks noChangeShapeType="1"/>
          </p:cNvSpPr>
          <p:nvPr/>
        </p:nvSpPr>
        <p:spPr bwMode="auto">
          <a:xfrm flipH="1">
            <a:off x="49323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 flipH="1">
            <a:off x="4956175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8"/>
          <p:cNvSpPr>
            <a:spLocks noChangeShapeType="1"/>
          </p:cNvSpPr>
          <p:nvPr/>
        </p:nvSpPr>
        <p:spPr bwMode="auto">
          <a:xfrm flipH="1">
            <a:off x="4956175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Line 29"/>
          <p:cNvSpPr>
            <a:spLocks noChangeShapeType="1"/>
          </p:cNvSpPr>
          <p:nvPr/>
        </p:nvSpPr>
        <p:spPr bwMode="auto">
          <a:xfrm flipH="1">
            <a:off x="4956175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" name="Line 30"/>
          <p:cNvSpPr>
            <a:spLocks noChangeShapeType="1"/>
          </p:cNvSpPr>
          <p:nvPr/>
        </p:nvSpPr>
        <p:spPr bwMode="auto">
          <a:xfrm flipH="1">
            <a:off x="4956175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 flipH="1">
            <a:off x="4956175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4" name="Text Box 51"/>
          <p:cNvSpPr txBox="1">
            <a:spLocks noChangeArrowheads="1"/>
          </p:cNvSpPr>
          <p:nvPr/>
        </p:nvSpPr>
        <p:spPr bwMode="auto">
          <a:xfrm>
            <a:off x="539552" y="3208908"/>
            <a:ext cx="37084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/>
            <a:r>
              <a:rPr lang="hu-HU" sz="2400" dirty="0" smtClean="0"/>
              <a:t>A </a:t>
            </a:r>
            <a:r>
              <a:rPr lang="hu-HU" sz="2400" dirty="0"/>
              <a:t>detektorfelületet mintavételezzük, össze</a:t>
            </a:r>
            <a:r>
              <a:rPr lang="hu-HU" sz="2400" b="1" dirty="0"/>
              <a:t>gyűjtjük</a:t>
            </a:r>
            <a:r>
              <a:rPr lang="hu-HU" sz="2400" dirty="0"/>
              <a:t> a mintapontokat összekötő utak </a:t>
            </a:r>
            <a:r>
              <a:rPr lang="hu-HU" sz="2400" dirty="0" smtClean="0"/>
              <a:t>hozzájárulását</a:t>
            </a:r>
          </a:p>
          <a:p>
            <a:pPr algn="l" eaLnBrk="1" hangingPunct="1"/>
            <a:endParaRPr lang="hu-HU" sz="2400" dirty="0"/>
          </a:p>
          <a:p>
            <a:pPr algn="l" eaLnBrk="1" hangingPunct="1"/>
            <a:r>
              <a:rPr lang="hu-HU" sz="2400" dirty="0" err="1" smtClean="0"/>
              <a:t>Megj</a:t>
            </a:r>
            <a:r>
              <a:rPr lang="hu-HU" sz="2400" dirty="0" smtClean="0"/>
              <a:t>: ez (még) mellőzi a szóródást és egyéb fizikai hatásokat</a:t>
            </a:r>
            <a:endParaRPr lang="hu-HU" sz="2400" dirty="0"/>
          </a:p>
        </p:txBody>
      </p:sp>
      <p:sp>
        <p:nvSpPr>
          <p:cNvPr id="95" name="Oval 34"/>
          <p:cNvSpPr>
            <a:spLocks noChangeArrowheads="1"/>
          </p:cNvSpPr>
          <p:nvPr/>
        </p:nvSpPr>
        <p:spPr bwMode="auto">
          <a:xfrm>
            <a:off x="5472113" y="3933825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6" name="Oval 34"/>
          <p:cNvSpPr>
            <a:spLocks noChangeArrowheads="1"/>
          </p:cNvSpPr>
          <p:nvPr/>
        </p:nvSpPr>
        <p:spPr bwMode="auto">
          <a:xfrm>
            <a:off x="5435600" y="417956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7" name="Oval 34"/>
          <p:cNvSpPr>
            <a:spLocks noChangeArrowheads="1"/>
          </p:cNvSpPr>
          <p:nvPr/>
        </p:nvSpPr>
        <p:spPr bwMode="auto">
          <a:xfrm>
            <a:off x="5580063" y="3789363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aphicFrame>
        <p:nvGraphicFramePr>
          <p:cNvPr id="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3209994"/>
              </p:ext>
            </p:extLst>
          </p:nvPr>
        </p:nvGraphicFramePr>
        <p:xfrm>
          <a:off x="511175" y="2003425"/>
          <a:ext cx="4545013" cy="1122363"/>
        </p:xfrm>
        <a:graphic>
          <a:graphicData uri="http://schemas.openxmlformats.org/presentationml/2006/ole">
            <p:oleObj spid="_x0000_s3105" name="Equation" r:id="rId3" imgW="1905000" imgH="469900" progId="Equation.3">
              <p:embed/>
            </p:oleObj>
          </a:graphicData>
        </a:graphic>
      </p:graphicFrame>
      <p:sp>
        <p:nvSpPr>
          <p:cNvPr id="99" name="Line 24"/>
          <p:cNvSpPr>
            <a:spLocks noChangeShapeType="1"/>
          </p:cNvSpPr>
          <p:nvPr/>
        </p:nvSpPr>
        <p:spPr bwMode="auto">
          <a:xfrm>
            <a:off x="5795963" y="22764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0" name="Ellipszis 99"/>
          <p:cNvSpPr>
            <a:spLocks noChangeArrowheads="1"/>
          </p:cNvSpPr>
          <p:nvPr/>
        </p:nvSpPr>
        <p:spPr bwMode="auto">
          <a:xfrm>
            <a:off x="2704902" y="2168525"/>
            <a:ext cx="1439863" cy="755650"/>
          </a:xfrm>
          <a:prstGeom prst="ellips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1" name="Oval 6"/>
          <p:cNvSpPr>
            <a:spLocks noChangeArrowheads="1"/>
          </p:cNvSpPr>
          <p:nvPr/>
        </p:nvSpPr>
        <p:spPr bwMode="auto">
          <a:xfrm>
            <a:off x="6227763" y="3824288"/>
            <a:ext cx="1317625" cy="1141412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2" name="Line 39"/>
          <p:cNvSpPr>
            <a:spLocks noChangeShapeType="1"/>
          </p:cNvSpPr>
          <p:nvPr/>
        </p:nvSpPr>
        <p:spPr bwMode="auto">
          <a:xfrm rot="1800000" flipV="1">
            <a:off x="5800725" y="3475038"/>
            <a:ext cx="2401888" cy="10953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3" name="Line 39"/>
          <p:cNvSpPr>
            <a:spLocks noChangeShapeType="1"/>
          </p:cNvSpPr>
          <p:nvPr/>
        </p:nvSpPr>
        <p:spPr bwMode="auto">
          <a:xfrm rot="1800000" flipV="1">
            <a:off x="5638800" y="3821113"/>
            <a:ext cx="2509838" cy="9080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4" name="Line 39"/>
          <p:cNvSpPr>
            <a:spLocks noChangeShapeType="1"/>
          </p:cNvSpPr>
          <p:nvPr/>
        </p:nvSpPr>
        <p:spPr bwMode="auto">
          <a:xfrm rot="1800000" flipV="1">
            <a:off x="5680075" y="3651250"/>
            <a:ext cx="2355850" cy="1319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5" name="Oval 34"/>
          <p:cNvSpPr>
            <a:spLocks noChangeArrowheads="1"/>
          </p:cNvSpPr>
          <p:nvPr/>
        </p:nvSpPr>
        <p:spPr bwMode="auto">
          <a:xfrm>
            <a:off x="8101013" y="418465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6" name="Oval 34"/>
          <p:cNvSpPr>
            <a:spLocks noChangeArrowheads="1"/>
          </p:cNvSpPr>
          <p:nvPr/>
        </p:nvSpPr>
        <p:spPr bwMode="auto">
          <a:xfrm>
            <a:off x="8064500" y="440055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7" name="Oval 34"/>
          <p:cNvSpPr>
            <a:spLocks noChangeArrowheads="1"/>
          </p:cNvSpPr>
          <p:nvPr/>
        </p:nvSpPr>
        <p:spPr bwMode="auto">
          <a:xfrm>
            <a:off x="8208963" y="4041775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9" name="Line 21"/>
          <p:cNvSpPr>
            <a:spLocks noChangeShapeType="1"/>
          </p:cNvSpPr>
          <p:nvPr/>
        </p:nvSpPr>
        <p:spPr bwMode="auto">
          <a:xfrm>
            <a:off x="7950200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>
            <a:off x="8123238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Line 23"/>
          <p:cNvSpPr>
            <a:spLocks noChangeShapeType="1"/>
          </p:cNvSpPr>
          <p:nvPr/>
        </p:nvSpPr>
        <p:spPr bwMode="auto">
          <a:xfrm>
            <a:off x="8297863" y="281463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>
            <a:off x="8470900" y="25273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8643938" y="22383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4" name="Line 26"/>
          <p:cNvSpPr>
            <a:spLocks noChangeShapeType="1"/>
          </p:cNvSpPr>
          <p:nvPr/>
        </p:nvSpPr>
        <p:spPr bwMode="auto">
          <a:xfrm flipH="1">
            <a:off x="7777163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" name="Line 27"/>
          <p:cNvSpPr>
            <a:spLocks noChangeShapeType="1"/>
          </p:cNvSpPr>
          <p:nvPr/>
        </p:nvSpPr>
        <p:spPr bwMode="auto">
          <a:xfrm flipH="1">
            <a:off x="7777163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 flipH="1">
            <a:off x="7777163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 flipH="1">
            <a:off x="7777163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8" name="Line 30"/>
          <p:cNvSpPr>
            <a:spLocks noChangeShapeType="1"/>
          </p:cNvSpPr>
          <p:nvPr/>
        </p:nvSpPr>
        <p:spPr bwMode="auto">
          <a:xfrm flipH="1">
            <a:off x="7777163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9" name="Line 31"/>
          <p:cNvSpPr>
            <a:spLocks noChangeShapeType="1"/>
          </p:cNvSpPr>
          <p:nvPr/>
        </p:nvSpPr>
        <p:spPr bwMode="auto">
          <a:xfrm flipH="1">
            <a:off x="7777163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grpSp>
        <p:nvGrpSpPr>
          <p:cNvPr id="120" name="Csoportba foglalás 156"/>
          <p:cNvGrpSpPr>
            <a:grpSpLocks/>
          </p:cNvGrpSpPr>
          <p:nvPr/>
        </p:nvGrpSpPr>
        <p:grpSpPr bwMode="auto">
          <a:xfrm rot="202779">
            <a:off x="6343650" y="3859213"/>
            <a:ext cx="1152525" cy="287337"/>
            <a:chOff x="6444208" y="3825044"/>
            <a:chExt cx="1152128" cy="288032"/>
          </a:xfrm>
        </p:grpSpPr>
        <p:sp>
          <p:nvSpPr>
            <p:cNvPr id="121" name="Kocka 120"/>
            <p:cNvSpPr/>
            <p:nvPr/>
          </p:nvSpPr>
          <p:spPr bwMode="auto">
            <a:xfrm>
              <a:off x="6436657" y="3817576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122" name="Kocka 121"/>
            <p:cNvSpPr/>
            <p:nvPr/>
          </p:nvSpPr>
          <p:spPr bwMode="auto">
            <a:xfrm>
              <a:off x="6659193" y="3817151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123" name="Kocka 122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124" name="Kocka 123"/>
            <p:cNvSpPr/>
            <p:nvPr/>
          </p:nvSpPr>
          <p:spPr bwMode="auto">
            <a:xfrm>
              <a:off x="7083763" y="3819109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125" name="Kocka 124"/>
            <p:cNvSpPr/>
            <p:nvPr/>
          </p:nvSpPr>
          <p:spPr bwMode="auto">
            <a:xfrm>
              <a:off x="7301641" y="3820600"/>
              <a:ext cx="287239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</p:grpSp>
      <p:sp>
        <p:nvSpPr>
          <p:cNvPr id="126" name="Szövegdoboz 157"/>
          <p:cNvSpPr txBox="1">
            <a:spLocks noChangeArrowheads="1"/>
          </p:cNvSpPr>
          <p:nvPr/>
        </p:nvSpPr>
        <p:spPr bwMode="auto">
          <a:xfrm>
            <a:off x="6516688" y="4464050"/>
            <a:ext cx="684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dirty="0"/>
              <a:t>x(v)</a:t>
            </a:r>
          </a:p>
        </p:txBody>
      </p:sp>
      <p:sp>
        <p:nvSpPr>
          <p:cNvPr id="127" name="Text Box 51"/>
          <p:cNvSpPr txBox="1">
            <a:spLocks noChangeArrowheads="1"/>
          </p:cNvSpPr>
          <p:nvPr/>
        </p:nvSpPr>
        <p:spPr bwMode="auto">
          <a:xfrm>
            <a:off x="5868144" y="3176588"/>
            <a:ext cx="2152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sz="2400" dirty="0" err="1"/>
              <a:t>Ray-marching</a:t>
            </a:r>
            <a:endParaRPr lang="hu-HU" sz="2400" i="1" dirty="0"/>
          </a:p>
        </p:txBody>
      </p:sp>
      <p:sp>
        <p:nvSpPr>
          <p:cNvPr id="108" name="Freeform 32"/>
          <p:cNvSpPr>
            <a:spLocks/>
          </p:cNvSpPr>
          <p:nvPr/>
        </p:nvSpPr>
        <p:spPr bwMode="auto">
          <a:xfrm>
            <a:off x="778510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" name="Romboid 122"/>
          <p:cNvSpPr>
            <a:spLocks noChangeArrowheads="1"/>
          </p:cNvSpPr>
          <p:nvPr/>
        </p:nvSpPr>
        <p:spPr bwMode="auto">
          <a:xfrm rot="18218404">
            <a:off x="7906192" y="4246822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" name="Ellipszis feliratnak 3"/>
          <p:cNvSpPr/>
          <p:nvPr/>
        </p:nvSpPr>
        <p:spPr>
          <a:xfrm>
            <a:off x="3563888" y="836712"/>
            <a:ext cx="1656507" cy="1258044"/>
          </a:xfrm>
          <a:prstGeom prst="wedgeEllipseCallou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2" name="Szövegdoboz 51"/>
              <p:cNvSpPr txBox="1"/>
              <p:nvPr/>
            </p:nvSpPr>
            <p:spPr>
              <a:xfrm>
                <a:off x="3789035" y="980728"/>
                <a:ext cx="1143005" cy="9353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hu-HU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hu-H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hu-H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r>
                            <a:rPr lang="hu-HU" b="0" i="1" smtClean="0">
                              <a:latin typeface="Cambria Math"/>
                            </a:rPr>
                            <m:t>𝑥</m:t>
                          </m:r>
                          <m:d>
                            <m:dPr>
                              <m:ctrlPr>
                                <a:rPr lang="hu-HU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hu-HU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</m:d>
                          <m:r>
                            <a:rPr lang="hu-HU" b="0" i="1" smtClean="0">
                              <a:latin typeface="Cambria Math"/>
                            </a:rPr>
                            <m:t>𝑑𝑙</m:t>
                          </m:r>
                        </m:e>
                      </m:nary>
                    </m:oMath>
                  </m:oMathPara>
                </a14:m>
                <a:endParaRPr lang="hu-HU" dirty="0"/>
              </a:p>
            </p:txBody>
          </p:sp>
        </mc:Choice>
        <mc:Fallback>
          <p:sp>
            <p:nvSpPr>
              <p:cNvPr id="52" name="Szövegdoboz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035" y="980728"/>
                <a:ext cx="1143005" cy="93538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Szövegdoboz 53"/>
          <p:cNvSpPr txBox="1"/>
          <p:nvPr/>
        </p:nvSpPr>
        <p:spPr>
          <a:xfrm>
            <a:off x="5004048" y="414908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D1</a:t>
            </a:r>
            <a:endParaRPr lang="hu-HU" sz="2400" i="1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7956376" y="462351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/>
              <a:t>D2</a:t>
            </a:r>
            <a:endParaRPr lang="hu-HU" sz="2400" i="1" dirty="0"/>
          </a:p>
        </p:txBody>
      </p:sp>
      <p:sp>
        <p:nvSpPr>
          <p:cNvPr id="59" name="Ellipszis feliratnak 58"/>
          <p:cNvSpPr/>
          <p:nvPr/>
        </p:nvSpPr>
        <p:spPr>
          <a:xfrm>
            <a:off x="1403648" y="1196752"/>
            <a:ext cx="1466768" cy="1042020"/>
          </a:xfrm>
          <a:prstGeom prst="wedgeEllipseCallou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0" name="Szövegdoboz 59"/>
          <p:cNvSpPr txBox="1"/>
          <p:nvPr/>
        </p:nvSpPr>
        <p:spPr>
          <a:xfrm>
            <a:off x="1619672" y="141277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Térszög</a:t>
            </a:r>
          </a:p>
          <a:p>
            <a:r>
              <a:rPr lang="hu-HU" dirty="0" smtClean="0"/>
              <a:t>(D1 D2)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5590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27" grpId="0"/>
      <p:bldP spid="4" grpId="0" animBg="1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Előrevetítés: </a:t>
            </a:r>
            <a:r>
              <a:rPr lang="hu-HU" dirty="0" err="1" smtClean="0"/>
              <a:t>Adjungált</a:t>
            </a:r>
            <a:r>
              <a:rPr lang="hu-HU" dirty="0" smtClean="0"/>
              <a:t> MC</a:t>
            </a:r>
            <a:endParaRPr lang="hu-HU" dirty="0"/>
          </a:p>
        </p:txBody>
      </p:sp>
      <p:sp>
        <p:nvSpPr>
          <p:cNvPr id="61" name="Szabadkézi sokszög 60"/>
          <p:cNvSpPr/>
          <p:nvPr/>
        </p:nvSpPr>
        <p:spPr>
          <a:xfrm>
            <a:off x="475536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62" name="Táblázat 61"/>
          <p:cNvGraphicFramePr>
            <a:graphicFrameLocks noGrp="1"/>
          </p:cNvGraphicFramePr>
          <p:nvPr/>
        </p:nvGraphicFramePr>
        <p:xfrm>
          <a:off x="323532" y="4437112"/>
          <a:ext cx="2736300" cy="2194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  <a:gridCol w="273630"/>
              </a:tblGrid>
              <a:tr h="25217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217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3" name="Line 52"/>
          <p:cNvSpPr>
            <a:spLocks noChangeShapeType="1"/>
          </p:cNvSpPr>
          <p:nvPr/>
        </p:nvSpPr>
        <p:spPr bwMode="auto">
          <a:xfrm flipH="1">
            <a:off x="755575" y="3717032"/>
            <a:ext cx="54866" cy="1656184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Szabadkézi sokszög 63"/>
          <p:cNvSpPr/>
          <p:nvPr/>
        </p:nvSpPr>
        <p:spPr>
          <a:xfrm>
            <a:off x="1483648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5" name="Szövegdoboz 64"/>
          <p:cNvSpPr txBox="1"/>
          <p:nvPr/>
        </p:nvSpPr>
        <p:spPr>
          <a:xfrm>
            <a:off x="1043608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66" name="Szabadkézi sokszög 65"/>
          <p:cNvSpPr/>
          <p:nvPr/>
        </p:nvSpPr>
        <p:spPr>
          <a:xfrm>
            <a:off x="2491760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7" name="Szövegdoboz 66"/>
          <p:cNvSpPr txBox="1"/>
          <p:nvPr/>
        </p:nvSpPr>
        <p:spPr>
          <a:xfrm>
            <a:off x="2051720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68" name="Line 52"/>
          <p:cNvSpPr>
            <a:spLocks noChangeShapeType="1"/>
          </p:cNvSpPr>
          <p:nvPr/>
        </p:nvSpPr>
        <p:spPr bwMode="auto">
          <a:xfrm flipH="1">
            <a:off x="1021976" y="3717031"/>
            <a:ext cx="813720" cy="1618761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9" name="Line 52"/>
          <p:cNvSpPr>
            <a:spLocks noChangeShapeType="1"/>
          </p:cNvSpPr>
          <p:nvPr/>
        </p:nvSpPr>
        <p:spPr bwMode="auto">
          <a:xfrm flipH="1">
            <a:off x="1259632" y="3789040"/>
            <a:ext cx="1656184" cy="1584176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0" name="Szabadkézi sokszög 69"/>
          <p:cNvSpPr/>
          <p:nvPr/>
        </p:nvSpPr>
        <p:spPr>
          <a:xfrm>
            <a:off x="3499872" y="1985690"/>
            <a:ext cx="640080" cy="1688951"/>
          </a:xfrm>
          <a:custGeom>
            <a:avLst/>
            <a:gdLst>
              <a:gd name="connsiteX0" fmla="*/ 0 w 640080"/>
              <a:gd name="connsiteY0" fmla="*/ 0 h 1688951"/>
              <a:gd name="connsiteX1" fmla="*/ 634701 w 640080"/>
              <a:gd name="connsiteY1" fmla="*/ 225911 h 1688951"/>
              <a:gd name="connsiteX2" fmla="*/ 32273 w 640080"/>
              <a:gd name="connsiteY2" fmla="*/ 430306 h 1688951"/>
              <a:gd name="connsiteX3" fmla="*/ 580913 w 640080"/>
              <a:gd name="connsiteY3" fmla="*/ 634702 h 1688951"/>
              <a:gd name="connsiteX4" fmla="*/ 43031 w 640080"/>
              <a:gd name="connsiteY4" fmla="*/ 849854 h 1688951"/>
              <a:gd name="connsiteX5" fmla="*/ 559398 w 640080"/>
              <a:gd name="connsiteY5" fmla="*/ 1032734 h 1688951"/>
              <a:gd name="connsiteX6" fmla="*/ 75304 w 640080"/>
              <a:gd name="connsiteY6" fmla="*/ 1247887 h 1688951"/>
              <a:gd name="connsiteX7" fmla="*/ 570156 w 640080"/>
              <a:gd name="connsiteY7" fmla="*/ 1473798 h 1688951"/>
              <a:gd name="connsiteX8" fmla="*/ 96819 w 640080"/>
              <a:gd name="connsiteY8" fmla="*/ 1688951 h 168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0080" h="1688951">
                <a:moveTo>
                  <a:pt x="0" y="0"/>
                </a:moveTo>
                <a:cubicBezTo>
                  <a:pt x="314661" y="77096"/>
                  <a:pt x="629322" y="154193"/>
                  <a:pt x="634701" y="225911"/>
                </a:cubicBezTo>
                <a:cubicBezTo>
                  <a:pt x="640080" y="297629"/>
                  <a:pt x="41238" y="362174"/>
                  <a:pt x="32273" y="430306"/>
                </a:cubicBezTo>
                <a:cubicBezTo>
                  <a:pt x="23308" y="498438"/>
                  <a:pt x="579120" y="564777"/>
                  <a:pt x="580913" y="634702"/>
                </a:cubicBezTo>
                <a:cubicBezTo>
                  <a:pt x="582706" y="704627"/>
                  <a:pt x="46617" y="783515"/>
                  <a:pt x="43031" y="849854"/>
                </a:cubicBezTo>
                <a:cubicBezTo>
                  <a:pt x="39445" y="916193"/>
                  <a:pt x="554019" y="966395"/>
                  <a:pt x="559398" y="1032734"/>
                </a:cubicBezTo>
                <a:cubicBezTo>
                  <a:pt x="564777" y="1099073"/>
                  <a:pt x="73511" y="1174376"/>
                  <a:pt x="75304" y="1247887"/>
                </a:cubicBezTo>
                <a:cubicBezTo>
                  <a:pt x="77097" y="1321398"/>
                  <a:pt x="566570" y="1400287"/>
                  <a:pt x="570156" y="1473798"/>
                </a:cubicBezTo>
                <a:cubicBezTo>
                  <a:pt x="573742" y="1547309"/>
                  <a:pt x="181087" y="1647713"/>
                  <a:pt x="96819" y="1688951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Szövegdoboz 75"/>
          <p:cNvSpPr txBox="1"/>
          <p:nvPr/>
        </p:nvSpPr>
        <p:spPr>
          <a:xfrm>
            <a:off x="3059832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77" name="Line 52"/>
          <p:cNvSpPr>
            <a:spLocks noChangeShapeType="1"/>
          </p:cNvSpPr>
          <p:nvPr/>
        </p:nvSpPr>
        <p:spPr bwMode="auto">
          <a:xfrm flipH="1">
            <a:off x="1570616" y="3717032"/>
            <a:ext cx="2281304" cy="1640276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0" name="Szövegdoboz 79"/>
          <p:cNvSpPr txBox="1"/>
          <p:nvPr/>
        </p:nvSpPr>
        <p:spPr>
          <a:xfrm>
            <a:off x="35496" y="14847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err="1" smtClean="0"/>
              <a:t>Thread</a:t>
            </a:r>
            <a:endParaRPr lang="hu-HU" sz="2400" dirty="0"/>
          </a:p>
        </p:txBody>
      </p:sp>
      <p:sp>
        <p:nvSpPr>
          <p:cNvPr id="204" name="Freeform 8"/>
          <p:cNvSpPr>
            <a:spLocks/>
          </p:cNvSpPr>
          <p:nvPr/>
        </p:nvSpPr>
        <p:spPr bwMode="auto">
          <a:xfrm>
            <a:off x="4932363" y="2035175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5" name="Romboid 122"/>
          <p:cNvSpPr>
            <a:spLocks noChangeArrowheads="1"/>
          </p:cNvSpPr>
          <p:nvPr/>
        </p:nvSpPr>
        <p:spPr bwMode="auto">
          <a:xfrm rot="18218404">
            <a:off x="5245861" y="4012791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6" name="Line 21"/>
          <p:cNvSpPr>
            <a:spLocks noChangeShapeType="1"/>
          </p:cNvSpPr>
          <p:nvPr/>
        </p:nvSpPr>
        <p:spPr bwMode="auto">
          <a:xfrm>
            <a:off x="5129213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7" name="Line 22"/>
          <p:cNvSpPr>
            <a:spLocks noChangeShapeType="1"/>
          </p:cNvSpPr>
          <p:nvPr/>
        </p:nvSpPr>
        <p:spPr bwMode="auto">
          <a:xfrm>
            <a:off x="5302250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8" name="Line 23"/>
          <p:cNvSpPr>
            <a:spLocks noChangeShapeType="1"/>
          </p:cNvSpPr>
          <p:nvPr/>
        </p:nvSpPr>
        <p:spPr bwMode="auto">
          <a:xfrm>
            <a:off x="5476875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09" name="Line 24"/>
          <p:cNvSpPr>
            <a:spLocks noChangeShapeType="1"/>
          </p:cNvSpPr>
          <p:nvPr/>
        </p:nvSpPr>
        <p:spPr bwMode="auto">
          <a:xfrm>
            <a:off x="5649913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0" name="Line 26"/>
          <p:cNvSpPr>
            <a:spLocks noChangeShapeType="1"/>
          </p:cNvSpPr>
          <p:nvPr/>
        </p:nvSpPr>
        <p:spPr bwMode="auto">
          <a:xfrm flipH="1">
            <a:off x="49323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1" name="Line 27"/>
          <p:cNvSpPr>
            <a:spLocks noChangeShapeType="1"/>
          </p:cNvSpPr>
          <p:nvPr/>
        </p:nvSpPr>
        <p:spPr bwMode="auto">
          <a:xfrm flipH="1">
            <a:off x="4956175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2" name="Line 28"/>
          <p:cNvSpPr>
            <a:spLocks noChangeShapeType="1"/>
          </p:cNvSpPr>
          <p:nvPr/>
        </p:nvSpPr>
        <p:spPr bwMode="auto">
          <a:xfrm flipH="1">
            <a:off x="4956175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3" name="Line 29"/>
          <p:cNvSpPr>
            <a:spLocks noChangeShapeType="1"/>
          </p:cNvSpPr>
          <p:nvPr/>
        </p:nvSpPr>
        <p:spPr bwMode="auto">
          <a:xfrm flipH="1">
            <a:off x="4956175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4" name="Line 30"/>
          <p:cNvSpPr>
            <a:spLocks noChangeShapeType="1"/>
          </p:cNvSpPr>
          <p:nvPr/>
        </p:nvSpPr>
        <p:spPr bwMode="auto">
          <a:xfrm flipH="1">
            <a:off x="4956175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5" name="Line 31"/>
          <p:cNvSpPr>
            <a:spLocks noChangeShapeType="1"/>
          </p:cNvSpPr>
          <p:nvPr/>
        </p:nvSpPr>
        <p:spPr bwMode="auto">
          <a:xfrm flipH="1">
            <a:off x="4956175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6" name="Oval 34"/>
          <p:cNvSpPr>
            <a:spLocks noChangeArrowheads="1"/>
          </p:cNvSpPr>
          <p:nvPr/>
        </p:nvSpPr>
        <p:spPr bwMode="auto">
          <a:xfrm>
            <a:off x="5472113" y="3933825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7" name="Oval 34"/>
          <p:cNvSpPr>
            <a:spLocks noChangeArrowheads="1"/>
          </p:cNvSpPr>
          <p:nvPr/>
        </p:nvSpPr>
        <p:spPr bwMode="auto">
          <a:xfrm>
            <a:off x="5435600" y="417956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8" name="Oval 34"/>
          <p:cNvSpPr>
            <a:spLocks noChangeArrowheads="1"/>
          </p:cNvSpPr>
          <p:nvPr/>
        </p:nvSpPr>
        <p:spPr bwMode="auto">
          <a:xfrm>
            <a:off x="5580063" y="3789363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9" name="Line 24"/>
          <p:cNvSpPr>
            <a:spLocks noChangeShapeType="1"/>
          </p:cNvSpPr>
          <p:nvPr/>
        </p:nvSpPr>
        <p:spPr bwMode="auto">
          <a:xfrm>
            <a:off x="5795963" y="22764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0" name="Oval 6"/>
          <p:cNvSpPr>
            <a:spLocks noChangeArrowheads="1"/>
          </p:cNvSpPr>
          <p:nvPr/>
        </p:nvSpPr>
        <p:spPr bwMode="auto">
          <a:xfrm>
            <a:off x="6227763" y="3824288"/>
            <a:ext cx="1317625" cy="1141412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1" name="Line 39"/>
          <p:cNvSpPr>
            <a:spLocks noChangeShapeType="1"/>
          </p:cNvSpPr>
          <p:nvPr/>
        </p:nvSpPr>
        <p:spPr bwMode="auto">
          <a:xfrm rot="1800000" flipV="1">
            <a:off x="5800725" y="3475038"/>
            <a:ext cx="2401888" cy="10953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2" name="Line 39"/>
          <p:cNvSpPr>
            <a:spLocks noChangeShapeType="1"/>
          </p:cNvSpPr>
          <p:nvPr/>
        </p:nvSpPr>
        <p:spPr bwMode="auto">
          <a:xfrm rot="1800000" flipV="1">
            <a:off x="5638800" y="3821113"/>
            <a:ext cx="2509838" cy="9080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3" name="Line 39"/>
          <p:cNvSpPr>
            <a:spLocks noChangeShapeType="1"/>
          </p:cNvSpPr>
          <p:nvPr/>
        </p:nvSpPr>
        <p:spPr bwMode="auto">
          <a:xfrm rot="1800000" flipV="1">
            <a:off x="5680075" y="3651250"/>
            <a:ext cx="2355850" cy="1319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4" name="Oval 34"/>
          <p:cNvSpPr>
            <a:spLocks noChangeArrowheads="1"/>
          </p:cNvSpPr>
          <p:nvPr/>
        </p:nvSpPr>
        <p:spPr bwMode="auto">
          <a:xfrm>
            <a:off x="8101013" y="418465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5" name="Oval 34"/>
          <p:cNvSpPr>
            <a:spLocks noChangeArrowheads="1"/>
          </p:cNvSpPr>
          <p:nvPr/>
        </p:nvSpPr>
        <p:spPr bwMode="auto">
          <a:xfrm>
            <a:off x="8064500" y="440055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6" name="Oval 34"/>
          <p:cNvSpPr>
            <a:spLocks noChangeArrowheads="1"/>
          </p:cNvSpPr>
          <p:nvPr/>
        </p:nvSpPr>
        <p:spPr bwMode="auto">
          <a:xfrm>
            <a:off x="8208963" y="4041775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" name="Line 21"/>
          <p:cNvSpPr>
            <a:spLocks noChangeShapeType="1"/>
          </p:cNvSpPr>
          <p:nvPr/>
        </p:nvSpPr>
        <p:spPr bwMode="auto">
          <a:xfrm>
            <a:off x="7950200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8" name="Line 22"/>
          <p:cNvSpPr>
            <a:spLocks noChangeShapeType="1"/>
          </p:cNvSpPr>
          <p:nvPr/>
        </p:nvSpPr>
        <p:spPr bwMode="auto">
          <a:xfrm>
            <a:off x="8123238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9" name="Line 23"/>
          <p:cNvSpPr>
            <a:spLocks noChangeShapeType="1"/>
          </p:cNvSpPr>
          <p:nvPr/>
        </p:nvSpPr>
        <p:spPr bwMode="auto">
          <a:xfrm>
            <a:off x="8297863" y="281463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0" name="Line 24"/>
          <p:cNvSpPr>
            <a:spLocks noChangeShapeType="1"/>
          </p:cNvSpPr>
          <p:nvPr/>
        </p:nvSpPr>
        <p:spPr bwMode="auto">
          <a:xfrm>
            <a:off x="8470900" y="25273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1" name="Line 25"/>
          <p:cNvSpPr>
            <a:spLocks noChangeShapeType="1"/>
          </p:cNvSpPr>
          <p:nvPr/>
        </p:nvSpPr>
        <p:spPr bwMode="auto">
          <a:xfrm>
            <a:off x="8643938" y="22383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2" name="Line 26"/>
          <p:cNvSpPr>
            <a:spLocks noChangeShapeType="1"/>
          </p:cNvSpPr>
          <p:nvPr/>
        </p:nvSpPr>
        <p:spPr bwMode="auto">
          <a:xfrm flipH="1">
            <a:off x="7777163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3" name="Line 27"/>
          <p:cNvSpPr>
            <a:spLocks noChangeShapeType="1"/>
          </p:cNvSpPr>
          <p:nvPr/>
        </p:nvSpPr>
        <p:spPr bwMode="auto">
          <a:xfrm flipH="1">
            <a:off x="7777163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4" name="Line 28"/>
          <p:cNvSpPr>
            <a:spLocks noChangeShapeType="1"/>
          </p:cNvSpPr>
          <p:nvPr/>
        </p:nvSpPr>
        <p:spPr bwMode="auto">
          <a:xfrm flipH="1">
            <a:off x="7777163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5" name="Line 29"/>
          <p:cNvSpPr>
            <a:spLocks noChangeShapeType="1"/>
          </p:cNvSpPr>
          <p:nvPr/>
        </p:nvSpPr>
        <p:spPr bwMode="auto">
          <a:xfrm flipH="1">
            <a:off x="7777163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6" name="Line 30"/>
          <p:cNvSpPr>
            <a:spLocks noChangeShapeType="1"/>
          </p:cNvSpPr>
          <p:nvPr/>
        </p:nvSpPr>
        <p:spPr bwMode="auto">
          <a:xfrm flipH="1">
            <a:off x="7777163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7" name="Line 31"/>
          <p:cNvSpPr>
            <a:spLocks noChangeShapeType="1"/>
          </p:cNvSpPr>
          <p:nvPr/>
        </p:nvSpPr>
        <p:spPr bwMode="auto">
          <a:xfrm flipH="1">
            <a:off x="7777163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6" name="Freeform 32"/>
          <p:cNvSpPr>
            <a:spLocks/>
          </p:cNvSpPr>
          <p:nvPr/>
        </p:nvSpPr>
        <p:spPr bwMode="auto">
          <a:xfrm>
            <a:off x="778510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47" name="Romboid 122"/>
          <p:cNvSpPr>
            <a:spLocks noChangeArrowheads="1"/>
          </p:cNvSpPr>
          <p:nvPr/>
        </p:nvSpPr>
        <p:spPr bwMode="auto">
          <a:xfrm rot="18218404">
            <a:off x="7906192" y="4246822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50" name="Romboid 122"/>
          <p:cNvSpPr>
            <a:spLocks noChangeArrowheads="1"/>
          </p:cNvSpPr>
          <p:nvPr/>
        </p:nvSpPr>
        <p:spPr bwMode="auto">
          <a:xfrm rot="18218404">
            <a:off x="5083178" y="4202984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51" name="Oval 34"/>
          <p:cNvSpPr>
            <a:spLocks noChangeArrowheads="1"/>
          </p:cNvSpPr>
          <p:nvPr/>
        </p:nvSpPr>
        <p:spPr bwMode="auto">
          <a:xfrm>
            <a:off x="5309430" y="4124018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2" name="Oval 34"/>
          <p:cNvSpPr>
            <a:spLocks noChangeArrowheads="1"/>
          </p:cNvSpPr>
          <p:nvPr/>
        </p:nvSpPr>
        <p:spPr bwMode="auto">
          <a:xfrm>
            <a:off x="5272917" y="4369753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3" name="Oval 34"/>
          <p:cNvSpPr>
            <a:spLocks noChangeArrowheads="1"/>
          </p:cNvSpPr>
          <p:nvPr/>
        </p:nvSpPr>
        <p:spPr bwMode="auto">
          <a:xfrm>
            <a:off x="5417380" y="3979556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4" name="Line 39"/>
          <p:cNvSpPr>
            <a:spLocks noChangeShapeType="1"/>
          </p:cNvSpPr>
          <p:nvPr/>
        </p:nvSpPr>
        <p:spPr bwMode="auto">
          <a:xfrm rot="1800000" flipV="1">
            <a:off x="5638042" y="3665231"/>
            <a:ext cx="2401888" cy="10953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5" name="Line 39"/>
          <p:cNvSpPr>
            <a:spLocks noChangeShapeType="1"/>
          </p:cNvSpPr>
          <p:nvPr/>
        </p:nvSpPr>
        <p:spPr bwMode="auto">
          <a:xfrm rot="1800000" flipV="1">
            <a:off x="5476117" y="4011306"/>
            <a:ext cx="2509838" cy="9080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6" name="Line 39"/>
          <p:cNvSpPr>
            <a:spLocks noChangeShapeType="1"/>
          </p:cNvSpPr>
          <p:nvPr/>
        </p:nvSpPr>
        <p:spPr bwMode="auto">
          <a:xfrm rot="1800000" flipV="1">
            <a:off x="5517392" y="3841443"/>
            <a:ext cx="2355850" cy="1319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7" name="Oval 34"/>
          <p:cNvSpPr>
            <a:spLocks noChangeArrowheads="1"/>
          </p:cNvSpPr>
          <p:nvPr/>
        </p:nvSpPr>
        <p:spPr bwMode="auto">
          <a:xfrm>
            <a:off x="7938330" y="4374843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8" name="Oval 34"/>
          <p:cNvSpPr>
            <a:spLocks noChangeArrowheads="1"/>
          </p:cNvSpPr>
          <p:nvPr/>
        </p:nvSpPr>
        <p:spPr bwMode="auto">
          <a:xfrm>
            <a:off x="7901817" y="4590743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9" name="Oval 34"/>
          <p:cNvSpPr>
            <a:spLocks noChangeArrowheads="1"/>
          </p:cNvSpPr>
          <p:nvPr/>
        </p:nvSpPr>
        <p:spPr bwMode="auto">
          <a:xfrm>
            <a:off x="8046280" y="4231968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66" name="Romboid 122"/>
          <p:cNvSpPr>
            <a:spLocks noChangeArrowheads="1"/>
          </p:cNvSpPr>
          <p:nvPr/>
        </p:nvSpPr>
        <p:spPr bwMode="auto">
          <a:xfrm rot="18218404">
            <a:off x="7743509" y="4437015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67" name="Romboid 122"/>
          <p:cNvSpPr>
            <a:spLocks noChangeArrowheads="1"/>
          </p:cNvSpPr>
          <p:nvPr/>
        </p:nvSpPr>
        <p:spPr bwMode="auto">
          <a:xfrm rot="18218404">
            <a:off x="4939162" y="4421841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68" name="Oval 34"/>
          <p:cNvSpPr>
            <a:spLocks noChangeArrowheads="1"/>
          </p:cNvSpPr>
          <p:nvPr/>
        </p:nvSpPr>
        <p:spPr bwMode="auto">
          <a:xfrm>
            <a:off x="5165414" y="4342875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69" name="Oval 34"/>
          <p:cNvSpPr>
            <a:spLocks noChangeArrowheads="1"/>
          </p:cNvSpPr>
          <p:nvPr/>
        </p:nvSpPr>
        <p:spPr bwMode="auto">
          <a:xfrm>
            <a:off x="5128901" y="458861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0" name="Oval 34"/>
          <p:cNvSpPr>
            <a:spLocks noChangeArrowheads="1"/>
          </p:cNvSpPr>
          <p:nvPr/>
        </p:nvSpPr>
        <p:spPr bwMode="auto">
          <a:xfrm>
            <a:off x="5273364" y="4198413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1" name="Line 39"/>
          <p:cNvSpPr>
            <a:spLocks noChangeShapeType="1"/>
          </p:cNvSpPr>
          <p:nvPr/>
        </p:nvSpPr>
        <p:spPr bwMode="auto">
          <a:xfrm rot="1800000" flipV="1">
            <a:off x="5494026" y="3884088"/>
            <a:ext cx="2401888" cy="10953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2" name="Line 39"/>
          <p:cNvSpPr>
            <a:spLocks noChangeShapeType="1"/>
          </p:cNvSpPr>
          <p:nvPr/>
        </p:nvSpPr>
        <p:spPr bwMode="auto">
          <a:xfrm rot="1800000" flipV="1">
            <a:off x="5332101" y="4230163"/>
            <a:ext cx="2509838" cy="9080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3" name="Line 39"/>
          <p:cNvSpPr>
            <a:spLocks noChangeShapeType="1"/>
          </p:cNvSpPr>
          <p:nvPr/>
        </p:nvSpPr>
        <p:spPr bwMode="auto">
          <a:xfrm rot="1800000" flipV="1">
            <a:off x="5373376" y="4060300"/>
            <a:ext cx="2355850" cy="1319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4" name="Oval 34"/>
          <p:cNvSpPr>
            <a:spLocks noChangeArrowheads="1"/>
          </p:cNvSpPr>
          <p:nvPr/>
        </p:nvSpPr>
        <p:spPr bwMode="auto">
          <a:xfrm>
            <a:off x="7794314" y="459370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5" name="Oval 34"/>
          <p:cNvSpPr>
            <a:spLocks noChangeArrowheads="1"/>
          </p:cNvSpPr>
          <p:nvPr/>
        </p:nvSpPr>
        <p:spPr bwMode="auto">
          <a:xfrm>
            <a:off x="7757801" y="480960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6" name="Oval 34"/>
          <p:cNvSpPr>
            <a:spLocks noChangeArrowheads="1"/>
          </p:cNvSpPr>
          <p:nvPr/>
        </p:nvSpPr>
        <p:spPr bwMode="auto">
          <a:xfrm>
            <a:off x="7902264" y="4450825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3" name="Romboid 122"/>
          <p:cNvSpPr>
            <a:spLocks noChangeArrowheads="1"/>
          </p:cNvSpPr>
          <p:nvPr/>
        </p:nvSpPr>
        <p:spPr bwMode="auto">
          <a:xfrm rot="18218404">
            <a:off x="7599493" y="4655872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84" name="Romboid 122"/>
          <p:cNvSpPr>
            <a:spLocks noChangeArrowheads="1"/>
          </p:cNvSpPr>
          <p:nvPr/>
        </p:nvSpPr>
        <p:spPr bwMode="auto">
          <a:xfrm rot="18218404">
            <a:off x="5389878" y="3770936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85" name="Oval 34"/>
          <p:cNvSpPr>
            <a:spLocks noChangeArrowheads="1"/>
          </p:cNvSpPr>
          <p:nvPr/>
        </p:nvSpPr>
        <p:spPr bwMode="auto">
          <a:xfrm>
            <a:off x="5616130" y="369197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6" name="Oval 34"/>
          <p:cNvSpPr>
            <a:spLocks noChangeArrowheads="1"/>
          </p:cNvSpPr>
          <p:nvPr/>
        </p:nvSpPr>
        <p:spPr bwMode="auto">
          <a:xfrm>
            <a:off x="5579617" y="3937705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7" name="Oval 34"/>
          <p:cNvSpPr>
            <a:spLocks noChangeArrowheads="1"/>
          </p:cNvSpPr>
          <p:nvPr/>
        </p:nvSpPr>
        <p:spPr bwMode="auto">
          <a:xfrm>
            <a:off x="5724080" y="3547508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8" name="Line 39"/>
          <p:cNvSpPr>
            <a:spLocks noChangeShapeType="1"/>
          </p:cNvSpPr>
          <p:nvPr/>
        </p:nvSpPr>
        <p:spPr bwMode="auto">
          <a:xfrm rot="1800000" flipV="1">
            <a:off x="5944742" y="3233183"/>
            <a:ext cx="2401888" cy="109537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89" name="Line 39"/>
          <p:cNvSpPr>
            <a:spLocks noChangeShapeType="1"/>
          </p:cNvSpPr>
          <p:nvPr/>
        </p:nvSpPr>
        <p:spPr bwMode="auto">
          <a:xfrm rot="1800000" flipV="1">
            <a:off x="5782817" y="3579258"/>
            <a:ext cx="2509838" cy="9080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90" name="Line 39"/>
          <p:cNvSpPr>
            <a:spLocks noChangeShapeType="1"/>
          </p:cNvSpPr>
          <p:nvPr/>
        </p:nvSpPr>
        <p:spPr bwMode="auto">
          <a:xfrm rot="1800000" flipV="1">
            <a:off x="5824092" y="3409395"/>
            <a:ext cx="2355850" cy="13192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91" name="Oval 34"/>
          <p:cNvSpPr>
            <a:spLocks noChangeArrowheads="1"/>
          </p:cNvSpPr>
          <p:nvPr/>
        </p:nvSpPr>
        <p:spPr bwMode="auto">
          <a:xfrm>
            <a:off x="8245030" y="3942795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92" name="Oval 34"/>
          <p:cNvSpPr>
            <a:spLocks noChangeArrowheads="1"/>
          </p:cNvSpPr>
          <p:nvPr/>
        </p:nvSpPr>
        <p:spPr bwMode="auto">
          <a:xfrm>
            <a:off x="8208517" y="4158695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93" name="Oval 34"/>
          <p:cNvSpPr>
            <a:spLocks noChangeArrowheads="1"/>
          </p:cNvSpPr>
          <p:nvPr/>
        </p:nvSpPr>
        <p:spPr bwMode="auto">
          <a:xfrm>
            <a:off x="8352980" y="3799920"/>
            <a:ext cx="174625" cy="2174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94" name="Csoportba foglalás 156"/>
          <p:cNvGrpSpPr>
            <a:grpSpLocks/>
          </p:cNvGrpSpPr>
          <p:nvPr/>
        </p:nvGrpSpPr>
        <p:grpSpPr bwMode="auto">
          <a:xfrm rot="202779">
            <a:off x="6487667" y="3617358"/>
            <a:ext cx="1152525" cy="287337"/>
            <a:chOff x="6444208" y="3825044"/>
            <a:chExt cx="1152128" cy="288032"/>
          </a:xfrm>
        </p:grpSpPr>
        <p:sp>
          <p:nvSpPr>
            <p:cNvPr id="295" name="Kocka 294"/>
            <p:cNvSpPr/>
            <p:nvPr/>
          </p:nvSpPr>
          <p:spPr bwMode="auto">
            <a:xfrm>
              <a:off x="6436657" y="3817576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96" name="Kocka 295"/>
            <p:cNvSpPr/>
            <p:nvPr/>
          </p:nvSpPr>
          <p:spPr bwMode="auto">
            <a:xfrm>
              <a:off x="6659193" y="3817151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97" name="Kocka 296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98" name="Kocka 297"/>
            <p:cNvSpPr/>
            <p:nvPr/>
          </p:nvSpPr>
          <p:spPr bwMode="auto">
            <a:xfrm>
              <a:off x="7083763" y="3819109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99" name="Kocka 298"/>
            <p:cNvSpPr/>
            <p:nvPr/>
          </p:nvSpPr>
          <p:spPr bwMode="auto">
            <a:xfrm>
              <a:off x="7301641" y="3820600"/>
              <a:ext cx="287239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</p:grpSp>
      <p:sp>
        <p:nvSpPr>
          <p:cNvPr id="300" name="Romboid 122"/>
          <p:cNvSpPr>
            <a:spLocks noChangeArrowheads="1"/>
          </p:cNvSpPr>
          <p:nvPr/>
        </p:nvSpPr>
        <p:spPr bwMode="auto">
          <a:xfrm rot="18218404">
            <a:off x="8050209" y="4004967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38" name="Csoportba foglalás 156"/>
          <p:cNvGrpSpPr>
            <a:grpSpLocks/>
          </p:cNvGrpSpPr>
          <p:nvPr/>
        </p:nvGrpSpPr>
        <p:grpSpPr bwMode="auto">
          <a:xfrm rot="202779">
            <a:off x="6343650" y="3859213"/>
            <a:ext cx="1152525" cy="287337"/>
            <a:chOff x="6444208" y="3825044"/>
            <a:chExt cx="1152128" cy="288032"/>
          </a:xfrm>
        </p:grpSpPr>
        <p:sp>
          <p:nvSpPr>
            <p:cNvPr id="239" name="Kocka 238"/>
            <p:cNvSpPr/>
            <p:nvPr/>
          </p:nvSpPr>
          <p:spPr bwMode="auto">
            <a:xfrm>
              <a:off x="6436657" y="3817576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40" name="Kocka 239"/>
            <p:cNvSpPr/>
            <p:nvPr/>
          </p:nvSpPr>
          <p:spPr bwMode="auto">
            <a:xfrm>
              <a:off x="6659193" y="3817151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41" name="Kocka 240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42" name="Kocka 241"/>
            <p:cNvSpPr/>
            <p:nvPr/>
          </p:nvSpPr>
          <p:spPr bwMode="auto">
            <a:xfrm>
              <a:off x="7083763" y="3819109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43" name="Kocka 242"/>
            <p:cNvSpPr/>
            <p:nvPr/>
          </p:nvSpPr>
          <p:spPr bwMode="auto">
            <a:xfrm>
              <a:off x="7301641" y="3820600"/>
              <a:ext cx="287239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</p:grpSp>
      <p:grpSp>
        <p:nvGrpSpPr>
          <p:cNvPr id="260" name="Csoportba foglalás 156"/>
          <p:cNvGrpSpPr>
            <a:grpSpLocks/>
          </p:cNvGrpSpPr>
          <p:nvPr/>
        </p:nvGrpSpPr>
        <p:grpSpPr bwMode="auto">
          <a:xfrm rot="202779">
            <a:off x="6180967" y="4049406"/>
            <a:ext cx="1152525" cy="287337"/>
            <a:chOff x="6444208" y="3825044"/>
            <a:chExt cx="1152128" cy="288032"/>
          </a:xfrm>
        </p:grpSpPr>
        <p:sp>
          <p:nvSpPr>
            <p:cNvPr id="261" name="Kocka 260"/>
            <p:cNvSpPr/>
            <p:nvPr/>
          </p:nvSpPr>
          <p:spPr bwMode="auto">
            <a:xfrm>
              <a:off x="6436657" y="3817576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62" name="Kocka 261"/>
            <p:cNvSpPr/>
            <p:nvPr/>
          </p:nvSpPr>
          <p:spPr bwMode="auto">
            <a:xfrm>
              <a:off x="6659193" y="3817151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63" name="Kocka 262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64" name="Kocka 263"/>
            <p:cNvSpPr/>
            <p:nvPr/>
          </p:nvSpPr>
          <p:spPr bwMode="auto">
            <a:xfrm>
              <a:off x="7083763" y="3819109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65" name="Kocka 264"/>
            <p:cNvSpPr/>
            <p:nvPr/>
          </p:nvSpPr>
          <p:spPr bwMode="auto">
            <a:xfrm>
              <a:off x="7301641" y="3820600"/>
              <a:ext cx="287239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</p:grpSp>
      <p:grpSp>
        <p:nvGrpSpPr>
          <p:cNvPr id="277" name="Csoportba foglalás 156"/>
          <p:cNvGrpSpPr>
            <a:grpSpLocks/>
          </p:cNvGrpSpPr>
          <p:nvPr/>
        </p:nvGrpSpPr>
        <p:grpSpPr bwMode="auto">
          <a:xfrm rot="202779">
            <a:off x="6036951" y="4268263"/>
            <a:ext cx="1152525" cy="287337"/>
            <a:chOff x="6444208" y="3825044"/>
            <a:chExt cx="1152128" cy="288032"/>
          </a:xfrm>
        </p:grpSpPr>
        <p:sp>
          <p:nvSpPr>
            <p:cNvPr id="278" name="Kocka 277"/>
            <p:cNvSpPr/>
            <p:nvPr/>
          </p:nvSpPr>
          <p:spPr bwMode="auto">
            <a:xfrm>
              <a:off x="6436657" y="3817576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79" name="Kocka 278"/>
            <p:cNvSpPr/>
            <p:nvPr/>
          </p:nvSpPr>
          <p:spPr bwMode="auto">
            <a:xfrm>
              <a:off x="6659193" y="3817151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80" name="Kocka 279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81" name="Kocka 280"/>
            <p:cNvSpPr/>
            <p:nvPr/>
          </p:nvSpPr>
          <p:spPr bwMode="auto">
            <a:xfrm>
              <a:off x="7083763" y="3819109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  <p:sp>
          <p:nvSpPr>
            <p:cNvPr id="282" name="Kocka 281"/>
            <p:cNvSpPr/>
            <p:nvPr/>
          </p:nvSpPr>
          <p:spPr bwMode="auto">
            <a:xfrm>
              <a:off x="7301641" y="3820600"/>
              <a:ext cx="287239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>
                <a:latin typeface="Tahoma" pitchFamily="34" charset="0"/>
              </a:endParaRPr>
            </a:p>
          </p:txBody>
        </p:sp>
      </p:grpSp>
      <p:sp>
        <p:nvSpPr>
          <p:cNvPr id="301" name="Text Box 51"/>
          <p:cNvSpPr txBox="1">
            <a:spLocks noChangeArrowheads="1"/>
          </p:cNvSpPr>
          <p:nvPr/>
        </p:nvSpPr>
        <p:spPr bwMode="auto">
          <a:xfrm>
            <a:off x="5868144" y="2670011"/>
            <a:ext cx="23042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sz="2400" dirty="0" smtClean="0"/>
              <a:t>Koherens olvasás!</a:t>
            </a:r>
            <a:endParaRPr lang="hu-HU" sz="2400" i="1" dirty="0"/>
          </a:p>
        </p:txBody>
      </p:sp>
      <p:sp>
        <p:nvSpPr>
          <p:cNvPr id="302" name="Text Box 51"/>
          <p:cNvSpPr txBox="1">
            <a:spLocks noChangeArrowheads="1"/>
          </p:cNvSpPr>
          <p:nvPr/>
        </p:nvSpPr>
        <p:spPr bwMode="auto">
          <a:xfrm>
            <a:off x="1619672" y="5271591"/>
            <a:ext cx="2304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sz="2400" dirty="0" smtClean="0"/>
              <a:t>Koherens írás!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xmlns="" val="25590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 a többi hatás?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Szóródás, realisztikus detektormodell </a:t>
            </a:r>
            <a:r>
              <a:rPr lang="hu-HU" dirty="0" err="1" smtClean="0"/>
              <a:t>stb</a:t>
            </a:r>
            <a:r>
              <a:rPr lang="hu-HU" dirty="0" smtClean="0"/>
              <a:t>…?</a:t>
            </a:r>
          </a:p>
          <a:p>
            <a:r>
              <a:rPr lang="hu-HU" dirty="0" smtClean="0"/>
              <a:t>A fotonok explicit módon nem jelennek meg, így nem tudjuk szimulálni az útjukat</a:t>
            </a:r>
          </a:p>
          <a:p>
            <a:pPr lvl="1"/>
            <a:r>
              <a:rPr lang="hu-HU" dirty="0" smtClean="0"/>
              <a:t>A vonalminták fotonok összességét reprezentálják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Szóródás, elnyelődés</a:t>
            </a:r>
            <a:endParaRPr lang="hu-H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260725"/>
            <a:ext cx="2200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 rot="1835598">
            <a:off x="5657850" y="3695700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6072188" y="3978275"/>
            <a:ext cx="174625" cy="2174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>
            <a:off x="5897563" y="3906838"/>
            <a:ext cx="174625" cy="2174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Oval 34"/>
          <p:cNvSpPr>
            <a:spLocks noChangeArrowheads="1"/>
          </p:cNvSpPr>
          <p:nvPr/>
        </p:nvSpPr>
        <p:spPr bwMode="auto">
          <a:xfrm>
            <a:off x="6072188" y="3906838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" name="Oval 35"/>
          <p:cNvSpPr>
            <a:spLocks noChangeArrowheads="1"/>
          </p:cNvSpPr>
          <p:nvPr/>
        </p:nvSpPr>
        <p:spPr bwMode="auto">
          <a:xfrm>
            <a:off x="6000750" y="4013200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Line 36"/>
          <p:cNvSpPr>
            <a:spLocks noChangeShapeType="1"/>
          </p:cNvSpPr>
          <p:nvPr/>
        </p:nvSpPr>
        <p:spPr bwMode="auto">
          <a:xfrm flipV="1">
            <a:off x="6216650" y="3681413"/>
            <a:ext cx="192088" cy="2968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37"/>
          <p:cNvSpPr>
            <a:spLocks noChangeShapeType="1"/>
          </p:cNvSpPr>
          <p:nvPr/>
        </p:nvSpPr>
        <p:spPr bwMode="auto">
          <a:xfrm flipH="1">
            <a:off x="6072188" y="3716338"/>
            <a:ext cx="371475" cy="9826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 flipH="1">
            <a:off x="5724525" y="4122738"/>
            <a:ext cx="347663" cy="49371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5711825" y="35941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 dirty="0">
                <a:latin typeface="Times New Roman" pitchFamily="18" charset="0"/>
              </a:rPr>
              <a:t>e</a:t>
            </a:r>
            <a:r>
              <a:rPr lang="hu-HU" sz="2400" baseline="30000" dirty="0">
                <a:latin typeface="Times New Roman" pitchFamily="18" charset="0"/>
              </a:rPr>
              <a:t>-</a:t>
            </a:r>
          </a:p>
        </p:txBody>
      </p: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6154837" y="38512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 dirty="0">
                <a:latin typeface="Times New Roman" pitchFamily="18" charset="0"/>
              </a:rPr>
              <a:t>e</a:t>
            </a:r>
            <a:r>
              <a:rPr lang="hu-HU" sz="2400" baseline="30000" dirty="0">
                <a:latin typeface="Times New Roman" pitchFamily="18" charset="0"/>
              </a:rPr>
              <a:t>+</a:t>
            </a:r>
          </a:p>
        </p:txBody>
      </p:sp>
      <p:sp>
        <p:nvSpPr>
          <p:cNvPr id="32" name="Freeform 8"/>
          <p:cNvSpPr>
            <a:spLocks/>
          </p:cNvSpPr>
          <p:nvPr/>
        </p:nvSpPr>
        <p:spPr bwMode="auto">
          <a:xfrm>
            <a:off x="3419475" y="2014538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0000">
              <a:alpha val="5803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3" name="AutoShape 44"/>
          <p:cNvSpPr>
            <a:spLocks noChangeArrowheads="1"/>
          </p:cNvSpPr>
          <p:nvPr/>
        </p:nvSpPr>
        <p:spPr bwMode="auto">
          <a:xfrm>
            <a:off x="3673475" y="3968750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cxnSp>
        <p:nvCxnSpPr>
          <p:cNvPr id="34" name="Egyenes összekötő 33"/>
          <p:cNvCxnSpPr/>
          <p:nvPr/>
        </p:nvCxnSpPr>
        <p:spPr>
          <a:xfrm>
            <a:off x="3433763" y="3660775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3421063" y="407511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3421063" y="447198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>
            <a:off x="3421063" y="4867275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>
            <a:off x="3421063" y="5264150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>
            <a:off x="3421063" y="565943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3421063" y="605631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3427413" y="6438900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ine 38"/>
          <p:cNvSpPr>
            <a:spLocks noChangeShapeType="1"/>
          </p:cNvSpPr>
          <p:nvPr/>
        </p:nvSpPr>
        <p:spPr bwMode="auto">
          <a:xfrm>
            <a:off x="6072188" y="4699000"/>
            <a:ext cx="1439862" cy="1444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H="1" flipV="1">
            <a:off x="3997325" y="4292600"/>
            <a:ext cx="6477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3893700" y="2038498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4076700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4249738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4424363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4597400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>
            <a:off x="4770438" y="22494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 flipH="1">
            <a:off x="39036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H="1">
            <a:off x="3903663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2" name="Line 28"/>
          <p:cNvSpPr>
            <a:spLocks noChangeShapeType="1"/>
          </p:cNvSpPr>
          <p:nvPr/>
        </p:nvSpPr>
        <p:spPr bwMode="auto">
          <a:xfrm flipH="1">
            <a:off x="3903663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flipH="1">
            <a:off x="3903663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flipH="1">
            <a:off x="3903663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H="1">
            <a:off x="3903663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cxnSp>
        <p:nvCxnSpPr>
          <p:cNvPr id="56" name="Egyenes összekötő 55"/>
          <p:cNvCxnSpPr/>
          <p:nvPr/>
        </p:nvCxnSpPr>
        <p:spPr>
          <a:xfrm>
            <a:off x="3600450" y="3392488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3779838" y="310356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>
            <a:off x="3948113" y="281146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4141788" y="2492375"/>
            <a:ext cx="466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4288533" y="2239963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>
            <a:off x="4414011" y="2034182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Line 40"/>
          <p:cNvSpPr>
            <a:spLocks noChangeShapeType="1"/>
          </p:cNvSpPr>
          <p:nvPr/>
        </p:nvSpPr>
        <p:spPr bwMode="auto">
          <a:xfrm flipH="1" flipV="1">
            <a:off x="4645025" y="4292600"/>
            <a:ext cx="1079500" cy="3238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Line 10"/>
          <p:cNvSpPr>
            <a:spLocks noChangeShapeType="1"/>
          </p:cNvSpPr>
          <p:nvPr/>
        </p:nvSpPr>
        <p:spPr bwMode="auto">
          <a:xfrm>
            <a:off x="7481888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5" name="Line 11"/>
          <p:cNvSpPr>
            <a:spLocks noChangeShapeType="1"/>
          </p:cNvSpPr>
          <p:nvPr/>
        </p:nvSpPr>
        <p:spPr bwMode="auto">
          <a:xfrm>
            <a:off x="7656513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>
            <a:off x="7866063" y="277812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13"/>
          <p:cNvSpPr>
            <a:spLocks noChangeShapeType="1"/>
          </p:cNvSpPr>
          <p:nvPr/>
        </p:nvSpPr>
        <p:spPr bwMode="auto">
          <a:xfrm>
            <a:off x="8039100" y="24907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8212138" y="220186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9" name="Line 15"/>
          <p:cNvSpPr>
            <a:spLocks noChangeShapeType="1"/>
          </p:cNvSpPr>
          <p:nvPr/>
        </p:nvSpPr>
        <p:spPr bwMode="auto">
          <a:xfrm flipH="1">
            <a:off x="7308850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7308850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17"/>
          <p:cNvSpPr>
            <a:spLocks noChangeShapeType="1"/>
          </p:cNvSpPr>
          <p:nvPr/>
        </p:nvSpPr>
        <p:spPr bwMode="auto">
          <a:xfrm flipH="1">
            <a:off x="7308850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18"/>
          <p:cNvSpPr>
            <a:spLocks noChangeShapeType="1"/>
          </p:cNvSpPr>
          <p:nvPr/>
        </p:nvSpPr>
        <p:spPr bwMode="auto">
          <a:xfrm flipH="1">
            <a:off x="7308850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flipH="1">
            <a:off x="7308850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0"/>
          <p:cNvSpPr>
            <a:spLocks noChangeShapeType="1"/>
          </p:cNvSpPr>
          <p:nvPr/>
        </p:nvSpPr>
        <p:spPr bwMode="auto">
          <a:xfrm flipH="1">
            <a:off x="7308850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Freeform 32"/>
          <p:cNvSpPr>
            <a:spLocks/>
          </p:cNvSpPr>
          <p:nvPr/>
        </p:nvSpPr>
        <p:spPr bwMode="auto">
          <a:xfrm>
            <a:off x="730885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>
            <a:off x="7950200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7" name="Line 22"/>
          <p:cNvSpPr>
            <a:spLocks noChangeShapeType="1"/>
          </p:cNvSpPr>
          <p:nvPr/>
        </p:nvSpPr>
        <p:spPr bwMode="auto">
          <a:xfrm>
            <a:off x="8123238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8" name="Line 23"/>
          <p:cNvSpPr>
            <a:spLocks noChangeShapeType="1"/>
          </p:cNvSpPr>
          <p:nvPr/>
        </p:nvSpPr>
        <p:spPr bwMode="auto">
          <a:xfrm>
            <a:off x="8297863" y="281463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9" name="Line 24"/>
          <p:cNvSpPr>
            <a:spLocks noChangeShapeType="1"/>
          </p:cNvSpPr>
          <p:nvPr/>
        </p:nvSpPr>
        <p:spPr bwMode="auto">
          <a:xfrm>
            <a:off x="8470900" y="25273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0" name="Line 25"/>
          <p:cNvSpPr>
            <a:spLocks noChangeShapeType="1"/>
          </p:cNvSpPr>
          <p:nvPr/>
        </p:nvSpPr>
        <p:spPr bwMode="auto">
          <a:xfrm>
            <a:off x="8643938" y="22383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1" name="Line 26"/>
          <p:cNvSpPr>
            <a:spLocks noChangeShapeType="1"/>
          </p:cNvSpPr>
          <p:nvPr/>
        </p:nvSpPr>
        <p:spPr bwMode="auto">
          <a:xfrm flipH="1">
            <a:off x="7777163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" name="Line 27"/>
          <p:cNvSpPr>
            <a:spLocks noChangeShapeType="1"/>
          </p:cNvSpPr>
          <p:nvPr/>
        </p:nvSpPr>
        <p:spPr bwMode="auto">
          <a:xfrm flipH="1">
            <a:off x="7777163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3" name="Line 28"/>
          <p:cNvSpPr>
            <a:spLocks noChangeShapeType="1"/>
          </p:cNvSpPr>
          <p:nvPr/>
        </p:nvSpPr>
        <p:spPr bwMode="auto">
          <a:xfrm flipH="1">
            <a:off x="7777163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 flipH="1">
            <a:off x="7777163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5" name="Line 30"/>
          <p:cNvSpPr>
            <a:spLocks noChangeShapeType="1"/>
          </p:cNvSpPr>
          <p:nvPr/>
        </p:nvSpPr>
        <p:spPr bwMode="auto">
          <a:xfrm flipH="1">
            <a:off x="7777163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6" name="Line 31"/>
          <p:cNvSpPr>
            <a:spLocks noChangeShapeType="1"/>
          </p:cNvSpPr>
          <p:nvPr/>
        </p:nvSpPr>
        <p:spPr bwMode="auto">
          <a:xfrm flipH="1">
            <a:off x="7777163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7" name="AutoShape 43"/>
          <p:cNvSpPr>
            <a:spLocks noChangeArrowheads="1"/>
          </p:cNvSpPr>
          <p:nvPr/>
        </p:nvSpPr>
        <p:spPr bwMode="auto">
          <a:xfrm>
            <a:off x="7885113" y="4003675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8" name="Line 38"/>
          <p:cNvSpPr>
            <a:spLocks noChangeShapeType="1"/>
          </p:cNvSpPr>
          <p:nvPr/>
        </p:nvSpPr>
        <p:spPr bwMode="auto">
          <a:xfrm flipV="1">
            <a:off x="7488238" y="4400550"/>
            <a:ext cx="396875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cxnSp>
        <p:nvCxnSpPr>
          <p:cNvPr id="89" name="Egyenes összekötő 88"/>
          <p:cNvCxnSpPr/>
          <p:nvPr/>
        </p:nvCxnSpPr>
        <p:spPr>
          <a:xfrm>
            <a:off x="7324725" y="3670300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>
            <a:off x="7308850" y="4075113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>
            <a:off x="7308850" y="4471988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7308850" y="4867275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>
            <a:off x="7308850" y="5264150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>
            <a:off x="7308850" y="5659438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7308850" y="6056313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7308850" y="6451600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>
            <a:off x="7488238" y="339248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>
            <a:off x="7658100" y="3103563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>
            <a:off x="7848600" y="2779713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>
            <a:off x="8029575" y="2492375"/>
            <a:ext cx="4667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8202613" y="221138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>
            <a:off x="8304213" y="202406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reeform 8"/>
          <p:cNvSpPr>
            <a:spLocks/>
          </p:cNvSpPr>
          <p:nvPr/>
        </p:nvSpPr>
        <p:spPr bwMode="auto">
          <a:xfrm>
            <a:off x="7777163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3" name="Text Box 51"/>
          <p:cNvSpPr txBox="1">
            <a:spLocks noChangeArrowheads="1"/>
          </p:cNvSpPr>
          <p:nvPr/>
        </p:nvSpPr>
        <p:spPr bwMode="auto">
          <a:xfrm>
            <a:off x="4860032" y="1497558"/>
            <a:ext cx="345638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i="1" dirty="0" smtClean="0"/>
              <a:t>testen </a:t>
            </a:r>
            <a:r>
              <a:rPr lang="hu-HU" i="1" dirty="0"/>
              <a:t>belüli</a:t>
            </a:r>
            <a:r>
              <a:rPr lang="hu-HU" dirty="0"/>
              <a:t> </a:t>
            </a:r>
            <a:endParaRPr lang="hu-HU" dirty="0" smtClean="0"/>
          </a:p>
          <a:p>
            <a:pPr algn="ctr" eaLnBrk="1" hangingPunct="1"/>
            <a:r>
              <a:rPr lang="hu-HU" dirty="0" smtClean="0"/>
              <a:t>elnyelődés, szóródás:</a:t>
            </a:r>
          </a:p>
          <a:p>
            <a:pPr algn="ctr" eaLnBrk="1" hangingPunct="1"/>
            <a:r>
              <a:rPr lang="hu-HU" dirty="0" smtClean="0"/>
              <a:t>„elnyelődés- ill. </a:t>
            </a:r>
            <a:r>
              <a:rPr lang="hu-HU" b="1" dirty="0" smtClean="0"/>
              <a:t>szórásmodell</a:t>
            </a:r>
            <a:r>
              <a:rPr lang="hu-HU" dirty="0" smtClean="0"/>
              <a:t>”</a:t>
            </a:r>
            <a:endParaRPr lang="hu-HU" dirty="0"/>
          </a:p>
        </p:txBody>
      </p:sp>
      <p:sp>
        <p:nvSpPr>
          <p:cNvPr id="105" name="Oval 37"/>
          <p:cNvSpPr>
            <a:spLocks noChangeArrowheads="1"/>
          </p:cNvSpPr>
          <p:nvPr/>
        </p:nvSpPr>
        <p:spPr bwMode="auto">
          <a:xfrm>
            <a:off x="1310010" y="2746300"/>
            <a:ext cx="431800" cy="395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6" name="Line 4"/>
          <p:cNvSpPr>
            <a:spLocks noChangeShapeType="1"/>
          </p:cNvSpPr>
          <p:nvPr/>
        </p:nvSpPr>
        <p:spPr bwMode="auto">
          <a:xfrm>
            <a:off x="444823" y="2962200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7" name="Line 5"/>
          <p:cNvSpPr>
            <a:spLocks noChangeShapeType="1"/>
          </p:cNvSpPr>
          <p:nvPr/>
        </p:nvSpPr>
        <p:spPr bwMode="auto">
          <a:xfrm flipV="1">
            <a:off x="1489398" y="1954138"/>
            <a:ext cx="2016125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8" name="Line 6"/>
          <p:cNvSpPr>
            <a:spLocks noChangeShapeType="1"/>
          </p:cNvSpPr>
          <p:nvPr/>
        </p:nvSpPr>
        <p:spPr bwMode="auto">
          <a:xfrm flipV="1">
            <a:off x="2929260" y="1522338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9" name="Line 7"/>
          <p:cNvSpPr>
            <a:spLocks noChangeShapeType="1"/>
          </p:cNvSpPr>
          <p:nvPr/>
        </p:nvSpPr>
        <p:spPr bwMode="auto">
          <a:xfrm flipH="1">
            <a:off x="1884685" y="2962200"/>
            <a:ext cx="10429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Oval 9"/>
          <p:cNvSpPr>
            <a:spLocks noChangeArrowheads="1"/>
          </p:cNvSpPr>
          <p:nvPr/>
        </p:nvSpPr>
        <p:spPr bwMode="auto">
          <a:xfrm>
            <a:off x="2533973" y="1738238"/>
            <a:ext cx="792162" cy="2482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12" name="Oval 10"/>
          <p:cNvSpPr>
            <a:spLocks noChangeArrowheads="1"/>
          </p:cNvSpPr>
          <p:nvPr/>
        </p:nvSpPr>
        <p:spPr bwMode="auto">
          <a:xfrm>
            <a:off x="2460948" y="2349425"/>
            <a:ext cx="179387" cy="180975"/>
          </a:xfrm>
          <a:prstGeom prst="ellipse">
            <a:avLst/>
          </a:prstGeom>
          <a:solidFill>
            <a:srgbClr val="FEFE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3" name="Oval 11"/>
          <p:cNvSpPr>
            <a:spLocks noChangeArrowheads="1"/>
          </p:cNvSpPr>
          <p:nvPr/>
        </p:nvSpPr>
        <p:spPr bwMode="auto">
          <a:xfrm>
            <a:off x="265435" y="2854250"/>
            <a:ext cx="179388" cy="180975"/>
          </a:xfrm>
          <a:prstGeom prst="ellipse">
            <a:avLst/>
          </a:prstGeom>
          <a:solidFill>
            <a:srgbClr val="FEFE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4" name="Line 12"/>
          <p:cNvSpPr>
            <a:spLocks noChangeShapeType="1"/>
          </p:cNvSpPr>
          <p:nvPr/>
        </p:nvSpPr>
        <p:spPr bwMode="auto">
          <a:xfrm flipH="1" flipV="1">
            <a:off x="2605410" y="2493888"/>
            <a:ext cx="323850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" name="Text Box 13"/>
          <p:cNvSpPr txBox="1">
            <a:spLocks noChangeArrowheads="1"/>
          </p:cNvSpPr>
          <p:nvPr/>
        </p:nvSpPr>
        <p:spPr bwMode="auto">
          <a:xfrm>
            <a:off x="3498" y="2170038"/>
            <a:ext cx="711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>
                <a:latin typeface="Times New Roman" pitchFamily="18" charset="0"/>
              </a:rPr>
              <a:t>beeső</a:t>
            </a:r>
            <a:endParaRPr lang="en-GB">
              <a:latin typeface="Times New Roman" pitchFamily="18" charset="0"/>
            </a:endParaRPr>
          </a:p>
          <a:p>
            <a:pPr eaLnBrk="1" hangingPunct="1"/>
            <a:r>
              <a:rPr lang="hu-HU">
                <a:latin typeface="Times New Roman" pitchFamily="18" charset="0"/>
              </a:rPr>
              <a:t>foton</a:t>
            </a:r>
          </a:p>
        </p:txBody>
      </p:sp>
      <p:sp>
        <p:nvSpPr>
          <p:cNvPr id="116" name="Text Box 14"/>
          <p:cNvSpPr txBox="1">
            <a:spLocks noChangeArrowheads="1"/>
          </p:cNvSpPr>
          <p:nvPr/>
        </p:nvSpPr>
        <p:spPr bwMode="auto">
          <a:xfrm>
            <a:off x="1465585" y="1811263"/>
            <a:ext cx="10445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>
                <a:latin typeface="Times New Roman" pitchFamily="18" charset="0"/>
              </a:rPr>
              <a:t>szóródott</a:t>
            </a:r>
            <a:endParaRPr lang="en-GB">
              <a:latin typeface="Times New Roman" pitchFamily="18" charset="0"/>
            </a:endParaRPr>
          </a:p>
          <a:p>
            <a:pPr eaLnBrk="1" hangingPunct="1"/>
            <a:r>
              <a:rPr lang="hu-HU">
                <a:latin typeface="Times New Roman" pitchFamily="18" charset="0"/>
              </a:rPr>
              <a:t>f</a:t>
            </a:r>
            <a:r>
              <a:rPr lang="en-GB">
                <a:latin typeface="Times New Roman" pitchFamily="18" charset="0"/>
              </a:rPr>
              <a:t>oton</a:t>
            </a:r>
            <a:endParaRPr lang="hu-HU">
              <a:latin typeface="Times New Roman" pitchFamily="18" charset="0"/>
            </a:endParaRPr>
          </a:p>
        </p:txBody>
      </p:sp>
      <p:sp>
        <p:nvSpPr>
          <p:cNvPr id="117" name="Line 15"/>
          <p:cNvSpPr>
            <a:spLocks noChangeShapeType="1"/>
          </p:cNvSpPr>
          <p:nvPr/>
        </p:nvSpPr>
        <p:spPr bwMode="auto">
          <a:xfrm>
            <a:off x="1452886" y="2962200"/>
            <a:ext cx="220233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8" name="Text Box 16"/>
          <p:cNvSpPr txBox="1">
            <a:spLocks noChangeArrowheads="1"/>
          </p:cNvSpPr>
          <p:nvPr/>
        </p:nvSpPr>
        <p:spPr bwMode="auto">
          <a:xfrm>
            <a:off x="3347864" y="2854250"/>
            <a:ext cx="273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GB" i="1">
                <a:latin typeface="Times New Roman" pitchFamily="18" charset="0"/>
              </a:rPr>
              <a:t>z</a:t>
            </a:r>
            <a:endParaRPr lang="hu-HU" i="1">
              <a:latin typeface="Times New Roman" pitchFamily="18" charset="0"/>
            </a:endParaRPr>
          </a:p>
        </p:txBody>
      </p:sp>
      <p:sp>
        <p:nvSpPr>
          <p:cNvPr id="119" name="Text Box 17"/>
          <p:cNvSpPr txBox="1">
            <a:spLocks noChangeArrowheads="1"/>
          </p:cNvSpPr>
          <p:nvPr/>
        </p:nvSpPr>
        <p:spPr bwMode="auto">
          <a:xfrm>
            <a:off x="2965773" y="1408038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GB" i="1">
                <a:latin typeface="Times New Roman" pitchFamily="18" charset="0"/>
              </a:rPr>
              <a:t>x</a:t>
            </a:r>
            <a:endParaRPr lang="hu-HU" i="1">
              <a:latin typeface="Times New Roman" pitchFamily="18" charset="0"/>
            </a:endParaRPr>
          </a:p>
        </p:txBody>
      </p:sp>
      <p:sp>
        <p:nvSpPr>
          <p:cNvPr id="120" name="Text Box 18"/>
          <p:cNvSpPr txBox="1">
            <a:spLocks noChangeArrowheads="1"/>
          </p:cNvSpPr>
          <p:nvPr/>
        </p:nvSpPr>
        <p:spPr bwMode="auto">
          <a:xfrm>
            <a:off x="2030735" y="3430513"/>
            <a:ext cx="285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GB" i="1">
                <a:latin typeface="Times New Roman" pitchFamily="18" charset="0"/>
              </a:rPr>
              <a:t>y</a:t>
            </a:r>
            <a:endParaRPr lang="hu-HU" i="1">
              <a:latin typeface="Times New Roman" pitchFamily="18" charset="0"/>
            </a:endParaRPr>
          </a:p>
        </p:txBody>
      </p:sp>
      <p:sp>
        <p:nvSpPr>
          <p:cNvPr id="121" name="Freeform 19"/>
          <p:cNvSpPr>
            <a:spLocks/>
          </p:cNvSpPr>
          <p:nvPr/>
        </p:nvSpPr>
        <p:spPr bwMode="auto">
          <a:xfrm>
            <a:off x="2259335" y="2589138"/>
            <a:ext cx="130175" cy="373062"/>
          </a:xfrm>
          <a:custGeom>
            <a:avLst/>
            <a:gdLst>
              <a:gd name="T0" fmla="*/ 0 w 82"/>
              <a:gd name="T1" fmla="*/ 0 h 235"/>
              <a:gd name="T2" fmla="*/ 2147483647 w 82"/>
              <a:gd name="T3" fmla="*/ 2147483647 h 235"/>
              <a:gd name="T4" fmla="*/ 2147483647 w 82"/>
              <a:gd name="T5" fmla="*/ 2147483647 h 235"/>
              <a:gd name="T6" fmla="*/ 0 60000 65536"/>
              <a:gd name="T7" fmla="*/ 0 60000 65536"/>
              <a:gd name="T8" fmla="*/ 0 60000 65536"/>
              <a:gd name="T9" fmla="*/ 0 w 82"/>
              <a:gd name="T10" fmla="*/ 0 h 235"/>
              <a:gd name="T11" fmla="*/ 82 w 82"/>
              <a:gd name="T12" fmla="*/ 235 h 2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" h="235">
                <a:moveTo>
                  <a:pt x="0" y="0"/>
                </a:moveTo>
                <a:cubicBezTo>
                  <a:pt x="11" y="20"/>
                  <a:pt x="45" y="83"/>
                  <a:pt x="59" y="122"/>
                </a:cubicBezTo>
                <a:cubicBezTo>
                  <a:pt x="73" y="161"/>
                  <a:pt x="78" y="216"/>
                  <a:pt x="82" y="2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2" name="Freeform 20"/>
          <p:cNvSpPr>
            <a:spLocks/>
          </p:cNvSpPr>
          <p:nvPr/>
        </p:nvSpPr>
        <p:spPr bwMode="auto">
          <a:xfrm>
            <a:off x="2676848" y="2349425"/>
            <a:ext cx="252412" cy="252413"/>
          </a:xfrm>
          <a:custGeom>
            <a:avLst/>
            <a:gdLst>
              <a:gd name="T0" fmla="*/ 0 w 159"/>
              <a:gd name="T1" fmla="*/ 2147483647 h 159"/>
              <a:gd name="T2" fmla="*/ 2147483647 w 159"/>
              <a:gd name="T3" fmla="*/ 2147483647 h 159"/>
              <a:gd name="T4" fmla="*/ 2147483647 w 159"/>
              <a:gd name="T5" fmla="*/ 0 h 159"/>
              <a:gd name="T6" fmla="*/ 0 60000 65536"/>
              <a:gd name="T7" fmla="*/ 0 60000 65536"/>
              <a:gd name="T8" fmla="*/ 0 60000 65536"/>
              <a:gd name="T9" fmla="*/ 0 w 159"/>
              <a:gd name="T10" fmla="*/ 0 h 159"/>
              <a:gd name="T11" fmla="*/ 159 w 159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" h="159">
                <a:moveTo>
                  <a:pt x="0" y="159"/>
                </a:moveTo>
                <a:cubicBezTo>
                  <a:pt x="13" y="141"/>
                  <a:pt x="51" y="76"/>
                  <a:pt x="77" y="50"/>
                </a:cubicBezTo>
                <a:cubicBezTo>
                  <a:pt x="103" y="24"/>
                  <a:pt x="142" y="10"/>
                  <a:pt x="15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4" name="Rectangle 21"/>
          <p:cNvSpPr>
            <a:spLocks noChangeArrowheads="1"/>
          </p:cNvSpPr>
          <p:nvPr/>
        </p:nvSpPr>
        <p:spPr bwMode="auto">
          <a:xfrm>
            <a:off x="2676848" y="24224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l-GR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φ</a:t>
            </a:r>
            <a:endParaRPr lang="hu-HU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5" name="Text Box 22"/>
          <p:cNvSpPr txBox="1">
            <a:spLocks noChangeArrowheads="1"/>
          </p:cNvSpPr>
          <p:nvPr/>
        </p:nvSpPr>
        <p:spPr bwMode="auto">
          <a:xfrm>
            <a:off x="1992635" y="2601838"/>
            <a:ext cx="303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GB" i="1">
                <a:latin typeface="Times New Roman" pitchFamily="18" charset="0"/>
                <a:sym typeface="Symbol" pitchFamily="18" charset="2"/>
              </a:rPr>
              <a:t></a:t>
            </a:r>
            <a:endParaRPr lang="el-GR" i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6" name="Text Box 23"/>
          <p:cNvSpPr txBox="1">
            <a:spLocks noChangeArrowheads="1"/>
          </p:cNvSpPr>
          <p:nvPr/>
        </p:nvSpPr>
        <p:spPr bwMode="auto">
          <a:xfrm>
            <a:off x="1027435" y="3106663"/>
            <a:ext cx="88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>
                <a:latin typeface="Times New Roman" pitchFamily="18" charset="0"/>
              </a:rPr>
              <a:t>ütközés</a:t>
            </a:r>
          </a:p>
        </p:txBody>
      </p:sp>
      <p:sp>
        <p:nvSpPr>
          <p:cNvPr id="127" name="Text Box 24"/>
          <p:cNvSpPr txBox="1">
            <a:spLocks noChangeArrowheads="1"/>
          </p:cNvSpPr>
          <p:nvPr/>
        </p:nvSpPr>
        <p:spPr bwMode="auto">
          <a:xfrm>
            <a:off x="157485" y="306896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2400" i="1" dirty="0">
                <a:latin typeface="Times New Roman" pitchFamily="18" charset="0"/>
              </a:rPr>
              <a:t>E</a:t>
            </a:r>
            <a:endParaRPr lang="hu-HU" sz="2400" i="1" dirty="0">
              <a:latin typeface="Times New Roman" pitchFamily="18" charset="0"/>
            </a:endParaRPr>
          </a:p>
        </p:txBody>
      </p:sp>
      <p:sp>
        <p:nvSpPr>
          <p:cNvPr id="128" name="Text Box 25"/>
          <p:cNvSpPr txBox="1">
            <a:spLocks noChangeArrowheads="1"/>
          </p:cNvSpPr>
          <p:nvPr/>
        </p:nvSpPr>
        <p:spPr bwMode="auto">
          <a:xfrm>
            <a:off x="3326135" y="1414388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2400" i="1">
                <a:latin typeface="Times New Roman" pitchFamily="18" charset="0"/>
              </a:rPr>
              <a:t>E’</a:t>
            </a:r>
            <a:endParaRPr lang="hu-HU" sz="2400" i="1">
              <a:latin typeface="Times New Roman" pitchFamily="18" charset="0"/>
            </a:endParaRPr>
          </a:p>
        </p:txBody>
      </p:sp>
      <p:graphicFrame>
        <p:nvGraphicFramePr>
          <p:cNvPr id="129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7037495"/>
              </p:ext>
            </p:extLst>
          </p:nvPr>
        </p:nvGraphicFramePr>
        <p:xfrm>
          <a:off x="179512" y="4102497"/>
          <a:ext cx="2155796" cy="910679"/>
        </p:xfrm>
        <a:graphic>
          <a:graphicData uri="http://schemas.openxmlformats.org/presentationml/2006/ole">
            <p:oleObj spid="_x0000_s1148" name="Equation" r:id="rId4" imgW="1473200" imgH="622300" progId="Equation.3">
              <p:embed/>
            </p:oleObj>
          </a:graphicData>
        </a:graphic>
      </p:graphicFrame>
      <p:graphicFrame>
        <p:nvGraphicFramePr>
          <p:cNvPr id="13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43575395"/>
              </p:ext>
            </p:extLst>
          </p:nvPr>
        </p:nvGraphicFramePr>
        <p:xfrm>
          <a:off x="35496" y="5301208"/>
          <a:ext cx="3376937" cy="792088"/>
        </p:xfrm>
        <a:graphic>
          <a:graphicData uri="http://schemas.openxmlformats.org/presentationml/2006/ole">
            <p:oleObj spid="_x0000_s1149" name="Equation" r:id="rId5" imgW="2273300" imgH="533400" progId="Equation.3">
              <p:embed/>
            </p:oleObj>
          </a:graphicData>
        </a:graphic>
      </p:graphicFrame>
      <p:sp>
        <p:nvSpPr>
          <p:cNvPr id="131" name="Rectangle 30"/>
          <p:cNvSpPr>
            <a:spLocks noChangeArrowheads="1"/>
          </p:cNvSpPr>
          <p:nvPr/>
        </p:nvSpPr>
        <p:spPr bwMode="auto">
          <a:xfrm>
            <a:off x="179512" y="5013176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u-HU" dirty="0" smtClean="0"/>
              <a:t>- </a:t>
            </a:r>
            <a:r>
              <a:rPr lang="en-US" dirty="0" smtClean="0"/>
              <a:t>Klein-</a:t>
            </a:r>
            <a:r>
              <a:rPr lang="en-US" dirty="0" err="1" smtClean="0"/>
              <a:t>Nishin</a:t>
            </a:r>
            <a:r>
              <a:rPr lang="hu-HU" dirty="0" smtClean="0"/>
              <a:t>a:</a:t>
            </a:r>
            <a:endParaRPr lang="hu-HU" dirty="0"/>
          </a:p>
        </p:txBody>
      </p:sp>
      <p:sp>
        <p:nvSpPr>
          <p:cNvPr id="132" name="Rectangle 31"/>
          <p:cNvSpPr>
            <a:spLocks noChangeArrowheads="1"/>
          </p:cNvSpPr>
          <p:nvPr/>
        </p:nvSpPr>
        <p:spPr bwMode="auto">
          <a:xfrm>
            <a:off x="107504" y="3789040"/>
            <a:ext cx="205594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u-HU" dirty="0" smtClean="0"/>
              <a:t>- </a:t>
            </a:r>
            <a:r>
              <a:rPr lang="en-US" dirty="0" smtClean="0"/>
              <a:t>Compton </a:t>
            </a:r>
            <a:r>
              <a:rPr lang="en-US" dirty="0"/>
              <a:t>formula:</a:t>
            </a:r>
            <a:endParaRPr lang="hu-HU" dirty="0"/>
          </a:p>
        </p:txBody>
      </p:sp>
      <p:sp>
        <p:nvSpPr>
          <p:cNvPr id="133" name="Rectangle 45"/>
          <p:cNvSpPr>
            <a:spLocks noChangeArrowheads="1"/>
          </p:cNvSpPr>
          <p:nvPr/>
        </p:nvSpPr>
        <p:spPr bwMode="auto">
          <a:xfrm>
            <a:off x="35496" y="6165304"/>
            <a:ext cx="2913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dirty="0" err="1"/>
              <a:t>Ele</a:t>
            </a:r>
            <a:r>
              <a:rPr lang="hu-HU" dirty="0" err="1"/>
              <a:t>ktronsűrűség</a:t>
            </a:r>
            <a:r>
              <a:rPr lang="hu-HU" dirty="0"/>
              <a:t> </a:t>
            </a:r>
          </a:p>
          <a:p>
            <a:pPr algn="l"/>
            <a:r>
              <a:rPr lang="hu-HU" dirty="0"/>
              <a:t>(</a:t>
            </a:r>
            <a:r>
              <a:rPr lang="hu-HU" b="1" u="sng" dirty="0"/>
              <a:t>anyagfüggő</a:t>
            </a:r>
            <a:r>
              <a:rPr lang="hu-HU" dirty="0"/>
              <a:t> – CT mérésből)</a:t>
            </a:r>
          </a:p>
        </p:txBody>
      </p:sp>
      <p:sp>
        <p:nvSpPr>
          <p:cNvPr id="134" name="Line 46"/>
          <p:cNvSpPr>
            <a:spLocks noChangeShapeType="1"/>
          </p:cNvSpPr>
          <p:nvPr/>
        </p:nvSpPr>
        <p:spPr bwMode="auto">
          <a:xfrm flipV="1">
            <a:off x="827584" y="580551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8" name="Text Box 51"/>
          <p:cNvSpPr txBox="1">
            <a:spLocks noChangeArrowheads="1"/>
          </p:cNvSpPr>
          <p:nvPr/>
        </p:nvSpPr>
        <p:spPr bwMode="auto">
          <a:xfrm>
            <a:off x="4355976" y="5733256"/>
            <a:ext cx="302433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i="1" dirty="0" smtClean="0"/>
              <a:t>detektoron belüli</a:t>
            </a:r>
            <a:r>
              <a:rPr lang="hu-HU" dirty="0" smtClean="0"/>
              <a:t> </a:t>
            </a:r>
          </a:p>
          <a:p>
            <a:pPr algn="ctr" eaLnBrk="1" hangingPunct="1"/>
            <a:r>
              <a:rPr lang="hu-HU" dirty="0" smtClean="0"/>
              <a:t>elnyelődés, szóródás: „</a:t>
            </a:r>
            <a:r>
              <a:rPr lang="hu-HU" b="1" dirty="0" smtClean="0"/>
              <a:t>detektormodell</a:t>
            </a:r>
            <a:r>
              <a:rPr lang="hu-HU" dirty="0" smtClean="0"/>
              <a:t>”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6459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1"/>
      <p:bldP spid="33" grpId="0" animBg="1"/>
      <p:bldP spid="42" grpId="0" animBg="1"/>
      <p:bldP spid="43" grpId="0" animBg="1"/>
      <p:bldP spid="62" grpId="0" animBg="1"/>
      <p:bldP spid="87" grpId="0" animBg="1"/>
      <p:bldP spid="88" grpId="0" animBg="1"/>
      <p:bldP spid="123" grpId="0"/>
      <p:bldP spid="105" grpId="0" animBg="1"/>
      <p:bldP spid="106" grpId="0" animBg="1"/>
      <p:bldP spid="107" grpId="0" animBg="1"/>
      <p:bldP spid="108" grpId="0" animBg="1"/>
      <p:bldP spid="109" grpId="0" animBg="1"/>
      <p:bldP spid="111" grpId="0" animBg="1"/>
      <p:bldP spid="112" grpId="0" animBg="1"/>
      <p:bldP spid="113" grpId="0" animBg="1"/>
      <p:bldP spid="114" grpId="0" animBg="1"/>
      <p:bldP spid="115" grpId="0"/>
      <p:bldP spid="116" grpId="0"/>
      <p:bldP spid="117" grpId="0" animBg="1"/>
      <p:bldP spid="118" grpId="0"/>
      <p:bldP spid="119" grpId="0"/>
      <p:bldP spid="120" grpId="0"/>
      <p:bldP spid="121" grpId="0" animBg="1"/>
      <p:bldP spid="122" grpId="0" animBg="1"/>
      <p:bldP spid="124" grpId="0"/>
      <p:bldP spid="125" grpId="0"/>
      <p:bldP spid="126" grpId="0"/>
      <p:bldP spid="127" grpId="0"/>
      <p:bldP spid="128" grpId="0"/>
      <p:bldP spid="131" grpId="0"/>
      <p:bldP spid="132" grpId="0"/>
      <p:bldP spid="133" grpId="0"/>
      <p:bldP spid="134" grpId="0" animBg="1"/>
      <p:bldP spid="1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artalom helye 65"/>
          <p:cNvSpPr>
            <a:spLocks noGrp="1"/>
          </p:cNvSpPr>
          <p:nvPr>
            <p:ph idx="1"/>
          </p:nvPr>
        </p:nvSpPr>
        <p:spPr>
          <a:xfrm>
            <a:off x="457200" y="1775191"/>
            <a:ext cx="6779096" cy="4625609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Alapötlet: utak újrafelhasználása</a:t>
            </a:r>
          </a:p>
          <a:p>
            <a:endParaRPr lang="hu-HU" sz="2000" dirty="0" smtClean="0"/>
          </a:p>
          <a:p>
            <a:r>
              <a:rPr lang="hu-HU" sz="2000" dirty="0" smtClean="0"/>
              <a:t>1: szóródási pontok generálása</a:t>
            </a:r>
          </a:p>
          <a:p>
            <a:pPr lvl="1"/>
            <a:r>
              <a:rPr lang="hu-HU" sz="2000" dirty="0" smtClean="0"/>
              <a:t>Fontosság szerint</a:t>
            </a:r>
          </a:p>
          <a:p>
            <a:pPr lvl="1"/>
            <a:r>
              <a:rPr lang="hu-HU" sz="2000" dirty="0" smtClean="0"/>
              <a:t>Néhány 100!</a:t>
            </a:r>
          </a:p>
          <a:p>
            <a:r>
              <a:rPr lang="hu-HU" sz="2000" dirty="0" smtClean="0"/>
              <a:t>2: összekötés a detektorokkal</a:t>
            </a:r>
          </a:p>
          <a:p>
            <a:pPr lvl="1"/>
            <a:r>
              <a:rPr lang="hu-HU" sz="2000" dirty="0" smtClean="0"/>
              <a:t>Utak hozzájárulásának </a:t>
            </a:r>
          </a:p>
          <a:p>
            <a:pPr lvl="1">
              <a:buNone/>
            </a:pPr>
            <a:r>
              <a:rPr lang="hu-HU" sz="2000" dirty="0" smtClean="0"/>
              <a:t>	kiszámítása, elnyelődés </a:t>
            </a:r>
          </a:p>
          <a:p>
            <a:pPr lvl="1">
              <a:buNone/>
            </a:pPr>
            <a:r>
              <a:rPr lang="hu-HU" sz="2000" dirty="0" smtClean="0"/>
              <a:t>	figyelembevételével</a:t>
            </a:r>
          </a:p>
          <a:p>
            <a:pPr lvl="1"/>
            <a:r>
              <a:rPr lang="hu-HU" sz="2000" dirty="0" smtClean="0"/>
              <a:t>Mintha a szóródási pontok is </a:t>
            </a:r>
          </a:p>
          <a:p>
            <a:pPr lvl="1">
              <a:buNone/>
            </a:pPr>
            <a:r>
              <a:rPr lang="hu-HU" sz="2000" dirty="0" smtClean="0"/>
              <a:t>	detektorok lennének</a:t>
            </a:r>
          </a:p>
          <a:p>
            <a:pPr lvl="1"/>
            <a:r>
              <a:rPr lang="hu-HU" sz="2000" dirty="0" smtClean="0"/>
              <a:t>Néhány 10.000 detektor</a:t>
            </a:r>
          </a:p>
          <a:p>
            <a:r>
              <a:rPr lang="hu-HU" sz="2000" dirty="0" smtClean="0"/>
              <a:t>3: Szóródási </a:t>
            </a:r>
            <a:r>
              <a:rPr lang="hu-HU" sz="2000" dirty="0" smtClean="0"/>
              <a:t>pontok összekötése,</a:t>
            </a:r>
          </a:p>
          <a:p>
            <a:pPr>
              <a:buNone/>
            </a:pPr>
            <a:r>
              <a:rPr lang="hu-HU" sz="2000" dirty="0" smtClean="0"/>
              <a:t>	utak kiértékelése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Szóródásmodell</a:t>
            </a:r>
            <a:r>
              <a:rPr lang="hu-HU" dirty="0" smtClean="0"/>
              <a:t> (kétszeres, pl.)</a:t>
            </a:r>
            <a:endParaRPr lang="hu-HU" dirty="0"/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4716016" y="2254522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4912866" y="36213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>
            <a:off x="5085903" y="333243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8" name="Line 23"/>
          <p:cNvSpPr>
            <a:spLocks noChangeShapeType="1"/>
          </p:cNvSpPr>
          <p:nvPr/>
        </p:nvSpPr>
        <p:spPr bwMode="auto">
          <a:xfrm>
            <a:off x="5260528" y="304509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5433566" y="27577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26"/>
          <p:cNvSpPr>
            <a:spLocks noChangeShapeType="1"/>
          </p:cNvSpPr>
          <p:nvPr/>
        </p:nvSpPr>
        <p:spPr bwMode="auto">
          <a:xfrm flipH="1">
            <a:off x="4716016" y="270061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 flipH="1">
            <a:off x="4739828" y="31022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8"/>
          <p:cNvSpPr>
            <a:spLocks noChangeShapeType="1"/>
          </p:cNvSpPr>
          <p:nvPr/>
        </p:nvSpPr>
        <p:spPr bwMode="auto">
          <a:xfrm flipH="1">
            <a:off x="4739828" y="3503885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Line 29"/>
          <p:cNvSpPr>
            <a:spLocks noChangeShapeType="1"/>
          </p:cNvSpPr>
          <p:nvPr/>
        </p:nvSpPr>
        <p:spPr bwMode="auto">
          <a:xfrm flipH="1">
            <a:off x="4739828" y="390552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" name="Line 30"/>
          <p:cNvSpPr>
            <a:spLocks noChangeShapeType="1"/>
          </p:cNvSpPr>
          <p:nvPr/>
        </p:nvSpPr>
        <p:spPr bwMode="auto">
          <a:xfrm flipH="1">
            <a:off x="4739828" y="43087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 flipH="1">
            <a:off x="4739828" y="471038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9" name="Line 24"/>
          <p:cNvSpPr>
            <a:spLocks noChangeShapeType="1"/>
          </p:cNvSpPr>
          <p:nvPr/>
        </p:nvSpPr>
        <p:spPr bwMode="auto">
          <a:xfrm>
            <a:off x="5579616" y="24958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9" name="Line 21"/>
          <p:cNvSpPr>
            <a:spLocks noChangeShapeType="1"/>
          </p:cNvSpPr>
          <p:nvPr/>
        </p:nvSpPr>
        <p:spPr bwMode="auto">
          <a:xfrm>
            <a:off x="8129463" y="36102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>
            <a:off x="8302501" y="33213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Line 23"/>
          <p:cNvSpPr>
            <a:spLocks noChangeShapeType="1"/>
          </p:cNvSpPr>
          <p:nvPr/>
        </p:nvSpPr>
        <p:spPr bwMode="auto">
          <a:xfrm>
            <a:off x="8477126" y="303398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>
            <a:off x="8650163" y="27466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8823201" y="24577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4" name="Line 26"/>
          <p:cNvSpPr>
            <a:spLocks noChangeShapeType="1"/>
          </p:cNvSpPr>
          <p:nvPr/>
        </p:nvSpPr>
        <p:spPr bwMode="auto">
          <a:xfrm flipH="1">
            <a:off x="7956426" y="268949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" name="Line 27"/>
          <p:cNvSpPr>
            <a:spLocks noChangeShapeType="1"/>
          </p:cNvSpPr>
          <p:nvPr/>
        </p:nvSpPr>
        <p:spPr bwMode="auto">
          <a:xfrm flipH="1">
            <a:off x="7956426" y="30911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 flipH="1">
            <a:off x="7956426" y="349277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 flipH="1">
            <a:off x="7956426" y="3894410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8" name="Line 30"/>
          <p:cNvSpPr>
            <a:spLocks noChangeShapeType="1"/>
          </p:cNvSpPr>
          <p:nvPr/>
        </p:nvSpPr>
        <p:spPr bwMode="auto">
          <a:xfrm flipH="1">
            <a:off x="7956426" y="42976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9" name="Line 31"/>
          <p:cNvSpPr>
            <a:spLocks noChangeShapeType="1"/>
          </p:cNvSpPr>
          <p:nvPr/>
        </p:nvSpPr>
        <p:spPr bwMode="auto">
          <a:xfrm flipH="1">
            <a:off x="7956426" y="4699272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8" name="Freeform 32"/>
          <p:cNvSpPr>
            <a:spLocks/>
          </p:cNvSpPr>
          <p:nvPr/>
        </p:nvSpPr>
        <p:spPr bwMode="auto">
          <a:xfrm>
            <a:off x="7964363" y="2243410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0" name="Line 39"/>
          <p:cNvSpPr>
            <a:spLocks noChangeShapeType="1"/>
          </p:cNvSpPr>
          <p:nvPr/>
        </p:nvSpPr>
        <p:spPr bwMode="auto">
          <a:xfrm rot="1800000" flipV="1">
            <a:off x="5650227" y="3360268"/>
            <a:ext cx="3786" cy="316179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1" name="Line 39"/>
          <p:cNvSpPr>
            <a:spLocks noChangeShapeType="1"/>
          </p:cNvSpPr>
          <p:nvPr/>
        </p:nvSpPr>
        <p:spPr bwMode="auto">
          <a:xfrm rot="1800000" flipV="1">
            <a:off x="4988977" y="3183088"/>
            <a:ext cx="1254278" cy="1139896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2" name="Line 39"/>
          <p:cNvSpPr>
            <a:spLocks noChangeShapeType="1"/>
          </p:cNvSpPr>
          <p:nvPr/>
        </p:nvSpPr>
        <p:spPr bwMode="auto">
          <a:xfrm rot="1800000" flipV="1">
            <a:off x="5096990" y="3212030"/>
            <a:ext cx="1038254" cy="151406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 rot="1800000" flipV="1">
            <a:off x="5205001" y="3240971"/>
            <a:ext cx="822230" cy="18882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4" name="Line 39"/>
          <p:cNvSpPr>
            <a:spLocks noChangeShapeType="1"/>
          </p:cNvSpPr>
          <p:nvPr/>
        </p:nvSpPr>
        <p:spPr bwMode="auto">
          <a:xfrm rot="1800000" flipV="1">
            <a:off x="5313013" y="3269912"/>
            <a:ext cx="606206" cy="2262389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5" name="Line 39"/>
          <p:cNvSpPr>
            <a:spLocks noChangeShapeType="1"/>
          </p:cNvSpPr>
          <p:nvPr/>
        </p:nvSpPr>
        <p:spPr bwMode="auto">
          <a:xfrm rot="1800000" flipV="1">
            <a:off x="5425849" y="3208844"/>
            <a:ext cx="452543" cy="267255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6" name="Line 39"/>
          <p:cNvSpPr>
            <a:spLocks noChangeShapeType="1"/>
          </p:cNvSpPr>
          <p:nvPr/>
        </p:nvSpPr>
        <p:spPr bwMode="auto">
          <a:xfrm rot="1800000" flipV="1">
            <a:off x="5493033" y="3318149"/>
            <a:ext cx="246166" cy="288599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7" name="Line 39"/>
          <p:cNvSpPr>
            <a:spLocks noChangeShapeType="1"/>
          </p:cNvSpPr>
          <p:nvPr/>
        </p:nvSpPr>
        <p:spPr bwMode="auto">
          <a:xfrm rot="1800000" flipV="1">
            <a:off x="5141348" y="3132613"/>
            <a:ext cx="1237568" cy="88080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8" name="Line 39"/>
          <p:cNvSpPr>
            <a:spLocks noChangeShapeType="1"/>
          </p:cNvSpPr>
          <p:nvPr/>
        </p:nvSpPr>
        <p:spPr bwMode="auto">
          <a:xfrm rot="1800000" flipV="1">
            <a:off x="5203709" y="3149322"/>
            <a:ext cx="1256862" cy="55935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9" name="Line 39"/>
          <p:cNvSpPr>
            <a:spLocks noChangeShapeType="1"/>
          </p:cNvSpPr>
          <p:nvPr/>
        </p:nvSpPr>
        <p:spPr bwMode="auto">
          <a:xfrm rot="1800000" flipV="1">
            <a:off x="5333253" y="3184034"/>
            <a:ext cx="1213797" cy="201899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0" name="Line 39"/>
          <p:cNvSpPr>
            <a:spLocks noChangeShapeType="1"/>
          </p:cNvSpPr>
          <p:nvPr/>
        </p:nvSpPr>
        <p:spPr bwMode="auto">
          <a:xfrm rot="1800000">
            <a:off x="5395615" y="3081194"/>
            <a:ext cx="1233090" cy="1195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1" name="Line 39"/>
          <p:cNvSpPr>
            <a:spLocks noChangeShapeType="1"/>
          </p:cNvSpPr>
          <p:nvPr/>
        </p:nvSpPr>
        <p:spPr bwMode="auto">
          <a:xfrm rot="1800000" flipH="1" flipV="1">
            <a:off x="6734476" y="2506418"/>
            <a:ext cx="67533" cy="112508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8" name="Line 39"/>
          <p:cNvSpPr>
            <a:spLocks noChangeShapeType="1"/>
          </p:cNvSpPr>
          <p:nvPr/>
        </p:nvSpPr>
        <p:spPr bwMode="auto">
          <a:xfrm rot="1800000" flipH="1" flipV="1">
            <a:off x="6299075" y="3722501"/>
            <a:ext cx="519217" cy="781149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0" name="Line 39"/>
          <p:cNvSpPr>
            <a:spLocks noChangeShapeType="1"/>
          </p:cNvSpPr>
          <p:nvPr/>
        </p:nvSpPr>
        <p:spPr bwMode="auto">
          <a:xfrm rot="1800000" flipH="1">
            <a:off x="6682111" y="2953886"/>
            <a:ext cx="532306" cy="806212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1" name="Line 39"/>
          <p:cNvSpPr>
            <a:spLocks noChangeShapeType="1"/>
          </p:cNvSpPr>
          <p:nvPr/>
        </p:nvSpPr>
        <p:spPr bwMode="auto">
          <a:xfrm rot="1800000" flipH="1">
            <a:off x="6502549" y="3683735"/>
            <a:ext cx="691406" cy="66593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2" name="Line 39"/>
          <p:cNvSpPr>
            <a:spLocks noChangeShapeType="1"/>
          </p:cNvSpPr>
          <p:nvPr/>
        </p:nvSpPr>
        <p:spPr bwMode="auto">
          <a:xfrm rot="1800000" flipH="1" flipV="1">
            <a:off x="6420595" y="3612705"/>
            <a:ext cx="430830" cy="267048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" name="Line 39"/>
          <p:cNvSpPr>
            <a:spLocks noChangeShapeType="1"/>
          </p:cNvSpPr>
          <p:nvPr/>
        </p:nvSpPr>
        <p:spPr bwMode="auto">
          <a:xfrm rot="1800000" flipH="1" flipV="1">
            <a:off x="6242654" y="3704200"/>
            <a:ext cx="763147" cy="88976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4" name="Line 39"/>
          <p:cNvSpPr>
            <a:spLocks noChangeShapeType="1"/>
          </p:cNvSpPr>
          <p:nvPr/>
        </p:nvSpPr>
        <p:spPr bwMode="auto">
          <a:xfrm rot="1800000" flipH="1" flipV="1">
            <a:off x="6366430" y="3734087"/>
            <a:ext cx="1019650" cy="325928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5" name="Line 39"/>
          <p:cNvSpPr>
            <a:spLocks noChangeShapeType="1"/>
          </p:cNvSpPr>
          <p:nvPr/>
        </p:nvSpPr>
        <p:spPr bwMode="auto">
          <a:xfrm rot="1800000" flipH="1" flipV="1">
            <a:off x="6200879" y="3817035"/>
            <a:ext cx="1422759" cy="592081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6" name="Line 39"/>
          <p:cNvSpPr>
            <a:spLocks noChangeShapeType="1"/>
          </p:cNvSpPr>
          <p:nvPr/>
        </p:nvSpPr>
        <p:spPr bwMode="auto">
          <a:xfrm rot="1800000" flipH="1" flipV="1">
            <a:off x="6131717" y="3728709"/>
            <a:ext cx="965551" cy="1279270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5" name="Oval 34"/>
          <p:cNvSpPr>
            <a:spLocks noChangeArrowheads="1"/>
          </p:cNvSpPr>
          <p:nvPr/>
        </p:nvSpPr>
        <p:spPr bwMode="auto">
          <a:xfrm>
            <a:off x="7092280" y="3717032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6" name="Oval 34"/>
          <p:cNvSpPr>
            <a:spLocks noChangeArrowheads="1"/>
          </p:cNvSpPr>
          <p:nvPr/>
        </p:nvSpPr>
        <p:spPr bwMode="auto">
          <a:xfrm>
            <a:off x="6485607" y="450912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7" name="Oval 34"/>
          <p:cNvSpPr>
            <a:spLocks noChangeArrowheads="1"/>
          </p:cNvSpPr>
          <p:nvPr/>
        </p:nvSpPr>
        <p:spPr bwMode="auto">
          <a:xfrm>
            <a:off x="6948264" y="2420888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8" name="Oval 34"/>
          <p:cNvSpPr>
            <a:spLocks noChangeArrowheads="1"/>
          </p:cNvSpPr>
          <p:nvPr/>
        </p:nvSpPr>
        <p:spPr bwMode="auto">
          <a:xfrm>
            <a:off x="6629623" y="4653136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9" name="Oval 34"/>
          <p:cNvSpPr>
            <a:spLocks noChangeArrowheads="1"/>
          </p:cNvSpPr>
          <p:nvPr/>
        </p:nvSpPr>
        <p:spPr bwMode="auto">
          <a:xfrm>
            <a:off x="6660232" y="3861048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0" name="Oval 34"/>
          <p:cNvSpPr>
            <a:spLocks noChangeArrowheads="1"/>
          </p:cNvSpPr>
          <p:nvPr/>
        </p:nvSpPr>
        <p:spPr bwMode="auto">
          <a:xfrm>
            <a:off x="7164288" y="4221088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7" name="Oval 34"/>
          <p:cNvSpPr>
            <a:spLocks noChangeArrowheads="1"/>
          </p:cNvSpPr>
          <p:nvPr/>
        </p:nvSpPr>
        <p:spPr bwMode="auto">
          <a:xfrm>
            <a:off x="7277695" y="4653136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8" name="Oval 34"/>
          <p:cNvSpPr>
            <a:spLocks noChangeArrowheads="1"/>
          </p:cNvSpPr>
          <p:nvPr/>
        </p:nvSpPr>
        <p:spPr bwMode="auto">
          <a:xfrm>
            <a:off x="7308304" y="2996952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9" name="Oval 34"/>
          <p:cNvSpPr>
            <a:spLocks noChangeArrowheads="1"/>
          </p:cNvSpPr>
          <p:nvPr/>
        </p:nvSpPr>
        <p:spPr bwMode="auto">
          <a:xfrm>
            <a:off x="6629623" y="5085184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6" name="Oval 34"/>
          <p:cNvSpPr>
            <a:spLocks noChangeArrowheads="1"/>
          </p:cNvSpPr>
          <p:nvPr/>
        </p:nvSpPr>
        <p:spPr bwMode="auto">
          <a:xfrm>
            <a:off x="6413599" y="342900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90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95" grpId="0" animBg="1"/>
      <p:bldP spid="96" grpId="0" animBg="1"/>
      <p:bldP spid="97" grpId="0" animBg="1"/>
      <p:bldP spid="68" grpId="0" animBg="1"/>
      <p:bldP spid="69" grpId="0" animBg="1"/>
      <p:bldP spid="70" grpId="0" animBg="1"/>
      <p:bldP spid="77" grpId="0" animBg="1"/>
      <p:bldP spid="78" grpId="0" animBg="1"/>
      <p:bldP spid="79" grpId="0" animBg="1"/>
      <p:bldP spid="7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 39"/>
          <p:cNvSpPr>
            <a:spLocks noChangeShapeType="1"/>
          </p:cNvSpPr>
          <p:nvPr/>
        </p:nvSpPr>
        <p:spPr bwMode="auto">
          <a:xfrm rot="1800000" flipH="1">
            <a:off x="6816960" y="3767981"/>
            <a:ext cx="118593" cy="946717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5" name="Line 39"/>
          <p:cNvSpPr>
            <a:spLocks noChangeShapeType="1"/>
          </p:cNvSpPr>
          <p:nvPr/>
        </p:nvSpPr>
        <p:spPr bwMode="auto">
          <a:xfrm rot="1800000">
            <a:off x="7154987" y="3471466"/>
            <a:ext cx="1530769" cy="7791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rot="1800000">
            <a:off x="7115452" y="4202140"/>
            <a:ext cx="1393815" cy="10990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4" name="Line 39"/>
          <p:cNvSpPr>
            <a:spLocks noChangeShapeType="1"/>
          </p:cNvSpPr>
          <p:nvPr/>
        </p:nvSpPr>
        <p:spPr bwMode="auto">
          <a:xfrm rot="1800000" flipV="1">
            <a:off x="7326652" y="4296627"/>
            <a:ext cx="1043423" cy="35297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8" name="Line 39"/>
          <p:cNvSpPr>
            <a:spLocks noChangeShapeType="1"/>
          </p:cNvSpPr>
          <p:nvPr/>
        </p:nvSpPr>
        <p:spPr bwMode="auto">
          <a:xfrm rot="1800000" flipV="1">
            <a:off x="7482859" y="4414442"/>
            <a:ext cx="803018" cy="625356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Tartalom helye 65"/>
          <p:cNvSpPr>
            <a:spLocks noGrp="1"/>
          </p:cNvSpPr>
          <p:nvPr>
            <p:ph idx="1"/>
          </p:nvPr>
        </p:nvSpPr>
        <p:spPr>
          <a:xfrm>
            <a:off x="457200" y="1775191"/>
            <a:ext cx="6779096" cy="462560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Alapötlet: utak újrafelhasználása</a:t>
            </a:r>
          </a:p>
          <a:p>
            <a:endParaRPr lang="hu-HU" sz="2000" dirty="0" smtClean="0"/>
          </a:p>
          <a:p>
            <a:r>
              <a:rPr lang="hu-HU" sz="2000" dirty="0" smtClean="0"/>
              <a:t>4</a:t>
            </a:r>
            <a:r>
              <a:rPr lang="hu-HU" sz="2000" dirty="0" smtClean="0"/>
              <a:t>: </a:t>
            </a:r>
            <a:r>
              <a:rPr lang="hu-HU" sz="2000" dirty="0" smtClean="0"/>
              <a:t>Utak kombinálása, </a:t>
            </a:r>
            <a:r>
              <a:rPr lang="hu-HU" sz="2000" dirty="0" err="1" smtClean="0"/>
              <a:t>LOR-onként</a:t>
            </a:r>
            <a:endParaRPr lang="hu-HU" sz="2000" dirty="0" smtClean="0"/>
          </a:p>
          <a:p>
            <a:pPr lvl="1"/>
            <a:r>
              <a:rPr lang="hu-HU" sz="2000" dirty="0" smtClean="0"/>
              <a:t>Eredmény: 3-hosszú törtvonalak</a:t>
            </a:r>
          </a:p>
          <a:p>
            <a:pPr lvl="1"/>
            <a:r>
              <a:rPr lang="hu-HU" sz="2000" dirty="0" smtClean="0"/>
              <a:t>Minden, a törtvonalon keletkezett</a:t>
            </a:r>
          </a:p>
          <a:p>
            <a:pPr lvl="1">
              <a:buNone/>
            </a:pPr>
            <a:r>
              <a:rPr lang="hu-HU" sz="2000" dirty="0" smtClean="0"/>
              <a:t>	</a:t>
            </a:r>
            <a:r>
              <a:rPr lang="hu-HU" sz="2000" dirty="0" err="1" smtClean="0"/>
              <a:t>fotonpár</a:t>
            </a:r>
            <a:r>
              <a:rPr lang="hu-HU" sz="2000" dirty="0" smtClean="0"/>
              <a:t> tagjai összesen kétszer</a:t>
            </a:r>
          </a:p>
          <a:p>
            <a:pPr lvl="1">
              <a:buNone/>
            </a:pPr>
            <a:r>
              <a:rPr lang="hu-HU" sz="2000" dirty="0" smtClean="0"/>
              <a:t>	szóródtak</a:t>
            </a:r>
          </a:p>
          <a:p>
            <a:pPr lvl="1"/>
            <a:r>
              <a:rPr lang="hu-HU" sz="2000" dirty="0" smtClean="0"/>
              <a:t>A szóródási pontokat összekötő </a:t>
            </a:r>
          </a:p>
          <a:p>
            <a:pPr lvl="1">
              <a:buNone/>
            </a:pPr>
            <a:r>
              <a:rPr lang="hu-HU" sz="2000" dirty="0" smtClean="0"/>
              <a:t>	szakaszok </a:t>
            </a:r>
            <a:r>
              <a:rPr lang="hu-HU" sz="2000" b="1" dirty="0" smtClean="0"/>
              <a:t>minden </a:t>
            </a:r>
            <a:r>
              <a:rPr lang="hu-HU" sz="2000" b="1" dirty="0" err="1" smtClean="0"/>
              <a:t>LOR-ra</a:t>
            </a:r>
            <a:r>
              <a:rPr lang="hu-HU" sz="2000" b="1" dirty="0" smtClean="0"/>
              <a:t> </a:t>
            </a:r>
          </a:p>
          <a:p>
            <a:pPr lvl="1">
              <a:buNone/>
            </a:pPr>
            <a:r>
              <a:rPr lang="hu-HU" sz="2000" b="1" dirty="0" smtClean="0"/>
              <a:t>	azonosak</a:t>
            </a:r>
            <a:r>
              <a:rPr lang="hu-HU" sz="2000" dirty="0" smtClean="0"/>
              <a:t>!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Szóródásmodell</a:t>
            </a:r>
            <a:r>
              <a:rPr lang="hu-HU" dirty="0" smtClean="0"/>
              <a:t> (kétszeres)</a:t>
            </a:r>
            <a:endParaRPr lang="hu-HU" dirty="0"/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4716016" y="2254522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4912866" y="36213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>
            <a:off x="5085903" y="333243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8" name="Line 23"/>
          <p:cNvSpPr>
            <a:spLocks noChangeShapeType="1"/>
          </p:cNvSpPr>
          <p:nvPr/>
        </p:nvSpPr>
        <p:spPr bwMode="auto">
          <a:xfrm>
            <a:off x="5260528" y="304509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5433566" y="27577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26"/>
          <p:cNvSpPr>
            <a:spLocks noChangeShapeType="1"/>
          </p:cNvSpPr>
          <p:nvPr/>
        </p:nvSpPr>
        <p:spPr bwMode="auto">
          <a:xfrm flipH="1">
            <a:off x="4716016" y="270061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 flipH="1">
            <a:off x="4739828" y="31022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8"/>
          <p:cNvSpPr>
            <a:spLocks noChangeShapeType="1"/>
          </p:cNvSpPr>
          <p:nvPr/>
        </p:nvSpPr>
        <p:spPr bwMode="auto">
          <a:xfrm flipH="1">
            <a:off x="4739828" y="3503885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Line 29"/>
          <p:cNvSpPr>
            <a:spLocks noChangeShapeType="1"/>
          </p:cNvSpPr>
          <p:nvPr/>
        </p:nvSpPr>
        <p:spPr bwMode="auto">
          <a:xfrm flipH="1">
            <a:off x="4739828" y="390552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" name="Line 30"/>
          <p:cNvSpPr>
            <a:spLocks noChangeShapeType="1"/>
          </p:cNvSpPr>
          <p:nvPr/>
        </p:nvSpPr>
        <p:spPr bwMode="auto">
          <a:xfrm flipH="1">
            <a:off x="4739828" y="43087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 flipH="1">
            <a:off x="4739828" y="471038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9" name="Line 24"/>
          <p:cNvSpPr>
            <a:spLocks noChangeShapeType="1"/>
          </p:cNvSpPr>
          <p:nvPr/>
        </p:nvSpPr>
        <p:spPr bwMode="auto">
          <a:xfrm>
            <a:off x="5579616" y="24958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9" name="Line 21"/>
          <p:cNvSpPr>
            <a:spLocks noChangeShapeType="1"/>
          </p:cNvSpPr>
          <p:nvPr/>
        </p:nvSpPr>
        <p:spPr bwMode="auto">
          <a:xfrm>
            <a:off x="8129463" y="36102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>
            <a:off x="8302501" y="33213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Line 23"/>
          <p:cNvSpPr>
            <a:spLocks noChangeShapeType="1"/>
          </p:cNvSpPr>
          <p:nvPr/>
        </p:nvSpPr>
        <p:spPr bwMode="auto">
          <a:xfrm>
            <a:off x="8477126" y="303398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>
            <a:off x="8650163" y="27466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8823201" y="24577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4" name="Line 26"/>
          <p:cNvSpPr>
            <a:spLocks noChangeShapeType="1"/>
          </p:cNvSpPr>
          <p:nvPr/>
        </p:nvSpPr>
        <p:spPr bwMode="auto">
          <a:xfrm flipH="1">
            <a:off x="7956426" y="268949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" name="Line 27"/>
          <p:cNvSpPr>
            <a:spLocks noChangeShapeType="1"/>
          </p:cNvSpPr>
          <p:nvPr/>
        </p:nvSpPr>
        <p:spPr bwMode="auto">
          <a:xfrm flipH="1">
            <a:off x="7956426" y="30911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 flipH="1">
            <a:off x="7956426" y="349277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 flipH="1">
            <a:off x="7956426" y="3894410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8" name="Line 30"/>
          <p:cNvSpPr>
            <a:spLocks noChangeShapeType="1"/>
          </p:cNvSpPr>
          <p:nvPr/>
        </p:nvSpPr>
        <p:spPr bwMode="auto">
          <a:xfrm flipH="1">
            <a:off x="7956426" y="42976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9" name="Line 31"/>
          <p:cNvSpPr>
            <a:spLocks noChangeShapeType="1"/>
          </p:cNvSpPr>
          <p:nvPr/>
        </p:nvSpPr>
        <p:spPr bwMode="auto">
          <a:xfrm flipH="1">
            <a:off x="7956426" y="4699272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8" name="Freeform 32"/>
          <p:cNvSpPr>
            <a:spLocks/>
          </p:cNvSpPr>
          <p:nvPr/>
        </p:nvSpPr>
        <p:spPr bwMode="auto">
          <a:xfrm>
            <a:off x="7964363" y="2243410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9" name="Romboid 122"/>
          <p:cNvSpPr>
            <a:spLocks noChangeArrowheads="1"/>
          </p:cNvSpPr>
          <p:nvPr/>
        </p:nvSpPr>
        <p:spPr bwMode="auto">
          <a:xfrm rot="18218404">
            <a:off x="8082031" y="4490479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0" name="Romboid 122"/>
          <p:cNvSpPr>
            <a:spLocks noChangeArrowheads="1"/>
          </p:cNvSpPr>
          <p:nvPr/>
        </p:nvSpPr>
        <p:spPr bwMode="auto">
          <a:xfrm rot="18218404">
            <a:off x="4861693" y="4102074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0" name="Line 39"/>
          <p:cNvSpPr>
            <a:spLocks noChangeShapeType="1"/>
          </p:cNvSpPr>
          <p:nvPr/>
        </p:nvSpPr>
        <p:spPr bwMode="auto">
          <a:xfrm rot="1800000" flipV="1">
            <a:off x="5221710" y="4214971"/>
            <a:ext cx="1364875" cy="37227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 rot="1800000" flipV="1">
            <a:off x="5464091" y="3310394"/>
            <a:ext cx="736097" cy="117331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4" name="Line 39"/>
          <p:cNvSpPr>
            <a:spLocks noChangeShapeType="1"/>
          </p:cNvSpPr>
          <p:nvPr/>
        </p:nvSpPr>
        <p:spPr bwMode="auto">
          <a:xfrm rot="1800000" flipV="1">
            <a:off x="5726412" y="2146208"/>
            <a:ext cx="741876" cy="240672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8" name="Line 39"/>
          <p:cNvSpPr>
            <a:spLocks noChangeShapeType="1"/>
          </p:cNvSpPr>
          <p:nvPr/>
        </p:nvSpPr>
        <p:spPr bwMode="auto">
          <a:xfrm rot="1800000" flipH="1">
            <a:off x="6700113" y="2886701"/>
            <a:ext cx="496301" cy="868573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2" name="Line 39"/>
          <p:cNvSpPr>
            <a:spLocks noChangeShapeType="1"/>
          </p:cNvSpPr>
          <p:nvPr/>
        </p:nvSpPr>
        <p:spPr bwMode="auto">
          <a:xfrm rot="1800000" flipH="1">
            <a:off x="6496546" y="3610120"/>
            <a:ext cx="687411" cy="105513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2" name="Line 39"/>
          <p:cNvSpPr>
            <a:spLocks noChangeShapeType="1"/>
          </p:cNvSpPr>
          <p:nvPr/>
        </p:nvSpPr>
        <p:spPr bwMode="auto">
          <a:xfrm rot="1800000">
            <a:off x="4984155" y="4617478"/>
            <a:ext cx="1911996" cy="14332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3" name="Line 39"/>
          <p:cNvSpPr>
            <a:spLocks noChangeShapeType="1"/>
          </p:cNvSpPr>
          <p:nvPr/>
        </p:nvSpPr>
        <p:spPr bwMode="auto">
          <a:xfrm rot="1800000" flipV="1">
            <a:off x="5365963" y="3638971"/>
            <a:ext cx="1220385" cy="91056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 rot="1800000" flipH="1" flipV="1">
            <a:off x="6972380" y="2693502"/>
            <a:ext cx="599837" cy="318866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0" name="Line 39"/>
          <p:cNvSpPr>
            <a:spLocks noChangeShapeType="1"/>
          </p:cNvSpPr>
          <p:nvPr/>
        </p:nvSpPr>
        <p:spPr bwMode="auto">
          <a:xfrm rot="1800000" flipH="1">
            <a:off x="6695613" y="4220229"/>
            <a:ext cx="433294" cy="545656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1" name="Line 39"/>
          <p:cNvSpPr>
            <a:spLocks noChangeShapeType="1"/>
          </p:cNvSpPr>
          <p:nvPr/>
        </p:nvSpPr>
        <p:spPr bwMode="auto">
          <a:xfrm rot="1800000" flipH="1" flipV="1">
            <a:off x="6634844" y="4164929"/>
            <a:ext cx="914871" cy="432475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2" name="Line 39"/>
          <p:cNvSpPr>
            <a:spLocks noChangeShapeType="1"/>
          </p:cNvSpPr>
          <p:nvPr/>
        </p:nvSpPr>
        <p:spPr bwMode="auto">
          <a:xfrm rot="1800000" flipH="1">
            <a:off x="6856338" y="3778533"/>
            <a:ext cx="255859" cy="276919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3" name="Line 39"/>
          <p:cNvSpPr>
            <a:spLocks noChangeShapeType="1"/>
          </p:cNvSpPr>
          <p:nvPr/>
        </p:nvSpPr>
        <p:spPr bwMode="auto">
          <a:xfrm rot="1800000" flipH="1">
            <a:off x="6875633" y="4661924"/>
            <a:ext cx="361286" cy="670378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5" name="Oval 34"/>
          <p:cNvSpPr>
            <a:spLocks noChangeArrowheads="1"/>
          </p:cNvSpPr>
          <p:nvPr/>
        </p:nvSpPr>
        <p:spPr bwMode="auto">
          <a:xfrm>
            <a:off x="7092280" y="3717032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6" name="Oval 34"/>
          <p:cNvSpPr>
            <a:spLocks noChangeArrowheads="1"/>
          </p:cNvSpPr>
          <p:nvPr/>
        </p:nvSpPr>
        <p:spPr bwMode="auto">
          <a:xfrm>
            <a:off x="6485607" y="450912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7" name="Oval 34"/>
          <p:cNvSpPr>
            <a:spLocks noChangeArrowheads="1"/>
          </p:cNvSpPr>
          <p:nvPr/>
        </p:nvSpPr>
        <p:spPr bwMode="auto">
          <a:xfrm>
            <a:off x="6948264" y="2420888"/>
            <a:ext cx="174625" cy="217487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9" name="Oval 34"/>
          <p:cNvSpPr>
            <a:spLocks noChangeArrowheads="1"/>
          </p:cNvSpPr>
          <p:nvPr/>
        </p:nvSpPr>
        <p:spPr bwMode="auto">
          <a:xfrm>
            <a:off x="6660232" y="3861048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0" name="Oval 34"/>
          <p:cNvSpPr>
            <a:spLocks noChangeArrowheads="1"/>
          </p:cNvSpPr>
          <p:nvPr/>
        </p:nvSpPr>
        <p:spPr bwMode="auto">
          <a:xfrm>
            <a:off x="7164288" y="4221088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6" name="Oval 34"/>
          <p:cNvSpPr>
            <a:spLocks noChangeArrowheads="1"/>
          </p:cNvSpPr>
          <p:nvPr/>
        </p:nvSpPr>
        <p:spPr bwMode="auto">
          <a:xfrm>
            <a:off x="6413599" y="342900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8" name="Oval 34"/>
          <p:cNvSpPr>
            <a:spLocks noChangeArrowheads="1"/>
          </p:cNvSpPr>
          <p:nvPr/>
        </p:nvSpPr>
        <p:spPr bwMode="auto">
          <a:xfrm>
            <a:off x="7308304" y="2996952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9" name="Oval 34"/>
          <p:cNvSpPr>
            <a:spLocks noChangeArrowheads="1"/>
          </p:cNvSpPr>
          <p:nvPr/>
        </p:nvSpPr>
        <p:spPr bwMode="auto">
          <a:xfrm>
            <a:off x="6629623" y="5085184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5" name="Line 39"/>
          <p:cNvSpPr>
            <a:spLocks noChangeShapeType="1"/>
          </p:cNvSpPr>
          <p:nvPr/>
        </p:nvSpPr>
        <p:spPr bwMode="auto">
          <a:xfrm rot="1800000" flipV="1">
            <a:off x="5172206" y="4398437"/>
            <a:ext cx="1535546" cy="22136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6" name="Line 39"/>
          <p:cNvSpPr>
            <a:spLocks noChangeShapeType="1"/>
          </p:cNvSpPr>
          <p:nvPr/>
        </p:nvSpPr>
        <p:spPr bwMode="auto">
          <a:xfrm rot="1800000" flipH="1">
            <a:off x="6842838" y="4653136"/>
            <a:ext cx="498885" cy="288031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" name="Oval 34"/>
          <p:cNvSpPr>
            <a:spLocks noChangeArrowheads="1"/>
          </p:cNvSpPr>
          <p:nvPr/>
        </p:nvSpPr>
        <p:spPr bwMode="auto">
          <a:xfrm>
            <a:off x="6629623" y="4653136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7" name="Oval 34"/>
          <p:cNvSpPr>
            <a:spLocks noChangeArrowheads="1"/>
          </p:cNvSpPr>
          <p:nvPr/>
        </p:nvSpPr>
        <p:spPr bwMode="auto">
          <a:xfrm>
            <a:off x="7277695" y="4653136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9005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65" grpId="0" animBg="1"/>
      <p:bldP spid="67" grpId="0" animBg="1"/>
      <p:bldP spid="94" grpId="0" animBg="1"/>
      <p:bldP spid="98" grpId="0" animBg="1"/>
      <p:bldP spid="80" grpId="0" animBg="1"/>
      <p:bldP spid="83" grpId="0" animBg="1"/>
      <p:bldP spid="84" grpId="0" animBg="1"/>
      <p:bldP spid="128" grpId="0" animBg="1"/>
      <p:bldP spid="132" grpId="0" animBg="1"/>
      <p:bldP spid="62" grpId="0" animBg="1"/>
      <p:bldP spid="63" grpId="0" animBg="1"/>
      <p:bldP spid="64" grpId="0" animBg="1"/>
      <p:bldP spid="100" grpId="0" animBg="1"/>
      <p:bldP spid="101" grpId="0" animBg="1"/>
      <p:bldP spid="102" grpId="0" animBg="1"/>
      <p:bldP spid="103" grpId="0" animBg="1"/>
      <p:bldP spid="105" grpId="0" animBg="1"/>
      <p:bldP spid="10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Grafika csoport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BME Irányítástechnika </a:t>
            </a:r>
            <a:r>
              <a:rPr lang="hu-HU" dirty="0"/>
              <a:t>és Informatika Tanszék (IIT</a:t>
            </a:r>
            <a:r>
              <a:rPr lang="hu-HU" dirty="0" smtClean="0"/>
              <a:t>)</a:t>
            </a:r>
          </a:p>
          <a:p>
            <a:r>
              <a:rPr lang="hu-HU" dirty="0" smtClean="0"/>
              <a:t>Tanszékvezető: Dr. </a:t>
            </a:r>
            <a:r>
              <a:rPr lang="hu-HU" dirty="0" err="1" smtClean="0"/>
              <a:t>Szirmay-Kalos</a:t>
            </a:r>
            <a:r>
              <a:rPr lang="hu-HU" dirty="0" smtClean="0"/>
              <a:t> László</a:t>
            </a:r>
          </a:p>
          <a:p>
            <a:r>
              <a:rPr lang="hu-HU" dirty="0" smtClean="0"/>
              <a:t>Főbb kutatási területek:</a:t>
            </a:r>
          </a:p>
          <a:p>
            <a:pPr lvl="1"/>
            <a:r>
              <a:rPr lang="hu-HU" dirty="0" smtClean="0"/>
              <a:t>Globális illumináció</a:t>
            </a:r>
          </a:p>
          <a:p>
            <a:pPr lvl="1"/>
            <a:r>
              <a:rPr lang="hu-HU" dirty="0" err="1" smtClean="0"/>
              <a:t>Térfogatvizualizáció</a:t>
            </a:r>
            <a:endParaRPr lang="hu-HU" dirty="0" smtClean="0"/>
          </a:p>
          <a:p>
            <a:pPr lvl="1"/>
            <a:r>
              <a:rPr lang="hu-HU" dirty="0" smtClean="0"/>
              <a:t>Valósidejű képszintézis</a:t>
            </a:r>
          </a:p>
          <a:p>
            <a:pPr lvl="1"/>
            <a:r>
              <a:rPr lang="hu-HU" dirty="0" err="1" smtClean="0"/>
              <a:t>Nemfotorealisztikus</a:t>
            </a:r>
            <a:r>
              <a:rPr lang="hu-HU" dirty="0" smtClean="0"/>
              <a:t> megjelenítés</a:t>
            </a:r>
          </a:p>
          <a:p>
            <a:pPr lvl="1"/>
            <a:r>
              <a:rPr lang="hu-HU" i="1" dirty="0" smtClean="0"/>
              <a:t>Tomográfiás rekonstrukció (GPGPU)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xmlns="" val="248092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 39"/>
          <p:cNvSpPr>
            <a:spLocks noChangeShapeType="1"/>
          </p:cNvSpPr>
          <p:nvPr/>
        </p:nvSpPr>
        <p:spPr bwMode="auto">
          <a:xfrm rot="1800000" flipH="1">
            <a:off x="6816960" y="3767981"/>
            <a:ext cx="118593" cy="946717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39"/>
          <p:cNvSpPr>
            <a:spLocks noChangeShapeType="1"/>
          </p:cNvSpPr>
          <p:nvPr/>
        </p:nvSpPr>
        <p:spPr bwMode="auto">
          <a:xfrm rot="1800000">
            <a:off x="7115452" y="4202140"/>
            <a:ext cx="1393815" cy="10990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Tartalom helye 65"/>
          <p:cNvSpPr>
            <a:spLocks noGrp="1"/>
          </p:cNvSpPr>
          <p:nvPr>
            <p:ph idx="1"/>
          </p:nvPr>
        </p:nvSpPr>
        <p:spPr>
          <a:xfrm>
            <a:off x="457200" y="1775191"/>
            <a:ext cx="6779096" cy="462560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Alapötlet: utak újrafelhasználása</a:t>
            </a:r>
          </a:p>
          <a:p>
            <a:endParaRPr lang="hu-HU" sz="2000" dirty="0" smtClean="0"/>
          </a:p>
          <a:p>
            <a:r>
              <a:rPr lang="hu-HU" sz="2000" dirty="0" smtClean="0"/>
              <a:t>4: </a:t>
            </a:r>
            <a:r>
              <a:rPr lang="hu-HU" sz="2000" dirty="0" smtClean="0"/>
              <a:t>Utak kombinálása, </a:t>
            </a:r>
            <a:r>
              <a:rPr lang="hu-HU" sz="2000" dirty="0" err="1" smtClean="0"/>
              <a:t>LOR-onként</a:t>
            </a:r>
            <a:endParaRPr lang="hu-HU" sz="2000" dirty="0" smtClean="0"/>
          </a:p>
          <a:p>
            <a:pPr lvl="1"/>
            <a:r>
              <a:rPr lang="hu-HU" sz="2000" dirty="0" smtClean="0"/>
              <a:t>Eredmény: 3-hosszú törtvonalak</a:t>
            </a:r>
          </a:p>
          <a:p>
            <a:pPr lvl="1"/>
            <a:r>
              <a:rPr lang="hu-HU" sz="2000" b="1" dirty="0" smtClean="0"/>
              <a:t>Minden, a törtvonalon keletkezett</a:t>
            </a:r>
          </a:p>
          <a:p>
            <a:pPr lvl="1">
              <a:buNone/>
            </a:pPr>
            <a:r>
              <a:rPr lang="hu-HU" sz="2000" b="1" dirty="0" smtClean="0"/>
              <a:t>	</a:t>
            </a:r>
            <a:r>
              <a:rPr lang="hu-HU" sz="2000" b="1" dirty="0" err="1" smtClean="0"/>
              <a:t>fotonpár</a:t>
            </a:r>
            <a:r>
              <a:rPr lang="hu-HU" sz="2000" b="1" dirty="0" smtClean="0"/>
              <a:t> tagjai összesen kétszer</a:t>
            </a:r>
          </a:p>
          <a:p>
            <a:pPr lvl="1">
              <a:buNone/>
            </a:pPr>
            <a:r>
              <a:rPr lang="hu-HU" sz="2000" b="1" dirty="0" smtClean="0"/>
              <a:t>	szóródtak</a:t>
            </a:r>
          </a:p>
          <a:p>
            <a:pPr lvl="1"/>
            <a:r>
              <a:rPr lang="hu-HU" sz="2000" dirty="0" smtClean="0"/>
              <a:t>A szóródási pontokat összekötő </a:t>
            </a:r>
          </a:p>
          <a:p>
            <a:pPr lvl="1">
              <a:buNone/>
            </a:pPr>
            <a:r>
              <a:rPr lang="hu-HU" sz="2000" dirty="0" smtClean="0"/>
              <a:t>	szakaszok </a:t>
            </a:r>
            <a:r>
              <a:rPr lang="hu-HU" sz="2000" b="1" dirty="0" smtClean="0"/>
              <a:t>minden </a:t>
            </a:r>
            <a:r>
              <a:rPr lang="hu-HU" sz="2000" b="1" dirty="0" err="1" smtClean="0"/>
              <a:t>LOR-ra</a:t>
            </a:r>
            <a:r>
              <a:rPr lang="hu-HU" sz="2000" b="1" dirty="0" smtClean="0"/>
              <a:t> </a:t>
            </a:r>
          </a:p>
          <a:p>
            <a:pPr lvl="1">
              <a:buNone/>
            </a:pPr>
            <a:r>
              <a:rPr lang="hu-HU" sz="2000" b="1" dirty="0" smtClean="0"/>
              <a:t>	azonosak</a:t>
            </a:r>
            <a:r>
              <a:rPr lang="hu-HU" sz="2000" dirty="0" smtClean="0"/>
              <a:t>!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Szóródásmodell</a:t>
            </a:r>
            <a:r>
              <a:rPr lang="hu-HU" dirty="0" smtClean="0"/>
              <a:t> (kétszeres)</a:t>
            </a:r>
            <a:endParaRPr lang="hu-HU" dirty="0"/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4716016" y="2254522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5" name="Line 21"/>
          <p:cNvSpPr>
            <a:spLocks noChangeShapeType="1"/>
          </p:cNvSpPr>
          <p:nvPr/>
        </p:nvSpPr>
        <p:spPr bwMode="auto">
          <a:xfrm>
            <a:off x="4912866" y="36213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7" name="Line 22"/>
          <p:cNvSpPr>
            <a:spLocks noChangeShapeType="1"/>
          </p:cNvSpPr>
          <p:nvPr/>
        </p:nvSpPr>
        <p:spPr bwMode="auto">
          <a:xfrm>
            <a:off x="5085903" y="333243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8" name="Line 23"/>
          <p:cNvSpPr>
            <a:spLocks noChangeShapeType="1"/>
          </p:cNvSpPr>
          <p:nvPr/>
        </p:nvSpPr>
        <p:spPr bwMode="auto">
          <a:xfrm>
            <a:off x="5260528" y="304509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5433566" y="2757760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26"/>
          <p:cNvSpPr>
            <a:spLocks noChangeShapeType="1"/>
          </p:cNvSpPr>
          <p:nvPr/>
        </p:nvSpPr>
        <p:spPr bwMode="auto">
          <a:xfrm flipH="1">
            <a:off x="4716016" y="270061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27"/>
          <p:cNvSpPr>
            <a:spLocks noChangeShapeType="1"/>
          </p:cNvSpPr>
          <p:nvPr/>
        </p:nvSpPr>
        <p:spPr bwMode="auto">
          <a:xfrm flipH="1">
            <a:off x="4739828" y="31022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8"/>
          <p:cNvSpPr>
            <a:spLocks noChangeShapeType="1"/>
          </p:cNvSpPr>
          <p:nvPr/>
        </p:nvSpPr>
        <p:spPr bwMode="auto">
          <a:xfrm flipH="1">
            <a:off x="4739828" y="3503885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Line 29"/>
          <p:cNvSpPr>
            <a:spLocks noChangeShapeType="1"/>
          </p:cNvSpPr>
          <p:nvPr/>
        </p:nvSpPr>
        <p:spPr bwMode="auto">
          <a:xfrm flipH="1">
            <a:off x="4739828" y="390552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2" name="Line 30"/>
          <p:cNvSpPr>
            <a:spLocks noChangeShapeType="1"/>
          </p:cNvSpPr>
          <p:nvPr/>
        </p:nvSpPr>
        <p:spPr bwMode="auto">
          <a:xfrm flipH="1">
            <a:off x="4739828" y="430874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3" name="Line 31"/>
          <p:cNvSpPr>
            <a:spLocks noChangeShapeType="1"/>
          </p:cNvSpPr>
          <p:nvPr/>
        </p:nvSpPr>
        <p:spPr bwMode="auto">
          <a:xfrm flipH="1">
            <a:off x="4739828" y="471038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9" name="Line 24"/>
          <p:cNvSpPr>
            <a:spLocks noChangeShapeType="1"/>
          </p:cNvSpPr>
          <p:nvPr/>
        </p:nvSpPr>
        <p:spPr bwMode="auto">
          <a:xfrm>
            <a:off x="5579616" y="24958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9" name="Line 21"/>
          <p:cNvSpPr>
            <a:spLocks noChangeShapeType="1"/>
          </p:cNvSpPr>
          <p:nvPr/>
        </p:nvSpPr>
        <p:spPr bwMode="auto">
          <a:xfrm>
            <a:off x="8129463" y="36102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>
            <a:off x="8302501" y="33213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1" name="Line 23"/>
          <p:cNvSpPr>
            <a:spLocks noChangeShapeType="1"/>
          </p:cNvSpPr>
          <p:nvPr/>
        </p:nvSpPr>
        <p:spPr bwMode="auto">
          <a:xfrm>
            <a:off x="8477126" y="3033985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2" name="Line 24"/>
          <p:cNvSpPr>
            <a:spLocks noChangeShapeType="1"/>
          </p:cNvSpPr>
          <p:nvPr/>
        </p:nvSpPr>
        <p:spPr bwMode="auto">
          <a:xfrm>
            <a:off x="8650163" y="27466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3" name="Line 25"/>
          <p:cNvSpPr>
            <a:spLocks noChangeShapeType="1"/>
          </p:cNvSpPr>
          <p:nvPr/>
        </p:nvSpPr>
        <p:spPr bwMode="auto">
          <a:xfrm>
            <a:off x="8823201" y="245772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4" name="Line 26"/>
          <p:cNvSpPr>
            <a:spLocks noChangeShapeType="1"/>
          </p:cNvSpPr>
          <p:nvPr/>
        </p:nvSpPr>
        <p:spPr bwMode="auto">
          <a:xfrm flipH="1">
            <a:off x="7956426" y="268949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5" name="Line 27"/>
          <p:cNvSpPr>
            <a:spLocks noChangeShapeType="1"/>
          </p:cNvSpPr>
          <p:nvPr/>
        </p:nvSpPr>
        <p:spPr bwMode="auto">
          <a:xfrm flipH="1">
            <a:off x="7956426" y="30911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6" name="Line 28"/>
          <p:cNvSpPr>
            <a:spLocks noChangeShapeType="1"/>
          </p:cNvSpPr>
          <p:nvPr/>
        </p:nvSpPr>
        <p:spPr bwMode="auto">
          <a:xfrm flipH="1">
            <a:off x="7956426" y="349277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7" name="Line 29"/>
          <p:cNvSpPr>
            <a:spLocks noChangeShapeType="1"/>
          </p:cNvSpPr>
          <p:nvPr/>
        </p:nvSpPr>
        <p:spPr bwMode="auto">
          <a:xfrm flipH="1">
            <a:off x="7956426" y="3894410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8" name="Line 30"/>
          <p:cNvSpPr>
            <a:spLocks noChangeShapeType="1"/>
          </p:cNvSpPr>
          <p:nvPr/>
        </p:nvSpPr>
        <p:spPr bwMode="auto">
          <a:xfrm flipH="1">
            <a:off x="7956426" y="429763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9" name="Line 31"/>
          <p:cNvSpPr>
            <a:spLocks noChangeShapeType="1"/>
          </p:cNvSpPr>
          <p:nvPr/>
        </p:nvSpPr>
        <p:spPr bwMode="auto">
          <a:xfrm flipH="1">
            <a:off x="7956426" y="4699272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8" name="Freeform 32"/>
          <p:cNvSpPr>
            <a:spLocks/>
          </p:cNvSpPr>
          <p:nvPr/>
        </p:nvSpPr>
        <p:spPr bwMode="auto">
          <a:xfrm>
            <a:off x="7964363" y="2243410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9" name="Romboid 122"/>
          <p:cNvSpPr>
            <a:spLocks noChangeArrowheads="1"/>
          </p:cNvSpPr>
          <p:nvPr/>
        </p:nvSpPr>
        <p:spPr bwMode="auto">
          <a:xfrm rot="18218404">
            <a:off x="8082031" y="4490479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>
              <a:alpha val="50000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0" name="Romboid 122"/>
          <p:cNvSpPr>
            <a:spLocks noChangeArrowheads="1"/>
          </p:cNvSpPr>
          <p:nvPr/>
        </p:nvSpPr>
        <p:spPr bwMode="auto">
          <a:xfrm rot="18218404">
            <a:off x="4861693" y="4102074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0" name="Line 39"/>
          <p:cNvSpPr>
            <a:spLocks noChangeShapeType="1"/>
          </p:cNvSpPr>
          <p:nvPr/>
        </p:nvSpPr>
        <p:spPr bwMode="auto">
          <a:xfrm rot="1800000" flipV="1">
            <a:off x="5221710" y="4214971"/>
            <a:ext cx="1364875" cy="37227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5" name="Oval 34"/>
          <p:cNvSpPr>
            <a:spLocks noChangeArrowheads="1"/>
          </p:cNvSpPr>
          <p:nvPr/>
        </p:nvSpPr>
        <p:spPr bwMode="auto">
          <a:xfrm>
            <a:off x="7092280" y="3717032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6" name="Oval 34"/>
          <p:cNvSpPr>
            <a:spLocks noChangeArrowheads="1"/>
          </p:cNvSpPr>
          <p:nvPr/>
        </p:nvSpPr>
        <p:spPr bwMode="auto">
          <a:xfrm>
            <a:off x="6485607" y="4509120"/>
            <a:ext cx="174625" cy="217488"/>
          </a:xfrm>
          <a:prstGeom prst="ellipse">
            <a:avLst/>
          </a:prstGeom>
          <a:solidFill>
            <a:srgbClr val="FF0000">
              <a:alpha val="54000"/>
            </a:srgb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1" name="AutoShape 43"/>
          <p:cNvSpPr>
            <a:spLocks noChangeArrowheads="1"/>
          </p:cNvSpPr>
          <p:nvPr/>
        </p:nvSpPr>
        <p:spPr bwMode="auto">
          <a:xfrm>
            <a:off x="6639647" y="4149080"/>
            <a:ext cx="308617" cy="360809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1" name="AutoShape 43"/>
          <p:cNvSpPr>
            <a:spLocks noChangeArrowheads="1"/>
          </p:cNvSpPr>
          <p:nvPr/>
        </p:nvSpPr>
        <p:spPr bwMode="auto">
          <a:xfrm>
            <a:off x="6876256" y="3861048"/>
            <a:ext cx="278488" cy="325586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" name="AutoShape 43"/>
          <p:cNvSpPr>
            <a:spLocks noChangeArrowheads="1"/>
          </p:cNvSpPr>
          <p:nvPr/>
        </p:nvSpPr>
        <p:spPr bwMode="auto">
          <a:xfrm>
            <a:off x="6156176" y="4293096"/>
            <a:ext cx="307959" cy="360040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5" name="AutoShape 43"/>
          <p:cNvSpPr>
            <a:spLocks noChangeArrowheads="1"/>
          </p:cNvSpPr>
          <p:nvPr/>
        </p:nvSpPr>
        <p:spPr bwMode="auto">
          <a:xfrm>
            <a:off x="7308304" y="3825825"/>
            <a:ext cx="276495" cy="32325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6" name="AutoShape 43"/>
          <p:cNvSpPr>
            <a:spLocks noChangeArrowheads="1"/>
          </p:cNvSpPr>
          <p:nvPr/>
        </p:nvSpPr>
        <p:spPr bwMode="auto">
          <a:xfrm>
            <a:off x="5796136" y="4221088"/>
            <a:ext cx="298448" cy="348921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7" name="AutoShape 43"/>
          <p:cNvSpPr>
            <a:spLocks noChangeArrowheads="1"/>
          </p:cNvSpPr>
          <p:nvPr/>
        </p:nvSpPr>
        <p:spPr bwMode="auto">
          <a:xfrm>
            <a:off x="7596336" y="3978225"/>
            <a:ext cx="276495" cy="32325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590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 figyelmen kívül hagyjuk…</a:t>
            </a:r>
            <a:endParaRPr lang="hu-HU" dirty="0"/>
          </a:p>
        </p:txBody>
      </p:sp>
      <p:pic>
        <p:nvPicPr>
          <p:cNvPr id="4" name="Tartalom helye 3" descr="iqabsonl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5944" y="3059066"/>
            <a:ext cx="2362200" cy="2352675"/>
          </a:xfrm>
        </p:spPr>
      </p:pic>
      <p:pic>
        <p:nvPicPr>
          <p:cNvPr id="5" name="Kép 4" descr="iqgeomonly.png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32723" y="3088078"/>
            <a:ext cx="2361600" cy="2323663"/>
          </a:xfrm>
          <a:prstGeom prst="rect">
            <a:avLst/>
          </a:prstGeom>
        </p:spPr>
      </p:pic>
      <p:pic>
        <p:nvPicPr>
          <p:cNvPr id="6" name="Kép 5" descr="iqscatter.png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3068959"/>
            <a:ext cx="2361600" cy="2342782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683568" y="256490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Szóródás+elnyelődés</a:t>
            </a:r>
            <a:endParaRPr lang="hu-HU" sz="20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3491880" y="256490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Elnyelődés</a:t>
            </a:r>
            <a:endParaRPr lang="hu-HU" sz="20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6228184" y="259684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Csak geometria</a:t>
            </a: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Detektormodell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775191"/>
            <a:ext cx="5050904" cy="462560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detektoron belüli szóródás független a méréstől (nem cseréljük ki a kristályokat)</a:t>
            </a:r>
          </a:p>
          <a:p>
            <a:r>
              <a:rPr lang="hu-HU" sz="2000" dirty="0" smtClean="0"/>
              <a:t>Annak </a:t>
            </a:r>
            <a:r>
              <a:rPr lang="hu-HU" sz="2000" dirty="0" smtClean="0"/>
              <a:t>a valószínűsége, hogy a beérkező foton a detektoron belül hogyan szóródik, csak a beesési iránytól függ</a:t>
            </a:r>
          </a:p>
          <a:p>
            <a:pPr lvl="1"/>
            <a:r>
              <a:rPr lang="hu-HU" sz="2000" dirty="0" smtClean="0"/>
              <a:t>És a foton energiájától, de ettől most eltekintünk</a:t>
            </a:r>
          </a:p>
          <a:p>
            <a:r>
              <a:rPr lang="hu-HU" sz="2000" dirty="0" smtClean="0"/>
              <a:t>Előre leszimulálható a detektoron belüli szóródás </a:t>
            </a:r>
            <a:r>
              <a:rPr lang="hu-HU" sz="2000" dirty="0" smtClean="0"/>
              <a:t>eloszlása: „csóvák”</a:t>
            </a:r>
            <a:endParaRPr lang="hu-HU" sz="2000" dirty="0" smtClean="0"/>
          </a:p>
          <a:p>
            <a:r>
              <a:rPr lang="hu-HU" sz="2000" dirty="0" smtClean="0"/>
              <a:t>A két foton szóródása független</a:t>
            </a:r>
          </a:p>
          <a:p>
            <a:pPr lvl="1"/>
            <a:r>
              <a:rPr lang="hu-HU" sz="2000" dirty="0" smtClean="0"/>
              <a:t>Elegendő fotononként </a:t>
            </a:r>
          </a:p>
          <a:p>
            <a:pPr lvl="1">
              <a:buNone/>
            </a:pPr>
            <a:r>
              <a:rPr lang="hu-HU" sz="2000" dirty="0" smtClean="0"/>
              <a:t>	szimulálni</a:t>
            </a:r>
            <a:endParaRPr lang="hu-HU" sz="2000" dirty="0"/>
          </a:p>
        </p:txBody>
      </p:sp>
      <p:pic>
        <p:nvPicPr>
          <p:cNvPr id="6" name="Tartalom helye 3" descr="csóv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600626"/>
            <a:ext cx="3528392" cy="3052510"/>
          </a:xfrm>
          <a:prstGeom prst="rect">
            <a:avLst/>
          </a:prstGeom>
        </p:spPr>
      </p:pic>
      <p:sp>
        <p:nvSpPr>
          <p:cNvPr id="7" name="Line 10"/>
          <p:cNvSpPr>
            <a:spLocks noChangeShapeType="1"/>
          </p:cNvSpPr>
          <p:nvPr/>
        </p:nvSpPr>
        <p:spPr bwMode="auto">
          <a:xfrm rot="16200000">
            <a:off x="7426548" y="518799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rot="16200000">
            <a:off x="7137623" y="5013372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rot="16200000">
            <a:off x="6815360" y="480382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rot="16200000">
            <a:off x="6528023" y="463078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rot="16200000">
            <a:off x="6239098" y="44577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rot="16200000" flipH="1">
            <a:off x="5438204" y="544437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rot="16200000" flipH="1">
            <a:off x="5839842" y="544437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rot="16200000" flipH="1">
            <a:off x="6242273" y="544358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rot="16200000" flipH="1">
            <a:off x="6643910" y="5443586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rot="16200000" flipH="1">
            <a:off x="7046342" y="544437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rot="16200000" flipH="1">
            <a:off x="7447979" y="544437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8" name="Freeform 32"/>
          <p:cNvSpPr>
            <a:spLocks/>
          </p:cNvSpPr>
          <p:nvPr/>
        </p:nvSpPr>
        <p:spPr bwMode="auto">
          <a:xfrm rot="16200000">
            <a:off x="6386735" y="4033886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99CC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 rot="16200000">
            <a:off x="7426548" y="471968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 rot="16200000">
            <a:off x="7137623" y="45466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 rot="16200000">
            <a:off x="6850285" y="437202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rot="16200000">
            <a:off x="6562948" y="419898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 rot="16200000">
            <a:off x="6274023" y="4025947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 rot="16200000" flipH="1">
            <a:off x="5438204" y="4976066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rot="16200000" flipH="1">
            <a:off x="5839842" y="4976066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rot="16200000" flipH="1">
            <a:off x="6242273" y="4975272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rot="16200000" flipH="1">
            <a:off x="6643910" y="497527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rot="16200000" flipH="1">
            <a:off x="7046342" y="4976066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rot="16200000" flipH="1">
            <a:off x="7447979" y="4976066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0" name="Line 38"/>
          <p:cNvSpPr>
            <a:spLocks noChangeShapeType="1"/>
          </p:cNvSpPr>
          <p:nvPr/>
        </p:nvSpPr>
        <p:spPr bwMode="auto">
          <a:xfrm rot="16200000" flipH="1" flipV="1">
            <a:off x="6111303" y="5676155"/>
            <a:ext cx="295275" cy="279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cxnSp>
        <p:nvCxnSpPr>
          <p:cNvPr id="31" name="Egyenes összekötő 30"/>
          <p:cNvCxnSpPr/>
          <p:nvPr/>
        </p:nvCxnSpPr>
        <p:spPr>
          <a:xfrm rot="16200000">
            <a:off x="6100984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31"/>
          <p:cNvCxnSpPr/>
          <p:nvPr/>
        </p:nvCxnSpPr>
        <p:spPr>
          <a:xfrm rot="16200000">
            <a:off x="6497859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32"/>
          <p:cNvCxnSpPr/>
          <p:nvPr/>
        </p:nvCxnSpPr>
        <p:spPr>
          <a:xfrm rot="16200000">
            <a:off x="6893147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16200000">
            <a:off x="7290022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16200000">
            <a:off x="7685309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16200000">
            <a:off x="8082184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16200000">
            <a:off x="8477472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16200000">
            <a:off x="8874347" y="650721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16200000">
            <a:off x="5813648" y="632782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16200000">
            <a:off x="5524722" y="618336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16200000">
            <a:off x="5200872" y="5967461"/>
            <a:ext cx="4683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16200000">
            <a:off x="4913535" y="5788073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16200000">
            <a:off x="4661123" y="560709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16200000">
            <a:off x="4445223" y="5499148"/>
            <a:ext cx="46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ine 38"/>
          <p:cNvSpPr>
            <a:spLocks noChangeShapeType="1"/>
          </p:cNvSpPr>
          <p:nvPr/>
        </p:nvSpPr>
        <p:spPr bwMode="auto">
          <a:xfrm rot="16200000" flipH="1">
            <a:off x="6352603" y="5722192"/>
            <a:ext cx="180975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 rot="16200000">
            <a:off x="6386735" y="356557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chemeClr val="accent1">
              <a:lumMod val="75000"/>
              <a:alpha val="5803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hu-HU">
              <a:cs typeface="+mn-cs"/>
            </a:endParaRPr>
          </a:p>
        </p:txBody>
      </p:sp>
      <p:cxnSp>
        <p:nvCxnSpPr>
          <p:cNvPr id="47" name="Egyenes összekötő nyíllal 46"/>
          <p:cNvCxnSpPr>
            <a:stCxn id="50" idx="1"/>
            <a:endCxn id="48" idx="3"/>
          </p:cNvCxnSpPr>
          <p:nvPr/>
        </p:nvCxnSpPr>
        <p:spPr>
          <a:xfrm rot="10800000">
            <a:off x="6355780" y="4754611"/>
            <a:ext cx="15875" cy="913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églalap 47"/>
          <p:cNvSpPr>
            <a:spLocks noChangeArrowheads="1"/>
          </p:cNvSpPr>
          <p:nvPr/>
        </p:nvSpPr>
        <p:spPr bwMode="auto">
          <a:xfrm>
            <a:off x="6011291" y="4523629"/>
            <a:ext cx="344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2400" i="1">
                <a:solidFill>
                  <a:srgbClr val="000000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49" name="Szabadkézi sokszög 48"/>
          <p:cNvSpPr/>
          <p:nvPr/>
        </p:nvSpPr>
        <p:spPr>
          <a:xfrm>
            <a:off x="6020816" y="5563442"/>
            <a:ext cx="725488" cy="219075"/>
          </a:xfrm>
          <a:custGeom>
            <a:avLst/>
            <a:gdLst>
              <a:gd name="connsiteX0" fmla="*/ 0 w 725714"/>
              <a:gd name="connsiteY0" fmla="*/ 0 h 217714"/>
              <a:gd name="connsiteX1" fmla="*/ 333829 w 725714"/>
              <a:gd name="connsiteY1" fmla="*/ 217714 h 217714"/>
              <a:gd name="connsiteX2" fmla="*/ 725714 w 725714"/>
              <a:gd name="connsiteY2" fmla="*/ 217714 h 217714"/>
              <a:gd name="connsiteX3" fmla="*/ 420914 w 725714"/>
              <a:gd name="connsiteY3" fmla="*/ 14514 h 217714"/>
              <a:gd name="connsiteX4" fmla="*/ 0 w 725714"/>
              <a:gd name="connsiteY4" fmla="*/ 0 h 2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714" h="217714">
                <a:moveTo>
                  <a:pt x="0" y="0"/>
                </a:moveTo>
                <a:lnTo>
                  <a:pt x="333829" y="217714"/>
                </a:lnTo>
                <a:lnTo>
                  <a:pt x="725714" y="217714"/>
                </a:lnTo>
                <a:lnTo>
                  <a:pt x="420914" y="14514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0" name="Line 38"/>
          <p:cNvSpPr>
            <a:spLocks noChangeShapeType="1"/>
          </p:cNvSpPr>
          <p:nvPr/>
        </p:nvSpPr>
        <p:spPr bwMode="auto">
          <a:xfrm rot="16200000" flipH="1">
            <a:off x="5305035" y="4601600"/>
            <a:ext cx="1413705" cy="719532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Detektormodell</a:t>
            </a:r>
            <a:endParaRPr lang="hu-HU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6872659" y="1822474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7069509" y="3189312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Line 22"/>
          <p:cNvSpPr>
            <a:spLocks noChangeShapeType="1"/>
          </p:cNvSpPr>
          <p:nvPr/>
        </p:nvSpPr>
        <p:spPr bwMode="auto">
          <a:xfrm>
            <a:off x="7242546" y="2900387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7" name="Line 23"/>
          <p:cNvSpPr>
            <a:spLocks noChangeShapeType="1"/>
          </p:cNvSpPr>
          <p:nvPr/>
        </p:nvSpPr>
        <p:spPr bwMode="auto">
          <a:xfrm>
            <a:off x="7417171" y="2613049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7590209" y="2325712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 flipH="1">
            <a:off x="6872659" y="2268562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" name="Line 27"/>
          <p:cNvSpPr>
            <a:spLocks noChangeShapeType="1"/>
          </p:cNvSpPr>
          <p:nvPr/>
        </p:nvSpPr>
        <p:spPr bwMode="auto">
          <a:xfrm flipH="1">
            <a:off x="6896471" y="267019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" name="Line 28"/>
          <p:cNvSpPr>
            <a:spLocks noChangeShapeType="1"/>
          </p:cNvSpPr>
          <p:nvPr/>
        </p:nvSpPr>
        <p:spPr bwMode="auto">
          <a:xfrm flipH="1">
            <a:off x="6896471" y="3071837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" name="Line 29"/>
          <p:cNvSpPr>
            <a:spLocks noChangeShapeType="1"/>
          </p:cNvSpPr>
          <p:nvPr/>
        </p:nvSpPr>
        <p:spPr bwMode="auto">
          <a:xfrm flipH="1">
            <a:off x="6896471" y="3473474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" name="Line 30"/>
          <p:cNvSpPr>
            <a:spLocks noChangeShapeType="1"/>
          </p:cNvSpPr>
          <p:nvPr/>
        </p:nvSpPr>
        <p:spPr bwMode="auto">
          <a:xfrm flipH="1">
            <a:off x="6896471" y="3876699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" name="Line 31"/>
          <p:cNvSpPr>
            <a:spLocks noChangeShapeType="1"/>
          </p:cNvSpPr>
          <p:nvPr/>
        </p:nvSpPr>
        <p:spPr bwMode="auto">
          <a:xfrm flipH="1">
            <a:off x="6896471" y="4278337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" name="Line 24"/>
          <p:cNvSpPr>
            <a:spLocks noChangeShapeType="1"/>
          </p:cNvSpPr>
          <p:nvPr/>
        </p:nvSpPr>
        <p:spPr bwMode="auto">
          <a:xfrm>
            <a:off x="7736259" y="2063774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6" name="Romboid 32"/>
          <p:cNvSpPr>
            <a:spLocks noChangeArrowheads="1"/>
          </p:cNvSpPr>
          <p:nvPr/>
        </p:nvSpPr>
        <p:spPr bwMode="auto">
          <a:xfrm rot="18218404">
            <a:off x="7195715" y="3772718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7" name="Ellipszis 33"/>
          <p:cNvSpPr>
            <a:spLocks noChangeArrowheads="1"/>
          </p:cNvSpPr>
          <p:nvPr/>
        </p:nvSpPr>
        <p:spPr bwMode="auto">
          <a:xfrm rot="16826294">
            <a:off x="6586909" y="3884636"/>
            <a:ext cx="1658938" cy="646113"/>
          </a:xfrm>
          <a:prstGeom prst="ellipse">
            <a:avLst/>
          </a:prstGeom>
          <a:solidFill>
            <a:srgbClr val="FF330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0" name="Tartalom helye 19"/>
          <p:cNvSpPr>
            <a:spLocks noGrp="1"/>
          </p:cNvSpPr>
          <p:nvPr>
            <p:ph idx="1"/>
          </p:nvPr>
        </p:nvSpPr>
        <p:spPr>
          <a:xfrm>
            <a:off x="457200" y="1775191"/>
            <a:ext cx="5915000" cy="4625609"/>
          </a:xfrm>
        </p:spPr>
        <p:txBody>
          <a:bodyPr>
            <a:normAutofit/>
          </a:bodyPr>
          <a:lstStyle/>
          <a:p>
            <a:r>
              <a:rPr lang="hu-HU" sz="2800" dirty="0" smtClean="0"/>
              <a:t>Ha egy adott detektort vizsgálunk, csak a csóván belülről, a csóva által meghatározott valószínűséggel érkezhettek fotonok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Detektormodell</a:t>
            </a:r>
            <a:endParaRPr lang="hu-HU" dirty="0"/>
          </a:p>
        </p:txBody>
      </p:sp>
      <p:sp>
        <p:nvSpPr>
          <p:cNvPr id="105" name="Freeform 8"/>
          <p:cNvSpPr>
            <a:spLocks/>
          </p:cNvSpPr>
          <p:nvPr/>
        </p:nvSpPr>
        <p:spPr bwMode="auto">
          <a:xfrm>
            <a:off x="752227" y="1882775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6" name="Line 21"/>
          <p:cNvSpPr>
            <a:spLocks noChangeShapeType="1"/>
          </p:cNvSpPr>
          <p:nvPr/>
        </p:nvSpPr>
        <p:spPr bwMode="auto">
          <a:xfrm>
            <a:off x="949077" y="32496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7" name="Line 22"/>
          <p:cNvSpPr>
            <a:spLocks noChangeShapeType="1"/>
          </p:cNvSpPr>
          <p:nvPr/>
        </p:nvSpPr>
        <p:spPr bwMode="auto">
          <a:xfrm>
            <a:off x="1122114" y="29606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8" name="Line 23"/>
          <p:cNvSpPr>
            <a:spLocks noChangeShapeType="1"/>
          </p:cNvSpPr>
          <p:nvPr/>
        </p:nvSpPr>
        <p:spPr bwMode="auto">
          <a:xfrm>
            <a:off x="1296739" y="26733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9" name="Line 24"/>
          <p:cNvSpPr>
            <a:spLocks noChangeShapeType="1"/>
          </p:cNvSpPr>
          <p:nvPr/>
        </p:nvSpPr>
        <p:spPr bwMode="auto">
          <a:xfrm>
            <a:off x="1469777" y="2386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0" name="Line 26"/>
          <p:cNvSpPr>
            <a:spLocks noChangeShapeType="1"/>
          </p:cNvSpPr>
          <p:nvPr/>
        </p:nvSpPr>
        <p:spPr bwMode="auto">
          <a:xfrm flipH="1">
            <a:off x="752227" y="23288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1" name="Line 27"/>
          <p:cNvSpPr>
            <a:spLocks noChangeShapeType="1"/>
          </p:cNvSpPr>
          <p:nvPr/>
        </p:nvSpPr>
        <p:spPr bwMode="auto">
          <a:xfrm flipH="1">
            <a:off x="776039" y="27305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2" name="Line 28"/>
          <p:cNvSpPr>
            <a:spLocks noChangeShapeType="1"/>
          </p:cNvSpPr>
          <p:nvPr/>
        </p:nvSpPr>
        <p:spPr bwMode="auto">
          <a:xfrm flipH="1">
            <a:off x="776039" y="31321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3" name="Line 29"/>
          <p:cNvSpPr>
            <a:spLocks noChangeShapeType="1"/>
          </p:cNvSpPr>
          <p:nvPr/>
        </p:nvSpPr>
        <p:spPr bwMode="auto">
          <a:xfrm flipH="1">
            <a:off x="776039" y="35337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4" name="Line 30"/>
          <p:cNvSpPr>
            <a:spLocks noChangeShapeType="1"/>
          </p:cNvSpPr>
          <p:nvPr/>
        </p:nvSpPr>
        <p:spPr bwMode="auto">
          <a:xfrm flipH="1">
            <a:off x="776039" y="39370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5" name="Line 31"/>
          <p:cNvSpPr>
            <a:spLocks noChangeShapeType="1"/>
          </p:cNvSpPr>
          <p:nvPr/>
        </p:nvSpPr>
        <p:spPr bwMode="auto">
          <a:xfrm flipH="1">
            <a:off x="776039" y="43386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6" name="Line 24"/>
          <p:cNvSpPr>
            <a:spLocks noChangeShapeType="1"/>
          </p:cNvSpPr>
          <p:nvPr/>
        </p:nvSpPr>
        <p:spPr bwMode="auto">
          <a:xfrm>
            <a:off x="1615827" y="21240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7" name="Romboid 32"/>
          <p:cNvSpPr>
            <a:spLocks noChangeArrowheads="1"/>
          </p:cNvSpPr>
          <p:nvPr/>
        </p:nvSpPr>
        <p:spPr bwMode="auto">
          <a:xfrm rot="18218404">
            <a:off x="1075283" y="3833019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8" name="Ellipszis 117"/>
          <p:cNvSpPr>
            <a:spLocks noChangeArrowheads="1"/>
          </p:cNvSpPr>
          <p:nvPr/>
        </p:nvSpPr>
        <p:spPr bwMode="auto">
          <a:xfrm rot="16826294">
            <a:off x="466477" y="3944937"/>
            <a:ext cx="1658938" cy="646113"/>
          </a:xfrm>
          <a:prstGeom prst="ellipse">
            <a:avLst/>
          </a:prstGeom>
          <a:solidFill>
            <a:srgbClr val="FF330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19" name="Oval 6"/>
          <p:cNvSpPr>
            <a:spLocks noChangeArrowheads="1"/>
          </p:cNvSpPr>
          <p:nvPr/>
        </p:nvSpPr>
        <p:spPr bwMode="auto">
          <a:xfrm>
            <a:off x="2231777" y="3681413"/>
            <a:ext cx="1317625" cy="1141412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0" name="Line 39"/>
          <p:cNvSpPr>
            <a:spLocks noChangeShapeType="1"/>
          </p:cNvSpPr>
          <p:nvPr/>
        </p:nvSpPr>
        <p:spPr bwMode="auto">
          <a:xfrm rot="1800000" flipV="1">
            <a:off x="1612652" y="3108325"/>
            <a:ext cx="2679700" cy="140811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1" name="Line 39"/>
          <p:cNvSpPr>
            <a:spLocks noChangeShapeType="1"/>
          </p:cNvSpPr>
          <p:nvPr/>
        </p:nvSpPr>
        <p:spPr bwMode="auto">
          <a:xfrm rot="1800000" flipV="1">
            <a:off x="1534864" y="3373438"/>
            <a:ext cx="2763838" cy="12636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2" name="Line 39"/>
          <p:cNvSpPr>
            <a:spLocks noChangeShapeType="1"/>
          </p:cNvSpPr>
          <p:nvPr/>
        </p:nvSpPr>
        <p:spPr bwMode="auto">
          <a:xfrm rot="1800000" flipV="1">
            <a:off x="1528514" y="3217863"/>
            <a:ext cx="2738438" cy="152241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4" name="Balra-jobbra nyíl 123"/>
          <p:cNvSpPr>
            <a:spLocks noChangeArrowheads="1"/>
          </p:cNvSpPr>
          <p:nvPr/>
        </p:nvSpPr>
        <p:spPr bwMode="auto">
          <a:xfrm rot="210739">
            <a:off x="1595189" y="3729038"/>
            <a:ext cx="2778125" cy="433387"/>
          </a:xfrm>
          <a:prstGeom prst="leftRightArrow">
            <a:avLst>
              <a:gd name="adj1" fmla="val 50000"/>
              <a:gd name="adj2" fmla="val 49858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6" name="Freeform 8"/>
          <p:cNvSpPr>
            <a:spLocks/>
          </p:cNvSpPr>
          <p:nvPr/>
        </p:nvSpPr>
        <p:spPr bwMode="auto">
          <a:xfrm>
            <a:off x="3816102" y="1938338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00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7" name="Line 21"/>
          <p:cNvSpPr>
            <a:spLocks noChangeShapeType="1"/>
          </p:cNvSpPr>
          <p:nvPr/>
        </p:nvSpPr>
        <p:spPr bwMode="auto">
          <a:xfrm>
            <a:off x="4012952" y="33051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8" name="Line 22"/>
          <p:cNvSpPr>
            <a:spLocks noChangeShapeType="1"/>
          </p:cNvSpPr>
          <p:nvPr/>
        </p:nvSpPr>
        <p:spPr bwMode="auto">
          <a:xfrm>
            <a:off x="4185989" y="30162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29" name="Line 23"/>
          <p:cNvSpPr>
            <a:spLocks noChangeShapeType="1"/>
          </p:cNvSpPr>
          <p:nvPr/>
        </p:nvSpPr>
        <p:spPr bwMode="auto">
          <a:xfrm>
            <a:off x="4360614" y="27289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0" name="Line 24"/>
          <p:cNvSpPr>
            <a:spLocks noChangeShapeType="1"/>
          </p:cNvSpPr>
          <p:nvPr/>
        </p:nvSpPr>
        <p:spPr bwMode="auto">
          <a:xfrm>
            <a:off x="4533652" y="24415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1" name="Line 26"/>
          <p:cNvSpPr>
            <a:spLocks noChangeShapeType="1"/>
          </p:cNvSpPr>
          <p:nvPr/>
        </p:nvSpPr>
        <p:spPr bwMode="auto">
          <a:xfrm flipH="1">
            <a:off x="3816102" y="23844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2" name="Line 27"/>
          <p:cNvSpPr>
            <a:spLocks noChangeShapeType="1"/>
          </p:cNvSpPr>
          <p:nvPr/>
        </p:nvSpPr>
        <p:spPr bwMode="auto">
          <a:xfrm flipH="1">
            <a:off x="3839914" y="27860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" name="Line 28"/>
          <p:cNvSpPr>
            <a:spLocks noChangeShapeType="1"/>
          </p:cNvSpPr>
          <p:nvPr/>
        </p:nvSpPr>
        <p:spPr bwMode="auto">
          <a:xfrm flipH="1">
            <a:off x="3839914" y="3187700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4" name="Line 29"/>
          <p:cNvSpPr>
            <a:spLocks noChangeShapeType="1"/>
          </p:cNvSpPr>
          <p:nvPr/>
        </p:nvSpPr>
        <p:spPr bwMode="auto">
          <a:xfrm flipH="1">
            <a:off x="3839914" y="35893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5" name="Line 30"/>
          <p:cNvSpPr>
            <a:spLocks noChangeShapeType="1"/>
          </p:cNvSpPr>
          <p:nvPr/>
        </p:nvSpPr>
        <p:spPr bwMode="auto">
          <a:xfrm flipH="1">
            <a:off x="3839914" y="39925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6" name="Line 31"/>
          <p:cNvSpPr>
            <a:spLocks noChangeShapeType="1"/>
          </p:cNvSpPr>
          <p:nvPr/>
        </p:nvSpPr>
        <p:spPr bwMode="auto">
          <a:xfrm flipH="1">
            <a:off x="3839914" y="43942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7" name="Line 24"/>
          <p:cNvSpPr>
            <a:spLocks noChangeShapeType="1"/>
          </p:cNvSpPr>
          <p:nvPr/>
        </p:nvSpPr>
        <p:spPr bwMode="auto">
          <a:xfrm>
            <a:off x="4679702" y="217963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8" name="Romboid 122"/>
          <p:cNvSpPr>
            <a:spLocks noChangeArrowheads="1"/>
          </p:cNvSpPr>
          <p:nvPr/>
        </p:nvSpPr>
        <p:spPr bwMode="auto">
          <a:xfrm rot="18218404">
            <a:off x="4139158" y="3890169"/>
            <a:ext cx="619125" cy="220663"/>
          </a:xfrm>
          <a:prstGeom prst="parallelogram">
            <a:avLst>
              <a:gd name="adj" fmla="val 149042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9" name="Ellipszis 138"/>
          <p:cNvSpPr>
            <a:spLocks noChangeArrowheads="1"/>
          </p:cNvSpPr>
          <p:nvPr/>
        </p:nvSpPr>
        <p:spPr bwMode="auto">
          <a:xfrm rot="16826294">
            <a:off x="3531145" y="4001295"/>
            <a:ext cx="1660525" cy="646112"/>
          </a:xfrm>
          <a:prstGeom prst="ellipse">
            <a:avLst/>
          </a:prstGeom>
          <a:solidFill>
            <a:srgbClr val="FF330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0" name="Text Box 51"/>
          <p:cNvSpPr txBox="1">
            <a:spLocks noChangeArrowheads="1"/>
          </p:cNvSpPr>
          <p:nvPr/>
        </p:nvSpPr>
        <p:spPr bwMode="auto">
          <a:xfrm>
            <a:off x="5076577" y="2024063"/>
            <a:ext cx="36718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hu-HU" sz="2000" dirty="0"/>
              <a:t>1. </a:t>
            </a:r>
            <a:r>
              <a:rPr lang="hu-HU" sz="2000" dirty="0" smtClean="0"/>
              <a:t>Detektormodell nélküli előrevetítés</a:t>
            </a:r>
            <a:endParaRPr lang="hu-HU" sz="2000" i="1" dirty="0"/>
          </a:p>
        </p:txBody>
      </p:sp>
      <p:sp>
        <p:nvSpPr>
          <p:cNvPr id="141" name="Text Box 51"/>
          <p:cNvSpPr txBox="1">
            <a:spLocks noChangeArrowheads="1"/>
          </p:cNvSpPr>
          <p:nvPr/>
        </p:nvSpPr>
        <p:spPr bwMode="auto">
          <a:xfrm>
            <a:off x="5076577" y="2744788"/>
            <a:ext cx="331311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hu-HU" sz="2000" dirty="0"/>
              <a:t>2. Offline (fontosság szerint) generált </a:t>
            </a:r>
            <a:r>
              <a:rPr lang="hu-HU" sz="2000" i="1" dirty="0" err="1"/>
              <a:t>index-offset</a:t>
            </a:r>
            <a:r>
              <a:rPr lang="hu-HU" sz="2000" dirty="0"/>
              <a:t> minták alapján a már kiszámolt értékek </a:t>
            </a:r>
            <a:r>
              <a:rPr lang="hu-HU" sz="2000" i="1" dirty="0" smtClean="0"/>
              <a:t>kiolvasása, </a:t>
            </a:r>
            <a:r>
              <a:rPr lang="hu-HU" sz="2000" i="1" dirty="0" err="1" smtClean="0"/>
              <a:t>konvolúció</a:t>
            </a:r>
            <a:r>
              <a:rPr lang="hu-HU" sz="2000" i="1" dirty="0" smtClean="0"/>
              <a:t> (összeadás)</a:t>
            </a:r>
            <a:endParaRPr lang="hu-HU" sz="2000" i="1" dirty="0"/>
          </a:p>
        </p:txBody>
      </p:sp>
      <p:sp>
        <p:nvSpPr>
          <p:cNvPr id="142" name="Text Box 51"/>
          <p:cNvSpPr txBox="1">
            <a:spLocks noChangeArrowheads="1"/>
          </p:cNvSpPr>
          <p:nvPr/>
        </p:nvSpPr>
        <p:spPr bwMode="auto">
          <a:xfrm>
            <a:off x="5076577" y="4497388"/>
            <a:ext cx="331311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hu-HU" sz="2000"/>
              <a:t>Számítási költség elhanyagolható a ray-marchinghoz képest, így jóval több mintát is vehetünk</a:t>
            </a:r>
            <a:endParaRPr lang="hu-HU" sz="2000" i="1"/>
          </a:p>
        </p:txBody>
      </p:sp>
      <p:grpSp>
        <p:nvGrpSpPr>
          <p:cNvPr id="143" name="Csoportba foglalás 156"/>
          <p:cNvGrpSpPr>
            <a:grpSpLocks/>
          </p:cNvGrpSpPr>
          <p:nvPr/>
        </p:nvGrpSpPr>
        <p:grpSpPr bwMode="auto">
          <a:xfrm>
            <a:off x="2346077" y="3681413"/>
            <a:ext cx="1152525" cy="287337"/>
            <a:chOff x="6444208" y="3825044"/>
            <a:chExt cx="1152128" cy="288032"/>
          </a:xfrm>
        </p:grpSpPr>
        <p:sp>
          <p:nvSpPr>
            <p:cNvPr id="144" name="Kocka 143"/>
            <p:cNvSpPr/>
            <p:nvPr/>
          </p:nvSpPr>
          <p:spPr bwMode="auto">
            <a:xfrm>
              <a:off x="6442621" y="3823452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45" name="Kocka 144"/>
            <p:cNvSpPr/>
            <p:nvPr/>
          </p:nvSpPr>
          <p:spPr bwMode="auto">
            <a:xfrm>
              <a:off x="6660034" y="3823452"/>
              <a:ext cx="288825" cy="288033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46" name="Kocka 145"/>
            <p:cNvSpPr/>
            <p:nvPr/>
          </p:nvSpPr>
          <p:spPr bwMode="auto">
            <a:xfrm>
              <a:off x="6875859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47" name="Kocka 146"/>
            <p:cNvSpPr/>
            <p:nvPr/>
          </p:nvSpPr>
          <p:spPr bwMode="auto">
            <a:xfrm>
              <a:off x="7090097" y="3825044"/>
              <a:ext cx="288825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148" name="Kocka 147"/>
            <p:cNvSpPr/>
            <p:nvPr/>
          </p:nvSpPr>
          <p:spPr bwMode="auto">
            <a:xfrm>
              <a:off x="7307511" y="3825044"/>
              <a:ext cx="287238" cy="288032"/>
            </a:xfrm>
            <a:prstGeom prst="cub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49" name="Romboid 148"/>
          <p:cNvSpPr/>
          <p:nvPr/>
        </p:nvSpPr>
        <p:spPr bwMode="auto">
          <a:xfrm rot="18218404">
            <a:off x="1071314" y="4681538"/>
            <a:ext cx="617538" cy="220662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0" name="Romboid 149"/>
          <p:cNvSpPr/>
          <p:nvPr/>
        </p:nvSpPr>
        <p:spPr bwMode="auto">
          <a:xfrm rot="18218404">
            <a:off x="723652" y="4429125"/>
            <a:ext cx="617537" cy="220663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1" name="Romboid 150"/>
          <p:cNvSpPr/>
          <p:nvPr/>
        </p:nvSpPr>
        <p:spPr bwMode="auto">
          <a:xfrm rot="18218404">
            <a:off x="1250702" y="3997325"/>
            <a:ext cx="617537" cy="220663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2" name="Romboid 151"/>
          <p:cNvSpPr/>
          <p:nvPr/>
        </p:nvSpPr>
        <p:spPr bwMode="auto">
          <a:xfrm rot="18218404">
            <a:off x="890339" y="3744913"/>
            <a:ext cx="617538" cy="220662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3" name="Romboid 152"/>
          <p:cNvSpPr/>
          <p:nvPr/>
        </p:nvSpPr>
        <p:spPr bwMode="auto">
          <a:xfrm rot="18218404">
            <a:off x="3986758" y="4140994"/>
            <a:ext cx="619125" cy="220663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4" name="Romboid 153"/>
          <p:cNvSpPr/>
          <p:nvPr/>
        </p:nvSpPr>
        <p:spPr bwMode="auto">
          <a:xfrm rot="18218404">
            <a:off x="4166145" y="4248945"/>
            <a:ext cx="619125" cy="220662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5" name="Romboid 154"/>
          <p:cNvSpPr/>
          <p:nvPr/>
        </p:nvSpPr>
        <p:spPr bwMode="auto">
          <a:xfrm rot="18218404">
            <a:off x="3986758" y="4980781"/>
            <a:ext cx="619125" cy="220663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6" name="Romboid 155"/>
          <p:cNvSpPr/>
          <p:nvPr/>
        </p:nvSpPr>
        <p:spPr bwMode="auto">
          <a:xfrm rot="18218404">
            <a:off x="3805783" y="4836319"/>
            <a:ext cx="619125" cy="220663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157" name="Romboid 156"/>
          <p:cNvSpPr/>
          <p:nvPr/>
        </p:nvSpPr>
        <p:spPr bwMode="auto">
          <a:xfrm rot="18218404">
            <a:off x="1071314" y="3432176"/>
            <a:ext cx="617537" cy="220662"/>
          </a:xfrm>
          <a:prstGeom prst="parallelogram">
            <a:avLst>
              <a:gd name="adj" fmla="val 148892"/>
            </a:avLst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4" grpId="0" animBg="1"/>
      <p:bldP spid="139" grpId="0" animBg="1"/>
      <p:bldP spid="140" grpId="0"/>
      <p:bldP spid="141" grpId="0"/>
      <p:bldP spid="142" grpId="0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Egy </a:t>
            </a:r>
            <a:r>
              <a:rPr lang="hu-HU" sz="2400" dirty="0" err="1" smtClean="0"/>
              <a:t>GPU-s</a:t>
            </a:r>
            <a:r>
              <a:rPr lang="hu-HU" sz="2400" dirty="0" smtClean="0"/>
              <a:t> implementáció gyakran teljesen más gondolkodásmódot igényel, mint egy nem párhuzamos implementáció</a:t>
            </a:r>
          </a:p>
          <a:p>
            <a:r>
              <a:rPr lang="hu-HU" sz="2400" dirty="0" smtClean="0"/>
              <a:t>Általában megéri magát a problémát újragondolni, és nem (csak) az implementációs részletekre helyezni a hangsúlyt</a:t>
            </a:r>
          </a:p>
          <a:p>
            <a:r>
              <a:rPr lang="hu-HU" sz="2400" dirty="0" smtClean="0"/>
              <a:t>Az eltérő megoldásoknak más-más előnyei, hátrányai lehetnek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PET</a:t>
            </a:r>
          </a:p>
          <a:p>
            <a:pPr lvl="1"/>
            <a:r>
              <a:rPr lang="hu-HU" dirty="0" smtClean="0"/>
              <a:t>Hogyan működik?</a:t>
            </a:r>
          </a:p>
          <a:p>
            <a:pPr lvl="1"/>
            <a:r>
              <a:rPr lang="hu-HU" dirty="0" smtClean="0"/>
              <a:t>Mire jó?</a:t>
            </a:r>
          </a:p>
          <a:p>
            <a:pPr lvl="1"/>
            <a:r>
              <a:rPr lang="hu-HU" dirty="0" smtClean="0"/>
              <a:t>A rekonstrukciós algoritmus vázlata</a:t>
            </a:r>
          </a:p>
          <a:p>
            <a:r>
              <a:rPr lang="hu-HU" dirty="0" smtClean="0"/>
              <a:t>„</a:t>
            </a:r>
            <a:r>
              <a:rPr lang="hu-HU" dirty="0" err="1" smtClean="0"/>
              <a:t>GPU-barát</a:t>
            </a:r>
            <a:r>
              <a:rPr lang="hu-HU" dirty="0" smtClean="0"/>
              <a:t>” fizikai modellezés</a:t>
            </a:r>
          </a:p>
          <a:p>
            <a:pPr lvl="1"/>
            <a:r>
              <a:rPr lang="hu-HU" dirty="0" smtClean="0"/>
              <a:t>Szóródás modellezése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1880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Pozitron Emissziós Tomográfia</a:t>
            </a:r>
            <a:endParaRPr lang="hu-H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260725"/>
            <a:ext cx="2200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 rot="1835598">
            <a:off x="5657850" y="3695700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6072188" y="3978275"/>
            <a:ext cx="174625" cy="217488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Oval 33"/>
          <p:cNvSpPr>
            <a:spLocks noChangeArrowheads="1"/>
          </p:cNvSpPr>
          <p:nvPr/>
        </p:nvSpPr>
        <p:spPr bwMode="auto">
          <a:xfrm>
            <a:off x="5897563" y="3906838"/>
            <a:ext cx="174625" cy="2174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Oval 34"/>
          <p:cNvSpPr>
            <a:spLocks noChangeArrowheads="1"/>
          </p:cNvSpPr>
          <p:nvPr/>
        </p:nvSpPr>
        <p:spPr bwMode="auto">
          <a:xfrm>
            <a:off x="6125567" y="4003601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" name="Oval 35"/>
          <p:cNvSpPr>
            <a:spLocks noChangeArrowheads="1"/>
          </p:cNvSpPr>
          <p:nvPr/>
        </p:nvSpPr>
        <p:spPr bwMode="auto">
          <a:xfrm>
            <a:off x="5940152" y="4005064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Text Box 41"/>
          <p:cNvSpPr txBox="1">
            <a:spLocks noChangeArrowheads="1"/>
          </p:cNvSpPr>
          <p:nvPr/>
        </p:nvSpPr>
        <p:spPr bwMode="auto">
          <a:xfrm>
            <a:off x="5711825" y="35941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 dirty="0">
                <a:latin typeface="Times New Roman" pitchFamily="18" charset="0"/>
              </a:rPr>
              <a:t>e</a:t>
            </a:r>
            <a:r>
              <a:rPr lang="hu-HU" sz="2400" baseline="30000" dirty="0">
                <a:latin typeface="Times New Roman" pitchFamily="18" charset="0"/>
              </a:rPr>
              <a:t>-</a:t>
            </a:r>
          </a:p>
        </p:txBody>
      </p:sp>
      <p:sp>
        <p:nvSpPr>
          <p:cNvPr id="14" name="Text Box 42"/>
          <p:cNvSpPr txBox="1">
            <a:spLocks noChangeArrowheads="1"/>
          </p:cNvSpPr>
          <p:nvPr/>
        </p:nvSpPr>
        <p:spPr bwMode="auto">
          <a:xfrm>
            <a:off x="6154837" y="38512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 dirty="0">
                <a:latin typeface="Times New Roman" pitchFamily="18" charset="0"/>
              </a:rPr>
              <a:t>e</a:t>
            </a:r>
            <a:r>
              <a:rPr lang="hu-HU" sz="2400" baseline="30000" dirty="0">
                <a:latin typeface="Times New Roman" pitchFamily="18" charset="0"/>
              </a:rPr>
              <a:t>+</a:t>
            </a:r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4337050" y="5995988"/>
            <a:ext cx="29456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b="1" dirty="0"/>
              <a:t>LOR</a:t>
            </a:r>
            <a:r>
              <a:rPr lang="hu-HU" dirty="0"/>
              <a:t> (Line of </a:t>
            </a:r>
            <a:r>
              <a:rPr lang="hu-HU" dirty="0" err="1"/>
              <a:t>Response</a:t>
            </a:r>
            <a:r>
              <a:rPr lang="hu-HU" dirty="0"/>
              <a:t>): </a:t>
            </a:r>
            <a:r>
              <a:rPr lang="hu-HU" i="1" dirty="0" err="1" smtClean="0"/>
              <a:t>y</a:t>
            </a:r>
            <a:r>
              <a:rPr lang="hu-HU" i="1" baseline="-25000" dirty="0" err="1" smtClean="0"/>
              <a:t>l</a:t>
            </a:r>
            <a:endParaRPr lang="hu-HU" i="1" baseline="-25000" dirty="0"/>
          </a:p>
          <a:p>
            <a:pPr algn="ctr" eaLnBrk="1" hangingPunct="1"/>
            <a:r>
              <a:rPr lang="hu-HU" dirty="0"/>
              <a:t>(</a:t>
            </a:r>
            <a:r>
              <a:rPr lang="hu-HU" b="1" dirty="0"/>
              <a:t>Mért adat</a:t>
            </a:r>
            <a:r>
              <a:rPr lang="hu-HU" dirty="0"/>
              <a:t>)</a:t>
            </a:r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4768924" y="1497558"/>
            <a:ext cx="36195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dirty="0"/>
              <a:t>Intenzitás: </a:t>
            </a:r>
            <a:r>
              <a:rPr lang="hu-HU" i="1" dirty="0" smtClean="0"/>
              <a:t>x(v)</a:t>
            </a:r>
            <a:endParaRPr lang="hu-HU" i="1" dirty="0"/>
          </a:p>
          <a:p>
            <a:pPr algn="ctr" eaLnBrk="1" hangingPunct="1"/>
            <a:r>
              <a:rPr lang="hu-HU" dirty="0"/>
              <a:t>(pozitron </a:t>
            </a:r>
            <a:r>
              <a:rPr lang="hu-HU" b="1" dirty="0"/>
              <a:t>bomlások sűrűsége</a:t>
            </a:r>
            <a:r>
              <a:rPr lang="hu-HU" dirty="0" smtClean="0"/>
              <a:t>)</a:t>
            </a:r>
          </a:p>
          <a:p>
            <a:pPr algn="ctr" eaLnBrk="1" hangingPunct="1"/>
            <a:r>
              <a:rPr lang="hu-HU" b="1" i="1" dirty="0" smtClean="0"/>
              <a:t>Ezt kell meghatároznunk!</a:t>
            </a:r>
            <a:endParaRPr lang="hu-HU" b="1" i="1" dirty="0"/>
          </a:p>
        </p:txBody>
      </p:sp>
      <p:sp>
        <p:nvSpPr>
          <p:cNvPr id="17" name="Line 52"/>
          <p:cNvSpPr>
            <a:spLocks noChangeShapeType="1"/>
          </p:cNvSpPr>
          <p:nvPr/>
        </p:nvSpPr>
        <p:spPr bwMode="auto">
          <a:xfrm flipH="1">
            <a:off x="6156176" y="2420888"/>
            <a:ext cx="288032" cy="1557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" name="Oval 6"/>
          <p:cNvSpPr>
            <a:spLocks noChangeArrowheads="1"/>
          </p:cNvSpPr>
          <p:nvPr/>
        </p:nvSpPr>
        <p:spPr bwMode="auto">
          <a:xfrm>
            <a:off x="942975" y="1931988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1870075" y="1916832"/>
            <a:ext cx="18909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sz="2000" dirty="0" smtClean="0"/>
              <a:t>Radioaktív </a:t>
            </a:r>
          </a:p>
          <a:p>
            <a:pPr algn="ctr" eaLnBrk="1" hangingPunct="1"/>
            <a:r>
              <a:rPr lang="hu-HU" sz="2000" dirty="0" smtClean="0"/>
              <a:t>kontrasztanyag</a:t>
            </a:r>
            <a:endParaRPr lang="hu-HU" sz="2000" dirty="0"/>
          </a:p>
        </p:txBody>
      </p:sp>
      <p:sp>
        <p:nvSpPr>
          <p:cNvPr id="20" name="Oval 34"/>
          <p:cNvSpPr>
            <a:spLocks noChangeArrowheads="1"/>
          </p:cNvSpPr>
          <p:nvPr/>
        </p:nvSpPr>
        <p:spPr bwMode="auto">
          <a:xfrm>
            <a:off x="1103313" y="5037138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" name="Text Box 49"/>
          <p:cNvSpPr txBox="1">
            <a:spLocks noChangeArrowheads="1"/>
          </p:cNvSpPr>
          <p:nvPr/>
        </p:nvSpPr>
        <p:spPr bwMode="auto">
          <a:xfrm>
            <a:off x="998538" y="4341813"/>
            <a:ext cx="2003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sz="2000"/>
              <a:t>Gamma-fotonok</a:t>
            </a:r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>
            <a:off x="1431925" y="2552700"/>
            <a:ext cx="0" cy="657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" name="Oval 9"/>
          <p:cNvSpPr>
            <a:spLocks noChangeArrowheads="1"/>
          </p:cNvSpPr>
          <p:nvPr/>
        </p:nvSpPr>
        <p:spPr bwMode="auto">
          <a:xfrm>
            <a:off x="1212850" y="3319463"/>
            <a:ext cx="174625" cy="217487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1358900" y="3149600"/>
            <a:ext cx="1717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>
                <a:latin typeface="Times New Roman" pitchFamily="18" charset="0"/>
              </a:rPr>
              <a:t>e</a:t>
            </a:r>
            <a:r>
              <a:rPr lang="hu-HU" sz="2400" baseline="30000">
                <a:latin typeface="Times New Roman" pitchFamily="18" charset="0"/>
              </a:rPr>
              <a:t>+ </a:t>
            </a:r>
            <a:r>
              <a:rPr lang="hu-HU" sz="2400">
                <a:latin typeface="Times New Roman" pitchFamily="18" charset="0"/>
              </a:rPr>
              <a:t>(pozitron)</a:t>
            </a:r>
            <a:endParaRPr lang="hu-HU" sz="2400" baseline="30000">
              <a:latin typeface="Times New Roman" pitchFamily="18" charset="0"/>
            </a:endParaRPr>
          </a:p>
        </p:txBody>
      </p:sp>
      <p:sp>
        <p:nvSpPr>
          <p:cNvPr id="25" name="Line 39"/>
          <p:cNvSpPr>
            <a:spLocks noChangeShapeType="1"/>
          </p:cNvSpPr>
          <p:nvPr/>
        </p:nvSpPr>
        <p:spPr bwMode="auto">
          <a:xfrm>
            <a:off x="1431925" y="3648075"/>
            <a:ext cx="0" cy="657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" name="Oval 34"/>
          <p:cNvSpPr>
            <a:spLocks noChangeArrowheads="1"/>
          </p:cNvSpPr>
          <p:nvPr/>
        </p:nvSpPr>
        <p:spPr bwMode="auto">
          <a:xfrm>
            <a:off x="1212850" y="5254625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 flipH="1" flipV="1">
            <a:off x="847725" y="4487863"/>
            <a:ext cx="255588" cy="4746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1395413" y="5510213"/>
            <a:ext cx="292100" cy="5476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9" name="Oval 33"/>
          <p:cNvSpPr>
            <a:spLocks noChangeArrowheads="1"/>
          </p:cNvSpPr>
          <p:nvPr/>
        </p:nvSpPr>
        <p:spPr bwMode="auto">
          <a:xfrm>
            <a:off x="901700" y="3303588"/>
            <a:ext cx="174625" cy="2174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" name="Text Box 41"/>
          <p:cNvSpPr txBox="1">
            <a:spLocks noChangeArrowheads="1"/>
          </p:cNvSpPr>
          <p:nvPr/>
        </p:nvSpPr>
        <p:spPr bwMode="auto">
          <a:xfrm>
            <a:off x="715963" y="299085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r>
              <a:rPr lang="hu-HU" sz="2400">
                <a:latin typeface="Times New Roman" pitchFamily="18" charset="0"/>
              </a:rPr>
              <a:t>e</a:t>
            </a:r>
            <a:r>
              <a:rPr lang="hu-HU" sz="24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31" name="Line 39"/>
          <p:cNvSpPr>
            <a:spLocks noChangeShapeType="1"/>
          </p:cNvSpPr>
          <p:nvPr/>
        </p:nvSpPr>
        <p:spPr bwMode="auto">
          <a:xfrm flipH="1">
            <a:off x="993775" y="3429000"/>
            <a:ext cx="255588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6300490" y="3933056"/>
            <a:ext cx="1386185" cy="13305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3892178" y="2028842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4076700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4249738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4424363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4597400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>
            <a:off x="4770438" y="22494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 flipH="1">
            <a:off x="39036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H="1">
            <a:off x="3903663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2" name="Line 28"/>
          <p:cNvSpPr>
            <a:spLocks noChangeShapeType="1"/>
          </p:cNvSpPr>
          <p:nvPr/>
        </p:nvSpPr>
        <p:spPr bwMode="auto">
          <a:xfrm flipH="1">
            <a:off x="3903663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flipH="1">
            <a:off x="3903663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flipH="1">
            <a:off x="3903663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H="1">
            <a:off x="3903663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2" name="Line 40"/>
          <p:cNvSpPr>
            <a:spLocks noChangeShapeType="1"/>
          </p:cNvSpPr>
          <p:nvPr/>
        </p:nvSpPr>
        <p:spPr bwMode="auto">
          <a:xfrm flipH="1">
            <a:off x="4645025" y="4121944"/>
            <a:ext cx="1339850" cy="1706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3" name="Line 50"/>
          <p:cNvSpPr>
            <a:spLocks noChangeShapeType="1"/>
          </p:cNvSpPr>
          <p:nvPr/>
        </p:nvSpPr>
        <p:spPr bwMode="auto">
          <a:xfrm flipH="1" flipV="1">
            <a:off x="4597399" y="4541837"/>
            <a:ext cx="1042988" cy="14890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Line 10"/>
          <p:cNvSpPr>
            <a:spLocks noChangeShapeType="1"/>
          </p:cNvSpPr>
          <p:nvPr/>
        </p:nvSpPr>
        <p:spPr bwMode="auto">
          <a:xfrm>
            <a:off x="7481888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5" name="Line 11"/>
          <p:cNvSpPr>
            <a:spLocks noChangeShapeType="1"/>
          </p:cNvSpPr>
          <p:nvPr/>
        </p:nvSpPr>
        <p:spPr bwMode="auto">
          <a:xfrm>
            <a:off x="7656513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>
            <a:off x="7866063" y="277812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13"/>
          <p:cNvSpPr>
            <a:spLocks noChangeShapeType="1"/>
          </p:cNvSpPr>
          <p:nvPr/>
        </p:nvSpPr>
        <p:spPr bwMode="auto">
          <a:xfrm>
            <a:off x="8039100" y="24907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8212138" y="220186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9" name="Line 15"/>
          <p:cNvSpPr>
            <a:spLocks noChangeShapeType="1"/>
          </p:cNvSpPr>
          <p:nvPr/>
        </p:nvSpPr>
        <p:spPr bwMode="auto">
          <a:xfrm flipH="1">
            <a:off x="7308850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7308850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17"/>
          <p:cNvSpPr>
            <a:spLocks noChangeShapeType="1"/>
          </p:cNvSpPr>
          <p:nvPr/>
        </p:nvSpPr>
        <p:spPr bwMode="auto">
          <a:xfrm flipH="1">
            <a:off x="7308850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18"/>
          <p:cNvSpPr>
            <a:spLocks noChangeShapeType="1"/>
          </p:cNvSpPr>
          <p:nvPr/>
        </p:nvSpPr>
        <p:spPr bwMode="auto">
          <a:xfrm flipH="1">
            <a:off x="7308850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flipH="1">
            <a:off x="7308850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0"/>
          <p:cNvSpPr>
            <a:spLocks noChangeShapeType="1"/>
          </p:cNvSpPr>
          <p:nvPr/>
        </p:nvSpPr>
        <p:spPr bwMode="auto">
          <a:xfrm flipH="1">
            <a:off x="7308850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Freeform 32"/>
          <p:cNvSpPr>
            <a:spLocks/>
          </p:cNvSpPr>
          <p:nvPr/>
        </p:nvSpPr>
        <p:spPr bwMode="auto">
          <a:xfrm>
            <a:off x="730885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7" name="AutoShape 43"/>
          <p:cNvSpPr>
            <a:spLocks noChangeArrowheads="1"/>
          </p:cNvSpPr>
          <p:nvPr/>
        </p:nvSpPr>
        <p:spPr bwMode="auto">
          <a:xfrm>
            <a:off x="7524328" y="3645024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4" name="Line 53"/>
          <p:cNvSpPr>
            <a:spLocks noChangeShapeType="1"/>
          </p:cNvSpPr>
          <p:nvPr/>
        </p:nvSpPr>
        <p:spPr bwMode="auto">
          <a:xfrm flipV="1">
            <a:off x="6103939" y="4149849"/>
            <a:ext cx="1492398" cy="191757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4" name="AutoShape 44"/>
          <p:cNvSpPr>
            <a:spLocks noChangeArrowheads="1"/>
          </p:cNvSpPr>
          <p:nvPr/>
        </p:nvSpPr>
        <p:spPr bwMode="auto">
          <a:xfrm>
            <a:off x="4283968" y="4077072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7987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9" grpId="0" animBg="1"/>
      <p:bldP spid="13" grpId="0"/>
      <p:bldP spid="14" grpId="0"/>
      <p:bldP spid="14" grpId="1"/>
      <p:bldP spid="15" grpId="0"/>
      <p:bldP spid="16" grpId="0"/>
      <p:bldP spid="17" grpId="0" animBg="1"/>
      <p:bldP spid="18" grpId="0" animBg="1"/>
      <p:bldP spid="18" grpId="1" animBg="1"/>
      <p:bldP spid="19" grpId="0"/>
      <p:bldP spid="19" grpId="1"/>
      <p:bldP spid="20" grpId="0" animBg="1"/>
      <p:bldP spid="20" grpId="1" animBg="1"/>
      <p:bldP spid="21" grpId="0"/>
      <p:bldP spid="21" grpId="1"/>
      <p:bldP spid="22" grpId="0" animBg="1"/>
      <p:bldP spid="22" grpId="1" animBg="1"/>
      <p:bldP spid="23" grpId="0" animBg="1"/>
      <p:bldP spid="23" grpId="1" animBg="1"/>
      <p:bldP spid="24" grpId="0"/>
      <p:bldP spid="24" grpId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31" grpId="2" animBg="1"/>
      <p:bldP spid="42" grpId="0" animBg="1"/>
      <p:bldP spid="62" grpId="0" animBg="1"/>
      <p:bldP spid="63" grpId="0" animBg="1"/>
      <p:bldP spid="87" grpId="0" animBg="1"/>
      <p:bldP spid="104" grpId="0" animBg="1"/>
      <p:bldP spid="1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8"/>
          <p:cNvSpPr>
            <a:spLocks/>
          </p:cNvSpPr>
          <p:nvPr/>
        </p:nvSpPr>
        <p:spPr bwMode="auto">
          <a:xfrm>
            <a:off x="3892178" y="2028842"/>
            <a:ext cx="1000125" cy="4414838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61176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Pozitron Emissziós Tomográfia</a:t>
            </a:r>
            <a:endParaRPr lang="hu-HU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3475" y="3260725"/>
            <a:ext cx="22002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6"/>
          <p:cNvSpPr>
            <a:spLocks noChangeArrowheads="1"/>
          </p:cNvSpPr>
          <p:nvPr/>
        </p:nvSpPr>
        <p:spPr bwMode="auto">
          <a:xfrm rot="1835598">
            <a:off x="5657850" y="3695700"/>
            <a:ext cx="927100" cy="571500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Oval 34"/>
          <p:cNvSpPr>
            <a:spLocks noChangeArrowheads="1"/>
          </p:cNvSpPr>
          <p:nvPr/>
        </p:nvSpPr>
        <p:spPr bwMode="auto">
          <a:xfrm>
            <a:off x="6125567" y="4003601"/>
            <a:ext cx="174625" cy="217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" name="Oval 35"/>
          <p:cNvSpPr>
            <a:spLocks noChangeArrowheads="1"/>
          </p:cNvSpPr>
          <p:nvPr/>
        </p:nvSpPr>
        <p:spPr bwMode="auto">
          <a:xfrm>
            <a:off x="5940152" y="4005064"/>
            <a:ext cx="174625" cy="217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" name="Text Box 49"/>
          <p:cNvSpPr txBox="1">
            <a:spLocks noChangeArrowheads="1"/>
          </p:cNvSpPr>
          <p:nvPr/>
        </p:nvSpPr>
        <p:spPr bwMode="auto">
          <a:xfrm>
            <a:off x="4337050" y="5995988"/>
            <a:ext cx="29456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hu-HU" b="1" dirty="0"/>
              <a:t>LOR</a:t>
            </a:r>
            <a:r>
              <a:rPr lang="hu-HU" dirty="0"/>
              <a:t> (Line of </a:t>
            </a:r>
            <a:r>
              <a:rPr lang="hu-HU" dirty="0" err="1"/>
              <a:t>Response</a:t>
            </a:r>
            <a:r>
              <a:rPr lang="hu-HU" dirty="0"/>
              <a:t>): </a:t>
            </a:r>
            <a:r>
              <a:rPr lang="hu-HU" i="1" dirty="0" err="1" smtClean="0"/>
              <a:t>y</a:t>
            </a:r>
            <a:r>
              <a:rPr lang="hu-HU" i="1" baseline="-25000" dirty="0" err="1" smtClean="0"/>
              <a:t>l</a:t>
            </a:r>
            <a:endParaRPr lang="hu-HU" i="1" baseline="-25000" dirty="0"/>
          </a:p>
          <a:p>
            <a:pPr algn="ctr" eaLnBrk="1" hangingPunct="1"/>
            <a:r>
              <a:rPr lang="hu-HU" dirty="0"/>
              <a:t>(</a:t>
            </a:r>
            <a:r>
              <a:rPr lang="hu-HU" b="1" dirty="0"/>
              <a:t>Mért adat</a:t>
            </a:r>
            <a:r>
              <a:rPr lang="hu-HU" dirty="0"/>
              <a:t>)</a:t>
            </a:r>
          </a:p>
        </p:txBody>
      </p:sp>
      <p:sp>
        <p:nvSpPr>
          <p:cNvPr id="42" name="Line 38"/>
          <p:cNvSpPr>
            <a:spLocks noChangeShapeType="1"/>
          </p:cNvSpPr>
          <p:nvPr/>
        </p:nvSpPr>
        <p:spPr bwMode="auto">
          <a:xfrm flipV="1">
            <a:off x="6300490" y="3933056"/>
            <a:ext cx="1386185" cy="13305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5" name="Line 21"/>
          <p:cNvSpPr>
            <a:spLocks noChangeShapeType="1"/>
          </p:cNvSpPr>
          <p:nvPr/>
        </p:nvSpPr>
        <p:spPr bwMode="auto">
          <a:xfrm>
            <a:off x="4076700" y="34020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>
            <a:off x="4249738" y="31130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>
            <a:off x="4424363" y="282575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4597400" y="253841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9" name="Line 25"/>
          <p:cNvSpPr>
            <a:spLocks noChangeShapeType="1"/>
          </p:cNvSpPr>
          <p:nvPr/>
        </p:nvSpPr>
        <p:spPr bwMode="auto">
          <a:xfrm>
            <a:off x="4770438" y="22494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 flipH="1">
            <a:off x="3903663" y="2481263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1" name="Line 27"/>
          <p:cNvSpPr>
            <a:spLocks noChangeShapeType="1"/>
          </p:cNvSpPr>
          <p:nvPr/>
        </p:nvSpPr>
        <p:spPr bwMode="auto">
          <a:xfrm flipH="1">
            <a:off x="3903663" y="28829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2" name="Line 28"/>
          <p:cNvSpPr>
            <a:spLocks noChangeShapeType="1"/>
          </p:cNvSpPr>
          <p:nvPr/>
        </p:nvSpPr>
        <p:spPr bwMode="auto">
          <a:xfrm flipH="1">
            <a:off x="3903663" y="3284538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flipH="1">
            <a:off x="3903663" y="368617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4" name="Line 30"/>
          <p:cNvSpPr>
            <a:spLocks noChangeShapeType="1"/>
          </p:cNvSpPr>
          <p:nvPr/>
        </p:nvSpPr>
        <p:spPr bwMode="auto">
          <a:xfrm flipH="1">
            <a:off x="3903663" y="408940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H="1">
            <a:off x="3903663" y="449103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2" name="Line 40"/>
          <p:cNvSpPr>
            <a:spLocks noChangeShapeType="1"/>
          </p:cNvSpPr>
          <p:nvPr/>
        </p:nvSpPr>
        <p:spPr bwMode="auto">
          <a:xfrm flipH="1">
            <a:off x="4645025" y="4121944"/>
            <a:ext cx="1339850" cy="1706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3" name="Line 50"/>
          <p:cNvSpPr>
            <a:spLocks noChangeShapeType="1"/>
          </p:cNvSpPr>
          <p:nvPr/>
        </p:nvSpPr>
        <p:spPr bwMode="auto">
          <a:xfrm flipH="1" flipV="1">
            <a:off x="4597399" y="4541837"/>
            <a:ext cx="1042988" cy="14890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4" name="Line 10"/>
          <p:cNvSpPr>
            <a:spLocks noChangeShapeType="1"/>
          </p:cNvSpPr>
          <p:nvPr/>
        </p:nvSpPr>
        <p:spPr bwMode="auto">
          <a:xfrm>
            <a:off x="7481888" y="3390900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5" name="Line 11"/>
          <p:cNvSpPr>
            <a:spLocks noChangeShapeType="1"/>
          </p:cNvSpPr>
          <p:nvPr/>
        </p:nvSpPr>
        <p:spPr bwMode="auto">
          <a:xfrm>
            <a:off x="7656513" y="310197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6" name="Line 12"/>
          <p:cNvSpPr>
            <a:spLocks noChangeShapeType="1"/>
          </p:cNvSpPr>
          <p:nvPr/>
        </p:nvSpPr>
        <p:spPr bwMode="auto">
          <a:xfrm>
            <a:off x="7866063" y="2778125"/>
            <a:ext cx="0" cy="27606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7" name="Line 13"/>
          <p:cNvSpPr>
            <a:spLocks noChangeShapeType="1"/>
          </p:cNvSpPr>
          <p:nvPr/>
        </p:nvSpPr>
        <p:spPr bwMode="auto">
          <a:xfrm>
            <a:off x="8039100" y="2490788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8" name="Line 14"/>
          <p:cNvSpPr>
            <a:spLocks noChangeShapeType="1"/>
          </p:cNvSpPr>
          <p:nvPr/>
        </p:nvSpPr>
        <p:spPr bwMode="auto">
          <a:xfrm>
            <a:off x="8212138" y="2201863"/>
            <a:ext cx="0" cy="27606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69" name="Line 15"/>
          <p:cNvSpPr>
            <a:spLocks noChangeShapeType="1"/>
          </p:cNvSpPr>
          <p:nvPr/>
        </p:nvSpPr>
        <p:spPr bwMode="auto">
          <a:xfrm flipH="1">
            <a:off x="7308850" y="2470150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0" name="Line 16"/>
          <p:cNvSpPr>
            <a:spLocks noChangeShapeType="1"/>
          </p:cNvSpPr>
          <p:nvPr/>
        </p:nvSpPr>
        <p:spPr bwMode="auto">
          <a:xfrm flipH="1">
            <a:off x="7308850" y="28717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1" name="Line 17"/>
          <p:cNvSpPr>
            <a:spLocks noChangeShapeType="1"/>
          </p:cNvSpPr>
          <p:nvPr/>
        </p:nvSpPr>
        <p:spPr bwMode="auto">
          <a:xfrm flipH="1">
            <a:off x="7308850" y="3273425"/>
            <a:ext cx="984250" cy="16113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2" name="Line 18"/>
          <p:cNvSpPr>
            <a:spLocks noChangeShapeType="1"/>
          </p:cNvSpPr>
          <p:nvPr/>
        </p:nvSpPr>
        <p:spPr bwMode="auto">
          <a:xfrm flipH="1">
            <a:off x="7308850" y="3675063"/>
            <a:ext cx="984250" cy="1611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3" name="Line 19"/>
          <p:cNvSpPr>
            <a:spLocks noChangeShapeType="1"/>
          </p:cNvSpPr>
          <p:nvPr/>
        </p:nvSpPr>
        <p:spPr bwMode="auto">
          <a:xfrm flipH="1">
            <a:off x="7308850" y="4078288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4" name="Line 20"/>
          <p:cNvSpPr>
            <a:spLocks noChangeShapeType="1"/>
          </p:cNvSpPr>
          <p:nvPr/>
        </p:nvSpPr>
        <p:spPr bwMode="auto">
          <a:xfrm flipH="1">
            <a:off x="7308850" y="4479925"/>
            <a:ext cx="984250" cy="1609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75" name="Freeform 32"/>
          <p:cNvSpPr>
            <a:spLocks/>
          </p:cNvSpPr>
          <p:nvPr/>
        </p:nvSpPr>
        <p:spPr bwMode="auto">
          <a:xfrm>
            <a:off x="7308850" y="2024063"/>
            <a:ext cx="1000125" cy="4414837"/>
          </a:xfrm>
          <a:custGeom>
            <a:avLst/>
            <a:gdLst>
              <a:gd name="T0" fmla="*/ 2147483647 w 785"/>
              <a:gd name="T1" fmla="*/ 2147483647 h 3481"/>
              <a:gd name="T2" fmla="*/ 0 w 785"/>
              <a:gd name="T3" fmla="*/ 2147483647 h 3481"/>
              <a:gd name="T4" fmla="*/ 2147483647 w 785"/>
              <a:gd name="T5" fmla="*/ 2147483647 h 3481"/>
              <a:gd name="T6" fmla="*/ 2147483647 w 785"/>
              <a:gd name="T7" fmla="*/ 0 h 3481"/>
              <a:gd name="T8" fmla="*/ 2147483647 w 785"/>
              <a:gd name="T9" fmla="*/ 2147483647 h 34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5"/>
              <a:gd name="T16" fmla="*/ 0 h 3481"/>
              <a:gd name="T17" fmla="*/ 785 w 785"/>
              <a:gd name="T18" fmla="*/ 3481 h 34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5" h="3481">
                <a:moveTo>
                  <a:pt x="10" y="1293"/>
                </a:moveTo>
                <a:lnTo>
                  <a:pt x="0" y="3481"/>
                </a:lnTo>
                <a:lnTo>
                  <a:pt x="785" y="2174"/>
                </a:lnTo>
                <a:lnTo>
                  <a:pt x="780" y="0"/>
                </a:lnTo>
                <a:lnTo>
                  <a:pt x="10" y="1293"/>
                </a:lnTo>
                <a:close/>
              </a:path>
            </a:pathLst>
          </a:custGeom>
          <a:solidFill>
            <a:srgbClr val="00B0F0">
              <a:alpha val="52940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87" name="AutoShape 43"/>
          <p:cNvSpPr>
            <a:spLocks noChangeArrowheads="1"/>
          </p:cNvSpPr>
          <p:nvPr/>
        </p:nvSpPr>
        <p:spPr bwMode="auto">
          <a:xfrm>
            <a:off x="7524328" y="3645024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4" name="Line 53"/>
          <p:cNvSpPr>
            <a:spLocks noChangeShapeType="1"/>
          </p:cNvSpPr>
          <p:nvPr/>
        </p:nvSpPr>
        <p:spPr bwMode="auto">
          <a:xfrm flipV="1">
            <a:off x="6103939" y="4149849"/>
            <a:ext cx="1492398" cy="191757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4" name="AutoShape 44"/>
          <p:cNvSpPr>
            <a:spLocks noChangeArrowheads="1"/>
          </p:cNvSpPr>
          <p:nvPr/>
        </p:nvSpPr>
        <p:spPr bwMode="auto">
          <a:xfrm>
            <a:off x="4283968" y="4077072"/>
            <a:ext cx="431800" cy="504825"/>
          </a:xfrm>
          <a:prstGeom prst="irregularSeal2">
            <a:avLst/>
          </a:prstGeom>
          <a:solidFill>
            <a:srgbClr val="FEFE00"/>
          </a:solidFill>
          <a:ln w="12700">
            <a:solidFill>
              <a:srgbClr val="FC012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8" name="Tartalom helye 2"/>
          <p:cNvSpPr>
            <a:spLocks noGrp="1"/>
          </p:cNvSpPr>
          <p:nvPr>
            <p:ph idx="1"/>
          </p:nvPr>
        </p:nvSpPr>
        <p:spPr>
          <a:xfrm>
            <a:off x="457200" y="1775191"/>
            <a:ext cx="3446463" cy="462560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készülék az </a:t>
            </a:r>
            <a:r>
              <a:rPr lang="hu-HU" sz="2400" b="1" dirty="0" smtClean="0"/>
              <a:t>egyidejű </a:t>
            </a:r>
            <a:r>
              <a:rPr lang="hu-HU" sz="2400" b="1" dirty="0" err="1" smtClean="0"/>
              <a:t>fotonbecsapódásokat</a:t>
            </a:r>
            <a:r>
              <a:rPr lang="hu-HU" sz="2400" dirty="0" smtClean="0"/>
              <a:t> regisztrálja (számolja)</a:t>
            </a:r>
          </a:p>
          <a:p>
            <a:r>
              <a:rPr lang="hu-HU" sz="2400" dirty="0" smtClean="0"/>
              <a:t>4D adat (modulonként 2-2 koordináta)</a:t>
            </a:r>
            <a:endParaRPr lang="hu-HU" sz="2400" dirty="0"/>
          </a:p>
        </p:txBody>
      </p: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4768924" y="1497558"/>
            <a:ext cx="36195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hu-HU" dirty="0"/>
              <a:t>Intenzitás: </a:t>
            </a:r>
            <a:r>
              <a:rPr lang="hu-HU" i="1" dirty="0" smtClean="0"/>
              <a:t>x(v)</a:t>
            </a:r>
            <a:endParaRPr lang="hu-HU" i="1" dirty="0"/>
          </a:p>
          <a:p>
            <a:pPr algn="ctr" eaLnBrk="1" hangingPunct="1"/>
            <a:r>
              <a:rPr lang="hu-HU" dirty="0"/>
              <a:t>(pozitron </a:t>
            </a:r>
            <a:r>
              <a:rPr lang="hu-HU" b="1" dirty="0"/>
              <a:t>bomlások sűrűsége</a:t>
            </a:r>
            <a:r>
              <a:rPr lang="hu-HU" dirty="0" smtClean="0"/>
              <a:t>)</a:t>
            </a:r>
          </a:p>
          <a:p>
            <a:pPr algn="ctr" eaLnBrk="1" hangingPunct="1"/>
            <a:r>
              <a:rPr lang="hu-HU" b="1" i="1" dirty="0" smtClean="0"/>
              <a:t>Ezt kell meghatároznunk!</a:t>
            </a:r>
            <a:endParaRPr lang="hu-HU" b="1" i="1" dirty="0"/>
          </a:p>
        </p:txBody>
      </p:sp>
      <p:sp>
        <p:nvSpPr>
          <p:cNvPr id="43" name="Line 52"/>
          <p:cNvSpPr>
            <a:spLocks noChangeShapeType="1"/>
          </p:cNvSpPr>
          <p:nvPr/>
        </p:nvSpPr>
        <p:spPr bwMode="auto">
          <a:xfrm flipH="1">
            <a:off x="6156176" y="2420888"/>
            <a:ext cx="288032" cy="1557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923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Pozitron Emissziós Tomográfia</a:t>
            </a:r>
            <a:endParaRPr lang="hu-HU" dirty="0"/>
          </a:p>
        </p:txBody>
      </p:sp>
      <p:sp>
        <p:nvSpPr>
          <p:cNvPr id="58" name="Tartalom helye 2"/>
          <p:cNvSpPr>
            <a:spLocks noGrp="1"/>
          </p:cNvSpPr>
          <p:nvPr>
            <p:ph idx="1"/>
          </p:nvPr>
        </p:nvSpPr>
        <p:spPr>
          <a:xfrm>
            <a:off x="457200" y="1775191"/>
            <a:ext cx="8075240" cy="462560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detektorlapokat (panel) gyűrű alakban helyezik el</a:t>
            </a:r>
          </a:p>
          <a:p>
            <a:r>
              <a:rPr lang="hu-HU" sz="2400" dirty="0" smtClean="0"/>
              <a:t>Minden panelt 2D rácson elhelyezett kristályok alkotnak</a:t>
            </a:r>
          </a:p>
          <a:p>
            <a:r>
              <a:rPr lang="hu-HU" sz="2400" dirty="0" smtClean="0"/>
              <a:t>Általában </a:t>
            </a:r>
            <a:r>
              <a:rPr lang="hu-HU" sz="2400" dirty="0" err="1" smtClean="0"/>
              <a:t>CT-vel</a:t>
            </a:r>
            <a:r>
              <a:rPr lang="hu-HU" sz="2400" dirty="0" smtClean="0"/>
              <a:t> egybeépítve (pl. PET </a:t>
            </a:r>
            <a:r>
              <a:rPr lang="hu-HU" sz="2400" dirty="0" err="1" smtClean="0"/>
              <a:t>szóródásmodell</a:t>
            </a:r>
            <a:r>
              <a:rPr lang="hu-HU" sz="2400" dirty="0" smtClean="0"/>
              <a:t>)</a:t>
            </a:r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3212976"/>
            <a:ext cx="4176464" cy="3192202"/>
          </a:xfrm>
          <a:prstGeom prst="rect">
            <a:avLst/>
          </a:prstGeom>
        </p:spPr>
      </p:pic>
      <p:pic>
        <p:nvPicPr>
          <p:cNvPr id="6" name="Kép 5" descr="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7870" y="3212976"/>
            <a:ext cx="3722082" cy="319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75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3645024"/>
            <a:ext cx="4158124" cy="3118593"/>
          </a:xfrm>
          <a:prstGeom prst="rect">
            <a:avLst/>
          </a:prstGeom>
        </p:spPr>
      </p:pic>
      <p:pic>
        <p:nvPicPr>
          <p:cNvPr id="52" name="Picture 3" descr="Z:\teratomo\results\MOUSE\detmod-teratomo-mazsola-20100917083358_sagittal_1_0.0-1.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927" t="22644" r="21927" b="-391"/>
          <a:stretch/>
        </p:blipFill>
        <p:spPr bwMode="auto">
          <a:xfrm>
            <a:off x="7380312" y="1556320"/>
            <a:ext cx="1585868" cy="20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Felhasználás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199" y="1775191"/>
            <a:ext cx="5050905" cy="462560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Általában olyan (radioaktív) anyagot juttatnak a szervezetbe, amelyet a sejtek az anyagcseréjük során felvesznek (pl. cukor)</a:t>
            </a:r>
          </a:p>
          <a:p>
            <a:r>
              <a:rPr lang="hu-HU" sz="2000" dirty="0" smtClean="0"/>
              <a:t>Így nyomon követhetővé válik az anyagcsere gyorsasága</a:t>
            </a:r>
          </a:p>
          <a:p>
            <a:pPr lvl="1"/>
            <a:r>
              <a:rPr lang="hu-HU" sz="1800" dirty="0" smtClean="0"/>
              <a:t>Diagnosztika: a daganatos sejtek anyagcseréje jóval intenzívebb</a:t>
            </a:r>
          </a:p>
          <a:p>
            <a:pPr lvl="1"/>
            <a:r>
              <a:rPr lang="hu-HU" sz="1800" dirty="0" smtClean="0"/>
              <a:t>Szervműködés: agyműködés feladatok elvégzése közben</a:t>
            </a:r>
          </a:p>
          <a:p>
            <a:pPr lvl="1"/>
            <a:r>
              <a:rPr lang="hu-HU" sz="1800" dirty="0" smtClean="0"/>
              <a:t>Kisállat PET: gyógyszerkísérletek</a:t>
            </a:r>
            <a:endParaRPr lang="hu-HU" sz="1800" dirty="0"/>
          </a:p>
        </p:txBody>
      </p:sp>
      <p:pic>
        <p:nvPicPr>
          <p:cNvPr id="51" name="Kép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3485" y="1625088"/>
            <a:ext cx="1832904" cy="207107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66389" y="3699191"/>
            <a:ext cx="1498099" cy="3045201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2463" y="5369696"/>
            <a:ext cx="3915601" cy="129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188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Iteratív </a:t>
            </a:r>
            <a:br>
              <a:rPr lang="hu-HU" dirty="0" smtClean="0"/>
            </a:br>
            <a:r>
              <a:rPr lang="hu-HU" dirty="0" err="1" smtClean="0"/>
              <a:t>maximum-likelihood</a:t>
            </a:r>
            <a:r>
              <a:rPr lang="hu-HU" dirty="0" smtClean="0"/>
              <a:t> becslés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204864"/>
            <a:ext cx="2736304" cy="262094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2276872"/>
            <a:ext cx="2736304" cy="2620946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547664" y="2780928"/>
            <a:ext cx="360040" cy="14465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sz="8800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hu-HU" sz="8800" dirty="0">
              <a:solidFill>
                <a:schemeClr val="bg2">
                  <a:lumMod val="1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1115616" y="3573016"/>
            <a:ext cx="504056" cy="16011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" name="Line 40"/>
          <p:cNvSpPr>
            <a:spLocks noChangeShapeType="1"/>
          </p:cNvSpPr>
          <p:nvPr/>
        </p:nvSpPr>
        <p:spPr bwMode="auto">
          <a:xfrm flipV="1">
            <a:off x="2204120" y="3276600"/>
            <a:ext cx="495672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 flipH="1" flipV="1">
            <a:off x="1179240" y="3060576"/>
            <a:ext cx="440432" cy="22440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" name="Line 40"/>
          <p:cNvSpPr>
            <a:spLocks noChangeShapeType="1"/>
          </p:cNvSpPr>
          <p:nvPr/>
        </p:nvSpPr>
        <p:spPr bwMode="auto">
          <a:xfrm flipV="1">
            <a:off x="1916088" y="2564904"/>
            <a:ext cx="135632" cy="5124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40"/>
          <p:cNvSpPr>
            <a:spLocks noChangeShapeType="1"/>
          </p:cNvSpPr>
          <p:nvPr/>
        </p:nvSpPr>
        <p:spPr bwMode="auto">
          <a:xfrm flipH="1">
            <a:off x="1475656" y="3861048"/>
            <a:ext cx="224408" cy="42366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40"/>
          <p:cNvSpPr>
            <a:spLocks noChangeShapeType="1"/>
          </p:cNvSpPr>
          <p:nvPr/>
        </p:nvSpPr>
        <p:spPr bwMode="auto">
          <a:xfrm>
            <a:off x="2060104" y="3725416"/>
            <a:ext cx="423664" cy="49567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4067944" y="3212976"/>
            <a:ext cx="1152128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Becsült </a:t>
            </a:r>
            <a:r>
              <a:rPr lang="hu-HU" sz="2400" dirty="0" err="1" smtClean="0"/>
              <a:t>LOR-ok</a:t>
            </a:r>
            <a:endParaRPr lang="hu-HU" sz="2400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4139952" y="5373216"/>
            <a:ext cx="1872208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Mért </a:t>
            </a:r>
            <a:r>
              <a:rPr lang="hu-HU" sz="2400" dirty="0" err="1" smtClean="0"/>
              <a:t>LOR-ok</a:t>
            </a:r>
            <a:endParaRPr lang="hu-HU" sz="2400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23528" y="4710043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„</a:t>
            </a:r>
            <a:r>
              <a:rPr lang="hu-HU" b="1" dirty="0" smtClean="0"/>
              <a:t>Előrevetítés</a:t>
            </a:r>
            <a:r>
              <a:rPr lang="hu-HU" dirty="0" smtClean="0"/>
              <a:t>”:</a:t>
            </a:r>
          </a:p>
          <a:p>
            <a:r>
              <a:rPr lang="hu-HU" dirty="0" smtClean="0"/>
              <a:t>A bomláseloszlás egy becsléséből kiindulva, egy </a:t>
            </a:r>
            <a:r>
              <a:rPr lang="hu-HU" b="1" dirty="0" smtClean="0"/>
              <a:t>minél pontosabb fizikai modellt </a:t>
            </a:r>
            <a:r>
              <a:rPr lang="hu-HU" dirty="0" smtClean="0"/>
              <a:t>alkalmazva kiszámoljuk, hogy </a:t>
            </a:r>
          </a:p>
          <a:p>
            <a:r>
              <a:rPr lang="hu-HU" b="1" dirty="0" smtClean="0"/>
              <a:t>mit</a:t>
            </a:r>
            <a:r>
              <a:rPr lang="hu-HU" dirty="0" smtClean="0"/>
              <a:t> </a:t>
            </a:r>
            <a:r>
              <a:rPr lang="hu-HU" b="1" dirty="0" smtClean="0"/>
              <a:t>kellene mérnünk: </a:t>
            </a:r>
          </a:p>
          <a:p>
            <a:r>
              <a:rPr lang="hu-HU" b="1" dirty="0" smtClean="0"/>
              <a:t>„</a:t>
            </a:r>
            <a:r>
              <a:rPr lang="hu-HU" dirty="0" smtClean="0"/>
              <a:t>Becsült </a:t>
            </a:r>
            <a:r>
              <a:rPr lang="hu-HU" dirty="0" err="1" smtClean="0"/>
              <a:t>LOR-ok</a:t>
            </a:r>
            <a:r>
              <a:rPr lang="hu-HU" dirty="0" smtClean="0"/>
              <a:t>”</a:t>
            </a:r>
            <a:endParaRPr lang="hu-HU" dirty="0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 flipV="1">
            <a:off x="3059832" y="3573016"/>
            <a:ext cx="864096" cy="8384"/>
          </a:xfrm>
          <a:prstGeom prst="line">
            <a:avLst/>
          </a:prstGeom>
          <a:noFill/>
          <a:ln w="73025" cap="rnd">
            <a:solidFill>
              <a:srgbClr val="00B05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 flipV="1">
            <a:off x="5652120" y="4428728"/>
            <a:ext cx="792088" cy="800472"/>
          </a:xfrm>
          <a:prstGeom prst="line">
            <a:avLst/>
          </a:prstGeom>
          <a:noFill/>
          <a:ln w="73025" cap="rnd">
            <a:solidFill>
              <a:srgbClr val="00B05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8" name="Szövegdoboz 17"/>
          <p:cNvSpPr txBox="1"/>
          <p:nvPr/>
        </p:nvSpPr>
        <p:spPr>
          <a:xfrm>
            <a:off x="6372200" y="5085184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„</a:t>
            </a:r>
            <a:r>
              <a:rPr lang="hu-HU" b="1" dirty="0" smtClean="0"/>
              <a:t>Visszavetítés</a:t>
            </a:r>
            <a:r>
              <a:rPr lang="hu-HU" dirty="0" smtClean="0"/>
              <a:t>”:</a:t>
            </a:r>
          </a:p>
          <a:p>
            <a:r>
              <a:rPr lang="hu-HU" dirty="0" smtClean="0"/>
              <a:t>A becsült és a </a:t>
            </a:r>
            <a:r>
              <a:rPr lang="hu-HU" dirty="0" smtClean="0"/>
              <a:t>tényleges, </a:t>
            </a:r>
            <a:r>
              <a:rPr lang="hu-HU" dirty="0" smtClean="0"/>
              <a:t>mért </a:t>
            </a:r>
            <a:r>
              <a:rPr lang="hu-HU" dirty="0" err="1" smtClean="0"/>
              <a:t>LOR-ok</a:t>
            </a:r>
            <a:r>
              <a:rPr lang="hu-HU" dirty="0" smtClean="0"/>
              <a:t> aránya alapján </a:t>
            </a:r>
            <a:r>
              <a:rPr lang="hu-HU" b="1" dirty="0" smtClean="0"/>
              <a:t>korrigáljuk</a:t>
            </a:r>
            <a:r>
              <a:rPr lang="hu-HU" dirty="0" smtClean="0"/>
              <a:t> a bomlássűrűségre adott becslést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6588224" y="3284984"/>
            <a:ext cx="1656184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Pontosabb becslés</a:t>
            </a:r>
            <a:endParaRPr lang="hu-HU" dirty="0">
              <a:solidFill>
                <a:schemeClr val="bg2">
                  <a:lumMod val="1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 flipV="1">
            <a:off x="5364088" y="3573016"/>
            <a:ext cx="864096" cy="8384"/>
          </a:xfrm>
          <a:prstGeom prst="line">
            <a:avLst/>
          </a:prstGeom>
          <a:noFill/>
          <a:ln w="73025" cap="rnd">
            <a:solidFill>
              <a:srgbClr val="00B05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7380312" y="2645296"/>
            <a:ext cx="0" cy="49567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V="1">
            <a:off x="7236296" y="4005064"/>
            <a:ext cx="72008" cy="5124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flipV="1">
            <a:off x="6660232" y="3717032"/>
            <a:ext cx="288032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 flipH="1" flipV="1">
            <a:off x="7668344" y="3933056"/>
            <a:ext cx="360040" cy="3600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 flipH="1">
            <a:off x="7740352" y="2924944"/>
            <a:ext cx="360040" cy="3600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>
            <a:off x="6812632" y="2861320"/>
            <a:ext cx="351656" cy="3516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435281" cy="4625609"/>
          </a:xfrm>
        </p:spPr>
        <p:txBody>
          <a:bodyPr>
            <a:normAutofit/>
          </a:bodyPr>
          <a:lstStyle/>
          <a:p>
            <a:r>
              <a:rPr lang="hu-HU" sz="2000" dirty="0" smtClean="0"/>
              <a:t>ML (Maximum </a:t>
            </a:r>
            <a:r>
              <a:rPr lang="hu-HU" sz="2000" dirty="0" err="1" smtClean="0"/>
              <a:t>Likelihood</a:t>
            </a:r>
            <a:r>
              <a:rPr lang="hu-HU" sz="2000" dirty="0" smtClean="0"/>
              <a:t>) becslés célja: megtalálni azt az </a:t>
            </a:r>
            <a:r>
              <a:rPr lang="hu-HU" sz="2000" i="1" dirty="0" smtClean="0"/>
              <a:t>x(v)</a:t>
            </a:r>
            <a:r>
              <a:rPr lang="hu-HU" sz="2000" dirty="0" smtClean="0"/>
              <a:t> </a:t>
            </a:r>
            <a:r>
              <a:rPr lang="hu-HU" sz="2000" b="1" dirty="0" smtClean="0"/>
              <a:t>bomláseloszlást</a:t>
            </a:r>
            <a:r>
              <a:rPr lang="hu-HU" sz="2000" dirty="0" smtClean="0"/>
              <a:t>, amelyet feltételezve </a:t>
            </a:r>
            <a:r>
              <a:rPr lang="hu-HU" sz="2000" b="1" dirty="0" smtClean="0"/>
              <a:t>a mérés valószínűsége maximális</a:t>
            </a:r>
            <a:endParaRPr lang="hu-HU" sz="1800" b="1" dirty="0"/>
          </a:p>
        </p:txBody>
      </p:sp>
    </p:spTree>
    <p:extLst>
      <p:ext uri="{BB962C8B-B14F-4D97-AF65-F5344CB8AC3E}">
        <p14:creationId xmlns:p14="http://schemas.microsoft.com/office/powerpoint/2010/main" xmlns="" val="1554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Iteratív </a:t>
            </a:r>
            <a:br>
              <a:rPr lang="hu-HU" dirty="0" smtClean="0"/>
            </a:br>
            <a:r>
              <a:rPr lang="hu-HU" dirty="0" err="1" smtClean="0"/>
              <a:t>maximum-likelihood</a:t>
            </a:r>
            <a:r>
              <a:rPr lang="hu-HU" dirty="0" smtClean="0"/>
              <a:t> becslés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204863"/>
            <a:ext cx="2736304" cy="2620946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2160" y="2276871"/>
            <a:ext cx="2736304" cy="2620946"/>
          </a:xfrm>
          <a:prstGeom prst="rect">
            <a:avLst/>
          </a:prstGeom>
        </p:spPr>
      </p:pic>
      <p:sp>
        <p:nvSpPr>
          <p:cNvPr id="7" name="Line 40"/>
          <p:cNvSpPr>
            <a:spLocks noChangeShapeType="1"/>
          </p:cNvSpPr>
          <p:nvPr/>
        </p:nvSpPr>
        <p:spPr bwMode="auto">
          <a:xfrm flipH="1">
            <a:off x="1115616" y="3573015"/>
            <a:ext cx="504056" cy="16011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8" name="Line 40"/>
          <p:cNvSpPr>
            <a:spLocks noChangeShapeType="1"/>
          </p:cNvSpPr>
          <p:nvPr/>
        </p:nvSpPr>
        <p:spPr bwMode="auto">
          <a:xfrm flipV="1">
            <a:off x="2204120" y="3276599"/>
            <a:ext cx="495672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 flipH="1" flipV="1">
            <a:off x="1179240" y="3060575"/>
            <a:ext cx="440432" cy="22440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0" name="Line 40"/>
          <p:cNvSpPr>
            <a:spLocks noChangeShapeType="1"/>
          </p:cNvSpPr>
          <p:nvPr/>
        </p:nvSpPr>
        <p:spPr bwMode="auto">
          <a:xfrm flipV="1">
            <a:off x="1916088" y="2564903"/>
            <a:ext cx="135632" cy="5124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40"/>
          <p:cNvSpPr>
            <a:spLocks noChangeShapeType="1"/>
          </p:cNvSpPr>
          <p:nvPr/>
        </p:nvSpPr>
        <p:spPr bwMode="auto">
          <a:xfrm flipH="1">
            <a:off x="1475656" y="3861047"/>
            <a:ext cx="224408" cy="42366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40"/>
          <p:cNvSpPr>
            <a:spLocks noChangeShapeType="1"/>
          </p:cNvSpPr>
          <p:nvPr/>
        </p:nvSpPr>
        <p:spPr bwMode="auto">
          <a:xfrm>
            <a:off x="2060104" y="3725415"/>
            <a:ext cx="423664" cy="49567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5" name="Szövegdoboz 14"/>
          <p:cNvSpPr txBox="1"/>
          <p:nvPr/>
        </p:nvSpPr>
        <p:spPr>
          <a:xfrm>
            <a:off x="3203848" y="4953941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Az egészet megismételjük, immáron az új, pontosabb becslésből kiindulva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6588224" y="3068959"/>
            <a:ext cx="1656184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Még pontosabb becslés</a:t>
            </a:r>
            <a:endParaRPr lang="hu-HU" dirty="0">
              <a:solidFill>
                <a:schemeClr val="bg2">
                  <a:lumMod val="1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7380312" y="2645295"/>
            <a:ext cx="0" cy="49567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V="1">
            <a:off x="7236296" y="4005063"/>
            <a:ext cx="72008" cy="5124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flipV="1">
            <a:off x="6660232" y="3717031"/>
            <a:ext cx="288032" cy="152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4" name="Line 40"/>
          <p:cNvSpPr>
            <a:spLocks noChangeShapeType="1"/>
          </p:cNvSpPr>
          <p:nvPr/>
        </p:nvSpPr>
        <p:spPr bwMode="auto">
          <a:xfrm flipH="1" flipV="1">
            <a:off x="7668344" y="3933055"/>
            <a:ext cx="360040" cy="3600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5" name="Line 40"/>
          <p:cNvSpPr>
            <a:spLocks noChangeShapeType="1"/>
          </p:cNvSpPr>
          <p:nvPr/>
        </p:nvSpPr>
        <p:spPr bwMode="auto">
          <a:xfrm flipH="1">
            <a:off x="7740352" y="2924943"/>
            <a:ext cx="360040" cy="3600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6" name="Line 40"/>
          <p:cNvSpPr>
            <a:spLocks noChangeShapeType="1"/>
          </p:cNvSpPr>
          <p:nvPr/>
        </p:nvSpPr>
        <p:spPr bwMode="auto">
          <a:xfrm>
            <a:off x="6812632" y="2861319"/>
            <a:ext cx="351656" cy="35165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9" name="Szalagnyíl lefelé 28"/>
          <p:cNvSpPr/>
          <p:nvPr/>
        </p:nvSpPr>
        <p:spPr>
          <a:xfrm rot="10800000">
            <a:off x="1547665" y="4941167"/>
            <a:ext cx="6048672" cy="11521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1115616" y="3212975"/>
            <a:ext cx="1656184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Pontosabb becslés</a:t>
            </a:r>
            <a:endParaRPr lang="hu-HU" dirty="0">
              <a:solidFill>
                <a:schemeClr val="bg2">
                  <a:lumMod val="1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Line 40"/>
          <p:cNvSpPr>
            <a:spLocks noChangeShapeType="1"/>
          </p:cNvSpPr>
          <p:nvPr/>
        </p:nvSpPr>
        <p:spPr bwMode="auto">
          <a:xfrm flipV="1">
            <a:off x="3347864" y="3581399"/>
            <a:ext cx="2664296" cy="0"/>
          </a:xfrm>
          <a:prstGeom prst="line">
            <a:avLst/>
          </a:prstGeom>
          <a:noFill/>
          <a:ln w="73025" cap="rnd">
            <a:solidFill>
              <a:srgbClr val="00B050"/>
            </a:solidFill>
            <a:prstDash val="solid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54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1951</TotalTime>
  <Words>839</Words>
  <Application>Microsoft Office PowerPoint</Application>
  <PresentationFormat>Diavetítés a képernyőre (4:3 oldalarány)</PresentationFormat>
  <Paragraphs>195</Paragraphs>
  <Slides>26</Slides>
  <Notes>0</Notes>
  <HiddenSlides>0</HiddenSlides>
  <MMClips>1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8" baseType="lpstr">
      <vt:lpstr>Modul</vt:lpstr>
      <vt:lpstr>Equation</vt:lpstr>
      <vt:lpstr>3D Pozitron-Emissziós Tomográfia GPU-n</vt:lpstr>
      <vt:lpstr>Grafika csoport</vt:lpstr>
      <vt:lpstr>Tartalom</vt:lpstr>
      <vt:lpstr>Pozitron Emissziós Tomográfia</vt:lpstr>
      <vt:lpstr>Pozitron Emissziós Tomográfia</vt:lpstr>
      <vt:lpstr>Pozitron Emissziós Tomográfia</vt:lpstr>
      <vt:lpstr>Felhasználás</vt:lpstr>
      <vt:lpstr>Iteratív  maximum-likelihood becslés</vt:lpstr>
      <vt:lpstr>Iteratív  maximum-likelihood becslés</vt:lpstr>
      <vt:lpstr>Iteratív  maximum-likelihood becslés</vt:lpstr>
      <vt:lpstr>GPU?</vt:lpstr>
      <vt:lpstr>Előrevetítés</vt:lpstr>
      <vt:lpstr>Előrevetítés: Direkt Monte Carlo</vt:lpstr>
      <vt:lpstr>Előrevetítés: Adjungált MC</vt:lpstr>
      <vt:lpstr>Előrevetítés: Adjungált MC</vt:lpstr>
      <vt:lpstr>És a többi hatás?</vt:lpstr>
      <vt:lpstr>Szóródás, elnyelődés</vt:lpstr>
      <vt:lpstr>Szóródásmodell (kétszeres, pl.)</vt:lpstr>
      <vt:lpstr>Szóródásmodell (kétszeres)</vt:lpstr>
      <vt:lpstr>Szóródásmodell (kétszeres)</vt:lpstr>
      <vt:lpstr>Ha figyelmen kívül hagyjuk…</vt:lpstr>
      <vt:lpstr>Detektormodell</vt:lpstr>
      <vt:lpstr>Detektormodell</vt:lpstr>
      <vt:lpstr>Detektormodell</vt:lpstr>
      <vt:lpstr>Konklúzió</vt:lpstr>
      <vt:lpstr>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</dc:title>
  <dc:creator>root</dc:creator>
  <cp:lastModifiedBy>Magdics Milán</cp:lastModifiedBy>
  <cp:revision>173</cp:revision>
  <dcterms:created xsi:type="dcterms:W3CDTF">2011-04-19T13:18:26Z</dcterms:created>
  <dcterms:modified xsi:type="dcterms:W3CDTF">2011-07-07T05:36:47Z</dcterms:modified>
</cp:coreProperties>
</file>