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344" r:id="rId3"/>
    <p:sldId id="307" r:id="rId4"/>
    <p:sldId id="308" r:id="rId5"/>
    <p:sldId id="310" r:id="rId6"/>
    <p:sldId id="311" r:id="rId7"/>
    <p:sldId id="314" r:id="rId8"/>
    <p:sldId id="315" r:id="rId9"/>
    <p:sldId id="316" r:id="rId10"/>
    <p:sldId id="302" r:id="rId11"/>
    <p:sldId id="326" r:id="rId12"/>
    <p:sldId id="291" r:id="rId13"/>
    <p:sldId id="303" r:id="rId14"/>
    <p:sldId id="289" r:id="rId15"/>
    <p:sldId id="288" r:id="rId16"/>
    <p:sldId id="287" r:id="rId17"/>
    <p:sldId id="290" r:id="rId18"/>
    <p:sldId id="304" r:id="rId19"/>
    <p:sldId id="280" r:id="rId20"/>
    <p:sldId id="283" r:id="rId21"/>
    <p:sldId id="263" r:id="rId22"/>
    <p:sldId id="275" r:id="rId23"/>
    <p:sldId id="276" r:id="rId24"/>
    <p:sldId id="313" r:id="rId25"/>
    <p:sldId id="327" r:id="rId26"/>
    <p:sldId id="329" r:id="rId27"/>
    <p:sldId id="328" r:id="rId28"/>
    <p:sldId id="330" r:id="rId29"/>
    <p:sldId id="331" r:id="rId30"/>
    <p:sldId id="332" r:id="rId31"/>
    <p:sldId id="333" r:id="rId32"/>
    <p:sldId id="292" r:id="rId33"/>
    <p:sldId id="293" r:id="rId34"/>
    <p:sldId id="301" r:id="rId35"/>
    <p:sldId id="295" r:id="rId36"/>
    <p:sldId id="273" r:id="rId37"/>
    <p:sldId id="339" r:id="rId38"/>
    <p:sldId id="334" r:id="rId39"/>
    <p:sldId id="335" r:id="rId40"/>
    <p:sldId id="336" r:id="rId41"/>
    <p:sldId id="337" r:id="rId42"/>
    <p:sldId id="338" r:id="rId43"/>
    <p:sldId id="340" r:id="rId44"/>
    <p:sldId id="341" r:id="rId45"/>
    <p:sldId id="342" r:id="rId46"/>
    <p:sldId id="34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EA42A-64BC-4A40-B742-8B32AB1EA1A6}" type="datetimeFigureOut">
              <a:rPr lang="en-US" smtClean="0"/>
              <a:t>6/8/2016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A9F31-04A4-5045-8788-624337B8A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107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B99CF-FD29-4CA0-9D5F-CA1A78DBEF99}" type="datetimeFigureOut">
              <a:rPr lang="en-GB" smtClean="0"/>
              <a:t>08/06/2016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A7CC3-511C-4CC4-B588-D26E6042E7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3581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D427A6-12A0-47B5-9D78-BE865F08FF48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4364" y="8687389"/>
            <a:ext cx="2972016" cy="45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2D5BF11-C3B6-4621-B3B3-7C1727FA8EBA}" type="slidenum">
              <a:rPr lang="en-US" altLang="en-US" sz="1200"/>
              <a:pPr algn="r" eaLnBrk="1" hangingPunct="1"/>
              <a:t>21</a:t>
            </a:fld>
            <a:endParaRPr lang="en-US" alt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2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77" y="4343695"/>
            <a:ext cx="5487048" cy="411244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168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4751D-89E1-4F6A-A9C1-8AB9BC5F751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94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241CB-3F32-47D4-A82C-AD31FECB2F50}" type="slidenum">
              <a:rPr lang="de-AT" smtClean="0"/>
              <a:pPr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7062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99D6E-D244-42B1-8086-793094731AF4}" type="slidenum">
              <a:rPr lang="de-AT" smtClean="0"/>
              <a:pPr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562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BFF876-1512-4F1F-A047-0C770F87E1AF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114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Slide Number Placeholder 3"/>
          <p:cNvSpPr txBox="1">
            <a:spLocks noGrp="1"/>
          </p:cNvSpPr>
          <p:nvPr/>
        </p:nvSpPr>
        <p:spPr bwMode="auto">
          <a:xfrm>
            <a:off x="3805238" y="9361488"/>
            <a:ext cx="29114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F145C1E-230A-435D-A5CA-81D83D27902F}" type="slidenum">
              <a:rPr lang="en-US" sz="1200"/>
              <a:pPr algn="r"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38733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7F8FD-D91C-4F75-96FA-67AF086D052E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427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4751D-89E1-4F6A-A9C1-8AB9BC5F751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925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4751D-89E1-4F6A-A9C1-8AB9BC5F751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423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4751D-89E1-4F6A-A9C1-8AB9BC5F751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79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3F7B-D2DA-444A-8A57-885A018407D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3F7B-D2DA-444A-8A57-885A018407D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3F7B-D2DA-444A-8A57-885A018407D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3F7B-D2DA-444A-8A57-885A018407D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3F7B-D2DA-444A-8A57-885A018407D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Presentation at Wigner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2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3F7B-D2DA-444A-8A57-885A018407D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3F7B-D2DA-444A-8A57-885A018407D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3F7B-D2DA-444A-8A57-885A018407D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3F7B-D2DA-444A-8A57-885A018407D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3F7B-D2DA-444A-8A57-885A018407D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3F7B-D2DA-444A-8A57-885A018407D2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emf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10" Type="http://schemas.openxmlformats.org/officeDocument/2006/relationships/image" Target="../media/image64.emf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59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CERN ABT grou</a:t>
            </a:r>
            <a:r>
              <a:rPr lang="en-US" dirty="0"/>
              <a:t>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8579296" cy="47676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Design, produce and operate over 80 kicker systems. </a:t>
            </a:r>
          </a:p>
          <a:p>
            <a:pPr lvl="1"/>
            <a:r>
              <a:rPr lang="en-US" sz="2000" dirty="0" smtClean="0"/>
              <a:t>Rise times: 5ns (CLIC) to 2.8 µs (LHC). </a:t>
            </a:r>
          </a:p>
          <a:p>
            <a:pPr lvl="1"/>
            <a:r>
              <a:rPr lang="en-US" sz="2000" dirty="0" smtClean="0"/>
              <a:t>Pulse durations up to 90 µs (typically &lt;1% ripple).</a:t>
            </a:r>
          </a:p>
          <a:p>
            <a:pPr lvl="1"/>
            <a:r>
              <a:rPr lang="en-US" sz="2000" dirty="0" smtClean="0"/>
              <a:t>Pulsed currents up to 20 kA (LHC MKD).</a:t>
            </a:r>
          </a:p>
          <a:p>
            <a:pPr lvl="1"/>
            <a:r>
              <a:rPr lang="en-US" sz="2000" dirty="0" smtClean="0"/>
              <a:t>Voltages up to  80 kV (PS). </a:t>
            </a:r>
            <a:endParaRPr lang="en-GB" sz="2000" dirty="0"/>
          </a:p>
          <a:p>
            <a:r>
              <a:rPr lang="en-US" sz="2400" dirty="0" smtClean="0"/>
              <a:t>Design, build and operate septum magnets</a:t>
            </a:r>
          </a:p>
          <a:p>
            <a:pPr lvl="1"/>
            <a:r>
              <a:rPr lang="en-US" sz="2000" dirty="0"/>
              <a:t>F</a:t>
            </a:r>
            <a:r>
              <a:rPr lang="en-US" sz="2000" dirty="0" smtClean="0"/>
              <a:t>rom DC to ~</a:t>
            </a:r>
            <a:r>
              <a:rPr lang="en-US" sz="2000" dirty="0" err="1" smtClean="0"/>
              <a:t>ms</a:t>
            </a:r>
            <a:r>
              <a:rPr lang="en-US" sz="2000" dirty="0" smtClean="0"/>
              <a:t> pulse length</a:t>
            </a:r>
          </a:p>
          <a:p>
            <a:pPr lvl="1"/>
            <a:r>
              <a:rPr lang="en-US" sz="2000" dirty="0" smtClean="0"/>
              <a:t>Fields from 0.05 to 1.6 T</a:t>
            </a:r>
          </a:p>
          <a:p>
            <a:pPr lvl="1"/>
            <a:r>
              <a:rPr lang="en-US" sz="2000" dirty="0" smtClean="0"/>
              <a:t>Currents up to 24 kA DC.</a:t>
            </a:r>
          </a:p>
          <a:p>
            <a:r>
              <a:rPr lang="en-US" sz="2400" dirty="0"/>
              <a:t>Competencies in </a:t>
            </a:r>
            <a:r>
              <a:rPr lang="en-US" sz="2400" dirty="0">
                <a:solidFill>
                  <a:srgbClr val="FF0000"/>
                </a:solidFill>
              </a:rPr>
              <a:t>pulsed power</a:t>
            </a:r>
            <a:r>
              <a:rPr lang="en-US" sz="2400" dirty="0"/>
              <a:t> technology, </a:t>
            </a:r>
            <a:r>
              <a:rPr lang="en-US" sz="2400" dirty="0">
                <a:solidFill>
                  <a:srgbClr val="FF0000"/>
                </a:solidFill>
              </a:rPr>
              <a:t>high voltage </a:t>
            </a:r>
            <a:r>
              <a:rPr lang="en-US" sz="2400" dirty="0"/>
              <a:t>engineering, </a:t>
            </a:r>
            <a:r>
              <a:rPr lang="en-US" sz="2400" dirty="0">
                <a:solidFill>
                  <a:srgbClr val="FF0000"/>
                </a:solidFill>
              </a:rPr>
              <a:t>mechanical design </a:t>
            </a:r>
            <a:r>
              <a:rPr lang="en-US" sz="2400" dirty="0"/>
              <a:t>and production</a:t>
            </a:r>
            <a:r>
              <a:rPr lang="en-US" sz="2400" dirty="0" smtClean="0"/>
              <a:t>, </a:t>
            </a:r>
            <a:r>
              <a:rPr lang="en-US" sz="2400" dirty="0"/>
              <a:t>handling of </a:t>
            </a:r>
            <a:r>
              <a:rPr lang="en-US" sz="2400" dirty="0">
                <a:solidFill>
                  <a:srgbClr val="FF0000"/>
                </a:solidFill>
              </a:rPr>
              <a:t>UHV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testing</a:t>
            </a:r>
            <a:r>
              <a:rPr lang="en-US" sz="2400" dirty="0"/>
              <a:t> and maintenance.  </a:t>
            </a:r>
          </a:p>
          <a:p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10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0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3204" y="-12577"/>
            <a:ext cx="8229600" cy="1219200"/>
          </a:xfrm>
        </p:spPr>
        <p:txBody>
          <a:bodyPr/>
          <a:lstStyle/>
          <a:p>
            <a:r>
              <a:rPr lang="en-GB" dirty="0" smtClean="0"/>
              <a:t>Beam Transfer Systems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68" y="2702272"/>
            <a:ext cx="4949056" cy="3535040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97160" y="908720"/>
            <a:ext cx="9046840" cy="2913112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Switching </a:t>
            </a:r>
            <a:r>
              <a:rPr lang="en-GB" sz="2800" dirty="0" smtClean="0"/>
              <a:t>beams in or out of accelerators, or between </a:t>
            </a:r>
            <a:r>
              <a:rPr lang="en-GB" sz="2800" dirty="0" err="1" smtClean="0"/>
              <a:t>beamlines</a:t>
            </a:r>
            <a:endParaRPr lang="en-GB" sz="2800" dirty="0" smtClean="0"/>
          </a:p>
          <a:p>
            <a:r>
              <a:rPr lang="en-GB" sz="2800" b="1" dirty="0" smtClean="0"/>
              <a:t>Kickers </a:t>
            </a:r>
            <a:r>
              <a:rPr lang="en-GB" sz="2800" dirty="0" smtClean="0"/>
              <a:t>and </a:t>
            </a:r>
            <a:r>
              <a:rPr lang="en-GB" sz="2800" b="1" dirty="0" smtClean="0"/>
              <a:t>septa</a:t>
            </a:r>
            <a:r>
              <a:rPr lang="en-GB" sz="2800" dirty="0" smtClean="0"/>
              <a:t> (and special beamline magnets)</a:t>
            </a:r>
          </a:p>
          <a:p>
            <a:r>
              <a:rPr lang="en-GB" sz="2800" b="1" dirty="0" smtClean="0"/>
              <a:t>Performance</a:t>
            </a:r>
            <a:r>
              <a:rPr lang="en-GB" sz="2800" dirty="0" smtClean="0"/>
              <a:t>: field strength, rise time, field quality, aperture,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3" y="0"/>
            <a:ext cx="9144000" cy="940443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Kickers and septa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6854" cy="138331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Beam injection, extraction, disposal</a:t>
            </a:r>
          </a:p>
          <a:p>
            <a:r>
              <a:rPr lang="en-US" dirty="0" smtClean="0"/>
              <a:t>Tune Measurements</a:t>
            </a:r>
          </a:p>
          <a:p>
            <a:r>
              <a:rPr lang="en-US" dirty="0" smtClean="0"/>
              <a:t>Beam chopping  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12</a:t>
            </a:fld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r="-524" b="12915"/>
          <a:stretch/>
        </p:blipFill>
        <p:spPr bwMode="auto">
          <a:xfrm>
            <a:off x="1691680" y="2577842"/>
            <a:ext cx="6855773" cy="358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2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Kicker Hardware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13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0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Usual Kicker system </a:t>
            </a:r>
            <a:r>
              <a:rPr lang="en-US" dirty="0"/>
              <a:t>t</a:t>
            </a:r>
            <a:r>
              <a:rPr lang="en-US" dirty="0" smtClean="0"/>
              <a:t>opology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3"/>
            <a:ext cx="8834736" cy="365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14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0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Lumped inductance magnets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5" descr="G:\Divisions\AB\Groups\BT\Sections\KPS\KLAUS_Scans\BFA Stairmagne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" y="1340768"/>
            <a:ext cx="6996630" cy="486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Projects\medaustron\WP_SpecialMagnets\Danfysik\Danfysik_contract_follow_up\Visit_to_DF\2013_May14_15th\IMG_8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r="8990"/>
          <a:stretch/>
        </p:blipFill>
        <p:spPr bwMode="auto">
          <a:xfrm>
            <a:off x="6069025" y="3182002"/>
            <a:ext cx="307497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15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069024" y="1340768"/>
            <a:ext cx="3111487" cy="184123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Used for “slower” systems (&gt; 0.4µs range)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Currents up to 3kA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Voltages up to 40 kV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0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6854" cy="940443"/>
          </a:xfrm>
        </p:spPr>
        <p:txBody>
          <a:bodyPr/>
          <a:lstStyle/>
          <a:p>
            <a:r>
              <a:rPr lang="en-US" dirty="0" smtClean="0"/>
              <a:t>Transmission Line Kickers</a:t>
            </a:r>
            <a:endParaRPr lang="en-GB" dirty="0"/>
          </a:p>
        </p:txBody>
      </p:sp>
      <p:pic>
        <p:nvPicPr>
          <p:cNvPr id="8196" name="Picture 4" descr="G:\Divisions\AB\Groups\BT\Sections\KPS\KLAUS_Scans\KFA72-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313" y="980727"/>
            <a:ext cx="4679589" cy="33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095289"/>
            <a:ext cx="8154846" cy="326981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" name="Picture 2" descr="https://proj-lti.web.cern.ch/proj-lti/LTIcoordination/Archive/2008/170108/M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2" y="980728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2486133" cy="18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16</a:t>
            </a:fld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486133" y="4293096"/>
            <a:ext cx="6637769" cy="184123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Used for “faster” systems (50ns-200ns range)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Currents up to 5 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Voltages up to 80 kV 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5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Generators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8363272" cy="146033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PFL and PFN based Generators</a:t>
            </a:r>
          </a:p>
          <a:p>
            <a:r>
              <a:rPr lang="en-US" dirty="0" smtClean="0"/>
              <a:t>Very fast systems (50ns range) are mostly using PFL’s and </a:t>
            </a:r>
            <a:r>
              <a:rPr lang="en-US" dirty="0" err="1" smtClean="0"/>
              <a:t>thyratron</a:t>
            </a:r>
            <a:r>
              <a:rPr lang="en-US" dirty="0" smtClean="0"/>
              <a:t> switches (di/</a:t>
            </a:r>
            <a:r>
              <a:rPr lang="en-US" dirty="0" err="1" smtClean="0"/>
              <a:t>dt</a:t>
            </a:r>
            <a:r>
              <a:rPr lang="en-US" dirty="0" smtClean="0"/>
              <a:t>)</a:t>
            </a:r>
          </a:p>
          <a:p>
            <a:r>
              <a:rPr lang="en-US" dirty="0" smtClean="0"/>
              <a:t>“Slower” systems (0.2-3µs) are based on PFN and  GTO technology (stacked).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785939"/>
            <a:ext cx="50726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52" y="2785939"/>
            <a:ext cx="489204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17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5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Extraction Kicker System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18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16416" y="6309320"/>
            <a:ext cx="736517" cy="333375"/>
          </a:xfrm>
          <a:prstGeom prst="rect">
            <a:avLst/>
          </a:prstGeom>
        </p:spPr>
        <p:txBody>
          <a:bodyPr/>
          <a:lstStyle/>
          <a:p>
            <a:fld id="{F49C12DF-7D4D-4C38-8486-70894675C9E4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1043608" y="0"/>
            <a:ext cx="8280400" cy="647700"/>
          </a:xfrm>
          <a:noFill/>
          <a:ln/>
        </p:spPr>
        <p:txBody>
          <a:bodyPr>
            <a:normAutofit/>
          </a:bodyPr>
          <a:lstStyle/>
          <a:p>
            <a:r>
              <a:rPr lang="en-GB" sz="3600" dirty="0"/>
              <a:t>LHC extraction kickers “MKD”</a:t>
            </a:r>
            <a:endParaRPr lang="en-US" altLang="en-US" sz="2800" dirty="0"/>
          </a:p>
        </p:txBody>
      </p:sp>
      <p:pic>
        <p:nvPicPr>
          <p:cNvPr id="108550" name="Picture 6" descr="VUE DE LA LIG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/>
          <a:stretch>
            <a:fillRect/>
          </a:stretch>
        </p:blipFill>
        <p:spPr bwMode="auto">
          <a:xfrm>
            <a:off x="0" y="692150"/>
            <a:ext cx="9144000" cy="54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5635" y="4509120"/>
            <a:ext cx="3600400" cy="156966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600" b="1" dirty="0" smtClean="0"/>
              <a:t>15 magnets provide a total  </a:t>
            </a:r>
            <a:r>
              <a:rPr lang="en-US" altLang="en-US" sz="1600" b="1" dirty="0"/>
              <a:t>horizontal </a:t>
            </a:r>
            <a:r>
              <a:rPr lang="en-US" altLang="en-US" sz="1600" b="1" dirty="0" smtClean="0"/>
              <a:t>deflection of </a:t>
            </a:r>
            <a:r>
              <a:rPr lang="en-US" altLang="en-US" sz="1600" b="1" dirty="0"/>
              <a:t>0.28 </a:t>
            </a:r>
            <a:r>
              <a:rPr lang="en-US" altLang="en-US" sz="1600" b="1" dirty="0" err="1" smtClean="0"/>
              <a:t>mrad</a:t>
            </a:r>
            <a:endParaRPr lang="en-US" altLang="en-US" sz="1600" b="1" dirty="0" smtClean="0"/>
          </a:p>
          <a:p>
            <a:pPr algn="ctr"/>
            <a:r>
              <a:rPr lang="en-US" altLang="en-US" sz="1600" b="1" dirty="0" smtClean="0"/>
              <a:t>18.5 kA / 30 kV </a:t>
            </a:r>
          </a:p>
          <a:p>
            <a:pPr algn="ctr"/>
            <a:r>
              <a:rPr lang="en-US" altLang="en-US" sz="1600" b="1" dirty="0" smtClean="0"/>
              <a:t>0.3 T peak field</a:t>
            </a:r>
          </a:p>
          <a:p>
            <a:pPr algn="ctr"/>
            <a:r>
              <a:rPr lang="en-US" altLang="en-US" sz="1600" b="1" dirty="0" smtClean="0"/>
              <a:t>73 mm aperture</a:t>
            </a:r>
          </a:p>
          <a:p>
            <a:pPr algn="ctr"/>
            <a:r>
              <a:rPr lang="en-US" altLang="en-US" sz="1600" b="1" dirty="0" smtClean="0"/>
              <a:t>1.4 m magnet length </a:t>
            </a:r>
            <a:endParaRPr lang="en-US" altLang="en-US" sz="16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3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3492"/>
            <a:ext cx="9144000" cy="940443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Beam transfer opportunities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 algn="ctr">
              <a:buNone/>
            </a:pPr>
            <a:endParaRPr lang="en-US" sz="3200" b="1" dirty="0" smtClean="0"/>
          </a:p>
          <a:p>
            <a:pPr marL="36576" indent="0" algn="ctr">
              <a:buNone/>
            </a:pPr>
            <a:r>
              <a:rPr lang="en-US" sz="3200" b="1" dirty="0" smtClean="0"/>
              <a:t>Brennan Goddard</a:t>
            </a:r>
          </a:p>
          <a:p>
            <a:pPr marL="36576" indent="0" algn="ctr">
              <a:buNone/>
            </a:pPr>
            <a:r>
              <a:rPr lang="en-US" sz="3200" b="1" dirty="0" smtClean="0"/>
              <a:t>Group Leader, CERN TE/ABT</a:t>
            </a:r>
          </a:p>
          <a:p>
            <a:pPr marL="36576" indent="0" algn="ctr">
              <a:buNone/>
            </a:pPr>
            <a:endParaRPr lang="en-US" sz="3200" b="1" dirty="0" smtClean="0"/>
          </a:p>
          <a:p>
            <a:pPr marL="36576" indent="0" algn="ctr">
              <a:buNone/>
            </a:pPr>
            <a:r>
              <a:rPr lang="en-US" sz="3200" b="1" dirty="0" smtClean="0"/>
              <a:t>Wigner Institute 7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June 2016</a:t>
            </a:r>
            <a:endParaRPr lang="en-US" sz="32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844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altLang="en-US" sz="4000" dirty="0"/>
              <a:t>Extraction kicker magnet - MKD</a:t>
            </a:r>
            <a:br>
              <a:rPr lang="en-GB" altLang="en-US" sz="4000" dirty="0"/>
            </a:br>
            <a:endParaRPr lang="en-US" altLang="en-US" sz="4000" u="sng" dirty="0"/>
          </a:p>
        </p:txBody>
      </p:sp>
      <p:pic>
        <p:nvPicPr>
          <p:cNvPr id="91140" name="Picture 4" descr="MKD_2005_cross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4639" r="44417" b="18500"/>
          <a:stretch>
            <a:fillRect/>
          </a:stretch>
        </p:blipFill>
        <p:spPr bwMode="auto">
          <a:xfrm>
            <a:off x="179388" y="1484313"/>
            <a:ext cx="4932362" cy="46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5479518" y="3151763"/>
            <a:ext cx="38467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 smtClean="0"/>
              <a:t>high </a:t>
            </a:r>
            <a:r>
              <a:rPr lang="en-US" altLang="en-US" dirty="0"/>
              <a:t>voltage </a:t>
            </a:r>
            <a:r>
              <a:rPr lang="en-US" altLang="en-US" dirty="0" smtClean="0"/>
              <a:t>coil </a:t>
            </a:r>
            <a:br>
              <a:rPr lang="en-US" altLang="en-US" dirty="0" smtClean="0"/>
            </a:br>
            <a:r>
              <a:rPr lang="en-US" altLang="en-US" dirty="0" smtClean="0"/>
              <a:t>(red: conductor, yellow: insulation) </a:t>
            </a:r>
            <a:endParaRPr lang="en-US" altLang="en-US" dirty="0"/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 flipH="1" flipV="1">
            <a:off x="3733161" y="3428998"/>
            <a:ext cx="1702934" cy="71834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 flipH="1" flipV="1">
            <a:off x="3348037" y="3860799"/>
            <a:ext cx="2160066" cy="338119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 flipH="1" flipV="1">
            <a:off x="4391023" y="4362619"/>
            <a:ext cx="1185001" cy="19945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5642636" y="1628800"/>
            <a:ext cx="30813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dirty="0">
                <a:solidFill>
                  <a:schemeClr val="tx2"/>
                </a:solidFill>
              </a:rPr>
              <a:t>Magnets are built around a metallized ceramic vacuum </a:t>
            </a:r>
            <a:r>
              <a:rPr lang="en-US" altLang="en-US" b="1" dirty="0" smtClean="0">
                <a:solidFill>
                  <a:schemeClr val="tx2"/>
                </a:solidFill>
              </a:rPr>
              <a:t>chamber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 flipH="1">
            <a:off x="4716463" y="5289854"/>
            <a:ext cx="950912" cy="9233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 flipH="1">
            <a:off x="5076825" y="5701899"/>
            <a:ext cx="499200" cy="40646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176909" y="5949949"/>
            <a:ext cx="1399116" cy="705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642636" y="5105189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dirty="0">
                <a:solidFill>
                  <a:srgbClr val="0055A0"/>
                </a:solidFill>
              </a:rPr>
              <a:t>Epoxy </a:t>
            </a:r>
            <a:r>
              <a:rPr lang="en-US" altLang="en-US" dirty="0" err="1">
                <a:solidFill>
                  <a:srgbClr val="0055A0"/>
                </a:solidFill>
              </a:rPr>
              <a:t>moulding</a:t>
            </a:r>
            <a:endParaRPr lang="en-US" altLang="en-US" dirty="0">
              <a:solidFill>
                <a:srgbClr val="0055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5768" y="4014253"/>
            <a:ext cx="3168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dirty="0">
                <a:solidFill>
                  <a:srgbClr val="0055A0"/>
                </a:solidFill>
              </a:rPr>
              <a:t>Ceramic vacuum chamber</a:t>
            </a:r>
          </a:p>
        </p:txBody>
      </p:sp>
      <p:sp>
        <p:nvSpPr>
          <p:cNvPr id="4" name="Rectangle 3"/>
          <p:cNvSpPr/>
          <p:nvPr/>
        </p:nvSpPr>
        <p:spPr>
          <a:xfrm>
            <a:off x="5585768" y="4377405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dirty="0" smtClean="0">
                <a:solidFill>
                  <a:srgbClr val="0055A0"/>
                </a:solidFill>
              </a:rPr>
              <a:t>C-core (Si-Fe tape)</a:t>
            </a:r>
            <a:endParaRPr lang="en-US" altLang="en-US" dirty="0">
              <a:solidFill>
                <a:srgbClr val="0055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0331" y="5517232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dirty="0">
                <a:solidFill>
                  <a:srgbClr val="0055A0"/>
                </a:solidFill>
              </a:rPr>
              <a:t>Mechanical frame</a:t>
            </a:r>
          </a:p>
        </p:txBody>
      </p:sp>
      <p:sp>
        <p:nvSpPr>
          <p:cNvPr id="6" name="Rectangle 5"/>
          <p:cNvSpPr/>
          <p:nvPr/>
        </p:nvSpPr>
        <p:spPr>
          <a:xfrm>
            <a:off x="5550331" y="5765283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dirty="0">
                <a:solidFill>
                  <a:srgbClr val="0055A0"/>
                </a:solidFill>
              </a:rPr>
              <a:t>Screen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0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KDG_6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/>
          <a:stretch/>
        </p:blipFill>
        <p:spPr bwMode="auto">
          <a:xfrm>
            <a:off x="0" y="753532"/>
            <a:ext cx="9144000" cy="66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2943225" cy="3938588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310704" y="2787278"/>
            <a:ext cx="2478088" cy="5810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600" b="1" dirty="0">
                <a:latin typeface="Helvetica" pitchFamily="34" charset="0"/>
              </a:rPr>
              <a:t>FHCT stack with   </a:t>
            </a:r>
          </a:p>
          <a:p>
            <a:pPr algn="ctr"/>
            <a:r>
              <a:rPr lang="en-US" altLang="en-US" sz="1600" b="1" dirty="0">
                <a:latin typeface="Helvetica" pitchFamily="34" charset="0"/>
              </a:rPr>
              <a:t>trigger transformer</a:t>
            </a: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19872" y="5796186"/>
            <a:ext cx="5638800" cy="92333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/>
            <a:r>
              <a:rPr lang="en-US" altLang="en-US" dirty="0" smtClean="0">
                <a:latin typeface="Arial" pitchFamily="34" charset="0"/>
              </a:rPr>
              <a:t>15 Pulse generators in </a:t>
            </a:r>
            <a:r>
              <a:rPr lang="en-US" altLang="en-US" dirty="0">
                <a:latin typeface="Arial" pitchFamily="34" charset="0"/>
              </a:rPr>
              <a:t>g</a:t>
            </a:r>
            <a:r>
              <a:rPr lang="en-US" altLang="en-US" dirty="0" smtClean="0">
                <a:latin typeface="Arial" pitchFamily="34" charset="0"/>
              </a:rPr>
              <a:t>allery parallel to LHC tunnel.</a:t>
            </a:r>
          </a:p>
          <a:p>
            <a:pPr algn="ctr" eaLnBrk="1" hangingPunct="1"/>
            <a:r>
              <a:rPr lang="en-US" altLang="en-US" dirty="0" smtClean="0">
                <a:latin typeface="Arial" pitchFamily="34" charset="0"/>
              </a:rPr>
              <a:t>Connected to the magnets via ~30 m of 8 parallel transmission cables.</a:t>
            </a:r>
            <a:endParaRPr lang="en-US" altLang="en-US" dirty="0">
              <a:latin typeface="Arial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6854" cy="940443"/>
          </a:xfrm>
        </p:spPr>
        <p:txBody>
          <a:bodyPr>
            <a:normAutofit fontScale="90000"/>
          </a:bodyPr>
          <a:lstStyle/>
          <a:p>
            <a:r>
              <a:rPr lang="en-GB" dirty="0"/>
              <a:t>MKD pulse generators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21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905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850106"/>
          </a:xfrm>
        </p:spPr>
        <p:txBody>
          <a:bodyPr/>
          <a:lstStyle/>
          <a:p>
            <a:r>
              <a:rPr lang="de-AT" dirty="0" smtClean="0"/>
              <a:t>MKD Pulse &amp; Generator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4509120"/>
            <a:ext cx="4608512" cy="1545035"/>
          </a:xfrm>
        </p:spPr>
        <p:txBody>
          <a:bodyPr>
            <a:normAutofit lnSpcReduction="10000"/>
          </a:bodyPr>
          <a:lstStyle/>
          <a:p>
            <a:r>
              <a:rPr lang="de-AT" dirty="0" smtClean="0"/>
              <a:t>18.5 kA, 30 kV</a:t>
            </a:r>
          </a:p>
          <a:p>
            <a:r>
              <a:rPr lang="de-AT" dirty="0"/>
              <a:t>FHCT </a:t>
            </a:r>
            <a:r>
              <a:rPr lang="de-AT" dirty="0" smtClean="0"/>
              <a:t>(10x GTO stack) </a:t>
            </a:r>
            <a:endParaRPr lang="de-AT" dirty="0"/>
          </a:p>
          <a:p>
            <a:r>
              <a:rPr lang="de-AT" dirty="0" smtClean="0"/>
              <a:t>max. di/</a:t>
            </a:r>
            <a:r>
              <a:rPr lang="de-AT" dirty="0" err="1" smtClean="0"/>
              <a:t>dt</a:t>
            </a:r>
            <a:r>
              <a:rPr lang="de-AT" dirty="0" smtClean="0"/>
              <a:t> ~20kA/µs</a:t>
            </a:r>
          </a:p>
          <a:p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31683" y="6395919"/>
            <a:ext cx="1136661" cy="365125"/>
          </a:xfrm>
          <a:prstGeom prst="rect">
            <a:avLst/>
          </a:prstGeom>
        </p:spPr>
        <p:txBody>
          <a:bodyPr/>
          <a:lstStyle/>
          <a:p>
            <a:fld id="{9154E345-F532-4EFE-AE4A-2788FEE485CB}" type="slidenum">
              <a:rPr lang="de-AT" smtClean="0"/>
              <a:pPr/>
              <a:t>22</a:t>
            </a:fld>
            <a:endParaRPr lang="de-A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6621"/>
          <a:stretch/>
        </p:blipFill>
        <p:spPr bwMode="auto">
          <a:xfrm>
            <a:off x="562803" y="1397000"/>
            <a:ext cx="4968552" cy="28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24744"/>
            <a:ext cx="35638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1275987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2">
                    <a:lumMod val="10000"/>
                  </a:schemeClr>
                </a:solidFill>
              </a:rPr>
              <a:t>B.dl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[Tm]</a:t>
            </a:r>
            <a:endParaRPr lang="en-GB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3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MKD Generator Circuit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31683" y="6395919"/>
            <a:ext cx="1136661" cy="365125"/>
          </a:xfrm>
          <a:prstGeom prst="rect">
            <a:avLst/>
          </a:prstGeom>
        </p:spPr>
        <p:txBody>
          <a:bodyPr/>
          <a:lstStyle/>
          <a:p>
            <a:fld id="{64B096F9-3565-4A03-85FF-9D977F27F03C}" type="slidenum">
              <a:rPr lang="de-AT" smtClean="0"/>
              <a:pPr/>
              <a:t>23</a:t>
            </a:fld>
            <a:endParaRPr lang="de-AT"/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7825" name="Group 1"/>
          <p:cNvGrpSpPr>
            <a:grpSpLocks noChangeAspect="1"/>
          </p:cNvGrpSpPr>
          <p:nvPr/>
        </p:nvGrpSpPr>
        <p:grpSpPr bwMode="auto">
          <a:xfrm>
            <a:off x="467544" y="1628800"/>
            <a:ext cx="6563656" cy="3888432"/>
            <a:chOff x="3368" y="9670"/>
            <a:chExt cx="5914" cy="3505"/>
          </a:xfrm>
        </p:grpSpPr>
        <p:sp>
          <p:nvSpPr>
            <p:cNvPr id="77836" name="AutoShape 12"/>
            <p:cNvSpPr>
              <a:spLocks noChangeAspect="1" noChangeArrowheads="1" noTextEdit="1"/>
            </p:cNvSpPr>
            <p:nvPr/>
          </p:nvSpPr>
          <p:spPr bwMode="auto">
            <a:xfrm>
              <a:off x="3368" y="9670"/>
              <a:ext cx="5914" cy="350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pic>
          <p:nvPicPr>
            <p:cNvPr id="77835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5" y="9670"/>
              <a:ext cx="5516" cy="3505"/>
            </a:xfrm>
            <a:prstGeom prst="rect">
              <a:avLst/>
            </a:prstGeom>
            <a:noFill/>
          </p:spPr>
        </p:pic>
        <p:sp>
          <p:nvSpPr>
            <p:cNvPr id="77834" name="Text Box 10"/>
            <p:cNvSpPr txBox="1">
              <a:spLocks noChangeArrowheads="1"/>
            </p:cNvSpPr>
            <p:nvPr/>
          </p:nvSpPr>
          <p:spPr bwMode="auto">
            <a:xfrm>
              <a:off x="3422" y="10407"/>
              <a:ext cx="73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ja-JP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SW A</a:t>
              </a:r>
              <a:r>
                <a:rPr kumimoji="0" lang="en-GB" altLang="ja-JP" sz="10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1</a:t>
              </a:r>
              <a:endParaRPr kumimoji="0" lang="en-GB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33" name="Text Box 9"/>
            <p:cNvSpPr txBox="1">
              <a:spLocks noChangeArrowheads="1"/>
            </p:cNvSpPr>
            <p:nvPr/>
          </p:nvSpPr>
          <p:spPr bwMode="auto">
            <a:xfrm>
              <a:off x="3368" y="12319"/>
              <a:ext cx="738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ja-JP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SW A</a:t>
              </a:r>
              <a:r>
                <a:rPr kumimoji="0" lang="en-GB" altLang="ja-JP" sz="10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2</a:t>
              </a:r>
              <a:endParaRPr kumimoji="0" lang="en-GB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32" name="Text Box 8"/>
            <p:cNvSpPr txBox="1">
              <a:spLocks noChangeArrowheads="1"/>
            </p:cNvSpPr>
            <p:nvPr/>
          </p:nvSpPr>
          <p:spPr bwMode="auto">
            <a:xfrm>
              <a:off x="4929" y="12438"/>
              <a:ext cx="739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ja-JP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SW B</a:t>
              </a:r>
              <a:r>
                <a:rPr kumimoji="0" lang="en-GB" altLang="ja-JP" sz="10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2</a:t>
              </a:r>
              <a:endParaRPr kumimoji="0" lang="en-GB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31" name="Text Box 7"/>
            <p:cNvSpPr txBox="1">
              <a:spLocks noChangeArrowheads="1"/>
            </p:cNvSpPr>
            <p:nvPr/>
          </p:nvSpPr>
          <p:spPr bwMode="auto">
            <a:xfrm>
              <a:off x="5012" y="10545"/>
              <a:ext cx="739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ja-JP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SW B</a:t>
              </a:r>
              <a:r>
                <a:rPr kumimoji="0" lang="en-GB" altLang="ja-JP" sz="10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1</a:t>
              </a:r>
              <a:endParaRPr kumimoji="0" lang="en-GB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30" name="Text Box 6"/>
            <p:cNvSpPr txBox="1">
              <a:spLocks noChangeArrowheads="1"/>
            </p:cNvSpPr>
            <p:nvPr/>
          </p:nvSpPr>
          <p:spPr bwMode="auto">
            <a:xfrm>
              <a:off x="4372" y="10097"/>
              <a:ext cx="42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ja-JP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C</a:t>
              </a:r>
              <a:r>
                <a:rPr kumimoji="0" lang="en-GB" altLang="ja-JP" sz="10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M</a:t>
              </a:r>
              <a:endParaRPr kumimoji="0" lang="en-GB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29" name="Text Box 5"/>
            <p:cNvSpPr txBox="1">
              <a:spLocks noChangeArrowheads="1"/>
            </p:cNvSpPr>
            <p:nvPr/>
          </p:nvSpPr>
          <p:spPr bwMode="auto">
            <a:xfrm>
              <a:off x="4372" y="12008"/>
              <a:ext cx="429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ja-JP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C</a:t>
              </a:r>
              <a:r>
                <a:rPr kumimoji="0" lang="en-GB" altLang="ja-JP" sz="10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M</a:t>
              </a:r>
              <a:endParaRPr kumimoji="0" lang="en-GB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28" name="Text Box 4"/>
            <p:cNvSpPr txBox="1">
              <a:spLocks noChangeArrowheads="1"/>
            </p:cNvSpPr>
            <p:nvPr/>
          </p:nvSpPr>
          <p:spPr bwMode="auto">
            <a:xfrm>
              <a:off x="5130" y="12747"/>
              <a:ext cx="429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ja-JP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C</a:t>
              </a:r>
              <a:r>
                <a:rPr kumimoji="0" lang="en-GB" altLang="ja-JP" sz="10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c</a:t>
              </a:r>
              <a:endParaRPr kumimoji="0" lang="en-GB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27" name="Text Box 3"/>
            <p:cNvSpPr txBox="1">
              <a:spLocks noChangeArrowheads="1"/>
            </p:cNvSpPr>
            <p:nvPr/>
          </p:nvSpPr>
          <p:spPr bwMode="auto">
            <a:xfrm>
              <a:off x="5130" y="10854"/>
              <a:ext cx="429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ja-JP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C</a:t>
              </a:r>
              <a:r>
                <a:rPr kumimoji="0" lang="en-GB" altLang="ja-JP" sz="1000" b="0" i="0" u="none" strike="noStrike" cap="none" normalizeH="0" baseline="-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c</a:t>
              </a:r>
              <a:endParaRPr kumimoji="0" lang="en-GB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26" name="Text Box 2"/>
            <p:cNvSpPr txBox="1">
              <a:spLocks noChangeArrowheads="1"/>
            </p:cNvSpPr>
            <p:nvPr/>
          </p:nvSpPr>
          <p:spPr bwMode="auto">
            <a:xfrm>
              <a:off x="6795" y="11249"/>
              <a:ext cx="604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ja-JP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Cable</a:t>
              </a:r>
              <a:endParaRPr kumimoji="0" lang="en-GB" altLang="ja-JP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4" cstate="print"/>
          <a:srcRect l="14710" r="6544"/>
          <a:stretch>
            <a:fillRect/>
          </a:stretch>
        </p:blipFill>
        <p:spPr bwMode="auto">
          <a:xfrm>
            <a:off x="7023490" y="1772816"/>
            <a:ext cx="2120510" cy="384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4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Switch and trigger transformer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606"/>
            <a:ext cx="4725556" cy="466742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10:1 step down transformer with 3 kV on primary, 300 V and 250 A on </a:t>
            </a:r>
            <a:r>
              <a:rPr lang="en-GB" sz="2400" dirty="0" err="1" smtClean="0"/>
              <a:t>secondaries</a:t>
            </a:r>
            <a:r>
              <a:rPr lang="en-GB" sz="2400" dirty="0" smtClean="0"/>
              <a:t> </a:t>
            </a:r>
          </a:p>
          <a:p>
            <a:r>
              <a:rPr lang="en-GB" sz="2400" dirty="0" smtClean="0"/>
              <a:t>Needs to be insulated at above 30 KV</a:t>
            </a:r>
          </a:p>
          <a:p>
            <a:r>
              <a:rPr lang="en-GB" sz="2400" dirty="0" smtClean="0"/>
              <a:t>Large part of switch mechanical and electrical design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97690"/>
            <a:ext cx="3275856" cy="51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817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ABT Septum systems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25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14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767556"/>
            <a:ext cx="8140701" cy="4415297"/>
            <a:chOff x="-1" y="477998"/>
            <a:chExt cx="9144001" cy="4704855"/>
          </a:xfrm>
        </p:grpSpPr>
        <p:pic>
          <p:nvPicPr>
            <p:cNvPr id="17409" name="Picture 6" descr="Pic00026"/>
            <p:cNvPicPr>
              <a:picLocks noChangeAspect="1" noChangeArrowheads="1"/>
            </p:cNvPicPr>
            <p:nvPr/>
          </p:nvPicPr>
          <p:blipFill>
            <a:blip r:embed="rId3" cstate="print"/>
            <a:srcRect b="13515"/>
            <a:stretch>
              <a:fillRect/>
            </a:stretch>
          </p:blipFill>
          <p:spPr bwMode="auto">
            <a:xfrm>
              <a:off x="4253902" y="478354"/>
              <a:ext cx="4890098" cy="4401869"/>
            </a:xfrm>
            <a:prstGeom prst="rect">
              <a:avLst/>
            </a:prstGeom>
            <a:noFill/>
            <a:ln w="47625">
              <a:noFill/>
              <a:miter lim="800000"/>
              <a:headEnd/>
              <a:tailEnd/>
            </a:ln>
          </p:spPr>
        </p:pic>
        <p:pic>
          <p:nvPicPr>
            <p:cNvPr id="17410" name="Picture 12" descr="BESMH.jpg"/>
            <p:cNvPicPr>
              <a:picLocks noChangeAspect="1"/>
            </p:cNvPicPr>
            <p:nvPr/>
          </p:nvPicPr>
          <p:blipFill>
            <a:blip r:embed="rId4" cstate="print"/>
            <a:srcRect l="8081" t="7407" r="12929" b="36996"/>
            <a:stretch>
              <a:fillRect/>
            </a:stretch>
          </p:blipFill>
          <p:spPr bwMode="auto">
            <a:xfrm>
              <a:off x="-1" y="477998"/>
              <a:ext cx="4376791" cy="4704855"/>
            </a:xfrm>
            <a:prstGeom prst="rect">
              <a:avLst/>
            </a:prstGeom>
            <a:noFill/>
            <a:ln w="47625">
              <a:noFill/>
              <a:miter lim="800000"/>
              <a:headEnd/>
              <a:tailEnd/>
            </a:ln>
          </p:spPr>
        </p:pic>
        <p:sp>
          <p:nvSpPr>
            <p:cNvPr id="17412" name="TextBox 30"/>
            <p:cNvSpPr txBox="1">
              <a:spLocks noChangeArrowheads="1"/>
            </p:cNvSpPr>
            <p:nvPr/>
          </p:nvSpPr>
          <p:spPr bwMode="auto">
            <a:xfrm>
              <a:off x="2595563" y="582614"/>
              <a:ext cx="1817686" cy="27876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septum magnet</a:t>
              </a:r>
            </a:p>
          </p:txBody>
        </p:sp>
        <p:sp>
          <p:nvSpPr>
            <p:cNvPr id="17413" name="TextBox 31"/>
            <p:cNvSpPr txBox="1">
              <a:spLocks noChangeArrowheads="1"/>
            </p:cNvSpPr>
            <p:nvPr/>
          </p:nvSpPr>
          <p:spPr bwMode="auto">
            <a:xfrm>
              <a:off x="1827015" y="3053422"/>
              <a:ext cx="2105025" cy="27876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positioning system</a:t>
              </a:r>
            </a:p>
          </p:txBody>
        </p:sp>
        <p:cxnSp>
          <p:nvCxnSpPr>
            <p:cNvPr id="34" name="Straight Arrow Connector 33"/>
            <p:cNvCxnSpPr>
              <a:stCxn id="17412" idx="1"/>
            </p:cNvCxnSpPr>
            <p:nvPr/>
          </p:nvCxnSpPr>
          <p:spPr>
            <a:xfrm flipH="1">
              <a:off x="1366463" y="721997"/>
              <a:ext cx="1229100" cy="613642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 flipH="1" flipV="1">
              <a:off x="2342508" y="2188396"/>
              <a:ext cx="924675" cy="760288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16" name="TextBox 37"/>
            <p:cNvSpPr txBox="1">
              <a:spLocks noChangeArrowheads="1"/>
            </p:cNvSpPr>
            <p:nvPr/>
          </p:nvSpPr>
          <p:spPr bwMode="auto">
            <a:xfrm>
              <a:off x="2621141" y="4796319"/>
              <a:ext cx="1516063" cy="27876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vacuum tank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rot="16200000" flipV="1">
              <a:off x="2065053" y="4263724"/>
              <a:ext cx="589837" cy="581522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18" name="TextBox 40"/>
            <p:cNvSpPr txBox="1">
              <a:spLocks noChangeArrowheads="1"/>
            </p:cNvSpPr>
            <p:nvPr/>
          </p:nvSpPr>
          <p:spPr bwMode="auto">
            <a:xfrm>
              <a:off x="7208839" y="534988"/>
              <a:ext cx="1544637" cy="27876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HV deflector</a:t>
              </a:r>
            </a:p>
          </p:txBody>
        </p:sp>
        <p:sp>
          <p:nvSpPr>
            <p:cNvPr id="17419" name="TextBox 41"/>
            <p:cNvSpPr txBox="1">
              <a:spLocks noChangeArrowheads="1"/>
            </p:cNvSpPr>
            <p:nvPr/>
          </p:nvSpPr>
          <p:spPr bwMode="auto">
            <a:xfrm>
              <a:off x="4223517" y="4341385"/>
              <a:ext cx="1544637" cy="27876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beam screen</a:t>
              </a:r>
            </a:p>
          </p:txBody>
        </p:sp>
        <p:sp>
          <p:nvSpPr>
            <p:cNvPr id="17420" name="TextBox 42"/>
            <p:cNvSpPr txBox="1">
              <a:spLocks noChangeArrowheads="1"/>
            </p:cNvSpPr>
            <p:nvPr/>
          </p:nvSpPr>
          <p:spPr bwMode="auto">
            <a:xfrm>
              <a:off x="6988175" y="4398945"/>
              <a:ext cx="2155825" cy="27876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thin foil (or wires)</a:t>
              </a:r>
            </a:p>
          </p:txBody>
        </p:sp>
        <p:sp>
          <p:nvSpPr>
            <p:cNvPr id="17421" name="TextBox 43"/>
            <p:cNvSpPr txBox="1">
              <a:spLocks noChangeArrowheads="1"/>
            </p:cNvSpPr>
            <p:nvPr/>
          </p:nvSpPr>
          <p:spPr bwMode="auto">
            <a:xfrm>
              <a:off x="7599363" y="3814709"/>
              <a:ext cx="1544637" cy="27876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HV electrode</a:t>
              </a:r>
            </a:p>
          </p:txBody>
        </p:sp>
        <p:sp>
          <p:nvSpPr>
            <p:cNvPr id="17422" name="TextBox 44"/>
            <p:cNvSpPr txBox="1">
              <a:spLocks noChangeArrowheads="1"/>
            </p:cNvSpPr>
            <p:nvPr/>
          </p:nvSpPr>
          <p:spPr bwMode="auto">
            <a:xfrm>
              <a:off x="7666039" y="1630363"/>
              <a:ext cx="1204912" cy="27876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>
                  <a:solidFill>
                    <a:schemeClr val="bg1"/>
                  </a:solidFill>
                </a:rPr>
                <a:t>insulators</a:t>
              </a:r>
            </a:p>
          </p:txBody>
        </p:sp>
        <p:sp>
          <p:nvSpPr>
            <p:cNvPr id="17423" name="TextBox 45"/>
            <p:cNvSpPr txBox="1">
              <a:spLocks noChangeArrowheads="1"/>
            </p:cNvSpPr>
            <p:nvPr/>
          </p:nvSpPr>
          <p:spPr bwMode="auto">
            <a:xfrm>
              <a:off x="4779962" y="1352550"/>
              <a:ext cx="1622425" cy="278767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foil </a:t>
              </a:r>
              <a:r>
                <a:rPr lang="en-US" sz="1100" dirty="0" err="1">
                  <a:solidFill>
                    <a:schemeClr val="bg1"/>
                  </a:solidFill>
                </a:rPr>
                <a:t>tensioners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rot="10800000" flipV="1">
              <a:off x="6670675" y="719138"/>
              <a:ext cx="541338" cy="155575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6200000" flipH="1">
              <a:off x="8043863" y="2333625"/>
              <a:ext cx="992187" cy="315913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6256338" y="1719263"/>
              <a:ext cx="681037" cy="509587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4888679" y="3789880"/>
              <a:ext cx="1146452" cy="542924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 flipV="1">
              <a:off x="7009795" y="3804258"/>
              <a:ext cx="745429" cy="379090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10800000">
              <a:off x="7689852" y="3521593"/>
              <a:ext cx="374649" cy="268287"/>
            </a:xfrm>
            <a:prstGeom prst="straightConnector1">
              <a:avLst/>
            </a:prstGeom>
            <a:ln w="476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30" name="TextBox 60"/>
          <p:cNvSpPr txBox="1">
            <a:spLocks noChangeArrowheads="1"/>
          </p:cNvSpPr>
          <p:nvPr/>
        </p:nvSpPr>
        <p:spPr bwMode="auto">
          <a:xfrm>
            <a:off x="-1" y="5204422"/>
            <a:ext cx="9144001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dirty="0"/>
              <a:t> high voltage (up to 300 kV) electrostatic devices and accessories (cables, switches, resistors, …)</a:t>
            </a:r>
          </a:p>
          <a:p>
            <a:pPr>
              <a:buFont typeface="Arial" charset="0"/>
              <a:buChar char="•"/>
            </a:pPr>
            <a:r>
              <a:rPr lang="en-US" sz="1600" dirty="0"/>
              <a:t> pulsed (ms to s), high current (up to 40 kA, 100 A/mm</a:t>
            </a:r>
            <a:r>
              <a:rPr lang="en-US" sz="1600" baseline="30000" dirty="0"/>
              <a:t>2</a:t>
            </a:r>
            <a:r>
              <a:rPr lang="en-US" sz="1600" dirty="0"/>
              <a:t>), thin water-cooled septum coils</a:t>
            </a:r>
          </a:p>
          <a:p>
            <a:pPr>
              <a:buFont typeface="Arial" charset="0"/>
              <a:buChar char="•"/>
            </a:pPr>
            <a:r>
              <a:rPr lang="en-US" sz="1600" dirty="0"/>
              <a:t> ultra high vacuum (down to 10</a:t>
            </a:r>
            <a:r>
              <a:rPr lang="en-US" sz="1600" baseline="30000" dirty="0"/>
              <a:t>-12</a:t>
            </a:r>
            <a:r>
              <a:rPr lang="en-US" sz="1600" dirty="0"/>
              <a:t> mbar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7431" name="TextBox 61"/>
          <p:cNvSpPr txBox="1">
            <a:spLocks noChangeArrowheads="1"/>
          </p:cNvSpPr>
          <p:nvPr/>
        </p:nvSpPr>
        <p:spPr bwMode="auto">
          <a:xfrm>
            <a:off x="3896559" y="4876358"/>
            <a:ext cx="3116263" cy="3683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typically high radiation levels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5967" y="-34748"/>
            <a:ext cx="6153150" cy="802304"/>
          </a:xfrm>
        </p:spPr>
        <p:txBody>
          <a:bodyPr>
            <a:normAutofit/>
          </a:bodyPr>
          <a:lstStyle/>
          <a:p>
            <a:r>
              <a:rPr lang="en-GB" sz="4000" dirty="0" smtClean="0"/>
              <a:t>Septa section</a:t>
            </a:r>
            <a:endParaRPr lang="en-GB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7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0"/>
          <p:cNvPicPr>
            <a:picLocks noChangeAspect="1" noChangeArrowheads="1"/>
          </p:cNvPicPr>
          <p:nvPr/>
        </p:nvPicPr>
        <p:blipFill>
          <a:blip r:embed="rId3" cstate="print"/>
          <a:srcRect r="6865"/>
          <a:stretch>
            <a:fillRect/>
          </a:stretch>
        </p:blipFill>
        <p:spPr bwMode="auto">
          <a:xfrm>
            <a:off x="107950" y="515938"/>
            <a:ext cx="2693988" cy="2278062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grpSp>
        <p:nvGrpSpPr>
          <p:cNvPr id="23554" name="Group 8"/>
          <p:cNvGrpSpPr>
            <a:grpSpLocks/>
          </p:cNvGrpSpPr>
          <p:nvPr/>
        </p:nvGrpSpPr>
        <p:grpSpPr bwMode="auto">
          <a:xfrm>
            <a:off x="0" y="0"/>
            <a:ext cx="9144000" cy="466725"/>
            <a:chOff x="0" y="0"/>
            <a:chExt cx="5760" cy="294"/>
          </a:xfrm>
          <a:noFill/>
        </p:grpSpPr>
        <p:sp>
          <p:nvSpPr>
            <p:cNvPr id="23601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29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en-US" sz="4400">
                <a:solidFill>
                  <a:srgbClr val="0C377B"/>
                </a:solidFill>
                <a:latin typeface="Helvetica" pitchFamily="34" charset="0"/>
              </a:endParaRPr>
            </a:p>
          </p:txBody>
        </p:sp>
        <p:sp>
          <p:nvSpPr>
            <p:cNvPr id="23602" name="Text Box 10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0C377B"/>
                  </a:solidFill>
                  <a:latin typeface="Helvetica" pitchFamily="34" charset="0"/>
                </a:rPr>
                <a:t>Septa section, 2D/3D </a:t>
              </a:r>
              <a:r>
                <a:rPr lang="en-US" sz="2400" dirty="0">
                  <a:solidFill>
                    <a:srgbClr val="0C377B"/>
                  </a:solidFill>
                  <a:latin typeface="Helvetica" pitchFamily="34" charset="0"/>
                </a:rPr>
                <a:t>Finite Element Simulations</a:t>
              </a:r>
            </a:p>
          </p:txBody>
        </p:sp>
      </p:grpSp>
      <p:sp>
        <p:nvSpPr>
          <p:cNvPr id="23556" name="TextBox 36"/>
          <p:cNvSpPr txBox="1">
            <a:spLocks noChangeArrowheads="1"/>
          </p:cNvSpPr>
          <p:nvPr/>
        </p:nvSpPr>
        <p:spPr bwMode="auto">
          <a:xfrm>
            <a:off x="142875" y="2420938"/>
            <a:ext cx="2582863" cy="366712"/>
          </a:xfrm>
          <a:prstGeom prst="rect">
            <a:avLst/>
          </a:prstGeom>
          <a:solidFill>
            <a:srgbClr val="0070C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Simulation model</a:t>
            </a:r>
          </a:p>
        </p:txBody>
      </p:sp>
      <p:sp>
        <p:nvSpPr>
          <p:cNvPr id="23557" name="TextBox 50"/>
          <p:cNvSpPr txBox="1">
            <a:spLocks noChangeArrowheads="1"/>
          </p:cNvSpPr>
          <p:nvPr/>
        </p:nvSpPr>
        <p:spPr bwMode="auto">
          <a:xfrm>
            <a:off x="4187825" y="4795838"/>
            <a:ext cx="1722438" cy="6413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LHC injection commissioning</a:t>
            </a:r>
          </a:p>
        </p:txBody>
      </p:sp>
      <p:grpSp>
        <p:nvGrpSpPr>
          <p:cNvPr id="23558" name="Group 109"/>
          <p:cNvGrpSpPr>
            <a:grpSpLocks/>
          </p:cNvGrpSpPr>
          <p:nvPr/>
        </p:nvGrpSpPr>
        <p:grpSpPr bwMode="auto">
          <a:xfrm>
            <a:off x="1574800" y="13173075"/>
            <a:ext cx="8077200" cy="6364288"/>
            <a:chOff x="992" y="8298"/>
            <a:chExt cx="5088" cy="4009"/>
          </a:xfrm>
        </p:grpSpPr>
        <p:pic>
          <p:nvPicPr>
            <p:cNvPr id="23597" name="Picture 43"/>
            <p:cNvPicPr>
              <a:picLocks noChangeAspect="1" noChangeArrowheads="1"/>
            </p:cNvPicPr>
            <p:nvPr/>
          </p:nvPicPr>
          <p:blipFill>
            <a:blip r:embed="rId4" cstate="print"/>
            <a:srcRect l="426" t="10681" r="44574" b="19986"/>
            <a:stretch>
              <a:fillRect/>
            </a:stretch>
          </p:blipFill>
          <p:spPr bwMode="auto">
            <a:xfrm>
              <a:off x="992" y="8298"/>
              <a:ext cx="5088" cy="4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Oval 44"/>
            <p:cNvSpPr>
              <a:spLocks noChangeArrowheads="1"/>
            </p:cNvSpPr>
            <p:nvPr/>
          </p:nvSpPr>
          <p:spPr bwMode="auto">
            <a:xfrm>
              <a:off x="3536" y="9546"/>
              <a:ext cx="1008" cy="48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Ferrite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Yoke</a:t>
              </a:r>
            </a:p>
          </p:txBody>
        </p:sp>
        <p:sp>
          <p:nvSpPr>
            <p:cNvPr id="3" name="Oval 45"/>
            <p:cNvSpPr>
              <a:spLocks noChangeArrowheads="1"/>
            </p:cNvSpPr>
            <p:nvPr/>
          </p:nvSpPr>
          <p:spPr bwMode="auto">
            <a:xfrm rot="-801963">
              <a:off x="1765" y="8530"/>
              <a:ext cx="2064" cy="72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Aluminum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Eddy Current Shield</a:t>
              </a:r>
            </a:p>
          </p:txBody>
        </p:sp>
        <p:sp>
          <p:nvSpPr>
            <p:cNvPr id="4" name="Oval 46"/>
            <p:cNvSpPr>
              <a:spLocks noChangeArrowheads="1"/>
            </p:cNvSpPr>
            <p:nvPr/>
          </p:nvSpPr>
          <p:spPr bwMode="auto">
            <a:xfrm>
              <a:off x="1136" y="9450"/>
              <a:ext cx="1392" cy="86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Laminated 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Steel 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Endplate</a:t>
              </a:r>
            </a:p>
          </p:txBody>
        </p:sp>
      </p:grpSp>
      <p:grpSp>
        <p:nvGrpSpPr>
          <p:cNvPr id="23559" name="Group 109"/>
          <p:cNvGrpSpPr>
            <a:grpSpLocks/>
          </p:cNvGrpSpPr>
          <p:nvPr/>
        </p:nvGrpSpPr>
        <p:grpSpPr bwMode="auto">
          <a:xfrm>
            <a:off x="1727200" y="13325475"/>
            <a:ext cx="8077200" cy="6364288"/>
            <a:chOff x="992" y="8298"/>
            <a:chExt cx="5088" cy="4009"/>
          </a:xfrm>
        </p:grpSpPr>
        <p:pic>
          <p:nvPicPr>
            <p:cNvPr id="23593" name="Picture 43"/>
            <p:cNvPicPr>
              <a:picLocks noChangeAspect="1" noChangeArrowheads="1"/>
            </p:cNvPicPr>
            <p:nvPr/>
          </p:nvPicPr>
          <p:blipFill>
            <a:blip r:embed="rId4" cstate="print"/>
            <a:srcRect l="426" t="10681" r="44574" b="19986"/>
            <a:stretch>
              <a:fillRect/>
            </a:stretch>
          </p:blipFill>
          <p:spPr bwMode="auto">
            <a:xfrm>
              <a:off x="992" y="8298"/>
              <a:ext cx="5088" cy="4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3536" y="9546"/>
              <a:ext cx="1008" cy="48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Ferrite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Yoke</a:t>
              </a: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 rot="-801963">
              <a:off x="1765" y="8530"/>
              <a:ext cx="2064" cy="72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Aluminum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Eddy Current Shield</a:t>
              </a: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1136" y="9450"/>
              <a:ext cx="1392" cy="86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Laminated 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Steel 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Endplate</a:t>
              </a:r>
            </a:p>
          </p:txBody>
        </p:sp>
      </p:grpSp>
      <p:grpSp>
        <p:nvGrpSpPr>
          <p:cNvPr id="23560" name="Group 109"/>
          <p:cNvGrpSpPr>
            <a:grpSpLocks/>
          </p:cNvGrpSpPr>
          <p:nvPr/>
        </p:nvGrpSpPr>
        <p:grpSpPr bwMode="auto">
          <a:xfrm>
            <a:off x="1879600" y="13477875"/>
            <a:ext cx="8077200" cy="6364288"/>
            <a:chOff x="992" y="8298"/>
            <a:chExt cx="5088" cy="4009"/>
          </a:xfrm>
        </p:grpSpPr>
        <p:pic>
          <p:nvPicPr>
            <p:cNvPr id="23589" name="Picture 43"/>
            <p:cNvPicPr>
              <a:picLocks noChangeAspect="1" noChangeArrowheads="1"/>
            </p:cNvPicPr>
            <p:nvPr/>
          </p:nvPicPr>
          <p:blipFill>
            <a:blip r:embed="rId4" cstate="print"/>
            <a:srcRect l="426" t="10681" r="44574" b="19986"/>
            <a:stretch>
              <a:fillRect/>
            </a:stretch>
          </p:blipFill>
          <p:spPr bwMode="auto">
            <a:xfrm>
              <a:off x="992" y="8298"/>
              <a:ext cx="5088" cy="4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44"/>
            <p:cNvSpPr>
              <a:spLocks noChangeArrowheads="1"/>
            </p:cNvSpPr>
            <p:nvPr/>
          </p:nvSpPr>
          <p:spPr bwMode="auto">
            <a:xfrm>
              <a:off x="3536" y="9546"/>
              <a:ext cx="1008" cy="48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Ferrite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Yoke</a:t>
              </a:r>
            </a:p>
          </p:txBody>
        </p:sp>
        <p:sp>
          <p:nvSpPr>
            <p:cNvPr id="9" name="Oval 45"/>
            <p:cNvSpPr>
              <a:spLocks noChangeArrowheads="1"/>
            </p:cNvSpPr>
            <p:nvPr/>
          </p:nvSpPr>
          <p:spPr bwMode="auto">
            <a:xfrm rot="-801963">
              <a:off x="1765" y="8530"/>
              <a:ext cx="2064" cy="72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Aluminum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Eddy Current Shield</a:t>
              </a:r>
            </a:p>
          </p:txBody>
        </p:sp>
        <p:sp>
          <p:nvSpPr>
            <p:cNvPr id="10" name="Oval 46"/>
            <p:cNvSpPr>
              <a:spLocks noChangeArrowheads="1"/>
            </p:cNvSpPr>
            <p:nvPr/>
          </p:nvSpPr>
          <p:spPr bwMode="auto">
            <a:xfrm>
              <a:off x="1136" y="9450"/>
              <a:ext cx="1392" cy="86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Laminated 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Steel 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Endplate</a:t>
              </a:r>
            </a:p>
          </p:txBody>
        </p:sp>
      </p:grpSp>
      <p:grpSp>
        <p:nvGrpSpPr>
          <p:cNvPr id="23561" name="Group 109"/>
          <p:cNvGrpSpPr>
            <a:grpSpLocks/>
          </p:cNvGrpSpPr>
          <p:nvPr/>
        </p:nvGrpSpPr>
        <p:grpSpPr bwMode="auto">
          <a:xfrm>
            <a:off x="2032000" y="13630275"/>
            <a:ext cx="8077200" cy="6364288"/>
            <a:chOff x="992" y="8298"/>
            <a:chExt cx="5088" cy="4009"/>
          </a:xfrm>
        </p:grpSpPr>
        <p:pic>
          <p:nvPicPr>
            <p:cNvPr id="23585" name="Picture 43"/>
            <p:cNvPicPr>
              <a:picLocks noChangeAspect="1" noChangeArrowheads="1"/>
            </p:cNvPicPr>
            <p:nvPr/>
          </p:nvPicPr>
          <p:blipFill>
            <a:blip r:embed="rId4" cstate="print"/>
            <a:srcRect l="426" t="10681" r="44574" b="19986"/>
            <a:stretch>
              <a:fillRect/>
            </a:stretch>
          </p:blipFill>
          <p:spPr bwMode="auto">
            <a:xfrm>
              <a:off x="992" y="8298"/>
              <a:ext cx="5088" cy="4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44"/>
            <p:cNvSpPr>
              <a:spLocks noChangeArrowheads="1"/>
            </p:cNvSpPr>
            <p:nvPr/>
          </p:nvSpPr>
          <p:spPr bwMode="auto">
            <a:xfrm>
              <a:off x="3536" y="9546"/>
              <a:ext cx="1008" cy="48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Ferrite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Yoke</a:t>
              </a:r>
            </a:p>
          </p:txBody>
        </p:sp>
        <p:sp>
          <p:nvSpPr>
            <p:cNvPr id="12" name="Oval 45"/>
            <p:cNvSpPr>
              <a:spLocks noChangeArrowheads="1"/>
            </p:cNvSpPr>
            <p:nvPr/>
          </p:nvSpPr>
          <p:spPr bwMode="auto">
            <a:xfrm rot="-801963">
              <a:off x="1765" y="8530"/>
              <a:ext cx="2064" cy="72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Aluminum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Eddy Current Shield</a:t>
              </a:r>
            </a:p>
          </p:txBody>
        </p:sp>
        <p:sp>
          <p:nvSpPr>
            <p:cNvPr id="13" name="Oval 46"/>
            <p:cNvSpPr>
              <a:spLocks noChangeArrowheads="1"/>
            </p:cNvSpPr>
            <p:nvPr/>
          </p:nvSpPr>
          <p:spPr bwMode="auto">
            <a:xfrm>
              <a:off x="1136" y="9450"/>
              <a:ext cx="1392" cy="86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Laminated 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Steel 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Endplate</a:t>
              </a:r>
            </a:p>
          </p:txBody>
        </p:sp>
      </p:grpSp>
      <p:grpSp>
        <p:nvGrpSpPr>
          <p:cNvPr id="23562" name="Group 109"/>
          <p:cNvGrpSpPr>
            <a:grpSpLocks/>
          </p:cNvGrpSpPr>
          <p:nvPr/>
        </p:nvGrpSpPr>
        <p:grpSpPr bwMode="auto">
          <a:xfrm>
            <a:off x="2184400" y="13782675"/>
            <a:ext cx="8077200" cy="6364288"/>
            <a:chOff x="992" y="8298"/>
            <a:chExt cx="5088" cy="4009"/>
          </a:xfrm>
        </p:grpSpPr>
        <p:pic>
          <p:nvPicPr>
            <p:cNvPr id="23581" name="Picture 43"/>
            <p:cNvPicPr>
              <a:picLocks noChangeAspect="1" noChangeArrowheads="1"/>
            </p:cNvPicPr>
            <p:nvPr/>
          </p:nvPicPr>
          <p:blipFill>
            <a:blip r:embed="rId4" cstate="print"/>
            <a:srcRect l="426" t="10681" r="44574" b="19986"/>
            <a:stretch>
              <a:fillRect/>
            </a:stretch>
          </p:blipFill>
          <p:spPr bwMode="auto">
            <a:xfrm>
              <a:off x="992" y="8298"/>
              <a:ext cx="5088" cy="4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56" name="Oval 44"/>
            <p:cNvSpPr>
              <a:spLocks noChangeArrowheads="1"/>
            </p:cNvSpPr>
            <p:nvPr/>
          </p:nvSpPr>
          <p:spPr bwMode="auto">
            <a:xfrm>
              <a:off x="3536" y="9546"/>
              <a:ext cx="1008" cy="48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Ferrite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Yoke</a:t>
              </a:r>
            </a:p>
          </p:txBody>
        </p:sp>
        <p:sp>
          <p:nvSpPr>
            <p:cNvPr id="13357" name="Oval 45"/>
            <p:cNvSpPr>
              <a:spLocks noChangeArrowheads="1"/>
            </p:cNvSpPr>
            <p:nvPr/>
          </p:nvSpPr>
          <p:spPr bwMode="auto">
            <a:xfrm rot="-801963">
              <a:off x="1765" y="8530"/>
              <a:ext cx="2064" cy="72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Aluminum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Eddy Current Shield</a:t>
              </a:r>
            </a:p>
          </p:txBody>
        </p:sp>
        <p:sp>
          <p:nvSpPr>
            <p:cNvPr id="13358" name="Oval 46"/>
            <p:cNvSpPr>
              <a:spLocks noChangeArrowheads="1"/>
            </p:cNvSpPr>
            <p:nvPr/>
          </p:nvSpPr>
          <p:spPr bwMode="auto">
            <a:xfrm>
              <a:off x="1136" y="9450"/>
              <a:ext cx="1392" cy="864"/>
            </a:xfrm>
            <a:prstGeom prst="ellips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Laminated 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Steel </a:t>
              </a:r>
            </a:p>
            <a:p>
              <a:pPr algn="ctr">
                <a:defRPr/>
              </a:pPr>
              <a:r>
                <a:rPr lang="en-US" sz="23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Endplate</a:t>
              </a:r>
            </a:p>
          </p:txBody>
        </p:sp>
      </p:grpSp>
      <p:pic>
        <p:nvPicPr>
          <p:cNvPr id="23563" name="Picture 42"/>
          <p:cNvPicPr>
            <a:picLocks noChangeAspect="1" noChangeArrowheads="1"/>
          </p:cNvPicPr>
          <p:nvPr/>
        </p:nvPicPr>
        <p:blipFill>
          <a:blip r:embed="rId5" cstate="print"/>
          <a:srcRect l="21191" t="9114" r="18480" b="7181"/>
          <a:stretch>
            <a:fillRect/>
          </a:stretch>
        </p:blipFill>
        <p:spPr bwMode="auto">
          <a:xfrm>
            <a:off x="2921000" y="519113"/>
            <a:ext cx="3022600" cy="2289175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sp>
        <p:nvSpPr>
          <p:cNvPr id="23564" name="TextBox 36"/>
          <p:cNvSpPr txBox="1">
            <a:spLocks noChangeArrowheads="1"/>
          </p:cNvSpPr>
          <p:nvPr/>
        </p:nvSpPr>
        <p:spPr bwMode="auto">
          <a:xfrm>
            <a:off x="3140075" y="2420938"/>
            <a:ext cx="2582863" cy="366712"/>
          </a:xfrm>
          <a:prstGeom prst="rect">
            <a:avLst/>
          </a:prstGeom>
          <a:solidFill>
            <a:srgbClr val="0070C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Finite element mesh</a:t>
            </a:r>
          </a:p>
        </p:txBody>
      </p:sp>
      <p:pic>
        <p:nvPicPr>
          <p:cNvPr id="23565" name="Picture 44" descr="1"/>
          <p:cNvPicPr>
            <a:picLocks noChangeAspect="1" noChangeArrowheads="1"/>
          </p:cNvPicPr>
          <p:nvPr/>
        </p:nvPicPr>
        <p:blipFill>
          <a:blip r:embed="rId6" cstate="print"/>
          <a:srcRect t="3847" r="40952" b="8432"/>
          <a:stretch>
            <a:fillRect/>
          </a:stretch>
        </p:blipFill>
        <p:spPr bwMode="auto">
          <a:xfrm>
            <a:off x="6072188" y="514350"/>
            <a:ext cx="2992437" cy="22923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sp>
        <p:nvSpPr>
          <p:cNvPr id="23566" name="TextBox 36"/>
          <p:cNvSpPr txBox="1">
            <a:spLocks noChangeArrowheads="1"/>
          </p:cNvSpPr>
          <p:nvPr/>
        </p:nvSpPr>
        <p:spPr bwMode="auto">
          <a:xfrm>
            <a:off x="6242050" y="2420938"/>
            <a:ext cx="2706688" cy="366712"/>
          </a:xfrm>
          <a:prstGeom prst="rect">
            <a:avLst/>
          </a:prstGeom>
          <a:solidFill>
            <a:srgbClr val="0070C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Component Contours: B </a:t>
            </a:r>
          </a:p>
        </p:txBody>
      </p:sp>
      <p:grpSp>
        <p:nvGrpSpPr>
          <p:cNvPr id="23567" name="Group 50"/>
          <p:cNvGrpSpPr>
            <a:grpSpLocks/>
          </p:cNvGrpSpPr>
          <p:nvPr/>
        </p:nvGrpSpPr>
        <p:grpSpPr bwMode="auto">
          <a:xfrm>
            <a:off x="323850" y="2921000"/>
            <a:ext cx="8494713" cy="2762250"/>
            <a:chOff x="76" y="1828"/>
            <a:chExt cx="5351" cy="1740"/>
          </a:xfrm>
        </p:grpSpPr>
        <p:pic>
          <p:nvPicPr>
            <p:cNvPr id="23578" name="Picture 47" descr="1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" y="1836"/>
              <a:ext cx="4158" cy="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9" name="Picture 48" descr="0"/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51" y="1835"/>
              <a:ext cx="3376" cy="1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0" name="Rectangle 49"/>
            <p:cNvSpPr>
              <a:spLocks noChangeArrowheads="1"/>
            </p:cNvSpPr>
            <p:nvPr/>
          </p:nvSpPr>
          <p:spPr bwMode="auto">
            <a:xfrm>
              <a:off x="76" y="1828"/>
              <a:ext cx="5336" cy="1740"/>
            </a:xfrm>
            <a:prstGeom prst="rect">
              <a:avLst/>
            </a:prstGeom>
            <a:noFill/>
            <a:ln w="476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68" name="TextBox 36"/>
          <p:cNvSpPr txBox="1">
            <a:spLocks noChangeArrowheads="1"/>
          </p:cNvSpPr>
          <p:nvPr/>
        </p:nvSpPr>
        <p:spPr bwMode="auto">
          <a:xfrm>
            <a:off x="4321175" y="4840288"/>
            <a:ext cx="1566863" cy="366712"/>
          </a:xfrm>
          <a:prstGeom prst="rect">
            <a:avLst/>
          </a:prstGeom>
          <a:solidFill>
            <a:srgbClr val="0070C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Power losses </a:t>
            </a:r>
          </a:p>
        </p:txBody>
      </p:sp>
      <p:sp>
        <p:nvSpPr>
          <p:cNvPr id="23569" name="Line 53"/>
          <p:cNvSpPr>
            <a:spLocks noChangeShapeType="1"/>
          </p:cNvSpPr>
          <p:nvPr/>
        </p:nvSpPr>
        <p:spPr bwMode="auto">
          <a:xfrm flipV="1">
            <a:off x="4476750" y="4425950"/>
            <a:ext cx="285750" cy="444500"/>
          </a:xfrm>
          <a:prstGeom prst="line">
            <a:avLst/>
          </a:prstGeom>
          <a:noFill/>
          <a:ln w="476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0" name="TextBox 36"/>
          <p:cNvSpPr txBox="1">
            <a:spLocks noChangeArrowheads="1"/>
          </p:cNvSpPr>
          <p:nvPr/>
        </p:nvSpPr>
        <p:spPr bwMode="auto">
          <a:xfrm>
            <a:off x="6518275" y="3074988"/>
            <a:ext cx="2201863" cy="366712"/>
          </a:xfrm>
          <a:prstGeom prst="rect">
            <a:avLst/>
          </a:prstGeom>
          <a:solidFill>
            <a:srgbClr val="0070C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Excitation current </a:t>
            </a:r>
          </a:p>
        </p:txBody>
      </p:sp>
      <p:sp>
        <p:nvSpPr>
          <p:cNvPr id="23571" name="Line 55"/>
          <p:cNvSpPr>
            <a:spLocks noChangeShapeType="1"/>
          </p:cNvSpPr>
          <p:nvPr/>
        </p:nvSpPr>
        <p:spPr bwMode="auto">
          <a:xfrm flipH="1">
            <a:off x="6089650" y="3270250"/>
            <a:ext cx="520700" cy="349250"/>
          </a:xfrm>
          <a:prstGeom prst="line">
            <a:avLst/>
          </a:prstGeom>
          <a:noFill/>
          <a:ln w="476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TextBox 36"/>
          <p:cNvSpPr txBox="1">
            <a:spLocks noChangeArrowheads="1"/>
          </p:cNvSpPr>
          <p:nvPr/>
        </p:nvSpPr>
        <p:spPr bwMode="auto">
          <a:xfrm>
            <a:off x="406400" y="5249863"/>
            <a:ext cx="1566863" cy="366712"/>
          </a:xfrm>
          <a:prstGeom prst="rect">
            <a:avLst/>
          </a:prstGeom>
          <a:solidFill>
            <a:srgbClr val="0070C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Flux lines </a:t>
            </a:r>
          </a:p>
        </p:txBody>
      </p:sp>
      <p:sp>
        <p:nvSpPr>
          <p:cNvPr id="23573" name="TextBox 36"/>
          <p:cNvSpPr txBox="1">
            <a:spLocks noChangeArrowheads="1"/>
          </p:cNvSpPr>
          <p:nvPr/>
        </p:nvSpPr>
        <p:spPr bwMode="auto">
          <a:xfrm>
            <a:off x="2101850" y="5106988"/>
            <a:ext cx="1738313" cy="366712"/>
          </a:xfrm>
          <a:prstGeom prst="rect">
            <a:avLst/>
          </a:prstGeom>
          <a:solidFill>
            <a:srgbClr val="0070C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Current density </a:t>
            </a:r>
          </a:p>
        </p:txBody>
      </p:sp>
      <p:sp>
        <p:nvSpPr>
          <p:cNvPr id="23574" name="Line 58"/>
          <p:cNvSpPr>
            <a:spLocks noChangeShapeType="1"/>
          </p:cNvSpPr>
          <p:nvPr/>
        </p:nvSpPr>
        <p:spPr bwMode="auto">
          <a:xfrm flipH="1" flipV="1">
            <a:off x="2809875" y="4667250"/>
            <a:ext cx="314325" cy="476250"/>
          </a:xfrm>
          <a:prstGeom prst="line">
            <a:avLst/>
          </a:prstGeom>
          <a:noFill/>
          <a:ln w="476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5" name="Line 59"/>
          <p:cNvSpPr>
            <a:spLocks noChangeShapeType="1"/>
          </p:cNvSpPr>
          <p:nvPr/>
        </p:nvSpPr>
        <p:spPr bwMode="auto">
          <a:xfrm flipH="1" flipV="1">
            <a:off x="695325" y="4800600"/>
            <a:ext cx="142875" cy="485775"/>
          </a:xfrm>
          <a:prstGeom prst="line">
            <a:avLst/>
          </a:prstGeom>
          <a:noFill/>
          <a:ln w="476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Rectangle 60"/>
          <p:cNvSpPr>
            <a:spLocks noChangeArrowheads="1"/>
          </p:cNvSpPr>
          <p:nvPr/>
        </p:nvSpPr>
        <p:spPr bwMode="auto">
          <a:xfrm>
            <a:off x="5791200" y="2990850"/>
            <a:ext cx="666750" cy="222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7" name="TextBox 36"/>
          <p:cNvSpPr txBox="1">
            <a:spLocks noChangeArrowheads="1"/>
          </p:cNvSpPr>
          <p:nvPr/>
        </p:nvSpPr>
        <p:spPr bwMode="auto">
          <a:xfrm>
            <a:off x="1616075" y="2960688"/>
            <a:ext cx="4640263" cy="366712"/>
          </a:xfrm>
          <a:prstGeom prst="rect">
            <a:avLst/>
          </a:prstGeom>
          <a:solidFill>
            <a:srgbClr val="0070C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Eddy currents in conductors during a cycle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5" descr="G:\Divisions\AB\Groups\BT\Septa\Photos\CTF3\Project_Complete\CR_Ejection4.JPG"/>
          <p:cNvPicPr>
            <a:picLocks noChangeAspect="1" noChangeArrowheads="1"/>
          </p:cNvPicPr>
          <p:nvPr/>
        </p:nvPicPr>
        <p:blipFill>
          <a:blip r:embed="rId2" cstate="print"/>
          <a:srcRect r="1277" b="17371"/>
          <a:stretch>
            <a:fillRect/>
          </a:stretch>
        </p:blipFill>
        <p:spPr bwMode="auto">
          <a:xfrm>
            <a:off x="1" y="3785192"/>
            <a:ext cx="3781168" cy="237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Z:\Photos\SPS\LSS4\TPSG4\2004-2005\Alignment\DSCF1006.JPG"/>
          <p:cNvPicPr>
            <a:picLocks noChangeAspect="1" noChangeArrowheads="1"/>
          </p:cNvPicPr>
          <p:nvPr/>
        </p:nvPicPr>
        <p:blipFill>
          <a:blip r:embed="rId3" cstate="print"/>
          <a:srcRect r="6584"/>
          <a:stretch>
            <a:fillRect/>
          </a:stretch>
        </p:blipFill>
        <p:spPr bwMode="auto">
          <a:xfrm>
            <a:off x="5890807" y="3531202"/>
            <a:ext cx="3253192" cy="2638682"/>
          </a:xfrm>
          <a:prstGeom prst="rect">
            <a:avLst/>
          </a:prstGeom>
          <a:noFill/>
        </p:spPr>
      </p:pic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0" y="-233362"/>
            <a:ext cx="9144000" cy="654050"/>
            <a:chOff x="0" y="-147"/>
            <a:chExt cx="5760" cy="412"/>
          </a:xfrm>
          <a:noFill/>
        </p:grpSpPr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0" y="-147"/>
              <a:ext cx="5760" cy="29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4400" dirty="0" smtClean="0">
                  <a:solidFill>
                    <a:schemeClr val="tx2"/>
                  </a:solidFill>
                  <a:latin typeface="Helvetica" pitchFamily="34" charset="0"/>
                </a:rPr>
                <a:t> </a:t>
              </a:r>
              <a:endParaRPr lang="en-US" sz="4400" dirty="0">
                <a:solidFill>
                  <a:schemeClr val="tx2"/>
                </a:solidFill>
                <a:latin typeface="Helvetica" pitchFamily="34" charset="0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0" y="-26"/>
              <a:ext cx="5760" cy="2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0C377B"/>
                  </a:solidFill>
                  <a:latin typeface="Helvetica" pitchFamily="34" charset="0"/>
                </a:rPr>
                <a:t>Septa section, DC Septa magnets and protection elements</a:t>
              </a:r>
              <a:endParaRPr lang="en-US" sz="2400" dirty="0">
                <a:solidFill>
                  <a:srgbClr val="0C377B"/>
                </a:solidFill>
                <a:latin typeface="Helvetica" pitchFamily="34" charset="0"/>
              </a:endParaRPr>
            </a:p>
          </p:txBody>
        </p:sp>
      </p:grpSp>
      <p:sp>
        <p:nvSpPr>
          <p:cNvPr id="17" name="TextBox 36"/>
          <p:cNvSpPr txBox="1">
            <a:spLocks noChangeArrowheads="1"/>
          </p:cNvSpPr>
          <p:nvPr/>
        </p:nvSpPr>
        <p:spPr bwMode="auto">
          <a:xfrm>
            <a:off x="2" y="5789104"/>
            <a:ext cx="27555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C377B"/>
                </a:solidFill>
              </a:rPr>
              <a:t>CTF3: DC injection septa</a:t>
            </a:r>
            <a:endParaRPr lang="en-US" dirty="0">
              <a:solidFill>
                <a:srgbClr val="0C377B"/>
              </a:solidFill>
            </a:endParaRPr>
          </a:p>
        </p:txBody>
      </p:sp>
      <p:sp>
        <p:nvSpPr>
          <p:cNvPr id="18" name="TextBox 36"/>
          <p:cNvSpPr txBox="1">
            <a:spLocks noChangeArrowheads="1"/>
          </p:cNvSpPr>
          <p:nvPr/>
        </p:nvSpPr>
        <p:spPr bwMode="auto">
          <a:xfrm>
            <a:off x="5897366" y="1872983"/>
            <a:ext cx="3246634" cy="369332"/>
          </a:xfrm>
          <a:prstGeom prst="rect">
            <a:avLst/>
          </a:prstGeom>
          <a:solidFill>
            <a:srgbClr val="0070C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LEIR Injection 10 turn DC coil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36"/>
          <p:cNvSpPr txBox="1">
            <a:spLocks noChangeArrowheads="1"/>
          </p:cNvSpPr>
          <p:nvPr/>
        </p:nvSpPr>
        <p:spPr bwMode="auto">
          <a:xfrm>
            <a:off x="4275438" y="5106246"/>
            <a:ext cx="1615368" cy="92333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rgbClr val="0C377B"/>
                </a:solidFill>
              </a:rPr>
              <a:t>Septum protection diluter</a:t>
            </a:r>
            <a:endParaRPr lang="en-US" dirty="0">
              <a:solidFill>
                <a:srgbClr val="0C377B"/>
              </a:solidFill>
            </a:endParaRP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-18880" y="2929226"/>
            <a:ext cx="4933507" cy="92333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C377B"/>
                </a:solidFill>
              </a:rPr>
              <a:t>Typical operating parameters</a:t>
            </a:r>
          </a:p>
          <a:p>
            <a:r>
              <a:rPr lang="en-US" dirty="0" smtClean="0">
                <a:solidFill>
                  <a:srgbClr val="0C377B"/>
                </a:solidFill>
              </a:rPr>
              <a:t>Up to 4000 Amps DC</a:t>
            </a:r>
          </a:p>
          <a:p>
            <a:r>
              <a:rPr lang="en-US" dirty="0" smtClean="0">
                <a:solidFill>
                  <a:srgbClr val="0C377B"/>
                </a:solidFill>
              </a:rPr>
              <a:t>Current densities up to 70 A/mm</a:t>
            </a:r>
            <a:r>
              <a:rPr lang="en-US" baseline="30000" dirty="0" smtClean="0">
                <a:solidFill>
                  <a:srgbClr val="0C377B"/>
                </a:solidFill>
              </a:rPr>
              <a:t>2</a:t>
            </a:r>
            <a:r>
              <a:rPr lang="en-US" dirty="0" smtClean="0">
                <a:solidFill>
                  <a:srgbClr val="0C377B"/>
                </a:solidFill>
              </a:rPr>
              <a:t> DC</a:t>
            </a:r>
          </a:p>
        </p:txBody>
      </p:sp>
      <p:pic>
        <p:nvPicPr>
          <p:cNvPr id="24" name="Picture 135" descr="thick extraction.jpg"/>
          <p:cNvPicPr>
            <a:picLocks noChangeAspect="1"/>
          </p:cNvPicPr>
          <p:nvPr/>
        </p:nvPicPr>
        <p:blipFill>
          <a:blip r:embed="rId4" cstate="print"/>
          <a:srcRect r="26866" b="13715"/>
          <a:stretch>
            <a:fillRect/>
          </a:stretch>
        </p:blipFill>
        <p:spPr bwMode="auto">
          <a:xfrm>
            <a:off x="4757350" y="528206"/>
            <a:ext cx="4386649" cy="289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2"/>
          <p:cNvPicPr>
            <a:picLocks noChangeAspect="1" noChangeArrowheads="1"/>
          </p:cNvPicPr>
          <p:nvPr/>
        </p:nvPicPr>
        <p:blipFill>
          <a:blip r:embed="rId5" cstate="print"/>
          <a:srcRect l="3218" t="10527" r="22734" b="10652"/>
          <a:stretch>
            <a:fillRect/>
          </a:stretch>
        </p:blipFill>
        <p:spPr bwMode="auto">
          <a:xfrm>
            <a:off x="469557" y="551422"/>
            <a:ext cx="3655875" cy="237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757350" y="3264195"/>
            <a:ext cx="43866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C377B"/>
                </a:solidFill>
              </a:rPr>
              <a:t>Infra red picture of septum coil with field clamp removed from magnet.</a:t>
            </a:r>
            <a:endParaRPr lang="en-US" dirty="0">
              <a:solidFill>
                <a:srgbClr val="0C377B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8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Presently </a:t>
            </a:r>
            <a:r>
              <a:rPr lang="en-GB" sz="3600" dirty="0" smtClean="0"/>
              <a:t>operational electrostatic septa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6854" cy="466742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GB" sz="2400" u="sng" dirty="0" smtClean="0"/>
              <a:t>Low Energy Ion Ring</a:t>
            </a:r>
          </a:p>
          <a:p>
            <a:pPr marL="36576" indent="0">
              <a:buNone/>
            </a:pPr>
            <a:r>
              <a:rPr lang="en-GB" sz="2400" dirty="0" smtClean="0"/>
              <a:t>SEH10, injection from </a:t>
            </a:r>
            <a:r>
              <a:rPr lang="en-GB" sz="2400" dirty="0" err="1" smtClean="0"/>
              <a:t>Linac</a:t>
            </a:r>
            <a:r>
              <a:rPr lang="en-GB" sz="2400" dirty="0" smtClean="0"/>
              <a:t> 3, 70 kV</a:t>
            </a:r>
          </a:p>
          <a:p>
            <a:pPr marL="36576" indent="0">
              <a:buNone/>
            </a:pPr>
            <a:r>
              <a:rPr lang="en-GB" sz="2400" u="sng" dirty="0" smtClean="0"/>
              <a:t>Proton Synchrotron</a:t>
            </a:r>
          </a:p>
          <a:p>
            <a:pPr marL="36576" indent="0">
              <a:buNone/>
            </a:pPr>
            <a:r>
              <a:rPr lang="en-GB" sz="2400" dirty="0" smtClean="0"/>
              <a:t>SEH23, extraction East Area 170 kV</a:t>
            </a:r>
          </a:p>
          <a:p>
            <a:pPr marL="36576" indent="0">
              <a:buNone/>
            </a:pPr>
            <a:r>
              <a:rPr lang="en-GB" sz="2400" dirty="0" smtClean="0"/>
              <a:t>SEH31, CT extraction towards SPS, 180 kV</a:t>
            </a:r>
          </a:p>
          <a:p>
            <a:pPr marL="36576" indent="0">
              <a:buNone/>
            </a:pPr>
            <a:r>
              <a:rPr lang="en-GB" sz="2400" u="sng" dirty="0" smtClean="0"/>
              <a:t>Super Proton Synchrotron</a:t>
            </a:r>
          </a:p>
          <a:p>
            <a:pPr marL="36576" indent="0">
              <a:buNone/>
            </a:pPr>
            <a:r>
              <a:rPr lang="en-GB" sz="2400" dirty="0" smtClean="0"/>
              <a:t>5 ZS, extraction towards North Area, 220 kV</a:t>
            </a:r>
          </a:p>
          <a:p>
            <a:pPr marL="36576" indent="0">
              <a:buNone/>
            </a:pPr>
            <a:r>
              <a:rPr lang="en-GB" sz="2400" dirty="0" smtClean="0"/>
              <a:t>ZSTF, test facility, 220 kV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at Wigner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890" y="4108466"/>
            <a:ext cx="3670110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560" y="980728"/>
            <a:ext cx="7992888" cy="5112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3204" y="-12577"/>
            <a:ext cx="8229600" cy="12192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55A0"/>
                </a:solidFill>
              </a:rPr>
              <a:t>CERN’s particle accelerators</a:t>
            </a:r>
            <a:endParaRPr lang="en-GB" dirty="0">
              <a:solidFill>
                <a:srgbClr val="0055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338392" cy="4779128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11560" y="980728"/>
            <a:ext cx="2505814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Many clients for beam!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0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106" y="405585"/>
            <a:ext cx="3714750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HV generation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GB" dirty="0" err="1" smtClean="0"/>
              <a:t>Cockroft</a:t>
            </a:r>
            <a:r>
              <a:rPr lang="en-GB" dirty="0" smtClean="0"/>
              <a:t> Walton stages, 10 mA 300 kV, generated from 220V.</a:t>
            </a:r>
          </a:p>
          <a:p>
            <a:pPr marL="36576" indent="0">
              <a:buNone/>
            </a:pPr>
            <a:endParaRPr lang="en-GB" dirty="0"/>
          </a:p>
          <a:p>
            <a:pPr marL="36576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at Wigner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2" y="2329453"/>
            <a:ext cx="5086994" cy="381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64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95" y="2116978"/>
            <a:ext cx="6685005" cy="4741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567"/>
            <a:ext cx="8226854" cy="940443"/>
          </a:xfrm>
        </p:spPr>
        <p:txBody>
          <a:bodyPr/>
          <a:lstStyle/>
          <a:p>
            <a:r>
              <a:rPr lang="en-GB" dirty="0" smtClean="0"/>
              <a:t>Connectors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46" y="757195"/>
            <a:ext cx="8226854" cy="4667421"/>
          </a:xfrm>
        </p:spPr>
        <p:txBody>
          <a:bodyPr/>
          <a:lstStyle/>
          <a:p>
            <a:pPr marL="36576" indent="0">
              <a:buNone/>
            </a:pPr>
            <a:r>
              <a:rPr lang="en-GB" dirty="0" smtClean="0"/>
              <a:t>In house designed in 1970s. </a:t>
            </a:r>
          </a:p>
          <a:p>
            <a:pPr marL="36576" indent="0">
              <a:buNone/>
            </a:pPr>
            <a:r>
              <a:rPr lang="en-GB" dirty="0" smtClean="0"/>
              <a:t>Several types used: resistors, HV generator, ZS feedthrough.</a:t>
            </a:r>
          </a:p>
          <a:p>
            <a:pPr marL="36576" indent="0">
              <a:buNone/>
            </a:pPr>
            <a:endParaRPr lang="en-GB" dirty="0" smtClean="0"/>
          </a:p>
          <a:p>
            <a:pPr marL="36576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at Wigner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558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65984" cy="1826363"/>
          </a:xfrm>
        </p:spPr>
        <p:txBody>
          <a:bodyPr>
            <a:normAutofit/>
          </a:bodyPr>
          <a:lstStyle/>
          <a:p>
            <a:r>
              <a:rPr lang="en-US" dirty="0" smtClean="0"/>
              <a:t>Preliminary Requirements for </a:t>
            </a:r>
            <a:r>
              <a:rPr lang="en-US" dirty="0" smtClean="0">
                <a:solidFill>
                  <a:srgbClr val="FF0000"/>
                </a:solidFill>
              </a:rPr>
              <a:t>FCC</a:t>
            </a:r>
            <a:r>
              <a:rPr lang="en-US" dirty="0" smtClean="0"/>
              <a:t> kicker systems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0257"/>
            <a:ext cx="9155336" cy="226053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32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1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6032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FCC study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142" y="1052736"/>
            <a:ext cx="8820472" cy="15841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ABT group will provide a conceptual design for:</a:t>
            </a:r>
          </a:p>
          <a:p>
            <a:pPr lvl="1"/>
            <a:r>
              <a:rPr lang="en-US" dirty="0" smtClean="0"/>
              <a:t>LHC to FCC extraction system</a:t>
            </a:r>
            <a:endParaRPr lang="en-US" dirty="0"/>
          </a:p>
          <a:p>
            <a:pPr lvl="1"/>
            <a:r>
              <a:rPr lang="en-US" dirty="0" smtClean="0"/>
              <a:t>Transfer lines</a:t>
            </a:r>
          </a:p>
          <a:p>
            <a:pPr lvl="1"/>
            <a:r>
              <a:rPr lang="en-US" dirty="0" smtClean="0"/>
              <a:t>FCC injection system</a:t>
            </a:r>
          </a:p>
          <a:p>
            <a:pPr lvl="1"/>
            <a:r>
              <a:rPr lang="en-US" dirty="0" smtClean="0"/>
              <a:t>FCC extraction system (dump) </a:t>
            </a:r>
          </a:p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60925" y="2566600"/>
            <a:ext cx="8882102" cy="4320480"/>
            <a:chOff x="179512" y="2214146"/>
            <a:chExt cx="8882102" cy="4320480"/>
          </a:xfrm>
        </p:grpSpPr>
        <p:pic>
          <p:nvPicPr>
            <p:cNvPr id="8" name="Content Placeholder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2214146"/>
              <a:ext cx="8882102" cy="43204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1286229">
              <a:off x="5523138" y="2675523"/>
              <a:ext cx="864096" cy="369332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GB" b="1" smtClean="0">
                  <a:solidFill>
                    <a:prstClr val="black"/>
                  </a:solidFill>
                  <a:latin typeface="Calibri"/>
                </a:rPr>
                <a:t>LHC</a:t>
              </a:r>
              <a:endParaRPr lang="en-GB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1177122">
              <a:off x="7945651" y="4247805"/>
              <a:ext cx="864096" cy="369332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GB" b="1" smtClean="0">
                  <a:solidFill>
                    <a:prstClr val="black"/>
                  </a:solidFill>
                  <a:latin typeface="Calibri"/>
                </a:rPr>
                <a:t>FCC</a:t>
              </a:r>
              <a:endParaRPr lang="en-GB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45489" y="2771636"/>
              <a:ext cx="1978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3-4 </a:t>
              </a:r>
              <a:r>
                <a:rPr lang="en-GB" dirty="0" err="1" smtClean="0">
                  <a:solidFill>
                    <a:prstClr val="black"/>
                  </a:solidFill>
                  <a:latin typeface="Calibri"/>
                </a:rPr>
                <a:t>TeV</a:t>
              </a:r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 extraction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72635" y="3645024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3-4 </a:t>
              </a:r>
              <a:r>
                <a:rPr lang="en-GB" dirty="0" err="1" smtClean="0">
                  <a:solidFill>
                    <a:prstClr val="black"/>
                  </a:solidFill>
                  <a:latin typeface="Calibri"/>
                </a:rPr>
                <a:t>TeV</a:t>
              </a:r>
              <a:endParaRPr lang="en-GB" dirty="0" smtClean="0">
                <a:solidFill>
                  <a:prstClr val="black"/>
                </a:solidFill>
                <a:latin typeface="Calibri"/>
              </a:endParaRPr>
            </a:p>
            <a:p>
              <a:pPr algn="ctr"/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 transfer lines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70712" y="479715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3-4 </a:t>
              </a:r>
              <a:r>
                <a:rPr lang="en-GB" dirty="0" err="1" smtClean="0">
                  <a:solidFill>
                    <a:prstClr val="black"/>
                  </a:solidFill>
                  <a:latin typeface="Calibri"/>
                </a:rPr>
                <a:t>TeV</a:t>
              </a:r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 injection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98704" y="5445224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720725" algn="l"/>
                </a:tabLst>
              </a:pPr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50 </a:t>
              </a:r>
              <a:r>
                <a:rPr lang="en-GB" dirty="0" err="1" smtClean="0">
                  <a:solidFill>
                    <a:prstClr val="black"/>
                  </a:solidFill>
                  <a:latin typeface="Calibri"/>
                </a:rPr>
                <a:t>TeV</a:t>
              </a:r>
              <a:r>
                <a:rPr lang="en-GB" dirty="0" smtClean="0">
                  <a:solidFill>
                    <a:prstClr val="black"/>
                  </a:solidFill>
                  <a:latin typeface="Calibri"/>
                </a:rPr>
                <a:t> 	extraction</a:t>
              </a:r>
              <a:endParaRPr lang="en-GB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5536" y="3720479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Circumference:  80-100km</a:t>
            </a:r>
          </a:p>
          <a:p>
            <a:r>
              <a:rPr lang="en-US" dirty="0" smtClean="0"/>
              <a:t>Revolution time:  334 µs</a:t>
            </a:r>
          </a:p>
          <a:p>
            <a:r>
              <a:rPr lang="en-US" dirty="0" smtClean="0"/>
              <a:t>Abort gap: 10 µs 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33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3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 Extraction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25606"/>
            <a:ext cx="8496944" cy="466742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Up to 8.5 GJ to be safely extracted and dumped.  </a:t>
            </a:r>
          </a:p>
          <a:p>
            <a:r>
              <a:rPr lang="en-US" sz="2800" dirty="0" smtClean="0"/>
              <a:t>Integrated </a:t>
            </a:r>
            <a:r>
              <a:rPr lang="en-US" sz="2800" dirty="0"/>
              <a:t>pulsed dipole </a:t>
            </a:r>
            <a:r>
              <a:rPr lang="en-US" sz="2800" dirty="0" smtClean="0"/>
              <a:t>field: 55 Tm  </a:t>
            </a:r>
          </a:p>
          <a:p>
            <a:r>
              <a:rPr lang="en-US" sz="2800" dirty="0" smtClean="0"/>
              <a:t>Magnet aperture: 36 mm </a:t>
            </a:r>
          </a:p>
          <a:p>
            <a:r>
              <a:rPr lang="en-US" sz="2800" dirty="0" smtClean="0"/>
              <a:t>Actual field strength has to follow from injection to extraction energy.</a:t>
            </a:r>
            <a:endParaRPr lang="en-US" sz="2800" dirty="0"/>
          </a:p>
          <a:p>
            <a:r>
              <a:rPr lang="en-US" sz="2800" dirty="0" smtClean="0"/>
              <a:t>Repetition time (at injection): 60s (requested for system set up)</a:t>
            </a:r>
          </a:p>
          <a:p>
            <a:r>
              <a:rPr lang="en-US" sz="2800" dirty="0" smtClean="0"/>
              <a:t>Repetition rate (during operation): several hours   </a:t>
            </a:r>
          </a:p>
          <a:p>
            <a:endParaRPr lang="en-US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34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 Extraction – Pulse requirements  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Field rise time &lt; 10µs</a:t>
            </a:r>
          </a:p>
          <a:p>
            <a:r>
              <a:rPr lang="en-US" dirty="0" smtClean="0"/>
              <a:t>Assumption for rise time definition: 0.5% to 95%</a:t>
            </a:r>
          </a:p>
          <a:p>
            <a:r>
              <a:rPr lang="en-US" dirty="0" smtClean="0"/>
              <a:t>Flat top length: ~350µs </a:t>
            </a:r>
          </a:p>
          <a:p>
            <a:r>
              <a:rPr lang="en-US" dirty="0" smtClean="0"/>
              <a:t>Less stringent requirements on field quality and flat top ripples as beam is anyway dumped. </a:t>
            </a:r>
          </a:p>
          <a:p>
            <a:r>
              <a:rPr lang="en-US" dirty="0" smtClean="0"/>
              <a:t>Max. ripple assumption:10%</a:t>
            </a:r>
          </a:p>
          <a:p>
            <a:r>
              <a:rPr lang="en-US" dirty="0" smtClean="0"/>
              <a:t>Fall time not critical. </a:t>
            </a:r>
          </a:p>
          <a:p>
            <a:pPr marL="36576" indent="0">
              <a:buNone/>
            </a:pP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35</a:t>
            </a:fld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17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568182" cy="940443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Selected R&amp;D activity: Inductive Adder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4860032" cy="489654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Prototype under </a:t>
            </a:r>
            <a:r>
              <a:rPr lang="en-US" sz="2000" dirty="0"/>
              <a:t>design: </a:t>
            </a:r>
            <a:r>
              <a:rPr lang="en-US" sz="2000" dirty="0" smtClean="0"/>
              <a:t>200 ns rise time, 12.5 </a:t>
            </a:r>
            <a:r>
              <a:rPr lang="en-US" sz="2000" dirty="0"/>
              <a:t>kV, 250 A, 1 </a:t>
            </a:r>
            <a:r>
              <a:rPr lang="en-US" sz="2000" dirty="0" smtClean="0"/>
              <a:t>µs pulse length</a:t>
            </a:r>
          </a:p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Excellent scalability. </a:t>
            </a:r>
          </a:p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Typical specifications: Output voltage 10-50 kV, output current 100-1000 A, pulse duration less than 1000 ns, repetition rate up to tens of kHz</a:t>
            </a:r>
          </a:p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Inherently fault-tolerant design</a:t>
            </a:r>
          </a:p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/>
              <a:t>O</a:t>
            </a:r>
            <a:r>
              <a:rPr lang="en-US" sz="2000" dirty="0" smtClean="0"/>
              <a:t>utput voltage can be modulated during pulse</a:t>
            </a:r>
          </a:p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Very high flat-top stability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644524-01D8-4F12-8DD2-CCC14BB6ACA8}" type="slidenum">
              <a:rPr lang="en-GB" smtClean="0"/>
              <a:t>36</a:t>
            </a:fld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98"/>
          <a:stretch/>
        </p:blipFill>
        <p:spPr bwMode="auto">
          <a:xfrm>
            <a:off x="4860032" y="1835779"/>
            <a:ext cx="4103687" cy="338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73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65984" cy="1826363"/>
          </a:xfrm>
        </p:spPr>
        <p:txBody>
          <a:bodyPr>
            <a:normAutofit/>
          </a:bodyPr>
          <a:lstStyle/>
          <a:p>
            <a:r>
              <a:rPr lang="en-US" dirty="0" smtClean="0"/>
              <a:t>Preliminary Requirements for </a:t>
            </a:r>
            <a:r>
              <a:rPr lang="en-US" dirty="0" smtClean="0">
                <a:solidFill>
                  <a:srgbClr val="FF0000"/>
                </a:solidFill>
              </a:rPr>
              <a:t>FCC</a:t>
            </a:r>
            <a:r>
              <a:rPr lang="en-US" dirty="0" smtClean="0"/>
              <a:t> septum systems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0257"/>
            <a:ext cx="9155336" cy="226053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37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9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Pursued extraction septa layout</a:t>
            </a:r>
            <a:endParaRPr lang="en-GB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-1696072" y="2766601"/>
            <a:ext cx="10824759" cy="1828198"/>
            <a:chOff x="-1673951" y="980502"/>
            <a:chExt cx="11025488" cy="2482797"/>
          </a:xfrm>
        </p:grpSpPr>
        <p:sp>
          <p:nvSpPr>
            <p:cNvPr id="10" name="Arc 9"/>
            <p:cNvSpPr/>
            <p:nvPr/>
          </p:nvSpPr>
          <p:spPr>
            <a:xfrm rot="10516693">
              <a:off x="-1673951" y="980502"/>
              <a:ext cx="10800000" cy="881386"/>
            </a:xfrm>
            <a:prstGeom prst="arc">
              <a:avLst>
                <a:gd name="adj1" fmla="val 10969537"/>
                <a:gd name="adj2" fmla="val 20806699"/>
              </a:avLst>
            </a:prstGeom>
            <a:ln>
              <a:solidFill>
                <a:schemeClr val="accent6">
                  <a:lumMod val="50000"/>
                </a:schemeClr>
              </a:solidFill>
              <a:headEnd type="triangle" w="lg" len="lg"/>
              <a:tailEnd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27430" y="1200054"/>
              <a:ext cx="9124107" cy="2263245"/>
              <a:chOff x="293166" y="2477481"/>
              <a:chExt cx="9124107" cy="2263245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293166" y="3252751"/>
                <a:ext cx="8960597" cy="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418809" y="2711789"/>
                <a:ext cx="254998" cy="1081923"/>
              </a:xfrm>
              <a:prstGeom prst="rect">
                <a:avLst/>
              </a:prstGeom>
              <a:solidFill>
                <a:srgbClr val="3333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800844" y="2712762"/>
                <a:ext cx="254998" cy="1081923"/>
              </a:xfrm>
              <a:prstGeom prst="rect">
                <a:avLst/>
              </a:prstGeom>
              <a:solidFill>
                <a:srgbClr val="CC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338102" y="2923167"/>
                <a:ext cx="1085595" cy="650667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040784" y="2477481"/>
                <a:ext cx="852035" cy="774692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~1.8T</a:t>
                </a:r>
                <a:endParaRPr lang="en-GB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386956" y="2811487"/>
                <a:ext cx="258266" cy="223364"/>
              </a:xfrm>
              <a:prstGeom prst="rect">
                <a:avLst/>
              </a:prstGeom>
              <a:solidFill>
                <a:srgbClr val="6633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386956" y="3136820"/>
                <a:ext cx="254720" cy="69801"/>
              </a:xfrm>
              <a:prstGeom prst="rect">
                <a:avLst/>
              </a:prstGeom>
              <a:solidFill>
                <a:srgbClr val="6633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894877" y="2811488"/>
                <a:ext cx="258266" cy="375030"/>
              </a:xfrm>
              <a:prstGeom prst="rect">
                <a:avLst/>
              </a:prstGeom>
              <a:solidFill>
                <a:srgbClr val="6633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17415" y="3806879"/>
                <a:ext cx="607274" cy="597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QF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379962" y="3794685"/>
                <a:ext cx="1001873" cy="877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Dump Kickers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961221" y="3586179"/>
                <a:ext cx="1624485" cy="877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Septum protection</a:t>
                </a:r>
                <a:endParaRPr lang="en-GB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17562" y="3842699"/>
                <a:ext cx="842617" cy="877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Dump septa</a:t>
                </a:r>
                <a:endParaRPr lang="en-GB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312664" y="3862972"/>
                <a:ext cx="1450716" cy="877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Quadrupole protection</a:t>
                </a:r>
                <a:endParaRPr lang="en-GB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694411" y="3806883"/>
                <a:ext cx="722862" cy="597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QD</a:t>
                </a: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5967742" y="2928266"/>
            <a:ext cx="1020325" cy="55138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3-4T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2369962" y="2183949"/>
            <a:ext cx="247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Iron-dominated septa</a:t>
            </a:r>
            <a:endParaRPr lang="en-GB" dirty="0"/>
          </a:p>
        </p:txBody>
      </p:sp>
      <p:cxnSp>
        <p:nvCxnSpPr>
          <p:cNvPr id="29" name="Straight Arrow Connector 28"/>
          <p:cNvCxnSpPr>
            <a:stCxn id="27" idx="2"/>
            <a:endCxn id="16" idx="0"/>
          </p:cNvCxnSpPr>
          <p:nvPr/>
        </p:nvCxnSpPr>
        <p:spPr>
          <a:xfrm>
            <a:off x="3605616" y="2553281"/>
            <a:ext cx="1644522" cy="37498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50695" y="1942950"/>
            <a:ext cx="272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Superconducting septa</a:t>
            </a:r>
            <a:endParaRPr lang="en-GB" dirty="0"/>
          </a:p>
        </p:txBody>
      </p:sp>
      <p:cxnSp>
        <p:nvCxnSpPr>
          <p:cNvPr id="32" name="Straight Arrow Connector 31"/>
          <p:cNvCxnSpPr>
            <a:stCxn id="30" idx="2"/>
            <a:endCxn id="26" idx="0"/>
          </p:cNvCxnSpPr>
          <p:nvPr/>
        </p:nvCxnSpPr>
        <p:spPr>
          <a:xfrm flipH="1">
            <a:off x="6477905" y="2312282"/>
            <a:ext cx="536018" cy="61598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59245" y="1537618"/>
            <a:ext cx="229274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Poster presentation A. Sanz ULL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43958" y="1177101"/>
            <a:ext cx="2726456" cy="369332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Presentation D. Barna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4"/>
          </p:nvPr>
        </p:nvSpPr>
        <p:spPr>
          <a:xfrm>
            <a:off x="7383296" y="632922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831876" y="3810152"/>
            <a:ext cx="2156191" cy="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484263" y="3498709"/>
            <a:ext cx="82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245 m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5743958" y="1642096"/>
            <a:ext cx="27264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Presentation </a:t>
            </a:r>
            <a:r>
              <a:rPr lang="en-GB" dirty="0" smtClean="0"/>
              <a:t>E. Fischer</a:t>
            </a:r>
            <a:endParaRPr lang="en-GB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00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1165685" cy="490815"/>
          </a:xfrm>
          <a:prstGeom prst="rect">
            <a:avLst/>
          </a:prstGeom>
          <a:solidFill>
            <a:srgbClr val="000090"/>
          </a:solidFill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92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573" y="5412063"/>
            <a:ext cx="1165685" cy="4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699" y="12082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First stage septum magnet topologies considered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807" y="5457414"/>
            <a:ext cx="1919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</a:rPr>
              <a:t>Beam dump septum concepts</a:t>
            </a:r>
          </a:p>
          <a:p>
            <a:r>
              <a:rPr lang="en-GB" sz="1000" dirty="0">
                <a:solidFill>
                  <a:schemeClr val="bg2"/>
                </a:solidFill>
              </a:rPr>
              <a:t>M. Atanasov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66259"/>
              </p:ext>
            </p:extLst>
          </p:nvPr>
        </p:nvGraphicFramePr>
        <p:xfrm>
          <a:off x="-3" y="709957"/>
          <a:ext cx="9144000" cy="5440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603076">
                <a:tc>
                  <a:txBody>
                    <a:bodyPr/>
                    <a:lstStyle/>
                    <a:p>
                      <a:r>
                        <a:rPr lang="en-GB" dirty="0" smtClean="0"/>
                        <a:t>Current carrying septum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Eddy current</a:t>
                      </a:r>
                      <a:r>
                        <a:rPr lang="en-GB" baseline="0" dirty="0" smtClean="0"/>
                        <a:t> septum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Massless septum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Lambertson</a:t>
                      </a:r>
                      <a:r>
                        <a:rPr lang="en-GB" baseline="0" dirty="0" smtClean="0"/>
                        <a:t> septum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359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110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+ Thin</a:t>
                      </a:r>
                      <a:r>
                        <a:rPr lang="en-GB" sz="1600" baseline="0" dirty="0" smtClean="0"/>
                        <a:t> apparent septum thickness</a:t>
                      </a:r>
                    </a:p>
                    <a:p>
                      <a:endParaRPr lang="en-GB" sz="1600" baseline="0" dirty="0" smtClean="0"/>
                    </a:p>
                    <a:p>
                      <a:r>
                        <a:rPr lang="en-GB" sz="1600" baseline="0" dirty="0" smtClean="0"/>
                        <a:t>- Power dissipation and cooling issues for DC operation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+ Thin</a:t>
                      </a:r>
                      <a:r>
                        <a:rPr lang="en-GB" sz="1600" baseline="0" dirty="0" smtClean="0"/>
                        <a:t> apparent septum thickness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aseline="0" dirty="0" smtClean="0"/>
                    </a:p>
                    <a:p>
                      <a:r>
                        <a:rPr lang="en-GB" sz="1600" dirty="0" smtClean="0"/>
                        <a:t>- Incompatible with DC operation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+ No active parts in the path of the beam</a:t>
                      </a:r>
                    </a:p>
                    <a:p>
                      <a:endParaRPr lang="en-GB" sz="1600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600" dirty="0" smtClean="0"/>
                        <a:t>- Thick apparent septum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600" baseline="0" dirty="0" smtClean="0"/>
                        <a:t>- Gradient rather than a cut-off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+ Robust design</a:t>
                      </a:r>
                    </a:p>
                    <a:p>
                      <a:endParaRPr lang="en-GB" sz="1600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600" dirty="0" smtClean="0"/>
                        <a:t>-</a:t>
                      </a:r>
                      <a:r>
                        <a:rPr lang="en-GB" sz="1600" baseline="0" dirty="0" smtClean="0"/>
                        <a:t> </a:t>
                      </a:r>
                      <a:r>
                        <a:rPr lang="en-GB" sz="1600" dirty="0" smtClean="0"/>
                        <a:t>Two-plane beam</a:t>
                      </a:r>
                      <a:r>
                        <a:rPr lang="en-GB" sz="1600" baseline="0" dirty="0" smtClean="0"/>
                        <a:t> transfer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GB" sz="1600" baseline="0" dirty="0" smtClean="0"/>
                        <a:t>- Shielding of circulating beam challenging for high B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28"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Iron dominated, hence 2 T</a:t>
                      </a:r>
                      <a:r>
                        <a:rPr lang="en-GB" baseline="0" dirty="0" smtClean="0"/>
                        <a:t> maximum field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" y="1643176"/>
            <a:ext cx="2231329" cy="21581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089" y="1643176"/>
            <a:ext cx="2267909" cy="2158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764404" y="2002870"/>
            <a:ext cx="1932599" cy="1438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226" y="1638019"/>
            <a:ext cx="2339773" cy="2160000"/>
          </a:xfrm>
          <a:prstGeom prst="rect">
            <a:avLst/>
          </a:prstGeom>
        </p:spPr>
      </p:pic>
      <p:sp>
        <p:nvSpPr>
          <p:cNvPr id="17" name="Line 45"/>
          <p:cNvSpPr>
            <a:spLocks noChangeShapeType="1"/>
          </p:cNvSpPr>
          <p:nvPr/>
        </p:nvSpPr>
        <p:spPr bwMode="auto">
          <a:xfrm>
            <a:off x="5627156" y="1736169"/>
            <a:ext cx="107950" cy="2667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5314723" y="1530459"/>
            <a:ext cx="47480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H" altLang="en-US" sz="1000" kern="0" dirty="0" err="1">
                <a:solidFill>
                  <a:srgbClr val="000000"/>
                </a:solidFill>
              </a:rPr>
              <a:t>Yoke</a:t>
            </a:r>
            <a:endParaRPr lang="en-US" altLang="en-US" sz="1000" kern="0" dirty="0">
              <a:solidFill>
                <a:srgbClr val="000000"/>
              </a:solidFill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4748011" y="1636373"/>
            <a:ext cx="6896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H" altLang="en-US" sz="1000" kern="0" dirty="0">
                <a:solidFill>
                  <a:srgbClr val="000000"/>
                </a:solidFill>
              </a:rPr>
              <a:t>Main </a:t>
            </a:r>
            <a:r>
              <a:rPr lang="fr-CH" altLang="en-US" sz="1000" kern="0" dirty="0" err="1">
                <a:solidFill>
                  <a:srgbClr val="000000"/>
                </a:solidFill>
              </a:rPr>
              <a:t>coil</a:t>
            </a:r>
            <a:endParaRPr lang="en-US" altLang="en-US" sz="1000" kern="0" dirty="0">
              <a:solidFill>
                <a:srgbClr val="000000"/>
              </a:solidFill>
            </a:endParaRPr>
          </a:p>
        </p:txBody>
      </p:sp>
      <p:sp>
        <p:nvSpPr>
          <p:cNvPr id="21" name="Line 47"/>
          <p:cNvSpPr>
            <a:spLocks noChangeShapeType="1"/>
          </p:cNvSpPr>
          <p:nvPr/>
        </p:nvSpPr>
        <p:spPr bwMode="auto">
          <a:xfrm>
            <a:off x="5194331" y="1895974"/>
            <a:ext cx="1036838" cy="547756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Line 47"/>
          <p:cNvSpPr>
            <a:spLocks noChangeShapeType="1"/>
          </p:cNvSpPr>
          <p:nvPr/>
        </p:nvSpPr>
        <p:spPr bwMode="auto">
          <a:xfrm>
            <a:off x="5194332" y="1882593"/>
            <a:ext cx="148347" cy="65399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5627157" y="1315299"/>
            <a:ext cx="123463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H" altLang="en-US" sz="1000" kern="0" dirty="0">
                <a:solidFill>
                  <a:srgbClr val="000000"/>
                </a:solidFill>
              </a:rPr>
              <a:t>Compensation </a:t>
            </a:r>
            <a:r>
              <a:rPr lang="fr-CH" altLang="en-US" sz="1000" kern="0" dirty="0" err="1">
                <a:solidFill>
                  <a:srgbClr val="000000"/>
                </a:solidFill>
              </a:rPr>
              <a:t>coil</a:t>
            </a:r>
            <a:endParaRPr lang="en-US" altLang="en-US" sz="1000" kern="0" dirty="0">
              <a:solidFill>
                <a:srgbClr val="000000"/>
              </a:solidFill>
            </a:endParaRPr>
          </a:p>
        </p:txBody>
      </p:sp>
      <p:sp>
        <p:nvSpPr>
          <p:cNvPr id="24" name="Line 47"/>
          <p:cNvSpPr>
            <a:spLocks noChangeShapeType="1"/>
          </p:cNvSpPr>
          <p:nvPr/>
        </p:nvSpPr>
        <p:spPr bwMode="auto">
          <a:xfrm flipH="1">
            <a:off x="6310307" y="1516096"/>
            <a:ext cx="130302" cy="675446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Line 47"/>
          <p:cNvSpPr>
            <a:spLocks noChangeShapeType="1"/>
          </p:cNvSpPr>
          <p:nvPr/>
        </p:nvSpPr>
        <p:spPr bwMode="auto">
          <a:xfrm>
            <a:off x="6440609" y="1530458"/>
            <a:ext cx="79139" cy="661084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Line 44"/>
          <p:cNvSpPr>
            <a:spLocks noChangeShapeType="1"/>
          </p:cNvSpPr>
          <p:nvPr/>
        </p:nvSpPr>
        <p:spPr bwMode="auto">
          <a:xfrm flipV="1">
            <a:off x="6301059" y="2735714"/>
            <a:ext cx="148798" cy="9425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777099" y="3620949"/>
            <a:ext cx="10134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H" altLang="en-US" sz="1000" kern="0" dirty="0">
                <a:solidFill>
                  <a:srgbClr val="000000"/>
                </a:solidFill>
              </a:rPr>
              <a:t>Septum </a:t>
            </a:r>
            <a:r>
              <a:rPr lang="fr-CH" altLang="en-US" sz="1000" kern="0" dirty="0" err="1">
                <a:solidFill>
                  <a:srgbClr val="000000"/>
                </a:solidFill>
              </a:rPr>
              <a:t>region</a:t>
            </a:r>
            <a:endParaRPr lang="en-US" altLang="en-US" sz="1000" kern="0" dirty="0">
              <a:solidFill>
                <a:srgbClr val="000000"/>
              </a:solidFill>
            </a:endParaRPr>
          </a:p>
        </p:txBody>
      </p:sp>
      <p:sp>
        <p:nvSpPr>
          <p:cNvPr id="28" name="Line 44"/>
          <p:cNvSpPr>
            <a:spLocks noChangeShapeType="1"/>
          </p:cNvSpPr>
          <p:nvPr/>
        </p:nvSpPr>
        <p:spPr bwMode="auto">
          <a:xfrm flipV="1">
            <a:off x="5669300" y="2686623"/>
            <a:ext cx="34014" cy="861920"/>
          </a:xfrm>
          <a:prstGeom prst="line">
            <a:avLst/>
          </a:prstGeom>
          <a:noFill/>
          <a:ln w="9525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5438824" y="3527272"/>
            <a:ext cx="42511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H" altLang="en-US" sz="1000" kern="0" dirty="0">
                <a:solidFill>
                  <a:srgbClr val="000000"/>
                </a:solidFill>
              </a:rPr>
              <a:t>Gap</a:t>
            </a:r>
            <a:endParaRPr lang="en-US" altLang="en-US" sz="1000" kern="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403" y="3514403"/>
            <a:ext cx="538794" cy="4340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0414" y="3497508"/>
            <a:ext cx="538794" cy="43402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6148" y="632922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at Wigner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58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55A0"/>
                </a:solidFill>
              </a:rPr>
              <a:t>CERN’s flagship - LHC</a:t>
            </a:r>
            <a:endParaRPr lang="en-GB" dirty="0">
              <a:solidFill>
                <a:srgbClr val="0055A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4728" y="4611164"/>
            <a:ext cx="8652933" cy="1549400"/>
          </a:xfrm>
        </p:spPr>
        <p:txBody>
          <a:bodyPr>
            <a:normAutofit fontScale="77500" lnSpcReduction="20000"/>
          </a:bodyPr>
          <a:lstStyle/>
          <a:p>
            <a:pPr marL="3175" indent="-3175">
              <a:buNone/>
            </a:pPr>
            <a:r>
              <a:rPr lang="cy-GB" dirty="0" smtClean="0">
                <a:solidFill>
                  <a:srgbClr val="0055A0"/>
                </a:solidFill>
              </a:rPr>
              <a:t>The Large Hadron Collider (LHC):</a:t>
            </a:r>
          </a:p>
          <a:p>
            <a:pPr marL="368935" lvl="1" indent="-3175">
              <a:buNone/>
            </a:pPr>
            <a:r>
              <a:rPr lang="cy-GB" sz="2000" dirty="0" smtClean="0">
                <a:solidFill>
                  <a:srgbClr val="0055A0"/>
                </a:solidFill>
              </a:rPr>
              <a:t>Two beams</a:t>
            </a:r>
            <a:r>
              <a:rPr lang="cy-GB" sz="2000" noProof="0" dirty="0" smtClean="0">
                <a:solidFill>
                  <a:srgbClr val="0055A0"/>
                </a:solidFill>
              </a:rPr>
              <a:t> of trillions of protons flying around a 27km ring at 0.999999991 times the speed of light in opposite directions ....</a:t>
            </a:r>
          </a:p>
          <a:p>
            <a:pPr marL="368935" lvl="1" indent="-3175">
              <a:buNone/>
            </a:pPr>
            <a:r>
              <a:rPr lang="cy-GB" sz="2000" dirty="0" smtClean="0">
                <a:solidFill>
                  <a:srgbClr val="0055A0"/>
                </a:solidFill>
              </a:rPr>
              <a:t>...each proton has 7’500 time the mass of a stationary proton</a:t>
            </a:r>
          </a:p>
          <a:p>
            <a:pPr marL="368935" lvl="1" indent="-3175">
              <a:buNone/>
            </a:pPr>
            <a:endParaRPr lang="cy-GB" sz="2000" dirty="0" smtClean="0">
              <a:solidFill>
                <a:srgbClr val="0055A0"/>
              </a:solidFill>
            </a:endParaRPr>
          </a:p>
          <a:p>
            <a:pPr marL="368935" lvl="1" indent="-3175">
              <a:buNone/>
            </a:pPr>
            <a:r>
              <a:rPr lang="cy-GB" sz="2000" noProof="0" dirty="0" smtClean="0">
                <a:solidFill>
                  <a:srgbClr val="0055A0"/>
                </a:solidFill>
              </a:rPr>
              <a:t>7 TeV beam mean 8.3 T for 3 km bending radius....</a:t>
            </a:r>
            <a:endParaRPr lang="cy-GB" sz="2000" noProof="0" dirty="0">
              <a:solidFill>
                <a:srgbClr val="0055A0"/>
              </a:solidFill>
            </a:endParaRPr>
          </a:p>
        </p:txBody>
      </p:sp>
      <p:pic>
        <p:nvPicPr>
          <p:cNvPr id="8" name="Picture 5" descr="aerial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r="9559" b="9504"/>
          <a:stretch/>
        </p:blipFill>
        <p:spPr bwMode="auto">
          <a:xfrm>
            <a:off x="233704" y="1556791"/>
            <a:ext cx="4129575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tunn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544214"/>
            <a:ext cx="4662519" cy="30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5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23" y="2692222"/>
            <a:ext cx="2344396" cy="1246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699" y="49467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Second stage septum magnet topologies considered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919337"/>
              </p:ext>
            </p:extLst>
          </p:nvPr>
        </p:nvGraphicFramePr>
        <p:xfrm>
          <a:off x="7648" y="710709"/>
          <a:ext cx="9144000" cy="5383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574623">
                <a:tc>
                  <a:txBody>
                    <a:bodyPr/>
                    <a:lstStyle/>
                    <a:p>
                      <a:r>
                        <a:rPr lang="en-GB" dirty="0" smtClean="0"/>
                        <a:t>Truncated</a:t>
                      </a:r>
                      <a:r>
                        <a:rPr lang="en-GB" baseline="0" dirty="0" smtClean="0"/>
                        <a:t> double cosine (g-2) (BNL/FNAL) [1]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SIS300 proposal (GSI) [2]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Pamela proposal (BNL) [3]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Super</a:t>
                      </a:r>
                      <a:r>
                        <a:rPr lang="en-GB" baseline="0" dirty="0" smtClean="0"/>
                        <a:t>conducting </a:t>
                      </a:r>
                      <a:r>
                        <a:rPr lang="en-GB" dirty="0" smtClean="0"/>
                        <a:t> sheet topology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(Wigner Institute) 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6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685">
                <a:tc>
                  <a:txBody>
                    <a:bodyPr/>
                    <a:lstStyle/>
                    <a:p>
                      <a:r>
                        <a:rPr lang="en-GB" dirty="0" smtClean="0"/>
                        <a:t>Used</a:t>
                      </a:r>
                      <a:r>
                        <a:rPr lang="en-GB" baseline="0" dirty="0" smtClean="0"/>
                        <a:t> for muon beams that could traverse the coil without damaging or quenching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dirty="0" smtClean="0"/>
                        <a:t>Both concepts rely on significant amounts of iron</a:t>
                      </a:r>
                      <a:r>
                        <a:rPr lang="en-GB" baseline="0" dirty="0" smtClean="0"/>
                        <a:t> to shield the orbiting beam aperture. </a:t>
                      </a:r>
                    </a:p>
                    <a:p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Very challenging to obtain both a thin septum as well as a low leak field.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Persistent</a:t>
                      </a:r>
                      <a:r>
                        <a:rPr lang="en-GB" baseline="0" dirty="0" smtClean="0"/>
                        <a:t> currents excited in a superconducting tube by a ramped external field. </a:t>
                      </a:r>
                    </a:p>
                    <a:p>
                      <a:r>
                        <a:rPr lang="en-GB" baseline="0" dirty="0" smtClean="0"/>
                        <a:t>Needs R&amp;D to manufacture </a:t>
                      </a:r>
                      <a:r>
                        <a:rPr lang="en-GB" baseline="0" dirty="0" err="1" smtClean="0"/>
                        <a:t>s.c.</a:t>
                      </a:r>
                      <a:r>
                        <a:rPr lang="en-GB" baseline="0" dirty="0" smtClean="0"/>
                        <a:t> shields.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Group 359"/>
          <p:cNvGrpSpPr/>
          <p:nvPr/>
        </p:nvGrpSpPr>
        <p:grpSpPr>
          <a:xfrm>
            <a:off x="2294320" y="1811848"/>
            <a:ext cx="2340768" cy="1924559"/>
            <a:chOff x="-66642" y="28801"/>
            <a:chExt cx="5308406" cy="3571072"/>
          </a:xfrm>
        </p:grpSpPr>
        <p:sp>
          <p:nvSpPr>
            <p:cNvPr id="15" name="Shape 339"/>
            <p:cNvSpPr/>
            <p:nvPr/>
          </p:nvSpPr>
          <p:spPr>
            <a:xfrm flipH="1" flipV="1">
              <a:off x="3488066" y="67974"/>
              <a:ext cx="83696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16" name="Shape 340"/>
            <p:cNvSpPr/>
            <p:nvPr/>
          </p:nvSpPr>
          <p:spPr>
            <a:xfrm flipV="1">
              <a:off x="5053223" y="1478790"/>
              <a:ext cx="0" cy="115026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pic>
          <p:nvPicPr>
            <p:cNvPr id="18" name="dropped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6051" y="28801"/>
              <a:ext cx="4805713" cy="2752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Shape 342"/>
            <p:cNvSpPr/>
            <p:nvPr/>
          </p:nvSpPr>
          <p:spPr>
            <a:xfrm>
              <a:off x="1256978" y="1306185"/>
              <a:ext cx="1448519" cy="273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1200">
                  <a:latin typeface="Myriad Pro Semibold"/>
                  <a:ea typeface="Myriad Pro Semibold"/>
                  <a:cs typeface="Myriad Pro Semibold"/>
                  <a:sym typeface="Myriad Pro Semibold"/>
                </a:defRPr>
              </a:lvl1pPr>
            </a:lstStyle>
            <a:p>
              <a:pPr lvl="0">
                <a:defRPr sz="1800"/>
              </a:pPr>
              <a:r>
                <a:rPr sz="800" dirty="0"/>
                <a:t>Circulating Beam</a:t>
              </a:r>
            </a:p>
          </p:txBody>
        </p:sp>
        <p:sp>
          <p:nvSpPr>
            <p:cNvPr id="26" name="Shape 343"/>
            <p:cNvSpPr/>
            <p:nvPr/>
          </p:nvSpPr>
          <p:spPr>
            <a:xfrm>
              <a:off x="2564582" y="220848"/>
              <a:ext cx="1675627" cy="397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1200">
                  <a:solidFill>
                    <a:srgbClr val="FF2600"/>
                  </a:solidFill>
                  <a:latin typeface="Myriad Pro Semibold"/>
                  <a:ea typeface="Myriad Pro Semibold"/>
                  <a:cs typeface="Myriad Pro Semibold"/>
                  <a:sym typeface="Myriad Pro Semi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800" dirty="0"/>
                <a:t>Extracted Beam</a:t>
              </a:r>
            </a:p>
          </p:txBody>
        </p:sp>
        <p:sp>
          <p:nvSpPr>
            <p:cNvPr id="27" name="Shape 344"/>
            <p:cNvSpPr/>
            <p:nvPr/>
          </p:nvSpPr>
          <p:spPr>
            <a:xfrm flipV="1">
              <a:off x="2733392" y="1930865"/>
              <a:ext cx="280718" cy="2"/>
            </a:xfrm>
            <a:prstGeom prst="line">
              <a:avLst/>
            </a:pr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sz="1200"/>
            </a:p>
          </p:txBody>
        </p:sp>
        <p:sp>
          <p:nvSpPr>
            <p:cNvPr id="28" name="Shape 345"/>
            <p:cNvSpPr/>
            <p:nvPr/>
          </p:nvSpPr>
          <p:spPr>
            <a:xfrm>
              <a:off x="3268531" y="1927447"/>
              <a:ext cx="280718" cy="5439"/>
            </a:xfrm>
            <a:prstGeom prst="line">
              <a:avLst/>
            </a:pr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head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sz="1200"/>
            </a:p>
          </p:txBody>
        </p:sp>
        <p:sp>
          <p:nvSpPr>
            <p:cNvPr id="29" name="Shape 346"/>
            <p:cNvSpPr/>
            <p:nvPr/>
          </p:nvSpPr>
          <p:spPr>
            <a:xfrm rot="5400002">
              <a:off x="3839289" y="1080586"/>
              <a:ext cx="877592" cy="379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30000"/>
                </a:lnSpc>
                <a:defRPr sz="1200">
                  <a:solidFill>
                    <a:srgbClr val="FFFFFF"/>
                  </a:solidFill>
                  <a:latin typeface="Myriad Pro Semibold"/>
                  <a:ea typeface="Myriad Pro Semibold"/>
                  <a:cs typeface="Myriad Pro Semibold"/>
                  <a:sym typeface="Myriad Pro Semi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800" dirty="0">
                  <a:solidFill>
                    <a:schemeClr val="accent6">
                      <a:lumMod val="50000"/>
                    </a:schemeClr>
                  </a:solidFill>
                </a:rPr>
                <a:t>340mm</a:t>
              </a:r>
            </a:p>
          </p:txBody>
        </p:sp>
        <p:sp>
          <p:nvSpPr>
            <p:cNvPr id="30" name="Shape 347"/>
            <p:cNvSpPr/>
            <p:nvPr/>
          </p:nvSpPr>
          <p:spPr>
            <a:xfrm>
              <a:off x="1135424" y="3131222"/>
              <a:ext cx="3012751" cy="468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/>
              <a:r>
                <a:rPr sz="800" dirty="0">
                  <a:latin typeface="Myriad Pro"/>
                  <a:ea typeface="Myriad Pro"/>
                  <a:cs typeface="Myriad Pro"/>
                  <a:sym typeface="Myriad Pro"/>
                </a:rPr>
                <a:t>Maximum magnetic field in the iron</a:t>
              </a:r>
            </a:p>
            <a:p>
              <a:pPr algn="ctr" defTabSz="584200"/>
              <a:r>
                <a:rPr sz="800" b="1" dirty="0">
                  <a:latin typeface="Myriad Pro"/>
                  <a:ea typeface="Myriad Pro"/>
                  <a:cs typeface="Myriad Pro"/>
                  <a:sym typeface="Myriad Pro"/>
                </a:rPr>
                <a:t>3.45T</a:t>
              </a:r>
            </a:p>
          </p:txBody>
        </p:sp>
        <p:sp>
          <p:nvSpPr>
            <p:cNvPr id="31" name="Shape 348"/>
            <p:cNvSpPr/>
            <p:nvPr/>
          </p:nvSpPr>
          <p:spPr>
            <a:xfrm>
              <a:off x="1496851" y="269509"/>
              <a:ext cx="764903" cy="273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1200">
                  <a:solidFill>
                    <a:srgbClr val="FFFFFF"/>
                  </a:solidFill>
                  <a:latin typeface="Myriad Pro Semibold"/>
                  <a:ea typeface="Myriad Pro Semibold"/>
                  <a:cs typeface="Myriad Pro Semibold"/>
                  <a:sym typeface="Myriad Pro Semi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800" dirty="0"/>
                <a:t>Iron Yoke</a:t>
              </a:r>
            </a:p>
          </p:txBody>
        </p:sp>
        <p:sp>
          <p:nvSpPr>
            <p:cNvPr id="32" name="Shape 349"/>
            <p:cNvSpPr/>
            <p:nvPr/>
          </p:nvSpPr>
          <p:spPr>
            <a:xfrm flipV="1">
              <a:off x="3012743" y="1152402"/>
              <a:ext cx="0" cy="838608"/>
            </a:xfrm>
            <a:prstGeom prst="line">
              <a:avLst/>
            </a:pr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33" name="Shape 350"/>
            <p:cNvSpPr/>
            <p:nvPr/>
          </p:nvSpPr>
          <p:spPr>
            <a:xfrm flipV="1">
              <a:off x="3253826" y="1156974"/>
              <a:ext cx="0" cy="836965"/>
            </a:xfrm>
            <a:prstGeom prst="line">
              <a:avLst/>
            </a:pr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34" name="Shape 351"/>
            <p:cNvSpPr/>
            <p:nvPr/>
          </p:nvSpPr>
          <p:spPr>
            <a:xfrm>
              <a:off x="2705028" y="1993939"/>
              <a:ext cx="901790" cy="273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1200">
                  <a:solidFill>
                    <a:srgbClr val="FFFFFF"/>
                  </a:solidFill>
                  <a:latin typeface="Myriad Pro Semibold"/>
                  <a:ea typeface="Myriad Pro Semibold"/>
                  <a:cs typeface="Myriad Pro Semibold"/>
                  <a:sym typeface="Myriad Pro Semi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800" dirty="0">
                  <a:solidFill>
                    <a:schemeClr val="accent6">
                      <a:lumMod val="50000"/>
                    </a:schemeClr>
                  </a:solidFill>
                </a:rPr>
                <a:t>14mm</a:t>
              </a:r>
            </a:p>
          </p:txBody>
        </p:sp>
        <p:sp>
          <p:nvSpPr>
            <p:cNvPr id="35" name="Shape 352"/>
            <p:cNvSpPr/>
            <p:nvPr/>
          </p:nvSpPr>
          <p:spPr>
            <a:xfrm flipH="1" flipV="1">
              <a:off x="4088113" y="51867"/>
              <a:ext cx="0" cy="270069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stealth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sz="1200"/>
            </a:p>
          </p:txBody>
        </p:sp>
        <p:sp>
          <p:nvSpPr>
            <p:cNvPr id="36" name="Shape 353"/>
            <p:cNvSpPr/>
            <p:nvPr/>
          </p:nvSpPr>
          <p:spPr>
            <a:xfrm flipH="1">
              <a:off x="3436879" y="2759748"/>
              <a:ext cx="838607" cy="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37" name="Shape 354"/>
            <p:cNvSpPr/>
            <p:nvPr/>
          </p:nvSpPr>
          <p:spPr>
            <a:xfrm flipH="1">
              <a:off x="441194" y="2535016"/>
              <a:ext cx="464662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stealth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sz="1200"/>
            </a:p>
          </p:txBody>
        </p:sp>
        <p:sp>
          <p:nvSpPr>
            <p:cNvPr id="38" name="Shape 355"/>
            <p:cNvSpPr/>
            <p:nvPr/>
          </p:nvSpPr>
          <p:spPr>
            <a:xfrm flipV="1">
              <a:off x="441197" y="1359707"/>
              <a:ext cx="0" cy="12552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39" name="Shape 356"/>
            <p:cNvSpPr/>
            <p:nvPr/>
          </p:nvSpPr>
          <p:spPr>
            <a:xfrm>
              <a:off x="2019498" y="2274844"/>
              <a:ext cx="1097595" cy="273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30000"/>
                </a:lnSpc>
                <a:defRPr sz="1200">
                  <a:solidFill>
                    <a:srgbClr val="FFFFFF"/>
                  </a:solidFill>
                  <a:latin typeface="Myriad Pro Semibold"/>
                  <a:ea typeface="Myriad Pro Semibold"/>
                  <a:cs typeface="Myriad Pro Semibold"/>
                  <a:sym typeface="Myriad Pro Semi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800" dirty="0">
                  <a:solidFill>
                    <a:schemeClr val="accent6">
                      <a:lumMod val="50000"/>
                    </a:schemeClr>
                  </a:solidFill>
                </a:rPr>
                <a:t>493mm</a:t>
              </a:r>
            </a:p>
          </p:txBody>
        </p:sp>
        <p:pic>
          <p:nvPicPr>
            <p:cNvPr id="40" name="droppedImage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6642" y="99963"/>
              <a:ext cx="427833" cy="2122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Shape 358"/>
            <p:cNvSpPr/>
            <p:nvPr/>
          </p:nvSpPr>
          <p:spPr>
            <a:xfrm>
              <a:off x="3411446" y="672073"/>
              <a:ext cx="0" cy="687634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97" y="1700396"/>
            <a:ext cx="2066696" cy="12547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" y="2892731"/>
            <a:ext cx="2254995" cy="886965"/>
          </a:xfrm>
          <a:prstGeom prst="rect">
            <a:avLst/>
          </a:prstGeom>
        </p:spPr>
      </p:pic>
      <p:pic>
        <p:nvPicPr>
          <p:cNvPr id="44" name="Picture 2" descr="C:\Users\Holger\Desktop\pic\septum.png"/>
          <p:cNvPicPr>
            <a:picLocks noChangeAspect="1" noChangeArrowheads="1"/>
          </p:cNvPicPr>
          <p:nvPr/>
        </p:nvPicPr>
        <p:blipFill rotWithShape="1">
          <a:blip r:embed="rId8" cstate="print"/>
          <a:srcRect t="2886"/>
          <a:stretch/>
        </p:blipFill>
        <p:spPr>
          <a:xfrm>
            <a:off x="4730977" y="1637494"/>
            <a:ext cx="1937511" cy="1380585"/>
          </a:xfrm>
          <a:prstGeom prst="rect">
            <a:avLst/>
          </a:prstGeom>
          <a:noFill/>
        </p:spPr>
      </p:pic>
      <p:grpSp>
        <p:nvGrpSpPr>
          <p:cNvPr id="45" name="Group 44"/>
          <p:cNvGrpSpPr/>
          <p:nvPr/>
        </p:nvGrpSpPr>
        <p:grpSpPr>
          <a:xfrm>
            <a:off x="4809985" y="2713984"/>
            <a:ext cx="1779497" cy="1142918"/>
            <a:chOff x="103188" y="2367953"/>
            <a:chExt cx="5443347" cy="3257039"/>
          </a:xfrm>
        </p:grpSpPr>
        <p:pic>
          <p:nvPicPr>
            <p:cNvPr id="46" name="Content Placeholder 3" descr="C:\Users\Holger\Desktop\SeptumGeom2.png"/>
            <p:cNvPicPr>
              <a:picLocks noChangeAspect="1" noChangeArrowheads="1"/>
            </p:cNvPicPr>
            <p:nvPr/>
          </p:nvPicPr>
          <p:blipFill>
            <a:blip r:embed="rId9" cstate="print"/>
            <a:srcRect r="27666" b="19922"/>
            <a:stretch>
              <a:fillRect/>
            </a:stretch>
          </p:blipFill>
          <p:spPr bwMode="auto">
            <a:xfrm>
              <a:off x="103188" y="2367953"/>
              <a:ext cx="5443347" cy="2772865"/>
            </a:xfrm>
            <a:prstGeom prst="rect">
              <a:avLst/>
            </a:prstGeom>
            <a:noFill/>
          </p:spPr>
        </p:pic>
        <p:grpSp>
          <p:nvGrpSpPr>
            <p:cNvPr id="47" name="Group 46"/>
            <p:cNvGrpSpPr/>
            <p:nvPr/>
          </p:nvGrpSpPr>
          <p:grpSpPr>
            <a:xfrm>
              <a:off x="1153448" y="3533895"/>
              <a:ext cx="4130150" cy="2091097"/>
              <a:chOff x="1153448" y="3533895"/>
              <a:chExt cx="4130150" cy="2091097"/>
            </a:xfrm>
          </p:grpSpPr>
          <p:cxnSp>
            <p:nvCxnSpPr>
              <p:cNvPr id="49" name="Straight Arrow Connector 48"/>
              <p:cNvCxnSpPr/>
              <p:nvPr/>
            </p:nvCxnSpPr>
            <p:spPr>
              <a:xfrm flipV="1">
                <a:off x="1673143" y="4391178"/>
                <a:ext cx="2376289" cy="9401"/>
              </a:xfrm>
              <a:prstGeom prst="straightConnector1">
                <a:avLst/>
              </a:prstGeom>
              <a:ln w="3175"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1421140" y="5117819"/>
                <a:ext cx="2873067" cy="0"/>
              </a:xfrm>
              <a:prstGeom prst="straightConnector1">
                <a:avLst/>
              </a:prstGeom>
              <a:ln w="3175"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3123456" y="4552979"/>
                <a:ext cx="0" cy="364615"/>
              </a:xfrm>
              <a:prstGeom prst="straightConnector1">
                <a:avLst/>
              </a:prstGeom>
              <a:ln w="3175">
                <a:headEnd type="arrow" w="sm" len="sm"/>
                <a:tailEnd type="arrow" w="sm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1488779" y="4384183"/>
                <a:ext cx="2248625" cy="613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dirty="0"/>
                  <a:t>250 mm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013947" y="5011029"/>
                <a:ext cx="1922152" cy="613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dirty="0"/>
                  <a:t>350 mm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101649" y="4428305"/>
                <a:ext cx="2181949" cy="613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dirty="0"/>
                  <a:t>40mm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975025" y="3905728"/>
                <a:ext cx="1554172" cy="613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dirty="0"/>
                  <a:t>40 mm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153448" y="3533895"/>
                <a:ext cx="1957953" cy="613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dirty="0"/>
                  <a:t>20 mm</a:t>
                </a:r>
              </a:p>
            </p:txBody>
          </p:sp>
        </p:grpSp>
      </p:grpSp>
      <p:cxnSp>
        <p:nvCxnSpPr>
          <p:cNvPr id="58" name="Straight Arrow Connector 57"/>
          <p:cNvCxnSpPr/>
          <p:nvPr/>
        </p:nvCxnSpPr>
        <p:spPr>
          <a:xfrm>
            <a:off x="5725395" y="3350246"/>
            <a:ext cx="0" cy="127946"/>
          </a:xfrm>
          <a:prstGeom prst="straightConnector1">
            <a:avLst/>
          </a:prstGeom>
          <a:ln w="3175">
            <a:headEnd type="arrow" w="sm" len="sm"/>
            <a:tailEnd type="arrow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606418" y="3169641"/>
            <a:ext cx="0" cy="125486"/>
          </a:xfrm>
          <a:prstGeom prst="straightConnector1">
            <a:avLst/>
          </a:prstGeom>
          <a:ln w="3175">
            <a:headEnd type="none" w="sm" len="sm"/>
            <a:tailEnd type="arrow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5614870" y="3336315"/>
            <a:ext cx="1" cy="85178"/>
          </a:xfrm>
          <a:prstGeom prst="straightConnector1">
            <a:avLst/>
          </a:prstGeom>
          <a:ln w="3175">
            <a:headEnd type="none" w="sm" len="sm"/>
            <a:tailEnd type="arrow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7" name="Picture 7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7523" y="1619959"/>
            <a:ext cx="2291774" cy="14856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386148" y="632922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46529" y="1596305"/>
            <a:ext cx="206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</a:t>
            </a:r>
            <a:r>
              <a:rPr lang="en-GB" dirty="0">
                <a:solidFill>
                  <a:srgbClr val="FF0000"/>
                </a:solidFill>
              </a:rPr>
              <a:t>. Barna</a:t>
            </a:r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at Wigner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24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379" y="23481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Iron-dominated topologies </a:t>
            </a:r>
            <a:r>
              <a:rPr lang="en-GB" sz="2800" dirty="0"/>
              <a:t>for FCC extraction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34" y="1438492"/>
            <a:ext cx="1828274" cy="344004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379" y="991387"/>
            <a:ext cx="35430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LHC type </a:t>
            </a:r>
            <a:r>
              <a:rPr lang="en-GB" dirty="0" err="1"/>
              <a:t>Lambertson</a:t>
            </a:r>
            <a:r>
              <a:rPr lang="en-GB" dirty="0"/>
              <a:t> septa are the baseline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Robust conservative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Normal-conducting coils for the first units to avoid quenches caused by particle showers from the protection elements</a:t>
            </a:r>
            <a:r>
              <a:rPr lang="en-GB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Pole tip saturation an issue. Can be solved with normal conducting bedstead coils in a window frame like topology.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Superferric</a:t>
            </a:r>
            <a:r>
              <a:rPr lang="en-GB" dirty="0" smtClean="0"/>
              <a:t> </a:t>
            </a:r>
            <a:r>
              <a:rPr lang="en-GB" dirty="0"/>
              <a:t>version </a:t>
            </a:r>
            <a:r>
              <a:rPr lang="en-GB" dirty="0" smtClean="0"/>
              <a:t>can be considered</a:t>
            </a:r>
            <a:r>
              <a:rPr lang="en-GB" dirty="0"/>
              <a:t> further downstream</a:t>
            </a:r>
            <a:r>
              <a:rPr lang="en-GB" dirty="0" smtClean="0"/>
              <a:t> to </a:t>
            </a:r>
            <a:r>
              <a:rPr lang="en-GB" dirty="0"/>
              <a:t>reduce the </a:t>
            </a:r>
            <a:r>
              <a:rPr lang="en-GB" dirty="0" smtClean="0"/>
              <a:t>power dissipation.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01" y="1438492"/>
            <a:ext cx="2751744" cy="36301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1254" y="5068598"/>
            <a:ext cx="1486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LHC type magnet	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657753" y="4977414"/>
            <a:ext cx="1486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FCC </a:t>
            </a:r>
            <a:r>
              <a:rPr lang="en-GB" dirty="0" err="1" smtClean="0"/>
              <a:t>superferric</a:t>
            </a:r>
            <a:r>
              <a:rPr lang="en-GB" dirty="0" smtClean="0"/>
              <a:t> magnet	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6149" y="632922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189" y="2175334"/>
            <a:ext cx="1512962" cy="20336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87501" y="4977414"/>
            <a:ext cx="1486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FCC normal conducting magnet	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7/06/2016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at Wigner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327363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Leak field mitigation measures being explored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1" y="2636162"/>
            <a:ext cx="2171134" cy="18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75" y="2636163"/>
            <a:ext cx="2388169" cy="180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72" y="2636165"/>
            <a:ext cx="2456894" cy="1799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011" y="1166262"/>
            <a:ext cx="7919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challenge to keep the leak fields to an acceptable minimum at high levels of saturation (for 2 T gap field) </a:t>
            </a:r>
          </a:p>
          <a:p>
            <a:r>
              <a:rPr lang="en-GB" dirty="0" smtClean="0"/>
              <a:t>Fields below 2 T for the thinnest septa upstream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386149" y="6329225"/>
            <a:ext cx="501424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3709" y="4518668"/>
            <a:ext cx="8655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Compensating coils as a means of minimizing the leak field on the circulating </a:t>
            </a:r>
            <a:r>
              <a:rPr lang="en-GB" dirty="0" smtClean="0"/>
              <a:t>beam, as well as different hole geometries are being studied.</a:t>
            </a:r>
          </a:p>
          <a:p>
            <a:r>
              <a:rPr lang="en-GB" dirty="0" smtClean="0"/>
              <a:t>Need continuous, non-linear powering of the compensation coil as a function of the main field.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at Wigner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65984" cy="1826363"/>
          </a:xfrm>
        </p:spPr>
        <p:txBody>
          <a:bodyPr>
            <a:normAutofit/>
          </a:bodyPr>
          <a:lstStyle/>
          <a:p>
            <a:r>
              <a:rPr lang="en-US" dirty="0" smtClean="0"/>
              <a:t>R&amp;D opportunities with ABT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0257"/>
            <a:ext cx="9155336" cy="226053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43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8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R&amp;D directions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Solid state pulse generators (inductive adder, Marx generators, …)</a:t>
            </a:r>
          </a:p>
          <a:p>
            <a:pPr lvl="1"/>
            <a:r>
              <a:rPr lang="en-US" sz="2400" dirty="0" smtClean="0"/>
              <a:t>Topologies, magnetic materials, high performance capacitors, short-circuit protection, laser triggering, radiation resistance of electronics, reliability, availability, …</a:t>
            </a:r>
          </a:p>
          <a:p>
            <a:r>
              <a:rPr lang="en-US" sz="2800" dirty="0" smtClean="0"/>
              <a:t>High field normal conducting septa</a:t>
            </a:r>
          </a:p>
          <a:p>
            <a:pPr lvl="1"/>
            <a:r>
              <a:rPr lang="en-US" sz="2400" dirty="0" smtClean="0"/>
              <a:t>High saturation steel, field precision, active leakage field compensation, mechanical engineering, vacuum systems, radiation resistance, reliability, …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638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R&amp;D directions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Superconducting septa</a:t>
            </a:r>
          </a:p>
          <a:p>
            <a:pPr lvl="1"/>
            <a:r>
              <a:rPr lang="en-US" sz="2400" dirty="0" smtClean="0"/>
              <a:t>Topologies, flux-shield design, field precision, stability, quench protection, reliability and availability, radiation resistance, mechanical design, cryogenics and cryostats,</a:t>
            </a:r>
            <a:r>
              <a:rPr lang="en-US" sz="2400" dirty="0"/>
              <a:t> </a:t>
            </a:r>
            <a:r>
              <a:rPr lang="en-US" sz="2400" dirty="0" smtClean="0"/>
              <a:t>…</a:t>
            </a:r>
          </a:p>
          <a:p>
            <a:r>
              <a:rPr lang="en-US" sz="2800" dirty="0" smtClean="0"/>
              <a:t>Distributed electronics and controls</a:t>
            </a:r>
          </a:p>
          <a:p>
            <a:pPr lvl="1"/>
            <a:r>
              <a:rPr lang="en-US" sz="2400" dirty="0" smtClean="0"/>
              <a:t>Reliability and availability, radiation resistance, triggering, redundancy design, modularity, big data and machine learning, …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92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R&amp;D directions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Kicker magnets </a:t>
            </a:r>
          </a:p>
          <a:p>
            <a:pPr lvl="1"/>
            <a:r>
              <a:rPr lang="en-US" sz="2400" dirty="0" smtClean="0"/>
              <a:t>Electromagnetic design, high saturation/high Currie temperature ferrites, impedance shielding, field quality and rise time, insulators and surface treatments, high voltage behavior, UHV, …</a:t>
            </a:r>
          </a:p>
          <a:p>
            <a:r>
              <a:rPr lang="en-US" sz="2800" dirty="0" smtClean="0"/>
              <a:t>Beam loss reduction for slow extraction</a:t>
            </a:r>
          </a:p>
          <a:p>
            <a:pPr lvl="1"/>
            <a:r>
              <a:rPr lang="en-US" sz="2400" dirty="0" smtClean="0"/>
              <a:t>Carbon </a:t>
            </a:r>
            <a:r>
              <a:rPr lang="en-US" sz="2400" dirty="0" err="1" smtClean="0"/>
              <a:t>fibres</a:t>
            </a:r>
            <a:r>
              <a:rPr lang="en-US" sz="2400" dirty="0" smtClean="0"/>
              <a:t> or </a:t>
            </a:r>
            <a:r>
              <a:rPr lang="en-US" sz="2400" dirty="0" err="1" smtClean="0"/>
              <a:t>nano</a:t>
            </a:r>
            <a:r>
              <a:rPr lang="en-US" sz="2400" dirty="0" smtClean="0"/>
              <a:t>-tubes for anode wires, high voltage performance, cathode materials, diffuser technologies, energy deposition simulations, …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712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874" y="1219429"/>
            <a:ext cx="8507288" cy="4572000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LHC</a:t>
            </a:r>
            <a:r>
              <a:rPr lang="en-GB" sz="2400" dirty="0" smtClean="0"/>
              <a:t> – 14 </a:t>
            </a:r>
            <a:r>
              <a:rPr lang="en-GB" sz="2400" dirty="0" err="1" smtClean="0"/>
              <a:t>TeV</a:t>
            </a:r>
            <a:r>
              <a:rPr lang="en-GB" sz="2400" dirty="0" smtClean="0"/>
              <a:t> </a:t>
            </a:r>
            <a:r>
              <a:rPr lang="en-GB" sz="2400" dirty="0" err="1" smtClean="0"/>
              <a:t>c.o.m</a:t>
            </a:r>
            <a:r>
              <a:rPr lang="en-GB" sz="2400" dirty="0" smtClean="0"/>
              <a:t>. energy frontier, and heavy ions</a:t>
            </a:r>
          </a:p>
          <a:p>
            <a:r>
              <a:rPr lang="en-GB" sz="2400" b="1" dirty="0" smtClean="0"/>
              <a:t>SPS</a:t>
            </a:r>
            <a:r>
              <a:rPr lang="en-GB" sz="2400" dirty="0" smtClean="0"/>
              <a:t> – various experiments (CP violation, neutrinos, …)</a:t>
            </a:r>
          </a:p>
          <a:p>
            <a:r>
              <a:rPr lang="en-GB" sz="2400" b="1" dirty="0" smtClean="0"/>
              <a:t>PS</a:t>
            </a:r>
            <a:r>
              <a:rPr lang="en-GB" sz="2400" dirty="0" smtClean="0"/>
              <a:t> – various experiments (</a:t>
            </a:r>
            <a:r>
              <a:rPr lang="en-GB" sz="2400" dirty="0" err="1" smtClean="0"/>
              <a:t>dimesons</a:t>
            </a:r>
            <a:r>
              <a:rPr lang="en-GB" sz="2400" dirty="0" smtClean="0"/>
              <a:t>, clouds, …)</a:t>
            </a:r>
          </a:p>
          <a:p>
            <a:r>
              <a:rPr lang="en-GB" sz="2400" b="1" dirty="0" smtClean="0"/>
              <a:t>AD/ELENA</a:t>
            </a:r>
            <a:r>
              <a:rPr lang="en-GB" sz="2400" dirty="0" smtClean="0"/>
              <a:t> – antiproton and </a:t>
            </a:r>
            <a:r>
              <a:rPr lang="en-GB" sz="2400" dirty="0" err="1" smtClean="0"/>
              <a:t>antihydrogen</a:t>
            </a:r>
            <a:endParaRPr lang="en-GB" sz="2400" dirty="0" smtClean="0"/>
          </a:p>
          <a:p>
            <a:r>
              <a:rPr lang="en-GB" sz="2400" b="1" dirty="0" smtClean="0"/>
              <a:t>AWAKE</a:t>
            </a:r>
            <a:r>
              <a:rPr lang="en-GB" sz="2400" dirty="0" smtClean="0"/>
              <a:t> – plasma </a:t>
            </a:r>
            <a:r>
              <a:rPr lang="en-GB" sz="2400" dirty="0" err="1" smtClean="0"/>
              <a:t>wakefield</a:t>
            </a:r>
            <a:r>
              <a:rPr lang="en-GB" sz="2400" dirty="0" smtClean="0"/>
              <a:t> acceleration</a:t>
            </a:r>
          </a:p>
          <a:p>
            <a:r>
              <a:rPr lang="en-GB" sz="2400" b="1" dirty="0" smtClean="0"/>
              <a:t>CTF/CLIC/ILC</a:t>
            </a:r>
            <a:r>
              <a:rPr lang="en-GB" sz="2400" dirty="0" smtClean="0"/>
              <a:t> – linear colliders</a:t>
            </a:r>
          </a:p>
          <a:p>
            <a:r>
              <a:rPr lang="en-GB" sz="2400" b="1" dirty="0" smtClean="0"/>
              <a:t>ISOLDE</a:t>
            </a:r>
            <a:r>
              <a:rPr lang="en-GB" sz="2400" dirty="0" smtClean="0"/>
              <a:t> – radioactive nuclear beams</a:t>
            </a:r>
          </a:p>
          <a:p>
            <a:r>
              <a:rPr lang="en-GB" sz="2400" b="1" dirty="0" smtClean="0"/>
              <a:t>Others</a:t>
            </a:r>
            <a:r>
              <a:rPr lang="en-GB" sz="2400" dirty="0" smtClean="0"/>
              <a:t> – search for </a:t>
            </a:r>
            <a:r>
              <a:rPr lang="en-GB" sz="2400" dirty="0" err="1" smtClean="0"/>
              <a:t>axions</a:t>
            </a:r>
            <a:r>
              <a:rPr lang="en-GB" sz="2400" dirty="0" smtClean="0"/>
              <a:t>, medical accelerators, neutron interaction cross sections, …</a:t>
            </a:r>
            <a:endParaRPr lang="en-GB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2192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55A0"/>
                </a:solidFill>
              </a:rPr>
              <a:t>“HEP” programs at CERN</a:t>
            </a:r>
            <a:endParaRPr lang="en-GB" dirty="0">
              <a:solidFill>
                <a:srgbClr val="0055A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25606"/>
            <a:ext cx="8435280" cy="4667421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 smtClean="0"/>
              <a:t>An exciting time in HEP and for accelerators at the energy frontier</a:t>
            </a:r>
          </a:p>
          <a:p>
            <a:pPr lvl="1"/>
            <a:r>
              <a:rPr lang="en-GB" sz="2400" dirty="0" smtClean="0"/>
              <a:t>LHC taking data at 13 </a:t>
            </a:r>
            <a:r>
              <a:rPr lang="en-GB" sz="2400" dirty="0" err="1" smtClean="0"/>
              <a:t>TeV</a:t>
            </a:r>
            <a:r>
              <a:rPr lang="en-GB" sz="2400" dirty="0" smtClean="0"/>
              <a:t> </a:t>
            </a:r>
            <a:r>
              <a:rPr lang="en-GB" sz="2400" dirty="0" err="1" smtClean="0"/>
              <a:t>c.o.m</a:t>
            </a:r>
            <a:r>
              <a:rPr lang="en-GB" sz="2400" dirty="0" smtClean="0"/>
              <a:t>.</a:t>
            </a:r>
          </a:p>
          <a:p>
            <a:pPr lvl="2"/>
            <a:r>
              <a:rPr lang="en-GB" dirty="0" smtClean="0"/>
              <a:t>More confirmation of the standard model validity…?</a:t>
            </a:r>
          </a:p>
          <a:p>
            <a:pPr lvl="2"/>
            <a:r>
              <a:rPr lang="en-GB" dirty="0" smtClean="0"/>
              <a:t>Or will it see some signs of </a:t>
            </a:r>
            <a:r>
              <a:rPr lang="en-GB" dirty="0" err="1" smtClean="0"/>
              <a:t>Supersymmetry</a:t>
            </a:r>
            <a:r>
              <a:rPr lang="en-GB" dirty="0" smtClean="0"/>
              <a:t>…??</a:t>
            </a:r>
          </a:p>
          <a:p>
            <a:pPr lvl="2"/>
            <a:r>
              <a:rPr lang="en-GB" dirty="0" smtClean="0"/>
              <a:t>Or is there a 750 </a:t>
            </a:r>
            <a:r>
              <a:rPr lang="en-GB" dirty="0" err="1" smtClean="0"/>
              <a:t>GeV</a:t>
            </a:r>
            <a:r>
              <a:rPr lang="en-GB" dirty="0" smtClean="0"/>
              <a:t> scalar…???</a:t>
            </a:r>
          </a:p>
          <a:p>
            <a:pPr lvl="1"/>
            <a:r>
              <a:rPr lang="en-GB" sz="2400" dirty="0" smtClean="0"/>
              <a:t>Next generation of large colliders being studied</a:t>
            </a:r>
          </a:p>
          <a:p>
            <a:pPr lvl="2"/>
            <a:r>
              <a:rPr lang="en-GB" dirty="0" smtClean="0"/>
              <a:t>Linear collider effort well advanced (CLIC, ILC)</a:t>
            </a:r>
          </a:p>
          <a:p>
            <a:pPr lvl="2"/>
            <a:r>
              <a:rPr lang="en-GB" dirty="0" smtClean="0"/>
              <a:t>Recent focus on circular colliders: FCC study</a:t>
            </a:r>
          </a:p>
          <a:p>
            <a:pPr lvl="1"/>
            <a:r>
              <a:rPr lang="en-GB" sz="2400" dirty="0" smtClean="0"/>
              <a:t>Aiming high: FCC</a:t>
            </a:r>
          </a:p>
          <a:p>
            <a:pPr lvl="2"/>
            <a:r>
              <a:rPr lang="en-GB" dirty="0" smtClean="0"/>
              <a:t>100 km circumference, 16-20 T dipoles, 100 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  <a:r>
              <a:rPr lang="en-GB" dirty="0" err="1" smtClean="0"/>
              <a:t>c.o.m</a:t>
            </a:r>
            <a:r>
              <a:rPr lang="en-GB" dirty="0" smtClean="0"/>
              <a:t>. p</a:t>
            </a:r>
          </a:p>
          <a:p>
            <a:pPr lvl="2"/>
            <a:r>
              <a:rPr lang="en-GB" dirty="0"/>
              <a:t>P</a:t>
            </a:r>
            <a:r>
              <a:rPr lang="en-GB" dirty="0" smtClean="0"/>
              <a:t>ossible use as Higgs factory, with 500 </a:t>
            </a:r>
            <a:r>
              <a:rPr lang="en-GB" dirty="0" err="1" smtClean="0"/>
              <a:t>GeV</a:t>
            </a:r>
            <a:r>
              <a:rPr lang="en-GB" dirty="0" smtClean="0"/>
              <a:t> </a:t>
            </a:r>
            <a:r>
              <a:rPr lang="en-GB" dirty="0" err="1" smtClean="0"/>
              <a:t>c.o.m</a:t>
            </a:r>
            <a:r>
              <a:rPr lang="en-GB" dirty="0" smtClean="0"/>
              <a:t>. e-e-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55A0"/>
                </a:solidFill>
              </a:rPr>
              <a:t>Where are HEP accelerators headed?</a:t>
            </a:r>
            <a:endParaRPr lang="en-GB" dirty="0">
              <a:solidFill>
                <a:srgbClr val="0055A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534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CERN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 descr="Screenshot 2016-06-06 10.2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0"/>
            <a:ext cx="7457008" cy="677149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71600" y="4365104"/>
            <a:ext cx="208823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2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3186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3638" y="3356992"/>
            <a:ext cx="208823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64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7/06/2016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Presentation at Wigner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E53F7B-D2DA-444A-8A57-885A018407D2}" type="slidenum">
              <a:rPr lang="en-GB" smtClean="0"/>
              <a:t>9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34549"/>
      </p:ext>
    </p:extLst>
  </p:cSld>
  <p:clrMapOvr>
    <a:masterClrMapping/>
  </p:clrMapOvr>
</p:sld>
</file>

<file path=ppt/theme/theme1.xml><?xml version="1.0" encoding="utf-8"?>
<a:theme xmlns:a="http://schemas.openxmlformats.org/drawingml/2006/main" name="cern_template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cern_template</Template>
  <TotalTime>5066</TotalTime>
  <Words>2085</Words>
  <Application>Microsoft Office PowerPoint</Application>
  <PresentationFormat>On-screen Show (4:3)</PresentationFormat>
  <Paragraphs>481</Paragraphs>
  <Slides>46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MS Mincho</vt:lpstr>
      <vt:lpstr>ＭＳ Ｐゴシック</vt:lpstr>
      <vt:lpstr>Arial</vt:lpstr>
      <vt:lpstr>Calibri</vt:lpstr>
      <vt:lpstr>Helvetica</vt:lpstr>
      <vt:lpstr>Myriad Pro</vt:lpstr>
      <vt:lpstr>Myriad Pro Semibold</vt:lpstr>
      <vt:lpstr>Times New Roman</vt:lpstr>
      <vt:lpstr>ヒラギノ角ゴ ProN W3</vt:lpstr>
      <vt:lpstr>cern_template</vt:lpstr>
      <vt:lpstr>PowerPoint Presentation</vt:lpstr>
      <vt:lpstr>Beam transfer opportunities</vt:lpstr>
      <vt:lpstr>CERN’s particle accelerators</vt:lpstr>
      <vt:lpstr>CERN’s flagship - LHC</vt:lpstr>
      <vt:lpstr>“HEP” programs at CERN</vt:lpstr>
      <vt:lpstr>Where are HEP accelerators headed?</vt:lpstr>
      <vt:lpstr>CERN</vt:lpstr>
      <vt:lpstr>PowerPoint Presentation</vt:lpstr>
      <vt:lpstr>PowerPoint Presentation</vt:lpstr>
      <vt:lpstr>CERN ABT group</vt:lpstr>
      <vt:lpstr>Beam Transfer Systems</vt:lpstr>
      <vt:lpstr>Kickers and septa</vt:lpstr>
      <vt:lpstr>Selected Kicker Hardware </vt:lpstr>
      <vt:lpstr>Usual Kicker system topology</vt:lpstr>
      <vt:lpstr>Lumped inductance magnets</vt:lpstr>
      <vt:lpstr>Transmission Line Kickers</vt:lpstr>
      <vt:lpstr>Pulse Generators</vt:lpstr>
      <vt:lpstr>LHC Extraction Kicker System </vt:lpstr>
      <vt:lpstr>LHC extraction kickers “MKD”</vt:lpstr>
      <vt:lpstr>Extraction kicker magnet - MKD </vt:lpstr>
      <vt:lpstr>MKD pulse generators </vt:lpstr>
      <vt:lpstr>MKD Pulse &amp; Generator</vt:lpstr>
      <vt:lpstr>MKD Generator Circuit</vt:lpstr>
      <vt:lpstr>Switch and trigger transformer</vt:lpstr>
      <vt:lpstr>ABT Septum systems</vt:lpstr>
      <vt:lpstr>Septa section</vt:lpstr>
      <vt:lpstr>PowerPoint Presentation</vt:lpstr>
      <vt:lpstr>PowerPoint Presentation</vt:lpstr>
      <vt:lpstr>Presently operational electrostatic septa </vt:lpstr>
      <vt:lpstr>HV generation</vt:lpstr>
      <vt:lpstr>Connectors</vt:lpstr>
      <vt:lpstr>Preliminary Requirements for FCC kicker systems</vt:lpstr>
      <vt:lpstr>FCC study </vt:lpstr>
      <vt:lpstr>FCC Extraction</vt:lpstr>
      <vt:lpstr>FCC Extraction – Pulse requirements  </vt:lpstr>
      <vt:lpstr>Selected R&amp;D activity: Inductive Adder</vt:lpstr>
      <vt:lpstr>Preliminary Requirements for FCC septum systems</vt:lpstr>
      <vt:lpstr>Pursued extraction septa layout</vt:lpstr>
      <vt:lpstr>PowerPoint Presentation</vt:lpstr>
      <vt:lpstr>PowerPoint Presentation</vt:lpstr>
      <vt:lpstr>PowerPoint Presentation</vt:lpstr>
      <vt:lpstr>PowerPoint Presentation</vt:lpstr>
      <vt:lpstr>R&amp;D opportunities with ABT</vt:lpstr>
      <vt:lpstr>Selected R&amp;D directions I</vt:lpstr>
      <vt:lpstr>Selected R&amp;D directions II</vt:lpstr>
      <vt:lpstr>Selected R&amp;D directions III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Kramer</dc:creator>
  <cp:lastModifiedBy>barna</cp:lastModifiedBy>
  <cp:revision>65</cp:revision>
  <dcterms:created xsi:type="dcterms:W3CDTF">2014-12-10T14:37:00Z</dcterms:created>
  <dcterms:modified xsi:type="dcterms:W3CDTF">2016-06-08T09:46:36Z</dcterms:modified>
</cp:coreProperties>
</file>