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75" r:id="rId1"/>
  </p:sldMasterIdLst>
  <p:notesMasterIdLst>
    <p:notesMasterId r:id="rId29"/>
  </p:notesMasterIdLst>
  <p:handoutMasterIdLst>
    <p:handoutMasterId r:id="rId30"/>
  </p:handoutMasterIdLst>
  <p:sldIdLst>
    <p:sldId id="920" r:id="rId2"/>
    <p:sldId id="868" r:id="rId3"/>
    <p:sldId id="886" r:id="rId4"/>
    <p:sldId id="744" r:id="rId5"/>
    <p:sldId id="870" r:id="rId6"/>
    <p:sldId id="741" r:id="rId7"/>
    <p:sldId id="742" r:id="rId8"/>
    <p:sldId id="780" r:id="rId9"/>
    <p:sldId id="888" r:id="rId10"/>
    <p:sldId id="892" r:id="rId11"/>
    <p:sldId id="897" r:id="rId12"/>
    <p:sldId id="898" r:id="rId13"/>
    <p:sldId id="899" r:id="rId14"/>
    <p:sldId id="900" r:id="rId15"/>
    <p:sldId id="902" r:id="rId16"/>
    <p:sldId id="915" r:id="rId17"/>
    <p:sldId id="903" r:id="rId18"/>
    <p:sldId id="905" r:id="rId19"/>
    <p:sldId id="907" r:id="rId20"/>
    <p:sldId id="908" r:id="rId21"/>
    <p:sldId id="909" r:id="rId22"/>
    <p:sldId id="911" r:id="rId23"/>
    <p:sldId id="912" r:id="rId24"/>
    <p:sldId id="913" r:id="rId25"/>
    <p:sldId id="917" r:id="rId26"/>
    <p:sldId id="918" r:id="rId27"/>
    <p:sldId id="919" r:id="rId28"/>
  </p:sldIdLst>
  <p:sldSz cx="9144000" cy="6858000" type="screen4x3"/>
  <p:notesSz cx="7010400" cy="9296400"/>
  <p:embeddedFontLst>
    <p:embeddedFont>
      <p:font typeface="黑体" panose="020B0604020202020204" charset="-122"/>
      <p:regular r:id="rId31"/>
    </p:embeddedFont>
    <p:embeddedFont>
      <p:font typeface="Cambria Math" panose="02040503050406030204" pitchFamily="18" charset="0"/>
      <p:regular r:id="rId32"/>
    </p:embeddedFont>
    <p:embeddedFont>
      <p:font typeface="Verdana" panose="020B0604030504040204" pitchFamily="34" charset="0"/>
      <p:regular r:id="rId33"/>
      <p:bold r:id="rId34"/>
      <p:italic r:id="rId35"/>
      <p:boldItalic r:id="rId36"/>
    </p:embeddedFont>
    <p:embeddedFont>
      <p:font typeface="MS PGothic" panose="020B0600070205080204" pitchFamily="34" charset="-128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Helvetica" panose="020B0604020202020204" pitchFamily="3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onneman" initials="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00FF"/>
    <a:srgbClr val="0C377B"/>
    <a:srgbClr val="FF6600"/>
    <a:srgbClr val="FF3300"/>
    <a:srgbClr val="EAEFF7"/>
    <a:srgbClr val="D2DEEF"/>
    <a:srgbClr val="F7F7F7"/>
    <a:srgbClr val="BBD3F8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98" autoAdjust="0"/>
    <p:restoredTop sz="92525" autoAdjust="0"/>
  </p:normalViewPr>
  <p:slideViewPr>
    <p:cSldViewPr>
      <p:cViewPr varScale="1">
        <p:scale>
          <a:sx n="61" d="100"/>
          <a:sy n="61" d="100"/>
        </p:scale>
        <p:origin x="1466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6600"/>
    </p:cViewPr>
  </p:sorterViewPr>
  <p:notesViewPr>
    <p:cSldViewPr>
      <p:cViewPr varScale="1">
        <p:scale>
          <a:sx n="101" d="100"/>
          <a:sy n="101" d="100"/>
        </p:scale>
        <p:origin x="-3576" y="-90"/>
      </p:cViewPr>
      <p:guideLst>
        <p:guide orient="horz" pos="2929"/>
        <p:guide pos="220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>
              <a:defRPr sz="1200"/>
            </a:lvl1pPr>
          </a:lstStyle>
          <a:p>
            <a:fld id="{CB310BA0-050A-4997-B1AC-FD3BCC455418}" type="datetimeFigureOut">
              <a:rPr lang="en-GB" smtClean="0"/>
              <a:t>07/06/2016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>
              <a:defRPr sz="1200"/>
            </a:lvl1pPr>
          </a:lstStyle>
          <a:p>
            <a:fld id="{2299761C-D337-4915-A6DD-157470CC09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4741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>
              <a:defRPr sz="1200"/>
            </a:lvl1pPr>
          </a:lstStyle>
          <a:p>
            <a:fld id="{F8632A1A-D26E-42D0-A2DF-B39D9B2C3CCA}" type="datetimeFigureOut">
              <a:rPr lang="en-GB" smtClean="0"/>
              <a:pPr/>
              <a:t>07/06/2016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53" tIns="46077" rIns="92153" bIns="46077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1"/>
            <a:ext cx="5608320" cy="4183381"/>
          </a:xfrm>
          <a:prstGeom prst="rect">
            <a:avLst/>
          </a:prstGeom>
        </p:spPr>
        <p:txBody>
          <a:bodyPr vert="horz" lIns="92153" tIns="46077" rIns="92153" bIns="4607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482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>
              <a:defRPr sz="1200"/>
            </a:lvl1pPr>
          </a:lstStyle>
          <a:p>
            <a:fld id="{05604DCD-C511-4B12-9DBB-AC80DD19A49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123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EE027-ACFA-4FF9-BF4A-BF5F9AB3C2D8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7451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Add one slide showing optics, possibly with some smaller plots</a:t>
            </a:r>
            <a:r>
              <a:rPr lang="de-AT" baseline="0" dirty="0" smtClean="0"/>
              <a:t> on insertions?</a:t>
            </a:r>
          </a:p>
          <a:p>
            <a:r>
              <a:rPr lang="de-AT" baseline="0" dirty="0" smtClean="0"/>
              <a:t>Detailed optimisation on optics of each insertion within overall defined boundaries.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572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See with Werner about detector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78163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50057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9593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3141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1543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New slide from Olivier</a:t>
            </a:r>
          </a:p>
          <a:p>
            <a:r>
              <a:rPr lang="de-AT" dirty="0" smtClean="0"/>
              <a:t>Common design for</a:t>
            </a:r>
            <a:r>
              <a:rPr lang="de-AT" baseline="0" dirty="0" smtClean="0"/>
              <a:t> hadron and lepton low energy-high currecnt system</a:t>
            </a:r>
          </a:p>
          <a:p>
            <a:r>
              <a:rPr lang="de-AT" baseline="0" dirty="0" smtClean="0"/>
              <a:t>Synergies HL-LHC, HE LHC, FCC-hh, FCC-ee Z pole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7425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New slide from Olivier</a:t>
            </a:r>
          </a:p>
          <a:p>
            <a:r>
              <a:rPr lang="de-AT" dirty="0" smtClean="0"/>
              <a:t>Common design for</a:t>
            </a:r>
            <a:r>
              <a:rPr lang="de-AT" baseline="0" dirty="0" smtClean="0"/>
              <a:t> hadron and lepton low energy-high currecnt system</a:t>
            </a:r>
          </a:p>
          <a:p>
            <a:r>
              <a:rPr lang="de-AT" baseline="0" dirty="0" smtClean="0"/>
              <a:t>Synergies HL-LHC, HE LHC, FCC-hh, FCC-ee Z pole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4567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New slide on MDI optimisation,</a:t>
            </a:r>
            <a:r>
              <a:rPr lang="de-AT" baseline="0" dirty="0" smtClean="0"/>
              <a:t> L*, solenoid compensation, lumi monitoring, etc.</a:t>
            </a:r>
          </a:p>
          <a:p>
            <a:r>
              <a:rPr lang="de-AT" baseline="0" dirty="0" smtClean="0"/>
              <a:t>Slide from Mike Sullivan talk, synchrotron radiation IR, masking? </a:t>
            </a:r>
          </a:p>
          <a:p>
            <a:r>
              <a:rPr lang="de-AT" baseline="0" dirty="0" smtClean="0"/>
              <a:t>Possibly one slide on magnet design of Attilio?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>
                <a:solidFill>
                  <a:prstClr val="black"/>
                </a:solidFill>
              </a:rPr>
              <a:pPr/>
              <a:t>21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7312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EBDC04-82DE-414C-8AF1-057005818799}" type="slidenum">
              <a:rPr lang="en-US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186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983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8858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639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14A73-B9A0-4385-9E9A-34FD13BABFAA}" type="slidenum">
              <a:rPr lang="fr-CH" smtClean="0"/>
              <a:t>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11033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279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507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Use the latest slides</a:t>
            </a:r>
            <a:r>
              <a:rPr lang="de-AT" baseline="0" dirty="0" smtClean="0"/>
              <a:t> from John/Charlie.</a:t>
            </a:r>
          </a:p>
          <a:p>
            <a:r>
              <a:rPr lang="de-AT" baseline="0" dirty="0" smtClean="0"/>
              <a:t>100 km machines, possibly with both versions intersecting and non-intersecting?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385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743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726" y="2420888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A3AE2-1023-2243-BBDE-C44D82F110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422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774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634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517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356822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550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28D0A3-5C9A-4901-9C42-FBE507C34AF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715840" y="6266289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chemeClr val="bg1"/>
                </a:solidFill>
              </a:rPr>
              <a:t>Future</a:t>
            </a:r>
            <a:r>
              <a:rPr lang="en-GB" sz="1000" b="1" baseline="0" dirty="0" smtClean="0">
                <a:solidFill>
                  <a:schemeClr val="bg1"/>
                </a:solidFill>
              </a:rPr>
              <a:t> Circular Collider Study</a:t>
            </a:r>
            <a:r>
              <a:rPr lang="en-GB" sz="1000" b="1" dirty="0" smtClean="0">
                <a:solidFill>
                  <a:schemeClr val="bg1"/>
                </a:solidFill>
              </a:rPr>
              <a:t/>
            </a:r>
            <a:br>
              <a:rPr lang="en-GB" sz="1000" b="1" dirty="0" smtClean="0">
                <a:solidFill>
                  <a:schemeClr val="bg1"/>
                </a:solidFill>
              </a:rPr>
            </a:br>
            <a:r>
              <a:rPr lang="en-US" sz="1000" b="0" dirty="0" smtClean="0">
                <a:solidFill>
                  <a:schemeClr val="bg1"/>
                </a:solidFill>
              </a:rPr>
              <a:t>Michael</a:t>
            </a:r>
            <a:r>
              <a:rPr lang="en-US" sz="1000" b="0" baseline="0" dirty="0" smtClean="0">
                <a:solidFill>
                  <a:schemeClr val="bg1"/>
                </a:solidFill>
              </a:rPr>
              <a:t> Benedikt</a:t>
            </a:r>
            <a:endParaRPr lang="en-US" sz="1000" b="0" dirty="0" smtClean="0">
              <a:solidFill>
                <a:schemeClr val="bg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baseline="0" dirty="0" smtClean="0">
                <a:solidFill>
                  <a:schemeClr val="bg1"/>
                </a:solidFill>
              </a:rPr>
              <a:t>Wigner Institute Budapest, 7 June </a:t>
            </a:r>
            <a:r>
              <a:rPr lang="en-GB" sz="1000" b="0" baseline="0" dirty="0" smtClean="0">
                <a:solidFill>
                  <a:schemeClr val="bg1"/>
                </a:solidFill>
              </a:rPr>
              <a:t>2016</a:t>
            </a:r>
            <a:endParaRPr lang="en-GB" sz="1000" b="0" dirty="0" smtClean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4" r:id="rId2"/>
    <p:sldLayoutId id="2147483689" r:id="rId3"/>
    <p:sldLayoutId id="2147483693" r:id="rId4"/>
    <p:sldLayoutId id="2147483695" r:id="rId5"/>
    <p:sldLayoutId id="2147483857" r:id="rId6"/>
    <p:sldLayoutId id="2147483859" r:id="rId7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hyperlink" Target="http://cern.ch/fcc" TargetMode="Externa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twiki.cern.ch/twiki/bin/view/FCC/FccPythiaDelphes" TargetMode="Externa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e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31.jpeg"/><Relationship Id="rId4" Type="http://schemas.openxmlformats.org/officeDocument/2006/relationships/image" Target="../media/image26.emf"/><Relationship Id="rId9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26" Type="http://schemas.openxmlformats.org/officeDocument/2006/relationships/image" Target="../media/image67.png"/><Relationship Id="rId3" Type="http://schemas.openxmlformats.org/officeDocument/2006/relationships/image" Target="../media/image43.png"/><Relationship Id="rId21" Type="http://schemas.openxmlformats.org/officeDocument/2006/relationships/image" Target="../media/image62.png"/><Relationship Id="rId7" Type="http://schemas.openxmlformats.org/officeDocument/2006/relationships/image" Target="../media/image47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5" Type="http://schemas.openxmlformats.org/officeDocument/2006/relationships/image" Target="../media/image66.png"/><Relationship Id="rId2" Type="http://schemas.openxmlformats.org/officeDocument/2006/relationships/image" Target="../media/image42.png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29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24" Type="http://schemas.openxmlformats.org/officeDocument/2006/relationships/image" Target="../media/image65.png"/><Relationship Id="rId5" Type="http://schemas.openxmlformats.org/officeDocument/2006/relationships/image" Target="../media/image45.png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28" Type="http://schemas.openxmlformats.org/officeDocument/2006/relationships/image" Target="../media/image69.png"/><Relationship Id="rId10" Type="http://schemas.openxmlformats.org/officeDocument/2006/relationships/image" Target="../media/image50.png"/><Relationship Id="rId19" Type="http://schemas.openxmlformats.org/officeDocument/2006/relationships/image" Target="../media/image60.png"/><Relationship Id="rId31" Type="http://schemas.openxmlformats.org/officeDocument/2006/relationships/image" Target="../media/image71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5.png"/><Relationship Id="rId22" Type="http://schemas.openxmlformats.org/officeDocument/2006/relationships/image" Target="../media/image63.png"/><Relationship Id="rId27" Type="http://schemas.openxmlformats.org/officeDocument/2006/relationships/image" Target="../media/image68.png"/><Relationship Id="rId30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3" Type="http://schemas.openxmlformats.org/officeDocument/2006/relationships/image" Target="../media/image7.png"/><Relationship Id="rId7" Type="http://schemas.openxmlformats.org/officeDocument/2006/relationships/image" Target="../media/image75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cid:ii_15418ce83e58ad5f" TargetMode="External"/><Relationship Id="rId5" Type="http://schemas.openxmlformats.org/officeDocument/2006/relationships/image" Target="../media/image74.jpeg"/><Relationship Id="rId4" Type="http://schemas.openxmlformats.org/officeDocument/2006/relationships/hyperlink" Target="http://cern.ch/fccw2015" TargetMode="External"/><Relationship Id="rId9" Type="http://schemas.openxmlformats.org/officeDocument/2006/relationships/hyperlink" Target="http://cern.ch/fccw2016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873" y="-31857"/>
            <a:ext cx="9277109" cy="69174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237" y="974338"/>
            <a:ext cx="90682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 smtClean="0">
                <a:solidFill>
                  <a:schemeClr val="bg1"/>
                </a:solidFill>
              </a:rPr>
              <a:t>Future Circular Collider Study</a:t>
            </a:r>
            <a:endParaRPr lang="de-DE" sz="4800" b="1" dirty="0">
              <a:solidFill>
                <a:schemeClr val="bg1"/>
              </a:solidFill>
            </a:endParaRPr>
          </a:p>
          <a:p>
            <a:pPr algn="ctr"/>
            <a:endParaRPr lang="de-DE" sz="4000" b="1" dirty="0" smtClean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663800" y="4137704"/>
            <a:ext cx="2884972" cy="617406"/>
          </a:xfrm>
          <a:prstGeom prst="ellipse">
            <a:avLst/>
          </a:prstGeom>
          <a:noFill/>
          <a:ln w="38100"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4548772" y="4221165"/>
            <a:ext cx="381668" cy="107375"/>
          </a:xfrm>
          <a:prstGeom prst="ellipse">
            <a:avLst/>
          </a:prstGeom>
          <a:noFill/>
          <a:ln w="28575">
            <a:solidFill>
              <a:srgbClr val="33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4982" t="49603" r="58034" b="47152"/>
          <a:stretch/>
        </p:blipFill>
        <p:spPr>
          <a:xfrm>
            <a:off x="2227764" y="3428223"/>
            <a:ext cx="1575650" cy="224475"/>
          </a:xfrm>
          <a:prstGeom prst="snip2SameRect">
            <a:avLst>
              <a:gd name="adj1" fmla="val 50000"/>
              <a:gd name="adj2" fmla="val 0"/>
            </a:avLst>
          </a:prstGeom>
          <a:ln>
            <a:noFill/>
          </a:ln>
          <a:effectLst>
            <a:softEdge rad="38100"/>
          </a:effectLst>
        </p:spPr>
      </p:pic>
      <p:sp>
        <p:nvSpPr>
          <p:cNvPr id="10" name="Arc 9"/>
          <p:cNvSpPr/>
          <p:nvPr/>
        </p:nvSpPr>
        <p:spPr>
          <a:xfrm>
            <a:off x="-940534" y="4137704"/>
            <a:ext cx="5870973" cy="1358292"/>
          </a:xfrm>
          <a:prstGeom prst="arc">
            <a:avLst>
              <a:gd name="adj1" fmla="val 11568746"/>
              <a:gd name="adj2" fmla="val 488561"/>
            </a:avLst>
          </a:prstGeom>
          <a:ln w="3810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Arc 10"/>
          <p:cNvSpPr/>
          <p:nvPr/>
        </p:nvSpPr>
        <p:spPr>
          <a:xfrm>
            <a:off x="1838223" y="3011942"/>
            <a:ext cx="10078593" cy="1638687"/>
          </a:xfrm>
          <a:prstGeom prst="arc">
            <a:avLst>
              <a:gd name="adj1" fmla="val 1086642"/>
              <a:gd name="adj2" fmla="val 11036784"/>
            </a:avLst>
          </a:prstGeom>
          <a:ln w="28575" cap="rnd" cmpd="sng">
            <a:solidFill>
              <a:srgbClr val="800000"/>
            </a:solidFill>
            <a:prstDash val="sysDash"/>
            <a:headEnd type="none"/>
            <a:tailEnd type="none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" y="5988130"/>
            <a:ext cx="1551182" cy="64872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915816" y="6012374"/>
            <a:ext cx="2786019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u="sng" dirty="0">
                <a:solidFill>
                  <a:srgbClr val="0000CC"/>
                </a:solidFill>
                <a:latin typeface="Calibri"/>
                <a:ea typeface="Calibri"/>
                <a:cs typeface="Times New Roman"/>
                <a:hlinkClick r:id="rId5"/>
              </a:rPr>
              <a:t>http://cern.ch/fcc</a:t>
            </a:r>
            <a:endParaRPr lang="en-GB" sz="2800" dirty="0">
              <a:solidFill>
                <a:srgbClr val="0000CC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32240" y="4137704"/>
            <a:ext cx="878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C00000"/>
                </a:solidFill>
              </a:rPr>
              <a:t>FCC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14718" y="4131610"/>
            <a:ext cx="651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00B050"/>
                </a:solidFill>
              </a:rPr>
              <a:t>PS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62434" y="4302923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0000CC"/>
                </a:solidFill>
              </a:rPr>
              <a:t>SPS</a:t>
            </a:r>
            <a:endParaRPr lang="en-GB" sz="2400" dirty="0">
              <a:solidFill>
                <a:srgbClr val="0000C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8888" y="4221165"/>
            <a:ext cx="897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FFCC99"/>
                </a:solidFill>
              </a:rPr>
              <a:t>LHC</a:t>
            </a:r>
            <a:endParaRPr lang="en-GB" sz="2400" dirty="0">
              <a:solidFill>
                <a:srgbClr val="FFCC99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323" y="6034000"/>
            <a:ext cx="998882" cy="479969"/>
          </a:xfrm>
          <a:prstGeom prst="rect">
            <a:avLst/>
          </a:prstGeom>
          <a:solidFill>
            <a:srgbClr val="0C377B"/>
          </a:solidFill>
        </p:spPr>
      </p:pic>
      <p:sp>
        <p:nvSpPr>
          <p:cNvPr id="19" name="Rectangle 18"/>
          <p:cNvSpPr/>
          <p:nvPr/>
        </p:nvSpPr>
        <p:spPr>
          <a:xfrm>
            <a:off x="22973" y="6579947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i="1" kern="0" dirty="0">
                <a:solidFill>
                  <a:srgbClr val="0000CC"/>
                </a:solidFill>
                <a:latin typeface="Calibri"/>
              </a:rPr>
              <a:t>Work supported by the </a:t>
            </a:r>
            <a:r>
              <a:rPr lang="en-US" sz="1400" b="1" i="1" kern="0" dirty="0">
                <a:solidFill>
                  <a:srgbClr val="0000CC"/>
                </a:solidFill>
                <a:latin typeface="Calibri"/>
              </a:rPr>
              <a:t>European Commission </a:t>
            </a:r>
            <a:r>
              <a:rPr lang="en-US" sz="1400" i="1" kern="0" dirty="0">
                <a:solidFill>
                  <a:srgbClr val="0000CC"/>
                </a:solidFill>
                <a:latin typeface="Calibri"/>
              </a:rPr>
              <a:t>under </a:t>
            </a:r>
            <a:r>
              <a:rPr lang="en-GB" sz="1400" i="1" kern="0" dirty="0" smtClean="0">
                <a:solidFill>
                  <a:srgbClr val="0000CC"/>
                </a:solidFill>
                <a:latin typeface="Calibri"/>
              </a:rPr>
              <a:t>the </a:t>
            </a:r>
            <a:r>
              <a:rPr lang="en-GB" sz="1400" i="1" kern="0" dirty="0">
                <a:solidFill>
                  <a:srgbClr val="0000CC"/>
                </a:solidFill>
                <a:latin typeface="Calibri"/>
              </a:rPr>
              <a:t>HORIZON 2020 project </a:t>
            </a:r>
            <a:r>
              <a:rPr lang="en-GB" sz="1400" i="1" kern="0" dirty="0" err="1">
                <a:solidFill>
                  <a:srgbClr val="0000CC"/>
                </a:solidFill>
                <a:latin typeface="Calibri"/>
              </a:rPr>
              <a:t>EuroCirCol</a:t>
            </a:r>
            <a:r>
              <a:rPr lang="en-GB" sz="1400" i="1" kern="0" dirty="0">
                <a:solidFill>
                  <a:srgbClr val="0000CC"/>
                </a:solidFill>
                <a:latin typeface="Calibri"/>
              </a:rPr>
              <a:t>, grant agreement </a:t>
            </a:r>
            <a:r>
              <a:rPr lang="en-GB" sz="1400" i="1" kern="0" dirty="0" smtClean="0">
                <a:solidFill>
                  <a:srgbClr val="0000CC"/>
                </a:solidFill>
                <a:latin typeface="Calibri"/>
              </a:rPr>
              <a:t>654305</a:t>
            </a:r>
            <a:endParaRPr lang="en-GB" sz="1400" i="1" kern="0" dirty="0">
              <a:solidFill>
                <a:srgbClr val="0000CC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62854" y="2420888"/>
            <a:ext cx="5547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Michael Benedikt</a:t>
            </a:r>
            <a:endParaRPr lang="en-GB" sz="3600" b="1" dirty="0" smtClean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68776" y="3050957"/>
            <a:ext cx="9177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en-GB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ratefully acknowledging input from </a:t>
            </a:r>
            <a:r>
              <a:rPr lang="en-GB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FCC coordination group global design study team and all contributors</a:t>
            </a:r>
          </a:p>
        </p:txBody>
      </p:sp>
    </p:spTree>
    <p:extLst>
      <p:ext uri="{BB962C8B-B14F-4D97-AF65-F5344CB8AC3E}">
        <p14:creationId xmlns:p14="http://schemas.microsoft.com/office/powerpoint/2010/main" val="179598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8862930"/>
              </p:ext>
            </p:extLst>
          </p:nvPr>
        </p:nvGraphicFramePr>
        <p:xfrm>
          <a:off x="22969" y="1013002"/>
          <a:ext cx="9111633" cy="5104960"/>
        </p:xfrm>
        <a:graphic>
          <a:graphicData uri="http://schemas.openxmlformats.org/drawingml/2006/table">
            <a:tbl>
              <a:tblPr firstRow="1" bandRow="1"/>
              <a:tblGrid>
                <a:gridCol w="3579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21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84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43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270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25896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parameter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FCC-</a:t>
                      </a:r>
                      <a:r>
                        <a:rPr lang="en-GB" sz="2000" b="1" dirty="0" err="1" smtClean="0">
                          <a:solidFill>
                            <a:schemeClr val="bg1"/>
                          </a:solidFill>
                        </a:rPr>
                        <a:t>hh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HE-LHC*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2000" b="1" dirty="0" smtClean="0">
                          <a:solidFill>
                            <a:schemeClr val="bg1"/>
                          </a:solidFill>
                        </a:rPr>
                        <a:t>(HL) LHC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collision energy </a:t>
                      </a:r>
                      <a:r>
                        <a:rPr kumimoji="0" lang="en-GB" sz="1800" b="1" kern="1200" dirty="0" err="1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cms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[</a:t>
                      </a:r>
                      <a:r>
                        <a:rPr kumimoji="0" lang="en-GB" sz="1800" b="1" kern="1200" dirty="0" err="1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TeV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100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&gt;25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  <a:endParaRPr kumimoji="0" lang="de-AT" sz="18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093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dipole field [T]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8.3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5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circumference</a:t>
                      </a:r>
                      <a:r>
                        <a:rPr kumimoji="0" lang="de-AT" sz="18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[km]</a:t>
                      </a:r>
                      <a:endParaRPr kumimoji="0" lang="en-GB" sz="1800" b="1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100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  <a:endParaRPr kumimoji="0" lang="de-AT" sz="18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5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# IP</a:t>
                      </a: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 main &amp; 2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 &amp; 2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 &amp; 2</a:t>
                      </a:r>
                      <a:endParaRPr kumimoji="0" lang="de-AT" sz="18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528">
                <a:tc>
                  <a:txBody>
                    <a:bodyPr/>
                    <a:lstStyle/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beam current [A]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0.5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1.12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(1.12) 0.58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bunch intensity  [10</a:t>
                      </a:r>
                      <a:r>
                        <a:rPr kumimoji="0" lang="en-GB" sz="18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 (0.2)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(2.2) 1.15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bunch spacing  [ns]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25 (5)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beta* 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[m]</a:t>
                      </a: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de-AT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1.1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de-AT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0.3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0.25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(0.15) 0.55</a:t>
                      </a:r>
                      <a:endParaRPr kumimoji="0" lang="en-GB" sz="1800" b="0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52864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luminosity/IP [10</a:t>
                      </a:r>
                      <a:r>
                        <a:rPr kumimoji="0" lang="en-GB" sz="18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cm</a:t>
                      </a:r>
                      <a:r>
                        <a:rPr kumimoji="0" lang="en-GB" sz="18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-2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en-GB" sz="18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20 - 30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&gt;25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(5)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events/bunch crossing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170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&lt;1020 (204)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850</a:t>
                      </a:r>
                      <a:endParaRPr kumimoji="0" lang="en-GB" sz="18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(135) 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stored energy/beam [GJ]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8.4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1.2</a:t>
                      </a:r>
                      <a:endParaRPr kumimoji="0" lang="en-GB" sz="18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(0.7) 0.36</a:t>
                      </a:r>
                      <a:endParaRPr kumimoji="0" lang="en-GB" sz="1800" b="0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synchrotron rad.</a:t>
                      </a:r>
                      <a:r>
                        <a:rPr kumimoji="0" lang="en-GB" sz="18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[W/m/beam]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30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3.6</a:t>
                      </a:r>
                      <a:endParaRPr kumimoji="0" lang="en-GB" sz="18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(0.35) 0.18</a:t>
                      </a:r>
                      <a:endParaRPr kumimoji="0" lang="en-GB" sz="1800" b="0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918724" y="1293521"/>
            <a:ext cx="824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*</a:t>
            </a:r>
            <a:r>
              <a:rPr lang="en-GB" sz="1200" dirty="0" smtClean="0">
                <a:solidFill>
                  <a:schemeClr val="bg1"/>
                </a:solidFill>
              </a:rPr>
              <a:t>tentative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</a:t>
            </a:r>
            <a:r>
              <a:rPr lang="en-US" noProof="0" dirty="0" smtClean="0"/>
              <a:t>H</a:t>
            </a:r>
            <a:r>
              <a:rPr lang="en-US" dirty="0" err="1" smtClean="0"/>
              <a:t>adron</a:t>
            </a:r>
            <a:r>
              <a:rPr lang="en-US" dirty="0" smtClean="0"/>
              <a:t> collider parameters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599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</a:t>
            </a:r>
            <a:r>
              <a:rPr lang="en-US" dirty="0" smtClean="0"/>
              <a:t>FCC-</a:t>
            </a:r>
            <a:r>
              <a:rPr lang="en-US" dirty="0" err="1" smtClean="0"/>
              <a:t>hh</a:t>
            </a:r>
            <a:r>
              <a:rPr lang="en-US" dirty="0" smtClean="0"/>
              <a:t> MDI studies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9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0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94" y="1000496"/>
            <a:ext cx="4261355" cy="2272986"/>
          </a:xfrm>
          <a:prstGeom prst="rect">
            <a:avLst/>
          </a:prstGeom>
        </p:spPr>
      </p:pic>
      <p:pic>
        <p:nvPicPr>
          <p:cNvPr id="6" name="Picture 5" descr="peakdoseLstar45_vs_Lstar36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8" t="14445" r="10291" b="10247"/>
          <a:stretch/>
        </p:blipFill>
        <p:spPr>
          <a:xfrm>
            <a:off x="4644008" y="3475008"/>
            <a:ext cx="4248472" cy="2702952"/>
          </a:xfrm>
          <a:prstGeom prst="rect">
            <a:avLst/>
          </a:prstGeom>
        </p:spPr>
      </p:pic>
      <p:pic>
        <p:nvPicPr>
          <p:cNvPr id="7" name="Picture 6" descr="spec_bs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99" y="3573016"/>
            <a:ext cx="3729953" cy="25662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7503" y="1017890"/>
            <a:ext cx="476939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Design of interaction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consistent for machine and detector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L</a:t>
            </a:r>
            <a:r>
              <a:rPr lang="en-US" baseline="30000" dirty="0" smtClean="0"/>
              <a:t>*</a:t>
            </a:r>
            <a:r>
              <a:rPr lang="en-US" dirty="0" smtClean="0"/>
              <a:t>=45 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</a:t>
            </a:r>
            <a:r>
              <a:rPr lang="en-US" dirty="0" smtClean="0"/>
              <a:t>ntegrated spectrometer  and compensation dipoles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optics with long triplet with large aperture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Helps distributing collision debris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more beam stay clear</a:t>
            </a:r>
          </a:p>
        </p:txBody>
      </p:sp>
    </p:spTree>
    <p:extLst>
      <p:ext uri="{BB962C8B-B14F-4D97-AF65-F5344CB8AC3E}">
        <p14:creationId xmlns:p14="http://schemas.microsoft.com/office/powerpoint/2010/main" val="310799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26900" y="2651902"/>
            <a:ext cx="5247905" cy="3451780"/>
            <a:chOff x="107504" y="939355"/>
            <a:chExt cx="5680286" cy="3706119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3"/>
            <a:srcRect l="4859" t="15539" r="17699" b="14849"/>
            <a:stretch/>
          </p:blipFill>
          <p:spPr>
            <a:xfrm>
              <a:off x="107504" y="939355"/>
              <a:ext cx="5568326" cy="3704344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555542" y="3493346"/>
              <a:ext cx="2232248" cy="11521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Rectangle 4"/>
          <p:cNvSpPr/>
          <p:nvPr/>
        </p:nvSpPr>
        <p:spPr>
          <a:xfrm>
            <a:off x="5508104" y="3079120"/>
            <a:ext cx="3390135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AT" sz="2000" b="1" dirty="0" smtClean="0">
                <a:solidFill>
                  <a:srgbClr val="0C377B"/>
                </a:solidFill>
              </a:rPr>
              <a:t>Some design challenges:</a:t>
            </a:r>
            <a:endParaRPr lang="en-GB" sz="2000" b="1" dirty="0" smtClean="0">
              <a:solidFill>
                <a:srgbClr val="0C377B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C377B"/>
                </a:solidFill>
              </a:rPr>
              <a:t>l</a:t>
            </a:r>
            <a:r>
              <a:rPr lang="en-GB" sz="2000" b="1" dirty="0" smtClean="0">
                <a:solidFill>
                  <a:srgbClr val="0C377B"/>
                </a:solidFill>
              </a:rPr>
              <a:t>arge η acceptance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0C377B"/>
                </a:solidFill>
              </a:rPr>
              <a:t>radiation levels of          &gt;50 x LHC Phase II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0C377B"/>
                </a:solidFill>
              </a:rPr>
              <a:t>pileup of ~1000</a:t>
            </a:r>
            <a:endParaRPr lang="en-GB" sz="2400" b="1" dirty="0" smtClean="0">
              <a:solidFill>
                <a:srgbClr val="0C377B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9078" y="992922"/>
            <a:ext cx="91450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C377B"/>
                </a:solidFill>
              </a:rPr>
              <a:t>A B=6 T, R=6 m solenoid with shielding coil and 2 dipoles has been engineered in detail. Alternative magnet systems are being studied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 </a:t>
            </a:r>
            <a:r>
              <a:rPr lang="en-US" sz="3200" dirty="0" smtClean="0"/>
              <a:t>Detector concepts for 100 </a:t>
            </a:r>
            <a:r>
              <a:rPr lang="en-US" sz="3200" dirty="0" err="1" smtClean="0"/>
              <a:t>TeV</a:t>
            </a:r>
            <a:r>
              <a:rPr lang="en-US" sz="3200" dirty="0" smtClean="0"/>
              <a:t> pp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44202" y="5430585"/>
            <a:ext cx="66247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rgbClr val="FF3300"/>
                </a:solidFill>
              </a:rPr>
              <a:t>R&amp;D for FCC detectors is a natural continuation </a:t>
            </a:r>
            <a:r>
              <a:rPr lang="en-GB" sz="2200" b="1" dirty="0" smtClean="0">
                <a:solidFill>
                  <a:srgbClr val="FF3300"/>
                </a:solidFill>
              </a:rPr>
              <a:t> of </a:t>
            </a:r>
            <a:r>
              <a:rPr lang="en-GB" sz="2200" b="1" dirty="0">
                <a:solidFill>
                  <a:srgbClr val="FF3300"/>
                </a:solidFill>
              </a:rPr>
              <a:t>the R&amp;D for LHC Phase II upgrade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0218" y="1699155"/>
            <a:ext cx="87590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0C377B"/>
                </a:solidFill>
              </a:rPr>
              <a:t>Parametrized detector performance model (DELPHES) is available and integrated in FCC software framework for physics simulations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00FF"/>
                </a:solidFill>
                <a:hlinkClick r:id="rId5"/>
              </a:rPr>
              <a:t>https</a:t>
            </a:r>
            <a:r>
              <a:rPr lang="en-GB" sz="2000" dirty="0">
                <a:solidFill>
                  <a:srgbClr val="0000FF"/>
                </a:solidFill>
                <a:hlinkClick r:id="rId5"/>
              </a:rPr>
              <a:t>://twiki.cern.ch/twiki/bin/view/FCC/FccPythiaDelphes</a:t>
            </a:r>
            <a:endParaRPr lang="en-GB" sz="2000" dirty="0">
              <a:solidFill>
                <a:srgbClr val="0000FF"/>
              </a:solidFill>
            </a:endParaRPr>
          </a:p>
          <a:p>
            <a:endParaRPr lang="en-GB" sz="2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49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-18928" y="-27384"/>
            <a:ext cx="9150188" cy="1008000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            </a:t>
            </a:r>
            <a:r>
              <a:rPr lang="en-GB" kern="0" dirty="0" smtClean="0">
                <a:cs typeface="Calibri" pitchFamily="34" charset="0"/>
              </a:rPr>
              <a:t>Synchrotron radiation/beam screen</a:t>
            </a:r>
            <a:endParaRPr lang="en-GB" kern="0" dirty="0">
              <a:cs typeface="Calibri" pitchFamily="34" charset="0"/>
            </a:endParaRPr>
          </a:p>
        </p:txBody>
      </p:sp>
      <p:pic>
        <p:nvPicPr>
          <p:cNvPr id="12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2425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71" y="3483997"/>
            <a:ext cx="4270879" cy="266846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79122" y="5784840"/>
            <a:ext cx="188425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Photon distribution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2" b="13298"/>
          <a:stretch/>
        </p:blipFill>
        <p:spPr>
          <a:xfrm>
            <a:off x="4860032" y="983733"/>
            <a:ext cx="4269988" cy="26535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26661" y="966673"/>
            <a:ext cx="42161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>
                <a:solidFill>
                  <a:srgbClr val="FF0000"/>
                </a:solidFill>
              </a:rPr>
              <a:t>First FCC-hh beam screen prototype </a:t>
            </a:r>
          </a:p>
          <a:p>
            <a:r>
              <a:rPr lang="de-AT" sz="1600" b="1" dirty="0" smtClean="0"/>
              <a:t>Testing 2017 in ANKA light facility</a:t>
            </a:r>
            <a:endParaRPr lang="de-AT" sz="1600" b="1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3959" y="833415"/>
            <a:ext cx="4754066" cy="2996697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3" indent="0">
              <a:buClr>
                <a:srgbClr val="DDDDDD"/>
              </a:buClr>
              <a:buNone/>
            </a:pPr>
            <a:r>
              <a:rPr lang="en-US" sz="400" dirty="0">
                <a:solidFill>
                  <a:srgbClr val="0C377B"/>
                </a:solidFill>
              </a:rPr>
              <a:t>	</a:t>
            </a:r>
          </a:p>
          <a:p>
            <a:pPr marL="36513" indent="0">
              <a:buClr>
                <a:srgbClr val="DDDDDD"/>
              </a:buClr>
              <a:buNone/>
            </a:pPr>
            <a:r>
              <a:rPr lang="en-US" sz="2000" b="1" dirty="0" smtClean="0">
                <a:solidFill>
                  <a:srgbClr val="0C377B"/>
                </a:solidFill>
              </a:rPr>
              <a:t>Handling of high synchrotron radiation load of protons @ 50 </a:t>
            </a:r>
            <a:r>
              <a:rPr lang="en-US" sz="2000" b="1" dirty="0" err="1" smtClean="0">
                <a:solidFill>
                  <a:srgbClr val="0C377B"/>
                </a:solidFill>
              </a:rPr>
              <a:t>TeV</a:t>
            </a:r>
            <a:r>
              <a:rPr lang="en-US" sz="2000" b="1" dirty="0" smtClean="0">
                <a:solidFill>
                  <a:srgbClr val="0C377B"/>
                </a:solidFill>
              </a:rPr>
              <a:t>:</a:t>
            </a:r>
          </a:p>
          <a:p>
            <a:pPr marL="379413" indent="-342900">
              <a:buClr>
                <a:srgbClr val="DDDDDD"/>
              </a:buClr>
            </a:pPr>
            <a:r>
              <a:rPr lang="en-US" sz="2000" b="1" dirty="0" smtClean="0">
                <a:solidFill>
                  <a:srgbClr val="FF0000"/>
                </a:solidFill>
              </a:rPr>
              <a:t>~</a:t>
            </a:r>
            <a:r>
              <a:rPr lang="en-US" sz="1800" b="1" dirty="0" smtClean="0">
                <a:solidFill>
                  <a:srgbClr val="FF0000"/>
                </a:solidFill>
              </a:rPr>
              <a:t>30 W/m/beam (@16 T)</a:t>
            </a:r>
            <a:r>
              <a:rPr lang="en-US" sz="1800" dirty="0"/>
              <a:t> (LHC &lt;</a:t>
            </a:r>
            <a:r>
              <a:rPr lang="en-US" sz="1800" dirty="0" smtClean="0"/>
              <a:t>0.2W/m)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marL="379413" indent="-342900">
              <a:buClr>
                <a:srgbClr val="DDDDDD"/>
              </a:buClr>
            </a:pPr>
            <a:r>
              <a:rPr lang="en-US" sz="18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5 MW total in arcs</a:t>
            </a:r>
            <a:endParaRPr lang="en-US" sz="1800" dirty="0"/>
          </a:p>
          <a:p>
            <a:pPr marL="36576" indent="0">
              <a:buNone/>
            </a:pPr>
            <a:r>
              <a:rPr lang="en-US" sz="2000" b="1" dirty="0" smtClean="0"/>
              <a:t>New beam screen with ante-chamber</a:t>
            </a:r>
            <a:endParaRPr lang="en-US" sz="2000" b="1" dirty="0"/>
          </a:p>
          <a:p>
            <a:pPr marL="285750" indent="-285750">
              <a:buClr>
                <a:srgbClr val="0C377B"/>
              </a:buClr>
            </a:pPr>
            <a:r>
              <a:rPr lang="en-US" sz="1800" dirty="0"/>
              <a:t>absorption of synchrotron </a:t>
            </a:r>
            <a:r>
              <a:rPr lang="en-US" sz="1800" dirty="0" smtClean="0"/>
              <a:t>radiation            at 50 K to reduce cryogenic power  </a:t>
            </a:r>
            <a:endParaRPr lang="en-US" sz="1800" dirty="0"/>
          </a:p>
          <a:p>
            <a:pPr marL="285750" indent="-285750">
              <a:buClr>
                <a:srgbClr val="0C377B"/>
              </a:buClr>
            </a:pPr>
            <a:r>
              <a:rPr lang="en-US" sz="1800" dirty="0"/>
              <a:t>avoids </a:t>
            </a:r>
            <a:r>
              <a:rPr lang="en-US" sz="1800" dirty="0" smtClean="0"/>
              <a:t>photo-electrons, helps vacuum</a:t>
            </a:r>
            <a:endParaRPr lang="en-US" sz="1800" dirty="0"/>
          </a:p>
          <a:p>
            <a:pPr marL="379413" indent="-342900">
              <a:buClr>
                <a:srgbClr val="DDDDDD"/>
              </a:buClr>
              <a:buFont typeface="Wingdings" pitchFamily="2" charset="2"/>
              <a:buChar char="à"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marL="0" indent="0">
              <a:buClr>
                <a:srgbClr val="DDDDDD"/>
              </a:buClr>
              <a:buFont typeface="Arial"/>
              <a:buNone/>
            </a:pPr>
            <a:endParaRPr lang="en-US" sz="1400" dirty="0" smtClean="0">
              <a:solidFill>
                <a:srgbClr val="0C377B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791" y="3631912"/>
            <a:ext cx="2794307" cy="251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3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9379" y="980728"/>
          <a:ext cx="9001000" cy="3312368"/>
        </p:xfrm>
        <a:graphic>
          <a:graphicData uri="http://schemas.openxmlformats.org/drawingml/2006/table">
            <a:tbl>
              <a:tblPr/>
              <a:tblGrid>
                <a:gridCol w="825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32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90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15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92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15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92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692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7156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692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7156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6924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6924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71367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401703">
                <a:tc gridSpan="14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Main Milestones of the FCC Magnet Program 2016 - 2019</a:t>
                      </a:r>
                      <a:endParaRPr kumimoji="0" lang="en-GB" altLang="de-DE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129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Milestone</a:t>
                      </a:r>
                      <a:endParaRPr kumimoji="0" lang="en-GB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Description</a:t>
                      </a:r>
                      <a:endParaRPr kumimoji="0" lang="en-GB" altLang="de-DE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  <a:endParaRPr kumimoji="0" lang="en-GB" alt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  <a:endParaRPr kumimoji="0" lang="en-GB" alt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  <a:endParaRPr kumimoji="0" lang="en-GB" alt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  <a:endParaRPr kumimoji="0" lang="en-GB" alt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  <a:endParaRPr kumimoji="0" lang="en-GB" alt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  <a:endParaRPr kumimoji="0" lang="en-GB" alt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kumimoji="0" lang="en-GB" alt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16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M0</a:t>
                      </a:r>
                      <a:endParaRPr kumimoji="0" lang="en-GB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</a:t>
                      </a:r>
                      <a:r>
                        <a:rPr kumimoji="0" lang="en-GB" altLang="de-DE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  <a:r>
                        <a:rPr kumimoji="0" lang="en-GB" altLang="de-DE" sz="16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r>
                        <a:rPr kumimoji="0" lang="en-GB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wire development with industry</a:t>
                      </a:r>
                      <a:endParaRPr kumimoji="0" lang="en-GB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16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M1</a:t>
                      </a:r>
                      <a:endParaRPr kumimoji="0" lang="en-GB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Supporting wound conductor test program</a:t>
                      </a:r>
                      <a:endParaRPr kumimoji="0" lang="en-GB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C377B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C377B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C377B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C377B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C377B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C377B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C377B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C377B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C37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16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M2</a:t>
                      </a:r>
                      <a:endParaRPr kumimoji="0" lang="en-GB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Design &amp; manufacture 16T ERMC with existing wire</a:t>
                      </a:r>
                      <a:endParaRPr kumimoji="0" lang="en-GB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991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M3</a:t>
                      </a:r>
                      <a:endParaRPr kumimoji="0" lang="en-GB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Design &amp; manufacture 16 T RMM with existing wire</a:t>
                      </a:r>
                      <a:endParaRPr kumimoji="0" lang="en-GB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16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M4</a:t>
                      </a:r>
                      <a:endParaRPr kumimoji="0" lang="en-GB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alibri" panose="020F0502020204030204" pitchFamily="34" charset="0"/>
                        </a:rPr>
                        <a:t>Design &amp; manufacture 16T demonstrator magnet</a:t>
                      </a:r>
                      <a:endParaRPr kumimoji="0" lang="en-GB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16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M5</a:t>
                      </a:r>
                      <a:endParaRPr kumimoji="0" lang="en-GB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Procurement of enhanced high </a:t>
                      </a:r>
                      <a:r>
                        <a:rPr kumimoji="0" lang="en-GB" altLang="de-DE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  <a:r>
                        <a:rPr kumimoji="0" lang="en-GB" altLang="de-DE" sz="16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r>
                        <a:rPr kumimoji="0" lang="en-GB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wire</a:t>
                      </a:r>
                      <a:endParaRPr kumimoji="0" lang="en-GB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566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M6</a:t>
                      </a:r>
                      <a:endParaRPr kumimoji="0" lang="en-GB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EuroCirCol</a:t>
                      </a:r>
                      <a:r>
                        <a:rPr kumimoji="0" lang="en-GB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design 16T accelerator quality model</a:t>
                      </a:r>
                      <a:endParaRPr kumimoji="0" lang="en-GB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16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Manufacture and test of the 16 T </a:t>
                      </a:r>
                      <a:r>
                        <a:rPr kumimoji="0" lang="en-GB" altLang="de-DE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EuroCirCol</a:t>
                      </a:r>
                      <a:r>
                        <a:rPr kumimoji="0" lang="en-GB" alt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model</a:t>
                      </a:r>
                      <a:endParaRPr kumimoji="0" lang="en-GB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kumimoji="0" lang="en-GB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4569153"/>
            <a:ext cx="825517" cy="9088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4654260"/>
            <a:ext cx="691724" cy="6080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4656851"/>
            <a:ext cx="877434" cy="7713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53674"/>
          <a:stretch/>
        </p:blipFill>
        <p:spPr>
          <a:xfrm>
            <a:off x="7380312" y="4365104"/>
            <a:ext cx="1263252" cy="12322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53674"/>
          <a:stretch/>
        </p:blipFill>
        <p:spPr>
          <a:xfrm>
            <a:off x="4284608" y="4384489"/>
            <a:ext cx="1263252" cy="123228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043608" y="4371369"/>
            <a:ext cx="1263252" cy="1232283"/>
            <a:chOff x="3308747" y="4519352"/>
            <a:chExt cx="1263252" cy="123228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/>
            <a:srcRect l="53674"/>
            <a:stretch/>
          </p:blipFill>
          <p:spPr>
            <a:xfrm>
              <a:off x="3308747" y="4519352"/>
              <a:ext cx="1263252" cy="123228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0046F8"/>
                </a:clrFrom>
                <a:clrTo>
                  <a:srgbClr val="0046F8">
                    <a:alpha val="0"/>
                  </a:srgbClr>
                </a:clrTo>
              </a:clrChange>
            </a:blip>
            <a:srcRect l="25926" t="25789" r="28883" b="25965"/>
            <a:stretch/>
          </p:blipFill>
          <p:spPr>
            <a:xfrm>
              <a:off x="3666485" y="4863682"/>
              <a:ext cx="527635" cy="543624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59379" y="5505626"/>
            <a:ext cx="90718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 smtClean="0"/>
              <a:t>ERMC (16 T mid-plane field)   RMM (16 T in 50 mm cavity)    Demonstrator (16 T, 50 mm gap</a:t>
            </a:r>
            <a:r>
              <a:rPr lang="it-IT" sz="1600" b="1" dirty="0"/>
              <a:t>) </a:t>
            </a:r>
            <a:r>
              <a:rPr lang="it-IT" sz="1600" dirty="0" smtClean="0"/>
              <a:t>	</a:t>
            </a:r>
            <a:r>
              <a:rPr lang="it-IT" sz="1600" b="1" dirty="0" smtClean="0">
                <a:solidFill>
                  <a:srgbClr val="FF0000"/>
                </a:solidFill>
              </a:rPr>
              <a:t>mid 2017			    end 2017		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smtClean="0">
                <a:solidFill>
                  <a:srgbClr val="FF0000"/>
                </a:solidFill>
              </a:rPr>
              <a:t>      end 2018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  </a:t>
            </a:r>
            <a:r>
              <a:rPr lang="en-US" sz="3200" dirty="0" smtClean="0"/>
              <a:t>CERN &amp; </a:t>
            </a:r>
            <a:r>
              <a:rPr lang="en-US" sz="3200" dirty="0" err="1" smtClean="0"/>
              <a:t>EuroCirCol</a:t>
            </a:r>
            <a:r>
              <a:rPr lang="en-US" sz="3200" dirty="0" smtClean="0"/>
              <a:t> 16T programs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2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-27213" y="964737"/>
            <a:ext cx="9171214" cy="5128559"/>
            <a:chOff x="-65314" y="951112"/>
            <a:chExt cx="9171214" cy="5128559"/>
          </a:xfrm>
        </p:grpSpPr>
        <p:sp>
          <p:nvSpPr>
            <p:cNvPr id="41" name="Rectangle 40"/>
            <p:cNvSpPr/>
            <p:nvPr/>
          </p:nvSpPr>
          <p:spPr>
            <a:xfrm>
              <a:off x="-65314" y="951112"/>
              <a:ext cx="9171214" cy="5128559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-16144" y="951112"/>
              <a:ext cx="9073037" cy="5075817"/>
              <a:chOff x="-16144" y="951112"/>
              <a:chExt cx="9073037" cy="5075817"/>
            </a:xfrm>
          </p:grpSpPr>
          <p:pic>
            <p:nvPicPr>
              <p:cNvPr id="43" name="Picture 42" descr="Screen Shot 2015-09-08 at 23.15.58.png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6144" y="951112"/>
                <a:ext cx="6642319" cy="5075817"/>
              </a:xfrm>
              <a:prstGeom prst="rect">
                <a:avLst/>
              </a:prstGeom>
            </p:spPr>
          </p:pic>
          <p:cxnSp>
            <p:nvCxnSpPr>
              <p:cNvPr id="44" name="Straight Connector 43"/>
              <p:cNvCxnSpPr/>
              <p:nvPr/>
            </p:nvCxnSpPr>
            <p:spPr>
              <a:xfrm flipV="1">
                <a:off x="1925787" y="1688767"/>
                <a:ext cx="2470031" cy="3307752"/>
              </a:xfrm>
              <a:prstGeom prst="line">
                <a:avLst/>
              </a:prstGeom>
              <a:ln w="19050" cmpd="sng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5" name="Group 44"/>
              <p:cNvGrpSpPr/>
              <p:nvPr/>
            </p:nvGrpSpPr>
            <p:grpSpPr>
              <a:xfrm>
                <a:off x="3572475" y="2192335"/>
                <a:ext cx="2880162" cy="1319782"/>
                <a:chOff x="3572475" y="2192335"/>
                <a:chExt cx="2880162" cy="1319782"/>
              </a:xfrm>
            </p:grpSpPr>
            <p:sp>
              <p:nvSpPr>
                <p:cNvPr id="57" name="Rounded Rectangle 56"/>
                <p:cNvSpPr/>
                <p:nvPr/>
              </p:nvSpPr>
              <p:spPr>
                <a:xfrm>
                  <a:off x="3572475" y="2192335"/>
                  <a:ext cx="2330481" cy="781578"/>
                </a:xfrm>
                <a:prstGeom prst="round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4381863" y="3142785"/>
                  <a:ext cx="207077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</a:rPr>
                    <a:t>Magnets with bore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46" name="TextBox 45"/>
              <p:cNvSpPr txBox="1"/>
              <p:nvPr/>
            </p:nvSpPr>
            <p:spPr>
              <a:xfrm rot="18440856">
                <a:off x="1642457" y="3697418"/>
                <a:ext cx="15188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Field records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47" name="Group 46"/>
              <p:cNvGrpSpPr/>
              <p:nvPr/>
            </p:nvGrpSpPr>
            <p:grpSpPr>
              <a:xfrm>
                <a:off x="3658765" y="1202576"/>
                <a:ext cx="5398128" cy="2181485"/>
                <a:chOff x="3658765" y="222858"/>
                <a:chExt cx="5398128" cy="2181485"/>
              </a:xfrm>
            </p:grpSpPr>
            <p:pic>
              <p:nvPicPr>
                <p:cNvPr id="54" name="Picture 53" descr="images.jpg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13475" y="222858"/>
                  <a:ext cx="2443418" cy="1792551"/>
                </a:xfrm>
                <a:prstGeom prst="rect">
                  <a:avLst/>
                </a:prstGeom>
              </p:spPr>
            </p:pic>
            <p:sp>
              <p:nvSpPr>
                <p:cNvPr id="55" name="TextBox 54"/>
                <p:cNvSpPr txBox="1"/>
                <p:nvPr/>
              </p:nvSpPr>
              <p:spPr>
                <a:xfrm>
                  <a:off x="7195470" y="2035011"/>
                  <a:ext cx="127942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0000"/>
                      </a:solidFill>
                    </a:rPr>
                    <a:t>LBNL HD1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3658765" y="1374804"/>
                  <a:ext cx="1444863" cy="500988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8" name="Group 47"/>
              <p:cNvGrpSpPr/>
              <p:nvPr/>
            </p:nvGrpSpPr>
            <p:grpSpPr>
              <a:xfrm>
                <a:off x="4953466" y="1453546"/>
                <a:ext cx="4103427" cy="4072177"/>
                <a:chOff x="4953466" y="1453546"/>
                <a:chExt cx="4103427" cy="4072177"/>
              </a:xfrm>
            </p:grpSpPr>
            <p:grpSp>
              <p:nvGrpSpPr>
                <p:cNvPr id="50" name="Group 49"/>
                <p:cNvGrpSpPr/>
                <p:nvPr/>
              </p:nvGrpSpPr>
              <p:grpSpPr>
                <a:xfrm>
                  <a:off x="4953466" y="1453546"/>
                  <a:ext cx="3670550" cy="4072177"/>
                  <a:chOff x="4953466" y="1453546"/>
                  <a:chExt cx="3670550" cy="4072177"/>
                </a:xfrm>
              </p:grpSpPr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7195470" y="5156391"/>
                    <a:ext cx="142854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rgbClr val="0000FF"/>
                        </a:solidFill>
                      </a:rPr>
                      <a:t>CERN RMC</a:t>
                    </a:r>
                    <a:endParaRPr lang="en-US" dirty="0">
                      <a:solidFill>
                        <a:srgbClr val="0000FF"/>
                      </a:solidFill>
                    </a:endParaRPr>
                  </a:p>
                </p:txBody>
              </p:sp>
              <p:sp>
                <p:nvSpPr>
                  <p:cNvPr id="53" name="Oval 52"/>
                  <p:cNvSpPr/>
                  <p:nvPr/>
                </p:nvSpPr>
                <p:spPr>
                  <a:xfrm rot="17806663">
                    <a:off x="4460377" y="1946635"/>
                    <a:ext cx="1553700" cy="567521"/>
                  </a:xfrm>
                  <a:prstGeom prst="ellipse">
                    <a:avLst/>
                  </a:prstGeom>
                  <a:noFill/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1" name="Picture 50" descr="IMGP8438.JPG"/>
                <p:cNvPicPr>
                  <a:picLocks noChangeAspect="1"/>
                </p:cNvPicPr>
                <p:nvPr/>
              </p:nvPicPr>
              <p:blipFill rotWithShape="1">
                <a:blip r:embed="rId10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889" t="19175" r="17083"/>
                <a:stretch/>
              </p:blipFill>
              <p:spPr>
                <a:xfrm>
                  <a:off x="6626175" y="3296183"/>
                  <a:ext cx="2430718" cy="1885110"/>
                </a:xfrm>
                <a:prstGeom prst="rect">
                  <a:avLst/>
                </a:prstGeom>
              </p:spPr>
            </p:pic>
          </p:grpSp>
          <p:sp>
            <p:nvSpPr>
              <p:cNvPr id="49" name="TextBox 48"/>
              <p:cNvSpPr txBox="1"/>
              <p:nvPr/>
            </p:nvSpPr>
            <p:spPr>
              <a:xfrm>
                <a:off x="3205843" y="4085977"/>
                <a:ext cx="3352800" cy="923330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FF"/>
                    </a:solidFill>
                  </a:rPr>
                  <a:t>16 T “dipole” levels reached with small racetrack coils</a:t>
                </a:r>
              </a:p>
              <a:p>
                <a:r>
                  <a:rPr lang="en-US" b="1" dirty="0" smtClean="0">
                    <a:solidFill>
                      <a:srgbClr val="0000FF"/>
                    </a:solidFill>
                  </a:rPr>
                  <a:t>LBNL 2004, CERN 2015</a:t>
                </a:r>
                <a:endParaRPr lang="en-US" b="1" dirty="0">
                  <a:solidFill>
                    <a:srgbClr val="0000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6981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639" y="1593368"/>
            <a:ext cx="2386925" cy="3375464"/>
          </a:xfrm>
          <a:prstGeom prst="rect">
            <a:avLst/>
          </a:prstGeom>
          <a:solidFill>
            <a:srgbClr val="FFFF00"/>
          </a:solidFill>
          <a:ln w="47625">
            <a:solidFill>
              <a:srgbClr val="FFFF00"/>
            </a:solidFill>
          </a:ln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-18928" y="-27384"/>
            <a:ext cx="9150188" cy="1008000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     </a:t>
            </a:r>
            <a:r>
              <a:rPr lang="en-GB" sz="4000" kern="0" dirty="0" smtClean="0">
                <a:cs typeface="Calibri" pitchFamily="34" charset="0"/>
              </a:rPr>
              <a:t>High-Energy LHC</a:t>
            </a:r>
            <a:endParaRPr lang="en-GB" sz="4000" kern="0" dirty="0">
              <a:cs typeface="Calibri" pitchFamily="34" charset="0"/>
            </a:endParaRPr>
          </a:p>
        </p:txBody>
      </p:sp>
      <p:pic>
        <p:nvPicPr>
          <p:cNvPr id="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9" y="2425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6029" y="1124744"/>
            <a:ext cx="8977971" cy="541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FCC study continues effort on </a:t>
            </a:r>
            <a:r>
              <a:rPr lang="en-GB" sz="2400" b="1" dirty="0" smtClean="0"/>
              <a:t>high-field collider in LHC tunnel</a:t>
            </a:r>
          </a:p>
          <a:p>
            <a:r>
              <a:rPr lang="en-GB" sz="2400" dirty="0"/>
              <a:t> </a:t>
            </a:r>
            <a:r>
              <a:rPr lang="en-GB" sz="2000" dirty="0" smtClean="0"/>
              <a:t>2010 </a:t>
            </a:r>
            <a:r>
              <a:rPr lang="en-GB" sz="2000" dirty="0" err="1" smtClean="0"/>
              <a:t>EuCARD</a:t>
            </a:r>
            <a:r>
              <a:rPr lang="en-GB" sz="2000" dirty="0" smtClean="0"/>
              <a:t> Workshop Malta; </a:t>
            </a:r>
          </a:p>
          <a:p>
            <a:r>
              <a:rPr lang="en-GB" sz="2000" dirty="0"/>
              <a:t> </a:t>
            </a:r>
            <a:r>
              <a:rPr lang="en-GB" sz="2000" dirty="0" smtClean="0"/>
              <a:t>Yellow Report CERN-2011-1</a:t>
            </a:r>
          </a:p>
          <a:p>
            <a:endParaRPr lang="en-GB" sz="2800" dirty="0" smtClean="0"/>
          </a:p>
          <a:p>
            <a:endParaRPr lang="en-GB" sz="2000" dirty="0"/>
          </a:p>
          <a:p>
            <a:endParaRPr lang="en-GB" sz="2400" dirty="0" smtClean="0"/>
          </a:p>
          <a:p>
            <a:endParaRPr lang="en-GB" sz="2400" dirty="0"/>
          </a:p>
          <a:p>
            <a:endParaRPr lang="en-GB" sz="2400" dirty="0" smtClean="0"/>
          </a:p>
          <a:p>
            <a:endParaRPr lang="en-GB" sz="2400" dirty="0"/>
          </a:p>
          <a:p>
            <a:endParaRPr lang="en-GB" sz="2400" dirty="0" smtClean="0"/>
          </a:p>
          <a:p>
            <a:endParaRPr lang="en-GB" sz="1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/>
              <a:t>based on 16-T dipoles developed for FCC-</a:t>
            </a:r>
            <a:r>
              <a:rPr lang="en-GB" sz="2400" b="1" dirty="0" err="1" smtClean="0"/>
              <a:t>hh</a:t>
            </a:r>
            <a:endParaRPr lang="en-GB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/>
              <a:t>extrapolation of other parts from the present (HL-)LHC </a:t>
            </a:r>
          </a:p>
          <a:p>
            <a:r>
              <a:rPr lang="en-GB" sz="2400" b="1" dirty="0"/>
              <a:t> </a:t>
            </a:r>
            <a:r>
              <a:rPr lang="en-GB" sz="2400" b="1" dirty="0" smtClean="0"/>
              <a:t>   and from FCC developments</a:t>
            </a:r>
          </a:p>
          <a:p>
            <a:endParaRPr lang="en-GB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27" y="2350024"/>
            <a:ext cx="3888432" cy="25922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774863" y="1822541"/>
            <a:ext cx="225806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prstClr val="black"/>
                </a:solidFill>
                <a:latin typeface="Calibri"/>
              </a:rPr>
              <a:t>EuCARD-AccNet-EuroLumi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Workshop: The High-Energy Large Hadron Collider - </a:t>
            </a:r>
            <a:r>
              <a:rPr lang="en-GB" dirty="0" smtClean="0">
                <a:solidFill>
                  <a:prstClr val="black"/>
                </a:solidFill>
                <a:latin typeface="Calibri"/>
              </a:rPr>
              <a:t>HE-LHC10, </a:t>
            </a:r>
          </a:p>
          <a:p>
            <a:r>
              <a:rPr lang="en-GB" dirty="0" smtClean="0">
                <a:solidFill>
                  <a:prstClr val="black"/>
                </a:solidFill>
                <a:latin typeface="Calibri"/>
              </a:rPr>
              <a:t>E.  Todesco and F. Zimmermann  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(eds</a:t>
            </a:r>
            <a:r>
              <a:rPr lang="en-GB" dirty="0" smtClean="0">
                <a:solidFill>
                  <a:prstClr val="black"/>
                </a:solidFill>
                <a:latin typeface="Calibri"/>
              </a:rPr>
              <a:t>.), EuCARD-CON-2011-001; arXiv:1111.7188; CERN-2011-003 (2011)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203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3059" y="-27384"/>
            <a:ext cx="9150188" cy="864096"/>
          </a:xfrm>
          <a:prstGeom prst="rect">
            <a:avLst/>
          </a:prstGeom>
          <a:solidFill>
            <a:schemeClr val="tx1"/>
          </a:solidFill>
        </p:spPr>
        <p:txBody>
          <a:bodyPr tIns="36000" bIns="360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FF00"/>
                </a:solidFill>
              </a:rPr>
              <a:t>               FCC–</a:t>
            </a:r>
            <a:r>
              <a:rPr lang="en-US" sz="3600" b="1" dirty="0" err="1" smtClean="0">
                <a:solidFill>
                  <a:srgbClr val="FFFF00"/>
                </a:solidFill>
              </a:rPr>
              <a:t>ee</a:t>
            </a:r>
            <a:r>
              <a:rPr lang="en-US" sz="3600" b="1" dirty="0" smtClean="0">
                <a:solidFill>
                  <a:srgbClr val="FFFF00"/>
                </a:solidFill>
              </a:rPr>
              <a:t> physics requirements</a:t>
            </a:r>
            <a:endParaRPr lang="en-US" sz="3600" b="1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19166" y="967235"/>
                <a:ext cx="9068849" cy="4638706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marL="170260" indent="-17026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</a:pPr>
                <a:r>
                  <a:rPr lang="en-US" sz="2400" kern="0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kern="0" dirty="0" smtClean="0">
                    <a:solidFill>
                      <a:srgbClr val="FF0000"/>
                    </a:solidFill>
                  </a:rPr>
                  <a:t>physics </a:t>
                </a:r>
                <a:r>
                  <a:rPr lang="en-US" sz="2400" b="1" kern="0" dirty="0">
                    <a:solidFill>
                      <a:srgbClr val="FF0000"/>
                    </a:solidFill>
                  </a:rPr>
                  <a:t>programs / energies:</a:t>
                </a:r>
                <a:endParaRPr lang="en-US" sz="2400" b="1" i="1" kern="0" dirty="0">
                  <a:solidFill>
                    <a:srgbClr val="FF0000"/>
                  </a:solidFill>
                </a:endParaRPr>
              </a:p>
              <a:p>
                <a:pPr marL="270272" lvl="1" eaLnBrk="0" fontAlgn="base" hangingPunct="0">
                  <a:spcBef>
                    <a:spcPts val="900"/>
                  </a:spcBef>
                  <a:buClr>
                    <a:srgbClr val="0000FF"/>
                  </a:buClr>
                  <a:buSzPct val="80000"/>
                </a:pPr>
                <a:r>
                  <a:rPr lang="en-US" sz="2400" b="1" i="1" kern="0" dirty="0">
                    <a:solidFill>
                      <a:srgbClr val="0000FF"/>
                    </a:solidFill>
                  </a:rPr>
                  <a:t>Z (45.5 GeV) Z pole, </a:t>
                </a:r>
                <a:r>
                  <a:rPr lang="en-US" sz="2400" i="1" kern="0" dirty="0">
                    <a:solidFill>
                      <a:srgbClr val="000000"/>
                    </a:solidFill>
                  </a:rPr>
                  <a:t>‘</a:t>
                </a:r>
                <a:r>
                  <a:rPr lang="en-US" sz="2400" i="1" kern="0" dirty="0" err="1">
                    <a:solidFill>
                      <a:srgbClr val="000000"/>
                    </a:solidFill>
                  </a:rPr>
                  <a:t>TeraZ</a:t>
                </a:r>
                <a:r>
                  <a:rPr lang="en-US" sz="2400" i="1" kern="0" dirty="0">
                    <a:solidFill>
                      <a:srgbClr val="000000"/>
                    </a:solidFill>
                  </a:rPr>
                  <a:t>’ and high precision M</a:t>
                </a:r>
                <a:r>
                  <a:rPr lang="en-US" sz="2400" i="1" kern="0" baseline="-25000" dirty="0">
                    <a:solidFill>
                      <a:srgbClr val="000000"/>
                    </a:solidFill>
                  </a:rPr>
                  <a:t>Z</a:t>
                </a:r>
                <a:r>
                  <a:rPr lang="en-US" sz="2400" i="1" kern="0" dirty="0">
                    <a:solidFill>
                      <a:srgbClr val="000000"/>
                    </a:solidFill>
                  </a:rPr>
                  <a:t> &amp; </a:t>
                </a:r>
                <a:r>
                  <a:rPr lang="en-US" sz="2400" i="1" kern="0" dirty="0">
                    <a:solidFill>
                      <a:srgbClr val="000000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sz="2400" i="1" kern="0" baseline="-25000" dirty="0">
                    <a:solidFill>
                      <a:srgbClr val="000000"/>
                    </a:solidFill>
                  </a:rPr>
                  <a:t>Z</a:t>
                </a:r>
                <a:r>
                  <a:rPr lang="en-US" sz="2400" i="1" kern="0" dirty="0">
                    <a:solidFill>
                      <a:srgbClr val="000000"/>
                    </a:solidFill>
                  </a:rPr>
                  <a:t> </a:t>
                </a:r>
              </a:p>
              <a:p>
                <a:pPr marL="270272" lvl="1" eaLnBrk="0" fontAlgn="base" hangingPunct="0">
                  <a:spcBef>
                    <a:spcPts val="900"/>
                  </a:spcBef>
                  <a:buClr>
                    <a:srgbClr val="0000FF"/>
                  </a:buClr>
                  <a:buSzPct val="80000"/>
                </a:pPr>
                <a:r>
                  <a:rPr lang="en-US" sz="2400" b="1" i="1" kern="0" dirty="0">
                    <a:solidFill>
                      <a:srgbClr val="0000FF"/>
                    </a:solidFill>
                  </a:rPr>
                  <a:t>W (80 GeV) W pair production </a:t>
                </a:r>
                <a:r>
                  <a:rPr lang="en-US" sz="2400" i="1" kern="0" dirty="0">
                    <a:solidFill>
                      <a:srgbClr val="000000"/>
                    </a:solidFill>
                  </a:rPr>
                  <a:t>threshold, high precision M</a:t>
                </a:r>
                <a:r>
                  <a:rPr lang="en-US" sz="2400" i="1" kern="0" baseline="-25000" dirty="0">
                    <a:solidFill>
                      <a:srgbClr val="000000"/>
                    </a:solidFill>
                  </a:rPr>
                  <a:t>W</a:t>
                </a:r>
                <a:r>
                  <a:rPr lang="en-US" sz="2400" i="1" kern="0" dirty="0">
                    <a:solidFill>
                      <a:srgbClr val="000000"/>
                    </a:solidFill>
                  </a:rPr>
                  <a:t> </a:t>
                </a:r>
              </a:p>
              <a:p>
                <a:pPr marL="270272" lvl="1" eaLnBrk="0" fontAlgn="base" hangingPunct="0">
                  <a:spcBef>
                    <a:spcPts val="900"/>
                  </a:spcBef>
                  <a:buClr>
                    <a:srgbClr val="0000FF"/>
                  </a:buClr>
                  <a:buSzPct val="80000"/>
                </a:pPr>
                <a:r>
                  <a:rPr lang="en-US" sz="2400" b="1" i="1" kern="0" dirty="0">
                    <a:solidFill>
                      <a:srgbClr val="0000FF"/>
                    </a:solidFill>
                  </a:rPr>
                  <a:t>H (120 GeV) ZH production </a:t>
                </a:r>
                <a:r>
                  <a:rPr lang="en-US" sz="2400" i="1" kern="0" dirty="0">
                    <a:solidFill>
                      <a:srgbClr val="000000"/>
                    </a:solidFill>
                  </a:rPr>
                  <a:t>(maximum rate of H’s) </a:t>
                </a:r>
              </a:p>
              <a:p>
                <a:pPr marL="270272" lvl="1" eaLnBrk="0" fontAlgn="base" hangingPunct="0">
                  <a:spcBef>
                    <a:spcPts val="900"/>
                  </a:spcBef>
                  <a:buClr>
                    <a:srgbClr val="0000FF"/>
                  </a:buClr>
                  <a:buSzPct val="80000"/>
                </a:pPr>
                <a:r>
                  <a:rPr lang="en-US" sz="2400" b="1" i="1" kern="0" dirty="0" smtClean="0">
                    <a:solidFill>
                      <a:srgbClr val="0000FF"/>
                    </a:solidFill>
                  </a:rPr>
                  <a:t>t (175 </a:t>
                </a:r>
                <a:r>
                  <a:rPr lang="en-US" sz="2400" b="1" i="1" kern="0" dirty="0" err="1">
                    <a:solidFill>
                      <a:srgbClr val="0000FF"/>
                    </a:solidFill>
                  </a:rPr>
                  <a:t>GeV</a:t>
                </a:r>
                <a:r>
                  <a:rPr lang="en-US" sz="2400" b="1" i="1" kern="0" dirty="0">
                    <a:solidFill>
                      <a:srgbClr val="0000FF"/>
                    </a:solidFill>
                  </a:rPr>
                  <a:t>): </a:t>
                </a:r>
                <a14:m>
                  <m:oMath xmlns:m="http://schemas.openxmlformats.org/officeDocument/2006/math">
                    <m:r>
                      <a:rPr lang="en-US" sz="2400" b="1" i="1" kern="0">
                        <a:solidFill>
                          <a:srgbClr val="0000FF"/>
                        </a:solidFill>
                        <a:latin typeface="Cambria Math"/>
                      </a:rPr>
                      <m:t>𝒕</m:t>
                    </m:r>
                    <m:acc>
                      <m:accPr>
                        <m:chr m:val="̅"/>
                        <m:ctrlPr>
                          <a:rPr lang="en-US" sz="2400" b="1" i="1" ker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kern="0">
                            <a:solidFill>
                              <a:srgbClr val="0000FF"/>
                            </a:solidFill>
                            <a:latin typeface="Cambria Math"/>
                          </a:rPr>
                          <m:t>𝒕</m:t>
                        </m:r>
                      </m:e>
                    </m:acc>
                    <m:r>
                      <a:rPr lang="en-US" sz="2400" b="1" i="1" kern="0">
                        <a:solidFill>
                          <a:srgbClr val="0000FF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400" b="1" i="1" kern="0" dirty="0">
                    <a:solidFill>
                      <a:srgbClr val="0000FF"/>
                    </a:solidFill>
                  </a:rPr>
                  <a:t>threshold</a:t>
                </a:r>
                <a:r>
                  <a:rPr lang="en-US" sz="2400" i="1" kern="0" dirty="0">
                    <a:solidFill>
                      <a:srgbClr val="000000"/>
                    </a:solidFill>
                  </a:rPr>
                  <a:t>, H studies</a:t>
                </a:r>
              </a:p>
              <a:p>
                <a:pPr marL="170260" indent="-17026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</a:pPr>
                <a:r>
                  <a:rPr lang="en-US" sz="2400" i="1" kern="0" dirty="0" smtClean="0">
                    <a:solidFill>
                      <a:srgbClr val="D60093"/>
                    </a:solidFill>
                  </a:rPr>
                  <a:t> </a:t>
                </a:r>
                <a:r>
                  <a:rPr lang="en-US" sz="2400" b="1" kern="0" dirty="0">
                    <a:solidFill>
                      <a:srgbClr val="FF0000"/>
                    </a:solidFill>
                  </a:rPr>
                  <a:t>beam energy range from 35 GeV to </a:t>
                </a:r>
                <a14:m>
                  <m:oMath xmlns:m="http://schemas.openxmlformats.org/officeDocument/2006/math">
                    <m:r>
                      <a:rPr lang="en-US" sz="2400" b="1" i="0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400" b="1" kern="0" dirty="0">
                    <a:solidFill>
                      <a:srgbClr val="FF0000"/>
                    </a:solidFill>
                  </a:rPr>
                  <a:t>200 GeV</a:t>
                </a:r>
              </a:p>
              <a:p>
                <a:pPr marL="170260" indent="-170260" eaLnBrk="0" fontAlgn="base" hangingPunct="0">
                  <a:spcBef>
                    <a:spcPct val="20000"/>
                  </a:spcBef>
                  <a:spcAft>
                    <a:spcPts val="300"/>
                  </a:spcAft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</a:pPr>
                <a:r>
                  <a:rPr lang="en-GB" sz="2400" i="1" kern="0" dirty="0">
                    <a:solidFill>
                      <a:srgbClr val="000000"/>
                    </a:solidFill>
                  </a:rPr>
                  <a:t> </a:t>
                </a:r>
                <a:r>
                  <a:rPr lang="en-GB" sz="2400" b="1" kern="0" dirty="0">
                    <a:solidFill>
                      <a:srgbClr val="FF0000"/>
                    </a:solidFill>
                  </a:rPr>
                  <a:t>highest possible luminosities </a:t>
                </a:r>
                <a:r>
                  <a:rPr lang="en-GB" sz="2400" i="1" kern="0" dirty="0">
                    <a:solidFill>
                      <a:srgbClr val="000000"/>
                    </a:solidFill>
                  </a:rPr>
                  <a:t>at all working </a:t>
                </a:r>
                <a:r>
                  <a:rPr lang="en-GB" sz="2400" i="1" kern="0" dirty="0" smtClean="0">
                    <a:solidFill>
                      <a:srgbClr val="000000"/>
                    </a:solidFill>
                  </a:rPr>
                  <a:t>points</a:t>
                </a:r>
                <a:endParaRPr lang="en-US" sz="2400" kern="0" dirty="0">
                  <a:solidFill>
                    <a:srgbClr val="000000"/>
                  </a:solidFill>
                </a:endParaRPr>
              </a:p>
              <a:p>
                <a:pPr marL="170260" indent="-170260" eaLnBrk="0" fontAlgn="base" hangingPunct="0">
                  <a:spcBef>
                    <a:spcPts val="450"/>
                  </a:spcBef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</a:pPr>
                <a:r>
                  <a:rPr lang="en-US" sz="2400" kern="0" dirty="0" smtClean="0">
                    <a:solidFill>
                      <a:srgbClr val="000000"/>
                    </a:solidFill>
                  </a:rPr>
                  <a:t> possibly </a:t>
                </a:r>
                <a:r>
                  <a:rPr lang="en-US" sz="2400" b="1" i="1" kern="0" dirty="0" smtClean="0">
                    <a:solidFill>
                      <a:srgbClr val="0000FF"/>
                    </a:solidFill>
                  </a:rPr>
                  <a:t>H</a:t>
                </a:r>
                <a:r>
                  <a:rPr lang="en-US" sz="2400" b="1" kern="0" dirty="0" smtClean="0">
                    <a:solidFill>
                      <a:srgbClr val="0000FF"/>
                    </a:solidFill>
                  </a:rPr>
                  <a:t> (63 GeV) direct </a:t>
                </a:r>
                <a:r>
                  <a:rPr lang="en-US" sz="2400" b="1" i="1" kern="0" dirty="0" smtClean="0">
                    <a:solidFill>
                      <a:srgbClr val="0000FF"/>
                    </a:solidFill>
                  </a:rPr>
                  <a:t>s</a:t>
                </a:r>
                <a:r>
                  <a:rPr lang="en-US" sz="2400" b="1" kern="0" dirty="0" smtClean="0">
                    <a:solidFill>
                      <a:srgbClr val="0000FF"/>
                    </a:solidFill>
                  </a:rPr>
                  <a:t>-channel </a:t>
                </a:r>
                <a:r>
                  <a:rPr lang="en-US" sz="2400" kern="0" dirty="0" smtClean="0">
                    <a:solidFill>
                      <a:srgbClr val="000000"/>
                    </a:solidFill>
                  </a:rPr>
                  <a:t>production with 	</a:t>
                </a:r>
                <a:r>
                  <a:rPr lang="en-US" sz="2400" b="1" kern="0" dirty="0" err="1" smtClean="0">
                    <a:solidFill>
                      <a:srgbClr val="FF0000"/>
                    </a:solidFill>
                  </a:rPr>
                  <a:t>monochromatization</a:t>
                </a:r>
                <a:r>
                  <a:rPr lang="en-US" sz="2400" b="1" kern="0" dirty="0" smtClean="0">
                    <a:solidFill>
                      <a:srgbClr val="FF0000"/>
                    </a:solidFill>
                  </a:rPr>
                  <a:t> </a:t>
                </a:r>
                <a:endParaRPr lang="en-US" sz="2400" b="1" i="1" kern="0" dirty="0" smtClean="0">
                  <a:solidFill>
                    <a:srgbClr val="FF0000"/>
                  </a:solidFill>
                </a:endParaRPr>
              </a:p>
              <a:p>
                <a:pPr marL="170260" indent="-170260" eaLnBrk="0" fontAlgn="base" hangingPunct="0">
                  <a:spcBef>
                    <a:spcPts val="450"/>
                  </a:spcBef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</a:pPr>
                <a:r>
                  <a:rPr lang="en-US" sz="2400" kern="0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kern="0" dirty="0">
                    <a:solidFill>
                      <a:srgbClr val="FF0000"/>
                    </a:solidFill>
                  </a:rPr>
                  <a:t>some polarization up to ≥80 GeV </a:t>
                </a:r>
                <a:r>
                  <a:rPr lang="en-US" sz="2400" kern="0" dirty="0">
                    <a:solidFill>
                      <a:srgbClr val="000000"/>
                    </a:solidFill>
                  </a:rPr>
                  <a:t>for beam energy </a:t>
                </a:r>
                <a:r>
                  <a:rPr lang="en-US" sz="2400" kern="0" dirty="0" smtClean="0">
                    <a:solidFill>
                      <a:srgbClr val="000000"/>
                    </a:solidFill>
                  </a:rPr>
                  <a:t>calibration</a:t>
                </a:r>
                <a:endParaRPr lang="en-US" sz="2400" i="1" kern="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166" y="967235"/>
                <a:ext cx="9068849" cy="4638706"/>
              </a:xfrm>
              <a:prstGeom prst="rect">
                <a:avLst/>
              </a:prstGeom>
              <a:blipFill>
                <a:blip r:embed="rId3"/>
                <a:stretch>
                  <a:fillRect l="-538" t="-920" r="-67" b="-21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203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3676998" y="5445224"/>
            <a:ext cx="5359498" cy="456034"/>
          </a:xfrm>
          <a:prstGeom prst="rect">
            <a:avLst/>
          </a:prstGeom>
        </p:spPr>
        <p:txBody>
          <a:bodyPr vert="horz">
            <a:noAutofit/>
          </a:bodyPr>
          <a:lstStyle>
            <a:lvl1pPr marL="180000" indent="-180000" algn="l" defTabSz="720000" rtl="0" eaLnBrk="1" latinLnBrk="0" hangingPunct="1"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55A0"/>
              </a:buClr>
              <a:buFont typeface="Arial"/>
              <a:buNone/>
            </a:pPr>
            <a:r>
              <a:rPr lang="fr-CH" sz="2000" b="1" dirty="0" err="1">
                <a:solidFill>
                  <a:srgbClr val="FF0000"/>
                </a:solidFill>
                <a:latin typeface="Calibri"/>
              </a:rPr>
              <a:t>i</a:t>
            </a:r>
            <a:r>
              <a:rPr lang="fr-CH" sz="2000" b="1" dirty="0" err="1" smtClean="0">
                <a:solidFill>
                  <a:srgbClr val="FF0000"/>
                </a:solidFill>
                <a:latin typeface="Calibri"/>
              </a:rPr>
              <a:t>dentical</a:t>
            </a:r>
            <a:r>
              <a:rPr lang="fr-CH" sz="2000" b="1" dirty="0" smtClean="0">
                <a:solidFill>
                  <a:srgbClr val="FF0000"/>
                </a:solidFill>
                <a:latin typeface="Calibri"/>
              </a:rPr>
              <a:t> FCC-</a:t>
            </a:r>
            <a:r>
              <a:rPr lang="fr-CH" sz="2000" b="1" dirty="0" err="1" smtClean="0">
                <a:solidFill>
                  <a:srgbClr val="FF0000"/>
                </a:solidFill>
                <a:latin typeface="Calibri"/>
              </a:rPr>
              <a:t>ee</a:t>
            </a:r>
            <a:r>
              <a:rPr lang="fr-CH" sz="20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CH" sz="2000" b="1" dirty="0" err="1" smtClean="0">
                <a:solidFill>
                  <a:srgbClr val="FF0000"/>
                </a:solidFill>
                <a:latin typeface="Calibri"/>
              </a:rPr>
              <a:t>baseline</a:t>
            </a:r>
            <a:r>
              <a:rPr lang="fr-CH" sz="20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fr-CH" sz="2000" b="1" dirty="0" err="1" smtClean="0">
                <a:solidFill>
                  <a:srgbClr val="FF0000"/>
                </a:solidFill>
                <a:latin typeface="Calibri"/>
              </a:rPr>
              <a:t>optics</a:t>
            </a:r>
            <a:r>
              <a:rPr lang="fr-CH" sz="2000" b="1" dirty="0" smtClean="0">
                <a:solidFill>
                  <a:srgbClr val="FF0000"/>
                </a:solidFill>
                <a:latin typeface="Calibri"/>
              </a:rPr>
              <a:t> for all </a:t>
            </a:r>
            <a:r>
              <a:rPr lang="fr-CH" sz="2000" b="1" dirty="0" err="1" smtClean="0">
                <a:solidFill>
                  <a:srgbClr val="FF0000"/>
                </a:solidFill>
                <a:latin typeface="Calibri"/>
              </a:rPr>
              <a:t>energies</a:t>
            </a:r>
            <a:endParaRPr lang="fr-CH" sz="2000" b="1" dirty="0" smtClean="0">
              <a:solidFill>
                <a:srgbClr val="FF0000"/>
              </a:solidFill>
              <a:latin typeface="Calibri"/>
            </a:endParaRPr>
          </a:p>
          <a:p>
            <a:pPr marL="0" indent="0">
              <a:buClr>
                <a:srgbClr val="0055A0"/>
              </a:buClr>
              <a:buFont typeface="Arial"/>
              <a:buNone/>
            </a:pPr>
            <a:r>
              <a:rPr lang="fr-CH" sz="2000" dirty="0" smtClean="0">
                <a:solidFill>
                  <a:srgbClr val="0055A0"/>
                </a:solidFill>
                <a:latin typeface="Calibri"/>
              </a:rPr>
              <a:t>FCC-</a:t>
            </a:r>
            <a:r>
              <a:rPr lang="fr-CH" sz="2000" dirty="0" err="1" smtClean="0">
                <a:solidFill>
                  <a:srgbClr val="0055A0"/>
                </a:solidFill>
                <a:latin typeface="Calibri"/>
              </a:rPr>
              <a:t>ee</a:t>
            </a:r>
            <a:r>
              <a:rPr lang="fr-CH" sz="2000" dirty="0" smtClean="0">
                <a:solidFill>
                  <a:srgbClr val="0055A0"/>
                </a:solidFill>
                <a:latin typeface="Calibri"/>
              </a:rPr>
              <a:t>: 2 </a:t>
            </a:r>
            <a:r>
              <a:rPr lang="fr-CH" sz="2000" dirty="0" err="1" smtClean="0">
                <a:solidFill>
                  <a:srgbClr val="0055A0"/>
                </a:solidFill>
                <a:latin typeface="Calibri"/>
              </a:rPr>
              <a:t>separate</a:t>
            </a:r>
            <a:r>
              <a:rPr lang="fr-CH" sz="2000" dirty="0" smtClean="0">
                <a:solidFill>
                  <a:srgbClr val="0055A0"/>
                </a:solidFill>
                <a:latin typeface="Calibri"/>
              </a:rPr>
              <a:t> rings       LEP: single </a:t>
            </a:r>
            <a:r>
              <a:rPr lang="fr-CH" sz="2000" dirty="0" err="1" smtClean="0">
                <a:solidFill>
                  <a:srgbClr val="0055A0"/>
                </a:solidFill>
                <a:latin typeface="Calibri"/>
              </a:rPr>
              <a:t>beam</a:t>
            </a:r>
            <a:r>
              <a:rPr lang="fr-CH" sz="2000" dirty="0" smtClean="0">
                <a:solidFill>
                  <a:srgbClr val="0055A0"/>
                </a:solidFill>
                <a:latin typeface="Calibri"/>
              </a:rPr>
              <a:t> pipe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859982"/>
              </p:ext>
            </p:extLst>
          </p:nvPr>
        </p:nvGraphicFramePr>
        <p:xfrm>
          <a:off x="72818" y="1018381"/>
          <a:ext cx="9035686" cy="4358640"/>
        </p:xfrm>
        <a:graphic>
          <a:graphicData uri="http://schemas.openxmlformats.org/drawingml/2006/table">
            <a:tbl>
              <a:tblPr firstRow="1" bandRow="1"/>
              <a:tblGrid>
                <a:gridCol w="3363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42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29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82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90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12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64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88032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GB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kumimoji="0" lang="en-GB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 gridSpan="5"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GB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FCC-</a:t>
                      </a:r>
                      <a:r>
                        <a:rPr kumimoji="0" lang="en-GB" sz="20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ee</a:t>
                      </a:r>
                      <a:r>
                        <a:rPr kumimoji="0" lang="en-GB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 (400 MHz)</a:t>
                      </a:r>
                      <a:endParaRPr kumimoji="0" lang="en-GB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GB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LEP2</a:t>
                      </a:r>
                      <a:endParaRPr kumimoji="0" lang="en-GB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488">
                <a:tc>
                  <a:txBody>
                    <a:bodyPr/>
                    <a:lstStyle/>
                    <a:p>
                      <a:r>
                        <a:rPr lang="de-AT" sz="2000" b="1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Physics working point</a:t>
                      </a:r>
                      <a:endParaRPr lang="en-GB" sz="2000" b="1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AT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Z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WW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ZH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tt</a:t>
                      </a:r>
                      <a:r>
                        <a:rPr lang="de-AT" sz="2000" b="1" baseline="-250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bar</a:t>
                      </a:r>
                      <a:endParaRPr lang="en-GB" sz="2000" b="1" baseline="-25000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3325791"/>
                  </a:ext>
                </a:extLst>
              </a:tr>
              <a:tr h="343488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b="1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energy/beam [GeV]</a:t>
                      </a:r>
                      <a:endParaRPr lang="en-GB" sz="2000" b="1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45.6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2000" b="1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80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120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175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105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68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bunches/beam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30180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91500</a:t>
                      </a:r>
                      <a:endParaRPr lang="en-GB" sz="2000" b="1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5260</a:t>
                      </a:r>
                      <a:endParaRPr lang="en-GB" sz="2000" b="1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 780</a:t>
                      </a:r>
                      <a:endParaRPr lang="en-GB" sz="2000" b="1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81</a:t>
                      </a:r>
                      <a:endParaRPr lang="en-GB" sz="2000" b="1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4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472">
                <a:tc>
                  <a:txBody>
                    <a:bodyPr/>
                    <a:lstStyle/>
                    <a:p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bunch spacing [ns]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7.5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2.5</a:t>
                      </a:r>
                      <a:endParaRPr lang="en-GB" sz="2000" b="1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50</a:t>
                      </a:r>
                      <a:endParaRPr lang="en-GB" sz="2000" b="1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400</a:t>
                      </a:r>
                      <a:endParaRPr lang="en-GB" sz="2000" b="1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4000</a:t>
                      </a:r>
                      <a:endParaRPr lang="en-GB" sz="2000" b="1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22000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bunch population [10</a:t>
                      </a:r>
                      <a:r>
                        <a:rPr lang="en-GB" sz="2000" b="0" baseline="3000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11</a:t>
                      </a:r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]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1.0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C377B"/>
                          </a:solidFill>
                        </a:rPr>
                        <a:t>0.33</a:t>
                      </a:r>
                      <a:endParaRPr lang="en-GB" b="1" dirty="0">
                        <a:solidFill>
                          <a:srgbClr val="0C377B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0.6</a:t>
                      </a:r>
                      <a:endParaRPr lang="en-GB" sz="2000" b="1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C377B"/>
                          </a:solidFill>
                        </a:rPr>
                        <a:t>0.8</a:t>
                      </a:r>
                      <a:endParaRPr lang="en-GB" b="1" dirty="0">
                        <a:solidFill>
                          <a:srgbClr val="0C377B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C377B"/>
                          </a:solidFill>
                        </a:rPr>
                        <a:t>1.7</a:t>
                      </a:r>
                      <a:endParaRPr lang="en-GB" b="1" dirty="0">
                        <a:solidFill>
                          <a:srgbClr val="0C377B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4.2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7296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beam</a:t>
                      </a:r>
                      <a:r>
                        <a:rPr lang="en-GB" sz="20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 current [mA]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000" b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1450</a:t>
                      </a:r>
                      <a:endParaRPr lang="en-GB" sz="20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FF0000"/>
                          </a:solidFill>
                        </a:rPr>
                        <a:t>1450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152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30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6.6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3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8958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luminosity/IP x 10</a:t>
                      </a:r>
                      <a:r>
                        <a:rPr lang="en-GB" sz="2000" b="1" baseline="300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34</a:t>
                      </a:r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cm</a:t>
                      </a:r>
                      <a:r>
                        <a:rPr lang="en-GB" sz="2000" b="1" baseline="300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-2</a:t>
                      </a:r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s</a:t>
                      </a:r>
                      <a:r>
                        <a:rPr lang="en-GB" sz="2000" b="1" baseline="3000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-1</a:t>
                      </a:r>
                      <a:endParaRPr lang="en-GB" sz="2000" b="1" baseline="-25000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000" b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210</a:t>
                      </a:r>
                      <a:endParaRPr lang="en-GB" sz="20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FF0000"/>
                          </a:solidFill>
                        </a:rPr>
                        <a:t>90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19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5.1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1.3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0.0012</a:t>
                      </a:r>
                      <a:endParaRPr lang="en-GB" sz="2000" b="0" baseline="30000" dirty="0" smtClean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6378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energy loss/turn [GeV]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000" b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0.03</a:t>
                      </a:r>
                      <a:endParaRPr lang="en-GB" sz="2000" b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FF0000"/>
                          </a:solidFill>
                        </a:rPr>
                        <a:t>0.03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0.33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1.67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7.55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3.34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817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synchrotron power [MW]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5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100</a:t>
                      </a:r>
                      <a:endParaRPr lang="en-GB" sz="20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9313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RF voltage [GV]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0.4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C377B"/>
                          </a:solidFill>
                        </a:rPr>
                        <a:t>0.2</a:t>
                      </a:r>
                      <a:endParaRPr lang="en-GB" b="1" dirty="0">
                        <a:solidFill>
                          <a:srgbClr val="0C377B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C377B"/>
                          </a:solidFill>
                        </a:rPr>
                        <a:t>0.8</a:t>
                      </a:r>
                      <a:endParaRPr lang="en-GB" b="1" dirty="0">
                        <a:solidFill>
                          <a:srgbClr val="0C377B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3.0</a:t>
                      </a:r>
                      <a:endParaRPr lang="en-GB" sz="2000" b="1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10</a:t>
                      </a:r>
                      <a:endParaRPr lang="en-GB" sz="2000" b="1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000" b="0" dirty="0" smtClean="0">
                          <a:solidFill>
                            <a:srgbClr val="0C377B"/>
                          </a:solidFill>
                          <a:latin typeface="Calibri" panose="020F0502020204030204" pitchFamily="34" charset="0"/>
                        </a:rPr>
                        <a:t>3.5</a:t>
                      </a:r>
                      <a:endParaRPr lang="en-GB" sz="2000" b="0" dirty="0">
                        <a:solidFill>
                          <a:srgbClr val="0C377B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            </a:t>
            </a:r>
            <a:r>
              <a:rPr lang="en-US" dirty="0" smtClean="0"/>
              <a:t>lepton collider parameters</a:t>
            </a:r>
            <a:endParaRPr lang="en-US" dirty="0"/>
          </a:p>
        </p:txBody>
      </p:sp>
      <p:pic>
        <p:nvPicPr>
          <p:cNvPr id="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301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 r="-1456" b="1519"/>
          <a:stretch/>
        </p:blipFill>
        <p:spPr>
          <a:xfrm>
            <a:off x="0" y="827694"/>
            <a:ext cx="7452320" cy="5337610"/>
          </a:xfrm>
          <a:prstGeom prst="rect">
            <a:avLst/>
          </a:prstGeom>
        </p:spPr>
      </p:pic>
      <p:sp>
        <p:nvSpPr>
          <p:cNvPr id="3" name="Diamond 2"/>
          <p:cNvSpPr/>
          <p:nvPr/>
        </p:nvSpPr>
        <p:spPr>
          <a:xfrm>
            <a:off x="4355976" y="1066838"/>
            <a:ext cx="288032" cy="216024"/>
          </a:xfrm>
          <a:prstGeom prst="diamond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Diamond 3"/>
          <p:cNvSpPr/>
          <p:nvPr/>
        </p:nvSpPr>
        <p:spPr>
          <a:xfrm>
            <a:off x="5148064" y="1714910"/>
            <a:ext cx="288032" cy="216024"/>
          </a:xfrm>
          <a:prstGeom prst="diamond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Diamond 4"/>
          <p:cNvSpPr/>
          <p:nvPr/>
        </p:nvSpPr>
        <p:spPr>
          <a:xfrm>
            <a:off x="5436096" y="1930934"/>
            <a:ext cx="288032" cy="216024"/>
          </a:xfrm>
          <a:prstGeom prst="diamond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9806" y="1192515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FCC-</a:t>
            </a:r>
            <a:r>
              <a:rPr lang="en-GB" sz="2000" b="1" dirty="0" err="1" smtClean="0">
                <a:solidFill>
                  <a:srgbClr val="FF0000"/>
                </a:solidFill>
              </a:rPr>
              <a:t>ee</a:t>
            </a:r>
            <a:endParaRPr lang="en-GB" sz="2000" b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195736" y="1498886"/>
            <a:ext cx="2304256" cy="1319264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617640" y="1282862"/>
            <a:ext cx="689012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137275" y="2158518"/>
            <a:ext cx="344506" cy="852536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666964" y="1592625"/>
            <a:ext cx="977044" cy="554333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Diamond 17"/>
          <p:cNvSpPr/>
          <p:nvPr/>
        </p:nvSpPr>
        <p:spPr>
          <a:xfrm>
            <a:off x="4846393" y="1390874"/>
            <a:ext cx="288032" cy="216024"/>
          </a:xfrm>
          <a:prstGeom prst="diamond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35519" y="5292190"/>
            <a:ext cx="14011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0C377B"/>
                </a:solidFill>
              </a:rPr>
              <a:t>Barry </a:t>
            </a:r>
            <a:r>
              <a:rPr lang="en-GB" sz="1200" dirty="0" err="1">
                <a:solidFill>
                  <a:srgbClr val="0C377B"/>
                </a:solidFill>
              </a:rPr>
              <a:t>Barish</a:t>
            </a:r>
            <a:r>
              <a:rPr lang="en-GB" sz="1200" dirty="0">
                <a:solidFill>
                  <a:srgbClr val="0C377B"/>
                </a:solidFill>
              </a:rPr>
              <a:t> </a:t>
            </a:r>
            <a:endParaRPr lang="en-GB" sz="1200" dirty="0" smtClean="0">
              <a:solidFill>
                <a:srgbClr val="0C377B"/>
              </a:solidFill>
            </a:endParaRPr>
          </a:p>
          <a:p>
            <a:r>
              <a:rPr lang="en-GB" sz="1200" dirty="0" smtClean="0">
                <a:solidFill>
                  <a:srgbClr val="0C377B"/>
                </a:solidFill>
              </a:rPr>
              <a:t>13 </a:t>
            </a:r>
            <a:r>
              <a:rPr lang="en-GB" sz="1200" dirty="0">
                <a:solidFill>
                  <a:srgbClr val="0C377B"/>
                </a:solidFill>
              </a:rPr>
              <a:t>January 2011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26364" y="2908921"/>
            <a:ext cx="1080120" cy="26161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GB" sz="1100" b="1" dirty="0" smtClean="0">
                <a:solidFill>
                  <a:srgbClr val="0C377B"/>
                </a:solidFill>
              </a:rPr>
              <a:t>DA</a:t>
            </a:r>
            <a:r>
              <a:rPr lang="en-GB" sz="1100" b="1" dirty="0" smtClean="0">
                <a:solidFill>
                  <a:srgbClr val="0C377B"/>
                </a:solidFill>
                <a:latin typeface="Symbol" panose="05050102010706020507" pitchFamily="18" charset="2"/>
              </a:rPr>
              <a:t>F</a:t>
            </a:r>
            <a:r>
              <a:rPr lang="en-GB" sz="1100" b="1" dirty="0" smtClean="0">
                <a:solidFill>
                  <a:srgbClr val="0C377B"/>
                </a:solidFill>
              </a:rPr>
              <a:t>NE</a:t>
            </a:r>
            <a:endParaRPr lang="en-GB" sz="1100" b="1" dirty="0">
              <a:solidFill>
                <a:srgbClr val="0C377B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98935" y="3438545"/>
            <a:ext cx="1080120" cy="26161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GB" sz="1100" b="1" dirty="0" smtClean="0">
                <a:solidFill>
                  <a:srgbClr val="0C377B"/>
                </a:solidFill>
              </a:rPr>
              <a:t>VEPP2000</a:t>
            </a:r>
            <a:endParaRPr lang="en-GB" sz="1100" b="1" dirty="0">
              <a:solidFill>
                <a:srgbClr val="0C377B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3532626"/>
            <a:ext cx="7209098" cy="1938992"/>
          </a:xfrm>
          <a:prstGeom prst="rect">
            <a:avLst/>
          </a:prstGeom>
          <a:solidFill>
            <a:srgbClr val="FFFF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00CC"/>
                </a:solidFill>
                <a:latin typeface="Calibri"/>
              </a:rPr>
              <a:t>c</a:t>
            </a:r>
            <a:r>
              <a:rPr lang="en-GB" sz="4000" b="1" dirty="0" smtClean="0">
                <a:solidFill>
                  <a:srgbClr val="0000CC"/>
                </a:solidFill>
                <a:latin typeface="Calibri"/>
              </a:rPr>
              <a:t>ombining successful ingredients of recent colliders → extremely high luminosity at high energies </a:t>
            </a:r>
            <a:endParaRPr lang="en-GB" sz="4000" b="1" dirty="0">
              <a:solidFill>
                <a:srgbClr val="0000CC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264818" y="968529"/>
            <a:ext cx="1982594" cy="5109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Calibri"/>
              </a:rPr>
              <a:t>LEP: </a:t>
            </a:r>
          </a:p>
          <a:p>
            <a:r>
              <a:rPr lang="en-GB" b="1" dirty="0" smtClean="0">
                <a:latin typeface="Calibri"/>
              </a:rPr>
              <a:t>     </a:t>
            </a:r>
            <a:r>
              <a:rPr lang="en-GB" b="1" dirty="0" smtClean="0">
                <a:solidFill>
                  <a:srgbClr val="FF0000"/>
                </a:solidFill>
                <a:latin typeface="Calibri"/>
              </a:rPr>
              <a:t>high energy</a:t>
            </a:r>
          </a:p>
          <a:p>
            <a:r>
              <a:rPr lang="en-GB" b="1" dirty="0" smtClean="0">
                <a:latin typeface="Calibri"/>
              </a:rPr>
              <a:t>     SR effects </a:t>
            </a:r>
          </a:p>
          <a:p>
            <a:endParaRPr lang="en-GB" sz="1000" b="1" dirty="0" smtClean="0">
              <a:latin typeface="Calibri"/>
            </a:endParaRPr>
          </a:p>
          <a:p>
            <a:r>
              <a:rPr lang="de-AT" b="1" i="1" dirty="0" smtClean="0">
                <a:latin typeface="Calibri"/>
              </a:rPr>
              <a:t>B-factories:</a:t>
            </a:r>
            <a:endParaRPr lang="en-GB" b="1" i="1" dirty="0" smtClean="0">
              <a:latin typeface="Calibri"/>
            </a:endParaRPr>
          </a:p>
          <a:p>
            <a:r>
              <a:rPr lang="en-GB" b="1" dirty="0" smtClean="0">
                <a:latin typeface="Calibri"/>
              </a:rPr>
              <a:t>KEKB &amp; PEP-II:</a:t>
            </a:r>
          </a:p>
          <a:p>
            <a:pPr defTabSz="266700"/>
            <a:r>
              <a:rPr lang="en-GB" b="1" dirty="0" smtClean="0">
                <a:latin typeface="Calibri"/>
              </a:rPr>
              <a:t>	</a:t>
            </a:r>
            <a:r>
              <a:rPr lang="en-GB" b="1" dirty="0" smtClean="0">
                <a:solidFill>
                  <a:srgbClr val="FF0000"/>
                </a:solidFill>
                <a:latin typeface="Calibri"/>
              </a:rPr>
              <a:t>high beam </a:t>
            </a:r>
          </a:p>
          <a:p>
            <a:pPr defTabSz="266700"/>
            <a:r>
              <a:rPr lang="en-GB" b="1" dirty="0">
                <a:solidFill>
                  <a:srgbClr val="FF0000"/>
                </a:solidFill>
                <a:latin typeface="Calibri"/>
              </a:rPr>
              <a:t>	</a:t>
            </a:r>
            <a:r>
              <a:rPr lang="en-GB" b="1" dirty="0" smtClean="0">
                <a:solidFill>
                  <a:srgbClr val="FF0000"/>
                </a:solidFill>
                <a:latin typeface="Calibri"/>
              </a:rPr>
              <a:t>currents</a:t>
            </a:r>
            <a:endParaRPr lang="en-GB" b="1" dirty="0" smtClean="0">
              <a:latin typeface="Calibri"/>
            </a:endParaRPr>
          </a:p>
          <a:p>
            <a:pPr defTabSz="266700"/>
            <a:r>
              <a:rPr lang="en-GB" b="1" dirty="0">
                <a:latin typeface="Calibri"/>
              </a:rPr>
              <a:t>	</a:t>
            </a:r>
            <a:r>
              <a:rPr lang="en-GB" b="1" dirty="0" smtClean="0">
                <a:latin typeface="Calibri"/>
              </a:rPr>
              <a:t>top-up injection</a:t>
            </a:r>
          </a:p>
          <a:p>
            <a:pPr defTabSz="266700"/>
            <a:r>
              <a:rPr lang="en-GB" b="1" dirty="0" smtClean="0">
                <a:latin typeface="Calibri"/>
              </a:rPr>
              <a:t>DAFNE: </a:t>
            </a:r>
            <a:r>
              <a:rPr lang="en-GB" b="1" dirty="0" smtClean="0">
                <a:solidFill>
                  <a:srgbClr val="FF0000"/>
                </a:solidFill>
                <a:latin typeface="Calibri"/>
              </a:rPr>
              <a:t>crab waist </a:t>
            </a:r>
          </a:p>
          <a:p>
            <a:endParaRPr lang="de-AT" sz="1000" b="1" i="1" dirty="0" smtClean="0">
              <a:latin typeface="Calibri"/>
            </a:endParaRPr>
          </a:p>
          <a:p>
            <a:r>
              <a:rPr lang="de-AT" b="1" i="1" dirty="0" smtClean="0">
                <a:latin typeface="Calibri"/>
              </a:rPr>
              <a:t>Super B-factories</a:t>
            </a:r>
            <a:endParaRPr lang="en-GB" b="1" i="1" dirty="0" smtClean="0">
              <a:latin typeface="Calibri"/>
            </a:endParaRPr>
          </a:p>
          <a:p>
            <a:r>
              <a:rPr lang="en-GB" b="1" dirty="0" smtClean="0">
                <a:latin typeface="Calibri"/>
              </a:rPr>
              <a:t>S-KEKB: </a:t>
            </a:r>
            <a:r>
              <a:rPr lang="en-GB" b="1" dirty="0" smtClean="0">
                <a:solidFill>
                  <a:srgbClr val="FF0000"/>
                </a:solidFill>
                <a:latin typeface="Calibri"/>
              </a:rPr>
              <a:t>low </a:t>
            </a:r>
            <a:r>
              <a:rPr lang="en-GB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GB" b="1" baseline="-25000" dirty="0" smtClean="0">
                <a:solidFill>
                  <a:srgbClr val="FF0000"/>
                </a:solidFill>
                <a:latin typeface="Calibri"/>
              </a:rPr>
              <a:t>y</a:t>
            </a:r>
            <a:r>
              <a:rPr lang="en-GB" b="1" dirty="0" smtClean="0">
                <a:solidFill>
                  <a:srgbClr val="FF0000"/>
                </a:solidFill>
                <a:latin typeface="Calibri"/>
              </a:rPr>
              <a:t>* </a:t>
            </a:r>
          </a:p>
          <a:p>
            <a:endParaRPr lang="en-GB" b="1" dirty="0" smtClean="0">
              <a:latin typeface="Calibri"/>
            </a:endParaRPr>
          </a:p>
          <a:p>
            <a:r>
              <a:rPr lang="en-GB" b="1" dirty="0" smtClean="0">
                <a:latin typeface="Calibri"/>
              </a:rPr>
              <a:t>KEKB:</a:t>
            </a:r>
            <a:r>
              <a:rPr lang="en-GB" b="1" i="1" dirty="0" smtClean="0">
                <a:latin typeface="Calibri"/>
              </a:rPr>
              <a:t> e</a:t>
            </a:r>
            <a:r>
              <a:rPr lang="en-GB" b="1" baseline="30000" dirty="0" smtClean="0">
                <a:latin typeface="Calibri"/>
              </a:rPr>
              <a:t>+</a:t>
            </a:r>
            <a:r>
              <a:rPr lang="en-GB" b="1" dirty="0" smtClean="0">
                <a:latin typeface="Calibri"/>
              </a:rPr>
              <a:t> source </a:t>
            </a:r>
          </a:p>
          <a:p>
            <a:endParaRPr lang="en-GB" b="1" dirty="0" smtClean="0">
              <a:latin typeface="Calibri"/>
            </a:endParaRPr>
          </a:p>
          <a:p>
            <a:r>
              <a:rPr lang="en-GB" b="1" dirty="0" smtClean="0">
                <a:latin typeface="Calibri"/>
              </a:rPr>
              <a:t>HERA, LEP, RHIC: </a:t>
            </a:r>
          </a:p>
          <a:p>
            <a:r>
              <a:rPr lang="en-GB" b="1" dirty="0" smtClean="0">
                <a:latin typeface="Calibri"/>
              </a:rPr>
              <a:t>       spin </a:t>
            </a:r>
          </a:p>
          <a:p>
            <a:pPr defTabSz="355600"/>
            <a:r>
              <a:rPr lang="en-GB" b="1" dirty="0">
                <a:latin typeface="Calibri"/>
              </a:rPr>
              <a:t>	</a:t>
            </a:r>
            <a:r>
              <a:rPr lang="en-GB" b="1" dirty="0" smtClean="0">
                <a:latin typeface="Calibri"/>
              </a:rPr>
              <a:t>gymnastics 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                 </a:t>
            </a:r>
            <a:r>
              <a:rPr lang="en-US" dirty="0" smtClean="0"/>
              <a:t>FCC-</a:t>
            </a:r>
            <a:r>
              <a:rPr lang="en-US" dirty="0" err="1" smtClean="0"/>
              <a:t>ee</a:t>
            </a:r>
            <a:r>
              <a:rPr lang="en-US" dirty="0" smtClean="0"/>
              <a:t> </a:t>
            </a:r>
            <a:r>
              <a:rPr lang="en-US" sz="3200" dirty="0"/>
              <a:t>exploits lessons &amp; recipes 		from past </a:t>
            </a:r>
            <a:r>
              <a:rPr lang="en-US" sz="3200" dirty="0" err="1"/>
              <a:t>e</a:t>
            </a:r>
            <a:r>
              <a:rPr lang="en-US" sz="3200" baseline="30000" dirty="0" err="1"/>
              <a:t>+</a:t>
            </a:r>
            <a:r>
              <a:rPr lang="en-US" sz="3200" dirty="0" err="1"/>
              <a:t>e</a:t>
            </a:r>
            <a:r>
              <a:rPr lang="en-US" sz="3200" baseline="30000" dirty="0"/>
              <a:t>- </a:t>
            </a:r>
            <a:r>
              <a:rPr lang="en-US" sz="3200" dirty="0"/>
              <a:t>and </a:t>
            </a:r>
            <a:r>
              <a:rPr lang="en-US" sz="3200" i="1" dirty="0"/>
              <a:t>pp</a:t>
            </a:r>
            <a:r>
              <a:rPr lang="en-US" sz="3200" dirty="0"/>
              <a:t> colliders</a:t>
            </a:r>
          </a:p>
        </p:txBody>
      </p:sp>
      <p:pic>
        <p:nvPicPr>
          <p:cNvPr id="22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45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</a:t>
            </a:r>
            <a:r>
              <a:rPr lang="en-US" sz="3200" noProof="0" dirty="0" smtClean="0"/>
              <a:t>RF </a:t>
            </a:r>
            <a:r>
              <a:rPr lang="en-US" sz="3200" dirty="0" smtClean="0"/>
              <a:t>system requirements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74598" y="1867972"/>
            <a:ext cx="4037362" cy="3073196"/>
            <a:chOff x="174598" y="1856622"/>
            <a:chExt cx="4037362" cy="3073196"/>
          </a:xfrm>
        </p:grpSpPr>
        <p:graphicFrame>
          <p:nvGraphicFramePr>
            <p:cNvPr id="49" name="Table 124"/>
            <p:cNvGraphicFramePr/>
            <p:nvPr>
              <p:extLst/>
            </p:nvPr>
          </p:nvGraphicFramePr>
          <p:xfrm>
            <a:off x="174598" y="2309923"/>
            <a:ext cx="4037362" cy="2135508"/>
          </p:xfrm>
          <a:graphic>
            <a:graphicData uri="http://schemas.openxmlformats.org/drawingml/2006/table">
              <a:tbl>
                <a:tblPr firstRow="1" firstCol="1"/>
                <a:tblGrid>
                  <a:gridCol w="591592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709507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1027601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570383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1138279">
                    <a:extLst>
                      <a:ext uri="{9D8B030D-6E8A-4147-A177-3AD203B41FA5}">
                        <a16:colId xmlns:a16="http://schemas.microsoft.com/office/drawing/2014/main" val="20005"/>
                      </a:ext>
                    </a:extLst>
                  </a:gridCol>
                </a:tblGrid>
                <a:tr h="294796"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>
                          <a:tabLst>
                            <a:tab pos="1181100" algn="l"/>
                          </a:tabLst>
                          <a:defRPr sz="1504">
                            <a:sym typeface="Helvetica"/>
                          </a:defRPr>
                        </a:pPr>
                        <a:endParaRPr sz="1600" dirty="0"/>
                      </a:p>
                    </a:txBody>
                    <a:tcPr marL="35719" marR="35719" marT="35719" marB="35719" anchor="ctr" horzOverflow="overflow">
                      <a:lnL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>
                          <a:tabLst>
                            <a:tab pos="1181100" algn="l"/>
                          </a:tabLst>
                          <a:defRPr b="0"/>
                        </a:pPr>
                        <a:r>
                          <a:rPr sz="1600" b="1" dirty="0" smtClean="0">
                            <a:sym typeface="Helvetica"/>
                          </a:rPr>
                          <a:t>V</a:t>
                        </a:r>
                        <a:r>
                          <a:rPr lang="de-AT" sz="1600" b="1" baseline="-25000" dirty="0" smtClean="0">
                            <a:sym typeface="Helvetica"/>
                          </a:rPr>
                          <a:t>total</a:t>
                        </a:r>
                      </a:p>
                      <a:p>
                        <a:pPr algn="ctr" defTabSz="914400">
                          <a:tabLst>
                            <a:tab pos="1181100" algn="l"/>
                          </a:tabLst>
                          <a:defRPr b="0"/>
                        </a:pPr>
                        <a:r>
                          <a:rPr lang="de-AT" sz="1600" b="1" dirty="0" smtClean="0">
                            <a:sym typeface="Helvetica"/>
                          </a:rPr>
                          <a:t>GV</a:t>
                        </a:r>
                        <a:endParaRPr sz="1600" b="1" dirty="0">
                          <a:sym typeface="Helvetica"/>
                        </a:endParaRPr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>
                          <a:tabLst>
                            <a:tab pos="1181100" algn="l"/>
                          </a:tabLst>
                          <a:defRPr b="0"/>
                        </a:pPr>
                        <a:r>
                          <a:rPr sz="1600" b="1" dirty="0" err="1" smtClean="0">
                            <a:sym typeface="Helvetica"/>
                          </a:rPr>
                          <a:t>n</a:t>
                        </a:r>
                        <a:r>
                          <a:rPr sz="1600" b="1" baseline="-25000" dirty="0" err="1" smtClean="0">
                            <a:sym typeface="Helvetica"/>
                          </a:rPr>
                          <a:t>bunch</a:t>
                        </a:r>
                        <a:r>
                          <a:rPr lang="de-AT" sz="1600" b="1" baseline="-25000" dirty="0" smtClean="0">
                            <a:sym typeface="Helvetica"/>
                          </a:rPr>
                          <a:t>es</a:t>
                        </a:r>
                      </a:p>
                      <a:p>
                        <a:pPr algn="ctr" defTabSz="914400">
                          <a:tabLst>
                            <a:tab pos="1181100" algn="l"/>
                          </a:tabLst>
                          <a:defRPr b="0"/>
                        </a:pPr>
                        <a:endParaRPr sz="1600" b="1" dirty="0">
                          <a:sym typeface="Helvetica"/>
                        </a:endParaRPr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>
                          <a:tabLst>
                            <a:tab pos="1181100" algn="l"/>
                          </a:tabLst>
                          <a:defRPr b="0"/>
                        </a:pPr>
                        <a:r>
                          <a:rPr sz="1600" b="1" dirty="0" err="1" smtClean="0">
                            <a:sym typeface="Helvetica"/>
                          </a:rPr>
                          <a:t>I</a:t>
                        </a:r>
                        <a:r>
                          <a:rPr sz="1600" b="1" baseline="-25000" dirty="0" err="1" smtClean="0">
                            <a:sym typeface="Helvetica"/>
                          </a:rPr>
                          <a:t>beam</a:t>
                        </a:r>
                        <a:r>
                          <a:rPr lang="de-AT" sz="1600" b="1" baseline="-25000" dirty="0" smtClean="0">
                            <a:sym typeface="Helvetica"/>
                          </a:rPr>
                          <a:t> </a:t>
                        </a:r>
                        <a:r>
                          <a:rPr lang="de-AT" sz="1600" b="1" baseline="0" dirty="0" smtClean="0">
                            <a:sym typeface="Helvetica"/>
                          </a:rPr>
                          <a:t>mA</a:t>
                        </a:r>
                        <a:endParaRPr sz="1600" b="1" baseline="0" dirty="0">
                          <a:sym typeface="Helvetica"/>
                        </a:endParaRPr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>
                          <a:tabLst>
                            <a:tab pos="1181100" algn="l"/>
                          </a:tabLst>
                          <a:defRPr b="0"/>
                        </a:pPr>
                        <a:r>
                          <a:rPr lang="de-AT" sz="1600" b="1" dirty="0" smtClean="0">
                            <a:latin typeface="Symbol" panose="05050102010706020507" pitchFamily="18" charset="2"/>
                            <a:sym typeface="Helvetica"/>
                          </a:rPr>
                          <a:t>D</a:t>
                        </a:r>
                        <a:r>
                          <a:rPr sz="1600" b="1" dirty="0" smtClean="0">
                            <a:sym typeface="Helvetica"/>
                          </a:rPr>
                          <a:t>E</a:t>
                        </a:r>
                        <a:r>
                          <a:rPr lang="de-AT" sz="1600" b="1" dirty="0" smtClean="0">
                            <a:sym typeface="Helvetica"/>
                          </a:rPr>
                          <a:t>/turn</a:t>
                        </a:r>
                      </a:p>
                      <a:p>
                        <a:pPr algn="ctr" defTabSz="914400">
                          <a:tabLst>
                            <a:tab pos="1181100" algn="l"/>
                          </a:tabLst>
                          <a:defRPr b="0"/>
                        </a:pPr>
                        <a:r>
                          <a:rPr lang="de-AT" sz="1600" b="1" dirty="0" smtClean="0">
                            <a:sym typeface="Helvetica"/>
                          </a:rPr>
                          <a:t>GeV</a:t>
                        </a:r>
                        <a:endParaRPr sz="1600" b="1" dirty="0">
                          <a:sym typeface="Helvetica"/>
                        </a:endParaRPr>
                      </a:p>
                    </a:txBody>
                    <a:tcPr marL="35719" marR="35719" marT="35719" marB="35719" anchor="ctr" horzOverflow="overflow">
                      <a:lnL w="12700" cap="flat" cmpd="sng" algn="ctr">
                        <a:solidFill>
                          <a:prstClr val="black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prstClr val="black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271927"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>
                          <a:tabLst>
                            <a:tab pos="1181100" algn="l"/>
                          </a:tabLst>
                          <a:defRPr b="0"/>
                        </a:pPr>
                        <a:r>
                          <a:rPr lang="en-GB" sz="1600" b="1" dirty="0" err="1" smtClean="0">
                            <a:sym typeface="Helvetica"/>
                          </a:rPr>
                          <a:t>hh</a:t>
                        </a:r>
                        <a:endParaRPr sz="1600" b="1" dirty="0">
                          <a:sym typeface="Helvetica"/>
                        </a:endParaRPr>
                      </a:p>
                    </a:txBody>
                    <a:tcPr marL="35719" marR="35719" marT="35719" marB="35719" anchor="ctr" horzOverflow="overflow">
                      <a:lnL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DCBD23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lang="en-GB" sz="1600" dirty="0" smtClean="0"/>
                          <a:t>0.032</a:t>
                        </a:r>
                        <a:endParaRPr sz="1600" dirty="0"/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endParaRPr sz="1600" dirty="0"/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lang="en-GB" sz="1600" b="1" dirty="0" smtClean="0"/>
                          <a:t>500</a:t>
                        </a:r>
                        <a:endParaRPr sz="1600" b="1" dirty="0"/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endParaRPr sz="1600" dirty="0"/>
                      </a:p>
                    </a:txBody>
                    <a:tcPr marL="35719" marR="35719" marT="35719" marB="35719" anchor="ctr" horzOverflow="overflow">
                      <a:lnL w="12700" cap="flat" cmpd="sng" algn="ctr">
                        <a:solidFill>
                          <a:prstClr val="black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prstClr val="black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232618"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marL="0" marR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>
                            <a:tab pos="1181100" algn="l"/>
                          </a:tabLst>
                          <a:defRPr b="0"/>
                        </a:pPr>
                        <a:r>
                          <a:rPr lang="en-GB" sz="1600" b="1" dirty="0" smtClean="0">
                            <a:sym typeface="Helvetica"/>
                          </a:rPr>
                          <a:t>Z</a:t>
                        </a:r>
                      </a:p>
                    </a:txBody>
                    <a:tcPr marL="35719" marR="35719" marT="35719" marB="35719" anchor="ctr" horzOverflow="overflow">
                      <a:lnL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DCBD23">
                          <a:satOff val="18648"/>
                          <a:lumOff val="5971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lang="en-GB" sz="1600" dirty="0" smtClean="0"/>
                          <a:t>0.4/0.2</a:t>
                        </a:r>
                        <a:endParaRPr sz="1600" dirty="0"/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lang="en-GB" sz="1200" dirty="0" smtClean="0"/>
                          <a:t>30000/90000</a:t>
                        </a:r>
                        <a:endParaRPr sz="1200" dirty="0"/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lang="en-GB" sz="1600" b="1" dirty="0" smtClean="0"/>
                          <a:t>1450</a:t>
                        </a:r>
                        <a:endParaRPr sz="1600" b="1" dirty="0"/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lang="en-GB" sz="1600" dirty="0" smtClean="0"/>
                          <a:t>0.034</a:t>
                        </a:r>
                        <a:endParaRPr sz="1600" dirty="0"/>
                      </a:p>
                    </a:txBody>
                    <a:tcPr marL="35719" marR="35719" marT="35719" marB="35719" anchor="ctr"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294796"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>
                          <a:tabLst>
                            <a:tab pos="1181100" algn="l"/>
                          </a:tabLst>
                          <a:defRPr b="0"/>
                        </a:pPr>
                        <a:r>
                          <a:rPr sz="1600" b="1">
                            <a:sym typeface="Helvetica"/>
                          </a:rPr>
                          <a:t>W</a:t>
                        </a:r>
                      </a:p>
                    </a:txBody>
                    <a:tcPr marL="35719" marR="35719" marT="35719" marB="35719" anchor="ctr" horzOverflow="overflow">
                      <a:lnL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C82506">
                          <a:hueOff val="-444211"/>
                          <a:satOff val="-14915"/>
                          <a:lumOff val="22857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sz="1600" dirty="0"/>
                          <a:t>0.8</a:t>
                        </a:r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sz="1600"/>
                          <a:t>5162</a:t>
                        </a:r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sz="1600" dirty="0"/>
                          <a:t>152</a:t>
                        </a:r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sz="1600" dirty="0"/>
                          <a:t>0.33</a:t>
                        </a:r>
                      </a:p>
                    </a:txBody>
                    <a:tcPr marL="35719" marR="35719" marT="35719" marB="35719" anchor="ctr" horzOverflow="overflow">
                      <a:lnL w="12700" cap="flat" cmpd="sng" algn="ctr">
                        <a:solidFill>
                          <a:prstClr val="black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prstClr val="black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  <a:tr h="294796"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>
                          <a:tabLst>
                            <a:tab pos="1181100" algn="l"/>
                          </a:tabLst>
                          <a:defRPr b="0"/>
                        </a:pPr>
                        <a:r>
                          <a:rPr sz="1600" b="1" dirty="0">
                            <a:sym typeface="Helvetica"/>
                          </a:rPr>
                          <a:t>H</a:t>
                        </a:r>
                      </a:p>
                    </a:txBody>
                    <a:tcPr marL="35719" marR="35719" marT="35719" marB="35719" anchor="ctr" horzOverflow="overflow">
                      <a:lnL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00882B">
                          <a:hueOff val="-2473793"/>
                          <a:satOff val="-50209"/>
                          <a:lumOff val="23543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sz="1600" b="1" dirty="0"/>
                          <a:t>5.5</a:t>
                        </a:r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sz="1600" dirty="0"/>
                          <a:t>770</a:t>
                        </a:r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sz="1600" dirty="0"/>
                          <a:t>30</a:t>
                        </a:r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12700" cmpd="sng">
                        <a:solidFill>
                          <a:prstClr val="black"/>
                        </a:solidFill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sz="1600" dirty="0"/>
                          <a:t>1.67</a:t>
                        </a:r>
                      </a:p>
                    </a:txBody>
                    <a:tcPr marL="35719" marR="35719" marT="35719" marB="35719" anchor="ctr" horzOverflow="overflow">
                      <a:lnL w="12700" cap="flat" cmpd="sng" algn="ctr">
                        <a:solidFill>
                          <a:prstClr val="black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prstClr val="black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prstClr val="black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  <a:tr h="294796"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>
                          <a:tabLst>
                            <a:tab pos="1181100" algn="l"/>
                          </a:tabLst>
                          <a:defRPr b="0"/>
                        </a:pPr>
                        <a:r>
                          <a:rPr sz="1600" b="1">
                            <a:sym typeface="Helvetica"/>
                          </a:rPr>
                          <a:t>t</a:t>
                        </a:r>
                      </a:p>
                    </a:txBody>
                    <a:tcPr marL="35719" marR="35719" marT="35719" marB="35719" anchor="ctr" horzOverflow="overflow">
                      <a:lnL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0365C0">
                          <a:satOff val="-3355"/>
                          <a:lumOff val="26614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sz="1600" b="1" dirty="0"/>
                          <a:t>10</a:t>
                        </a:r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sz="1600" dirty="0"/>
                          <a:t>78</a:t>
                        </a:r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sz="1600" dirty="0"/>
                          <a:t>6.6</a:t>
                        </a:r>
                      </a:p>
                    </a:txBody>
                    <a:tcPr marL="35719" marR="35719" marT="35719" marB="35719" anchor="ctr" horzOverflow="overflow">
                      <a:lnL w="12700" cmpd="sng">
                        <a:solidFill>
                          <a:prstClr val="black"/>
                        </a:solidFill>
                        <a:prstDash val="solid"/>
                      </a:lnL>
                      <a:lnR w="12700" cmpd="sng">
                        <a:solidFill>
                          <a:prstClr val="black"/>
                        </a:solidFill>
                        <a:prstDash val="solid"/>
                      </a:lnR>
                      <a:lnT w="12700" cmpd="sng">
                        <a:solidFill>
                          <a:prstClr val="black"/>
                        </a:solidFill>
                        <a:prstDash val="solid"/>
                      </a:lnT>
                      <a:lnB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>
                        <a:lvl1pPr marL="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1pPr>
                        <a:lvl2pPr marL="457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2pPr>
                        <a:lvl3pPr marL="914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3pPr>
                        <a:lvl4pPr marL="1371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4pPr>
                        <a:lvl5pPr marL="18288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5pPr>
                        <a:lvl6pPr marL="22860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6pPr>
                        <a:lvl7pPr marL="27432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7pPr>
                        <a:lvl8pPr marL="32004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8pPr>
                        <a:lvl9pPr marL="3657600" algn="l" rtl="0" eaLnBrk="1" latinLnBrk="0" hangingPunct="1">
                          <a:defRPr kumimoji="0" kern="1200">
                            <a:solidFill>
                              <a:schemeClr val="tx1"/>
                            </a:solidFill>
                            <a:latin typeface="Helvetica Light"/>
                            <a:ea typeface="Helvetica Light"/>
                            <a:cs typeface="Helvetica Light"/>
                          </a:defRPr>
                        </a:lvl9pPr>
                      </a:lstStyle>
                      <a:p>
                        <a:pPr algn="ctr" defTabSz="914400"/>
                        <a:r>
                          <a:rPr sz="1600" dirty="0"/>
                          <a:t>7.55</a:t>
                        </a:r>
                      </a:p>
                    </a:txBody>
                    <a:tcPr marL="35719" marR="35719" marT="35719" marB="35719" anchor="ctr" horzOverflow="overflow">
                      <a:lnL w="12700" cap="flat" cmpd="sng" algn="ctr">
                        <a:solidFill>
                          <a:prstClr val="black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prstClr val="black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5"/>
                    </a:ext>
                  </a:extLst>
                </a:tr>
              </a:tbl>
            </a:graphicData>
          </a:graphic>
        </p:graphicFrame>
        <p:sp>
          <p:nvSpPr>
            <p:cNvPr id="51" name="Oval 50"/>
            <p:cNvSpPr/>
            <p:nvPr/>
          </p:nvSpPr>
          <p:spPr>
            <a:xfrm>
              <a:off x="2463128" y="2869294"/>
              <a:ext cx="674562" cy="631713"/>
            </a:xfrm>
            <a:prstGeom prst="ellipse">
              <a:avLst/>
            </a:prstGeom>
            <a:noFill/>
            <a:ln w="19050" cap="flat">
              <a:solidFill>
                <a:srgbClr val="FF0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35719" tIns="35719" rIns="35719" bIns="35719" numCol="1" spcCol="38100" rtlCol="0" anchor="ctr">
              <a:spAutoFit/>
            </a:bodyPr>
            <a:lstStyle/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87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786242" y="3808875"/>
              <a:ext cx="676846" cy="636556"/>
            </a:xfrm>
            <a:prstGeom prst="ellipse">
              <a:avLst/>
            </a:prstGeom>
            <a:noFill/>
            <a:ln w="19050" cap="flat">
              <a:solidFill>
                <a:srgbClr val="FF0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txBody>
            <a:bodyPr rot="0" spcFirstLastPara="1" vertOverflow="overflow" horzOverflow="overflow" vert="horz" wrap="square" lIns="35719" tIns="35719" rIns="35719" bIns="35719" numCol="1" spcCol="38100" rtlCol="0" anchor="ctr">
              <a:spAutoFit/>
            </a:bodyPr>
            <a:lstStyle/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87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53" name="Shape 414"/>
            <p:cNvSpPr/>
            <p:nvPr/>
          </p:nvSpPr>
          <p:spPr>
            <a:xfrm>
              <a:off x="2322006" y="2194868"/>
              <a:ext cx="298588" cy="67442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54" name="Shape 414"/>
            <p:cNvSpPr/>
            <p:nvPr/>
          </p:nvSpPr>
          <p:spPr>
            <a:xfrm flipH="1" flipV="1">
              <a:off x="1385902" y="4313702"/>
              <a:ext cx="1008112" cy="2674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2400"/>
              </a:pPr>
              <a:endParaRPr sz="1687" kern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659923" y="1856622"/>
              <a:ext cx="30572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10751" hangingPunct="0"/>
              <a:r>
                <a:rPr lang="en-US" b="1" kern="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Helvetica Light"/>
                  <a:sym typeface="Helvetica Light"/>
                </a:rPr>
                <a:t>“Ampere-class” machines</a:t>
              </a:r>
              <a:endParaRPr lang="en-GB" b="1" kern="0" dirty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072516" y="4560486"/>
              <a:ext cx="30700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10751" hangingPunct="0"/>
              <a:r>
                <a:rPr lang="en-US" b="1" kern="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Helvetica Light"/>
                  <a:sym typeface="Helvetica Light"/>
                </a:rPr>
                <a:t>“high gradient” machines </a:t>
              </a:r>
              <a:endParaRPr lang="en-GB" b="1" kern="0" dirty="0">
                <a:solidFill>
                  <a:srgbClr val="000000"/>
                </a:solidFill>
                <a:latin typeface="Helvetica Light"/>
                <a:sym typeface="Helvetica Light"/>
              </a:endParaRPr>
            </a:p>
          </p:txBody>
        </p:sp>
      </p:grp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4290458" y="1867972"/>
            <a:ext cx="4853542" cy="2999266"/>
            <a:chOff x="4541422" y="2013910"/>
            <a:chExt cx="4602578" cy="2844182"/>
          </a:xfrm>
        </p:grpSpPr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41422" y="2013910"/>
              <a:ext cx="4602578" cy="2844182"/>
            </a:xfrm>
            <a:prstGeom prst="rect">
              <a:avLst/>
            </a:prstGeom>
          </p:spPr>
        </p:pic>
        <p:grpSp>
          <p:nvGrpSpPr>
            <p:cNvPr id="89" name="Group 88"/>
            <p:cNvGrpSpPr/>
            <p:nvPr/>
          </p:nvGrpSpPr>
          <p:grpSpPr>
            <a:xfrm>
              <a:off x="5353214" y="3230128"/>
              <a:ext cx="875925" cy="439851"/>
              <a:chOff x="5089928" y="4518012"/>
              <a:chExt cx="1895071" cy="810245"/>
            </a:xfrm>
          </p:grpSpPr>
          <p:sp>
            <p:nvSpPr>
              <p:cNvPr id="90" name="TextBox 89"/>
              <p:cNvSpPr txBox="1"/>
              <p:nvPr/>
            </p:nvSpPr>
            <p:spPr>
              <a:xfrm>
                <a:off x="6121259" y="4584056"/>
                <a:ext cx="591984" cy="5561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35719" tIns="35719" rIns="35719" bIns="35719" numCol="1" spcCol="38100" rtlCol="0" anchor="ctr">
                <a:spAutoFit/>
              </a:bodyPr>
              <a:lstStyle/>
              <a:p>
                <a:pPr algn="ctr" defTabSz="410751" hangingPunct="0"/>
                <a:r>
                  <a:rPr lang="en-GB" sz="1600" kern="0" dirty="0" smtClean="0">
                    <a:solidFill>
                      <a:srgbClr val="00B050"/>
                    </a:solidFill>
                    <a:latin typeface="Helvetica Light"/>
                    <a:sym typeface="Helvetica Light"/>
                  </a:rPr>
                  <a:t>x6</a:t>
                </a:r>
                <a:endParaRPr lang="en-GB" sz="1600" kern="0" dirty="0">
                  <a:solidFill>
                    <a:srgbClr val="00B050"/>
                  </a:solidFill>
                  <a:latin typeface="Helvetica Light"/>
                  <a:sym typeface="Helvetica Light"/>
                </a:endParaRPr>
              </a:p>
            </p:txBody>
          </p:sp>
          <p:grpSp>
            <p:nvGrpSpPr>
              <p:cNvPr id="91" name="Group 90"/>
              <p:cNvGrpSpPr/>
              <p:nvPr/>
            </p:nvGrpSpPr>
            <p:grpSpPr>
              <a:xfrm flipH="1" flipV="1">
                <a:off x="5089928" y="4518012"/>
                <a:ext cx="1895071" cy="810245"/>
                <a:chOff x="2037757" y="8432715"/>
                <a:chExt cx="787400" cy="889001"/>
              </a:xfrm>
            </p:grpSpPr>
            <p:sp>
              <p:nvSpPr>
                <p:cNvPr id="92" name="Arc 91"/>
                <p:cNvSpPr/>
                <p:nvPr/>
              </p:nvSpPr>
              <p:spPr>
                <a:xfrm rot="5400000">
                  <a:off x="1986957" y="8483515"/>
                  <a:ext cx="889000" cy="787400"/>
                </a:xfrm>
                <a:prstGeom prst="arc">
                  <a:avLst/>
                </a:prstGeom>
                <a:noFill/>
                <a:ln w="25400" cap="flat">
                  <a:solidFill>
                    <a:srgbClr val="00B050"/>
                  </a:solidFill>
                  <a:prstDash val="dash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64293" tIns="32146" rIns="64293" bIns="32146" numCol="1" spcCol="38100" rtlCol="0" anchor="t">
                  <a:noAutofit/>
                </a:bodyPr>
                <a:lstStyle/>
                <a:p>
                  <a:pPr defTabSz="642915" latinLnBrk="1" hangingPunct="0"/>
                  <a:endParaRPr lang="en-GB" sz="1400" kern="0">
                    <a:solidFill>
                      <a:srgbClr val="000000"/>
                    </a:solidFill>
                    <a:latin typeface="Helvetica Light"/>
                    <a:sym typeface="Helvetica Light"/>
                  </a:endParaRPr>
                </a:p>
              </p:txBody>
            </p:sp>
            <p:sp>
              <p:nvSpPr>
                <p:cNvPr id="93" name="Arc 92"/>
                <p:cNvSpPr/>
                <p:nvPr/>
              </p:nvSpPr>
              <p:spPr>
                <a:xfrm rot="5400000" flipV="1">
                  <a:off x="2013678" y="8530844"/>
                  <a:ext cx="889000" cy="692743"/>
                </a:xfrm>
                <a:prstGeom prst="arc">
                  <a:avLst/>
                </a:prstGeom>
                <a:noFill/>
                <a:ln w="25400" cap="flat">
                  <a:solidFill>
                    <a:srgbClr val="00B050"/>
                  </a:solidFill>
                  <a:prstDash val="dash"/>
                  <a:miter lim="400000"/>
                  <a:headEnd type="triangle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64293" tIns="32146" rIns="64293" bIns="32146" numCol="1" spcCol="38100" rtlCol="0" anchor="t">
                  <a:noAutofit/>
                </a:bodyPr>
                <a:lstStyle/>
                <a:p>
                  <a:pPr defTabSz="642915" latinLnBrk="1" hangingPunct="0"/>
                  <a:endParaRPr lang="en-GB" sz="1400" kern="0">
                    <a:solidFill>
                      <a:srgbClr val="000000"/>
                    </a:solidFill>
                    <a:latin typeface="Helvetica Light"/>
                    <a:sym typeface="Helvetica Light"/>
                  </a:endParaRPr>
                </a:p>
              </p:txBody>
            </p:sp>
          </p:grpSp>
        </p:grpSp>
        <p:grpSp>
          <p:nvGrpSpPr>
            <p:cNvPr id="94" name="Group 93"/>
            <p:cNvGrpSpPr/>
            <p:nvPr/>
          </p:nvGrpSpPr>
          <p:grpSpPr>
            <a:xfrm>
              <a:off x="5365126" y="2839455"/>
              <a:ext cx="3552468" cy="651278"/>
              <a:chOff x="5139525" y="3971544"/>
              <a:chExt cx="5212220" cy="1199714"/>
            </a:xfrm>
          </p:grpSpPr>
          <p:pic>
            <p:nvPicPr>
              <p:cNvPr id="95" name="Picture 9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8914242" y="3971544"/>
                <a:ext cx="190130" cy="214541"/>
              </a:xfrm>
              <a:prstGeom prst="rect">
                <a:avLst/>
              </a:prstGeom>
            </p:spPr>
          </p:pic>
          <p:grpSp>
            <p:nvGrpSpPr>
              <p:cNvPr id="96" name="Group 95"/>
              <p:cNvGrpSpPr/>
              <p:nvPr/>
            </p:nvGrpSpPr>
            <p:grpSpPr>
              <a:xfrm flipH="1" flipV="1">
                <a:off x="5139525" y="3971984"/>
                <a:ext cx="5212220" cy="1199274"/>
                <a:chOff x="2037757" y="8432715"/>
                <a:chExt cx="787400" cy="889001"/>
              </a:xfrm>
            </p:grpSpPr>
            <p:sp>
              <p:nvSpPr>
                <p:cNvPr id="97" name="Arc 96"/>
                <p:cNvSpPr/>
                <p:nvPr/>
              </p:nvSpPr>
              <p:spPr>
                <a:xfrm rot="5400000">
                  <a:off x="1986957" y="8483515"/>
                  <a:ext cx="889000" cy="787400"/>
                </a:xfrm>
                <a:prstGeom prst="arc">
                  <a:avLst/>
                </a:prstGeom>
                <a:noFill/>
                <a:ln w="25400" cap="flat">
                  <a:solidFill>
                    <a:srgbClr val="FF0000"/>
                  </a:solidFill>
                  <a:prstDash val="dash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64293" tIns="32146" rIns="64293" bIns="32146" numCol="1" spcCol="38100" rtlCol="0" anchor="t">
                  <a:noAutofit/>
                </a:bodyPr>
                <a:lstStyle/>
                <a:p>
                  <a:pPr defTabSz="642915" latinLnBrk="1" hangingPunct="0"/>
                  <a:endParaRPr lang="en-GB" sz="1600" kern="0">
                    <a:solidFill>
                      <a:srgbClr val="000000"/>
                    </a:solidFill>
                    <a:latin typeface="Helvetica Light"/>
                    <a:sym typeface="Helvetica Light"/>
                  </a:endParaRPr>
                </a:p>
              </p:txBody>
            </p:sp>
            <p:sp>
              <p:nvSpPr>
                <p:cNvPr id="98" name="Arc 97"/>
                <p:cNvSpPr/>
                <p:nvPr/>
              </p:nvSpPr>
              <p:spPr>
                <a:xfrm rot="5400000" flipV="1">
                  <a:off x="2013678" y="8530844"/>
                  <a:ext cx="889000" cy="692743"/>
                </a:xfrm>
                <a:prstGeom prst="arc">
                  <a:avLst/>
                </a:prstGeom>
                <a:noFill/>
                <a:ln w="25400" cap="flat">
                  <a:solidFill>
                    <a:srgbClr val="FF0000"/>
                  </a:solidFill>
                  <a:prstDash val="dash"/>
                  <a:miter lim="400000"/>
                  <a:headEnd type="triangle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64293" tIns="32146" rIns="64293" bIns="32146" numCol="1" spcCol="38100" rtlCol="0" anchor="t">
                  <a:noAutofit/>
                </a:bodyPr>
                <a:lstStyle/>
                <a:p>
                  <a:pPr defTabSz="642915" latinLnBrk="1" hangingPunct="0"/>
                  <a:endParaRPr lang="en-GB" sz="1600" kern="0">
                    <a:solidFill>
                      <a:srgbClr val="000000"/>
                    </a:solidFill>
                    <a:latin typeface="Helvetica Light"/>
                    <a:sym typeface="Helvetica Light"/>
                  </a:endParaRPr>
                </a:p>
              </p:txBody>
            </p:sp>
          </p:grpSp>
        </p:grpSp>
        <p:grpSp>
          <p:nvGrpSpPr>
            <p:cNvPr id="99" name="Group 98"/>
            <p:cNvGrpSpPr/>
            <p:nvPr/>
          </p:nvGrpSpPr>
          <p:grpSpPr>
            <a:xfrm>
              <a:off x="5344093" y="2988515"/>
              <a:ext cx="2592866" cy="651039"/>
              <a:chOff x="5086830" y="4205713"/>
              <a:chExt cx="3420254" cy="1199274"/>
            </a:xfrm>
          </p:grpSpPr>
          <p:grpSp>
            <p:nvGrpSpPr>
              <p:cNvPr id="100" name="Group 99"/>
              <p:cNvGrpSpPr/>
              <p:nvPr/>
            </p:nvGrpSpPr>
            <p:grpSpPr>
              <a:xfrm flipH="1" flipV="1">
                <a:off x="5086830" y="4205713"/>
                <a:ext cx="3420254" cy="1199274"/>
                <a:chOff x="2037757" y="8432715"/>
                <a:chExt cx="787400" cy="889001"/>
              </a:xfrm>
            </p:grpSpPr>
            <p:sp>
              <p:nvSpPr>
                <p:cNvPr id="102" name="Arc 101"/>
                <p:cNvSpPr/>
                <p:nvPr/>
              </p:nvSpPr>
              <p:spPr>
                <a:xfrm rot="5400000">
                  <a:off x="1986957" y="8483515"/>
                  <a:ext cx="889000" cy="787400"/>
                </a:xfrm>
                <a:prstGeom prst="arc">
                  <a:avLst/>
                </a:prstGeom>
                <a:noFill/>
                <a:ln w="25400" cap="flat">
                  <a:solidFill>
                    <a:srgbClr val="FF0000"/>
                  </a:solidFill>
                  <a:prstDash val="dash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64293" tIns="32146" rIns="64293" bIns="32146" numCol="1" spcCol="38100" rtlCol="0" anchor="t">
                  <a:noAutofit/>
                </a:bodyPr>
                <a:lstStyle/>
                <a:p>
                  <a:pPr defTabSz="642915" latinLnBrk="1" hangingPunct="0"/>
                  <a:endParaRPr lang="en-GB" sz="1600" kern="0">
                    <a:solidFill>
                      <a:srgbClr val="000000"/>
                    </a:solidFill>
                    <a:latin typeface="Helvetica Light"/>
                    <a:sym typeface="Helvetica Light"/>
                  </a:endParaRPr>
                </a:p>
              </p:txBody>
            </p:sp>
            <p:sp>
              <p:nvSpPr>
                <p:cNvPr id="103" name="Arc 102"/>
                <p:cNvSpPr/>
                <p:nvPr/>
              </p:nvSpPr>
              <p:spPr>
                <a:xfrm rot="5400000" flipV="1">
                  <a:off x="2013678" y="8530844"/>
                  <a:ext cx="889000" cy="692743"/>
                </a:xfrm>
                <a:prstGeom prst="arc">
                  <a:avLst/>
                </a:prstGeom>
                <a:noFill/>
                <a:ln w="25400" cap="flat">
                  <a:solidFill>
                    <a:srgbClr val="FF0000"/>
                  </a:solidFill>
                  <a:prstDash val="dash"/>
                  <a:miter lim="400000"/>
                  <a:headEnd type="triangle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64293" tIns="32146" rIns="64293" bIns="32146" numCol="1" spcCol="38100" rtlCol="0" anchor="t">
                  <a:noAutofit/>
                </a:bodyPr>
                <a:lstStyle/>
                <a:p>
                  <a:pPr defTabSz="642915" latinLnBrk="1" hangingPunct="0"/>
                  <a:endParaRPr lang="en-GB" sz="1600" kern="0">
                    <a:solidFill>
                      <a:srgbClr val="000000"/>
                    </a:solidFill>
                    <a:latin typeface="Helvetica Light"/>
                    <a:sym typeface="Helvetica Light"/>
                  </a:endParaRPr>
                </a:p>
              </p:txBody>
            </p:sp>
          </p:grpSp>
          <p:pic>
            <p:nvPicPr>
              <p:cNvPr id="101" name="Picture 10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7587545" y="4306736"/>
                <a:ext cx="187235" cy="211275"/>
              </a:xfrm>
              <a:prstGeom prst="rect">
                <a:avLst/>
              </a:prstGeom>
            </p:spPr>
          </p:pic>
        </p:grpSp>
        <p:grpSp>
          <p:nvGrpSpPr>
            <p:cNvPr id="105" name="Group 104"/>
            <p:cNvGrpSpPr/>
            <p:nvPr/>
          </p:nvGrpSpPr>
          <p:grpSpPr>
            <a:xfrm>
              <a:off x="5067462" y="3374689"/>
              <a:ext cx="620404" cy="634279"/>
              <a:chOff x="4650144" y="4978400"/>
              <a:chExt cx="895896" cy="1168400"/>
            </a:xfrm>
          </p:grpSpPr>
          <p:grpSp>
            <p:nvGrpSpPr>
              <p:cNvPr id="107" name="Group 395"/>
              <p:cNvGrpSpPr/>
              <p:nvPr/>
            </p:nvGrpSpPr>
            <p:grpSpPr>
              <a:xfrm>
                <a:off x="4843760" y="5365625"/>
                <a:ext cx="584864" cy="455735"/>
                <a:chOff x="41" y="84130"/>
                <a:chExt cx="586347" cy="455731"/>
              </a:xfrm>
            </p:grpSpPr>
            <p:grpSp>
              <p:nvGrpSpPr>
                <p:cNvPr id="109" name="Group 393"/>
                <p:cNvGrpSpPr/>
                <p:nvPr/>
              </p:nvGrpSpPr>
              <p:grpSpPr>
                <a:xfrm>
                  <a:off x="41" y="85640"/>
                  <a:ext cx="330501" cy="454223"/>
                  <a:chOff x="41" y="63499"/>
                  <a:chExt cx="330499" cy="454221"/>
                </a:xfrm>
              </p:grpSpPr>
              <p:pic>
                <p:nvPicPr>
                  <p:cNvPr id="111" name="Screen shot 2011-12-07 at 10.36.44 PM.png"/>
                  <p:cNvPicPr>
                    <a:picLocks noChangeAspect="1"/>
                  </p:cNvPicPr>
                  <p:nvPr/>
                </p:nvPicPr>
                <p:blipFill>
                  <a:blip r:embed="rId6">
                    <a:extLst/>
                  </a:blip>
                  <a:srcRect l="54106" t="22768" r="33840" b="8902"/>
                  <a:stretch>
                    <a:fillRect/>
                  </a:stretch>
                </p:blipFill>
                <p:spPr>
                  <a:xfrm>
                    <a:off x="137660" y="63499"/>
                    <a:ext cx="192882" cy="4542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70" extrusionOk="0">
                        <a:moveTo>
                          <a:pt x="16356" y="0"/>
                        </a:moveTo>
                        <a:cubicBezTo>
                          <a:pt x="14698" y="1"/>
                          <a:pt x="13029" y="127"/>
                          <a:pt x="11733" y="389"/>
                        </a:cubicBezTo>
                        <a:cubicBezTo>
                          <a:pt x="8591" y="1025"/>
                          <a:pt x="6778" y="1816"/>
                          <a:pt x="4933" y="3349"/>
                        </a:cubicBezTo>
                        <a:cubicBezTo>
                          <a:pt x="4175" y="3979"/>
                          <a:pt x="3293" y="4892"/>
                          <a:pt x="3244" y="5087"/>
                        </a:cubicBezTo>
                        <a:cubicBezTo>
                          <a:pt x="3182" y="5338"/>
                          <a:pt x="2389" y="6254"/>
                          <a:pt x="2178" y="6327"/>
                        </a:cubicBezTo>
                        <a:cubicBezTo>
                          <a:pt x="1771" y="6467"/>
                          <a:pt x="1633" y="6256"/>
                          <a:pt x="1511" y="5439"/>
                        </a:cubicBezTo>
                        <a:cubicBezTo>
                          <a:pt x="1447" y="5007"/>
                          <a:pt x="1296" y="4482"/>
                          <a:pt x="1200" y="4273"/>
                        </a:cubicBezTo>
                        <a:cubicBezTo>
                          <a:pt x="1104" y="4065"/>
                          <a:pt x="1019" y="3767"/>
                          <a:pt x="978" y="3607"/>
                        </a:cubicBezTo>
                        <a:cubicBezTo>
                          <a:pt x="937" y="3447"/>
                          <a:pt x="736" y="3108"/>
                          <a:pt x="533" y="2868"/>
                        </a:cubicBezTo>
                        <a:cubicBezTo>
                          <a:pt x="331" y="2628"/>
                          <a:pt x="77" y="2340"/>
                          <a:pt x="0" y="2220"/>
                        </a:cubicBezTo>
                        <a:lnTo>
                          <a:pt x="0" y="13596"/>
                        </a:lnTo>
                        <a:cubicBezTo>
                          <a:pt x="36" y="13665"/>
                          <a:pt x="120" y="13638"/>
                          <a:pt x="133" y="13781"/>
                        </a:cubicBezTo>
                        <a:cubicBezTo>
                          <a:pt x="215" y="14628"/>
                          <a:pt x="529" y="15895"/>
                          <a:pt x="800" y="16389"/>
                        </a:cubicBezTo>
                        <a:cubicBezTo>
                          <a:pt x="951" y="16665"/>
                          <a:pt x="1088" y="16987"/>
                          <a:pt x="1111" y="17092"/>
                        </a:cubicBezTo>
                        <a:cubicBezTo>
                          <a:pt x="1177" y="17396"/>
                          <a:pt x="2241" y="18389"/>
                          <a:pt x="3022" y="18905"/>
                        </a:cubicBezTo>
                        <a:cubicBezTo>
                          <a:pt x="5821" y="20752"/>
                          <a:pt x="11061" y="21600"/>
                          <a:pt x="15867" y="20958"/>
                        </a:cubicBezTo>
                        <a:cubicBezTo>
                          <a:pt x="17650" y="20720"/>
                          <a:pt x="19438" y="20267"/>
                          <a:pt x="20578" y="19774"/>
                        </a:cubicBezTo>
                        <a:cubicBezTo>
                          <a:pt x="20855" y="19654"/>
                          <a:pt x="21150" y="19405"/>
                          <a:pt x="21600" y="19127"/>
                        </a:cubicBezTo>
                        <a:lnTo>
                          <a:pt x="21600" y="555"/>
                        </a:lnTo>
                        <a:cubicBezTo>
                          <a:pt x="21353" y="500"/>
                          <a:pt x="21214" y="446"/>
                          <a:pt x="20933" y="389"/>
                        </a:cubicBezTo>
                        <a:cubicBezTo>
                          <a:pt x="19642" y="128"/>
                          <a:pt x="18013" y="0"/>
                          <a:pt x="16356" y="0"/>
                        </a:cubicBezTo>
                        <a:close/>
                      </a:path>
                    </a:pathLst>
                  </a:cu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112" name="Screen shot 2011-12-07 at 10.36.44 PM.png"/>
                  <p:cNvPicPr>
                    <a:picLocks noChangeAspect="1"/>
                  </p:cNvPicPr>
                  <p:nvPr/>
                </p:nvPicPr>
                <p:blipFill>
                  <a:blip r:embed="rId6">
                    <a:alphaModFix amt="93454"/>
                    <a:extLst/>
                  </a:blip>
                  <a:srcRect l="1859" t="20559" r="87776" b="36514"/>
                  <a:stretch>
                    <a:fillRect/>
                  </a:stretch>
                </p:blipFill>
                <p:spPr>
                  <a:xfrm>
                    <a:off x="41" y="131636"/>
                    <a:ext cx="165853" cy="2853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06" h="21589" extrusionOk="0">
                        <a:moveTo>
                          <a:pt x="13126" y="0"/>
                        </a:moveTo>
                        <a:cubicBezTo>
                          <a:pt x="11573" y="7"/>
                          <a:pt x="10886" y="63"/>
                          <a:pt x="9389" y="360"/>
                        </a:cubicBezTo>
                        <a:cubicBezTo>
                          <a:pt x="8387" y="559"/>
                          <a:pt x="7326" y="835"/>
                          <a:pt x="7015" y="961"/>
                        </a:cubicBezTo>
                        <a:cubicBezTo>
                          <a:pt x="6704" y="1087"/>
                          <a:pt x="6062" y="1351"/>
                          <a:pt x="5601" y="1531"/>
                        </a:cubicBezTo>
                        <a:cubicBezTo>
                          <a:pt x="4578" y="1930"/>
                          <a:pt x="3581" y="2825"/>
                          <a:pt x="3581" y="3333"/>
                        </a:cubicBezTo>
                        <a:cubicBezTo>
                          <a:pt x="3581" y="3656"/>
                          <a:pt x="4154" y="4527"/>
                          <a:pt x="5096" y="5615"/>
                        </a:cubicBezTo>
                        <a:cubicBezTo>
                          <a:pt x="5488" y="6068"/>
                          <a:pt x="5299" y="6185"/>
                          <a:pt x="4086" y="6185"/>
                        </a:cubicBezTo>
                        <a:cubicBezTo>
                          <a:pt x="3322" y="6185"/>
                          <a:pt x="2854" y="6262"/>
                          <a:pt x="2369" y="6456"/>
                        </a:cubicBezTo>
                        <a:cubicBezTo>
                          <a:pt x="496" y="7205"/>
                          <a:pt x="-494" y="9127"/>
                          <a:pt x="247" y="10569"/>
                        </a:cubicBezTo>
                        <a:cubicBezTo>
                          <a:pt x="590" y="11237"/>
                          <a:pt x="1952" y="12101"/>
                          <a:pt x="2672" y="12101"/>
                        </a:cubicBezTo>
                        <a:cubicBezTo>
                          <a:pt x="3336" y="12101"/>
                          <a:pt x="4053" y="12536"/>
                          <a:pt x="4742" y="13332"/>
                        </a:cubicBezTo>
                        <a:cubicBezTo>
                          <a:pt x="5330" y="14010"/>
                          <a:pt x="6313" y="14505"/>
                          <a:pt x="7520" y="14743"/>
                        </a:cubicBezTo>
                        <a:cubicBezTo>
                          <a:pt x="8656" y="14966"/>
                          <a:pt x="14138" y="15523"/>
                          <a:pt x="15247" y="15524"/>
                        </a:cubicBezTo>
                        <a:cubicBezTo>
                          <a:pt x="16794" y="15525"/>
                          <a:pt x="16879" y="15582"/>
                          <a:pt x="18177" y="17175"/>
                        </a:cubicBezTo>
                        <a:cubicBezTo>
                          <a:pt x="18309" y="17337"/>
                          <a:pt x="18637" y="17942"/>
                          <a:pt x="18884" y="18526"/>
                        </a:cubicBezTo>
                        <a:cubicBezTo>
                          <a:pt x="19130" y="19111"/>
                          <a:pt x="19573" y="19861"/>
                          <a:pt x="19843" y="20178"/>
                        </a:cubicBezTo>
                        <a:cubicBezTo>
                          <a:pt x="20113" y="20495"/>
                          <a:pt x="20359" y="20836"/>
                          <a:pt x="20399" y="20958"/>
                        </a:cubicBezTo>
                        <a:cubicBezTo>
                          <a:pt x="20420" y="21023"/>
                          <a:pt x="20927" y="21401"/>
                          <a:pt x="21106" y="21589"/>
                        </a:cubicBezTo>
                        <a:lnTo>
                          <a:pt x="21106" y="3723"/>
                        </a:lnTo>
                        <a:cubicBezTo>
                          <a:pt x="20631" y="4284"/>
                          <a:pt x="20147" y="4797"/>
                          <a:pt x="20045" y="4834"/>
                        </a:cubicBezTo>
                        <a:cubicBezTo>
                          <a:pt x="19858" y="4903"/>
                          <a:pt x="18950" y="3848"/>
                          <a:pt x="19035" y="3663"/>
                        </a:cubicBezTo>
                        <a:cubicBezTo>
                          <a:pt x="19058" y="3614"/>
                          <a:pt x="18757" y="3208"/>
                          <a:pt x="18379" y="2762"/>
                        </a:cubicBezTo>
                        <a:cubicBezTo>
                          <a:pt x="18001" y="2317"/>
                          <a:pt x="17732" y="1946"/>
                          <a:pt x="17773" y="1922"/>
                        </a:cubicBezTo>
                        <a:cubicBezTo>
                          <a:pt x="17813" y="1898"/>
                          <a:pt x="17610" y="1587"/>
                          <a:pt x="17318" y="1231"/>
                        </a:cubicBezTo>
                        <a:cubicBezTo>
                          <a:pt x="16527" y="264"/>
                          <a:pt x="15614" y="-11"/>
                          <a:pt x="13126" y="0"/>
                        </a:cubicBezTo>
                        <a:close/>
                      </a:path>
                    </a:pathLst>
                  </a:cu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113" name="Shape 392"/>
                  <p:cNvSpPr/>
                  <p:nvPr/>
                </p:nvSpPr>
                <p:spPr>
                  <a:xfrm>
                    <a:off x="123867" y="111365"/>
                    <a:ext cx="35340" cy="83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21600"/>
                        </a:move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 defTabSz="410751" hangingPunct="0">
                      <a:defRPr sz="2400">
                        <a:solidFill>
                          <a:srgbClr val="FFFFFF"/>
                        </a:solidFill>
                      </a:defRPr>
                    </a:pPr>
                    <a:endParaRPr sz="1687" kern="0">
                      <a:solidFill>
                        <a:srgbClr val="FFFFFF"/>
                      </a:solidFill>
                      <a:latin typeface="Helvetica Light"/>
                      <a:sym typeface="Helvetica Light"/>
                    </a:endParaRPr>
                  </a:p>
                </p:txBody>
              </p:sp>
            </p:grpSp>
            <p:pic>
              <p:nvPicPr>
                <p:cNvPr id="110" name="Screen shot 2011-12-07 at 10.36.44 PM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8223" t="26402" r="1076" b="2682"/>
                <a:stretch>
                  <a:fillRect/>
                </a:stretch>
              </p:blipFill>
              <p:spPr>
                <a:xfrm>
                  <a:off x="268465" y="84130"/>
                  <a:ext cx="317925" cy="4524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3" h="21591" extrusionOk="0">
                      <a:moveTo>
                        <a:pt x="1530" y="0"/>
                      </a:moveTo>
                      <a:cubicBezTo>
                        <a:pt x="1001" y="4"/>
                        <a:pt x="520" y="195"/>
                        <a:pt x="0" y="284"/>
                      </a:cubicBezTo>
                      <a:lnTo>
                        <a:pt x="0" y="21591"/>
                      </a:lnTo>
                      <a:cubicBezTo>
                        <a:pt x="1748" y="21432"/>
                        <a:pt x="3290" y="20766"/>
                        <a:pt x="4295" y="19659"/>
                      </a:cubicBezTo>
                      <a:cubicBezTo>
                        <a:pt x="4485" y="19450"/>
                        <a:pt x="4838" y="18987"/>
                        <a:pt x="5073" y="18617"/>
                      </a:cubicBezTo>
                      <a:cubicBezTo>
                        <a:pt x="5309" y="18248"/>
                        <a:pt x="5612" y="17772"/>
                        <a:pt x="5744" y="17576"/>
                      </a:cubicBezTo>
                      <a:cubicBezTo>
                        <a:pt x="5877" y="17379"/>
                        <a:pt x="5986" y="17208"/>
                        <a:pt x="5986" y="17178"/>
                      </a:cubicBezTo>
                      <a:cubicBezTo>
                        <a:pt x="5986" y="17148"/>
                        <a:pt x="6130" y="16912"/>
                        <a:pt x="6308" y="16667"/>
                      </a:cubicBezTo>
                      <a:cubicBezTo>
                        <a:pt x="6487" y="16421"/>
                        <a:pt x="6645" y="16186"/>
                        <a:pt x="6657" y="16136"/>
                      </a:cubicBezTo>
                      <a:cubicBezTo>
                        <a:pt x="6686" y="16022"/>
                        <a:pt x="7173" y="15604"/>
                        <a:pt x="7436" y="15474"/>
                      </a:cubicBezTo>
                      <a:cubicBezTo>
                        <a:pt x="7829" y="15279"/>
                        <a:pt x="10550" y="15409"/>
                        <a:pt x="11006" y="15644"/>
                      </a:cubicBezTo>
                      <a:cubicBezTo>
                        <a:pt x="11173" y="15730"/>
                        <a:pt x="11198" y="15807"/>
                        <a:pt x="11086" y="16629"/>
                      </a:cubicBezTo>
                      <a:cubicBezTo>
                        <a:pt x="10882" y="18129"/>
                        <a:pt x="10880" y="18127"/>
                        <a:pt x="11167" y="18277"/>
                      </a:cubicBezTo>
                      <a:cubicBezTo>
                        <a:pt x="11332" y="18363"/>
                        <a:pt x="11786" y="18433"/>
                        <a:pt x="12509" y="18504"/>
                      </a:cubicBezTo>
                      <a:cubicBezTo>
                        <a:pt x="13856" y="18636"/>
                        <a:pt x="14549" y="18642"/>
                        <a:pt x="14683" y="18523"/>
                      </a:cubicBezTo>
                      <a:cubicBezTo>
                        <a:pt x="14739" y="18474"/>
                        <a:pt x="14855" y="17975"/>
                        <a:pt x="14952" y="17405"/>
                      </a:cubicBezTo>
                      <a:cubicBezTo>
                        <a:pt x="15128" y="16363"/>
                        <a:pt x="15290" y="16042"/>
                        <a:pt x="15596" y="16042"/>
                      </a:cubicBezTo>
                      <a:cubicBezTo>
                        <a:pt x="15687" y="16042"/>
                        <a:pt x="16041" y="15924"/>
                        <a:pt x="16401" y="15777"/>
                      </a:cubicBezTo>
                      <a:cubicBezTo>
                        <a:pt x="17313" y="15404"/>
                        <a:pt x="17356" y="15391"/>
                        <a:pt x="17717" y="15208"/>
                      </a:cubicBezTo>
                      <a:cubicBezTo>
                        <a:pt x="18215" y="14956"/>
                        <a:pt x="18754" y="14846"/>
                        <a:pt x="19273" y="14905"/>
                      </a:cubicBezTo>
                      <a:cubicBezTo>
                        <a:pt x="19525" y="14934"/>
                        <a:pt x="19929" y="14959"/>
                        <a:pt x="20186" y="14962"/>
                      </a:cubicBezTo>
                      <a:lnTo>
                        <a:pt x="20669" y="14981"/>
                      </a:lnTo>
                      <a:lnTo>
                        <a:pt x="20965" y="14072"/>
                      </a:lnTo>
                      <a:cubicBezTo>
                        <a:pt x="21293" y="13107"/>
                        <a:pt x="21600" y="11058"/>
                        <a:pt x="21475" y="10587"/>
                      </a:cubicBezTo>
                      <a:cubicBezTo>
                        <a:pt x="21413" y="10358"/>
                        <a:pt x="21374" y="10345"/>
                        <a:pt x="20938" y="10303"/>
                      </a:cubicBezTo>
                      <a:cubicBezTo>
                        <a:pt x="20680" y="10278"/>
                        <a:pt x="20276" y="10265"/>
                        <a:pt x="20052" y="10265"/>
                      </a:cubicBezTo>
                      <a:cubicBezTo>
                        <a:pt x="19666" y="10265"/>
                        <a:pt x="19568" y="10211"/>
                        <a:pt x="18361" y="9375"/>
                      </a:cubicBezTo>
                      <a:lnTo>
                        <a:pt x="17099" y="8485"/>
                      </a:lnTo>
                      <a:lnTo>
                        <a:pt x="16186" y="8447"/>
                      </a:lnTo>
                      <a:cubicBezTo>
                        <a:pt x="15692" y="8422"/>
                        <a:pt x="15242" y="8374"/>
                        <a:pt x="15193" y="8352"/>
                      </a:cubicBezTo>
                      <a:cubicBezTo>
                        <a:pt x="15144" y="8331"/>
                        <a:pt x="15157" y="8003"/>
                        <a:pt x="15193" y="7614"/>
                      </a:cubicBezTo>
                      <a:lnTo>
                        <a:pt x="15247" y="6894"/>
                      </a:lnTo>
                      <a:lnTo>
                        <a:pt x="14979" y="6837"/>
                      </a:lnTo>
                      <a:cubicBezTo>
                        <a:pt x="14656" y="6751"/>
                        <a:pt x="14290" y="6742"/>
                        <a:pt x="14120" y="6818"/>
                      </a:cubicBezTo>
                      <a:cubicBezTo>
                        <a:pt x="14053" y="6848"/>
                        <a:pt x="13959" y="7115"/>
                        <a:pt x="13905" y="7424"/>
                      </a:cubicBezTo>
                      <a:cubicBezTo>
                        <a:pt x="13850" y="7733"/>
                        <a:pt x="13743" y="8031"/>
                        <a:pt x="13663" y="8087"/>
                      </a:cubicBezTo>
                      <a:cubicBezTo>
                        <a:pt x="13542" y="8173"/>
                        <a:pt x="13358" y="8172"/>
                        <a:pt x="12428" y="8106"/>
                      </a:cubicBezTo>
                      <a:cubicBezTo>
                        <a:pt x="9609" y="7905"/>
                        <a:pt x="9163" y="7836"/>
                        <a:pt x="8751" y="7424"/>
                      </a:cubicBezTo>
                      <a:cubicBezTo>
                        <a:pt x="8453" y="7127"/>
                        <a:pt x="8139" y="6144"/>
                        <a:pt x="7811" y="4432"/>
                      </a:cubicBezTo>
                      <a:cubicBezTo>
                        <a:pt x="7459" y="2589"/>
                        <a:pt x="6356" y="1238"/>
                        <a:pt x="4617" y="530"/>
                      </a:cubicBezTo>
                      <a:cubicBezTo>
                        <a:pt x="3725" y="167"/>
                        <a:pt x="2634" y="-9"/>
                        <a:pt x="1530" y="0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108" name="Shape 397"/>
              <p:cNvSpPr/>
              <p:nvPr/>
            </p:nvSpPr>
            <p:spPr>
              <a:xfrm>
                <a:off x="4650144" y="4978400"/>
                <a:ext cx="895896" cy="1168400"/>
              </a:xfrm>
              <a:prstGeom prst="roundRect">
                <a:avLst>
                  <a:gd name="adj" fmla="val 30011"/>
                </a:avLst>
              </a:prstGeom>
              <a:ln w="38100">
                <a:solidFill>
                  <a:srgbClr val="00B050"/>
                </a:solidFill>
                <a:miter lim="400000"/>
              </a:ln>
            </p:spPr>
            <p:txBody>
              <a:bodyPr lIns="35719" tIns="35719" rIns="35719" bIns="35719" anchor="ctr"/>
              <a:lstStyle/>
              <a:p>
                <a:pPr algn="ctr" defTabSz="410751" hangingPunct="0">
                  <a:defRPr sz="2400">
                    <a:solidFill>
                      <a:srgbClr val="FFFFFF"/>
                    </a:solidFill>
                  </a:defRPr>
                </a:pPr>
                <a:endParaRPr sz="1687" kern="0">
                  <a:solidFill>
                    <a:srgbClr val="FFFFFF"/>
                  </a:solidFill>
                  <a:latin typeface="Helvetica Light"/>
                  <a:sym typeface="Helvetica Light"/>
                </a:endParaRPr>
              </a:p>
            </p:txBody>
          </p:sp>
        </p:grpSp>
        <p:sp>
          <p:nvSpPr>
            <p:cNvPr id="106" name="Rectangle 105"/>
            <p:cNvSpPr/>
            <p:nvPr/>
          </p:nvSpPr>
          <p:spPr>
            <a:xfrm>
              <a:off x="4972027" y="4026122"/>
              <a:ext cx="1184200" cy="4961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 defTabSz="437539" hangingPunct="0"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i="1" kern="0" dirty="0">
                  <a:solidFill>
                    <a:srgbClr val="00B050"/>
                  </a:solidFill>
                  <a:latin typeface="Helvetica Light"/>
                  <a:sym typeface="Helvetica Light"/>
                </a:rPr>
                <a:t>≈ </a:t>
              </a:r>
              <a:r>
                <a:rPr lang="en-GB" sz="1400" i="1" kern="0" dirty="0" smtClean="0">
                  <a:solidFill>
                    <a:srgbClr val="00B050"/>
                  </a:solidFill>
                  <a:latin typeface="Helvetica Light"/>
                  <a:sym typeface="Helvetica Light"/>
                </a:rPr>
                <a:t>16 </a:t>
              </a:r>
              <a:r>
                <a:rPr lang="en-GB" sz="1400" i="1" kern="0" dirty="0">
                  <a:solidFill>
                    <a:srgbClr val="00B050"/>
                  </a:solidFill>
                  <a:latin typeface="Helvetica Light"/>
                  <a:sym typeface="Helvetica Light"/>
                </a:rPr>
                <a:t>x </a:t>
              </a:r>
              <a:r>
                <a:rPr lang="en-GB" sz="1400" i="1" kern="0" dirty="0" smtClean="0">
                  <a:solidFill>
                    <a:srgbClr val="00B050"/>
                  </a:solidFill>
                  <a:latin typeface="Helvetica Light"/>
                  <a:sym typeface="Helvetica Light"/>
                </a:rPr>
                <a:t>1 cell 400MHz</a:t>
              </a:r>
              <a:r>
                <a:rPr lang="en-GB" sz="1400" i="1" kern="0" dirty="0">
                  <a:solidFill>
                    <a:srgbClr val="00B050"/>
                  </a:solidFill>
                  <a:latin typeface="Helvetica Light"/>
                  <a:sym typeface="Helvetica Light"/>
                </a:rPr>
                <a:t>, </a:t>
              </a:r>
              <a:endParaRPr lang="en-GB" sz="1400" i="1" kern="0" dirty="0" smtClean="0">
                <a:solidFill>
                  <a:srgbClr val="00B050"/>
                </a:solidFill>
                <a:latin typeface="Helvetica Light"/>
                <a:sym typeface="Helvetica Light"/>
              </a:endParaRPr>
            </a:p>
          </p:txBody>
        </p:sp>
        <p:grpSp>
          <p:nvGrpSpPr>
            <p:cNvPr id="114" name="Group 113"/>
            <p:cNvGrpSpPr/>
            <p:nvPr/>
          </p:nvGrpSpPr>
          <p:grpSpPr>
            <a:xfrm>
              <a:off x="5353011" y="3127219"/>
              <a:ext cx="1729959" cy="439851"/>
              <a:chOff x="5089928" y="4518012"/>
              <a:chExt cx="1895071" cy="810245"/>
            </a:xfrm>
          </p:grpSpPr>
          <p:sp>
            <p:nvSpPr>
              <p:cNvPr id="115" name="TextBox 114"/>
              <p:cNvSpPr txBox="1"/>
              <p:nvPr/>
            </p:nvSpPr>
            <p:spPr>
              <a:xfrm>
                <a:off x="6208269" y="4584056"/>
                <a:ext cx="417965" cy="5561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35719" tIns="35719" rIns="35719" bIns="35719" numCol="1" spcCol="38100" rtlCol="0" anchor="ctr">
                <a:spAutoFit/>
              </a:bodyPr>
              <a:lstStyle/>
              <a:p>
                <a:pPr algn="ctr" defTabSz="410751" hangingPunct="0"/>
                <a:r>
                  <a:rPr lang="en-GB" sz="1600" kern="0" dirty="0" smtClean="0">
                    <a:solidFill>
                      <a:srgbClr val="00B050"/>
                    </a:solidFill>
                    <a:latin typeface="Helvetica Light"/>
                    <a:sym typeface="Helvetica Light"/>
                  </a:rPr>
                  <a:t>x12</a:t>
                </a:r>
                <a:endParaRPr lang="en-GB" sz="1600" kern="0" dirty="0">
                  <a:solidFill>
                    <a:srgbClr val="00B050"/>
                  </a:solidFill>
                  <a:latin typeface="Helvetica Light"/>
                  <a:sym typeface="Helvetica Light"/>
                </a:endParaRPr>
              </a:p>
            </p:txBody>
          </p:sp>
          <p:grpSp>
            <p:nvGrpSpPr>
              <p:cNvPr id="116" name="Group 115"/>
              <p:cNvGrpSpPr/>
              <p:nvPr/>
            </p:nvGrpSpPr>
            <p:grpSpPr>
              <a:xfrm flipH="1" flipV="1">
                <a:off x="5089928" y="4518012"/>
                <a:ext cx="1895071" cy="810245"/>
                <a:chOff x="2037757" y="8432715"/>
                <a:chExt cx="787400" cy="889001"/>
              </a:xfrm>
            </p:grpSpPr>
            <p:sp>
              <p:nvSpPr>
                <p:cNvPr id="117" name="Arc 116"/>
                <p:cNvSpPr/>
                <p:nvPr/>
              </p:nvSpPr>
              <p:spPr>
                <a:xfrm rot="5400000">
                  <a:off x="1986957" y="8483515"/>
                  <a:ext cx="889000" cy="787400"/>
                </a:xfrm>
                <a:prstGeom prst="arc">
                  <a:avLst/>
                </a:prstGeom>
                <a:noFill/>
                <a:ln w="25400" cap="flat">
                  <a:solidFill>
                    <a:srgbClr val="00B050"/>
                  </a:solidFill>
                  <a:prstDash val="dash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64293" tIns="32146" rIns="64293" bIns="32146" numCol="1" spcCol="38100" rtlCol="0" anchor="t">
                  <a:noAutofit/>
                </a:bodyPr>
                <a:lstStyle/>
                <a:p>
                  <a:pPr defTabSz="642915" latinLnBrk="1" hangingPunct="0"/>
                  <a:endParaRPr lang="en-GB" sz="1400" kern="0">
                    <a:solidFill>
                      <a:srgbClr val="000000"/>
                    </a:solidFill>
                    <a:latin typeface="Helvetica Light"/>
                    <a:sym typeface="Helvetica Light"/>
                  </a:endParaRPr>
                </a:p>
              </p:txBody>
            </p:sp>
            <p:sp>
              <p:nvSpPr>
                <p:cNvPr id="118" name="Arc 117"/>
                <p:cNvSpPr/>
                <p:nvPr/>
              </p:nvSpPr>
              <p:spPr>
                <a:xfrm rot="5400000" flipV="1">
                  <a:off x="2013678" y="8530844"/>
                  <a:ext cx="889000" cy="692743"/>
                </a:xfrm>
                <a:prstGeom prst="arc">
                  <a:avLst/>
                </a:prstGeom>
                <a:noFill/>
                <a:ln w="25400" cap="flat">
                  <a:solidFill>
                    <a:srgbClr val="00B050"/>
                  </a:solidFill>
                  <a:prstDash val="dash"/>
                  <a:miter lim="400000"/>
                  <a:headEnd type="triangle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64293" tIns="32146" rIns="64293" bIns="32146" numCol="1" spcCol="38100" rtlCol="0" anchor="t">
                  <a:noAutofit/>
                </a:bodyPr>
                <a:lstStyle/>
                <a:p>
                  <a:pPr defTabSz="642915" latinLnBrk="1" hangingPunct="0"/>
                  <a:endParaRPr lang="en-GB" sz="1400" kern="0">
                    <a:solidFill>
                      <a:srgbClr val="000000"/>
                    </a:solidFill>
                    <a:latin typeface="Helvetica Light"/>
                    <a:sym typeface="Helvetica Light"/>
                  </a:endParaRPr>
                </a:p>
              </p:txBody>
            </p:sp>
          </p:grpSp>
        </p:grpSp>
        <p:sp>
          <p:nvSpPr>
            <p:cNvPr id="119" name="Shape 335"/>
            <p:cNvSpPr txBox="1">
              <a:spLocks/>
            </p:cNvSpPr>
            <p:nvPr/>
          </p:nvSpPr>
          <p:spPr>
            <a:xfrm>
              <a:off x="4989725" y="2109566"/>
              <a:ext cx="3686731" cy="37574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5719" tIns="35719" rIns="35719" bIns="35719" anchor="t">
              <a:normAutofit/>
            </a:bodyPr>
            <a:lstStyle>
              <a:lvl1pPr marL="0" marR="0" indent="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22860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45720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68580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914400" algn="ctr" defTabSz="5842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2667000" marR="0" indent="-444500" algn="l" defTabSz="584200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3111500" marR="0" indent="-444500" algn="l" defTabSz="584200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3556000" marR="0" indent="-444500" algn="l" defTabSz="584200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4000500" marR="0" indent="-444500" algn="l" defTabSz="584200" rtl="0" latinLnBrk="0">
                <a:lnSpc>
                  <a:spcPct val="100000"/>
                </a:lnSpc>
                <a:spcBef>
                  <a:spcPts val="4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defTabSz="410751">
                <a:defRPr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en-GB" sz="1800" b="1" kern="0" dirty="0" smtClean="0">
                  <a:latin typeface="Helvetica"/>
                  <a:ea typeface="Helvetica"/>
                  <a:cs typeface="Helvetica"/>
                  <a:sym typeface="Helvetica"/>
                </a:rPr>
                <a:t>Naive scale up from an </a:t>
              </a:r>
              <a:r>
                <a:rPr lang="en-GB" sz="1800" b="1" kern="0" dirty="0" err="1" smtClean="0">
                  <a:latin typeface="Helvetica"/>
                  <a:ea typeface="Helvetica"/>
                  <a:cs typeface="Helvetica"/>
                  <a:sym typeface="Helvetica"/>
                </a:rPr>
                <a:t>hh</a:t>
              </a:r>
              <a:r>
                <a:rPr lang="en-GB" sz="1800" b="1" kern="0" dirty="0" smtClean="0">
                  <a:latin typeface="Helvetica"/>
                  <a:ea typeface="Helvetica"/>
                  <a:cs typeface="Helvetica"/>
                  <a:sym typeface="Helvetica"/>
                </a:rPr>
                <a:t> system</a:t>
              </a:r>
              <a:endParaRPr lang="en-GB" sz="1800" b="1" kern="0" dirty="0"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sp>
        <p:nvSpPr>
          <p:cNvPr id="123" name="Content Placeholder 2"/>
          <p:cNvSpPr>
            <a:spLocks noGrp="1"/>
          </p:cNvSpPr>
          <p:nvPr>
            <p:ph idx="1"/>
          </p:nvPr>
        </p:nvSpPr>
        <p:spPr>
          <a:xfrm>
            <a:off x="1547664" y="1095783"/>
            <a:ext cx="6701658" cy="596939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de-AT" b="1" dirty="0" smtClean="0">
                <a:solidFill>
                  <a:srgbClr val="002060"/>
                </a:solidFill>
              </a:rPr>
              <a:t>Very large range of operation parameters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24" name="Content Placeholder 2"/>
          <p:cNvSpPr txBox="1">
            <a:spLocks/>
          </p:cNvSpPr>
          <p:nvPr/>
        </p:nvSpPr>
        <p:spPr>
          <a:xfrm>
            <a:off x="35496" y="5229200"/>
            <a:ext cx="9073008" cy="93610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C377B"/>
              </a:buClr>
            </a:pPr>
            <a:r>
              <a:rPr lang="de-AT" sz="2000" b="1" dirty="0" smtClean="0">
                <a:solidFill>
                  <a:srgbClr val="002060"/>
                </a:solidFill>
              </a:rPr>
              <a:t>Voltage and beam current ranges span more than factor &gt; 10</a:t>
            </a:r>
            <a:r>
              <a:rPr lang="de-AT" sz="2000" b="1" baseline="30000" dirty="0" smtClean="0">
                <a:solidFill>
                  <a:srgbClr val="002060"/>
                </a:solidFill>
              </a:rPr>
              <a:t>2 </a:t>
            </a:r>
            <a:r>
              <a:rPr lang="de-AT" sz="2000" b="1" dirty="0" smtClean="0">
                <a:solidFill>
                  <a:srgbClr val="002060"/>
                </a:solidFill>
              </a:rPr>
              <a:t> </a:t>
            </a:r>
          </a:p>
          <a:p>
            <a:pPr>
              <a:buClr>
                <a:srgbClr val="0C377B"/>
              </a:buClr>
            </a:pPr>
            <a:r>
              <a:rPr lang="de-AT" sz="2000" b="1" dirty="0" smtClean="0">
                <a:solidFill>
                  <a:srgbClr val="C00000"/>
                </a:solidFill>
              </a:rPr>
              <a:t>No well-adapted single RF system solution satisfying requirements </a:t>
            </a:r>
            <a:endParaRPr lang="en-GB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69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9517" y="1627053"/>
            <a:ext cx="7790915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b="1" dirty="0" smtClean="0"/>
              <a:t>Motivation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b="1" dirty="0" smtClean="0"/>
              <a:t>FCC Study Scope &amp; Timeline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b="1" dirty="0" smtClean="0"/>
              <a:t>Machine Parameters &amp; Design Progress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b="1" dirty="0" smtClean="0"/>
              <a:t>FCC Organisation &amp; Collaboration Status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3059" y="-27384"/>
            <a:ext cx="9150188" cy="864000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FF00"/>
                </a:solidFill>
              </a:rPr>
              <a:t>Outline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31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</a:t>
            </a:r>
            <a:r>
              <a:rPr lang="en-US" sz="3200" noProof="0" dirty="0" smtClean="0"/>
              <a:t>RF system </a:t>
            </a:r>
            <a:r>
              <a:rPr lang="en-US" sz="3200" dirty="0" smtClean="0"/>
              <a:t>R&amp;D lines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98915" y="1915095"/>
            <a:ext cx="8751190" cy="1570235"/>
            <a:chOff x="198915" y="1915095"/>
            <a:chExt cx="8751190" cy="1570235"/>
          </a:xfrm>
        </p:grpSpPr>
        <p:grpSp>
          <p:nvGrpSpPr>
            <p:cNvPr id="217" name="Group 408"/>
            <p:cNvGrpSpPr/>
            <p:nvPr/>
          </p:nvGrpSpPr>
          <p:grpSpPr>
            <a:xfrm>
              <a:off x="466021" y="1915095"/>
              <a:ext cx="1591004" cy="1345254"/>
              <a:chOff x="-90" y="379778"/>
              <a:chExt cx="2647340" cy="2057111"/>
            </a:xfrm>
          </p:grpSpPr>
          <p:grpSp>
            <p:nvGrpSpPr>
              <p:cNvPr id="230" name="Group 406"/>
              <p:cNvGrpSpPr/>
              <p:nvPr/>
            </p:nvGrpSpPr>
            <p:grpSpPr>
              <a:xfrm>
                <a:off x="-91" y="386512"/>
                <a:ext cx="1492383" cy="2050379"/>
                <a:chOff x="-90" y="286543"/>
                <a:chExt cx="1492381" cy="2050378"/>
              </a:xfrm>
            </p:grpSpPr>
            <p:pic>
              <p:nvPicPr>
                <p:cNvPr id="232" name="Screen shot 2011-12-07 at 10.36.44 PM.png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rcRect l="54106" t="22763" r="33842" b="8923"/>
                <a:stretch>
                  <a:fillRect/>
                </a:stretch>
              </p:blipFill>
              <p:spPr>
                <a:xfrm>
                  <a:off x="621547" y="286543"/>
                  <a:ext cx="870745" cy="2050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72" extrusionOk="0">
                      <a:moveTo>
                        <a:pt x="16353" y="0"/>
                      </a:moveTo>
                      <a:cubicBezTo>
                        <a:pt x="14695" y="1"/>
                        <a:pt x="13041" y="132"/>
                        <a:pt x="11745" y="394"/>
                      </a:cubicBezTo>
                      <a:cubicBezTo>
                        <a:pt x="8602" y="1030"/>
                        <a:pt x="6787" y="1819"/>
                        <a:pt x="4942" y="3353"/>
                      </a:cubicBezTo>
                      <a:cubicBezTo>
                        <a:pt x="4184" y="3983"/>
                        <a:pt x="3278" y="4899"/>
                        <a:pt x="3229" y="5094"/>
                      </a:cubicBezTo>
                      <a:cubicBezTo>
                        <a:pt x="3166" y="5346"/>
                        <a:pt x="2406" y="6255"/>
                        <a:pt x="2195" y="6328"/>
                      </a:cubicBezTo>
                      <a:cubicBezTo>
                        <a:pt x="1788" y="6468"/>
                        <a:pt x="1618" y="6256"/>
                        <a:pt x="1496" y="5439"/>
                      </a:cubicBezTo>
                      <a:cubicBezTo>
                        <a:pt x="1432" y="5007"/>
                        <a:pt x="1297" y="4483"/>
                        <a:pt x="1201" y="4275"/>
                      </a:cubicBezTo>
                      <a:cubicBezTo>
                        <a:pt x="1105" y="4066"/>
                        <a:pt x="996" y="3763"/>
                        <a:pt x="955" y="3603"/>
                      </a:cubicBezTo>
                      <a:cubicBezTo>
                        <a:pt x="914" y="3443"/>
                        <a:pt x="714" y="3117"/>
                        <a:pt x="512" y="2877"/>
                      </a:cubicBezTo>
                      <a:cubicBezTo>
                        <a:pt x="310" y="2637"/>
                        <a:pt x="87" y="2342"/>
                        <a:pt x="10" y="2222"/>
                      </a:cubicBezTo>
                      <a:cubicBezTo>
                        <a:pt x="8" y="2219"/>
                        <a:pt x="2" y="2216"/>
                        <a:pt x="0" y="2213"/>
                      </a:cubicBezTo>
                      <a:lnTo>
                        <a:pt x="0" y="13434"/>
                      </a:lnTo>
                      <a:cubicBezTo>
                        <a:pt x="60" y="13498"/>
                        <a:pt x="100" y="13603"/>
                        <a:pt x="118" y="13790"/>
                      </a:cubicBezTo>
                      <a:cubicBezTo>
                        <a:pt x="199" y="14637"/>
                        <a:pt x="537" y="15902"/>
                        <a:pt x="807" y="16397"/>
                      </a:cubicBezTo>
                      <a:cubicBezTo>
                        <a:pt x="958" y="16672"/>
                        <a:pt x="1099" y="16984"/>
                        <a:pt x="1122" y="17089"/>
                      </a:cubicBezTo>
                      <a:cubicBezTo>
                        <a:pt x="1189" y="17393"/>
                        <a:pt x="2231" y="18401"/>
                        <a:pt x="3013" y="18917"/>
                      </a:cubicBezTo>
                      <a:cubicBezTo>
                        <a:pt x="5812" y="20765"/>
                        <a:pt x="11083" y="21600"/>
                        <a:pt x="15890" y="20958"/>
                      </a:cubicBezTo>
                      <a:cubicBezTo>
                        <a:pt x="17673" y="20720"/>
                        <a:pt x="19456" y="20275"/>
                        <a:pt x="20596" y="19782"/>
                      </a:cubicBezTo>
                      <a:cubicBezTo>
                        <a:pt x="20825" y="19683"/>
                        <a:pt x="21229" y="19430"/>
                        <a:pt x="21600" y="19208"/>
                      </a:cubicBezTo>
                      <a:lnTo>
                        <a:pt x="21600" y="533"/>
                      </a:lnTo>
                      <a:cubicBezTo>
                        <a:pt x="21384" y="485"/>
                        <a:pt x="21202" y="439"/>
                        <a:pt x="20960" y="390"/>
                      </a:cubicBezTo>
                      <a:cubicBezTo>
                        <a:pt x="19668" y="129"/>
                        <a:pt x="18010" y="0"/>
                        <a:pt x="16353" y="0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33" name="Screen shot 2011-12-07 at 10.36.44 PM.png"/>
                <p:cNvPicPr>
                  <a:picLocks noChangeAspect="1"/>
                </p:cNvPicPr>
                <p:nvPr/>
              </p:nvPicPr>
              <p:blipFill>
                <a:blip r:embed="rId4">
                  <a:alphaModFix amt="93454"/>
                  <a:extLst/>
                </a:blip>
                <a:srcRect l="1855" t="20567" r="87783" b="36298"/>
                <a:stretch>
                  <a:fillRect/>
                </a:stretch>
              </p:blipFill>
              <p:spPr>
                <a:xfrm>
                  <a:off x="-91" y="594605"/>
                  <a:ext cx="748598" cy="12946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4" h="21589" extrusionOk="0">
                      <a:moveTo>
                        <a:pt x="13425" y="0"/>
                      </a:moveTo>
                      <a:cubicBezTo>
                        <a:pt x="11836" y="7"/>
                        <a:pt x="11158" y="68"/>
                        <a:pt x="9626" y="364"/>
                      </a:cubicBezTo>
                      <a:cubicBezTo>
                        <a:pt x="8601" y="562"/>
                        <a:pt x="7507" y="828"/>
                        <a:pt x="7189" y="953"/>
                      </a:cubicBezTo>
                      <a:cubicBezTo>
                        <a:pt x="6871" y="1078"/>
                        <a:pt x="6231" y="1330"/>
                        <a:pt x="5758" y="1509"/>
                      </a:cubicBezTo>
                      <a:cubicBezTo>
                        <a:pt x="4712" y="1906"/>
                        <a:pt x="3664" y="2810"/>
                        <a:pt x="3664" y="3316"/>
                      </a:cubicBezTo>
                      <a:cubicBezTo>
                        <a:pt x="3664" y="3637"/>
                        <a:pt x="4269" y="4516"/>
                        <a:pt x="5232" y="5599"/>
                      </a:cubicBezTo>
                      <a:cubicBezTo>
                        <a:pt x="5633" y="6050"/>
                        <a:pt x="5432" y="6155"/>
                        <a:pt x="4191" y="6155"/>
                      </a:cubicBezTo>
                      <a:cubicBezTo>
                        <a:pt x="3409" y="6155"/>
                        <a:pt x="2925" y="6227"/>
                        <a:pt x="2428" y="6420"/>
                      </a:cubicBezTo>
                      <a:cubicBezTo>
                        <a:pt x="991" y="6979"/>
                        <a:pt x="58" y="8199"/>
                        <a:pt x="3" y="9378"/>
                      </a:cubicBezTo>
                      <a:cubicBezTo>
                        <a:pt x="-16" y="9771"/>
                        <a:pt x="65" y="10158"/>
                        <a:pt x="254" y="10517"/>
                      </a:cubicBezTo>
                      <a:cubicBezTo>
                        <a:pt x="605" y="11181"/>
                        <a:pt x="1990" y="12032"/>
                        <a:pt x="2726" y="12032"/>
                      </a:cubicBezTo>
                      <a:cubicBezTo>
                        <a:pt x="3405" y="12032"/>
                        <a:pt x="4172" y="12465"/>
                        <a:pt x="4877" y="13257"/>
                      </a:cubicBezTo>
                      <a:cubicBezTo>
                        <a:pt x="5479" y="13932"/>
                        <a:pt x="6492" y="14436"/>
                        <a:pt x="7727" y="14673"/>
                      </a:cubicBezTo>
                      <a:cubicBezTo>
                        <a:pt x="8888" y="14895"/>
                        <a:pt x="14465" y="15433"/>
                        <a:pt x="15599" y="15434"/>
                      </a:cubicBezTo>
                      <a:cubicBezTo>
                        <a:pt x="17182" y="15435"/>
                        <a:pt x="17293" y="15496"/>
                        <a:pt x="18620" y="17082"/>
                      </a:cubicBezTo>
                      <a:cubicBezTo>
                        <a:pt x="18755" y="17243"/>
                        <a:pt x="19066" y="17850"/>
                        <a:pt x="19318" y="18432"/>
                      </a:cubicBezTo>
                      <a:cubicBezTo>
                        <a:pt x="19570" y="19014"/>
                        <a:pt x="20003" y="19745"/>
                        <a:pt x="20280" y="20060"/>
                      </a:cubicBezTo>
                      <a:cubicBezTo>
                        <a:pt x="20556" y="20375"/>
                        <a:pt x="20823" y="20733"/>
                        <a:pt x="20863" y="20854"/>
                      </a:cubicBezTo>
                      <a:cubicBezTo>
                        <a:pt x="20891" y="20938"/>
                        <a:pt x="21295" y="21308"/>
                        <a:pt x="21584" y="21589"/>
                      </a:cubicBezTo>
                      <a:lnTo>
                        <a:pt x="21584" y="3733"/>
                      </a:lnTo>
                      <a:cubicBezTo>
                        <a:pt x="21109" y="4275"/>
                        <a:pt x="20633" y="4768"/>
                        <a:pt x="20531" y="4805"/>
                      </a:cubicBezTo>
                      <a:cubicBezTo>
                        <a:pt x="20339" y="4873"/>
                        <a:pt x="19402" y="3837"/>
                        <a:pt x="19490" y="3653"/>
                      </a:cubicBezTo>
                      <a:cubicBezTo>
                        <a:pt x="19513" y="3604"/>
                        <a:pt x="19213" y="3203"/>
                        <a:pt x="18826" y="2760"/>
                      </a:cubicBezTo>
                      <a:cubicBezTo>
                        <a:pt x="18439" y="2316"/>
                        <a:pt x="18156" y="1930"/>
                        <a:pt x="18197" y="1906"/>
                      </a:cubicBezTo>
                      <a:cubicBezTo>
                        <a:pt x="18238" y="1882"/>
                        <a:pt x="18037" y="1572"/>
                        <a:pt x="17739" y="1218"/>
                      </a:cubicBezTo>
                      <a:cubicBezTo>
                        <a:pt x="16929" y="255"/>
                        <a:pt x="15970" y="-11"/>
                        <a:pt x="13425" y="0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34" name="Shape 405"/>
                <p:cNvSpPr/>
                <p:nvPr/>
              </p:nvSpPr>
              <p:spPr>
                <a:xfrm>
                  <a:off x="559272" y="502824"/>
                  <a:ext cx="159558" cy="375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marL="0" marR="0" lvl="0" indent="0" algn="ctr" defTabSz="410751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2400">
                      <a:solidFill>
                        <a:srgbClr val="FFFFFF"/>
                      </a:solidFill>
                    </a:defRPr>
                  </a:pPr>
                  <a:endParaRPr kumimoji="0" sz="168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Light"/>
                    <a:sym typeface="Helvetica Light"/>
                  </a:endParaRPr>
                </a:p>
              </p:txBody>
            </p:sp>
          </p:grpSp>
          <p:pic>
            <p:nvPicPr>
              <p:cNvPr id="231" name="Screen shot 2011-12-07 at 10.36.44 PM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78223" t="26400" r="1081" b="2646"/>
              <a:stretch>
                <a:fillRect/>
              </a:stretch>
            </p:blipFill>
            <p:spPr>
              <a:xfrm>
                <a:off x="1212142" y="379778"/>
                <a:ext cx="1435109" cy="2043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591" extrusionOk="0">
                    <a:moveTo>
                      <a:pt x="1540" y="0"/>
                    </a:moveTo>
                    <a:cubicBezTo>
                      <a:pt x="1026" y="4"/>
                      <a:pt x="506" y="50"/>
                      <a:pt x="0" y="134"/>
                    </a:cubicBezTo>
                    <a:lnTo>
                      <a:pt x="0" y="21591"/>
                    </a:lnTo>
                    <a:cubicBezTo>
                      <a:pt x="1747" y="21431"/>
                      <a:pt x="3295" y="20760"/>
                      <a:pt x="4300" y="19654"/>
                    </a:cubicBezTo>
                    <a:cubicBezTo>
                      <a:pt x="4490" y="19445"/>
                      <a:pt x="4838" y="18971"/>
                      <a:pt x="5073" y="18602"/>
                    </a:cubicBezTo>
                    <a:cubicBezTo>
                      <a:pt x="5308" y="18233"/>
                      <a:pt x="5612" y="17771"/>
                      <a:pt x="5745" y="17575"/>
                    </a:cubicBezTo>
                    <a:cubicBezTo>
                      <a:pt x="5878" y="17378"/>
                      <a:pt x="5983" y="17193"/>
                      <a:pt x="5983" y="17164"/>
                    </a:cubicBezTo>
                    <a:cubicBezTo>
                      <a:pt x="5982" y="17134"/>
                      <a:pt x="6131" y="16910"/>
                      <a:pt x="6310" y="16665"/>
                    </a:cubicBezTo>
                    <a:cubicBezTo>
                      <a:pt x="6488" y="16420"/>
                      <a:pt x="6642" y="16177"/>
                      <a:pt x="6655" y="16128"/>
                    </a:cubicBezTo>
                    <a:cubicBezTo>
                      <a:pt x="6684" y="16013"/>
                      <a:pt x="7171" y="15604"/>
                      <a:pt x="7434" y="15474"/>
                    </a:cubicBezTo>
                    <a:cubicBezTo>
                      <a:pt x="7827" y="15279"/>
                      <a:pt x="10564" y="15407"/>
                      <a:pt x="11020" y="15642"/>
                    </a:cubicBezTo>
                    <a:cubicBezTo>
                      <a:pt x="11187" y="15728"/>
                      <a:pt x="11191" y="15797"/>
                      <a:pt x="11079" y="16619"/>
                    </a:cubicBezTo>
                    <a:cubicBezTo>
                      <a:pt x="10875" y="18118"/>
                      <a:pt x="10875" y="18113"/>
                      <a:pt x="11162" y="18262"/>
                    </a:cubicBezTo>
                    <a:cubicBezTo>
                      <a:pt x="11328" y="18348"/>
                      <a:pt x="11801" y="18431"/>
                      <a:pt x="12524" y="18501"/>
                    </a:cubicBezTo>
                    <a:cubicBezTo>
                      <a:pt x="13872" y="18633"/>
                      <a:pt x="14554" y="18641"/>
                      <a:pt x="14689" y="18522"/>
                    </a:cubicBezTo>
                    <a:cubicBezTo>
                      <a:pt x="14745" y="18473"/>
                      <a:pt x="14866" y="17964"/>
                      <a:pt x="14963" y="17394"/>
                    </a:cubicBezTo>
                    <a:cubicBezTo>
                      <a:pt x="15139" y="16353"/>
                      <a:pt x="15287" y="16040"/>
                      <a:pt x="15593" y="16040"/>
                    </a:cubicBezTo>
                    <a:cubicBezTo>
                      <a:pt x="15684" y="16040"/>
                      <a:pt x="16053" y="15919"/>
                      <a:pt x="16414" y="15772"/>
                    </a:cubicBezTo>
                    <a:cubicBezTo>
                      <a:pt x="17325" y="15399"/>
                      <a:pt x="17367" y="15380"/>
                      <a:pt x="17728" y="15198"/>
                    </a:cubicBezTo>
                    <a:cubicBezTo>
                      <a:pt x="18226" y="14946"/>
                      <a:pt x="18760" y="14845"/>
                      <a:pt x="19280" y="14904"/>
                    </a:cubicBezTo>
                    <a:cubicBezTo>
                      <a:pt x="19531" y="14933"/>
                      <a:pt x="19945" y="14960"/>
                      <a:pt x="20202" y="14963"/>
                    </a:cubicBezTo>
                    <a:lnTo>
                      <a:pt x="20672" y="14967"/>
                    </a:lnTo>
                    <a:lnTo>
                      <a:pt x="20981" y="14057"/>
                    </a:lnTo>
                    <a:cubicBezTo>
                      <a:pt x="21310" y="13093"/>
                      <a:pt x="21600" y="11061"/>
                      <a:pt x="21475" y="10590"/>
                    </a:cubicBezTo>
                    <a:cubicBezTo>
                      <a:pt x="21413" y="10361"/>
                      <a:pt x="21376" y="10339"/>
                      <a:pt x="20939" y="10297"/>
                    </a:cubicBezTo>
                    <a:cubicBezTo>
                      <a:pt x="20681" y="10272"/>
                      <a:pt x="20284" y="10255"/>
                      <a:pt x="20059" y="10255"/>
                    </a:cubicBezTo>
                    <a:cubicBezTo>
                      <a:pt x="19673" y="10255"/>
                      <a:pt x="19583" y="10206"/>
                      <a:pt x="18376" y="9370"/>
                    </a:cubicBezTo>
                    <a:lnTo>
                      <a:pt x="17098" y="8485"/>
                    </a:lnTo>
                    <a:lnTo>
                      <a:pt x="16200" y="8439"/>
                    </a:lnTo>
                    <a:cubicBezTo>
                      <a:pt x="15705" y="8414"/>
                      <a:pt x="15256" y="8377"/>
                      <a:pt x="15206" y="8355"/>
                    </a:cubicBezTo>
                    <a:cubicBezTo>
                      <a:pt x="15157" y="8334"/>
                      <a:pt x="15146" y="7998"/>
                      <a:pt x="15183" y="7609"/>
                    </a:cubicBezTo>
                    <a:lnTo>
                      <a:pt x="15248" y="6901"/>
                    </a:lnTo>
                    <a:lnTo>
                      <a:pt x="14974" y="6825"/>
                    </a:lnTo>
                    <a:cubicBezTo>
                      <a:pt x="14651" y="6739"/>
                      <a:pt x="14306" y="6732"/>
                      <a:pt x="14136" y="6808"/>
                    </a:cubicBezTo>
                    <a:cubicBezTo>
                      <a:pt x="14069" y="6838"/>
                      <a:pt x="13970" y="7116"/>
                      <a:pt x="13916" y="7425"/>
                    </a:cubicBezTo>
                    <a:cubicBezTo>
                      <a:pt x="13861" y="7733"/>
                      <a:pt x="13752" y="8031"/>
                      <a:pt x="13672" y="8087"/>
                    </a:cubicBezTo>
                    <a:cubicBezTo>
                      <a:pt x="13551" y="8173"/>
                      <a:pt x="13353" y="8178"/>
                      <a:pt x="12423" y="8112"/>
                    </a:cubicBezTo>
                    <a:cubicBezTo>
                      <a:pt x="9603" y="7911"/>
                      <a:pt x="9160" y="7828"/>
                      <a:pt x="8748" y="7416"/>
                    </a:cubicBezTo>
                    <a:cubicBezTo>
                      <a:pt x="8450" y="7119"/>
                      <a:pt x="8148" y="6143"/>
                      <a:pt x="7820" y="4431"/>
                    </a:cubicBezTo>
                    <a:cubicBezTo>
                      <a:pt x="7467" y="2589"/>
                      <a:pt x="6354" y="1236"/>
                      <a:pt x="4615" y="528"/>
                    </a:cubicBezTo>
                    <a:cubicBezTo>
                      <a:pt x="3723" y="165"/>
                      <a:pt x="2644" y="-9"/>
                      <a:pt x="1540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18" name="Shape 410"/>
            <p:cNvSpPr/>
            <p:nvPr/>
          </p:nvSpPr>
          <p:spPr>
            <a:xfrm>
              <a:off x="3009058" y="2270227"/>
              <a:ext cx="501648" cy="503152"/>
            </a:xfrm>
            <a:prstGeom prst="rect">
              <a:avLst/>
            </a:prstGeom>
            <a:solidFill>
              <a:srgbClr val="DCBD23"/>
            </a:solidFill>
            <a:ln w="254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5719" tIns="35719" rIns="35719" bIns="35719" anchor="ctr"/>
            <a:lstStyle>
              <a:lvl1pPr>
                <a:defRPr sz="2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rPr>
                <a:t>hh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198915" y="3201178"/>
              <a:ext cx="3767305" cy="28415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33352" tIns="0" rIns="0" bIns="0" numCol="1" spcCol="1270" anchor="t" anchorCtr="0">
              <a:noAutofit/>
            </a:bodyPr>
            <a:lstStyle/>
            <a:p>
              <a:pPr marL="0" marR="0" lvl="0" indent="0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87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	</a:t>
              </a:r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2070546" y="2815744"/>
              <a:ext cx="2178791" cy="52550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33352" tIns="0" rIns="0" bIns="0" numCol="1" spcCol="1270" anchor="t" anchorCtr="0">
              <a:noAutofit/>
            </a:bodyPr>
            <a:lstStyle/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≈ 16 cells per beam</a:t>
              </a:r>
            </a:p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53585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53585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4086770" y="2815744"/>
              <a:ext cx="2453908" cy="61058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33352" tIns="0" rIns="0" bIns="0" numCol="1" spcCol="1270" anchor="t" anchorCtr="0">
              <a:noAutofit/>
            </a:bodyPr>
            <a:lstStyle/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≈ 100 per beam</a:t>
              </a:r>
            </a:p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 (+ 100 for booster ring)</a:t>
              </a:r>
            </a:p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6" b="0" i="0" u="none" strike="noStrike" kern="0" cap="none" spc="0" normalizeH="0" baseline="0" noProof="0" dirty="0" smtClean="0">
                <a:ln>
                  <a:noFill/>
                </a:ln>
                <a:solidFill>
                  <a:srgbClr val="53585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23" name="Double Bracket 222"/>
            <p:cNvSpPr/>
            <p:nvPr/>
          </p:nvSpPr>
          <p:spPr>
            <a:xfrm>
              <a:off x="6604895" y="2161836"/>
              <a:ext cx="2345210" cy="1264491"/>
            </a:xfrm>
            <a:prstGeom prst="bracketPair">
              <a:avLst/>
            </a:prstGeom>
            <a:noFill/>
            <a:ln w="25400" cap="flat">
              <a:solidFill>
                <a:srgbClr val="DCDEE0">
                  <a:lumMod val="50000"/>
                </a:srgbClr>
              </a:solidFill>
              <a:prstDash val="solid"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64293" tIns="32146" rIns="64293" bIns="32146" numCol="1" spcCol="38100" rtlCol="0" anchor="t">
              <a:noAutofit/>
            </a:bodyPr>
            <a:lstStyle/>
            <a:p>
              <a:pPr marL="0" marR="0" lvl="0" indent="0" defTabSz="642915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66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grpSp>
          <p:nvGrpSpPr>
            <p:cNvPr id="224" name="Group 223"/>
            <p:cNvGrpSpPr/>
            <p:nvPr/>
          </p:nvGrpSpPr>
          <p:grpSpPr>
            <a:xfrm flipH="1" flipV="1">
              <a:off x="3261181" y="1947037"/>
              <a:ext cx="2453598" cy="580675"/>
              <a:chOff x="2037757" y="8432715"/>
              <a:chExt cx="787400" cy="889001"/>
            </a:xfrm>
          </p:grpSpPr>
          <p:sp>
            <p:nvSpPr>
              <p:cNvPr id="228" name="Arc 227"/>
              <p:cNvSpPr/>
              <p:nvPr/>
            </p:nvSpPr>
            <p:spPr>
              <a:xfrm rot="5400000">
                <a:off x="1986957" y="8483515"/>
                <a:ext cx="889000" cy="787400"/>
              </a:xfrm>
              <a:prstGeom prst="arc">
                <a:avLst/>
              </a:prstGeom>
              <a:noFill/>
              <a:ln w="25400" cap="flat">
                <a:solidFill>
                  <a:srgbClr val="00B050"/>
                </a:solidFill>
                <a:prstDash val="dash"/>
                <a:miter lim="400000"/>
                <a:headEnd type="triangle"/>
              </a:ln>
              <a:effectLst/>
              <a:sp3d/>
            </p:spPr>
            <p:txBody>
              <a:bodyPr rot="0" spcFirstLastPara="1" vertOverflow="overflow" horzOverflow="overflow" vert="horz" wrap="square" lIns="64293" tIns="32146" rIns="64293" bIns="32146" numCol="1" spcCol="38100" rtlCol="0" anchor="t">
                <a:noAutofit/>
              </a:bodyPr>
              <a:lstStyle/>
              <a:p>
                <a:pPr marL="0" marR="0" lvl="0" indent="0" defTabSz="642915" eaLnBrk="1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66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229" name="Arc 228"/>
              <p:cNvSpPr/>
              <p:nvPr/>
            </p:nvSpPr>
            <p:spPr>
              <a:xfrm rot="5400000" flipV="1">
                <a:off x="2013678" y="8530844"/>
                <a:ext cx="889000" cy="692743"/>
              </a:xfrm>
              <a:prstGeom prst="arc">
                <a:avLst/>
              </a:prstGeom>
              <a:noFill/>
              <a:ln w="25400" cap="flat">
                <a:solidFill>
                  <a:srgbClr val="00B050"/>
                </a:solidFill>
                <a:prstDash val="dash"/>
                <a:miter lim="400000"/>
                <a:headEnd type="triangle"/>
              </a:ln>
              <a:effectLst/>
              <a:sp3d/>
            </p:spPr>
            <p:txBody>
              <a:bodyPr rot="0" spcFirstLastPara="1" vertOverflow="overflow" horzOverflow="overflow" vert="horz" wrap="square" lIns="64293" tIns="32146" rIns="64293" bIns="32146" numCol="1" spcCol="38100" rtlCol="0" anchor="t">
                <a:noAutofit/>
              </a:bodyPr>
              <a:lstStyle/>
              <a:p>
                <a:pPr marL="0" marR="0" lvl="0" indent="0" defTabSz="642915" eaLnBrk="1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66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grpSp>
          <p:nvGrpSpPr>
            <p:cNvPr id="225" name="Group 224"/>
            <p:cNvGrpSpPr/>
            <p:nvPr/>
          </p:nvGrpSpPr>
          <p:grpSpPr>
            <a:xfrm flipH="1" flipV="1">
              <a:off x="5548251" y="1919660"/>
              <a:ext cx="2646436" cy="580675"/>
              <a:chOff x="2037757" y="8432715"/>
              <a:chExt cx="787400" cy="889001"/>
            </a:xfrm>
          </p:grpSpPr>
          <p:sp>
            <p:nvSpPr>
              <p:cNvPr id="226" name="Arc 225"/>
              <p:cNvSpPr/>
              <p:nvPr/>
            </p:nvSpPr>
            <p:spPr>
              <a:xfrm rot="5400000">
                <a:off x="1986957" y="8483515"/>
                <a:ext cx="889000" cy="787400"/>
              </a:xfrm>
              <a:prstGeom prst="arc">
                <a:avLst/>
              </a:prstGeom>
              <a:noFill/>
              <a:ln w="25400" cap="flat">
                <a:solidFill>
                  <a:srgbClr val="00B050"/>
                </a:solidFill>
                <a:prstDash val="dash"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64293" tIns="32146" rIns="64293" bIns="32146" numCol="1" spcCol="38100" rtlCol="0" anchor="t">
                <a:noAutofit/>
              </a:bodyPr>
              <a:lstStyle/>
              <a:p>
                <a:pPr marL="0" marR="0" lvl="0" indent="0" defTabSz="642915" eaLnBrk="1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66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227" name="Arc 226"/>
              <p:cNvSpPr/>
              <p:nvPr/>
            </p:nvSpPr>
            <p:spPr>
              <a:xfrm rot="5400000" flipV="1">
                <a:off x="2013678" y="8530844"/>
                <a:ext cx="889000" cy="692743"/>
              </a:xfrm>
              <a:prstGeom prst="arc">
                <a:avLst/>
              </a:prstGeom>
              <a:noFill/>
              <a:ln w="25400" cap="flat">
                <a:solidFill>
                  <a:srgbClr val="00B050"/>
                </a:solidFill>
                <a:prstDash val="dash"/>
                <a:miter lim="400000"/>
                <a:headEnd type="triangle"/>
              </a:ln>
              <a:effectLst/>
              <a:sp3d/>
            </p:spPr>
            <p:txBody>
              <a:bodyPr rot="0" spcFirstLastPara="1" vertOverflow="overflow" horzOverflow="overflow" vert="horz" wrap="square" lIns="64293" tIns="32146" rIns="64293" bIns="32146" numCol="1" spcCol="38100" rtlCol="0" anchor="t">
                <a:noAutofit/>
              </a:bodyPr>
              <a:lstStyle/>
              <a:p>
                <a:pPr marL="0" marR="0" lvl="0" indent="0" defTabSz="642915" eaLnBrk="1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66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sp>
          <p:nvSpPr>
            <p:cNvPr id="235" name="Shape 410"/>
            <p:cNvSpPr/>
            <p:nvPr/>
          </p:nvSpPr>
          <p:spPr>
            <a:xfrm>
              <a:off x="5241306" y="2269574"/>
              <a:ext cx="501648" cy="503152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5719" tIns="35719" rIns="35719" bIns="35719" anchor="ctr"/>
            <a:lstStyle>
              <a:lvl1pPr>
                <a:defRPr sz="2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rPr>
                <a:t>Z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236" name="Shape 410"/>
            <p:cNvSpPr/>
            <p:nvPr/>
          </p:nvSpPr>
          <p:spPr>
            <a:xfrm>
              <a:off x="7689578" y="2270227"/>
              <a:ext cx="501648" cy="503152"/>
            </a:xfrm>
            <a:prstGeom prst="rect">
              <a:avLst/>
            </a:prstGeom>
            <a:solidFill>
              <a:srgbClr val="C82506">
                <a:hueOff val="-444211"/>
                <a:satOff val="-14915"/>
                <a:lumOff val="22857"/>
              </a:srgbClr>
            </a:solidFill>
            <a:ln w="254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5719" tIns="35719" rIns="35719" bIns="35719" anchor="ctr"/>
            <a:lstStyle/>
            <a:p>
              <a:pPr algn="ctr" defTabSz="410751" hangingPunct="0"/>
              <a:r>
                <a:rPr lang="en-GB" sz="1687" b="1" kern="0" dirty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W</a:t>
              </a:r>
              <a:endParaRPr sz="1687" b="1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6457398" y="2815744"/>
              <a:ext cx="2453908" cy="52550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33352" tIns="0" rIns="0" bIns="0" numCol="1" spcCol="1270" anchor="t" anchorCtr="0">
              <a:noAutofit/>
            </a:bodyPr>
            <a:lstStyle/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≈ 210 per beam</a:t>
              </a:r>
            </a:p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 (+ 210 for booster ring)</a:t>
              </a:r>
            </a:p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6" b="0" i="0" u="none" strike="noStrike" kern="0" cap="none" spc="0" normalizeH="0" baseline="0" noProof="0" dirty="0" smtClean="0">
                <a:ln>
                  <a:noFill/>
                </a:ln>
                <a:solidFill>
                  <a:srgbClr val="53585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54" name="Group 253"/>
          <p:cNvGrpSpPr/>
          <p:nvPr/>
        </p:nvGrpSpPr>
        <p:grpSpPr>
          <a:xfrm>
            <a:off x="234309" y="4457057"/>
            <a:ext cx="8837581" cy="1615799"/>
            <a:chOff x="198915" y="4212482"/>
            <a:chExt cx="8837581" cy="1615799"/>
          </a:xfrm>
        </p:grpSpPr>
        <p:grpSp>
          <p:nvGrpSpPr>
            <p:cNvPr id="200" name="Group 432"/>
            <p:cNvGrpSpPr/>
            <p:nvPr/>
          </p:nvGrpSpPr>
          <p:grpSpPr>
            <a:xfrm>
              <a:off x="198915" y="4302646"/>
              <a:ext cx="2140838" cy="1511200"/>
              <a:chOff x="-91" y="479473"/>
              <a:chExt cx="3859423" cy="2243250"/>
            </a:xfrm>
          </p:grpSpPr>
          <p:pic>
            <p:nvPicPr>
              <p:cNvPr id="207" name="Screen shot 2011-12-07 at 10.36.44 PM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54106" t="22763" r="1081" b="2497"/>
              <a:stretch>
                <a:fillRect/>
              </a:stretch>
            </p:blipFill>
            <p:spPr>
              <a:xfrm>
                <a:off x="621548" y="479473"/>
                <a:ext cx="3237784" cy="2243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6" h="21349" extrusionOk="0">
                    <a:moveTo>
                      <a:pt x="4389" y="0"/>
                    </a:moveTo>
                    <a:cubicBezTo>
                      <a:pt x="3944" y="1"/>
                      <a:pt x="3500" y="122"/>
                      <a:pt x="3152" y="363"/>
                    </a:cubicBezTo>
                    <a:cubicBezTo>
                      <a:pt x="2309" y="949"/>
                      <a:pt x="1822" y="1677"/>
                      <a:pt x="1326" y="3090"/>
                    </a:cubicBezTo>
                    <a:cubicBezTo>
                      <a:pt x="1123" y="3671"/>
                      <a:pt x="880" y="4515"/>
                      <a:pt x="867" y="4695"/>
                    </a:cubicBezTo>
                    <a:cubicBezTo>
                      <a:pt x="850" y="4927"/>
                      <a:pt x="646" y="5765"/>
                      <a:pt x="589" y="5832"/>
                    </a:cubicBezTo>
                    <a:cubicBezTo>
                      <a:pt x="480" y="5962"/>
                      <a:pt x="434" y="5766"/>
                      <a:pt x="402" y="5013"/>
                    </a:cubicBezTo>
                    <a:cubicBezTo>
                      <a:pt x="384" y="4615"/>
                      <a:pt x="348" y="4132"/>
                      <a:pt x="322" y="3940"/>
                    </a:cubicBezTo>
                    <a:cubicBezTo>
                      <a:pt x="297" y="3748"/>
                      <a:pt x="267" y="3468"/>
                      <a:pt x="256" y="3321"/>
                    </a:cubicBezTo>
                    <a:cubicBezTo>
                      <a:pt x="245" y="3173"/>
                      <a:pt x="192" y="2873"/>
                      <a:pt x="137" y="2652"/>
                    </a:cubicBezTo>
                    <a:cubicBezTo>
                      <a:pt x="83" y="2431"/>
                      <a:pt x="23" y="2158"/>
                      <a:pt x="3" y="2048"/>
                    </a:cubicBezTo>
                    <a:cubicBezTo>
                      <a:pt x="2" y="2045"/>
                      <a:pt x="0" y="2042"/>
                      <a:pt x="0" y="2040"/>
                    </a:cubicBezTo>
                    <a:lnTo>
                      <a:pt x="0" y="12382"/>
                    </a:lnTo>
                    <a:cubicBezTo>
                      <a:pt x="16" y="12441"/>
                      <a:pt x="27" y="12537"/>
                      <a:pt x="32" y="12710"/>
                    </a:cubicBezTo>
                    <a:cubicBezTo>
                      <a:pt x="54" y="13491"/>
                      <a:pt x="144" y="14656"/>
                      <a:pt x="217" y="15113"/>
                    </a:cubicBezTo>
                    <a:cubicBezTo>
                      <a:pt x="257" y="15366"/>
                      <a:pt x="295" y="15654"/>
                      <a:pt x="301" y="15751"/>
                    </a:cubicBezTo>
                    <a:cubicBezTo>
                      <a:pt x="319" y="16031"/>
                      <a:pt x="599" y="16960"/>
                      <a:pt x="809" y="17435"/>
                    </a:cubicBezTo>
                    <a:cubicBezTo>
                      <a:pt x="1560" y="19139"/>
                      <a:pt x="2975" y="19908"/>
                      <a:pt x="4265" y="19316"/>
                    </a:cubicBezTo>
                    <a:cubicBezTo>
                      <a:pt x="4743" y="19097"/>
                      <a:pt x="5222" y="18687"/>
                      <a:pt x="5527" y="18232"/>
                    </a:cubicBezTo>
                    <a:cubicBezTo>
                      <a:pt x="5712" y="17958"/>
                      <a:pt x="6199" y="16885"/>
                      <a:pt x="6199" y="16752"/>
                    </a:cubicBezTo>
                    <a:cubicBezTo>
                      <a:pt x="6199" y="16719"/>
                      <a:pt x="6241" y="16551"/>
                      <a:pt x="6294" y="16378"/>
                    </a:cubicBezTo>
                    <a:cubicBezTo>
                      <a:pt x="6454" y="15854"/>
                      <a:pt x="6705" y="14849"/>
                      <a:pt x="6748" y="14554"/>
                    </a:cubicBezTo>
                    <a:cubicBezTo>
                      <a:pt x="6785" y="14305"/>
                      <a:pt x="7084" y="13891"/>
                      <a:pt x="7261" y="13843"/>
                    </a:cubicBezTo>
                    <a:cubicBezTo>
                      <a:pt x="7571" y="13760"/>
                      <a:pt x="7809" y="13982"/>
                      <a:pt x="7969" y="14504"/>
                    </a:cubicBezTo>
                    <a:cubicBezTo>
                      <a:pt x="8000" y="14606"/>
                      <a:pt x="8071" y="15404"/>
                      <a:pt x="8127" y="16280"/>
                    </a:cubicBezTo>
                    <a:cubicBezTo>
                      <a:pt x="8224" y="17789"/>
                      <a:pt x="8241" y="17904"/>
                      <a:pt x="8408" y="18516"/>
                    </a:cubicBezTo>
                    <a:cubicBezTo>
                      <a:pt x="8808" y="19985"/>
                      <a:pt x="9611" y="20976"/>
                      <a:pt x="10638" y="21265"/>
                    </a:cubicBezTo>
                    <a:cubicBezTo>
                      <a:pt x="11823" y="21600"/>
                      <a:pt x="12948" y="20923"/>
                      <a:pt x="13592" y="19486"/>
                    </a:cubicBezTo>
                    <a:cubicBezTo>
                      <a:pt x="13679" y="19290"/>
                      <a:pt x="13842" y="18847"/>
                      <a:pt x="13951" y="18501"/>
                    </a:cubicBezTo>
                    <a:cubicBezTo>
                      <a:pt x="14060" y="18154"/>
                      <a:pt x="14199" y="17722"/>
                      <a:pt x="14260" y="17537"/>
                    </a:cubicBezTo>
                    <a:cubicBezTo>
                      <a:pt x="14321" y="17353"/>
                      <a:pt x="14371" y="17180"/>
                      <a:pt x="14371" y="17152"/>
                    </a:cubicBezTo>
                    <a:cubicBezTo>
                      <a:pt x="14371" y="17124"/>
                      <a:pt x="14439" y="16910"/>
                      <a:pt x="14522" y="16680"/>
                    </a:cubicBezTo>
                    <a:cubicBezTo>
                      <a:pt x="14604" y="16450"/>
                      <a:pt x="14677" y="16224"/>
                      <a:pt x="14683" y="16178"/>
                    </a:cubicBezTo>
                    <a:cubicBezTo>
                      <a:pt x="14696" y="16070"/>
                      <a:pt x="14920" y="15688"/>
                      <a:pt x="15042" y="15566"/>
                    </a:cubicBezTo>
                    <a:cubicBezTo>
                      <a:pt x="15224" y="15383"/>
                      <a:pt x="16490" y="15504"/>
                      <a:pt x="16701" y="15724"/>
                    </a:cubicBezTo>
                    <a:cubicBezTo>
                      <a:pt x="16779" y="15805"/>
                      <a:pt x="16782" y="15867"/>
                      <a:pt x="16730" y="16638"/>
                    </a:cubicBezTo>
                    <a:cubicBezTo>
                      <a:pt x="16636" y="18046"/>
                      <a:pt x="16635" y="18043"/>
                      <a:pt x="16767" y="18183"/>
                    </a:cubicBezTo>
                    <a:cubicBezTo>
                      <a:pt x="16844" y="18264"/>
                      <a:pt x="17064" y="18340"/>
                      <a:pt x="17399" y="18406"/>
                    </a:cubicBezTo>
                    <a:cubicBezTo>
                      <a:pt x="18023" y="18530"/>
                      <a:pt x="18338" y="18536"/>
                      <a:pt x="18400" y="18425"/>
                    </a:cubicBezTo>
                    <a:cubicBezTo>
                      <a:pt x="18426" y="18379"/>
                      <a:pt x="18482" y="17902"/>
                      <a:pt x="18527" y="17367"/>
                    </a:cubicBezTo>
                    <a:cubicBezTo>
                      <a:pt x="18609" y="16390"/>
                      <a:pt x="18679" y="16095"/>
                      <a:pt x="18820" y="16095"/>
                    </a:cubicBezTo>
                    <a:cubicBezTo>
                      <a:pt x="18863" y="16095"/>
                      <a:pt x="19032" y="15984"/>
                      <a:pt x="19198" y="15845"/>
                    </a:cubicBezTo>
                    <a:cubicBezTo>
                      <a:pt x="19620" y="15495"/>
                      <a:pt x="19639" y="15476"/>
                      <a:pt x="19806" y="15305"/>
                    </a:cubicBezTo>
                    <a:cubicBezTo>
                      <a:pt x="20037" y="15069"/>
                      <a:pt x="20284" y="14974"/>
                      <a:pt x="20525" y="15029"/>
                    </a:cubicBezTo>
                    <a:cubicBezTo>
                      <a:pt x="20641" y="15056"/>
                      <a:pt x="20834" y="15083"/>
                      <a:pt x="20953" y="15086"/>
                    </a:cubicBezTo>
                    <a:lnTo>
                      <a:pt x="21169" y="15090"/>
                    </a:lnTo>
                    <a:lnTo>
                      <a:pt x="21312" y="14236"/>
                    </a:lnTo>
                    <a:cubicBezTo>
                      <a:pt x="21464" y="13331"/>
                      <a:pt x="21600" y="11422"/>
                      <a:pt x="21542" y="10980"/>
                    </a:cubicBezTo>
                    <a:cubicBezTo>
                      <a:pt x="21514" y="10765"/>
                      <a:pt x="21496" y="10744"/>
                      <a:pt x="21294" y="10705"/>
                    </a:cubicBezTo>
                    <a:cubicBezTo>
                      <a:pt x="21174" y="10681"/>
                      <a:pt x="20991" y="10663"/>
                      <a:pt x="20887" y="10663"/>
                    </a:cubicBezTo>
                    <a:cubicBezTo>
                      <a:pt x="20708" y="10663"/>
                      <a:pt x="20666" y="10620"/>
                      <a:pt x="20107" y="9836"/>
                    </a:cubicBezTo>
                    <a:lnTo>
                      <a:pt x="19515" y="9005"/>
                    </a:lnTo>
                    <a:lnTo>
                      <a:pt x="19098" y="8960"/>
                    </a:lnTo>
                    <a:cubicBezTo>
                      <a:pt x="18869" y="8936"/>
                      <a:pt x="18664" y="8900"/>
                      <a:pt x="18641" y="8880"/>
                    </a:cubicBezTo>
                    <a:cubicBezTo>
                      <a:pt x="18618" y="8860"/>
                      <a:pt x="18613" y="8547"/>
                      <a:pt x="18630" y="8182"/>
                    </a:cubicBezTo>
                    <a:lnTo>
                      <a:pt x="18662" y="7517"/>
                    </a:lnTo>
                    <a:lnTo>
                      <a:pt x="18532" y="7449"/>
                    </a:lnTo>
                    <a:cubicBezTo>
                      <a:pt x="18383" y="7368"/>
                      <a:pt x="18223" y="7358"/>
                      <a:pt x="18144" y="7430"/>
                    </a:cubicBezTo>
                    <a:cubicBezTo>
                      <a:pt x="18113" y="7458"/>
                      <a:pt x="18069" y="7718"/>
                      <a:pt x="18044" y="8008"/>
                    </a:cubicBezTo>
                    <a:cubicBezTo>
                      <a:pt x="18018" y="8298"/>
                      <a:pt x="17967" y="8579"/>
                      <a:pt x="17930" y="8631"/>
                    </a:cubicBezTo>
                    <a:cubicBezTo>
                      <a:pt x="17874" y="8711"/>
                      <a:pt x="17782" y="8716"/>
                      <a:pt x="17351" y="8654"/>
                    </a:cubicBezTo>
                    <a:cubicBezTo>
                      <a:pt x="16046" y="8465"/>
                      <a:pt x="15840" y="8387"/>
                      <a:pt x="15650" y="8000"/>
                    </a:cubicBezTo>
                    <a:cubicBezTo>
                      <a:pt x="15512" y="7721"/>
                      <a:pt x="15371" y="6804"/>
                      <a:pt x="15219" y="5198"/>
                    </a:cubicBezTo>
                    <a:cubicBezTo>
                      <a:pt x="15056" y="3469"/>
                      <a:pt x="14542" y="2198"/>
                      <a:pt x="13737" y="1534"/>
                    </a:cubicBezTo>
                    <a:cubicBezTo>
                      <a:pt x="12911" y="853"/>
                      <a:pt x="11732" y="874"/>
                      <a:pt x="10828" y="1583"/>
                    </a:cubicBezTo>
                    <a:cubicBezTo>
                      <a:pt x="10194" y="2080"/>
                      <a:pt x="9611" y="3083"/>
                      <a:pt x="9348" y="4125"/>
                    </a:cubicBezTo>
                    <a:cubicBezTo>
                      <a:pt x="9302" y="4309"/>
                      <a:pt x="9215" y="4656"/>
                      <a:pt x="9155" y="4896"/>
                    </a:cubicBezTo>
                    <a:cubicBezTo>
                      <a:pt x="9096" y="5135"/>
                      <a:pt x="8988" y="5557"/>
                      <a:pt x="8915" y="5828"/>
                    </a:cubicBezTo>
                    <a:cubicBezTo>
                      <a:pt x="8842" y="6100"/>
                      <a:pt x="8783" y="6360"/>
                      <a:pt x="8783" y="6406"/>
                    </a:cubicBezTo>
                    <a:cubicBezTo>
                      <a:pt x="8783" y="6519"/>
                      <a:pt x="8399" y="7015"/>
                      <a:pt x="8267" y="7075"/>
                    </a:cubicBezTo>
                    <a:cubicBezTo>
                      <a:pt x="8001" y="7196"/>
                      <a:pt x="7686" y="6925"/>
                      <a:pt x="7570" y="6474"/>
                    </a:cubicBezTo>
                    <a:cubicBezTo>
                      <a:pt x="7542" y="6364"/>
                      <a:pt x="7497" y="5908"/>
                      <a:pt x="7470" y="5466"/>
                    </a:cubicBezTo>
                    <a:cubicBezTo>
                      <a:pt x="7333" y="3265"/>
                      <a:pt x="7244" y="2755"/>
                      <a:pt x="6838" y="1847"/>
                    </a:cubicBezTo>
                    <a:cubicBezTo>
                      <a:pt x="6519" y="1134"/>
                      <a:pt x="6234" y="782"/>
                      <a:pt x="5625" y="359"/>
                    </a:cubicBezTo>
                    <a:cubicBezTo>
                      <a:pt x="5279" y="118"/>
                      <a:pt x="4834" y="0"/>
                      <a:pt x="4389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8" name="Screen shot 2011-12-07 at 10.36.44 PM.png"/>
              <p:cNvPicPr>
                <a:picLocks noChangeAspect="1"/>
              </p:cNvPicPr>
              <p:nvPr/>
            </p:nvPicPr>
            <p:blipFill>
              <a:blip r:embed="rId4">
                <a:alphaModFix amt="93454"/>
                <a:extLst/>
              </a:blip>
              <a:srcRect l="1855" t="20567" r="87783" b="36298"/>
              <a:stretch>
                <a:fillRect/>
              </a:stretch>
            </p:blipFill>
            <p:spPr>
              <a:xfrm>
                <a:off x="-91" y="787535"/>
                <a:ext cx="748597" cy="1294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589" extrusionOk="0">
                    <a:moveTo>
                      <a:pt x="13425" y="0"/>
                    </a:moveTo>
                    <a:cubicBezTo>
                      <a:pt x="11836" y="7"/>
                      <a:pt x="11158" y="68"/>
                      <a:pt x="9626" y="364"/>
                    </a:cubicBezTo>
                    <a:cubicBezTo>
                      <a:pt x="8601" y="562"/>
                      <a:pt x="7507" y="828"/>
                      <a:pt x="7189" y="953"/>
                    </a:cubicBezTo>
                    <a:cubicBezTo>
                      <a:pt x="6871" y="1078"/>
                      <a:pt x="6231" y="1330"/>
                      <a:pt x="5758" y="1509"/>
                    </a:cubicBezTo>
                    <a:cubicBezTo>
                      <a:pt x="4712" y="1906"/>
                      <a:pt x="3664" y="2810"/>
                      <a:pt x="3664" y="3316"/>
                    </a:cubicBezTo>
                    <a:cubicBezTo>
                      <a:pt x="3664" y="3637"/>
                      <a:pt x="4269" y="4516"/>
                      <a:pt x="5232" y="5599"/>
                    </a:cubicBezTo>
                    <a:cubicBezTo>
                      <a:pt x="5633" y="6050"/>
                      <a:pt x="5432" y="6155"/>
                      <a:pt x="4191" y="6155"/>
                    </a:cubicBezTo>
                    <a:cubicBezTo>
                      <a:pt x="3409" y="6155"/>
                      <a:pt x="2925" y="6227"/>
                      <a:pt x="2428" y="6420"/>
                    </a:cubicBezTo>
                    <a:cubicBezTo>
                      <a:pt x="991" y="6979"/>
                      <a:pt x="58" y="8199"/>
                      <a:pt x="3" y="9378"/>
                    </a:cubicBezTo>
                    <a:cubicBezTo>
                      <a:pt x="-16" y="9771"/>
                      <a:pt x="65" y="10158"/>
                      <a:pt x="254" y="10517"/>
                    </a:cubicBezTo>
                    <a:cubicBezTo>
                      <a:pt x="605" y="11181"/>
                      <a:pt x="1990" y="12032"/>
                      <a:pt x="2726" y="12032"/>
                    </a:cubicBezTo>
                    <a:cubicBezTo>
                      <a:pt x="3405" y="12032"/>
                      <a:pt x="4172" y="12465"/>
                      <a:pt x="4877" y="13257"/>
                    </a:cubicBezTo>
                    <a:cubicBezTo>
                      <a:pt x="5479" y="13932"/>
                      <a:pt x="6492" y="14436"/>
                      <a:pt x="7727" y="14673"/>
                    </a:cubicBezTo>
                    <a:cubicBezTo>
                      <a:pt x="8888" y="14895"/>
                      <a:pt x="14465" y="15433"/>
                      <a:pt x="15599" y="15434"/>
                    </a:cubicBezTo>
                    <a:cubicBezTo>
                      <a:pt x="17182" y="15435"/>
                      <a:pt x="17293" y="15496"/>
                      <a:pt x="18620" y="17082"/>
                    </a:cubicBezTo>
                    <a:cubicBezTo>
                      <a:pt x="18755" y="17243"/>
                      <a:pt x="19066" y="17850"/>
                      <a:pt x="19318" y="18432"/>
                    </a:cubicBezTo>
                    <a:cubicBezTo>
                      <a:pt x="19570" y="19014"/>
                      <a:pt x="20003" y="19745"/>
                      <a:pt x="20280" y="20060"/>
                    </a:cubicBezTo>
                    <a:cubicBezTo>
                      <a:pt x="20556" y="20375"/>
                      <a:pt x="20823" y="20733"/>
                      <a:pt x="20863" y="20854"/>
                    </a:cubicBezTo>
                    <a:cubicBezTo>
                      <a:pt x="20891" y="20938"/>
                      <a:pt x="21295" y="21308"/>
                      <a:pt x="21584" y="21589"/>
                    </a:cubicBezTo>
                    <a:lnTo>
                      <a:pt x="21584" y="3733"/>
                    </a:lnTo>
                    <a:cubicBezTo>
                      <a:pt x="21109" y="4275"/>
                      <a:pt x="20633" y="4768"/>
                      <a:pt x="20531" y="4805"/>
                    </a:cubicBezTo>
                    <a:cubicBezTo>
                      <a:pt x="20339" y="4873"/>
                      <a:pt x="19402" y="3837"/>
                      <a:pt x="19490" y="3653"/>
                    </a:cubicBezTo>
                    <a:cubicBezTo>
                      <a:pt x="19513" y="3604"/>
                      <a:pt x="19213" y="3203"/>
                      <a:pt x="18826" y="2760"/>
                    </a:cubicBezTo>
                    <a:cubicBezTo>
                      <a:pt x="18439" y="2316"/>
                      <a:pt x="18156" y="1930"/>
                      <a:pt x="18197" y="1906"/>
                    </a:cubicBezTo>
                    <a:cubicBezTo>
                      <a:pt x="18238" y="1882"/>
                      <a:pt x="18037" y="1572"/>
                      <a:pt x="17739" y="1218"/>
                    </a:cubicBezTo>
                    <a:cubicBezTo>
                      <a:pt x="16929" y="255"/>
                      <a:pt x="15970" y="-11"/>
                      <a:pt x="13425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sp>
            <p:nvSpPr>
              <p:cNvPr id="209" name="Shape 431"/>
              <p:cNvSpPr/>
              <p:nvPr/>
            </p:nvSpPr>
            <p:spPr>
              <a:xfrm>
                <a:off x="559272" y="502824"/>
                <a:ext cx="159558" cy="375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 marL="0" marR="0" lvl="0" indent="0" algn="ctr" defTabSz="41075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>
                    <a:solidFill>
                      <a:srgbClr val="FFFFFF"/>
                    </a:solidFill>
                  </a:defRPr>
                </a:pPr>
                <a:endParaRPr kumimoji="0" sz="168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sp>
          <p:nvSpPr>
            <p:cNvPr id="237" name="Shape 410"/>
            <p:cNvSpPr/>
            <p:nvPr/>
          </p:nvSpPr>
          <p:spPr>
            <a:xfrm>
              <a:off x="3062240" y="4563049"/>
              <a:ext cx="501648" cy="503152"/>
            </a:xfrm>
            <a:prstGeom prst="rect">
              <a:avLst/>
            </a:prstGeom>
            <a:solidFill>
              <a:srgbClr val="C82506">
                <a:hueOff val="-444211"/>
                <a:satOff val="-14915"/>
                <a:lumOff val="22857"/>
              </a:srgbClr>
            </a:solidFill>
            <a:ln w="254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5719" tIns="35719" rIns="35719" bIns="35719" anchor="ctr"/>
            <a:lstStyle/>
            <a:p>
              <a:pPr algn="ctr" defTabSz="410751" hangingPunct="0"/>
              <a:r>
                <a:rPr lang="en-GB" sz="1687" b="1" kern="0" dirty="0" smtClean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W</a:t>
              </a:r>
              <a:endParaRPr sz="1687" b="1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239" name="Rectangle 238"/>
            <p:cNvSpPr/>
            <p:nvPr/>
          </p:nvSpPr>
          <p:spPr>
            <a:xfrm>
              <a:off x="4278332" y="5108567"/>
              <a:ext cx="2453908" cy="71971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33352" tIns="0" rIns="0" bIns="0" numCol="1" spcCol="1270" anchor="t" anchorCtr="0">
              <a:noAutofit/>
            </a:bodyPr>
            <a:lstStyle/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≈ 800 per beam</a:t>
              </a:r>
            </a:p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 (+ 800 for booster)</a:t>
              </a:r>
            </a:p>
          </p:txBody>
        </p:sp>
        <p:sp>
          <p:nvSpPr>
            <p:cNvPr id="240" name="Rectangle 239"/>
            <p:cNvSpPr/>
            <p:nvPr/>
          </p:nvSpPr>
          <p:spPr>
            <a:xfrm>
              <a:off x="6444208" y="5108566"/>
              <a:ext cx="2592288" cy="67734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33352" tIns="0" rIns="0" bIns="0" numCol="1" spcCol="1270" anchor="t" anchorCtr="0">
              <a:noAutofit/>
            </a:bodyPr>
            <a:lstStyle/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≈</a:t>
              </a:r>
              <a:r>
                <a:rPr kumimoji="0" lang="en-GB" sz="1600" b="1" i="0" u="none" strike="noStrike" kern="0" cap="none" spc="0" normalizeH="0" noProof="0" dirty="0" smtClean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 common 2600 cells    for both beams</a:t>
              </a:r>
              <a:endPara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53585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 (+ 2600 for booster)</a:t>
              </a:r>
            </a:p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53585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grpSp>
          <p:nvGrpSpPr>
            <p:cNvPr id="241" name="Group 240"/>
            <p:cNvGrpSpPr/>
            <p:nvPr/>
          </p:nvGrpSpPr>
          <p:grpSpPr>
            <a:xfrm flipH="1" flipV="1">
              <a:off x="3314363" y="4239859"/>
              <a:ext cx="2453598" cy="580675"/>
              <a:chOff x="2037757" y="8432715"/>
              <a:chExt cx="787400" cy="889001"/>
            </a:xfrm>
          </p:grpSpPr>
          <p:sp>
            <p:nvSpPr>
              <p:cNvPr id="242" name="Arc 241"/>
              <p:cNvSpPr/>
              <p:nvPr/>
            </p:nvSpPr>
            <p:spPr>
              <a:xfrm rot="5400000">
                <a:off x="1986957" y="8483515"/>
                <a:ext cx="889000" cy="787400"/>
              </a:xfrm>
              <a:prstGeom prst="arc">
                <a:avLst/>
              </a:prstGeom>
              <a:noFill/>
              <a:ln w="25400" cap="flat">
                <a:solidFill>
                  <a:srgbClr val="00B050"/>
                </a:solidFill>
                <a:prstDash val="dash"/>
                <a:miter lim="400000"/>
                <a:headEnd type="triangle"/>
              </a:ln>
              <a:effectLst/>
              <a:sp3d/>
            </p:spPr>
            <p:txBody>
              <a:bodyPr rot="0" spcFirstLastPara="1" vertOverflow="overflow" horzOverflow="overflow" vert="horz" wrap="square" lIns="64293" tIns="32146" rIns="64293" bIns="32146" numCol="1" spcCol="38100" rtlCol="0" anchor="t">
                <a:noAutofit/>
              </a:bodyPr>
              <a:lstStyle/>
              <a:p>
                <a:pPr marL="0" marR="0" lvl="0" indent="0" defTabSz="642915" eaLnBrk="1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66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243" name="Arc 242"/>
              <p:cNvSpPr/>
              <p:nvPr/>
            </p:nvSpPr>
            <p:spPr>
              <a:xfrm rot="5400000" flipV="1">
                <a:off x="2013678" y="8530844"/>
                <a:ext cx="889000" cy="692743"/>
              </a:xfrm>
              <a:prstGeom prst="arc">
                <a:avLst/>
              </a:prstGeom>
              <a:noFill/>
              <a:ln w="25400" cap="flat">
                <a:solidFill>
                  <a:srgbClr val="00B050"/>
                </a:solidFill>
                <a:prstDash val="dash"/>
                <a:miter lim="400000"/>
                <a:headEnd type="triangle"/>
              </a:ln>
              <a:effectLst/>
              <a:sp3d/>
            </p:spPr>
            <p:txBody>
              <a:bodyPr rot="0" spcFirstLastPara="1" vertOverflow="overflow" horzOverflow="overflow" vert="horz" wrap="square" lIns="64293" tIns="32146" rIns="64293" bIns="32146" numCol="1" spcCol="38100" rtlCol="0" anchor="t">
                <a:noAutofit/>
              </a:bodyPr>
              <a:lstStyle/>
              <a:p>
                <a:pPr marL="0" marR="0" lvl="0" indent="0" defTabSz="642915" eaLnBrk="1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66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grpSp>
          <p:nvGrpSpPr>
            <p:cNvPr id="244" name="Group 243"/>
            <p:cNvGrpSpPr/>
            <p:nvPr/>
          </p:nvGrpSpPr>
          <p:grpSpPr>
            <a:xfrm flipH="1" flipV="1">
              <a:off x="5601433" y="4212482"/>
              <a:ext cx="2646436" cy="580675"/>
              <a:chOff x="2037757" y="8432715"/>
              <a:chExt cx="787400" cy="889001"/>
            </a:xfrm>
          </p:grpSpPr>
          <p:sp>
            <p:nvSpPr>
              <p:cNvPr id="245" name="Arc 244"/>
              <p:cNvSpPr/>
              <p:nvPr/>
            </p:nvSpPr>
            <p:spPr>
              <a:xfrm rot="5400000">
                <a:off x="1986957" y="8483515"/>
                <a:ext cx="889000" cy="787400"/>
              </a:xfrm>
              <a:prstGeom prst="arc">
                <a:avLst/>
              </a:prstGeom>
              <a:noFill/>
              <a:ln w="25400" cap="flat">
                <a:solidFill>
                  <a:srgbClr val="00B050"/>
                </a:solidFill>
                <a:prstDash val="dash"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64293" tIns="32146" rIns="64293" bIns="32146" numCol="1" spcCol="38100" rtlCol="0" anchor="t">
                <a:noAutofit/>
              </a:bodyPr>
              <a:lstStyle/>
              <a:p>
                <a:pPr marL="0" marR="0" lvl="0" indent="0" defTabSz="642915" eaLnBrk="1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66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  <p:sp>
            <p:nvSpPr>
              <p:cNvPr id="246" name="Arc 245"/>
              <p:cNvSpPr/>
              <p:nvPr/>
            </p:nvSpPr>
            <p:spPr>
              <a:xfrm rot="5400000" flipV="1">
                <a:off x="2013678" y="8530844"/>
                <a:ext cx="889000" cy="692743"/>
              </a:xfrm>
              <a:prstGeom prst="arc">
                <a:avLst/>
              </a:prstGeom>
              <a:noFill/>
              <a:ln w="25400" cap="flat">
                <a:solidFill>
                  <a:srgbClr val="00B050"/>
                </a:solidFill>
                <a:prstDash val="dash"/>
                <a:miter lim="400000"/>
                <a:headEnd type="triangle"/>
              </a:ln>
              <a:effectLst/>
              <a:sp3d/>
            </p:spPr>
            <p:txBody>
              <a:bodyPr rot="0" spcFirstLastPara="1" vertOverflow="overflow" horzOverflow="overflow" vert="horz" wrap="square" lIns="64293" tIns="32146" rIns="64293" bIns="32146" numCol="1" spcCol="38100" rtlCol="0" anchor="t">
                <a:noAutofit/>
              </a:bodyPr>
              <a:lstStyle/>
              <a:p>
                <a:pPr marL="0" marR="0" lvl="0" indent="0" defTabSz="642915" eaLnBrk="1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66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sym typeface="Helvetica Light"/>
                </a:endParaRPr>
              </a:p>
            </p:txBody>
          </p:sp>
        </p:grpSp>
        <p:sp>
          <p:nvSpPr>
            <p:cNvPr id="247" name="Shape 410"/>
            <p:cNvSpPr/>
            <p:nvPr/>
          </p:nvSpPr>
          <p:spPr>
            <a:xfrm>
              <a:off x="5294488" y="4562396"/>
              <a:ext cx="501648" cy="503152"/>
            </a:xfrm>
            <a:prstGeom prst="rect">
              <a:avLst/>
            </a:prstGeom>
            <a:solidFill>
              <a:srgbClr val="00882B">
                <a:hueOff val="-2473793"/>
                <a:satOff val="-50209"/>
                <a:lumOff val="23543"/>
              </a:srgb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/>
              <a:r>
                <a:rPr lang="en-GB" sz="1687" b="1" kern="0" dirty="0" smtClean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H</a:t>
              </a:r>
              <a:endParaRPr sz="1687" b="1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248" name="Shape 410"/>
            <p:cNvSpPr/>
            <p:nvPr/>
          </p:nvSpPr>
          <p:spPr>
            <a:xfrm>
              <a:off x="7742760" y="4563049"/>
              <a:ext cx="501648" cy="503152"/>
            </a:xfrm>
            <a:prstGeom prst="rect">
              <a:avLst/>
            </a:prstGeom>
            <a:solidFill>
              <a:srgbClr val="0365C0">
                <a:satOff val="-3355"/>
                <a:lumOff val="26614"/>
              </a:srgb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/>
              <a:r>
                <a:rPr lang="en-GB" sz="1687" b="1" kern="0" dirty="0" smtClean="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rPr>
                <a:t>t</a:t>
              </a:r>
              <a:endParaRPr sz="1687" b="1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974076" y="5108566"/>
              <a:ext cx="2453908" cy="67734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33352" tIns="0" rIns="0" bIns="0" numCol="1" spcCol="1270" anchor="t" anchorCtr="0">
              <a:noAutofit/>
            </a:bodyPr>
            <a:lstStyle/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≈ 200 per beam</a:t>
              </a:r>
            </a:p>
            <a:p>
              <a:pPr marL="0" marR="0" lvl="0" indent="0" algn="ctr" defTabSz="437539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3585F"/>
                  </a:solidFill>
                  <a:effectLst/>
                  <a:uLnTx/>
                  <a:uFillTx/>
                  <a:latin typeface="Helvetica Light"/>
                  <a:sym typeface="Helvetica Light"/>
                </a:rPr>
                <a:t> (+ 200 for booster)</a:t>
              </a:r>
            </a:p>
          </p:txBody>
        </p:sp>
      </p:grpSp>
      <p:sp>
        <p:nvSpPr>
          <p:cNvPr id="253" name="Content Placeholder 2"/>
          <p:cNvSpPr>
            <a:spLocks noGrp="1"/>
          </p:cNvSpPr>
          <p:nvPr>
            <p:ph idx="1"/>
          </p:nvPr>
        </p:nvSpPr>
        <p:spPr>
          <a:xfrm>
            <a:off x="35497" y="980727"/>
            <a:ext cx="9036394" cy="995128"/>
          </a:xfrm>
        </p:spPr>
        <p:txBody>
          <a:bodyPr>
            <a:normAutofit fontScale="77500" lnSpcReduction="20000"/>
          </a:bodyPr>
          <a:lstStyle/>
          <a:p>
            <a:pPr marL="36576" indent="0">
              <a:buNone/>
            </a:pPr>
            <a:r>
              <a:rPr lang="en-GB" sz="2600" b="1" dirty="0" smtClean="0">
                <a:solidFill>
                  <a:srgbClr val="C00000"/>
                </a:solidFill>
              </a:rPr>
              <a:t>400 MHz single-cell </a:t>
            </a:r>
            <a:r>
              <a:rPr lang="en-GB" sz="2600" b="1" dirty="0">
                <a:solidFill>
                  <a:srgbClr val="C00000"/>
                </a:solidFill>
              </a:rPr>
              <a:t>cavities preferred for </a:t>
            </a:r>
            <a:r>
              <a:rPr lang="en-GB" sz="2600" b="1" dirty="0" err="1">
                <a:solidFill>
                  <a:srgbClr val="C00000"/>
                </a:solidFill>
              </a:rPr>
              <a:t>hh</a:t>
            </a:r>
            <a:r>
              <a:rPr lang="en-GB" sz="2600" b="1" dirty="0">
                <a:solidFill>
                  <a:srgbClr val="C00000"/>
                </a:solidFill>
              </a:rPr>
              <a:t> and </a:t>
            </a:r>
            <a:r>
              <a:rPr lang="en-GB" sz="2600" b="1" dirty="0" err="1" smtClean="0">
                <a:solidFill>
                  <a:srgbClr val="C00000"/>
                </a:solidFill>
              </a:rPr>
              <a:t>ee</a:t>
            </a:r>
            <a:r>
              <a:rPr lang="en-GB" sz="2600" b="1" dirty="0" smtClean="0">
                <a:solidFill>
                  <a:srgbClr val="C00000"/>
                </a:solidFill>
              </a:rPr>
              <a:t>-Z (few MeV/m)</a:t>
            </a:r>
            <a:endParaRPr lang="en-GB" sz="2600" b="1" dirty="0">
              <a:solidFill>
                <a:srgbClr val="C00000"/>
              </a:solidFill>
            </a:endParaRPr>
          </a:p>
          <a:p>
            <a:pPr>
              <a:buClr>
                <a:srgbClr val="0C377B"/>
              </a:buClr>
            </a:pPr>
            <a:r>
              <a:rPr lang="de-AT" sz="2300" b="1" dirty="0">
                <a:solidFill>
                  <a:srgbClr val="002060"/>
                </a:solidFill>
              </a:rPr>
              <a:t>Baseline </a:t>
            </a:r>
            <a:r>
              <a:rPr lang="de-AT" sz="2300" b="1" dirty="0" smtClean="0">
                <a:solidFill>
                  <a:srgbClr val="002060"/>
                </a:solidFill>
              </a:rPr>
              <a:t>Nb/Cu </a:t>
            </a:r>
            <a:r>
              <a:rPr lang="de-AT" b="1" dirty="0" smtClean="0">
                <a:solidFill>
                  <a:srgbClr val="002060"/>
                </a:solidFill>
              </a:rPr>
              <a:t>@</a:t>
            </a:r>
            <a:r>
              <a:rPr lang="de-AT" sz="2300" b="1" dirty="0" smtClean="0">
                <a:solidFill>
                  <a:srgbClr val="002060"/>
                </a:solidFill>
              </a:rPr>
              <a:t>4.5 K, development with </a:t>
            </a:r>
            <a:r>
              <a:rPr lang="de-AT" sz="2300" b="1" dirty="0">
                <a:solidFill>
                  <a:srgbClr val="002060"/>
                </a:solidFill>
              </a:rPr>
              <a:t>synergies to HL-LHC, </a:t>
            </a:r>
            <a:r>
              <a:rPr lang="de-AT" sz="2300" b="1" dirty="0" smtClean="0">
                <a:solidFill>
                  <a:srgbClr val="002060"/>
                </a:solidFill>
              </a:rPr>
              <a:t>HE-LHC</a:t>
            </a:r>
          </a:p>
          <a:p>
            <a:pPr>
              <a:buClr>
                <a:srgbClr val="0C377B"/>
              </a:buClr>
            </a:pPr>
            <a:r>
              <a:rPr lang="de-AT" sz="2300" b="1" dirty="0" smtClean="0">
                <a:solidFill>
                  <a:srgbClr val="002060"/>
                </a:solidFill>
              </a:rPr>
              <a:t>R&amp;D: power coupling 1 MW/cell, HOM power handling (damper, cryomodule)</a:t>
            </a:r>
            <a:endParaRPr lang="en-GB" sz="2300" b="1" dirty="0">
              <a:solidFill>
                <a:srgbClr val="002060"/>
              </a:solidFill>
            </a:endParaRPr>
          </a:p>
        </p:txBody>
      </p:sp>
      <p:sp>
        <p:nvSpPr>
          <p:cNvPr id="255" name="Content Placeholder 2"/>
          <p:cNvSpPr txBox="1">
            <a:spLocks/>
          </p:cNvSpPr>
          <p:nvPr/>
        </p:nvSpPr>
        <p:spPr>
          <a:xfrm>
            <a:off x="35496" y="3539109"/>
            <a:ext cx="9036394" cy="1008819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Font typeface="Arial"/>
              <a:buNone/>
            </a:pPr>
            <a:r>
              <a:rPr lang="en-GB" b="1" dirty="0" smtClean="0">
                <a:solidFill>
                  <a:srgbClr val="C00000"/>
                </a:solidFill>
              </a:rPr>
              <a:t>400 or 800 MHz multi-cell cavities preferred for </a:t>
            </a:r>
            <a:r>
              <a:rPr lang="en-GB" b="1" dirty="0" err="1" smtClean="0">
                <a:solidFill>
                  <a:srgbClr val="C00000"/>
                </a:solidFill>
              </a:rPr>
              <a:t>ee</a:t>
            </a:r>
            <a:r>
              <a:rPr lang="en-GB" b="1" dirty="0" smtClean="0">
                <a:solidFill>
                  <a:srgbClr val="C00000"/>
                </a:solidFill>
              </a:rPr>
              <a:t>-H, </a:t>
            </a:r>
            <a:r>
              <a:rPr lang="en-GB" b="1" dirty="0" err="1" smtClean="0">
                <a:solidFill>
                  <a:srgbClr val="C00000"/>
                </a:solidFill>
              </a:rPr>
              <a:t>ee-tt</a:t>
            </a:r>
            <a:r>
              <a:rPr lang="en-GB" b="1" dirty="0" smtClean="0">
                <a:solidFill>
                  <a:srgbClr val="C00000"/>
                </a:solidFill>
              </a:rPr>
              <a:t> and </a:t>
            </a:r>
            <a:r>
              <a:rPr lang="en-GB" b="1" dirty="0" err="1" smtClean="0">
                <a:solidFill>
                  <a:srgbClr val="C00000"/>
                </a:solidFill>
              </a:rPr>
              <a:t>ee</a:t>
            </a:r>
            <a:r>
              <a:rPr lang="en-GB" b="1" dirty="0" smtClean="0">
                <a:solidFill>
                  <a:srgbClr val="C00000"/>
                </a:solidFill>
              </a:rPr>
              <a:t>-W</a:t>
            </a:r>
          </a:p>
          <a:p>
            <a:pPr>
              <a:buClr>
                <a:srgbClr val="0C377B"/>
              </a:buClr>
            </a:pPr>
            <a:r>
              <a:rPr lang="de-AT" sz="2000" b="1" dirty="0" smtClean="0">
                <a:solidFill>
                  <a:srgbClr val="002060"/>
                </a:solidFill>
              </a:rPr>
              <a:t>Baseline options 400 MHz Nb/Cu @4.5 K</a:t>
            </a:r>
            <a:r>
              <a:rPr lang="de-AT" sz="2000" b="1" dirty="0">
                <a:solidFill>
                  <a:srgbClr val="002060"/>
                </a:solidFill>
              </a:rPr>
              <a:t>, </a:t>
            </a:r>
            <a:r>
              <a:rPr lang="de-AT" sz="2000" b="1" dirty="0" smtClean="0">
                <a:solidFill>
                  <a:srgbClr val="002060"/>
                </a:solidFill>
              </a:rPr>
              <a:t>◄▬► 800 MHz </a:t>
            </a:r>
            <a:r>
              <a:rPr lang="de-AT" sz="2000" b="1" dirty="0">
                <a:solidFill>
                  <a:srgbClr val="002060"/>
                </a:solidFill>
              </a:rPr>
              <a:t>bulk Nb system @2K</a:t>
            </a:r>
            <a:endParaRPr lang="de-AT" sz="2000" b="1" dirty="0" smtClean="0">
              <a:solidFill>
                <a:srgbClr val="002060"/>
              </a:solidFill>
            </a:endParaRPr>
          </a:p>
          <a:p>
            <a:pPr>
              <a:buClr>
                <a:srgbClr val="0C377B"/>
              </a:buClr>
            </a:pPr>
            <a:r>
              <a:rPr lang="de-AT" sz="2000" b="1" dirty="0" smtClean="0">
                <a:solidFill>
                  <a:srgbClr val="002060"/>
                </a:solidFill>
              </a:rPr>
              <a:t>R&amp;D</a:t>
            </a:r>
            <a:r>
              <a:rPr lang="de-AT" sz="2000" b="1" dirty="0">
                <a:solidFill>
                  <a:srgbClr val="002060"/>
                </a:solidFill>
              </a:rPr>
              <a:t>: </a:t>
            </a:r>
            <a:r>
              <a:rPr lang="de-AT" sz="2000" b="1" dirty="0" smtClean="0">
                <a:solidFill>
                  <a:srgbClr val="002060"/>
                </a:solidFill>
              </a:rPr>
              <a:t>High Q</a:t>
            </a:r>
            <a:r>
              <a:rPr lang="de-AT" sz="2000" b="1" baseline="-25000" dirty="0" smtClean="0">
                <a:solidFill>
                  <a:srgbClr val="002060"/>
                </a:solidFill>
              </a:rPr>
              <a:t>0</a:t>
            </a:r>
            <a:r>
              <a:rPr lang="de-AT" sz="2000" b="1" dirty="0" smtClean="0">
                <a:solidFill>
                  <a:srgbClr val="002060"/>
                </a:solidFill>
              </a:rPr>
              <a:t> cavities, coating, long-term: Nb</a:t>
            </a:r>
            <a:r>
              <a:rPr lang="de-AT" sz="2000" b="1" baseline="-25000" dirty="0" smtClean="0">
                <a:solidFill>
                  <a:srgbClr val="002060"/>
                </a:solidFill>
              </a:rPr>
              <a:t>3</a:t>
            </a:r>
            <a:r>
              <a:rPr lang="de-AT" sz="2000" b="1" dirty="0" smtClean="0">
                <a:solidFill>
                  <a:srgbClr val="002060"/>
                </a:solidFill>
              </a:rPr>
              <a:t>Sn </a:t>
            </a:r>
            <a:r>
              <a:rPr lang="de-AT" sz="2000" b="1" dirty="0">
                <a:solidFill>
                  <a:srgbClr val="002060"/>
                </a:solidFill>
              </a:rPr>
              <a:t>like components </a:t>
            </a:r>
            <a:endParaRPr lang="en-GB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67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kern="0" dirty="0" smtClean="0"/>
              <a:t>              </a:t>
            </a:r>
            <a:r>
              <a:rPr lang="en-US" dirty="0" smtClean="0"/>
              <a:t>FCC-</a:t>
            </a:r>
            <a:r>
              <a:rPr lang="en-US" dirty="0" err="1" smtClean="0"/>
              <a:t>ee</a:t>
            </a:r>
            <a:r>
              <a:rPr lang="en-US" dirty="0" smtClean="0"/>
              <a:t> MDI </a:t>
            </a:r>
            <a:r>
              <a:rPr lang="en-US" dirty="0" err="1" smtClean="0"/>
              <a:t>optimisation</a:t>
            </a:r>
            <a:endParaRPr lang="en-US" kern="0" dirty="0"/>
          </a:p>
        </p:txBody>
      </p:sp>
      <p:pic>
        <p:nvPicPr>
          <p:cNvPr id="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496" y="1273984"/>
            <a:ext cx="48965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b="1" dirty="0" smtClean="0"/>
              <a:t>MDI work focused on optimization of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 </a:t>
            </a:r>
            <a:r>
              <a:rPr lang="en-GB" sz="2000" b="1" i="1" dirty="0" smtClean="0"/>
              <a:t>l</a:t>
            </a:r>
            <a:r>
              <a:rPr lang="en-GB" sz="2000" b="1" dirty="0" smtClean="0"/>
              <a:t>*, IR quadrupole design</a:t>
            </a:r>
            <a:r>
              <a:rPr lang="en-GB" sz="2000" dirty="0" smtClean="0"/>
              <a:t>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 smtClean="0"/>
              <a:t>compensation &amp; shielding solenoid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 smtClean="0"/>
              <a:t>SR </a:t>
            </a:r>
            <a:r>
              <a:rPr lang="en-GB" sz="2000" b="1" dirty="0"/>
              <a:t>masking </a:t>
            </a:r>
            <a:r>
              <a:rPr lang="en-GB" sz="2000" b="1" dirty="0" smtClean="0"/>
              <a:t>and chamber </a:t>
            </a:r>
            <a:r>
              <a:rPr lang="en-GB" sz="2000" b="1" dirty="0"/>
              <a:t>layout</a:t>
            </a:r>
          </a:p>
          <a:p>
            <a:endParaRPr lang="en-GB" sz="20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4"/>
          <a:stretch/>
        </p:blipFill>
        <p:spPr>
          <a:xfrm>
            <a:off x="4564059" y="980728"/>
            <a:ext cx="4572000" cy="3485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" t="3057" r="1526" b="3621"/>
          <a:stretch/>
        </p:blipFill>
        <p:spPr>
          <a:xfrm>
            <a:off x="19166" y="3105800"/>
            <a:ext cx="4552833" cy="30595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980" y="4529313"/>
            <a:ext cx="2150151" cy="16359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67944" y="4552691"/>
            <a:ext cx="2168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CERN model of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CCT IR quadrupole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826" y="4519878"/>
            <a:ext cx="2940174" cy="1647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301229" y="4529313"/>
            <a:ext cx="2745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BINP prototype IR </a:t>
            </a:r>
            <a:r>
              <a:rPr lang="en-GB" dirty="0" err="1" smtClean="0">
                <a:solidFill>
                  <a:schemeClr val="bg1"/>
                </a:solidFill>
              </a:rPr>
              <a:t>quadr</a:t>
            </a:r>
            <a:r>
              <a:rPr lang="en-GB" dirty="0" smtClean="0">
                <a:solidFill>
                  <a:schemeClr val="bg1"/>
                </a:solidFill>
              </a:rPr>
              <a:t>.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07146" y="5824714"/>
            <a:ext cx="20392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2 cm aperture, 100 T/m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8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77272" y="1622271"/>
            <a:ext cx="16204572" cy="4316342"/>
          </a:xfrm>
          <a:prstGeom prst="rect">
            <a:avLst/>
          </a:prstGeom>
        </p:spPr>
      </p:pic>
      <p:sp>
        <p:nvSpPr>
          <p:cNvPr id="131" name="Freeform 130"/>
          <p:cNvSpPr/>
          <p:nvPr/>
        </p:nvSpPr>
        <p:spPr>
          <a:xfrm>
            <a:off x="8435" y="1494442"/>
            <a:ext cx="9144000" cy="4572000"/>
          </a:xfrm>
          <a:custGeom>
            <a:avLst/>
            <a:gdLst>
              <a:gd name="connsiteX0" fmla="*/ 6400161 w 9144000"/>
              <a:gd name="connsiteY0" fmla="*/ 128987 h 4572000"/>
              <a:gd name="connsiteX1" fmla="*/ 4240161 w 9144000"/>
              <a:gd name="connsiteY1" fmla="*/ 2302508 h 4572000"/>
              <a:gd name="connsiteX2" fmla="*/ 6400161 w 9144000"/>
              <a:gd name="connsiteY2" fmla="*/ 4476029 h 4572000"/>
              <a:gd name="connsiteX3" fmla="*/ 8560161 w 9144000"/>
              <a:gd name="connsiteY3" fmla="*/ 2302508 h 4572000"/>
              <a:gd name="connsiteX4" fmla="*/ 6400161 w 9144000"/>
              <a:gd name="connsiteY4" fmla="*/ 128987 h 4572000"/>
              <a:gd name="connsiteX5" fmla="*/ 0 w 9144000"/>
              <a:gd name="connsiteY5" fmla="*/ 0 h 4572000"/>
              <a:gd name="connsiteX6" fmla="*/ 9144000 w 9144000"/>
              <a:gd name="connsiteY6" fmla="*/ 0 h 4572000"/>
              <a:gd name="connsiteX7" fmla="*/ 9144000 w 9144000"/>
              <a:gd name="connsiteY7" fmla="*/ 4572000 h 4572000"/>
              <a:gd name="connsiteX8" fmla="*/ 0 w 9144000"/>
              <a:gd name="connsiteY8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4572000">
                <a:moveTo>
                  <a:pt x="6400161" y="128987"/>
                </a:moveTo>
                <a:cubicBezTo>
                  <a:pt x="5207226" y="128987"/>
                  <a:pt x="4240161" y="1102105"/>
                  <a:pt x="4240161" y="2302508"/>
                </a:cubicBezTo>
                <a:cubicBezTo>
                  <a:pt x="4240161" y="3502911"/>
                  <a:pt x="5207226" y="4476029"/>
                  <a:pt x="6400161" y="4476029"/>
                </a:cubicBezTo>
                <a:cubicBezTo>
                  <a:pt x="7593096" y="4476029"/>
                  <a:pt x="8560161" y="3502911"/>
                  <a:pt x="8560161" y="2302508"/>
                </a:cubicBezTo>
                <a:cubicBezTo>
                  <a:pt x="8560161" y="1102105"/>
                  <a:pt x="7593096" y="128987"/>
                  <a:pt x="6400161" y="12898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572000"/>
                </a:lnTo>
                <a:lnTo>
                  <a:pt x="0" y="4572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268760"/>
            <a:ext cx="8226854" cy="997659"/>
          </a:xfrm>
        </p:spPr>
        <p:txBody>
          <a:bodyPr>
            <a:normAutofit/>
          </a:bodyPr>
          <a:lstStyle/>
          <a:p>
            <a:r>
              <a:rPr lang="en-GB" b="1" dirty="0" smtClean="0"/>
              <a:t>75 institutes</a:t>
            </a:r>
          </a:p>
          <a:p>
            <a:r>
              <a:rPr lang="en-GB" b="1" dirty="0" smtClean="0"/>
              <a:t>26 countries + EC</a:t>
            </a:r>
          </a:p>
        </p:txBody>
      </p:sp>
      <p:pic>
        <p:nvPicPr>
          <p:cNvPr id="156" name="Picture 15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73" y="2341623"/>
            <a:ext cx="540000" cy="540000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58" y="2341623"/>
            <a:ext cx="540000" cy="540000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933" y="2341623"/>
            <a:ext cx="540000" cy="540000"/>
          </a:xfrm>
          <a:prstGeom prst="rect">
            <a:avLst/>
          </a:prstGeom>
        </p:spPr>
      </p:pic>
      <p:pic>
        <p:nvPicPr>
          <p:cNvPr id="159" name="Picture 15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425" y="2341623"/>
            <a:ext cx="540000" cy="540000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557" y="2341623"/>
            <a:ext cx="540000" cy="540000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43" y="2871827"/>
            <a:ext cx="540000" cy="540000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73" y="2871827"/>
            <a:ext cx="540000" cy="540000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58" y="2871827"/>
            <a:ext cx="540000" cy="540000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923" y="2871827"/>
            <a:ext cx="540000" cy="540000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272" y="2871827"/>
            <a:ext cx="540000" cy="540000"/>
          </a:xfrm>
          <a:prstGeom prst="rect">
            <a:avLst/>
          </a:prstGeom>
        </p:spPr>
      </p:pic>
      <p:pic>
        <p:nvPicPr>
          <p:cNvPr id="166" name="Picture 165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557" y="2871827"/>
            <a:ext cx="540000" cy="540000"/>
          </a:xfrm>
          <a:prstGeom prst="rect">
            <a:avLst/>
          </a:prstGeom>
        </p:spPr>
      </p:pic>
      <p:pic>
        <p:nvPicPr>
          <p:cNvPr id="167" name="Picture 166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43" y="3417944"/>
            <a:ext cx="540000" cy="540000"/>
          </a:xfrm>
          <a:prstGeom prst="rect">
            <a:avLst/>
          </a:prstGeom>
        </p:spPr>
      </p:pic>
      <p:pic>
        <p:nvPicPr>
          <p:cNvPr id="168" name="Picture 167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73" y="3417944"/>
            <a:ext cx="540000" cy="540000"/>
          </a:xfrm>
          <a:prstGeom prst="rect">
            <a:avLst/>
          </a:prstGeom>
        </p:spPr>
      </p:pic>
      <p:pic>
        <p:nvPicPr>
          <p:cNvPr id="169" name="Picture 168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58" y="3417944"/>
            <a:ext cx="540000" cy="540000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46" y="3417944"/>
            <a:ext cx="540000" cy="540000"/>
          </a:xfrm>
          <a:prstGeom prst="rect">
            <a:avLst/>
          </a:prstGeom>
        </p:spPr>
      </p:pic>
      <p:pic>
        <p:nvPicPr>
          <p:cNvPr id="171" name="Picture 170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648" y="3417944"/>
            <a:ext cx="540000" cy="540000"/>
          </a:xfrm>
          <a:prstGeom prst="rect">
            <a:avLst/>
          </a:prstGeom>
        </p:spPr>
      </p:pic>
      <p:pic>
        <p:nvPicPr>
          <p:cNvPr id="172" name="Picture 171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557" y="3417944"/>
            <a:ext cx="540000" cy="540000"/>
          </a:xfrm>
          <a:prstGeom prst="rect">
            <a:avLst/>
          </a:prstGeom>
        </p:spPr>
      </p:pic>
      <p:pic>
        <p:nvPicPr>
          <p:cNvPr id="173" name="Picture 172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43" y="3956427"/>
            <a:ext cx="540000" cy="540000"/>
          </a:xfrm>
          <a:prstGeom prst="rect">
            <a:avLst/>
          </a:prstGeom>
        </p:spPr>
      </p:pic>
      <p:pic>
        <p:nvPicPr>
          <p:cNvPr id="174" name="Picture 173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73" y="3956427"/>
            <a:ext cx="540000" cy="540000"/>
          </a:xfrm>
          <a:prstGeom prst="rect">
            <a:avLst/>
          </a:prstGeom>
        </p:spPr>
      </p:pic>
      <p:pic>
        <p:nvPicPr>
          <p:cNvPr id="175" name="Picture 174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58" y="3956427"/>
            <a:ext cx="540000" cy="540000"/>
          </a:xfrm>
          <a:prstGeom prst="rect">
            <a:avLst/>
          </a:prstGeom>
        </p:spPr>
      </p:pic>
      <p:pic>
        <p:nvPicPr>
          <p:cNvPr id="176" name="Picture 175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331" y="4531919"/>
            <a:ext cx="540000" cy="540000"/>
          </a:xfrm>
          <a:prstGeom prst="rect">
            <a:avLst/>
          </a:prstGeom>
        </p:spPr>
      </p:pic>
      <p:pic>
        <p:nvPicPr>
          <p:cNvPr id="177" name="Picture 176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43" y="2341623"/>
            <a:ext cx="540000" cy="54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677" y="5870903"/>
            <a:ext cx="14313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Status: April, 2016</a:t>
            </a:r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269" y="3956427"/>
            <a:ext cx="541351" cy="5413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447" y="3956427"/>
            <a:ext cx="540000" cy="54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557" y="3956427"/>
            <a:ext cx="540000" cy="54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59" y="4507184"/>
            <a:ext cx="540000" cy="540000"/>
          </a:xfrm>
          <a:prstGeom prst="rect">
            <a:avLst/>
          </a:prstGeom>
        </p:spPr>
      </p:pic>
      <p:sp>
        <p:nvSpPr>
          <p:cNvPr id="128" name="Oval 127"/>
          <p:cNvSpPr/>
          <p:nvPr/>
        </p:nvSpPr>
        <p:spPr>
          <a:xfrm>
            <a:off x="4249546" y="1615881"/>
            <a:ext cx="4320000" cy="4347042"/>
          </a:xfrm>
          <a:prstGeom prst="ellipse">
            <a:avLst/>
          </a:prstGeom>
          <a:gradFill flip="none" rotWithShape="1">
            <a:gsLst>
              <a:gs pos="7000">
                <a:srgbClr val="000000">
                  <a:alpha val="0"/>
                </a:srgbClr>
              </a:gs>
              <a:gs pos="55000">
                <a:srgbClr val="000000">
                  <a:alpha val="27000"/>
                </a:srgbClr>
              </a:gs>
              <a:gs pos="83000">
                <a:srgbClr val="00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 smtClean="0">
              <a:solidFill>
                <a:schemeClr val="bg1"/>
              </a:solidFill>
              <a:effectLst>
                <a:outerShdw blurRad="25400" dist="25400" dir="2700000" algn="tl" rotWithShape="0">
                  <a:schemeClr val="tx2">
                    <a:lumMod val="75000"/>
                    <a:alpha val="45000"/>
                  </a:schemeClr>
                </a:outerShdw>
              </a:effectLst>
              <a:latin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1" y="4516528"/>
            <a:ext cx="540000" cy="540000"/>
          </a:xfrm>
          <a:prstGeom prst="rect">
            <a:avLst/>
          </a:prstGeom>
        </p:spPr>
      </p:pic>
      <p:sp>
        <p:nvSpPr>
          <p:cNvPr id="39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</a:t>
            </a:r>
            <a:r>
              <a:rPr lang="en-US" dirty="0" smtClean="0"/>
              <a:t>FCC </a:t>
            </a:r>
            <a:r>
              <a:rPr lang="en-US" dirty="0"/>
              <a:t>International Collaboration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4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68183" y="2755526"/>
            <a:ext cx="92372" cy="15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20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6 2.59259E-6 L 0.88473 2.59259E-6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76017" y="947615"/>
            <a:ext cx="6400800" cy="18441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GB" sz="1200" b="1" dirty="0">
                <a:solidFill>
                  <a:srgbClr val="000000"/>
                </a:solidFill>
              </a:rPr>
              <a:t>ALBA/CELLS, </a:t>
            </a:r>
            <a:r>
              <a:rPr lang="en-GB" sz="1200" b="1" dirty="0" smtClean="0">
                <a:solidFill>
                  <a:srgbClr val="000000"/>
                </a:solidFill>
              </a:rPr>
              <a:t>Spain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</a:rPr>
              <a:t>Ankara U., Turkey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</a:rPr>
              <a:t>U Belgrade, </a:t>
            </a:r>
            <a:r>
              <a:rPr lang="en-GB" sz="1200" b="1" dirty="0" smtClean="0">
                <a:solidFill>
                  <a:srgbClr val="000000"/>
                </a:solidFill>
              </a:rPr>
              <a:t>Serbia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</a:rPr>
              <a:t>U Bern, Switzerland</a:t>
            </a:r>
            <a:endParaRPr lang="en-GB" sz="1200" b="1" dirty="0">
              <a:solidFill>
                <a:srgbClr val="000000"/>
              </a:solidFill>
            </a:endParaRP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</a:rPr>
              <a:t>BINP, Russia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</a:rPr>
              <a:t>CASE (SUNY/BNL</a:t>
            </a:r>
            <a:r>
              <a:rPr lang="en-GB" sz="1200" b="1" dirty="0" smtClean="0">
                <a:solidFill>
                  <a:srgbClr val="000000"/>
                </a:solidFill>
              </a:rPr>
              <a:t>), USA</a:t>
            </a:r>
            <a:endParaRPr lang="en-GB" sz="1200" b="1" dirty="0">
              <a:solidFill>
                <a:srgbClr val="000000"/>
              </a:solidFill>
            </a:endParaRP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</a:rPr>
              <a:t>CBPF, Brazil </a:t>
            </a:r>
            <a:endParaRPr lang="en-GB" sz="1200" b="1" dirty="0" smtClean="0">
              <a:solidFill>
                <a:srgbClr val="000000"/>
              </a:solidFill>
            </a:endParaRP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</a:rPr>
              <a:t>CEA Grenoble, France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</a:rPr>
              <a:t>CEA </a:t>
            </a:r>
            <a:r>
              <a:rPr lang="en-GB" sz="1200" b="1" dirty="0" err="1" smtClean="0">
                <a:solidFill>
                  <a:srgbClr val="000000"/>
                </a:solidFill>
              </a:rPr>
              <a:t>Saclay</a:t>
            </a:r>
            <a:r>
              <a:rPr lang="en-GB" sz="1200" b="1" dirty="0" smtClean="0">
                <a:solidFill>
                  <a:srgbClr val="000000"/>
                </a:solidFill>
              </a:rPr>
              <a:t>, France</a:t>
            </a:r>
            <a:endParaRPr lang="en-GB" sz="1200" b="1" dirty="0">
              <a:solidFill>
                <a:srgbClr val="000000"/>
              </a:solidFill>
            </a:endParaRP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</a:rPr>
              <a:t>CIEMAT</a:t>
            </a:r>
            <a:r>
              <a:rPr lang="en-GB" sz="1200" b="1" dirty="0">
                <a:solidFill>
                  <a:srgbClr val="000000"/>
                </a:solidFill>
              </a:rPr>
              <a:t>, </a:t>
            </a:r>
            <a:r>
              <a:rPr lang="en-GB" sz="1200" b="1" dirty="0" smtClean="0">
                <a:solidFill>
                  <a:srgbClr val="000000"/>
                </a:solidFill>
              </a:rPr>
              <a:t>Spain</a:t>
            </a:r>
          </a:p>
          <a:p>
            <a:pPr algn="l">
              <a:spcBef>
                <a:spcPts val="200"/>
              </a:spcBef>
              <a:defRPr/>
            </a:pPr>
            <a:r>
              <a:rPr lang="fr-CH" sz="1200" b="1" dirty="0" err="1" smtClean="0">
                <a:solidFill>
                  <a:srgbClr val="000000"/>
                </a:solidFill>
              </a:rPr>
              <a:t>Cinvestav</a:t>
            </a:r>
            <a:r>
              <a:rPr lang="fr-CH" sz="1200" b="1" dirty="0" smtClean="0">
                <a:solidFill>
                  <a:srgbClr val="000000"/>
                </a:solidFill>
              </a:rPr>
              <a:t>, Mexico</a:t>
            </a:r>
            <a:endParaRPr lang="en-GB" sz="1200" b="1" dirty="0">
              <a:solidFill>
                <a:srgbClr val="000000"/>
              </a:solidFill>
            </a:endParaRP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</a:rPr>
              <a:t>CNRS, </a:t>
            </a:r>
            <a:r>
              <a:rPr lang="en-GB" sz="1200" b="1" dirty="0" smtClean="0">
                <a:solidFill>
                  <a:srgbClr val="000000"/>
                </a:solidFill>
              </a:rPr>
              <a:t>France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</a:rPr>
              <a:t>CNR-SPIN, Italy</a:t>
            </a:r>
            <a:endParaRPr lang="en-GB" sz="1200" b="1" dirty="0">
              <a:solidFill>
                <a:srgbClr val="000000"/>
              </a:solidFill>
            </a:endParaRP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</a:rPr>
              <a:t>Cockcroft Institute, UK </a:t>
            </a:r>
            <a:endParaRPr lang="en-GB" sz="1200" b="1" dirty="0" smtClean="0">
              <a:solidFill>
                <a:srgbClr val="000000"/>
              </a:solidFill>
            </a:endParaRP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</a:rPr>
              <a:t>U Colima, Mexico </a:t>
            </a:r>
            <a:endParaRPr lang="en-GB" sz="1200" b="1" dirty="0" smtClean="0">
              <a:solidFill>
                <a:srgbClr val="000000"/>
              </a:solidFill>
            </a:endParaRP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  <a:cs typeface="Arial" panose="020B0604020202020204" pitchFamily="34" charset="0"/>
              </a:rPr>
              <a:t>UCPH Copenhagen, Denmark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</a:rPr>
              <a:t>CSIC/IFIC</a:t>
            </a:r>
            <a:r>
              <a:rPr lang="en-GB" sz="1200" b="1" dirty="0">
                <a:solidFill>
                  <a:srgbClr val="000000"/>
                </a:solidFill>
              </a:rPr>
              <a:t>, </a:t>
            </a:r>
            <a:r>
              <a:rPr lang="en-GB" sz="1200" b="1" dirty="0" smtClean="0">
                <a:solidFill>
                  <a:srgbClr val="000000"/>
                </a:solidFill>
              </a:rPr>
              <a:t>Spain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</a:rPr>
              <a:t>TU Darmstadt, </a:t>
            </a:r>
            <a:r>
              <a:rPr lang="en-GB" sz="1200" b="1" dirty="0" smtClean="0">
                <a:solidFill>
                  <a:srgbClr val="000000"/>
                </a:solidFill>
              </a:rPr>
              <a:t>Germany</a:t>
            </a:r>
            <a:endParaRPr lang="en-GB" sz="1200" b="1" dirty="0">
              <a:solidFill>
                <a:srgbClr val="000000"/>
              </a:solidFill>
            </a:endParaRP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</a:rPr>
              <a:t>TU Delft, Netherlands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</a:rPr>
              <a:t>DESY</a:t>
            </a:r>
            <a:r>
              <a:rPr lang="en-GB" sz="1200" b="1" dirty="0">
                <a:solidFill>
                  <a:srgbClr val="000000"/>
                </a:solidFill>
              </a:rPr>
              <a:t>, Germany </a:t>
            </a:r>
            <a:endParaRPr lang="en-GB" sz="1200" b="1" dirty="0" smtClean="0">
              <a:solidFill>
                <a:srgbClr val="000000"/>
              </a:solidFill>
            </a:endParaRPr>
          </a:p>
          <a:p>
            <a:pPr algn="l">
              <a:spcBef>
                <a:spcPts val="200"/>
              </a:spcBef>
              <a:defRPr/>
            </a:pPr>
            <a:r>
              <a:rPr lang="fr-CH" sz="1200" b="1" dirty="0" smtClean="0">
                <a:solidFill>
                  <a:srgbClr val="000000"/>
                </a:solidFill>
              </a:rPr>
              <a:t>DOE, Washington, USA</a:t>
            </a:r>
          </a:p>
          <a:p>
            <a:pPr algn="l">
              <a:spcBef>
                <a:spcPts val="200"/>
              </a:spcBef>
              <a:defRPr/>
            </a:pPr>
            <a:r>
              <a:rPr lang="fr-CH" sz="1200" b="1" dirty="0" smtClean="0">
                <a:solidFill>
                  <a:srgbClr val="000000"/>
                </a:solidFill>
              </a:rPr>
              <a:t>ESS, Lund, </a:t>
            </a:r>
            <a:r>
              <a:rPr lang="fr-CH" sz="1200" b="1" dirty="0" err="1" smtClean="0">
                <a:solidFill>
                  <a:srgbClr val="000000"/>
                </a:solidFill>
              </a:rPr>
              <a:t>Sweden</a:t>
            </a:r>
            <a:endParaRPr lang="en-GB" sz="1200" b="1" dirty="0" smtClean="0">
              <a:solidFill>
                <a:srgbClr val="000000"/>
              </a:solidFill>
            </a:endParaRP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</a:rPr>
              <a:t>TU Dresden, Germany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</a:rPr>
              <a:t>Duke </a:t>
            </a:r>
            <a:r>
              <a:rPr lang="en-GB" sz="1200" b="1" dirty="0" smtClean="0">
                <a:solidFill>
                  <a:srgbClr val="000000"/>
                </a:solidFill>
              </a:rPr>
              <a:t>U, </a:t>
            </a:r>
            <a:r>
              <a:rPr lang="en-GB" sz="1200" b="1" dirty="0">
                <a:solidFill>
                  <a:srgbClr val="000000"/>
                </a:solidFill>
              </a:rPr>
              <a:t>USA</a:t>
            </a:r>
          </a:p>
          <a:p>
            <a:pPr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</a:rPr>
              <a:t>EPFL, Switzerland</a:t>
            </a:r>
          </a:p>
          <a:p>
            <a:pPr algn="l">
              <a:spcBef>
                <a:spcPts val="200"/>
              </a:spcBef>
              <a:defRPr/>
            </a:pPr>
            <a:endParaRPr lang="en-GB" sz="12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l">
              <a:defRPr/>
            </a:pPr>
            <a:endParaRPr lang="en-GB" sz="1200" b="1" dirty="0">
              <a:solidFill>
                <a:srgbClr val="000000"/>
              </a:solidFill>
            </a:endParaRPr>
          </a:p>
          <a:p>
            <a:pPr algn="l">
              <a:defRPr/>
            </a:pPr>
            <a:endParaRPr lang="en-GB" sz="1200" b="1" dirty="0">
              <a:solidFill>
                <a:srgbClr val="000000"/>
              </a:solidFill>
            </a:endParaRPr>
          </a:p>
          <a:p>
            <a:pPr algn="l">
              <a:defRPr/>
            </a:pPr>
            <a:endParaRPr lang="en-GB" sz="1200" b="1" dirty="0">
              <a:solidFill>
                <a:srgbClr val="000000"/>
              </a:solidFill>
            </a:endParaRPr>
          </a:p>
          <a:p>
            <a:pPr algn="l">
              <a:defRPr/>
            </a:pPr>
            <a:endParaRPr lang="en-GB" sz="1200" b="1" dirty="0" smtClean="0">
              <a:solidFill>
                <a:srgbClr val="000000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052329" y="939547"/>
            <a:ext cx="3456384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200"/>
              </a:spcBef>
              <a:defRPr/>
            </a:pPr>
            <a:r>
              <a:rPr lang="fr-CH" sz="1200" b="1" dirty="0">
                <a:solidFill>
                  <a:srgbClr val="000000"/>
                </a:solidFill>
              </a:rPr>
              <a:t>UT Enschede, </a:t>
            </a:r>
            <a:r>
              <a:rPr lang="fr-CH" sz="1200" b="1" dirty="0" err="1">
                <a:solidFill>
                  <a:srgbClr val="000000"/>
                </a:solidFill>
              </a:rPr>
              <a:t>Netherlands</a:t>
            </a:r>
            <a:endParaRPr lang="en-GB" sz="1200" b="1" dirty="0">
              <a:solidFill>
                <a:srgbClr val="000000"/>
              </a:solidFill>
            </a:endParaRP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</a:rPr>
              <a:t>U </a:t>
            </a:r>
            <a:r>
              <a:rPr lang="en-GB" sz="1200" b="1" dirty="0">
                <a:solidFill>
                  <a:srgbClr val="000000"/>
                </a:solidFill>
              </a:rPr>
              <a:t>Geneva, Switzerland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</a:rPr>
              <a:t>Goethe </a:t>
            </a:r>
            <a:r>
              <a:rPr lang="en-GB" sz="1200" b="1" dirty="0" smtClean="0">
                <a:solidFill>
                  <a:srgbClr val="000000"/>
                </a:solidFill>
              </a:rPr>
              <a:t>U Frankfurt</a:t>
            </a:r>
            <a:r>
              <a:rPr lang="en-GB" sz="1200" b="1" dirty="0">
                <a:solidFill>
                  <a:srgbClr val="000000"/>
                </a:solidFill>
              </a:rPr>
              <a:t>, Germany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</a:rPr>
              <a:t>GSI, </a:t>
            </a:r>
            <a:r>
              <a:rPr lang="en-GB" sz="1200" b="1" dirty="0" smtClean="0">
                <a:solidFill>
                  <a:srgbClr val="000000"/>
                </a:solidFill>
              </a:rPr>
              <a:t>Germany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</a:rPr>
              <a:t>GWNU, Korea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</a:rPr>
              <a:t>U. Guanajuato, Mexico</a:t>
            </a:r>
            <a:endParaRPr lang="en-GB" sz="1200" b="1" dirty="0">
              <a:solidFill>
                <a:srgbClr val="000000"/>
              </a:solidFill>
            </a:endParaRP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</a:rPr>
              <a:t>Hellenic Open U, Greece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</a:rPr>
              <a:t>HEPHY</a:t>
            </a:r>
            <a:r>
              <a:rPr lang="en-GB" sz="1200" b="1" dirty="0">
                <a:solidFill>
                  <a:srgbClr val="000000"/>
                </a:solidFill>
              </a:rPr>
              <a:t>, </a:t>
            </a:r>
            <a:r>
              <a:rPr lang="en-GB" sz="1200" b="1" dirty="0" smtClean="0">
                <a:solidFill>
                  <a:srgbClr val="000000"/>
                </a:solidFill>
              </a:rPr>
              <a:t>Austria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</a:rPr>
              <a:t>U Houston, USA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</a:rPr>
              <a:t>IIT Kanpur, India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</a:rPr>
              <a:t>IFJ </a:t>
            </a:r>
            <a:r>
              <a:rPr lang="en-GB" sz="1200" b="1" dirty="0">
                <a:solidFill>
                  <a:srgbClr val="000000"/>
                </a:solidFill>
              </a:rPr>
              <a:t>PAN Krakow, </a:t>
            </a:r>
            <a:r>
              <a:rPr lang="en-GB" sz="1200" b="1" dirty="0" smtClean="0">
                <a:solidFill>
                  <a:srgbClr val="000000"/>
                </a:solidFill>
              </a:rPr>
              <a:t>Poland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</a:rPr>
              <a:t>INFN</a:t>
            </a:r>
            <a:r>
              <a:rPr lang="en-GB" sz="1200" b="1" dirty="0">
                <a:solidFill>
                  <a:srgbClr val="000000"/>
                </a:solidFill>
              </a:rPr>
              <a:t>, Italy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</a:rPr>
              <a:t>INP Minsk, </a:t>
            </a:r>
            <a:r>
              <a:rPr lang="en-GB" sz="1200" b="1" dirty="0" smtClean="0">
                <a:solidFill>
                  <a:srgbClr val="000000"/>
                </a:solidFill>
              </a:rPr>
              <a:t>Belarus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</a:rPr>
              <a:t>U Iowa, </a:t>
            </a:r>
            <a:r>
              <a:rPr lang="en-GB" sz="1200" b="1" dirty="0" smtClean="0">
                <a:solidFill>
                  <a:srgbClr val="000000"/>
                </a:solidFill>
              </a:rPr>
              <a:t>USA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</a:rPr>
              <a:t>IPM</a:t>
            </a:r>
            <a:r>
              <a:rPr lang="en-GB" sz="1200" b="1" dirty="0">
                <a:solidFill>
                  <a:srgbClr val="000000"/>
                </a:solidFill>
              </a:rPr>
              <a:t>, </a:t>
            </a:r>
            <a:r>
              <a:rPr lang="en-GB" sz="1200" b="1" dirty="0" smtClean="0">
                <a:solidFill>
                  <a:srgbClr val="000000"/>
                </a:solidFill>
              </a:rPr>
              <a:t>Iran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</a:rPr>
              <a:t>UC Irvine, USA</a:t>
            </a:r>
            <a:endParaRPr lang="en-GB" sz="1200" b="1" dirty="0">
              <a:solidFill>
                <a:srgbClr val="000000"/>
              </a:solidFill>
            </a:endParaRP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</a:rPr>
              <a:t>Istanbul </a:t>
            </a:r>
            <a:r>
              <a:rPr lang="en-GB" sz="1200" b="1" dirty="0">
                <a:solidFill>
                  <a:srgbClr val="000000"/>
                </a:solidFill>
              </a:rPr>
              <a:t>Aydin U</a:t>
            </a:r>
            <a:r>
              <a:rPr lang="en-GB" sz="1200" b="1" dirty="0" smtClean="0">
                <a:solidFill>
                  <a:srgbClr val="000000"/>
                </a:solidFill>
              </a:rPr>
              <a:t>., Turkey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</a:rPr>
              <a:t>JAI, </a:t>
            </a:r>
            <a:r>
              <a:rPr lang="en-GB" sz="1200" b="1" dirty="0">
                <a:solidFill>
                  <a:srgbClr val="000000"/>
                </a:solidFill>
              </a:rPr>
              <a:t>UK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</a:rPr>
              <a:t>JINR </a:t>
            </a:r>
            <a:r>
              <a:rPr lang="en-GB" sz="1200" b="1" dirty="0" err="1">
                <a:solidFill>
                  <a:srgbClr val="000000"/>
                </a:solidFill>
              </a:rPr>
              <a:t>Dubna</a:t>
            </a:r>
            <a:r>
              <a:rPr lang="en-GB" sz="1200" b="1" dirty="0">
                <a:solidFill>
                  <a:srgbClr val="000000"/>
                </a:solidFill>
              </a:rPr>
              <a:t>, Russia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</a:rPr>
              <a:t>Jefferson LAB, USA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</a:rPr>
              <a:t>FZ </a:t>
            </a:r>
            <a:r>
              <a:rPr lang="en-GB" sz="1200" b="1" dirty="0" err="1">
                <a:solidFill>
                  <a:srgbClr val="000000"/>
                </a:solidFill>
              </a:rPr>
              <a:t>Jülich</a:t>
            </a:r>
            <a:r>
              <a:rPr lang="en-GB" sz="1200" b="1" dirty="0">
                <a:solidFill>
                  <a:srgbClr val="000000"/>
                </a:solidFill>
              </a:rPr>
              <a:t>, Germany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</a:rPr>
              <a:t>KAIST, Korea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  <a:cs typeface="Arial" panose="020B0604020202020204" pitchFamily="34" charset="0"/>
              </a:rPr>
              <a:t>KEK, </a:t>
            </a: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Japan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  <a:cs typeface="Arial" panose="020B0604020202020204" pitchFamily="34" charset="0"/>
              </a:rPr>
              <a:t>KIAS, Korea</a:t>
            </a:r>
            <a:br>
              <a:rPr lang="en-GB" sz="1200" b="1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GB" sz="1200" b="1" dirty="0">
                <a:solidFill>
                  <a:srgbClr val="000000"/>
                </a:solidFill>
                <a:cs typeface="Arial" panose="020B0604020202020204" pitchFamily="34" charset="0"/>
              </a:rPr>
              <a:t>King’s College London, </a:t>
            </a: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UK</a:t>
            </a:r>
          </a:p>
          <a:p>
            <a:pPr algn="l">
              <a:spcBef>
                <a:spcPts val="200"/>
              </a:spcBef>
              <a:defRPr/>
            </a:pPr>
            <a:endParaRPr lang="en-GB" sz="12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l">
              <a:defRPr/>
            </a:pPr>
            <a:endParaRPr lang="en-GB" sz="12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l">
              <a:defRPr/>
            </a:pPr>
            <a:endParaRPr lang="en-GB" sz="1200" b="1" dirty="0">
              <a:solidFill>
                <a:srgbClr val="000000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508713" y="939408"/>
            <a:ext cx="2843808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  <a:cs typeface="Arial" panose="020B0604020202020204" pitchFamily="34" charset="0"/>
              </a:rPr>
              <a:t>KIT Karlsruhe, Germany</a:t>
            </a:r>
          </a:p>
          <a:p>
            <a:pPr algn="l">
              <a:spcBef>
                <a:spcPts val="200"/>
              </a:spcBef>
              <a:defRPr/>
            </a:pPr>
            <a:r>
              <a:rPr lang="fr-CH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KU, Seoul, </a:t>
            </a:r>
            <a:r>
              <a:rPr lang="fr-CH" sz="1200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Korea</a:t>
            </a:r>
            <a:endParaRPr lang="en-GB" sz="12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  <a:cs typeface="Arial" panose="020B0604020202020204" pitchFamily="34" charset="0"/>
              </a:rPr>
              <a:t>Korea </a:t>
            </a: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U </a:t>
            </a:r>
            <a:r>
              <a:rPr lang="en-GB" sz="1200" b="1" dirty="0" err="1">
                <a:solidFill>
                  <a:srgbClr val="000000"/>
                </a:solidFill>
                <a:cs typeface="Arial" panose="020B0604020202020204" pitchFamily="34" charset="0"/>
              </a:rPr>
              <a:t>Sejong</a:t>
            </a:r>
            <a:r>
              <a:rPr lang="en-GB" sz="1200" b="1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Korea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  <a:cs typeface="Arial" panose="020B0604020202020204" pitchFamily="34" charset="0"/>
              </a:rPr>
              <a:t>U. Liverpool, </a:t>
            </a: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UK</a:t>
            </a:r>
            <a:b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U. Lund, Sweden</a:t>
            </a:r>
            <a:endParaRPr lang="en-GB" sz="12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MAX IV, Lund, Sweden</a:t>
            </a:r>
            <a:endParaRPr lang="en-GB" sz="12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l">
              <a:spcBef>
                <a:spcPts val="200"/>
              </a:spcBef>
              <a:defRPr/>
            </a:pPr>
            <a:r>
              <a:rPr lang="en-GB" sz="1200" b="1" dirty="0" err="1">
                <a:solidFill>
                  <a:srgbClr val="000000"/>
                </a:solidFill>
                <a:cs typeface="Arial" panose="020B0604020202020204" pitchFamily="34" charset="0"/>
              </a:rPr>
              <a:t>MEPhI</a:t>
            </a:r>
            <a:r>
              <a:rPr lang="en-GB" sz="1200" b="1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Russia</a:t>
            </a:r>
            <a:b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UNIMI, Milan, Italy</a:t>
            </a:r>
            <a:endParaRPr lang="en-GB" sz="12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MIT, USA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Northern </a:t>
            </a:r>
            <a:r>
              <a:rPr lang="en-GB" sz="1200" b="1" dirty="0">
                <a:solidFill>
                  <a:srgbClr val="000000"/>
                </a:solidFill>
                <a:cs typeface="Arial" panose="020B0604020202020204" pitchFamily="34" charset="0"/>
              </a:rPr>
              <a:t>Illinois </a:t>
            </a: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U, </a:t>
            </a:r>
            <a:r>
              <a:rPr lang="en-GB" sz="1200" b="1" dirty="0">
                <a:solidFill>
                  <a:srgbClr val="000000"/>
                </a:solidFill>
                <a:cs typeface="Arial" panose="020B0604020202020204" pitchFamily="34" charset="0"/>
              </a:rPr>
              <a:t>USA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  <a:cs typeface="Arial" panose="020B0604020202020204" pitchFamily="34" charset="0"/>
              </a:rPr>
              <a:t>NC PHEP Minsk, </a:t>
            </a: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Belarus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U </a:t>
            </a:r>
            <a:r>
              <a:rPr lang="en-GB" sz="1200" b="1" dirty="0">
                <a:solidFill>
                  <a:srgbClr val="000000"/>
                </a:solidFill>
                <a:cs typeface="Arial" panose="020B0604020202020204" pitchFamily="34" charset="0"/>
              </a:rPr>
              <a:t>Oxford, </a:t>
            </a: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UK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PSI</a:t>
            </a:r>
            <a:r>
              <a:rPr lang="en-GB" sz="1200" b="1" dirty="0">
                <a:solidFill>
                  <a:srgbClr val="000000"/>
                </a:solidFill>
                <a:cs typeface="Arial" panose="020B0604020202020204" pitchFamily="34" charset="0"/>
              </a:rPr>
              <a:t>, Switzerland </a:t>
            </a:r>
            <a:endParaRPr lang="en-GB" sz="12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U. Rostock, Germany</a:t>
            </a:r>
          </a:p>
          <a:p>
            <a:pPr algn="l">
              <a:spcBef>
                <a:spcPts val="200"/>
              </a:spcBef>
              <a:defRPr/>
            </a:pPr>
            <a:r>
              <a:rPr lang="fr-CH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RTU, Riga, </a:t>
            </a:r>
            <a:r>
              <a:rPr lang="fr-CH" sz="1200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Latvia</a:t>
            </a:r>
            <a:endParaRPr lang="en-GB" sz="12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UC </a:t>
            </a:r>
            <a:r>
              <a:rPr lang="en-GB" sz="1200" b="1" dirty="0">
                <a:solidFill>
                  <a:srgbClr val="000000"/>
                </a:solidFill>
                <a:cs typeface="Arial" panose="020B0604020202020204" pitchFamily="34" charset="0"/>
              </a:rPr>
              <a:t>Santa Barbara, </a:t>
            </a: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USA</a:t>
            </a:r>
            <a:r>
              <a:rPr lang="en-GB" sz="1200" b="1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en-GB" sz="1200" b="1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GB" sz="1200" b="1" dirty="0">
                <a:solidFill>
                  <a:srgbClr val="000000"/>
                </a:solidFill>
                <a:cs typeface="Arial" panose="020B0604020202020204" pitchFamily="34" charset="0"/>
              </a:rPr>
              <a:t>Sapienza/Roma, Italy </a:t>
            </a:r>
            <a:endParaRPr lang="en-GB" sz="12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U Siegen, Germany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  <a:cs typeface="Arial" panose="020B0604020202020204" pitchFamily="34" charset="0"/>
              </a:rPr>
              <a:t>U Silesia, </a:t>
            </a: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Poland</a:t>
            </a:r>
            <a:endParaRPr lang="en-GB" sz="12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TU </a:t>
            </a:r>
            <a:r>
              <a:rPr lang="en-GB" sz="1200" b="1" dirty="0">
                <a:solidFill>
                  <a:srgbClr val="000000"/>
                </a:solidFill>
                <a:cs typeface="Arial" panose="020B0604020202020204" pitchFamily="34" charset="0"/>
              </a:rPr>
              <a:t>Tampere, </a:t>
            </a: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Finland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TOBB, Turkey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  <a:cs typeface="Arial" panose="020B0604020202020204" pitchFamily="34" charset="0"/>
              </a:rPr>
              <a:t>U </a:t>
            </a:r>
            <a:r>
              <a:rPr lang="en-GB" sz="1200" b="1" dirty="0" err="1">
                <a:solidFill>
                  <a:srgbClr val="000000"/>
                </a:solidFill>
                <a:cs typeface="Arial" panose="020B0604020202020204" pitchFamily="34" charset="0"/>
              </a:rPr>
              <a:t>Twente</a:t>
            </a:r>
            <a:r>
              <a:rPr lang="en-GB" sz="1200" b="1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Netherlands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TU Vienna, Austria</a:t>
            </a:r>
            <a:b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GB" sz="12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Wigner RCP, Budapest, Hungary</a:t>
            </a:r>
          </a:p>
          <a:p>
            <a:pPr algn="l">
              <a:spcBef>
                <a:spcPts val="200"/>
              </a:spcBef>
              <a:defRPr/>
            </a:pPr>
            <a:r>
              <a:rPr lang="en-GB" sz="1200" b="1" dirty="0">
                <a:solidFill>
                  <a:srgbClr val="000000"/>
                </a:solidFill>
                <a:cs typeface="Arial" panose="020B0604020202020204" pitchFamily="34" charset="0"/>
              </a:rPr>
              <a:t>Wroclaw </a:t>
            </a:r>
            <a:r>
              <a:rPr lang="en-GB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UT, Poland</a:t>
            </a:r>
          </a:p>
          <a:p>
            <a:pPr algn="l">
              <a:defRPr/>
            </a:pPr>
            <a:endParaRPr lang="en-GB" sz="12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</a:t>
            </a:r>
          </a:p>
          <a:p>
            <a:pPr>
              <a:defRPr/>
            </a:pPr>
            <a:r>
              <a:rPr lang="en-US" sz="1800" kern="0" dirty="0">
                <a:latin typeface="Arial"/>
              </a:rPr>
              <a:t> </a:t>
            </a:r>
            <a:r>
              <a:rPr lang="en-US" sz="1800" kern="0" dirty="0" smtClean="0">
                <a:latin typeface="Arial"/>
              </a:rPr>
              <a:t>                        </a:t>
            </a:r>
            <a:r>
              <a:rPr lang="en-US" kern="0" dirty="0" smtClean="0"/>
              <a:t>FCC </a:t>
            </a:r>
            <a:r>
              <a:rPr lang="en-US" kern="0" dirty="0"/>
              <a:t>Collaboration Status</a:t>
            </a:r>
          </a:p>
          <a:p>
            <a:pPr>
              <a:defRPr/>
            </a:pPr>
            <a:r>
              <a:rPr lang="en-GB" sz="1600" kern="0" dirty="0"/>
              <a:t>                          </a:t>
            </a:r>
            <a:r>
              <a:rPr lang="en-GB" sz="1600" kern="0" dirty="0" smtClean="0"/>
              <a:t>      </a:t>
            </a:r>
            <a:r>
              <a:rPr lang="en-GB" sz="1800" kern="0" dirty="0" smtClean="0"/>
              <a:t>75 </a:t>
            </a:r>
            <a:r>
              <a:rPr lang="en-GB" sz="1800" kern="0" dirty="0"/>
              <a:t>collaboration members &amp; CERN as host institute, </a:t>
            </a:r>
            <a:r>
              <a:rPr lang="en-GB" sz="1800" kern="0" dirty="0" smtClean="0"/>
              <a:t>April 2016</a:t>
            </a:r>
            <a:endParaRPr lang="en-GB" sz="1800" kern="0" dirty="0"/>
          </a:p>
          <a:p>
            <a:pPr lvl="0"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66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10" y="1628800"/>
            <a:ext cx="8998386" cy="1106577"/>
          </a:xfrm>
        </p:spPr>
        <p:txBody>
          <a:bodyPr>
            <a:noAutofit/>
          </a:bodyPr>
          <a:lstStyle/>
          <a:p>
            <a:r>
              <a:rPr lang="en-GB" sz="1800" dirty="0" smtClean="0"/>
              <a:t>Supports and makes essential contributions to the FCC-</a:t>
            </a:r>
            <a:r>
              <a:rPr lang="en-GB" sz="1800" dirty="0" err="1" smtClean="0"/>
              <a:t>hh</a:t>
            </a:r>
            <a:r>
              <a:rPr lang="en-GB" sz="1800" dirty="0" smtClean="0"/>
              <a:t> work packages: </a:t>
            </a:r>
          </a:p>
          <a:p>
            <a:r>
              <a:rPr lang="en-GB" sz="1800" b="1" dirty="0" smtClean="0">
                <a:solidFill>
                  <a:srgbClr val="FF0000"/>
                </a:solidFill>
              </a:rPr>
              <a:t>Arc &amp; IR optics design, 16 </a:t>
            </a:r>
            <a:r>
              <a:rPr lang="en-GB" sz="1800" b="1" dirty="0">
                <a:solidFill>
                  <a:srgbClr val="FF0000"/>
                </a:solidFill>
              </a:rPr>
              <a:t>T </a:t>
            </a:r>
            <a:r>
              <a:rPr lang="en-GB" sz="1800" b="1" dirty="0" smtClean="0">
                <a:solidFill>
                  <a:srgbClr val="FF0000"/>
                </a:solidFill>
              </a:rPr>
              <a:t>dipole design, </a:t>
            </a:r>
            <a:r>
              <a:rPr lang="en-GB" sz="1800" b="1" dirty="0">
                <a:solidFill>
                  <a:srgbClr val="FF0000"/>
                </a:solidFill>
              </a:rPr>
              <a:t>cryogenic </a:t>
            </a:r>
            <a:r>
              <a:rPr lang="en-GB" sz="1800" b="1" dirty="0" smtClean="0">
                <a:solidFill>
                  <a:srgbClr val="FF0000"/>
                </a:solidFill>
              </a:rPr>
              <a:t>beam vacuum system </a:t>
            </a:r>
          </a:p>
          <a:p>
            <a:r>
              <a:rPr lang="en-GB" sz="1800" b="1" dirty="0"/>
              <a:t>Recognition of FCC Study by European </a:t>
            </a:r>
            <a:r>
              <a:rPr lang="en-GB" sz="1800" b="1" dirty="0" smtClean="0"/>
              <a:t>Commission.</a:t>
            </a:r>
            <a:endParaRPr lang="en-GB" sz="1800" b="1" dirty="0"/>
          </a:p>
          <a:p>
            <a:endParaRPr lang="fr-CH" sz="1800" dirty="0">
              <a:solidFill>
                <a:srgbClr val="FF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51520" y="1124744"/>
            <a:ext cx="8823600" cy="677334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>
            <a:lvl1pPr marL="180000" indent="-180000" algn="l" defTabSz="720000" rtl="0" eaLnBrk="1" latinLnBrk="0" hangingPunct="1"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C377B"/>
              </a:buClr>
              <a:buFont typeface="Arial"/>
              <a:buNone/>
            </a:pPr>
            <a:r>
              <a:rPr lang="en-GB" sz="2800" b="1" dirty="0" smtClean="0">
                <a:solidFill>
                  <a:srgbClr val="0C377B"/>
                </a:solidFill>
              </a:rPr>
              <a:t>European Union contributes with funding to FCC-</a:t>
            </a:r>
            <a:r>
              <a:rPr lang="en-GB" sz="2800" b="1" dirty="0" err="1" smtClean="0">
                <a:solidFill>
                  <a:srgbClr val="0C377B"/>
                </a:solidFill>
              </a:rPr>
              <a:t>hh</a:t>
            </a:r>
            <a:r>
              <a:rPr lang="en-GB" sz="2800" b="1" dirty="0" smtClean="0">
                <a:solidFill>
                  <a:srgbClr val="0C377B"/>
                </a:solidFill>
              </a:rPr>
              <a:t> study</a:t>
            </a:r>
            <a:endParaRPr lang="fr-CH" sz="2800" b="1" dirty="0">
              <a:solidFill>
                <a:srgbClr val="0C377B"/>
              </a:solidFill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26" y="2994342"/>
            <a:ext cx="8393723" cy="3154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937" y="5285071"/>
            <a:ext cx="841036" cy="404123"/>
          </a:xfrm>
          <a:prstGeom prst="rect">
            <a:avLst/>
          </a:prstGeom>
          <a:solidFill>
            <a:srgbClr val="0C377B"/>
          </a:solidFill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  </a:t>
            </a:r>
            <a:r>
              <a:rPr lang="en-GB" sz="3200" dirty="0" err="1" smtClean="0"/>
              <a:t>EuroCirCol</a:t>
            </a:r>
            <a:r>
              <a:rPr lang="en-GB" sz="3200" dirty="0" smtClean="0"/>
              <a:t> </a:t>
            </a:r>
            <a:r>
              <a:rPr lang="en-GB" sz="3200" dirty="0"/>
              <a:t>EU Horizon 2020 Grant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2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050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52929" t="11467" r="-186" b="36"/>
          <a:stretch/>
        </p:blipFill>
        <p:spPr>
          <a:xfrm>
            <a:off x="4843581" y="3087030"/>
            <a:ext cx="4320000" cy="3780000"/>
          </a:xfrm>
          <a:prstGeom prst="rect">
            <a:avLst/>
          </a:prstGeom>
        </p:spPr>
      </p:pic>
      <p:pic>
        <p:nvPicPr>
          <p:cNvPr id="3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0" y="90256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 bwMode="auto">
          <a:xfrm>
            <a:off x="430824" y="1308320"/>
            <a:ext cx="4054022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dirty="0">
                <a:solidFill>
                  <a:srgbClr val="FFFF00"/>
                </a:solidFill>
                <a:ea typeface="ＭＳ Ｐゴシック" charset="0"/>
              </a:rPr>
              <a:t>First FCC Week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00"/>
                </a:solidFill>
                <a:ea typeface="ＭＳ Ｐゴシック" charset="0"/>
              </a:rPr>
              <a:t>Conference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00"/>
                </a:solidFill>
                <a:ea typeface="ＭＳ Ｐゴシック" charset="0"/>
              </a:rPr>
              <a:t> 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00"/>
                </a:solidFill>
                <a:ea typeface="ＭＳ Ｐゴシック" charset="0"/>
              </a:rPr>
              <a:t>Washington DC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FF00"/>
                </a:solidFill>
                <a:ea typeface="ＭＳ Ｐゴシック" charset="0"/>
              </a:rPr>
              <a:t>23-27 March 2015</a:t>
            </a: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400" b="1" dirty="0">
              <a:solidFill>
                <a:srgbClr val="FFFF00"/>
              </a:solidFill>
              <a:ea typeface="ＭＳ Ｐゴシック" charset="0"/>
            </a:endParaRPr>
          </a:p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endParaRPr lang="en-GB" sz="2800" b="1" dirty="0">
              <a:solidFill>
                <a:srgbClr val="FFFF00"/>
              </a:solidFill>
              <a:ea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68733" y="5085184"/>
            <a:ext cx="2542684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F0F0F0"/>
                </a:solidFill>
                <a:ea typeface="ＭＳ Ｐゴシック" charset="0"/>
                <a:hlinkClick r:id="rId4"/>
              </a:rPr>
              <a:t>http://cern.ch/fccw2015</a:t>
            </a:r>
            <a:endParaRPr lang="en-GB" b="1" dirty="0">
              <a:solidFill>
                <a:srgbClr val="F0F0F0"/>
              </a:solidFill>
              <a:ea typeface="ＭＳ Ｐゴシック" charset="0"/>
            </a:endParaRPr>
          </a:p>
        </p:txBody>
      </p:sp>
      <p:pic>
        <p:nvPicPr>
          <p:cNvPr id="1027" name="DBE644A3-2FCC-46FB-8AE7-AEB9D20B1D33" descr="Inline image 2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499" y="46"/>
            <a:ext cx="4323173" cy="309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551793" y="3130475"/>
            <a:ext cx="16514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55A0"/>
                </a:solidFill>
              </a:rPr>
              <a:t>468</a:t>
            </a:r>
          </a:p>
          <a:p>
            <a:pPr algn="ctr"/>
            <a:r>
              <a:rPr lang="en-US" sz="2000" b="1" dirty="0" smtClean="0">
                <a:solidFill>
                  <a:srgbClr val="0055A0"/>
                </a:solidFill>
              </a:rPr>
              <a:t>Participants</a:t>
            </a:r>
            <a:endParaRPr lang="en-US" sz="2000" b="1" dirty="0">
              <a:solidFill>
                <a:srgbClr val="0055A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71783" y="5313185"/>
            <a:ext cx="26175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55A0"/>
                </a:solidFill>
              </a:rPr>
              <a:t>24</a:t>
            </a:r>
            <a:r>
              <a:rPr lang="en-US" sz="3600" dirty="0" smtClean="0">
                <a:solidFill>
                  <a:srgbClr val="0055A0"/>
                </a:solidFill>
              </a:rPr>
              <a:t> </a:t>
            </a:r>
          </a:p>
          <a:p>
            <a:pPr algn="ctr"/>
            <a:r>
              <a:rPr lang="en-US" sz="2000" b="1" dirty="0" smtClean="0">
                <a:solidFill>
                  <a:srgbClr val="0055A0"/>
                </a:solidFill>
              </a:rPr>
              <a:t>Countries</a:t>
            </a:r>
            <a:endParaRPr lang="en-US" sz="2400" b="1" dirty="0">
              <a:solidFill>
                <a:srgbClr val="0055A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22419" y="4246615"/>
            <a:ext cx="13990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55A0"/>
                </a:solidFill>
              </a:rPr>
              <a:t>168 </a:t>
            </a:r>
            <a:r>
              <a:rPr lang="en-US" sz="3600" dirty="0" smtClean="0">
                <a:solidFill>
                  <a:srgbClr val="0055A0"/>
                </a:solidFill>
              </a:rPr>
              <a:t/>
            </a:r>
            <a:br>
              <a:rPr lang="en-US" sz="3600" dirty="0" smtClean="0">
                <a:solidFill>
                  <a:srgbClr val="0055A0"/>
                </a:solidFill>
              </a:rPr>
            </a:br>
            <a:r>
              <a:rPr lang="en-US" sz="2000" b="1" dirty="0" smtClean="0">
                <a:solidFill>
                  <a:srgbClr val="0055A0"/>
                </a:solidFill>
              </a:rPr>
              <a:t>Institutes</a:t>
            </a:r>
            <a:endParaRPr lang="en-US" sz="2400" b="1" dirty="0">
              <a:solidFill>
                <a:srgbClr val="0055A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r="385"/>
          <a:stretch/>
        </p:blipFill>
        <p:spPr>
          <a:xfrm>
            <a:off x="-3590" y="7494"/>
            <a:ext cx="4860000" cy="68580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0032" y="3118483"/>
            <a:ext cx="3672408" cy="199170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967490" y="2492896"/>
            <a:ext cx="2736647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pPr algn="ctr" defTabSz="584200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F0F0F0"/>
                </a:solidFill>
                <a:ea typeface="ＭＳ Ｐゴシック" charset="0"/>
                <a:hlinkClick r:id="rId9"/>
              </a:rPr>
              <a:t>http://</a:t>
            </a:r>
            <a:r>
              <a:rPr lang="en-GB" b="1" dirty="0" smtClean="0">
                <a:solidFill>
                  <a:srgbClr val="F0F0F0"/>
                </a:solidFill>
                <a:ea typeface="ＭＳ Ｐゴシック" charset="0"/>
                <a:hlinkClick r:id="rId9"/>
              </a:rPr>
              <a:t>cern.ch/fccw2016</a:t>
            </a:r>
            <a:endParaRPr lang="en-GB" b="1" dirty="0">
              <a:solidFill>
                <a:srgbClr val="F0F0F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33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7544" y="995718"/>
            <a:ext cx="9036496" cy="4351338"/>
          </a:xfrm>
        </p:spPr>
        <p:txBody>
          <a:bodyPr>
            <a:noAutofit/>
          </a:bodyPr>
          <a:lstStyle/>
          <a:p>
            <a:pPr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de-AT" dirty="0" smtClean="0"/>
              <a:t>There is a strong rising interest in Future Circular Colliders and a </a:t>
            </a:r>
            <a:r>
              <a:rPr lang="de-AT" dirty="0"/>
              <a:t>community is </a:t>
            </a:r>
            <a:r>
              <a:rPr lang="de-AT" dirty="0" smtClean="0"/>
              <a:t>forming to study </a:t>
            </a:r>
            <a:r>
              <a:rPr lang="de-AT" dirty="0"/>
              <a:t>these machines</a:t>
            </a:r>
            <a:endParaRPr lang="en-GB" dirty="0" smtClean="0"/>
          </a:p>
          <a:p>
            <a:pPr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de-AT" dirty="0" smtClean="0"/>
              <a:t>International collaboration is needed to advance with this study on all the challenging subjects </a:t>
            </a:r>
          </a:p>
          <a:p>
            <a:pPr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de-AT" dirty="0" smtClean="0"/>
              <a:t>Many technical challenges in field or SC magnets, RF, coatings, materials, vacuum, etc.</a:t>
            </a:r>
            <a:endParaRPr lang="en-GB" dirty="0" smtClean="0"/>
          </a:p>
          <a:p>
            <a:pPr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Consolidated parameter sets for </a:t>
            </a:r>
            <a:r>
              <a:rPr lang="en-GB" dirty="0"/>
              <a:t>both </a:t>
            </a:r>
            <a:r>
              <a:rPr lang="en-GB" dirty="0" smtClean="0"/>
              <a:t>machines FCC-</a:t>
            </a:r>
            <a:r>
              <a:rPr lang="en-GB" dirty="0" err="1" smtClean="0"/>
              <a:t>hh</a:t>
            </a:r>
            <a:r>
              <a:rPr lang="en-GB" dirty="0" smtClean="0"/>
              <a:t> and FCC-</a:t>
            </a:r>
            <a:r>
              <a:rPr lang="en-GB" dirty="0" err="1" smtClean="0"/>
              <a:t>ee</a:t>
            </a:r>
            <a:r>
              <a:rPr lang="en-GB" dirty="0" smtClean="0"/>
              <a:t> have been established and work on all areas, accelerator physics, technologies, infrastructures, detectors and physics is advancing well.</a:t>
            </a:r>
          </a:p>
          <a:p>
            <a:pPr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Next milestone is a study review at FCC Week in Berlin in 2017, to define contents of CDR. </a:t>
            </a:r>
          </a:p>
          <a:p>
            <a:pPr>
              <a:buClr>
                <a:srgbClr val="0C377B"/>
              </a:buClr>
              <a:buFont typeface="Arial" panose="020B0604020202020204" pitchFamily="34" charset="0"/>
              <a:buChar char="•"/>
            </a:pPr>
            <a:endParaRPr lang="en-GB" dirty="0" smtClean="0"/>
          </a:p>
          <a:p>
            <a:pPr lvl="1">
              <a:buClr>
                <a:srgbClr val="0C377B"/>
              </a:buClr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Conclusions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7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984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erlinScene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" b="20862"/>
          <a:stretch/>
        </p:blipFill>
        <p:spPr>
          <a:xfrm>
            <a:off x="-9474" y="-108000"/>
            <a:ext cx="9153474" cy="712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602" y="916760"/>
            <a:ext cx="8226854" cy="5752600"/>
          </a:xfrm>
        </p:spPr>
        <p:txBody>
          <a:bodyPr>
            <a:normAutofit/>
          </a:bodyPr>
          <a:lstStyle/>
          <a:p>
            <a:pPr algn="ctr"/>
            <a:r>
              <a:rPr lang="en-GB" b="1" spc="150" dirty="0" smtClean="0">
                <a:solidFill>
                  <a:schemeClr val="accent6"/>
                </a:solidFill>
              </a:rPr>
              <a:t>FCC</a:t>
            </a:r>
            <a:r>
              <a:rPr lang="en-GB" b="1" spc="150" dirty="0" smtClean="0">
                <a:solidFill>
                  <a:srgbClr val="0055A0"/>
                </a:solidFill>
              </a:rPr>
              <a:t> </a:t>
            </a:r>
            <a:r>
              <a:rPr lang="en-GB" b="1" spc="150" dirty="0" smtClean="0">
                <a:solidFill>
                  <a:srgbClr val="FF0000"/>
                </a:solidFill>
              </a:rPr>
              <a:t>Week</a:t>
            </a:r>
            <a:r>
              <a:rPr lang="en-GB" b="1" spc="150" dirty="0" smtClean="0">
                <a:solidFill>
                  <a:srgbClr val="0055A0"/>
                </a:solidFill>
              </a:rPr>
              <a:t> </a:t>
            </a:r>
            <a:r>
              <a:rPr lang="en-GB" b="1" spc="150" dirty="0" smtClean="0">
                <a:solidFill>
                  <a:srgbClr val="FFCC00"/>
                </a:solidFill>
              </a:rPr>
              <a:t>2017</a:t>
            </a:r>
            <a:br>
              <a:rPr lang="en-GB" b="1" spc="150" dirty="0" smtClean="0">
                <a:solidFill>
                  <a:srgbClr val="FFCC00"/>
                </a:solidFill>
              </a:rPr>
            </a:br>
            <a:r>
              <a:rPr lang="en-GB" b="1" spc="150" dirty="0" smtClean="0">
                <a:solidFill>
                  <a:srgbClr val="0055A0"/>
                </a:solidFill>
              </a:rPr>
              <a:t/>
            </a:r>
            <a:br>
              <a:rPr lang="en-GB" b="1" spc="150" dirty="0" smtClean="0">
                <a:solidFill>
                  <a:srgbClr val="0055A0"/>
                </a:solidFill>
              </a:rPr>
            </a:br>
            <a:r>
              <a:rPr lang="en-GB" b="1" spc="150" dirty="0">
                <a:solidFill>
                  <a:srgbClr val="0055A0"/>
                </a:solidFill>
              </a:rPr>
              <a:t/>
            </a:r>
            <a:br>
              <a:rPr lang="en-GB" b="1" spc="150" dirty="0">
                <a:solidFill>
                  <a:srgbClr val="0055A0"/>
                </a:solidFill>
              </a:rPr>
            </a:br>
            <a:r>
              <a:rPr lang="en-GB" b="1" spc="150" dirty="0" smtClean="0">
                <a:solidFill>
                  <a:srgbClr val="0055A0"/>
                </a:solidFill>
              </a:rPr>
              <a:t/>
            </a:r>
            <a:br>
              <a:rPr lang="en-GB" b="1" spc="150" dirty="0" smtClean="0">
                <a:solidFill>
                  <a:srgbClr val="0055A0"/>
                </a:solidFill>
              </a:rPr>
            </a:br>
            <a:r>
              <a:rPr lang="en-GB" b="1" spc="150" dirty="0">
                <a:solidFill>
                  <a:srgbClr val="0055A0"/>
                </a:solidFill>
              </a:rPr>
              <a:t/>
            </a:r>
            <a:br>
              <a:rPr lang="en-GB" b="1" spc="150" dirty="0">
                <a:solidFill>
                  <a:srgbClr val="0055A0"/>
                </a:solidFill>
              </a:rPr>
            </a:br>
            <a:r>
              <a:rPr lang="en-GB" b="1" spc="150" dirty="0" smtClean="0">
                <a:solidFill>
                  <a:srgbClr val="0055A0"/>
                </a:solidFill>
              </a:rPr>
              <a:t/>
            </a:r>
            <a:br>
              <a:rPr lang="en-GB" b="1" spc="150" dirty="0" smtClean="0">
                <a:solidFill>
                  <a:srgbClr val="0055A0"/>
                </a:solidFill>
              </a:rPr>
            </a:br>
            <a:r>
              <a:rPr lang="en-GB" sz="3100" b="1" spc="150" dirty="0" smtClean="0">
                <a:solidFill>
                  <a:srgbClr val="0055A0"/>
                </a:solidFill>
              </a:rPr>
              <a:t/>
            </a:r>
            <a:br>
              <a:rPr lang="en-GB" sz="3100" b="1" spc="150" dirty="0" smtClean="0">
                <a:solidFill>
                  <a:srgbClr val="0055A0"/>
                </a:solidFill>
              </a:rPr>
            </a:br>
            <a:r>
              <a:rPr lang="en-GB" sz="3100" b="1" spc="150" dirty="0">
                <a:solidFill>
                  <a:srgbClr val="0055A0"/>
                </a:solidFill>
              </a:rPr>
              <a:t/>
            </a:r>
            <a:br>
              <a:rPr lang="en-GB" sz="3100" b="1" spc="150" dirty="0">
                <a:solidFill>
                  <a:srgbClr val="0055A0"/>
                </a:solidFill>
              </a:rPr>
            </a:br>
            <a:r>
              <a:rPr lang="en-GB" b="1" spc="150" dirty="0" smtClean="0">
                <a:solidFill>
                  <a:srgbClr val="0055A0"/>
                </a:solidFill>
              </a:rPr>
              <a:t>29 May – 2 June 2017</a:t>
            </a:r>
            <a:br>
              <a:rPr lang="en-GB" b="1" spc="150" dirty="0" smtClean="0">
                <a:solidFill>
                  <a:srgbClr val="0055A0"/>
                </a:solidFill>
              </a:rPr>
            </a:br>
            <a:r>
              <a:rPr lang="en-GB" b="1" spc="150" dirty="0" smtClean="0">
                <a:solidFill>
                  <a:srgbClr val="0055A0"/>
                </a:solidFill>
              </a:rPr>
              <a:t>Berlin, Germany</a:t>
            </a:r>
            <a:endParaRPr lang="fr-CH" spc="150" dirty="0">
              <a:solidFill>
                <a:srgbClr val="0055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297" y="223860"/>
            <a:ext cx="1534183" cy="7371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16" y="57882"/>
            <a:ext cx="1859504" cy="77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0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69" y="1013408"/>
            <a:ext cx="8535011" cy="2618827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en-US" sz="2000" b="1" dirty="0" smtClean="0"/>
              <a:t>European Strategy for Particle Physics 2013: </a:t>
            </a:r>
          </a:p>
          <a:p>
            <a:pPr marL="468000" lvl="1" indent="0">
              <a:buNone/>
            </a:pPr>
            <a:r>
              <a:rPr lang="en-US" dirty="0" smtClean="0"/>
              <a:t>“…to </a:t>
            </a:r>
            <a:r>
              <a:rPr lang="en-US" b="1" dirty="0">
                <a:solidFill>
                  <a:srgbClr val="FF0000"/>
                </a:solidFill>
              </a:rPr>
              <a:t>propose an ambitious post-LHC accelerator </a:t>
            </a:r>
            <a:r>
              <a:rPr lang="en-US" b="1" dirty="0" smtClean="0">
                <a:solidFill>
                  <a:srgbClr val="FF0000"/>
                </a:solidFill>
              </a:rPr>
              <a:t>project</a:t>
            </a:r>
            <a:r>
              <a:rPr lang="en-US" dirty="0" smtClean="0"/>
              <a:t>….., </a:t>
            </a:r>
            <a:r>
              <a:rPr lang="en-US" dirty="0"/>
              <a:t>CERN should undertake design studies for accelerator projects in a global context</a:t>
            </a:r>
            <a:r>
              <a:rPr lang="en-US" dirty="0" smtClean="0"/>
              <a:t>,…with </a:t>
            </a:r>
            <a:r>
              <a:rPr lang="en-US" dirty="0"/>
              <a:t>emphasis on proton-proton and electron-positron high-energy frontier </a:t>
            </a:r>
            <a:r>
              <a:rPr lang="en-US" dirty="0" smtClean="0"/>
              <a:t>machines….</a:t>
            </a:r>
            <a:r>
              <a:rPr lang="en-GB" dirty="0" smtClean="0"/>
              <a:t>coupled </a:t>
            </a:r>
            <a:r>
              <a:rPr lang="en-GB" dirty="0"/>
              <a:t>to a vigorous accelerator R&amp;D programme, including high-field magnets and high-gradient accelerating structures</a:t>
            </a:r>
            <a:r>
              <a:rPr lang="en-GB" dirty="0" smtClean="0"/>
              <a:t>,….</a:t>
            </a:r>
            <a:r>
              <a:rPr lang="en-US" dirty="0" smtClean="0"/>
              <a:t>”</a:t>
            </a:r>
          </a:p>
          <a:p>
            <a:pPr marL="468000" lvl="1" indent="0">
              <a:buNone/>
            </a:pP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23529" y="3387952"/>
            <a:ext cx="8102600" cy="234530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180000" indent="-180000" algn="l" defTabSz="720000" rtl="0" eaLnBrk="1" latinLnBrk="0" hangingPunct="1"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3776" indent="-457200">
              <a:spcBef>
                <a:spcPct val="20000"/>
              </a:spcBef>
            </a:pPr>
            <a:r>
              <a:rPr lang="en-US" sz="2000" b="1" dirty="0" smtClean="0"/>
              <a:t>U.S. strategy and </a:t>
            </a:r>
            <a:r>
              <a:rPr lang="en-US" sz="2000" b="1" dirty="0"/>
              <a:t>P5 recommendation 2014:</a:t>
            </a:r>
          </a:p>
          <a:p>
            <a:pPr marL="468000" lvl="1" indent="0">
              <a:buFont typeface="Arial"/>
              <a:buNone/>
            </a:pPr>
            <a:r>
              <a:rPr lang="en-US" sz="2000" dirty="0" smtClean="0"/>
              <a:t>”….A very high-energy proton-proton collider is the most powerful tool for direct discovery of new particles and interactions under any scenario of physics results that can be acquired in the P5 time window….”</a:t>
            </a:r>
          </a:p>
          <a:p>
            <a:pPr marL="468000" lvl="1" indent="0">
              <a:buFont typeface="Arial"/>
              <a:buNone/>
            </a:pPr>
            <a:endParaRPr lang="en-US" sz="20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     FCC strategic </a:t>
            </a:r>
            <a:r>
              <a:rPr lang="en-US" dirty="0"/>
              <a:t>m</a:t>
            </a:r>
            <a:r>
              <a:rPr lang="en-US" dirty="0" smtClean="0"/>
              <a:t>otivation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85825" y="5112618"/>
            <a:ext cx="8102600" cy="119670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180000" indent="-180000" algn="l" defTabSz="720000" rtl="0" eaLnBrk="1" latinLnBrk="0" hangingPunct="1"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3776" indent="-457200">
              <a:spcBef>
                <a:spcPct val="20000"/>
              </a:spcBef>
            </a:pPr>
            <a:r>
              <a:rPr lang="en-US" sz="2000" b="1" dirty="0" smtClean="0"/>
              <a:t>ICFA statement 2014</a:t>
            </a:r>
            <a:r>
              <a:rPr lang="en-US" sz="2000" b="1" dirty="0"/>
              <a:t>:</a:t>
            </a:r>
          </a:p>
          <a:p>
            <a:pPr marL="468000" lvl="1" indent="0">
              <a:buNone/>
            </a:pPr>
            <a:r>
              <a:rPr lang="en-US" sz="2000" dirty="0"/>
              <a:t>”…. ICFA supports studies of energy frontier circular colliders and encourages global coordination</a:t>
            </a:r>
            <a:r>
              <a:rPr lang="en-US" sz="2000" dirty="0" smtClean="0"/>
              <a:t>.….”</a:t>
            </a:r>
            <a:endParaRPr lang="en-US" sz="2000" dirty="0"/>
          </a:p>
        </p:txBody>
      </p:sp>
      <p:pic>
        <p:nvPicPr>
          <p:cNvPr id="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74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121837"/>
            <a:ext cx="889248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dirty="0" smtClean="0"/>
              <a:t>A very large circular hadron collider seems </a:t>
            </a:r>
            <a:r>
              <a:rPr lang="en-GB" sz="2400" b="1" dirty="0" smtClean="0">
                <a:solidFill>
                  <a:srgbClr val="FF0000"/>
                </a:solidFill>
              </a:rPr>
              <a:t>the only approach to reach 100 </a:t>
            </a:r>
            <a:r>
              <a:rPr lang="en-GB" sz="2400" b="1" dirty="0" err="1" smtClean="0">
                <a:solidFill>
                  <a:srgbClr val="FF0000"/>
                </a:solidFill>
              </a:rPr>
              <a:t>TeV</a:t>
            </a:r>
            <a:r>
              <a:rPr lang="en-GB" sz="2400" b="1" dirty="0" smtClean="0">
                <a:solidFill>
                  <a:srgbClr val="FF0000"/>
                </a:solidFill>
              </a:rPr>
              <a:t> </a:t>
            </a:r>
            <a:r>
              <a:rPr lang="en-GB" sz="2400" b="1" dirty="0" err="1" smtClean="0">
                <a:solidFill>
                  <a:srgbClr val="FF0000"/>
                </a:solidFill>
              </a:rPr>
              <a:t>c.m</a:t>
            </a:r>
            <a:r>
              <a:rPr lang="en-GB" sz="2400" b="1" dirty="0" smtClean="0">
                <a:solidFill>
                  <a:srgbClr val="FF0000"/>
                </a:solidFill>
              </a:rPr>
              <a:t>. collision energy </a:t>
            </a:r>
            <a:r>
              <a:rPr lang="en-GB" sz="2400" b="1" dirty="0" smtClean="0"/>
              <a:t>in coming decades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Access </a:t>
            </a:r>
            <a:r>
              <a:rPr lang="en-GB" sz="2000" dirty="0"/>
              <a:t>to </a:t>
            </a:r>
            <a:r>
              <a:rPr lang="en-GB" sz="2000" dirty="0">
                <a:solidFill>
                  <a:srgbClr val="FF0000"/>
                </a:solidFill>
              </a:rPr>
              <a:t>new particles (direct production)  in the few </a:t>
            </a:r>
            <a:r>
              <a:rPr lang="en-GB" sz="2000" dirty="0" err="1">
                <a:solidFill>
                  <a:srgbClr val="FF0000"/>
                </a:solidFill>
              </a:rPr>
              <a:t>TeV</a:t>
            </a:r>
            <a:r>
              <a:rPr lang="en-GB" sz="2000" dirty="0">
                <a:solidFill>
                  <a:srgbClr val="FF0000"/>
                </a:solidFill>
              </a:rPr>
              <a:t> to 30 </a:t>
            </a:r>
            <a:r>
              <a:rPr lang="en-GB" sz="2000" dirty="0" err="1">
                <a:solidFill>
                  <a:srgbClr val="FF0000"/>
                </a:solidFill>
              </a:rPr>
              <a:t>TeV</a:t>
            </a:r>
            <a:r>
              <a:rPr lang="en-GB" sz="2000" dirty="0">
                <a:solidFill>
                  <a:srgbClr val="FF0000"/>
                </a:solidFill>
              </a:rPr>
              <a:t> mass range</a:t>
            </a:r>
            <a:r>
              <a:rPr lang="en-GB" sz="2000" dirty="0"/>
              <a:t>, far </a:t>
            </a:r>
            <a:r>
              <a:rPr lang="en-GB" sz="2000" dirty="0" smtClean="0"/>
              <a:t>beyond </a:t>
            </a:r>
            <a:r>
              <a:rPr lang="en-GB" sz="2000" dirty="0"/>
              <a:t>LHC </a:t>
            </a:r>
            <a:r>
              <a:rPr lang="en-GB" sz="2000" dirty="0" smtClean="0"/>
              <a:t>reach.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FF0000"/>
                </a:solidFill>
              </a:rPr>
              <a:t>Much-increased </a:t>
            </a:r>
            <a:r>
              <a:rPr lang="en-GB" sz="2000" dirty="0">
                <a:solidFill>
                  <a:srgbClr val="FF0000"/>
                </a:solidFill>
              </a:rPr>
              <a:t>rates </a:t>
            </a:r>
            <a:r>
              <a:rPr lang="en-GB" sz="2000" dirty="0" smtClean="0">
                <a:solidFill>
                  <a:srgbClr val="FF0000"/>
                </a:solidFill>
              </a:rPr>
              <a:t>for phenomena </a:t>
            </a:r>
            <a:r>
              <a:rPr lang="en-GB" sz="2000" dirty="0">
                <a:solidFill>
                  <a:srgbClr val="FF0000"/>
                </a:solidFill>
              </a:rPr>
              <a:t>in the sub-</a:t>
            </a:r>
            <a:r>
              <a:rPr lang="en-GB" sz="2000" dirty="0" err="1">
                <a:solidFill>
                  <a:srgbClr val="FF0000"/>
                </a:solidFill>
              </a:rPr>
              <a:t>TeV</a:t>
            </a:r>
            <a:r>
              <a:rPr lang="en-GB" sz="2000" dirty="0">
                <a:solidFill>
                  <a:srgbClr val="FF0000"/>
                </a:solidFill>
              </a:rPr>
              <a:t> mass range </a:t>
            </a:r>
            <a:r>
              <a:rPr lang="en-GB" sz="2000" dirty="0" smtClean="0"/>
              <a:t>→increased </a:t>
            </a:r>
            <a:r>
              <a:rPr lang="en-GB" sz="2000" dirty="0"/>
              <a:t>precision w.r.t. LHC and possibly </a:t>
            </a:r>
            <a:r>
              <a:rPr lang="en-GB" sz="2000" dirty="0" smtClean="0"/>
              <a:t>ILC</a:t>
            </a:r>
            <a:r>
              <a:rPr lang="en-GB" sz="1100" dirty="0" smtClean="0"/>
              <a:t> </a:t>
            </a:r>
            <a:endParaRPr lang="en-GB" sz="28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               FCC motivation: </a:t>
            </a:r>
          </a:p>
          <a:p>
            <a:r>
              <a:rPr lang="en-US" sz="3200" dirty="0" smtClean="0"/>
              <a:t>             pushing the energy frontier</a:t>
            </a:r>
            <a:endParaRPr lang="en-US" sz="3200" dirty="0"/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07504" y="4154304"/>
            <a:ext cx="89644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/>
              <a:t>The </a:t>
            </a:r>
            <a:r>
              <a:rPr lang="en-GB" sz="2400" b="1" dirty="0"/>
              <a:t>name of the game of a hadron </a:t>
            </a:r>
            <a:r>
              <a:rPr lang="en-GB" sz="2400" b="1" dirty="0" smtClean="0"/>
              <a:t>collider is </a:t>
            </a:r>
            <a:r>
              <a:rPr lang="en-GB" sz="2400" b="1" dirty="0">
                <a:solidFill>
                  <a:srgbClr val="FF0000"/>
                </a:solidFill>
              </a:rPr>
              <a:t>energy </a:t>
            </a:r>
            <a:r>
              <a:rPr lang="en-GB" sz="2400" b="1" dirty="0" smtClean="0">
                <a:solidFill>
                  <a:srgbClr val="FF0000"/>
                </a:solidFill>
              </a:rPr>
              <a:t>reach</a:t>
            </a:r>
          </a:p>
          <a:p>
            <a:endParaRPr lang="en-GB" sz="2400" b="1" dirty="0"/>
          </a:p>
          <a:p>
            <a:endParaRPr lang="en-GB" sz="2400" b="1" dirty="0" smtClean="0"/>
          </a:p>
          <a:p>
            <a:endParaRPr lang="en-GB" sz="2400" b="1" dirty="0"/>
          </a:p>
          <a:p>
            <a:r>
              <a:rPr lang="en-GB" sz="2400" b="1" dirty="0" smtClean="0"/>
              <a:t>Cf. LHC: factor ~4 in radius, factor ~2 in field </a:t>
            </a:r>
            <a:r>
              <a:rPr lang="en-GB" sz="2400" b="1" dirty="0" smtClean="0">
                <a:sym typeface="Wingdings" panose="05000000000000000000" pitchFamily="2" charset="2"/>
              </a:rPr>
              <a:t> </a:t>
            </a:r>
            <a:r>
              <a:rPr lang="en-GB" sz="2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O(10) in </a:t>
            </a:r>
            <a:r>
              <a:rPr lang="en-GB" sz="2400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E</a:t>
            </a:r>
            <a:r>
              <a:rPr lang="en-GB" sz="2400" b="1" baseline="-250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cms</a:t>
            </a:r>
            <a:endParaRPr lang="en-GB" sz="2400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076344" y="4695684"/>
                <a:ext cx="4986558" cy="849784"/>
              </a:xfrm>
              <a:prstGeom prst="rect">
                <a:avLst/>
              </a:prstGeom>
              <a:noFill/>
              <a:ln w="38100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000" b="0" i="1" smtClean="0">
                          <a:effectLst/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4000" b="0" i="1" smtClean="0">
                          <a:effectLst/>
                          <a:latin typeface="Cambria Math" panose="02040503050406030204" pitchFamily="18" charset="0"/>
                          <a:ea typeface="Cambria Math"/>
                        </a:rPr>
                        <m:t>∝</m:t>
                      </m:r>
                      <m:sSub>
                        <m:sSubPr>
                          <m:ctrlPr>
                            <a:rPr lang="en-GB" sz="4000" b="0" i="1" smtClean="0">
                              <a:effectLst/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4000" b="0" i="1" smtClean="0">
                              <a:effectLst/>
                              <a:latin typeface="Cambria Math" panose="02040503050406030204" pitchFamily="18" charset="0"/>
                              <a:ea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GB" sz="4000" b="0" i="1" smtClean="0">
                              <a:effectLst/>
                              <a:latin typeface="Cambria Math" panose="02040503050406030204" pitchFamily="18" charset="0"/>
                              <a:ea typeface="Cambria Math"/>
                            </a:rPr>
                            <m:t>𝑑𝑖𝑝𝑜𝑙𝑒</m:t>
                          </m:r>
                        </m:sub>
                      </m:sSub>
                      <m:sSub>
                        <m:sSubPr>
                          <m:ctrlPr>
                            <a:rPr lang="en-GB" sz="4000" b="0" i="1" smtClean="0">
                              <a:effectLst/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4000" b="0" i="1" smtClean="0">
                              <a:effectLst/>
                              <a:latin typeface="Cambria Math" panose="02040503050406030204" pitchFamily="18" charset="0"/>
                              <a:ea typeface="Cambria Math"/>
                            </a:rPr>
                            <m:t>×</m:t>
                          </m:r>
                          <m:r>
                            <a:rPr lang="en-GB" sz="4000" i="1">
                              <a:effectLst/>
                              <a:latin typeface="Cambria Math" panose="02040503050406030204" pitchFamily="18" charset="0"/>
                              <a:ea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GB" sz="4000" b="0" i="1" smtClean="0">
                              <a:effectLst/>
                              <a:latin typeface="Cambria Math" panose="02040503050406030204" pitchFamily="18" charset="0"/>
                              <a:ea typeface="Cambria Math"/>
                            </a:rPr>
                            <m:t>𝑏𝑒𝑛𝑑𝑖𝑛𝑔</m:t>
                          </m:r>
                        </m:sub>
                      </m:sSub>
                    </m:oMath>
                  </m:oMathPara>
                </a14:m>
                <a:endParaRPr lang="en-GB" sz="1600" dirty="0" smtClean="0">
                  <a:effectLst/>
                  <a:latin typeface="Unicode MS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6344" y="4695684"/>
                <a:ext cx="4986558" cy="8497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936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6" r="-173"/>
          <a:stretch/>
        </p:blipFill>
        <p:spPr>
          <a:xfrm>
            <a:off x="4427984" y="966072"/>
            <a:ext cx="4716016" cy="51849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432" y="1106735"/>
            <a:ext cx="4427984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sz="2200" b="1" kern="0" dirty="0" smtClean="0">
                <a:latin typeface="Arial"/>
                <a:cs typeface="Calibri" pitchFamily="34" charset="0"/>
              </a:rPr>
              <a:t>International FCC collaboration (CERN as host lab) to study: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i="1" kern="0" dirty="0" smtClean="0">
                <a:latin typeface="Arial"/>
                <a:cs typeface="Calibri" pitchFamily="34" charset="0"/>
              </a:rPr>
              <a:t>pp</a:t>
            </a:r>
            <a:r>
              <a:rPr lang="en-US" sz="2000" b="1" kern="0" dirty="0" smtClean="0">
                <a:latin typeface="Arial"/>
                <a:cs typeface="Calibri" pitchFamily="34" charset="0"/>
              </a:rPr>
              <a:t>-collider </a:t>
            </a:r>
            <a:r>
              <a:rPr lang="en-US" sz="2000" b="1" i="1" kern="0" dirty="0">
                <a:cs typeface="Calibri" pitchFamily="34" charset="0"/>
              </a:rPr>
              <a:t>O(100) </a:t>
            </a:r>
            <a:r>
              <a:rPr lang="en-US" sz="2000" b="1" i="1" kern="0" dirty="0" err="1">
                <a:cs typeface="Calibri" pitchFamily="34" charset="0"/>
              </a:rPr>
              <a:t>TeV</a:t>
            </a:r>
            <a:r>
              <a:rPr lang="en-US" sz="2000" b="1" i="1" kern="0" dirty="0">
                <a:cs typeface="Calibri" pitchFamily="34" charset="0"/>
              </a:rPr>
              <a:t> </a:t>
            </a:r>
            <a:r>
              <a:rPr lang="en-US" sz="2000" b="1" kern="0" dirty="0" smtClean="0">
                <a:latin typeface="Arial"/>
                <a:cs typeface="Calibri" pitchFamily="34" charset="0"/>
              </a:rPr>
              <a:t>(</a:t>
            </a:r>
            <a:r>
              <a:rPr lang="en-US" sz="2000" b="1" i="1" kern="0" dirty="0" smtClean="0">
                <a:latin typeface="Arial"/>
                <a:cs typeface="Calibri" pitchFamily="34" charset="0"/>
              </a:rPr>
              <a:t>FCC-</a:t>
            </a:r>
            <a:r>
              <a:rPr lang="en-US" sz="2000" b="1" i="1" kern="0" dirty="0" err="1" smtClean="0">
                <a:latin typeface="Arial"/>
                <a:cs typeface="Calibri" pitchFamily="34" charset="0"/>
              </a:rPr>
              <a:t>hh</a:t>
            </a:r>
            <a:r>
              <a:rPr lang="en-US" sz="2000" b="1" kern="0" dirty="0" smtClean="0">
                <a:latin typeface="Arial"/>
                <a:cs typeface="Calibri" pitchFamily="34" charset="0"/>
              </a:rPr>
              <a:t>)       </a:t>
            </a:r>
            <a:r>
              <a:rPr lang="en-US" sz="2000" b="1" kern="0" dirty="0">
                <a:latin typeface="Arial"/>
                <a:cs typeface="Calibri" pitchFamily="34" charset="0"/>
              </a:rPr>
              <a:t> </a:t>
            </a:r>
            <a:r>
              <a:rPr lang="en-US" sz="2000" b="1" kern="0" dirty="0" smtClean="0">
                <a:latin typeface="Arial"/>
                <a:cs typeface="Calibri" pitchFamily="34" charset="0"/>
              </a:rPr>
              <a:t>              </a:t>
            </a:r>
            <a:r>
              <a:rPr lang="en-US" sz="2000" kern="0" dirty="0" smtClean="0">
                <a:latin typeface="Arial"/>
                <a:cs typeface="Calibri" pitchFamily="34" charset="0"/>
                <a:sym typeface="Wingdings" panose="05000000000000000000" pitchFamily="2" charset="2"/>
              </a:rPr>
              <a:t> main emphasis, </a:t>
            </a:r>
            <a:r>
              <a:rPr lang="en-US" sz="2000" kern="0" dirty="0" smtClean="0">
                <a:latin typeface="Arial"/>
                <a:cs typeface="Calibri" pitchFamily="34" charset="0"/>
              </a:rPr>
              <a:t>defining infrastructure requirements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endParaRPr lang="en-US" sz="2000" b="1" i="1" kern="0" dirty="0" smtClean="0">
              <a:latin typeface="Arial"/>
              <a:cs typeface="Calibri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kern="0" dirty="0" smtClean="0">
                <a:cs typeface="Calibri" pitchFamily="34" charset="0"/>
              </a:rPr>
              <a:t>80-100 </a:t>
            </a:r>
            <a:r>
              <a:rPr lang="en-US" sz="2000" b="1" kern="0" dirty="0">
                <a:cs typeface="Calibri" pitchFamily="34" charset="0"/>
              </a:rPr>
              <a:t>km </a:t>
            </a:r>
            <a:r>
              <a:rPr lang="en-US" sz="2000" b="1" kern="0" dirty="0" smtClean="0">
                <a:cs typeface="Calibri" pitchFamily="34" charset="0"/>
              </a:rPr>
              <a:t>tunnel infrastructure </a:t>
            </a:r>
            <a:r>
              <a:rPr lang="en-US" sz="2000" kern="0" dirty="0">
                <a:cs typeface="Calibri" pitchFamily="34" charset="0"/>
              </a:rPr>
              <a:t>in Geneva area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i="1" kern="0" dirty="0" err="1" smtClean="0">
                <a:latin typeface="Arial"/>
                <a:cs typeface="Calibri" pitchFamily="34" charset="0"/>
              </a:rPr>
              <a:t>e</a:t>
            </a:r>
            <a:r>
              <a:rPr lang="en-US" sz="2000" b="1" kern="0" baseline="30000" dirty="0" err="1" smtClean="0">
                <a:latin typeface="Arial"/>
                <a:cs typeface="Calibri" pitchFamily="34" charset="0"/>
              </a:rPr>
              <a:t>+</a:t>
            </a:r>
            <a:r>
              <a:rPr lang="en-US" sz="2000" b="1" i="1" kern="0" dirty="0" err="1" smtClean="0">
                <a:latin typeface="Arial"/>
                <a:cs typeface="Calibri" pitchFamily="34" charset="0"/>
              </a:rPr>
              <a:t>e</a:t>
            </a:r>
            <a:r>
              <a:rPr lang="en-US" sz="2000" b="1" kern="0" baseline="30000" dirty="0" smtClean="0">
                <a:latin typeface="Arial"/>
                <a:cs typeface="Calibri" pitchFamily="34" charset="0"/>
              </a:rPr>
              <a:t>-</a:t>
            </a:r>
            <a:r>
              <a:rPr lang="en-US" sz="2000" b="1" kern="0" dirty="0" smtClean="0">
                <a:latin typeface="Arial"/>
                <a:cs typeface="Calibri" pitchFamily="34" charset="0"/>
              </a:rPr>
              <a:t> </a:t>
            </a:r>
            <a:r>
              <a:rPr lang="en-US" sz="2000" b="1" kern="0" dirty="0">
                <a:latin typeface="Arial"/>
                <a:cs typeface="Calibri" pitchFamily="34" charset="0"/>
              </a:rPr>
              <a:t>collider </a:t>
            </a:r>
            <a:r>
              <a:rPr lang="en-US" sz="2000" b="1" kern="0" dirty="0" smtClean="0">
                <a:latin typeface="Arial"/>
                <a:cs typeface="Calibri" pitchFamily="34" charset="0"/>
              </a:rPr>
              <a:t>(</a:t>
            </a:r>
            <a:r>
              <a:rPr lang="en-US" sz="2000" b="1" i="1" kern="0" dirty="0" smtClean="0">
                <a:latin typeface="Arial"/>
                <a:cs typeface="Calibri" pitchFamily="34" charset="0"/>
              </a:rPr>
              <a:t>FCC-</a:t>
            </a:r>
            <a:r>
              <a:rPr lang="en-US" sz="2000" b="1" i="1" kern="0" dirty="0" err="1" smtClean="0">
                <a:latin typeface="Arial"/>
                <a:cs typeface="Calibri" pitchFamily="34" charset="0"/>
              </a:rPr>
              <a:t>ee</a:t>
            </a:r>
            <a:r>
              <a:rPr lang="en-US" sz="2000" b="1" kern="0" dirty="0" smtClean="0">
                <a:latin typeface="Arial"/>
                <a:cs typeface="Calibri" pitchFamily="34" charset="0"/>
              </a:rPr>
              <a:t>) </a:t>
            </a:r>
            <a:r>
              <a:rPr lang="en-US" sz="2000" kern="0" dirty="0" smtClean="0">
                <a:latin typeface="Arial"/>
                <a:cs typeface="Calibri" pitchFamily="34" charset="0"/>
              </a:rPr>
              <a:t>as potential intermediate step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i="1" kern="0" dirty="0">
                <a:cs typeface="Calibri" pitchFamily="34" charset="0"/>
              </a:rPr>
              <a:t>p-e</a:t>
            </a:r>
            <a:r>
              <a:rPr lang="en-US" sz="2000" b="1" kern="0" dirty="0">
                <a:cs typeface="Calibri" pitchFamily="34" charset="0"/>
              </a:rPr>
              <a:t> (</a:t>
            </a:r>
            <a:r>
              <a:rPr lang="en-US" sz="2000" b="1" i="1" kern="0" dirty="0">
                <a:cs typeface="Calibri" pitchFamily="34" charset="0"/>
              </a:rPr>
              <a:t>FCC-he</a:t>
            </a:r>
            <a:r>
              <a:rPr lang="en-US" sz="2000" b="1" kern="0" dirty="0">
                <a:cs typeface="Calibri" pitchFamily="34" charset="0"/>
              </a:rPr>
              <a:t>) </a:t>
            </a:r>
            <a:r>
              <a:rPr lang="en-US" sz="2000" b="1" kern="0" dirty="0" smtClean="0">
                <a:cs typeface="Calibri" pitchFamily="34" charset="0"/>
              </a:rPr>
              <a:t>option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kern="0" dirty="0" smtClean="0">
                <a:cs typeface="Calibri" pitchFamily="34" charset="0"/>
              </a:rPr>
              <a:t>HE-LHC</a:t>
            </a:r>
            <a:r>
              <a:rPr lang="en-US" sz="2000" kern="0" dirty="0" smtClean="0">
                <a:cs typeface="Calibri" pitchFamily="34" charset="0"/>
              </a:rPr>
              <a:t> with </a:t>
            </a:r>
            <a:r>
              <a:rPr lang="en-US" sz="2000" i="1" kern="0" dirty="0" smtClean="0">
                <a:cs typeface="Calibri" pitchFamily="34" charset="0"/>
              </a:rPr>
              <a:t>FCC-</a:t>
            </a:r>
            <a:r>
              <a:rPr lang="en-US" sz="2000" i="1" kern="0" dirty="0" err="1" smtClean="0">
                <a:cs typeface="Calibri" pitchFamily="34" charset="0"/>
              </a:rPr>
              <a:t>hh</a:t>
            </a:r>
            <a:r>
              <a:rPr lang="en-US" sz="2000" i="1" kern="0" dirty="0" smtClean="0">
                <a:cs typeface="Calibri" pitchFamily="34" charset="0"/>
              </a:rPr>
              <a:t> </a:t>
            </a:r>
            <a:r>
              <a:rPr lang="en-US" sz="2000" kern="0" dirty="0" smtClean="0">
                <a:cs typeface="Calibri" pitchFamily="34" charset="0"/>
              </a:rPr>
              <a:t>technology</a:t>
            </a:r>
            <a:endParaRPr lang="en-US" sz="2000" kern="0" dirty="0"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8408" y="2943232"/>
            <a:ext cx="3833552" cy="400110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B2B2B2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~16 T 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Symbol"/>
              </a:rPr>
              <a:t> 100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Symbol"/>
              </a:rPr>
              <a:t>TeV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Symbol"/>
              </a:rPr>
              <a:t> </a:t>
            </a:r>
            <a:r>
              <a:rPr kumimoji="0" lang="fr-CH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Symbol"/>
              </a:rPr>
              <a:t>pp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Symbol"/>
              </a:rPr>
              <a:t> in 100 km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" y="-27384"/>
            <a:ext cx="9143999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3200" b="1" kern="0" dirty="0">
                <a:solidFill>
                  <a:srgbClr val="FFFF00"/>
                </a:solidFill>
                <a:cs typeface="Calibri" pitchFamily="34" charset="0"/>
              </a:rPr>
              <a:t>Future Circular Collider </a:t>
            </a:r>
            <a:r>
              <a:rPr lang="en-GB" sz="3200" b="1" kern="0" dirty="0" smtClean="0">
                <a:solidFill>
                  <a:srgbClr val="FFFF00"/>
                </a:solidFill>
                <a:cs typeface="Calibri" pitchFamily="34" charset="0"/>
              </a:rPr>
              <a:t>Study </a:t>
            </a:r>
            <a:endParaRPr lang="en-GB" sz="3200" b="1" kern="0" dirty="0">
              <a:solidFill>
                <a:srgbClr val="FFFF00"/>
              </a:solidFill>
              <a:cs typeface="Calibri" pitchFamily="34" charset="0"/>
            </a:endParaRPr>
          </a:p>
          <a:p>
            <a:pPr lvl="0" algn="ctr">
              <a:defRPr/>
            </a:pPr>
            <a:r>
              <a:rPr lang="en-GB" sz="2800" b="1" kern="0" dirty="0" smtClean="0">
                <a:solidFill>
                  <a:srgbClr val="FFFF00"/>
                </a:solidFill>
                <a:cs typeface="Calibri" pitchFamily="34" charset="0"/>
              </a:rPr>
              <a:t>GOAL: CDR </a:t>
            </a:r>
            <a:r>
              <a:rPr lang="en-GB" sz="2800" b="1" kern="0" dirty="0">
                <a:solidFill>
                  <a:srgbClr val="FFFF00"/>
                </a:solidFill>
                <a:cs typeface="Calibri" pitchFamily="34" charset="0"/>
              </a:rPr>
              <a:t>and cost review for the next ESU (2018)</a:t>
            </a:r>
            <a:endParaRPr lang="en-GB" sz="2000" b="1" i="1" dirty="0">
              <a:solidFill>
                <a:srgbClr val="FFFF00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23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49385" y="1124744"/>
            <a:ext cx="8583607" cy="1569660"/>
            <a:chOff x="449385" y="1078137"/>
            <a:chExt cx="8583607" cy="1569660"/>
          </a:xfrm>
        </p:grpSpPr>
        <p:sp>
          <p:nvSpPr>
            <p:cNvPr id="11" name="TextBox 10"/>
            <p:cNvSpPr txBox="1"/>
            <p:nvPr/>
          </p:nvSpPr>
          <p:spPr>
            <a:xfrm>
              <a:off x="1920648" y="1078137"/>
              <a:ext cx="711234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tabLst>
                  <a:tab pos="1258888" algn="l"/>
                </a:tabLst>
              </a:pPr>
              <a:r>
                <a:rPr lang="en-GB" sz="2400" dirty="0" smtClean="0"/>
                <a:t>FCC-</a:t>
              </a:r>
              <a:r>
                <a:rPr lang="en-GB" sz="2400" dirty="0" err="1" smtClean="0"/>
                <a:t>hh</a:t>
              </a:r>
              <a:r>
                <a:rPr lang="en-GB" sz="2400" dirty="0" smtClean="0"/>
                <a:t>: 	</a:t>
              </a:r>
              <a:r>
                <a:rPr lang="en-GB" sz="2400" b="1" dirty="0" smtClean="0"/>
                <a:t>100 </a:t>
              </a:r>
              <a:r>
                <a:rPr lang="en-GB" sz="2400" b="1" dirty="0" err="1" smtClean="0"/>
                <a:t>TeV</a:t>
              </a:r>
              <a:r>
                <a:rPr lang="en-GB" sz="2400" b="1" dirty="0" smtClean="0"/>
                <a:t> pp collider as long-term goal </a:t>
              </a:r>
              <a:r>
                <a:rPr lang="en-GB" sz="2400" dirty="0" smtClean="0"/>
                <a:t/>
              </a:r>
              <a:br>
                <a:rPr lang="en-GB" sz="2400" dirty="0" smtClean="0"/>
              </a:br>
              <a:r>
                <a:rPr lang="en-GB" sz="2400" dirty="0" smtClean="0"/>
                <a:t>	</a:t>
              </a:r>
              <a:r>
                <a:rPr lang="en-GB" sz="2400" dirty="0" smtClean="0">
                  <a:sym typeface="Wingdings" panose="05000000000000000000" pitchFamily="2" charset="2"/>
                </a:rPr>
                <a:t> </a:t>
              </a:r>
              <a:r>
                <a:rPr lang="en-GB" sz="2400" dirty="0" smtClean="0"/>
                <a:t>defines infrastructure needs</a:t>
              </a:r>
            </a:p>
            <a:p>
              <a:pPr>
                <a:tabLst>
                  <a:tab pos="1165225" algn="l"/>
                </a:tabLst>
              </a:pPr>
              <a:r>
                <a:rPr lang="en-GB" sz="2400" dirty="0" smtClean="0"/>
                <a:t>FCC-</a:t>
              </a:r>
              <a:r>
                <a:rPr lang="en-GB" sz="2400" dirty="0" err="1" smtClean="0"/>
                <a:t>ee</a:t>
              </a:r>
              <a:r>
                <a:rPr lang="en-GB" sz="2400" dirty="0" smtClean="0"/>
                <a:t>: </a:t>
              </a:r>
              <a:r>
                <a:rPr lang="en-GB" sz="2400" b="1" dirty="0" smtClean="0"/>
                <a:t>e</a:t>
              </a:r>
              <a:r>
                <a:rPr lang="en-GB" sz="2400" b="1" baseline="30000" dirty="0" smtClean="0"/>
                <a:t>+</a:t>
              </a:r>
              <a:r>
                <a:rPr lang="en-GB" sz="2400" b="1" dirty="0" smtClean="0"/>
                <a:t>e</a:t>
              </a:r>
              <a:r>
                <a:rPr lang="en-GB" sz="2400" b="1" baseline="30000" dirty="0" smtClean="0"/>
                <a:t>-</a:t>
              </a:r>
              <a:r>
                <a:rPr lang="en-GB" sz="2400" b="1" dirty="0" smtClean="0"/>
                <a:t> collider</a:t>
              </a:r>
              <a:r>
                <a:rPr lang="en-GB" sz="2400" dirty="0" smtClean="0"/>
                <a:t>, potential intermediate step</a:t>
              </a:r>
            </a:p>
            <a:p>
              <a:pPr>
                <a:tabLst>
                  <a:tab pos="1165225" algn="l"/>
                </a:tabLst>
              </a:pPr>
              <a:r>
                <a:rPr lang="en-GB" sz="2400" dirty="0" smtClean="0"/>
                <a:t>HE-LHC: </a:t>
              </a:r>
              <a:r>
                <a:rPr lang="en-GB" sz="2400" b="1" dirty="0" smtClean="0"/>
                <a:t>based on FCC-</a:t>
              </a:r>
              <a:r>
                <a:rPr lang="en-GB" sz="2400" b="1" dirty="0" err="1" smtClean="0"/>
                <a:t>hh</a:t>
              </a:r>
              <a:r>
                <a:rPr lang="en-GB" sz="2400" b="1" dirty="0" smtClean="0"/>
                <a:t> technology</a:t>
              </a:r>
              <a:endParaRPr lang="en-GB" sz="2400" dirty="0" smtClean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385" y="1086342"/>
              <a:ext cx="1440000" cy="1532257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449385" y="4578001"/>
            <a:ext cx="8694616" cy="1539808"/>
            <a:chOff x="449385" y="4461571"/>
            <a:chExt cx="8694616" cy="153980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385" y="4468600"/>
              <a:ext cx="1440000" cy="153277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920649" y="4461571"/>
              <a:ext cx="72233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tabLst>
                  <a:tab pos="1258888" algn="l"/>
                </a:tabLst>
              </a:pPr>
              <a:r>
                <a:rPr lang="en-GB" sz="2400" dirty="0"/>
                <a:t>t</a:t>
              </a:r>
              <a:r>
                <a:rPr lang="en-GB" sz="2400" dirty="0" smtClean="0"/>
                <a:t>unnel </a:t>
              </a:r>
              <a:r>
                <a:rPr lang="en-GB" sz="2400" dirty="0"/>
                <a:t>infrastructure </a:t>
              </a:r>
              <a:r>
                <a:rPr lang="en-GB" sz="2400" dirty="0" smtClean="0"/>
                <a:t>in Geneva area, linked to CERN accelerator complex; </a:t>
              </a:r>
              <a:endParaRPr lang="en-GB" sz="2400" dirty="0"/>
            </a:p>
            <a:p>
              <a:pPr>
                <a:tabLst>
                  <a:tab pos="1258888" algn="l"/>
                </a:tabLst>
              </a:pPr>
              <a:r>
                <a:rPr lang="en-GB" sz="2400" b="1" dirty="0" smtClean="0"/>
                <a:t>site-specific,</a:t>
              </a:r>
              <a:r>
                <a:rPr lang="en-GB" sz="2400" dirty="0"/>
                <a:t> </a:t>
              </a:r>
              <a:r>
                <a:rPr lang="en-GB" sz="2400" dirty="0" smtClean="0"/>
                <a:t>as requested by European strategy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49385" y="2781192"/>
            <a:ext cx="7641492" cy="1569660"/>
            <a:chOff x="449385" y="2734585"/>
            <a:chExt cx="7641492" cy="156966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9385" y="2771985"/>
              <a:ext cx="1440000" cy="153226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920648" y="2734585"/>
              <a:ext cx="6170229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tabLst>
                  <a:tab pos="1258888" algn="l"/>
                </a:tabLst>
              </a:pPr>
              <a:r>
                <a:rPr lang="en-GB" sz="2400" b="1" dirty="0" smtClean="0"/>
                <a:t>key technologies </a:t>
              </a:r>
              <a:r>
                <a:rPr lang="en-GB" sz="2400" dirty="0" smtClean="0"/>
                <a:t/>
              </a:r>
              <a:br>
                <a:rPr lang="en-GB" sz="2400" dirty="0" smtClean="0"/>
              </a:br>
              <a:r>
                <a:rPr lang="en-GB" sz="2400" dirty="0" smtClean="0"/>
                <a:t>pushed in dedicated R&amp;D programmes, e.g.</a:t>
              </a:r>
              <a:endParaRPr lang="en-GB" sz="2400" b="1" dirty="0"/>
            </a:p>
            <a:p>
              <a:pPr>
                <a:tabLst>
                  <a:tab pos="1258888" algn="l"/>
                </a:tabLst>
              </a:pPr>
              <a:r>
                <a:rPr lang="en-GB" sz="2400" b="1" dirty="0" smtClean="0"/>
                <a:t>16 </a:t>
              </a:r>
              <a:r>
                <a:rPr lang="en-GB" sz="2400" b="1" dirty="0"/>
                <a:t>Tesla </a:t>
              </a:r>
              <a:r>
                <a:rPr lang="en-GB" sz="2400" dirty="0" smtClean="0"/>
                <a:t>magnets for </a:t>
              </a:r>
              <a:r>
                <a:rPr lang="en-GB" sz="2400" b="1" dirty="0"/>
                <a:t>100 </a:t>
              </a:r>
              <a:r>
                <a:rPr lang="en-GB" sz="2400" b="1" dirty="0" err="1"/>
                <a:t>TeV</a:t>
              </a:r>
              <a:r>
                <a:rPr lang="en-GB" sz="2400" b="1" dirty="0"/>
                <a:t> </a:t>
              </a:r>
              <a:r>
                <a:rPr lang="en-GB" sz="2400" dirty="0"/>
                <a:t>pp in </a:t>
              </a:r>
              <a:r>
                <a:rPr lang="en-GB" sz="2400" b="1" dirty="0"/>
                <a:t>100 </a:t>
              </a:r>
              <a:r>
                <a:rPr lang="en-GB" sz="2400" b="1" dirty="0" smtClean="0"/>
                <a:t>km</a:t>
              </a:r>
            </a:p>
            <a:p>
              <a:pPr>
                <a:tabLst>
                  <a:tab pos="1258888" algn="l"/>
                </a:tabLst>
              </a:pPr>
              <a:r>
                <a:rPr lang="en-GB" sz="2400" b="1" dirty="0" smtClean="0"/>
                <a:t>SRF technologies and RF power sources</a:t>
              </a:r>
              <a:endParaRPr lang="en-GB" sz="2400" b="1" dirty="0"/>
            </a:p>
          </p:txBody>
        </p:sp>
      </p:grpSp>
      <p:sp>
        <p:nvSpPr>
          <p:cNvPr id="15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/>
              <a:t>            FCC Scope</a:t>
            </a:r>
            <a:r>
              <a:rPr lang="en-GB" sz="3200" dirty="0"/>
              <a:t>: </a:t>
            </a:r>
            <a:endParaRPr lang="en-GB" sz="3200" dirty="0" smtClean="0"/>
          </a:p>
          <a:p>
            <a:r>
              <a:rPr lang="en-GB" sz="3200" dirty="0"/>
              <a:t> </a:t>
            </a:r>
            <a:r>
              <a:rPr lang="en-GB" sz="3200" dirty="0" smtClean="0"/>
              <a:t>              Accelerator and Infrastructure</a:t>
            </a:r>
            <a:endParaRPr lang="en-US" sz="3200" dirty="0"/>
          </a:p>
        </p:txBody>
      </p:sp>
      <p:pic>
        <p:nvPicPr>
          <p:cNvPr id="1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30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57200" y="1126496"/>
            <a:ext cx="5076348" cy="1536540"/>
            <a:chOff x="457200" y="1126496"/>
            <a:chExt cx="5076348" cy="1536540"/>
          </a:xfrm>
        </p:grpSpPr>
        <p:sp>
          <p:nvSpPr>
            <p:cNvPr id="11" name="TextBox 10"/>
            <p:cNvSpPr txBox="1"/>
            <p:nvPr/>
          </p:nvSpPr>
          <p:spPr>
            <a:xfrm>
              <a:off x="2069138" y="1247986"/>
              <a:ext cx="346441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tabLst>
                  <a:tab pos="1258888" algn="l"/>
                </a:tabLst>
              </a:pPr>
              <a:r>
                <a:rPr lang="en-GB" sz="2400" b="1" dirty="0" smtClean="0"/>
                <a:t>physics opportunities</a:t>
              </a:r>
            </a:p>
            <a:p>
              <a:pPr>
                <a:tabLst>
                  <a:tab pos="1258888" algn="l"/>
                </a:tabLst>
              </a:pPr>
              <a:r>
                <a:rPr lang="en-GB" sz="2400" dirty="0" smtClean="0"/>
                <a:t>discovery potentials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1126496"/>
              <a:ext cx="1440000" cy="153654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57200" y="2807337"/>
            <a:ext cx="7355160" cy="1615259"/>
            <a:chOff x="457200" y="2807337"/>
            <a:chExt cx="7355160" cy="1615259"/>
          </a:xfrm>
        </p:grpSpPr>
        <p:sp>
          <p:nvSpPr>
            <p:cNvPr id="14" name="TextBox 13"/>
            <p:cNvSpPr txBox="1"/>
            <p:nvPr/>
          </p:nvSpPr>
          <p:spPr>
            <a:xfrm>
              <a:off x="2102142" y="2852936"/>
              <a:ext cx="571021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tabLst>
                  <a:tab pos="1258888" algn="l"/>
                </a:tabLst>
              </a:pPr>
              <a:r>
                <a:rPr lang="en-GB" sz="2400" b="1" dirty="0"/>
                <a:t>e</a:t>
              </a:r>
              <a:r>
                <a:rPr lang="en-GB" sz="2400" b="1" dirty="0" smtClean="0"/>
                <a:t>xperiment concepts </a:t>
              </a:r>
              <a:r>
                <a:rPr lang="en-GB" sz="2400" dirty="0" smtClean="0"/>
                <a:t>for </a:t>
              </a:r>
              <a:r>
                <a:rPr lang="en-GB" sz="2400" dirty="0" err="1" smtClean="0"/>
                <a:t>hh</a:t>
              </a:r>
              <a:r>
                <a:rPr lang="en-GB" sz="2400" dirty="0"/>
                <a:t>,</a:t>
              </a:r>
              <a:r>
                <a:rPr lang="en-GB" sz="2400" dirty="0" smtClean="0"/>
                <a:t> </a:t>
              </a:r>
              <a:r>
                <a:rPr lang="en-GB" sz="2400" dirty="0" err="1" smtClean="0"/>
                <a:t>ee</a:t>
              </a:r>
              <a:r>
                <a:rPr lang="en-GB" sz="2400" dirty="0" smtClean="0"/>
                <a:t> and he</a:t>
              </a:r>
            </a:p>
            <a:p>
              <a:pPr>
                <a:tabLst>
                  <a:tab pos="1258888" algn="l"/>
                </a:tabLst>
              </a:pPr>
              <a:r>
                <a:rPr lang="en-GB" sz="2400" dirty="0"/>
                <a:t>m</a:t>
              </a:r>
              <a:r>
                <a:rPr lang="en-GB" sz="2400" dirty="0" smtClean="0"/>
                <a:t>achine Detector Interface studies</a:t>
              </a:r>
            </a:p>
            <a:p>
              <a:pPr>
                <a:tabLst>
                  <a:tab pos="1258888" algn="l"/>
                </a:tabLst>
              </a:pPr>
              <a:r>
                <a:rPr lang="en-GB" sz="2400" dirty="0"/>
                <a:t>c</a:t>
              </a:r>
              <a:r>
                <a:rPr lang="en-GB" sz="2400" dirty="0" smtClean="0"/>
                <a:t>oncepts for </a:t>
              </a:r>
              <a:r>
                <a:rPr lang="en-GB" sz="2400" b="1" dirty="0" smtClean="0"/>
                <a:t>worldwide data services</a:t>
              </a:r>
            </a:p>
            <a:p>
              <a:pPr>
                <a:tabLst>
                  <a:tab pos="1258888" algn="l"/>
                </a:tabLst>
              </a:pPr>
              <a:endParaRPr lang="en-GB" sz="2400" dirty="0" smtClean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2807337"/>
              <a:ext cx="1440000" cy="144000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457200" y="4388007"/>
            <a:ext cx="8303846" cy="1704949"/>
            <a:chOff x="457200" y="4388007"/>
            <a:chExt cx="8303846" cy="1704949"/>
          </a:xfrm>
        </p:grpSpPr>
        <p:sp>
          <p:nvSpPr>
            <p:cNvPr id="16" name="TextBox 15"/>
            <p:cNvSpPr txBox="1"/>
            <p:nvPr/>
          </p:nvSpPr>
          <p:spPr>
            <a:xfrm>
              <a:off x="2074361" y="4523296"/>
              <a:ext cx="598112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tabLst>
                  <a:tab pos="1258888" algn="l"/>
                </a:tabLst>
              </a:pPr>
              <a:r>
                <a:rPr lang="en-GB" sz="2400" dirty="0" smtClean="0"/>
                <a:t>overall cost model ; </a:t>
              </a:r>
            </a:p>
            <a:p>
              <a:pPr>
                <a:tabLst>
                  <a:tab pos="1258888" algn="l"/>
                </a:tabLst>
              </a:pPr>
              <a:r>
                <a:rPr lang="en-GB" sz="2400" b="1" dirty="0"/>
                <a:t>c</a:t>
              </a:r>
              <a:r>
                <a:rPr lang="en-GB" sz="2400" b="1" dirty="0" smtClean="0"/>
                <a:t>ost scenarios </a:t>
              </a:r>
              <a:r>
                <a:rPr lang="en-GB" sz="2400" dirty="0" smtClean="0"/>
                <a:t>for collider options</a:t>
              </a:r>
            </a:p>
            <a:p>
              <a:pPr>
                <a:tabLst>
                  <a:tab pos="1258888" algn="l"/>
                </a:tabLst>
              </a:pPr>
              <a:r>
                <a:rPr lang="en-GB" sz="2400" dirty="0"/>
                <a:t>i</a:t>
              </a:r>
              <a:r>
                <a:rPr lang="en-GB" sz="2400" dirty="0" smtClean="0"/>
                <a:t>ncluding infrastructure and injectors ; </a:t>
              </a:r>
            </a:p>
            <a:p>
              <a:pPr>
                <a:tabLst>
                  <a:tab pos="1258888" algn="l"/>
                </a:tabLst>
              </a:pPr>
              <a:r>
                <a:rPr lang="en-GB" sz="2400" b="1" dirty="0"/>
                <a:t>i</a:t>
              </a:r>
              <a:r>
                <a:rPr lang="en-GB" sz="2400" b="1" dirty="0" smtClean="0"/>
                <a:t>mplementation and governance </a:t>
              </a:r>
              <a:r>
                <a:rPr lang="en-GB" sz="2400" dirty="0" smtClean="0"/>
                <a:t>models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" y="4532308"/>
              <a:ext cx="1440000" cy="1532773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457200" y="4388007"/>
              <a:ext cx="830384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               FCC </a:t>
            </a:r>
            <a:r>
              <a:rPr lang="en-GB" sz="3200" dirty="0" smtClean="0"/>
              <a:t>Scope</a:t>
            </a:r>
            <a:r>
              <a:rPr lang="en-GB" sz="3200" dirty="0"/>
              <a:t>: </a:t>
            </a:r>
            <a:endParaRPr lang="en-GB" sz="3200" dirty="0" smtClean="0"/>
          </a:p>
          <a:p>
            <a:r>
              <a:rPr lang="en-GB" sz="3200" dirty="0" smtClean="0"/>
              <a:t>		Physics </a:t>
            </a:r>
            <a:r>
              <a:rPr lang="en-GB" sz="3200" dirty="0"/>
              <a:t>&amp; Experiments</a:t>
            </a:r>
            <a:endParaRPr lang="en-US" sz="3200" dirty="0"/>
          </a:p>
        </p:txBody>
      </p:sp>
      <p:pic>
        <p:nvPicPr>
          <p:cNvPr id="17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261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>
          <a:xfrm>
            <a:off x="923803" y="2040959"/>
            <a:ext cx="761122" cy="529137"/>
          </a:xfrm>
          <a:prstGeom prst="rect">
            <a:avLst/>
          </a:prstGeom>
          <a:solidFill>
            <a:srgbClr val="F5AC07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523902"/>
                </a:solidFill>
              </a:rPr>
              <a:t>Constr.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745568" y="2040959"/>
            <a:ext cx="1485531" cy="529137"/>
          </a:xfrm>
          <a:prstGeom prst="rect">
            <a:avLst/>
          </a:prstGeom>
          <a:solidFill>
            <a:srgbClr val="B1BF1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393D05"/>
                </a:solidFill>
              </a:rPr>
              <a:t>Physics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258293" y="2120861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  <a:latin typeface="+mn-lt"/>
              </a:rPr>
              <a:t>LEP</a:t>
            </a:r>
            <a:endParaRPr lang="en-GB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151755" y="2798088"/>
            <a:ext cx="1368000" cy="529137"/>
          </a:xfrm>
          <a:prstGeom prst="rect">
            <a:avLst/>
          </a:prstGeom>
          <a:solidFill>
            <a:srgbClr val="F5AC07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523902"/>
                </a:solidFill>
              </a:rPr>
              <a:t>Construction</a:t>
            </a:r>
          </a:p>
        </p:txBody>
      </p:sp>
      <p:sp>
        <p:nvSpPr>
          <p:cNvPr id="71" name="Rectangle 70"/>
          <p:cNvSpPr/>
          <p:nvPr/>
        </p:nvSpPr>
        <p:spPr>
          <a:xfrm>
            <a:off x="4551897" y="2798088"/>
            <a:ext cx="1625216" cy="529137"/>
          </a:xfrm>
          <a:prstGeom prst="rect">
            <a:avLst/>
          </a:prstGeom>
          <a:solidFill>
            <a:srgbClr val="B1BF1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393D05"/>
                </a:solidFill>
              </a:rPr>
              <a:t>Physics</a:t>
            </a:r>
          </a:p>
        </p:txBody>
      </p:sp>
      <p:sp>
        <p:nvSpPr>
          <p:cNvPr id="72" name="Rectangle 71"/>
          <p:cNvSpPr/>
          <p:nvPr/>
        </p:nvSpPr>
        <p:spPr>
          <a:xfrm>
            <a:off x="2318941" y="2798088"/>
            <a:ext cx="786256" cy="529137"/>
          </a:xfrm>
          <a:prstGeom prst="rect">
            <a:avLst/>
          </a:prstGeom>
          <a:solidFill>
            <a:srgbClr val="117F8E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E4F9FC"/>
                </a:solidFill>
              </a:rPr>
              <a:t>Proto</a:t>
            </a:r>
          </a:p>
        </p:txBody>
      </p:sp>
      <p:sp>
        <p:nvSpPr>
          <p:cNvPr id="73" name="Rectangle 72"/>
          <p:cNvSpPr/>
          <p:nvPr/>
        </p:nvSpPr>
        <p:spPr>
          <a:xfrm>
            <a:off x="1096592" y="2798088"/>
            <a:ext cx="1186586" cy="529137"/>
          </a:xfrm>
          <a:prstGeom prst="rect">
            <a:avLst/>
          </a:prstGeom>
          <a:solidFill>
            <a:srgbClr val="173D5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EFF6FB"/>
                </a:solidFill>
              </a:rPr>
              <a:t>Design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209256" y="2877990"/>
            <a:ext cx="754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  <a:latin typeface="+mn-lt"/>
              </a:rPr>
              <a:t>LHC</a:t>
            </a:r>
            <a:endParaRPr lang="en-GB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102935" y="3555217"/>
            <a:ext cx="1383725" cy="529137"/>
          </a:xfrm>
          <a:prstGeom prst="rect">
            <a:avLst/>
          </a:prstGeom>
          <a:solidFill>
            <a:srgbClr val="F5AC07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523902"/>
                </a:solidFill>
              </a:rPr>
              <a:t>Construction</a:t>
            </a:r>
          </a:p>
        </p:txBody>
      </p:sp>
      <p:sp>
        <p:nvSpPr>
          <p:cNvPr id="77" name="Rectangle 76"/>
          <p:cNvSpPr/>
          <p:nvPr/>
        </p:nvSpPr>
        <p:spPr>
          <a:xfrm>
            <a:off x="6518153" y="3555217"/>
            <a:ext cx="1303973" cy="529137"/>
          </a:xfrm>
          <a:prstGeom prst="rect">
            <a:avLst/>
          </a:prstGeom>
          <a:solidFill>
            <a:srgbClr val="B1BF1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393D05"/>
                </a:solidFill>
              </a:rPr>
              <a:t>Physics</a:t>
            </a:r>
          </a:p>
        </p:txBody>
      </p:sp>
      <p:sp>
        <p:nvSpPr>
          <p:cNvPr id="78" name="Rectangle 77"/>
          <p:cNvSpPr/>
          <p:nvPr/>
        </p:nvSpPr>
        <p:spPr>
          <a:xfrm>
            <a:off x="3851920" y="3555217"/>
            <a:ext cx="1185344" cy="529137"/>
          </a:xfrm>
          <a:prstGeom prst="rect">
            <a:avLst/>
          </a:prstGeom>
          <a:solidFill>
            <a:srgbClr val="173D5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EFF6FB"/>
                </a:solidFill>
              </a:rPr>
              <a:t>Design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853619" y="3635119"/>
            <a:ext cx="1063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  <a:latin typeface="+mn-lt"/>
              </a:rPr>
              <a:t>HL-LHC</a:t>
            </a:r>
            <a:endParaRPr lang="en-GB" b="1" dirty="0">
              <a:solidFill>
                <a:schemeClr val="tx2"/>
              </a:solidFill>
              <a:latin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722542" y="4916087"/>
            <a:ext cx="3344921" cy="529137"/>
            <a:chOff x="5722542" y="5110794"/>
            <a:chExt cx="3344921" cy="529137"/>
          </a:xfrm>
        </p:grpSpPr>
        <p:sp>
          <p:nvSpPr>
            <p:cNvPr id="63" name="Rectangle 62"/>
            <p:cNvSpPr/>
            <p:nvPr/>
          </p:nvSpPr>
          <p:spPr>
            <a:xfrm>
              <a:off x="7843463" y="5110794"/>
              <a:ext cx="1224000" cy="529137"/>
            </a:xfrm>
            <a:prstGeom prst="rect">
              <a:avLst/>
            </a:prstGeom>
            <a:solidFill>
              <a:srgbClr val="B1BF10"/>
            </a:solidFill>
            <a:ln>
              <a:gradFill flip="none" rotWithShape="1">
                <a:gsLst>
                  <a:gs pos="5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393D05"/>
                  </a:solidFill>
                </a:rPr>
                <a:t>Physics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502468" y="5110794"/>
              <a:ext cx="1321542" cy="529137"/>
            </a:xfrm>
            <a:prstGeom prst="rect">
              <a:avLst/>
            </a:prstGeom>
            <a:solidFill>
              <a:srgbClr val="F5AC07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523902"/>
                  </a:solidFill>
                </a:rPr>
                <a:t>Construction</a:t>
              </a: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5722542" y="5110794"/>
              <a:ext cx="746986" cy="529137"/>
            </a:xfrm>
            <a:prstGeom prst="rect">
              <a:avLst/>
            </a:prstGeom>
            <a:solidFill>
              <a:srgbClr val="117F8E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E4F9FC"/>
                  </a:solidFill>
                </a:rPr>
                <a:t>Proto</a:t>
              </a:r>
            </a:p>
          </p:txBody>
        </p:sp>
      </p:grpSp>
      <p:cxnSp>
        <p:nvCxnSpPr>
          <p:cNvPr id="85" name="Straight Connector 84"/>
          <p:cNvCxnSpPr/>
          <p:nvPr/>
        </p:nvCxnSpPr>
        <p:spPr>
          <a:xfrm>
            <a:off x="604444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283884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1980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87" name="Straight Connector 86"/>
          <p:cNvCxnSpPr/>
          <p:nvPr/>
        </p:nvCxnSpPr>
        <p:spPr>
          <a:xfrm>
            <a:off x="1264843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944283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1985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89" name="Straight Connector 88"/>
          <p:cNvCxnSpPr/>
          <p:nvPr/>
        </p:nvCxnSpPr>
        <p:spPr>
          <a:xfrm>
            <a:off x="1925242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1604682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1990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91" name="Straight Connector 90"/>
          <p:cNvCxnSpPr/>
          <p:nvPr/>
        </p:nvCxnSpPr>
        <p:spPr>
          <a:xfrm>
            <a:off x="2585641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2265081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1995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>
            <a:off x="3231099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2910539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2000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95" name="Straight Connector 94"/>
          <p:cNvCxnSpPr/>
          <p:nvPr/>
        </p:nvCxnSpPr>
        <p:spPr>
          <a:xfrm>
            <a:off x="3891498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3570938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2005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97" name="Straight Connector 96"/>
          <p:cNvCxnSpPr/>
          <p:nvPr/>
        </p:nvCxnSpPr>
        <p:spPr>
          <a:xfrm>
            <a:off x="4551897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4231337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2010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99" name="Straight Connector 98"/>
          <p:cNvCxnSpPr/>
          <p:nvPr/>
        </p:nvCxnSpPr>
        <p:spPr>
          <a:xfrm>
            <a:off x="5197355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4876795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+mn-lt"/>
              </a:rPr>
              <a:t>2015</a:t>
            </a:r>
            <a:endParaRPr lang="en-US" sz="1600" b="1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101" name="Straight Connector 100"/>
          <p:cNvCxnSpPr/>
          <p:nvPr/>
        </p:nvCxnSpPr>
        <p:spPr>
          <a:xfrm>
            <a:off x="5857754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5537194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2020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103" name="Straight Connector 102"/>
          <p:cNvCxnSpPr/>
          <p:nvPr/>
        </p:nvCxnSpPr>
        <p:spPr>
          <a:xfrm>
            <a:off x="6518153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6197593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2025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105" name="Straight Connector 104"/>
          <p:cNvCxnSpPr/>
          <p:nvPr/>
        </p:nvCxnSpPr>
        <p:spPr>
          <a:xfrm>
            <a:off x="7163611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6843051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2030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7503450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+mn-lt"/>
              </a:rPr>
              <a:t>2035</a:t>
            </a:r>
            <a:endParaRPr lang="en-US" sz="16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9" name="Left-Right Arrow 108"/>
          <p:cNvSpPr/>
          <p:nvPr/>
        </p:nvSpPr>
        <p:spPr>
          <a:xfrm>
            <a:off x="5197353" y="4229084"/>
            <a:ext cx="2624773" cy="592170"/>
          </a:xfrm>
          <a:prstGeom prst="leftRightArrow">
            <a:avLst>
              <a:gd name="adj1" fmla="val 62131"/>
              <a:gd name="adj2" fmla="val 30174"/>
            </a:avLst>
          </a:prstGeom>
          <a:solidFill>
            <a:srgbClr val="FCD30E"/>
          </a:solidFill>
          <a:ln w="31750">
            <a:solidFill>
              <a:srgbClr val="6B59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173D54"/>
                </a:solidFill>
                <a:effectLst>
                  <a:outerShdw blurRad="25400" dist="25400" dir="2700000" algn="tl" rotWithShape="0">
                    <a:schemeClr val="tx2">
                      <a:lumMod val="75000"/>
                      <a:alpha val="45000"/>
                    </a:schemeClr>
                  </a:outerShdw>
                </a:effectLst>
              </a:rPr>
              <a:t>20 years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88141" y="2040959"/>
            <a:ext cx="689035" cy="529137"/>
          </a:xfrm>
          <a:prstGeom prst="rect">
            <a:avLst/>
          </a:prstGeom>
          <a:solidFill>
            <a:srgbClr val="173D5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>
              <a:solidFill>
                <a:srgbClr val="EFF6FB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88141" y="4221088"/>
            <a:ext cx="881916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" name="Title 1"/>
          <p:cNvSpPr txBox="1">
            <a:spLocks/>
          </p:cNvSpPr>
          <p:nvPr/>
        </p:nvSpPr>
        <p:spPr>
          <a:xfrm>
            <a:off x="-3059" y="3119"/>
            <a:ext cx="9150188" cy="1008000"/>
          </a:xfrm>
          <a:prstGeom prst="rect">
            <a:avLst/>
          </a:prstGeom>
          <a:solidFill>
            <a:schemeClr val="tx1"/>
          </a:solidFill>
        </p:spPr>
        <p:txBody>
          <a:bodyPr tIns="252000" anchor="t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                C</a:t>
            </a:r>
            <a:r>
              <a:rPr lang="en-GB" dirty="0" smtClean="0"/>
              <a:t>ERN </a:t>
            </a:r>
            <a:r>
              <a:rPr lang="en-GB" dirty="0"/>
              <a:t>Circular Colliders </a:t>
            </a:r>
            <a:r>
              <a:rPr lang="en-GB" dirty="0" smtClean="0"/>
              <a:t>and FCC</a:t>
            </a:r>
            <a:endParaRPr lang="en-US" dirty="0"/>
          </a:p>
        </p:txBody>
      </p:sp>
      <p:pic>
        <p:nvPicPr>
          <p:cNvPr id="5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0" y="58159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22494" y="4916087"/>
            <a:ext cx="9001001" cy="1290345"/>
            <a:chOff x="122494" y="4916087"/>
            <a:chExt cx="9001001" cy="1290345"/>
          </a:xfrm>
        </p:grpSpPr>
        <p:grpSp>
          <p:nvGrpSpPr>
            <p:cNvPr id="7" name="Group 6"/>
            <p:cNvGrpSpPr/>
            <p:nvPr/>
          </p:nvGrpSpPr>
          <p:grpSpPr>
            <a:xfrm>
              <a:off x="2643671" y="4916087"/>
              <a:ext cx="3051462" cy="529137"/>
              <a:chOff x="2643671" y="5110794"/>
              <a:chExt cx="3051462" cy="529137"/>
            </a:xfrm>
          </p:grpSpPr>
          <p:sp>
            <p:nvSpPr>
              <p:cNvPr id="83" name="Rectangle 82"/>
              <p:cNvSpPr/>
              <p:nvPr/>
            </p:nvSpPr>
            <p:spPr>
              <a:xfrm>
                <a:off x="4673303" y="5110794"/>
                <a:ext cx="1021830" cy="529137"/>
              </a:xfrm>
              <a:prstGeom prst="rect">
                <a:avLst/>
              </a:prstGeom>
              <a:solidFill>
                <a:srgbClr val="173D54"/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rgbClr val="EFF6FB"/>
                    </a:solidFill>
                  </a:rPr>
                  <a:t>Design</a:t>
                </a: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2643671" y="5190696"/>
                <a:ext cx="24903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spc="100" dirty="0" smtClean="0">
                    <a:solidFill>
                      <a:schemeClr val="tx2"/>
                    </a:solidFill>
                    <a:latin typeface="+mn-lt"/>
                  </a:rPr>
                  <a:t>                 FCC</a:t>
                </a:r>
                <a:endParaRPr lang="en-GB" b="1" spc="100" dirty="0">
                  <a:solidFill>
                    <a:schemeClr val="tx2"/>
                  </a:solidFill>
                  <a:latin typeface="+mn-lt"/>
                </a:endParaRPr>
              </a:p>
            </p:txBody>
          </p:sp>
        </p:grpSp>
        <p:sp>
          <p:nvSpPr>
            <p:cNvPr id="51" name="Rectangle 50"/>
            <p:cNvSpPr/>
            <p:nvPr/>
          </p:nvSpPr>
          <p:spPr>
            <a:xfrm>
              <a:off x="122494" y="5498546"/>
              <a:ext cx="900100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000" b="1" kern="0" dirty="0" smtClean="0">
                  <a:solidFill>
                    <a:srgbClr val="0000FF"/>
                  </a:solidFill>
                  <a:latin typeface="Arial"/>
                  <a:ea typeface="黑体" pitchFamily="2" charset="-122"/>
                </a:rPr>
                <a:t>Now is the right time to plan for the period 2035 – 2040</a:t>
              </a:r>
            </a:p>
            <a:p>
              <a:pPr>
                <a:defRPr/>
              </a:pPr>
              <a:r>
                <a:rPr lang="en-US" altLang="zh-CN" sz="2000" b="1" kern="0" dirty="0" smtClean="0">
                  <a:solidFill>
                    <a:srgbClr val="0000FF"/>
                  </a:solidFill>
                  <a:latin typeface="Arial"/>
                  <a:ea typeface="黑体" pitchFamily="2" charset="-122"/>
                </a:rPr>
                <a:t>Goal of phase 1: CDR by end 2018 for next </a:t>
              </a:r>
              <a:r>
                <a:rPr lang="en-US" altLang="zh-CN" sz="2000" b="1" kern="0" dirty="0" smtClean="0">
                  <a:solidFill>
                    <a:srgbClr val="0000FF"/>
                  </a:solidFill>
                  <a:ea typeface="黑体" pitchFamily="2" charset="-122"/>
                </a:rPr>
                <a:t>update of European Strategy</a:t>
              </a:r>
              <a:endParaRPr lang="en-GB" sz="1400" b="1" kern="0" dirty="0">
                <a:solidFill>
                  <a:srgbClr val="0000FF"/>
                </a:solidFill>
              </a:endParaRPr>
            </a:p>
          </p:txBody>
        </p:sp>
      </p:grpSp>
      <p:cxnSp>
        <p:nvCxnSpPr>
          <p:cNvPr id="55" name="Straight Connector 54"/>
          <p:cNvCxnSpPr/>
          <p:nvPr/>
        </p:nvCxnSpPr>
        <p:spPr>
          <a:xfrm>
            <a:off x="7812360" y="1492279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915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052736"/>
            <a:ext cx="9252520" cy="47007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t="635" b="5112"/>
          <a:stretch/>
        </p:blipFill>
        <p:spPr>
          <a:xfrm>
            <a:off x="35496" y="3573016"/>
            <a:ext cx="9076446" cy="252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548" y="3402498"/>
            <a:ext cx="9006899" cy="26622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65125" indent="-279400">
              <a:spcAft>
                <a:spcPts val="600"/>
              </a:spcAft>
              <a:buFont typeface="Arial"/>
              <a:buChar char="•"/>
            </a:pPr>
            <a:r>
              <a:rPr lang="en-US" sz="3600" dirty="0" smtClean="0"/>
              <a:t>90 – 100 km fits geological situation well</a:t>
            </a:r>
          </a:p>
          <a:p>
            <a:pPr marL="365125" indent="-279400">
              <a:spcAft>
                <a:spcPts val="600"/>
              </a:spcAft>
              <a:buFont typeface="Arial"/>
              <a:buChar char="•"/>
            </a:pPr>
            <a:r>
              <a:rPr lang="en-US" sz="3600" dirty="0" smtClean="0"/>
              <a:t>LHC suitable as potential injector</a:t>
            </a:r>
          </a:p>
          <a:p>
            <a:pPr marL="365125" indent="-279400">
              <a:spcAft>
                <a:spcPts val="600"/>
              </a:spcAft>
              <a:buFont typeface="Arial"/>
              <a:buChar char="•"/>
            </a:pPr>
            <a:r>
              <a:rPr lang="en-US" sz="3600" dirty="0" smtClean="0"/>
              <a:t>The 100 km version, intersecting LHC,    is being studied now in more detail</a:t>
            </a:r>
          </a:p>
          <a:p>
            <a:pPr marL="365125" indent="-279400">
              <a:spcAft>
                <a:spcPts val="600"/>
              </a:spcAft>
              <a:buFont typeface="Arial"/>
              <a:buChar char="•"/>
            </a:pPr>
            <a:endParaRPr lang="en-US" sz="900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 Progress on site investigations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390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9610</TotalTime>
  <Words>2124</Words>
  <Application>Microsoft Office PowerPoint</Application>
  <PresentationFormat>On-screen Show (4:3)</PresentationFormat>
  <Paragraphs>653</Paragraphs>
  <Slides>27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Wingdings</vt:lpstr>
      <vt:lpstr>黑体</vt:lpstr>
      <vt:lpstr>Arial</vt:lpstr>
      <vt:lpstr>Cambria Math</vt:lpstr>
      <vt:lpstr>Symbol</vt:lpstr>
      <vt:lpstr>Verdana</vt:lpstr>
      <vt:lpstr>Unicode MS</vt:lpstr>
      <vt:lpstr>Times New Roman</vt:lpstr>
      <vt:lpstr>MS PGothic</vt:lpstr>
      <vt:lpstr>Calibri</vt:lpstr>
      <vt:lpstr>Helvetica Light</vt:lpstr>
      <vt:lpstr>Helvetica</vt:lpstr>
      <vt:lpstr>FC5643-CERN3027 - Scale of contributions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FCC Week 2017        29 May – 2 June 2017 Berlin, Germany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FCC presentation at 6th TLEP WS</dc:title>
  <dc:creator>Michael Benedikt</dc:creator>
  <cp:lastModifiedBy>Michael Benedikt</cp:lastModifiedBy>
  <cp:revision>963</cp:revision>
  <cp:lastPrinted>2015-07-31T07:29:20Z</cp:lastPrinted>
  <dcterms:created xsi:type="dcterms:W3CDTF">2012-06-07T06:34:51Z</dcterms:created>
  <dcterms:modified xsi:type="dcterms:W3CDTF">2016-06-07T10:52:29Z</dcterms:modified>
</cp:coreProperties>
</file>