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D897-7489-4CFB-BDA6-E985CBA8B565}" type="datetimeFigureOut">
              <a:rPr lang="hu-HU" smtClean="0"/>
              <a:t>2016.07.07.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61F63-9945-4324-A95A-F158070ED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06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ndirekt_bizony%C3%ADt%C3%A1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u.wikipedia.org/wiki/Term%C3%A9szetes_sz%C3%A1mok" TargetMode="External"/><Relationship Id="rId4" Type="http://schemas.openxmlformats.org/officeDocument/2006/relationships/hyperlink" Target="https://hu.wikipedia.org/wiki/Pierre_de_Fermat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otel" TargetMode="External"/><Relationship Id="rId13" Type="http://schemas.openxmlformats.org/officeDocument/2006/relationships/hyperlink" Target="https://hu.wikipedia.org/wiki/Aut%C3%B3busz" TargetMode="External"/><Relationship Id="rId3" Type="http://schemas.openxmlformats.org/officeDocument/2006/relationships/hyperlink" Target="http://www.bethlen.hu/matek/mathist/forras/Euklidesz.htm" TargetMode="External"/><Relationship Id="rId7" Type="http://schemas.openxmlformats.org/officeDocument/2006/relationships/hyperlink" Target="https://hu.wikipedia.org/w/index.php?title=Hilbert_Grand_Hotel-paradoxonja&amp;action=edit&amp;section=2" TargetMode="External"/><Relationship Id="rId12" Type="http://schemas.openxmlformats.org/officeDocument/2006/relationships/hyperlink" Target="https://hu.wikipedia.org/w/index.php?title=Hilbert_Grand_Hotel-paradoxonja&amp;action=edit&amp;section=3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people.maths.ox.ac.uk/dusautoy/newdetails.ht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/index.php?title=Hilbert_Grand_Hotel-paradoxonja&amp;action=edit&amp;section=1" TargetMode="External"/><Relationship Id="rId11" Type="http://schemas.openxmlformats.org/officeDocument/2006/relationships/hyperlink" Target="https://hu.wikipedia.org/w/index.php?title=Hangosbemond%C3%B3&amp;action=edit&amp;redlink=1" TargetMode="External"/><Relationship Id="rId5" Type="http://schemas.openxmlformats.org/officeDocument/2006/relationships/hyperlink" Target="http://www.bethlen.hu/matek/mathist/forras/Oszthatosag.htm" TargetMode="External"/><Relationship Id="rId15" Type="http://schemas.openxmlformats.org/officeDocument/2006/relationships/hyperlink" Target="https://hu.wikipedia.org/wiki/Pr%C3%ADmsz%C3%A1mok" TargetMode="External"/><Relationship Id="rId10" Type="http://schemas.openxmlformats.org/officeDocument/2006/relationships/hyperlink" Target="https://hu.wikipedia.org/wiki/Egy" TargetMode="External"/><Relationship Id="rId4" Type="http://schemas.openxmlformats.org/officeDocument/2006/relationships/hyperlink" Target="http://www.bethlen.hu/matek/mathist/forras/Primszamok.htm" TargetMode="External"/><Relationship Id="rId9" Type="http://schemas.openxmlformats.org/officeDocument/2006/relationships/hyperlink" Target="https://hu.wikipedia.org/wiki/V%C3%A9gtelen" TargetMode="External"/><Relationship Id="rId14" Type="http://schemas.openxmlformats.org/officeDocument/2006/relationships/hyperlink" Target="https://hu.wikipedia.org/w/index.php?title=Hilbert_Grand_Hotel-paradoxonja&amp;action=edit&amp;section=4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Pierre_de_Fermat" TargetMode="External"/><Relationship Id="rId13" Type="http://schemas.openxmlformats.org/officeDocument/2006/relationships/hyperlink" Target="https://hu.wikipedia.org/wiki/Sorozat_(matematika)" TargetMode="External"/><Relationship Id="rId18" Type="http://schemas.openxmlformats.org/officeDocument/2006/relationships/hyperlink" Target="https://hu.wikipedia.org/wiki/Koordin%C3%A1ta-rendszer" TargetMode="External"/><Relationship Id="rId26" Type="http://schemas.openxmlformats.org/officeDocument/2006/relationships/hyperlink" Target="https://hu.wikipedia.org/wiki/Pergai_Apoll%C3%B3niosz" TargetMode="External"/><Relationship Id="rId39" Type="http://schemas.openxmlformats.org/officeDocument/2006/relationships/hyperlink" Target="https://hu.wikipedia.org/wiki/Csillag%C3%A1szat" TargetMode="External"/><Relationship Id="rId3" Type="http://schemas.openxmlformats.org/officeDocument/2006/relationships/hyperlink" Target="https://hu.wikipedia.org/wiki/Sz%C3%A1melm%C3%A9let" TargetMode="External"/><Relationship Id="rId21" Type="http://schemas.openxmlformats.org/officeDocument/2006/relationships/hyperlink" Target="https://hu.wikipedia.org/wiki/Euler-egyenes" TargetMode="External"/><Relationship Id="rId34" Type="http://schemas.openxmlformats.org/officeDocument/2006/relationships/hyperlink" Target="https://hu.wikipedia.org/wiki/Val%C3%B3sz%C3%ADn%C5%B1s%C3%A9gsz%C3%A1m%C3%ADt%C3%A1s" TargetMode="External"/><Relationship Id="rId7" Type="http://schemas.openxmlformats.org/officeDocument/2006/relationships/hyperlink" Target="https://hu.wikipedia.org/wiki/Fermat-sz%C3%A1mok" TargetMode="External"/><Relationship Id="rId12" Type="http://schemas.openxmlformats.org/officeDocument/2006/relationships/hyperlink" Target="https://hu.wikipedia.org/wiki/Euler-f%C3%A9le_sz%C3%A1m" TargetMode="External"/><Relationship Id="rId17" Type="http://schemas.openxmlformats.org/officeDocument/2006/relationships/hyperlink" Target="https://hu.wikipedia.org/wiki/1748" TargetMode="External"/><Relationship Id="rId25" Type="http://schemas.openxmlformats.org/officeDocument/2006/relationships/hyperlink" Target="https://hu.wikipedia.org/wiki/K%C3%BApszelet" TargetMode="External"/><Relationship Id="rId33" Type="http://schemas.openxmlformats.org/officeDocument/2006/relationships/hyperlink" Target="https://hu.wikipedia.org/wiki/P%C3%B6rgetty%C5%B1" TargetMode="External"/><Relationship Id="rId38" Type="http://schemas.openxmlformats.org/officeDocument/2006/relationships/hyperlink" Target="https://hu.wikipedia.org/wiki/Differenci%C3%A1legyenlet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s://hu.wikipedia.org/wiki/Trigonometria" TargetMode="External"/><Relationship Id="rId20" Type="http://schemas.openxmlformats.org/officeDocument/2006/relationships/hyperlink" Target="https://hu.wikipedia.org/w/index.php?title=S%C3%ADkgeometria&amp;action=edit&amp;redlink=1" TargetMode="External"/><Relationship Id="rId29" Type="http://schemas.openxmlformats.org/officeDocument/2006/relationships/hyperlink" Target="https://hu.wikipedia.org/wiki/Kihajl%C3%A1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Leonhard_Euler#cite_note-1" TargetMode="External"/><Relationship Id="rId11" Type="http://schemas.openxmlformats.org/officeDocument/2006/relationships/hyperlink" Target="https://hu.wikipedia.org/wiki/P%C3%AD_(sz%C3%A1m)" TargetMode="External"/><Relationship Id="rId24" Type="http://schemas.openxmlformats.org/officeDocument/2006/relationships/hyperlink" Target="https://hu.wikipedia.org/wiki/Poli%C3%A9der" TargetMode="External"/><Relationship Id="rId32" Type="http://schemas.openxmlformats.org/officeDocument/2006/relationships/hyperlink" Target="https://hu.wikipedia.org/wiki/Euler-turbinaegyenlet" TargetMode="External"/><Relationship Id="rId37" Type="http://schemas.openxmlformats.org/officeDocument/2006/relationships/hyperlink" Target="https://hu.wikipedia.org/wiki/Modul%C3%A1ris_aritmetika" TargetMode="External"/><Relationship Id="rId40" Type="http://schemas.openxmlformats.org/officeDocument/2006/relationships/hyperlink" Target="https://hu.wikipedia.org/wiki/Kromatikus_aberr%C3%A1ci%C3%B3" TargetMode="External"/><Relationship Id="rId5" Type="http://schemas.openxmlformats.org/officeDocument/2006/relationships/hyperlink" Target="https://hu.wikipedia.org/wiki/Bar%C3%A1ts%C3%A1gos_sz%C3%A1mok" TargetMode="External"/><Relationship Id="rId15" Type="http://schemas.openxmlformats.org/officeDocument/2006/relationships/hyperlink" Target="https://hu.wikipedia.org/wiki/Koordin%C3%A1tageometria" TargetMode="External"/><Relationship Id="rId23" Type="http://schemas.openxmlformats.org/officeDocument/2006/relationships/hyperlink" Target="https://hu.wikipedia.org/wiki/Euler-f%C3%A9le_poli%C3%A9dert%C3%A9tel" TargetMode="External"/><Relationship Id="rId28" Type="http://schemas.openxmlformats.org/officeDocument/2006/relationships/hyperlink" Target="https://hu.wikipedia.org/wiki/K%C3%B6nigsbergi_hidak_probl%C3%A9m%C3%A1ja" TargetMode="External"/><Relationship Id="rId36" Type="http://schemas.openxmlformats.org/officeDocument/2006/relationships/hyperlink" Target="https://hu.wikipedia.org/wiki/Harmonikus_sor" TargetMode="External"/><Relationship Id="rId10" Type="http://schemas.openxmlformats.org/officeDocument/2006/relationships/hyperlink" Target="https://hu.wikipedia.org/wiki/Pr%C3%ADmsz%C3%A1mok" TargetMode="External"/><Relationship Id="rId19" Type="http://schemas.openxmlformats.org/officeDocument/2006/relationships/hyperlink" Target="https://hu.wikipedia.org/wiki/Pol%C3%A1rkoordin%C3%A1ta-rendszer" TargetMode="External"/><Relationship Id="rId31" Type="http://schemas.openxmlformats.org/officeDocument/2006/relationships/hyperlink" Target="https://hu.wikipedia.org/wiki/Turbina" TargetMode="External"/><Relationship Id="rId4" Type="http://schemas.openxmlformats.org/officeDocument/2006/relationships/hyperlink" Target="https://hu.wikipedia.org/wiki/T%C3%B6k%C3%A9letes_sz%C3%A1mok" TargetMode="External"/><Relationship Id="rId9" Type="http://schemas.openxmlformats.org/officeDocument/2006/relationships/hyperlink" Target="https://hu.wikipedia.org/wiki/K%C3%A9tn%C3%A9gyzetsz%C3%A1m-t%C3%A9tel" TargetMode="External"/><Relationship Id="rId14" Type="http://schemas.openxmlformats.org/officeDocument/2006/relationships/hyperlink" Target="https://hu.wikipedia.org/wiki/Hat%C3%A1r%C3%A9rt%C3%A9k" TargetMode="External"/><Relationship Id="rId22" Type="http://schemas.openxmlformats.org/officeDocument/2006/relationships/hyperlink" Target="https://hu.wikipedia.org/wiki/Feuerbach-k%C3%B6r" TargetMode="External"/><Relationship Id="rId27" Type="http://schemas.openxmlformats.org/officeDocument/2006/relationships/hyperlink" Target="https://hu.wikipedia.org/wiki/Gr%C3%A1felm%C3%A9let" TargetMode="External"/><Relationship Id="rId30" Type="http://schemas.openxmlformats.org/officeDocument/2006/relationships/hyperlink" Target="https://hu.wikipedia.org/wiki/Szivatty%C3%BA" TargetMode="External"/><Relationship Id="rId35" Type="http://schemas.openxmlformats.org/officeDocument/2006/relationships/hyperlink" Target="https://hu.wikipedia.org/wiki/Komplex_sz%C3%A1mok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otel" TargetMode="External"/><Relationship Id="rId13" Type="http://schemas.openxmlformats.org/officeDocument/2006/relationships/hyperlink" Target="https://hu.wikipedia.org/wiki/Aut%C3%B3busz" TargetMode="External"/><Relationship Id="rId3" Type="http://schemas.openxmlformats.org/officeDocument/2006/relationships/hyperlink" Target="http://www.bethlen.hu/matek/mathist/forras/Euklidesz.htm" TargetMode="External"/><Relationship Id="rId7" Type="http://schemas.openxmlformats.org/officeDocument/2006/relationships/hyperlink" Target="https://hu.wikipedia.org/w/index.php?title=Hilbert_Grand_Hotel-paradoxonja&amp;action=edit&amp;section=2" TargetMode="External"/><Relationship Id="rId12" Type="http://schemas.openxmlformats.org/officeDocument/2006/relationships/hyperlink" Target="https://hu.wikipedia.org/w/index.php?title=Hilbert_Grand_Hotel-paradoxonja&amp;action=edit&amp;section=3" TargetMode="External"/><Relationship Id="rId2" Type="http://schemas.openxmlformats.org/officeDocument/2006/relationships/slide" Target="../slides/slide17.xml"/><Relationship Id="rId16" Type="http://schemas.openxmlformats.org/officeDocument/2006/relationships/hyperlink" Target="http://people.maths.ox.ac.uk/dusautoy/newdetails.ht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/index.php?title=Hilbert_Grand_Hotel-paradoxonja&amp;action=edit&amp;section=1" TargetMode="External"/><Relationship Id="rId11" Type="http://schemas.openxmlformats.org/officeDocument/2006/relationships/hyperlink" Target="https://hu.wikipedia.org/w/index.php?title=Hangosbemond%C3%B3&amp;action=edit&amp;redlink=1" TargetMode="External"/><Relationship Id="rId5" Type="http://schemas.openxmlformats.org/officeDocument/2006/relationships/hyperlink" Target="http://www.bethlen.hu/matek/mathist/forras/Oszthatosag.htm" TargetMode="External"/><Relationship Id="rId15" Type="http://schemas.openxmlformats.org/officeDocument/2006/relationships/hyperlink" Target="https://hu.wikipedia.org/wiki/Pr%C3%ADmsz%C3%A1mok" TargetMode="External"/><Relationship Id="rId10" Type="http://schemas.openxmlformats.org/officeDocument/2006/relationships/hyperlink" Target="https://hu.wikipedia.org/wiki/Egy" TargetMode="External"/><Relationship Id="rId4" Type="http://schemas.openxmlformats.org/officeDocument/2006/relationships/hyperlink" Target="http://www.bethlen.hu/matek/mathist/forras/Primszamok.htm" TargetMode="External"/><Relationship Id="rId9" Type="http://schemas.openxmlformats.org/officeDocument/2006/relationships/hyperlink" Target="https://hu.wikipedia.org/wiki/V%C3%A9gtelen" TargetMode="External"/><Relationship Id="rId14" Type="http://schemas.openxmlformats.org/officeDocument/2006/relationships/hyperlink" Target="https://hu.wikipedia.org/w/index.php?title=Hilbert_Grand_Hotel-paradoxonja&amp;action=edit&amp;section=4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z%C3%A1moss%C3%A1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Megsz%C3%A1ml%C3%A1lhat%C3%B3an_v%C3%A9gtelen" TargetMode="External"/><Relationship Id="rId5" Type="http://schemas.openxmlformats.org/officeDocument/2006/relationships/hyperlink" Target="https://hu.wikipedia.org/wiki/Term%C3%A9szetes_sz%C3%A1mok" TargetMode="External"/><Relationship Id="rId4" Type="http://schemas.openxmlformats.org/officeDocument/2006/relationships/hyperlink" Target="https://hu.wikipedia.org/w/index.php?title=Kontinuum-sz%C3%A1moss%C3%A1g&amp;action=edit&amp;redlink=1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19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Képzeljünk el 23 embert,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a két 11 fős csapatot a futballpályán és a bírót. Mi a valószínűsége annak, hogy a 23 emberből kettő ugyanazon a napon született az év 365 napjából? A találgatás kb. 10%, a számítás: 50,7%. Éppen erre építenek a bukmékerek, szerencsejáték szervezők. Pascal ezzel még az istenhitet </a:t>
            </a:r>
            <a:r>
              <a:rPr lang="hu-HU" baseline="0" dirty="0" err="1" smtClean="0"/>
              <a:t>ismegindokolta</a:t>
            </a:r>
            <a:r>
              <a:rPr lang="hu-HU" baseline="0" dirty="0" smtClean="0"/>
              <a:t>: 47. o.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78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Elemek: 13 könyv: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XX.sz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kezdete előtt a Biblia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után ebből kelt el a legtöbb; Püthagorasz szerint minden természetes jelenség leírható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számokkal: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Hippaszosz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nevű tan. Rájött, hogy gyök 2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irrac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ezért vízbe fojtatta, mert ő ezt a logika erejével nem tudta megcáfolni.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Diophantosz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életkora: Isten kegyelméből élete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egyhatodátgyermekként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töltötte. Eltelt még éveinek egy tizenketted része, és kiserkent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szakálla.További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hetedrész, és esküvői gyertyái égtek. Öt évvel a lakodalom után isteni kegyelemből fia született. Ó, jaj! A későn született, gyenge gyermeket a kegyetlen sors elragadta, alighogy apja teljes életének felét leélte. Gyászában az apa a számelméletben keresett vigasztalást, s négy év múltán az ő élete is véget ért. ( Ez állítólagos sírfelirata.) Julius Caesar felgyújtatta az alexandriai flottát, a könyvtár is leégett, Kleopátra próbálta pótolni.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Szerapisz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templomába gyűjtötte,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Theodosius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keresztény császár elégettette, mint pogány emléket, a maradékot 642-ben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omár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kalifa. India :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VI.sz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nulla a nemlétet jelképezi. A semmi absztrakt fogalma megfogható jelkép formáját öltötte. Ezt még Arisztotelész sem ismerte el.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Brahmagupta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VIII. sz.0-val való osztás, végtelen fogalma. II. Szilveszter pápa 995., francia tudós, a spanyol móroktól tanulta az új számolási módot és terjesztette az </a:t>
            </a:r>
            <a:r>
              <a:rPr lang="hu-HU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indoarab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számokat.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86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Bachet</a:t>
            </a:r>
            <a:r>
              <a:rPr lang="hu-HU" dirty="0" smtClean="0"/>
              <a:t> feladata: 62.o.: Legkevesebb hány darab súlyra van szükség, hogy a mérőkészlettel 1 egységtől 40 egységig minden egész egységet mérni tudjunk? </a:t>
            </a:r>
            <a:r>
              <a:rPr lang="hu-HU" dirty="0" err="1" smtClean="0"/>
              <a:t>Mo</a:t>
            </a:r>
            <a:r>
              <a:rPr lang="hu-HU" dirty="0" smtClean="0"/>
              <a:t>.: négy súlyra: 1,3,9,27. Descartes  barátságos számai: 9 363 584 és 9 437 056, Euler: 62 db, 1866-ban egy 16 éves olasz fiú: 1184 és 1210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4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Femat</a:t>
            </a:r>
            <a:r>
              <a:rPr lang="hu-HU" dirty="0" smtClean="0"/>
              <a:t> idősebbik fia felismerte apja kedvtelésének jelentőségét, 5 éven át</a:t>
            </a:r>
            <a:r>
              <a:rPr lang="hu-HU" baseline="0" dirty="0" smtClean="0"/>
              <a:t> gyűjtötte levelezéseit és feljegyzéseit, 1670-ben ki is adta. Az </a:t>
            </a:r>
            <a:r>
              <a:rPr lang="hu-HU" baseline="0" dirty="0" err="1" smtClean="0"/>
              <a:t>Arithmetica</a:t>
            </a:r>
            <a:r>
              <a:rPr lang="hu-HU" baseline="0" dirty="0" smtClean="0"/>
              <a:t> 48 széljegyzetet tartalmaz. 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 leszállás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direkt bizonyítás"/>
              </a:rPr>
              <a:t>indirekt bizonyítási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módszer, ami azon alapul, hogy a természetes számok minden részhalmazának van legkisebb eleme. A módszert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ierre de Fermat"/>
              </a:rPr>
              <a:t>Pierre de Fermat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fejlesztette ki, és sok eredményéhez ezzel a módszerrel jutott el. A nagy Fermat-tétel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4-hez tartozó speciális esete például belátható végtelen leszállással.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érvelés indirekt, tehát feltesszük, hogy a bizonyítandó állítás nem igaz, vagyis hogy a szóban forgó egyenlet megoldható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ermészetes számok"/>
              </a:rPr>
              <a:t>természetes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ermészetes számok"/>
              </a:rPr>
              <a:t> számok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halmazán. Tudjuk, hogy a természetes számok minden részhalmazának van legkisebb eleme, ezért ha minden feltételezett megoldásból újabb, természetes számokból álló megoldást tudunk készíteni, akkor ellentmondást kaptunk, és a szóban forgó egyenlet nem oldható meg a természetes számok halmazán.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Másként, az egyenlet megoldáshalmazának is van legkisebb eleme, mivel a megoldáshalmaz a természetes számok halmazának része. Ebből készítünk egy még kisebb megoldást a feladat és a természetes számok tulajdonságainak felhasználásával. Ez ellentmond annak, hogy a legkisebb megoldásból indultunk ki, tehát az egyenlet megoldhatatlan.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9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Bernoulli család olyan a matematikában, mint Bach család a zenében.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 az ókorban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Eukleidész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bebizonyította, hogy végtelen sok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prímszám.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 megfogalmazással a bizonyítás menete a következő.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Tekintsük az első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darab prímszámot.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=2,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=3,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=5, legyen az utolsó, a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-ik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Szorozzuk össze őket: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*....*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adjunk hozzá 1-t. Az így kapott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*....*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1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 vagy prím, vagy összetett.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prím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különbözik mindegyiktől, amit összeszoroztunk, tehát nem igaz, hogy az összes prímszám szerepel az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 képzésében.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pedig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összetett 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van prímosztója. De az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oszthatóság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szabályai szerint ez nem lehet egyik sem a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terjedő prímszámok között. Ez azt jelenti, hogy ezzel a módszerrel mindig találhatunk új prímszámot, azaz végtelen sok prímszám van.</a:t>
            </a:r>
          </a:p>
          <a:p>
            <a:r>
              <a:rPr lang="hu-HU" dirty="0" err="1" smtClean="0"/>
              <a:t>Hilbert</a:t>
            </a:r>
            <a:r>
              <a:rPr lang="hu-HU" dirty="0" smtClean="0"/>
              <a:t>: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Grand Hotel-paradoxon[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zakasz szerkesztése: A Grand Hotel-paradoxon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alapprobléma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zakasz szerkesztése: Az alapproblém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valódi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otel"/>
              </a:rPr>
              <a:t>hotelben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minden szobát kiadnak, akkor nem tudnak több vendéget elhelyezni, ebben nincs semmi meglepő. De képzeljünk el egy olyan szállodát, amelynek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Végtelen"/>
              </a:rPr>
              <a:t>végtelen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sok szobája van, azaz a szobaszámok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Egy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-től kezdve folyamatosan növekednek, és nincs olyan szoba, amelynél ne lenne nagyobb számú. A szállodának van egy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Hangosbemondó (a lap nem létezik)"/>
              </a:rPr>
              <a:t>hangosbemondórendszere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is, amelyen keresztül a portás az összes szobavendégnek tud üzenni egyszerre. Tegyük fel, hogy egy ilyen hotelben az összes szoba megtelt, olyan sok vendég van. A kérdés, hogy ha jön még egy vendég, el kell-e küldeni. A meglepő válasz az, hogy nem. Az új vendég elhelyezéséhez a portásnak csak annyit kell tennie, hogy bemondja: minden vendég költözzön át az eggyel nagyobb számú szobába. Az a vendég, aki eddig az 1-es szobában lakott, átköltözik a 2-esbe, amelynek eddigi lakója a 3-asba megy át, és így tovább. Így az 1-es szoba felszabadul, és az új vendég beköltözhet.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 sok vendég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zakasz szerkesztése: Végtelen sok vendég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Talán még ennél is meglepőbb, hogy nem csak egy vendéget, hanem végtelen sok vendéget is el lehet helyezni. Tegyük fel ugyanis, hogy érkezik 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Autóbusz"/>
              </a:rPr>
              <a:t>autóbusz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amelynek a szállodához hasonlóan végtelen sok ülése van, és a busz is tele van. A portás ekkor arra kéri a szállóvendégeket a hangosbemondóján keresztül, hogy költözzenek a szobaszámuk kétszeresét viselő szobába. Az 1-esben lakó tehát a 2-esbe költözik, az a 4-esbe, a 3-as a 6-osba stb. Ezzel az összes páratlan számú szoba felszabadult, ezekbe pedig sorban beköltözhetnek a busz utasai, az 1-es ülésen ülő az 1-esbe, a 2-esen ülő a 3-asba, és így tovább.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Végtelenszer végtelen sok vendég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Szakasz szerkesztése: Végtelenszer végtelen sok vendég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még ennél is szerencsésebb a helyzet, ugyanis akár végtelen sok végtelen kapacitású busz vendégeit is mind el lehet helyezni. Egy lehetséges megoldás, hogy a portás ugyanazt mondja be, mint előbb, majd az első busz utasait a 3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 szobákba költözteti (ahol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 ülés száma), a második busz utasait az 5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 szobákba, a harmadik busz utasait a 7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számúakba, és így tovább, az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-edik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busz utasait a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számúba, ahol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+1-edik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Prímszámok"/>
              </a:rPr>
              <a:t>prímszám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Vegyük észre ugyanis, hogy a prímszámok hatványai mindig páratlanok (tehát már bentlakó szállóvendégekkel nem lesz ütközés), és különböző prímszámok hatványai mindig különbözőek (tehát a beköltözők között sem lesz konfliktus). Így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ráadáasul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még üres szobák is maradnak szép számban, örülhet a portás!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 sok busz utasainak egy lehetséges rendezése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Vegyük észre, hogy azzal, hogy az utasokhoz egész számokat (prímhatványokat) rendeltünk, tulajdonképpen egyetlen végtelen sorba állítottuk őket, és visszavezettük a feladatot az előzőre, amikor csak egy buszunk volt. Ilyen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sorbaállítás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sokféleképpen lehetséges. Az egyik, más bizonyításoknál is előszeretettel alkalmazott mód, hogy sorban egymás alá felírjuk a buszok utasait, majd egy spirálvonallal összekötjük őket. A vonal mentén végighaladva egyértelműen megkapjuk a sorrendet (ld. ábra).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Kabócák életciklusa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illetve 17 év:</a:t>
            </a:r>
          </a:p>
          <a:p>
            <a:pPr fontAlgn="base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Egyesek szerint ezek a számok véletlenszerűek, mégis érdekes, hogy nincsenek 12, 14, 15, 16 vagy 18 éves életciklusú kabócák. Igaz, 11 és 19 éves periódusúak sincsenek, mégis egy minta ismerhető fel: a 13 is és a 17 is prímszám. Ezek a számok csak eggyel és saját magukkal oszthatók, és éppen ebből adódik a kabócák evolúciós előnye. Ezek a prímek hasznosak a más állatokkal, különösen a ragadozókkal való rendszeres találkozás elkerülésében. Tegyük fel például, hogy egy ragadozó hatévente tűnik fel az erdőben. Ekkor egy nyolc- vagy kilencéves életciklusú kabóca rajzása sokkal gyakrabban esne egybe a ragadozóval, mint egy hétéves, elsődleges életciklusú kabócáé. Ez az érv akkor is erős, ha jelenleg nem is létezik ilyen ragadozó. Ha egyszer a kabócák ciklusa kialakult, akkor az ellenség nélkül is fennmarad.</a:t>
            </a:r>
          </a:p>
          <a:p>
            <a:pPr fontAlgn="base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kabócák tehát akaratlanul felfedezték a prímeket fajaik fennmaradása érdekében. És az emberek? Nos, mi megértettük, hogy ezek a számok nem csupán a túlélés kulcsai, hanem a matematikai kódolások igen fontos elemei - írja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Marcus du </a:t>
            </a:r>
            <a:r>
              <a:rPr lang="hu-H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Sautoy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prímszámok jelenleg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kibervilág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titkait védik. A titkosítás, mely a hitelkártyák biztonságát garantálja online vásárláskor, ugyanúgy oszthatatlan számokat használ, mint a kabócák Észak-Amerikában - a prímszámokat. Minden alkalommal, amikor a vásárló elküldi a hitelkártyája számát az adott honlapra, előtte kódolni kell, hogy illetéktelenek ne tudják leolvasni. Ez a kódolás prímszámok segítségével történik. A hitelkártya számának kódolásához a számítógép kap egy nyilvános N számot a honlapról, amelyet arra használ, hogy számítást végezzen az hitelkártya számával. Ez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RSA-eljárás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nevű művelet összekuszálja a részleteket, így a kódolt üzenet átküldhető az interneten keresztül. Az üzenet dekódolásához a honlap azokat a prímszámokat használja, amelyek osztói az N számnak. Bár N nyilvános, az N-t osztó prímszámok titkos kulcsok, melyeket csak az N előállítója ismer.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58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zámelmélet"/>
              </a:rPr>
              <a:t>számelméletben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megtalálta a 8.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ökéletes számok"/>
              </a:rPr>
              <a:t>tökéletes számot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59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arátságos számok"/>
              </a:rPr>
              <a:t>barátságos számpárt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Bizonyította, hogy minden páros tökéletes szám {\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2^{k}(2^{k+1}-1)} alakú.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Megmutatta, hogy az ötödik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ermat-számok"/>
              </a:rPr>
              <a:t>Fermat-szám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összetett: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osztható 641-gyel.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publikált bizonyítását adta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ierre de Fermat"/>
              </a:rPr>
              <a:t>Fermat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állításának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minden 4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 alakú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rímszámok"/>
              </a:rPr>
              <a:t>prímszám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két négyzetszám összege.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jelölte először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Pí (szám)"/>
              </a:rPr>
              <a:t>π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kör kerületének és átmérőjének arányát, 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Euler-féle szám"/>
              </a:rPr>
              <a:t>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-vel az {\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(1+{\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}{n}}\right)^{n}}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orozat (matematika)"/>
              </a:rPr>
              <a:t>sorozat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Határérték"/>
              </a:rPr>
              <a:t>határértékét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amit később róla neveztek el.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Levezette az {\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e^{i\pi }=-1} egyenlőséget.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analitikus geometria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keretében szinte egymaga megalkotta a ma használatos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Trigonometria"/>
              </a:rPr>
              <a:t>trigonometriát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1748"/>
              </a:rPr>
              <a:t>1748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megjelent könyvében szereplő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Koordináta-rendszer"/>
              </a:rPr>
              <a:t>koordináta-rendszernek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két tengelye volt, melyeken már negatív értékek is szerepeltek. Gyakran használt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Polárkoordináta-rendszer"/>
              </a:rPr>
              <a:t>polárkoordinátákat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is.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Síkgeometria (a lap nem létezik)"/>
              </a:rPr>
              <a:t>Síkgeometriában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felfedezte és a nevét viseli a háromszög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Euler-egyenes"/>
              </a:rPr>
              <a:t>Euler-egyenese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(1744).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Felfedezte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Feuerbach-kör"/>
              </a:rPr>
              <a:t>Feuerbach-kört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Bizonyította a róla elnevezett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Euler-féle poliédertétel"/>
              </a:rPr>
              <a:t>Euler-tételt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mely összefüggést ad 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Poliéder"/>
              </a:rPr>
              <a:t>poliéder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csúcsainak, éleinek és lapjainak száma között (1744).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Elsőként haladta meg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kúpszeletek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tárgyalása során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Pergai Apollóniosz"/>
              </a:rPr>
              <a:t>Apollóniosz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eredményeit.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Gráfelmélet"/>
              </a:rPr>
              <a:t>gráfelmélet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nyitányát jelenti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königsbergi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 hidak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általa megoldott problémája.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Megoldotta a karcsú rudak rugalmas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Kihajlás"/>
              </a:rPr>
              <a:t>kihajlásának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problémáját.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hidrodinamikát ma is az ő felfogásában tárgyalják.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örvény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Szivattyú"/>
              </a:rPr>
              <a:t>szivattyúk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Turbina"/>
              </a:rPr>
              <a:t>turbinák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méretezését ma is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Euler-turbinaegyenlet"/>
              </a:rPr>
              <a:t>Euler-turbinaegyenlet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szerint végzik.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Pörgettyű"/>
              </a:rPr>
              <a:t>pörgettyűmozgást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 Euler-féle kinetikai egyenletek segítségével vizsgálta.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Foglalkozott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Valószínűségszámítás"/>
              </a:rPr>
              <a:t>valószínűségszámítással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Komplex számok"/>
              </a:rPr>
              <a:t>komplex számokkal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Harmonikus sor"/>
              </a:rPr>
              <a:t>harmonikus sorokkal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Moduláris aritmetika"/>
              </a:rPr>
              <a:t>moduláris aritmetikával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Differenciálegyenlet"/>
              </a:rPr>
              <a:t>differenciálegyenletekkel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Csillagászat"/>
              </a:rPr>
              <a:t>csillagászatban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foglalkozott a bolygók pályáinak kiszámításával.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optikában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0" tooltip="Kromatikus aberráció"/>
              </a:rPr>
              <a:t>kromatikus aberráció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matematikai elemzésével.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Írt könyvet a hidraulikáról, hajótervezésről, tüzérségről, zenéről. Jelentős térképészeti munkát is végzett.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Foglalkozott a tudományos módszerek népszerűsítésével is. 1768 és 1772 között jelent meg háromkötetes,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Levelek a német hercegnőhöz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címet viselő munkája, ami ezeket a népszerű tudományos témákkal foglalkozó írásait tartalmazza.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Halálakor 560 megjelent műve volt, posztumusz cikkeit a Szentpétervári Akadémia folyamatosan adta ki. 1843-ban, amikor úgy tűnt, mindet feldolgozták, a lista 756 tagot tartalmazott. Ekkor váratlanul 61 kéziratot találtak. A huszadik század elején összeállított listán 866 írás van.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583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( École </a:t>
            </a:r>
            <a:r>
              <a:rPr lang="hu-HU" dirty="0" err="1" smtClean="0"/>
              <a:t>Polytechnique</a:t>
            </a:r>
            <a:r>
              <a:rPr lang="hu-HU" dirty="0" smtClean="0"/>
              <a:t>),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 az ókorban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Eukleidész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bebizonyította, hogy végtelen sok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prímszám.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 megfogalmazással a bizonyítás menete a következő.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Tekintsük az első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darab prímszámot.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=2,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=3,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=5, legyen az utolsó, a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-ik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Szorozzuk össze őket: 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*....*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adjunk hozzá 1-t. Az így kapott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</a:t>
            </a:r>
            <a:r>
              <a:rPr lang="hu-HU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*....*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1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 vagy prím, vagy összetett.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prím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különbözik mindegyiktől, amit összeszoroztunk, tehát nem igaz, hogy az összes prímszám szerepel az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 képzésében.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pedig 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összetett 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van prímosztója. De az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oszthatóság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szabályai szerint ez nem lehet egyik sem a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terjedő prímszámok között. Ez azt jelenti, hogy ezzel a módszerrel mindig találhatunk új prímszámot, azaz végtelen sok prímszám van.</a:t>
            </a:r>
          </a:p>
          <a:p>
            <a:r>
              <a:rPr lang="hu-HU" dirty="0" err="1" smtClean="0"/>
              <a:t>Hilbert</a:t>
            </a:r>
            <a:r>
              <a:rPr lang="hu-HU" dirty="0" smtClean="0"/>
              <a:t>: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Grand Hotel-paradoxon[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zakasz szerkesztése: A Grand Hotel-paradoxon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alapprobléma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zakasz szerkesztése: Az alapproblém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valódi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otel"/>
              </a:rPr>
              <a:t>hotelben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minden szobát kiadnak, akkor nem tudnak több vendéget elhelyezni, ebben nincs semmi meglepő. De képzeljünk el egy olyan szállodát, amelynek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Végtelen"/>
              </a:rPr>
              <a:t>végtelen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sok szobája van, azaz a szobaszámok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Egy"/>
              </a:rPr>
              <a:t>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-től kezdve folyamatosan növekednek, és nincs olyan szoba, amelynél ne lenne nagyobb számú. A szállodának van egy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Hangosbemondó (a lap nem létezik)"/>
              </a:rPr>
              <a:t>hangosbemondórendszere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is, amelyen keresztül a portás az összes szobavendégnek tud üzenni egyszerre. Tegyük fel, hogy egy ilyen hotelben az összes szoba megtelt, olyan sok vendég van. A kérdés, hogy ha jön még egy vendég, el kell-e küldeni. A meglepő válasz az, hogy nem. Az új vendég elhelyezéséhez a portásnak csak annyit kell tennie, hogy bemondja: minden vendég költözzön át az eggyel nagyobb számú szobába. Az a vendég, aki eddig az 1-es szobában lakott, átköltözik a 2-esbe, amelynek eddigi lakója a 3-asba megy át, és így tovább. Így az 1-es szoba felszabadul, és az új vendég beköltözhet.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 sok vendég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zakasz szerkesztése: Végtelen sok vendég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Talán még ennél is meglepőbb, hogy nem csak egy vendéget, hanem végtelen sok vendéget is el lehet helyezni. Tegyük fel ugyanis, hogy érkezik 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Autóbusz"/>
              </a:rPr>
              <a:t>autóbusz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amelynek a szállodához hasonlóan végtelen sok ülése van, és a busz is tele van. A portás ekkor arra kéri a szállóvendégeket a hangosbemondóján keresztül, hogy költözzenek a szobaszámuk kétszeresét viselő szobába. Az 1-esben lakó tehát a 2-esbe költözik, az a 4-esbe, a 3-as a 6-osba stb. Ezzel az összes páratlan számú szoba felszabadult, ezekbe pedig sorban beköltözhetnek a busz utasai, az 1-es ülésen ülő az 1-esbe, a 2-esen ülő a 3-asba, és így tovább.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Végtelenszer végtelen sok vendég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Szakasz szerkesztése: Végtelenszer végtelen sok vendég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még ennél is szerencsésebb a helyzet, ugyanis akár végtelen sok végtelen kapacitású busz vendégeit is mind el lehet helyezni. Egy lehetséges megoldás, hogy a portás ugyanazt mondja be, mint előbb, majd az első busz utasait a 3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 szobákba költözteti (ahol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 ülés száma), a második busz utasait az 5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 szobákba, a harmadik busz utasait a 7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számúakba, és így tovább, az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-edik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busz utasait a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számúba, ahol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u-HU" sz="1200" b="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+1-edik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Prímszámok"/>
              </a:rPr>
              <a:t>prímszám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Vegyük észre ugyanis, hogy a prímszámok hatványai mindig páratlanok (tehát már bentlakó szállóvendégekkel nem lesz ütközés), és különböző prímszámok hatványai mindig különbözőek (tehát a beköltözők között sem lesz konfliktus). Így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ráadáasul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még üres szobák is maradnak szép számban, örülhet a portás!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Végtelen sok busz utasainak egy lehetséges rendezése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Vegyük észre, hogy azzal, hogy az utasokhoz egész számokat (prímhatványokat) rendeltünk, tulajdonképpen egyetlen végtelen sorba állítottuk őket, és visszavezettük a feladatot az előzőre, amikor csak egy buszunk volt. Ilyen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sorbaállítás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sokféleképpen lehetséges. Az egyik, más bizonyításoknál is előszeretettel alkalmazott mód, hogy sorban egymás alá felírjuk a buszok utasait, majd egy spirálvonallal összekötjük őket. A vonal mentén végighaladva egyértelműen megkapjuk a sorrendet (ld. ábra).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Kabócák életciklusa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illetve 17 év:</a:t>
            </a:r>
          </a:p>
          <a:p>
            <a:pPr fontAlgn="base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Egyesek szerint ezek a számok véletlenszerűek, mégis érdekes, hogy nincsenek 12, 14, 15, 16 vagy 18 éves életciklusú kabócák. Igaz, 11 és 19 éves periódusúak sincsenek, mégis egy minta ismerhető fel: a 13 is és a 17 is prímszám. Ezek a számok csak eggyel és saját magukkal oszthatók, és éppen ebből adódik a kabócák evolúciós előnye. Ezek a prímek hasznosak a más állatokkal, különösen a ragadozókkal való rendszeres találkozás elkerülésében. Tegyük fel például, hogy egy ragadozó hatévente tűnik fel az erdőben. Ekkor egy nyolc- vagy kilencéves életciklusú kabóca rajzása sokkal gyakrabban esne egybe a ragadozóval, mint egy hétéves, elsődleges életciklusú kabócáé. Ez az érv akkor is erős, ha jelenleg nem is létezik ilyen ragadozó. Ha egyszer a kabócák ciklusa kialakult, akkor az ellenség nélkül is fennmarad.</a:t>
            </a:r>
          </a:p>
          <a:p>
            <a:pPr fontAlgn="base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kabócák tehát akaratlanul felfedezték a prímeket fajaik fennmaradása érdekében. És az emberek? Nos, mi megértettük, hogy ezek a számok nem csupán a túlélés kulcsai, hanem a matematikai kódolások igen fontos elemei - írja 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Marcus du </a:t>
            </a:r>
            <a:r>
              <a:rPr lang="hu-H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Sautoy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prímszámok jelenleg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kibervilág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titkait védik. A titkosítás, mely a hitelkártyák biztonságát garantálja online vásárláskor, ugyanúgy oszthatatlan számokat használ, mint a kabócák Észak-Amerikában - a prímszámokat. Minden alkalommal, amikor a vásárló elküldi a hitelkártyája számát az adott honlapra, előtte kódolni kell, hogy illetéktelenek ne tudják leolvasni. Ez a kódolás prímszámok segítségével történik. A hitelkártya számának kódolásához a számítógép kap egy nyilvános N számot a honlapról, amelyet arra használ, hogy számítást végezzen az hitelkártya számával. Ez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RSA-eljárás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nevű művelet összekuszálja a részleteket, így a kódolt üzenet átküldhető az interneten keresztül. Az üzenet dekódolásához a honlap azokat a prímszámokat használja, amelyek osztói az N számnak. Bár N nyilvános, az N-t osztó prímszámok titkos kulcsok, melyeket csak az N előállítója ismer.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61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Nők a tudományban: </a:t>
            </a:r>
            <a:r>
              <a:rPr lang="hu-HU" dirty="0" err="1" smtClean="0"/>
              <a:t>Theanó</a:t>
            </a:r>
            <a:r>
              <a:rPr lang="hu-HU" dirty="0" smtClean="0"/>
              <a:t> </a:t>
            </a:r>
            <a:r>
              <a:rPr lang="hu-HU" dirty="0" err="1" smtClean="0"/>
              <a:t>Kr.e.VI.sz</a:t>
            </a:r>
            <a:r>
              <a:rPr lang="hu-HU" dirty="0" smtClean="0"/>
              <a:t>., </a:t>
            </a:r>
            <a:r>
              <a:rPr lang="hu-HU" dirty="0" err="1" smtClean="0"/>
              <a:t>Hüpathia</a:t>
            </a:r>
            <a:r>
              <a:rPr lang="hu-HU" dirty="0" smtClean="0"/>
              <a:t>: Kr.u. IV. sz.:</a:t>
            </a:r>
            <a:r>
              <a:rPr lang="hu-HU" baseline="0" dirty="0" smtClean="0"/>
              <a:t> Alexandriai Egyetem, </a:t>
            </a:r>
            <a:r>
              <a:rPr lang="hu-HU" baseline="0" dirty="0" err="1" smtClean="0"/>
              <a:t>Ciril</a:t>
            </a:r>
            <a:r>
              <a:rPr lang="hu-HU" baseline="0" dirty="0" smtClean="0"/>
              <a:t> ellene fordítja a tömeget, megkínozzák, elégetik,; Maria </a:t>
            </a:r>
            <a:r>
              <a:rPr lang="hu-HU" baseline="0" dirty="0" err="1" smtClean="0"/>
              <a:t>Agnesi</a:t>
            </a:r>
            <a:r>
              <a:rPr lang="hu-HU" baseline="0" dirty="0" smtClean="0"/>
              <a:t> 1718.olasz, a </a:t>
            </a:r>
            <a:r>
              <a:rPr lang="hu-HU" baseline="0" dirty="0" err="1" smtClean="0"/>
              <a:t>Fr</a:t>
            </a:r>
            <a:r>
              <a:rPr lang="hu-HU" baseline="0" dirty="0" smtClean="0"/>
              <a:t>. Akadémia nem ad állást; Emmy </a:t>
            </a:r>
            <a:r>
              <a:rPr lang="hu-HU" baseline="0" dirty="0" err="1" smtClean="0"/>
              <a:t>Noethert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XX.sz</a:t>
            </a:r>
            <a:r>
              <a:rPr lang="hu-HU" baseline="0" dirty="0" smtClean="0"/>
              <a:t>.)a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Göttingeni Egy. nem alkalmazza Einstein javaslata ellenére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53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S.G. eredményei után a F.A. 3000 frankot tűz ki a </a:t>
            </a:r>
            <a:r>
              <a:rPr lang="hu-HU" dirty="0" err="1" smtClean="0"/>
              <a:t>F.s</a:t>
            </a:r>
            <a:r>
              <a:rPr lang="hu-HU" dirty="0" smtClean="0"/>
              <a:t>. </a:t>
            </a:r>
            <a:r>
              <a:rPr lang="hu-HU" dirty="0" err="1" smtClean="0"/>
              <a:t>megoldáásért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85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Hilbert</a:t>
            </a:r>
            <a:r>
              <a:rPr lang="hu-HU" dirty="0" smtClean="0"/>
              <a:t>: német, Königsbergben született; </a:t>
            </a:r>
            <a:r>
              <a:rPr lang="hu-HU" dirty="0" err="1" smtClean="0"/>
              <a:t>Ian</a:t>
            </a:r>
            <a:r>
              <a:rPr lang="hu-HU" dirty="0" smtClean="0"/>
              <a:t> Stewart: Csillagász, fizikus,</a:t>
            </a:r>
            <a:r>
              <a:rPr lang="hu-HU" baseline="0" dirty="0" smtClean="0"/>
              <a:t> matematikus szabadságon Skóciában. A vonatból észrevettek 1 fekete birkát. </a:t>
            </a:r>
            <a:r>
              <a:rPr lang="hu-HU" dirty="0" err="1" smtClean="0"/>
              <a:t>Cs</a:t>
            </a:r>
            <a:r>
              <a:rPr lang="hu-HU" dirty="0" smtClean="0"/>
              <a:t>.: Milyen érdekes, Skóciában feketék a birkák. F.:No,</a:t>
            </a:r>
            <a:r>
              <a:rPr lang="hu-HU" dirty="0" err="1" smtClean="0"/>
              <a:t>no</a:t>
            </a:r>
            <a:r>
              <a:rPr lang="hu-HU" dirty="0" smtClean="0"/>
              <a:t>, némelyik skót birka fekete, matematikus:</a:t>
            </a:r>
            <a:r>
              <a:rPr lang="hu-HU" baseline="0" dirty="0" smtClean="0"/>
              <a:t> Skóciában  van legalább egy mező, azon legalább egy juh, és annak legalább az </a:t>
            </a:r>
            <a:r>
              <a:rPr lang="hu-HU" baseline="0" dirty="0" err="1" smtClean="0"/>
              <a:t>egik</a:t>
            </a:r>
            <a:r>
              <a:rPr lang="hu-HU" baseline="0" dirty="0" smtClean="0"/>
              <a:t> oldala fekete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53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241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Végzetes csapás </a:t>
            </a:r>
            <a:r>
              <a:rPr lang="hu-HU" dirty="0" err="1" smtClean="0"/>
              <a:t>Hilbert</a:t>
            </a:r>
            <a:r>
              <a:rPr lang="hu-HU" dirty="0" smtClean="0"/>
              <a:t> programjára. </a:t>
            </a:r>
            <a:r>
              <a:rPr lang="hu-HU" dirty="0" err="1" smtClean="0"/>
              <a:t>Gödel</a:t>
            </a:r>
            <a:r>
              <a:rPr lang="hu-HU" dirty="0" smtClean="0"/>
              <a:t> osztrák. </a:t>
            </a:r>
            <a:r>
              <a:rPr lang="hu-HU" dirty="0" err="1" smtClean="0"/>
              <a:t>Epimenidész</a:t>
            </a:r>
            <a:r>
              <a:rPr lang="hu-HU" dirty="0" smtClean="0"/>
              <a:t> </a:t>
            </a:r>
            <a:r>
              <a:rPr lang="hu-HU" dirty="0" err="1" smtClean="0"/>
              <a:t>paradoxona</a:t>
            </a:r>
            <a:r>
              <a:rPr lang="hu-HU" dirty="0" smtClean="0"/>
              <a:t> ( krétai paradoxon) : Hazudok. Ha i,  akkor most hazudik, de mivel abból indultunk ki, hogy az állítás igaz, azért igazat kellene állítania arról,hogy hazudik,</a:t>
            </a:r>
            <a:r>
              <a:rPr lang="hu-HU" baseline="0" dirty="0" smtClean="0"/>
              <a:t> vagyis ellentmondásra jutottunk. Ha h, akkor nem hazudna, igazat állítana, azt </a:t>
            </a:r>
            <a:r>
              <a:rPr lang="hu-HU" baseline="0" dirty="0" err="1" smtClean="0"/>
              <a:t>kijelntvén</a:t>
            </a:r>
            <a:r>
              <a:rPr lang="hu-HU" baseline="0" dirty="0" smtClean="0"/>
              <a:t>, hogy hazudok, vagyis hazudna. Ismét ellentmondás. </a:t>
            </a:r>
            <a:r>
              <a:rPr lang="hu-HU" baseline="0" dirty="0" err="1" smtClean="0"/>
              <a:t>gödel</a:t>
            </a:r>
            <a:r>
              <a:rPr lang="hu-HU" baseline="0" dirty="0" smtClean="0"/>
              <a:t> újraértelmezte a krétai paradoxont, és belefoglalta a bizonyítás fogalmát. „ Ez az </a:t>
            </a:r>
            <a:r>
              <a:rPr lang="hu-HU" baseline="0" dirty="0" err="1" smtClean="0"/>
              <a:t>állításnem</a:t>
            </a:r>
            <a:r>
              <a:rPr lang="hu-HU" baseline="0" dirty="0" smtClean="0"/>
              <a:t> bizonyítható.” Ha h, akkor bizonyítható lenne, s ez ellentmondana a benne foglaltaknak. Következésképpen csak i-nek tekinthetjük, hogy elkerüljük az ellentmondást.  De igazsága a benne foglaltak szerint nem bizonyítható be. P</a:t>
            </a:r>
            <a:r>
              <a:rPr lang="hu-HU" dirty="0" smtClean="0"/>
              <a:t>aranoiás, csak a feleségétől fogad el ételt, amikor az kórházban</a:t>
            </a:r>
            <a:r>
              <a:rPr lang="hu-HU" baseline="0" dirty="0" smtClean="0"/>
              <a:t>, </a:t>
            </a:r>
            <a:r>
              <a:rPr lang="hu-HU" dirty="0" smtClean="0"/>
              <a:t>gyakorlatilag éhen hal;</a:t>
            </a:r>
            <a:r>
              <a:rPr lang="hu-HU" baseline="0" dirty="0" smtClean="0"/>
              <a:t> </a:t>
            </a:r>
            <a:r>
              <a:rPr lang="hu-HU" dirty="0" err="1" smtClean="0"/>
              <a:t>Gödel</a:t>
            </a:r>
            <a:r>
              <a:rPr lang="hu-HU" dirty="0" smtClean="0"/>
              <a:t> ontológiai istenérve: tisztán logikai úton. Nemcsak a matematikában létezik határ, hanem</a:t>
            </a:r>
            <a:r>
              <a:rPr lang="hu-HU" baseline="0" dirty="0" smtClean="0"/>
              <a:t> a fizikában is. 1927: Heisenberg; André Weil: „ Az Isten azóta létezik, amióta a matematika ellentmondásmentes, az ördög pedig azóta, amióta azt nem tudjuk belátni.”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071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amerikai, kontinuumhipotézis: 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 olyan halmaz, amelynek 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zámosság"/>
              </a:rPr>
              <a:t>számossága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valós számok számossága (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ontinuum-számosság (a lap nem létezik)"/>
              </a:rPr>
              <a:t>kontinuum-számosság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és a 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ermészetes számok"/>
              </a:rPr>
              <a:t>természetes </a:t>
            </a:r>
            <a:r>
              <a:rPr lang="hu-H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ermészetes számok"/>
              </a:rPr>
              <a:t>számok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számossága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megszámlálhatóan végtelen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közé esne.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863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Hármas párbaj: Egyik reggel Fekete úr, Szürke úr és Fehér úr úgy dönt, hogy a köztük támadt vitás kérdést pisztollyal rendezik:</a:t>
            </a:r>
            <a:r>
              <a:rPr lang="hu-HU" baseline="0" dirty="0" smtClean="0"/>
              <a:t> addig párbajoznak, amíg kettő közülük meg nem hal. Fekete úr a legrosszabb lövő, három lövésből átlagban csak egy talál; </a:t>
            </a:r>
            <a:r>
              <a:rPr lang="hu-HU" dirty="0" smtClean="0"/>
              <a:t>Szürke úr jobban lő, </a:t>
            </a:r>
            <a:r>
              <a:rPr lang="hu-HU" baseline="0" dirty="0" smtClean="0"/>
              <a:t>három lövésből átlagban kétszer talál, Fehér úr a legjobb, ő mindig célba talál. </a:t>
            </a:r>
            <a:r>
              <a:rPr lang="hu-HU" baseline="0" dirty="0" err="1" smtClean="0"/>
              <a:t>Ai</a:t>
            </a:r>
            <a:r>
              <a:rPr lang="hu-HU" baseline="0" dirty="0" smtClean="0"/>
              <a:t> igazságosság miatt Fekete úré lesz az első lövés joga, a második Szürke úré ( ha még életben van ), a harmadik Fehér úré, ha addig meg nem halt. Ez megy egészen addig, amíg már csak egy él hármójuk közül. Kire lőjön Fekete úr először?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2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brit, Cambridge,</a:t>
            </a:r>
            <a:r>
              <a:rPr lang="hu-HU" baseline="0" dirty="0" smtClean="0"/>
              <a:t> Princeton, Manchester, tragikus halál: öngyilkosság; 31, 331, 3331, 33331,…mind prím, azonban 333 </a:t>
            </a:r>
            <a:r>
              <a:rPr lang="hu-HU" baseline="0" dirty="0" err="1" smtClean="0"/>
              <a:t>333</a:t>
            </a:r>
            <a:r>
              <a:rPr lang="hu-HU" baseline="0" dirty="0" smtClean="0"/>
              <a:t> 331=17x19 607 843, azaz nem prím;  vagy: Euler szerint </a:t>
            </a:r>
            <a:r>
              <a:rPr lang="hu-HU" baseline="0" dirty="0" err="1" smtClean="0"/>
              <a:t>nincsmegoldása</a:t>
            </a:r>
            <a:r>
              <a:rPr lang="hu-HU" baseline="0" dirty="0" smtClean="0"/>
              <a:t>: x</a:t>
            </a:r>
            <a:r>
              <a:rPr lang="hu-HU" baseline="30000" dirty="0" smtClean="0"/>
              <a:t>4</a:t>
            </a:r>
            <a:r>
              <a:rPr lang="hu-HU" baseline="0" dirty="0" smtClean="0"/>
              <a:t>+y</a:t>
            </a:r>
            <a:r>
              <a:rPr lang="hu-HU" baseline="30000" dirty="0" smtClean="0"/>
              <a:t>4</a:t>
            </a:r>
            <a:r>
              <a:rPr lang="hu-HU" baseline="0" dirty="0" smtClean="0"/>
              <a:t>+z</a:t>
            </a:r>
            <a:r>
              <a:rPr lang="hu-HU" baseline="30000" dirty="0" smtClean="0"/>
              <a:t>4</a:t>
            </a:r>
            <a:r>
              <a:rPr lang="hu-HU" baseline="0" dirty="0" smtClean="0"/>
              <a:t>=w</a:t>
            </a:r>
            <a:r>
              <a:rPr lang="hu-HU" baseline="30000" dirty="0" smtClean="0"/>
              <a:t>4</a:t>
            </a:r>
            <a:r>
              <a:rPr lang="hu-HU" baseline="0" dirty="0" smtClean="0"/>
              <a:t> de 1988-ban </a:t>
            </a:r>
            <a:r>
              <a:rPr lang="hu-HU" baseline="0" dirty="0" err="1" smtClean="0"/>
              <a:t>Noam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Elkies</a:t>
            </a:r>
            <a:r>
              <a:rPr lang="hu-HU" baseline="0" dirty="0" smtClean="0"/>
              <a:t> Harvard: 2 682 440</a:t>
            </a:r>
            <a:r>
              <a:rPr lang="hu-HU" baseline="30000" dirty="0" smtClean="0"/>
              <a:t>4</a:t>
            </a:r>
            <a:r>
              <a:rPr lang="hu-HU" baseline="0" dirty="0" smtClean="0"/>
              <a:t>+15 365 639</a:t>
            </a:r>
            <a:r>
              <a:rPr lang="hu-HU" baseline="30000" dirty="0" smtClean="0"/>
              <a:t>4</a:t>
            </a:r>
            <a:r>
              <a:rPr lang="hu-HU" baseline="0" dirty="0" smtClean="0"/>
              <a:t>+ 18 796 760</a:t>
            </a:r>
            <a:r>
              <a:rPr lang="hu-HU" baseline="30000" dirty="0" smtClean="0"/>
              <a:t>4</a:t>
            </a:r>
            <a:r>
              <a:rPr lang="hu-HU" baseline="0" dirty="0" smtClean="0"/>
              <a:t>= 20 615 6734</a:t>
            </a:r>
            <a:r>
              <a:rPr lang="hu-HU" baseline="30000" dirty="0" smtClean="0"/>
              <a:t>4</a:t>
            </a:r>
            <a:endParaRPr lang="hu-HU" baseline="30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537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japánok, jó barátok</a:t>
            </a:r>
            <a:r>
              <a:rPr lang="hu-HU" smtClean="0"/>
              <a:t>, Taniyama 31 évesen öngyilkos lett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738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357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Gerhard Frey szintén a Fermat tétel megoldását kereste, de kicsit más megközelítésből. Feltételezte, hogy Fermat téved. Ha feltételezzük, hogy az egyenletnek van megoldása, akkor azokat a megoldásokat ábrázolni tudjuk egy elliptikus görbén. Ez a görbe azonban elsőre nem tűnik modulárisnak..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Frey azonban nem tudta ezt bizonyítani. Ken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Ribet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18 havi munka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837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Hilbert</a:t>
            </a:r>
            <a:r>
              <a:rPr lang="hu-HU" dirty="0" smtClean="0"/>
              <a:t> azt mondta, 3 évig csak tanulnia kellene, hogy nekifogjon a </a:t>
            </a:r>
            <a:r>
              <a:rPr lang="hu-HU" dirty="0" err="1" smtClean="0"/>
              <a:t>biz-nak</a:t>
            </a:r>
            <a:r>
              <a:rPr lang="hu-HU" dirty="0" smtClean="0"/>
              <a:t>, ami amúgy is reménytelen. Teljes</a:t>
            </a:r>
            <a:r>
              <a:rPr lang="hu-HU" baseline="0" dirty="0" smtClean="0"/>
              <a:t> indukció: végtelen sok dominó,: ha az első ledől, ledönti az </a:t>
            </a:r>
            <a:r>
              <a:rPr lang="hu-HU" baseline="0" dirty="0" err="1" smtClean="0"/>
              <a:t>összeset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Galois</a:t>
            </a:r>
            <a:r>
              <a:rPr lang="hu-HU" baseline="0" dirty="0" smtClean="0"/>
              <a:t> 21 évesen párbajban meghal:utolsó éjszkáján lejegyzi nagyszerű gondolatait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386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közben két gyermeke születik; problémára összpontosítás, ellazulás, tudatalattiból új ötletek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140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Coates</a:t>
            </a:r>
            <a:r>
              <a:rPr lang="hu-HU" dirty="0" smtClean="0"/>
              <a:t>, </a:t>
            </a:r>
            <a:r>
              <a:rPr lang="hu-HU" dirty="0" err="1" smtClean="0"/>
              <a:t>Mazur</a:t>
            </a:r>
            <a:r>
              <a:rPr lang="hu-HU" dirty="0" smtClean="0"/>
              <a:t>, </a:t>
            </a:r>
            <a:r>
              <a:rPr lang="hu-HU" dirty="0" err="1" smtClean="0"/>
              <a:t>Ribet</a:t>
            </a:r>
            <a:r>
              <a:rPr lang="hu-HU" dirty="0" smtClean="0"/>
              <a:t>, </a:t>
            </a:r>
            <a:r>
              <a:rPr lang="hu-HU" dirty="0" err="1" smtClean="0"/>
              <a:t>Kolyvagin</a:t>
            </a:r>
            <a:r>
              <a:rPr lang="hu-HU" dirty="0" smtClean="0"/>
              <a:t> ott vannak az előadáson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71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Égei</a:t>
            </a:r>
            <a:r>
              <a:rPr lang="hu-HU" baseline="0" dirty="0" smtClean="0"/>
              <a:t> tengeri Számosz:filozófiai isk., </a:t>
            </a:r>
            <a:r>
              <a:rPr lang="hu-HU" baseline="0" dirty="0" err="1" smtClean="0"/>
              <a:t>Polükratész</a:t>
            </a:r>
            <a:r>
              <a:rPr lang="hu-HU" baseline="0" dirty="0" smtClean="0"/>
              <a:t>: zsarnoksága, ezért megy barlang: 1 tanítvány., akinek fizet, elhagyja Számoszt: </a:t>
            </a:r>
            <a:r>
              <a:rPr lang="hu-HU" baseline="0" dirty="0" err="1" smtClean="0"/>
              <a:t>Krotón</a:t>
            </a:r>
            <a:r>
              <a:rPr lang="hu-HU" baseline="0" dirty="0" smtClean="0"/>
              <a:t>: patrónusa  </a:t>
            </a:r>
            <a:r>
              <a:rPr lang="hu-HU" baseline="0" dirty="0" err="1" smtClean="0"/>
              <a:t>Milón</a:t>
            </a:r>
            <a:r>
              <a:rPr lang="hu-HU" baseline="0" dirty="0" smtClean="0"/>
              <a:t>: gazdag és erős: 12-szer nyerte meg az olümpiai és </a:t>
            </a:r>
            <a:r>
              <a:rPr lang="hu-HU" baseline="0" dirty="0" err="1" smtClean="0"/>
              <a:t>püthai</a:t>
            </a:r>
            <a:r>
              <a:rPr lang="hu-HU" baseline="0" dirty="0" smtClean="0"/>
              <a:t> játékokat; a legkreatívabb elme társult a legerősebb fizikummal; lánya: </a:t>
            </a:r>
            <a:r>
              <a:rPr lang="hu-HU" baseline="0" dirty="0" err="1" smtClean="0"/>
              <a:t>Theanó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857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Taylor (1962-; áprilisi tréfaként megjelenik, hogy bebizonyították a Fermat-sejtést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98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6 és a28 más kultúrákban is tökéletes: Szent Ágoston szerint ezért teremtette Isten 6 nap alatt a világot: a U. tökéletes, a Hold 28 nap alatt kerüli meg a Földet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58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31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Napjainkban </a:t>
            </a:r>
            <a:r>
              <a:rPr lang="hu-HU" dirty="0" err="1" smtClean="0"/>
              <a:t>szám.géppel</a:t>
            </a:r>
            <a:r>
              <a:rPr lang="hu-HU" baseline="0" dirty="0" smtClean="0"/>
              <a:t> keresik a tökéletes számokat,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a több, mint 130 000 jegyűnél is igaz: 2</a:t>
            </a:r>
            <a:r>
              <a:rPr lang="hu-HU" baseline="30000" dirty="0" smtClean="0"/>
              <a:t>216 090</a:t>
            </a:r>
            <a:r>
              <a:rPr lang="hu-HU" baseline="0" dirty="0" smtClean="0"/>
              <a:t>x2</a:t>
            </a:r>
            <a:r>
              <a:rPr lang="hu-HU" baseline="30000" dirty="0" smtClean="0"/>
              <a:t>216 091</a:t>
            </a:r>
            <a:r>
              <a:rPr lang="hu-HU" baseline="0" dirty="0" smtClean="0"/>
              <a:t>-1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2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kanyargó folyók forrástól a torkolatig mért tényleges hosszának és e két hely légvonalban mért távolságának aránya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Végtelen sok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pitagoraszi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számhármas létezik, amelyben a számoknak nincsen egynél</a:t>
            </a:r>
            <a:r>
              <a:rPr lang="hu-H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nagyobb közös osztójuk.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92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Vágjunk ki a sakktábláról két mezőt az egyik átló két végéről. A megmaradt 62 mezőre 31 dominót szeretnénk</a:t>
            </a:r>
            <a:r>
              <a:rPr lang="hu-HU" baseline="0" dirty="0" smtClean="0"/>
              <a:t> feltenni, ezek a dominók pontosan két mezőt fedhetnek le. Lehet-e úgy feltenni a táblára a 31 dominót, hogy lefedjék mind a 62 mezőt? ( két módszer!!!) A pit. Tétel biz. az egyetemes kultúra csúcsteljesítménye. (100 ökröt áldoztak az isteneknek) Két nagy jelentősége van: kialakult a biz. fogalma, másrészt az érzékelhető világhoz kapcsolta az absztrakt matematikát. Az elméletek igazsága nem függ az emberek véleményétől. Megmutatta az objektív igazsághoz vezető utat. </a:t>
            </a:r>
            <a:r>
              <a:rPr lang="hu-HU" baseline="0" dirty="0" err="1" smtClean="0"/>
              <a:t>Krotónt</a:t>
            </a:r>
            <a:r>
              <a:rPr lang="hu-HU" baseline="0" dirty="0" smtClean="0"/>
              <a:t> egy háború után felgyújtották, </a:t>
            </a:r>
            <a:r>
              <a:rPr lang="hu-HU" baseline="0" dirty="0" err="1" smtClean="0"/>
              <a:t>Milón</a:t>
            </a:r>
            <a:r>
              <a:rPr lang="hu-HU" baseline="0" dirty="0" smtClean="0"/>
              <a:t> megmenekült,de Püthagorasz és tanítványai bennégtek.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2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Máglyahalálra ítélt egy hivatásával</a:t>
            </a:r>
            <a:r>
              <a:rPr lang="hu-HU" baseline="0" dirty="0" smtClean="0"/>
              <a:t> visszaélő papot; pestist kapott 1652-ben; Richelieu bíboros </a:t>
            </a:r>
            <a:r>
              <a:rPr lang="hu-HU" baseline="0" dirty="0" err="1" smtClean="0"/>
              <a:t>Fr.o</a:t>
            </a:r>
            <a:r>
              <a:rPr lang="hu-HU" baseline="0" dirty="0" smtClean="0"/>
              <a:t>. miniszterelnöke: összeesküvések, intrikák, szabad idejében </a:t>
            </a:r>
            <a:r>
              <a:rPr lang="hu-HU" baseline="0" dirty="0" err="1" smtClean="0"/>
              <a:t>mat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Mersenne</a:t>
            </a:r>
            <a:r>
              <a:rPr lang="hu-HU" baseline="0" dirty="0" smtClean="0"/>
              <a:t>: az információcsere a </a:t>
            </a:r>
            <a:r>
              <a:rPr lang="hu-HU" baseline="0" dirty="0" err="1" smtClean="0"/>
              <a:t>mat</a:t>
            </a:r>
            <a:r>
              <a:rPr lang="hu-HU" baseline="0" dirty="0" smtClean="0"/>
              <a:t>. és az emberiség célját szolgálja. Így romlott meg a kapcsolata </a:t>
            </a:r>
            <a:r>
              <a:rPr lang="hu-HU" baseline="0" dirty="0" err="1" smtClean="0"/>
              <a:t>Descartesszal</a:t>
            </a:r>
            <a:r>
              <a:rPr lang="hu-HU" baseline="0" dirty="0" smtClean="0"/>
              <a:t>. 78 levelezőpartnere volt.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1F63-9945-4324-A95A-F158070EDDF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3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7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7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7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8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1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3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4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4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4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5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EF6D-7181-4F98-898B-4AA32B5DB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5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nagy Fermat-tétel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8116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3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Fermat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42109" y="1607127"/>
            <a:ext cx="107926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titkolózó géniusz: időnként tételeket közölt biz. nélkül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Descartes: „hetvenkedőnek” nevezte, John Wallis „átkozott franciának”</a:t>
            </a:r>
          </a:p>
          <a:p>
            <a:pPr marL="539750" lvl="2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Blaise Pascallal azonban levelezett: a valószínűség számítás létrejötte</a:t>
            </a:r>
          </a:p>
          <a:p>
            <a:pPr marL="1454150" lvl="4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szerencsejátékokat mozgató szabályok, játék- és fogadó stratégiák (pl.: az egyező születésnapok problémája ellentmond sejtéseinknek)</a:t>
            </a:r>
          </a:p>
          <a:p>
            <a:pPr marL="539750" lvl="4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 Fermat a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 számítás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egyik atyja</a:t>
            </a:r>
          </a:p>
          <a:p>
            <a:pPr marL="539750" lvl="4" indent="-457200">
              <a:buFont typeface="Wingdings" panose="05000000000000000000" pitchFamily="2" charset="2"/>
              <a:buChar char="§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differenciál-és integrálszámítás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megalapozója</a:t>
            </a:r>
          </a:p>
          <a:p>
            <a:pPr marL="539750" lvl="4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számelméletben:</a:t>
            </a:r>
          </a:p>
          <a:p>
            <a:pPr marL="1454150" lvl="6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Püthagorasztól ránk maradt ismeretanyagra épített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10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5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Fermat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6473" y="1662545"/>
            <a:ext cx="11014363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matematika központja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Krotónból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Alexandria városába tevődött át : alexandriai nagy könyvtár (600 ezer könyv)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matematika tanszék első vezetője: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Eukleidész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Kr.e. 300 körül ) 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matematikai igazságot önmagáért kell keresni, nem a gyakorlati alkalmazásért</a:t>
            </a:r>
          </a:p>
          <a:p>
            <a:pPr marL="1828800" lvl="7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Elemek: 13 könyv: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új bizonyítási módszerek: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absurdum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irracionális számok léteznek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(10. kötet:                                  		irracionális)</a:t>
            </a:r>
          </a:p>
          <a:p>
            <a:pPr marL="1828800" lvl="7" indent="-457200"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7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7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7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5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-332509" y="0"/>
            <a:ext cx="12524509" cy="8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89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hu-HU" alt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hu-HU" alt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hu-HU" alt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74475"/>
              </p:ext>
            </p:extLst>
          </p:nvPr>
        </p:nvGraphicFramePr>
        <p:xfrm>
          <a:off x="2467409" y="5182322"/>
          <a:ext cx="3606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Equation" r:id="rId4" imgW="2514600" imgH="431640" progId="Equation.3">
                  <p:embed/>
                </p:oleObj>
              </mc:Choice>
              <mc:Fallback>
                <p:oleObj name="Equation" r:id="rId4" imgW="25146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409" y="5182322"/>
                        <a:ext cx="36068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52400" y="3740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31259"/>
              </p:ext>
            </p:extLst>
          </p:nvPr>
        </p:nvGraphicFramePr>
        <p:xfrm>
          <a:off x="3837997" y="4694959"/>
          <a:ext cx="298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Equation" r:id="rId6" imgW="241200" imgH="215640" progId="Equation.3">
                  <p:embed/>
                </p:oleObj>
              </mc:Choice>
              <mc:Fallback>
                <p:oleObj name="Equation" r:id="rId6" imgW="2412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997" y="4694959"/>
                        <a:ext cx="2984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11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9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909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Fermat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6582" y="1537854"/>
            <a:ext cx="111529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8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Alexandriai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Diophantosz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Kr.e. 250 körül):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Arithmetica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 könyv, de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élte túl a középkor viharos évszázadait: ez közvetítette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évezred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tapasztalatait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2" indent="-360363">
              <a:buFont typeface="Arial" panose="020B0604020202020204" pitchFamily="34" charset="0"/>
              <a:buChar char="•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aspar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Méziriac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fordítása 1621-ben: 100-nál több probléma, és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Diophantosz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mindegyikre tökéletes megoldást 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nem volt ilyen lelkiismeretes, a margóra felületesen jegyzetelt, és</a:t>
            </a:r>
          </a:p>
          <a:p>
            <a:pPr lvl="1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maga örömére oldotta a problémákat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arátságos számok: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természetes számpárok, amelyek megegyeznek a másik szám önmagánál kisebb pozitív osztóinak összegével, pl.: 220 és 284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1631. Fermat: 17 296 és 18 416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12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Fermat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52945" y="1579418"/>
            <a:ext cx="111390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állítás: a 26 az egyetlen olyan szám, aminek kisebbik szomszédja egy négyzetszám, nagyobbik pedig egy köbszám</a:t>
            </a:r>
          </a:p>
          <a:p>
            <a:pPr lvl="2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közölte, ő tudja a bizonyítást, de nem ismertette bosszantásul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1637.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pitagoraszi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számhármasokat figyelve: 	</a:t>
            </a:r>
          </a:p>
          <a:p>
            <a:pPr marL="914400" lvl="4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+y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=z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lvl="4"/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+y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=z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360363" lvl="4"/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nagy Fermat-sejtés: A következő egyenletnek nincs pozitív egész megoldása:</a:t>
            </a:r>
          </a:p>
          <a:p>
            <a:pPr marL="360363" lvl="4"/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30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30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baseline="30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ahol n 2-nél nagyobb egész szám.</a:t>
            </a:r>
          </a:p>
          <a:p>
            <a:pPr marL="360363" lvl="4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„bizonyítás”: Igazán csodálatos bizonyítást találtam erre a tételre, de ez a margó túl keskeny, semhogy ideírhatnám.</a:t>
            </a:r>
          </a:p>
          <a:p>
            <a:pPr marL="360363" lvl="4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4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n=4-re bizonyította a végtelen leszállás módszerével</a:t>
            </a:r>
          </a:p>
          <a:p>
            <a:pPr marL="360363" lvl="4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13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5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Fermat</a:t>
            </a:r>
            <a:r>
              <a:rPr lang="hu-HU" sz="3200" dirty="0" smtClean="0"/>
              <a:t>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14</a:t>
            </a:fld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20436" y="1551709"/>
            <a:ext cx="10681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Fermat: a páratlan prímek két osztálya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4n+1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alakúak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természetes szám</a:t>
            </a:r>
          </a:p>
          <a:p>
            <a:pPr lvl="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előállíthatók két szám négyzetének összegeként, pl.:</a:t>
            </a:r>
          </a:p>
          <a:p>
            <a:pPr lvl="3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13=2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00113" lvl="3" indent="84138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4n-1 alakúak,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n pozitív természetes szám</a:t>
            </a:r>
          </a:p>
          <a:p>
            <a:pPr marL="1344613" lvl="1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állíthatók elő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szám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négyzetének összegeként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9888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9888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éves munkával bizonyította.</a:t>
            </a:r>
          </a:p>
        </p:txBody>
      </p:sp>
    </p:spTree>
    <p:extLst>
      <p:ext uri="{BB962C8B-B14F-4D97-AF65-F5344CB8AC3E}">
        <p14:creationId xmlns:p14="http://schemas.microsoft.com/office/powerpoint/2010/main" val="16777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5" y="1711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Leonhard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Euler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(1707-1783)</a:t>
            </a:r>
            <a:r>
              <a:rPr lang="hu-HU" dirty="0"/>
              <a:t>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8764" y="1177636"/>
            <a:ext cx="112914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Bázel, teológia,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ernoulli család szerepe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hihetetlen intuíciók és emlékezőtehetség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Fermat korában a matematikus számolóművész, </a:t>
            </a:r>
          </a:p>
          <a:p>
            <a:pPr marL="44291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 óta professzionális problémamegoldó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Szentpétervári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Tudományos Akadémia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erlini Tudományos Akadémia: Nagy Frigyes meghívása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Szentpétervár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nagyobb mű, 800-nál több értekezés; munkái felét vakon hozta létre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gyermek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algoritmusaival navigációs célokra pontosan kapta meg a holdfázisokat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15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pic>
        <p:nvPicPr>
          <p:cNvPr id="11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67" y="138546"/>
            <a:ext cx="2793651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Leonhard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Euler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2618" y="1219200"/>
            <a:ext cx="1124989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számelmélet, trigonometria, geometria: Euler egyenes, Feuerbach kör, gráfelmélet: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Königsbergi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hidak problémája, Euler féle poliéder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fizika, csillagászat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1753-ban a végtelen leszállás módszerével sikerült a Fermat-sejtést n=3-ra megoldania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komplex számok segítségével, amelyeket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Bombelli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olasz matematikus vezetett be a XVI. században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igaz n=4-re, ezért igaz n=8, 12, 16, 20, azaz 4 többszöröseire is, hiszen minden ilyen hatvány 4. hatvány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igaz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n=3-ra,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igaz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n=6, 9, 12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többszöröseire is, hiszen minden ilyen hatvány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hatvány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elég n prímszám értékeire belátni a számelmélet alaptétele alapján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végtelen sok prímszám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van!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16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4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512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Sophie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Germain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1776-1831)</a:t>
            </a:r>
            <a:r>
              <a:rPr lang="hu-HU" sz="3600" dirty="0" smtClean="0"/>
              <a:t>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402272"/>
            <a:ext cx="3426835" cy="4575892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417127" y="1551708"/>
            <a:ext cx="6033655" cy="4791509"/>
          </a:xfrm>
        </p:spPr>
        <p:txBody>
          <a:bodyPr>
            <a:normAutofit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Le Blanc néven tanul Párizsban a Műszaki Egyetemen, mentora: Lagrange: a </a:t>
            </a:r>
            <a:r>
              <a:rPr lang="hu-HU" dirty="0" err="1" smtClean="0"/>
              <a:t>XIX.sz</a:t>
            </a:r>
            <a:r>
              <a:rPr lang="hu-HU" dirty="0" smtClean="0"/>
              <a:t>. egyik legkiválóbb matematikusa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1808: </a:t>
            </a:r>
            <a:r>
              <a:rPr lang="hu-HU" b="1" dirty="0" smtClean="0"/>
              <a:t>az n=2p+1 alakú prímekre, ahol p prím, az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egyenletnek valószínű nincs megoldása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err="1" smtClean="0"/>
              <a:t>Gemain</a:t>
            </a:r>
            <a:r>
              <a:rPr lang="hu-HU" dirty="0" smtClean="0"/>
              <a:t> prímek: n=2p+1 </a:t>
            </a:r>
            <a:r>
              <a:rPr lang="hu-HU" dirty="0"/>
              <a:t>alakú </a:t>
            </a:r>
            <a:r>
              <a:rPr lang="hu-HU" dirty="0" smtClean="0"/>
              <a:t>prímek</a:t>
            </a:r>
          </a:p>
          <a:p>
            <a:pPr marL="539750" indent="-539750"/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4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9037" y="0"/>
            <a:ext cx="10515600" cy="1325563"/>
          </a:xfrm>
        </p:spPr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Germain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09599" y="983673"/>
            <a:ext cx="106818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levelezés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Gauss-szal,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megszakad, amikor Gauss a Göttingeni Egyetem csillagászprofesszora lesz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Gauss megmentése, amikor Napóleon 1806-ban Poroszországba nyomul ( ekkor derül ki, hogy nő)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fizikusi pályafutás: lerakja a rugalmasságtan modern elméletének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alapjait (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Chladni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kísérletei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halotti bizonyítvány: foglalkozás nélküli nő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Eiffel torony: 72 rugalmasságtannal foglalkozó neve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bevésve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övé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1825: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Legendre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egymástól függetlenül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Sophie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ermain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módszerével bizonyítják az n=5 esetet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9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949036" y="171161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 Lamé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1795-1870)</a:t>
            </a:r>
            <a:r>
              <a:rPr lang="hu-HU" sz="3200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Augustin Cauchy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1789-1857)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6103"/>
            <a:ext cx="1593273" cy="2360941"/>
          </a:xfrm>
        </p:spPr>
      </p:pic>
      <p:pic>
        <p:nvPicPr>
          <p:cNvPr id="17" name="Tartalom helye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2" y="2416195"/>
            <a:ext cx="1683327" cy="2331408"/>
          </a:xfrm>
        </p:spPr>
      </p:pic>
      <p:sp>
        <p:nvSpPr>
          <p:cNvPr id="18" name="Szövegdoboz 17"/>
          <p:cNvSpPr txBox="1"/>
          <p:nvPr/>
        </p:nvSpPr>
        <p:spPr>
          <a:xfrm>
            <a:off x="4585855" y="2313709"/>
            <a:ext cx="67333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1839: Lamé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Germain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módszerével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bizonyítja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n=7 esetet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1847. március 1.: Lamé és Cauchy bejelenti a Francia Akadémián, hogy (egymástól függetlenül) pár hét múlva a teljes bizonyítással elkészülnek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19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2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Tartalom 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101437" y="1548535"/>
            <a:ext cx="10515600" cy="4351338"/>
          </a:xfrm>
        </p:spPr>
        <p:txBody>
          <a:bodyPr numCol="3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Püthagorasz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Eukleidész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Pierre de Fermat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Leonhard</a:t>
            </a:r>
            <a:r>
              <a:rPr lang="hu-HU" dirty="0"/>
              <a:t> </a:t>
            </a:r>
            <a:r>
              <a:rPr lang="hu-HU" dirty="0" smtClean="0"/>
              <a:t>Euler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Sophie</a:t>
            </a:r>
            <a:r>
              <a:rPr lang="hu-HU" dirty="0"/>
              <a:t> </a:t>
            </a:r>
            <a:r>
              <a:rPr lang="hu-HU" dirty="0" err="1"/>
              <a:t>Germain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Gabriel </a:t>
            </a:r>
            <a:r>
              <a:rPr lang="hu-HU" dirty="0" smtClean="0"/>
              <a:t>Lamé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Augustin </a:t>
            </a:r>
            <a:r>
              <a:rPr lang="hu-HU" dirty="0"/>
              <a:t>Cauchy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Ernst </a:t>
            </a:r>
            <a:r>
              <a:rPr lang="hu-HU" dirty="0" err="1"/>
              <a:t>Kummer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Paul </a:t>
            </a:r>
            <a:r>
              <a:rPr lang="hu-HU" dirty="0" err="1" smtClean="0"/>
              <a:t>Wolfskehl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Gödel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Cohen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Neumann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János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Yutaka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Gerhard </a:t>
            </a:r>
            <a:r>
              <a:rPr lang="hu-HU" dirty="0" smtClean="0"/>
              <a:t>Frey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Ken </a:t>
            </a:r>
            <a:r>
              <a:rPr lang="hu-HU" dirty="0" err="1"/>
              <a:t>Ribet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Barry </a:t>
            </a:r>
            <a:r>
              <a:rPr lang="hu-HU" dirty="0" err="1" smtClean="0"/>
              <a:t>Mazur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Évariste</a:t>
            </a:r>
            <a:r>
              <a:rPr lang="hu-HU" dirty="0" smtClean="0"/>
              <a:t> </a:t>
            </a:r>
            <a:r>
              <a:rPr lang="hu-HU" dirty="0" err="1" smtClean="0"/>
              <a:t>Galois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Iwasawa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Victor </a:t>
            </a:r>
            <a:r>
              <a:rPr lang="hu-HU" dirty="0" err="1" smtClean="0"/>
              <a:t>Kolyvagin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Matheus</a:t>
            </a:r>
            <a:r>
              <a:rPr lang="hu-HU" dirty="0" smtClean="0"/>
              <a:t> </a:t>
            </a:r>
            <a:r>
              <a:rPr lang="hu-HU" dirty="0" err="1" smtClean="0"/>
              <a:t>Flach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Nick </a:t>
            </a:r>
            <a:r>
              <a:rPr lang="hu-HU" dirty="0"/>
              <a:t>Katz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Richard Taylor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188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Ernst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Kummer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1810-1893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3200" dirty="0"/>
              <a:t> 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40744"/>
            <a:ext cx="2794000" cy="3721100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361708" y="1787235"/>
            <a:ext cx="5992091" cy="42865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1847. május 24. </a:t>
            </a:r>
            <a:r>
              <a:rPr lang="hu-HU" dirty="0" err="1" smtClean="0"/>
              <a:t>Kummer</a:t>
            </a:r>
            <a:r>
              <a:rPr lang="hu-HU" dirty="0" smtClean="0"/>
              <a:t> levele:</a:t>
            </a:r>
          </a:p>
          <a:p>
            <a:pPr marL="0" indent="0">
              <a:buNone/>
            </a:pPr>
            <a:r>
              <a:rPr lang="hu-HU" dirty="0" smtClean="0"/>
              <a:t>hibás mindkét bizonyítás</a:t>
            </a:r>
          </a:p>
          <a:p>
            <a:pPr marL="0" indent="0">
              <a:buNone/>
            </a:pPr>
            <a:r>
              <a:rPr lang="hu-HU" dirty="0" smtClean="0"/>
              <a:t>ok: az egyértelmű prímfelbontás nem marad érvényben a komplex számok körében: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irreguláris prímekre megoldotta: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n= 37, 59, 67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-103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0" name="Objektum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4511"/>
              </p:ext>
            </p:extLst>
          </p:nvPr>
        </p:nvGraphicFramePr>
        <p:xfrm>
          <a:off x="7287491" y="3575264"/>
          <a:ext cx="1246909" cy="40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491" y="3575264"/>
                        <a:ext cx="1246909" cy="40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2" name="Objektu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84082"/>
              </p:ext>
            </p:extLst>
          </p:nvPr>
        </p:nvGraphicFramePr>
        <p:xfrm>
          <a:off x="7326313" y="3976688"/>
          <a:ext cx="31384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Equation" r:id="rId6" imgW="1587240" imgH="241200" progId="Equation.3">
                  <p:embed/>
                </p:oleObj>
              </mc:Choice>
              <mc:Fallback>
                <p:oleObj name="Equation" r:id="rId6" imgW="158724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3976688"/>
                        <a:ext cx="313848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11304"/>
              </p:ext>
            </p:extLst>
          </p:nvPr>
        </p:nvGraphicFramePr>
        <p:xfrm>
          <a:off x="7329056" y="4475018"/>
          <a:ext cx="30638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" name="Equation" r:id="rId8" imgW="1548728" imgH="241195" progId="Equation.3">
                  <p:embed/>
                </p:oleObj>
              </mc:Choice>
              <mc:Fallback>
                <p:oleObj name="Equation" r:id="rId8" imgW="1548728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056" y="4475018"/>
                        <a:ext cx="30638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0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6" y="10188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Wolfskehl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1856-1908)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250873" y="1607126"/>
            <a:ext cx="6102927" cy="4348163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gazdag német gyáros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amatőr módon foglalkozik számelmélettel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csalódás, véget akar vetni életének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éjfélig </a:t>
            </a:r>
            <a:r>
              <a:rPr lang="hu-HU" dirty="0" err="1" smtClean="0"/>
              <a:t>Kummer</a:t>
            </a:r>
            <a:r>
              <a:rPr lang="hu-HU" dirty="0" smtClean="0"/>
              <a:t> cikkét olvassa, hibát talál, kijavítja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b="1" dirty="0" err="1" smtClean="0"/>
              <a:t>Wolfskehl-díj</a:t>
            </a:r>
            <a:r>
              <a:rPr lang="hu-HU" dirty="0" smtClean="0"/>
              <a:t>: végrendeletében 100 ezer márkás díjat alapított a Fermat sejtés bizonyítására</a:t>
            </a:r>
            <a:endParaRPr lang="hu-HU" dirty="0"/>
          </a:p>
        </p:txBody>
      </p:sp>
      <p:pic>
        <p:nvPicPr>
          <p:cNvPr id="3074" name="Picture 2" descr="https://upload.wikimedia.org/wikipedia/commons/thumb/7/7b/Paul_Wolfskehl_(circa_1880).jpg/220px-Paul_Wolfskehl_(circa_188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27" y="2052998"/>
            <a:ext cx="2794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21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9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763" y="12959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(1862-1943)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7" y="2051268"/>
            <a:ext cx="2095500" cy="2819400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278582" y="1731818"/>
            <a:ext cx="6075218" cy="4445145"/>
          </a:xfrm>
        </p:spPr>
        <p:txBody>
          <a:bodyPr>
            <a:normAutofit/>
          </a:bodyPr>
          <a:lstStyle/>
          <a:p>
            <a:pPr lvl="1" indent="-60325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1900-ban Párizsban a Nemzetközi Matematikus Kongresszuson egy kutatási programot adott</a:t>
            </a:r>
          </a:p>
          <a:p>
            <a:pPr lvl="2">
              <a:tabLst>
                <a:tab pos="900113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alapaxiómákból minden bebizonyítható (teljesség)</a:t>
            </a:r>
          </a:p>
          <a:p>
            <a:pPr lvl="2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matematika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ellentmondásmentes</a:t>
            </a:r>
          </a:p>
          <a:p>
            <a:pPr marL="914400" lvl="2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2" indent="-541338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általa fontosnak tartott problémát sorolt fel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3619" y="115744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Gödel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(1906-1978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32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443956"/>
            <a:ext cx="3238500" cy="3114675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333999" y="1482436"/>
            <a:ext cx="6019801" cy="469452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dirty="0" smtClean="0"/>
              <a:t>1931: Nem lehet </a:t>
            </a:r>
            <a:r>
              <a:rPr lang="hu-HU" b="1" dirty="0" smtClean="0"/>
              <a:t>teljes</a:t>
            </a:r>
            <a:r>
              <a:rPr lang="hu-HU" dirty="0" smtClean="0"/>
              <a:t> és </a:t>
            </a:r>
            <a:r>
              <a:rPr lang="hu-HU" b="1" dirty="0" smtClean="0"/>
              <a:t>ellentmondásmentes</a:t>
            </a:r>
            <a:r>
              <a:rPr lang="hu-HU" dirty="0" smtClean="0"/>
              <a:t> matematikai rendszert felállítani.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dirty="0" smtClean="0"/>
              <a:t>Az eldönthetetlenség első tétele:</a:t>
            </a:r>
          </a:p>
          <a:p>
            <a:pPr marL="1371600" lvl="3" indent="-457200">
              <a:buNone/>
            </a:pPr>
            <a:r>
              <a:rPr lang="hu-HU" sz="2600" dirty="0" smtClean="0"/>
              <a:t>Ha az axiomatikus halmazelmélet ellentmondásmentes, akkor vannak olyan tételek, amelyek nem bizonyíthatók, de nem is cáfolhatók.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Az eldönthetetlenség második tétele: </a:t>
            </a:r>
            <a:endParaRPr lang="hu-HU" sz="2800" dirty="0" smtClean="0"/>
          </a:p>
          <a:p>
            <a:pPr marL="1371600" lvl="3" indent="-457200">
              <a:buNone/>
            </a:pPr>
            <a:r>
              <a:rPr lang="hu-HU" sz="2600" dirty="0" smtClean="0"/>
              <a:t>Nincs </a:t>
            </a:r>
            <a:r>
              <a:rPr lang="hu-HU" sz="2600" dirty="0"/>
              <a:t>olyan </a:t>
            </a:r>
            <a:r>
              <a:rPr lang="hu-HU" sz="2600" dirty="0" smtClean="0"/>
              <a:t>konstruktív eljárás</a:t>
            </a:r>
            <a:r>
              <a:rPr lang="hu-HU" sz="2600" dirty="0"/>
              <a:t>, amellyel bebizonyítható, hogy egy axiómarendszer </a:t>
            </a:r>
            <a:r>
              <a:rPr lang="hu-HU" sz="2600" dirty="0" smtClean="0"/>
              <a:t>ellentmondásmentes</a:t>
            </a:r>
            <a:r>
              <a:rPr lang="hu-HU" sz="2400" dirty="0"/>
              <a:t>.</a:t>
            </a:r>
          </a:p>
          <a:p>
            <a:pPr marL="457200" lvl="1" indent="-457200">
              <a:buNone/>
            </a:pPr>
            <a:endParaRPr lang="hu-HU" dirty="0"/>
          </a:p>
          <a:p>
            <a:pPr marL="457200" indent="-457200">
              <a:buNone/>
            </a:pP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23</a:t>
            </a:fld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7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Cohen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1934-2007)</a:t>
            </a:r>
            <a:endParaRPr lang="hu-HU" sz="3200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36" y="2198801"/>
            <a:ext cx="2095500" cy="2095500"/>
          </a:xfrm>
        </p:spPr>
      </p:pic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5084618" y="2092035"/>
            <a:ext cx="6269182" cy="4084927"/>
          </a:xfrm>
        </p:spPr>
        <p:txBody>
          <a:bodyPr/>
          <a:lstStyle/>
          <a:p>
            <a:pPr marL="623888" indent="-623888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módszer arra, hogy egy konkrét kérdés eldönthető-e, vagy sem</a:t>
            </a:r>
          </a:p>
          <a:p>
            <a:pPr marL="623888" indent="-623888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 err="1" smtClean="0"/>
              <a:t>Hilbert</a:t>
            </a:r>
            <a:r>
              <a:rPr lang="hu-HU" dirty="0" smtClean="0"/>
              <a:t> által a matematika 23 legfontosabb problémája közé sorolt kontinuumhipotézis is eldönthetetlen</a:t>
            </a:r>
          </a:p>
          <a:p>
            <a:pPr marL="623888" indent="-623888">
              <a:buFont typeface="Wingdings" panose="05000000000000000000" pitchFamily="2" charset="2"/>
              <a:buChar char="§"/>
            </a:pPr>
            <a:r>
              <a:rPr lang="hu-HU" b="1" dirty="0" smtClean="0"/>
              <a:t>lehet, hogy a Fermat-sejtés is eldönthetetlen??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28254" y="2410690"/>
            <a:ext cx="109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24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2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65909" y="185016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Neumann János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1903-1957)</a:t>
            </a:r>
            <a:endParaRPr lang="hu-HU" sz="320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hu-HU" dirty="0" smtClean="0"/>
              <a:t>útjára indította az informatikai forradalmat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hu-HU" dirty="0" smtClean="0"/>
              <a:t>teljessé tette a halmazelmélet </a:t>
            </a:r>
            <a:r>
              <a:rPr lang="hu-HU" dirty="0" err="1" smtClean="0"/>
              <a:t>axiómrendszerét</a:t>
            </a:r>
            <a:endParaRPr lang="hu-HU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hu-HU" dirty="0" smtClean="0"/>
              <a:t>1932: a kvantummechanika matematikai alapjai</a:t>
            </a:r>
            <a:endParaRPr lang="hu-HU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hu-HU" dirty="0" smtClean="0"/>
              <a:t>1944: játékelmélet és gazdasági viselkedés</a:t>
            </a:r>
          </a:p>
          <a:p>
            <a:pPr marL="1177925" indent="-457200">
              <a:tabLst>
                <a:tab pos="539750" algn="l"/>
              </a:tabLst>
            </a:pPr>
            <a:r>
              <a:rPr lang="hu-HU" dirty="0" smtClean="0"/>
              <a:t>hidegháborús stratégiák kidolgozása</a:t>
            </a:r>
            <a:endParaRPr lang="hu-HU" dirty="0"/>
          </a:p>
        </p:txBody>
      </p:sp>
      <p:pic>
        <p:nvPicPr>
          <p:cNvPr id="4098" name="Picture 2" descr="Neumann az 1940-es évekb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2" y="2143919"/>
            <a:ext cx="238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7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9037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Turing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1912-1954)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45" y="1687080"/>
            <a:ext cx="3274381" cy="435133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a modern számítógép-tudomány másik atyja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Brit Rejtjelező Hivatal: a nácik </a:t>
            </a:r>
            <a:r>
              <a:rPr lang="hu-HU" dirty="0" err="1" smtClean="0"/>
              <a:t>hirhedt</a:t>
            </a:r>
            <a:r>
              <a:rPr lang="hu-HU" dirty="0" smtClean="0"/>
              <a:t> Enigmáját törte fel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err="1" smtClean="0"/>
              <a:t>Colossus</a:t>
            </a:r>
            <a:r>
              <a:rPr lang="hu-HU" dirty="0" smtClean="0"/>
              <a:t> nevű digitális számítógép megalkotása (1500 elektroncső)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a számítógépek megjelenésével a Fermat-sejtés egyre nagyobb számokra igazolódott, pl. a nagyobb irreguláris prímekre is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dirty="0" smtClean="0"/>
              <a:t>azonban a végtelen számítógépekkel sem elérhető!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7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3618" y="18010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1953-)</a:t>
            </a:r>
            <a:endParaRPr lang="hu-HU" dirty="0"/>
          </a:p>
        </p:txBody>
      </p:sp>
      <p:pic>
        <p:nvPicPr>
          <p:cNvPr id="15" name="Tartalom helye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210549"/>
            <a:ext cx="3074456" cy="3312000"/>
          </a:xfrm>
        </p:spPr>
      </p:pic>
      <p:pic>
        <p:nvPicPr>
          <p:cNvPr id="16" name="Tartalom helye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2234406"/>
            <a:ext cx="5429472" cy="331200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5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8650" y="1219200"/>
            <a:ext cx="10953750" cy="727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Cambridge-ben született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1963-ban, 10 évesen a Milton úti könyvtárban olvassa Bell: Az utolsó probléma című művét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óriási kíváncsiság, elszántság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1975: Cambridge-i Egyetem, PhD vezető professzora: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Coates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Új-Dél-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Wales), téma: elliptikus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görbék,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elliptikus egyenletek matematikája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fordulópont: ezen módszerek megismerésével új oldalról közelíthet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Femat-sejtéshez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elliptikus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egyenlet:</a:t>
            </a:r>
          </a:p>
          <a:p>
            <a:pPr lvl="4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+ax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+c, ahol a, b, c egész</a:t>
            </a:r>
          </a:p>
          <a:p>
            <a:pPr lvl="4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hu-HU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28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9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1"/>
            <a:ext cx="10134600" cy="1759526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6473" y="845127"/>
            <a:ext cx="113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óraaritmetika: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952016" y="1436914"/>
            <a:ext cx="1188720" cy="118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384970" y="144928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93679" y="1661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702286" y="2153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128661" y="2142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987640" y="1673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453244" y="1285998"/>
            <a:ext cx="80336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5-ös óraaritmetika: pl.: 4+2=1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+y egyenlet megoldásai: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x=0	y=0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x=0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y=4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x=1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y=0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x=1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y=4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óraaritmetika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 sorozat: 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mintegy DNS lánc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Jobb oldali kapcsos zárójel 13"/>
          <p:cNvSpPr/>
          <p:nvPr/>
        </p:nvSpPr>
        <p:spPr>
          <a:xfrm>
            <a:off x="4996543" y="2775857"/>
            <a:ext cx="310242" cy="15348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5519058" y="3282042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0" y="5257799"/>
            <a:ext cx="11217729" cy="111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29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2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(Kr.e. 570. körül-Kr.e. 495.)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880394"/>
            <a:ext cx="3175000" cy="4241800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721626" y="1719608"/>
            <a:ext cx="5181600" cy="4351338"/>
          </a:xfrm>
        </p:spPr>
        <p:txBody>
          <a:bodyPr>
            <a:normAutofit lnSpcReduction="10000"/>
          </a:bodyPr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húszéves utazgatás: összegyűjti a világ matematikai ismereteit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nézetei miatt üldöztetés, elhagyja Számoszt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Krotón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Püthagoreus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Testvériség</a:t>
            </a:r>
          </a:p>
          <a:p>
            <a:pPr marL="984250" lvl="1" indent="-263525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vallási közösség: a szám az imádat tárgya</a:t>
            </a:r>
          </a:p>
          <a:p>
            <a:pPr marL="984250" lvl="1" indent="-263525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női egyenjogúság, tanítványa: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Theanó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lesz a felesége</a:t>
            </a:r>
          </a:p>
          <a:p>
            <a:pPr marL="984250" lvl="1" indent="-263525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titoktartás       mítoszok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7838718" y="5604894"/>
            <a:ext cx="2782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9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6" y="387927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7170" name="Picture 2" descr="http://1.bp.blogspot.com/-UewvSljPkSs/UlaaBn_ObaI/AAAAAAAAAA0/31il7b4S94c/s1600/torc_slo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3179184"/>
            <a:ext cx="3355975" cy="3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942109" y="1620983"/>
            <a:ext cx="7897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elliptikus egyenletek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dimenziós megoldáshalmaza egy "fánkot" ad ki, ha azt ábrázoljuk. A görbén szereplő minden pont megoldás egy egyenletre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2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754187" y="1162607"/>
            <a:ext cx="5157787" cy="82391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Yutaka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(1927-1958)</a:t>
            </a:r>
            <a:endParaRPr lang="hu-H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6453641" y="1078491"/>
            <a:ext cx="5183188" cy="823912"/>
          </a:xfrm>
        </p:spPr>
        <p:txBody>
          <a:bodyPr>
            <a:normAutofit/>
          </a:bodyPr>
          <a:lstStyle/>
          <a:p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(1930-</a:t>
            </a:r>
            <a:endParaRPr lang="hu-H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Tartalom helye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36" y="2530325"/>
            <a:ext cx="2438400" cy="3218688"/>
          </a:xfrm>
        </p:spPr>
      </p:pic>
      <p:pic>
        <p:nvPicPr>
          <p:cNvPr id="16" name="Tartalom helye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444" y="2286484"/>
            <a:ext cx="2007621" cy="35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31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6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1872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8655" y="4585855"/>
            <a:ext cx="1209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695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moduláris formák mindegyike ugyanazokból az alapelemekből épül fel, ezek: M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99695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konkrét moduláris formára pl..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 M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=3, M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=2, …     M sorozat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2.bp.blogspot.com/-JqDFNKPcK5I/UlabiImh_rI/AAAAAAAAABA/qFAlMXAtIXg/s1600/m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99" y="3337934"/>
            <a:ext cx="15621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71055" y="900545"/>
            <a:ext cx="10723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kutatási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témája: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moduláris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formák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végtelenül szimmetrikus alakzatok (moduláris műveleteket 		végezve rajtuk, önmagukat kapjuk vissza)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elképzelésükhöz négydimenziós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hiperbolikus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 szükséges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9712037" y="5680363"/>
            <a:ext cx="4017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32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5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5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1055" y="1066800"/>
            <a:ext cx="10764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sejtés: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(1950)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moduláris és az elliptikus világ egyesíthető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elliptikus görbe egy moduláris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és fordítva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E sorozatnak megfeleltethető egy M sorozat és fordítva</a:t>
            </a:r>
          </a:p>
          <a:p>
            <a:pPr marL="539750" lvl="1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Gerhard Frey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357313" lvl="1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feltéve, hogy a Fermat-sejtés hamis, a Fermat egyenletet elliptikus egyenletté változtatta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Ribet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(Berkeley Egyetem, Kalifornia) és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Barry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Mazur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57312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Frey elliptikus egyenlete nem moduláris</a:t>
            </a:r>
          </a:p>
          <a:p>
            <a:pPr marL="87313" lvl="1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 a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sejtés, akkor igaz a nagy Fermat-sejtés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is!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4250" lvl="1" indent="-84138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1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6" y="-166254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07818" y="942109"/>
            <a:ext cx="114992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1980: Amerika: Princeton Egyetem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1986-ban Ken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bejelentése után Andrew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nagy erőkkel megkezdte munkáját, hogy bebizonyítsa a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sejtést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hónapig tanulmányozott minden forrást, ami az elliptikus egyenletekhez és a moduláris formákhoz kapcsolódott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egyedül és titokban dolgozott (csak így koncentrálhat)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felesége ismerte a titkát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év után elhatározta, hogy a teljes indukcióra épít (dominóelv)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Iwasawa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 –elliptikus egyenleteket elemzi- módosítása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felhasználta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Galois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csoportelméletét a végtelen sok végtelen hosszú dominósorra</a:t>
            </a:r>
          </a:p>
          <a:p>
            <a:pPr lvl="2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5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3" y="3588326"/>
            <a:ext cx="2513472" cy="1887897"/>
          </a:xfrm>
        </p:spPr>
      </p:pic>
      <p:sp>
        <p:nvSpPr>
          <p:cNvPr id="5" name="Szövegdoboz 4"/>
          <p:cNvSpPr txBox="1"/>
          <p:nvPr/>
        </p:nvSpPr>
        <p:spPr>
          <a:xfrm>
            <a:off x="429491" y="789709"/>
            <a:ext cx="11402291" cy="572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 Boston: az elliptikus görbék nagy konferenciája: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Kolyvagin-Flach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megismerése,  majd továbbfejlesztése (felhagy az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Iwasawa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elmélettel)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bizonyos  egyenleteknél működött a módszer, elindult a dominóhatás, míg másoknál nem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1993.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Katz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Princetoni Egyetem) beavatása: előadás-sorozat, amin ketten maradnak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Mazur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cikk segítségével befejezi a bizonyítást, működik a teljes indukció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35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9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9036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9709" y="1136073"/>
            <a:ext cx="1083425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1993: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év után elkészül!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 június: szülővárosa: Cambridge: Isaac Newton Intézet: három előadás, a harmadikon jelenti be: hatalmas érdeklődés, siker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érzései vegyesek: „ saját magamból  kitéptem  egy darabot”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„ olyan egyszer adódik az életben, hogy valaki egy előadáson bejelenti, megoldott egy 350 éve megoldatlan problémát…Istenem, mi most egy történelmi esemény szemtanúi voltunk!”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megkezdődött a bizonyítás ellenőrzése: az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Inventiones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Mathematicae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folyóiratnál jelent meg,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oldal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hat részre szedték,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bíráló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Katz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bíráló, augusztusban hibát talál az általa már ismert bizonyításban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36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1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1673" y="1108363"/>
            <a:ext cx="11526981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évig keresi a hibát, mert kiderült, hogy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Kolyvagin-Flach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 nem működik minden esetben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titoktartás, csak a bírálók tudják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decemberben közli, hogy a bizonyítás tökéletesítésre szorul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1994. január: meghívja volt tanítványát, az egyik bírálót,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Taylor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-t, dolgozzanak együtt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1994. szeptember: az elvetett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Iwasawa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elmélettel együtt a bizonyítás teljes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1994. október 6-án, felesége születésnapján átadja neki a kéziratot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1995. május: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Annals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oldal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Richard Taylor (mathematician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2" y="3440400"/>
            <a:ext cx="2095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37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8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164" y="1413164"/>
            <a:ext cx="81187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ontosabb díjai: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1996. március: Wolf-díj (megosztva: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Langlands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 (100 000 dollár)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1997. június: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Wolfskehl-díj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(50 000 dollár)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2016: Ábel díj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lovaggá ütötték</a:t>
            </a:r>
          </a:p>
        </p:txBody>
      </p:sp>
      <p:pic>
        <p:nvPicPr>
          <p:cNvPr id="11266" name="Picture 2" descr="Andrew wiles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03" y="209997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38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345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Összegzés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45127" y="1039091"/>
            <a:ext cx="107649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megtalálta a matematika szent Grálját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gyerekkori álma, szenvedélye valósággá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szorgalom, kitartás, türelem fontossága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Ribet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  a bizonyítás a modern matematika szintézise és a jövendő kutatások ösztönzője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Taniyama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Shimura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sejtés bizonyítása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révén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Wiles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egységesítette az elliptikus és moduláris világot, így sok más bizonyítás előtt is rövidebb út nyílt, továbbá hidat vert teljesen különböző matematikai területek között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lépés a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Langlands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felé, ami a matematika egységesítését tűzte ki célul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létezik frappánsabb bizonyítás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        kihívás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39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093526" y="6026728"/>
            <a:ext cx="4987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54759" y="0"/>
            <a:ext cx="10412896" cy="1808232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17419" y="1030656"/>
            <a:ext cx="110523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Bővelkedő számok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 a számnál kisebb osztók összege nagyobb a számnál, pl.:12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Hiányos számok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számnál kisebb osztók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összege kisebb a számnál, pl.: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Tökéletes számok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számnál kisebb osztók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összege egyenlő a számmal, pl.: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6; 28; 496; 8 128; 33 550 336; 8 589 869 056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lőállíthatók szomszédos számok összegeként:</a:t>
            </a:r>
          </a:p>
          <a:p>
            <a:pPr lvl="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6=1+2+3</a:t>
            </a:r>
          </a:p>
          <a:p>
            <a:pPr lvl="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28=1+2+3+4+5+6+7</a:t>
            </a:r>
          </a:p>
          <a:p>
            <a:pPr lvl="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496=1+2+3+4+5+6+7+…+30+31</a:t>
            </a:r>
          </a:p>
          <a:p>
            <a:pPr lvl="3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8 128=1+2+3+4+5+6+7+…+126+127</a:t>
            </a:r>
          </a:p>
          <a:p>
            <a:pPr lvl="3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4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6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05628" y="3659868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85371" y="537028"/>
            <a:ext cx="1031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Simon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nagy Fermat-sejtés ( Park Könyvkiadó)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40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3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2055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0436" y="1496291"/>
            <a:ext cx="10460182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tökéletesség és a „kettősség” kapcsolata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1344613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 hatványok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kissé hiányosak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1344613" algn="l"/>
              </a:tabLst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4" indent="-541338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2²=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számnál kisebb osztók: 1,2		összegük:	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720725" lvl="4" indent="-541338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2³=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számnál kisebb osztók: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1,2,4		összegük:	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720725" lvl="4" indent="-541338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számnál kisebb osztók: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1,2,4,8	összegük:	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720725" lvl="4" indent="-541338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számnál kisebb osztók: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1,2,4,8,16	összegük:	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marL="1344613" lvl="4" indent="-55563"/>
            <a:endParaRPr lang="hu-HU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5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763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6256" y="1357745"/>
            <a:ext cx="1143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Eukleidész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Kr.e. 300 körül ) ennél többet mond:</a:t>
            </a:r>
          </a:p>
          <a:p>
            <a:pPr lvl="4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tökéletes számok előállíthatók két olyan szám szorzataként, amelyekből az egyik 2 hatvány, a másik pedig rákövetkező 2 hatványnál 1-gyel kisebb:	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82550"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6=2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(2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</a:p>
          <a:p>
            <a:pPr marL="0" lvl="3" indent="82550"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28=2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(2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</a:p>
          <a:p>
            <a:pPr marL="0" lvl="3" indent="82550"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496=2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(2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</a:p>
          <a:p>
            <a:pPr marL="0" lvl="3" indent="82550"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8 128=2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(2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Léteznek-e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kissé bővelkedő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számok? </a:t>
            </a:r>
          </a:p>
          <a:p>
            <a:pPr lvl="2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 osztóinak összege 1-gyel nagyobb a számnál</a:t>
            </a:r>
          </a:p>
          <a:p>
            <a:pPr lvl="2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a mai napig nem tudják )</a:t>
            </a:r>
          </a:p>
          <a:p>
            <a:pPr marL="0" lvl="3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3" indent="-277813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3" indent="-14288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defTabSz="673100">
              <a:tabLst>
                <a:tab pos="1260475" algn="l"/>
                <a:tab pos="1344613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6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4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6690" y="0"/>
            <a:ext cx="10425545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0545" y="1496291"/>
            <a:ext cx="10515600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2" indent="-457200">
              <a:buFont typeface="Wingdings" panose="05000000000000000000" pitchFamily="2" charset="2"/>
              <a:buChar char="§"/>
              <a:tabLst>
                <a:tab pos="82550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számok és a természet kapcsolata:</a:t>
            </a:r>
          </a:p>
          <a:p>
            <a:pPr lvl="4" indent="-831850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enei harmónia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számok harmóniája</a:t>
            </a:r>
          </a:p>
          <a:p>
            <a:pPr lvl="4" indent="-831850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olygók pályája</a:t>
            </a:r>
          </a:p>
          <a:p>
            <a:pPr lvl="4" indent="-831850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fizikai jelenségek mögött matematikai törvényszerűség</a:t>
            </a:r>
          </a:p>
          <a:p>
            <a:pPr marL="1454150" lvl="4" indent="-457200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 tétel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(már a kínaiak és babiloniak is 				használták egy évezreddel Püthagorasz előtt)</a:t>
            </a:r>
          </a:p>
          <a:p>
            <a:pPr marL="996950" lvl="4"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egy derékszögű háromszög átfogója z, két 			befogója x és y, akkor:</a:t>
            </a:r>
          </a:p>
          <a:p>
            <a:pPr marL="996950" lvl="4">
              <a:tabLst>
                <a:tab pos="82550" algn="l"/>
              </a:tabLs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+y</a:t>
            </a:r>
            <a:r>
              <a:rPr lang="hu-HU" sz="28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=z</a:t>
            </a:r>
            <a:r>
              <a:rPr lang="hu-HU" sz="28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96950" lvl="4">
              <a:tabLst>
                <a:tab pos="82550" algn="l"/>
              </a:tabLst>
            </a:pPr>
            <a:r>
              <a:rPr lang="hu-HU" sz="28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matematika a derékszög révén leírja a háromdimenziós 	világunk teljes struktúráját</a:t>
            </a:r>
          </a:p>
          <a:p>
            <a:pPr marL="996950" lvl="4">
              <a:tabLst>
                <a:tab pos="82550" algn="l"/>
              </a:tabLst>
            </a:pPr>
            <a:endParaRPr lang="hu-HU" sz="2800" baseline="30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4"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96950" lvl="4"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96950" lvl="4">
              <a:tabLst>
                <a:tab pos="82550" algn="l"/>
              </a:tabLst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5250873" y="2216727"/>
            <a:ext cx="6234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7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4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3508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Püthagorasz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33601" y="2244437"/>
            <a:ext cx="1083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matematikai módszer                    tudományos módszer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5638801" y="2978727"/>
            <a:ext cx="997527" cy="138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3726875" y="3338946"/>
            <a:ext cx="13852" cy="720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424547" y="3685309"/>
            <a:ext cx="9157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logikai folyamat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303819" y="3657601"/>
            <a:ext cx="5056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közelítés eszközével dolgozik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8478983" y="3283526"/>
            <a:ext cx="27709" cy="748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322618" y="1371601"/>
            <a:ext cx="47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bizonyítási módszerek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 flipH="1">
            <a:off x="4350327" y="2147455"/>
            <a:ext cx="942109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6913418" y="2216727"/>
            <a:ext cx="1066800" cy="471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341418" y="5237018"/>
            <a:ext cx="397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(Püthagorasz t. biz.)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7329054" y="5153891"/>
            <a:ext cx="44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(anyag építőkövei)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8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de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Fermat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(1601-1665)</a:t>
            </a:r>
            <a:r>
              <a:rPr lang="hu-HU" sz="3200" dirty="0" smtClean="0"/>
              <a:t>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1" y="1825625"/>
            <a:ext cx="3729338" cy="435133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46618" y="1842655"/>
            <a:ext cx="5507182" cy="4334308"/>
          </a:xfrm>
        </p:spPr>
        <p:txBody>
          <a:bodyPr>
            <a:normAutofit lnSpcReduction="10000"/>
          </a:bodyPr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francia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/>
              <a:t>a</a:t>
            </a:r>
            <a:r>
              <a:rPr lang="hu-HU" dirty="0" smtClean="0"/>
              <a:t>pja tehetős bőrkereskedő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Toulouse-i Egyetem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 smtClean="0"/>
              <a:t>közigazgatási pálya: a Parlament Legfelsőbb Bíróságának főbírája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/>
              <a:t>a</a:t>
            </a:r>
            <a:r>
              <a:rPr lang="hu-HU" dirty="0" smtClean="0"/>
              <a:t> matematika „amatőr fejedelme”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hu-HU" dirty="0"/>
              <a:t>a</a:t>
            </a:r>
            <a:r>
              <a:rPr lang="hu-HU" dirty="0" smtClean="0"/>
              <a:t> párizsi matematikusok  titkolózása, ez ellen dolgozik </a:t>
            </a:r>
            <a:r>
              <a:rPr lang="hu-HU" dirty="0" err="1" smtClean="0"/>
              <a:t>Mersenne</a:t>
            </a:r>
            <a:r>
              <a:rPr lang="hu-HU" dirty="0" smtClean="0"/>
              <a:t> barát (2</a:t>
            </a:r>
            <a:r>
              <a:rPr lang="hu-HU" baseline="30000" dirty="0" smtClean="0"/>
              <a:t>n</a:t>
            </a:r>
            <a:r>
              <a:rPr lang="hu-HU" dirty="0" smtClean="0"/>
              <a:t>-1)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EF6D-7181-4F98-898B-4AA32B5DB81C}" type="slidenum">
              <a:rPr lang="hu-HU" smtClean="0"/>
              <a:t>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Kissné Császár Erzsébet, Gyöngyösi Berze Nagy János Gimnázium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2016.07.06.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6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TM03090430[[fn=Sávos]]</Template>
  <TotalTime>2383</TotalTime>
  <Words>3765</Words>
  <Application>Microsoft Office PowerPoint</Application>
  <PresentationFormat>Szélesvásznú</PresentationFormat>
  <Paragraphs>597</Paragraphs>
  <Slides>40</Slides>
  <Notes>30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Office-téma</vt:lpstr>
      <vt:lpstr>Equation</vt:lpstr>
      <vt:lpstr>A nagy Fermat-tétel</vt:lpstr>
      <vt:lpstr>Tartalom </vt:lpstr>
      <vt:lpstr>Püthagorasz  (Kr.e. 570. körül-Kr.e. 495.) </vt:lpstr>
      <vt:lpstr>Püthagorasz  </vt:lpstr>
      <vt:lpstr>Püthagorasz</vt:lpstr>
      <vt:lpstr>Püthagorasz</vt:lpstr>
      <vt:lpstr>Püthagorasz</vt:lpstr>
      <vt:lpstr>Püthagorasz</vt:lpstr>
      <vt:lpstr>Pierre de Fermat (1601-1665) </vt:lpstr>
      <vt:lpstr>Pierre de Fermat</vt:lpstr>
      <vt:lpstr>Pierre de Fermat</vt:lpstr>
      <vt:lpstr>Pierre de Fermat</vt:lpstr>
      <vt:lpstr>Pierre de Fermat</vt:lpstr>
      <vt:lpstr>Pierre de Fermat </vt:lpstr>
      <vt:lpstr> Leonhard Euler (1707-1783)  </vt:lpstr>
      <vt:lpstr>Leonhard Euler </vt:lpstr>
      <vt:lpstr>Sophie Germain (1776-1831)  </vt:lpstr>
      <vt:lpstr>Sophie Germain</vt:lpstr>
      <vt:lpstr>Gabriel Lamé (1795-1870)   Augustin Cauchy (1789-1857) </vt:lpstr>
      <vt:lpstr>Ernst Kummer (1810-1893) </vt:lpstr>
      <vt:lpstr>Paul Wolfskehl (1856-1908)</vt:lpstr>
      <vt:lpstr>David Hilbert (1862-1943)</vt:lpstr>
      <vt:lpstr>Kurt Gödel (1906-1978)</vt:lpstr>
      <vt:lpstr>Paul Cohen (1934-2007)</vt:lpstr>
      <vt:lpstr>Neumann János (1903-1957)</vt:lpstr>
      <vt:lpstr>Alan Turing (1912-1954)</vt:lpstr>
      <vt:lpstr>Andrew Wiles (1953-)</vt:lpstr>
      <vt:lpstr>Andrew Wiles </vt:lpstr>
      <vt:lpstr>Andrew Wiles </vt:lpstr>
      <vt:lpstr>Andrew Wiles </vt:lpstr>
      <vt:lpstr>Andrew Wiles </vt:lpstr>
      <vt:lpstr>Andrew Wiles</vt:lpstr>
      <vt:lpstr>Andrew Wiles</vt:lpstr>
      <vt:lpstr>Andrew Wiles</vt:lpstr>
      <vt:lpstr>Andrew Wiles</vt:lpstr>
      <vt:lpstr>Andrew Wiles</vt:lpstr>
      <vt:lpstr>Andrew Wiles</vt:lpstr>
      <vt:lpstr>Andrew Wiles</vt:lpstr>
      <vt:lpstr>Összegzés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nagy Fermat-tétel</dc:title>
  <dc:creator>Kissné Császár Erzsébet</dc:creator>
  <cp:lastModifiedBy>Kissné Császár Erzsébet</cp:lastModifiedBy>
  <cp:revision>287</cp:revision>
  <dcterms:created xsi:type="dcterms:W3CDTF">2016-07-01T07:54:44Z</dcterms:created>
  <dcterms:modified xsi:type="dcterms:W3CDTF">2016-07-07T04:30:15Z</dcterms:modified>
</cp:coreProperties>
</file>