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9"/>
  </p:notesMasterIdLst>
  <p:sldIdLst>
    <p:sldId id="261" r:id="rId2"/>
    <p:sldId id="422" r:id="rId3"/>
    <p:sldId id="424" r:id="rId4"/>
    <p:sldId id="436" r:id="rId5"/>
    <p:sldId id="425" r:id="rId6"/>
    <p:sldId id="426" r:id="rId7"/>
    <p:sldId id="435" r:id="rId8"/>
  </p:sldIdLst>
  <p:sldSz cx="9144000" cy="6858000" type="screen4x3"/>
  <p:notesSz cx="7099300" cy="10223500"/>
  <p:embeddedFontLst>
    <p:embeddedFont>
      <p:font typeface="Verdana" panose="020B0604030504040204" pitchFamily="34" charset="0"/>
      <p:regular r:id="rId10"/>
      <p:bold r:id="rId11"/>
      <p:italic r:id="rId12"/>
      <p:boldItalic r:id="rId13"/>
    </p:embeddedFont>
    <p:embeddedFont>
      <p:font typeface="Gill Sans MT" panose="020B0502020104020203" pitchFamily="34" charset="-18"/>
      <p:regular r:id="rId14"/>
      <p:bold r:id="rId15"/>
      <p:italic r:id="rId16"/>
      <p:boldItalic r:id="rId17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DD137B"/>
    <a:srgbClr val="6688AF"/>
    <a:srgbClr val="546366"/>
    <a:srgbClr val="986E3B"/>
    <a:srgbClr val="777D81"/>
    <a:srgbClr val="72706E"/>
    <a:srgbClr val="D42E12"/>
    <a:srgbClr val="002E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34615" autoAdjust="0"/>
    <p:restoredTop sz="86387" autoAdjust="0"/>
  </p:normalViewPr>
  <p:slideViewPr>
    <p:cSldViewPr>
      <p:cViewPr varScale="1">
        <p:scale>
          <a:sx n="76" d="100"/>
          <a:sy n="76" d="100"/>
        </p:scale>
        <p:origin x="-96" y="-3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984" tIns="49492" rIns="98984" bIns="49492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984" tIns="49492" rIns="98984" bIns="49492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6763"/>
            <a:ext cx="5111750" cy="38338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56163"/>
            <a:ext cx="5680075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984" tIns="49492" rIns="98984" bIns="494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Mintaszöveg szerkesztése</a:t>
            </a:r>
          </a:p>
          <a:p>
            <a:pPr lvl="1"/>
            <a:r>
              <a:rPr lang="en-US" noProof="0" smtClean="0"/>
              <a:t>Második szint</a:t>
            </a:r>
          </a:p>
          <a:p>
            <a:pPr lvl="2"/>
            <a:r>
              <a:rPr lang="en-US" noProof="0" smtClean="0"/>
              <a:t>Harmadik szint</a:t>
            </a:r>
          </a:p>
          <a:p>
            <a:pPr lvl="3"/>
            <a:r>
              <a:rPr lang="en-US" noProof="0" smtClean="0"/>
              <a:t>Negyedik szint</a:t>
            </a:r>
          </a:p>
          <a:p>
            <a:pPr lvl="4"/>
            <a:r>
              <a:rPr lang="en-US" noProof="0" smtClean="0"/>
              <a:t>Ötödik szint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984" tIns="49492" rIns="98984" bIns="49492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984" tIns="49492" rIns="98984" bIns="49492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20B6DF8C-22A9-45C4-9FC0-43EFE121BA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5363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Jegyzetek hely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u-HU" dirty="0" smtClean="0"/>
          </a:p>
        </p:txBody>
      </p:sp>
      <p:sp>
        <p:nvSpPr>
          <p:cNvPr id="12292" name="Dia számának hely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30C7BF-8690-40CC-9AF5-4B1B5BFA3CE5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Jegyzetek hely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u-HU" smtClean="0"/>
          </a:p>
        </p:txBody>
      </p:sp>
      <p:sp>
        <p:nvSpPr>
          <p:cNvPr id="15364" name="Dia számának hely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469AD9-B2DE-49B2-B5B9-CA67ECB0792B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Jegyzetek hely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u-HU" smtClean="0"/>
          </a:p>
        </p:txBody>
      </p:sp>
      <p:sp>
        <p:nvSpPr>
          <p:cNvPr id="15364" name="Dia számának hely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469AD9-B2DE-49B2-B5B9-CA67ECB0792B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Jegyzetek hely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u-HU" smtClean="0"/>
          </a:p>
        </p:txBody>
      </p:sp>
      <p:sp>
        <p:nvSpPr>
          <p:cNvPr id="15364" name="Dia számának hely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469AD9-B2DE-49B2-B5B9-CA67ECB0792B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Jegyzetek hely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u-HU" smtClean="0"/>
          </a:p>
        </p:txBody>
      </p:sp>
      <p:sp>
        <p:nvSpPr>
          <p:cNvPr id="15364" name="Dia számának hely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469AD9-B2DE-49B2-B5B9-CA67ECB0792B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Jegyzetek hely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u-HU" smtClean="0"/>
          </a:p>
        </p:txBody>
      </p:sp>
      <p:sp>
        <p:nvSpPr>
          <p:cNvPr id="15364" name="Dia számának hely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469AD9-B2DE-49B2-B5B9-CA67ECB0792B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Jegyzetek hely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u-HU" smtClean="0"/>
          </a:p>
        </p:txBody>
      </p:sp>
      <p:sp>
        <p:nvSpPr>
          <p:cNvPr id="15364" name="Dia számának hely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469AD9-B2DE-49B2-B5B9-CA67ECB0792B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>
                <a:solidFill>
                  <a:srgbClr val="FFFF00"/>
                </a:solidFill>
                <a:latin typeface="+mn-lt"/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rgbClr val="DD137B"/>
                </a:solidFill>
              </a:defRPr>
            </a:lvl3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60000">
              <a:srgbClr val="181CC7"/>
            </a:gs>
            <a:gs pos="78000">
              <a:srgbClr val="7005D4"/>
            </a:gs>
            <a:gs pos="100000">
              <a:srgbClr val="00206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287338"/>
            <a:ext cx="7558088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 smtClean="0"/>
              <a:t>Mintacím</a:t>
            </a:r>
            <a:r>
              <a:rPr lang="en-US" dirty="0" smtClean="0"/>
              <a:t> </a:t>
            </a:r>
            <a:r>
              <a:rPr lang="en-US" dirty="0" err="1" smtClean="0"/>
              <a:t>szerkesztése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47700" y="1438275"/>
            <a:ext cx="7773988" cy="431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 smtClean="0"/>
              <a:t>Mintaszöveg</a:t>
            </a:r>
            <a:r>
              <a:rPr lang="en-US" dirty="0" smtClean="0"/>
              <a:t> </a:t>
            </a:r>
            <a:r>
              <a:rPr lang="en-US" dirty="0" err="1" smtClean="0"/>
              <a:t>szerkesztése</a:t>
            </a:r>
            <a:endParaRPr lang="hu-HU" dirty="0" smtClean="0"/>
          </a:p>
          <a:p>
            <a:pPr lvl="1"/>
            <a:r>
              <a:rPr lang="en-US" dirty="0" err="1" smtClean="0"/>
              <a:t>Második</a:t>
            </a:r>
            <a:r>
              <a:rPr lang="en-US" dirty="0" smtClean="0"/>
              <a:t> </a:t>
            </a:r>
            <a:r>
              <a:rPr lang="en-US" dirty="0" err="1" smtClean="0"/>
              <a:t>szint</a:t>
            </a:r>
            <a:endParaRPr lang="en-US" dirty="0" smtClean="0"/>
          </a:p>
          <a:p>
            <a:pPr lvl="2"/>
            <a:r>
              <a:rPr lang="en-US" dirty="0" err="1" smtClean="0"/>
              <a:t>Harmadik</a:t>
            </a:r>
            <a:r>
              <a:rPr lang="en-US" dirty="0" smtClean="0"/>
              <a:t> </a:t>
            </a:r>
            <a:r>
              <a:rPr lang="en-US" dirty="0" err="1" smtClean="0"/>
              <a:t>szint</a:t>
            </a:r>
            <a:endParaRPr lang="en-US" dirty="0" smtClean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FF00"/>
          </a:solidFill>
          <a:latin typeface="+mn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Gill Sans MT" pitchFamily="34" charset="0"/>
        </a:defRPr>
      </a:lvl9pPr>
    </p:titleStyle>
    <p:bodyStyle>
      <a:lvl1pPr marL="0" indent="0" algn="l" rtl="0" eaLnBrk="0" fontAlgn="base" hangingPunct="0">
        <a:spcBef>
          <a:spcPct val="20000"/>
        </a:spcBef>
        <a:spcAft>
          <a:spcPct val="0"/>
        </a:spcAft>
        <a:buClr>
          <a:srgbClr val="DD137B"/>
        </a:buClr>
        <a:buNone/>
        <a:defRPr sz="2200" b="1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Char char="•"/>
        <a:defRPr sz="2000">
          <a:solidFill>
            <a:srgbClr val="DD137B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2E63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2E63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2E63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2E63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2E63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2E63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8"/>
          <p:cNvSpPr txBox="1">
            <a:spLocks noChangeArrowheads="1"/>
          </p:cNvSpPr>
          <p:nvPr/>
        </p:nvSpPr>
        <p:spPr bwMode="auto">
          <a:xfrm>
            <a:off x="0" y="0"/>
            <a:ext cx="9144000" cy="1355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hu-HU" sz="3600" b="1" kern="0" dirty="0" smtClean="0">
                <a:solidFill>
                  <a:srgbClr val="FFFF00"/>
                </a:solidFill>
                <a:latin typeface="+mn-lt"/>
                <a:ea typeface="+mj-ea"/>
                <a:cs typeface="+mj-cs"/>
              </a:rPr>
              <a:t> </a:t>
            </a:r>
            <a:r>
              <a:rPr lang="hu-HU" sz="3600" b="1" kern="0" dirty="0" smtClean="0">
                <a:solidFill>
                  <a:srgbClr val="FFFF00"/>
                </a:solidFill>
                <a:latin typeface="+mn-lt"/>
                <a:ea typeface="+mj-ea"/>
                <a:cs typeface="+mj-cs"/>
              </a:rPr>
              <a:t>Bolyai János </a:t>
            </a:r>
          </a:p>
          <a:p>
            <a:pPr algn="ctr">
              <a:defRPr/>
            </a:pPr>
            <a:r>
              <a:rPr lang="hu-HU" sz="3600" b="1" kern="0" dirty="0" smtClean="0">
                <a:solidFill>
                  <a:srgbClr val="FFFF00"/>
                </a:solidFill>
                <a:latin typeface="+mn-lt"/>
                <a:ea typeface="+mj-ea"/>
                <a:cs typeface="+mj-cs"/>
              </a:rPr>
              <a:t>és a Semmelweis-reflex</a:t>
            </a:r>
            <a:endParaRPr lang="hu-HU" sz="3600" b="1" kern="0" dirty="0" smtClean="0">
              <a:solidFill>
                <a:srgbClr val="FFFF00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-5052" y="1772816"/>
            <a:ext cx="9144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hu-HU" sz="2000" dirty="0" smtClean="0">
                <a:latin typeface="+mn-lt"/>
                <a:cs typeface="Arial" pitchFamily="34" charset="0"/>
              </a:rPr>
              <a:t>Csörgő T.</a:t>
            </a:r>
          </a:p>
          <a:p>
            <a:pPr algn="ctr">
              <a:defRPr/>
            </a:pPr>
            <a:r>
              <a:rPr lang="hu-HU" sz="2000" dirty="0" smtClean="0">
                <a:latin typeface="+mn-lt"/>
                <a:cs typeface="Arial" pitchFamily="34" charset="0"/>
              </a:rPr>
              <a:t>MTA Wigner FK, Budapest és EKE KRC, Gyöngyös</a:t>
            </a:r>
            <a:r>
              <a:rPr lang="hu-HU" sz="1400" dirty="0" smtClean="0">
                <a:solidFill>
                  <a:srgbClr val="FFFF00"/>
                </a:solidFill>
                <a:latin typeface="+mn-lt"/>
              </a:rPr>
              <a:t> </a:t>
            </a:r>
          </a:p>
        </p:txBody>
      </p:sp>
      <p:grpSp>
        <p:nvGrpSpPr>
          <p:cNvPr id="27" name="Csoportba foglalás 26"/>
          <p:cNvGrpSpPr/>
          <p:nvPr/>
        </p:nvGrpSpPr>
        <p:grpSpPr>
          <a:xfrm>
            <a:off x="3131840" y="3212976"/>
            <a:ext cx="2880360" cy="3096344"/>
            <a:chOff x="3131840" y="3212976"/>
            <a:chExt cx="2880360" cy="3096344"/>
          </a:xfrm>
        </p:grpSpPr>
        <p:pic>
          <p:nvPicPr>
            <p:cNvPr id="7" name="Kép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48991" y="3501008"/>
              <a:ext cx="2446019" cy="2348159"/>
            </a:xfrm>
            <a:prstGeom prst="ellipse">
              <a:avLst/>
            </a:prstGeom>
            <a:ln w="190500" cap="rnd">
              <a:solidFill>
                <a:srgbClr val="C8C6BD"/>
              </a:solidFill>
              <a:prstDash val="solid"/>
            </a:ln>
            <a:effectLst>
              <a:outerShdw blurRad="127000" algn="bl" rotWithShape="0">
                <a:srgbClr val="000000"/>
              </a:outerShdw>
            </a:effectLst>
            <a:scene3d>
              <a:camera prst="perspectiveFront" fov="5400000"/>
              <a:lightRig rig="threePt" dir="t">
                <a:rot lat="0" lon="0" rev="192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</p:spPr>
        </p:pic>
        <p:sp>
          <p:nvSpPr>
            <p:cNvPr id="5" name="Fánk 4"/>
            <p:cNvSpPr>
              <a:spLocks noChangeAspect="1"/>
            </p:cNvSpPr>
            <p:nvPr/>
          </p:nvSpPr>
          <p:spPr>
            <a:xfrm>
              <a:off x="3131840" y="3212976"/>
              <a:ext cx="2880360" cy="2880360"/>
            </a:xfrm>
            <a:prstGeom prst="donut">
              <a:avLst>
                <a:gd name="adj" fmla="val 13775"/>
              </a:avLst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hu-HU" dirty="0">
                <a:solidFill>
                  <a:schemeClr val="tx1"/>
                </a:solidFill>
              </a:endParaRPr>
            </a:p>
          </p:txBody>
        </p:sp>
        <p:sp>
          <p:nvSpPr>
            <p:cNvPr id="12" name="Szövegdoboz 11"/>
            <p:cNvSpPr txBox="1">
              <a:spLocks noChangeAspect="1"/>
            </p:cNvSpPr>
            <p:nvPr/>
          </p:nvSpPr>
          <p:spPr>
            <a:xfrm>
              <a:off x="3594665" y="4612301"/>
              <a:ext cx="1964665" cy="1296124"/>
            </a:xfrm>
            <a:prstGeom prst="rect">
              <a:avLst/>
            </a:prstGeom>
            <a:noFill/>
          </p:spPr>
          <p:txBody>
            <a:bodyPr wrap="none" rtlCol="0">
              <a:prstTxWarp prst="textArchDown">
                <a:avLst>
                  <a:gd name="adj" fmla="val 1263901"/>
                </a:avLst>
              </a:prstTxWarp>
              <a:spAutoFit/>
            </a:bodyPr>
            <a:lstStyle/>
            <a:p>
              <a:pPr algn="ctr"/>
              <a:r>
                <a:rPr lang="hu-HU" sz="2400" b="1" dirty="0" smtClean="0">
                  <a:solidFill>
                    <a:schemeClr val="bg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Visznek, 2017</a:t>
              </a:r>
              <a:endParaRPr lang="en-US" sz="24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Szövegdoboz 25"/>
            <p:cNvSpPr txBox="1"/>
            <p:nvPr/>
          </p:nvSpPr>
          <p:spPr>
            <a:xfrm>
              <a:off x="3312403" y="3501008"/>
              <a:ext cx="2519194" cy="2808312"/>
            </a:xfrm>
            <a:prstGeom prst="rect">
              <a:avLst/>
            </a:prstGeom>
            <a:noFill/>
          </p:spPr>
          <p:txBody>
            <a:bodyPr wrap="none" rtlCol="0">
              <a:prstTxWarp prst="textArchUp">
                <a:avLst>
                  <a:gd name="adj" fmla="val 12387087"/>
                </a:avLst>
              </a:prstTxWarp>
              <a:spAutoFit/>
            </a:bodyPr>
            <a:lstStyle/>
            <a:p>
              <a:pPr algn="ctr"/>
              <a:r>
                <a:rPr lang="hu-HU" sz="2400" b="1" dirty="0" smtClean="0">
                  <a:solidFill>
                    <a:schemeClr val="bg1"/>
                  </a:solidFill>
                </a:rPr>
                <a:t>10. </a:t>
              </a:r>
              <a:r>
                <a:rPr lang="hu-HU" sz="2400" b="1" dirty="0" err="1" smtClean="0">
                  <a:solidFill>
                    <a:schemeClr val="bg1"/>
                  </a:solidFill>
                </a:rPr>
                <a:t>BerzeTÖK</a:t>
              </a:r>
              <a:r>
                <a:rPr lang="hu-HU" sz="2400" b="1" dirty="0" smtClean="0">
                  <a:solidFill>
                    <a:schemeClr val="bg1"/>
                  </a:solidFill>
                </a:rPr>
                <a:t> Tábor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705772"/>
            <a:ext cx="7704856" cy="504056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hu-HU" sz="1400" dirty="0"/>
              <a:t>N</a:t>
            </a:r>
            <a:r>
              <a:rPr lang="hu-HU" sz="1400" dirty="0" smtClean="0"/>
              <a:t>em fiziológiai </a:t>
            </a:r>
            <a:r>
              <a:rPr lang="hu-HU" sz="1400" dirty="0" smtClean="0"/>
              <a:t>értelemben működő. 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hu-HU" sz="1400" dirty="0" smtClean="0"/>
              <a:t>de reflex-szerű, automatikus emberi magatartás</a:t>
            </a:r>
          </a:p>
          <a:p>
            <a:pPr lvl="1" eaLnBrk="1" hangingPunct="1">
              <a:lnSpc>
                <a:spcPct val="150000"/>
              </a:lnSpc>
              <a:defRPr/>
            </a:pPr>
            <a:r>
              <a:rPr lang="hu-H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Új </a:t>
            </a:r>
            <a:r>
              <a:rPr lang="hu-H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információk, tények</a:t>
            </a:r>
          </a:p>
          <a:p>
            <a:pPr lvl="1" eaLnBrk="1" hangingPunct="1">
              <a:lnSpc>
                <a:spcPct val="150000"/>
              </a:lnSpc>
              <a:defRPr/>
            </a:pPr>
            <a:r>
              <a:rPr lang="hu-H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Nem illeszthető be a jelenlegi képbe</a:t>
            </a:r>
          </a:p>
          <a:p>
            <a:pPr lvl="1" eaLnBrk="1" hangingPunct="1">
              <a:lnSpc>
                <a:spcPct val="150000"/>
              </a:lnSpc>
              <a:defRPr/>
            </a:pPr>
            <a:r>
              <a:rPr lang="hu-H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Statisztikailag bizonyított eredmény, </a:t>
            </a:r>
            <a:r>
              <a:rPr lang="hu-H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bizonyításra </a:t>
            </a:r>
            <a:r>
              <a:rPr lang="hu-H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törekvő kreatív, progresszív kutatók</a:t>
            </a:r>
          </a:p>
          <a:p>
            <a:pPr lvl="1" eaLnBrk="1" hangingPunct="1">
              <a:lnSpc>
                <a:spcPct val="150000"/>
              </a:lnSpc>
              <a:defRPr/>
            </a:pPr>
            <a:r>
              <a:rPr lang="hu-H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Automatikusan, érdemi vizsgálat nélkül </a:t>
            </a:r>
            <a:r>
              <a:rPr lang="hu-H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elutasítják az </a:t>
            </a:r>
            <a:r>
              <a:rPr lang="hu-H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ortodoxiát képviselő kutatók</a:t>
            </a:r>
          </a:p>
          <a:p>
            <a:pPr lvl="1" eaLnBrk="1" hangingPunct="1">
              <a:lnSpc>
                <a:spcPct val="150000"/>
              </a:lnSpc>
              <a:defRPr/>
            </a:pPr>
            <a:r>
              <a:rPr lang="hu-H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Rögzült normák, hiedelmek, paradigmák alapján</a:t>
            </a:r>
          </a:p>
          <a:p>
            <a:pPr lvl="1" eaLnBrk="1" hangingPunct="1">
              <a:lnSpc>
                <a:spcPct val="150000"/>
              </a:lnSpc>
              <a:defRPr/>
            </a:pPr>
            <a:r>
              <a:rPr lang="hu-H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Üldöztetés: </a:t>
            </a:r>
            <a:r>
              <a:rPr lang="hu-H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Kigúnyolás, fenyegetés, </a:t>
            </a:r>
            <a:r>
              <a:rPr lang="hu-H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állásvesztés</a:t>
            </a:r>
            <a:r>
              <a:rPr lang="hu-H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hu-H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bántalmazás, halál</a:t>
            </a:r>
          </a:p>
          <a:p>
            <a:pPr lvl="1" eaLnBrk="1" hangingPunct="1">
              <a:lnSpc>
                <a:spcPct val="150000"/>
              </a:lnSpc>
              <a:defRPr/>
            </a:pPr>
            <a:r>
              <a:rPr lang="hu-H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Minimális segítségkérés elutasítása a hivatalos tudomány ortodox képviselői részéről</a:t>
            </a:r>
          </a:p>
          <a:p>
            <a:pPr lvl="1" eaLnBrk="1" hangingPunct="1">
              <a:lnSpc>
                <a:spcPct val="150000"/>
              </a:lnSpc>
              <a:defRPr/>
            </a:pPr>
            <a:r>
              <a:rPr lang="hu-H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Hivatali procedúrák hangsúlyozása &lt;-&gt; kreatív kutatás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hu-HU" sz="1400" dirty="0" smtClean="0"/>
              <a:t>Főleg az angolszász világban ismert fogalom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hu-HU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Magyarul: A FELISMERÉS megelőzte a korát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hu-HU" sz="1400" dirty="0" smtClean="0"/>
              <a:t>USA: törekvés a reflex elkerülésére</a:t>
            </a:r>
            <a:endParaRPr lang="hu-HU" sz="1600" dirty="0" smtClean="0"/>
          </a:p>
        </p:txBody>
      </p:sp>
      <p:sp>
        <p:nvSpPr>
          <p:cNvPr id="6" name="Rectangle 48"/>
          <p:cNvSpPr txBox="1">
            <a:spLocks noChangeArrowheads="1"/>
          </p:cNvSpPr>
          <p:nvPr/>
        </p:nvSpPr>
        <p:spPr bwMode="auto">
          <a:xfrm>
            <a:off x="0" y="-1041"/>
            <a:ext cx="9144000" cy="693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hu-HU" sz="3200" b="1" kern="0" dirty="0">
                <a:solidFill>
                  <a:srgbClr val="FFFF00"/>
                </a:solidFill>
                <a:latin typeface="+mn-lt"/>
                <a:ea typeface="+mj-ea"/>
                <a:cs typeface="+mj-cs"/>
              </a:rPr>
              <a:t> </a:t>
            </a:r>
            <a:r>
              <a:rPr lang="hu-HU" sz="3200" b="1" kern="0" dirty="0" smtClean="0">
                <a:solidFill>
                  <a:srgbClr val="FFFF00"/>
                </a:solidFill>
                <a:latin typeface="+mn-lt"/>
                <a:ea typeface="+mj-ea"/>
                <a:cs typeface="+mj-cs"/>
              </a:rPr>
              <a:t>A SEMMELWEIS-REFLEX </a:t>
            </a:r>
            <a:endParaRPr lang="hu-HU" sz="3200" b="1" kern="0" dirty="0">
              <a:solidFill>
                <a:srgbClr val="FFFF00"/>
              </a:solidFill>
              <a:latin typeface="+mn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68057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8"/>
          <p:cNvSpPr txBox="1">
            <a:spLocks noChangeArrowheads="1"/>
          </p:cNvSpPr>
          <p:nvPr/>
        </p:nvSpPr>
        <p:spPr bwMode="auto">
          <a:xfrm>
            <a:off x="0" y="-1041"/>
            <a:ext cx="9144000" cy="693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hu-HU" sz="3200" b="1" kern="0" dirty="0" smtClean="0">
                <a:solidFill>
                  <a:srgbClr val="FFFF00"/>
                </a:solidFill>
                <a:latin typeface="+mn-lt"/>
                <a:ea typeface="+mj-ea"/>
                <a:cs typeface="+mj-cs"/>
              </a:rPr>
              <a:t>SEMMELWEIS ÉS A S-REFLEX </a:t>
            </a:r>
            <a:endParaRPr lang="hu-HU" sz="3200" b="1" kern="0" dirty="0">
              <a:solidFill>
                <a:srgbClr val="FFFF00"/>
              </a:solidFill>
              <a:latin typeface="+mn-lt"/>
              <a:ea typeface="+mj-ea"/>
              <a:cs typeface="+mj-cs"/>
            </a:endParaRPr>
          </a:p>
        </p:txBody>
      </p:sp>
      <p:graphicFrame>
        <p:nvGraphicFramePr>
          <p:cNvPr id="2" name="Tábláza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5965460"/>
              </p:ext>
            </p:extLst>
          </p:nvPr>
        </p:nvGraphicFramePr>
        <p:xfrm>
          <a:off x="107504" y="704046"/>
          <a:ext cx="8988152" cy="5965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4376"/>
                <a:gridCol w="5603776"/>
              </a:tblGrid>
              <a:tr h="430478">
                <a:tc>
                  <a:txBody>
                    <a:bodyPr/>
                    <a:lstStyle/>
                    <a:p>
                      <a:r>
                        <a:rPr lang="hu-HU" sz="1400" dirty="0" smtClean="0"/>
                        <a:t>SEMMELWEIS-REFLEX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sz="1400" dirty="0" smtClean="0"/>
                        <a:t>SEMMELWEIS IGNÁC</a:t>
                      </a:r>
                      <a:r>
                        <a:rPr lang="hu-HU" sz="1400" baseline="0" dirty="0" smtClean="0"/>
                        <a:t> ESETE</a:t>
                      </a:r>
                      <a:endParaRPr lang="en-US" sz="1400" dirty="0"/>
                    </a:p>
                  </a:txBody>
                  <a:tcPr anchor="ctr"/>
                </a:tc>
              </a:tr>
              <a:tr h="430478">
                <a:tc>
                  <a:txBody>
                    <a:bodyPr/>
                    <a:lstStyle/>
                    <a:p>
                      <a:r>
                        <a:rPr lang="hu-HU" sz="1200" dirty="0" smtClean="0"/>
                        <a:t>ÚJ INFORMÁCIÓ,</a:t>
                      </a:r>
                      <a:r>
                        <a:rPr lang="hu-HU" sz="1200" baseline="0" dirty="0" smtClean="0"/>
                        <a:t> TÉNYEK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sz="1200" baseline="0" dirty="0" smtClean="0"/>
                        <a:t>KÉZMOSÁSSAL MEGELŐZHETŐ</a:t>
                      </a:r>
                      <a:endParaRPr lang="en-US" sz="1200" dirty="0"/>
                    </a:p>
                  </a:txBody>
                  <a:tcPr anchor="ctr"/>
                </a:tc>
              </a:tr>
              <a:tr h="637754">
                <a:tc>
                  <a:txBody>
                    <a:bodyPr/>
                    <a:lstStyle/>
                    <a:p>
                      <a:r>
                        <a:rPr lang="hu-HU" sz="1200" dirty="0" smtClean="0"/>
                        <a:t>NEM ILLESZTHETŐ BE A KOR</a:t>
                      </a:r>
                    </a:p>
                    <a:p>
                      <a:r>
                        <a:rPr lang="hu-HU" sz="1200" dirty="0" smtClean="0"/>
                        <a:t>TUDOMÁNYOS</a:t>
                      </a:r>
                      <a:r>
                        <a:rPr lang="hu-HU" sz="1200" baseline="0" dirty="0" smtClean="0"/>
                        <a:t> KÉPÉBE</a:t>
                      </a:r>
                      <a:endParaRPr lang="hu-HU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sz="1200" dirty="0" smtClean="0"/>
                        <a:t>HA</a:t>
                      </a:r>
                      <a:r>
                        <a:rPr lang="hu-HU" sz="1200" baseline="0" dirty="0" smtClean="0"/>
                        <a:t> IGAZ, AKKOR A KORABELI ORVOSOK NEM ÚRIEMBEREK HANEM GYILKOSOK – ez elképzelhetetlen</a:t>
                      </a:r>
                      <a:endParaRPr lang="en-US" sz="1200" dirty="0"/>
                    </a:p>
                  </a:txBody>
                  <a:tcPr anchor="ctr"/>
                </a:tc>
              </a:tr>
              <a:tr h="637754">
                <a:tc>
                  <a:txBody>
                    <a:bodyPr/>
                    <a:lstStyle/>
                    <a:p>
                      <a:r>
                        <a:rPr lang="hu-HU" sz="1200" dirty="0" smtClean="0"/>
                        <a:t>(STATISZTIKAILAG)</a:t>
                      </a:r>
                      <a:r>
                        <a:rPr lang="hu-HU" sz="1200" baseline="0" dirty="0" smtClean="0"/>
                        <a:t> BIZONYÍTOTT EREDMÉNY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sz="1200" dirty="0" smtClean="0"/>
                        <a:t>Számos tudományos közlemény</a:t>
                      </a:r>
                      <a:r>
                        <a:rPr lang="hu-HU" sz="1200" baseline="0" dirty="0" smtClean="0"/>
                        <a:t> (Rókus kórház, Magyarország)</a:t>
                      </a:r>
                    </a:p>
                    <a:p>
                      <a:r>
                        <a:rPr lang="hu-HU" sz="1200" baseline="0" dirty="0" smtClean="0"/>
                        <a:t> </a:t>
                      </a:r>
                      <a:r>
                        <a:rPr lang="hu-HU" sz="1200" baseline="0" dirty="0" smtClean="0">
                          <a:sym typeface="Wingdings" panose="05000000000000000000" pitchFamily="2" charset="2"/>
                        </a:rPr>
                        <a:t> kora vezető kórházai nem reagálnak.</a:t>
                      </a:r>
                      <a:endParaRPr lang="en-US" sz="1200" dirty="0"/>
                    </a:p>
                  </a:txBody>
                  <a:tcPr anchor="ctr"/>
                </a:tc>
              </a:tr>
              <a:tr h="637754">
                <a:tc>
                  <a:txBody>
                    <a:bodyPr/>
                    <a:lstStyle/>
                    <a:p>
                      <a:r>
                        <a:rPr lang="hu-HU" sz="1200" dirty="0" smtClean="0"/>
                        <a:t>BIZONYÍTÁSRA TÖREKVŐ,</a:t>
                      </a:r>
                      <a:r>
                        <a:rPr lang="hu-HU" sz="1200" baseline="0" dirty="0" smtClean="0"/>
                        <a:t> </a:t>
                      </a:r>
                      <a:r>
                        <a:rPr lang="hu-HU" sz="1200" dirty="0" smtClean="0"/>
                        <a:t>PROGRESSZÍV KUTATÓ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sz="1200" dirty="0" smtClean="0"/>
                        <a:t>Célja</a:t>
                      </a:r>
                      <a:r>
                        <a:rPr lang="hu-HU" sz="1200" baseline="0" dirty="0" smtClean="0"/>
                        <a:t> az édesanyák életének a megmentése</a:t>
                      </a:r>
                      <a:endParaRPr lang="en-US" sz="1200" dirty="0"/>
                    </a:p>
                  </a:txBody>
                  <a:tcPr anchor="ctr"/>
                </a:tc>
              </a:tr>
              <a:tr h="637754">
                <a:tc>
                  <a:txBody>
                    <a:bodyPr/>
                    <a:lstStyle/>
                    <a:p>
                      <a:r>
                        <a:rPr lang="hu-HU" sz="1200" dirty="0" smtClean="0"/>
                        <a:t>ÉRDEMI VIZSGÁLAT NÉLKÜL</a:t>
                      </a:r>
                    </a:p>
                    <a:p>
                      <a:r>
                        <a:rPr lang="hu-HU" sz="1200" dirty="0" smtClean="0"/>
                        <a:t>ELUTASÍTÓ</a:t>
                      </a:r>
                      <a:r>
                        <a:rPr lang="hu-HU" sz="1200" baseline="0" dirty="0" smtClean="0"/>
                        <a:t> Tudományos ORTODOXIA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sz="1200" dirty="0" smtClean="0"/>
                        <a:t>Céljuk az</a:t>
                      </a:r>
                      <a:r>
                        <a:rPr lang="hu-HU" sz="1200" baseline="0" dirty="0" smtClean="0"/>
                        <a:t> orvostudomány művelése </a:t>
                      </a:r>
                    </a:p>
                    <a:p>
                      <a:r>
                        <a:rPr lang="hu-HU" sz="1200" baseline="0" dirty="0" smtClean="0"/>
                        <a:t>- a korábban megállapított protokoll betartásával</a:t>
                      </a:r>
                      <a:endParaRPr lang="en-US" sz="1200" dirty="0"/>
                    </a:p>
                  </a:txBody>
                  <a:tcPr anchor="ctr"/>
                </a:tc>
              </a:tr>
              <a:tr h="637754">
                <a:tc>
                  <a:txBody>
                    <a:bodyPr/>
                    <a:lstStyle/>
                    <a:p>
                      <a:r>
                        <a:rPr lang="hu-HU" sz="1200" dirty="0" smtClean="0"/>
                        <a:t>RÖGZÜLT</a:t>
                      </a:r>
                      <a:r>
                        <a:rPr lang="hu-HU" sz="1200" baseline="0" dirty="0" smtClean="0"/>
                        <a:t> NORMÁK, HIEDELMEK, PARADIGMÁK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sz="1200" dirty="0" smtClean="0"/>
                        <a:t>„miazma” elmélet</a:t>
                      </a:r>
                      <a:endParaRPr lang="en-US" sz="1200" dirty="0"/>
                    </a:p>
                  </a:txBody>
                  <a:tcPr anchor="ctr"/>
                </a:tc>
              </a:tr>
              <a:tr h="637754">
                <a:tc>
                  <a:txBody>
                    <a:bodyPr/>
                    <a:lstStyle/>
                    <a:p>
                      <a:r>
                        <a:rPr lang="hu-HU" sz="1200" dirty="0" smtClean="0"/>
                        <a:t>ÜLDÖZTETÉS</a:t>
                      </a:r>
                      <a:r>
                        <a:rPr lang="hu-HU" sz="1200" baseline="0" dirty="0" smtClean="0"/>
                        <a:t>: GÚNY, FENYEGETÉS, ÁLLÁSVESZTÉS, BÁNTALMAZÁS, HALÁL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sz="1200" dirty="0" smtClean="0"/>
                        <a:t>Kinevették, megfenyegették,</a:t>
                      </a:r>
                      <a:r>
                        <a:rPr lang="hu-HU" sz="1200" baseline="0" dirty="0" smtClean="0"/>
                        <a:t> ellehetetlenítették Bécsben.</a:t>
                      </a:r>
                    </a:p>
                    <a:p>
                      <a:r>
                        <a:rPr lang="hu-HU" sz="1200" dirty="0" smtClean="0"/>
                        <a:t>Élete végén becsalták</a:t>
                      </a:r>
                      <a:r>
                        <a:rPr lang="hu-HU" sz="1200" baseline="0" dirty="0" smtClean="0"/>
                        <a:t> egy elmegyógyintézetbe, fogság, bántalmazás miatti halál.</a:t>
                      </a:r>
                      <a:endParaRPr lang="hu-HU" sz="1200" dirty="0" smtClean="0"/>
                    </a:p>
                  </a:txBody>
                  <a:tcPr anchor="ctr"/>
                </a:tc>
              </a:tr>
              <a:tr h="637754">
                <a:tc>
                  <a:txBody>
                    <a:bodyPr/>
                    <a:lstStyle/>
                    <a:p>
                      <a:r>
                        <a:rPr lang="hu-HU" sz="1200" dirty="0" smtClean="0"/>
                        <a:t>Minimális</a:t>
                      </a:r>
                      <a:r>
                        <a:rPr lang="hu-HU" sz="1200" baseline="0" dirty="0" smtClean="0"/>
                        <a:t> segítségkérés elutasítása a hivatalos tudomány képviselőitől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sz="1200" dirty="0" smtClean="0"/>
                        <a:t>Kézmosást</a:t>
                      </a:r>
                      <a:r>
                        <a:rPr lang="hu-HU" sz="1200" baseline="0" dirty="0" smtClean="0"/>
                        <a:t> nem vezetik be Bécsben</a:t>
                      </a:r>
                      <a:endParaRPr lang="hu-HU" sz="1200" dirty="0" smtClean="0"/>
                    </a:p>
                  </a:txBody>
                  <a:tcPr anchor="ctr"/>
                </a:tc>
              </a:tr>
              <a:tr h="637754">
                <a:tc>
                  <a:txBody>
                    <a:bodyPr/>
                    <a:lstStyle/>
                    <a:p>
                      <a:r>
                        <a:rPr lang="hu-HU" sz="1200" dirty="0" smtClean="0"/>
                        <a:t>Hivatali procedúrák hangsúlyozása</a:t>
                      </a:r>
                    </a:p>
                    <a:p>
                      <a:r>
                        <a:rPr lang="hu-HU" sz="1200" baseline="0" dirty="0" smtClean="0"/>
                        <a:t>a kreatív kutatással szemben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sz="1200" dirty="0" smtClean="0"/>
                        <a:t>Mivel S. nem a protokoll szerint terjesztette elő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7" name="Picture 2" descr="C:\Users\CSRG~1.TAM\AppData\Local\Temp\Ignaz_Semmelweis_1861_Etiology_front_pag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688"/>
            <a:ext cx="4471416" cy="5995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2098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6120680"/>
          </a:xfrm>
          <a:solidFill>
            <a:srgbClr val="FFFF00"/>
          </a:solidFill>
        </p:spPr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hu-HU" sz="1400" b="0" dirty="0" smtClean="0">
                <a:solidFill>
                  <a:schemeClr val="bg1"/>
                </a:solidFill>
              </a:rPr>
              <a:t>Kolozsvár, 1802. december 15. – Marosvásárhely, 1860. január 27.  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hu-HU" sz="1400" b="0" dirty="0">
                <a:solidFill>
                  <a:schemeClr val="bg1"/>
                </a:solidFill>
              </a:rPr>
              <a:t>	</a:t>
            </a:r>
            <a:r>
              <a:rPr lang="hu-HU" sz="1400" b="0" dirty="0" smtClean="0">
                <a:solidFill>
                  <a:schemeClr val="bg1"/>
                </a:solidFill>
              </a:rPr>
              <a:t>matematikus, hadmérnök, a hegedű és a kardforgatás mestere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hu-HU" sz="1400" b="0" dirty="0">
                <a:solidFill>
                  <a:schemeClr val="bg1"/>
                </a:solidFill>
              </a:rPr>
              <a:t>	</a:t>
            </a:r>
            <a:r>
              <a:rPr lang="hu-HU" sz="1400" b="0" dirty="0" smtClean="0">
                <a:solidFill>
                  <a:schemeClr val="bg1"/>
                </a:solidFill>
              </a:rPr>
              <a:t>Bolyai Farkas kolozsvári matematika professzor fia és tanítványa.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hu-HU" sz="1400" b="0" dirty="0">
                <a:solidFill>
                  <a:schemeClr val="bg1"/>
                </a:solidFill>
              </a:rPr>
              <a:t>	É</a:t>
            </a:r>
            <a:r>
              <a:rPr lang="hu-HU" sz="1400" b="0" dirty="0" smtClean="0">
                <a:solidFill>
                  <a:schemeClr val="bg1"/>
                </a:solidFill>
              </a:rPr>
              <a:t>desanyja Benkő Zsuzsanna. </a:t>
            </a:r>
            <a:r>
              <a:rPr lang="hu-HU" sz="1400" b="0" dirty="0" err="1" smtClean="0">
                <a:solidFill>
                  <a:schemeClr val="bg1"/>
                </a:solidFill>
              </a:rPr>
              <a:t>Magyar-szász-székely</a:t>
            </a:r>
            <a:r>
              <a:rPr lang="hu-HU" sz="1400" b="0" dirty="0" smtClean="0">
                <a:solidFill>
                  <a:schemeClr val="bg1"/>
                </a:solidFill>
              </a:rPr>
              <a:t> ősök.</a:t>
            </a:r>
            <a:endParaRPr lang="hu-HU" sz="1400" b="0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hu-HU" sz="1400" b="0" dirty="0" smtClean="0">
                <a:solidFill>
                  <a:schemeClr val="bg1"/>
                </a:solidFill>
              </a:rPr>
              <a:t>Édesapja Gauss barátja, mestere majd társa matematikából. Első aki </a:t>
            </a:r>
            <a:r>
              <a:rPr lang="hu-HU" sz="1400" b="0" dirty="0" err="1" smtClean="0">
                <a:solidFill>
                  <a:schemeClr val="bg1"/>
                </a:solidFill>
              </a:rPr>
              <a:t>megéérti</a:t>
            </a:r>
            <a:r>
              <a:rPr lang="hu-HU" sz="1400" b="0" dirty="0" smtClean="0">
                <a:solidFill>
                  <a:schemeClr val="bg1"/>
                </a:solidFill>
              </a:rPr>
              <a:t>.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hu-HU" sz="1400" b="0" dirty="0" smtClean="0">
                <a:solidFill>
                  <a:schemeClr val="bg1"/>
                </a:solidFill>
              </a:rPr>
              <a:t>Nem jut el tanulni Göttingenbe (anyagi okok, illetve Gauss segítségének hiánya)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hu-HU" sz="1400" b="0" dirty="0" smtClean="0">
                <a:solidFill>
                  <a:schemeClr val="bg1"/>
                </a:solidFill>
              </a:rPr>
              <a:t>Hadmérnöki képzés Bécsben. Matematika csak az első két tanévben.</a:t>
            </a:r>
            <a:endParaRPr lang="hu-HU" sz="1400" b="0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hu-HU" sz="1400" b="0" dirty="0" smtClean="0">
                <a:solidFill>
                  <a:schemeClr val="bg1"/>
                </a:solidFill>
              </a:rPr>
              <a:t>Klasszikus, nehéz matematikai problémák érdeklik</a:t>
            </a:r>
            <a:endParaRPr lang="hu-HU" sz="1400" b="0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hu-HU" sz="1400" b="0" dirty="0" smtClean="0">
                <a:solidFill>
                  <a:schemeClr val="bg1"/>
                </a:solidFill>
              </a:rPr>
              <a:t>Egyetlen tudományos publikációja az Appendix, édesapja könyvének függelékeként jelenik meg. Évtizedekig lappang, majd számos nyelvre lefordítják. </a:t>
            </a:r>
            <a:endParaRPr lang="hu-HU" sz="1400" b="0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hu-HU" sz="1400" b="0" dirty="0" smtClean="0">
                <a:solidFill>
                  <a:schemeClr val="bg1"/>
                </a:solidFill>
              </a:rPr>
              <a:t>Készített egy pályaművet is (</a:t>
            </a:r>
            <a:r>
              <a:rPr lang="hu-HU" sz="1400" b="0" dirty="0" err="1" smtClean="0">
                <a:solidFill>
                  <a:schemeClr val="bg1"/>
                </a:solidFill>
              </a:rPr>
              <a:t>Responsio</a:t>
            </a:r>
            <a:r>
              <a:rPr lang="hu-HU" sz="1400" b="0" dirty="0" smtClean="0">
                <a:solidFill>
                  <a:schemeClr val="bg1"/>
                </a:solidFill>
              </a:rPr>
              <a:t>), a lipcsei bíráló bizottság nem értette meg.</a:t>
            </a:r>
            <a:endParaRPr lang="hu-HU" sz="1400" b="0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hu-HU" sz="1400" b="0" dirty="0" smtClean="0">
                <a:solidFill>
                  <a:schemeClr val="bg1"/>
                </a:solidFill>
              </a:rPr>
              <a:t>Sokoldalú matematikus (geometria, számelmélet, algebra, topológia, nyelvek, …)</a:t>
            </a:r>
            <a:endParaRPr lang="hu-HU" sz="1400" b="0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hu-HU" sz="1400" b="0" dirty="0" smtClean="0">
                <a:solidFill>
                  <a:schemeClr val="bg1"/>
                </a:solidFill>
              </a:rPr>
              <a:t>Üldöztetés: Kigúnyolás, </a:t>
            </a:r>
            <a:r>
              <a:rPr lang="hu-HU" sz="1400" b="0" dirty="0" smtClean="0">
                <a:solidFill>
                  <a:schemeClr val="bg1"/>
                </a:solidFill>
              </a:rPr>
              <a:t>fenyegetés (13 párbaj 1 nap alatt), Marosvásárhely: meg nem értés.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hu-HU" sz="1400" b="0" dirty="0" smtClean="0">
                <a:solidFill>
                  <a:schemeClr val="bg1"/>
                </a:solidFill>
              </a:rPr>
              <a:t>Állásvesztés</a:t>
            </a:r>
            <a:r>
              <a:rPr lang="hu-HU" sz="1400" b="0" dirty="0" smtClean="0">
                <a:solidFill>
                  <a:schemeClr val="bg1"/>
                </a:solidFill>
              </a:rPr>
              <a:t>: Betegségére hivatkozva korán nyugdíjazzák – mint katonatisztet! Matematikus állása soha sem volt.</a:t>
            </a:r>
            <a:r>
              <a:rPr lang="hu-HU" sz="1400" b="0" dirty="0" smtClean="0">
                <a:solidFill>
                  <a:schemeClr val="bg1"/>
                </a:solidFill>
              </a:rPr>
              <a:t> 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hu-HU" sz="1400" b="0" dirty="0" smtClean="0">
                <a:solidFill>
                  <a:schemeClr val="bg1"/>
                </a:solidFill>
              </a:rPr>
              <a:t>Apja leveleire</a:t>
            </a:r>
            <a:r>
              <a:rPr lang="hu-HU" sz="1400" b="0" dirty="0" smtClean="0">
                <a:solidFill>
                  <a:schemeClr val="bg1"/>
                </a:solidFill>
              </a:rPr>
              <a:t> (</a:t>
            </a:r>
            <a:r>
              <a:rPr lang="hu-HU" sz="1400" b="0" dirty="0" err="1" smtClean="0">
                <a:solidFill>
                  <a:schemeClr val="bg1"/>
                </a:solidFill>
              </a:rPr>
              <a:t>pl</a:t>
            </a:r>
            <a:r>
              <a:rPr lang="hu-HU" sz="1400" b="0" dirty="0" smtClean="0">
                <a:solidFill>
                  <a:schemeClr val="bg1"/>
                </a:solidFill>
              </a:rPr>
              <a:t> göttingeni szállás) Gauss nem válaszol, majd „</a:t>
            </a:r>
            <a:r>
              <a:rPr lang="hu-HU" sz="1400" b="0" dirty="0">
                <a:solidFill>
                  <a:schemeClr val="bg1"/>
                </a:solidFill>
              </a:rPr>
              <a:t>ha </a:t>
            </a:r>
            <a:r>
              <a:rPr lang="hu-HU" sz="1400" b="0" dirty="0" smtClean="0">
                <a:solidFill>
                  <a:schemeClr val="bg1"/>
                </a:solidFill>
              </a:rPr>
              <a:t>megdicsérném, </a:t>
            </a:r>
            <a:r>
              <a:rPr lang="hu-HU" sz="1400" b="0" dirty="0">
                <a:solidFill>
                  <a:schemeClr val="bg1"/>
                </a:solidFill>
              </a:rPr>
              <a:t>akkor </a:t>
            </a:r>
            <a:r>
              <a:rPr lang="hu-HU" sz="1400" b="0" dirty="0" smtClean="0">
                <a:solidFill>
                  <a:schemeClr val="bg1"/>
                </a:solidFill>
              </a:rPr>
              <a:t>magamat dicsérném… én is </a:t>
            </a:r>
            <a:r>
              <a:rPr lang="hu-HU" sz="1400" b="0" dirty="0">
                <a:solidFill>
                  <a:schemeClr val="bg1"/>
                </a:solidFill>
              </a:rPr>
              <a:t>erre a felismerésre </a:t>
            </a:r>
            <a:r>
              <a:rPr lang="hu-HU" sz="1400" b="0" dirty="0" smtClean="0">
                <a:solidFill>
                  <a:schemeClr val="bg1"/>
                </a:solidFill>
              </a:rPr>
              <a:t>jutottam, </a:t>
            </a:r>
            <a:r>
              <a:rPr lang="hu-HU" sz="1400" b="0" dirty="0">
                <a:solidFill>
                  <a:schemeClr val="bg1"/>
                </a:solidFill>
              </a:rPr>
              <a:t>de nem volt </a:t>
            </a:r>
            <a:r>
              <a:rPr lang="hu-HU" sz="1400" b="0" dirty="0" smtClean="0">
                <a:solidFill>
                  <a:schemeClr val="bg1"/>
                </a:solidFill>
              </a:rPr>
              <a:t>bátorságom közölni.”</a:t>
            </a:r>
            <a:endParaRPr lang="hu-HU" sz="1400" b="0" dirty="0" smtClean="0">
              <a:solidFill>
                <a:schemeClr val="bg1"/>
              </a:solidFill>
            </a:endParaRPr>
          </a:p>
        </p:txBody>
      </p:sp>
      <p:sp>
        <p:nvSpPr>
          <p:cNvPr id="6" name="Rectangle 48"/>
          <p:cNvSpPr txBox="1">
            <a:spLocks noChangeArrowheads="1"/>
          </p:cNvSpPr>
          <p:nvPr/>
        </p:nvSpPr>
        <p:spPr bwMode="auto">
          <a:xfrm>
            <a:off x="0" y="-1041"/>
            <a:ext cx="9144000" cy="693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hu-HU" sz="3200" b="1" kern="0" dirty="0">
                <a:solidFill>
                  <a:srgbClr val="FFFF00"/>
                </a:solidFill>
                <a:latin typeface="+mn-lt"/>
                <a:ea typeface="+mj-ea"/>
                <a:cs typeface="+mj-cs"/>
              </a:rPr>
              <a:t> </a:t>
            </a:r>
            <a:r>
              <a:rPr lang="hu-HU" sz="3200" b="1" kern="0" dirty="0" smtClean="0">
                <a:solidFill>
                  <a:srgbClr val="FFFF00"/>
                </a:solidFill>
                <a:latin typeface="+mn-lt"/>
                <a:ea typeface="+mj-ea"/>
                <a:cs typeface="+mj-cs"/>
              </a:rPr>
              <a:t>BOLYAI JÁNOS ÉLETE </a:t>
            </a:r>
            <a:endParaRPr lang="hu-HU" sz="3200" b="1" kern="0" dirty="0">
              <a:solidFill>
                <a:srgbClr val="FFFF00"/>
              </a:solidFill>
              <a:latin typeface="+mn-lt"/>
              <a:ea typeface="+mj-ea"/>
              <a:cs typeface="+mj-cs"/>
            </a:endParaRPr>
          </a:p>
        </p:txBody>
      </p:sp>
      <p:pic>
        <p:nvPicPr>
          <p:cNvPr id="1026" name="Picture 2" descr="Bolyai János (Márkos Ferenc festménye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720312"/>
            <a:ext cx="3702496" cy="5923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1929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9" dur="2000" fill="hold"/>
                                        <p:tgtEl>
                                          <p:spTgt spid="10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8"/>
          <p:cNvSpPr txBox="1">
            <a:spLocks noChangeArrowheads="1"/>
          </p:cNvSpPr>
          <p:nvPr/>
        </p:nvSpPr>
        <p:spPr bwMode="auto">
          <a:xfrm>
            <a:off x="0" y="-1041"/>
            <a:ext cx="9144000" cy="693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hu-HU" sz="3200" b="1" kern="0" dirty="0" smtClean="0">
                <a:solidFill>
                  <a:srgbClr val="FFFF00"/>
                </a:solidFill>
                <a:latin typeface="+mn-lt"/>
                <a:ea typeface="+mj-ea"/>
                <a:cs typeface="+mj-cs"/>
              </a:rPr>
              <a:t>BOLYAI JÁNOS ÚJ EREDMÉNYEI </a:t>
            </a:r>
            <a:endParaRPr lang="hu-HU" sz="3200" b="1" kern="0" dirty="0">
              <a:solidFill>
                <a:srgbClr val="FFFF00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4" name="Tartalom helye 2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6120680"/>
          </a:xfrm>
          <a:solidFill>
            <a:srgbClr val="FFFF00"/>
          </a:solidFill>
        </p:spPr>
        <p:txBody>
          <a:bodyPr/>
          <a:lstStyle/>
          <a:p>
            <a:pPr marL="285750" indent="-285750" algn="ctr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hu-HU" sz="1600" dirty="0" smtClean="0">
                <a:solidFill>
                  <a:schemeClr val="bg1"/>
                </a:solidFill>
              </a:rPr>
              <a:t>Appendix: abszolút geometria megalkotása</a:t>
            </a:r>
          </a:p>
          <a:p>
            <a:pPr marL="285750" indent="-285750" algn="ctr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hu-HU" sz="1600" dirty="0" smtClean="0">
                <a:solidFill>
                  <a:schemeClr val="bg1"/>
                </a:solidFill>
              </a:rPr>
              <a:t>Olyan tételek, amelyek a párhuzamossági axiómától függetlenül igazak</a:t>
            </a:r>
          </a:p>
          <a:p>
            <a:pPr marL="285750" indent="-285750" algn="ctr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hu-HU" sz="1600" dirty="0" smtClean="0">
                <a:solidFill>
                  <a:schemeClr val="bg1"/>
                </a:solidFill>
              </a:rPr>
              <a:t>A hiperboliku</a:t>
            </a:r>
            <a:r>
              <a:rPr lang="hu-HU" sz="1600" dirty="0" smtClean="0">
                <a:solidFill>
                  <a:schemeClr val="bg1"/>
                </a:solidFill>
              </a:rPr>
              <a:t>s és a sík /</a:t>
            </a:r>
            <a:r>
              <a:rPr lang="hu-HU" sz="1600" dirty="0" err="1" smtClean="0">
                <a:solidFill>
                  <a:schemeClr val="bg1"/>
                </a:solidFill>
              </a:rPr>
              <a:t>Euklidészi</a:t>
            </a:r>
            <a:r>
              <a:rPr lang="hu-HU" sz="1600" dirty="0" smtClean="0">
                <a:solidFill>
                  <a:schemeClr val="bg1"/>
                </a:solidFill>
              </a:rPr>
              <a:t>/ geometria párhuzamos tárgyalása</a:t>
            </a:r>
          </a:p>
          <a:p>
            <a:pPr marL="285750" indent="-285750" algn="ctr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hu-HU" sz="1600" dirty="0" smtClean="0">
                <a:solidFill>
                  <a:schemeClr val="bg1"/>
                </a:solidFill>
              </a:rPr>
              <a:t>Appendix vége: a kör négyszögesítése szerkesztéssel,</a:t>
            </a:r>
          </a:p>
          <a:p>
            <a:pPr marL="285750" indent="-285750" algn="ctr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hu-HU" sz="1600" dirty="0" smtClean="0">
                <a:solidFill>
                  <a:schemeClr val="bg1"/>
                </a:solidFill>
              </a:rPr>
              <a:t>Megoldható akkor és csak akkor, ha a geometria nem </a:t>
            </a:r>
            <a:r>
              <a:rPr lang="hu-HU" sz="1600" dirty="0" err="1" smtClean="0">
                <a:solidFill>
                  <a:schemeClr val="bg1"/>
                </a:solidFill>
              </a:rPr>
              <a:t>euklidészi</a:t>
            </a:r>
            <a:endParaRPr lang="hu-HU" sz="1600" dirty="0" smtClean="0">
              <a:solidFill>
                <a:schemeClr val="bg1"/>
              </a:solidFill>
            </a:endParaRPr>
          </a:p>
          <a:p>
            <a:pPr marL="285750" indent="-285750" algn="ctr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hu-HU" sz="1600" dirty="0" smtClean="0">
              <a:solidFill>
                <a:schemeClr val="bg1"/>
              </a:solidFill>
            </a:endParaRPr>
          </a:p>
          <a:p>
            <a:pPr marL="285750" indent="-285750" algn="ctr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hu-HU" sz="1600" dirty="0" smtClean="0">
                <a:solidFill>
                  <a:schemeClr val="bg1"/>
                </a:solidFill>
              </a:rPr>
              <a:t>A szögharmadolási probléma térgeometriai megoldása</a:t>
            </a:r>
          </a:p>
          <a:p>
            <a:pPr marL="285750" indent="-285750" algn="ctr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hu-HU" sz="1600" dirty="0" smtClean="0">
                <a:solidFill>
                  <a:schemeClr val="bg1"/>
                </a:solidFill>
              </a:rPr>
              <a:t>Komplex számok rendezett számpárként való ismertetése</a:t>
            </a:r>
          </a:p>
          <a:p>
            <a:pPr marL="285750" indent="-285750" algn="ctr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hu-HU" sz="1600" dirty="0" err="1" smtClean="0">
                <a:solidFill>
                  <a:schemeClr val="bg1"/>
                </a:solidFill>
              </a:rPr>
              <a:t>Pszeudopríme</a:t>
            </a:r>
            <a:r>
              <a:rPr lang="hu-HU" sz="1600" dirty="0" err="1" smtClean="0">
                <a:solidFill>
                  <a:schemeClr val="bg1"/>
                </a:solidFill>
              </a:rPr>
              <a:t>k</a:t>
            </a:r>
            <a:r>
              <a:rPr lang="hu-HU" sz="1600" dirty="0" smtClean="0">
                <a:solidFill>
                  <a:schemeClr val="bg1"/>
                </a:solidFill>
              </a:rPr>
              <a:t> </a:t>
            </a:r>
          </a:p>
          <a:p>
            <a:pPr marL="285750" indent="-285750" algn="ctr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hu-HU" sz="1600" dirty="0" err="1" smtClean="0">
                <a:solidFill>
                  <a:schemeClr val="bg1"/>
                </a:solidFill>
              </a:rPr>
              <a:t>Raumlehre</a:t>
            </a:r>
            <a:r>
              <a:rPr lang="hu-HU" sz="1600" dirty="0" smtClean="0">
                <a:solidFill>
                  <a:schemeClr val="bg1"/>
                </a:solidFill>
              </a:rPr>
              <a:t>: a topológia alapjai</a:t>
            </a:r>
          </a:p>
          <a:p>
            <a:pPr marL="285750" indent="-285750" algn="ctr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hu-HU" sz="1600" dirty="0" smtClean="0">
                <a:solidFill>
                  <a:schemeClr val="bg1"/>
                </a:solidFill>
              </a:rPr>
              <a:t>A négynél magasabb fokú algebrai egyenleteknek nincs </a:t>
            </a:r>
            <a:r>
              <a:rPr lang="hu-HU" sz="1600" dirty="0" err="1" smtClean="0">
                <a:solidFill>
                  <a:schemeClr val="bg1"/>
                </a:solidFill>
              </a:rPr>
              <a:t>megoldóképlete</a:t>
            </a:r>
            <a:endParaRPr lang="hu-HU" sz="1600" dirty="0" smtClean="0">
              <a:solidFill>
                <a:schemeClr val="bg1"/>
              </a:solidFill>
            </a:endParaRPr>
          </a:p>
          <a:p>
            <a:pPr marL="285750" indent="-285750" algn="ctr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hu-HU" sz="1600" dirty="0" smtClean="0">
                <a:solidFill>
                  <a:schemeClr val="bg1"/>
                </a:solidFill>
              </a:rPr>
              <a:t>Maximalista, tömör fogalmazás</a:t>
            </a:r>
          </a:p>
          <a:p>
            <a:pPr marL="285750" indent="-285750" algn="ctr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hu-HU" sz="1600" dirty="0" smtClean="0">
                <a:solidFill>
                  <a:schemeClr val="bg1"/>
                </a:solidFill>
              </a:rPr>
              <a:t>A fizika </a:t>
            </a:r>
            <a:r>
              <a:rPr lang="hu-HU" sz="1600" dirty="0" err="1" smtClean="0">
                <a:solidFill>
                  <a:schemeClr val="bg1"/>
                </a:solidFill>
              </a:rPr>
              <a:t>geometrizálásának</a:t>
            </a:r>
            <a:r>
              <a:rPr lang="hu-HU" sz="1600" dirty="0" smtClean="0">
                <a:solidFill>
                  <a:schemeClr val="bg1"/>
                </a:solidFill>
              </a:rPr>
              <a:t> első megfogalmazója</a:t>
            </a:r>
          </a:p>
          <a:p>
            <a:pPr marL="285750" indent="-285750" algn="ctr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hu-HU" sz="1600" dirty="0" smtClean="0">
                <a:solidFill>
                  <a:schemeClr val="bg1"/>
                </a:solidFill>
              </a:rPr>
              <a:t>Felismeri a gravitáció és a térgörbület kapcsolatát</a:t>
            </a:r>
          </a:p>
        </p:txBody>
      </p:sp>
    </p:spTree>
    <p:extLst>
      <p:ext uri="{BB962C8B-B14F-4D97-AF65-F5344CB8AC3E}">
        <p14:creationId xmlns:p14="http://schemas.microsoft.com/office/powerpoint/2010/main" val="3958123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8"/>
          <p:cNvSpPr txBox="1">
            <a:spLocks noChangeArrowheads="1"/>
          </p:cNvSpPr>
          <p:nvPr/>
        </p:nvSpPr>
        <p:spPr bwMode="auto">
          <a:xfrm>
            <a:off x="0" y="-1041"/>
            <a:ext cx="9144000" cy="693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hu-HU" sz="3200" b="1" kern="0" dirty="0" smtClean="0">
                <a:solidFill>
                  <a:srgbClr val="FFFF00"/>
                </a:solidFill>
                <a:latin typeface="+mn-lt"/>
                <a:ea typeface="+mj-ea"/>
                <a:cs typeface="+mj-cs"/>
              </a:rPr>
              <a:t>BOLYAI JÁNOS ÉS A S-REFLEX </a:t>
            </a:r>
            <a:endParaRPr lang="hu-HU" sz="3200" b="1" kern="0" dirty="0">
              <a:solidFill>
                <a:srgbClr val="FFFF00"/>
              </a:solidFill>
              <a:latin typeface="+mn-lt"/>
              <a:ea typeface="+mj-ea"/>
              <a:cs typeface="+mj-cs"/>
            </a:endParaRPr>
          </a:p>
        </p:txBody>
      </p:sp>
      <p:graphicFrame>
        <p:nvGraphicFramePr>
          <p:cNvPr id="2" name="Tábláza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7336243"/>
              </p:ext>
            </p:extLst>
          </p:nvPr>
        </p:nvGraphicFramePr>
        <p:xfrm>
          <a:off x="107504" y="704046"/>
          <a:ext cx="8988152" cy="5996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8859"/>
                <a:gridCol w="5379293"/>
              </a:tblGrid>
              <a:tr h="430478">
                <a:tc>
                  <a:txBody>
                    <a:bodyPr/>
                    <a:lstStyle/>
                    <a:p>
                      <a:r>
                        <a:rPr lang="hu-HU" sz="1400" dirty="0" smtClean="0"/>
                        <a:t>SEMMELWEIS-REFLEX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sz="1400" baseline="0" dirty="0" smtClean="0"/>
                        <a:t>BOLYAI JÁNOS ESETE</a:t>
                      </a:r>
                      <a:endParaRPr lang="en-US" sz="1400" dirty="0"/>
                    </a:p>
                  </a:txBody>
                  <a:tcPr anchor="ctr"/>
                </a:tc>
              </a:tr>
              <a:tr h="430478">
                <a:tc>
                  <a:txBody>
                    <a:bodyPr/>
                    <a:lstStyle/>
                    <a:p>
                      <a:r>
                        <a:rPr lang="hu-HU" sz="1200" dirty="0" smtClean="0"/>
                        <a:t>ÚJ INFORMÁCIÓ,</a:t>
                      </a:r>
                      <a:r>
                        <a:rPr lang="hu-HU" sz="1200" baseline="0" dirty="0" smtClean="0"/>
                        <a:t> TÉNYEK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sz="1200" baseline="0" dirty="0" smtClean="0"/>
                        <a:t>A PÁRHUZAMOSSÁGI AXIÓMA TAGADÁSÁVAL ÚJ GEOMETRIA ÉPÍTHETŐ FEL: „A semmiből </a:t>
                      </a:r>
                      <a:r>
                        <a:rPr lang="hu-HU" sz="1200" baseline="0" dirty="0" err="1" smtClean="0"/>
                        <a:t>eg</a:t>
                      </a:r>
                      <a:r>
                        <a:rPr lang="hu-HU" sz="1200" baseline="0" dirty="0" smtClean="0"/>
                        <a:t> </a:t>
                      </a:r>
                      <a:r>
                        <a:rPr lang="hu-HU" sz="1200" baseline="0" dirty="0" err="1" smtClean="0"/>
                        <a:t>ymásik</a:t>
                      </a:r>
                      <a:r>
                        <a:rPr lang="hu-HU" sz="1200" baseline="0" dirty="0" smtClean="0"/>
                        <a:t>, ujj világot teremtettem”.</a:t>
                      </a:r>
                      <a:endParaRPr lang="en-US" sz="1200" dirty="0"/>
                    </a:p>
                  </a:txBody>
                  <a:tcPr anchor="ctr"/>
                </a:tc>
              </a:tr>
              <a:tr h="637754">
                <a:tc>
                  <a:txBody>
                    <a:bodyPr/>
                    <a:lstStyle/>
                    <a:p>
                      <a:r>
                        <a:rPr lang="hu-HU" sz="1200" dirty="0" smtClean="0"/>
                        <a:t>NEM ILLESZTHETŐ BE A KOR</a:t>
                      </a:r>
                    </a:p>
                    <a:p>
                      <a:r>
                        <a:rPr lang="hu-HU" sz="1200" dirty="0" smtClean="0"/>
                        <a:t>TUDOMÁNYOS</a:t>
                      </a:r>
                      <a:r>
                        <a:rPr lang="hu-HU" sz="1200" baseline="0" dirty="0" smtClean="0"/>
                        <a:t> KÉPÉBE</a:t>
                      </a:r>
                      <a:endParaRPr lang="hu-HU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sz="1200" dirty="0" smtClean="0"/>
                        <a:t>HA</a:t>
                      </a:r>
                      <a:r>
                        <a:rPr lang="hu-HU" sz="1200" baseline="0" dirty="0" smtClean="0"/>
                        <a:t> IGAZ, AKKOR A KORABELI MATEMATIKUSOK NEM JÁRNAK HELYES ÚTON  – ez elképzelhetetlen/veszélyes, </a:t>
                      </a:r>
                    </a:p>
                    <a:p>
                      <a:r>
                        <a:rPr lang="hu-HU" sz="1200" baseline="0" dirty="0" smtClean="0"/>
                        <a:t>Gauss „nem meri leírni”</a:t>
                      </a:r>
                      <a:endParaRPr lang="en-US" sz="1200" dirty="0"/>
                    </a:p>
                  </a:txBody>
                  <a:tcPr anchor="ctr"/>
                </a:tc>
              </a:tr>
              <a:tr h="637754">
                <a:tc>
                  <a:txBody>
                    <a:bodyPr/>
                    <a:lstStyle/>
                    <a:p>
                      <a:r>
                        <a:rPr lang="hu-HU" sz="1200" dirty="0" smtClean="0"/>
                        <a:t>(STATISZTIKAILAG)</a:t>
                      </a:r>
                      <a:r>
                        <a:rPr lang="hu-HU" sz="1200" baseline="0" dirty="0" smtClean="0"/>
                        <a:t> BIZONYÍTOTT EREDMÉNY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sz="1200" baseline="0" dirty="0" smtClean="0">
                          <a:sym typeface="Wingdings" panose="05000000000000000000" pitchFamily="2" charset="2"/>
                        </a:rPr>
                        <a:t>APPENDIX</a:t>
                      </a:r>
                    </a:p>
                    <a:p>
                      <a:pPr marL="171450" indent="-171450">
                        <a:buFont typeface="Wingdings" pitchFamily="2" charset="2"/>
                        <a:buChar char="à"/>
                      </a:pPr>
                      <a:r>
                        <a:rPr lang="hu-HU" sz="1200" baseline="0" dirty="0" smtClean="0">
                          <a:sym typeface="Wingdings" panose="05000000000000000000" pitchFamily="2" charset="2"/>
                        </a:rPr>
                        <a:t>Elsőségét kora vezető matematikusa, </a:t>
                      </a:r>
                    </a:p>
                    <a:p>
                      <a:pPr marL="0" indent="0">
                        <a:buFont typeface="Wingdings" pitchFamily="2" charset="2"/>
                        <a:buNone/>
                      </a:pPr>
                      <a:r>
                        <a:rPr lang="hu-HU" sz="1200" baseline="0" dirty="0" smtClean="0">
                          <a:sym typeface="Wingdings" panose="05000000000000000000" pitchFamily="2" charset="2"/>
                        </a:rPr>
                        <a:t>    Gauss nem ismeri el (prioritás?).</a:t>
                      </a:r>
                      <a:endParaRPr lang="en-US" sz="1200" dirty="0"/>
                    </a:p>
                  </a:txBody>
                  <a:tcPr anchor="ctr"/>
                </a:tc>
              </a:tr>
              <a:tr h="637754">
                <a:tc>
                  <a:txBody>
                    <a:bodyPr/>
                    <a:lstStyle/>
                    <a:p>
                      <a:r>
                        <a:rPr lang="hu-HU" sz="1200" dirty="0" smtClean="0"/>
                        <a:t>BIZONYÍTÁSRA TÖREKVŐ,</a:t>
                      </a:r>
                      <a:r>
                        <a:rPr lang="hu-HU" sz="1200" baseline="0" dirty="0" smtClean="0"/>
                        <a:t> </a:t>
                      </a:r>
                      <a:r>
                        <a:rPr lang="hu-HU" sz="1200" dirty="0" smtClean="0"/>
                        <a:t>PROGRESSZÍV KUTATÓ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sz="1200" dirty="0" smtClean="0"/>
                        <a:t>Célja</a:t>
                      </a:r>
                      <a:r>
                        <a:rPr lang="hu-HU" sz="1200" baseline="0" dirty="0" smtClean="0"/>
                        <a:t> az új geometria feltárása</a:t>
                      </a:r>
                      <a:endParaRPr lang="en-US" sz="1200" dirty="0"/>
                    </a:p>
                  </a:txBody>
                  <a:tcPr anchor="ctr"/>
                </a:tc>
              </a:tr>
              <a:tr h="637754">
                <a:tc>
                  <a:txBody>
                    <a:bodyPr/>
                    <a:lstStyle/>
                    <a:p>
                      <a:r>
                        <a:rPr lang="hu-HU" sz="1200" dirty="0" smtClean="0"/>
                        <a:t>ÉRDEMI VIZSGÁLAT NÉLKÜL</a:t>
                      </a:r>
                    </a:p>
                    <a:p>
                      <a:r>
                        <a:rPr lang="hu-HU" sz="1200" dirty="0" smtClean="0"/>
                        <a:t>ELUTASÍTÓ</a:t>
                      </a:r>
                      <a:r>
                        <a:rPr lang="hu-HU" sz="1200" baseline="0" dirty="0" smtClean="0"/>
                        <a:t> Tudományos ORTODOXIA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sz="1200" dirty="0" smtClean="0"/>
                        <a:t>Céljuk a</a:t>
                      </a:r>
                      <a:r>
                        <a:rPr lang="hu-HU" sz="1200" baseline="0" dirty="0" smtClean="0"/>
                        <a:t> matematika művelése </a:t>
                      </a:r>
                    </a:p>
                    <a:p>
                      <a:r>
                        <a:rPr lang="hu-HU" sz="1200" baseline="0" dirty="0" smtClean="0"/>
                        <a:t>- a korábban kialakult status quo megtartásával</a:t>
                      </a:r>
                      <a:endParaRPr lang="en-US" sz="1200" dirty="0"/>
                    </a:p>
                  </a:txBody>
                  <a:tcPr anchor="ctr"/>
                </a:tc>
              </a:tr>
              <a:tr h="637754">
                <a:tc>
                  <a:txBody>
                    <a:bodyPr/>
                    <a:lstStyle/>
                    <a:p>
                      <a:r>
                        <a:rPr lang="hu-HU" sz="1200" dirty="0" smtClean="0"/>
                        <a:t>RÖGZÜLT</a:t>
                      </a:r>
                      <a:r>
                        <a:rPr lang="hu-HU" sz="1200" baseline="0" dirty="0" smtClean="0"/>
                        <a:t> NORMÁK, HIEDELMEK, PARADIGMÁK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sz="1200" dirty="0" smtClean="0"/>
                        <a:t>2500</a:t>
                      </a:r>
                      <a:r>
                        <a:rPr lang="hu-HU" sz="1200" baseline="0" dirty="0" smtClean="0"/>
                        <a:t> éves </a:t>
                      </a:r>
                      <a:r>
                        <a:rPr lang="hu-HU" sz="1200" baseline="0" dirty="0" err="1" smtClean="0"/>
                        <a:t>Euklidészi</a:t>
                      </a:r>
                      <a:r>
                        <a:rPr lang="hu-HU" sz="1200" baseline="0" dirty="0" smtClean="0"/>
                        <a:t> geometria: része az abszolút geometriának</a:t>
                      </a:r>
                      <a:endParaRPr lang="en-US" sz="1200" dirty="0"/>
                    </a:p>
                  </a:txBody>
                  <a:tcPr anchor="ctr"/>
                </a:tc>
              </a:tr>
              <a:tr h="637754">
                <a:tc>
                  <a:txBody>
                    <a:bodyPr/>
                    <a:lstStyle/>
                    <a:p>
                      <a:r>
                        <a:rPr lang="hu-HU" sz="1200" dirty="0" smtClean="0"/>
                        <a:t>ÜLDÖZTETÉS</a:t>
                      </a:r>
                      <a:r>
                        <a:rPr lang="hu-HU" sz="1200" baseline="0" dirty="0" smtClean="0"/>
                        <a:t>: GÚNY, FENYEGETÉS, ÁLLÁSVESZTÉS, BÁNTALMAZÁS, HALÁL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sz="1200" dirty="0" smtClean="0"/>
                        <a:t>Kinevették, kigúnyolták,</a:t>
                      </a:r>
                      <a:r>
                        <a:rPr lang="hu-HU" sz="1200" baseline="0" dirty="0" smtClean="0"/>
                        <a:t> nem értették meg, amit szépen tűrt.</a:t>
                      </a:r>
                    </a:p>
                    <a:p>
                      <a:r>
                        <a:rPr lang="hu-HU" sz="1200" dirty="0" smtClean="0"/>
                        <a:t>Élete végén halotti</a:t>
                      </a:r>
                      <a:r>
                        <a:rPr lang="hu-HU" sz="1200" baseline="0" dirty="0" smtClean="0"/>
                        <a:t> anyakönyvi kivonat: „Kár, hogy nagy talentuma használatlanul ásatott el”. Jeltelen sírba temették el. Újratemetés.</a:t>
                      </a:r>
                      <a:endParaRPr lang="hu-HU" sz="1200" dirty="0" smtClean="0"/>
                    </a:p>
                  </a:txBody>
                  <a:tcPr anchor="ctr"/>
                </a:tc>
              </a:tr>
              <a:tr h="637754">
                <a:tc>
                  <a:txBody>
                    <a:bodyPr/>
                    <a:lstStyle/>
                    <a:p>
                      <a:r>
                        <a:rPr lang="hu-HU" sz="1200" dirty="0" smtClean="0"/>
                        <a:t>Minimális</a:t>
                      </a:r>
                      <a:r>
                        <a:rPr lang="hu-HU" sz="1200" baseline="0" dirty="0" smtClean="0"/>
                        <a:t> segítségkérés elutasítása a hivatalos tudomány képviselőitől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sz="1200" dirty="0" smtClean="0"/>
                        <a:t>Gauss</a:t>
                      </a:r>
                      <a:r>
                        <a:rPr lang="hu-HU" sz="1200" baseline="0" dirty="0" smtClean="0"/>
                        <a:t> nem hívja meg, nem fogadja, matematikusként nem volt állása soha. Tudományos pályázatát elutasítják.</a:t>
                      </a:r>
                      <a:endParaRPr lang="hu-HU" sz="1200" dirty="0" smtClean="0"/>
                    </a:p>
                  </a:txBody>
                  <a:tcPr anchor="ctr"/>
                </a:tc>
              </a:tr>
              <a:tr h="637754">
                <a:tc>
                  <a:txBody>
                    <a:bodyPr/>
                    <a:lstStyle/>
                    <a:p>
                      <a:r>
                        <a:rPr lang="hu-HU" sz="1200" dirty="0" smtClean="0"/>
                        <a:t>Hivatali procedúrák hangsúlyozása</a:t>
                      </a:r>
                    </a:p>
                    <a:p>
                      <a:r>
                        <a:rPr lang="hu-HU" sz="1200" baseline="0" dirty="0" smtClean="0"/>
                        <a:t>a kreatív kutatással szemben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sz="1200" dirty="0" smtClean="0"/>
                        <a:t>Egyetlen</a:t>
                      </a:r>
                      <a:r>
                        <a:rPr lang="hu-HU" sz="1200" baseline="0" dirty="0" smtClean="0"/>
                        <a:t> publikált tudományos közleménye az Appendix, melyet saját költségén adott ki édesapja könyvének függelékeként.</a:t>
                      </a:r>
                      <a:endParaRPr lang="hu-HU" sz="1200" dirty="0" smtClean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5884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8"/>
          <p:cNvSpPr txBox="1">
            <a:spLocks noChangeArrowheads="1"/>
          </p:cNvSpPr>
          <p:nvPr/>
        </p:nvSpPr>
        <p:spPr bwMode="auto">
          <a:xfrm>
            <a:off x="0" y="-1041"/>
            <a:ext cx="9144000" cy="693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hu-HU" sz="3200" b="1" kern="0" dirty="0" smtClean="0">
                <a:solidFill>
                  <a:srgbClr val="FFFF00"/>
                </a:solidFill>
                <a:latin typeface="+mn-lt"/>
                <a:ea typeface="+mj-ea"/>
                <a:cs typeface="+mj-cs"/>
              </a:rPr>
              <a:t>Babits Mihály: Bolyai </a:t>
            </a:r>
            <a:endParaRPr lang="hu-HU" sz="3200" b="1" kern="0" dirty="0">
              <a:solidFill>
                <a:srgbClr val="FFFF00"/>
              </a:solidFill>
              <a:latin typeface="+mn-lt"/>
              <a:ea typeface="+mj-ea"/>
              <a:cs typeface="+mj-c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0086" y="627311"/>
            <a:ext cx="6120680" cy="6189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5884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Gill Sans MT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11781</TotalTime>
  <Words>595</Words>
  <Application>Microsoft Office PowerPoint</Application>
  <PresentationFormat>Diavetítés a képernyőre (4:3 oldalarány)</PresentationFormat>
  <Paragraphs>114</Paragraphs>
  <Slides>7</Slides>
  <Notes>7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2" baseType="lpstr">
      <vt:lpstr>Arial</vt:lpstr>
      <vt:lpstr>Verdana</vt:lpstr>
      <vt:lpstr>Gill Sans MT</vt:lpstr>
      <vt:lpstr>Wingdings</vt:lpstr>
      <vt:lpstr>Alapértelmezett terv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Company>Visualia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Simeron</dc:creator>
  <cp:lastModifiedBy>Csörgő.Tamás</cp:lastModifiedBy>
  <cp:revision>270</cp:revision>
  <dcterms:created xsi:type="dcterms:W3CDTF">2008-05-04T21:48:21Z</dcterms:created>
  <dcterms:modified xsi:type="dcterms:W3CDTF">2017-07-07T06:59:17Z</dcterms:modified>
</cp:coreProperties>
</file>