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69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5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F5A0D-900C-4ED3-9B2D-16563C861076}" type="datetimeFigureOut">
              <a:rPr lang="hu-HU" smtClean="0"/>
              <a:t>2017.07.06.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80D41-0266-4103-9381-A3219DBFE6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22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hu.wikipedia.org/wiki/1924" TargetMode="External"/><Relationship Id="rId18" Type="http://schemas.openxmlformats.org/officeDocument/2006/relationships/hyperlink" Target="https://hu.wikipedia.org/wiki/1929" TargetMode="External"/><Relationship Id="rId26" Type="http://schemas.openxmlformats.org/officeDocument/2006/relationships/hyperlink" Target="https://hu.wikipedia.org/wiki/Val%C3%B3sz%C3%ADn%C5%B1s%C3%A9g" TargetMode="External"/><Relationship Id="rId39" Type="http://schemas.openxmlformats.org/officeDocument/2006/relationships/hyperlink" Target="https://hu.wikipedia.org/w/index.php?title=%C3%89mile_Picard&amp;action=edit&amp;redlink=1" TargetMode="External"/><Relationship Id="rId3" Type="http://schemas.openxmlformats.org/officeDocument/2006/relationships/hyperlink" Target="https://hu.wikipedia.org/wiki/Franciaorsz%C3%A1g" TargetMode="External"/><Relationship Id="rId21" Type="http://schemas.openxmlformats.org/officeDocument/2006/relationships/hyperlink" Target="https://hu.wikipedia.org/wiki/Mikroszk%C3%B3p" TargetMode="External"/><Relationship Id="rId34" Type="http://schemas.openxmlformats.org/officeDocument/2006/relationships/hyperlink" Target="https://hu.wikipedia.org/w/index.php?title=Term%C3%A9szettudom%C3%A1nyi_Akad%C3%A9mia&amp;action=edit&amp;redlink=1" TargetMode="External"/><Relationship Id="rId42" Type="http://schemas.openxmlformats.org/officeDocument/2006/relationships/hyperlink" Target="https://hu.wikipedia.org/wiki/1952" TargetMode="External"/><Relationship Id="rId47" Type="http://schemas.openxmlformats.org/officeDocument/2006/relationships/hyperlink" Target="https://hu.wikipedia.org/wiki/1961" TargetMode="External"/><Relationship Id="rId50" Type="http://schemas.openxmlformats.org/officeDocument/2006/relationships/hyperlink" Target="https://hu.wikipedia.org/wiki/Henri_Poincar%C3%A9" TargetMode="External"/><Relationship Id="rId7" Type="http://schemas.openxmlformats.org/officeDocument/2006/relationships/hyperlink" Target="https://hu.wikipedia.org/wiki/Louveciennes" TargetMode="External"/><Relationship Id="rId12" Type="http://schemas.openxmlformats.org/officeDocument/2006/relationships/hyperlink" Target="https://hu.wikipedia.org/w/index.php?title=Louis_de_Broglie&amp;action=edit&amp;section=2" TargetMode="External"/><Relationship Id="rId17" Type="http://schemas.openxmlformats.org/officeDocument/2006/relationships/hyperlink" Target="https://hu.wikipedia.org/w/index.php?title=De_Broglie_hipot%C3%A9zis&amp;action=edit&amp;redlink=1" TargetMode="External"/><Relationship Id="rId25" Type="http://schemas.openxmlformats.org/officeDocument/2006/relationships/hyperlink" Target="https://hu.wikipedia.org/wiki/Kvantumelm%C3%A9let" TargetMode="External"/><Relationship Id="rId33" Type="http://schemas.openxmlformats.org/officeDocument/2006/relationships/hyperlink" Target="https://hu.wikipedia.org/wiki/1933" TargetMode="External"/><Relationship Id="rId38" Type="http://schemas.openxmlformats.org/officeDocument/2006/relationships/hyperlink" Target="https://hu.wikipedia.org/wiki/Francia_Akad%C3%A9mia" TargetMode="External"/><Relationship Id="rId46" Type="http://schemas.openxmlformats.org/officeDocument/2006/relationships/hyperlink" Target="https://hu.wikipedia.org/wiki/Royal_Society" TargetMode="External"/><Relationship Id="rId2" Type="http://schemas.openxmlformats.org/officeDocument/2006/relationships/slide" Target="../slides/slide11.xml"/><Relationship Id="rId16" Type="http://schemas.openxmlformats.org/officeDocument/2006/relationships/hyperlink" Target="https://hu.wikipedia.org/wiki/Max_Planck" TargetMode="External"/><Relationship Id="rId20" Type="http://schemas.openxmlformats.org/officeDocument/2006/relationships/hyperlink" Target="https://hu.wikipedia.org/wiki/Elektronmikroszk%C3%B3p" TargetMode="External"/><Relationship Id="rId29" Type="http://schemas.openxmlformats.org/officeDocument/2006/relationships/hyperlink" Target="https://hu.wikipedia.org/wiki/David_Bohm" TargetMode="External"/><Relationship Id="rId41" Type="http://schemas.openxmlformats.org/officeDocument/2006/relationships/hyperlink" Target="https://hu.wikipedia.org/wiki/UNESCO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1960" TargetMode="External"/><Relationship Id="rId11" Type="http://schemas.openxmlformats.org/officeDocument/2006/relationships/hyperlink" Target="https://hu.wikipedia.org/wiki/R%C3%A1di%C3%B3" TargetMode="External"/><Relationship Id="rId24" Type="http://schemas.openxmlformats.org/officeDocument/2006/relationships/hyperlink" Target="https://hu.wikipedia.org/wiki/Kauzalit%C3%A1s" TargetMode="External"/><Relationship Id="rId32" Type="http://schemas.openxmlformats.org/officeDocument/2006/relationships/hyperlink" Target="https://hu.wikipedia.org/wiki/Tudom%C3%A1nyfiloz%C3%B3fia" TargetMode="External"/><Relationship Id="rId37" Type="http://schemas.openxmlformats.org/officeDocument/2006/relationships/hyperlink" Target="https://hu.wikipedia.org/wiki/Okt%C3%B3ber_12." TargetMode="External"/><Relationship Id="rId40" Type="http://schemas.openxmlformats.org/officeDocument/2006/relationships/hyperlink" Target="https://hu.wikipedia.org/wiki/1934" TargetMode="External"/><Relationship Id="rId45" Type="http://schemas.openxmlformats.org/officeDocument/2006/relationships/hyperlink" Target="https://hu.wikipedia.org/wiki/%C3%81prilis_23." TargetMode="External"/><Relationship Id="rId5" Type="http://schemas.openxmlformats.org/officeDocument/2006/relationships/hyperlink" Target="https://hu.wikipedia.org/wiki/Seine-Maritime" TargetMode="External"/><Relationship Id="rId15" Type="http://schemas.openxmlformats.org/officeDocument/2006/relationships/hyperlink" Target="https://hu.wikipedia.org/wiki/Albert_Einstein" TargetMode="External"/><Relationship Id="rId23" Type="http://schemas.openxmlformats.org/officeDocument/2006/relationships/hyperlink" Target="https://hu.wikipedia.org/wiki/L%C3%A1that%C3%B3_f%C3%A9ny" TargetMode="External"/><Relationship Id="rId28" Type="http://schemas.openxmlformats.org/officeDocument/2006/relationships/hyperlink" Target="https://hu.wikipedia.org/wiki/1950-es_%C3%A9vek" TargetMode="External"/><Relationship Id="rId36" Type="http://schemas.openxmlformats.org/officeDocument/2006/relationships/hyperlink" Target="https://hu.wikipedia.org/wiki/1944" TargetMode="External"/><Relationship Id="rId49" Type="http://schemas.openxmlformats.org/officeDocument/2006/relationships/hyperlink" Target="https://hu.wikipedia.org/wiki/1945" TargetMode="External"/><Relationship Id="rId10" Type="http://schemas.openxmlformats.org/officeDocument/2006/relationships/hyperlink" Target="https://hu.wikipedia.org/wiki/1914" TargetMode="External"/><Relationship Id="rId19" Type="http://schemas.openxmlformats.org/officeDocument/2006/relationships/hyperlink" Target="https://hu.wikipedia.org/wiki/Fizikai_Nobel-d%C3%ADj" TargetMode="External"/><Relationship Id="rId31" Type="http://schemas.openxmlformats.org/officeDocument/2006/relationships/hyperlink" Target="https://hu.wikipedia.org/w/index.php?title=Louis_de_Broglie&amp;action=edit&amp;section=3" TargetMode="External"/><Relationship Id="rId44" Type="http://schemas.openxmlformats.org/officeDocument/2006/relationships/hyperlink" Target="https://hu.wikipedia.org/wiki/1953" TargetMode="External"/><Relationship Id="rId52" Type="http://schemas.openxmlformats.org/officeDocument/2006/relationships/hyperlink" Target="https://hu.wikipedia.org/wiki/Atomenergia" TargetMode="External"/><Relationship Id="rId4" Type="http://schemas.openxmlformats.org/officeDocument/2006/relationships/hyperlink" Target="https://hu.wikipedia.org/wiki/Dieppe" TargetMode="External"/><Relationship Id="rId9" Type="http://schemas.openxmlformats.org/officeDocument/2006/relationships/hyperlink" Target="https://hu.wikipedia.org/wiki/Els%C5%91_vil%C3%A1gh%C3%A1bor%C3%BA" TargetMode="External"/><Relationship Id="rId14" Type="http://schemas.openxmlformats.org/officeDocument/2006/relationships/hyperlink" Target="https://hu.wikipedia.org/wiki/Hull%C3%A1m-r%C3%A9szecske_kett%C5%91ss%C3%A9g" TargetMode="External"/><Relationship Id="rId22" Type="http://schemas.openxmlformats.org/officeDocument/2006/relationships/hyperlink" Target="https://hu.wikipedia.org/wiki/Elektron" TargetMode="External"/><Relationship Id="rId27" Type="http://schemas.openxmlformats.org/officeDocument/2006/relationships/hyperlink" Target="https://hu.wikipedia.org/w/index.php?title=De_Broglie-Bohm_elm%C3%A9let&amp;action=edit&amp;redlink=1" TargetMode="External"/><Relationship Id="rId30" Type="http://schemas.openxmlformats.org/officeDocument/2006/relationships/hyperlink" Target="https://hu.wikipedia.org/wiki/1932" TargetMode="External"/><Relationship Id="rId35" Type="http://schemas.openxmlformats.org/officeDocument/2006/relationships/hyperlink" Target="https://hu.wikipedia.org/wiki/1942" TargetMode="External"/><Relationship Id="rId43" Type="http://schemas.openxmlformats.org/officeDocument/2006/relationships/hyperlink" Target="https://hu.wikipedia.org/w/index.php?title=Kalinga-d%C3%ADj&amp;action=edit&amp;redlink=1" TargetMode="External"/><Relationship Id="rId48" Type="http://schemas.openxmlformats.org/officeDocument/2006/relationships/hyperlink" Target="https://hu.wikipedia.org/wiki/Becs%C3%BCletrend" TargetMode="External"/><Relationship Id="rId8" Type="http://schemas.openxmlformats.org/officeDocument/2006/relationships/hyperlink" Target="https://hu.wikipedia.org/wiki/T%C3%B6rt%C3%A9nelem" TargetMode="External"/><Relationship Id="rId51" Type="http://schemas.openxmlformats.org/officeDocument/2006/relationships/hyperlink" Target="https://hu.wikipedia.org/wiki/Kibernetika" TargetMode="Externa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Heidelbergi_Egyetem" TargetMode="External"/><Relationship Id="rId13" Type="http://schemas.openxmlformats.org/officeDocument/2006/relationships/hyperlink" Target="https://hu.wikipedia.org/wiki/L%C3%A9n%C3%A1rd_F%C3%BCl%C3%B6p#cite_note-4" TargetMode="External"/><Relationship Id="rId3" Type="http://schemas.openxmlformats.org/officeDocument/2006/relationships/hyperlink" Target="https://hu.wikipedia.org/w/index.php?title=Klatt_Virgil&amp;action=edit&amp;redlink=1" TargetMode="External"/><Relationship Id="rId7" Type="http://schemas.openxmlformats.org/officeDocument/2006/relationships/hyperlink" Target="https://hu.wikipedia.org/wiki/1886" TargetMode="External"/><Relationship Id="rId12" Type="http://schemas.openxmlformats.org/officeDocument/2006/relationships/hyperlink" Target="https://hu.wikipedia.org/wiki/Joseph_John_Thomson" TargetMode="External"/><Relationship Id="rId17" Type="http://schemas.openxmlformats.org/officeDocument/2006/relationships/hyperlink" Target="https://hu.wikipedia.org/wiki/L%C3%A9n%C3%A1rd_F%C3%BCl%C3%B6p#cite_note-5" TargetMode="External"/><Relationship Id="rId2" Type="http://schemas.openxmlformats.org/officeDocument/2006/relationships/slide" Target="../slides/slide12.xml"/><Relationship Id="rId16" Type="http://schemas.openxmlformats.org/officeDocument/2006/relationships/hyperlink" Target="https://hu.wikipedia.org/w/index.php?title=L%C3%A9n%C3%A1rd_F%C3%BCl%C3%B6p&amp;action=edit&amp;section=2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Berlin" TargetMode="External"/><Relationship Id="rId11" Type="http://schemas.openxmlformats.org/officeDocument/2006/relationships/hyperlink" Target="https://hu.wikipedia.org/wiki/Kat%C3%B3dsug%C3%A1rz%C3%A1s" TargetMode="External"/><Relationship Id="rId5" Type="http://schemas.openxmlformats.org/officeDocument/2006/relationships/hyperlink" Target="https://hu.wikipedia.org/wiki/Heidelberg" TargetMode="External"/><Relationship Id="rId15" Type="http://schemas.openxmlformats.org/officeDocument/2006/relationships/hyperlink" Target="https://hu.wikipedia.org/wiki/Fizikai_Nobel-d%C3%ADj" TargetMode="External"/><Relationship Id="rId10" Type="http://schemas.openxmlformats.org/officeDocument/2006/relationships/hyperlink" Target="https://hu.wikipedia.org/wiki/N%C3%A9metorsz%C3%A1g" TargetMode="External"/><Relationship Id="rId4" Type="http://schemas.openxmlformats.org/officeDocument/2006/relationships/hyperlink" Target="https://hu.wikipedia.org/wiki/Than_K%C3%A1roly" TargetMode="External"/><Relationship Id="rId9" Type="http://schemas.openxmlformats.org/officeDocument/2006/relationships/hyperlink" Target="https://hu.wikipedia.org/wiki/E%C3%B6tv%C3%B6s_Lor%C3%A1nd" TargetMode="External"/><Relationship Id="rId14" Type="http://schemas.openxmlformats.org/officeDocument/2006/relationships/hyperlink" Target="https://hu.wikipedia.org/wiki/1905" TargetMode="External"/></Relationships>
</file>

<file path=ppt/notesSlides/_rels/notes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s://hu.wikipedia.org/wiki/T%C3%B6r%C3%B6korsz%C3%A1g" TargetMode="External"/><Relationship Id="rId18" Type="http://schemas.openxmlformats.org/officeDocument/2006/relationships/hyperlink" Target="https://hu.wikipedia.org/w/index.php?title=George_Washington_Egyetem&amp;action=edit&amp;redlink=1" TargetMode="External"/><Relationship Id="rId26" Type="http://schemas.openxmlformats.org/officeDocument/2006/relationships/hyperlink" Target="https://hu.wikipedia.org/w/index.php?title=Colorado_Egyetem&amp;action=edit&amp;redlink=1" TargetMode="External"/><Relationship Id="rId39" Type="http://schemas.openxmlformats.org/officeDocument/2006/relationships/hyperlink" Target="https://hu.wikipedia.org/w/index.php?title=Alpher-Bethe-Gamow_elm%C3%A9let&amp;action=edit&amp;redlink=1" TargetMode="External"/><Relationship Id="rId21" Type="http://schemas.openxmlformats.org/officeDocument/2006/relationships/hyperlink" Target="https://hu.wikipedia.org/w/index.php?title=Mario_Schoenberg&amp;action=edit&amp;redlink=1" TargetMode="External"/><Relationship Id="rId34" Type="http://schemas.openxmlformats.org/officeDocument/2006/relationships/hyperlink" Target="https://hu.wikipedia.org/wiki/Alfa-r%C3%A9szecske" TargetMode="External"/><Relationship Id="rId42" Type="http://schemas.openxmlformats.org/officeDocument/2006/relationships/hyperlink" Target="https://hu.wikipedia.org/w/index.php?title=Robert_Hermann&amp;action=edit&amp;redlink=1" TargetMode="External"/><Relationship Id="rId47" Type="http://schemas.openxmlformats.org/officeDocument/2006/relationships/hyperlink" Target="https://hu.wikipedia.org/wiki/New_York" TargetMode="External"/><Relationship Id="rId50" Type="http://schemas.openxmlformats.org/officeDocument/2006/relationships/hyperlink" Target="https://hu.wikipedia.org/wiki/N%C3%A9metorsz%C3%A1g" TargetMode="External"/><Relationship Id="rId55" Type="http://schemas.openxmlformats.org/officeDocument/2006/relationships/hyperlink" Target="https://hu.wikipedia.org/wiki/Csillag" TargetMode="External"/><Relationship Id="rId63" Type="http://schemas.openxmlformats.org/officeDocument/2006/relationships/hyperlink" Target="https://hu.wikipedia.org/wiki/Albert_Einstein" TargetMode="External"/><Relationship Id="rId68" Type="http://schemas.openxmlformats.org/officeDocument/2006/relationships/hyperlink" Target="https://hu.wikipedia.org/wiki/Hans_Albrecht_Bethe#Munk.C3.A1ss.C3.A1ga" TargetMode="External"/><Relationship Id="rId76" Type="http://schemas.openxmlformats.org/officeDocument/2006/relationships/hyperlink" Target="https://hu.wikipedia.org/wiki/Er%C5%91s_k%C3%B6lcs%C3%B6nhat%C3%A1s" TargetMode="External"/><Relationship Id="rId84" Type="http://schemas.openxmlformats.org/officeDocument/2006/relationships/hyperlink" Target="https://hu.wikipedia.org/wiki/Hidrog%C3%A9n" TargetMode="External"/><Relationship Id="rId7" Type="http://schemas.openxmlformats.org/officeDocument/2006/relationships/hyperlink" Target="https://hu.wikipedia.org/wiki/Koppenh%C3%A1gai_Egyetem" TargetMode="External"/><Relationship Id="rId71" Type="http://schemas.openxmlformats.org/officeDocument/2006/relationships/hyperlink" Target="https://hu.wikipedia.org/wiki/Hans_Albrecht_Bethe#Magyarul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s://hu.wikipedia.org/wiki/Br%C3%BCsszel" TargetMode="External"/><Relationship Id="rId29" Type="http://schemas.openxmlformats.org/officeDocument/2006/relationships/hyperlink" Target="https://hu.wikipedia.org/wiki/Kozmikus_mikrohull%C3%A1m%C3%BA_h%C3%A1tt%C3%A9rsug%C3%A1rz%C3%A1s" TargetMode="External"/><Relationship Id="rId11" Type="http://schemas.openxmlformats.org/officeDocument/2006/relationships/hyperlink" Target="https://hu.wikipedia.org/wiki/Teller_Ede" TargetMode="External"/><Relationship Id="rId24" Type="http://schemas.openxmlformats.org/officeDocument/2006/relationships/hyperlink" Target="https://hu.wikipedia.org/w/index.php?title=Berkeley_Egyetem&amp;action=edit&amp;redlink=1" TargetMode="External"/><Relationship Id="rId32" Type="http://schemas.openxmlformats.org/officeDocument/2006/relationships/hyperlink" Target="https://hu.wikipedia.org/w/index.php?title=George_Gamow&amp;action=edit&amp;section=2" TargetMode="External"/><Relationship Id="rId37" Type="http://schemas.openxmlformats.org/officeDocument/2006/relationships/hyperlink" Target="https://hu.wikipedia.org/w/index.php?title=Kozmog%C3%B3nia&amp;action=edit&amp;redlink=1" TargetMode="External"/><Relationship Id="rId40" Type="http://schemas.openxmlformats.org/officeDocument/2006/relationships/hyperlink" Target="https://hu.wikipedia.org/wiki/G%C3%B6r%C3%B6g_%C3%A1b%C3%A9c%C3%A9" TargetMode="External"/><Relationship Id="rId45" Type="http://schemas.openxmlformats.org/officeDocument/2006/relationships/hyperlink" Target="https://hu.wikipedia.org/wiki/J%C3%BAlius_2." TargetMode="External"/><Relationship Id="rId53" Type="http://schemas.openxmlformats.org/officeDocument/2006/relationships/hyperlink" Target="https://hu.wikipedia.org/wiki/Fizikai_Nobel-d%C3%ADj" TargetMode="External"/><Relationship Id="rId58" Type="http://schemas.openxmlformats.org/officeDocument/2006/relationships/hyperlink" Target="https://hu.wikipedia.org/wiki/Manhattan_terv" TargetMode="External"/><Relationship Id="rId66" Type="http://schemas.openxmlformats.org/officeDocument/2006/relationships/hyperlink" Target="https://hu.wikipedia.org/wiki/SALT%E2%80%931" TargetMode="External"/><Relationship Id="rId74" Type="http://schemas.openxmlformats.org/officeDocument/2006/relationships/hyperlink" Target="https://hu.wikipedia.org/wiki/Kvantummechanika" TargetMode="External"/><Relationship Id="rId79" Type="http://schemas.openxmlformats.org/officeDocument/2006/relationships/hyperlink" Target="https://hu.wikipedia.org/wiki/Bethe-r%C3%A1cs" TargetMode="External"/><Relationship Id="rId87" Type="http://schemas.openxmlformats.org/officeDocument/2006/relationships/hyperlink" Target="https://hu.wikipedia.org/wiki/Szupern%C3%B3va" TargetMode="External"/><Relationship Id="rId5" Type="http://schemas.openxmlformats.org/officeDocument/2006/relationships/hyperlink" Target="https://hu.wikipedia.org/w/index.php?title=Alekszandr_Alekszandrovics_Fridman&amp;action=edit&amp;redlink=1" TargetMode="External"/><Relationship Id="rId61" Type="http://schemas.openxmlformats.org/officeDocument/2006/relationships/hyperlink" Target="https://hu.wikipedia.org/wiki/Maghasad%C3%A1s" TargetMode="External"/><Relationship Id="rId82" Type="http://schemas.openxmlformats.org/officeDocument/2006/relationships/hyperlink" Target="https://hu.wikipedia.org/wiki/1934" TargetMode="External"/><Relationship Id="rId19" Type="http://schemas.openxmlformats.org/officeDocument/2006/relationships/hyperlink" Target="https://hu.wikipedia.org/wiki/Magfizika" TargetMode="External"/><Relationship Id="rId4" Type="http://schemas.openxmlformats.org/officeDocument/2006/relationships/hyperlink" Target="https://hu.wikipedia.org/wiki/Ukrajna" TargetMode="External"/><Relationship Id="rId9" Type="http://schemas.openxmlformats.org/officeDocument/2006/relationships/hyperlink" Target="https://hu.wikipedia.org/wiki/Cambridge-i_Egyetem" TargetMode="External"/><Relationship Id="rId14" Type="http://schemas.openxmlformats.org/officeDocument/2006/relationships/hyperlink" Target="https://hu.wikipedia.org/wiki/Murmanszk" TargetMode="External"/><Relationship Id="rId22" Type="http://schemas.openxmlformats.org/officeDocument/2006/relationships/hyperlink" Target="https://hu.wikipedia.org/w/index.php?title=Ralph_Alpher&amp;action=edit&amp;redlink=1" TargetMode="External"/><Relationship Id="rId27" Type="http://schemas.openxmlformats.org/officeDocument/2006/relationships/hyperlink" Target="https://hu.wikipedia.org/wiki/UNESCO" TargetMode="External"/><Relationship Id="rId30" Type="http://schemas.openxmlformats.org/officeDocument/2006/relationships/hyperlink" Target="https://hu.wikipedia.org/wiki/George_Gamow#cite_note-2" TargetMode="External"/><Relationship Id="rId35" Type="http://schemas.openxmlformats.org/officeDocument/2006/relationships/hyperlink" Target="https://hu.wikipedia.org/wiki/%C5%90srobban%C3%A1s" TargetMode="External"/><Relationship Id="rId43" Type="http://schemas.openxmlformats.org/officeDocument/2006/relationships/hyperlink" Target="https://hu.wikipedia.org/wiki/Strasbourg" TargetMode="External"/><Relationship Id="rId48" Type="http://schemas.openxmlformats.org/officeDocument/2006/relationships/hyperlink" Target="https://hu.wikipedia.org/wiki/2005" TargetMode="External"/><Relationship Id="rId56" Type="http://schemas.openxmlformats.org/officeDocument/2006/relationships/hyperlink" Target="https://hu.wikipedia.org/wiki/M%C3%A1sodik_vil%C3%A1gh%C3%A1bor%C3%BA" TargetMode="External"/><Relationship Id="rId64" Type="http://schemas.openxmlformats.org/officeDocument/2006/relationships/hyperlink" Target="https://hu.wikipedia.org/wiki/1963" TargetMode="External"/><Relationship Id="rId69" Type="http://schemas.openxmlformats.org/officeDocument/2006/relationships/hyperlink" Target="https://hu.wikipedia.org/wiki/Hans_Albrecht_Bethe#Jegyzetek" TargetMode="External"/><Relationship Id="rId77" Type="http://schemas.openxmlformats.org/officeDocument/2006/relationships/hyperlink" Target="https://hu.wikipedia.org/wiki/1943" TargetMode="External"/><Relationship Id="rId8" Type="http://schemas.openxmlformats.org/officeDocument/2006/relationships/hyperlink" Target="https://hu.wikipedia.org/wiki/Ernest_Rutherford" TargetMode="External"/><Relationship Id="rId51" Type="http://schemas.openxmlformats.org/officeDocument/2006/relationships/hyperlink" Target="https://hu.wikipedia.org/wiki/Nobel-d%C3%ADj" TargetMode="External"/><Relationship Id="rId72" Type="http://schemas.openxmlformats.org/officeDocument/2006/relationships/hyperlink" Target="https://hu.wikipedia.org/wiki/Hans_Albrecht_Bethe#Angolul" TargetMode="External"/><Relationship Id="rId80" Type="http://schemas.openxmlformats.org/officeDocument/2006/relationships/hyperlink" Target="https://hu.wikipedia.org/wiki/1935" TargetMode="External"/><Relationship Id="rId85" Type="http://schemas.openxmlformats.org/officeDocument/2006/relationships/hyperlink" Target="https://hu.wikipedia.org/w/index.php?title=Spektrumvonal&amp;action=edit&amp;redlink=1" TargetMode="External"/><Relationship Id="rId3" Type="http://schemas.openxmlformats.org/officeDocument/2006/relationships/hyperlink" Target="https://hu.wikipedia.org/wiki/Orosz_Birodalom" TargetMode="External"/><Relationship Id="rId12" Type="http://schemas.openxmlformats.org/officeDocument/2006/relationships/hyperlink" Target="https://hu.wikipedia.org/wiki/Fekete-tenger" TargetMode="External"/><Relationship Id="rId17" Type="http://schemas.openxmlformats.org/officeDocument/2006/relationships/hyperlink" Target="https://hu.wikipedia.org/wiki/Amerikai_Egyes%C3%BClt_%C3%81llamok" TargetMode="External"/><Relationship Id="rId25" Type="http://schemas.openxmlformats.org/officeDocument/2006/relationships/hyperlink" Target="https://hu.wikipedia.org/w/index.php?title=Boulder_(v%C3%A1ros)&amp;action=edit&amp;redlink=1" TargetMode="External"/><Relationship Id="rId33" Type="http://schemas.openxmlformats.org/officeDocument/2006/relationships/hyperlink" Target="https://hu.wikipedia.org/w/index.php?title=Alag%C3%BAtjelens%C3%A9g&amp;action=edit&amp;redlink=1" TargetMode="External"/><Relationship Id="rId38" Type="http://schemas.openxmlformats.org/officeDocument/2006/relationships/hyperlink" Target="https://hu.wikipedia.org/wiki/Hans_Albrecht_Bethe" TargetMode="External"/><Relationship Id="rId46" Type="http://schemas.openxmlformats.org/officeDocument/2006/relationships/hyperlink" Target="https://hu.wikipedia.org/w/index.php?title=Ithaca&amp;action=edit&amp;redlink=1" TargetMode="External"/><Relationship Id="rId59" Type="http://schemas.openxmlformats.org/officeDocument/2006/relationships/hyperlink" Target="https://hu.wikipedia.org/wiki/Ur%C3%A1n" TargetMode="External"/><Relationship Id="rId67" Type="http://schemas.openxmlformats.org/officeDocument/2006/relationships/hyperlink" Target="https://hu.wikipedia.org/wiki/1972" TargetMode="External"/><Relationship Id="rId20" Type="http://schemas.openxmlformats.org/officeDocument/2006/relationships/hyperlink" Target="https://hu.wikipedia.org/wiki/George_Gamow#cite_note-1" TargetMode="External"/><Relationship Id="rId41" Type="http://schemas.openxmlformats.org/officeDocument/2006/relationships/hyperlink" Target="https://hu.wikipedia.org/wiki/Fred_Hoyle" TargetMode="External"/><Relationship Id="rId54" Type="http://schemas.openxmlformats.org/officeDocument/2006/relationships/hyperlink" Target="https://hu.wikipedia.org/wiki/1967" TargetMode="External"/><Relationship Id="rId62" Type="http://schemas.openxmlformats.org/officeDocument/2006/relationships/hyperlink" Target="https://hu.wikipedia.org/wiki/1950-es_%C3%A9vek" TargetMode="External"/><Relationship Id="rId70" Type="http://schemas.openxmlformats.org/officeDocument/2006/relationships/hyperlink" Target="https://hu.wikipedia.org/wiki/Hans_Albrecht_Bethe#Tov.C3.A1bbi_inform.C3.A1ci.C3.B3k" TargetMode="External"/><Relationship Id="rId75" Type="http://schemas.openxmlformats.org/officeDocument/2006/relationships/hyperlink" Target="https://hu.wikipedia.org/wiki/Kvantum-elektrodinamika" TargetMode="External"/><Relationship Id="rId83" Type="http://schemas.openxmlformats.org/officeDocument/2006/relationships/hyperlink" Target="https://hu.wikipedia.org/wiki/CNO-ciklus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G%C3%B6ttingen" TargetMode="External"/><Relationship Id="rId15" Type="http://schemas.openxmlformats.org/officeDocument/2006/relationships/hyperlink" Target="https://hu.wikipedia.org/wiki/Norv%C3%A9gia" TargetMode="External"/><Relationship Id="rId23" Type="http://schemas.openxmlformats.org/officeDocument/2006/relationships/hyperlink" Target="https://hu.wikipedia.org/wiki/Kalifornia" TargetMode="External"/><Relationship Id="rId28" Type="http://schemas.openxmlformats.org/officeDocument/2006/relationships/hyperlink" Target="https://hu.wikipedia.org/w/index.php?title=Kalinga-d%C3%ADj&amp;action=edit&amp;redlink=1" TargetMode="External"/><Relationship Id="rId36" Type="http://schemas.openxmlformats.org/officeDocument/2006/relationships/hyperlink" Target="https://hu.wikipedia.org/wiki/Deut%C3%A9rium" TargetMode="External"/><Relationship Id="rId49" Type="http://schemas.openxmlformats.org/officeDocument/2006/relationships/hyperlink" Target="https://hu.wikipedia.org/wiki/M%C3%A1rcius_6." TargetMode="External"/><Relationship Id="rId57" Type="http://schemas.openxmlformats.org/officeDocument/2006/relationships/hyperlink" Target="https://hu.wikipedia.org/wiki/Atombomba" TargetMode="External"/><Relationship Id="rId10" Type="http://schemas.openxmlformats.org/officeDocument/2006/relationships/hyperlink" Target="https://hu.wikipedia.org/w/index.php?title=Cavendish_Laborat%C3%B3rium&amp;action=edit&amp;redlink=1" TargetMode="External"/><Relationship Id="rId31" Type="http://schemas.openxmlformats.org/officeDocument/2006/relationships/hyperlink" Target="https://hu.wikipedia.org/wiki/Kozmol%C3%B3gia" TargetMode="External"/><Relationship Id="rId44" Type="http://schemas.openxmlformats.org/officeDocument/2006/relationships/hyperlink" Target="https://hu.wikipedia.org/wiki/1906" TargetMode="External"/><Relationship Id="rId52" Type="http://schemas.openxmlformats.org/officeDocument/2006/relationships/hyperlink" Target="https://hu.wikipedia.org/wiki/Fizikus" TargetMode="External"/><Relationship Id="rId60" Type="http://schemas.openxmlformats.org/officeDocument/2006/relationships/hyperlink" Target="https://hu.wikipedia.org/w/index.php?title=Kritikus_t%C3%B6meg_(fizika)&amp;action=edit&amp;redlink=1" TargetMode="External"/><Relationship Id="rId65" Type="http://schemas.openxmlformats.org/officeDocument/2006/relationships/hyperlink" Target="https://hu.wikipedia.org/wiki/Feh%C3%A9r_H%C3%A1z" TargetMode="External"/><Relationship Id="rId73" Type="http://schemas.openxmlformats.org/officeDocument/2006/relationships/hyperlink" Target="https://hu.wikipedia.org/w/index.php?title=Hans_Albrecht_Bethe&amp;action=edit&amp;section=1" TargetMode="External"/><Relationship Id="rId78" Type="http://schemas.openxmlformats.org/officeDocument/2006/relationships/hyperlink" Target="https://hu.wikipedia.org/wiki/1946" TargetMode="External"/><Relationship Id="rId81" Type="http://schemas.openxmlformats.org/officeDocument/2006/relationships/hyperlink" Target="https://hu.wikipedia.org/w/index.php?title=Bethe%E2%80%93Bloch_formula&amp;action=edit&amp;redlink=1" TargetMode="External"/><Relationship Id="rId86" Type="http://schemas.openxmlformats.org/officeDocument/2006/relationships/hyperlink" Target="https://hu.wikipedia.org/w/index.php?title=Lamb-eltol%C3%B3d%C3%A1s&amp;action=edit&amp;redlink=1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usercontent.com/translate_c?depth=1&amp;hl=hu&amp;prev=search&amp;rurl=translate.google.hu&amp;sl=en&amp;sp=nmt4&amp;u=https://en.wikipedia.org/wiki/Ch%C3%A2teau&amp;usg=ALkJrhiII974ZPQLWA8Yo36KX7PJHGgR5Q" TargetMode="External"/><Relationship Id="rId13" Type="http://schemas.openxmlformats.org/officeDocument/2006/relationships/hyperlink" Target="https://translate.googleusercontent.com/translate_c?depth=1&amp;hl=hu&amp;prev=search&amp;rurl=translate.google.hu&amp;sl=en&amp;sp=nmt4&amp;u=https://en.wikipedia.org/w/index.php?title%3DGeorge_de_Mestral%26action%3Dedit%26section%3D2&amp;usg=ALkJrhhXwQSxGJkMi11cNfcNkl7I7gu_Sw" TargetMode="External"/><Relationship Id="rId18" Type="http://schemas.openxmlformats.org/officeDocument/2006/relationships/hyperlink" Target="https://translate.googleusercontent.com/translate_c?depth=1&amp;hl=hu&amp;prev=search&amp;rurl=translate.google.hu&amp;sl=en&amp;sp=nmt4&amp;u=https://en.wikipedia.org/wiki/Burr_(fruit)&amp;usg=ALkJrhjTdpTBzwxvxeNaRJ656biBYotQTQ" TargetMode="External"/><Relationship Id="rId26" Type="http://schemas.openxmlformats.org/officeDocument/2006/relationships/hyperlink" Target="https://translate.googleusercontent.com/translate_c?depth=1&amp;hl=hu&amp;prev=search&amp;rurl=translate.google.hu&amp;sl=en&amp;sp=nmt4&amp;u=https://en.wikipedia.org/wiki/United_Kingdom&amp;usg=ALkJrhjhSFbO8B9myHrDaYXelsyZh3amxw" TargetMode="External"/><Relationship Id="rId39" Type="http://schemas.openxmlformats.org/officeDocument/2006/relationships/hyperlink" Target="https://translate.googleusercontent.com/translate_c?depth=1&amp;hl=hu&amp;prev=search&amp;rurl=translate.google.hu&amp;sl=en&amp;sp=nmt4&amp;u=https://en.wikipedia.org/wiki/Scuba_diving&amp;usg=ALkJrhgxMfNVZmaE0FVtiKbS7zF_wDnmgA" TargetMode="External"/><Relationship Id="rId3" Type="http://schemas.openxmlformats.org/officeDocument/2006/relationships/hyperlink" Target="https://translate.googleusercontent.com/translate_c?depth=1&amp;hl=hu&amp;prev=search&amp;rurl=translate.google.hu&amp;sl=en&amp;sp=nmt4&amp;u=https://en.wikipedia.org/wiki/Colombier,_Vaud&amp;usg=ALkJrhhrmEJErG1o8_x9y2B06IsyqPNQhg" TargetMode="External"/><Relationship Id="rId21" Type="http://schemas.openxmlformats.org/officeDocument/2006/relationships/hyperlink" Target="https://translate.googleusercontent.com/translate_c?depth=1&amp;hl=hu&amp;prev=search&amp;rurl=translate.google.hu&amp;sl=en&amp;sp=nmt4&amp;u=https://en.wikipedia.org/wiki/Cotton&amp;usg=ALkJrhiYjMFJVC_HApSjQpZxbTfOQ-T-uA" TargetMode="External"/><Relationship Id="rId34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OED-7" TargetMode="External"/><Relationship Id="rId7" Type="http://schemas.openxmlformats.org/officeDocument/2006/relationships/hyperlink" Target="https://translate.googleusercontent.com/translate_c?depth=1&amp;hl=hu&amp;prev=search&amp;rurl=translate.google.hu&amp;sl=en&amp;sp=nmt4&amp;u=https://en.wikipedia.org/wiki/Wikipedia:Please_clarify&amp;usg=ALkJrhg6be7I4_bfLC8MzAXzTRSoegQXKg" TargetMode="External"/><Relationship Id="rId12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2" TargetMode="External"/><Relationship Id="rId17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swissinfo-5" TargetMode="External"/><Relationship Id="rId25" Type="http://schemas.openxmlformats.org/officeDocument/2006/relationships/hyperlink" Target="https://translate.googleusercontent.com/translate_c?depth=1&amp;hl=hu&amp;prev=search&amp;rurl=translate.google.hu&amp;sl=en&amp;sp=nmt4&amp;u=https://en.wikipedia.org/wiki/Germany&amp;usg=ALkJrhhGaAvDVsfonOsGqoKFGYfokTyDJg" TargetMode="External"/><Relationship Id="rId33" Type="http://schemas.openxmlformats.org/officeDocument/2006/relationships/hyperlink" Target="https://translate.googleusercontent.com/translate_c?depth=1&amp;hl=hu&amp;prev=search&amp;rurl=translate.google.hu&amp;sl=en&amp;sp=nmt4&amp;u=https://en.wikipedia.org/wiki/United_States&amp;usg=ALkJrhi-XwXPkESmkP3RVQGBk2phLIUCFQ" TargetMode="External"/><Relationship Id="rId38" Type="http://schemas.openxmlformats.org/officeDocument/2006/relationships/hyperlink" Target="https://translate.googleusercontent.com/translate_c?depth=1&amp;hl=hu&amp;prev=search&amp;rurl=translate.google.hu&amp;sl=en&amp;sp=nmt4&amp;u=https://en.wikipedia.org/wiki/Space_suit&amp;usg=ALkJrhjooM2qR4oa4-yCMPRNiiNNufFoCg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Velcro.uk-4" TargetMode="External"/><Relationship Id="rId20" Type="http://schemas.openxmlformats.org/officeDocument/2006/relationships/hyperlink" Target="https://translate.googleusercontent.com/translate_c?depth=1&amp;hl=hu&amp;prev=search&amp;rurl=translate.google.hu&amp;sl=en&amp;sp=nmt4&amp;u=https://en.wikipedia.org/wiki/Lyon&amp;usg=ALkJrhiEd_pTNyKcMOnP6kFf97N3evCVzQ" TargetMode="External"/><Relationship Id="rId29" Type="http://schemas.openxmlformats.org/officeDocument/2006/relationships/hyperlink" Target="https://translate.googleusercontent.com/translate_c?depth=1&amp;hl=hu&amp;prev=search&amp;rurl=translate.google.hu&amp;sl=en&amp;sp=nmt4&amp;u=https://en.wikipedia.org/wiki/Netherlands&amp;usg=ALkJrhiP9OpKV2Sgtr9MNkN41TxBmrsB0Q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ranslate.googleusercontent.com/translate_c?depth=1&amp;hl=hu&amp;prev=search&amp;rurl=translate.google.hu&amp;sl=en&amp;sp=nmt4&amp;u=https://en.wikipedia.org/wiki/%C3%89cole_polytechnique_f%C3%A9d%C3%A9rale_de_Lausanne&amp;usg=ALkJrhheeuJ79gcEGbCtEK3MPHh0IHK-Kg" TargetMode="External"/><Relationship Id="rId11" Type="http://schemas.openxmlformats.org/officeDocument/2006/relationships/hyperlink" Target="https://translate.googleusercontent.com/translate_c?depth=1&amp;hl=hu&amp;prev=search&amp;rurl=translate.google.hu&amp;sl=en&amp;sp=nmt4&amp;u=https://en.wikipedia.org/wiki/National_Inventors_Hall_of_Fame&amp;usg=ALkJrhhjRTMUiHpaMCGDGJWLJLRAoCGjGQ" TargetMode="External"/><Relationship Id="rId24" Type="http://schemas.openxmlformats.org/officeDocument/2006/relationships/hyperlink" Target="https://translate.googleusercontent.com/translate_c?depth=1&amp;hl=hu&amp;prev=search&amp;rurl=translate.google.hu&amp;sl=en&amp;sp=nmt4&amp;u=https://en.wikipedia.org/wiki/Patent&amp;usg=ALkJrhiEJBbGgBUGxHj68GOPOGn_EygtjA" TargetMode="External"/><Relationship Id="rId32" Type="http://schemas.openxmlformats.org/officeDocument/2006/relationships/hyperlink" Target="https://translate.googleusercontent.com/translate_c?depth=1&amp;hl=hu&amp;prev=search&amp;rurl=translate.google.hu&amp;sl=en&amp;sp=nmt4&amp;u=https://en.wikipedia.org/wiki/Manchester,_New_Hampshire&amp;usg=ALkJrhiSydryA11fIR8tGVhHSak3C1ICag" TargetMode="External"/><Relationship Id="rId37" Type="http://schemas.openxmlformats.org/officeDocument/2006/relationships/hyperlink" Target="https://translate.googleusercontent.com/translate_c?depth=1&amp;hl=hu&amp;prev=search&amp;rurl=translate.google.hu&amp;sl=en&amp;sp=nmt4&amp;u=https://en.wikipedia.org/wiki/Astronauts&amp;usg=ALkJrhjQokZ_qUxsbHXSjV0_1tVh6vYANg" TargetMode="External"/><Relationship Id="rId5" Type="http://schemas.openxmlformats.org/officeDocument/2006/relationships/hyperlink" Target="https://translate.googleusercontent.com/translate_c?depth=1&amp;hl=hu&amp;prev=search&amp;rurl=translate.google.hu&amp;sl=en&amp;sp=nmt4&amp;u=https://en.wikipedia.org/wiki/Switzerland&amp;usg=ALkJrhhny-Jbo_iWyaS6W46b38mUnskGTg" TargetMode="External"/><Relationship Id="rId15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Better-3" TargetMode="External"/><Relationship Id="rId23" Type="http://schemas.openxmlformats.org/officeDocument/2006/relationships/hyperlink" Target="https://translate.googleusercontent.com/translate_c?depth=1&amp;hl=hu&amp;prev=search&amp;rurl=translate.google.hu&amp;sl=en&amp;sp=nmt4&amp;u=https://en.wikipedia.org/wiki/Nylon&amp;usg=ALkJrhjSyMm-IaoyOVDHRBsh8jrKOt2Kig" TargetMode="External"/><Relationship Id="rId28" Type="http://schemas.openxmlformats.org/officeDocument/2006/relationships/hyperlink" Target="https://translate.googleusercontent.com/translate_c?depth=1&amp;hl=hu&amp;prev=search&amp;rurl=translate.google.hu&amp;sl=en&amp;sp=nmt4&amp;u=https://en.wikipedia.org/wiki/Italy&amp;usg=ALkJrhjdybnwBzcaWsqUhxCWe4RBfTmXeQ" TargetMode="External"/><Relationship Id="rId36" Type="http://schemas.openxmlformats.org/officeDocument/2006/relationships/hyperlink" Target="https://translate.googleusercontent.com/translate_c?depth=1&amp;hl=hu&amp;prev=search&amp;rurl=translate.google.hu&amp;sl=en&amp;sp=nmt4&amp;u=https://en.wikipedia.org/wiki/Aerospace&amp;usg=ALkJrhg6dczmluQJ0DQ_nDZp6hkt9vpxgw" TargetMode="External"/><Relationship Id="rId10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1" TargetMode="External"/><Relationship Id="rId19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How-6" TargetMode="External"/><Relationship Id="rId31" Type="http://schemas.openxmlformats.org/officeDocument/2006/relationships/hyperlink" Target="https://translate.googleusercontent.com/translate_c?depth=1&amp;hl=hu&amp;prev=search&amp;rurl=translate.google.hu&amp;sl=en&amp;sp=nmt4&amp;u=https://en.wikipedia.org/wiki/Canada&amp;usg=ALkJrhhtP0nj5Tg7WnwG5-OfdzOy4Vr2Dg" TargetMode="External"/><Relationship Id="rId4" Type="http://schemas.openxmlformats.org/officeDocument/2006/relationships/hyperlink" Target="https://translate.googleusercontent.com/translate_c?depth=1&amp;hl=hu&amp;prev=search&amp;rurl=translate.google.hu&amp;sl=en&amp;sp=nmt4&amp;u=https://en.wikipedia.org/wiki/Lausanne&amp;usg=ALkJrhjl8aeqeO35w8-nbHMukd9paqNgZQ" TargetMode="External"/><Relationship Id="rId9" Type="http://schemas.openxmlformats.org/officeDocument/2006/relationships/hyperlink" Target="https://translate.googleusercontent.com/translate_c?depth=1&amp;hl=hu&amp;prev=search&amp;rurl=translate.google.hu&amp;sl=en&amp;sp=nmt4&amp;u=https://en.wikipedia.org/wiki/Commugny&amp;usg=ALkJrhh1Yy4znLSmA0jitckwA8kvkMAvaQ" TargetMode="External"/><Relationship Id="rId14" Type="http://schemas.openxmlformats.org/officeDocument/2006/relationships/hyperlink" Target="https://translate.googleusercontent.com/translate_c?depth=1&amp;hl=hu&amp;prev=search&amp;rurl=translate.google.hu&amp;sl=en&amp;sp=nmt4&amp;u=https://en.wikipedia.org/wiki/Velcro&amp;usg=ALkJrhhaV7VeZC-ozBUxMdFE1qejLO_tvQ#History" TargetMode="External"/><Relationship Id="rId22" Type="http://schemas.openxmlformats.org/officeDocument/2006/relationships/hyperlink" Target="https://translate.googleusercontent.com/translate_c?depth=1&amp;hl=hu&amp;prev=search&amp;rurl=translate.google.hu&amp;sl=en&amp;sp=nmt4&amp;u=https://en.wikipedia.org/wiki/Synthetic_fiber&amp;usg=ALkJrhjs1-h1l2U4mBC7h2e9HzgLnf-kOQ" TargetMode="External"/><Relationship Id="rId27" Type="http://schemas.openxmlformats.org/officeDocument/2006/relationships/hyperlink" Target="https://translate.googleusercontent.com/translate_c?depth=1&amp;hl=hu&amp;prev=search&amp;rurl=translate.google.hu&amp;sl=en&amp;sp=nmt4&amp;u=https://en.wikipedia.org/wiki/Sweden&amp;usg=ALkJrhjqIu7ul4wCQQ0Hw55lplyd5-uNtw" TargetMode="External"/><Relationship Id="rId30" Type="http://schemas.openxmlformats.org/officeDocument/2006/relationships/hyperlink" Target="https://translate.googleusercontent.com/translate_c?depth=1&amp;hl=hu&amp;prev=search&amp;rurl=translate.google.hu&amp;sl=en&amp;sp=nmt4&amp;u=https://en.wikipedia.org/wiki/Belgium&amp;usg=ALkJrhiWGn_fhTcaLOL4XkGM6vPxs0IwOg" TargetMode="External"/><Relationship Id="rId35" Type="http://schemas.openxmlformats.org/officeDocument/2006/relationships/hyperlink" Target="https://translate.googleusercontent.com/translate_c?depth=1&amp;hl=hu&amp;prev=search&amp;rurl=translate.google.hu&amp;sl=en&amp;sp=nmt4&amp;u=https://en.wikipedia.org/wiki/George_de_Mestral&amp;usg=ALkJrhj3Rt28aw_C31tI04O2h2KtZ_yPkA#cite_note-Why-8" TargetMode="Externa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trasbourg" TargetMode="External"/><Relationship Id="rId13" Type="http://schemas.openxmlformats.org/officeDocument/2006/relationships/hyperlink" Target="https://hu.wikipedia.org/wiki/Optika" TargetMode="External"/><Relationship Id="rId18" Type="http://schemas.openxmlformats.org/officeDocument/2006/relationships/hyperlink" Target="https://hu.wikipedia.org/wiki/Relativit%C3%A1selm%C3%A9let" TargetMode="External"/><Relationship Id="rId26" Type="http://schemas.openxmlformats.org/officeDocument/2006/relationships/hyperlink" Target="https://hu.wikipedia.org/wiki/1933" TargetMode="External"/><Relationship Id="rId39" Type="http://schemas.openxmlformats.org/officeDocument/2006/relationships/hyperlink" Target="https://hu.wikipedia.org/wiki/R%C3%B6ntgendiffrakci%C3%B3" TargetMode="External"/><Relationship Id="rId3" Type="http://schemas.openxmlformats.org/officeDocument/2006/relationships/hyperlink" Target="https://hu.wikipedia.org/w/index.php?title=James_Franck&amp;action=edit&amp;section=2" TargetMode="External"/><Relationship Id="rId21" Type="http://schemas.openxmlformats.org/officeDocument/2006/relationships/hyperlink" Target="https://hu.wikipedia.org/wiki/W%C3%BCrzburg" TargetMode="External"/><Relationship Id="rId34" Type="http://schemas.openxmlformats.org/officeDocument/2006/relationships/hyperlink" Target="https://hu.wikipedia.org/wiki/1910" TargetMode="External"/><Relationship Id="rId7" Type="http://schemas.openxmlformats.org/officeDocument/2006/relationships/hyperlink" Target="https://hu.wikipedia.org/wiki/Wilhelm_Conrad_R%C3%B6ntgen" TargetMode="External"/><Relationship Id="rId12" Type="http://schemas.openxmlformats.org/officeDocument/2006/relationships/hyperlink" Target="https://hu.wikipedia.org/wiki/Max_Planck" TargetMode="External"/><Relationship Id="rId17" Type="http://schemas.openxmlformats.org/officeDocument/2006/relationships/hyperlink" Target="https://hu.wikipedia.org/wiki/Termodinamika" TargetMode="External"/><Relationship Id="rId25" Type="http://schemas.openxmlformats.org/officeDocument/2006/relationships/hyperlink" Target="https://hu.wikipedia.org/w/index.php?title=Porosz_Tudom%C3%A1nyos_Akad%C3%A9mia&amp;action=edit&amp;redlink=1" TargetMode="External"/><Relationship Id="rId33" Type="http://schemas.openxmlformats.org/officeDocument/2006/relationships/hyperlink" Target="https://hu.wikipedia.org/w/index.php?title=Max_von_Laue&amp;action=edit&amp;section=2" TargetMode="External"/><Relationship Id="rId38" Type="http://schemas.openxmlformats.org/officeDocument/2006/relationships/hyperlink" Target="https://hu.wikipedia.org/wiki/Hull%C3%A1mhossz" TargetMode="External"/><Relationship Id="rId2" Type="http://schemas.openxmlformats.org/officeDocument/2006/relationships/slide" Target="../slides/slide15.xml"/><Relationship Id="rId16" Type="http://schemas.openxmlformats.org/officeDocument/2006/relationships/hyperlink" Target="https://hu.wikipedia.org/w/index.php?title=Elm%C3%A9leti_Fizikai_Int%C3%A9zet&amp;action=edit&amp;redlink=1" TargetMode="External"/><Relationship Id="rId20" Type="http://schemas.openxmlformats.org/officeDocument/2006/relationships/hyperlink" Target="https://hu.wikipedia.org/wiki/Z%C3%BCrich" TargetMode="External"/><Relationship Id="rId29" Type="http://schemas.openxmlformats.org/officeDocument/2006/relationships/hyperlink" Target="https://hu.wikipedia.org/wiki/Egyes%C3%BClt_Kir%C3%A1lys%C3%A1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1913" TargetMode="External"/><Relationship Id="rId11" Type="http://schemas.openxmlformats.org/officeDocument/2006/relationships/hyperlink" Target="https://hu.wikipedia.org/wiki/Berlin" TargetMode="External"/><Relationship Id="rId24" Type="http://schemas.openxmlformats.org/officeDocument/2006/relationships/hyperlink" Target="https://hu.wikipedia.org/wiki/Nemzetiszocializmus" TargetMode="External"/><Relationship Id="rId32" Type="http://schemas.openxmlformats.org/officeDocument/2006/relationships/hyperlink" Target="https://hu.wikipedia.org/wiki/%C3%81prilis_23." TargetMode="External"/><Relationship Id="rId37" Type="http://schemas.openxmlformats.org/officeDocument/2006/relationships/hyperlink" Target="https://hu.wikipedia.org/wiki/R%C3%B6ntgensug%C3%A1rz%C3%A1s" TargetMode="External"/><Relationship Id="rId5" Type="http://schemas.openxmlformats.org/officeDocument/2006/relationships/hyperlink" Target="https://hu.wikipedia.org/wiki/N%C3%A9metorsz%C3%A1g" TargetMode="External"/><Relationship Id="rId15" Type="http://schemas.openxmlformats.org/officeDocument/2006/relationships/hyperlink" Target="https://hu.wikipedia.org/wiki/1905" TargetMode="External"/><Relationship Id="rId23" Type="http://schemas.openxmlformats.org/officeDocument/2006/relationships/hyperlink" Target="https://hu.wikipedia.org/wiki/Tudom%C3%A1ny" TargetMode="External"/><Relationship Id="rId28" Type="http://schemas.openxmlformats.org/officeDocument/2006/relationships/hyperlink" Target="https://hu.wikipedia.org/w/index.php?title=Kaiser_Wilhelm_Int%C3%A9zet&amp;action=edit&amp;redlink=1" TargetMode="External"/><Relationship Id="rId36" Type="http://schemas.openxmlformats.org/officeDocument/2006/relationships/hyperlink" Target="https://hu.wikipedia.org/w/index.php?title=Max_von_Laue&amp;action=edit&amp;section=3" TargetMode="External"/><Relationship Id="rId10" Type="http://schemas.openxmlformats.org/officeDocument/2006/relationships/hyperlink" Target="https://hu.wikipedia.org/wiki/1898" TargetMode="External"/><Relationship Id="rId19" Type="http://schemas.openxmlformats.org/officeDocument/2006/relationships/hyperlink" Target="https://hu.wikipedia.org/wiki/1919" TargetMode="External"/><Relationship Id="rId31" Type="http://schemas.openxmlformats.org/officeDocument/2006/relationships/hyperlink" Target="https://hu.wikipedia.org/wiki/%C3%81prilis_8." TargetMode="External"/><Relationship Id="rId4" Type="http://schemas.openxmlformats.org/officeDocument/2006/relationships/hyperlink" Target="https://hu.wikipedia.org/wiki/Koblenz" TargetMode="External"/><Relationship Id="rId9" Type="http://schemas.openxmlformats.org/officeDocument/2006/relationships/hyperlink" Target="https://hu.wikipedia.org/wiki/Protestantizmus" TargetMode="External"/><Relationship Id="rId14" Type="http://schemas.openxmlformats.org/officeDocument/2006/relationships/hyperlink" Target="https://hu.wikipedia.org/wiki/F%C3%A9ny" TargetMode="External"/><Relationship Id="rId22" Type="http://schemas.openxmlformats.org/officeDocument/2006/relationships/hyperlink" Target="https://hu.wikipedia.org/wiki/Humboldt_Egyetem" TargetMode="External"/><Relationship Id="rId27" Type="http://schemas.openxmlformats.org/officeDocument/2006/relationships/hyperlink" Target="https://hu.wikipedia.org/wiki/Albert_Einstein" TargetMode="External"/><Relationship Id="rId30" Type="http://schemas.openxmlformats.org/officeDocument/2006/relationships/hyperlink" Target="https://hu.wikipedia.org/wiki/1960" TargetMode="External"/><Relationship Id="rId35" Type="http://schemas.openxmlformats.org/officeDocument/2006/relationships/hyperlink" Target="https://hu.wikipedia.org/wiki/Neumann_J%C3%A1nos" TargetMode="External"/></Relationships>
</file>

<file path=ppt/notesSlides/_rels/notesSlide15.xml.rels><?xml version="1.0" encoding="UTF-8" standalone="yes"?>
<Relationships xmlns="http://schemas.openxmlformats.org/package/2006/relationships"><Relationship Id="rId13" Type="http://schemas.openxmlformats.org/officeDocument/2006/relationships/hyperlink" Target="https://hu.wikipedia.org/wiki/Otto_Stern#.C3.89letrajza" TargetMode="External"/><Relationship Id="rId18" Type="http://schemas.openxmlformats.org/officeDocument/2006/relationships/hyperlink" Target="https://hu.wikipedia.org/wiki/Wroc%C5%82aw" TargetMode="External"/><Relationship Id="rId26" Type="http://schemas.openxmlformats.org/officeDocument/2006/relationships/hyperlink" Target="https://hu.wikipedia.org/wiki/Eidgen%C3%B6ssische_Technische_Hochschule" TargetMode="External"/><Relationship Id="rId39" Type="http://schemas.openxmlformats.org/officeDocument/2006/relationships/hyperlink" Target="https://hu.wikipedia.org/wiki/Matematikus" TargetMode="External"/><Relationship Id="rId21" Type="http://schemas.openxmlformats.org/officeDocument/2006/relationships/hyperlink" Target="https://hu.wikipedia.org/wiki/Freiburg_im_Breisgau" TargetMode="External"/><Relationship Id="rId34" Type="http://schemas.openxmlformats.org/officeDocument/2006/relationships/hyperlink" Target="https://hu.wikipedia.org/wiki/Rostock" TargetMode="External"/><Relationship Id="rId42" Type="http://schemas.openxmlformats.org/officeDocument/2006/relationships/hyperlink" Target="https://hu.wikipedia.org/wiki/Proton" TargetMode="External"/><Relationship Id="rId47" Type="http://schemas.openxmlformats.org/officeDocument/2006/relationships/hyperlink" Target="https://hu.wikipedia.org/wiki/Pittsburgh" TargetMode="External"/><Relationship Id="rId50" Type="http://schemas.openxmlformats.org/officeDocument/2006/relationships/hyperlink" Target="https://hu.wikipedia.org/wiki/Elektron" TargetMode="External"/><Relationship Id="rId55" Type="http://schemas.openxmlformats.org/officeDocument/2006/relationships/hyperlink" Target="https://hu.wikipedia.org/wiki/Kvantummechanika" TargetMode="External"/><Relationship Id="rId7" Type="http://schemas.openxmlformats.org/officeDocument/2006/relationships/hyperlink" Target="https://hu.wikipedia.org/wiki/1969" TargetMode="External"/><Relationship Id="rId12" Type="http://schemas.openxmlformats.org/officeDocument/2006/relationships/hyperlink" Target="https://hu.wikipedia.org/wiki/Otto_Stern#cite_note-3" TargetMode="External"/><Relationship Id="rId17" Type="http://schemas.openxmlformats.org/officeDocument/2006/relationships/hyperlink" Target="https://hu.wikipedia.org/w/index.php?title=Otto_Stern&amp;action=edit&amp;section=1" TargetMode="External"/><Relationship Id="rId25" Type="http://schemas.openxmlformats.org/officeDocument/2006/relationships/hyperlink" Target="https://hu.wikipedia.org/wiki/Z%C3%BCrich" TargetMode="External"/><Relationship Id="rId33" Type="http://schemas.openxmlformats.org/officeDocument/2006/relationships/hyperlink" Target="https://hu.wikipedia.org/wiki/Lengyelorsz%C3%A1g" TargetMode="External"/><Relationship Id="rId38" Type="http://schemas.openxmlformats.org/officeDocument/2006/relationships/hyperlink" Target="https://hu.wikipedia.org/w/index.php?title=Erich_Hecke&amp;action=edit&amp;redlink=1" TargetMode="External"/><Relationship Id="rId46" Type="http://schemas.openxmlformats.org/officeDocument/2006/relationships/hyperlink" Target="https://hu.wikipedia.org/wiki/%C3%81llampolg%C3%A1r" TargetMode="External"/><Relationship Id="rId2" Type="http://schemas.openxmlformats.org/officeDocument/2006/relationships/slide" Target="../slides/slide16.xml"/><Relationship Id="rId16" Type="http://schemas.openxmlformats.org/officeDocument/2006/relationships/hyperlink" Target="https://hu.wikipedia.org/wiki/Otto_Stern#Forr.C3.A1sok" TargetMode="External"/><Relationship Id="rId20" Type="http://schemas.openxmlformats.org/officeDocument/2006/relationships/hyperlink" Target="https://hu.wikipedia.org/wiki/M%C3%BCnchen" TargetMode="External"/><Relationship Id="rId29" Type="http://schemas.openxmlformats.org/officeDocument/2006/relationships/hyperlink" Target="https://hu.wikipedia.org/wiki/Max_Born" TargetMode="External"/><Relationship Id="rId41" Type="http://schemas.openxmlformats.org/officeDocument/2006/relationships/hyperlink" Target="https://hu.wikipedia.org/wiki/Fizikus" TargetMode="External"/><Relationship Id="rId54" Type="http://schemas.openxmlformats.org/officeDocument/2006/relationships/hyperlink" Target="https://hu.wikipedia.org/wiki/Spi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/index.php?title=Berkeley&amp;action=edit&amp;redlink=1" TargetMode="External"/><Relationship Id="rId11" Type="http://schemas.openxmlformats.org/officeDocument/2006/relationships/hyperlink" Target="https://hu.wikipedia.org/wiki/Fizikai_Nobel-d%C3%ADj" TargetMode="External"/><Relationship Id="rId24" Type="http://schemas.openxmlformats.org/officeDocument/2006/relationships/hyperlink" Target="https://hu.wikipedia.org/wiki/K%C3%A1roly_Egyetem" TargetMode="External"/><Relationship Id="rId32" Type="http://schemas.openxmlformats.org/officeDocument/2006/relationships/hyperlink" Target="https://hu.wikipedia.org/wiki/%C5%81om%C5%BCa" TargetMode="External"/><Relationship Id="rId37" Type="http://schemas.openxmlformats.org/officeDocument/2006/relationships/hyperlink" Target="https://hu.wikipedia.org/wiki/Csillag%C3%A1sz" TargetMode="External"/><Relationship Id="rId40" Type="http://schemas.openxmlformats.org/officeDocument/2006/relationships/hyperlink" Target="https://hu.wikipedia.org/wiki/Wolfgang_Pauli" TargetMode="External"/><Relationship Id="rId45" Type="http://schemas.openxmlformats.org/officeDocument/2006/relationships/hyperlink" Target="https://hu.wikipedia.org/wiki/Zsid%C3%B3k" TargetMode="External"/><Relationship Id="rId53" Type="http://schemas.openxmlformats.org/officeDocument/2006/relationships/hyperlink" Target="https://hu.wikipedia.org/w/index.php?title=George_Eugene_Uhlenbeck&amp;action=edit&amp;redlink=1" TargetMode="External"/><Relationship Id="rId5" Type="http://schemas.openxmlformats.org/officeDocument/2006/relationships/hyperlink" Target="https://hu.wikipedia.org/wiki/Febru%C3%A1r_17." TargetMode="External"/><Relationship Id="rId15" Type="http://schemas.openxmlformats.org/officeDocument/2006/relationships/hyperlink" Target="https://hu.wikipedia.org/wiki/Otto_Stern#Jegyzetek" TargetMode="External"/><Relationship Id="rId23" Type="http://schemas.openxmlformats.org/officeDocument/2006/relationships/hyperlink" Target="https://hu.wikipedia.org/wiki/Pr%C3%A1ga" TargetMode="External"/><Relationship Id="rId28" Type="http://schemas.openxmlformats.org/officeDocument/2006/relationships/hyperlink" Target="https://hu.wikipedia.org/wiki/Termodinamika" TargetMode="External"/><Relationship Id="rId36" Type="http://schemas.openxmlformats.org/officeDocument/2006/relationships/hyperlink" Target="https://hu.wikipedia.org/w/index.php?title=Walter_Baade&amp;action=edit&amp;redlink=1" TargetMode="External"/><Relationship Id="rId49" Type="http://schemas.openxmlformats.org/officeDocument/2006/relationships/hyperlink" Target="https://hu.wikipedia.org/w/index.php?title=Walther_Gerlach&amp;action=edit&amp;redlink=1" TargetMode="External"/><Relationship Id="rId10" Type="http://schemas.openxmlformats.org/officeDocument/2006/relationships/hyperlink" Target="https://hu.wikipedia.org/wiki/1943" TargetMode="External"/><Relationship Id="rId19" Type="http://schemas.openxmlformats.org/officeDocument/2006/relationships/hyperlink" Target="https://hu.wikipedia.org/wiki/Term%C3%A9szettudom%C3%A1ny" TargetMode="External"/><Relationship Id="rId31" Type="http://schemas.openxmlformats.org/officeDocument/2006/relationships/hyperlink" Target="https://hu.wikipedia.org/wiki/Geol%C3%B3gus" TargetMode="External"/><Relationship Id="rId44" Type="http://schemas.openxmlformats.org/officeDocument/2006/relationships/hyperlink" Target="https://hu.wikipedia.org/wiki/Molekula" TargetMode="External"/><Relationship Id="rId52" Type="http://schemas.openxmlformats.org/officeDocument/2006/relationships/hyperlink" Target="https://hu.wikipedia.org/w/index.php?title=Samuel_Abraham_Goudsmit&amp;action=edit&amp;redlink=1" TargetMode="External"/><Relationship Id="rId4" Type="http://schemas.openxmlformats.org/officeDocument/2006/relationships/hyperlink" Target="https://hu.wikipedia.org/wiki/1888" TargetMode="External"/><Relationship Id="rId9" Type="http://schemas.openxmlformats.org/officeDocument/2006/relationships/hyperlink" Target="https://hu.wikipedia.org/wiki/Amerikai_Egyes%C3%BClt_%C3%81llamok" TargetMode="External"/><Relationship Id="rId14" Type="http://schemas.openxmlformats.org/officeDocument/2006/relationships/hyperlink" Target="https://hu.wikipedia.org/wiki/Otto_Stern#Stern-Gerlach_k.C3.ADs.C3.A9rlet" TargetMode="External"/><Relationship Id="rId22" Type="http://schemas.openxmlformats.org/officeDocument/2006/relationships/hyperlink" Target="https://hu.wikipedia.org/wiki/Albert_Einstein" TargetMode="External"/><Relationship Id="rId27" Type="http://schemas.openxmlformats.org/officeDocument/2006/relationships/hyperlink" Target="https://hu.wikipedia.org/wiki/Frankfurt_am_Main" TargetMode="External"/><Relationship Id="rId30" Type="http://schemas.openxmlformats.org/officeDocument/2006/relationships/hyperlink" Target="https://hu.wikipedia.org/wiki/Els%C5%91_vil%C3%A1gh%C3%A1bor%C3%BA" TargetMode="External"/><Relationship Id="rId35" Type="http://schemas.openxmlformats.org/officeDocument/2006/relationships/hyperlink" Target="https://hu.wikipedia.org/wiki/Hamburg" TargetMode="External"/><Relationship Id="rId43" Type="http://schemas.openxmlformats.org/officeDocument/2006/relationships/hyperlink" Target="https://hu.wikipedia.org/wiki/Atom" TargetMode="External"/><Relationship Id="rId48" Type="http://schemas.openxmlformats.org/officeDocument/2006/relationships/hyperlink" Target="https://hu.wikipedia.org/w/index.php?title=Otto_Stern&amp;action=edit&amp;section=2" TargetMode="External"/><Relationship Id="rId8" Type="http://schemas.openxmlformats.org/officeDocument/2006/relationships/hyperlink" Target="https://hu.wikipedia.org/wiki/Augusztus_17." TargetMode="External"/><Relationship Id="rId51" Type="http://schemas.openxmlformats.org/officeDocument/2006/relationships/hyperlink" Target="https://hu.wikipedia.org/wiki/Ez%C3%BCst" TargetMode="External"/><Relationship Id="rId3" Type="http://schemas.openxmlformats.org/officeDocument/2006/relationships/hyperlink" Target="https://hu.wikipedia.org/wiki/%C5%BBor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Cionizmus" TargetMode="External"/><Relationship Id="rId13" Type="http://schemas.openxmlformats.org/officeDocument/2006/relationships/hyperlink" Target="https://hu.wikipedia.org/w/index.php?title=Palesztinai_brit_mand%C3%A1tum&amp;action=edit&amp;redlink=1" TargetMode="External"/><Relationship Id="rId3" Type="http://schemas.openxmlformats.org/officeDocument/2006/relationships/hyperlink" Target="https://hu.wikipedia.org/wiki/1917" TargetMode="External"/><Relationship Id="rId7" Type="http://schemas.openxmlformats.org/officeDocument/2006/relationships/hyperlink" Target="https://hu.wikipedia.org/wiki/Okt%C3%B3ber_31." TargetMode="External"/><Relationship Id="rId12" Type="http://schemas.openxmlformats.org/officeDocument/2006/relationships/hyperlink" Target="https://hu.wikipedia.org/wiki/P%C3%A1rizsi_b%C3%A9keszerz%C5%91d%C3%A9sek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s://hu.wikipedia.org/w/index.php?title=Egyes%C3%BClt_Kir%C3%A1lys%C3%A1g_Cionista_Sz%C3%B6vets%C3%A9ge&amp;action=edit&amp;redlink=1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Els%C5%91_vil%C3%A1gh%C3%A1bor%C3%BA" TargetMode="External"/><Relationship Id="rId11" Type="http://schemas.openxmlformats.org/officeDocument/2006/relationships/hyperlink" Target="https://hu.wikipedia.org/wiki/T%C3%B6r%C3%B6korsz%C3%A1g" TargetMode="External"/><Relationship Id="rId5" Type="http://schemas.openxmlformats.org/officeDocument/2006/relationships/hyperlink" Target="https://hu.wikipedia.org/wiki/Oszm%C3%A1n_Birodalom" TargetMode="External"/><Relationship Id="rId15" Type="http://schemas.openxmlformats.org/officeDocument/2006/relationships/hyperlink" Target="https://hu.wikipedia.org/w/index.php?title=Walter_Rothschild&amp;action=edit&amp;redlink=1" TargetMode="External"/><Relationship Id="rId10" Type="http://schemas.openxmlformats.org/officeDocument/2006/relationships/hyperlink" Target="https://hu.wikipedia.org/wiki/Palesztina" TargetMode="External"/><Relationship Id="rId4" Type="http://schemas.openxmlformats.org/officeDocument/2006/relationships/hyperlink" Target="https://hu.wikipedia.org/wiki/November_2." TargetMode="External"/><Relationship Id="rId9" Type="http://schemas.openxmlformats.org/officeDocument/2006/relationships/hyperlink" Target="https://hu.wikipedia.org/wiki/Zsid%C3%B3k" TargetMode="External"/><Relationship Id="rId14" Type="http://schemas.openxmlformats.org/officeDocument/2006/relationships/hyperlink" Target="https://hu.wikipedia.org/wiki/Arthur_Balfour" TargetMode="Externa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Nobel-d%C3%ADj" TargetMode="External"/><Relationship Id="rId13" Type="http://schemas.openxmlformats.org/officeDocument/2006/relationships/hyperlink" Target="https://hu.wikipedia.org/wiki/Fizikai_Nobel-d%C3%ADj" TargetMode="External"/><Relationship Id="rId3" Type="http://schemas.openxmlformats.org/officeDocument/2006/relationships/hyperlink" Target="https://hu.wikipedia.org/wiki/Koppenh%C3%A1ga" TargetMode="External"/><Relationship Id="rId7" Type="http://schemas.openxmlformats.org/officeDocument/2006/relationships/hyperlink" Target="https://hu.wikipedia.org/wiki/November_18." TargetMode="External"/><Relationship Id="rId12" Type="http://schemas.openxmlformats.org/officeDocument/2006/relationships/hyperlink" Target="https://hu.wikipedia.org/wiki/Kvantummechanika" TargetMode="External"/><Relationship Id="rId17" Type="http://schemas.openxmlformats.org/officeDocument/2006/relationships/hyperlink" Target="https://hu.wikipedia.org/wiki/1975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hu.wikipedia.org/wiki/Aage_Niels_Boh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1962" TargetMode="External"/><Relationship Id="rId11" Type="http://schemas.openxmlformats.org/officeDocument/2006/relationships/hyperlink" Target="https://hu.wikipedia.org/wiki/Atom" TargetMode="External"/><Relationship Id="rId5" Type="http://schemas.openxmlformats.org/officeDocument/2006/relationships/hyperlink" Target="https://hu.wikipedia.org/wiki/Okt%C3%B3ber_7." TargetMode="External"/><Relationship Id="rId15" Type="http://schemas.openxmlformats.org/officeDocument/2006/relationships/hyperlink" Target="https://hu.wikipedia.org/wiki/Akademisk_Boldklub" TargetMode="External"/><Relationship Id="rId10" Type="http://schemas.openxmlformats.org/officeDocument/2006/relationships/hyperlink" Target="https://hu.wikipedia.org/wiki/Fizikus" TargetMode="External"/><Relationship Id="rId4" Type="http://schemas.openxmlformats.org/officeDocument/2006/relationships/hyperlink" Target="https://hu.wikipedia.org/wiki/1885" TargetMode="External"/><Relationship Id="rId9" Type="http://schemas.openxmlformats.org/officeDocument/2006/relationships/hyperlink" Target="https://hu.wikipedia.org/wiki/D%C3%A1nok" TargetMode="External"/><Relationship Id="rId14" Type="http://schemas.openxmlformats.org/officeDocument/2006/relationships/hyperlink" Target="https://hu.wikipedia.org/wiki/Magyar_Tudom%C3%A1nyos_Akad%C3%A9mia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slexikon.hu/argand.html#ixzz4lNbJsXF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Yale_Egyetem" TargetMode="External"/><Relationship Id="rId13" Type="http://schemas.openxmlformats.org/officeDocument/2006/relationships/hyperlink" Target="https://hu.wikipedia.org/wiki/Elektrom%C3%A1gness%C3%A9g" TargetMode="External"/><Relationship Id="rId3" Type="http://schemas.openxmlformats.org/officeDocument/2006/relationships/hyperlink" Target="https://hu.wikipedia.org/wiki/Boston" TargetMode="External"/><Relationship Id="rId7" Type="http://schemas.openxmlformats.org/officeDocument/2006/relationships/hyperlink" Target="https://hu.wikipedia.org/w/index.php?title=Andover&amp;action=edit&amp;redlink=1" TargetMode="External"/><Relationship Id="rId12" Type="http://schemas.openxmlformats.org/officeDocument/2006/relationships/hyperlink" Target="https://hu.wikipedia.org/wiki/New_York-i_Egyetem" TargetMode="External"/><Relationship Id="rId17" Type="http://schemas.openxmlformats.org/officeDocument/2006/relationships/hyperlink" Target="https://hu.wikipedia.org/wiki/Samuel_Morse#cite_note-4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s://hu.wikipedia.org/w/index.php?title=Samuel_Morse&amp;action=edit&amp;section=2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/index.php?title=Kongregacionalist%C3%A1k&amp;action=edit&amp;redlink=1" TargetMode="External"/><Relationship Id="rId11" Type="http://schemas.openxmlformats.org/officeDocument/2006/relationships/hyperlink" Target="https://hu.wikipedia.org/wiki/Amerikai_Egyes%C3%BClt_%C3%81llamok" TargetMode="External"/><Relationship Id="rId5" Type="http://schemas.openxmlformats.org/officeDocument/2006/relationships/hyperlink" Target="https://hu.wikipedia.org/w/index.php?title=Jedidiah_Morse&amp;action=edit&amp;redlink=1" TargetMode="External"/><Relationship Id="rId15" Type="http://schemas.openxmlformats.org/officeDocument/2006/relationships/hyperlink" Target="https://hu.wikipedia.org/wiki/Morzek%C3%B3d" TargetMode="External"/><Relationship Id="rId10" Type="http://schemas.openxmlformats.org/officeDocument/2006/relationships/hyperlink" Target="https://hu.wikipedia.org/wiki/Louvre" TargetMode="External"/><Relationship Id="rId4" Type="http://schemas.openxmlformats.org/officeDocument/2006/relationships/hyperlink" Target="https://hu.wikipedia.org/wiki/Massachusetts" TargetMode="External"/><Relationship Id="rId9" Type="http://schemas.openxmlformats.org/officeDocument/2006/relationships/hyperlink" Target="https://hu.wikipedia.org/wiki/Anglia" TargetMode="External"/><Relationship Id="rId14" Type="http://schemas.openxmlformats.org/officeDocument/2006/relationships/hyperlink" Target="https://hu.wikipedia.org/wiki/T%C3%A1v%C3%ADr%C3%B3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iapedia.hu/jean-t-desagulier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hu.wikipedia.org/wiki/Royal_Society" TargetMode="External"/><Relationship Id="rId4" Type="http://schemas.openxmlformats.org/officeDocument/2006/relationships/hyperlink" Target="http://energiapedia.hu/stephen-gray#bottom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Berlin" TargetMode="External"/><Relationship Id="rId13" Type="http://schemas.openxmlformats.org/officeDocument/2006/relationships/hyperlink" Target="https://hu.wikipedia.org/wiki/Alfa-r%C3%A9szecske" TargetMode="External"/><Relationship Id="rId18" Type="http://schemas.openxmlformats.org/officeDocument/2006/relationships/hyperlink" Target="https://hu.wikipedia.org/wiki/Neutron" TargetMode="External"/><Relationship Id="rId26" Type="http://schemas.openxmlformats.org/officeDocument/2006/relationships/hyperlink" Target="https://hu.wikipedia.org/wiki/Lise_Meitner" TargetMode="External"/><Relationship Id="rId39" Type="http://schemas.openxmlformats.org/officeDocument/2006/relationships/hyperlink" Target="https://hu.wikipedia.org/wiki/Nagaszaki" TargetMode="External"/><Relationship Id="rId3" Type="http://schemas.openxmlformats.org/officeDocument/2006/relationships/hyperlink" Target="https://hu.wikipedia.org/w/index.php?title=University_of_Manchester&amp;action=edit&amp;redlink=1" TargetMode="External"/><Relationship Id="rId21" Type="http://schemas.openxmlformats.org/officeDocument/2006/relationships/hyperlink" Target="https://hu.wikipedia.org/w/index.php?title=Hugh-%C3%A9rem&amp;action=edit&amp;redlink=1" TargetMode="External"/><Relationship Id="rId34" Type="http://schemas.openxmlformats.org/officeDocument/2006/relationships/hyperlink" Target="https://hu.wikipedia.org/wiki/Ur%C3%A1n-235" TargetMode="External"/><Relationship Id="rId42" Type="http://schemas.openxmlformats.org/officeDocument/2006/relationships/hyperlink" Target="https://hu.wikipedia.org/w/index.php?title=James_Chadwick&amp;action=edit&amp;section=4" TargetMode="External"/><Relationship Id="rId7" Type="http://schemas.openxmlformats.org/officeDocument/2006/relationships/hyperlink" Target="https://hu.wikipedia.org/wiki/Manchesteri_Egyetem" TargetMode="External"/><Relationship Id="rId12" Type="http://schemas.openxmlformats.org/officeDocument/2006/relationships/hyperlink" Target="https://hu.wikipedia.org/wiki/Radioaktivit%C3%A1s" TargetMode="External"/><Relationship Id="rId17" Type="http://schemas.openxmlformats.org/officeDocument/2006/relationships/hyperlink" Target="https://hu.wikipedia.org/wiki/Izot%C3%B3p" TargetMode="External"/><Relationship Id="rId25" Type="http://schemas.openxmlformats.org/officeDocument/2006/relationships/hyperlink" Target="https://hu.wikipedia.org/wiki/Enrico_Fermi" TargetMode="External"/><Relationship Id="rId33" Type="http://schemas.openxmlformats.org/officeDocument/2006/relationships/hyperlink" Target="https://hu.wikipedia.org/w/index.php?title=Franz_Simon&amp;action=edit&amp;redlink=1" TargetMode="External"/><Relationship Id="rId38" Type="http://schemas.openxmlformats.org/officeDocument/2006/relationships/hyperlink" Target="https://hu.wikipedia.org/wiki/Hiroshima" TargetMode="External"/><Relationship Id="rId2" Type="http://schemas.openxmlformats.org/officeDocument/2006/relationships/slide" Target="../slides/slide10.xml"/><Relationship Id="rId16" Type="http://schemas.openxmlformats.org/officeDocument/2006/relationships/hyperlink" Target="https://hu.wikipedia.org/wiki/Ir%C3%A8ne_Joliot-Curie" TargetMode="External"/><Relationship Id="rId20" Type="http://schemas.openxmlformats.org/officeDocument/2006/relationships/hyperlink" Target="https://hu.wikipedia.org/wiki/Royal_Society" TargetMode="External"/><Relationship Id="rId29" Type="http://schemas.openxmlformats.org/officeDocument/2006/relationships/hyperlink" Target="https://hu.wikipedia.org/w/index.php?title=Liverpooli_Egyetem&amp;action=edit&amp;redlink=1" TargetMode="External"/><Relationship Id="rId41" Type="http://schemas.openxmlformats.org/officeDocument/2006/relationships/hyperlink" Target="https://hu.wikipedia.org/wiki/Lovag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Hans_Geiger" TargetMode="External"/><Relationship Id="rId11" Type="http://schemas.openxmlformats.org/officeDocument/2006/relationships/hyperlink" Target="https://hu.wikipedia.org/w/index.php?title=James_Chadwick&amp;action=edit&amp;section=2" TargetMode="External"/><Relationship Id="rId24" Type="http://schemas.openxmlformats.org/officeDocument/2006/relationships/hyperlink" Target="https://hu.wikipedia.org/wiki/Rostock" TargetMode="External"/><Relationship Id="rId32" Type="http://schemas.openxmlformats.org/officeDocument/2006/relationships/hyperlink" Target="https://hu.wikipedia.org/w/index.php?title=Tizard-k%C3%BCld%C3%B6tts%C3%A9g&amp;action=edit&amp;redlink=1" TargetMode="External"/><Relationship Id="rId37" Type="http://schemas.openxmlformats.org/officeDocument/2006/relationships/hyperlink" Target="https://hu.wikipedia.org/wiki/Amerikai_Egyes%C3%BClt_%C3%81llamok" TargetMode="External"/><Relationship Id="rId40" Type="http://schemas.openxmlformats.org/officeDocument/2006/relationships/hyperlink" Target="https://hu.wikipedia.org/wiki/1945" TargetMode="External"/><Relationship Id="rId5" Type="http://schemas.openxmlformats.org/officeDocument/2006/relationships/hyperlink" Target="https://hu.wikipedia.org/wiki/Ernest_Rutherford" TargetMode="External"/><Relationship Id="rId15" Type="http://schemas.openxmlformats.org/officeDocument/2006/relationships/hyperlink" Target="https://hu.wikipedia.org/wiki/Fr%C3%A9d%C3%A9ric_Joliot-Curie" TargetMode="External"/><Relationship Id="rId23" Type="http://schemas.openxmlformats.org/officeDocument/2006/relationships/hyperlink" Target="https://hu.wikipedia.org/w/index.php?title=Hans_Falkenhagen&amp;action=edit&amp;redlink=1" TargetMode="External"/><Relationship Id="rId28" Type="http://schemas.openxmlformats.org/officeDocument/2006/relationships/hyperlink" Target="https://hu.wikipedia.org/w/index.php?title=James_Chadwick&amp;action=edit&amp;section=3" TargetMode="External"/><Relationship Id="rId36" Type="http://schemas.openxmlformats.org/officeDocument/2006/relationships/hyperlink" Target="https://hu.wikipedia.org/wiki/Manhattan_terv" TargetMode="External"/><Relationship Id="rId10" Type="http://schemas.openxmlformats.org/officeDocument/2006/relationships/hyperlink" Target="https://hu.wikipedia.org/wiki/Els%C5%91_vil%C3%A1gh%C3%A1bor%C3%BA" TargetMode="External"/><Relationship Id="rId19" Type="http://schemas.openxmlformats.org/officeDocument/2006/relationships/hyperlink" Target="https://hu.wikipedia.org/wiki/H%C3%A9lium" TargetMode="External"/><Relationship Id="rId31" Type="http://schemas.openxmlformats.org/officeDocument/2006/relationships/hyperlink" Target="https://hu.wikipedia.org/w/index.php?title=MAUD_Bizotts%C3%A1g&amp;action=edit&amp;redlink=1" TargetMode="External"/><Relationship Id="rId4" Type="http://schemas.openxmlformats.org/officeDocument/2006/relationships/hyperlink" Target="https://hu.wikipedia.org/wiki/University_of_Cambridge" TargetMode="External"/><Relationship Id="rId9" Type="http://schemas.openxmlformats.org/officeDocument/2006/relationships/hyperlink" Target="https://hu.wikipedia.org/wiki/Berlini_M%C5%B1szaki_Egyetem" TargetMode="External"/><Relationship Id="rId14" Type="http://schemas.openxmlformats.org/officeDocument/2006/relationships/hyperlink" Target="https://hu.wikipedia.org/wiki/Atommag" TargetMode="External"/><Relationship Id="rId22" Type="http://schemas.openxmlformats.org/officeDocument/2006/relationships/hyperlink" Target="https://hu.wikipedia.org/wiki/Fizikai_Nobel-d%C3%ADj" TargetMode="External"/><Relationship Id="rId27" Type="http://schemas.openxmlformats.org/officeDocument/2006/relationships/hyperlink" Target="https://hu.wikipedia.org/wiki/Maghasad%C3%A1s" TargetMode="External"/><Relationship Id="rId30" Type="http://schemas.openxmlformats.org/officeDocument/2006/relationships/hyperlink" Target="https://hu.wikipedia.org/w/index.php?title=Frisch-Peierls-memorandum&amp;action=edit&amp;redlink=1" TargetMode="External"/><Relationship Id="rId35" Type="http://schemas.openxmlformats.org/officeDocument/2006/relationships/hyperlink" Target="https://hu.wikipedia.org/wiki/Ur%C3%A1nd%C3%BAs%C3%ADt%C3%A1s" TargetMode="External"/><Relationship Id="rId43" Type="http://schemas.openxmlformats.org/officeDocument/2006/relationships/hyperlink" Target="https://hu.wikipedia.org/w/index.php?title=Gonville_and_Caius_College&amp;action=edit&amp;redlink=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336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ranciaország"/>
              </a:rPr>
              <a:t>franciaországi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ieppe"/>
              </a:rPr>
              <a:t>Dieppe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született (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eine-Maritime"/>
              </a:rPr>
              <a:t>Seine-Maritime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megye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mint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 hercegének, Viktornak a kisebbik fia.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1960"/>
              </a:rPr>
              <a:t>1960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örökös nélkül meghalt bátyja, Maurice,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6. hercege, aki szintén fizikus volt. Louis ekkor lett a sorban a 7. herceg. Sohasem házasodott meg. Amikor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Louveciennes"/>
              </a:rPr>
              <a:t>Louveciennes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meghalt, egy távoli unokatestvére,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Victor-François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lett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8. hercege.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Eleinte humán pályát képzelt el magának, első képesítését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Történelem"/>
              </a:rPr>
              <a:t>történelemből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szerezte. Utána azonban, valószínűleg bátyja hatására, figyelme a matematika és fizika felé fordult.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lső világháború"/>
              </a:rPr>
              <a:t>első világháború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kitörésekor,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1914"/>
              </a:rPr>
              <a:t>1914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felajánlotta szolgálatait a hadseregnek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Rádió"/>
              </a:rPr>
              <a:t>rádiókommunikáció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fejlesztésének területén.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Kvantumelméleti munkássága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Szakasz szerkesztése: Kvantumelméleti munkásság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Maurice bátyjával ellentétben, aki elsősorban kísérleti fizikus volt, Louis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Broglie-nak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inkább elméleti, mint kísérleti vagy mérnöki gondolkodása volt. Doktori disszertációja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1924"/>
              </a:rPr>
              <a:t>1924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théorie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quanta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Kvantumelméleti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kutatások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bevezette elméletét az elektronhullámokról. Ez magában foglalta az anyag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Hullám-részecske kettősség"/>
              </a:rPr>
              <a:t>hullám-részecske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Hullám-részecske kettősség"/>
              </a:rPr>
              <a:t>kettősségének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elvét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Albert Einstein"/>
              </a:rPr>
              <a:t>Albert Einstein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Max Planck"/>
              </a:rPr>
              <a:t>Max Planck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munkásságára alapozva,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De Broglie hipotézis (a lap nem létezik)"/>
              </a:rPr>
              <a:t>de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De Broglie hipotézis (a lap nem létezik)"/>
              </a:rPr>
              <a:t>Broglie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De Broglie hipotézis (a lap nem létezik)"/>
              </a:rPr>
              <a:t> hipotézisben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tetőzve, miszerint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 mozgó részecske, vagy objektum rendelkezik egy hozzárendelt hullámmal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Louis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így egy új területet teremtett a fizikában, a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hullámmechanikát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egyesítve a fény és az anyag fizikáját. Ezért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1929"/>
              </a:rPr>
              <a:t>1929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Fizikai Nobel-díj"/>
              </a:rPr>
              <a:t>fizikai Nobel-díjban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részesült. Ezen munkájának alkalmazásai közé tartozott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Elektronmikroszkóp"/>
              </a:rPr>
              <a:t>elektronmikroszkóp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kifejlesztése, ami sokkal jobb felbontással rendelkezik, mint az optikai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Mikroszkóp"/>
              </a:rPr>
              <a:t>mikroszkóp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köszönhetően annak, hogy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Elektron"/>
              </a:rPr>
              <a:t>elektronnak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Látható fény"/>
              </a:rPr>
              <a:t>látható fényhez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képest rövidebb a hullámhossza.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Későbbi elméleti tevékenységét a hullámmechanika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Kauzalitás"/>
              </a:rPr>
              <a:t>kauzális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magyarázatának szentelte, szemben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Kvantumelmélet"/>
              </a:rPr>
              <a:t>kvantumelméletet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domináló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teljesen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Valószínűség"/>
              </a:rPr>
              <a:t>valószínűségi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modellekkel. Ma ezt a magyarázatot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De Broglie-Bohm elmélet (a lap nem létezik)"/>
              </a:rPr>
              <a:t>de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De Broglie-Bohm elmélet (a lap nem létezik)"/>
              </a:rPr>
              <a:t>Broglie-Bohm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De Broglie-Bohm elmélet (a lap nem létezik)"/>
              </a:rPr>
              <a:t> elméletként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ismerjük, mivel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1950-es évek"/>
              </a:rPr>
              <a:t>1950-es években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David Bohm"/>
              </a:rPr>
              <a:t>David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David Bohm"/>
              </a:rPr>
              <a:t>Bohm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ezt átdolgozta.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1924"/>
              </a:rPr>
              <a:t>1924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-től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Párizsi Egyetemen tanított elméleti fizikát,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1932"/>
              </a:rPr>
              <a:t>1932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-től 30 éven át az elméleti fizikai tanszék vezetője is volt.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Későbbi tevékenysége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Szakasz szerkesztése: Későbbi tevékenysége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Szigorúan vett tudományos munkáján túl Louis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gondolkodott és írt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Tudományfilozófia"/>
              </a:rPr>
              <a:t>tudományfilozófiáról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beleértve a modern tudományos felfedezések értékét.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Louis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1933"/>
              </a:rPr>
              <a:t>1933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a francia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Természettudományi Akadémia (a lap nem létezik)"/>
              </a:rPr>
              <a:t>Természettudományi Akadémia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tagja lett,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1942"/>
              </a:rPr>
              <a:t>1942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pedig örökös titkára.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1944"/>
              </a:rPr>
              <a:t>1944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Október 12."/>
              </a:rPr>
              <a:t>október 12-én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Francia Akadémia"/>
              </a:rPr>
              <a:t>Francia Akadémia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tagjává választotta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Émile Picard (a lap nem létezik)"/>
              </a:rPr>
              <a:t>Émile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Émile Picard (a lap nem létezik)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Émile Picard (a lap nem létezik)"/>
              </a:rPr>
              <a:t>Picard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matematikus helyére. Az akadémiai tagoknak a megszállás és a háború egyéb hatásainak következtében bekövetkezett halála és bebörtönzése miatt az Akadémia nem tudta a határozatképesség feltételét, a legalább 20 tag jelenlétét biztosítani. A rendkívüli körülmények miatt azonban a jelenlévő 17 tag egyhangú titkos szavazata következtében megválasztását elfogadták. Az Akadémia történetében egyedülálló módon bátyja, Maurice mellett foglalhatott helyet a tagok sorában, akit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0" tooltip="1934"/>
              </a:rPr>
              <a:t>1934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választottak meg.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1" tooltip="UNESCO"/>
              </a:rPr>
              <a:t>UNESCO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neki ítélte meg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2" tooltip="1952"/>
              </a:rPr>
              <a:t>1952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az első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3" tooltip="Kalinga-díj (a lap nem létezik)"/>
              </a:rPr>
              <a:t>Kalinga-díjat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tudomány népszerűsítéséért.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4" tooltip="1953"/>
              </a:rPr>
              <a:t>1953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5" tooltip="Április 23."/>
              </a:rPr>
              <a:t>április 23-án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londoni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6" tooltip="Royal Society"/>
              </a:rPr>
              <a:t>Royal Society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tagjává választotta.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7" tooltip="1961"/>
              </a:rPr>
              <a:t>1961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megkapta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8" tooltip="Becsületrend"/>
              </a:rPr>
              <a:t>Becsületrend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Nagykeresztjének Lovagja címet.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Broglie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9" tooltip="1945"/>
              </a:rPr>
              <a:t>1945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tanácsadói posztot kapott a Francia Atomenergiai Főbiztosságnál az ipar és tudomány közeledésének előmozdításáért.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0" tooltip="Henri Poincaré"/>
              </a:rPr>
              <a:t>Henri Poincaré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Intézetben alkalmazott mechanikai központot hozott létre, ahol optikai,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1" tooltip="Kibernetika"/>
              </a:rPr>
              <a:t>kibernetikai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2" tooltip="Atomenergia"/>
              </a:rPr>
              <a:t>atomenergiai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kutatások folytak.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566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Pozsonyban végezte az elemi, majd a reáliskolát. Családja németül beszélt, de ő magyar iskolába járt és magyar nevelést kapott.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latt Virgil (a lap nem létezik)"/>
              </a:rPr>
              <a:t>Klatt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latt Virgil (a lap nem létezik)"/>
              </a:rPr>
              <a:t> Virgil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volt a fizikatanára, aki később a munkatársa lett. Apja borkereskedő volt és kívánsága szerint borkémiát tanult Bécsben, de az nem az ő világa volt, ezért Budapestre ment, hogy a kémiát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Than Károly"/>
              </a:rPr>
              <a:t>Than Károlynál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vegye fel.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Heidelberg"/>
              </a:rPr>
              <a:t>Heidelbergben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erlin"/>
              </a:rPr>
              <a:t>Berlinben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ezenkívül matematikát hallgatott. Doktorátusát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1886"/>
              </a:rPr>
              <a:t>1886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szerezte meg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Heidelbergi Egyetem"/>
              </a:rPr>
              <a:t>Heidelbergi Egyetemen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ötvös Loránd"/>
              </a:rPr>
              <a:t>Eötvös Loránd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engedélyével rövid ideig a budapesti egyetemen is dolgozott.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Főleg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Németország"/>
              </a:rPr>
              <a:t>Németországban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munkálkodott,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Katódsugárzás"/>
              </a:rPr>
              <a:t>katódsugarak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tulajdonságait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kutatta. Sikerült a katódsugarakat (elektronokat) a nagyon ritka gázzal töltött kisülési csőből egy vékony fémfólián át kivezetnie — ez a kivezető nyílás lett az ún. „Lénárd-ablak”. Súlyos problémát okozott, hogy abban az időben úgy vélték, hogy: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atomok áthatolhatatlanok,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fémek atomjai szorosan illeszkednek egymáshoz;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tehát az elektronoknak a fémben el kellett volna nyelődniük. Lénárd arra következtetésre jutott, hogy az atomok belsejében csak egy egészen kis tartomány áthatolhatatlan. Ezeket a tartományokat intenzív erőtereknek képzelte el és „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dynamidáknak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nevezte el őket. Ez a modell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Joseph John Thomson"/>
              </a:rPr>
              <a:t>J. J. Thomson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atommodelljének kidolgozásáig volt érvényesnek tekinthető.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[4]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fotoelektromos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hatásra adott magyarázatát általában ma is elfogadják. Ezért és a katódsugaras vizsgálatokra alapozott atommodelléért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1905"/>
              </a:rPr>
              <a:t>1905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Fizikai Nobel-díj"/>
              </a:rPr>
              <a:t>fizikai Nobel-díjat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kapott. A Magyar Tudományos Akadémiával élete végéig fenntartotta a kapcsolatot. Körülbelül száz tudományos cikke jelent meg és két könyvet is írt.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Világnézete, politikai tevékenysége[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Szakasz szerkesztése: Világnézete, politikai tevékenysége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 az árja-kozmopolita ellentét kihangsúlyozója, a nemzetiszocialista rendszer aktív támogatója lett idősebb korában. Az ún. „Deutsche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vezéralakjaként szerepe volt Einstein eredményeinek lejáratásában.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„Lénárdnak meggyőződése volt, hogy sarlatánok veszik körül, akik elrabolták a dicsőségét, továbbá zsidó összeesküvők, akik a hiteles tudományt absztrakt és obskúrus matematikával igyekeznek helyettesíteni, így aztán természetes szövetségese volt a felemelkedőben lévő német nemzetiszocialista pártnak. Hitler alatt ő lett az árja fizika vezéregyénisége, és megírta a négykötetes Deutsche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(Német fizika) című munkáját, amely a relativitáselméletet mint zsidó csalást, Röntgent mint a zsidó fizika művelőjét kárhoztatta. Ez bizarrul és nevetségesen hangzott, annál is inkább, mivel Röntgen nem volt zsidó.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Lénárd elveszítette a kapcsolatot az új iránnyal, amelyet a fizika a XX. században vett, s most már csupán a nemzetiszocialista propagandagépezet szócsöve volt. Utolsó éveit keserű elszigeteltségben töltötte, saját nagyszerű eredményei, amelyekkel kiérdemelte az elismerést és a Nobel-díjat, szinte feledésbe merültek.”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[5]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111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Gamow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osz Birodalom"/>
              </a:rPr>
              <a:t>Orosz Birodalomban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Odesszában született (ma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Ukrajna"/>
              </a:rPr>
              <a:t>Ukrajna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része). 1922–23-ban az itteni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Novorosszijai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Egyetemen tanult, majd 1923-29 között a Leningrádi Állami Egyetemen. Egy ideig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ekszandr Alekszandrovics Fridman (a lap nem létezik)"/>
              </a:rPr>
              <a:t>Alekszandr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lekszandr Alekszandrovics Fridman (a lap nem létezik)"/>
              </a:rPr>
              <a:t>Fridman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tanítványa volt. Később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Göttingen"/>
              </a:rPr>
              <a:t>Göttingenben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tanult kvantumelméletet; az atommaggal kapcsolatos itteni kutatásaira alapozta később doktori értekezését. 1928–31 között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Koppenhágai Egyetem"/>
              </a:rPr>
              <a:t>Koppenhágai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Koppenhágai Egyetem"/>
              </a:rPr>
              <a:t>Egyetem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Elméleti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Fizikai Intézetében dolgozott — ezt megszakítva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Ernest Rutherford"/>
              </a:rPr>
              <a:t>Ernest Rutherforddal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működött együtt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Cambridge-i Egyetem"/>
              </a:rPr>
              <a:t>Cambridge-i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Cambridge-i Egyetem"/>
              </a:rPr>
              <a:t>Egyetem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avendish Laboratórium (a lap nem létezik)"/>
              </a:rPr>
              <a:t>Cavendish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avendish Laboratórium (a lap nem létezik)"/>
              </a:rPr>
              <a:t> Laboratóriumában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Koppenhágában barátkozott össze a nála pár évvel fiatalabb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Teller Ede"/>
              </a:rPr>
              <a:t>Teller Edével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darabig együttműködött a szovjet hatóságokkal (1931–1933 között a Leningrádi Műszaki Főiskolán tanított), de a növekvő elnyomás hatására elhagyta az országot. Két első szökési kísérlete (a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Fekete-tenger"/>
              </a:rPr>
              <a:t>Fekete-tengeren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át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Törökország"/>
              </a:rPr>
              <a:t>Törökországba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illetve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Murmanszk"/>
              </a:rPr>
              <a:t>Murmanszkon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át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Norvégia"/>
              </a:rPr>
              <a:t>Norvégiába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kedvezőtlen időjárás miatt meghiúsult. 1933-ban sikerült útlevelet szereznie feleségének és magának egy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Brüsszel"/>
              </a:rPr>
              <a:t>brüsszeli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konferenciára, ahonnan nem tért haza. 1934-ben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Amerikai Egyesült Államok"/>
              </a:rPr>
              <a:t>Egyesült Államokba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költözött, ahol 1940-ben kapott állampolgárságot.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1934-től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George Washington Egyetem (a lap nem létezik)"/>
              </a:rPr>
              <a:t>George Washington Egyetemen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dolgozott. Amikor meghívták professzornak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Magfizika"/>
              </a:rPr>
              <a:t>magfizika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oktatására, kikötötte, hogy csak akkor megy, ha Teller Edét is viheti magával. „Ez az ember mindent tud!” — mondta róla. Közösen dolgozták ki a termonukleáris magfúzió elméletét.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[1]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Ebben az időszakában Teller mellett főleg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Mario Schoenberg (a lap nem létezik)"/>
              </a:rPr>
              <a:t>Mario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Mario Schoenberg (a lap nem létezik)"/>
              </a:rPr>
              <a:t>Schoenberggel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Ralph Alpher (a lap nem létezik)"/>
              </a:rPr>
              <a:t>Ralph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Ralph Alpher (a lap nem létezik)"/>
              </a:rPr>
              <a:t>Alpherrel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publikált.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1954-ig Washingtonban maradt, 1956-ig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Kalifornia"/>
              </a:rPr>
              <a:t>kaliforniai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Berkeley Egyetem (a lap nem létezik)"/>
              </a:rPr>
              <a:t>Berkeley Egyetemen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dolgozott, majd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Boulder (város) (a lap nem létezik)"/>
              </a:rPr>
              <a:t>boulderi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Colorado Egyetem (a lap nem létezik)"/>
              </a:rPr>
              <a:t>Colorado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Colorado Egyetem (a lap nem létezik)"/>
              </a:rPr>
              <a:t> Egyetemen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1956-ban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UNESCO"/>
              </a:rPr>
              <a:t>UNESCO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Kalinga-díj (a lap nem létezik)"/>
              </a:rPr>
              <a:t>Kalinga-díjjal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tüntette ki a tudománynépszerűsítő munkájáért.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Erősen excentrikus személyiségét John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Gribbin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következőképp jellemzi: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Gamownak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megvolt az az örvendetes, bár (a kollégái számára) bosszantó képessége, hogy hiányos vagy egész egyszerűen hibás érvelés alapján mély meglátásokra jutott. Így például 1952-ben kiadott,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című művében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Kozmikus mikrohullámú háttérsugárzás"/>
              </a:rPr>
              <a:t>kozmikus mikrohullámú háttérsugárzás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várható hőmérsékletét a rá jellemző számítási hibák egyike miatt a ténylegesen számított érték 10-szeresének, 50 K-nek adta meg.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/>
              </a:rPr>
              <a:t>[2]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Viselkedése, megjelenése meglehetősen feltűnő volt; így például fölöttébb kedvelte az extravagáns, jól láthatóan drága autókat.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Nagyszerűen értett a tudomány népszerűsítéséhez; a fizika és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Kozmológia"/>
              </a:rPr>
              <a:t>kozmológia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alapjait közérthetően elmagyarázó művei igazi bestsellerekké váltak.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Munkássága[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Szakasz szerkesztése: Munkásság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Első alapvető eredményét 1928-ban érte el, amikor kidolgozta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Alagútjelenség (a lap nem létezik)"/>
              </a:rPr>
              <a:t>alagútjelenség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elméletét, és ezzel meg tudta magarázni a természetes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Alfa-részecske"/>
              </a:rPr>
              <a:t>alfa-bomlást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 volt az első, aki (a washingtoni egyetemen töltött időszakában) a kozmológiai elgondolásokból megpróbálta kiszámolni, hogyan keletkezhettek az egyes elemek.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Ősrobbanás"/>
              </a:rPr>
              <a:t>ősrobbanás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elméletét elfogadó első fizikusok egyikeként úgy gondolta, hogy az univerzum kezdetben sűrű és forró neutrongáz volt, de ilyen körülmények között a neutronok gyorsan elbomlanak egy protonra és egy neutronra — ezekből áll a hidrogén. Kellőképp sűrű és forró viszonyok között az ütköző protonok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Deutérium"/>
              </a:rPr>
              <a:t>deutérium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atommagokká olvadnak össze, és a további ütközések eredményeként alakulnak ki a hélium meglehetősen stabil atommagjai (az alfa-részecskék). Frissen végzett tanítványára,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Ralph Alpher (a lap nem létezik)"/>
              </a:rPr>
              <a:t>Ralph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Ralph Alpher (a lap nem létezik)"/>
              </a:rPr>
              <a:t>Alpherre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bízta a konkrét számításokat, és megállapították, hogy a héliumnál nehezebb elemek ebben a folyamatban nem keletkezhetnek, mert mire ehhez elegendő hélium kialakul, a világegyetem túlságosan kitágul és lehűl, miáltal a magfúzió leáll. Ezt az alapvető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Kozmogónia (a lap nem létezik)"/>
              </a:rPr>
              <a:t>kozmogóniai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gondolatot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Alpherrel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közös cikkben tette közzé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1948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-ban. Sajátos humorával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Alphert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tette meg első szerzőnek és másodiknak beszúrta barátja, a szintén kozmológus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Hans Albrecht Bethe"/>
              </a:rPr>
              <a:t>Hans Albrecht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Hans Albrecht Bethe"/>
              </a:rPr>
              <a:t>Bethe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nevét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(akinek semmilyen szerepe nem volt a cikkben, sőt, egyes források szerint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Gamow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se kérdezte arról, adja-e a nevét a cikkhez), hogy a mindenek kezdetét tárgyaló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Alpher-Bethe-Gamow elmélet (a lap nem létezik)"/>
              </a:rPr>
              <a:t>Alpher-Bethe-Gamow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Alpher-Bethe-Gamow elmélet (a lap nem létezik)"/>
              </a:rPr>
              <a:t> elmélet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0" tooltip="Görög ábécé"/>
              </a:rPr>
              <a:t>görög ábécé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első három betűjére utaljon. (A nehezebb elemek kialakulását később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1" tooltip="Fred Hoyle"/>
              </a:rPr>
              <a:t>Fred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1" tooltip="Fred Hoyle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1" tooltip="Fred Hoyle"/>
              </a:rPr>
              <a:t>Hoyle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számította ki.)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Ugyancsak 1948-ban rájött arra, hogy a magfúzió feltételeként az ősrobbanásnak nagyon forrónak kellett lennie, de nem lehetett túl forró, mert akkor a nagy energiájú fotonok frissiben szétszakították volna az éppen csak létrejött alfa-részecskéket. Ezt az ötletét is megosztotta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Ralph Alpher (a lap nem létezik)"/>
              </a:rPr>
              <a:t>Ralph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Ralph Alpher (a lap nem létezik)"/>
              </a:rPr>
              <a:t>Alpherrel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2" tooltip="Robert Hermann (a lap nem létezik)"/>
              </a:rPr>
              <a:t>Robert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2" tooltip="Robert Hermann (a lap nem létezik)"/>
              </a:rPr>
              <a:t>Hermannnal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közösen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Gamow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eredeti elképzelésének szinte minden részletét helyesbítve, illetve felülírva) kiszámította először, hogy a héliumot létrehozó magfúzióhoz egymilliárd fok feletti hőmérsékletre volt szükség, majd ezután, hogy a ősrobbanásból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Kozmikus mikrohullámú háttérsugárzás"/>
              </a:rPr>
              <a:t>kozmikus mikrohullámú háttérsugárzásnak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kellett visszamaradnia, és ennek hőmérséklete 10 K-nél kisebb kell legyen, körülbelül 5 K.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Gamow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eleinte el sem hitte, hogy ennek a jóslatnak bármiféle gyakorlati következménye lenne, illetve az bármiképp ellenőrizhető lenne. Néhány év alatt azonban megbarátkozott a gondolattal, és több cikkében is foglalkozott vele. A háttérsugárzás leírását bevette tudománynépszerűsítő könyveibe (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1952) is, aminek hatására a közvéleményben az az elképzelés alakult ki, hogy a háttérsugárzást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Gamow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jósolta meg.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csillagokban lezajló fúziós reakciókra alapozva kidolgozta a csillagok fejlődésének új modelljét. Részt vett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Ősrobbanás"/>
              </a:rPr>
              <a:t>ősrobbanás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elméletének kidolgozásában.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Hans Albrecht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3" tooltip="Strasbourg"/>
              </a:rPr>
              <a:t>Straßburg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4" tooltip="1906"/>
              </a:rPr>
              <a:t>1906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5" tooltip="Július 2."/>
              </a:rPr>
              <a:t>július 2.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6" tooltip="Ithaca (a lap nem létezik)"/>
              </a:rPr>
              <a:t>Ithaca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7" tooltip="New York"/>
              </a:rPr>
              <a:t>New York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8" tooltip="2005"/>
              </a:rPr>
              <a:t>2005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9" tooltip="Március 6."/>
              </a:rPr>
              <a:t>március 6.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0" tooltip="Németország"/>
              </a:rPr>
              <a:t>német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Amerikai Egyesült Államok"/>
              </a:rPr>
              <a:t>amerikai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1" tooltip="Nobel-díj"/>
              </a:rPr>
              <a:t>Nobel-díjas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2" tooltip="Fizikus"/>
              </a:rPr>
              <a:t>fizikus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3" tooltip="Fizikai Nobel-díj"/>
              </a:rPr>
              <a:t>Fizikai Nobel-díjat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4" tooltip="1967"/>
              </a:rPr>
              <a:t>1967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kapta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5" tooltip="Csillag"/>
              </a:rPr>
              <a:t>csillagok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energiatermelésével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kapcsolatos felfedezéseiért.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6" tooltip="Második világháború"/>
              </a:rPr>
              <a:t>második világháború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alatt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7" tooltip="Atombomba"/>
              </a:rPr>
              <a:t>atombomba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előállítását végző titkos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8" tooltip="Manhattan terv"/>
              </a:rPr>
              <a:t>Manhattan terv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alatt az ő csoportja számolta ki, hogy mekkora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9" tooltip="Urán"/>
              </a:rPr>
              <a:t>urán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-235 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0" tooltip="Kritikus tömeg (fizika) (a lap nem létezik)"/>
              </a:rPr>
              <a:t>kritikus tömege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a tömeg, melynél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1" tooltip="Maghasadás"/>
              </a:rPr>
              <a:t>hasadás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elegendő a bomba robbanásához.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Fontos szerepe volt a hidrogénbomba kifejlesztésében is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2" tooltip="1950-es évek"/>
              </a:rPr>
              <a:t>1950-es években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Később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3" tooltip="Albert Einstein"/>
              </a:rPr>
              <a:t>Albert Einsteinnel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együtt lépett fel a kísérleti atomrobbantások és a fegyverkezési verseny ellen. Részben ő vette rá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4" tooltip="1963"/>
              </a:rPr>
              <a:t>1963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5" tooltip="Fehér Ház"/>
              </a:rPr>
              <a:t>Fehér Házat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légköri kísérleti atomrobbantásokat tiltó szerződés, majd a fegyverzetcsökkentést szolgáló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6" tooltip="SALT–1"/>
              </a:rPr>
              <a:t>SALT–1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szerződés aláírására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7" tooltip="1972"/>
              </a:rPr>
              <a:t>1972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-ben.</a:t>
            </a:r>
          </a:p>
          <a:p>
            <a:pPr rtl="0"/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Tartalomjegyzék</a:t>
            </a:r>
          </a:p>
          <a:p>
            <a:pPr rtl="0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elrejtés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8"/>
              </a:rPr>
              <a:t>1Munkássága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9"/>
              </a:rPr>
              <a:t>2Jegyzetek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0"/>
              </a:rPr>
              <a:t>3További információk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1"/>
              </a:rPr>
              <a:t>3.1Magyarul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2"/>
              </a:rPr>
              <a:t>3.2Angolul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Munkássága[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3" tooltip="Szakasz szerkesztése: Munkásság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jelentősen hozzájárult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4" tooltip="Kvantummechanika"/>
              </a:rPr>
              <a:t>kvantummechanika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5" tooltip="Kvantum-elektrodinamika"/>
              </a:rPr>
              <a:t>kvantum-elektrodinamika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fejlődéséhez. Közreműködött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6" tooltip="Erős kölcsönhatás"/>
              </a:rPr>
              <a:t>magerők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megértésében, és foglalkozott az energiatermelés általános kérdéseivel.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Magfizika"/>
              </a:rPr>
              <a:t>magfizika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területén végzett munkája tette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8" tooltip="Manhattan terv"/>
              </a:rPr>
              <a:t>Manhattan terv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egyik legfontosabb közreműködőjévé.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7" tooltip="1943"/>
              </a:rPr>
              <a:t>1943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8" tooltip="1946"/>
              </a:rPr>
              <a:t>1946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között ő volt ott az elméleti fizikai részleg vezetője. Nevéhez fűződik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9" tooltip="Bethe-rács"/>
              </a:rPr>
              <a:t>Bethe-rács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fogalmának bevezetése is (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0" tooltip="1935"/>
              </a:rPr>
              <a:t>1935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részt vett az elektronok anyagban történő lefékeződését leíró elmélet kidolgozásában (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1" tooltip="Bethe–Bloch formula (a lap nem létezik)"/>
              </a:rPr>
              <a:t>Bethe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1" tooltip="Bethe–Bloch formula (a lap nem létezik)"/>
              </a:rPr>
              <a:t>–Bloch formula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2" tooltip="1934"/>
              </a:rPr>
              <a:t>1934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és fontos szerepe volt a csillagbelsők magfizikai folyamatainak feltárásában (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3" tooltip="CNO-ciklus"/>
              </a:rPr>
              <a:t>Bethe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3" tooltip="CNO-ciklus"/>
              </a:rPr>
              <a:t>–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3" tooltip="CNO-ciklus"/>
              </a:rPr>
              <a:t>Weizsäcker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3" tooltip="CNO-ciklus"/>
              </a:rPr>
              <a:t> ciklus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Emellett a Hans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adta az első magyarázatot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4" tooltip="Hidrogén"/>
              </a:rPr>
              <a:t>hidrogén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5" tooltip="Spektrumvonal (a lap nem létezik)"/>
              </a:rPr>
              <a:t>spektrumvonalainak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6" tooltip="Lamb-eltolódás (a lap nem létezik)"/>
              </a:rPr>
              <a:t>Lamb-eltolódására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Haláláig aktív maradt a tudományos életben. Az utolsó (99-dik) életévében is lelkesedéssel foglalkozott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7" tooltip="Szupernóva"/>
              </a:rPr>
              <a:t>szupernóvák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nehéz matematikájával.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97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Albert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polgári mérnökként született,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Marthe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Goumoëns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lombier, Vaud"/>
              </a:rPr>
              <a:t>Colombierben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ausanne"/>
              </a:rPr>
              <a:t>Lausanne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közelében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vájc"/>
              </a:rPr>
              <a:t>Svájcban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 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éves korában tervezett egy játék repülőgépet,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szabadalmaztatta.Részt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vett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École polytechnique fédérale de Lausanne"/>
              </a:rPr>
              <a:t>École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École polytechnique fédérale de Lausanne"/>
              </a:rPr>
              <a:t>polytechnique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École polytechnique fédérale de Lausanne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École polytechnique fédérale de Lausanne"/>
              </a:rPr>
              <a:t>fédérale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École polytechnique fédérale de Lausanne"/>
              </a:rPr>
              <a:t> de Lausanne-ban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 Az 1930-as diploma megszerzése után egy mérnöki cég gépházában dolgozott. Kirándulni ment, és amikor visszajött, felfedezte, hogy a kutyáját fésűk borítják, amelyek a prémhez kapcsolódtak. Ezután 1948-tól tíz évig kitalálta a horgok és hurok kötőelemeket. 1955-ben sikeresen szabadalmaztatta a horgot és a hurkot, és évente 60 millió yardot (kb. 55 000 km) értékesített egy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multimilliós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dollárral.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George háromszor házasodott meg: Jeanne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Schnyder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1932-ben,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Monique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Panchaud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Bottens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1949-ben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Mary Dale. </a:t>
            </a:r>
            <a:r>
              <a:rPr lang="hu-H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 </a:t>
            </a:r>
            <a:r>
              <a:rPr lang="hu-HU" sz="1200" b="0" i="1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Wikipedia: Kérem, tisztázza"/>
              </a:rPr>
              <a:t>Tisztázás szükséges</a:t>
            </a:r>
            <a:r>
              <a:rPr lang="hu-H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Apja halálát 1966-ban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örökölte a család otthonát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Colombier-ben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Saint-Saphorin-sur-Morges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hâteau"/>
              </a:rPr>
              <a:t>kastélyban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sír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Commugnyban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meghalt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Commugny"/>
              </a:rPr>
              <a:t>Commugnyban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Svájcban, ahol eltemetik. Az önkormányzat posztumuszként egy utcát,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L'avenue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George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nevet kapott.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[1]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1999-ben bekerült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Nemzeti Feltalálók Hírességek Csarnoka"/>
              </a:rPr>
              <a:t>National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Nemzeti Feltalálók Hírességek Csarnoka"/>
              </a:rPr>
              <a:t>Inventors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Nemzeti Feltalálók Hírességek Csarnoka"/>
              </a:rPr>
              <a:t> Hall of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Nemzeti Feltalálók Hírességek Csarnoka"/>
              </a:rPr>
              <a:t>Fame-ba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hogy megtalálja a horgot és a hurkot.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[2]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tépőzár feltalálása [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zerkesztés: Tépőzár feltalálás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Tépőzár, a találmány, amelyre a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híres</a:t>
            </a:r>
          </a:p>
          <a:p>
            <a:r>
              <a:rPr lang="hu-HU" i="1" dirty="0" smtClean="0"/>
              <a:t>További részletekért lásd a </a:t>
            </a:r>
            <a:r>
              <a:rPr lang="hu-HU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tépőzáras"/>
              </a:rPr>
              <a:t>tépőzár Történelem részeit</a:t>
            </a:r>
            <a:r>
              <a:rPr lang="hu-HU" i="1" dirty="0" smtClean="0"/>
              <a:t> 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először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koncepcionálta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horgot és a hurokot, miután 1941-ben visszatér az alpesi kutyájával.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[3]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[4]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[5]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Miután eltávolították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Burr (gyümölcs)"/>
              </a:rPr>
              <a:t>tarisznyarák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(magok) Szőr, kíváncsi volt rá, hogyan működik. Mikroszkóp alatt megvizsgálta őket, és megjegyezte, hogy több száz "horgot" kaptak valami hurokkal, például ruhát, állati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szőrmet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vagy hajat.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[6]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Meglátta annak a lehetőségét, hogy két anyagot egyszerűen megfordíthatunk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[4],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rájönne, hogyan kell megismételni a horgokat és hurkokat.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[5]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Eredetileg az emberek nem akarták komolyan venni, és az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ötletet.Elvitt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ötletét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Lyon"/>
              </a:rPr>
              <a:t>Lyonba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amely akkoriban a szövés központja volt, ahol sikerült elérnie egy szövőszék segítségét, aki két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Pamut"/>
              </a:rPr>
              <a:t>pamutszalagot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készített. A gyapot azonban gyorsan kitört, így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Szintetikus szál"/>
              </a:rPr>
              <a:t>szintetikus szálakra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fordult.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[6]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Nejlon"/>
              </a:rPr>
              <a:t>nejlonon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legjobb szintetikusnak bizonyult, próbára és hibára támaszkodva, végül felfedezte, hogy a nejlon olyan horgokat hoz létre, amelyek tökéletesek a rögzítő horog oldalához, ha forró infravörös fényt varrtak.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[5]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Bár kitalálta, hogyan kell a horgokat készíteni, még ki kellett találnia a módszert, hogy gépesítse a folyamatot, és hogy megcsinálja a hurkot. Ezután azt találta, hogy a nylon szál, amikor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hurokszövött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hőkezelt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megtartja alakját és rugalmas, de a hurkot csak a megfelelő helyre kellett vágni, hogy sokszor rögzíthessék őket. A feladásának küszöbén új elképzelés érte. Vett egy pecsétet, és levágta a felsőt a hurkokról, így olyan horgokat hozva létre, amelyek tökéletesen illeszkednek a hurkokhoz.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[6]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horgok szövésének mechanizálása nyolc évig tartott, és még egy év telt el a szövőszék elkészítéséhez, amely a hurkokat után vágta a hurkot. Összességében tíz év kellett ahhoz, hogy létrehozzanak egy gépesített folyamatot.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[6]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1951-ben benyújtotta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Szabadalom"/>
              </a:rPr>
              <a:t>szabadalmi szabadalmát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Svájcban, és a szabadalmat 1955-ben adták.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[5]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azonnal nagy keresletet vár. Néhány éven belül szabadalmakat kapott, majd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Németország"/>
              </a:rPr>
              <a:t>Németországban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vájc"/>
              </a:rPr>
              <a:t>Svájcban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Egyesült Királyság"/>
              </a:rPr>
              <a:t>Egyesült Királyságban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Svédország"/>
              </a:rPr>
              <a:t>Svédországban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Olaszország"/>
              </a:rPr>
              <a:t>Olaszországban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Hollandia"/>
              </a:rPr>
              <a:t>Hollandiában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Belgium"/>
              </a:rPr>
              <a:t>Belgiumban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Kanada"/>
              </a:rPr>
              <a:t>Kanadában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boltot nyitott. 1957-ben elszállt a textilközpontba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Manchester, New Hampshire"/>
              </a:rPr>
              <a:t>Manchesterben, New Hampshire-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Egyesült Államok"/>
              </a:rPr>
              <a:t>Egyesült Államokban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[6]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Velcro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"bársony"), a horgolt ("horog"), a találmány, valamint a cég, amely továbbra is gyártja és forgalmazza a rögzítő rendszert,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Velcro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nevet adta.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/>
              </a:rPr>
              <a:t>[7]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[5]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Azonban a hurok és hurok integrációja a textiliparba időbe telt, részben annak megjelenése miatt. Az 1960-as évek elején a horgok és hurok úgy nézett ki, mint az olcsó textíliák maradványaiból készültek, ami a ruhák iránt érdeklődő. 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/>
              </a:rPr>
              <a:t>[8]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Velcro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márkájú kampó és hurok első jelentős alkalmazási területe az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légtér"/>
              </a:rPr>
              <a:t>űrkutatási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iparágban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jött létre, ahol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űrhajósok"/>
              </a:rPr>
              <a:t>űrhajósok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manőverezték a nagyméretű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Űrjáték"/>
              </a:rPr>
              <a:t>öltözékeken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azokon kívül. Végül a síelők észrevették, hogy egy öltöny hasonló előnyei voltak, amelyek könnyebben be- és kiszálltak.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Búvárkodás"/>
              </a:rPr>
              <a:t>A búvárkodás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a tengeri halászfelszerelés hamarosan követte.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Mestral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sikertelenül próbálta frissíteni szabadalmát, és 1978-ban lejárt.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09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vagy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James a németországi Hamburgban született 1882. augusztus 26-án a zsidó bankár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JacobFrank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felesége Rebeka legidősebb fiaként. Hamburgban töltötte gyermekkorát és itt tanult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Wilhelm-Gymnasium-ban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melyet 1902-ben fejezett be. Ezután rövid ideig a Heidelbergi egyetemen kémiát tanult, majd Berlinben, többek között Paul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Drude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Emil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Warburg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mellett fizikát, majd 1906 után asszisztens, röviddel ezután Berlinben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Heinrick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Rubens mellett dolgozott, 1911-től előadó, 1916-tól egyetemi docens lett.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1911-ben kötött házasságot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Ingrid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Josefsonnal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két lányuk: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Dagmar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Lisa született. Frank 1946-ban másodszor is megnősült; egykori asszisztensét vette feleségül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Göttingenbe költözött, itt végezte díjazott munkáját, ahol 1920-ban kinevezték a fizika professzorává. A náci politika elleni tiltakozásul 1933-ban lemondott állásáról, és Dániába költözött, majd 1935-ben az Egyesült Államokba ment, itt Baltimore-ban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Hopkins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Egyetem professzora, majd 1938-ban pedig a Chicagói Egyetem fizikai-kémia professzora lett.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Göttingeni látogatása során Göttingenben halt meg, 1964. május 21-én, sírja Hamburgban található.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Munkássága[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zakasz szerkesztése: Munkásság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Fotokémiai és atomfizikai kutatásai során a molekulák disszociációjakor fellépő energiának a molekulák sávos színképéből való meghatározásával foglalkozott. A II. világháború alatt részt vett az atombomba fejlesztésében. Ellenezte a bomba katonai célú bevetését. Azt javasolta, hogy hatását egy lakatlan területen felrobbantva mutassák be.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1925-ben Gustav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Hertz-cel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megosztva kapott fizikai Nobel-díjat az elektronokkal bombázott atomok gerjesztésére és ionizációjára vonatkozó kutatásokért. Megmutatta, hogy az ütköző elektronoknak bizonyos minimális energiára van szükségük ahhoz, hogy egy atomot az alapállapotából gerjesztett állapotba emeljenek fel.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1879-ben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Pfaffendorfban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(ez a falu ma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Koblenz"/>
              </a:rPr>
              <a:t>Koblenz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része) született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émetország"/>
              </a:rPr>
              <a:t>Németországban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katonatiszt Julius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Minna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Zerrener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fiaként (a család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1913"/>
              </a:rPr>
              <a:t>1913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nyerte el az örökös nemesi rangot, s így a család neve von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Lauéra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változott). 1896-ban, 17 éves korában, amikor értesül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Wilhelm Conrad Röntgen"/>
              </a:rPr>
              <a:t>Röntgen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felfedezéséről, maga is megismétli a Röntgen-kísérletet.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trasbourg"/>
              </a:rPr>
              <a:t>Strasbourgi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Protestantizmus"/>
              </a:rPr>
              <a:t>Protestáns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Gimnázium elvégzése után (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1898"/>
              </a:rPr>
              <a:t>1898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 érettségizett) szülei katonai iskolába íratják.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katonai iskola mellett fizikát és matematikát hallgat a strasbourgi, a müncheni és a göttingeni egyetemen. 23 éves korában azután végleg a fizikusi pálya mellett dönt,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Berlin"/>
              </a:rPr>
              <a:t>Berlinbe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utazik 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Max Planck"/>
              </a:rPr>
              <a:t>Max Planck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előadásait hallgatja. 1903-ban szerzi meg doktorátusát 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cum laude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minősítéssel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Optika"/>
              </a:rPr>
              <a:t>optika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témakörében, azon belül is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Fény"/>
              </a:rPr>
              <a:t>fényhullámok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kölcsönhatásából.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1905"/>
              </a:rPr>
              <a:t>1905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visszatér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Berlin"/>
              </a:rPr>
              <a:t>berlini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Elméleti Fizikai Intézet (a lap nem létezik)"/>
              </a:rPr>
              <a:t>Elméleti Fizikai Intézetbe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ahol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Max Planck"/>
              </a:rPr>
              <a:t>Max Planck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asszisztense lesz. Első éveiben főleg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Termodinamika"/>
              </a:rPr>
              <a:t>termodinamika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entrópia, az interferencia témaköre foglalkoztatja. Később bekapcsolódik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Relativitáselmélet"/>
              </a:rPr>
              <a:t>relativitáselmélettel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kapcsolatos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munkákba. Nemcsak művelője, de népszerűsítője is lesz az elméletnek, és 1910-ben elsőként írja meg a relativitáselmélet összefoglaló könyvét.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1919"/>
              </a:rPr>
              <a:t>1919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többéves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Zürich"/>
              </a:rPr>
              <a:t>zürichi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Würzburg"/>
              </a:rPr>
              <a:t>würzburgi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tanítás után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visszatért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Humboldt Egyetem"/>
              </a:rPr>
              <a:t>Berlini Egyetemre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idősödő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Max Planck"/>
              </a:rPr>
              <a:t>Max Planck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mellé.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legbámulatosabb alakja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émetország"/>
              </a:rPr>
              <a:t>német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Tudomány"/>
              </a:rPr>
              <a:t>tudomány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Nemzetiszocializmus"/>
              </a:rPr>
              <a:t>náci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uralom alatti szomorú történetének. Rajta kívül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Porosz Tudományos Akadémia (a lap nem létezik)"/>
              </a:rPr>
              <a:t>Porosz Tudományos Akadémiának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mindössze két tagja tiltakozott hevesen, amikor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1933"/>
              </a:rPr>
              <a:t>1933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Albert Einstein"/>
              </a:rPr>
              <a:t>Albert Einstein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kilépett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Kaiser Wilhelm Intézet (a lap nem létezik)"/>
              </a:rPr>
              <a:t>Kaiser Wilhelm Intézetből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Nyíltan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Nemzetiszocializmus"/>
              </a:rPr>
              <a:t>náciellenes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volt, de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émetország"/>
              </a:rPr>
              <a:t>Németországban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maradt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ennek ellenére a szövetségesek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Egyesült Királyság"/>
              </a:rPr>
              <a:t>Angliába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internálták.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1960"/>
              </a:rPr>
              <a:t>1960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Április 8."/>
              </a:rPr>
              <a:t>április 8-án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 motorkerékpárral való ütközés során súlyosan megsérült, és két héttel később,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1960"/>
              </a:rPr>
              <a:t>1960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Április 23."/>
              </a:rPr>
              <a:t>április 23-án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elhunyt.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Magánélete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Szakasz szerkesztése: Magánélete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hu-H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1910"/>
              </a:rPr>
              <a:t>1910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 vette feleségül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Magdalene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Degent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a házaspárnak két gyermeke született.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kereste az izgalmakat, szerette a hegymászást és a vitorlázást,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Neumann János"/>
              </a:rPr>
              <a:t>Neumann Jánoshoz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hasonlóan imádott gyorsan vezetni.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Nobel-díjas kísérlet[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Szakasz szerkesztése: A Nobel-díjas kísérlet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1909-től a Müncheni Egyetemen kutat és a kristályfizikával kezd el foglalkozni. Fölmerül benne az az ötlet, hogy a kristályrácson való elhajlással a röntgensugárzás hullámtermészetét bizonyítani lehetne. Korábban optikai rácson végezték el ezt a kísérletet, de az nem hozott eredményt.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felveti a ötletet, hogy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Röntgensugárzás"/>
              </a:rPr>
              <a:t>röntgensugárzás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Hullámhossz"/>
              </a:rPr>
              <a:t>hullámhossza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jelentősen kisebb lehet. mint a látható fényé. Ezért azt javasolja, hogy a röntgensugárzást próbálják meg átvezetni egy kristályon.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Röntgendiffrakció"/>
              </a:rPr>
              <a:t>röntgendiffrakciós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kísérleti ötletét meg is valósítja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Knipping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Fridrich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rézgálic kristályon. A mérés sikeres, a röntgensugár elhajlása során létrejött interferenciaképet a fotólemezen rögzítik. Ezért 1914-ben megkapja a Nobel- díjat. Az indoklásban ez szerepel: "a röntgensugár-diffrakció felfedezéséért kristályokon".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korrektségére jellemző, hogy a díjért járó összeget megosztotta a kísérletet elvégző két kutatóval,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Knippinggel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Fridrichhel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630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Otto Stern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Żory"/>
              </a:rPr>
              <a:t>Żory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Felső-Szilézia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1888"/>
              </a:rPr>
              <a:t>1888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ebruár 17."/>
              </a:rPr>
              <a:t>február 17.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erkeley (a lap nem létezik)"/>
              </a:rPr>
              <a:t>Berkeley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1969"/>
              </a:rPr>
              <a:t>1969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Augusztus 17."/>
              </a:rPr>
              <a:t>augusztus 17.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német származású, 1933-ban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merikai Egyesült Államok"/>
              </a:rPr>
              <a:t>Egyesült Államokba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emigrált fizikus.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 molekulasugár-módszer kifejlesztéséért és a proton mágneses momentumának felfedezéséért"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1943"/>
              </a:rPr>
              <a:t>1943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-ban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Fizikai Nobel-díj"/>
              </a:rPr>
              <a:t>fizikai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Fizikai Nobel-díj"/>
              </a:rPr>
              <a:t>Nobel-díjjal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tüntették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ki.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[3]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Tartalomjegyzék</a:t>
            </a:r>
          </a:p>
          <a:p>
            <a:pPr rtl="0"/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elrejtés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 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1Életrajza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2Stern-Gerlach kísérlet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3Jegyzetek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4Források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Életrajza[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Szakasz szerkesztése: Életrajz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1906-ig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Wrocław"/>
              </a:rPr>
              <a:t>breslaui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gimnáziumban tanult. Számos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Természettudomány"/>
              </a:rPr>
              <a:t>természettudományi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témájú előadást végighallgatott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München"/>
              </a:rPr>
              <a:t>Münchenben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Freiburg im Breisgau"/>
              </a:rPr>
              <a:t>Freiburgban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míg végül a fizikai kémia mellett döntött: 1906-ban kezdte tanulmányait és 1912-ben szerzett doktori címet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Breslaui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Egyetemen. Ugyanebben az évben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Albert Einstein"/>
              </a:rPr>
              <a:t>Albert Einsteinhez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ment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Prága"/>
              </a:rPr>
              <a:t>prágai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Károly Egyetem"/>
              </a:rPr>
              <a:t>Károly Egyetemre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majd 1913-ban követte őt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Zürich"/>
              </a:rPr>
              <a:t>Zürichbe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Eidgenössische Technische Hochschule"/>
              </a:rPr>
              <a:t>Svájci Szövetségi Műszaki Főiskolára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1914-ben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Frankfurt am Main"/>
              </a:rPr>
              <a:t>Frankfurtba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ment, ahol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Termodinamika"/>
              </a:rPr>
              <a:t>termodinamikai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munkákba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kezdett, majd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Max Born"/>
              </a:rPr>
              <a:t>Max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Max Born"/>
              </a:rPr>
              <a:t>Bornnál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tudományos fokozatot szerzett fizikai kémiában és elméleti fizikában (1915).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Első világháború"/>
              </a:rPr>
              <a:t>első világháború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idején (1914-1918) altisztként,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Geológus"/>
              </a:rPr>
              <a:t>geológusként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Łomża"/>
              </a:rPr>
              <a:t>Łomżában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Lengyelország"/>
              </a:rPr>
              <a:t>Lengyelország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A háború után visszatért Frankfurtba, ahol professzori címet kapott.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1921-ben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Rostock"/>
              </a:rPr>
              <a:t>Rostocki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Egyetem meghívására a kísérleti fizika tanszék professzora, 1923-ban pedig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Hamburg"/>
              </a:rPr>
              <a:t>Hamburgi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Egyetem újonnan alapított fizikai kémia intézetének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physikalische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Chemie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professzora és igazgatója (1923) lett. Itt együtt dolgozott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Walter Baade (a lap nem létezik)"/>
              </a:rPr>
              <a:t>Walter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Walter Baade (a lap nem létezik)"/>
              </a:rPr>
              <a:t>Baade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Csillagász"/>
              </a:rPr>
              <a:t>csillagásszal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Erich Hecke (a lap nem létezik)"/>
              </a:rPr>
              <a:t>Erich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Erich Hecke (a lap nem létezik)"/>
              </a:rPr>
              <a:t>Hecke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Matematikus"/>
              </a:rPr>
              <a:t>matematikussal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0" tooltip="Wolfgang Pauli"/>
              </a:rPr>
              <a:t>Wolfgang Pauli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1" tooltip="Fizikus"/>
              </a:rPr>
              <a:t>fizikussal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Hamburgban dolgozta ki a molekulasugár módszerét, amellyel igazolta a gázrészecskék sebességeloszlására vonatkozó összefüggéseket és 1933-ban kimérte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2" tooltip="Proton"/>
              </a:rPr>
              <a:t>proton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mágneses nyomatékát. (Louis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Dunoyer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már 1911-ben rámutatott arra, hogy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3" tooltip="Atom"/>
              </a:rPr>
              <a:t>atomok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illetve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4" tooltip="Molekula"/>
              </a:rPr>
              <a:t>molekulák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 vákuumkamrában egyenes pályát követnek; munkája csaknem teljesen feledésbe merült, míg Stern a módszert a szabad atomok tulajdonságainak vizsgálataihoz fel nem használta.)</a:t>
            </a:r>
          </a:p>
          <a:p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5" tooltip="Zsidók"/>
              </a:rPr>
              <a:t>Zsidó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származása miatt 1933-ban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merikai Egyesült Államok"/>
              </a:rPr>
              <a:t>Egyesült Államokba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emigrált, 1939-ben amerikai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6" tooltip="Állampolgár"/>
              </a:rPr>
              <a:t>állampolgár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lett. 1945-ig kutató professzorként dolgozott a Carnegie Intézetben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7" tooltip="Pittsburgh"/>
              </a:rPr>
              <a:t>Pittsburghben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Stern-Gerlach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kísérlet[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8" tooltip="Szakasz szerkesztése: Stern-Gerlach kísérlet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kísérlet célja a tér és a töltéssel rendelkező rotáló testek közti kölcsönhatás tanulmányozása volt. Otto Stern 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9" tooltip="Walther Gerlach (a lap nem létezik)"/>
              </a:rPr>
              <a:t>Walther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9" tooltip="Walther Gerlach (a lap nem létezik)"/>
              </a:rPr>
              <a:t>Gerlach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érdeme annak kimutatása, hogy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0" tooltip="Elektron"/>
              </a:rPr>
              <a:t>elektronnak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saját mágneses nyomatéka is van. Kísérletük eredményét Bohr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Sommerfeld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kutatásainak eredményével akarták összehasonlítani. Híres kísérletükben alapállapotú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1" tooltip="Ezüst"/>
              </a:rPr>
              <a:t>ezüstatomokból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álló nyalábot állítottak elő párologtatással egy kályha segítségével. Az esetleges mágneses dipólusok kimutatása érdekében inhomogén mágneses téren vezették át a semleges ezüstatomokat. Ebben az ezüstatomoknak a klasszikus elképzelés szerint nem lehetett mágneses nyomatéka, az eredménynek egy elmosódott foltnak kellett volna lennie. A nyaláb viszont két részre hasadt, vagyis az ernyőn két folt keletkezett.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2" tooltip="Samuel Abraham Goudsmit (a lap nem létezik)"/>
              </a:rPr>
              <a:t>Samuel Abraham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2" tooltip="Samuel Abraham Goudsmit (a lap nem létezik)"/>
              </a:rPr>
              <a:t>Goudsmit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3" tooltip="George Eugene Uhlenbeck (a lap nem létezik)"/>
              </a:rPr>
              <a:t>George Eugene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3" tooltip="George Eugene Uhlenbeck (a lap nem létezik)"/>
              </a:rPr>
              <a:t>Uhlenbeck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az elektron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4" tooltip="Spin"/>
              </a:rPr>
              <a:t>spinjének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feltételezésével meg tudta magyarázni a kapott képet.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5" tooltip="Kvantummechanika"/>
              </a:rPr>
              <a:t>kvantummechanika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szerint ugyanis az ezüstatom elektronjának nincs pálya-mágneses nyomatéka (l=0). Így a mágneses nyomaték csak a legkülső elektron saját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perdületéhez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(spinjéhez) kapcsolódó mágneses nyomatékától származhat, amelyiknek beállása a külső inhomogén mágneses térhez képest kétféle lehet, párhuzamos, vagy ellentétes. A kísérlet során ezért hasadt két részre a részecskenyaláb.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90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51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hu-HU" sz="2400" dirty="0" smtClean="0"/>
              <a:t>mind amerikai, </a:t>
            </a:r>
          </a:p>
          <a:p>
            <a:pPr marL="228600" lvl="1">
              <a:spcBef>
                <a:spcPts val="1000"/>
              </a:spcBef>
            </a:pPr>
            <a:r>
              <a:rPr lang="hu-HU" sz="2400" dirty="0" smtClean="0"/>
              <a:t>J.R. </a:t>
            </a:r>
            <a:r>
              <a:rPr lang="hu-HU" sz="2400" dirty="0" err="1" smtClean="0"/>
              <a:t>Oishei</a:t>
            </a:r>
            <a:r>
              <a:rPr lang="hu-HU" sz="2400" dirty="0" smtClean="0"/>
              <a:t> amerikai: 1917: első sikeres ablaktörlő gyár </a:t>
            </a:r>
            <a:r>
              <a:rPr lang="hu-HU" sz="2400" dirty="0" err="1" smtClean="0"/>
              <a:t>Tri-Continental</a:t>
            </a:r>
            <a:r>
              <a:rPr lang="hu-HU" sz="2400" baseline="0" dirty="0" smtClean="0"/>
              <a:t> Corporation; szakadó esőben elütött egy kerékpárost</a:t>
            </a:r>
            <a:endParaRPr lang="hu-HU" sz="2400" dirty="0" smtClean="0"/>
          </a:p>
          <a:p>
            <a:pPr marL="228600" lvl="1">
              <a:spcBef>
                <a:spcPts val="1000"/>
              </a:spcBef>
            </a:pPr>
            <a:r>
              <a:rPr lang="hu-HU" sz="2400" dirty="0" smtClean="0"/>
              <a:t>Robert </a:t>
            </a:r>
            <a:r>
              <a:rPr lang="hu-HU" sz="2400" dirty="0" err="1" smtClean="0"/>
              <a:t>Kearns</a:t>
            </a:r>
            <a:endParaRPr lang="hu-HU" sz="2400" dirty="0" smtClean="0"/>
          </a:p>
          <a:p>
            <a:pPr marL="685800" lvl="2">
              <a:spcBef>
                <a:spcPts val="1000"/>
              </a:spcBef>
            </a:pPr>
            <a:r>
              <a:rPr lang="hu-HU" sz="2200" dirty="0" smtClean="0"/>
              <a:t>1963:megszakításokkal működő ablaktörlő ( pezsgősdugó baleset után megvakult): 14 évig pereskedett a Forddal és Chryslerrel, majd 40 millió dollár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69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1917-es </a:t>
            </a:r>
            <a:r>
              <a:rPr lang="hu-H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Balfour-nyilatkozat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amelyet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1917"/>
              </a:rPr>
              <a:t>1917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vember 2."/>
              </a:rPr>
              <a:t>november 2-án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adtak ki, a brit kormánynak egy bizalmasan kezelt állami jelentése volt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szmán Birodalom"/>
              </a:rPr>
              <a:t>Oszmán Birodalom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szétosztásában, miután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lső világháború"/>
              </a:rPr>
              <a:t>első világháború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véget ér.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levél a brit kabinet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1917"/>
              </a:rPr>
              <a:t>1917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Október 31."/>
              </a:rPr>
              <a:t>október 31-ei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álláspontját mutatja, melyben a britek támogatják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ionizmus"/>
              </a:rPr>
              <a:t>cionistákat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egy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Zsidók"/>
              </a:rPr>
              <a:t>zsidó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"nemzeti otthon" létrehozásában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Palesztina"/>
              </a:rPr>
              <a:t>Palesztinában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azzal a kikötéssel, hogy ez nem jár együtt a területen élő más népek önrendelkezési jogainak csorbulásával.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Balfour-nyilatkozatot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később bejegyezték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Törökország"/>
              </a:rPr>
              <a:t>Törökországgal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kötött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Párizsi békeszerződések"/>
              </a:rPr>
              <a:t>párizsi békeszerződésbe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Palesztinai brit mandátum (a lap nem létezik)"/>
              </a:rPr>
              <a:t>palesztinai brit mandátumot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létrehozó dokumentumba. A nyilatkozatot levél formájában juttatta el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Arthur Balfour"/>
              </a:rPr>
              <a:t>gróf Arthur James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Arthur Balfour"/>
              </a:rPr>
              <a:t>Balfour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külügyminiszter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Walter Rothschild (a lap nem létezik)"/>
              </a:rPr>
              <a:t>Walter Rothschild bárónak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brit zsidóság egyik vezetőjének, hogy közvetítse azt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Egyesült Királyság Cionista Szövetsége (a lap nem létezik)"/>
              </a:rPr>
              <a:t>Egyesült Királyság Cionista Szövetsége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felé. A dokumentum a Brit Nemzeti Könyvtárban található.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59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Rutherford: „ A természettudomány vagy fizika, vagy csak bélyeggyűjtés”</a:t>
            </a:r>
          </a:p>
          <a:p>
            <a:r>
              <a:rPr lang="hu-HU" dirty="0" smtClean="0"/>
              <a:t>Harald Bohr :22 évesen matematikai doktorátus, első helyen a futball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Niels Henrik David Bohr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oppenhága"/>
              </a:rPr>
              <a:t>Koppenhága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1885"/>
              </a:rPr>
              <a:t>1885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któber 7."/>
              </a:rPr>
              <a:t>október 7.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Koppenhága,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1962"/>
              </a:rPr>
              <a:t>1962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November 18."/>
              </a:rPr>
              <a:t>november 18.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Nobel-díj"/>
              </a:rPr>
              <a:t>Nobel-díjas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Dánok"/>
              </a:rPr>
              <a:t>dán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Fizikus"/>
              </a:rPr>
              <a:t>fizikus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Atom"/>
              </a:rPr>
              <a:t>atomszerkezet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Kvantummechanika"/>
              </a:rPr>
              <a:t>kvantummechanika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tudományterületén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dolgozott. Tudományos kutatásai elismeréseként 1922-ben elnyerte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Fizikai Nobel-díj"/>
              </a:rPr>
              <a:t>fizikai Nobel-díjat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1938-ban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Magyar Tudományos Akadémia"/>
              </a:rPr>
              <a:t>Magyar Tudományos Akadémia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tiszteleti tagjává választotta.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Niels Bohr szenvedélyes futballjátékos volt, a két testvér sok meccsen játszott együtt az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Akademisk Boldklub"/>
              </a:rPr>
              <a:t>Akademisk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Akademisk Boldklub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Akademisk Boldklub"/>
              </a:rPr>
              <a:t>Boldklub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színeiben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Niels Bohrnak és feleségének,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Margharete-nek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 gyermeke született. Ketten fiatalon meghaltak, a többiek közül hárman sikeres életpályát futottak be. Egyikük,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Aage Niels Bohr"/>
              </a:rPr>
              <a:t>Aage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Aage Niels Bohr"/>
              </a:rPr>
              <a:t> Niels Bohr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szintén fizikus lett, és apjához hasonlóan elnyerte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Fizikai Nobel-díj"/>
              </a:rPr>
              <a:t>fizikai Nobel-díjat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1975"/>
              </a:rPr>
              <a:t>1975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38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Aimé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hires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francia matematikus, sz. Genfben 1755-ben, meghalt elmebetegen Angliában 1803 okt. 24-én. Ő volt az első, ki a komplex, számok rendszerének síkban való ábrázolásával, foglalkozott. Nevét azonban az általa feltalált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Argand-féle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lángzók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tették ismeretessé, melyekben a bél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csőalakú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üres hengert alkot, mely a levegőnek a lánghoz belülről úgy, mint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kivülről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való hozzáférését lehetővé teszi. A lángra helyezett üveghenger légáramot hoz létre, miáltal az égés élénk és a füstképződés elesik. A. találmánya 1782-ből származik; ez év szept. 7-én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Lemonnier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Brisson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róla az akadémiának tettek jelentést és 1787-ben kiváltságot kapott a feltaláló,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Ambroise-Bonaventure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Lange Párisban javította a lámpát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célszerübb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üvegkémény alkalmazása által. A. később Angliában élt és még egyéb tanulmányokat is tett. Midőn a francia forradalom ideje alatt a kiváltságokat eltörölték,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egyuttal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Argand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privilégiumát is megsemmisítették.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more: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http://www.kislexikon.hu/argand.html#ixzz4lNbJsXF0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19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Morse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Charlestownban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oston"/>
              </a:rPr>
              <a:t>Boston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közelében,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Massachusetts"/>
              </a:rPr>
              <a:t>Massachusetts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államban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az Amerikai Egyesült Államokban született,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edidiah Morse (a lap nem létezik)"/>
              </a:rPr>
              <a:t>Jedidiah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edidiah Morse (a lap nem létezik)"/>
              </a:rPr>
              <a:t> Morse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Kongregacionalisták (a lap nem létezik)"/>
              </a:rPr>
              <a:t>kongregacionalista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lelkész, tudós, „az amerikai földrajztudomány atyja”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Elizabeth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Breese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Morse első gyermekeként. Eredetileg nem tudós, hanem képzett (festő)művész volt.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Andover (a lap nem létezik)"/>
              </a:rPr>
              <a:t>Andoverben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Phillips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Akadémián tanult, majd 1810-ben diplomát szerzett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Yale Egyetem"/>
              </a:rPr>
              <a:t>Yale Egyetemen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Mivel jómódú családból származott, lehetősége volt 1811–1815 között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Anglia"/>
              </a:rPr>
              <a:t>Angliában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tanulmányozni az európai festészetet, majd 1829-től a párizsi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Louvre"/>
              </a:rPr>
              <a:t>Louvre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múzeumban kiállított híres festők műveit másolta. A következő tíz évet vándorművészként töltötte; különösen a portréfestészetért lelkesedett. 1832-ben tért vissza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Amerikai Egyesült Államok"/>
              </a:rPr>
              <a:t>Amerikába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ahol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New York-i Egyetem"/>
              </a:rPr>
              <a:t>New York-i Egyetemen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 of New York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mint a festés és rajzolás professzora dolgozott.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Hazafelé úton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nevű vitorlás postahajón együtt utazott Charles Thomas Jackson professzorral, aki egy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Elektromágnesség"/>
              </a:rPr>
              <a:t>elektromágnessel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szórakoztatta utastársait. Morse több kísérletét is végignézte az elektromágnesességgel foglalkozó tudósnak, és élmények hatására maga is elkezdett foglalkozni a művészettől merőben távol álló témával. Azonnal munkához látott és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fedélzetén elkészítette távírójának vázlatos tervrajzát, valamint kialakította az első távközlő jelrendszerét, amely pontok és vonalak kombinációjából állt. Ez volt az első lépés az elektromos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Távíró"/>
              </a:rPr>
              <a:t>távíró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felé. Hazatérése után egyre kevesebbet festett, ereje nagy részét inkább találmánya megvalósítására fordította. Készülékére és ábécéjére 1837-ben nyújtotta be első szabadalmát.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Morséra leginkább az általa kidolgozott kódrendszer (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Morzekód"/>
              </a:rPr>
              <a:t>Morse-kód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miatt emlékeznek, és nem a műszere miatt, ami először lehetővé tette ennek használatát.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Morse távírója[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Szakasz szerkesztése: Morse távírója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"Telegráfjának lényege az volt, hogy az adó által történt a vevő elektromágnesének a vezérlése. Egyszerűbben: egy kis kar lenyomása zárta, elengedése pedig megszakította az áramkört. Zárt áramkör esetén egy elektromágnes a vevő oldalon magához vonzott egy írószerkezetet megszakításakor pedig egy rugó visszarántotta eredeti helyzetébe. Az írókészülék alatt egy óramű egyenletes sebességgel vitt odébb egy papírszalagot, amelyre a jelek regisztrálása történt. Mégpedig olyan formán, hogy ha nem folyt áram a vezetékben, akkor egyenes vonal, zárt áramkör esetén pedig cikcakkos rajzolódott a papírcsíkra.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„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Sully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fedélzete: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Eu-ból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tér haza, Charles Jackson  természettudós: elektromágnes, ezzel talán megvalósulhat egy egyhuzalos távíró ( a föld is része), </a:t>
            </a:r>
            <a:r>
              <a:rPr lang="hu-H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dörzselektromos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távírók már működtek az egész világban, de kis hatótávolsággal.</a:t>
            </a:r>
            <a:r>
              <a:rPr lang="hu-HU" dirty="0" smtClean="0"/>
              <a:t> Leonard </a:t>
            </a:r>
            <a:r>
              <a:rPr lang="hu-HU" dirty="0" err="1" smtClean="0"/>
              <a:t>Gae</a:t>
            </a:r>
            <a:r>
              <a:rPr lang="hu-HU" baseline="0" dirty="0" smtClean="0"/>
              <a:t> kémiaprof: jelrögzítő rendszer tökéletesítése: óraműves, tintás-tollas felvevőeszköz; ., </a:t>
            </a:r>
            <a:r>
              <a:rPr lang="hu-HU" dirty="0" smtClean="0"/>
              <a:t>, Joseph Henry intézetvezető: akkumulátoros relék, , Alfred </a:t>
            </a:r>
            <a:r>
              <a:rPr lang="hu-HU" dirty="0" err="1" smtClean="0"/>
              <a:t>Vail</a:t>
            </a:r>
            <a:r>
              <a:rPr lang="hu-HU" dirty="0" smtClean="0"/>
              <a:t> villamosmérnök: relék tökéletesítése, gumiszigetelők. 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7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Stephen Gray angol csillagász, fizikus.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Életéről és körülményeiről nagyon keveset tudunk.</a:t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1666 decemberében született az angliai Canterburyben, s néhány iskolai év után édesapja textilfestő műhelyében kezdett dolgozni. Élénken érdeklődött a természettudományok, különösen a csillagászat iránt. Gray saját maga csiszolt lencséket, készített távcsövet, és csillagászati megfigyelései által egyre nagyobb hírnévre tett szert. Később segédkezett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Jean T. Desaguliers"/>
              </a:rPr>
              <a:t>Jean T.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Jean T. Desaguliers"/>
              </a:rPr>
              <a:t>Desaguliers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francia fizikus mellett, és figyelme mindinkább a dörzselektromosság felé fordult, majd ő végezte az első kísérleteket az elektromosság vezetésével kapcsolatban.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Eleinte azt vizsgálta, hogy a fémek dörzsölés hatására nem válnak-e elektromossá, később pedig egy megdörzsölt üvegrúd mindkét végét parafával dugta be azt figyelve, hogy az üvegrúd megtartja-e elektromos állapotát. Ha a bedugaszolt csővéget pelyhekhez közelítette, azok a dugóhoz repültek, tehát a dugó átvette a csőből az elektromosság egy részét. Ugyanezt a kísérletet elvégezte fenyőfapálcára rögzített elefántcsont golyóval is és ugyanerre az eredményre jutott. Gray így fedezte fel, hogy az elektromosság vezethető.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 után pedig már az érdekelte, hogy nagy távolságokra is vezethető-e az elektromosság. Újabb kísérleteiben fémhuzalokat alkalmazott és megfigyelte, hogy azok is vezetik az elektromos áramot. 1729 júniusában kísérleteinek eredményeképpen sikerült az első „távvezetéket” elkészítenie: 215 méterre vezette el az áramot, és felosztotta az anyagokat „elektromos” és „nem elektromos” anyagokra. Ebből azután [Charles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François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Cisternay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ozd létre ezt a szócikket!"/>
              </a:rPr>
              <a:t>?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francia fizikus jutott arra a következtetésre, hogy kétféle: pozitív és negatív elektromosság létezik.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 1731-ben és 1732-ben munkásságának elismeréseképpen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Copley-érmet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kapott, ami a Royal Society (Királyi Tanács) mindmáig legmagasabb kitüntetése. 1732-ben a Tanács tagjai közé választotta.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Copley-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oyal Society"/>
              </a:rPr>
              <a:t>Royal Society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Stephen Gray 1736. február 7-én hunyt el Londonban.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6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1891. október 20-án született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Cheshire-ben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Angliában. Apja John Joseph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anyja Mary Anne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volt. A Manchester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végezte középiskoláit, majd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niversity of Manchester (a lap nem létezik)"/>
              </a:rPr>
              <a:t>University of Manchester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 és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University of Cambridge"/>
              </a:rPr>
              <a:t>University of Cambridge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-en tanult, majd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rnest Rutherford"/>
              </a:rPr>
              <a:t>Ernest Rutherford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Hans Geiger"/>
              </a:rPr>
              <a:t>Hans Geiger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mellett dolgozott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Manchesteri Egyetem"/>
              </a:rPr>
              <a:t>Manchesteri Egyetemen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1914-ben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Berlin"/>
              </a:rPr>
              <a:t>Berlinbe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Technische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Hochschuléba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(ma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Berlini Műszaki Egyetem"/>
              </a:rPr>
              <a:t>Berlini Műszaki Egyetem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ment Geigerrel, de kitört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Első világháború"/>
              </a:rPr>
              <a:t>első világháború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teljes idejére internálták.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Cambridge-ben[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Szakasz szerkesztése: Cambridge-ben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háború után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visszatért Cambridge-be, ahol ismét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rnest Rutherford"/>
              </a:rPr>
              <a:t>Ernest Rutherforddal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dolgozott;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Radioaktivitás"/>
              </a:rPr>
              <a:t>radioaktív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anyagok gamma-emisszióját vizsgálta. Tanulmányozták az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Alfa-részecske"/>
              </a:rPr>
              <a:t>alfa-részecskékkel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bombázott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elemek átalakulását és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Atommag"/>
              </a:rPr>
              <a:t>atommag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természetét.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1931-ben értesült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Frédéric Joliot-Curie"/>
              </a:rPr>
              <a:t>Frédéric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Frédéric Joliot-Curie"/>
              </a:rPr>
              <a:t> Joliot-Curie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 felesége,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Irène Joliot-Curie"/>
              </a:rPr>
              <a:t>Irène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eredményeiről, hogy a természetes radioaktív sugárzásnak kitett kémiai elemekből más elemek addig ismeretlen tömegszámú változatai,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Izotóp"/>
              </a:rPr>
              <a:t>izotópjai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jönnek létre. E munkákat folytatva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1932-ben alapvető eredményre jutott: felfedezte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Atommag"/>
              </a:rPr>
              <a:t>atommagban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lévő semleges részecskéket,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Neutron"/>
              </a:rPr>
              <a:t>neutronokat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pozitív töltésű és ezért azok jelentős elektromos töltése miatt a nehéz atommagokról visszaverődő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 tooltip="Hélium"/>
              </a:rPr>
              <a:t>hélium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-atommagokkal (alfa-részecskékkel) szemben az semleges nem kell legyőznie elektromos gátat, ezért a legnehezebb elemek magját is átjárhatja, illetve és széthasíthatja.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Ezért a történelmi felfedezésért megkapta 1932-ben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 tooltip="Royal Society"/>
              </a:rPr>
              <a:t>Royal Society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 tooltip="Hugh-érem (a lap nem létezik)"/>
              </a:rPr>
              <a:t>Hugh-érmét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majd 1935-ben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Fizikai Nobel-díj"/>
              </a:rPr>
              <a:t>fizikai Nobel-díjat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Később megtudta, hogy egy német kutató,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Hans Falkenhagen (a lap nem létezik)"/>
              </a:rPr>
              <a:t>Hans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 tooltip="Hans Falkenhagen (a lap nem létezik)"/>
              </a:rPr>
              <a:t>Falkenhagen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Rostock"/>
              </a:rPr>
              <a:t>Rostock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ugyanabban az időben szintén felfedezte a neutront, de nem merte publikálni az eredményt. Amikor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értesült a felfedezésről, felajánlotta, hogy megosztja vele a Nobel-díjat, de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Falkenhagen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udvariasan visszautasította a megtiszteltetést.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felfedezése lehetővé tette, hogy az uránnál nehezebb elemeket állítsanak elő laboratóriumban. Felfedezése különösen megihlette a Nobel-díjas olasz fizikust,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 tooltip="Enrico Fermi"/>
              </a:rPr>
              <a:t>Enrico Fermit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 felfedezte a lassú neutronok által beindított magreakciókat, és vezette az osztrák fizikus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Lise Meitner"/>
              </a:rPr>
              <a:t>Lise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Lise Meitner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Lise Meitner"/>
              </a:rPr>
              <a:t>Meitnert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arra, hogy felfedezze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 tooltip="Maghasadás"/>
              </a:rPr>
              <a:t>maghasadást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Liverpoolban[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Szakasz szerkesztése: Liverpoolban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1935-ben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 tooltip="Liverpooli Egyetem (a lap nem létezik)"/>
              </a:rPr>
              <a:t>Liverpooli Egyetem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fizikaprofesszora lett. Az 1940-es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Frisch-Peierls-memorandum (a lap nem létezik)"/>
              </a:rPr>
              <a:t>Frisch-Peierls-memorandum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következtében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ami az atombomba megvalósíthatóságáról szólt –, jelölték őt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 tooltip="MAUD Bizottság (a lap nem létezik)"/>
              </a:rPr>
              <a:t>MAUD Bizottságba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 a témát tovább tanulmányozta. 1940-ben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Tizard-küldöttség (a lap nem létezik)"/>
              </a:rPr>
              <a:t>Tizard-küldöttség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tagjaként Észak-Amerikába látogatott, hogy az amerikaiakkal és kanadaiakkal együttműködjön a nukleáris kutatások terén. 1940 novemberében visszatérve Angliába arra a következtetésre jutott, hogy ebből a kutatásból semmi sem fog kijönni a háború vége előtt. 1940-ben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 tooltip="Franz Simon (a lap nem létezik)"/>
              </a:rPr>
              <a:t>Franz Simon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akit a MAUD bízott meg, azt jelentette, hogy lehetséges 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Urán-235"/>
              </a:rPr>
              <a:t>urán-235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-ös izotóp elkülönítése. Simon jelentése költségbecsléseket és technikai leírást tartalmazott nagy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 tooltip="Urándúsítás"/>
              </a:rPr>
              <a:t>urándúsító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üzemre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vonatkozóan.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később azt írta, ekkor jött rá, hogy "a nukleáris bomba nemcsak lehetséges, hanem elkerülhetetlen. Ekkortól altatót kellett szednem, ez volt az egyetlen orvosság."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Nemsokkal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ezután csatlakozott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Manhattan terv"/>
              </a:rPr>
              <a:t>Manhattan tervhez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az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 tooltip="Amerikai Egyesült Államok"/>
              </a:rPr>
              <a:t>Egyesült Államokban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 kifejlesztette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Hiroshima"/>
              </a:rPr>
              <a:t>Hiroshimára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és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 tooltip="Nagaszaki"/>
              </a:rPr>
              <a:t>Nagaszakira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ledobott atombombát.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Chadwicket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0" tooltip="1945"/>
              </a:rPr>
              <a:t>1945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-ben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1" tooltip="Lovag"/>
              </a:rPr>
              <a:t>lovaggá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ütötték.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Megint Cambridge-ben[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2" tooltip="Szakasz szerkesztése: Megint Cambridge-ben"/>
              </a:rPr>
              <a:t>szerkesztés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háború után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Chadwick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 tért vissza Liverpoolba, amíg a cambridge-i </a:t>
            </a:r>
            <a:r>
              <a:rPr lang="hu-H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3" tooltip="Gonville and Caius College (a lap nem létezik)"/>
              </a:rPr>
              <a:t>Gonville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3" tooltip="Gonville and Caius College (a lap nem létezik)"/>
              </a:rPr>
              <a:t> and </a:t>
            </a:r>
            <a:r>
              <a:rPr lang="hu-HU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3" tooltip="Gonville and Caius College (a lap nem létezik)"/>
              </a:rPr>
              <a:t>Caius</a:t>
            </a:r>
            <a:r>
              <a:rPr lang="hu-HU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3" tooltip="Gonville and Caius College (a lap nem létezik)"/>
              </a:rPr>
              <a:t> College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feje nem lett (1948-1958). Cambridge-ben halt meg 1974. július 24-én.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0D41-0266-4103-9381-A3219DBFE6F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75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27C1-E3FE-4194-ADA8-6C2F9F47CF0B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5AFF-E169-4E5B-BFED-3994D0ED7D7F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4C48-A453-491F-80A9-04F7D5F29193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8372-A1E8-4F08-98E4-7C792E4406BF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8DC5-4F24-4AD9-BD47-3E6ABDD97ED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93E6-75BB-4EB9-AB45-7E21CD300D50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58E4-D33B-438F-BBE0-AE1F75F00240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CE1F-E521-4DF2-B2F1-7907125194B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310EC2B-A960-4EED-98E1-7594328C7F82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70F-0003-4D08-AF35-235B102C4A19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50C8A-BA98-44C8-979E-31E6B7DC8D99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75E3-9954-41FA-B5D6-72511B4ABC39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0AE7-23DC-49E0-902B-EF186C62ED2A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B290-736A-4A67-8E9C-F63E594D83C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A7B3-40BD-43D0-ADF2-94781A6F85D9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392-FA85-43ED-8B90-1D89B1F50A69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E3A9-C60B-404B-B60F-8855B95C7203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BADA7-671C-40F7-ACE9-8E6EF1F8FFC8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7549278" cy="1464218"/>
          </a:xfrm>
        </p:spPr>
        <p:txBody>
          <a:bodyPr/>
          <a:lstStyle/>
          <a:p>
            <a:r>
              <a:rPr lang="hu-HU" dirty="0" smtClean="0"/>
              <a:t>Néhány </a:t>
            </a:r>
            <a:r>
              <a:rPr lang="hu-HU" dirty="0" smtClean="0"/>
              <a:t>tudományos felfedezés története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(é</a:t>
            </a:r>
            <a:r>
              <a:rPr lang="hu-HU" dirty="0" smtClean="0"/>
              <a:t>rdekességek a tudomány világából)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09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Sir James </a:t>
            </a:r>
            <a:r>
              <a:rPr lang="hu-HU" dirty="0" err="1" smtClean="0"/>
              <a:t>Chadwick</a:t>
            </a:r>
            <a:r>
              <a:rPr lang="hu-HU" dirty="0" smtClean="0"/>
              <a:t> (1891-1974) fogpasztája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19" y="2161309"/>
            <a:ext cx="7576989" cy="430876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Nobel-díjas angol </a:t>
            </a:r>
            <a:r>
              <a:rPr lang="hu-HU" dirty="0"/>
              <a:t>fizikus, a neutron </a:t>
            </a:r>
            <a:r>
              <a:rPr lang="hu-HU" dirty="0" smtClean="0"/>
              <a:t>felfedezője</a:t>
            </a:r>
          </a:p>
          <a:p>
            <a:r>
              <a:rPr lang="hu-HU" dirty="0" smtClean="0"/>
              <a:t>alacsony sor, gyapotfonó munkás fia</a:t>
            </a:r>
          </a:p>
          <a:p>
            <a:r>
              <a:rPr lang="hu-HU" dirty="0" smtClean="0"/>
              <a:t>gátlásos jó matematikus, rossz bizottságnál felvételizett </a:t>
            </a:r>
          </a:p>
          <a:p>
            <a:r>
              <a:rPr lang="hu-HU" dirty="0" smtClean="0"/>
              <a:t>Manchesteri Egyetem fizikus szak: Rutherford felfigyel rá</a:t>
            </a:r>
          </a:p>
          <a:p>
            <a:r>
              <a:rPr lang="hu-HU" dirty="0" smtClean="0"/>
              <a:t>ösztöndíj Berlinbe: Hans Geiger, </a:t>
            </a:r>
            <a:r>
              <a:rPr lang="hu-HU" dirty="0" err="1" smtClean="0"/>
              <a:t>Lise</a:t>
            </a:r>
            <a:r>
              <a:rPr lang="hu-HU" dirty="0" smtClean="0"/>
              <a:t> </a:t>
            </a:r>
            <a:r>
              <a:rPr lang="hu-HU" dirty="0" err="1" smtClean="0"/>
              <a:t>Meitner</a:t>
            </a:r>
            <a:r>
              <a:rPr lang="hu-HU" dirty="0" smtClean="0"/>
              <a:t>, Einstein, Otto Hahn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I.vh.kitörése</a:t>
            </a:r>
            <a:r>
              <a:rPr lang="hu-HU" dirty="0" smtClean="0"/>
              <a:t> Berlinben éri, a Cook utazási ügynökség rossz tanácsot ad, így </a:t>
            </a:r>
            <a:r>
              <a:rPr lang="hu-HU" dirty="0" err="1" smtClean="0"/>
              <a:t>Ruhlébenben</a:t>
            </a:r>
            <a:r>
              <a:rPr lang="hu-HU" dirty="0" smtClean="0"/>
              <a:t> fogságba kerül</a:t>
            </a:r>
          </a:p>
          <a:p>
            <a:r>
              <a:rPr lang="hu-HU" dirty="0" smtClean="0"/>
              <a:t>kézzel fabrikált felszereléssel hozott létre egy laboratóriumot</a:t>
            </a:r>
          </a:p>
          <a:p>
            <a:r>
              <a:rPr lang="hu-HU" dirty="0" smtClean="0"/>
              <a:t>radioaktívként reklámozott fogpasztával kísérletezik</a:t>
            </a:r>
          </a:p>
          <a:p>
            <a:r>
              <a:rPr lang="hu-HU" dirty="0" smtClean="0"/>
              <a:t>1918-ban szabadul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17" y="2542381"/>
            <a:ext cx="2794000" cy="3492500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684285" y="6282552"/>
            <a:ext cx="6870660" cy="365125"/>
          </a:xfrm>
        </p:spPr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Luis de </a:t>
            </a:r>
            <a:r>
              <a:rPr lang="hu-HU" dirty="0" err="1" smtClean="0"/>
              <a:t>Broglie</a:t>
            </a:r>
            <a:r>
              <a:rPr lang="hu-HU" dirty="0" smtClean="0"/>
              <a:t> (1892-1987) elkap egy hullámot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7909498" cy="407778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Nobel-díjas francia fizikus</a:t>
            </a:r>
          </a:p>
          <a:p>
            <a:r>
              <a:rPr lang="fr-FR" dirty="0"/>
              <a:t>Louis-Victor-Pierre-Raymond, de </a:t>
            </a:r>
            <a:r>
              <a:rPr lang="fr-FR" dirty="0" smtClean="0"/>
              <a:t>Broglie </a:t>
            </a:r>
            <a:r>
              <a:rPr lang="fr-FR" dirty="0"/>
              <a:t>7. </a:t>
            </a:r>
            <a:r>
              <a:rPr lang="fr-FR" dirty="0" smtClean="0"/>
              <a:t>hercege</a:t>
            </a:r>
            <a:endParaRPr lang="hu-HU" dirty="0" smtClean="0"/>
          </a:p>
          <a:p>
            <a:r>
              <a:rPr lang="hu-HU" dirty="0" smtClean="0"/>
              <a:t>Sorbonne: történettudomány</a:t>
            </a:r>
          </a:p>
          <a:p>
            <a:r>
              <a:rPr lang="hu-HU" dirty="0" err="1"/>
              <a:t>I</a:t>
            </a:r>
            <a:r>
              <a:rPr lang="hu-HU" dirty="0" err="1" smtClean="0"/>
              <a:t>.vh</a:t>
            </a:r>
            <a:r>
              <a:rPr lang="hu-HU" dirty="0" smtClean="0"/>
              <a:t>.: katona: önként rádió-hírközlési szolgálat</a:t>
            </a:r>
          </a:p>
          <a:p>
            <a:r>
              <a:rPr lang="hu-HU" dirty="0" smtClean="0"/>
              <a:t>doktori disszertációja: kvantumelmélet</a:t>
            </a:r>
          </a:p>
          <a:p>
            <a:pPr>
              <a:lnSpc>
                <a:spcPct val="100000"/>
              </a:lnSpc>
            </a:pPr>
            <a:r>
              <a:rPr lang="hu-HU" dirty="0" smtClean="0"/>
              <a:t>E=mc</a:t>
            </a:r>
            <a:r>
              <a:rPr lang="hu-HU" baseline="30000" dirty="0" smtClean="0"/>
              <a:t>2 </a:t>
            </a:r>
            <a:r>
              <a:rPr lang="hu-HU" dirty="0" smtClean="0"/>
              <a:t> és E=</a:t>
            </a:r>
            <a:r>
              <a:rPr lang="hu-HU" dirty="0" err="1" smtClean="0"/>
              <a:t>hf</a:t>
            </a:r>
            <a:r>
              <a:rPr lang="hu-HU" dirty="0" smtClean="0"/>
              <a:t>, így minden mozgó részecske leírható </a:t>
            </a:r>
            <a:r>
              <a:rPr lang="hu-HU" dirty="0"/>
              <a:t>hullámként</a:t>
            </a:r>
          </a:p>
          <a:p>
            <a:pPr>
              <a:lnSpc>
                <a:spcPct val="100000"/>
              </a:lnSpc>
            </a:pPr>
            <a:r>
              <a:rPr lang="hu-HU" dirty="0"/>
              <a:t>a bírálók nem tudván vele mit kezdeni, Einsteinhez küldték a doktori disszertációt: „ Azt hiszem, ez az első halvány fény, amely fizikai rejtélyeink e </a:t>
            </a:r>
            <a:r>
              <a:rPr lang="hu-HU" dirty="0" err="1"/>
              <a:t>legkomiszabbikára</a:t>
            </a:r>
            <a:r>
              <a:rPr lang="hu-HU" dirty="0"/>
              <a:t> vetül.”</a:t>
            </a:r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50" y="2336799"/>
            <a:ext cx="2833750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961376" y="6393388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</a:t>
            </a:r>
            <a:r>
              <a:rPr lang="hu-HU" dirty="0" smtClean="0"/>
              <a:t>énárd Fülöp (1862-1947)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77091" y="2133600"/>
            <a:ext cx="8437418" cy="441959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Philipp Eduard Anton von </a:t>
            </a:r>
            <a:r>
              <a:rPr lang="de-DE" dirty="0" smtClean="0"/>
              <a:t>Lenard</a:t>
            </a:r>
            <a:r>
              <a:rPr lang="hu-HU" dirty="0" smtClean="0"/>
              <a:t>: osztrák-magyar</a:t>
            </a:r>
            <a:r>
              <a:rPr lang="hu-HU" dirty="0"/>
              <a:t> </a:t>
            </a:r>
            <a:r>
              <a:rPr lang="hu-HU" dirty="0" smtClean="0"/>
              <a:t>fizikus</a:t>
            </a:r>
          </a:p>
          <a:p>
            <a:r>
              <a:rPr lang="hu-HU" dirty="0"/>
              <a:t>s</a:t>
            </a:r>
            <a:r>
              <a:rPr lang="hu-HU" dirty="0" smtClean="0"/>
              <a:t>ikerült </a:t>
            </a:r>
            <a:r>
              <a:rPr lang="hu-HU" dirty="0"/>
              <a:t>a katódsugarakat (elektronokat) a nagyon ritka gázzal töltött kisülési csőből egy vékony fémfólián át kivezetnie — ez a kivezető nyílás lett az ún. „Lénárd-ablak”</a:t>
            </a:r>
            <a:endParaRPr lang="hu-HU" dirty="0" smtClean="0"/>
          </a:p>
          <a:p>
            <a:r>
              <a:rPr lang="hu-HU" dirty="0" smtClean="0"/>
              <a:t>az első magyar származású Nobel-díjas (1905): </a:t>
            </a: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err="1"/>
              <a:t>fotoelektromos</a:t>
            </a:r>
            <a:r>
              <a:rPr lang="hu-HU" dirty="0"/>
              <a:t> hatásra adott </a:t>
            </a:r>
            <a:r>
              <a:rPr lang="hu-HU" dirty="0" smtClean="0"/>
              <a:t>magyarázatáért és </a:t>
            </a:r>
            <a:r>
              <a:rPr lang="hu-HU" dirty="0"/>
              <a:t>a katódsugaras vizsgálatokra alapozott </a:t>
            </a:r>
            <a:r>
              <a:rPr lang="hu-HU" dirty="0" smtClean="0"/>
              <a:t>atommodelléért</a:t>
            </a:r>
          </a:p>
          <a:p>
            <a:r>
              <a:rPr lang="hu-HU" dirty="0" smtClean="0"/>
              <a:t>vita Röntgennel, mert az </a:t>
            </a:r>
            <a:r>
              <a:rPr lang="hu-HU" dirty="0" err="1" smtClean="0"/>
              <a:t>X-sugarakat</a:t>
            </a:r>
            <a:r>
              <a:rPr lang="hu-HU" dirty="0" smtClean="0"/>
              <a:t> Lénárd csővel fedezte fel, ami egy orvosi forradalom nyitánya lett, 1901: Nobel-díj csak Röntgennek</a:t>
            </a:r>
          </a:p>
          <a:p>
            <a:r>
              <a:rPr lang="hu-HU" dirty="0" smtClean="0"/>
              <a:t>1919: „német fizika”</a:t>
            </a:r>
            <a:r>
              <a:rPr lang="hu-HU" dirty="0" err="1" smtClean="0"/>
              <a:t>-négykötetes</a:t>
            </a:r>
            <a:r>
              <a:rPr lang="hu-HU" dirty="0" smtClean="0"/>
              <a:t> </a:t>
            </a:r>
            <a:r>
              <a:rPr lang="hu-HU" dirty="0" err="1" smtClean="0"/>
              <a:t>Dutsche</a:t>
            </a:r>
            <a:r>
              <a:rPr lang="hu-HU" dirty="0" smtClean="0"/>
              <a:t> </a:t>
            </a:r>
            <a:r>
              <a:rPr lang="hu-HU" dirty="0" err="1" smtClean="0"/>
              <a:t>Physik</a:t>
            </a:r>
            <a:r>
              <a:rPr lang="hu-HU" dirty="0" smtClean="0"/>
              <a:t>: a relativitáselmélet zsidó csalás, Röntgen a zsidó fizika művelője (nem is volt zsidó)</a:t>
            </a:r>
          </a:p>
          <a:p>
            <a:r>
              <a:rPr lang="hu-HU" dirty="0" smtClean="0"/>
              <a:t>keserű elszigeteltségben élt 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55" y="2350655"/>
            <a:ext cx="2701849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919812" y="6365679"/>
            <a:ext cx="6870660" cy="365125"/>
          </a:xfrm>
        </p:spPr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humor előny egy agyzsibbasztó téma közben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0837" y="2336873"/>
            <a:ext cx="8298872" cy="398080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1948: </a:t>
            </a:r>
            <a:r>
              <a:rPr lang="hu-HU" dirty="0" err="1" smtClean="0"/>
              <a:t>Alpher-Bethe-Gamow</a:t>
            </a:r>
            <a:r>
              <a:rPr lang="hu-HU" dirty="0" smtClean="0"/>
              <a:t> cikk: miképpen jött létre az anyag az ősrobbanáskor</a:t>
            </a:r>
          </a:p>
          <a:p>
            <a:r>
              <a:rPr lang="hu-HU" dirty="0" err="1" smtClean="0"/>
              <a:t>Gamow</a:t>
            </a:r>
            <a:r>
              <a:rPr lang="hu-HU" dirty="0" smtClean="0"/>
              <a:t> (1904-1968): „ Nem tűnik tisztességesnek a görög ábécével szemben, hogy a cikket mindössze az </a:t>
            </a:r>
            <a:r>
              <a:rPr lang="hu-HU" dirty="0" err="1" smtClean="0"/>
              <a:t>Alpher</a:t>
            </a:r>
            <a:r>
              <a:rPr lang="hu-HU" dirty="0" smtClean="0"/>
              <a:t> és </a:t>
            </a:r>
            <a:r>
              <a:rPr lang="hu-HU" dirty="0" err="1" smtClean="0"/>
              <a:t>Gamow</a:t>
            </a:r>
            <a:r>
              <a:rPr lang="hu-HU" dirty="0" smtClean="0"/>
              <a:t> nevekkel szignáljuk.”</a:t>
            </a:r>
          </a:p>
          <a:p>
            <a:r>
              <a:rPr lang="hu-HU" dirty="0" err="1" smtClean="0"/>
              <a:t>Bethe</a:t>
            </a:r>
            <a:r>
              <a:rPr lang="hu-HU" dirty="0" smtClean="0"/>
              <a:t> (1906-2005) (német-amerikai, 1967: Nobel-díj) véletlenül épp a cikk egyik lektora volt. „Akkor úgy találtam, hogy a vicc nagyon aranyos, és hogy a publikáció tartalma lehet helytálló is.”</a:t>
            </a:r>
            <a:r>
              <a:rPr lang="hu-HU" dirty="0" err="1" smtClean="0"/>
              <a:t>-így</a:t>
            </a:r>
            <a:r>
              <a:rPr lang="hu-HU" dirty="0" smtClean="0"/>
              <a:t> kihúzta az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absentia</a:t>
            </a:r>
            <a:r>
              <a:rPr lang="hu-HU" dirty="0" smtClean="0"/>
              <a:t> (távollétében) szavakat, és visszaküldte a szerkesztőségnek. </a:t>
            </a:r>
          </a:p>
          <a:p>
            <a:r>
              <a:rPr lang="hu-HU" dirty="0" err="1" smtClean="0"/>
              <a:t>Gamow</a:t>
            </a:r>
            <a:r>
              <a:rPr lang="hu-HU" dirty="0" smtClean="0"/>
              <a:t> tovább tréfált, </a:t>
            </a:r>
            <a:r>
              <a:rPr lang="hu-HU" dirty="0" smtClean="0"/>
              <a:t>így</a:t>
            </a:r>
            <a:r>
              <a:rPr lang="hu-HU" dirty="0" smtClean="0"/>
              <a:t> </a:t>
            </a:r>
            <a:r>
              <a:rPr lang="hu-HU" dirty="0" err="1" smtClean="0"/>
              <a:t>Bethe</a:t>
            </a:r>
            <a:r>
              <a:rPr lang="hu-HU" dirty="0" smtClean="0"/>
              <a:t> később fontolgatta, hogy </a:t>
            </a:r>
            <a:r>
              <a:rPr lang="hu-HU" dirty="0" err="1" smtClean="0"/>
              <a:t>Zachariasra</a:t>
            </a:r>
            <a:r>
              <a:rPr lang="hu-HU" dirty="0" smtClean="0"/>
              <a:t> változtatja a nevét.</a:t>
            </a:r>
          </a:p>
          <a:p>
            <a:r>
              <a:rPr lang="hu-HU" dirty="0" smtClean="0"/>
              <a:t>a </a:t>
            </a:r>
            <a:r>
              <a:rPr lang="hu-HU" dirty="0" smtClean="0"/>
              <a:t>projekthez </a:t>
            </a:r>
            <a:r>
              <a:rPr lang="hu-HU" dirty="0" smtClean="0"/>
              <a:t>aztán Herman </a:t>
            </a:r>
            <a:r>
              <a:rPr lang="hu-HU" dirty="0" smtClean="0"/>
              <a:t>csatlakozott, de nem tudta rávenni, hogy a nevét </a:t>
            </a:r>
            <a:r>
              <a:rPr lang="hu-HU" dirty="0" err="1" smtClean="0"/>
              <a:t>Delterre</a:t>
            </a:r>
            <a:r>
              <a:rPr lang="hu-HU" dirty="0" smtClean="0"/>
              <a:t> változtassa.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30" y="2744715"/>
            <a:ext cx="3238500" cy="3143250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615012" y="6492875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tépőzár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55629" y="2323018"/>
            <a:ext cx="8269716" cy="40223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George </a:t>
            </a:r>
            <a:r>
              <a:rPr lang="hu-HU" dirty="0"/>
              <a:t>de </a:t>
            </a:r>
            <a:r>
              <a:rPr lang="hu-HU" dirty="0" err="1" smtClean="0"/>
              <a:t>Mestral</a:t>
            </a:r>
            <a:r>
              <a:rPr lang="hu-HU" dirty="0" smtClean="0"/>
              <a:t> (1907-1990) svájci villamosmérnök</a:t>
            </a:r>
          </a:p>
          <a:p>
            <a:r>
              <a:rPr lang="hu-HU" dirty="0" smtClean="0"/>
              <a:t>1941: ír pointerével séta a Jura hegységben-kutyája és ruhája tele lett ragadós bojtorjánterméssel</a:t>
            </a:r>
          </a:p>
          <a:p>
            <a:r>
              <a:rPr lang="hu-HU" dirty="0" smtClean="0"/>
              <a:t>mikroszkópos vizsgálat: a terméseken horgok</a:t>
            </a:r>
          </a:p>
          <a:p>
            <a:r>
              <a:rPr lang="hu-HU" dirty="0" smtClean="0"/>
              <a:t>a pamutváltozat gyorsan elnyűvődött</a:t>
            </a:r>
          </a:p>
          <a:p>
            <a:r>
              <a:rPr lang="hu-HU" dirty="0" smtClean="0"/>
              <a:t>a nejlonon infravörös fénnyel készített horgokat</a:t>
            </a:r>
          </a:p>
          <a:p>
            <a:r>
              <a:rPr lang="hu-HU" dirty="0" smtClean="0"/>
              <a:t>1951: szabadalom</a:t>
            </a:r>
          </a:p>
          <a:p>
            <a:r>
              <a:rPr lang="hu-HU" dirty="0" smtClean="0"/>
              <a:t>150 000 dolláros kölcsön a gyártáshoz, de nem kellett</a:t>
            </a:r>
          </a:p>
          <a:p>
            <a:r>
              <a:rPr lang="hu-HU" dirty="0" smtClean="0"/>
              <a:t>korrózióállósága miatt: űr-, sí-, , szörf-, búváröltözékeken        </a:t>
            </a:r>
            <a:r>
              <a:rPr lang="hu-HU" dirty="0"/>
              <a:t>55 000km/év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066" y="2857717"/>
            <a:ext cx="2476500" cy="3000375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62612" y="6310261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3408218" y="5985164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30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Két Nobel-érem története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97" y="2530764"/>
            <a:ext cx="2545819" cy="3598863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364" y="2530763"/>
            <a:ext cx="2693823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698140" y="6310261"/>
            <a:ext cx="6870660" cy="365125"/>
          </a:xfrm>
        </p:spPr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124692" y="2285999"/>
            <a:ext cx="65254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James </a:t>
            </a:r>
            <a:r>
              <a:rPr lang="hu-HU" dirty="0" err="1"/>
              <a:t>Franck</a:t>
            </a:r>
            <a:r>
              <a:rPr lang="hu-HU" dirty="0"/>
              <a:t> </a:t>
            </a:r>
            <a:r>
              <a:rPr lang="hu-HU" dirty="0" smtClean="0"/>
              <a:t>(1882-1964) </a:t>
            </a:r>
            <a:r>
              <a:rPr lang="hu-HU" dirty="0"/>
              <a:t>német fizikus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1925-ben Gustav </a:t>
            </a:r>
            <a:r>
              <a:rPr lang="hu-HU" dirty="0" err="1"/>
              <a:t>Hertz-cel</a:t>
            </a:r>
            <a:r>
              <a:rPr lang="hu-HU" dirty="0"/>
              <a:t> megosztva kapott fizikai Nobel-díjat az elektronokkal bombázott atomok gerjesztésére és ionizációjára vonatkozó </a:t>
            </a:r>
            <a:r>
              <a:rPr lang="hu-HU" dirty="0" smtClean="0"/>
              <a:t>kutatásokért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hu-HU" dirty="0"/>
              <a:t>Max von </a:t>
            </a:r>
            <a:r>
              <a:rPr lang="hu-HU" dirty="0" err="1"/>
              <a:t>laue</a:t>
            </a:r>
            <a:r>
              <a:rPr lang="hu-HU" dirty="0"/>
              <a:t> (1879-1960) német </a:t>
            </a:r>
            <a:r>
              <a:rPr lang="hu-HU" dirty="0" smtClean="0"/>
              <a:t>fizikus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hu-HU" dirty="0" smtClean="0"/>
              <a:t>1914-ben </a:t>
            </a:r>
            <a:r>
              <a:rPr lang="hu-HU" dirty="0"/>
              <a:t>kapott fizikai Nobel-díjat </a:t>
            </a:r>
            <a:r>
              <a:rPr lang="hu-HU" dirty="0" smtClean="0"/>
              <a:t>a </a:t>
            </a:r>
            <a:r>
              <a:rPr lang="hu-HU" dirty="0"/>
              <a:t>röntgensugár-diffrakció </a:t>
            </a:r>
            <a:r>
              <a:rPr lang="hu-HU" dirty="0" smtClean="0"/>
              <a:t>kristályokon való felfedezéséért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dirty="0"/>
              <a:t>Az érmeket 1980-ig 23 karátos aranyból </a:t>
            </a:r>
            <a:r>
              <a:rPr lang="hu-HU" dirty="0" smtClean="0"/>
              <a:t>készítették. A fenti két Nobel-érmet Niels Bohr </a:t>
            </a:r>
            <a:r>
              <a:rPr lang="hu-HU" dirty="0" err="1" smtClean="0"/>
              <a:t>őrízte</a:t>
            </a:r>
            <a:r>
              <a:rPr lang="hu-HU" dirty="0" smtClean="0"/>
              <a:t> Dániában, ahova behatoltak a németek 1940 ápriliséban.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dirty="0" smtClean="0"/>
              <a:t>Bohr Hevesy György segítségével kristályvízben (salétromsav és tömény sósav) feloldotta a ledarált érmeket. Egy polcon volt a két narancsszínű folyadék.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hu-HU" dirty="0" smtClean="0"/>
              <a:t>A veszély elmúltával kinyerte az aranyat a kristályvízből.</a:t>
            </a:r>
            <a:r>
              <a:rPr lang="hu-HU" dirty="0"/>
              <a:t> </a:t>
            </a:r>
            <a:r>
              <a:rPr lang="hu-HU" dirty="0" smtClean="0"/>
              <a:t>A Svéd Királyi Akadémia újraverette.</a:t>
            </a:r>
          </a:p>
        </p:txBody>
      </p:sp>
    </p:spTree>
    <p:extLst>
      <p:ext uri="{BB962C8B-B14F-4D97-AF65-F5344CB8AC3E}">
        <p14:creationId xmlns:p14="http://schemas.microsoft.com/office/powerpoint/2010/main" val="36298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Otto Stern (1888-1969) olcsó szivarja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77091" y="2336872"/>
            <a:ext cx="8617527" cy="4105491"/>
          </a:xfrm>
        </p:spPr>
        <p:txBody>
          <a:bodyPr>
            <a:normAutofit fontScale="92500"/>
          </a:bodyPr>
          <a:lstStyle/>
          <a:p>
            <a:r>
              <a:rPr lang="hu-HU" dirty="0"/>
              <a:t>N</a:t>
            </a:r>
            <a:r>
              <a:rPr lang="hu-HU" dirty="0" smtClean="0"/>
              <a:t>émet származású fizikus, 1943:  Nobel-díj: a molekulasugár-módszer </a:t>
            </a:r>
            <a:r>
              <a:rPr lang="hu-HU" dirty="0"/>
              <a:t>kifejlesztéséért és a proton mágneses momentumának </a:t>
            </a:r>
            <a:r>
              <a:rPr lang="hu-HU" dirty="0" smtClean="0"/>
              <a:t>felfedezéséért</a:t>
            </a:r>
          </a:p>
          <a:p>
            <a:r>
              <a:rPr lang="hu-HU" dirty="0" err="1" smtClean="0"/>
              <a:t>Stern-Gerlach</a:t>
            </a:r>
            <a:r>
              <a:rPr lang="hu-HU" dirty="0" smtClean="0"/>
              <a:t> kísérlet: </a:t>
            </a:r>
            <a:r>
              <a:rPr lang="hu-HU" dirty="0"/>
              <a:t>inhomogén mágneses téren </a:t>
            </a:r>
            <a:r>
              <a:rPr lang="hu-HU" dirty="0" smtClean="0"/>
              <a:t>vezettek </a:t>
            </a:r>
            <a:r>
              <a:rPr lang="hu-HU" dirty="0"/>
              <a:t>át alapállapotú </a:t>
            </a:r>
            <a:r>
              <a:rPr lang="hu-HU" dirty="0" smtClean="0"/>
              <a:t>ezüstatomokból</a:t>
            </a:r>
            <a:r>
              <a:rPr lang="hu-HU" dirty="0"/>
              <a:t> álló </a:t>
            </a:r>
            <a:r>
              <a:rPr lang="hu-HU" dirty="0" smtClean="0"/>
              <a:t>nyalábot, amit egy </a:t>
            </a:r>
            <a:r>
              <a:rPr lang="hu-HU" dirty="0"/>
              <a:t>kályha </a:t>
            </a:r>
            <a:r>
              <a:rPr lang="hu-HU" dirty="0" smtClean="0"/>
              <a:t>segítségével </a:t>
            </a:r>
            <a:r>
              <a:rPr lang="hu-HU" dirty="0"/>
              <a:t>párologtatással </a:t>
            </a:r>
            <a:r>
              <a:rPr lang="hu-HU" dirty="0" smtClean="0"/>
              <a:t>állítottak elő. </a:t>
            </a:r>
            <a:r>
              <a:rPr lang="hu-HU" dirty="0"/>
              <a:t>A</a:t>
            </a:r>
            <a:r>
              <a:rPr lang="hu-HU" dirty="0" smtClean="0"/>
              <a:t>z ernyőn</a:t>
            </a:r>
            <a:r>
              <a:rPr lang="hu-HU" dirty="0"/>
              <a:t> a klasszikus elképzelés </a:t>
            </a:r>
            <a:r>
              <a:rPr lang="hu-HU" dirty="0" smtClean="0"/>
              <a:t>szerint </a:t>
            </a:r>
            <a:r>
              <a:rPr lang="hu-HU" dirty="0"/>
              <a:t>egy elmosódott foltnak kellett volna </a:t>
            </a:r>
            <a:r>
              <a:rPr lang="hu-HU" dirty="0" smtClean="0"/>
              <a:t>lennie, a nyaláb </a:t>
            </a:r>
            <a:r>
              <a:rPr lang="hu-HU" dirty="0"/>
              <a:t>viszont két részre </a:t>
            </a:r>
            <a:r>
              <a:rPr lang="hu-HU" dirty="0" smtClean="0"/>
              <a:t>hasadt az atomok kétféle spinje szerint, </a:t>
            </a:r>
            <a:r>
              <a:rPr lang="hu-HU" dirty="0"/>
              <a:t>vagyis </a:t>
            </a:r>
            <a:r>
              <a:rPr lang="hu-HU" dirty="0" smtClean="0"/>
              <a:t>két </a:t>
            </a:r>
            <a:r>
              <a:rPr lang="hu-HU" dirty="0"/>
              <a:t>folt </a:t>
            </a:r>
            <a:r>
              <a:rPr lang="hu-HU" dirty="0" smtClean="0"/>
              <a:t>keletkezett.</a:t>
            </a:r>
          </a:p>
          <a:p>
            <a:r>
              <a:rPr lang="hu-HU" dirty="0" smtClean="0"/>
              <a:t>Kezdetben semmit sem láttak az ernyőn. Stern: olcsó szivar, amiben sok a kén (egyenletesebben ég a szivar), reakció az ezüsttel, fekete ezüst-szulfid, akár egy fénykép.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18" y="2613890"/>
            <a:ext cx="2544650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615012" y="6310260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Az </a:t>
            </a:r>
            <a:r>
              <a:rPr lang="hu-HU" b="1" dirty="0" err="1"/>
              <a:t>iPhone</a:t>
            </a:r>
            <a:r>
              <a:rPr lang="hu-HU" b="1" dirty="0"/>
              <a:t> megteremtésének titkos története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4901" y="2170618"/>
            <a:ext cx="6510189" cy="4493418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Steve </a:t>
            </a:r>
            <a:r>
              <a:rPr lang="hu-HU" b="1" dirty="0" err="1" smtClean="0"/>
              <a:t>Jobs</a:t>
            </a:r>
            <a:r>
              <a:rPr lang="hu-HU" b="1" dirty="0" smtClean="0"/>
              <a:t> (1955-2011)</a:t>
            </a:r>
          </a:p>
          <a:p>
            <a:r>
              <a:rPr lang="hu-HU" dirty="0" err="1"/>
              <a:t>Jobs</a:t>
            </a:r>
            <a:r>
              <a:rPr lang="hu-HU" dirty="0"/>
              <a:t> irányítása alatt fejlesztette ki az Apple Computer a </a:t>
            </a:r>
            <a:r>
              <a:rPr lang="hu-HU" dirty="0" smtClean="0"/>
              <a:t>cég fő termékeit: az Apple Macintosh számítógépet, az </a:t>
            </a:r>
            <a:r>
              <a:rPr lang="hu-HU" dirty="0" err="1" smtClean="0"/>
              <a:t>iPod</a:t>
            </a:r>
            <a:r>
              <a:rPr lang="hu-HU" dirty="0"/>
              <a:t> médialejátszót, </a:t>
            </a:r>
            <a:r>
              <a:rPr lang="hu-HU" dirty="0" smtClean="0"/>
              <a:t>az </a:t>
            </a:r>
            <a:r>
              <a:rPr lang="hu-HU" dirty="0" err="1" smtClean="0"/>
              <a:t>iPhone</a:t>
            </a:r>
            <a:r>
              <a:rPr lang="hu-HU" dirty="0" smtClean="0"/>
              <a:t> </a:t>
            </a:r>
            <a:r>
              <a:rPr lang="hu-HU" dirty="0" err="1" smtClean="0"/>
              <a:t>okostelefont</a:t>
            </a:r>
            <a:r>
              <a:rPr lang="hu-HU" dirty="0" smtClean="0"/>
              <a:t> </a:t>
            </a:r>
            <a:r>
              <a:rPr lang="hu-HU" dirty="0"/>
              <a:t>és az </a:t>
            </a:r>
            <a:r>
              <a:rPr lang="hu-HU" dirty="0" err="1" smtClean="0"/>
              <a:t>iPad</a:t>
            </a:r>
            <a:r>
              <a:rPr lang="hu-HU" dirty="0" smtClean="0"/>
              <a:t> táblagépet</a:t>
            </a:r>
            <a:endParaRPr lang="hu-HU" b="1" dirty="0" smtClean="0"/>
          </a:p>
          <a:p>
            <a:r>
              <a:rPr lang="hu-HU" b="1" dirty="0" smtClean="0"/>
              <a:t>Az </a:t>
            </a:r>
            <a:r>
              <a:rPr lang="hu-HU" b="1" dirty="0"/>
              <a:t>Apple tíz </a:t>
            </a:r>
            <a:r>
              <a:rPr lang="hu-HU" b="1" dirty="0" smtClean="0"/>
              <a:t>éve </a:t>
            </a:r>
            <a:r>
              <a:rPr lang="hu-HU" b="1" dirty="0"/>
              <a:t>dobta piacra az </a:t>
            </a:r>
            <a:r>
              <a:rPr lang="hu-HU" b="1" dirty="0" err="1" smtClean="0"/>
              <a:t>iPhone-t</a:t>
            </a:r>
            <a:r>
              <a:rPr lang="hu-HU" b="1" dirty="0" smtClean="0"/>
              <a:t>, </a:t>
            </a:r>
            <a:r>
              <a:rPr lang="hu-HU" b="1" dirty="0"/>
              <a:t>ami forradalmasította a </a:t>
            </a:r>
            <a:r>
              <a:rPr lang="hu-HU" b="1" dirty="0" err="1"/>
              <a:t>mobilokat</a:t>
            </a:r>
            <a:r>
              <a:rPr lang="hu-HU" b="1" dirty="0" smtClean="0"/>
              <a:t>.</a:t>
            </a:r>
            <a:endParaRPr lang="hu-HU" b="1" dirty="0" smtClean="0"/>
          </a:p>
          <a:p>
            <a:pPr lvl="1"/>
            <a:r>
              <a:rPr lang="hu-HU" dirty="0" smtClean="0"/>
              <a:t>2004</a:t>
            </a:r>
            <a:r>
              <a:rPr lang="hu-HU" dirty="0" smtClean="0"/>
              <a:t>. novemberében elindult </a:t>
            </a:r>
            <a:r>
              <a:rPr lang="hu-HU" dirty="0"/>
              <a:t>az </a:t>
            </a:r>
            <a:r>
              <a:rPr lang="hu-HU" dirty="0" err="1" smtClean="0"/>
              <a:t>iPhone-projekt</a:t>
            </a:r>
            <a:r>
              <a:rPr lang="hu-HU" dirty="0" smtClean="0"/>
              <a:t>: </a:t>
            </a:r>
            <a:r>
              <a:rPr lang="hu-HU" dirty="0"/>
              <a:t>kódnév: </a:t>
            </a:r>
            <a:r>
              <a:rPr lang="hu-HU" dirty="0" err="1" smtClean="0"/>
              <a:t>Purple</a:t>
            </a:r>
            <a:r>
              <a:rPr lang="hu-HU" dirty="0" smtClean="0"/>
              <a:t>,  </a:t>
            </a:r>
            <a:r>
              <a:rPr lang="hu-HU" b="1" dirty="0"/>
              <a:t>a legjobbak </a:t>
            </a:r>
            <a:r>
              <a:rPr lang="hu-HU" b="1" dirty="0" smtClean="0"/>
              <a:t>eltűntek, </a:t>
            </a:r>
            <a:endParaRPr lang="hu-HU" dirty="0" smtClean="0"/>
          </a:p>
          <a:p>
            <a:pPr lvl="1"/>
            <a:r>
              <a:rPr lang="hu-HU" dirty="0" smtClean="0"/>
              <a:t>a fejlesztés egy zárt épületben, </a:t>
            </a:r>
            <a:r>
              <a:rPr lang="hu-HU" dirty="0" err="1"/>
              <a:t>Fight</a:t>
            </a:r>
            <a:r>
              <a:rPr lang="hu-HU" dirty="0"/>
              <a:t> </a:t>
            </a:r>
            <a:r>
              <a:rPr lang="hu-HU" dirty="0" smtClean="0"/>
              <a:t>Club</a:t>
            </a:r>
          </a:p>
          <a:p>
            <a:pPr lvl="1"/>
            <a:r>
              <a:rPr lang="hu-HU" b="1" dirty="0"/>
              <a:t>2-2,5 évig semmi mással nem foglalkozhattak</a:t>
            </a:r>
          </a:p>
          <a:p>
            <a:pPr lvl="1"/>
            <a:r>
              <a:rPr lang="hu-HU" dirty="0" smtClean="0"/>
              <a:t>győztesnek </a:t>
            </a:r>
            <a:r>
              <a:rPr lang="hu-HU" dirty="0"/>
              <a:t>bizonyult </a:t>
            </a:r>
            <a:r>
              <a:rPr lang="hu-HU" dirty="0" smtClean="0"/>
              <a:t>az érintőkijelzős változat</a:t>
            </a:r>
          </a:p>
          <a:p>
            <a:pPr lvl="1"/>
            <a:r>
              <a:rPr lang="hu-HU" dirty="0"/>
              <a:t>egy évvel az </a:t>
            </a:r>
            <a:r>
              <a:rPr lang="hu-HU" dirty="0" err="1"/>
              <a:t>iPhone</a:t>
            </a:r>
            <a:r>
              <a:rPr lang="hu-HU" dirty="0"/>
              <a:t> bemutatója után az Apple elindította az </a:t>
            </a:r>
            <a:r>
              <a:rPr lang="hu-HU" dirty="0" err="1"/>
              <a:t>App</a:t>
            </a:r>
            <a:r>
              <a:rPr lang="hu-HU" dirty="0"/>
              <a:t> </a:t>
            </a:r>
            <a:r>
              <a:rPr lang="hu-HU" dirty="0" err="1" smtClean="0"/>
              <a:t>Store-t</a:t>
            </a:r>
            <a:r>
              <a:rPr lang="hu-HU" dirty="0" smtClean="0"/>
              <a:t>. Ma </a:t>
            </a:r>
            <a:r>
              <a:rPr lang="hu-HU" dirty="0"/>
              <a:t>már elképzelhetetlen lenne az élet alkalmazások </a:t>
            </a:r>
            <a:r>
              <a:rPr lang="hu-HU" dirty="0" smtClean="0"/>
              <a:t>nélkül.</a:t>
            </a:r>
            <a:r>
              <a:rPr lang="hu-HU" dirty="0"/>
              <a:t> 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04" y="2719875"/>
            <a:ext cx="4700588" cy="3525441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767412" y="6492875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>
          <a:xfrm>
            <a:off x="4171667" y="6393388"/>
            <a:ext cx="6870660" cy="365125"/>
          </a:xfrm>
        </p:spPr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27019" y="2119746"/>
            <a:ext cx="8894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Forrás: </a:t>
            </a:r>
            <a:r>
              <a:rPr lang="hu-HU" sz="3200" dirty="0" err="1"/>
              <a:t>Justin</a:t>
            </a:r>
            <a:r>
              <a:rPr lang="hu-HU" sz="3200" dirty="0"/>
              <a:t> </a:t>
            </a:r>
            <a:r>
              <a:rPr lang="hu-HU" sz="3200" dirty="0" err="1"/>
              <a:t>Pollard</a:t>
            </a:r>
            <a:r>
              <a:rPr lang="hu-HU" sz="3200" dirty="0"/>
              <a:t>: </a:t>
            </a:r>
            <a:r>
              <a:rPr lang="hu-HU" sz="3200" dirty="0" err="1"/>
              <a:t>Feltalálósdi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29863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>
          <a:xfrm>
            <a:off x="4559594" y="6310261"/>
            <a:ext cx="6870660" cy="365125"/>
          </a:xfrm>
        </p:spPr>
        <p:txBody>
          <a:bodyPr/>
          <a:lstStyle/>
          <a:p>
            <a:r>
              <a:rPr lang="en-US" smtClean="0"/>
              <a:t>Kissné Császár Erzsébet, BTÖK tábor, 2017.07.06.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48000" y="2798618"/>
            <a:ext cx="7135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0912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Newton (1642-1727) a kocsmában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19" y="1985553"/>
            <a:ext cx="6301051" cy="497695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gravitáció</a:t>
            </a:r>
          </a:p>
          <a:p>
            <a:r>
              <a:rPr lang="hu-HU" dirty="0"/>
              <a:t>integrál-és differenciálszámítás</a:t>
            </a:r>
          </a:p>
          <a:p>
            <a:r>
              <a:rPr lang="hu-HU" dirty="0" err="1"/>
              <a:t>Philosophiae</a:t>
            </a:r>
            <a:r>
              <a:rPr lang="hu-HU" dirty="0"/>
              <a:t> </a:t>
            </a:r>
            <a:r>
              <a:rPr lang="hu-HU" dirty="0" err="1"/>
              <a:t>Naturalis</a:t>
            </a:r>
            <a:r>
              <a:rPr lang="hu-HU" dirty="0"/>
              <a:t> </a:t>
            </a:r>
            <a:r>
              <a:rPr lang="hu-HU" dirty="0" err="1" smtClean="0"/>
              <a:t>Principia</a:t>
            </a:r>
            <a:r>
              <a:rPr lang="hu-HU" dirty="0" smtClean="0"/>
              <a:t> </a:t>
            </a:r>
            <a:r>
              <a:rPr lang="hu-HU" dirty="0" err="1" smtClean="0"/>
              <a:t>Mathematica</a:t>
            </a:r>
            <a:endParaRPr lang="hu-HU" dirty="0"/>
          </a:p>
          <a:p>
            <a:r>
              <a:rPr lang="hu-HU" dirty="0"/>
              <a:t>1695: kormányzati </a:t>
            </a:r>
            <a:r>
              <a:rPr lang="hu-HU" dirty="0" smtClean="0"/>
              <a:t>szakértő </a:t>
            </a:r>
            <a:r>
              <a:rPr lang="hu-HU" dirty="0"/>
              <a:t>31 évig</a:t>
            </a:r>
          </a:p>
          <a:p>
            <a:pPr lvl="1"/>
            <a:r>
              <a:rPr lang="hu-HU" dirty="0"/>
              <a:t>fémpénzkészlet fogy: „csippentők”</a:t>
            </a:r>
          </a:p>
          <a:p>
            <a:pPr lvl="1"/>
            <a:r>
              <a:rPr lang="hu-HU" dirty="0"/>
              <a:t>megoldáskeresés: pénzverde főfelügyelője lesz</a:t>
            </a:r>
          </a:p>
          <a:p>
            <a:pPr lvl="1"/>
            <a:r>
              <a:rPr lang="hu-HU" dirty="0"/>
              <a:t>ezüstérmék szélén barázdák, recék</a:t>
            </a:r>
          </a:p>
          <a:p>
            <a:pPr marL="457200" lvl="1" indent="0">
              <a:buNone/>
            </a:pPr>
            <a:r>
              <a:rPr lang="hu-HU" dirty="0"/>
              <a:t>	rajta szöveg</a:t>
            </a:r>
            <a:r>
              <a:rPr lang="hu-HU" dirty="0" smtClean="0"/>
              <a:t>: </a:t>
            </a:r>
            <a:r>
              <a:rPr lang="hu-HU" dirty="0"/>
              <a:t>„ </a:t>
            </a:r>
            <a:r>
              <a:rPr lang="hu-HU" dirty="0" err="1"/>
              <a:t>Decus</a:t>
            </a:r>
            <a:r>
              <a:rPr lang="hu-HU" dirty="0"/>
              <a:t> </a:t>
            </a:r>
            <a:r>
              <a:rPr lang="hu-HU" dirty="0" smtClean="0"/>
              <a:t>et	 </a:t>
            </a:r>
            <a:r>
              <a:rPr lang="hu-HU" dirty="0" err="1" smtClean="0"/>
              <a:t>Tutamen</a:t>
            </a:r>
            <a:r>
              <a:rPr lang="hu-HU" dirty="0"/>
              <a:t>” </a:t>
            </a:r>
            <a:r>
              <a:rPr lang="hu-HU" dirty="0" smtClean="0"/>
              <a:t>(ékesség 	és oltalom</a:t>
            </a:r>
            <a:r>
              <a:rPr lang="hu-HU" dirty="0"/>
              <a:t>)</a:t>
            </a:r>
          </a:p>
          <a:p>
            <a:pPr marL="457200" lvl="1" indent="0">
              <a:buNone/>
            </a:pPr>
            <a:r>
              <a:rPr lang="hu-HU" dirty="0"/>
              <a:t>	így a súlycsonkítás kimutatható</a:t>
            </a:r>
          </a:p>
          <a:p>
            <a:pPr lvl="1"/>
            <a:r>
              <a:rPr lang="hu-HU" dirty="0"/>
              <a:t>pénzhamisítók elleni küzdelem:William </a:t>
            </a:r>
            <a:r>
              <a:rPr lang="hu-HU" dirty="0" err="1"/>
              <a:t>Chalonert</a:t>
            </a:r>
            <a:r>
              <a:rPr lang="hu-HU" dirty="0"/>
              <a:t> </a:t>
            </a:r>
            <a:r>
              <a:rPr lang="hu-HU" dirty="0" smtClean="0"/>
              <a:t>elfogatta</a:t>
            </a:r>
            <a:r>
              <a:rPr lang="hu-HU" dirty="0"/>
              <a:t>, kivégeztette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pénverde</a:t>
            </a:r>
            <a:r>
              <a:rPr lang="hu-HU" dirty="0"/>
              <a:t> igazgatója lett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54" y="2963039"/>
            <a:ext cx="4534218" cy="3130159"/>
          </a:xfr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281714" y="6458857"/>
            <a:ext cx="6916057" cy="399143"/>
          </a:xfrm>
        </p:spPr>
        <p:txBody>
          <a:bodyPr/>
          <a:lstStyle/>
          <a:p>
            <a:r>
              <a:rPr lang="hu-HU" dirty="0" smtClean="0"/>
              <a:t>    </a:t>
            </a:r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Benjamin Franklin (1706-1790)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19" y="1998617"/>
            <a:ext cx="7592823" cy="4765254"/>
          </a:xfrm>
        </p:spPr>
        <p:txBody>
          <a:bodyPr>
            <a:normAutofit/>
          </a:bodyPr>
          <a:lstStyle/>
          <a:p>
            <a:r>
              <a:rPr lang="hu-HU" dirty="0" smtClean="0"/>
              <a:t>a hegyes végű vezetők halkabban és nagyobb távolságról sütik ki az elektromosságot</a:t>
            </a:r>
          </a:p>
          <a:p>
            <a:r>
              <a:rPr lang="hu-HU" dirty="0" smtClean="0"/>
              <a:t>1777-ben az angliai </a:t>
            </a:r>
            <a:r>
              <a:rPr lang="hu-HU" dirty="0" err="1" smtClean="0"/>
              <a:t>purfleeti</a:t>
            </a:r>
            <a:r>
              <a:rPr lang="hu-HU" dirty="0" smtClean="0"/>
              <a:t> lőporraktárt villámcsapás éri, a villámhárító ellenére megsérül: Benjamin   Wilson: tompa végű, gombban végződő álcák kellenek</a:t>
            </a:r>
          </a:p>
          <a:p>
            <a:r>
              <a:rPr lang="hu-HU" dirty="0" err="1" smtClean="0"/>
              <a:t>III.György</a:t>
            </a:r>
            <a:r>
              <a:rPr lang="hu-HU" dirty="0" smtClean="0"/>
              <a:t>: a hegyeket gombokkal kell helyettesíteni ( meg kell szabadulni az ellenség találmányától)</a:t>
            </a:r>
          </a:p>
          <a:p>
            <a:r>
              <a:rPr lang="hu-HU" dirty="0" smtClean="0"/>
              <a:t>13 erény: mértékletesség, csönd, rend, határozottság, takarékosság, szorgalom, őszinteség, igazság, mérséklet, tisztaság, nyugalom, makulátlanság, alázat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59" y="2421731"/>
            <a:ext cx="3048000" cy="3429000"/>
          </a:xfr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62042" y="6492875"/>
            <a:ext cx="6870660" cy="365125"/>
          </a:xfrm>
        </p:spPr>
        <p:txBody>
          <a:bodyPr/>
          <a:lstStyle/>
          <a:p>
            <a:r>
              <a:rPr lang="hu-HU" dirty="0" smtClean="0"/>
              <a:t>Kissné Császár Erzsébet, BTÖK tábor, 2017.07.06.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Ablaktörlő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41576" y="2075544"/>
            <a:ext cx="7302537" cy="452845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Mary Anderson (1866-1953)</a:t>
            </a:r>
          </a:p>
          <a:p>
            <a:pPr lvl="1"/>
            <a:r>
              <a:rPr lang="hu-HU" dirty="0" smtClean="0"/>
              <a:t>1903: New York, havas eső, </a:t>
            </a:r>
            <a:r>
              <a:rPr lang="hu-HU" dirty="0" smtClean="0"/>
              <a:t>trolibusz: kézi erővel működtetett, rugós karokból álló ablaktörlő</a:t>
            </a:r>
            <a:endParaRPr lang="hu-HU" dirty="0" smtClean="0"/>
          </a:p>
          <a:p>
            <a:pPr lvl="1"/>
            <a:r>
              <a:rPr lang="hu-HU" dirty="0" smtClean="0"/>
              <a:t>1907: szabadalmi okmány 17 évre –nem kell az autóiparnak</a:t>
            </a:r>
            <a:endParaRPr lang="hu-HU" dirty="0"/>
          </a:p>
          <a:p>
            <a:pPr marL="228600" lvl="1">
              <a:spcBef>
                <a:spcPts val="1000"/>
              </a:spcBef>
            </a:pPr>
            <a:r>
              <a:rPr lang="hu-HU" sz="2400" dirty="0"/>
              <a:t>Charlotte </a:t>
            </a:r>
            <a:r>
              <a:rPr lang="hu-HU" sz="2400" dirty="0" err="1" smtClean="0"/>
              <a:t>Bridgwood</a:t>
            </a:r>
            <a:r>
              <a:rPr lang="hu-HU" sz="2400" dirty="0" smtClean="0"/>
              <a:t> (1861-1929)</a:t>
            </a:r>
          </a:p>
          <a:p>
            <a:pPr marL="685800" lvl="2">
              <a:spcBef>
                <a:spcPts val="1000"/>
              </a:spcBef>
            </a:pPr>
            <a:r>
              <a:rPr lang="hu-HU" sz="2200" dirty="0" smtClean="0"/>
              <a:t>1913: elektromos meghajtású </a:t>
            </a:r>
            <a:r>
              <a:rPr lang="hu-HU" sz="2200" dirty="0" smtClean="0"/>
              <a:t>szélvédőtörlő: </a:t>
            </a:r>
            <a:r>
              <a:rPr lang="hu-HU" sz="2200" dirty="0" smtClean="0"/>
              <a:t>nem lett üzleti siker</a:t>
            </a:r>
          </a:p>
          <a:p>
            <a:pPr marL="228600" lvl="1">
              <a:spcBef>
                <a:spcPts val="1000"/>
              </a:spcBef>
            </a:pPr>
            <a:r>
              <a:rPr lang="hu-HU" sz="2400" dirty="0"/>
              <a:t>J.R. </a:t>
            </a:r>
            <a:r>
              <a:rPr lang="hu-HU" sz="2400" dirty="0" err="1"/>
              <a:t>Oishei</a:t>
            </a:r>
            <a:r>
              <a:rPr lang="hu-HU" sz="2400" dirty="0"/>
              <a:t>: 1917: első sikeres </a:t>
            </a:r>
            <a:r>
              <a:rPr lang="hu-HU" sz="2400" dirty="0" smtClean="0"/>
              <a:t>	ablaktörlő </a:t>
            </a:r>
            <a:r>
              <a:rPr lang="hu-HU" sz="2400" dirty="0"/>
              <a:t>gyár </a:t>
            </a:r>
          </a:p>
          <a:p>
            <a:pPr marL="228600" lvl="1">
              <a:spcBef>
                <a:spcPts val="1000"/>
              </a:spcBef>
            </a:pPr>
            <a:r>
              <a:rPr lang="hu-HU" sz="2400" dirty="0"/>
              <a:t>Robert </a:t>
            </a:r>
            <a:r>
              <a:rPr lang="hu-HU" sz="2400" dirty="0" err="1" smtClean="0"/>
              <a:t>Kearns</a:t>
            </a:r>
            <a:r>
              <a:rPr lang="hu-HU" sz="2400" dirty="0" smtClean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hu-HU" sz="2200" dirty="0" smtClean="0"/>
              <a:t>1963:megszakításokkal működő </a:t>
            </a:r>
            <a:r>
              <a:rPr lang="hu-HU" sz="2200" dirty="0" smtClean="0"/>
              <a:t>ablaktörlő</a:t>
            </a:r>
          </a:p>
          <a:p>
            <a:pPr marL="685800" lvl="2">
              <a:spcBef>
                <a:spcPts val="1000"/>
              </a:spcBef>
            </a:pPr>
            <a:r>
              <a:rPr lang="hu-HU" sz="2200" dirty="0" smtClean="0"/>
              <a:t>pereskedés</a:t>
            </a:r>
            <a:endParaRPr lang="hu-HU" sz="220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668451" y="6341268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30" name="Picture 6" descr="https://lh3.googleusercontent.com/Giha2ks4qWJ9O2R0FY1uhaMyJFyvW5g9df90shqZCVqyE7qUmSzAdsdpX3HHdbSCKQMfNA=s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83" y="2389052"/>
            <a:ext cx="2643325" cy="34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Einstein „elnök”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6721967" cy="452112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Einstein (1879-1955)</a:t>
            </a:r>
          </a:p>
          <a:p>
            <a:r>
              <a:rPr lang="hu-HU" dirty="0" smtClean="0"/>
              <a:t>1921: Nobel díj: fényelektromos jelenség</a:t>
            </a:r>
          </a:p>
          <a:p>
            <a:r>
              <a:rPr lang="hu-HU" dirty="0" smtClean="0"/>
              <a:t>1933-tól: USA: legendás fizikusból tudományos szupersztár</a:t>
            </a:r>
          </a:p>
          <a:p>
            <a:r>
              <a:rPr lang="hu-HU" dirty="0" smtClean="0"/>
              <a:t>1917: </a:t>
            </a:r>
            <a:r>
              <a:rPr lang="hu-HU" dirty="0" err="1" smtClean="0"/>
              <a:t>Balfour</a:t>
            </a:r>
            <a:r>
              <a:rPr lang="hu-HU" dirty="0" smtClean="0"/>
              <a:t> nyilatkozat: a britek támogatnak egy zsidó „nemzeti otthont” Palesztinában</a:t>
            </a:r>
          </a:p>
          <a:p>
            <a:r>
              <a:rPr lang="hu-HU" dirty="0" smtClean="0"/>
              <a:t>1948: Izrael, első elnöke Weizmann, 4 év múlva meghal</a:t>
            </a:r>
          </a:p>
          <a:p>
            <a:r>
              <a:rPr lang="hu-HU" dirty="0" smtClean="0"/>
              <a:t>David Ben-Gurion miniszterelnök 1952-ben felkéri Einsteint, legyen Izrael elnöke-nem vállalja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77" y="2365828"/>
            <a:ext cx="4240192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6950" y="6492875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szórakozott fizikus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19" y="2202873"/>
            <a:ext cx="7466153" cy="4170218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Harald Bohr (1887-1951)</a:t>
            </a:r>
          </a:p>
          <a:p>
            <a:pPr lvl="1"/>
            <a:r>
              <a:rPr lang="hu-HU" dirty="0" smtClean="0"/>
              <a:t>dán matematikus, fizikus, olimpiai  ezüstérmes labdarúgó Londonban 1908-ban( Nagy-Britanniától kaptak ki)</a:t>
            </a:r>
          </a:p>
          <a:p>
            <a:pPr lvl="1"/>
            <a:r>
              <a:rPr lang="hu-HU" dirty="0" smtClean="0"/>
              <a:t>1910: matematika doktori disszertáció védése hatalmas közönség előtt</a:t>
            </a:r>
          </a:p>
          <a:p>
            <a:pPr lvl="1"/>
            <a:r>
              <a:rPr lang="hu-HU" dirty="0" smtClean="0"/>
              <a:t>abbahagyva a futballt, </a:t>
            </a:r>
            <a:r>
              <a:rPr lang="hu-HU" dirty="0" err="1" smtClean="0"/>
              <a:t>kváziperiodikus</a:t>
            </a:r>
            <a:r>
              <a:rPr lang="hu-HU" dirty="0" smtClean="0"/>
              <a:t> függvényeket kutatott</a:t>
            </a:r>
          </a:p>
          <a:p>
            <a:pPr marL="228600" lvl="1">
              <a:spcBef>
                <a:spcPts val="1000"/>
              </a:spcBef>
            </a:pPr>
            <a:r>
              <a:rPr lang="hu-HU" sz="2400" dirty="0"/>
              <a:t>Niels </a:t>
            </a:r>
            <a:r>
              <a:rPr lang="hu-HU" sz="2400" dirty="0" smtClean="0"/>
              <a:t>Bohr (1885-1962)</a:t>
            </a:r>
          </a:p>
          <a:p>
            <a:pPr marL="685800" lvl="2">
              <a:spcBef>
                <a:spcPts val="1000"/>
              </a:spcBef>
            </a:pPr>
            <a:r>
              <a:rPr lang="hu-HU" sz="2200" dirty="0" smtClean="0"/>
              <a:t>Nobel díjas dán fizikus</a:t>
            </a:r>
          </a:p>
          <a:p>
            <a:pPr marL="685800" lvl="2">
              <a:spcBef>
                <a:spcPts val="1000"/>
              </a:spcBef>
            </a:pPr>
            <a:r>
              <a:rPr lang="hu-HU" sz="2200" dirty="0" smtClean="0"/>
              <a:t>együtt focizik testvérével, ő kapus</a:t>
            </a:r>
          </a:p>
          <a:p>
            <a:pPr marL="685800" lvl="2">
              <a:spcBef>
                <a:spcPts val="1000"/>
              </a:spcBef>
            </a:pPr>
            <a:r>
              <a:rPr lang="hu-HU" sz="2200" dirty="0" smtClean="0"/>
              <a:t>szórakozott: egy németek elleni meccset elvesztettek, mert a kapufára írt jegyzeteit tanulmányozta</a:t>
            </a:r>
            <a:endParaRPr lang="hu-HU" sz="22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18" y="2309090"/>
            <a:ext cx="2544650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254793" y="6492875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Pierre-Aimé</a:t>
            </a:r>
            <a:r>
              <a:rPr lang="hu-HU" dirty="0" smtClean="0"/>
              <a:t> </a:t>
            </a:r>
            <a:r>
              <a:rPr lang="hu-HU" dirty="0" err="1" smtClean="0"/>
              <a:t>Argand</a:t>
            </a:r>
            <a:r>
              <a:rPr lang="hu-HU" dirty="0" smtClean="0"/>
              <a:t> (1750-1803)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3964" y="2226035"/>
            <a:ext cx="8188036" cy="421632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Genfben született, Lavoisier tanítványa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Argand-lámpa</a:t>
            </a:r>
            <a:r>
              <a:rPr lang="hu-HU" dirty="0" smtClean="0"/>
              <a:t> feltalálása a testvére szerint egy véletlen műve: egy üveg letört nyakát az olajlámpás fölé tartotta, egyenletesebb, fényesebb láng</a:t>
            </a:r>
          </a:p>
          <a:p>
            <a:r>
              <a:rPr lang="hu-HU" dirty="0" smtClean="0"/>
              <a:t>üvegtölcsér vagy kürtő</a:t>
            </a:r>
          </a:p>
          <a:p>
            <a:r>
              <a:rPr lang="hu-HU" dirty="0" smtClean="0"/>
              <a:t>üreges, optimális hosszúságú kanóc-levegő felfelé áramlik</a:t>
            </a:r>
          </a:p>
          <a:p>
            <a:r>
              <a:rPr lang="hu-HU" dirty="0" smtClean="0"/>
              <a:t>7 gyertya fényereje, jó hatásfok, nincs kormozás</a:t>
            </a:r>
          </a:p>
          <a:p>
            <a:r>
              <a:rPr lang="hu-HU" dirty="0" smtClean="0"/>
              <a:t>Angliában szabadalmaztatta</a:t>
            </a:r>
          </a:p>
          <a:p>
            <a:r>
              <a:rPr lang="hu-HU" dirty="0" smtClean="0"/>
              <a:t>a francia </a:t>
            </a:r>
            <a:r>
              <a:rPr lang="hu-HU" dirty="0" err="1" smtClean="0"/>
              <a:t>Quinquet</a:t>
            </a:r>
            <a:r>
              <a:rPr lang="hu-HU" dirty="0" smtClean="0"/>
              <a:t> ellopta tőle az ötletet</a:t>
            </a:r>
          </a:p>
          <a:p>
            <a:r>
              <a:rPr lang="hu-HU" dirty="0" smtClean="0"/>
              <a:t>1789: a modern világítás kezdete: Robert </a:t>
            </a:r>
            <a:r>
              <a:rPr lang="hu-HU" dirty="0" err="1" smtClean="0"/>
              <a:t>Stevenson</a:t>
            </a:r>
            <a:r>
              <a:rPr lang="hu-HU" dirty="0" smtClean="0"/>
              <a:t>: világítótoronyban </a:t>
            </a:r>
            <a:r>
              <a:rPr lang="hu-HU" dirty="0" err="1" smtClean="0"/>
              <a:t>Argand</a:t>
            </a:r>
            <a:r>
              <a:rPr lang="hu-HU" dirty="0" smtClean="0"/>
              <a:t> lámpa (minden torony egyedi világítás) 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86" y="2350654"/>
            <a:ext cx="3112224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31885" y="6310261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Samuel </a:t>
            </a:r>
            <a:r>
              <a:rPr lang="hu-HU" dirty="0" err="1" smtClean="0"/>
              <a:t>Finley</a:t>
            </a:r>
            <a:r>
              <a:rPr lang="hu-HU" dirty="0" smtClean="0"/>
              <a:t> </a:t>
            </a:r>
            <a:r>
              <a:rPr lang="hu-HU" dirty="0" err="1" smtClean="0"/>
              <a:t>Breese</a:t>
            </a:r>
            <a:r>
              <a:rPr lang="hu-HU" dirty="0" smtClean="0"/>
              <a:t> Morse (1791-1872)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20" y="2105891"/>
            <a:ext cx="7701680" cy="447501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képzett festőművész, 1810-ben diploma a Yale Egyetemen vallásfilozófiából</a:t>
            </a:r>
          </a:p>
          <a:p>
            <a:r>
              <a:rPr lang="hu-HU" dirty="0" err="1" smtClean="0"/>
              <a:t>Allston</a:t>
            </a:r>
            <a:r>
              <a:rPr lang="hu-HU" dirty="0" smtClean="0"/>
              <a:t> ünnepelt amerikai festő magával viszi Angliába</a:t>
            </a:r>
          </a:p>
          <a:p>
            <a:r>
              <a:rPr lang="hu-HU" dirty="0" smtClean="0"/>
              <a:t>1825: New York városa felkéri, hogy fesse meg </a:t>
            </a:r>
            <a:r>
              <a:rPr lang="hu-HU" dirty="0" err="1" smtClean="0"/>
              <a:t>Lafayette</a:t>
            </a:r>
            <a:r>
              <a:rPr lang="hu-HU" dirty="0" smtClean="0"/>
              <a:t> márki képét, aki az Amerikai </a:t>
            </a:r>
            <a:r>
              <a:rPr lang="hu-HU" dirty="0"/>
              <a:t>F</a:t>
            </a:r>
            <a:r>
              <a:rPr lang="hu-HU" dirty="0" smtClean="0"/>
              <a:t>üggetlenségi </a:t>
            </a:r>
            <a:r>
              <a:rPr lang="hu-HU" dirty="0"/>
              <a:t>H</a:t>
            </a:r>
            <a:r>
              <a:rPr lang="hu-HU" dirty="0" smtClean="0"/>
              <a:t>áború ünnepelt tábornoka</a:t>
            </a:r>
          </a:p>
          <a:p>
            <a:r>
              <a:rPr lang="hu-HU" dirty="0" smtClean="0"/>
              <a:t>közben meghal felesége, mert a levél lassan jut hozzá, mire hazaér eltemetik a 3. gyereküket megszülő asszonyt</a:t>
            </a:r>
          </a:p>
          <a:p>
            <a:r>
              <a:rPr lang="hu-HU" dirty="0" smtClean="0"/>
              <a:t>gyökeres változás: távíró </a:t>
            </a:r>
            <a:r>
              <a:rPr lang="hu-HU" dirty="0" smtClean="0"/>
              <a:t>létrehozásának gondolata</a:t>
            </a:r>
          </a:p>
          <a:p>
            <a:r>
              <a:rPr lang="hu-HU" dirty="0" smtClean="0"/>
              <a:t>Jackson bostoni fizikus hatása: elektromágnes</a:t>
            </a:r>
            <a:endParaRPr lang="hu-HU" dirty="0" smtClean="0"/>
          </a:p>
          <a:p>
            <a:r>
              <a:rPr lang="hu-HU" dirty="0" smtClean="0"/>
              <a:t>csapata: Leonard </a:t>
            </a:r>
            <a:r>
              <a:rPr lang="hu-HU" dirty="0" err="1" smtClean="0"/>
              <a:t>Gae</a:t>
            </a:r>
            <a:r>
              <a:rPr lang="hu-HU" dirty="0" smtClean="0"/>
              <a:t>, Joseph Henry, Alfred </a:t>
            </a:r>
            <a:r>
              <a:rPr lang="hu-HU" dirty="0" err="1" smtClean="0"/>
              <a:t>Vail</a:t>
            </a:r>
            <a:endParaRPr lang="hu-HU" dirty="0" smtClean="0"/>
          </a:p>
          <a:p>
            <a:r>
              <a:rPr lang="hu-HU" dirty="0" smtClean="0"/>
              <a:t>európai standard távírórendszerként 1851-ben fogadták </a:t>
            </a:r>
            <a:r>
              <a:rPr lang="hu-HU" dirty="0" smtClean="0"/>
              <a:t>el</a:t>
            </a:r>
          </a:p>
          <a:p>
            <a:r>
              <a:rPr lang="hu-HU" dirty="0" smtClean="0"/>
              <a:t>Európa: Francis </a:t>
            </a:r>
            <a:r>
              <a:rPr lang="hu-HU" dirty="0" err="1" smtClean="0"/>
              <a:t>Ronalds</a:t>
            </a:r>
            <a:r>
              <a:rPr lang="hu-HU" dirty="0" smtClean="0"/>
              <a:t>, Charles </a:t>
            </a:r>
            <a:r>
              <a:rPr lang="hu-HU" dirty="0" err="1" smtClean="0"/>
              <a:t>Wheatstone</a:t>
            </a:r>
            <a:r>
              <a:rPr lang="hu-HU" dirty="0" smtClean="0"/>
              <a:t>, William </a:t>
            </a:r>
            <a:r>
              <a:rPr lang="hu-HU" dirty="0" err="1" smtClean="0"/>
              <a:t>Cooke</a:t>
            </a:r>
            <a:r>
              <a:rPr lang="hu-HU" dirty="0" smtClean="0"/>
              <a:t>: 1837: szabadalom: első kereskedelmi távíró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2798618"/>
            <a:ext cx="2604548" cy="2736922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628866" y="6492875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Stephen Gray (1666-1736)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7521571" cy="414705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</a:t>
            </a:r>
            <a:r>
              <a:rPr lang="hu-HU" dirty="0" smtClean="0"/>
              <a:t>ngol csillagász, fizikus (kelmefestőként robotol)</a:t>
            </a:r>
          </a:p>
          <a:p>
            <a:r>
              <a:rPr lang="hu-HU" dirty="0" smtClean="0"/>
              <a:t>„szegények mikroszkópja”: egy csepp víz rézlemezbe fúrt apró lyukban</a:t>
            </a:r>
          </a:p>
          <a:p>
            <a:r>
              <a:rPr lang="hu-HU" dirty="0" smtClean="0"/>
              <a:t>csillagászati megfigyelések Cambridge-ben</a:t>
            </a:r>
          </a:p>
          <a:p>
            <a:r>
              <a:rPr lang="hu-HU" dirty="0" smtClean="0"/>
              <a:t>üvegcsöves </a:t>
            </a:r>
            <a:r>
              <a:rPr lang="hu-HU" dirty="0" err="1" smtClean="0"/>
              <a:t>dörzselekromosság-generátor</a:t>
            </a:r>
            <a:endParaRPr lang="hu-HU" dirty="0" smtClean="0"/>
          </a:p>
          <a:p>
            <a:pPr lvl="1"/>
            <a:r>
              <a:rPr lang="hu-HU" dirty="0" smtClean="0"/>
              <a:t>a csövet lezáró dugóra is átment az elektromosság</a:t>
            </a:r>
          </a:p>
          <a:p>
            <a:pPr lvl="1"/>
            <a:r>
              <a:rPr lang="hu-HU" dirty="0" smtClean="0"/>
              <a:t>mi ennek a hatótávolsága</a:t>
            </a:r>
          </a:p>
          <a:p>
            <a:pPr lvl="1"/>
            <a:r>
              <a:rPr lang="hu-HU" dirty="0" smtClean="0"/>
              <a:t>kenderzsineg vezet, selyem nem vezet</a:t>
            </a:r>
          </a:p>
          <a:p>
            <a:pPr lvl="1"/>
            <a:r>
              <a:rPr lang="hu-HU" dirty="0" smtClean="0"/>
              <a:t>a föld </a:t>
            </a:r>
            <a:r>
              <a:rPr lang="hu-HU" dirty="0" err="1" smtClean="0"/>
              <a:t>vezet-földelés</a:t>
            </a:r>
            <a:endParaRPr lang="hu-HU" dirty="0" smtClean="0"/>
          </a:p>
          <a:p>
            <a:pPr lvl="1"/>
            <a:r>
              <a:rPr lang="hu-HU" dirty="0" smtClean="0"/>
              <a:t>„repülő fiú” kísérlet</a:t>
            </a:r>
          </a:p>
          <a:p>
            <a:pPr marL="228600" lvl="1">
              <a:spcBef>
                <a:spcPts val="1000"/>
              </a:spcBef>
            </a:pPr>
            <a:r>
              <a:rPr lang="hu-HU" sz="2400" dirty="0"/>
              <a:t>1731 és 1732: Királyi Társaság </a:t>
            </a:r>
            <a:r>
              <a:rPr lang="hu-HU" sz="2400" dirty="0" err="1" smtClean="0"/>
              <a:t>Copley-érem</a:t>
            </a:r>
            <a:r>
              <a:rPr lang="hu-HU" sz="2400" dirty="0" smtClean="0"/>
              <a:t> (elsőként</a:t>
            </a:r>
            <a:r>
              <a:rPr lang="hu-HU" sz="2400" dirty="0" smtClean="0"/>
              <a:t>)</a:t>
            </a:r>
          </a:p>
          <a:p>
            <a:pPr marL="228600" lvl="1">
              <a:spcBef>
                <a:spcPts val="1000"/>
              </a:spcBef>
            </a:pPr>
            <a:r>
              <a:rPr lang="hu-HU" sz="2400" dirty="0" smtClean="0"/>
              <a:t>nincstelenül hal meg, jelöletlen szegénysír</a:t>
            </a:r>
            <a:endParaRPr lang="hu-HU" sz="2400" dirty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63" y="2489201"/>
            <a:ext cx="2879090" cy="3598863"/>
          </a:xfrm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961375" y="6492875"/>
            <a:ext cx="6870660" cy="365125"/>
          </a:xfrm>
        </p:spPr>
        <p:txBody>
          <a:bodyPr/>
          <a:lstStyle/>
          <a:p>
            <a:r>
              <a:rPr lang="en-US" dirty="0" smtClean="0"/>
              <a:t>Kissné Császár Erzsébet, BTÖK </a:t>
            </a:r>
            <a:r>
              <a:rPr lang="en-US" dirty="0" err="1" smtClean="0"/>
              <a:t>tábor</a:t>
            </a:r>
            <a:r>
              <a:rPr lang="en-US" dirty="0" smtClean="0"/>
              <a:t>, 2017.07.06.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1164</TotalTime>
  <Words>1788</Words>
  <Application>Microsoft Office PowerPoint</Application>
  <PresentationFormat>Szélesvásznú</PresentationFormat>
  <Paragraphs>308</Paragraphs>
  <Slides>19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Berlin</vt:lpstr>
      <vt:lpstr>Néhány tudományos felfedezés története</vt:lpstr>
      <vt:lpstr>Newton (1642-1727) a kocsmában</vt:lpstr>
      <vt:lpstr>Benjamin Franklin (1706-1790)</vt:lpstr>
      <vt:lpstr>Ablaktörlő</vt:lpstr>
      <vt:lpstr>Einstein „elnök”</vt:lpstr>
      <vt:lpstr>Egy szórakozott fizikus</vt:lpstr>
      <vt:lpstr>Pierre-Aimé Argand (1750-1803)</vt:lpstr>
      <vt:lpstr>Samuel Finley Breese Morse (1791-1872)</vt:lpstr>
      <vt:lpstr>Stephen Gray (1666-1736)</vt:lpstr>
      <vt:lpstr>Sir James Chadwick (1891-1974) fogpasztája</vt:lpstr>
      <vt:lpstr>Luis de Broglie (1892-1987) elkap egy hullámot</vt:lpstr>
      <vt:lpstr>Lénárd Fülöp (1862-1947)</vt:lpstr>
      <vt:lpstr>A humor előny egy agyzsibbasztó téma közben</vt:lpstr>
      <vt:lpstr>A tépőzár</vt:lpstr>
      <vt:lpstr>Két Nobel-érem története</vt:lpstr>
      <vt:lpstr>Otto Stern (1888-1969) olcsó szivarja</vt:lpstr>
      <vt:lpstr>Az iPhone megteremtésének titkos története 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Néhány tudományos felfedezés története</dc:title>
  <dc:creator>Kissné Császár Erzsébet</dc:creator>
  <cp:lastModifiedBy>Kissné Császár Erzsébet</cp:lastModifiedBy>
  <cp:revision>126</cp:revision>
  <dcterms:created xsi:type="dcterms:W3CDTF">2017-06-28T19:18:31Z</dcterms:created>
  <dcterms:modified xsi:type="dcterms:W3CDTF">2017-07-06T05:50:54Z</dcterms:modified>
</cp:coreProperties>
</file>