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9" r:id="rId2"/>
  </p:sldMasterIdLst>
  <p:notesMasterIdLst>
    <p:notesMasterId r:id="rId21"/>
  </p:notesMasterIdLst>
  <p:handoutMasterIdLst>
    <p:handoutMasterId r:id="rId22"/>
  </p:handoutMasterIdLst>
  <p:sldIdLst>
    <p:sldId id="256" r:id="rId3"/>
    <p:sldId id="576" r:id="rId4"/>
    <p:sldId id="532" r:id="rId5"/>
    <p:sldId id="536" r:id="rId6"/>
    <p:sldId id="507" r:id="rId7"/>
    <p:sldId id="528" r:id="rId8"/>
    <p:sldId id="543" r:id="rId9"/>
    <p:sldId id="544" r:id="rId10"/>
    <p:sldId id="546" r:id="rId11"/>
    <p:sldId id="549" r:id="rId12"/>
    <p:sldId id="558" r:id="rId13"/>
    <p:sldId id="559" r:id="rId14"/>
    <p:sldId id="561" r:id="rId15"/>
    <p:sldId id="562" r:id="rId16"/>
    <p:sldId id="563" r:id="rId17"/>
    <p:sldId id="572" r:id="rId18"/>
    <p:sldId id="577" r:id="rId19"/>
    <p:sldId id="57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66FFFF"/>
    <a:srgbClr val="FF33CC"/>
    <a:srgbClr val="33CC33"/>
    <a:srgbClr val="0000FF"/>
    <a:srgbClr val="66CCFF"/>
    <a:srgbClr val="FFFF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8" autoAdjust="0"/>
  </p:normalViewPr>
  <p:slideViewPr>
    <p:cSldViewPr>
      <p:cViewPr varScale="1">
        <p:scale>
          <a:sx n="43" d="100"/>
          <a:sy n="43" d="100"/>
        </p:scale>
        <p:origin x="-9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239983-339D-473E-ADAD-12F639DA4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6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FF37D1-993E-4885-B481-250293DC0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6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D338-6F50-4947-AAD8-D7E0EB0FBF0C}" type="slidenum">
              <a:rPr lang="en-US"/>
              <a:pPr/>
              <a:t>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66CC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1676400" y="6248400"/>
            <a:ext cx="1901825" cy="4572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2664CC71-648B-41C8-88BE-17E90BE0DA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4934" name="Picture 6" descr="szfki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685800" y="5715000"/>
            <a:ext cx="77724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FF"/>
                </a:solidFill>
                <a:latin typeface="Arial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48ED9-F0C2-4A9A-BA30-B5688893D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CB6D-65C0-4A8F-ACB4-53C68F5583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566" y="6563742"/>
            <a:ext cx="1905000" cy="2880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63742"/>
            <a:ext cx="762000" cy="295595"/>
          </a:xfrm>
        </p:spPr>
        <p:txBody>
          <a:bodyPr/>
          <a:lstStyle>
            <a:lvl1pPr>
              <a:defRPr/>
            </a:lvl1pPr>
          </a:lstStyle>
          <a:p>
            <a:fld id="{D3317C71-32B3-41D0-AD3C-4180D3B5E5E5}" type="slidenum">
              <a:rPr lang="en-GB" smtClean="0"/>
              <a:pPr/>
              <a:t>‹#›</a:t>
            </a:fld>
            <a:r>
              <a:rPr lang="en-GB" dirty="0" smtClean="0"/>
              <a:t>/</a:t>
            </a:r>
            <a:r>
              <a:rPr lang="hu-HU" dirty="0" smtClean="0"/>
              <a:t>21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6275706"/>
            <a:ext cx="1563627" cy="576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5"/>
          <a:stretch/>
        </p:blipFill>
        <p:spPr>
          <a:xfrm>
            <a:off x="5029200" y="6350928"/>
            <a:ext cx="3136203" cy="5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569964"/>
            <a:ext cx="1828800" cy="2880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532904"/>
            <a:ext cx="762000" cy="332746"/>
          </a:xfrm>
        </p:spPr>
        <p:txBody>
          <a:bodyPr/>
          <a:lstStyle>
            <a:lvl1pPr>
              <a:defRPr/>
            </a:lvl1pPr>
          </a:lstStyle>
          <a:p>
            <a:fld id="{4AE90602-3CF0-45AD-BBD2-4E2DC15E1CB7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6275706"/>
            <a:ext cx="1563627" cy="576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5"/>
          <a:stretch/>
        </p:blipFill>
        <p:spPr>
          <a:xfrm>
            <a:off x="4800600" y="6313587"/>
            <a:ext cx="3429000" cy="5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D87F0-0FE2-4656-A46D-FD052E5E8514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0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527929"/>
            <a:ext cx="1752600" cy="3300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3DF118-13A5-45D2-8501-2EED21414144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6275706"/>
            <a:ext cx="1563627" cy="576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5"/>
          <a:stretch/>
        </p:blipFill>
        <p:spPr>
          <a:xfrm>
            <a:off x="4800600" y="6313587"/>
            <a:ext cx="3429000" cy="5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DF39BA-71A1-4CAF-AFCB-B36D14E40E9C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5349C-6413-42B2-9E0C-50A30CA79D34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52600" y="639474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9D736D-66C9-4B1F-B672-5E84B6E2850E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5"/>
          <a:stretch/>
        </p:blipFill>
        <p:spPr>
          <a:xfrm>
            <a:off x="4800600" y="6313587"/>
            <a:ext cx="3429000" cy="568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6275706"/>
            <a:ext cx="1563627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5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9689C-9C28-484B-A5FF-C95771ACC9BF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C3DFFD-6C1C-463A-86E6-4C2CEA517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57EDA-236E-41A3-9F73-934AB3C0AEAD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CBE7D-0E64-4E2E-AD3E-5D3214EE4745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044BEE-7F4A-469B-9CA8-54445A1609DB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905000" y="633100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fld id="{62787A20-7EB7-4F2C-A128-2EAD06DA2693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6281927"/>
            <a:ext cx="1563627" cy="576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276752"/>
            <a:ext cx="1676401" cy="5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fld id="{376C39F2-DC09-4E6F-AD37-2C9F2ED27F32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6576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0CCE4A-D383-488C-9991-210DBF13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7EB048-D2CA-4C90-8FD8-6590F033B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79C1AF-FF36-4A1A-9D0A-10DD81328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CDA90-F913-4803-8270-282A75C02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AA3BC-CC35-4273-B5A7-CD414CBE0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66495-B798-4B7C-8310-A4D680B08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87C9D3-2131-44DD-8180-2E270DFA7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33CCCC"/>
                </a:solidFill>
                <a:latin typeface="Arial" charset="0"/>
              </a:defRPr>
            </a:lvl1pPr>
          </a:lstStyle>
          <a:p>
            <a:r>
              <a:rPr lang="en-US" smtClean="0"/>
              <a:t>September 3, 2017</a:t>
            </a: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33CCCC"/>
                </a:solidFill>
                <a:latin typeface="Arial" charset="0"/>
              </a:defRPr>
            </a:lvl1pPr>
          </a:lstStyle>
          <a:p>
            <a:fld id="{28314CFD-F9B7-4AF9-9326-65F7DDE6ED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4998" name="Picture 6" descr="szfki_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pic>
        <p:nvPicPr>
          <p:cNvPr id="85007" name="Picture 15" descr="head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0"/>
          <a:stretch>
            <a:fillRect/>
          </a:stretch>
        </p:blipFill>
        <p:spPr bwMode="auto">
          <a:xfrm>
            <a:off x="4267200" y="6323013"/>
            <a:ext cx="12954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</a:defRPr>
            </a:lvl1pPr>
          </a:lstStyle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512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3ABD96EB-3CA4-45F8-B683-4C0B1859CE27}" type="slidenum">
              <a:rPr lang="en-GB"/>
              <a:pPr/>
              <a:t>‹#›</a:t>
            </a:fld>
            <a:r>
              <a:rPr lang="en-GB"/>
              <a:t>/13</a:t>
            </a:r>
          </a:p>
        </p:txBody>
      </p:sp>
      <p:sp>
        <p:nvSpPr>
          <p:cNvPr id="5120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013" name="Line 13"/>
          <p:cNvSpPr>
            <a:spLocks noChangeShapeType="1"/>
          </p:cNvSpPr>
          <p:nvPr/>
        </p:nvSpPr>
        <p:spPr bwMode="auto">
          <a:xfrm>
            <a:off x="533400" y="6172200"/>
            <a:ext cx="77724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39200" cy="1219200"/>
          </a:xfrm>
          <a:noFill/>
          <a:ln/>
        </p:spPr>
        <p:txBody>
          <a:bodyPr/>
          <a:lstStyle/>
          <a:p>
            <a:r>
              <a:rPr lang="en-GB" dirty="0" smtClean="0"/>
              <a:t>Nano-containers and </a:t>
            </a:r>
            <a:r>
              <a:rPr lang="en-GB" dirty="0" err="1" smtClean="0"/>
              <a:t>nano</a:t>
            </a:r>
            <a:r>
              <a:rPr lang="en-GB" dirty="0" smtClean="0"/>
              <a:t>-scaffolds</a:t>
            </a:r>
            <a:endParaRPr lang="en-US" baseline="-250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6200" y="1219200"/>
            <a:ext cx="9067800" cy="2554545"/>
          </a:xfr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hu-HU" sz="2000" b="1" dirty="0">
                <a:solidFill>
                  <a:srgbClr val="800000"/>
                </a:solidFill>
              </a:rPr>
              <a:t>Katalin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800000"/>
                </a:solidFill>
              </a:rPr>
              <a:t>Kamar</a:t>
            </a:r>
            <a:r>
              <a:rPr lang="hu-HU" sz="2000" b="1" dirty="0">
                <a:solidFill>
                  <a:srgbClr val="800000"/>
                </a:solidFill>
              </a:rPr>
              <a:t>á</a:t>
            </a:r>
            <a:r>
              <a:rPr lang="en-US" sz="2000" b="1" dirty="0" smtClean="0">
                <a:solidFill>
                  <a:srgbClr val="800000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hu-HU" sz="2000" i="1" dirty="0">
                <a:solidFill>
                  <a:srgbClr val="800000"/>
                </a:solidFill>
              </a:rPr>
              <a:t>Institute for Solid State Physics and Optics, </a:t>
            </a:r>
          </a:p>
          <a:p>
            <a:pPr>
              <a:spcBef>
                <a:spcPct val="0"/>
              </a:spcBef>
            </a:pPr>
            <a:r>
              <a:rPr lang="hu-HU" sz="2000" i="1" dirty="0">
                <a:solidFill>
                  <a:srgbClr val="800000"/>
                </a:solidFill>
              </a:rPr>
              <a:t>Wigner Research Centre for Physics,</a:t>
            </a:r>
          </a:p>
          <a:p>
            <a:pPr>
              <a:spcBef>
                <a:spcPct val="0"/>
              </a:spcBef>
            </a:pPr>
            <a:r>
              <a:rPr lang="hu-HU" sz="2000" i="1" dirty="0">
                <a:solidFill>
                  <a:srgbClr val="800000"/>
                </a:solidFill>
              </a:rPr>
              <a:t>Hungarian Academy of Sciences, Budapest </a:t>
            </a:r>
            <a:endParaRPr lang="en-US" sz="2000" i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hu-HU" sz="2000" i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endParaRPr lang="hu-HU" sz="2000" i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752600" y="6510959"/>
            <a:ext cx="1828800" cy="323850"/>
          </a:xfrm>
        </p:spPr>
        <p:txBody>
          <a:bodyPr/>
          <a:lstStyle/>
          <a:p>
            <a:r>
              <a:rPr lang="en-US" dirty="0" smtClean="0"/>
              <a:t>September 3, 2017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8263" y="6534150"/>
            <a:ext cx="762000" cy="323850"/>
          </a:xfrm>
        </p:spPr>
        <p:txBody>
          <a:bodyPr/>
          <a:lstStyle/>
          <a:p>
            <a:fld id="{D7E5A9D1-262F-48F7-87B6-3FB7453E4808}" type="slidenum">
              <a:rPr lang="en-GB" smtClean="0"/>
              <a:pPr/>
              <a:t>1</a:t>
            </a:fld>
            <a:r>
              <a:rPr lang="en-GB" dirty="0" smtClean="0"/>
              <a:t>/</a:t>
            </a:r>
            <a:r>
              <a:rPr lang="en-US" dirty="0" smtClean="0"/>
              <a:t>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044"/>
            <a:ext cx="8229600" cy="698956"/>
          </a:xfrm>
        </p:spPr>
        <p:txBody>
          <a:bodyPr>
            <a:normAutofit/>
          </a:bodyPr>
          <a:lstStyle/>
          <a:p>
            <a:r>
              <a:rPr lang="en-US" dirty="0" err="1" smtClean="0"/>
              <a:t>Photoinduced</a:t>
            </a:r>
            <a:r>
              <a:rPr lang="en-US" dirty="0" smtClean="0"/>
              <a:t> spectral changes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60032" y="764704"/>
                <a:ext cx="3682752" cy="576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Presented as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= 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𝑑𝑎𝑟𝑘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𝑖𝑙𝑙𝑢𝑚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𝑑𝑎𝑟𝑘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0032" y="764704"/>
                <a:ext cx="3682752" cy="576064"/>
              </a:xfrm>
              <a:blipFill rotWithShape="1">
                <a:blip r:embed="rId3"/>
                <a:stretch>
                  <a:fillRect l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46020"/>
              </p:ext>
            </p:extLst>
          </p:nvPr>
        </p:nvGraphicFramePr>
        <p:xfrm>
          <a:off x="219270" y="1160829"/>
          <a:ext cx="6634569" cy="507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71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270" y="1160829"/>
                        <a:ext cx="6634569" cy="5076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33600" y="6478127"/>
            <a:ext cx="1989584" cy="365125"/>
          </a:xfrm>
        </p:spPr>
        <p:txBody>
          <a:bodyPr/>
          <a:lstStyle/>
          <a:p>
            <a:r>
              <a:rPr lang="en-US" dirty="0" smtClean="0"/>
              <a:t>September 3,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458200" y="6492875"/>
            <a:ext cx="694578" cy="365125"/>
          </a:xfrm>
          <a:prstGeom prst="rect">
            <a:avLst/>
          </a:prstGeom>
        </p:spPr>
        <p:txBody>
          <a:bodyPr/>
          <a:lstStyle/>
          <a:p>
            <a:fld id="{5A3CD091-6467-498D-A224-A50D3EF07B4D}" type="slidenum">
              <a:rPr lang="en-US" smtClean="0"/>
              <a:t>10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4355" y="76200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Illumination by 633 nm light  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26720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Carbon nanotubes are </a:t>
            </a:r>
          </a:p>
          <a:p>
            <a:pPr algn="l"/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ideal hole transport layers! </a:t>
            </a:r>
            <a:endParaRPr lang="en-US" sz="18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7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03475" y="6465836"/>
            <a:ext cx="2133600" cy="365125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cs typeface="Arial" charset="0"/>
              </a:rPr>
              <a:t>September 3, 2017</a:t>
            </a:r>
            <a:endParaRPr lang="en-GB" altLang="en-US" sz="1400" dirty="0" smtClean="0">
              <a:cs typeface="Arial" charset="0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79690" y="6400800"/>
            <a:ext cx="669925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C39524E-0231-4762-8B53-E2DDBC2D91AE}" type="slidenum">
              <a:rPr lang="en-US" altLang="en-US" sz="1400" smtClean="0"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r>
              <a:rPr lang="en-US" altLang="en-US" sz="1400" dirty="0" smtClean="0">
                <a:cs typeface="Arial" charset="0"/>
              </a:rPr>
              <a:t>/18</a:t>
            </a:r>
            <a:endParaRPr lang="en-US" altLang="en-US" sz="1400" dirty="0" smtClean="0">
              <a:cs typeface="Arial" charset="0"/>
            </a:endParaRPr>
          </a:p>
        </p:txBody>
      </p:sp>
      <p:sp>
        <p:nvSpPr>
          <p:cNvPr id="17412" name="Title 3"/>
          <p:cNvSpPr>
            <a:spLocks noGrp="1"/>
          </p:cNvSpPr>
          <p:nvPr>
            <p:ph type="title" idx="4294967295"/>
          </p:nvPr>
        </p:nvSpPr>
        <p:spPr>
          <a:xfrm>
            <a:off x="422275" y="0"/>
            <a:ext cx="8229600" cy="838200"/>
          </a:xfrm>
        </p:spPr>
        <p:txBody>
          <a:bodyPr/>
          <a:lstStyle/>
          <a:p>
            <a:r>
              <a:rPr lang="hu-HU" altLang="en-US" dirty="0"/>
              <a:t>B</a:t>
            </a:r>
            <a:r>
              <a:rPr lang="en-US" altLang="en-US" dirty="0" err="1" smtClean="0"/>
              <a:t>oron</a:t>
            </a:r>
            <a:r>
              <a:rPr lang="en-US" altLang="en-US" dirty="0" smtClean="0"/>
              <a:t> nitride</a:t>
            </a:r>
            <a:r>
              <a:rPr lang="hu-HU" altLang="en-US" dirty="0" smtClean="0"/>
              <a:t> </a:t>
            </a:r>
            <a:r>
              <a:rPr lang="en-US" altLang="en-US" dirty="0" smtClean="0"/>
              <a:t>nanotubes</a:t>
            </a: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143000"/>
            <a:ext cx="3124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676400"/>
            <a:ext cx="35941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800000"/>
                </a:solidFill>
                <a:latin typeface="+mn-lt"/>
              </a:rPr>
              <a:t>Both covalent and van der Waals bonds have ionic character 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latin typeface="+mn-lt"/>
            </a:endParaRPr>
          </a:p>
          <a:p>
            <a:pPr algn="l">
              <a:defRPr/>
            </a:pPr>
            <a:r>
              <a:rPr lang="en-US" sz="1800" dirty="0">
                <a:solidFill>
                  <a:srgbClr val="800000"/>
                </a:solidFill>
                <a:latin typeface="+mn-lt"/>
              </a:rPr>
              <a:t>electrons are less delocalized </a:t>
            </a:r>
          </a:p>
          <a:p>
            <a:pPr algn="l">
              <a:defRPr/>
            </a:pPr>
            <a:endParaRPr lang="en-US" sz="1800" dirty="0">
              <a:solidFill>
                <a:srgbClr val="800000"/>
              </a:solidFill>
              <a:latin typeface="+mn-lt"/>
            </a:endParaRPr>
          </a:p>
          <a:p>
            <a:pPr algn="l">
              <a:defRPr/>
            </a:pPr>
            <a:r>
              <a:rPr lang="en-US" sz="1800" dirty="0">
                <a:solidFill>
                  <a:srgbClr val="800000"/>
                </a:solidFill>
                <a:latin typeface="+mn-lt"/>
              </a:rPr>
              <a:t>h-BN is an insulator with a bandgap of 6 eV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9475" y="4403725"/>
            <a:ext cx="1590675" cy="774700"/>
            <a:chOff x="2149475" y="4403725"/>
            <a:chExt cx="1590675" cy="774700"/>
          </a:xfrm>
        </p:grpSpPr>
        <p:sp>
          <p:nvSpPr>
            <p:cNvPr id="17415" name="Right Arrow 2"/>
            <p:cNvSpPr>
              <a:spLocks noChangeArrowheads="1"/>
            </p:cNvSpPr>
            <p:nvPr/>
          </p:nvSpPr>
          <p:spPr bwMode="auto">
            <a:xfrm>
              <a:off x="2492375" y="4694238"/>
              <a:ext cx="977900" cy="484187"/>
            </a:xfrm>
            <a:prstGeom prst="rightArrow">
              <a:avLst>
                <a:gd name="adj1" fmla="val 50000"/>
                <a:gd name="adj2" fmla="val 5002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9475" y="4403725"/>
              <a:ext cx="1590675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n-lt"/>
                </a:rPr>
                <a:t>folding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27463" y="4452938"/>
            <a:ext cx="4572000" cy="1635125"/>
            <a:chOff x="3827463" y="4452938"/>
            <a:chExt cx="4572000" cy="1635125"/>
          </a:xfrm>
        </p:grpSpPr>
        <p:sp>
          <p:nvSpPr>
            <p:cNvPr id="5" name="TextBox 4"/>
            <p:cNvSpPr txBox="1"/>
            <p:nvPr/>
          </p:nvSpPr>
          <p:spPr>
            <a:xfrm>
              <a:off x="4830763" y="5437188"/>
              <a:ext cx="183515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n-lt"/>
                </a:rPr>
                <a:t>BNNT nanotube</a:t>
              </a:r>
            </a:p>
          </p:txBody>
        </p:sp>
        <p:pic>
          <p:nvPicPr>
            <p:cNvPr id="1741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71671" r="3632"/>
            <a:stretch>
              <a:fillRect/>
            </a:stretch>
          </p:blipFill>
          <p:spPr bwMode="auto">
            <a:xfrm>
              <a:off x="3979863" y="4452938"/>
              <a:ext cx="40163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27463" y="5780088"/>
              <a:ext cx="4572000" cy="30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dirty="0">
                  <a:latin typeface="+mn-lt"/>
                </a:rPr>
                <a:t>Z. Gao et al.: </a:t>
              </a:r>
              <a:r>
                <a:rPr lang="en-US" i="1" dirty="0" err="1">
                  <a:latin typeface="+mn-lt"/>
                </a:rPr>
                <a:t>Nanobiomedicine</a:t>
              </a:r>
              <a:r>
                <a:rPr lang="en-US" dirty="0">
                  <a:latin typeface="+mn-lt"/>
                </a:rPr>
                <a:t>, 2014, </a:t>
              </a:r>
              <a:r>
                <a:rPr lang="en-US" b="1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2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3,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3F332-87F1-44E9-9B62-7B716484FB34}" type="slidenum">
              <a:rPr lang="en-GB" altLang="en-US" smtClean="0"/>
              <a:pPr>
                <a:defRPr/>
              </a:pPr>
              <a:t>12</a:t>
            </a:fld>
            <a:r>
              <a:rPr lang="en-GB" altLang="en-US" dirty="0" smtClean="0"/>
              <a:t>/18</a:t>
            </a:r>
            <a:endParaRPr lang="en-GB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35859"/>
            <a:ext cx="8229600" cy="802341"/>
          </a:xfrm>
        </p:spPr>
        <p:txBody>
          <a:bodyPr/>
          <a:lstStyle/>
          <a:p>
            <a:r>
              <a:rPr lang="en-US" dirty="0" smtClean="0"/>
              <a:t>Electron microscopy</a:t>
            </a:r>
            <a:r>
              <a:rPr lang="en-US" baseline="0" dirty="0" smtClean="0"/>
              <a:t> of BNNT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19450" y="877443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800000"/>
                </a:solidFill>
                <a:latin typeface="+mn-lt"/>
              </a:rPr>
              <a:t>external diameter </a:t>
            </a:r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5.62 </a:t>
            </a:r>
            <a:r>
              <a:rPr lang="en-US" sz="1600" dirty="0">
                <a:solidFill>
                  <a:srgbClr val="800000"/>
                </a:solidFill>
                <a:latin typeface="+mn-lt"/>
              </a:rPr>
              <a:t>± 2.16 </a:t>
            </a:r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nm </a:t>
            </a:r>
          </a:p>
          <a:p>
            <a:pPr algn="l"/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internal diameter </a:t>
            </a:r>
            <a:r>
              <a:rPr lang="en-US" sz="1600" dirty="0">
                <a:solidFill>
                  <a:srgbClr val="800000"/>
                </a:solidFill>
                <a:latin typeface="+mn-lt"/>
              </a:rPr>
              <a:t>2.61 ± 1.05 </a:t>
            </a:r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nm</a:t>
            </a:r>
          </a:p>
          <a:p>
            <a:pPr algn="l"/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interlayer spacing 0.32 nm  (h-BN)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708440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722626" cy="195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8" y="3317882"/>
            <a:ext cx="2715768" cy="196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9042" y="3810000"/>
            <a:ext cx="366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Samples: BNNT LLC</a:t>
            </a:r>
          </a:p>
          <a:p>
            <a:pPr algn="l"/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Measurements: Andrei N. </a:t>
            </a:r>
            <a:r>
              <a:rPr lang="en-US" sz="1600" dirty="0" err="1" smtClean="0">
                <a:solidFill>
                  <a:srgbClr val="800000"/>
                </a:solidFill>
                <a:latin typeface="+mn-lt"/>
              </a:rPr>
              <a:t>Khlobystov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3,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3F332-87F1-44E9-9B62-7B716484FB34}" type="slidenum">
              <a:rPr lang="en-GB" altLang="en-US" smtClean="0"/>
              <a:pPr>
                <a:defRPr/>
              </a:pPr>
              <a:t>13</a:t>
            </a:fld>
            <a:r>
              <a:rPr lang="en-GB" altLang="en-US" dirty="0" smtClean="0"/>
              <a:t>/18</a:t>
            </a:r>
            <a:endParaRPr lang="en-GB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14344"/>
            <a:ext cx="8229600" cy="747656"/>
          </a:xfrm>
        </p:spPr>
        <p:txBody>
          <a:bodyPr/>
          <a:lstStyle/>
          <a:p>
            <a:r>
              <a:rPr lang="en-US" dirty="0" smtClean="0"/>
              <a:t>Filling of BNNT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972086"/>
            <a:ext cx="12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BNNT as is 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99498" y="1447800"/>
            <a:ext cx="8068" cy="759595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800600" y="1468731"/>
            <a:ext cx="2829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800000"/>
                </a:solidFill>
                <a:latin typeface="+mn-lt"/>
              </a:rPr>
              <a:t>shortening (~2 </a:t>
            </a:r>
            <a:r>
              <a:rPr lang="el-GR" dirty="0" smtClean="0">
                <a:solidFill>
                  <a:srgbClr val="800000"/>
                </a:solidFill>
                <a:latin typeface="+mn-lt"/>
              </a:rPr>
              <a:t>μ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m </a:t>
            </a:r>
            <a:r>
              <a:rPr lang="en-US" dirty="0" smtClean="0">
                <a:solidFill>
                  <a:srgbClr val="800000"/>
                </a:solidFill>
                <a:latin typeface="+mn-lt"/>
                <a:sym typeface="Symbol"/>
              </a:rPr>
              <a:t> ~500 nm)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 </a:t>
            </a:r>
          </a:p>
          <a:p>
            <a:pPr algn="l"/>
            <a:r>
              <a:rPr lang="en-US" dirty="0" smtClean="0">
                <a:solidFill>
                  <a:srgbClr val="800000"/>
                </a:solidFill>
                <a:latin typeface="+mn-lt"/>
              </a:rPr>
              <a:t>opening </a:t>
            </a:r>
          </a:p>
          <a:p>
            <a:pPr algn="l"/>
            <a:r>
              <a:rPr lang="en-US" dirty="0" smtClean="0">
                <a:solidFill>
                  <a:srgbClr val="800000"/>
                </a:solidFill>
                <a:latin typeface="+mn-lt"/>
              </a:rPr>
              <a:t>purification (ammonia, annealing)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362200"/>
            <a:ext cx="13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BNNT open 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1531620" cy="20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600550" y="2895600"/>
            <a:ext cx="8068" cy="759595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9153" y="3865513"/>
            <a:ext cx="13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C</a:t>
            </a:r>
            <a:r>
              <a:rPr lang="en-US" sz="1600" baseline="-25000" dirty="0" smtClean="0">
                <a:solidFill>
                  <a:srgbClr val="800000"/>
                </a:solidFill>
                <a:latin typeface="+mn-lt"/>
              </a:rPr>
              <a:t>60</a:t>
            </a:r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@BNNT  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7842" y="2895600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800000"/>
                </a:solidFill>
                <a:latin typeface="+mn-lt"/>
              </a:rPr>
              <a:t>sublimation filling 600 </a:t>
            </a:r>
            <a:r>
              <a:rPr lang="en-US" dirty="0" smtClean="0">
                <a:solidFill>
                  <a:srgbClr val="800000"/>
                </a:solidFill>
                <a:latin typeface="+mn-lt"/>
                <a:sym typeface="Symbol"/>
              </a:rPr>
              <a:t>C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 </a:t>
            </a:r>
          </a:p>
          <a:p>
            <a:pPr algn="l"/>
            <a:endParaRPr lang="en-US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814944" y="3157210"/>
            <a:ext cx="3427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</a:rPr>
              <a:t>W. Mickelson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, S. </a:t>
            </a:r>
            <a:r>
              <a:rPr lang="en-US" sz="1200" dirty="0" err="1" smtClean="0">
                <a:solidFill>
                  <a:schemeClr val="tx2"/>
                </a:solidFill>
                <a:effectLst/>
                <a:latin typeface="Arial" pitchFamily="34" charset="0"/>
              </a:rPr>
              <a:t>Aloni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, W.-Q.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</a:rPr>
              <a:t>H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an,</a:t>
            </a:r>
            <a:r>
              <a:rPr lang="hu-HU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</a:rPr>
              <a:t>J. </a:t>
            </a:r>
            <a:r>
              <a:rPr lang="en-US" sz="1200" dirty="0" err="1" smtClean="0">
                <a:solidFill>
                  <a:schemeClr val="tx2"/>
                </a:solidFill>
                <a:latin typeface="Arial" pitchFamily="34" charset="0"/>
              </a:rPr>
              <a:t>Cumings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, A. </a:t>
            </a:r>
            <a:r>
              <a:rPr lang="en-US" sz="1200" dirty="0" err="1" smtClean="0">
                <a:solidFill>
                  <a:schemeClr val="tx2"/>
                </a:solidFill>
                <a:effectLst/>
                <a:latin typeface="Arial" pitchFamily="34" charset="0"/>
              </a:rPr>
              <a:t>Zettl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:</a:t>
            </a:r>
            <a:r>
              <a:rPr lang="hu-HU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lang="en-US" sz="1200" i="1" dirty="0" smtClean="0">
                <a:solidFill>
                  <a:schemeClr val="tx2"/>
                </a:solidFill>
                <a:latin typeface="Arial" pitchFamily="34" charset="0"/>
              </a:rPr>
              <a:t>Science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</a:rPr>
              <a:t>300</a:t>
            </a:r>
            <a:r>
              <a:rPr lang="en-US" sz="1200" b="1" dirty="0" smtClean="0">
                <a:solidFill>
                  <a:schemeClr val="tx2"/>
                </a:solidFill>
                <a:effectLst/>
                <a:latin typeface="Arial" pitchFamily="34" charset="0"/>
              </a:rPr>
              <a:t>,</a:t>
            </a:r>
            <a:r>
              <a:rPr lang="en-US" sz="1200" dirty="0" smtClean="0">
                <a:solidFill>
                  <a:schemeClr val="tx2"/>
                </a:solidFill>
                <a:effectLst/>
                <a:latin typeface="Arial" pitchFamily="34" charset="0"/>
              </a:rPr>
              <a:t> 467 </a:t>
            </a:r>
            <a:r>
              <a:rPr lang="en-US" sz="1200" dirty="0">
                <a:solidFill>
                  <a:schemeClr val="tx2"/>
                </a:solidFill>
                <a:effectLst/>
                <a:latin typeface="Arial" pitchFamily="34" charset="0"/>
              </a:rPr>
              <a:t>(2004)</a:t>
            </a:r>
            <a:endParaRPr lang="en-GB" sz="1200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r="31755"/>
          <a:stretch/>
        </p:blipFill>
        <p:spPr bwMode="auto">
          <a:xfrm>
            <a:off x="5448308" y="4006103"/>
            <a:ext cx="1957892" cy="21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hu-HU" altLang="en-US" dirty="0" err="1" smtClean="0"/>
              <a:t>Microscopy</a:t>
            </a:r>
            <a:r>
              <a:rPr lang="en-US" altLang="en-US" dirty="0" smtClean="0"/>
              <a:t> of BNNT peapods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5CF122-DD76-4F57-8490-9C2DB46DE22A}" type="slidenum">
              <a:rPr lang="en-GB" altLang="en-US" smtClean="0"/>
              <a:pPr>
                <a:defRPr/>
              </a:pPr>
              <a:t>14</a:t>
            </a:fld>
            <a:r>
              <a:rPr lang="en-GB" altLang="en-US" dirty="0" smtClean="0"/>
              <a:t>/18</a:t>
            </a:r>
            <a:endParaRPr lang="en-GB" altLang="en-US" dirty="0"/>
          </a:p>
        </p:txBody>
      </p:sp>
      <p:pic>
        <p:nvPicPr>
          <p:cNvPr id="1843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03" y="3810347"/>
            <a:ext cx="2278685" cy="2265883"/>
          </a:xfrm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3, 2017</a:t>
            </a:r>
            <a:endParaRPr lang="en-GB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709621" y="726290"/>
            <a:ext cx="3427412" cy="2990845"/>
            <a:chOff x="5709621" y="726290"/>
            <a:chExt cx="3427412" cy="299084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727" y="726290"/>
              <a:ext cx="2763633" cy="231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709621" y="3070804"/>
              <a:ext cx="342741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A.N. </a:t>
              </a:r>
              <a:r>
                <a:rPr lang="en-US" sz="1200" dirty="0" err="1">
                  <a:solidFill>
                    <a:schemeClr val="tx2"/>
                  </a:solidFill>
                  <a:effectLst/>
                  <a:latin typeface="Arial" pitchFamily="34" charset="0"/>
                </a:rPr>
                <a:t>Khlobystov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, D.A. </a:t>
              </a:r>
              <a:r>
                <a:rPr lang="en-US" sz="1200" dirty="0" err="1">
                  <a:solidFill>
                    <a:schemeClr val="tx2"/>
                  </a:solidFill>
                  <a:effectLst/>
                  <a:latin typeface="Arial" pitchFamily="34" charset="0"/>
                </a:rPr>
                <a:t>Britz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, J. 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Wang,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S.A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. O’Neil, 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M.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dirty="0" err="1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Poliakoff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, G.A.D. 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Briggs: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i="1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J</a:t>
              </a:r>
              <a:r>
                <a:rPr lang="en-US" sz="1200" i="1" dirty="0">
                  <a:solidFill>
                    <a:schemeClr val="tx2"/>
                  </a:solidFill>
                  <a:effectLst/>
                  <a:latin typeface="Arial" pitchFamily="34" charset="0"/>
                </a:rPr>
                <a:t>. Mater. Chem.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b="1" dirty="0">
                  <a:solidFill>
                    <a:schemeClr val="tx2"/>
                  </a:solidFill>
                  <a:effectLst/>
                  <a:latin typeface="Arial" pitchFamily="34" charset="0"/>
                </a:rPr>
                <a:t>14,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 2852 (2004)</a:t>
              </a:r>
              <a:endParaRPr lang="en-GB" sz="1200" dirty="0"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16964" y="2133600"/>
            <a:ext cx="3256152" cy="2194007"/>
            <a:chOff x="1816964" y="2133600"/>
            <a:chExt cx="3256152" cy="21940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7" t="7955" r="32933" b="23964"/>
            <a:stretch/>
          </p:blipFill>
          <p:spPr bwMode="auto">
            <a:xfrm>
              <a:off x="2794316" y="2133600"/>
              <a:ext cx="2278800" cy="219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6964" y="2732250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600" dirty="0" err="1" smtClean="0">
                  <a:solidFill>
                    <a:srgbClr val="800000"/>
                  </a:solidFill>
                  <a:latin typeface="+mn-lt"/>
                </a:rPr>
                <a:t>zigzag</a:t>
              </a:r>
              <a:endParaRPr lang="en-US" sz="1600" dirty="0">
                <a:solidFill>
                  <a:srgbClr val="800000"/>
                </a:solidFill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4133" y="4886216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600" dirty="0" err="1" smtClean="0">
                <a:solidFill>
                  <a:srgbClr val="800000"/>
                </a:solidFill>
                <a:latin typeface="+mn-lt"/>
              </a:rPr>
              <a:t>two-molecule</a:t>
            </a:r>
            <a:r>
              <a:rPr lang="hu-HU" sz="16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hu-HU" sz="1600" dirty="0" err="1" smtClean="0">
                <a:solidFill>
                  <a:srgbClr val="800000"/>
                </a:solidFill>
                <a:latin typeface="+mn-lt"/>
              </a:rPr>
              <a:t>layer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40187" y="3772117"/>
            <a:ext cx="3427412" cy="2401695"/>
            <a:chOff x="5540187" y="3772117"/>
            <a:chExt cx="3427412" cy="2401695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540187" y="5712147"/>
              <a:ext cx="3427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</a:rPr>
                <a:t>W. Mickelson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 S. </a:t>
              </a:r>
              <a:r>
                <a:rPr lang="en-US" sz="1200" dirty="0" err="1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Aloni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 W.-Q. </a:t>
              </a:r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</a:rPr>
                <a:t>H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an,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</a:rPr>
                <a:t>J. </a:t>
              </a:r>
              <a:r>
                <a:rPr lang="en-US" sz="1200" dirty="0" err="1" smtClean="0">
                  <a:solidFill>
                    <a:schemeClr val="tx2"/>
                  </a:solidFill>
                  <a:latin typeface="Arial" pitchFamily="34" charset="0"/>
                </a:rPr>
                <a:t>Cumings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 A. </a:t>
              </a:r>
              <a:r>
                <a:rPr lang="en-US" sz="1200" dirty="0" err="1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Zettl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: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i="1" dirty="0" smtClean="0">
                  <a:solidFill>
                    <a:schemeClr val="tx2"/>
                  </a:solidFill>
                  <a:latin typeface="Arial" pitchFamily="34" charset="0"/>
                </a:rPr>
                <a:t>Science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</a:rPr>
                <a:t>300</a:t>
              </a:r>
              <a:r>
                <a:rPr lang="en-US" sz="1200" b="1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467 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(2004)</a:t>
              </a:r>
              <a:endParaRPr lang="en-GB" sz="1200" dirty="0"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757" y="3772117"/>
              <a:ext cx="1256271" cy="194003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14339" y="726290"/>
            <a:ext cx="3711404" cy="1390277"/>
            <a:chOff x="314339" y="726290"/>
            <a:chExt cx="3711404" cy="1390277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39" y="726290"/>
              <a:ext cx="2278800" cy="1390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94316" y="1230742"/>
              <a:ext cx="1231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linear chain</a:t>
              </a:r>
              <a:endParaRPr lang="en-US" sz="1600" dirty="0">
                <a:solidFill>
                  <a:srgbClr val="8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0927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3, 2017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92876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68D8E9-D881-4584-9AE0-2E7C8FDD68A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/18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92369" y="0"/>
            <a:ext cx="8229600" cy="685800"/>
          </a:xfrm>
        </p:spPr>
        <p:txBody>
          <a:bodyPr/>
          <a:lstStyle/>
          <a:p>
            <a:r>
              <a:rPr lang="hu-HU" sz="2800" dirty="0" err="1" smtClean="0"/>
              <a:t>Infrared</a:t>
            </a:r>
            <a:r>
              <a:rPr lang="hu-HU" sz="2800" dirty="0" smtClean="0"/>
              <a:t> </a:t>
            </a:r>
            <a:r>
              <a:rPr lang="hu-HU" sz="2800" dirty="0" err="1" smtClean="0"/>
              <a:t>spectra</a:t>
            </a:r>
            <a:r>
              <a:rPr lang="hu-HU" sz="2800" dirty="0" smtClean="0"/>
              <a:t> of </a:t>
            </a:r>
            <a:r>
              <a:rPr lang="hu-HU" sz="2800" dirty="0" err="1" smtClean="0"/>
              <a:t>peapods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526011"/>
            <a:ext cx="3739271" cy="4919299"/>
            <a:chOff x="228600" y="526011"/>
            <a:chExt cx="3739271" cy="49192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26011"/>
              <a:ext cx="3098202" cy="25586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329128"/>
              <a:ext cx="1688123" cy="21161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0" y="332912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smtClean="0">
                  <a:solidFill>
                    <a:srgbClr val="800000"/>
                  </a:solidFill>
                  <a:latin typeface="+mn-lt"/>
                </a:rPr>
                <a:t>CNT</a:t>
              </a:r>
              <a:endParaRPr lang="en-US" sz="1800" b="1" dirty="0">
                <a:solidFill>
                  <a:srgbClr val="800000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3966278"/>
              <a:ext cx="16818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  <a:cs typeface="Arial" panose="020B0604020202020204" pitchFamily="34" charset="0"/>
                </a:rPr>
                <a:t>Infrared spectra </a:t>
              </a:r>
            </a:p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  <a:cs typeface="Arial" panose="020B0604020202020204" pitchFamily="34" charset="0"/>
                </a:rPr>
                <a:t>of C</a:t>
              </a:r>
              <a:r>
                <a:rPr lang="en-US" sz="1600" baseline="-25000" dirty="0" smtClean="0">
                  <a:solidFill>
                    <a:srgbClr val="800000"/>
                  </a:solidFill>
                  <a:latin typeface="+mn-lt"/>
                  <a:cs typeface="Arial" panose="020B0604020202020204" pitchFamily="34" charset="0"/>
                </a:rPr>
                <a:t>60</a:t>
              </a:r>
              <a:r>
                <a:rPr lang="en-US" sz="1600" dirty="0" smtClean="0">
                  <a:solidFill>
                    <a:srgbClr val="800000"/>
                  </a:solidFill>
                  <a:latin typeface="+mn-lt"/>
                  <a:cs typeface="Arial" panose="020B0604020202020204" pitchFamily="34" charset="0"/>
                </a:rPr>
                <a:t> shielded</a:t>
              </a:r>
              <a:endParaRPr lang="en-US" sz="1600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79600" y="685800"/>
            <a:ext cx="4659600" cy="5424781"/>
            <a:chOff x="4179600" y="685800"/>
            <a:chExt cx="4659600" cy="54247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33" y="4008943"/>
              <a:ext cx="1738767" cy="18730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1588" y="397649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b="1" dirty="0" smtClean="0">
                  <a:solidFill>
                    <a:srgbClr val="800000"/>
                  </a:solidFill>
                  <a:latin typeface="+mn-lt"/>
                </a:rPr>
                <a:t>BNNT</a:t>
              </a:r>
              <a:endParaRPr lang="en-US" sz="1800" b="1" dirty="0">
                <a:solidFill>
                  <a:srgbClr val="800000"/>
                </a:solidFill>
                <a:latin typeface="+mn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600" y="685800"/>
              <a:ext cx="3821400" cy="31561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24601" y="4294699"/>
              <a:ext cx="25145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C</a:t>
              </a:r>
              <a:r>
                <a:rPr lang="en-US" sz="1600" baseline="-25000" dirty="0" smtClean="0">
                  <a:solidFill>
                    <a:srgbClr val="800000"/>
                  </a:solidFill>
                  <a:latin typeface="+mn-lt"/>
                </a:rPr>
                <a:t>60</a:t>
              </a:r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 vibrations can be </a:t>
              </a:r>
            </a:p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clearly seen</a:t>
              </a:r>
            </a:p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C</a:t>
              </a:r>
              <a:r>
                <a:rPr lang="en-US" sz="1600" baseline="-25000" dirty="0" smtClean="0">
                  <a:solidFill>
                    <a:srgbClr val="800000"/>
                  </a:solidFill>
                  <a:latin typeface="+mn-lt"/>
                </a:rPr>
                <a:t>60</a:t>
              </a:r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 retains </a:t>
              </a:r>
              <a:r>
                <a:rPr lang="en-US" sz="1600" dirty="0" err="1" smtClean="0">
                  <a:solidFill>
                    <a:srgbClr val="800000"/>
                  </a:solidFill>
                  <a:latin typeface="+mn-lt"/>
                </a:rPr>
                <a:t>I</a:t>
              </a:r>
              <a:r>
                <a:rPr lang="en-US" sz="1600" baseline="-25000" dirty="0" err="1" smtClean="0">
                  <a:solidFill>
                    <a:srgbClr val="800000"/>
                  </a:solidFill>
                  <a:latin typeface="+mn-lt"/>
                </a:rPr>
                <a:t>h</a:t>
              </a:r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 symmetry </a:t>
              </a:r>
            </a:p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(no splitting of </a:t>
              </a:r>
            </a:p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vibrational bands)</a:t>
              </a:r>
            </a:p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free rotation at room temperature </a:t>
              </a:r>
              <a:endParaRPr lang="en-US" sz="1600" dirty="0">
                <a:solidFill>
                  <a:srgbClr val="8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7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3,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3F332-87F1-44E9-9B62-7B716484FB34}" type="slidenum">
              <a:rPr lang="en-GB" altLang="en-US" smtClean="0"/>
              <a:pPr>
                <a:defRPr/>
              </a:pPr>
              <a:t>16</a:t>
            </a:fld>
            <a:r>
              <a:rPr lang="en-GB" altLang="en-US" dirty="0" smtClean="0"/>
              <a:t>/18</a:t>
            </a:r>
            <a:endParaRPr lang="en-GB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 smtClean="0"/>
              <a:t>Formation</a:t>
            </a:r>
            <a:r>
              <a:rPr lang="en-US" baseline="0" dirty="0" smtClean="0"/>
              <a:t> of inner nanotube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533400"/>
            <a:ext cx="445084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371933"/>
            <a:ext cx="3459367" cy="2943116"/>
            <a:chOff x="0" y="1371933"/>
            <a:chExt cx="3459367" cy="294311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1933"/>
              <a:ext cx="287574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3400" y="3514830"/>
              <a:ext cx="1484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electron beam</a:t>
              </a:r>
              <a:endParaRPr lang="en-US" sz="1600" dirty="0">
                <a:solidFill>
                  <a:srgbClr val="800000"/>
                </a:solidFill>
                <a:latin typeface="+mn-lt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955" y="3853384"/>
              <a:ext cx="3427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</a:rPr>
                <a:t>W. Mickelson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 S. </a:t>
              </a:r>
              <a:r>
                <a:rPr lang="en-US" sz="1200" dirty="0" err="1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Aloni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 W.-Q. </a:t>
              </a:r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</a:rPr>
                <a:t>H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an,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</a:rPr>
                <a:t>J. </a:t>
              </a:r>
              <a:r>
                <a:rPr lang="en-US" sz="1200" dirty="0" err="1" smtClean="0">
                  <a:solidFill>
                    <a:schemeClr val="tx2"/>
                  </a:solidFill>
                  <a:latin typeface="Arial" pitchFamily="34" charset="0"/>
                </a:rPr>
                <a:t>Cumings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 A. </a:t>
              </a:r>
              <a:r>
                <a:rPr lang="en-US" sz="1200" dirty="0" err="1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Zettl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:</a:t>
              </a:r>
              <a:r>
                <a:rPr lang="hu-HU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i="1" dirty="0" smtClean="0">
                  <a:solidFill>
                    <a:schemeClr val="tx2"/>
                  </a:solidFill>
                  <a:latin typeface="Arial" pitchFamily="34" charset="0"/>
                </a:rPr>
                <a:t>Science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</a:rPr>
                <a:t>300</a:t>
              </a:r>
              <a:r>
                <a:rPr lang="en-US" sz="1200" b="1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,</a:t>
              </a:r>
              <a:r>
                <a:rPr lang="en-US" sz="1200" dirty="0" smtClean="0">
                  <a:solidFill>
                    <a:schemeClr val="tx2"/>
                  </a:solidFill>
                  <a:effectLst/>
                  <a:latin typeface="Arial" pitchFamily="34" charset="0"/>
                </a:rPr>
                <a:t> 467 </a:t>
              </a:r>
              <a:r>
                <a:rPr lang="en-US" sz="1200" dirty="0">
                  <a:solidFill>
                    <a:schemeClr val="tx2"/>
                  </a:solidFill>
                  <a:effectLst/>
                  <a:latin typeface="Arial" pitchFamily="34" charset="0"/>
                </a:rPr>
                <a:t>(2004)</a:t>
              </a:r>
              <a:endParaRPr lang="en-GB" sz="1200" dirty="0"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75740" y="1371933"/>
            <a:ext cx="2781913" cy="2724677"/>
            <a:chOff x="2875740" y="1371933"/>
            <a:chExt cx="2781913" cy="2724677"/>
          </a:xfrm>
        </p:grpSpPr>
        <p:sp>
          <p:nvSpPr>
            <p:cNvPr id="11" name="TextBox 10"/>
            <p:cNvSpPr txBox="1"/>
            <p:nvPr/>
          </p:nvSpPr>
          <p:spPr>
            <a:xfrm>
              <a:off x="3689681" y="375805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laser 355 nm </a:t>
              </a:r>
              <a:endParaRPr lang="en-US" sz="1600" dirty="0">
                <a:solidFill>
                  <a:srgbClr val="800000"/>
                </a:solidFill>
                <a:latin typeface="+mn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40" y="1371933"/>
              <a:ext cx="2781913" cy="2160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207631" y="610843"/>
            <a:ext cx="3936369" cy="5373924"/>
            <a:chOff x="5207631" y="610843"/>
            <a:chExt cx="3936369" cy="5373924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385" y="610843"/>
              <a:ext cx="3242097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379920" y="2971800"/>
              <a:ext cx="1871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800000"/>
                  </a:solidFill>
                  <a:latin typeface="+mn-lt"/>
                </a:rPr>
                <a:t>annealing 1200 </a:t>
              </a:r>
              <a:r>
                <a:rPr lang="en-US" sz="1600" dirty="0" smtClean="0">
                  <a:solidFill>
                    <a:srgbClr val="800000"/>
                  </a:solidFill>
                  <a:latin typeface="+mn-lt"/>
                  <a:sym typeface="Symbol"/>
                </a:rPr>
                <a:t>C</a:t>
              </a:r>
              <a:endParaRPr lang="en-US" sz="1600" dirty="0">
                <a:solidFill>
                  <a:srgbClr val="800000"/>
                </a:solidFill>
                <a:latin typeface="+mn-l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631" y="3502540"/>
              <a:ext cx="3936369" cy="248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1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D736D-66C9-4B1F-B672-5E84B6E2850E}" type="slidenum">
              <a:rPr lang="en-GB" smtClean="0"/>
              <a:pPr/>
              <a:t>17</a:t>
            </a:fld>
            <a:r>
              <a:rPr lang="en-GB" dirty="0" smtClean="0"/>
              <a:t>/18</a:t>
            </a:r>
            <a:endParaRPr lang="en-GB" dirty="0"/>
          </a:p>
        </p:txBody>
      </p:sp>
      <p:pic>
        <p:nvPicPr>
          <p:cNvPr id="629762" name="Picture 2" descr="E:\PAPERS\2017\BNNT-Kate\SmallMethods\To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414837" cy="40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1" y="5142893"/>
            <a:ext cx="7238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dirty="0">
                <a:solidFill>
                  <a:srgbClr val="800000"/>
                </a:solidFill>
                <a:latin typeface="+mn-lt"/>
              </a:rPr>
              <a:t>K.E. Walker, G.A. Rance, Á. Pekker, H.M. Tóháti, M.W. Fay, R.W. Lodge, C.T. Stoppiello, K. Kamarás, A.N. Khlobystov: </a:t>
            </a:r>
            <a:endParaRPr lang="en-US" dirty="0">
              <a:solidFill>
                <a:srgbClr val="800000"/>
              </a:solidFill>
              <a:latin typeface="+mn-lt"/>
            </a:endParaRPr>
          </a:p>
          <a:p>
            <a:pPr algn="l"/>
            <a:r>
              <a:rPr lang="hu-HU" i="1" dirty="0">
                <a:solidFill>
                  <a:srgbClr val="800000"/>
                </a:solidFill>
                <a:latin typeface="+mn-lt"/>
              </a:rPr>
              <a:t>Small Methods, published online, DOI: </a:t>
            </a:r>
            <a:r>
              <a:rPr lang="en-US" i="1" dirty="0">
                <a:solidFill>
                  <a:srgbClr val="800000"/>
                </a:solidFill>
                <a:latin typeface="+mn-lt"/>
              </a:rPr>
              <a:t>10.1002/smtd.201700184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40635" y="0"/>
            <a:ext cx="8229600" cy="639762"/>
          </a:xfrm>
        </p:spPr>
        <p:txBody>
          <a:bodyPr/>
          <a:lstStyle/>
          <a:p>
            <a:r>
              <a:rPr lang="en-US" dirty="0" smtClean="0"/>
              <a:t>“Towards the world’s smallest coaxial cable”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D736D-66C9-4B1F-B672-5E84B6E2850E}" type="slidenum">
              <a:rPr lang="en-GB" smtClean="0"/>
              <a:pPr/>
              <a:t>18</a:t>
            </a:fld>
            <a:r>
              <a:rPr lang="en-GB" smtClean="0"/>
              <a:t>/18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2360" y="2895600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Funding: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1671807" cy="1155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27" y="5417926"/>
            <a:ext cx="2569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VEKOP 2.3.2-16-2016-00011</a:t>
            </a:r>
          </a:p>
          <a:p>
            <a:pPr algn="l"/>
            <a:r>
              <a:rPr lang="en-US" dirty="0" smtClean="0">
                <a:latin typeface="+mn-lt"/>
              </a:rPr>
              <a:t>VEKOP 2.3.3-15-2016-00001</a:t>
            </a:r>
            <a:endParaRPr lang="en-US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pic>
        <p:nvPicPr>
          <p:cNvPr id="12" name="Picture 12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98" y="4452684"/>
            <a:ext cx="204946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6716" y="5181303"/>
            <a:ext cx="1197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NK 105691</a:t>
            </a:r>
          </a:p>
          <a:p>
            <a:pPr algn="l"/>
            <a:r>
              <a:rPr lang="en-US" dirty="0" smtClean="0">
                <a:latin typeface="+mn-lt"/>
              </a:rPr>
              <a:t>SNN 118012</a:t>
            </a:r>
            <a:endParaRPr lang="en-US" dirty="0">
              <a:latin typeface="+mn-lt"/>
            </a:endParaRPr>
          </a:p>
        </p:txBody>
      </p:sp>
      <p:pic>
        <p:nvPicPr>
          <p:cNvPr id="14" name="Picture 21" descr="Logo_Marie-Cu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88226"/>
            <a:ext cx="1257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19400" y="3236216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EU </a:t>
            </a:r>
            <a:r>
              <a:rPr lang="en-US" dirty="0" smtClean="0">
                <a:latin typeface="+mn-lt"/>
              </a:rPr>
              <a:t>PITN-GA 2008-215399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FINELUMEN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488"/>
            <a:ext cx="1563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6544" y="1143000"/>
            <a:ext cx="1999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Bea </a:t>
            </a:r>
            <a:r>
              <a:rPr lang="en-US" dirty="0" err="1" smtClean="0">
                <a:latin typeface="+mn-lt"/>
              </a:rPr>
              <a:t>Botka</a:t>
            </a:r>
            <a:endParaRPr lang="hu-HU" dirty="0" smtClean="0">
              <a:latin typeface="+mn-lt"/>
            </a:endParaRPr>
          </a:p>
          <a:p>
            <a:pPr algn="l"/>
            <a:r>
              <a:rPr lang="hu-HU" dirty="0" smtClean="0">
                <a:latin typeface="+mn-lt"/>
              </a:rPr>
              <a:t>Ákos Botos</a:t>
            </a:r>
            <a:endParaRPr lang="en-US" dirty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Melinda </a:t>
            </a:r>
            <a:r>
              <a:rPr lang="hu-HU" dirty="0" smtClean="0">
                <a:latin typeface="+mn-lt"/>
              </a:rPr>
              <a:t>Füstös</a:t>
            </a:r>
            <a:endParaRPr lang="en-US" dirty="0">
              <a:latin typeface="+mn-lt"/>
            </a:endParaRPr>
          </a:p>
          <a:p>
            <a:pPr algn="l"/>
            <a:r>
              <a:rPr lang="hu-HU" dirty="0" smtClean="0">
                <a:latin typeface="+mn-lt"/>
              </a:rPr>
              <a:t>Áron Pekker </a:t>
            </a:r>
          </a:p>
          <a:p>
            <a:pPr algn="l"/>
            <a:r>
              <a:rPr lang="hu-HU" dirty="0" smtClean="0">
                <a:latin typeface="+mn-lt"/>
              </a:rPr>
              <a:t>Zsolt Szekrényes</a:t>
            </a:r>
          </a:p>
          <a:p>
            <a:pPr algn="l"/>
            <a:r>
              <a:rPr lang="hu-HU" dirty="0" smtClean="0">
                <a:latin typeface="+mn-lt"/>
              </a:rPr>
              <a:t>Hajnalka M. Tóháti</a:t>
            </a:r>
          </a:p>
          <a:p>
            <a:pPr algn="l"/>
            <a:r>
              <a:rPr lang="hu-HU" dirty="0" smtClean="0">
                <a:latin typeface="+mn-lt"/>
              </a:rPr>
              <a:t>Miklós Veres </a:t>
            </a:r>
            <a:endParaRPr lang="en-US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16" y="584641"/>
            <a:ext cx="1501081" cy="7207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51501" y="1573887"/>
            <a:ext cx="1999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dirty="0" smtClean="0">
                <a:latin typeface="+mn-lt"/>
              </a:rPr>
              <a:t>Endre Horváth </a:t>
            </a:r>
          </a:p>
          <a:p>
            <a:pPr algn="l"/>
            <a:r>
              <a:rPr lang="hu-HU" dirty="0" smtClean="0">
                <a:latin typeface="+mn-lt"/>
              </a:rPr>
              <a:t>Bálint Náfrádi</a:t>
            </a:r>
          </a:p>
          <a:p>
            <a:pPr algn="l"/>
            <a:r>
              <a:rPr lang="hu-HU" dirty="0" smtClean="0">
                <a:latin typeface="+mn-lt"/>
              </a:rPr>
              <a:t>László Forró </a:t>
            </a:r>
            <a:endParaRPr lang="en-US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84641"/>
            <a:ext cx="1950720" cy="5730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49074" y="1573887"/>
            <a:ext cx="2494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dirty="0" smtClean="0">
                <a:latin typeface="+mn-lt"/>
              </a:rPr>
              <a:t>Kate E. Walker</a:t>
            </a:r>
          </a:p>
          <a:p>
            <a:pPr algn="l"/>
            <a:r>
              <a:rPr lang="hu-HU" dirty="0" smtClean="0">
                <a:latin typeface="+mn-lt"/>
              </a:rPr>
              <a:t>Graham A. Rance</a:t>
            </a:r>
          </a:p>
          <a:p>
            <a:pPr algn="l"/>
            <a:r>
              <a:rPr lang="hu-HU" dirty="0" smtClean="0">
                <a:latin typeface="+mn-lt"/>
              </a:rPr>
              <a:t>Thomas W. Chamberlain</a:t>
            </a:r>
          </a:p>
          <a:p>
            <a:pPr algn="l"/>
            <a:r>
              <a:rPr lang="hu-HU" dirty="0" smtClean="0">
                <a:latin typeface="+mn-lt"/>
              </a:rPr>
              <a:t>Andrei N. Khlobystov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866185"/>
            <a:ext cx="2366717" cy="30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753270" y="6492875"/>
            <a:ext cx="18288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September 3, 2017</a:t>
            </a:r>
            <a:endParaRPr lang="en-US" dirty="0">
              <a:latin typeface="+mn-lt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r>
              <a:rPr lang="en-US" sz="2800" dirty="0"/>
              <a:t>Wigner </a:t>
            </a:r>
            <a:r>
              <a:rPr lang="hu-HU" sz="2800" dirty="0" smtClean="0"/>
              <a:t>Research Centre for Physics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Advanced Structural Laboratory</a:t>
            </a:r>
            <a:endParaRPr lang="en-US" sz="2800" dirty="0" smtClean="0">
              <a:cs typeface="Arial" charset="0"/>
            </a:endParaRPr>
          </a:p>
        </p:txBody>
      </p:sp>
      <p:pic>
        <p:nvPicPr>
          <p:cNvPr id="10246" name="Picture 4" descr="KMA0009-Ke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966788"/>
            <a:ext cx="2895600" cy="2171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6" descr="tensor37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990600"/>
            <a:ext cx="2895600" cy="21780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22388" y="3352800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 baseline="0" dirty="0">
                <a:solidFill>
                  <a:schemeClr val="tx2"/>
                </a:solidFill>
                <a:latin typeface="Arial" charset="0"/>
              </a:rPr>
              <a:t>FIR/MIR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470400" y="3352800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 baseline="0" dirty="0">
                <a:solidFill>
                  <a:schemeClr val="tx2"/>
                </a:solidFill>
                <a:latin typeface="Arial" charset="0"/>
              </a:rPr>
              <a:t>MIR/NIR</a:t>
            </a:r>
          </a:p>
        </p:txBody>
      </p:sp>
      <p:pic>
        <p:nvPicPr>
          <p:cNvPr id="102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7" y="3742531"/>
            <a:ext cx="29225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959189" y="5791200"/>
            <a:ext cx="17940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1600" b="1" baseline="0" dirty="0" smtClean="0">
                <a:solidFill>
                  <a:schemeClr val="tx2"/>
                </a:solidFill>
                <a:latin typeface="Arial" charset="0"/>
              </a:rPr>
              <a:t>Near field/SNOM</a:t>
            </a:r>
            <a:endParaRPr lang="en-US" sz="1600" b="1" baseline="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0"/>
          <a:stretch/>
        </p:blipFill>
        <p:spPr>
          <a:xfrm>
            <a:off x="6476999" y="1003477"/>
            <a:ext cx="1747030" cy="2178000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476999" y="3351600"/>
            <a:ext cx="2121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z="1600" b="1" baseline="0" dirty="0" smtClean="0">
                <a:solidFill>
                  <a:schemeClr val="tx2"/>
                </a:solidFill>
                <a:latin typeface="Arial" charset="0"/>
              </a:rPr>
              <a:t>Photoluminescence</a:t>
            </a:r>
            <a:endParaRPr lang="en-US" sz="1600" b="1" baseline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4657" y="6387548"/>
            <a:ext cx="532656" cy="457200"/>
          </a:xfrm>
        </p:spPr>
        <p:txBody>
          <a:bodyPr/>
          <a:lstStyle/>
          <a:p>
            <a:fld id="{CA73EF87-865F-4928-9B33-59F45FA5A7DE}" type="slidenum">
              <a:rPr lang="en-GB" smtClean="0"/>
              <a:pPr/>
              <a:t>2</a:t>
            </a:fld>
            <a:r>
              <a:rPr lang="en-US" dirty="0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0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2800" dirty="0" smtClean="0"/>
              <a:t>Hybrid structures from nanotubes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86607" y="6550495"/>
            <a:ext cx="2019701" cy="307505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3,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80762" y="6506730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456D13-4E85-400C-BFD1-778C970D78EE}" type="slidenum">
              <a:rPr lang="en-GB" smtClean="0"/>
              <a:pPr>
                <a:defRPr/>
              </a:pPr>
              <a:t>3</a:t>
            </a:fld>
            <a:r>
              <a:rPr lang="en-GB" dirty="0" smtClean="0"/>
              <a:t>/18</a:t>
            </a:r>
            <a:endParaRPr lang="en-GB" dirty="0"/>
          </a:p>
        </p:txBody>
      </p:sp>
      <p:pic>
        <p:nvPicPr>
          <p:cNvPr id="7" name="Picture 9" descr="peapod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1371599" y="2354198"/>
            <a:ext cx="1524000" cy="109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1" b="47581"/>
          <a:stretch/>
        </p:blipFill>
        <p:spPr>
          <a:xfrm>
            <a:off x="5223296" y="2128728"/>
            <a:ext cx="1905000" cy="1271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8474" y="354913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peapod</a:t>
            </a:r>
            <a:endParaRPr 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556" y="3549134"/>
            <a:ext cx="29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smtClean="0">
                <a:latin typeface="+mn-lt"/>
              </a:rPr>
              <a:t>ads</a:t>
            </a:r>
            <a:r>
              <a:rPr lang="en-US" sz="1800" dirty="0" smtClean="0">
                <a:latin typeface="+mn-lt"/>
              </a:rPr>
              <a:t>orbed organic molecule</a:t>
            </a:r>
            <a:endParaRPr lang="en-US" sz="1800" dirty="0">
              <a:latin typeface="+mn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" y="4315239"/>
            <a:ext cx="443105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hu-H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-containers</a:t>
            </a:r>
          </a:p>
          <a:p>
            <a:pPr marL="0" lvl="1">
              <a:spcBef>
                <a:spcPts val="0"/>
              </a:spcBef>
              <a:buClr>
                <a:schemeClr val="tx2"/>
              </a:buClr>
              <a:buSzPct val="70000"/>
            </a:pPr>
            <a:endParaRPr lang="hu-HU" sz="2000" b="1" baseline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4487" lvl="1">
              <a:spcBef>
                <a:spcPts val="0"/>
              </a:spcBef>
              <a:buClr>
                <a:schemeClr val="accent2"/>
              </a:buClr>
              <a:buSzPct val="70000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van der Waals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interaction inside</a:t>
            </a:r>
          </a:p>
          <a:p>
            <a:pPr marL="344487" lvl="1">
              <a:spcBef>
                <a:spcPts val="0"/>
              </a:spcBef>
              <a:buClr>
                <a:schemeClr val="accent2"/>
              </a:buClr>
              <a:buSzPct val="70000"/>
            </a:pP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nanosize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reaction vessel</a:t>
            </a:r>
          </a:p>
          <a:p>
            <a:pPr marL="344487" lvl="1">
              <a:spcBef>
                <a:spcPts val="0"/>
              </a:spcBef>
              <a:buClr>
                <a:schemeClr val="accent2"/>
              </a:buClr>
              <a:buSzPct val="70000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packaging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unstable, toxic molecules</a:t>
            </a:r>
            <a:endParaRPr lang="hu-HU" sz="1600" baseline="0" dirty="0">
              <a:latin typeface="Arial" pitchFamily="34" charset="0"/>
              <a:cs typeface="Arial" pitchFamily="34" charset="0"/>
            </a:endParaRPr>
          </a:p>
          <a:p>
            <a:pPr marL="692150" lvl="1" indent="-347663">
              <a:spcBef>
                <a:spcPts val="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hu-HU" sz="1800" baseline="0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endParaRPr lang="hu-HU" sz="3000" baseline="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723596" y="4315239"/>
            <a:ext cx="373460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hu-H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-supports</a:t>
            </a:r>
          </a:p>
          <a:p>
            <a:pPr marL="0" lvl="1">
              <a:spcBef>
                <a:spcPts val="0"/>
              </a:spcBef>
              <a:buClr>
                <a:schemeClr val="tx2"/>
              </a:buClr>
              <a:buSzPct val="70000"/>
            </a:pPr>
            <a:endParaRPr lang="hu-HU" sz="2000" b="1" baseline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4487" lvl="1">
              <a:spcBef>
                <a:spcPts val="0"/>
              </a:spcBef>
              <a:buClr>
                <a:schemeClr val="accent2"/>
              </a:buClr>
              <a:buSzPct val="70000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interaction on surface</a:t>
            </a:r>
          </a:p>
          <a:p>
            <a:pPr marL="344487" lvl="1">
              <a:spcBef>
                <a:spcPts val="0"/>
              </a:spcBef>
              <a:buClr>
                <a:schemeClr val="accent2"/>
              </a:buClr>
              <a:buSzPct val="70000"/>
            </a:pP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increased solubility</a:t>
            </a:r>
          </a:p>
          <a:p>
            <a:pPr marL="344487" lvl="1">
              <a:spcBef>
                <a:spcPts val="0"/>
              </a:spcBef>
              <a:buClr>
                <a:schemeClr val="accent2"/>
              </a:buClr>
              <a:buSzPct val="70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“glue” </a:t>
            </a:r>
            <a:endParaRPr lang="hu-HU" sz="1800" baseline="0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endParaRPr lang="hu-HU" sz="3000" baseline="0" dirty="0"/>
          </a:p>
        </p:txBody>
      </p:sp>
      <p:sp>
        <p:nvSpPr>
          <p:cNvPr id="17" name="TextBox 16"/>
          <p:cNvSpPr txBox="1"/>
          <p:nvPr/>
        </p:nvSpPr>
        <p:spPr>
          <a:xfrm>
            <a:off x="7350350" y="2577662"/>
            <a:ext cx="13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D. Eder: </a:t>
            </a:r>
          </a:p>
          <a:p>
            <a:r>
              <a:rPr lang="hu-HU" sz="1200" i="1" dirty="0" smtClean="0"/>
              <a:t>Chem. Rev. </a:t>
            </a:r>
            <a:r>
              <a:rPr lang="hu-HU" sz="1200" b="1" dirty="0" smtClean="0"/>
              <a:t>110, </a:t>
            </a:r>
          </a:p>
          <a:p>
            <a:r>
              <a:rPr lang="hu-HU" sz="1200" dirty="0" smtClean="0"/>
              <a:t>1348 (2010)</a:t>
            </a:r>
            <a:endParaRPr lang="en-US" sz="12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49620" y="760722"/>
            <a:ext cx="4473975" cy="9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exceptional properties of nanotubes</a:t>
            </a:r>
            <a:r>
              <a:rPr lang="hu-HU" sz="1600" b="1" dirty="0" smtClean="0"/>
              <a:t>:</a:t>
            </a:r>
            <a:endParaRPr lang="hu-HU" sz="1600" b="1" dirty="0"/>
          </a:p>
          <a:p>
            <a:pPr lvl="1"/>
            <a:r>
              <a:rPr lang="hu-HU" sz="1600" dirty="0" smtClean="0"/>
              <a:t>mechani</a:t>
            </a:r>
            <a:r>
              <a:rPr lang="en-US" sz="1600" dirty="0" err="1" smtClean="0"/>
              <a:t>cal</a:t>
            </a:r>
            <a:r>
              <a:rPr lang="en-US" sz="1600" dirty="0" smtClean="0"/>
              <a:t> stability</a:t>
            </a:r>
            <a:endParaRPr lang="hu-HU" sz="1600" dirty="0"/>
          </a:p>
          <a:p>
            <a:pPr lvl="1"/>
            <a:r>
              <a:rPr lang="hu-HU" sz="1600" dirty="0" smtClean="0"/>
              <a:t>ele</a:t>
            </a:r>
            <a:r>
              <a:rPr lang="en-US" sz="1600" dirty="0" err="1" smtClean="0"/>
              <a:t>ctric</a:t>
            </a:r>
            <a:r>
              <a:rPr lang="en-US" sz="1600" dirty="0" smtClean="0"/>
              <a:t> conductivity</a:t>
            </a:r>
            <a:endParaRPr lang="hu-HU" sz="1600" dirty="0" smtClean="0"/>
          </a:p>
          <a:p>
            <a:pPr marL="457200" lvl="1" indent="0">
              <a:buNone/>
            </a:pPr>
            <a:endParaRPr lang="hu-HU" sz="1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23295" y="760722"/>
            <a:ext cx="3387649" cy="9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organic components</a:t>
            </a:r>
            <a:r>
              <a:rPr lang="hu-HU" sz="1600" b="1" dirty="0" smtClean="0"/>
              <a:t>:</a:t>
            </a:r>
            <a:endParaRPr lang="hu-HU" sz="1600" b="1" dirty="0"/>
          </a:p>
          <a:p>
            <a:pPr lvl="1"/>
            <a:r>
              <a:rPr lang="hu-HU" sz="1600" dirty="0" smtClean="0"/>
              <a:t>s</a:t>
            </a:r>
            <a:r>
              <a:rPr lang="en-US" sz="1600" dirty="0" smtClean="0"/>
              <a:t>electivity </a:t>
            </a:r>
            <a:endParaRPr lang="hu-HU" sz="1600" dirty="0"/>
          </a:p>
          <a:p>
            <a:pPr lvl="1"/>
            <a:r>
              <a:rPr lang="hu-HU" sz="1600" dirty="0" smtClean="0"/>
              <a:t>fun</a:t>
            </a:r>
            <a:r>
              <a:rPr lang="en-US" sz="1600" dirty="0" err="1" smtClean="0"/>
              <a:t>ction</a:t>
            </a:r>
            <a:endParaRPr lang="hu-HU" sz="1600" dirty="0" smtClean="0"/>
          </a:p>
          <a:p>
            <a:pPr marL="457200" lvl="1" indent="0">
              <a:buNone/>
            </a:pPr>
            <a:endParaRPr lang="hu-H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868151" y="5730773"/>
            <a:ext cx="303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Incorporation of functional units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0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dirty="0" err="1"/>
              <a:t>Coronene@SWNT</a:t>
            </a:r>
            <a:endParaRPr lang="en-US" dirty="0"/>
          </a:p>
        </p:txBody>
      </p:sp>
      <p:pic>
        <p:nvPicPr>
          <p:cNvPr id="595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648200" cy="2557463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381750"/>
            <a:ext cx="1706236" cy="476250"/>
          </a:xfrm>
        </p:spPr>
        <p:txBody>
          <a:bodyPr/>
          <a:lstStyle/>
          <a:p>
            <a:r>
              <a:rPr lang="en-US" dirty="0" smtClean="0"/>
              <a:t>September 3, 2017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65472" y="6534150"/>
            <a:ext cx="762000" cy="323850"/>
          </a:xfrm>
        </p:spPr>
        <p:txBody>
          <a:bodyPr/>
          <a:lstStyle/>
          <a:p>
            <a:fld id="{7750B29F-B17B-4BC3-9DD6-8A7B50741BBC}" type="slidenum">
              <a:rPr lang="en-GB" smtClean="0"/>
              <a:pPr/>
              <a:t>4</a:t>
            </a:fld>
            <a:r>
              <a:rPr lang="en-GB" dirty="0" smtClean="0"/>
              <a:t>/18</a:t>
            </a:r>
            <a:endParaRPr lang="en-GB" dirty="0"/>
          </a:p>
        </p:txBody>
      </p:sp>
      <p:pic>
        <p:nvPicPr>
          <p:cNvPr id="5959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0"/>
          <a:stretch>
            <a:fillRect/>
          </a:stretch>
        </p:blipFill>
        <p:spPr bwMode="auto">
          <a:xfrm>
            <a:off x="533400" y="152400"/>
            <a:ext cx="152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5" descr="200px-Coronene_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0506"/>
            <a:ext cx="6858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650472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02" y="457200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coronene</a:t>
            </a:r>
            <a:r>
              <a:rPr lang="en-US" sz="2000" dirty="0" smtClean="0">
                <a:latin typeface="+mn-lt"/>
              </a:rPr>
              <a:t> both encapsulated and adsorbed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 smtClean="0">
                <a:latin typeface="+mn-lt"/>
              </a:rPr>
              <a:t>adsorbed </a:t>
            </a:r>
            <a:r>
              <a:rPr lang="en-US" sz="2000" dirty="0" err="1" smtClean="0">
                <a:latin typeface="+mn-lt"/>
              </a:rPr>
              <a:t>coronene</a:t>
            </a:r>
            <a:r>
              <a:rPr lang="en-US" sz="2000" dirty="0" smtClean="0">
                <a:latin typeface="+mn-lt"/>
              </a:rPr>
              <a:t> dissolves in toluene 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0334" y="1156804"/>
            <a:ext cx="102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ATR-IR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4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Reactions inside nanotube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2889105" cy="29202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3,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90602-3CF0-45AD-BBD2-4E2DC15E1CB7}" type="slidenum">
              <a:rPr lang="en-GB" smtClean="0"/>
              <a:pPr/>
              <a:t>5</a:t>
            </a:fld>
            <a:r>
              <a:rPr lang="en-GB" dirty="0" smtClean="0"/>
              <a:t>/18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53278" y="1558497"/>
            <a:ext cx="2967292" cy="2428908"/>
            <a:chOff x="4419600" y="2209800"/>
            <a:chExt cx="2967292" cy="2428908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98" r="57013" b="50000"/>
            <a:stretch/>
          </p:blipFill>
          <p:spPr bwMode="auto">
            <a:xfrm>
              <a:off x="4648200" y="3048000"/>
              <a:ext cx="1636046" cy="1590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Content Placeholder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37983"/>
            <a:stretch/>
          </p:blipFill>
          <p:spPr bwMode="auto">
            <a:xfrm>
              <a:off x="4419600" y="2209800"/>
              <a:ext cx="2967292" cy="543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252" y="727500"/>
            <a:ext cx="8956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+mn-lt"/>
              </a:rPr>
              <a:t>low-temperature filled nanotubes: no side reactions on adsorbed molecules</a:t>
            </a:r>
          </a:p>
          <a:p>
            <a:pPr algn="l"/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                                           surface can be cleaned by toluene washing</a:t>
            </a:r>
          </a:p>
          <a:p>
            <a:pPr algn="l"/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                                           adsorbed molecules do not obscure encapsulated ones</a:t>
            </a:r>
            <a:endParaRPr lang="en-US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791" y="4022901"/>
            <a:ext cx="524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latin typeface="+mn-lt"/>
              </a:rPr>
              <a:t>Can we stop the process at the nanoribbon stage?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0591" y="4409329"/>
            <a:ext cx="6811062" cy="1636534"/>
            <a:chOff x="180591" y="4409329"/>
            <a:chExt cx="6811062" cy="163653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91" y="4409329"/>
              <a:ext cx="3505200" cy="163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4038600" y="4765931"/>
              <a:ext cx="29530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/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A.V. </a:t>
              </a:r>
              <a:r>
                <a:rPr lang="en-US" sz="1200" dirty="0" err="1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Talyzin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, I.V. </a:t>
              </a:r>
              <a:r>
                <a:rPr lang="en-US" sz="1200" dirty="0" err="1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Anoshkin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, </a:t>
              </a:r>
            </a:p>
            <a:p>
              <a:pPr algn="l" eaLnBrk="1" hangingPunct="1"/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A.V. </a:t>
              </a:r>
              <a:r>
                <a:rPr lang="en-US" sz="1200" dirty="0" err="1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Krasheninnikov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,  R.M. </a:t>
              </a:r>
              <a:r>
                <a:rPr lang="en-US" sz="1200" dirty="0" err="1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Nieminen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, </a:t>
              </a:r>
            </a:p>
            <a:p>
              <a:pPr algn="l" eaLnBrk="1" hangingPunct="1"/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A.G. </a:t>
              </a:r>
              <a:r>
                <a:rPr lang="en-US" sz="1200" dirty="0" err="1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Nasibulin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, </a:t>
              </a:r>
              <a:r>
                <a:rPr lang="en-US" sz="1200" dirty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 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H. Jian, E.I. </a:t>
              </a:r>
              <a:r>
                <a:rPr lang="en-US" sz="1200" dirty="0" err="1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Kauppinen</a:t>
              </a:r>
              <a:r>
                <a:rPr lang="en-US" sz="1200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: </a:t>
              </a:r>
            </a:p>
            <a:p>
              <a:pPr algn="l" eaLnBrk="1" hangingPunct="1"/>
              <a:r>
                <a:rPr lang="en-US" sz="1200" i="1" dirty="0" smtClean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Nano </a:t>
              </a:r>
              <a:r>
                <a:rPr lang="en-US" sz="1200" i="1" dirty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Lett. </a:t>
              </a:r>
              <a:r>
                <a:rPr lang="en-US" sz="1200" b="1" dirty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11</a:t>
              </a:r>
              <a:r>
                <a:rPr lang="en-US" sz="1200" dirty="0">
                  <a:solidFill>
                    <a:srgbClr val="800000"/>
                  </a:solidFill>
                  <a:latin typeface="+mn-lt"/>
                  <a:cs typeface="Calibri" pitchFamily="34" charset="0"/>
                </a:rPr>
                <a:t>, 4352 (2011)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1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/>
              <a:t>Following reactions by Raman spectroscopy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3,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90602-3CF0-45AD-BBD2-4E2DC15E1CB7}" type="slidenum">
              <a:rPr lang="en-GB" smtClean="0"/>
              <a:pPr/>
              <a:t>6</a:t>
            </a:fld>
            <a:r>
              <a:rPr lang="en-GB" dirty="0" smtClean="0"/>
              <a:t>/18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423101"/>
              </p:ext>
            </p:extLst>
          </p:nvPr>
        </p:nvGraphicFramePr>
        <p:xfrm>
          <a:off x="228600" y="838200"/>
          <a:ext cx="4114800" cy="354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6" name="Acrobat Document" r:id="rId3" imgW="2692400" imgH="2317630" progId="AcroExch.Document.7">
                  <p:embed/>
                </p:oleObj>
              </mc:Choice>
              <mc:Fallback>
                <p:oleObj name="Acrobat Document" r:id="rId3" imgW="2692400" imgH="231763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838200"/>
                        <a:ext cx="4114800" cy="3542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3569322"/>
              </p:ext>
            </p:extLst>
          </p:nvPr>
        </p:nvGraphicFramePr>
        <p:xfrm>
          <a:off x="4267200" y="838200"/>
          <a:ext cx="4648200" cy="337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7" name="Acrobat Document" r:id="rId5" imgW="2406515" imgH="1746130" progId="AcroExch.Document.7">
                  <p:embed/>
                </p:oleObj>
              </mc:Choice>
              <mc:Fallback>
                <p:oleObj name="Acrobat Document" r:id="rId5" imgW="2406515" imgH="1746130" progId="AcroExch.Document.7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4648200" cy="3372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884" y="4577137"/>
            <a:ext cx="317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Resonance with nanoribbons: </a:t>
            </a:r>
          </a:p>
          <a:p>
            <a:r>
              <a:rPr lang="en-US" sz="1600" b="1" dirty="0" smtClean="0">
                <a:latin typeface="+mn-lt"/>
              </a:rPr>
              <a:t>500, 700, 900 ºC</a:t>
            </a:r>
            <a:endParaRPr lang="en-US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254" y="4577137"/>
            <a:ext cx="317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Resonance with nanoribbons: </a:t>
            </a:r>
          </a:p>
          <a:p>
            <a:r>
              <a:rPr lang="en-US" sz="1600" b="1" dirty="0" smtClean="0">
                <a:latin typeface="+mn-lt"/>
              </a:rPr>
              <a:t>700, 900 ºC</a:t>
            </a:r>
            <a:endParaRPr lang="en-US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9337" y="5334000"/>
            <a:ext cx="2666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DWNT formation: 1250 ºC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8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82877"/>
          </a:xfrm>
        </p:spPr>
        <p:txBody>
          <a:bodyPr/>
          <a:lstStyle/>
          <a:p>
            <a:r>
              <a:rPr lang="hu-HU" dirty="0" smtClean="0"/>
              <a:t>Lead halide perovskites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0328" y="6465836"/>
            <a:ext cx="2277616" cy="365125"/>
          </a:xfrm>
        </p:spPr>
        <p:txBody>
          <a:bodyPr/>
          <a:lstStyle/>
          <a:p>
            <a:r>
              <a:rPr lang="en-US" dirty="0" smtClean="0"/>
              <a:t>September 3,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8200" y="6492875"/>
            <a:ext cx="694578" cy="365125"/>
          </a:xfrm>
          <a:prstGeom prst="rect">
            <a:avLst/>
          </a:prstGeom>
        </p:spPr>
        <p:txBody>
          <a:bodyPr/>
          <a:lstStyle/>
          <a:p>
            <a:fld id="{5A3CD091-6467-498D-A224-A50D3EF07B4D}" type="slidenum">
              <a:rPr lang="en-US" smtClean="0"/>
              <a:t>7</a:t>
            </a:fld>
            <a:r>
              <a:rPr lang="en-US" dirty="0" smtClean="0"/>
              <a:t>/18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7754" y="1241067"/>
            <a:ext cx="6917230" cy="1841239"/>
            <a:chOff x="357754" y="1241067"/>
            <a:chExt cx="6917230" cy="18412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54" y="1241067"/>
              <a:ext cx="3071246" cy="18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57600" y="1241067"/>
              <a:ext cx="36173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hu-HU" sz="1400" dirty="0" smtClean="0">
                  <a:solidFill>
                    <a:srgbClr val="800000"/>
                  </a:solidFill>
                  <a:latin typeface="+mn-lt"/>
                </a:rPr>
                <a:t>E. Mosconi, A. Amat, Md.K. Nazeeruddin, M. Grätzel, F. De Angelis: </a:t>
              </a:r>
              <a:endParaRPr lang="en-US" sz="1400" dirty="0" smtClean="0">
                <a:solidFill>
                  <a:srgbClr val="800000"/>
                </a:solidFill>
                <a:latin typeface="+mn-lt"/>
              </a:endParaRPr>
            </a:p>
            <a:p>
              <a:pPr algn="l"/>
              <a:r>
                <a:rPr lang="hu-HU" sz="1400" i="1" dirty="0" smtClean="0">
                  <a:solidFill>
                    <a:srgbClr val="800000"/>
                  </a:solidFill>
                  <a:latin typeface="+mn-lt"/>
                </a:rPr>
                <a:t>J. Phys. Chem. C </a:t>
              </a:r>
              <a:r>
                <a:rPr lang="hu-HU" sz="1400" b="1" dirty="0" smtClean="0">
                  <a:solidFill>
                    <a:srgbClr val="800000"/>
                  </a:solidFill>
                  <a:latin typeface="+mn-lt"/>
                </a:rPr>
                <a:t>117, </a:t>
              </a:r>
              <a:r>
                <a:rPr lang="hu-HU" sz="1400" dirty="0" smtClean="0">
                  <a:solidFill>
                    <a:srgbClr val="800000"/>
                  </a:solidFill>
                  <a:latin typeface="+mn-lt"/>
                </a:rPr>
                <a:t>139</a:t>
              </a:r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02 (2013)</a:t>
              </a:r>
              <a:r>
                <a:rPr lang="hu-HU" sz="1400" dirty="0" smtClean="0">
                  <a:solidFill>
                    <a:srgbClr val="800000"/>
                  </a:solidFill>
                  <a:latin typeface="+mn-lt"/>
                </a:rPr>
                <a:t> </a:t>
              </a:r>
              <a:endParaRPr lang="en-US" sz="1400" dirty="0">
                <a:solidFill>
                  <a:srgbClr val="800000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405" y="3307622"/>
            <a:ext cx="8186299" cy="2771810"/>
            <a:chOff x="156405" y="3501008"/>
            <a:chExt cx="8186299" cy="277181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05" y="3501008"/>
              <a:ext cx="3697628" cy="277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67944" y="3726324"/>
              <a:ext cx="42747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T. </a:t>
              </a:r>
              <a:r>
                <a:rPr lang="en-US" sz="1400" dirty="0" err="1" smtClean="0">
                  <a:solidFill>
                    <a:srgbClr val="800000"/>
                  </a:solidFill>
                  <a:latin typeface="+mn-lt"/>
                </a:rPr>
                <a:t>Baikie</a:t>
              </a:r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, Y. Fang, J.M. </a:t>
              </a:r>
              <a:r>
                <a:rPr lang="en-US" sz="1400" dirty="0" err="1" smtClean="0">
                  <a:solidFill>
                    <a:srgbClr val="800000"/>
                  </a:solidFill>
                  <a:latin typeface="+mn-lt"/>
                </a:rPr>
                <a:t>Kadro</a:t>
              </a:r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, M. Schreyer, F. Wei, </a:t>
              </a:r>
            </a:p>
            <a:p>
              <a:pPr algn="l"/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S.G. </a:t>
              </a:r>
              <a:r>
                <a:rPr lang="en-US" sz="1400" dirty="0" err="1" smtClean="0">
                  <a:solidFill>
                    <a:srgbClr val="800000"/>
                  </a:solidFill>
                  <a:latin typeface="+mn-lt"/>
                </a:rPr>
                <a:t>Mhaisalkar</a:t>
              </a:r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, </a:t>
              </a:r>
              <a:r>
                <a:rPr lang="hu-HU" sz="1400" dirty="0" smtClean="0">
                  <a:solidFill>
                    <a:srgbClr val="800000"/>
                  </a:solidFill>
                  <a:latin typeface="+mn-lt"/>
                </a:rPr>
                <a:t>M. Grätzel, </a:t>
              </a:r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T.J. White: </a:t>
              </a:r>
            </a:p>
            <a:p>
              <a:pPr algn="l"/>
              <a:r>
                <a:rPr lang="en-US" sz="1400" i="1" dirty="0" smtClean="0">
                  <a:solidFill>
                    <a:srgbClr val="800000"/>
                  </a:solidFill>
                  <a:latin typeface="+mn-lt"/>
                </a:rPr>
                <a:t>J. Mater. Chem. A </a:t>
              </a:r>
              <a:r>
                <a:rPr lang="en-US" sz="1400" b="1" dirty="0" smtClean="0">
                  <a:solidFill>
                    <a:srgbClr val="800000"/>
                  </a:solidFill>
                  <a:latin typeface="+mn-lt"/>
                </a:rPr>
                <a:t>1, </a:t>
              </a:r>
              <a:r>
                <a:rPr lang="en-US" sz="1400" dirty="0" smtClean="0">
                  <a:solidFill>
                    <a:srgbClr val="800000"/>
                  </a:solidFill>
                  <a:latin typeface="+mn-lt"/>
                </a:rPr>
                <a:t>5628 (2013)</a:t>
              </a:r>
              <a:endParaRPr lang="en-US" sz="1400" i="1" dirty="0">
                <a:solidFill>
                  <a:srgbClr val="800000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13217" y="782877"/>
            <a:ext cx="2593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+mn-lt"/>
              </a:rPr>
              <a:t>the solar cells of the future</a:t>
            </a:r>
            <a:endParaRPr lang="en-US" sz="16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8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5962"/>
          </a:xfrm>
        </p:spPr>
        <p:txBody>
          <a:bodyPr/>
          <a:lstStyle/>
          <a:p>
            <a:r>
              <a:rPr lang="hu-HU" dirty="0"/>
              <a:t>Lead halide </a:t>
            </a:r>
            <a:r>
              <a:rPr lang="hu-HU" dirty="0" smtClean="0"/>
              <a:t>perovskites</a:t>
            </a:r>
            <a:r>
              <a:rPr lang="en-US" dirty="0" smtClean="0"/>
              <a:t>: nanoscale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3854" y="6492875"/>
            <a:ext cx="1989584" cy="365125"/>
          </a:xfrm>
        </p:spPr>
        <p:txBody>
          <a:bodyPr/>
          <a:lstStyle/>
          <a:p>
            <a:r>
              <a:rPr lang="en-US" dirty="0" smtClean="0"/>
              <a:t>September 3,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492875"/>
            <a:ext cx="770778" cy="365125"/>
          </a:xfrm>
          <a:prstGeom prst="rect">
            <a:avLst/>
          </a:prstGeom>
        </p:spPr>
        <p:txBody>
          <a:bodyPr/>
          <a:lstStyle/>
          <a:p>
            <a:fld id="{5A3CD091-6467-498D-A224-A50D3EF07B4D}" type="slidenum">
              <a:rPr lang="en-US" smtClean="0"/>
              <a:t>8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07904" y="1124744"/>
            <a:ext cx="4216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800000"/>
                </a:solidFill>
              </a:rPr>
              <a:t>E. </a:t>
            </a:r>
            <a:r>
              <a:rPr lang="en-US" sz="1400" dirty="0" err="1" smtClean="0">
                <a:solidFill>
                  <a:srgbClr val="800000"/>
                </a:solidFill>
              </a:rPr>
              <a:t>Horváth</a:t>
            </a:r>
            <a:r>
              <a:rPr lang="en-US" sz="1400" dirty="0" smtClean="0">
                <a:solidFill>
                  <a:srgbClr val="800000"/>
                </a:solidFill>
              </a:rPr>
              <a:t>, M. Spina, </a:t>
            </a:r>
            <a:r>
              <a:rPr lang="en-US" sz="1400" dirty="0" err="1" smtClean="0">
                <a:solidFill>
                  <a:srgbClr val="800000"/>
                </a:solidFill>
              </a:rPr>
              <a:t>Zs</a:t>
            </a:r>
            <a:r>
              <a:rPr lang="en-US" sz="1400" dirty="0" smtClean="0">
                <a:solidFill>
                  <a:srgbClr val="800000"/>
                </a:solidFill>
              </a:rPr>
              <a:t>. </a:t>
            </a:r>
            <a:r>
              <a:rPr lang="en-US" sz="1400" dirty="0" err="1" smtClean="0">
                <a:solidFill>
                  <a:srgbClr val="800000"/>
                </a:solidFill>
              </a:rPr>
              <a:t>Szekrényes</a:t>
            </a:r>
            <a:r>
              <a:rPr lang="en-US" sz="1400" dirty="0" smtClean="0">
                <a:solidFill>
                  <a:srgbClr val="800000"/>
                </a:solidFill>
              </a:rPr>
              <a:t>, K. </a:t>
            </a:r>
            <a:r>
              <a:rPr lang="en-US" sz="1400" dirty="0" err="1" smtClean="0">
                <a:solidFill>
                  <a:srgbClr val="800000"/>
                </a:solidFill>
              </a:rPr>
              <a:t>Kamarás</a:t>
            </a:r>
            <a:r>
              <a:rPr lang="en-US" sz="1400" dirty="0" smtClean="0">
                <a:solidFill>
                  <a:srgbClr val="800000"/>
                </a:solidFill>
              </a:rPr>
              <a:t>, R. </a:t>
            </a:r>
            <a:r>
              <a:rPr lang="en-US" sz="1400" dirty="0" err="1" smtClean="0">
                <a:solidFill>
                  <a:srgbClr val="800000"/>
                </a:solidFill>
              </a:rPr>
              <a:t>Gaal</a:t>
            </a:r>
            <a:r>
              <a:rPr lang="en-US" sz="1400" dirty="0" smtClean="0">
                <a:solidFill>
                  <a:srgbClr val="800000"/>
                </a:solidFill>
              </a:rPr>
              <a:t>, D. </a:t>
            </a:r>
            <a:r>
              <a:rPr lang="en-US" sz="1400" dirty="0" err="1" smtClean="0">
                <a:solidFill>
                  <a:srgbClr val="800000"/>
                </a:solidFill>
              </a:rPr>
              <a:t>Gachet</a:t>
            </a:r>
            <a:r>
              <a:rPr lang="en-US" sz="1400" dirty="0" smtClean="0">
                <a:solidFill>
                  <a:srgbClr val="800000"/>
                </a:solidFill>
              </a:rPr>
              <a:t>, L. </a:t>
            </a:r>
            <a:r>
              <a:rPr lang="en-US" sz="1400" dirty="0" err="1" smtClean="0">
                <a:solidFill>
                  <a:srgbClr val="800000"/>
                </a:solidFill>
              </a:rPr>
              <a:t>Forró</a:t>
            </a:r>
            <a:r>
              <a:rPr lang="en-US" sz="1400" dirty="0" smtClean="0">
                <a:solidFill>
                  <a:srgbClr val="800000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srgbClr val="800000"/>
                </a:solidFill>
              </a:rPr>
              <a:t>Nano Lett. </a:t>
            </a:r>
            <a:r>
              <a:rPr lang="en-US" sz="1400" b="1" dirty="0" smtClean="0">
                <a:solidFill>
                  <a:srgbClr val="800000"/>
                </a:solidFill>
              </a:rPr>
              <a:t>14, </a:t>
            </a:r>
            <a:r>
              <a:rPr lang="en-US" sz="1400" dirty="0" smtClean="0">
                <a:solidFill>
                  <a:srgbClr val="800000"/>
                </a:solidFill>
              </a:rPr>
              <a:t>6761-6766 (2014)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9972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13208" y="3020273"/>
            <a:ext cx="533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CH</a:t>
            </a:r>
            <a:r>
              <a:rPr lang="en-US" sz="1800" baseline="-25000" dirty="0" smtClean="0">
                <a:solidFill>
                  <a:srgbClr val="800000"/>
                </a:solidFill>
                <a:latin typeface="+mn-lt"/>
              </a:rPr>
              <a:t>3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NH</a:t>
            </a:r>
            <a:r>
              <a:rPr lang="en-US" sz="1800" baseline="-25000" dirty="0" smtClean="0">
                <a:solidFill>
                  <a:srgbClr val="800000"/>
                </a:solidFill>
                <a:latin typeface="+mn-lt"/>
              </a:rPr>
              <a:t>3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PbI</a:t>
            </a:r>
            <a:r>
              <a:rPr lang="en-US" sz="1800" baseline="-25000" dirty="0" smtClean="0">
                <a:solidFill>
                  <a:srgbClr val="800000"/>
                </a:solidFill>
                <a:latin typeface="+mn-lt"/>
              </a:rPr>
              <a:t>3 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nanowires with 50 – 200 nm diameter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9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6"/>
            <a:ext cx="8229600" cy="898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Perovskite nanowires: using carbon nanotubes as scaffolds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492875"/>
            <a:ext cx="2061592" cy="365125"/>
          </a:xfrm>
        </p:spPr>
        <p:txBody>
          <a:bodyPr/>
          <a:lstStyle/>
          <a:p>
            <a:r>
              <a:rPr lang="en-US" dirty="0" smtClean="0"/>
              <a:t>September 3,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18378" cy="365125"/>
          </a:xfrm>
          <a:prstGeom prst="rect">
            <a:avLst/>
          </a:prstGeom>
        </p:spPr>
        <p:txBody>
          <a:bodyPr/>
          <a:lstStyle/>
          <a:p>
            <a:fld id="{5A3CD091-6467-498D-A224-A50D3EF07B4D}" type="slidenum">
              <a:rPr lang="en-US" smtClean="0"/>
              <a:t>9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480387" cy="2610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44208" y="3429000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CH</a:t>
            </a:r>
            <a:r>
              <a:rPr lang="en-US" sz="1800" b="1" baseline="-25000" dirty="0" smtClean="0">
                <a:solidFill>
                  <a:srgbClr val="800000"/>
                </a:solidFill>
                <a:latin typeface="+mn-lt"/>
              </a:rPr>
              <a:t>3</a:t>
            </a:r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NH</a:t>
            </a:r>
            <a:r>
              <a:rPr lang="en-US" sz="1800" b="1" baseline="-25000" dirty="0" smtClean="0">
                <a:solidFill>
                  <a:srgbClr val="800000"/>
                </a:solidFill>
                <a:latin typeface="+mn-lt"/>
              </a:rPr>
              <a:t>3</a:t>
            </a:r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PbI</a:t>
            </a:r>
            <a:r>
              <a:rPr lang="en-US" sz="1800" b="1" baseline="-25000" dirty="0" smtClean="0">
                <a:solidFill>
                  <a:srgbClr val="800000"/>
                </a:solidFill>
                <a:latin typeface="+mn-lt"/>
              </a:rPr>
              <a:t>3</a:t>
            </a:r>
            <a:r>
              <a:rPr lang="en-US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nanowire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916832"/>
            <a:ext cx="2582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Transparent CNT film 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4400686"/>
            <a:ext cx="2195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M. Spina, B.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Náfrádi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, H.M.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Tóháti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, K.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Kamarás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, E.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Bonvin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, R.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Gaal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, </a:t>
            </a:r>
          </a:p>
          <a:p>
            <a:pPr lvl="0" algn="l"/>
            <a:r>
              <a:rPr lang="en-US" sz="1400" dirty="0">
                <a:solidFill>
                  <a:srgbClr val="800000"/>
                </a:solidFill>
                <a:latin typeface="+mn-lt"/>
              </a:rPr>
              <a:t>L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Forró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, E. </a:t>
            </a:r>
            <a:r>
              <a:rPr lang="en-US" sz="1400" dirty="0" err="1" smtClean="0">
                <a:solidFill>
                  <a:srgbClr val="800000"/>
                </a:solidFill>
                <a:latin typeface="+mn-lt"/>
              </a:rPr>
              <a:t>Horváth</a:t>
            </a:r>
            <a:r>
              <a:rPr lang="en-US" sz="1400" dirty="0" smtClean="0">
                <a:solidFill>
                  <a:srgbClr val="800000"/>
                </a:solidFill>
                <a:latin typeface="+mn-lt"/>
              </a:rPr>
              <a:t>: </a:t>
            </a:r>
          </a:p>
          <a:p>
            <a:pPr algn="l"/>
            <a:r>
              <a:rPr lang="en-US" sz="1400" i="1" dirty="0" smtClean="0">
                <a:solidFill>
                  <a:srgbClr val="800000"/>
                </a:solidFill>
                <a:latin typeface="+mn-lt"/>
              </a:rPr>
              <a:t>Nanoscale</a:t>
            </a:r>
            <a:r>
              <a:rPr lang="en-US" i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+mn-lt"/>
              </a:rPr>
              <a:t>8, 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4888 (2016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)</a:t>
            </a:r>
            <a:endParaRPr lang="en-US" sz="1400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790186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strong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transparent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chemically inert?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0979" y="53077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yes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09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zfkiUFUCR">
  <a:themeElements>
    <a:clrScheme name="SzfkiUFUCR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zfkiUFUC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zfkiUFUC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fkiUFUC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fkiUFUC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fkiUFUC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fkiUFUC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fkiUFUC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fkiUFUC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6588</TotalTime>
  <Words>943</Words>
  <Application>Microsoft Office PowerPoint</Application>
  <PresentationFormat>On-screen Show (4:3)</PresentationFormat>
  <Paragraphs>190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SzfkiUFUCR</vt:lpstr>
      <vt:lpstr>Default Design</vt:lpstr>
      <vt:lpstr>Acrobat Document</vt:lpstr>
      <vt:lpstr>Graph</vt:lpstr>
      <vt:lpstr>Nano-containers and nano-scaffolds</vt:lpstr>
      <vt:lpstr>Wigner Research Centre for Physics Advanced Structural Laboratory</vt:lpstr>
      <vt:lpstr>Hybrid structures from nanotubes</vt:lpstr>
      <vt:lpstr>Coronene@SWNT</vt:lpstr>
      <vt:lpstr>Reactions inside nanotube</vt:lpstr>
      <vt:lpstr>Following reactions by Raman spectroscopy</vt:lpstr>
      <vt:lpstr>Lead halide perovskites</vt:lpstr>
      <vt:lpstr>Lead halide perovskites: nanoscale</vt:lpstr>
      <vt:lpstr>Perovskite nanowires: using carbon nanotubes as scaffolds</vt:lpstr>
      <vt:lpstr>Photoinduced spectral changes</vt:lpstr>
      <vt:lpstr>Boron nitride nanotubes</vt:lpstr>
      <vt:lpstr>Electron microscopy of BNNT</vt:lpstr>
      <vt:lpstr>Filling of BNNT</vt:lpstr>
      <vt:lpstr>Microscopy of BNNT peapods</vt:lpstr>
      <vt:lpstr>Infrared spectra of peapods</vt:lpstr>
      <vt:lpstr>Formation of inner nanotube</vt:lpstr>
      <vt:lpstr>“Towards the world’s smallest coaxial cable” </vt:lpstr>
      <vt:lpstr>Collaborators</vt:lpstr>
    </vt:vector>
  </TitlesOfParts>
  <Company>MTA SzFKI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IWEPNM 2008</dc:title>
  <dc:creator>Katalin Kamaras</dc:creator>
  <cp:lastModifiedBy>Kati</cp:lastModifiedBy>
  <cp:revision>479</cp:revision>
  <dcterms:created xsi:type="dcterms:W3CDTF">2006-05-14T05:03:53Z</dcterms:created>
  <dcterms:modified xsi:type="dcterms:W3CDTF">2017-09-03T11:06:48Z</dcterms:modified>
</cp:coreProperties>
</file>