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7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8.bin" ContentType="application/vnd.openxmlformats-officedocument.oleObject"/>
  <Override PartName="/ppt/notesSlides/notesSlide5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Microsoft_Equation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Microsoft_Equation2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9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10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notesSlides/notesSlide11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7" r:id="rId2"/>
    <p:sldId id="275" r:id="rId3"/>
    <p:sldId id="343" r:id="rId4"/>
    <p:sldId id="278" r:id="rId5"/>
    <p:sldId id="285" r:id="rId6"/>
    <p:sldId id="338" r:id="rId7"/>
    <p:sldId id="286" r:id="rId8"/>
    <p:sldId id="326" r:id="rId9"/>
    <p:sldId id="300" r:id="rId10"/>
    <p:sldId id="336" r:id="rId11"/>
    <p:sldId id="281" r:id="rId12"/>
    <p:sldId id="339" r:id="rId13"/>
    <p:sldId id="287" r:id="rId14"/>
    <p:sldId id="311" r:id="rId15"/>
    <p:sldId id="290" r:id="rId16"/>
    <p:sldId id="264" r:id="rId17"/>
    <p:sldId id="335" r:id="rId18"/>
    <p:sldId id="299" r:id="rId19"/>
    <p:sldId id="292" r:id="rId20"/>
    <p:sldId id="329" r:id="rId21"/>
    <p:sldId id="267" r:id="rId22"/>
    <p:sldId id="316" r:id="rId23"/>
    <p:sldId id="340" r:id="rId24"/>
    <p:sldId id="314" r:id="rId25"/>
    <p:sldId id="315" r:id="rId26"/>
    <p:sldId id="323" r:id="rId27"/>
    <p:sldId id="320" r:id="rId28"/>
    <p:sldId id="317" r:id="rId29"/>
    <p:sldId id="331" r:id="rId30"/>
    <p:sldId id="306" r:id="rId31"/>
    <p:sldId id="291" r:id="rId32"/>
    <p:sldId id="319" r:id="rId33"/>
    <p:sldId id="334" r:id="rId34"/>
    <p:sldId id="262" r:id="rId35"/>
    <p:sldId id="341" r:id="rId36"/>
    <p:sldId id="325" r:id="rId37"/>
    <p:sldId id="268" r:id="rId38"/>
    <p:sldId id="270" r:id="rId39"/>
    <p:sldId id="288" r:id="rId40"/>
    <p:sldId id="274" r:id="rId41"/>
    <p:sldId id="301" r:id="rId42"/>
    <p:sldId id="302" r:id="rId43"/>
    <p:sldId id="344" r:id="rId44"/>
    <p:sldId id="305" r:id="rId45"/>
    <p:sldId id="332" r:id="rId46"/>
    <p:sldId id="318" r:id="rId47"/>
    <p:sldId id="266" r:id="rId48"/>
    <p:sldId id="272" r:id="rId49"/>
    <p:sldId id="322" r:id="rId50"/>
    <p:sldId id="324" r:id="rId51"/>
    <p:sldId id="307" r:id="rId52"/>
    <p:sldId id="330" r:id="rId53"/>
    <p:sldId id="342" r:id="rId54"/>
    <p:sldId id="293" r:id="rId55"/>
    <p:sldId id="294" r:id="rId56"/>
    <p:sldId id="283" r:id="rId57"/>
    <p:sldId id="284" r:id="rId5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B3EC91"/>
    <a:srgbClr val="60DDD1"/>
    <a:srgbClr val="CC1B14"/>
    <a:srgbClr val="E00411"/>
    <a:srgbClr val="EEDD91"/>
    <a:srgbClr val="007E02"/>
    <a:srgbClr val="FF9DF2"/>
    <a:srgbClr val="FF6EE6"/>
    <a:srgbClr val="E94DB0"/>
    <a:srgbClr val="0D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7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Relationship Id="rId2" Type="http://schemas.openxmlformats.org/officeDocument/2006/relationships/image" Target="../media/image7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Relationship Id="rId2" Type="http://schemas.openxmlformats.org/officeDocument/2006/relationships/image" Target="../media/image8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Relationship Id="rId2" Type="http://schemas.openxmlformats.org/officeDocument/2006/relationships/image" Target="../media/image89.emf"/><Relationship Id="rId3" Type="http://schemas.openxmlformats.org/officeDocument/2006/relationships/image" Target="../media/image9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54.emf"/><Relationship Id="rId5" Type="http://schemas.openxmlformats.org/officeDocument/2006/relationships/image" Target="../media/image105.emf"/><Relationship Id="rId1" Type="http://schemas.openxmlformats.org/officeDocument/2006/relationships/image" Target="../media/image102.emf"/><Relationship Id="rId2" Type="http://schemas.openxmlformats.org/officeDocument/2006/relationships/image" Target="../media/image103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1" Type="http://schemas.openxmlformats.org/officeDocument/2006/relationships/image" Target="../media/image106.wmf"/><Relationship Id="rId2" Type="http://schemas.openxmlformats.org/officeDocument/2006/relationships/image" Target="../media/image10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Relationship Id="rId2" Type="http://schemas.openxmlformats.org/officeDocument/2006/relationships/image" Target="../media/image53.wmf"/><Relationship Id="rId3" Type="http://schemas.openxmlformats.org/officeDocument/2006/relationships/image" Target="../media/image11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Relationship Id="rId2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wmf"/><Relationship Id="rId3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image" Target="../media/image52.emf"/><Relationship Id="rId2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Relationship Id="rId2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46BF0-080F-E64A-A6CD-F3A5A473E253}" type="datetimeFigureOut">
              <a:rPr lang="it-IT" smtClean="0"/>
              <a:t>03/09/17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F029A-1122-5440-8D57-849E194942E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61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Think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asymptotic</a:t>
            </a:r>
            <a:r>
              <a:rPr lang="it-IT" dirty="0" smtClean="0"/>
              <a:t> </a:t>
            </a:r>
            <a:r>
              <a:rPr lang="it-IT" dirty="0" err="1" smtClean="0"/>
              <a:t>freedom</a:t>
            </a:r>
            <a:r>
              <a:rPr lang="it-IT" dirty="0" smtClean="0"/>
              <a:t> </a:t>
            </a:r>
            <a:r>
              <a:rPr lang="it-IT" dirty="0" err="1" smtClean="0"/>
              <a:t>comes</a:t>
            </a:r>
            <a:r>
              <a:rPr lang="it-IT" dirty="0" smtClean="0"/>
              <a:t> from</a:t>
            </a:r>
            <a:r>
              <a:rPr lang="it-IT" baseline="0" dirty="0" smtClean="0"/>
              <a:t> the </a:t>
            </a:r>
            <a:r>
              <a:rPr lang="it-IT" dirty="0" err="1" smtClean="0"/>
              <a:t>fascination</a:t>
            </a:r>
            <a:r>
              <a:rPr lang="it-IT" dirty="0" smtClean="0"/>
              <a:t> 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qcd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property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470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E.W.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Kolb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M.S. Turner, 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Westview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Press (1990).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hvi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exceeds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   10􀀀26  cm3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􀀀1 .</a:t>
            </a: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suciently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large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annihilation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cross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light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WIMPs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typically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light \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mediators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WIMPs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SM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particles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18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 dove </a:t>
            </a:r>
            <a:r>
              <a:rPr lang="it-IT" dirty="0" err="1" smtClean="0"/>
              <a:t>e’</a:t>
            </a:r>
            <a:r>
              <a:rPr lang="it-IT" dirty="0" smtClean="0"/>
              <a:t> </a:t>
            </a:r>
            <a:r>
              <a:rPr lang="it-IT" dirty="0" err="1" smtClean="0"/>
              <a:t>repsa</a:t>
            </a:r>
            <a:r>
              <a:rPr lang="it-IT" dirty="0" smtClean="0"/>
              <a:t> questa figura?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023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Per Marco</a:t>
            </a:r>
          </a:p>
          <a:p>
            <a:r>
              <a:rPr lang="it-IT" dirty="0" smtClean="0"/>
              <a:t>-</a:t>
            </a:r>
            <a:r>
              <a:rPr lang="it-IT" dirty="0" err="1" smtClean="0"/>
              <a:t>perche</a:t>
            </a:r>
            <a:r>
              <a:rPr lang="it-IT" dirty="0" smtClean="0"/>
              <a:t> E e B sono paralleli?</a:t>
            </a:r>
          </a:p>
          <a:p>
            <a:pPr marL="171450" indent="-171450">
              <a:buFontTx/>
              <a:buChar char="-"/>
            </a:pPr>
            <a:r>
              <a:rPr lang="it-IT" dirty="0" err="1" smtClean="0"/>
              <a:t>Schwinger</a:t>
            </a:r>
            <a:r>
              <a:rPr lang="it-IT" dirty="0" smtClean="0"/>
              <a:t> </a:t>
            </a:r>
            <a:r>
              <a:rPr lang="it-IT" dirty="0" err="1" smtClean="0"/>
              <a:t>meccanism</a:t>
            </a:r>
            <a:r>
              <a:rPr lang="it-IT" dirty="0" smtClean="0"/>
              <a:t> mai visto in QED </a:t>
            </a:r>
            <a:r>
              <a:rPr lang="it-IT" dirty="0" err="1" smtClean="0"/>
              <a:t>perche</a:t>
            </a:r>
            <a:r>
              <a:rPr lang="it-IT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it-IT" dirty="0" err="1" smtClean="0"/>
              <a:t>Charge</a:t>
            </a:r>
            <a:r>
              <a:rPr lang="it-IT" dirty="0" smtClean="0"/>
              <a:t> </a:t>
            </a:r>
            <a:r>
              <a:rPr lang="it-IT" dirty="0" err="1" smtClean="0"/>
              <a:t>parity</a:t>
            </a:r>
            <a:r>
              <a:rPr lang="it-IT" dirty="0" smtClean="0"/>
              <a:t> </a:t>
            </a:r>
            <a:r>
              <a:rPr lang="it-IT" dirty="0" err="1" smtClean="0"/>
              <a:t>violation</a:t>
            </a:r>
            <a:r>
              <a:rPr lang="it-IT" dirty="0" smtClean="0"/>
              <a:t> sarebbe sempre </a:t>
            </a:r>
            <a:r>
              <a:rPr lang="it-IT" dirty="0" err="1" smtClean="0"/>
              <a:t>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c’e’</a:t>
            </a:r>
            <a:r>
              <a:rPr lang="it-IT" baseline="0" dirty="0" smtClean="0"/>
              <a:t> la presenza del campo magnetico anche nell’</a:t>
            </a:r>
            <a:r>
              <a:rPr lang="it-IT" baseline="0" dirty="0" err="1" smtClean="0"/>
              <a:t>early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unvierse</a:t>
            </a:r>
            <a:endParaRPr lang="it-IT" baseline="0" dirty="0" smtClean="0"/>
          </a:p>
          <a:p>
            <a:pPr marL="171450" indent="-171450">
              <a:buFontTx/>
              <a:buChar char="-"/>
            </a:pPr>
            <a:endParaRPr lang="it-IT" dirty="0" smtClean="0"/>
          </a:p>
          <a:p>
            <a:pPr marL="171450" indent="-171450">
              <a:buFontTx/>
              <a:buChar char="-"/>
            </a:pPr>
            <a:endParaRPr lang="it-IT" dirty="0" smtClean="0"/>
          </a:p>
          <a:p>
            <a:pPr marL="171450" indent="-171450">
              <a:buFontTx/>
              <a:buChar char="-"/>
            </a:pPr>
            <a:r>
              <a:rPr lang="it-IT" dirty="0" smtClean="0"/>
              <a:t>*****</a:t>
            </a:r>
          </a:p>
          <a:p>
            <a:pPr marL="171450" indent="-171450">
              <a:buFontTx/>
              <a:buChar char="-"/>
            </a:pPr>
            <a:r>
              <a:rPr lang="it-IT" dirty="0" smtClean="0"/>
              <a:t>Effetti </a:t>
            </a:r>
            <a:r>
              <a:rPr lang="it-IT" dirty="0" err="1" smtClean="0"/>
              <a:t>relatiistici</a:t>
            </a:r>
            <a:r>
              <a:rPr lang="it-IT" dirty="0" smtClean="0"/>
              <a:t> in  </a:t>
            </a:r>
            <a:r>
              <a:rPr lang="it-IT" dirty="0" err="1" smtClean="0"/>
              <a:t>hydro</a:t>
            </a:r>
            <a:r>
              <a:rPr lang="it-IT" dirty="0" smtClean="0"/>
              <a:t>: </a:t>
            </a:r>
          </a:p>
          <a:p>
            <a:pPr marL="0" indent="0">
              <a:buFontTx/>
              <a:buNone/>
            </a:pPr>
            <a:r>
              <a:rPr lang="it-IT" dirty="0" smtClean="0"/>
              <a:t>polarizzazione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849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Vedere nell’articolo cosa </a:t>
            </a:r>
            <a:r>
              <a:rPr lang="it-IT" dirty="0" err="1" smtClean="0"/>
              <a:t>c’e’</a:t>
            </a:r>
            <a:r>
              <a:rPr lang="it-IT" dirty="0" smtClean="0"/>
              <a:t> in figura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498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Think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asymptotic</a:t>
            </a:r>
            <a:r>
              <a:rPr lang="it-IT" dirty="0" smtClean="0"/>
              <a:t> </a:t>
            </a:r>
            <a:r>
              <a:rPr lang="it-IT" dirty="0" err="1" smtClean="0"/>
              <a:t>freedom</a:t>
            </a:r>
            <a:r>
              <a:rPr lang="it-IT" dirty="0" smtClean="0"/>
              <a:t> </a:t>
            </a:r>
            <a:r>
              <a:rPr lang="it-IT" dirty="0" err="1" smtClean="0"/>
              <a:t>comes</a:t>
            </a:r>
            <a:r>
              <a:rPr lang="it-IT" dirty="0" smtClean="0"/>
              <a:t> from</a:t>
            </a:r>
            <a:r>
              <a:rPr lang="it-IT" baseline="0" dirty="0" smtClean="0"/>
              <a:t> the </a:t>
            </a:r>
            <a:r>
              <a:rPr lang="it-IT" dirty="0" err="1" smtClean="0"/>
              <a:t>fascination</a:t>
            </a:r>
            <a:r>
              <a:rPr lang="it-IT" dirty="0" smtClean="0"/>
              <a:t> 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qcd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property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470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Fgura</a:t>
            </a:r>
            <a:r>
              <a:rPr lang="it-IT" dirty="0" smtClean="0"/>
              <a:t> reticolo da rete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836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 err="1" smtClean="0">
                <a:latin typeface="Optima"/>
                <a:cs typeface="Optima"/>
              </a:rPr>
              <a:t>Does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this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mean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it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is</a:t>
            </a:r>
            <a:r>
              <a:rPr lang="it-IT" sz="1200" dirty="0" smtClean="0">
                <a:latin typeface="Optima"/>
                <a:cs typeface="Optima"/>
              </a:rPr>
              <a:t> a first </a:t>
            </a:r>
            <a:r>
              <a:rPr lang="it-IT" sz="1200" dirty="0" err="1" smtClean="0">
                <a:latin typeface="Optima"/>
                <a:cs typeface="Optima"/>
              </a:rPr>
              <a:t>order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phase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transition</a:t>
            </a:r>
            <a:r>
              <a:rPr lang="it-IT" sz="1200" dirty="0" smtClean="0">
                <a:latin typeface="Optima"/>
                <a:cs typeface="Optima"/>
              </a:rPr>
              <a:t>?</a:t>
            </a:r>
          </a:p>
          <a:p>
            <a:r>
              <a:rPr lang="it-IT" sz="1200" dirty="0" smtClean="0">
                <a:latin typeface="Optima"/>
                <a:cs typeface="Optima"/>
              </a:rPr>
              <a:t>- No, lattice QCD </a:t>
            </a:r>
            <a:r>
              <a:rPr lang="it-IT" sz="1200" dirty="0" err="1" smtClean="0">
                <a:latin typeface="Optima"/>
                <a:cs typeface="Optima"/>
              </a:rPr>
              <a:t>says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it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is</a:t>
            </a:r>
            <a:r>
              <a:rPr lang="it-IT" sz="1200" dirty="0" smtClean="0">
                <a:latin typeface="Optima"/>
                <a:cs typeface="Optima"/>
              </a:rPr>
              <a:t> a cross-over. </a:t>
            </a:r>
          </a:p>
          <a:p>
            <a:r>
              <a:rPr lang="it-IT" sz="1200" dirty="0" smtClean="0">
                <a:latin typeface="Optima"/>
                <a:cs typeface="Optima"/>
              </a:rPr>
              <a:t>- No, </a:t>
            </a:r>
            <a:r>
              <a:rPr lang="it-IT" sz="1200" dirty="0" err="1" smtClean="0">
                <a:latin typeface="Optima"/>
                <a:cs typeface="Optima"/>
              </a:rPr>
              <a:t>this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behavior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is</a:t>
            </a:r>
            <a:r>
              <a:rPr lang="it-IT" sz="1200" dirty="0" smtClean="0">
                <a:latin typeface="Optima"/>
                <a:cs typeface="Optima"/>
              </a:rPr>
              <a:t> due to </a:t>
            </a:r>
            <a:r>
              <a:rPr lang="it-IT" sz="1200" dirty="0" err="1" smtClean="0">
                <a:latin typeface="Optima"/>
                <a:cs typeface="Optima"/>
              </a:rPr>
              <a:t>confinement</a:t>
            </a:r>
            <a:r>
              <a:rPr lang="it-IT" sz="1200" dirty="0" smtClean="0">
                <a:latin typeface="Optima"/>
                <a:cs typeface="Optima"/>
              </a:rPr>
              <a:t>. </a:t>
            </a:r>
            <a:r>
              <a:rPr lang="it-IT" sz="1200" dirty="0" err="1" smtClean="0">
                <a:latin typeface="Optima"/>
                <a:cs typeface="Optima"/>
              </a:rPr>
              <a:t>This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is</a:t>
            </a:r>
            <a:r>
              <a:rPr lang="it-IT" sz="1200" dirty="0" smtClean="0">
                <a:latin typeface="Optima"/>
                <a:cs typeface="Optima"/>
              </a:rPr>
              <a:t> a special </a:t>
            </a:r>
            <a:r>
              <a:rPr lang="it-IT" sz="1200" dirty="0" err="1" smtClean="0">
                <a:latin typeface="Optima"/>
                <a:cs typeface="Optima"/>
              </a:rPr>
              <a:t>matter</a:t>
            </a:r>
            <a:r>
              <a:rPr lang="it-IT" sz="1200" dirty="0" smtClean="0">
                <a:latin typeface="Optima"/>
                <a:cs typeface="Optima"/>
              </a:rPr>
              <a:t>!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2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 err="1" smtClean="0">
                <a:latin typeface="Optima"/>
                <a:cs typeface="Optima"/>
              </a:rPr>
              <a:t>Does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this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mean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it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is</a:t>
            </a:r>
            <a:r>
              <a:rPr lang="it-IT" sz="1200" dirty="0" smtClean="0">
                <a:latin typeface="Optima"/>
                <a:cs typeface="Optima"/>
              </a:rPr>
              <a:t> a first </a:t>
            </a:r>
            <a:r>
              <a:rPr lang="it-IT" sz="1200" dirty="0" err="1" smtClean="0">
                <a:latin typeface="Optima"/>
                <a:cs typeface="Optima"/>
              </a:rPr>
              <a:t>order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phase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transition</a:t>
            </a:r>
            <a:r>
              <a:rPr lang="it-IT" sz="1200" dirty="0" smtClean="0">
                <a:latin typeface="Optima"/>
                <a:cs typeface="Optima"/>
              </a:rPr>
              <a:t>?</a:t>
            </a:r>
          </a:p>
          <a:p>
            <a:r>
              <a:rPr lang="it-IT" sz="1200" dirty="0" smtClean="0">
                <a:latin typeface="Optima"/>
                <a:cs typeface="Optima"/>
              </a:rPr>
              <a:t>- No, lattice QCD </a:t>
            </a:r>
            <a:r>
              <a:rPr lang="it-IT" sz="1200" dirty="0" err="1" smtClean="0">
                <a:latin typeface="Optima"/>
                <a:cs typeface="Optima"/>
              </a:rPr>
              <a:t>says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it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is</a:t>
            </a:r>
            <a:r>
              <a:rPr lang="it-IT" sz="1200" dirty="0" smtClean="0">
                <a:latin typeface="Optima"/>
                <a:cs typeface="Optima"/>
              </a:rPr>
              <a:t> a cross-over. </a:t>
            </a:r>
          </a:p>
          <a:p>
            <a:r>
              <a:rPr lang="it-IT" sz="1200" dirty="0" smtClean="0">
                <a:latin typeface="Optima"/>
                <a:cs typeface="Optima"/>
              </a:rPr>
              <a:t>- No, </a:t>
            </a:r>
            <a:r>
              <a:rPr lang="it-IT" sz="1200" dirty="0" err="1" smtClean="0">
                <a:latin typeface="Optima"/>
                <a:cs typeface="Optima"/>
              </a:rPr>
              <a:t>this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behavior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is</a:t>
            </a:r>
            <a:r>
              <a:rPr lang="it-IT" sz="1200" dirty="0" smtClean="0">
                <a:latin typeface="Optima"/>
                <a:cs typeface="Optima"/>
              </a:rPr>
              <a:t> due to </a:t>
            </a:r>
            <a:r>
              <a:rPr lang="it-IT" sz="1200" dirty="0" err="1" smtClean="0">
                <a:latin typeface="Optima"/>
                <a:cs typeface="Optima"/>
              </a:rPr>
              <a:t>confinement</a:t>
            </a:r>
            <a:r>
              <a:rPr lang="it-IT" sz="1200" dirty="0" smtClean="0">
                <a:latin typeface="Optima"/>
                <a:cs typeface="Optima"/>
              </a:rPr>
              <a:t>. </a:t>
            </a:r>
            <a:r>
              <a:rPr lang="it-IT" sz="1200" dirty="0" err="1" smtClean="0">
                <a:latin typeface="Optima"/>
                <a:cs typeface="Optima"/>
              </a:rPr>
              <a:t>This</a:t>
            </a:r>
            <a:r>
              <a:rPr lang="it-IT" sz="1200" dirty="0" smtClean="0">
                <a:latin typeface="Optima"/>
                <a:cs typeface="Optima"/>
              </a:rPr>
              <a:t> </a:t>
            </a:r>
            <a:r>
              <a:rPr lang="it-IT" sz="1200" dirty="0" err="1" smtClean="0">
                <a:latin typeface="Optima"/>
                <a:cs typeface="Optima"/>
              </a:rPr>
              <a:t>is</a:t>
            </a:r>
            <a:r>
              <a:rPr lang="it-IT" sz="1200" dirty="0" smtClean="0">
                <a:latin typeface="Optima"/>
                <a:cs typeface="Optima"/>
              </a:rPr>
              <a:t> a special </a:t>
            </a:r>
            <a:r>
              <a:rPr lang="it-IT" sz="1200" dirty="0" err="1" smtClean="0">
                <a:latin typeface="Optima"/>
                <a:cs typeface="Optima"/>
              </a:rPr>
              <a:t>matter</a:t>
            </a:r>
            <a:r>
              <a:rPr lang="it-IT" sz="1200" dirty="0" smtClean="0">
                <a:latin typeface="Optima"/>
                <a:cs typeface="Optima"/>
              </a:rPr>
              <a:t>!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29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 dove </a:t>
            </a:r>
            <a:r>
              <a:rPr lang="it-IT" dirty="0" err="1" smtClean="0"/>
              <a:t>e’</a:t>
            </a:r>
            <a:r>
              <a:rPr lang="it-IT" dirty="0" smtClean="0"/>
              <a:t> </a:t>
            </a:r>
            <a:r>
              <a:rPr lang="it-IT" dirty="0" err="1" smtClean="0"/>
              <a:t>repsa</a:t>
            </a:r>
            <a:r>
              <a:rPr lang="it-IT" dirty="0" smtClean="0"/>
              <a:t> questa figura?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023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917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917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 </a:t>
            </a:r>
            <a:r>
              <a:rPr lang="it-IT" dirty="0" err="1" smtClean="0"/>
              <a:t>shape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typical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phase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trnsition</a:t>
            </a:r>
            <a:endParaRPr lang="it-IT" baseline="0" dirty="0" smtClean="0"/>
          </a:p>
          <a:p>
            <a:r>
              <a:rPr lang="it-IT" baseline="0" dirty="0" err="1" smtClean="0"/>
              <a:t>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</a:t>
            </a:r>
            <a:r>
              <a:rPr lang="it-IT" baseline="0" dirty="0" err="1" smtClean="0">
                <a:sym typeface="Wingdings"/>
              </a:rPr>
              <a:t>Tc</a:t>
            </a:r>
            <a:r>
              <a:rPr lang="it-IT" baseline="0" dirty="0" smtClean="0">
                <a:sym typeface="Wingdings"/>
              </a:rPr>
              <a:t> </a:t>
            </a:r>
            <a:r>
              <a:rPr lang="it-IT" baseline="0" dirty="0" err="1" smtClean="0">
                <a:sym typeface="Wingdings"/>
              </a:rPr>
              <a:t>ticuhe</a:t>
            </a:r>
            <a:r>
              <a:rPr lang="it-IT" baseline="0" dirty="0" smtClean="0">
                <a:sym typeface="Wingdings"/>
              </a:rPr>
              <a:t> the </a:t>
            </a:r>
            <a:r>
              <a:rPr lang="it-IT" baseline="0" dirty="0" err="1" smtClean="0">
                <a:sym typeface="Wingdings"/>
              </a:rPr>
              <a:t>AdS</a:t>
            </a:r>
            <a:r>
              <a:rPr lang="it-IT" baseline="0" dirty="0" smtClean="0">
                <a:sym typeface="Wingdings"/>
              </a:rPr>
              <a:t> </a:t>
            </a:r>
            <a:r>
              <a:rPr lang="it-IT" baseline="0" dirty="0" err="1" smtClean="0">
                <a:sym typeface="Wingdings"/>
              </a:rPr>
              <a:t>limit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9996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CD7B-15BF-4442-9DFA-10BDF1CCB591}" type="datetimeFigureOut">
              <a:rPr lang="it-IT" smtClean="0"/>
              <a:t>03/09/17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76715-A252-794D-A4D3-845261500C4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39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CD7B-15BF-4442-9DFA-10BDF1CCB591}" type="datetimeFigureOut">
              <a:rPr lang="it-IT" smtClean="0"/>
              <a:t>03/09/17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76715-A252-794D-A4D3-845261500C4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323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CD7B-15BF-4442-9DFA-10BDF1CCB591}" type="datetimeFigureOut">
              <a:rPr lang="it-IT" smtClean="0"/>
              <a:t>03/09/17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76715-A252-794D-A4D3-845261500C4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1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CD7B-15BF-4442-9DFA-10BDF1CCB591}" type="datetimeFigureOut">
              <a:rPr lang="it-IT" smtClean="0"/>
              <a:t>03/09/17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76715-A252-794D-A4D3-845261500C4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94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CD7B-15BF-4442-9DFA-10BDF1CCB591}" type="datetimeFigureOut">
              <a:rPr lang="it-IT" smtClean="0"/>
              <a:t>03/09/17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76715-A252-794D-A4D3-845261500C4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81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CD7B-15BF-4442-9DFA-10BDF1CCB591}" type="datetimeFigureOut">
              <a:rPr lang="it-IT" smtClean="0"/>
              <a:t>03/09/17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76715-A252-794D-A4D3-845261500C4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4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CD7B-15BF-4442-9DFA-10BDF1CCB591}" type="datetimeFigureOut">
              <a:rPr lang="it-IT" smtClean="0"/>
              <a:t>03/09/17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76715-A252-794D-A4D3-845261500C4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701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CD7B-15BF-4442-9DFA-10BDF1CCB591}" type="datetimeFigureOut">
              <a:rPr lang="it-IT" smtClean="0"/>
              <a:t>03/09/17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76715-A252-794D-A4D3-845261500C4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CD7B-15BF-4442-9DFA-10BDF1CCB591}" type="datetimeFigureOut">
              <a:rPr lang="it-IT" smtClean="0"/>
              <a:t>03/09/17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76715-A252-794D-A4D3-845261500C4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79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CD7B-15BF-4442-9DFA-10BDF1CCB591}" type="datetimeFigureOut">
              <a:rPr lang="it-IT" smtClean="0"/>
              <a:t>03/09/17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76715-A252-794D-A4D3-845261500C4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233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CD7B-15BF-4442-9DFA-10BDF1CCB591}" type="datetimeFigureOut">
              <a:rPr lang="it-IT" smtClean="0"/>
              <a:t>03/09/17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76715-A252-794D-A4D3-845261500C4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27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DCD7B-15BF-4442-9DFA-10BDF1CCB591}" type="datetimeFigureOut">
              <a:rPr lang="it-IT" smtClean="0"/>
              <a:t>03/09/17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76715-A252-794D-A4D3-845261500C4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05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28.emf"/><Relationship Id="rId6" Type="http://schemas.openxmlformats.org/officeDocument/2006/relationships/image" Target="../media/image25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4.w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3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4.wmf"/><Relationship Id="rId6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38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39.w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40.emf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46.wmf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wmf"/><Relationship Id="rId3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emf"/><Relationship Id="rId12" Type="http://schemas.openxmlformats.org/officeDocument/2006/relationships/oleObject" Target="../embeddings/Microsoft_Equation2.bin"/><Relationship Id="rId13" Type="http://schemas.openxmlformats.org/officeDocument/2006/relationships/image" Target="../media/image5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7.pn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52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53.w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54.emf"/><Relationship Id="rId10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4" Type="http://schemas.openxmlformats.org/officeDocument/2006/relationships/image" Target="../media/image60.png"/><Relationship Id="rId5" Type="http://schemas.openxmlformats.org/officeDocument/2006/relationships/oleObject" Target="../embeddings/oleObject15.bin"/><Relationship Id="rId6" Type="http://schemas.openxmlformats.org/officeDocument/2006/relationships/image" Target="../media/image5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61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63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oleObject" Target="../embeddings/oleObject17.bin"/><Relationship Id="rId5" Type="http://schemas.openxmlformats.org/officeDocument/2006/relationships/image" Target="../media/image70.wmf"/><Relationship Id="rId6" Type="http://schemas.openxmlformats.org/officeDocument/2006/relationships/image" Target="../media/image73.jpeg"/><Relationship Id="rId7" Type="http://schemas.openxmlformats.org/officeDocument/2006/relationships/oleObject" Target="../embeddings/oleObject18.bin"/><Relationship Id="rId8" Type="http://schemas.openxmlformats.org/officeDocument/2006/relationships/image" Target="../media/image71.wmf"/><Relationship Id="rId9" Type="http://schemas.openxmlformats.org/officeDocument/2006/relationships/image" Target="../media/image29.png"/><Relationship Id="rId10" Type="http://schemas.openxmlformats.org/officeDocument/2006/relationships/image" Target="../media/image74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oleObject" Target="../embeddings/oleObject19.bin"/><Relationship Id="rId5" Type="http://schemas.openxmlformats.org/officeDocument/2006/relationships/image" Target="../media/image70.wmf"/><Relationship Id="rId6" Type="http://schemas.openxmlformats.org/officeDocument/2006/relationships/image" Target="../media/image73.jpeg"/><Relationship Id="rId7" Type="http://schemas.openxmlformats.org/officeDocument/2006/relationships/image" Target="../media/image75.png"/><Relationship Id="rId8" Type="http://schemas.openxmlformats.org/officeDocument/2006/relationships/oleObject" Target="../embeddings/oleObject20.bin"/><Relationship Id="rId9" Type="http://schemas.openxmlformats.org/officeDocument/2006/relationships/image" Target="../media/image71.wmf"/><Relationship Id="rId10" Type="http://schemas.openxmlformats.org/officeDocument/2006/relationships/image" Target="../media/image74.png"/><Relationship Id="rId11" Type="http://schemas.openxmlformats.org/officeDocument/2006/relationships/image" Target="../media/image29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oleObject" Target="../embeddings/oleObject21.bin"/><Relationship Id="rId7" Type="http://schemas.openxmlformats.org/officeDocument/2006/relationships/image" Target="../media/image76.emf"/><Relationship Id="rId8" Type="http://schemas.openxmlformats.org/officeDocument/2006/relationships/image" Target="../media/image79.jp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oleObject" Target="../embeddings/oleObject22.bin"/><Relationship Id="rId5" Type="http://schemas.openxmlformats.org/officeDocument/2006/relationships/image" Target="../media/image84.e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85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8.emf"/><Relationship Id="rId9" Type="http://schemas.openxmlformats.org/officeDocument/2006/relationships/image" Target="../media/image11.gif"/><Relationship Id="rId10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88.w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89.emf"/><Relationship Id="rId7" Type="http://schemas.openxmlformats.org/officeDocument/2006/relationships/oleObject" Target="../embeddings/oleObject26.bin"/><Relationship Id="rId8" Type="http://schemas.openxmlformats.org/officeDocument/2006/relationships/image" Target="../media/image90.wmf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1" Type="http://schemas.openxmlformats.org/officeDocument/2006/relationships/image" Target="../media/image93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1.bin"/><Relationship Id="rId12" Type="http://schemas.openxmlformats.org/officeDocument/2006/relationships/image" Target="../media/image105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7.bin"/><Relationship Id="rId4" Type="http://schemas.openxmlformats.org/officeDocument/2006/relationships/image" Target="../media/image102.e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103.e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104.emf"/><Relationship Id="rId9" Type="http://schemas.openxmlformats.org/officeDocument/2006/relationships/oleObject" Target="../embeddings/oleObject30.bin"/><Relationship Id="rId10" Type="http://schemas.openxmlformats.org/officeDocument/2006/relationships/image" Target="../media/image54.emf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png"/><Relationship Id="rId12" Type="http://schemas.openxmlformats.org/officeDocument/2006/relationships/image" Target="../media/image113.png"/><Relationship Id="rId13" Type="http://schemas.openxmlformats.org/officeDocument/2006/relationships/oleObject" Target="../embeddings/oleObject35.bin"/><Relationship Id="rId14" Type="http://schemas.openxmlformats.org/officeDocument/2006/relationships/image" Target="../media/image109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32.bin"/><Relationship Id="rId4" Type="http://schemas.openxmlformats.org/officeDocument/2006/relationships/image" Target="../media/image106.wmf"/><Relationship Id="rId5" Type="http://schemas.openxmlformats.org/officeDocument/2006/relationships/image" Target="../media/image110.png"/><Relationship Id="rId6" Type="http://schemas.openxmlformats.org/officeDocument/2006/relationships/oleObject" Target="../embeddings/oleObject33.bin"/><Relationship Id="rId7" Type="http://schemas.openxmlformats.org/officeDocument/2006/relationships/image" Target="../media/image107.wmf"/><Relationship Id="rId8" Type="http://schemas.openxmlformats.org/officeDocument/2006/relationships/oleObject" Target="../embeddings/oleObject34.bin"/><Relationship Id="rId9" Type="http://schemas.openxmlformats.org/officeDocument/2006/relationships/image" Target="../media/image108.emf"/><Relationship Id="rId10" Type="http://schemas.openxmlformats.org/officeDocument/2006/relationships/image" Target="../media/image11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oleObject" Target="../embeddings/oleObject36.bin"/><Relationship Id="rId5" Type="http://schemas.openxmlformats.org/officeDocument/2006/relationships/image" Target="../media/image114.wmf"/><Relationship Id="rId6" Type="http://schemas.openxmlformats.org/officeDocument/2006/relationships/oleObject" Target="../embeddings/oleObject37.bin"/><Relationship Id="rId7" Type="http://schemas.openxmlformats.org/officeDocument/2006/relationships/image" Target="../media/image53.wmf"/><Relationship Id="rId8" Type="http://schemas.openxmlformats.org/officeDocument/2006/relationships/oleObject" Target="../embeddings/oleObject38.bin"/><Relationship Id="rId9" Type="http://schemas.openxmlformats.org/officeDocument/2006/relationships/image" Target="../media/image115.wmf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133.wmf"/><Relationship Id="rId5" Type="http://schemas.openxmlformats.org/officeDocument/2006/relationships/image" Target="../media/image13.png"/><Relationship Id="rId6" Type="http://schemas.openxmlformats.org/officeDocument/2006/relationships/oleObject" Target="../embeddings/oleObject40.bin"/><Relationship Id="rId7" Type="http://schemas.openxmlformats.org/officeDocument/2006/relationships/image" Target="../media/image7.emf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image" Target="../media/image136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4" Type="http://schemas.openxmlformats.org/officeDocument/2006/relationships/image" Target="../media/image133.wmf"/><Relationship Id="rId5" Type="http://schemas.openxmlformats.org/officeDocument/2006/relationships/image" Target="../media/image13.png"/><Relationship Id="rId6" Type="http://schemas.openxmlformats.org/officeDocument/2006/relationships/oleObject" Target="../embeddings/oleObject42.bin"/><Relationship Id="rId7" Type="http://schemas.openxmlformats.org/officeDocument/2006/relationships/image" Target="../media/image7.emf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0" Type="http://schemas.openxmlformats.org/officeDocument/2006/relationships/image" Target="../media/image137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3.jpg"/><Relationship Id="rId4" Type="http://schemas.openxmlformats.org/officeDocument/2006/relationships/oleObject" Target="../embeddings/oleObject3.bin"/><Relationship Id="rId5" Type="http://schemas.openxmlformats.org/officeDocument/2006/relationships/image" Target="../media/image19.emf"/><Relationship Id="rId6" Type="http://schemas.openxmlformats.org/officeDocument/2006/relationships/image" Target="../media/image24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20.emf"/><Relationship Id="rId9" Type="http://schemas.openxmlformats.org/officeDocument/2006/relationships/image" Target="../media/image25.jpg"/><Relationship Id="rId10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179" y="1514557"/>
            <a:ext cx="8935821" cy="2326216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US" sz="3200" b="1" dirty="0" smtClean="0">
                <a:latin typeface="Optima"/>
                <a:cs typeface="Optima"/>
              </a:rPr>
              <a:t>Gazing at Matter above a Trillion of degrees</a:t>
            </a:r>
            <a:br>
              <a:rPr lang="en-US" sz="3200" b="1" dirty="0" smtClean="0">
                <a:latin typeface="Optima"/>
                <a:cs typeface="Optima"/>
              </a:rPr>
            </a:br>
            <a:r>
              <a:rPr lang="en-US" sz="1400" b="1" dirty="0" smtClean="0">
                <a:latin typeface="Optima"/>
                <a:cs typeface="Optima"/>
              </a:rPr>
              <a:t>_______________________________________________________________________________________________</a:t>
            </a:r>
            <a:br>
              <a:rPr lang="en-US" sz="1400" b="1" dirty="0" smtClean="0">
                <a:latin typeface="Optima"/>
                <a:cs typeface="Optima"/>
              </a:rPr>
            </a:br>
            <a:r>
              <a:rPr lang="en-US" sz="1400" b="1" dirty="0" smtClean="0">
                <a:latin typeface="Optima"/>
                <a:cs typeface="Optima"/>
              </a:rPr>
              <a:t/>
            </a:r>
            <a:br>
              <a:rPr lang="en-US" sz="1400" b="1" dirty="0" smtClean="0">
                <a:latin typeface="Optima"/>
                <a:cs typeface="Optima"/>
              </a:rPr>
            </a:br>
            <a:r>
              <a:rPr lang="en-US" sz="2400" b="1" dirty="0" smtClean="0">
                <a:latin typeface="Optima"/>
                <a:cs typeface="Optima"/>
              </a:rPr>
              <a:t>Vincenzo Greco </a:t>
            </a:r>
            <a:r>
              <a:rPr lang="en-US" sz="2400" dirty="0" smtClean="0">
                <a:latin typeface="Optima"/>
                <a:cs typeface="Optima"/>
              </a:rPr>
              <a:t>-</a:t>
            </a:r>
            <a:r>
              <a:rPr lang="en-US" sz="2400" b="1" dirty="0" smtClean="0">
                <a:latin typeface="Optima"/>
                <a:cs typeface="Optima"/>
              </a:rPr>
              <a:t> </a:t>
            </a:r>
            <a:r>
              <a:rPr lang="en-US" sz="2400" dirty="0" smtClean="0">
                <a:latin typeface="Optima"/>
                <a:cs typeface="Optima"/>
              </a:rPr>
              <a:t>University of Catania</a:t>
            </a:r>
            <a:endParaRPr lang="en-US" sz="1400" dirty="0">
              <a:latin typeface="Optima"/>
              <a:cs typeface="Optim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4" y="6243349"/>
            <a:ext cx="8764728" cy="513487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Inaugural Lecture AE P&amp;E sciences, 3</a:t>
            </a:r>
            <a:r>
              <a:rPr lang="en-US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rd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 September 2017, Budapest, Hungary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Optima"/>
              <a:cs typeface="Optima"/>
            </a:endParaRPr>
          </a:p>
        </p:txBody>
      </p:sp>
      <p:pic>
        <p:nvPicPr>
          <p:cNvPr id="4" name="Immagine 3" descr="logo-uni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5" y="3932970"/>
            <a:ext cx="1469011" cy="1372779"/>
          </a:xfrm>
          <a:prstGeom prst="rect">
            <a:avLst/>
          </a:prstGeom>
        </p:spPr>
      </p:pic>
      <p:pic>
        <p:nvPicPr>
          <p:cNvPr id="9" name="Immagine 8" descr="logo_INFN_mob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9" y="3932970"/>
            <a:ext cx="2159840" cy="1372779"/>
          </a:xfrm>
          <a:prstGeom prst="rect">
            <a:avLst/>
          </a:prstGeom>
          <a:ln w="38100" cmpd="sng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Immagine 6" descr="ERUZIONE-ETN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70"/>
            <a:ext cx="3088105" cy="172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3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437"/>
            <a:ext cx="8878810" cy="650106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16945"/>
            <a:ext cx="8843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If</a:t>
            </a:r>
            <a:r>
              <a:rPr lang="it-IT" sz="2400" dirty="0" smtClean="0"/>
              <a:t> </a:t>
            </a:r>
            <a:r>
              <a:rPr lang="it-IT" sz="2400" dirty="0" err="1" smtClean="0"/>
              <a:t>you</a:t>
            </a:r>
            <a:r>
              <a:rPr lang="it-IT" sz="2400" dirty="0" smtClean="0"/>
              <a:t> </a:t>
            </a:r>
            <a:r>
              <a:rPr lang="it-IT" sz="2400" dirty="0" err="1" smtClean="0"/>
              <a:t>have</a:t>
            </a:r>
            <a:r>
              <a:rPr lang="it-IT" sz="2400" dirty="0" smtClean="0"/>
              <a:t> to stay </a:t>
            </a:r>
            <a:r>
              <a:rPr lang="it-IT" sz="2400" dirty="0" err="1" smtClean="0"/>
              <a:t>confined</a:t>
            </a:r>
            <a:r>
              <a:rPr lang="it-IT" sz="2400" dirty="0" smtClean="0"/>
              <a:t> to </a:t>
            </a:r>
            <a:r>
              <a:rPr lang="it-IT" sz="2400" dirty="0" err="1" smtClean="0"/>
              <a:t>white</a:t>
            </a:r>
            <a:r>
              <a:rPr lang="it-IT" sz="2400" dirty="0" smtClean="0"/>
              <a:t> </a:t>
            </a:r>
            <a:r>
              <a:rPr lang="it-IT" sz="2400" dirty="0" err="1" smtClean="0"/>
              <a:t>spots</a:t>
            </a:r>
            <a:r>
              <a:rPr lang="it-IT" sz="2400" dirty="0" smtClean="0"/>
              <a:t> </a:t>
            </a:r>
            <a:r>
              <a:rPr lang="it-IT" sz="2400" dirty="0" err="1" smtClean="0"/>
              <a:t>how</a:t>
            </a:r>
            <a:r>
              <a:rPr lang="it-IT" sz="2400" dirty="0" smtClean="0"/>
              <a:t> can </a:t>
            </a:r>
            <a:r>
              <a:rPr lang="it-IT" sz="2400" dirty="0" err="1" smtClean="0"/>
              <a:t>you</a:t>
            </a:r>
            <a:r>
              <a:rPr lang="it-IT" sz="2400" dirty="0" smtClean="0"/>
              <a:t> </a:t>
            </a:r>
            <a:r>
              <a:rPr lang="it-IT" sz="2400" dirty="0" err="1" smtClean="0"/>
              <a:t>move</a:t>
            </a:r>
            <a:r>
              <a:rPr lang="it-IT" sz="2400" dirty="0" smtClean="0"/>
              <a:t> </a:t>
            </a:r>
            <a:r>
              <a:rPr lang="it-IT" sz="2400" dirty="0" err="1" smtClean="0"/>
              <a:t>freely</a:t>
            </a:r>
            <a:r>
              <a:rPr lang="it-IT" sz="2400" dirty="0" smtClean="0"/>
              <a:t>?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845069" y="654813"/>
            <a:ext cx="3033741" cy="130805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000" dirty="0" smtClean="0">
                <a:solidFill>
                  <a:srgbClr val="EEDD91"/>
                </a:solidFill>
              </a:rPr>
              <a:t>A </a:t>
            </a:r>
            <a:r>
              <a:rPr lang="it-IT" sz="2000" dirty="0" err="1" smtClean="0">
                <a:solidFill>
                  <a:srgbClr val="EEDD91"/>
                </a:solidFill>
              </a:rPr>
              <a:t>skier</a:t>
            </a:r>
            <a:r>
              <a:rPr lang="it-IT" sz="2000" dirty="0">
                <a:solidFill>
                  <a:srgbClr val="EEDD91"/>
                </a:solidFill>
              </a:rPr>
              <a:t> </a:t>
            </a:r>
            <a:r>
              <a:rPr lang="it-IT" sz="2000" dirty="0" smtClean="0">
                <a:solidFill>
                  <a:srgbClr val="EEDD91"/>
                </a:solidFill>
              </a:rPr>
              <a:t>(quark) </a:t>
            </a:r>
            <a:r>
              <a:rPr lang="it-IT" sz="2000" dirty="0" err="1" smtClean="0">
                <a:solidFill>
                  <a:srgbClr val="EEDD91"/>
                </a:solidFill>
              </a:rPr>
              <a:t>is</a:t>
            </a:r>
            <a:r>
              <a:rPr lang="it-IT" sz="2000" dirty="0" smtClean="0">
                <a:solidFill>
                  <a:srgbClr val="EEDD91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it-IT" sz="2000" dirty="0" err="1" smtClean="0">
                <a:solidFill>
                  <a:srgbClr val="EEDD91"/>
                </a:solidFill>
              </a:rPr>
              <a:t>Confined</a:t>
            </a:r>
            <a:r>
              <a:rPr lang="it-IT" sz="2000" dirty="0" smtClean="0">
                <a:solidFill>
                  <a:srgbClr val="EEDD91"/>
                </a:solidFill>
              </a:rPr>
              <a:t> inside </a:t>
            </a:r>
            <a:r>
              <a:rPr lang="it-IT" sz="2000" dirty="0" err="1" smtClean="0">
                <a:solidFill>
                  <a:srgbClr val="EEDD91"/>
                </a:solidFill>
              </a:rPr>
              <a:t>snow</a:t>
            </a:r>
            <a:endParaRPr lang="it-IT" sz="2000" dirty="0" smtClean="0">
              <a:solidFill>
                <a:srgbClr val="EEDD91"/>
              </a:solidFill>
            </a:endParaRPr>
          </a:p>
          <a:p>
            <a:pPr>
              <a:lnSpc>
                <a:spcPct val="110000"/>
              </a:lnSpc>
            </a:pPr>
            <a:r>
              <a:rPr lang="it-IT" sz="2000" dirty="0" err="1">
                <a:solidFill>
                  <a:srgbClr val="EEDD91"/>
                </a:solidFill>
              </a:rPr>
              <a:t>p</a:t>
            </a:r>
            <a:r>
              <a:rPr lang="it-IT" sz="2000" dirty="0" err="1" smtClean="0">
                <a:solidFill>
                  <a:srgbClr val="EEDD91"/>
                </a:solidFill>
              </a:rPr>
              <a:t>atches</a:t>
            </a:r>
            <a:r>
              <a:rPr lang="it-IT" sz="2000" dirty="0" smtClean="0">
                <a:solidFill>
                  <a:srgbClr val="EEDD91"/>
                </a:solidFill>
              </a:rPr>
              <a:t> (</a:t>
            </a:r>
            <a:r>
              <a:rPr lang="it-IT" sz="2000" dirty="0" err="1" smtClean="0">
                <a:solidFill>
                  <a:srgbClr val="EEDD91"/>
                </a:solidFill>
              </a:rPr>
              <a:t>hadrons</a:t>
            </a:r>
            <a:r>
              <a:rPr lang="it-IT" sz="2000" dirty="0" smtClean="0">
                <a:solidFill>
                  <a:srgbClr val="EEDD91"/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endParaRPr lang="it-IT" sz="1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845069" y="2772369"/>
            <a:ext cx="3033741" cy="130805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000" dirty="0" smtClean="0">
                <a:solidFill>
                  <a:srgbClr val="EEDD91"/>
                </a:solidFill>
              </a:rPr>
              <a:t>The </a:t>
            </a:r>
            <a:r>
              <a:rPr lang="it-IT" sz="2000" dirty="0" err="1" smtClean="0">
                <a:solidFill>
                  <a:srgbClr val="EEDD91"/>
                </a:solidFill>
              </a:rPr>
              <a:t>skier</a:t>
            </a:r>
            <a:r>
              <a:rPr lang="it-IT" sz="2000" dirty="0" smtClean="0">
                <a:solidFill>
                  <a:srgbClr val="EEDD91"/>
                </a:solidFill>
              </a:rPr>
              <a:t> can </a:t>
            </a:r>
            <a:r>
              <a:rPr lang="it-IT" sz="2000" dirty="0" err="1" smtClean="0">
                <a:solidFill>
                  <a:srgbClr val="EEDD91"/>
                </a:solidFill>
              </a:rPr>
              <a:t>move</a:t>
            </a:r>
            <a:endParaRPr lang="it-IT" sz="2000" dirty="0" smtClean="0">
              <a:solidFill>
                <a:srgbClr val="EEDD91"/>
              </a:solidFill>
            </a:endParaRPr>
          </a:p>
          <a:p>
            <a:pPr>
              <a:lnSpc>
                <a:spcPct val="110000"/>
              </a:lnSpc>
            </a:pPr>
            <a:r>
              <a:rPr lang="it-IT" sz="2000" dirty="0" err="1">
                <a:solidFill>
                  <a:srgbClr val="EEDD91"/>
                </a:solidFill>
              </a:rPr>
              <a:t>f</a:t>
            </a:r>
            <a:r>
              <a:rPr lang="it-IT" sz="2000" dirty="0" err="1" smtClean="0">
                <a:solidFill>
                  <a:srgbClr val="EEDD91"/>
                </a:solidFill>
              </a:rPr>
              <a:t>urther</a:t>
            </a:r>
            <a:r>
              <a:rPr lang="it-IT" sz="2000" dirty="0" smtClean="0">
                <a:solidFill>
                  <a:srgbClr val="EEDD91"/>
                </a:solidFill>
              </a:rPr>
              <a:t> </a:t>
            </a:r>
            <a:r>
              <a:rPr lang="is-IS" sz="2000" dirty="0" smtClean="0">
                <a:solidFill>
                  <a:srgbClr val="EEDD91"/>
                </a:solidFill>
              </a:rPr>
              <a:t>… a new phase</a:t>
            </a:r>
          </a:p>
          <a:p>
            <a:pPr>
              <a:lnSpc>
                <a:spcPct val="110000"/>
              </a:lnSpc>
            </a:pPr>
            <a:r>
              <a:rPr lang="is-IS" sz="2000" dirty="0" smtClean="0">
                <a:solidFill>
                  <a:srgbClr val="EEDD91"/>
                </a:solidFill>
              </a:rPr>
              <a:t>develops</a:t>
            </a:r>
            <a:endParaRPr lang="it-IT" sz="2000" dirty="0" smtClean="0">
              <a:solidFill>
                <a:srgbClr val="EEDD91"/>
              </a:solidFill>
            </a:endParaRPr>
          </a:p>
          <a:p>
            <a:pPr>
              <a:lnSpc>
                <a:spcPct val="110000"/>
              </a:lnSpc>
            </a:pPr>
            <a:endParaRPr lang="it-IT" sz="1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845069" y="5077091"/>
            <a:ext cx="3033741" cy="130805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000" dirty="0">
                <a:solidFill>
                  <a:srgbClr val="EEDD91"/>
                </a:solidFill>
              </a:rPr>
              <a:t>A</a:t>
            </a:r>
            <a:r>
              <a:rPr lang="it-IT" sz="2000" dirty="0" smtClean="0">
                <a:solidFill>
                  <a:srgbClr val="EEDD91"/>
                </a:solidFill>
              </a:rPr>
              <a:t> </a:t>
            </a:r>
            <a:r>
              <a:rPr lang="it-IT" sz="2000" dirty="0" err="1" smtClean="0">
                <a:solidFill>
                  <a:srgbClr val="EEDD91"/>
                </a:solidFill>
              </a:rPr>
              <a:t>skier</a:t>
            </a:r>
            <a:r>
              <a:rPr lang="it-IT" sz="2000" dirty="0" smtClean="0">
                <a:solidFill>
                  <a:srgbClr val="EEDD91"/>
                </a:solidFill>
              </a:rPr>
              <a:t> (quark) can </a:t>
            </a:r>
            <a:r>
              <a:rPr lang="it-IT" sz="2000" dirty="0" err="1" smtClean="0">
                <a:solidFill>
                  <a:srgbClr val="EEDD91"/>
                </a:solidFill>
              </a:rPr>
              <a:t>move</a:t>
            </a:r>
            <a:endParaRPr lang="it-IT" sz="2000" dirty="0" smtClean="0">
              <a:solidFill>
                <a:srgbClr val="EEDD91"/>
              </a:solidFill>
            </a:endParaRPr>
          </a:p>
          <a:p>
            <a:pPr>
              <a:lnSpc>
                <a:spcPct val="110000"/>
              </a:lnSpc>
            </a:pPr>
            <a:r>
              <a:rPr lang="it-IT" sz="2000" dirty="0" err="1" smtClean="0">
                <a:solidFill>
                  <a:srgbClr val="EEDD91"/>
                </a:solidFill>
              </a:rPr>
              <a:t>freely</a:t>
            </a:r>
            <a:r>
              <a:rPr lang="it-IT" sz="2000" dirty="0" smtClean="0">
                <a:solidFill>
                  <a:srgbClr val="EEDD91"/>
                </a:solidFill>
              </a:rPr>
              <a:t> </a:t>
            </a:r>
            <a:r>
              <a:rPr lang="is-IS" sz="2000" dirty="0" smtClean="0">
                <a:solidFill>
                  <a:srgbClr val="EEDD91"/>
                </a:solidFill>
              </a:rPr>
              <a:t>… over long distances</a:t>
            </a:r>
          </a:p>
          <a:p>
            <a:pPr>
              <a:lnSpc>
                <a:spcPct val="110000"/>
              </a:lnSpc>
            </a:pP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14872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59034" y="669346"/>
            <a:ext cx="89849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Optima"/>
                <a:cs typeface="Optima"/>
              </a:rPr>
              <a:t>1975</a:t>
            </a:r>
            <a:r>
              <a:rPr lang="it-IT" dirty="0" smtClean="0">
                <a:latin typeface="Optima"/>
                <a:cs typeface="Optima"/>
              </a:rPr>
              <a:t>: </a:t>
            </a:r>
            <a:r>
              <a:rPr lang="it-IT" b="1" dirty="0" smtClean="0">
                <a:latin typeface="Optima"/>
                <a:cs typeface="Optima"/>
              </a:rPr>
              <a:t>J.C. Collins  M.J. Perry</a:t>
            </a:r>
            <a:r>
              <a:rPr lang="it-IT" dirty="0" smtClean="0">
                <a:latin typeface="Optima"/>
                <a:cs typeface="Optima"/>
              </a:rPr>
              <a:t>, “</a:t>
            </a:r>
            <a:r>
              <a:rPr lang="it-IT" dirty="0" err="1" smtClean="0">
                <a:latin typeface="Optima"/>
                <a:cs typeface="Optima"/>
              </a:rPr>
              <a:t>Superdense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Matter</a:t>
            </a:r>
            <a:r>
              <a:rPr lang="it-IT" dirty="0" smtClean="0">
                <a:latin typeface="Optima"/>
                <a:cs typeface="Optima"/>
              </a:rPr>
              <a:t> or </a:t>
            </a:r>
            <a:r>
              <a:rPr lang="it-IT" b="1" dirty="0" err="1" smtClean="0">
                <a:latin typeface="Optima"/>
                <a:cs typeface="Optima"/>
              </a:rPr>
              <a:t>Asymptotically</a:t>
            </a:r>
            <a:r>
              <a:rPr lang="it-IT" b="1" dirty="0" smtClean="0">
                <a:latin typeface="Optima"/>
                <a:cs typeface="Optima"/>
              </a:rPr>
              <a:t> Free </a:t>
            </a:r>
            <a:r>
              <a:rPr lang="it-IT" dirty="0" err="1" smtClean="0">
                <a:latin typeface="Optima"/>
                <a:cs typeface="Optima"/>
              </a:rPr>
              <a:t>Quarks</a:t>
            </a:r>
            <a:r>
              <a:rPr lang="it-IT" dirty="0" smtClean="0">
                <a:latin typeface="Optima"/>
                <a:cs typeface="Optima"/>
              </a:rPr>
              <a:t>?”, </a:t>
            </a:r>
          </a:p>
          <a:p>
            <a:r>
              <a:rPr lang="it-IT" dirty="0" smtClean="0">
                <a:latin typeface="Optima"/>
                <a:cs typeface="Optima"/>
              </a:rPr>
              <a:t>	  </a:t>
            </a:r>
            <a:r>
              <a:rPr lang="sk-SK" dirty="0" smtClean="0">
                <a:latin typeface="Optima"/>
                <a:cs typeface="Optima"/>
              </a:rPr>
              <a:t>Phys. Rev. Lett. 34, 1353:</a:t>
            </a:r>
            <a:r>
              <a:rPr lang="sk-SK" dirty="0" smtClean="0">
                <a:solidFill>
                  <a:srgbClr val="CC1B14"/>
                </a:solidFill>
                <a:latin typeface="Optima"/>
                <a:cs typeface="Optima"/>
              </a:rPr>
              <a:t> “…</a:t>
            </a:r>
            <a:r>
              <a:rPr lang="sk-SK" i="1" dirty="0" smtClean="0">
                <a:solidFill>
                  <a:srgbClr val="CC1B14"/>
                </a:solidFill>
                <a:latin typeface="Optima"/>
                <a:cs typeface="Optima"/>
              </a:rPr>
              <a:t>matter at densities higher than nuclear consists of a 	 	   quark soup. The </a:t>
            </a:r>
            <a:r>
              <a:rPr lang="sk-SK" b="1" i="1" dirty="0" smtClean="0">
                <a:solidFill>
                  <a:srgbClr val="CC1B14"/>
                </a:solidFill>
                <a:latin typeface="Optima"/>
                <a:cs typeface="Optima"/>
              </a:rPr>
              <a:t>quarks become free </a:t>
            </a:r>
            <a:r>
              <a:rPr lang="sk-SK" i="1" dirty="0" smtClean="0">
                <a:solidFill>
                  <a:srgbClr val="CC1B14"/>
                </a:solidFill>
                <a:latin typeface="Optima"/>
                <a:cs typeface="Optima"/>
              </a:rPr>
              <a:t>at sufficiently high density or temperature</a:t>
            </a:r>
            <a:r>
              <a:rPr lang="sk-SK" dirty="0" smtClean="0">
                <a:latin typeface="Optima"/>
                <a:cs typeface="Optima"/>
              </a:rPr>
              <a:t>.”</a:t>
            </a:r>
          </a:p>
          <a:p>
            <a:endParaRPr lang="sk-SK" dirty="0" smtClean="0">
              <a:latin typeface="Optima"/>
              <a:cs typeface="Optima"/>
            </a:endParaRPr>
          </a:p>
          <a:p>
            <a:r>
              <a:rPr lang="sk-SK" b="1" dirty="0" smtClean="0">
                <a:latin typeface="Optima"/>
                <a:cs typeface="Optima"/>
              </a:rPr>
              <a:t>2000</a:t>
            </a:r>
            <a:r>
              <a:rPr lang="sk-SK" dirty="0" smtClean="0">
                <a:latin typeface="Optima"/>
                <a:cs typeface="Optima"/>
              </a:rPr>
              <a:t> – </a:t>
            </a:r>
            <a:r>
              <a:rPr lang="sk-SK" b="1" dirty="0" smtClean="0">
                <a:latin typeface="Optima"/>
                <a:cs typeface="Optima"/>
              </a:rPr>
              <a:t>CERN Statement</a:t>
            </a:r>
            <a:r>
              <a:rPr lang="sk-SK" dirty="0" smtClean="0">
                <a:latin typeface="Optima"/>
                <a:cs typeface="Optima"/>
              </a:rPr>
              <a:t>, Nature 403 : 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”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evidence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for the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existence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of a new state of 	quark-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gluon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matter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in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which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quarks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s-IS" dirty="0" smtClean="0">
                <a:solidFill>
                  <a:srgbClr val="CC1B14"/>
                </a:solidFill>
                <a:latin typeface="Optima"/>
                <a:cs typeface="Optima"/>
              </a:rPr>
              <a:t>… 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are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liberated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b="1" dirty="0" smtClean="0">
                <a:solidFill>
                  <a:srgbClr val="CC1B14"/>
                </a:solidFill>
                <a:latin typeface="Optima"/>
                <a:cs typeface="Optima"/>
              </a:rPr>
              <a:t>to </a:t>
            </a:r>
            <a:r>
              <a:rPr lang="it-IT" b="1" dirty="0" err="1" smtClean="0">
                <a:solidFill>
                  <a:srgbClr val="CC1B14"/>
                </a:solidFill>
                <a:latin typeface="Optima"/>
                <a:cs typeface="Optima"/>
              </a:rPr>
              <a:t>roam</a:t>
            </a:r>
            <a:r>
              <a:rPr lang="it-IT" b="1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b="1" dirty="0" err="1" smtClean="0">
                <a:solidFill>
                  <a:srgbClr val="CC1B14"/>
                </a:solidFill>
                <a:latin typeface="Optima"/>
                <a:cs typeface="Optima"/>
              </a:rPr>
              <a:t>freely</a:t>
            </a:r>
            <a:r>
              <a:rPr lang="is-IS" dirty="0" smtClean="0">
                <a:solidFill>
                  <a:srgbClr val="CC1B14"/>
                </a:solidFill>
                <a:latin typeface="Optima"/>
                <a:cs typeface="Optima"/>
              </a:rPr>
              <a:t>… 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in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which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	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quarks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and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gluons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are no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longer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confined</a:t>
            </a:r>
            <a:r>
              <a:rPr lang="it-IT" dirty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but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b="1" dirty="0" smtClean="0">
                <a:solidFill>
                  <a:srgbClr val="CC1B14"/>
                </a:solidFill>
                <a:latin typeface="Optima"/>
                <a:cs typeface="Optima"/>
              </a:rPr>
              <a:t>free to </a:t>
            </a:r>
            <a:r>
              <a:rPr lang="it-IT" b="1" dirty="0" err="1" smtClean="0">
                <a:solidFill>
                  <a:srgbClr val="CC1B14"/>
                </a:solidFill>
                <a:latin typeface="Optima"/>
                <a:cs typeface="Optima"/>
              </a:rPr>
              <a:t>move</a:t>
            </a:r>
            <a:r>
              <a:rPr lang="it-IT" b="1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around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over a volume</a:t>
            </a:r>
            <a:r>
              <a:rPr lang="is-IS" dirty="0" smtClean="0">
                <a:solidFill>
                  <a:srgbClr val="CC1B14"/>
                </a:solidFill>
                <a:latin typeface="Optima"/>
                <a:cs typeface="Optima"/>
              </a:rPr>
              <a:t>…	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quarks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would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then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b="1" dirty="0" err="1" smtClean="0">
                <a:solidFill>
                  <a:srgbClr val="CC1B14"/>
                </a:solidFill>
                <a:latin typeface="Optima"/>
                <a:cs typeface="Optima"/>
              </a:rPr>
              <a:t>freely</a:t>
            </a:r>
            <a:r>
              <a:rPr lang="it-IT" b="1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b="1" dirty="0" err="1" smtClean="0">
                <a:solidFill>
                  <a:srgbClr val="CC1B14"/>
                </a:solidFill>
                <a:latin typeface="Optima"/>
                <a:cs typeface="Optima"/>
              </a:rPr>
              <a:t>roam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.”</a:t>
            </a:r>
            <a:endParaRPr lang="sk-SK" dirty="0" smtClean="0">
              <a:solidFill>
                <a:srgbClr val="CC1B14"/>
              </a:solidFill>
              <a:latin typeface="Optima"/>
              <a:cs typeface="Optima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174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u="sng" dirty="0" smtClean="0">
                <a:solidFill>
                  <a:srgbClr val="BD120C"/>
                </a:solidFill>
                <a:latin typeface="Optima"/>
                <a:cs typeface="Optima"/>
              </a:rPr>
              <a:t>Quark-</a:t>
            </a:r>
            <a:r>
              <a:rPr lang="it-IT" sz="3600" b="1" u="sng" dirty="0" err="1" smtClean="0">
                <a:solidFill>
                  <a:srgbClr val="BD120C"/>
                </a:solidFill>
                <a:latin typeface="Optima"/>
                <a:cs typeface="Optima"/>
              </a:rPr>
              <a:t>Gluon</a:t>
            </a:r>
            <a:r>
              <a:rPr lang="it-IT" sz="3600" b="1" u="sng" dirty="0" smtClean="0">
                <a:solidFill>
                  <a:srgbClr val="BD120C"/>
                </a:solidFill>
                <a:latin typeface="Optima"/>
                <a:cs typeface="Optima"/>
              </a:rPr>
              <a:t> Plasma </a:t>
            </a:r>
            <a:r>
              <a:rPr lang="it-IT" sz="3200" dirty="0" smtClean="0">
                <a:solidFill>
                  <a:srgbClr val="BD120C"/>
                </a:solidFill>
                <a:latin typeface="Optima"/>
                <a:cs typeface="Optima"/>
              </a:rPr>
              <a:t>(5th state of </a:t>
            </a:r>
            <a:r>
              <a:rPr lang="it-IT" sz="3200" dirty="0" err="1" smtClean="0">
                <a:solidFill>
                  <a:srgbClr val="BD120C"/>
                </a:solidFill>
                <a:latin typeface="Optima"/>
                <a:cs typeface="Optima"/>
              </a:rPr>
              <a:t>matter</a:t>
            </a:r>
            <a:r>
              <a:rPr lang="it-IT" sz="3200" dirty="0" smtClean="0">
                <a:solidFill>
                  <a:srgbClr val="BD120C"/>
                </a:solidFill>
                <a:latin typeface="Optima"/>
                <a:cs typeface="Optima"/>
              </a:rPr>
              <a:t>)</a:t>
            </a:r>
            <a:endParaRPr lang="it-IT" sz="3200" dirty="0">
              <a:solidFill>
                <a:srgbClr val="BD120C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39367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59034" y="669346"/>
            <a:ext cx="8984966" cy="3739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Optima"/>
                <a:cs typeface="Optima"/>
              </a:rPr>
              <a:t>1975</a:t>
            </a:r>
            <a:r>
              <a:rPr lang="it-IT" dirty="0" smtClean="0">
                <a:latin typeface="Optima"/>
                <a:cs typeface="Optima"/>
              </a:rPr>
              <a:t>: </a:t>
            </a:r>
            <a:r>
              <a:rPr lang="it-IT" b="1" dirty="0" smtClean="0">
                <a:latin typeface="Optima"/>
                <a:cs typeface="Optima"/>
              </a:rPr>
              <a:t>J.C. Collins  M.J. Perry</a:t>
            </a:r>
            <a:r>
              <a:rPr lang="it-IT" dirty="0" smtClean="0">
                <a:latin typeface="Optima"/>
                <a:cs typeface="Optima"/>
              </a:rPr>
              <a:t>, “</a:t>
            </a:r>
            <a:r>
              <a:rPr lang="it-IT" dirty="0" err="1" smtClean="0">
                <a:latin typeface="Optima"/>
                <a:cs typeface="Optima"/>
              </a:rPr>
              <a:t>Superdense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Matter</a:t>
            </a:r>
            <a:r>
              <a:rPr lang="it-IT" dirty="0" smtClean="0">
                <a:latin typeface="Optima"/>
                <a:cs typeface="Optima"/>
              </a:rPr>
              <a:t> or </a:t>
            </a:r>
            <a:r>
              <a:rPr lang="it-IT" b="1" dirty="0" err="1" smtClean="0">
                <a:latin typeface="Optima"/>
                <a:cs typeface="Optima"/>
              </a:rPr>
              <a:t>Asymptotically</a:t>
            </a:r>
            <a:r>
              <a:rPr lang="it-IT" b="1" dirty="0" smtClean="0">
                <a:latin typeface="Optima"/>
                <a:cs typeface="Optima"/>
              </a:rPr>
              <a:t> Free </a:t>
            </a:r>
            <a:r>
              <a:rPr lang="it-IT" dirty="0" err="1" smtClean="0">
                <a:latin typeface="Optima"/>
                <a:cs typeface="Optima"/>
              </a:rPr>
              <a:t>Quarks</a:t>
            </a:r>
            <a:r>
              <a:rPr lang="it-IT" dirty="0" smtClean="0">
                <a:latin typeface="Optima"/>
                <a:cs typeface="Optima"/>
              </a:rPr>
              <a:t>?”, </a:t>
            </a:r>
          </a:p>
          <a:p>
            <a:r>
              <a:rPr lang="it-IT" dirty="0" smtClean="0">
                <a:latin typeface="Optima"/>
                <a:cs typeface="Optima"/>
              </a:rPr>
              <a:t>	  </a:t>
            </a:r>
            <a:r>
              <a:rPr lang="sk-SK" dirty="0" smtClean="0">
                <a:latin typeface="Optima"/>
                <a:cs typeface="Optima"/>
              </a:rPr>
              <a:t>Phys. Rev. Lett. 34, 1353:</a:t>
            </a:r>
            <a:r>
              <a:rPr lang="sk-SK" dirty="0" smtClean="0">
                <a:solidFill>
                  <a:srgbClr val="CC1B14"/>
                </a:solidFill>
                <a:latin typeface="Optima"/>
                <a:cs typeface="Optima"/>
              </a:rPr>
              <a:t> “…</a:t>
            </a:r>
            <a:r>
              <a:rPr lang="sk-SK" i="1" dirty="0" smtClean="0">
                <a:solidFill>
                  <a:srgbClr val="CC1B14"/>
                </a:solidFill>
                <a:latin typeface="Optima"/>
                <a:cs typeface="Optima"/>
              </a:rPr>
              <a:t>matter at densities higher than nuclear consists of a 	 	   quark soup. The </a:t>
            </a:r>
            <a:r>
              <a:rPr lang="sk-SK" b="1" i="1" dirty="0" smtClean="0">
                <a:solidFill>
                  <a:srgbClr val="CC1B14"/>
                </a:solidFill>
                <a:latin typeface="Optima"/>
                <a:cs typeface="Optima"/>
              </a:rPr>
              <a:t>quarks become free </a:t>
            </a:r>
            <a:r>
              <a:rPr lang="sk-SK" i="1" dirty="0" smtClean="0">
                <a:solidFill>
                  <a:srgbClr val="CC1B14"/>
                </a:solidFill>
                <a:latin typeface="Optima"/>
                <a:cs typeface="Optima"/>
              </a:rPr>
              <a:t>at sufficiently high density or temperature</a:t>
            </a:r>
            <a:r>
              <a:rPr lang="sk-SK" dirty="0" smtClean="0">
                <a:latin typeface="Optima"/>
                <a:cs typeface="Optima"/>
              </a:rPr>
              <a:t>.”</a:t>
            </a:r>
          </a:p>
          <a:p>
            <a:endParaRPr lang="sk-SK" dirty="0" smtClean="0">
              <a:latin typeface="Optima"/>
              <a:cs typeface="Optima"/>
            </a:endParaRPr>
          </a:p>
          <a:p>
            <a:r>
              <a:rPr lang="sk-SK" b="1" dirty="0" smtClean="0">
                <a:latin typeface="Optima"/>
                <a:cs typeface="Optima"/>
              </a:rPr>
              <a:t>2000</a:t>
            </a:r>
            <a:r>
              <a:rPr lang="sk-SK" dirty="0" smtClean="0">
                <a:latin typeface="Optima"/>
                <a:cs typeface="Optima"/>
              </a:rPr>
              <a:t> – </a:t>
            </a:r>
            <a:r>
              <a:rPr lang="sk-SK" b="1" dirty="0" smtClean="0">
                <a:latin typeface="Optima"/>
                <a:cs typeface="Optima"/>
              </a:rPr>
              <a:t>CERN Statement</a:t>
            </a:r>
            <a:r>
              <a:rPr lang="sk-SK" dirty="0" smtClean="0">
                <a:latin typeface="Optima"/>
                <a:cs typeface="Optima"/>
              </a:rPr>
              <a:t>, Nature 403 : 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”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evidence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for the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existence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of a new state of 	quark-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gluon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matter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in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which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quarks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s-IS" dirty="0" smtClean="0">
                <a:solidFill>
                  <a:srgbClr val="CC1B14"/>
                </a:solidFill>
                <a:latin typeface="Optima"/>
                <a:cs typeface="Optima"/>
              </a:rPr>
              <a:t>… 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are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liberated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b="1" dirty="0" smtClean="0">
                <a:solidFill>
                  <a:srgbClr val="CC1B14"/>
                </a:solidFill>
                <a:latin typeface="Optima"/>
                <a:cs typeface="Optima"/>
              </a:rPr>
              <a:t>to </a:t>
            </a:r>
            <a:r>
              <a:rPr lang="it-IT" b="1" dirty="0" err="1" smtClean="0">
                <a:solidFill>
                  <a:srgbClr val="CC1B14"/>
                </a:solidFill>
                <a:latin typeface="Optima"/>
                <a:cs typeface="Optima"/>
              </a:rPr>
              <a:t>roam</a:t>
            </a:r>
            <a:r>
              <a:rPr lang="it-IT" b="1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b="1" dirty="0" err="1" smtClean="0">
                <a:solidFill>
                  <a:srgbClr val="CC1B14"/>
                </a:solidFill>
                <a:latin typeface="Optima"/>
                <a:cs typeface="Optima"/>
              </a:rPr>
              <a:t>freely</a:t>
            </a:r>
            <a:r>
              <a:rPr lang="is-IS" dirty="0" smtClean="0">
                <a:solidFill>
                  <a:srgbClr val="CC1B14"/>
                </a:solidFill>
                <a:latin typeface="Optima"/>
                <a:cs typeface="Optima"/>
              </a:rPr>
              <a:t>… 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in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which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	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quarks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and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gluons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are no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longer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confined</a:t>
            </a:r>
            <a:r>
              <a:rPr lang="it-IT" dirty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but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b="1" dirty="0" smtClean="0">
                <a:solidFill>
                  <a:srgbClr val="CC1B14"/>
                </a:solidFill>
                <a:latin typeface="Optima"/>
                <a:cs typeface="Optima"/>
              </a:rPr>
              <a:t>free to </a:t>
            </a:r>
            <a:r>
              <a:rPr lang="it-IT" b="1" dirty="0" err="1" smtClean="0">
                <a:solidFill>
                  <a:srgbClr val="CC1B14"/>
                </a:solidFill>
                <a:latin typeface="Optima"/>
                <a:cs typeface="Optima"/>
              </a:rPr>
              <a:t>move</a:t>
            </a:r>
            <a:r>
              <a:rPr lang="it-IT" b="1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around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over a volume</a:t>
            </a:r>
            <a:r>
              <a:rPr lang="is-IS" dirty="0" smtClean="0">
                <a:solidFill>
                  <a:srgbClr val="CC1B14"/>
                </a:solidFill>
                <a:latin typeface="Optima"/>
                <a:cs typeface="Optima"/>
              </a:rPr>
              <a:t>…	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quarks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would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then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b="1" dirty="0" err="1" smtClean="0">
                <a:solidFill>
                  <a:srgbClr val="CC1B14"/>
                </a:solidFill>
                <a:latin typeface="Optima"/>
                <a:cs typeface="Optima"/>
              </a:rPr>
              <a:t>freely</a:t>
            </a:r>
            <a:r>
              <a:rPr lang="it-IT" b="1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b="1" dirty="0" err="1" smtClean="0">
                <a:solidFill>
                  <a:srgbClr val="CC1B14"/>
                </a:solidFill>
                <a:latin typeface="Optima"/>
                <a:cs typeface="Optima"/>
              </a:rPr>
              <a:t>roam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.”</a:t>
            </a:r>
            <a:endParaRPr lang="sk-SK" dirty="0" smtClean="0">
              <a:solidFill>
                <a:srgbClr val="CC1B14"/>
              </a:solidFill>
              <a:latin typeface="Optima"/>
              <a:cs typeface="Optima"/>
            </a:endParaRPr>
          </a:p>
          <a:p>
            <a:endParaRPr lang="sk-SK" dirty="0" smtClean="0">
              <a:latin typeface="Optima"/>
              <a:cs typeface="Optima"/>
            </a:endParaRPr>
          </a:p>
          <a:p>
            <a:r>
              <a:rPr lang="sk-SK" b="1" dirty="0" smtClean="0">
                <a:latin typeface="Optima"/>
                <a:cs typeface="Optima"/>
              </a:rPr>
              <a:t>1975</a:t>
            </a:r>
            <a:r>
              <a:rPr lang="sk-SK" dirty="0" smtClean="0">
                <a:latin typeface="Optima"/>
                <a:cs typeface="Optima"/>
              </a:rPr>
              <a:t>: </a:t>
            </a:r>
            <a:r>
              <a:rPr lang="sk-SK" b="1" dirty="0" smtClean="0">
                <a:latin typeface="Optima"/>
                <a:cs typeface="Optima"/>
              </a:rPr>
              <a:t>Cabibbo &amp; Parisi</a:t>
            </a:r>
            <a:r>
              <a:rPr lang="sk-SK" dirty="0" smtClean="0">
                <a:latin typeface="Optima"/>
                <a:cs typeface="Optima"/>
              </a:rPr>
              <a:t>, Phys.Lett.B 59, 67, </a:t>
            </a:r>
            <a:r>
              <a:rPr lang="sk-SK" i="1" dirty="0" smtClean="0">
                <a:latin typeface="Optima"/>
                <a:cs typeface="Optima"/>
              </a:rPr>
              <a:t>“</a:t>
            </a:r>
            <a:r>
              <a:rPr lang="sk-SK" b="1" dirty="0" smtClean="0">
                <a:latin typeface="Optima"/>
                <a:cs typeface="Optima"/>
              </a:rPr>
              <a:t>Exponential hadronic spectrum </a:t>
            </a:r>
            <a:r>
              <a:rPr lang="sk-SK" dirty="0" smtClean="0">
                <a:latin typeface="Optima"/>
                <a:cs typeface="Optima"/>
              </a:rPr>
              <a:t>and quark    	  liberation“. </a:t>
            </a:r>
            <a:r>
              <a:rPr lang="sk-SK" dirty="0" smtClean="0">
                <a:solidFill>
                  <a:srgbClr val="CC1B14"/>
                </a:solidFill>
                <a:latin typeface="Optima"/>
                <a:cs typeface="Optima"/>
              </a:rPr>
              <a:t>An hadronic resonance gas has a </a:t>
            </a:r>
            <a:r>
              <a:rPr lang="sk-SK" b="1" dirty="0" smtClean="0">
                <a:solidFill>
                  <a:srgbClr val="CC1B14"/>
                </a:solidFill>
                <a:latin typeface="Optima"/>
                <a:cs typeface="Optima"/>
              </a:rPr>
              <a:t>divergency in the partition function </a:t>
            </a:r>
          </a:p>
          <a:p>
            <a:r>
              <a:rPr lang="sk-SK" dirty="0" smtClean="0">
                <a:solidFill>
                  <a:srgbClr val="CC1B14"/>
                </a:solidFill>
                <a:latin typeface="Optima"/>
                <a:cs typeface="Optima"/>
              </a:rPr>
              <a:t>	 </a:t>
            </a:r>
            <a:r>
              <a:rPr lang="sk-SK" dirty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sk-SK" dirty="0" smtClean="0">
                <a:solidFill>
                  <a:srgbClr val="CC1B14"/>
                </a:solidFill>
                <a:latin typeface="Optima"/>
                <a:cs typeface="Optima"/>
              </a:rPr>
              <a:t>at T=T</a:t>
            </a:r>
            <a:r>
              <a:rPr lang="sk-SK" baseline="-25000" dirty="0" smtClean="0">
                <a:solidFill>
                  <a:srgbClr val="CC1B14"/>
                </a:solidFill>
                <a:latin typeface="Optima"/>
                <a:cs typeface="Optima"/>
              </a:rPr>
              <a:t>0 </a:t>
            </a:r>
            <a:r>
              <a:rPr lang="sk-SK" dirty="0" smtClean="0">
                <a:solidFill>
                  <a:srgbClr val="CC1B14"/>
                </a:solidFill>
                <a:latin typeface="Optima"/>
                <a:cs typeface="Optima"/>
              </a:rPr>
              <a:t>≈ 160 MeV </a:t>
            </a:r>
            <a:r>
              <a:rPr lang="sk-SK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 phase transitions.</a:t>
            </a:r>
          </a:p>
          <a:p>
            <a:pPr>
              <a:lnSpc>
                <a:spcPct val="120000"/>
              </a:lnSpc>
            </a:pPr>
            <a:r>
              <a:rPr lang="sk-SK" b="1" dirty="0" smtClean="0">
                <a:latin typeface="Optima"/>
                <a:cs typeface="Optima"/>
                <a:sym typeface="Wingdings"/>
              </a:rPr>
              <a:t>Note: </a:t>
            </a:r>
            <a:r>
              <a:rPr lang="sk-SK" i="1" dirty="0" smtClean="0">
                <a:latin typeface="Optima"/>
                <a:cs typeface="Optima"/>
                <a:sym typeface="Wingdings"/>
              </a:rPr>
              <a:t>Before</a:t>
            </a:r>
            <a:r>
              <a:rPr lang="sk-SK" dirty="0" smtClean="0">
                <a:latin typeface="Optima"/>
                <a:cs typeface="Optima"/>
                <a:sym typeface="Wingdings"/>
              </a:rPr>
              <a:t> “73 </a:t>
            </a:r>
            <a:r>
              <a:rPr lang="sk-SK" i="1" dirty="0" smtClean="0">
                <a:latin typeface="Optima"/>
                <a:cs typeface="Optima"/>
                <a:sym typeface="Wingdings"/>
              </a:rPr>
              <a:t>there was nothing to transit to. T</a:t>
            </a:r>
            <a:r>
              <a:rPr lang="sk-SK" i="1" baseline="-25000" dirty="0" smtClean="0">
                <a:latin typeface="Optima"/>
                <a:cs typeface="Optima"/>
                <a:sym typeface="Wingdings"/>
              </a:rPr>
              <a:t>0</a:t>
            </a:r>
            <a:r>
              <a:rPr lang="sk-SK" i="1" dirty="0" smtClean="0">
                <a:latin typeface="Optima"/>
                <a:cs typeface="Optima"/>
                <a:sym typeface="Wingdings"/>
              </a:rPr>
              <a:t> was limiting Temperature (Hagedorn)</a:t>
            </a:r>
            <a:endParaRPr lang="it-IT" i="1" dirty="0">
              <a:latin typeface="Optima"/>
              <a:cs typeface="Optima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48058" y="4679969"/>
            <a:ext cx="807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Optima"/>
                <a:cs typeface="Optima"/>
              </a:rPr>
              <a:t>Density</a:t>
            </a:r>
            <a:r>
              <a:rPr lang="it-IT" dirty="0" smtClean="0">
                <a:latin typeface="Optima"/>
                <a:cs typeface="Optima"/>
              </a:rPr>
              <a:t> of </a:t>
            </a:r>
            <a:r>
              <a:rPr lang="it-IT" dirty="0" err="1" smtClean="0">
                <a:latin typeface="Optima"/>
                <a:cs typeface="Optima"/>
              </a:rPr>
              <a:t>states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Symbol" charset="2"/>
                <a:cs typeface="Symbol" charset="2"/>
              </a:rPr>
              <a:t>r</a:t>
            </a:r>
            <a:r>
              <a:rPr lang="it-IT" dirty="0" smtClean="0">
                <a:latin typeface="Optima"/>
                <a:cs typeface="Optima"/>
              </a:rPr>
              <a:t>(m) of </a:t>
            </a:r>
            <a:r>
              <a:rPr lang="it-IT" dirty="0" err="1" smtClean="0">
                <a:latin typeface="Optima"/>
                <a:cs typeface="Optima"/>
              </a:rPr>
              <a:t>hadronic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matter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wins</a:t>
            </a:r>
            <a:r>
              <a:rPr lang="it-IT" dirty="0" smtClean="0">
                <a:latin typeface="Optima"/>
                <a:cs typeface="Optima"/>
              </a:rPr>
              <a:t> over </a:t>
            </a:r>
            <a:r>
              <a:rPr lang="it-IT" dirty="0" err="1" smtClean="0">
                <a:latin typeface="Optima"/>
                <a:cs typeface="Optima"/>
              </a:rPr>
              <a:t>Boltmann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suppression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factor</a:t>
            </a:r>
            <a:endParaRPr lang="it-IT" dirty="0">
              <a:latin typeface="Optima"/>
              <a:cs typeface="Optima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2164" b="18208"/>
          <a:stretch/>
        </p:blipFill>
        <p:spPr>
          <a:xfrm>
            <a:off x="1025795" y="5086800"/>
            <a:ext cx="6990494" cy="12636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174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u="sng" dirty="0" smtClean="0">
                <a:solidFill>
                  <a:srgbClr val="BD120C"/>
                </a:solidFill>
                <a:latin typeface="Optima"/>
                <a:cs typeface="Optima"/>
              </a:rPr>
              <a:t>Quark-</a:t>
            </a:r>
            <a:r>
              <a:rPr lang="it-IT" sz="3600" b="1" u="sng" dirty="0" err="1" smtClean="0">
                <a:solidFill>
                  <a:srgbClr val="BD120C"/>
                </a:solidFill>
                <a:latin typeface="Optima"/>
                <a:cs typeface="Optima"/>
              </a:rPr>
              <a:t>Gluon</a:t>
            </a:r>
            <a:r>
              <a:rPr lang="it-IT" sz="3600" b="1" u="sng" dirty="0" smtClean="0">
                <a:solidFill>
                  <a:srgbClr val="BD120C"/>
                </a:solidFill>
                <a:latin typeface="Optima"/>
                <a:cs typeface="Optima"/>
              </a:rPr>
              <a:t> Plasma</a:t>
            </a:r>
            <a:r>
              <a:rPr lang="it-IT" sz="36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200" dirty="0" smtClean="0">
                <a:solidFill>
                  <a:srgbClr val="BD120C"/>
                </a:solidFill>
                <a:latin typeface="Optima"/>
                <a:cs typeface="Optima"/>
              </a:rPr>
              <a:t>(5</a:t>
            </a:r>
            <a:r>
              <a:rPr lang="it-IT" sz="3200" baseline="30000" dirty="0" smtClean="0">
                <a:solidFill>
                  <a:srgbClr val="BD120C"/>
                </a:solidFill>
                <a:latin typeface="Optima"/>
                <a:cs typeface="Optima"/>
              </a:rPr>
              <a:t>th</a:t>
            </a:r>
            <a:r>
              <a:rPr lang="it-IT" sz="3200" dirty="0" smtClean="0">
                <a:solidFill>
                  <a:srgbClr val="BD120C"/>
                </a:solidFill>
                <a:latin typeface="Optima"/>
                <a:cs typeface="Optima"/>
              </a:rPr>
              <a:t> state of </a:t>
            </a:r>
            <a:r>
              <a:rPr lang="it-IT" sz="3200" dirty="0" err="1" smtClean="0">
                <a:solidFill>
                  <a:srgbClr val="BD120C"/>
                </a:solidFill>
                <a:latin typeface="Optima"/>
                <a:cs typeface="Optima"/>
              </a:rPr>
              <a:t>matter</a:t>
            </a:r>
            <a:r>
              <a:rPr lang="it-IT" sz="3200" dirty="0" smtClean="0">
                <a:solidFill>
                  <a:srgbClr val="BD120C"/>
                </a:solidFill>
                <a:latin typeface="Optima"/>
                <a:cs typeface="Optima"/>
              </a:rPr>
              <a:t>)</a:t>
            </a:r>
            <a:endParaRPr lang="it-IT" sz="3200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" y="6350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Optima"/>
                <a:cs typeface="Optima"/>
              </a:rPr>
              <a:t>N</a:t>
            </a:r>
            <a:r>
              <a:rPr lang="it-IT" b="1" dirty="0" err="1" smtClean="0">
                <a:latin typeface="Optima"/>
                <a:cs typeface="Optima"/>
              </a:rPr>
              <a:t>ot</a:t>
            </a:r>
            <a:r>
              <a:rPr lang="it-IT" b="1" dirty="0" smtClean="0">
                <a:latin typeface="Optima"/>
                <a:cs typeface="Optima"/>
              </a:rPr>
              <a:t> </a:t>
            </a:r>
            <a:r>
              <a:rPr lang="it-IT" b="1" dirty="0" err="1" smtClean="0">
                <a:latin typeface="Optima"/>
                <a:cs typeface="Optima"/>
              </a:rPr>
              <a:t>related</a:t>
            </a:r>
            <a:r>
              <a:rPr lang="it-IT" b="1" dirty="0" smtClean="0">
                <a:latin typeface="Optima"/>
                <a:cs typeface="Optima"/>
              </a:rPr>
              <a:t> to </a:t>
            </a:r>
            <a:r>
              <a:rPr lang="it-IT" b="1" dirty="0" err="1" smtClean="0">
                <a:latin typeface="Optima"/>
                <a:cs typeface="Optima"/>
              </a:rPr>
              <a:t>Asymptotic</a:t>
            </a:r>
            <a:r>
              <a:rPr lang="it-IT" b="1" dirty="0" smtClean="0">
                <a:latin typeface="Optima"/>
                <a:cs typeface="Optima"/>
              </a:rPr>
              <a:t> </a:t>
            </a:r>
            <a:r>
              <a:rPr lang="it-IT" b="1" dirty="0" err="1" smtClean="0">
                <a:latin typeface="Optima"/>
                <a:cs typeface="Optima"/>
              </a:rPr>
              <a:t>Freedom</a:t>
            </a:r>
            <a:r>
              <a:rPr lang="it-IT" b="1" dirty="0" smtClean="0">
                <a:latin typeface="Optima"/>
                <a:cs typeface="Optima"/>
              </a:rPr>
              <a:t>!</a:t>
            </a:r>
            <a:endParaRPr lang="it-IT" b="1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6834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" y="575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BD120C"/>
                </a:solidFill>
                <a:latin typeface="Optima"/>
                <a:cs typeface="Optima"/>
              </a:rPr>
              <a:t>Beyond </a:t>
            </a:r>
            <a:r>
              <a:rPr lang="it-IT" sz="3600" b="1" dirty="0" err="1" smtClean="0">
                <a:solidFill>
                  <a:srgbClr val="BD120C"/>
                </a:solidFill>
                <a:latin typeface="Optima"/>
                <a:cs typeface="Optima"/>
              </a:rPr>
              <a:t>naive</a:t>
            </a:r>
            <a:r>
              <a:rPr lang="it-IT" sz="36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600" b="1" dirty="0" err="1" smtClean="0">
                <a:solidFill>
                  <a:srgbClr val="BD120C"/>
                </a:solidFill>
                <a:latin typeface="Optima"/>
                <a:cs typeface="Optima"/>
              </a:rPr>
              <a:t>argument</a:t>
            </a:r>
            <a:r>
              <a:rPr lang="it-IT" sz="3600" b="1" dirty="0" smtClean="0">
                <a:solidFill>
                  <a:srgbClr val="BD120C"/>
                </a:solidFill>
                <a:latin typeface="Optima"/>
                <a:cs typeface="Optima"/>
              </a:rPr>
              <a:t>: lattice QCD</a:t>
            </a:r>
            <a:endParaRPr lang="it-IT" sz="36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pic>
        <p:nvPicPr>
          <p:cNvPr id="3" name="Immagine 2" descr="eos_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" t="3213" r="4161" b="37211"/>
          <a:stretch/>
        </p:blipFill>
        <p:spPr>
          <a:xfrm>
            <a:off x="80338" y="1185695"/>
            <a:ext cx="5360611" cy="3723824"/>
          </a:xfrm>
          <a:prstGeom prst="rect">
            <a:avLst/>
          </a:prstGeom>
          <a:solidFill>
            <a:srgbClr val="DDD9C3"/>
          </a:solidFill>
        </p:spPr>
      </p:pic>
      <p:sp>
        <p:nvSpPr>
          <p:cNvPr id="4" name="CasellaDiTesto 3"/>
          <p:cNvSpPr txBox="1"/>
          <p:nvPr/>
        </p:nvSpPr>
        <p:spPr>
          <a:xfrm>
            <a:off x="1270002" y="833474"/>
            <a:ext cx="2892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Optima"/>
                <a:cs typeface="Optima"/>
              </a:rPr>
              <a:t>Rescaled</a:t>
            </a:r>
            <a:r>
              <a:rPr lang="it-IT" sz="2000" dirty="0" smtClean="0">
                <a:latin typeface="Optima"/>
                <a:cs typeface="Optima"/>
              </a:rPr>
              <a:t> Energy </a:t>
            </a:r>
            <a:r>
              <a:rPr lang="it-IT" sz="2000" dirty="0" err="1">
                <a:latin typeface="Optima"/>
                <a:cs typeface="Optima"/>
              </a:rPr>
              <a:t>D</a:t>
            </a:r>
            <a:r>
              <a:rPr lang="it-IT" sz="2000" dirty="0" err="1" smtClean="0">
                <a:latin typeface="Optima"/>
                <a:cs typeface="Optima"/>
              </a:rPr>
              <a:t>ensity</a:t>
            </a:r>
            <a:endParaRPr lang="it-IT" sz="2000" dirty="0">
              <a:latin typeface="Optima"/>
              <a:cs typeface="Optima"/>
            </a:endParaRPr>
          </a:p>
        </p:txBody>
      </p:sp>
      <p:sp>
        <p:nvSpPr>
          <p:cNvPr id="5" name="Figura a mano libera 4"/>
          <p:cNvSpPr/>
          <p:nvPr/>
        </p:nvSpPr>
        <p:spPr>
          <a:xfrm>
            <a:off x="708528" y="1546647"/>
            <a:ext cx="561474" cy="2606842"/>
          </a:xfrm>
          <a:custGeom>
            <a:avLst/>
            <a:gdLst>
              <a:gd name="connsiteX0" fmla="*/ 0 w 561474"/>
              <a:gd name="connsiteY0" fmla="*/ 2606842 h 2606842"/>
              <a:gd name="connsiteX1" fmla="*/ 106947 w 561474"/>
              <a:gd name="connsiteY1" fmla="*/ 2526632 h 2606842"/>
              <a:gd name="connsiteX2" fmla="*/ 213895 w 561474"/>
              <a:gd name="connsiteY2" fmla="*/ 2312737 h 2606842"/>
              <a:gd name="connsiteX3" fmla="*/ 280737 w 561474"/>
              <a:gd name="connsiteY3" fmla="*/ 1991895 h 2606842"/>
              <a:gd name="connsiteX4" fmla="*/ 360947 w 561474"/>
              <a:gd name="connsiteY4" fmla="*/ 1550737 h 2606842"/>
              <a:gd name="connsiteX5" fmla="*/ 441158 w 561474"/>
              <a:gd name="connsiteY5" fmla="*/ 1016000 h 2606842"/>
              <a:gd name="connsiteX6" fmla="*/ 508000 w 561474"/>
              <a:gd name="connsiteY6" fmla="*/ 494632 h 2606842"/>
              <a:gd name="connsiteX7" fmla="*/ 561474 w 561474"/>
              <a:gd name="connsiteY7" fmla="*/ 0 h 2606842"/>
              <a:gd name="connsiteX8" fmla="*/ 561474 w 561474"/>
              <a:gd name="connsiteY8" fmla="*/ 0 h 260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474" h="2606842">
                <a:moveTo>
                  <a:pt x="0" y="2606842"/>
                </a:moveTo>
                <a:cubicBezTo>
                  <a:pt x="35649" y="2591245"/>
                  <a:pt x="71298" y="2575649"/>
                  <a:pt x="106947" y="2526632"/>
                </a:cubicBezTo>
                <a:cubicBezTo>
                  <a:pt x="142596" y="2477615"/>
                  <a:pt x="184930" y="2401860"/>
                  <a:pt x="213895" y="2312737"/>
                </a:cubicBezTo>
                <a:cubicBezTo>
                  <a:pt x="242860" y="2223614"/>
                  <a:pt x="256228" y="2118895"/>
                  <a:pt x="280737" y="1991895"/>
                </a:cubicBezTo>
                <a:cubicBezTo>
                  <a:pt x="305246" y="1864895"/>
                  <a:pt x="334210" y="1713386"/>
                  <a:pt x="360947" y="1550737"/>
                </a:cubicBezTo>
                <a:cubicBezTo>
                  <a:pt x="387684" y="1388088"/>
                  <a:pt x="416649" y="1192017"/>
                  <a:pt x="441158" y="1016000"/>
                </a:cubicBezTo>
                <a:cubicBezTo>
                  <a:pt x="465667" y="839983"/>
                  <a:pt x="487947" y="663965"/>
                  <a:pt x="508000" y="494632"/>
                </a:cubicBezTo>
                <a:cubicBezTo>
                  <a:pt x="528053" y="325299"/>
                  <a:pt x="561474" y="0"/>
                  <a:pt x="561474" y="0"/>
                </a:cubicBezTo>
                <a:lnTo>
                  <a:pt x="561474" y="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 rot="16515024">
            <a:off x="429553" y="213347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Hadron</a:t>
            </a:r>
            <a:r>
              <a:rPr lang="it-IT" dirty="0" smtClean="0"/>
              <a:t> gas</a:t>
            </a:r>
            <a:endParaRPr lang="it-IT" dirty="0"/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426846"/>
              </p:ext>
            </p:extLst>
          </p:nvPr>
        </p:nvGraphicFramePr>
        <p:xfrm>
          <a:off x="5421569" y="1185695"/>
          <a:ext cx="36671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5" name="Equation" r:id="rId4" imgW="1993900" imgH="431800" progId="Equation.3">
                  <p:embed/>
                </p:oleObj>
              </mc:Choice>
              <mc:Fallback>
                <p:oleObj name="Equation" r:id="rId4" imgW="1993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1569" y="1185695"/>
                        <a:ext cx="3667125" cy="733425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2195153" y="1466439"/>
            <a:ext cx="292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Optima"/>
                <a:cs typeface="Optima"/>
              </a:rPr>
              <a:t>Free-gas of </a:t>
            </a:r>
            <a:r>
              <a:rPr lang="it-IT" dirty="0" err="1" smtClean="0">
                <a:latin typeface="Optima"/>
                <a:cs typeface="Optima"/>
              </a:rPr>
              <a:t>quarks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smtClean="0">
                <a:latin typeface="Optima"/>
                <a:cs typeface="Optima"/>
              </a:rPr>
              <a:t>&amp; </a:t>
            </a:r>
            <a:r>
              <a:rPr lang="it-IT" dirty="0" err="1" smtClean="0">
                <a:latin typeface="Optima"/>
                <a:cs typeface="Optima"/>
              </a:rPr>
              <a:t>gluons</a:t>
            </a:r>
            <a:endParaRPr lang="it-IT" dirty="0">
              <a:latin typeface="Optima"/>
              <a:cs typeface="Optima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421569" y="2035091"/>
            <a:ext cx="372243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 smtClean="0">
                <a:latin typeface="Optima"/>
                <a:cs typeface="Optima"/>
              </a:rPr>
              <a:t>Colored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err="1">
                <a:latin typeface="Optima"/>
                <a:cs typeface="Optima"/>
              </a:rPr>
              <a:t>M</a:t>
            </a:r>
            <a:r>
              <a:rPr lang="it-IT" sz="2400" dirty="0" err="1" smtClean="0">
                <a:latin typeface="Optima"/>
                <a:cs typeface="Optima"/>
              </a:rPr>
              <a:t>atter</a:t>
            </a:r>
            <a:endParaRPr lang="it-IT" sz="2400" dirty="0" smtClean="0">
              <a:latin typeface="Optima"/>
              <a:cs typeface="Optima"/>
            </a:endParaRPr>
          </a:p>
          <a:p>
            <a:pPr algn="ctr"/>
            <a:r>
              <a:rPr lang="it-IT" sz="2400" dirty="0" err="1" smtClean="0">
                <a:latin typeface="Optima"/>
                <a:cs typeface="Optima"/>
              </a:rPr>
              <a:t>about</a:t>
            </a:r>
            <a:r>
              <a:rPr lang="it-IT" sz="2400" dirty="0" smtClean="0">
                <a:latin typeface="Optima"/>
                <a:cs typeface="Optima"/>
              </a:rPr>
              <a:t> 45 </a:t>
            </a:r>
            <a:r>
              <a:rPr lang="it-IT" sz="2400" dirty="0" err="1" smtClean="0">
                <a:latin typeface="Optima"/>
                <a:cs typeface="Optima"/>
              </a:rPr>
              <a:t>d.o.f</a:t>
            </a:r>
            <a:r>
              <a:rPr lang="it-IT" sz="2400" dirty="0" smtClean="0">
                <a:latin typeface="Optima"/>
                <a:cs typeface="Optima"/>
              </a:rPr>
              <a:t>.</a:t>
            </a:r>
          </a:p>
          <a:p>
            <a:pPr algn="ctr">
              <a:lnSpc>
                <a:spcPct val="130000"/>
              </a:lnSpc>
            </a:pPr>
            <a:r>
              <a:rPr lang="it-IT" sz="2400" dirty="0" smtClean="0">
                <a:latin typeface="Optima"/>
                <a:cs typeface="Optima"/>
              </a:rPr>
              <a:t>d= 3</a:t>
            </a:r>
            <a:r>
              <a:rPr lang="it-IT" sz="2400" baseline="-25000" dirty="0" smtClean="0">
                <a:latin typeface="Optima"/>
                <a:cs typeface="Optima"/>
              </a:rPr>
              <a:t>fl</a:t>
            </a:r>
            <a:r>
              <a:rPr lang="it-IT" sz="2400" dirty="0" smtClean="0">
                <a:latin typeface="Optima"/>
                <a:cs typeface="Optima"/>
              </a:rPr>
              <a:t>*3</a:t>
            </a:r>
            <a:r>
              <a:rPr lang="it-IT" sz="2400" baseline="-25000" dirty="0" smtClean="0">
                <a:latin typeface="Optima"/>
                <a:cs typeface="Optima"/>
              </a:rPr>
              <a:t>col</a:t>
            </a:r>
            <a:r>
              <a:rPr lang="it-IT" sz="2400" dirty="0" smtClean="0">
                <a:latin typeface="Optima"/>
                <a:cs typeface="Optima"/>
              </a:rPr>
              <a:t>*2</a:t>
            </a:r>
            <a:r>
              <a:rPr lang="it-IT" sz="2400" baseline="-25000" dirty="0" smtClean="0">
                <a:latin typeface="Optima"/>
                <a:cs typeface="Optima"/>
              </a:rPr>
              <a:t>s</a:t>
            </a:r>
            <a:r>
              <a:rPr lang="it-IT" sz="2400" dirty="0" smtClean="0">
                <a:latin typeface="Optima"/>
                <a:cs typeface="Optima"/>
              </a:rPr>
              <a:t>*2</a:t>
            </a:r>
            <a:r>
              <a:rPr lang="it-IT" sz="2400" baseline="-25000" dirty="0" smtClean="0">
                <a:latin typeface="Optima"/>
                <a:cs typeface="Optima"/>
              </a:rPr>
              <a:t>anti</a:t>
            </a:r>
            <a:r>
              <a:rPr lang="it-IT" sz="2400" dirty="0" smtClean="0">
                <a:latin typeface="Optima"/>
                <a:cs typeface="Optima"/>
              </a:rPr>
              <a:t> + 16</a:t>
            </a:r>
            <a:r>
              <a:rPr lang="it-IT" sz="2400" baseline="-25000" dirty="0" smtClean="0">
                <a:latin typeface="Optima"/>
                <a:cs typeface="Optima"/>
              </a:rPr>
              <a:t>gluon</a:t>
            </a:r>
            <a:endParaRPr lang="it-IT" sz="2400" baseline="-25000" dirty="0">
              <a:latin typeface="Optima"/>
              <a:cs typeface="Optima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80338" y="5437009"/>
            <a:ext cx="5663868" cy="117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Optima"/>
                <a:cs typeface="Optima"/>
              </a:rPr>
              <a:t>Stefan-Boltzmann limit not reached </a:t>
            </a:r>
          </a:p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Optima"/>
                <a:cs typeface="Optima"/>
              </a:rPr>
              <a:t>by </a:t>
            </a:r>
            <a:r>
              <a:rPr lang="en-US" sz="2200" dirty="0" smtClean="0">
                <a:solidFill>
                  <a:srgbClr val="000000"/>
                </a:solidFill>
                <a:latin typeface="Optima"/>
                <a:cs typeface="Optima"/>
              </a:rPr>
              <a:t>15-20 </a:t>
            </a:r>
            <a:r>
              <a:rPr lang="en-US" sz="2200" dirty="0">
                <a:solidFill>
                  <a:srgbClr val="000000"/>
                </a:solidFill>
                <a:latin typeface="Optima"/>
                <a:cs typeface="Optima"/>
              </a:rPr>
              <a:t>% : QGP as a weak interacting gas</a:t>
            </a:r>
            <a:r>
              <a:rPr lang="en-US" sz="2200" dirty="0" smtClean="0">
                <a:solidFill>
                  <a:srgbClr val="000000"/>
                </a:solidFill>
                <a:latin typeface="Optima"/>
                <a:cs typeface="Optima"/>
              </a:rPr>
              <a:t>?</a:t>
            </a:r>
          </a:p>
          <a:p>
            <a:pPr>
              <a:lnSpc>
                <a:spcPct val="140000"/>
              </a:lnSpc>
              <a:defRPr/>
            </a:pPr>
            <a:r>
              <a:rPr lang="it-IT" sz="2000" dirty="0" err="1">
                <a:solidFill>
                  <a:srgbClr val="000000"/>
                </a:solidFill>
                <a:latin typeface="Optima"/>
                <a:cs typeface="Optima"/>
              </a:rPr>
              <a:t>But</a:t>
            </a:r>
            <a:r>
              <a:rPr lang="it-IT" sz="2000" dirty="0">
                <a:solidFill>
                  <a:srgbClr val="000000"/>
                </a:solidFill>
                <a:latin typeface="Symbol" charset="0"/>
              </a:rPr>
              <a:t> e</a:t>
            </a:r>
            <a:r>
              <a:rPr lang="it-IT" sz="2000" dirty="0">
                <a:solidFill>
                  <a:srgbClr val="000000"/>
                </a:solidFill>
                <a:latin typeface="Optima"/>
                <a:cs typeface="Optima"/>
              </a:rPr>
              <a:t>-3p&gt;&gt;0 strong </a:t>
            </a:r>
            <a:r>
              <a:rPr lang="it-IT" sz="2000" dirty="0" err="1" smtClean="0">
                <a:solidFill>
                  <a:srgbClr val="000000"/>
                </a:solidFill>
                <a:latin typeface="Optima"/>
                <a:cs typeface="Optima"/>
              </a:rPr>
              <a:t>interaction</a:t>
            </a:r>
            <a:r>
              <a:rPr lang="it-IT" sz="2000" dirty="0" smtClean="0">
                <a:solidFill>
                  <a:srgbClr val="000000"/>
                </a:solidFill>
                <a:latin typeface="Optima"/>
                <a:cs typeface="Optima"/>
              </a:rPr>
              <a:t> </a:t>
            </a:r>
            <a:r>
              <a:rPr lang="is-IS" sz="2000" dirty="0" smtClean="0">
                <a:solidFill>
                  <a:srgbClr val="000000"/>
                </a:solidFill>
                <a:latin typeface="Optima"/>
                <a:cs typeface="Optima"/>
              </a:rPr>
              <a:t>…</a:t>
            </a:r>
            <a:r>
              <a:rPr lang="it-IT" sz="2000" dirty="0" smtClean="0">
                <a:solidFill>
                  <a:srgbClr val="000000"/>
                </a:solidFill>
                <a:latin typeface="Optima"/>
                <a:cs typeface="Optima"/>
              </a:rPr>
              <a:t> </a:t>
            </a:r>
            <a:endParaRPr lang="it-IT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cxnSp>
        <p:nvCxnSpPr>
          <p:cNvPr id="14" name="Connettore 2 13"/>
          <p:cNvCxnSpPr/>
          <p:nvPr/>
        </p:nvCxnSpPr>
        <p:spPr>
          <a:xfrm flipV="1">
            <a:off x="1014165" y="4007269"/>
            <a:ext cx="0" cy="51463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427791" y="4521900"/>
            <a:ext cx="1377300" cy="369332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T</a:t>
            </a:r>
            <a:r>
              <a:rPr lang="it-IT" baseline="-25000" dirty="0" err="1" smtClean="0">
                <a:solidFill>
                  <a:srgbClr val="0000FF"/>
                </a:solidFill>
              </a:rPr>
              <a:t>c</a:t>
            </a:r>
            <a:r>
              <a:rPr lang="it-IT" dirty="0" smtClean="0">
                <a:solidFill>
                  <a:srgbClr val="0000FF"/>
                </a:solidFill>
              </a:rPr>
              <a:t>≈ 160 </a:t>
            </a:r>
            <a:r>
              <a:rPr lang="it-IT" dirty="0" err="1" smtClean="0">
                <a:solidFill>
                  <a:srgbClr val="0000FF"/>
                </a:solidFill>
              </a:rPr>
              <a:t>MeV</a:t>
            </a:r>
            <a:endParaRPr lang="it-IT" dirty="0">
              <a:solidFill>
                <a:srgbClr val="0000FF"/>
              </a:solidFill>
            </a:endParaRPr>
          </a:p>
        </p:txBody>
      </p:sp>
      <p:pic>
        <p:nvPicPr>
          <p:cNvPr id="17" name="Immagine 16" descr="lattic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9" y="4909519"/>
            <a:ext cx="2321575" cy="194848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0338" y="4909519"/>
            <a:ext cx="2937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badi MT Condensed Light"/>
                <a:cs typeface="Abadi MT Condensed Light"/>
              </a:rPr>
              <a:t>Wuppertal-Budapest </a:t>
            </a:r>
            <a:r>
              <a:rPr lang="it-IT" dirty="0" err="1" smtClean="0">
                <a:latin typeface="Abadi MT Condensed Light"/>
                <a:cs typeface="Abadi MT Condensed Light"/>
              </a:rPr>
              <a:t>Collab</a:t>
            </a:r>
            <a:r>
              <a:rPr lang="it-IT" dirty="0" smtClean="0">
                <a:latin typeface="Abadi MT Condensed Light"/>
                <a:cs typeface="Abadi MT Condensed Light"/>
              </a:rPr>
              <a:t>. (2010)</a:t>
            </a:r>
            <a:endParaRPr lang="it-IT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31927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-224" t="2922" r="11081" b="3816"/>
          <a:stretch>
            <a:fillRect/>
          </a:stretch>
        </p:blipFill>
        <p:spPr bwMode="auto">
          <a:xfrm>
            <a:off x="-28575" y="885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-28575" y="24294"/>
            <a:ext cx="9226550" cy="6896100"/>
            <a:chOff x="-18" y="0"/>
            <a:chExt cx="5812" cy="4344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2343" y="2916"/>
              <a:ext cx="3451" cy="1428"/>
            </a:xfrm>
            <a:prstGeom prst="rtTriangl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Helvetica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flipV="1">
              <a:off x="2309" y="0"/>
              <a:ext cx="3451" cy="1466"/>
            </a:xfrm>
            <a:prstGeom prst="rtTriangl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Helvetica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0" y="2880"/>
              <a:ext cx="2343" cy="62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Helvetica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-18" y="0"/>
              <a:ext cx="2343" cy="147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Helvetica"/>
              </a:endParaRPr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0" y="1915"/>
              <a:ext cx="2336" cy="991"/>
            </a:xfrm>
            <a:prstGeom prst="rtTriangl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Helvetica"/>
              </a:endParaRPr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 flipV="1">
              <a:off x="0" y="1461"/>
              <a:ext cx="2336" cy="991"/>
            </a:xfrm>
            <a:prstGeom prst="rtTriangl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Helvetica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600" y="2048"/>
              <a:ext cx="249" cy="25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Helvetica"/>
              </a:endParaRPr>
            </a:p>
          </p:txBody>
        </p:sp>
      </p:grpSp>
      <p:sp>
        <p:nvSpPr>
          <p:cNvPr id="13" name="Text Box 11"/>
          <p:cNvSpPr txBox="1">
            <a:spLocks noChangeArrowheads="1"/>
          </p:cNvSpPr>
          <p:nvPr/>
        </p:nvSpPr>
        <p:spPr bwMode="auto">
          <a:xfrm rot="20259271">
            <a:off x="2391744" y="1090602"/>
            <a:ext cx="2806907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Optima"/>
                <a:cs typeface="Optima"/>
              </a:rPr>
              <a:t>Time after Big Bang</a:t>
            </a:r>
            <a:endParaRPr lang="en-US" sz="24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1773238" y="2814638"/>
            <a:ext cx="12700" cy="2921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Helvetica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998538" y="2474913"/>
            <a:ext cx="1554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10</a:t>
            </a:r>
            <a:r>
              <a:rPr lang="en-US" sz="1600" baseline="30000" dirty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-43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seconds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995613" y="178435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10</a:t>
            </a:r>
            <a:r>
              <a:rPr lang="en-US" sz="1600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-6 </a:t>
            </a: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sec.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448175" y="1266825"/>
            <a:ext cx="830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3 min.</a:t>
            </a:r>
            <a:endParaRPr lang="en-US" sz="1600" baseline="30000" dirty="0">
              <a:solidFill>
                <a:schemeClr val="tx2">
                  <a:lumMod val="40000"/>
                  <a:lumOff val="60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3490913" y="2068513"/>
            <a:ext cx="12700" cy="2921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Helvetica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751388" y="1562100"/>
            <a:ext cx="12700" cy="2921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Helvetica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259388" y="695325"/>
            <a:ext cx="16748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380,000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 years</a:t>
            </a:r>
            <a:endParaRPr lang="en-US" sz="1600" baseline="30000" dirty="0">
              <a:solidFill>
                <a:schemeClr val="tx2">
                  <a:lumMod val="40000"/>
                  <a:lumOff val="60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6137275" y="979488"/>
            <a:ext cx="12700" cy="2921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Helvetica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5930900" y="369888"/>
            <a:ext cx="1841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1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 billion years</a:t>
            </a:r>
            <a:endParaRPr lang="en-US" sz="1600" baseline="30000" dirty="0">
              <a:solidFill>
                <a:schemeClr val="tx2">
                  <a:lumMod val="40000"/>
                  <a:lumOff val="60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6862763" y="682625"/>
            <a:ext cx="12700" cy="2921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Helvetica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6696075" y="-30163"/>
            <a:ext cx="2676525" cy="3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13.7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 billion years</a:t>
            </a:r>
            <a:endParaRPr lang="en-US" sz="1600" baseline="30000" dirty="0">
              <a:solidFill>
                <a:schemeClr val="tx2">
                  <a:lumMod val="40000"/>
                  <a:lumOff val="60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8264525" y="217488"/>
            <a:ext cx="12700" cy="1905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Helvetica"/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2511425" y="4440238"/>
            <a:ext cx="12160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FF00"/>
                </a:solidFill>
                <a:latin typeface="Optima"/>
                <a:cs typeface="Optima"/>
              </a:rPr>
              <a:t>Quark </a:t>
            </a:r>
            <a:r>
              <a:rPr lang="en-US" sz="1600" dirty="0">
                <a:solidFill>
                  <a:srgbClr val="FFFF00"/>
                </a:solidFill>
                <a:latin typeface="Optima"/>
                <a:cs typeface="Optima"/>
              </a:rPr>
              <a:t>&amp; </a:t>
            </a:r>
            <a:r>
              <a:rPr lang="en-US" sz="1600" dirty="0" smtClean="0">
                <a:solidFill>
                  <a:srgbClr val="FFFF00"/>
                </a:solidFill>
                <a:latin typeface="Optima"/>
                <a:cs typeface="Optima"/>
              </a:rPr>
              <a:t>Gluons </a:t>
            </a:r>
            <a:r>
              <a:rPr lang="en-US" sz="1400" dirty="0">
                <a:solidFill>
                  <a:srgbClr val="FFFF00"/>
                </a:solidFill>
                <a:latin typeface="Optima"/>
                <a:cs typeface="Optima"/>
              </a:rPr>
              <a:t>(T=10</a:t>
            </a:r>
            <a:r>
              <a:rPr lang="en-US" sz="1400" baseline="30000" dirty="0">
                <a:solidFill>
                  <a:srgbClr val="FFFF00"/>
                </a:solidFill>
                <a:latin typeface="Optima"/>
                <a:cs typeface="Optima"/>
              </a:rPr>
              <a:t>12 </a:t>
            </a:r>
            <a:r>
              <a:rPr lang="en-US" sz="1400" dirty="0">
                <a:solidFill>
                  <a:srgbClr val="FFFF00"/>
                </a:solidFill>
                <a:latin typeface="Optima"/>
                <a:cs typeface="Optima"/>
                <a:sym typeface="Symbol" charset="2"/>
              </a:rPr>
              <a:t>K)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005138" y="5221288"/>
            <a:ext cx="1054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FF00"/>
                </a:solidFill>
                <a:latin typeface="Optima"/>
                <a:cs typeface="Optima"/>
              </a:rPr>
              <a:t>Particles</a:t>
            </a:r>
            <a:endParaRPr lang="en-US" sz="1600" baseline="30000" dirty="0">
              <a:solidFill>
                <a:srgbClr val="FFFF00"/>
              </a:solidFill>
              <a:latin typeface="Optima"/>
              <a:cs typeface="Optima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978275" y="5103813"/>
            <a:ext cx="850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FF00"/>
                </a:solidFill>
                <a:latin typeface="Optima"/>
                <a:cs typeface="Optima"/>
              </a:rPr>
              <a:t>Atomic Nuclei</a:t>
            </a:r>
            <a:endParaRPr lang="en-US" sz="1600" baseline="30000" dirty="0">
              <a:solidFill>
                <a:srgbClr val="FFFF00"/>
              </a:solidFill>
              <a:latin typeface="Optima"/>
              <a:cs typeface="Optima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4935538" y="5478463"/>
            <a:ext cx="12493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FF00"/>
                </a:solidFill>
                <a:latin typeface="Optima"/>
                <a:cs typeface="Optima"/>
              </a:rPr>
              <a:t>Atoms</a:t>
            </a:r>
            <a:r>
              <a:rPr lang="en-US" sz="1600" dirty="0">
                <a:solidFill>
                  <a:srgbClr val="FFFF00"/>
                </a:solidFill>
                <a:latin typeface="Optima"/>
                <a:cs typeface="Optima"/>
              </a:rPr>
              <a:t/>
            </a:r>
            <a:br>
              <a:rPr lang="en-US" sz="1600" dirty="0">
                <a:solidFill>
                  <a:srgbClr val="FFFF00"/>
                </a:solidFill>
                <a:latin typeface="Optima"/>
                <a:cs typeface="Optima"/>
              </a:rPr>
            </a:br>
            <a:r>
              <a:rPr lang="en-US" sz="1400" dirty="0">
                <a:solidFill>
                  <a:srgbClr val="FFFF00"/>
                </a:solidFill>
                <a:latin typeface="Optima"/>
                <a:cs typeface="Optima"/>
              </a:rPr>
              <a:t>(3,000 </a:t>
            </a:r>
            <a:r>
              <a:rPr lang="en-US" sz="1400" dirty="0">
                <a:solidFill>
                  <a:srgbClr val="FFFF00"/>
                </a:solidFill>
                <a:latin typeface="Optima"/>
                <a:cs typeface="Optima"/>
                <a:sym typeface="Symbol" charset="2"/>
              </a:rPr>
              <a:t>K)</a:t>
            </a:r>
            <a:endParaRPr lang="en-US" sz="1200" dirty="0">
              <a:solidFill>
                <a:srgbClr val="FFFF00"/>
              </a:solidFill>
              <a:latin typeface="Optima"/>
              <a:cs typeface="Optima"/>
            </a:endParaRP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7772401" y="6521450"/>
            <a:ext cx="8461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FF00"/>
                </a:solidFill>
                <a:latin typeface="Optima"/>
                <a:cs typeface="Optima"/>
              </a:rPr>
              <a:t>Man</a:t>
            </a:r>
            <a:endParaRPr lang="en-US" sz="1200" dirty="0">
              <a:solidFill>
                <a:srgbClr val="FFFF00"/>
              </a:solidFill>
              <a:latin typeface="Optima"/>
              <a:cs typeface="Optima"/>
            </a:endParaRP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147638" y="3078940"/>
            <a:ext cx="850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CC00"/>
                </a:solidFill>
                <a:latin typeface="Optima"/>
                <a:cs typeface="Optima"/>
              </a:rPr>
              <a:t>BIG</a:t>
            </a:r>
            <a:br>
              <a:rPr lang="en-US" b="1" dirty="0">
                <a:solidFill>
                  <a:srgbClr val="FFCC00"/>
                </a:solidFill>
                <a:latin typeface="Optima"/>
                <a:cs typeface="Optima"/>
              </a:rPr>
            </a:br>
            <a:r>
              <a:rPr lang="en-US" b="1" dirty="0">
                <a:solidFill>
                  <a:srgbClr val="FFCC00"/>
                </a:solidFill>
                <a:latin typeface="Optima"/>
                <a:cs typeface="Optima"/>
              </a:rPr>
              <a:t>BANG</a:t>
            </a: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87312" y="136525"/>
            <a:ext cx="48482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70" tIns="45687" rIns="91370" bIns="45687"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/>
                <a:cs typeface="Optima"/>
              </a:rPr>
              <a:t>Matter evolution in the Universe</a:t>
            </a:r>
            <a:endParaRPr lang="en-US" sz="32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ptima"/>
              <a:cs typeface="Optima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6261100" y="6059488"/>
            <a:ext cx="12493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FF00"/>
                </a:solidFill>
                <a:latin typeface="Optima"/>
                <a:cs typeface="Optima"/>
              </a:rPr>
              <a:t>Galaxies</a:t>
            </a:r>
            <a:br>
              <a:rPr lang="en-US" sz="1600" dirty="0" smtClean="0">
                <a:solidFill>
                  <a:srgbClr val="FFFF00"/>
                </a:solidFill>
                <a:latin typeface="Optima"/>
                <a:cs typeface="Optima"/>
              </a:rPr>
            </a:br>
            <a:r>
              <a:rPr lang="en-US" sz="1400" dirty="0">
                <a:solidFill>
                  <a:srgbClr val="FFFF00"/>
                </a:solidFill>
                <a:latin typeface="Optima"/>
                <a:cs typeface="Optima"/>
              </a:rPr>
              <a:t>(3 </a:t>
            </a:r>
            <a:r>
              <a:rPr lang="en-US" sz="1400" dirty="0">
                <a:solidFill>
                  <a:srgbClr val="FFFF00"/>
                </a:solidFill>
                <a:latin typeface="Optima"/>
                <a:cs typeface="Optima"/>
                <a:sym typeface="Symbol" charset="2"/>
              </a:rPr>
              <a:t>K)</a:t>
            </a:r>
            <a:endParaRPr lang="en-US" sz="1200" dirty="0">
              <a:solidFill>
                <a:srgbClr val="FFFF00"/>
              </a:solidFill>
              <a:latin typeface="Optima"/>
              <a:cs typeface="Optima"/>
            </a:endParaRP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755651" y="3908425"/>
            <a:ext cx="123999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FFFF00"/>
                </a:solidFill>
                <a:latin typeface="Optima"/>
                <a:cs typeface="Optima"/>
              </a:rPr>
              <a:t>T ~ 10</a:t>
            </a:r>
            <a:r>
              <a:rPr lang="en-US" sz="1400" baseline="30000" dirty="0">
                <a:solidFill>
                  <a:srgbClr val="FFFF00"/>
                </a:solidFill>
                <a:latin typeface="Optima"/>
                <a:cs typeface="Optima"/>
              </a:rPr>
              <a:t>32</a:t>
            </a:r>
            <a:r>
              <a:rPr lang="en-US" sz="1400" dirty="0">
                <a:solidFill>
                  <a:srgbClr val="FFFF00"/>
                </a:solidFill>
                <a:latin typeface="Optima"/>
                <a:cs typeface="Optima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Optima"/>
                <a:cs typeface="Optima"/>
                <a:sym typeface="Symbol" charset="2"/>
              </a:rPr>
              <a:t>K</a:t>
            </a:r>
            <a:endParaRPr lang="en-US" sz="16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0" y="5595938"/>
            <a:ext cx="3719513" cy="12620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</a:endParaRPr>
          </a:p>
        </p:txBody>
      </p:sp>
      <p:sp>
        <p:nvSpPr>
          <p:cNvPr id="36" name="Left Arrow 34"/>
          <p:cNvSpPr/>
          <p:nvPr/>
        </p:nvSpPr>
        <p:spPr>
          <a:xfrm rot="1368300">
            <a:off x="3071295" y="5244121"/>
            <a:ext cx="5654676" cy="558938"/>
          </a:xfrm>
          <a:prstGeom prst="leftArrow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"/>
              </a:rPr>
              <a:t>Relativistic Heavy-Ion Collisions</a:t>
            </a:r>
            <a:endParaRPr lang="en-US" dirty="0">
              <a:latin typeface="Helvetica"/>
            </a:endParaRPr>
          </a:p>
        </p:txBody>
      </p:sp>
      <p:sp>
        <p:nvSpPr>
          <p:cNvPr id="37" name="Figura a mano libera 36"/>
          <p:cNvSpPr/>
          <p:nvPr/>
        </p:nvSpPr>
        <p:spPr>
          <a:xfrm>
            <a:off x="6881084" y="3224996"/>
            <a:ext cx="1606882" cy="639649"/>
          </a:xfrm>
          <a:custGeom>
            <a:avLst/>
            <a:gdLst>
              <a:gd name="connsiteX0" fmla="*/ 1610209 w 1610209"/>
              <a:gd name="connsiteY0" fmla="*/ 142840 h 635281"/>
              <a:gd name="connsiteX1" fmla="*/ 1078901 w 1610209"/>
              <a:gd name="connsiteY1" fmla="*/ 466789 h 635281"/>
              <a:gd name="connsiteX2" fmla="*/ 443923 w 1610209"/>
              <a:gd name="connsiteY2" fmla="*/ 635243 h 635281"/>
              <a:gd name="connsiteX3" fmla="*/ 197708 w 1610209"/>
              <a:gd name="connsiteY3" fmla="*/ 453831 h 635281"/>
              <a:gd name="connsiteX4" fmla="*/ 3327 w 1610209"/>
              <a:gd name="connsiteY4" fmla="*/ 324252 h 635281"/>
              <a:gd name="connsiteX5" fmla="*/ 106997 w 1610209"/>
              <a:gd name="connsiteY5" fmla="*/ 65093 h 635281"/>
              <a:gd name="connsiteX6" fmla="*/ 495758 w 1610209"/>
              <a:gd name="connsiteY6" fmla="*/ 303 h 635281"/>
              <a:gd name="connsiteX7" fmla="*/ 754933 w 1610209"/>
              <a:gd name="connsiteY7" fmla="*/ 39177 h 635281"/>
              <a:gd name="connsiteX8" fmla="*/ 754933 w 1610209"/>
              <a:gd name="connsiteY8" fmla="*/ 39177 h 635281"/>
              <a:gd name="connsiteX0" fmla="*/ 1607015 w 1607015"/>
              <a:gd name="connsiteY0" fmla="*/ 142840 h 638416"/>
              <a:gd name="connsiteX1" fmla="*/ 1075707 w 1607015"/>
              <a:gd name="connsiteY1" fmla="*/ 466789 h 638416"/>
              <a:gd name="connsiteX2" fmla="*/ 440729 w 1607015"/>
              <a:gd name="connsiteY2" fmla="*/ 635243 h 638416"/>
              <a:gd name="connsiteX3" fmla="*/ 116762 w 1607015"/>
              <a:gd name="connsiteY3" fmla="*/ 557495 h 638416"/>
              <a:gd name="connsiteX4" fmla="*/ 133 w 1607015"/>
              <a:gd name="connsiteY4" fmla="*/ 324252 h 638416"/>
              <a:gd name="connsiteX5" fmla="*/ 103803 w 1607015"/>
              <a:gd name="connsiteY5" fmla="*/ 65093 h 638416"/>
              <a:gd name="connsiteX6" fmla="*/ 492564 w 1607015"/>
              <a:gd name="connsiteY6" fmla="*/ 303 h 638416"/>
              <a:gd name="connsiteX7" fmla="*/ 751739 w 1607015"/>
              <a:gd name="connsiteY7" fmla="*/ 39177 h 638416"/>
              <a:gd name="connsiteX8" fmla="*/ 751739 w 1607015"/>
              <a:gd name="connsiteY8" fmla="*/ 39177 h 638416"/>
              <a:gd name="connsiteX0" fmla="*/ 1606882 w 1606882"/>
              <a:gd name="connsiteY0" fmla="*/ 144073 h 639649"/>
              <a:gd name="connsiteX1" fmla="*/ 1075574 w 1606882"/>
              <a:gd name="connsiteY1" fmla="*/ 468022 h 639649"/>
              <a:gd name="connsiteX2" fmla="*/ 440596 w 1606882"/>
              <a:gd name="connsiteY2" fmla="*/ 636476 h 639649"/>
              <a:gd name="connsiteX3" fmla="*/ 116629 w 1606882"/>
              <a:gd name="connsiteY3" fmla="*/ 558728 h 639649"/>
              <a:gd name="connsiteX4" fmla="*/ 0 w 1606882"/>
              <a:gd name="connsiteY4" fmla="*/ 325485 h 639649"/>
              <a:gd name="connsiteX5" fmla="*/ 116628 w 1606882"/>
              <a:gd name="connsiteY5" fmla="*/ 105200 h 639649"/>
              <a:gd name="connsiteX6" fmla="*/ 492431 w 1606882"/>
              <a:gd name="connsiteY6" fmla="*/ 1536 h 639649"/>
              <a:gd name="connsiteX7" fmla="*/ 751606 w 1606882"/>
              <a:gd name="connsiteY7" fmla="*/ 40410 h 639649"/>
              <a:gd name="connsiteX8" fmla="*/ 751606 w 1606882"/>
              <a:gd name="connsiteY8" fmla="*/ 40410 h 63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882" h="639649">
                <a:moveTo>
                  <a:pt x="1606882" y="144073"/>
                </a:moveTo>
                <a:cubicBezTo>
                  <a:pt x="1438418" y="265014"/>
                  <a:pt x="1269955" y="385955"/>
                  <a:pt x="1075574" y="468022"/>
                </a:cubicBezTo>
                <a:cubicBezTo>
                  <a:pt x="881193" y="550089"/>
                  <a:pt x="600420" y="621358"/>
                  <a:pt x="440596" y="636476"/>
                </a:cubicBezTo>
                <a:cubicBezTo>
                  <a:pt x="280772" y="651594"/>
                  <a:pt x="190062" y="610560"/>
                  <a:pt x="116629" y="558728"/>
                </a:cubicBezTo>
                <a:cubicBezTo>
                  <a:pt x="43196" y="506896"/>
                  <a:pt x="0" y="401073"/>
                  <a:pt x="0" y="325485"/>
                </a:cubicBezTo>
                <a:cubicBezTo>
                  <a:pt x="0" y="249897"/>
                  <a:pt x="34556" y="159191"/>
                  <a:pt x="116628" y="105200"/>
                </a:cubicBezTo>
                <a:cubicBezTo>
                  <a:pt x="198700" y="51209"/>
                  <a:pt x="386601" y="12334"/>
                  <a:pt x="492431" y="1536"/>
                </a:cubicBezTo>
                <a:cubicBezTo>
                  <a:pt x="598261" y="-9262"/>
                  <a:pt x="751606" y="40410"/>
                  <a:pt x="751606" y="40410"/>
                </a:cubicBezTo>
                <a:lnTo>
                  <a:pt x="751606" y="40410"/>
                </a:lnTo>
              </a:path>
            </a:pathLst>
          </a:custGeom>
          <a:ln w="38100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igura a mano libera 37"/>
          <p:cNvSpPr/>
          <p:nvPr/>
        </p:nvSpPr>
        <p:spPr>
          <a:xfrm>
            <a:off x="7516060" y="3161742"/>
            <a:ext cx="168464" cy="207327"/>
          </a:xfrm>
          <a:custGeom>
            <a:avLst/>
            <a:gdLst>
              <a:gd name="connsiteX0" fmla="*/ 25918 w 168464"/>
              <a:gd name="connsiteY0" fmla="*/ 0 h 207327"/>
              <a:gd name="connsiteX1" fmla="*/ 25918 w 168464"/>
              <a:gd name="connsiteY1" fmla="*/ 0 h 207327"/>
              <a:gd name="connsiteX2" fmla="*/ 155505 w 168464"/>
              <a:gd name="connsiteY2" fmla="*/ 77748 h 207327"/>
              <a:gd name="connsiteX3" fmla="*/ 168464 w 168464"/>
              <a:gd name="connsiteY3" fmla="*/ 116622 h 207327"/>
              <a:gd name="connsiteX4" fmla="*/ 90711 w 168464"/>
              <a:gd name="connsiteY4" fmla="*/ 168454 h 207327"/>
              <a:gd name="connsiteX5" fmla="*/ 0 w 168464"/>
              <a:gd name="connsiteY5" fmla="*/ 207327 h 207327"/>
              <a:gd name="connsiteX6" fmla="*/ 0 w 168464"/>
              <a:gd name="connsiteY6" fmla="*/ 207327 h 20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464" h="207327">
                <a:moveTo>
                  <a:pt x="25918" y="0"/>
                </a:moveTo>
                <a:lnTo>
                  <a:pt x="25918" y="0"/>
                </a:lnTo>
                <a:cubicBezTo>
                  <a:pt x="44312" y="9196"/>
                  <a:pt x="132689" y="39724"/>
                  <a:pt x="155505" y="77748"/>
                </a:cubicBezTo>
                <a:cubicBezTo>
                  <a:pt x="162533" y="89460"/>
                  <a:pt x="164144" y="103664"/>
                  <a:pt x="168464" y="116622"/>
                </a:cubicBezTo>
                <a:cubicBezTo>
                  <a:pt x="142546" y="133899"/>
                  <a:pt x="120261" y="158605"/>
                  <a:pt x="90711" y="168454"/>
                </a:cubicBezTo>
                <a:cubicBezTo>
                  <a:pt x="7164" y="196301"/>
                  <a:pt x="32277" y="175052"/>
                  <a:pt x="0" y="207327"/>
                </a:cubicBezTo>
                <a:lnTo>
                  <a:pt x="0" y="207327"/>
                </a:lnTo>
              </a:path>
            </a:pathLst>
          </a:cu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/>
          <p:cNvSpPr txBox="1"/>
          <p:nvPr/>
        </p:nvSpPr>
        <p:spPr>
          <a:xfrm>
            <a:off x="147638" y="6012880"/>
            <a:ext cx="3465516" cy="747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 smtClean="0">
                <a:solidFill>
                  <a:srgbClr val="60DDD1"/>
                </a:solidFill>
                <a:latin typeface="Optima"/>
                <a:cs typeface="Optima"/>
              </a:rPr>
              <a:t>Last time </a:t>
            </a:r>
            <a:r>
              <a:rPr lang="it-IT" dirty="0" err="1" smtClean="0">
                <a:solidFill>
                  <a:srgbClr val="60DDD1"/>
                </a:solidFill>
                <a:latin typeface="Optima"/>
                <a:cs typeface="Optima"/>
              </a:rPr>
              <a:t>we</a:t>
            </a:r>
            <a:r>
              <a:rPr lang="it-IT" dirty="0" smtClean="0">
                <a:solidFill>
                  <a:srgbClr val="60DDD1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60DDD1"/>
                </a:solidFill>
                <a:latin typeface="Optima"/>
                <a:cs typeface="Optima"/>
              </a:rPr>
              <a:t>reached</a:t>
            </a:r>
            <a:r>
              <a:rPr lang="it-IT" dirty="0" smtClean="0">
                <a:solidFill>
                  <a:srgbClr val="60DDD1"/>
                </a:solidFill>
                <a:latin typeface="Optima"/>
                <a:cs typeface="Optima"/>
              </a:rPr>
              <a:t> T &gt; 10</a:t>
            </a:r>
            <a:r>
              <a:rPr lang="it-IT" baseline="30000" dirty="0" smtClean="0">
                <a:solidFill>
                  <a:srgbClr val="60DDD1"/>
                </a:solidFill>
                <a:latin typeface="Optima"/>
                <a:cs typeface="Optima"/>
              </a:rPr>
              <a:t>12</a:t>
            </a:r>
            <a:r>
              <a:rPr lang="it-IT" dirty="0" smtClean="0">
                <a:solidFill>
                  <a:srgbClr val="60DDD1"/>
                </a:solidFill>
                <a:latin typeface="Optima"/>
                <a:cs typeface="Optima"/>
              </a:rPr>
              <a:t> K </a:t>
            </a:r>
          </a:p>
          <a:p>
            <a:pPr>
              <a:lnSpc>
                <a:spcPct val="120000"/>
              </a:lnSpc>
            </a:pPr>
            <a:r>
              <a:rPr lang="it-IT" dirty="0" err="1" smtClean="0">
                <a:solidFill>
                  <a:srgbClr val="60DDD1"/>
                </a:solidFill>
                <a:latin typeface="Optima"/>
                <a:cs typeface="Optima"/>
              </a:rPr>
              <a:t>was</a:t>
            </a:r>
            <a:r>
              <a:rPr lang="it-IT" dirty="0" smtClean="0">
                <a:solidFill>
                  <a:srgbClr val="60DDD1"/>
                </a:solidFill>
                <a:latin typeface="Optima"/>
                <a:cs typeface="Optima"/>
              </a:rPr>
              <a:t> 13.7 </a:t>
            </a:r>
            <a:r>
              <a:rPr lang="it-IT" dirty="0" err="1" smtClean="0">
                <a:solidFill>
                  <a:srgbClr val="60DDD1"/>
                </a:solidFill>
                <a:latin typeface="Optima"/>
                <a:cs typeface="Optima"/>
              </a:rPr>
              <a:t>bilion</a:t>
            </a:r>
            <a:r>
              <a:rPr lang="it-IT" dirty="0" smtClean="0">
                <a:solidFill>
                  <a:srgbClr val="60DDD1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60DDD1"/>
                </a:solidFill>
                <a:latin typeface="Optima"/>
                <a:cs typeface="Optima"/>
              </a:rPr>
              <a:t>years</a:t>
            </a:r>
            <a:r>
              <a:rPr lang="it-IT" dirty="0" smtClean="0">
                <a:solidFill>
                  <a:srgbClr val="60DDD1"/>
                </a:solidFill>
                <a:latin typeface="Optima"/>
                <a:cs typeface="Optima"/>
              </a:rPr>
              <a:t> ago - </a:t>
            </a:r>
            <a:r>
              <a:rPr lang="it-IT" dirty="0">
                <a:solidFill>
                  <a:srgbClr val="60DDD1"/>
                </a:solidFill>
                <a:latin typeface="Optima"/>
                <a:cs typeface="Optima"/>
              </a:rPr>
              <a:t>10 </a:t>
            </a:r>
            <a:r>
              <a:rPr lang="it-IT" dirty="0" err="1">
                <a:solidFill>
                  <a:srgbClr val="60DDD1"/>
                </a:solidFill>
                <a:latin typeface="Symbol" charset="2"/>
                <a:cs typeface="Symbol" charset="2"/>
              </a:rPr>
              <a:t>m</a:t>
            </a:r>
            <a:r>
              <a:rPr lang="it-IT" dirty="0" err="1">
                <a:solidFill>
                  <a:srgbClr val="60DDD1"/>
                </a:solidFill>
                <a:latin typeface="Optima"/>
                <a:cs typeface="Optima"/>
              </a:rPr>
              <a:t>s</a:t>
            </a:r>
            <a:r>
              <a:rPr lang="it-IT" dirty="0">
                <a:solidFill>
                  <a:srgbClr val="60DDD1"/>
                </a:solidFill>
                <a:latin typeface="Optima"/>
                <a:cs typeface="Optim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299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97919" y="4221832"/>
            <a:ext cx="8544408" cy="119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Chalkduster" charset="0"/>
                <a:cs typeface="Chalkduster" charset="0"/>
              </a:rPr>
              <a:t>Do we </a:t>
            </a:r>
            <a:r>
              <a:rPr lang="en-US" sz="2800" dirty="0" smtClean="0">
                <a:solidFill>
                  <a:srgbClr val="000000"/>
                </a:solidFill>
                <a:latin typeface="Chalkduster" charset="0"/>
                <a:cs typeface="Chalkduster" charset="0"/>
              </a:rPr>
              <a:t>create </a:t>
            </a:r>
            <a:r>
              <a:rPr lang="en-US" sz="2800" dirty="0">
                <a:solidFill>
                  <a:srgbClr val="000000"/>
                </a:solidFill>
                <a:latin typeface="Chalkduster" charset="0"/>
                <a:cs typeface="Chalkduster" charset="0"/>
              </a:rPr>
              <a:t>fireworks?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Chalkduster" charset="0"/>
                <a:cs typeface="Chalkduster" charset="0"/>
              </a:rPr>
              <a:t>Or a plasma at some finite temperature?</a:t>
            </a:r>
          </a:p>
        </p:txBody>
      </p:sp>
      <p:pic>
        <p:nvPicPr>
          <p:cNvPr id="21506" name="Picture 5" descr="1011251_01-A4-at-144-dpi"/>
          <p:cNvPicPr>
            <a:picLocks noChangeAspect="1" noChangeArrowheads="1"/>
          </p:cNvPicPr>
          <p:nvPr/>
        </p:nvPicPr>
        <p:blipFill>
          <a:blip r:embed="rId2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43768"/>
            <a:ext cx="4876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olo 3"/>
          <p:cNvSpPr txBox="1">
            <a:spLocks/>
          </p:cNvSpPr>
          <p:nvPr/>
        </p:nvSpPr>
        <p:spPr bwMode="auto">
          <a:xfrm>
            <a:off x="4495800" y="843768"/>
            <a:ext cx="4648200" cy="5334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 smtClean="0">
                <a:solidFill>
                  <a:srgbClr val="0000FF"/>
                </a:solidFill>
                <a:latin typeface="Optima"/>
                <a:cs typeface="Optima"/>
              </a:rPr>
              <a:t>LHC-CERN</a:t>
            </a:r>
            <a:endParaRPr lang="it-IT" sz="2800" dirty="0">
              <a:solidFill>
                <a:srgbClr val="0000FF"/>
              </a:solidFill>
              <a:latin typeface="Optima"/>
              <a:cs typeface="Optima"/>
            </a:endParaRPr>
          </a:p>
        </p:txBody>
      </p:sp>
      <p:pic>
        <p:nvPicPr>
          <p:cNvPr id="21508" name="Picture 4" descr="atomsmas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3768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3"/>
          <p:cNvSpPr>
            <a:spLocks/>
          </p:cNvSpPr>
          <p:nvPr/>
        </p:nvSpPr>
        <p:spPr bwMode="auto">
          <a:xfrm>
            <a:off x="0" y="843768"/>
            <a:ext cx="4495800" cy="5334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2800" dirty="0" smtClean="0">
                <a:solidFill>
                  <a:srgbClr val="0000FF"/>
                </a:solidFill>
                <a:latin typeface="Optima"/>
                <a:cs typeface="Optima"/>
              </a:rPr>
              <a:t>RHIC-BNL</a:t>
            </a:r>
            <a:endParaRPr lang="it-IT" sz="2800" dirty="0">
              <a:solidFill>
                <a:srgbClr val="0000FF"/>
              </a:solidFill>
              <a:latin typeface="Optima"/>
              <a:cs typeface="Optima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1892" y="-12996"/>
            <a:ext cx="8910339" cy="82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u="sng" dirty="0" err="1">
                <a:latin typeface="Optima"/>
                <a:cs typeface="Optima"/>
              </a:rPr>
              <a:t>Uninteresting</a:t>
            </a:r>
            <a:r>
              <a:rPr lang="it-IT" sz="2000" u="sng" dirty="0">
                <a:latin typeface="Optima"/>
                <a:cs typeface="Optima"/>
              </a:rPr>
              <a:t> </a:t>
            </a:r>
            <a:r>
              <a:rPr lang="it-IT" sz="2000" u="sng" dirty="0" err="1">
                <a:latin typeface="Optima"/>
                <a:cs typeface="Optima"/>
              </a:rPr>
              <a:t>question</a:t>
            </a:r>
            <a:r>
              <a:rPr lang="it-IT" sz="2000" dirty="0">
                <a:latin typeface="Optima"/>
                <a:cs typeface="Optima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it-IT" sz="2000" dirty="0">
                <a:latin typeface="Optima"/>
                <a:cs typeface="Optima"/>
              </a:rPr>
              <a:t>    </a:t>
            </a:r>
            <a:r>
              <a:rPr lang="it-IT" sz="2000" dirty="0" smtClean="0">
                <a:latin typeface="Optima"/>
                <a:cs typeface="Optima"/>
              </a:rPr>
              <a:t>  </a:t>
            </a:r>
            <a:r>
              <a:rPr lang="it-IT" sz="2000" dirty="0" err="1">
                <a:latin typeface="Optima"/>
                <a:cs typeface="Optima"/>
              </a:rPr>
              <a:t>What</a:t>
            </a:r>
            <a:r>
              <a:rPr lang="it-IT" sz="2000" dirty="0">
                <a:latin typeface="Optima"/>
                <a:cs typeface="Optima"/>
              </a:rPr>
              <a:t> </a:t>
            </a:r>
            <a:r>
              <a:rPr lang="it-IT" sz="2000" dirty="0" err="1">
                <a:latin typeface="Optima"/>
                <a:cs typeface="Optima"/>
              </a:rPr>
              <a:t>happens</a:t>
            </a:r>
            <a:r>
              <a:rPr lang="it-IT" sz="2000" dirty="0">
                <a:latin typeface="Optima"/>
                <a:cs typeface="Optima"/>
              </a:rPr>
              <a:t> </a:t>
            </a:r>
            <a:r>
              <a:rPr lang="it-IT" sz="2000" dirty="0" err="1">
                <a:latin typeface="Optima"/>
                <a:cs typeface="Optima"/>
              </a:rPr>
              <a:t>when</a:t>
            </a:r>
            <a:r>
              <a:rPr lang="it-IT" sz="2000" dirty="0">
                <a:latin typeface="Optima"/>
                <a:cs typeface="Optima"/>
              </a:rPr>
              <a:t> I crash </a:t>
            </a:r>
            <a:r>
              <a:rPr lang="it-IT" sz="2000" dirty="0" err="1">
                <a:latin typeface="Optima"/>
                <a:cs typeface="Optima"/>
              </a:rPr>
              <a:t>two</a:t>
            </a:r>
            <a:r>
              <a:rPr lang="it-IT" sz="2000" dirty="0">
                <a:latin typeface="Optima"/>
                <a:cs typeface="Optima"/>
              </a:rPr>
              <a:t> </a:t>
            </a:r>
            <a:r>
              <a:rPr lang="it-IT" sz="2000" dirty="0" err="1">
                <a:latin typeface="Optima"/>
                <a:cs typeface="Optima"/>
              </a:rPr>
              <a:t>gold</a:t>
            </a:r>
            <a:r>
              <a:rPr lang="it-IT" sz="2000" dirty="0">
                <a:latin typeface="Optima"/>
                <a:cs typeface="Optima"/>
              </a:rPr>
              <a:t> nuclei </a:t>
            </a:r>
            <a:r>
              <a:rPr lang="it-IT" sz="2000" dirty="0" err="1">
                <a:latin typeface="Optima"/>
                <a:cs typeface="Optima"/>
              </a:rPr>
              <a:t>together</a:t>
            </a:r>
            <a:r>
              <a:rPr lang="it-IT" sz="2000" dirty="0">
                <a:latin typeface="Optima"/>
                <a:cs typeface="Optima"/>
              </a:rPr>
              <a:t>?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0" y="3701572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  <a:latin typeface="Optima"/>
                <a:cs typeface="Optima"/>
              </a:rPr>
              <a:t>Au+Au</a:t>
            </a:r>
            <a:r>
              <a:rPr lang="it-IT" dirty="0" smtClean="0">
                <a:solidFill>
                  <a:schemeClr val="bg1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Optima"/>
                <a:cs typeface="Optima"/>
              </a:rPr>
              <a:t>at</a:t>
            </a:r>
            <a:r>
              <a:rPr lang="it-IT" dirty="0" smtClean="0">
                <a:solidFill>
                  <a:schemeClr val="bg1"/>
                </a:solidFill>
                <a:latin typeface="Optima"/>
                <a:cs typeface="Optima"/>
              </a:rPr>
              <a:t> √</a:t>
            </a:r>
            <a:r>
              <a:rPr lang="it-IT" dirty="0" err="1" smtClean="0">
                <a:solidFill>
                  <a:schemeClr val="bg1"/>
                </a:solidFill>
                <a:latin typeface="Optima"/>
                <a:cs typeface="Optima"/>
              </a:rPr>
              <a:t>s</a:t>
            </a:r>
            <a:r>
              <a:rPr lang="it-IT" dirty="0" smtClean="0">
                <a:solidFill>
                  <a:schemeClr val="bg1"/>
                </a:solidFill>
                <a:latin typeface="Optima"/>
                <a:cs typeface="Optima"/>
              </a:rPr>
              <a:t>= 200 </a:t>
            </a:r>
            <a:r>
              <a:rPr lang="it-IT" dirty="0" err="1" smtClean="0">
                <a:solidFill>
                  <a:schemeClr val="bg1"/>
                </a:solidFill>
                <a:latin typeface="Optima"/>
                <a:cs typeface="Optima"/>
              </a:rPr>
              <a:t>AGeV</a:t>
            </a:r>
            <a:endParaRPr lang="it-IT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550594" y="3669306"/>
            <a:ext cx="258277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  <a:latin typeface="Optima"/>
                <a:cs typeface="Optima"/>
              </a:rPr>
              <a:t>Pb+Pb</a:t>
            </a:r>
            <a:r>
              <a:rPr lang="it-IT" dirty="0" smtClean="0">
                <a:solidFill>
                  <a:schemeClr val="bg1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Optima"/>
                <a:cs typeface="Optima"/>
              </a:rPr>
              <a:t>at</a:t>
            </a:r>
            <a:r>
              <a:rPr lang="it-IT" dirty="0" smtClean="0">
                <a:solidFill>
                  <a:schemeClr val="bg1"/>
                </a:solidFill>
                <a:latin typeface="Optima"/>
                <a:cs typeface="Optima"/>
              </a:rPr>
              <a:t> √</a:t>
            </a:r>
            <a:r>
              <a:rPr lang="it-IT" dirty="0" err="1" smtClean="0">
                <a:solidFill>
                  <a:schemeClr val="bg1"/>
                </a:solidFill>
                <a:latin typeface="Optima"/>
                <a:cs typeface="Optima"/>
              </a:rPr>
              <a:t>s</a:t>
            </a:r>
            <a:r>
              <a:rPr lang="it-IT" dirty="0" smtClean="0">
                <a:solidFill>
                  <a:schemeClr val="bg1"/>
                </a:solidFill>
                <a:latin typeface="Optima"/>
                <a:cs typeface="Optima"/>
              </a:rPr>
              <a:t>= 2.76 </a:t>
            </a:r>
            <a:r>
              <a:rPr lang="it-IT" dirty="0" err="1" smtClean="0">
                <a:solidFill>
                  <a:schemeClr val="bg1"/>
                </a:solidFill>
                <a:latin typeface="Optima"/>
                <a:cs typeface="Optima"/>
              </a:rPr>
              <a:t>ATeV</a:t>
            </a:r>
            <a:endParaRPr lang="it-IT" dirty="0">
              <a:solidFill>
                <a:schemeClr val="bg1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86827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001" name="Text Box 25"/>
          <p:cNvSpPr txBox="1">
            <a:spLocks noChangeArrowheads="1"/>
          </p:cNvSpPr>
          <p:nvPr/>
        </p:nvSpPr>
        <p:spPr bwMode="auto">
          <a:xfrm>
            <a:off x="1756796" y="0"/>
            <a:ext cx="55282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3600" b="1" dirty="0" smtClean="0">
                <a:solidFill>
                  <a:schemeClr val="tx2"/>
                </a:solidFill>
                <a:latin typeface="Optima"/>
                <a:cs typeface="Optima"/>
              </a:rPr>
              <a:t>Hadrons produced at T&lt;T</a:t>
            </a:r>
            <a:r>
              <a:rPr lang="en-US" sz="3600" b="1" baseline="-25000" dirty="0" smtClean="0">
                <a:solidFill>
                  <a:schemeClr val="tx2"/>
                </a:solidFill>
                <a:latin typeface="Optima"/>
                <a:cs typeface="Optima"/>
              </a:rPr>
              <a:t>0</a:t>
            </a:r>
            <a:endParaRPr lang="en-US" sz="3600" b="1" baseline="-25000" dirty="0">
              <a:solidFill>
                <a:schemeClr val="tx2"/>
              </a:solidFill>
              <a:latin typeface="Optima"/>
              <a:cs typeface="Optima"/>
            </a:endParaRPr>
          </a:p>
        </p:txBody>
      </p:sp>
      <p:pic>
        <p:nvPicPr>
          <p:cNvPr id="383010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26539"/>
            <a:ext cx="2376290" cy="209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3011" name="Text Box 35"/>
          <p:cNvSpPr txBox="1">
            <a:spLocks noChangeArrowheads="1"/>
          </p:cNvSpPr>
          <p:nvPr/>
        </p:nvSpPr>
        <p:spPr bwMode="auto">
          <a:xfrm>
            <a:off x="991394" y="1482372"/>
            <a:ext cx="3257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 dirty="0">
                <a:cs typeface="+mn-cs"/>
              </a:rPr>
              <a:t>T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342229" y="708342"/>
            <a:ext cx="6770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Optima"/>
                <a:cs typeface="Optima"/>
              </a:rPr>
              <a:t>E=mc</a:t>
            </a:r>
            <a:r>
              <a:rPr lang="it-IT" sz="2000" baseline="30000" dirty="0" smtClean="0">
                <a:latin typeface="Optima"/>
                <a:cs typeface="Optima"/>
              </a:rPr>
              <a:t>2  </a:t>
            </a:r>
            <a:r>
              <a:rPr lang="it-IT" sz="2000" dirty="0" smtClean="0">
                <a:latin typeface="Optima"/>
                <a:cs typeface="Optima"/>
              </a:rPr>
              <a:t> (+)  E=KT  </a:t>
            </a:r>
            <a:r>
              <a:rPr lang="it-IT" sz="2000" dirty="0" err="1" smtClean="0">
                <a:latin typeface="Optima"/>
                <a:cs typeface="Optima"/>
              </a:rPr>
              <a:t>energy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used</a:t>
            </a:r>
            <a:r>
              <a:rPr lang="it-IT" sz="2000" dirty="0" smtClean="0">
                <a:latin typeface="Optima"/>
                <a:cs typeface="Optima"/>
              </a:rPr>
              <a:t> to </a:t>
            </a:r>
            <a:r>
              <a:rPr lang="it-IT" sz="2000" dirty="0" err="1" smtClean="0">
                <a:latin typeface="Optima"/>
                <a:cs typeface="Optima"/>
              </a:rPr>
              <a:t>produced</a:t>
            </a:r>
            <a:r>
              <a:rPr lang="it-IT" sz="2000" dirty="0" smtClean="0">
                <a:latin typeface="Optima"/>
                <a:cs typeface="Optima"/>
              </a:rPr>
              <a:t> new </a:t>
            </a:r>
            <a:r>
              <a:rPr lang="it-IT" sz="2000" dirty="0" err="1" smtClean="0">
                <a:latin typeface="Optima"/>
                <a:cs typeface="Optima"/>
              </a:rPr>
              <a:t>particles</a:t>
            </a:r>
            <a:r>
              <a:rPr lang="it-IT" sz="2000" dirty="0" smtClean="0">
                <a:latin typeface="Optima"/>
                <a:cs typeface="Optima"/>
              </a:rPr>
              <a:t> </a:t>
            </a:r>
          </a:p>
          <a:p>
            <a:r>
              <a:rPr lang="it-IT" sz="2000" dirty="0" smtClean="0">
                <a:latin typeface="Optima"/>
                <a:cs typeface="Optima"/>
              </a:rPr>
              <a:t>			     	   of mass </a:t>
            </a:r>
            <a:r>
              <a:rPr lang="it-IT" sz="2000" dirty="0" err="1" smtClean="0">
                <a:latin typeface="Optima"/>
                <a:cs typeface="Optima"/>
              </a:rPr>
              <a:t>m</a:t>
            </a:r>
            <a:r>
              <a:rPr lang="it-IT" sz="2000" baseline="-25000" dirty="0" err="1" smtClean="0">
                <a:latin typeface="Optima"/>
                <a:cs typeface="Optima"/>
              </a:rPr>
              <a:t>j</a:t>
            </a:r>
            <a:r>
              <a:rPr lang="it-IT" sz="2000" dirty="0">
                <a:latin typeface="Optima"/>
                <a:cs typeface="Optima"/>
              </a:rPr>
              <a:t> </a:t>
            </a:r>
            <a:r>
              <a:rPr lang="it-IT" sz="2000" dirty="0" smtClean="0">
                <a:latin typeface="Optima"/>
                <a:cs typeface="Optima"/>
              </a:rPr>
              <a:t>(</a:t>
            </a:r>
            <a:r>
              <a:rPr lang="it-IT" sz="2000" dirty="0" err="1" smtClean="0">
                <a:latin typeface="Optima"/>
                <a:cs typeface="Optima"/>
              </a:rPr>
              <a:t>j</a:t>
            </a:r>
            <a:r>
              <a:rPr lang="it-IT" sz="2000" dirty="0" smtClean="0">
                <a:latin typeface="Symbol" charset="2"/>
                <a:cs typeface="Symbol" charset="2"/>
              </a:rPr>
              <a:t>= </a:t>
            </a:r>
            <a:r>
              <a:rPr lang="it-IT" sz="2000" dirty="0" err="1" smtClean="0">
                <a:latin typeface="Symbol" charset="2"/>
                <a:cs typeface="Symbol" charset="2"/>
              </a:rPr>
              <a:t>p</a:t>
            </a:r>
            <a:r>
              <a:rPr lang="it-IT" sz="2000" dirty="0" err="1">
                <a:latin typeface="Symbol" charset="2"/>
                <a:cs typeface="Symbol" charset="2"/>
              </a:rPr>
              <a:t>,K</a:t>
            </a:r>
            <a:r>
              <a:rPr lang="it-IT" sz="2000" dirty="0" smtClean="0">
                <a:latin typeface="Symbol" charset="2"/>
                <a:cs typeface="Symbol" charset="2"/>
              </a:rPr>
              <a:t>, </a:t>
            </a:r>
            <a:r>
              <a:rPr lang="it-IT" sz="2000" dirty="0" err="1" smtClean="0">
                <a:latin typeface="Optima"/>
                <a:cs typeface="Optima"/>
              </a:rPr>
              <a:t>p</a:t>
            </a:r>
            <a:r>
              <a:rPr lang="it-IT" sz="2000" dirty="0" smtClean="0">
                <a:latin typeface="Symbol" charset="2"/>
                <a:cs typeface="Symbol" charset="2"/>
              </a:rPr>
              <a:t>, </a:t>
            </a:r>
            <a:r>
              <a:rPr lang="it-IT" sz="2000" dirty="0">
                <a:latin typeface="Symbol" charset="2"/>
                <a:cs typeface="Symbol" charset="2"/>
              </a:rPr>
              <a:t>L, </a:t>
            </a:r>
            <a:r>
              <a:rPr lang="it-IT" sz="2000" dirty="0" err="1">
                <a:latin typeface="Symbol" charset="2"/>
                <a:cs typeface="Symbol" charset="2"/>
              </a:rPr>
              <a:t>W</a:t>
            </a:r>
            <a:r>
              <a:rPr lang="it-IT" sz="2000" dirty="0" smtClean="0">
                <a:latin typeface="Symbol" charset="2"/>
                <a:cs typeface="Symbol" charset="2"/>
              </a:rPr>
              <a:t>, </a:t>
            </a:r>
            <a:r>
              <a:rPr lang="is-IS" sz="2000" dirty="0" smtClean="0">
                <a:latin typeface="Symbol" charset="2"/>
                <a:cs typeface="Symbol" charset="2"/>
              </a:rPr>
              <a:t>…</a:t>
            </a:r>
            <a:r>
              <a:rPr lang="it-IT" sz="2000" dirty="0" smtClean="0">
                <a:latin typeface="Symbol" charset="2"/>
                <a:cs typeface="Symbol" charset="2"/>
              </a:rPr>
              <a:t> )</a:t>
            </a:r>
            <a:endParaRPr lang="it-IT" sz="2000" dirty="0">
              <a:latin typeface="Symbol" charset="2"/>
              <a:cs typeface="Symbol" charset="2"/>
            </a:endParaRPr>
          </a:p>
          <a:p>
            <a:endParaRPr lang="it-IT" sz="2000" dirty="0">
              <a:latin typeface="Optima"/>
              <a:cs typeface="Optima"/>
            </a:endParaRPr>
          </a:p>
        </p:txBody>
      </p:sp>
      <p:graphicFrame>
        <p:nvGraphicFramePr>
          <p:cNvPr id="12" name="Ogget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77319"/>
              </p:ext>
            </p:extLst>
          </p:nvPr>
        </p:nvGraphicFramePr>
        <p:xfrm>
          <a:off x="2376289" y="2037608"/>
          <a:ext cx="1139003" cy="734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3" name="Equation" r:id="rId5" imgW="571500" imgH="368300" progId="Equation.3">
                  <p:embed/>
                </p:oleObj>
              </mc:Choice>
              <mc:Fallback>
                <p:oleObj name="Equation" r:id="rId5" imgW="5715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76289" y="2037608"/>
                        <a:ext cx="1139003" cy="73402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2315119" y="1611582"/>
            <a:ext cx="2416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u="sng" dirty="0" err="1" smtClean="0">
                <a:latin typeface="Optima"/>
                <a:cs typeface="Optima"/>
              </a:rPr>
              <a:t>Particle</a:t>
            </a:r>
            <a:r>
              <a:rPr lang="it-IT" sz="2000" b="1" u="sng" dirty="0" smtClean="0">
                <a:latin typeface="Optima"/>
                <a:cs typeface="Optima"/>
              </a:rPr>
              <a:t>  </a:t>
            </a:r>
            <a:r>
              <a:rPr lang="it-IT" sz="2000" b="1" u="sng" dirty="0" err="1" smtClean="0">
                <a:latin typeface="Optima"/>
                <a:cs typeface="Optima"/>
              </a:rPr>
              <a:t>Abundancy</a:t>
            </a:r>
            <a:endParaRPr lang="it-IT" sz="2000" b="1" u="sng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8563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/>
          <a:stretch>
            <a:fillRect/>
          </a:stretch>
        </p:blipFill>
        <p:spPr bwMode="auto">
          <a:xfrm>
            <a:off x="-1" y="3411145"/>
            <a:ext cx="3934005" cy="209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73" y="2118646"/>
            <a:ext cx="6075840" cy="65614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3001" name="Text Box 25"/>
          <p:cNvSpPr txBox="1">
            <a:spLocks noChangeArrowheads="1"/>
          </p:cNvSpPr>
          <p:nvPr/>
        </p:nvSpPr>
        <p:spPr bwMode="auto">
          <a:xfrm>
            <a:off x="1756796" y="0"/>
            <a:ext cx="55282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3600" b="1" dirty="0" smtClean="0">
                <a:solidFill>
                  <a:schemeClr val="tx2"/>
                </a:solidFill>
                <a:latin typeface="Optima"/>
                <a:cs typeface="Optima"/>
              </a:rPr>
              <a:t>Hadrons produced at T&lt;T</a:t>
            </a:r>
            <a:r>
              <a:rPr lang="en-US" sz="3600" b="1" baseline="-25000" dirty="0" smtClean="0">
                <a:solidFill>
                  <a:schemeClr val="tx2"/>
                </a:solidFill>
                <a:latin typeface="Optima"/>
                <a:cs typeface="Optima"/>
              </a:rPr>
              <a:t>0</a:t>
            </a:r>
            <a:endParaRPr lang="en-US" sz="3600" b="1" baseline="-25000" dirty="0">
              <a:solidFill>
                <a:schemeClr val="tx2"/>
              </a:solidFill>
              <a:latin typeface="Optima"/>
              <a:cs typeface="Optima"/>
            </a:endParaRPr>
          </a:p>
        </p:txBody>
      </p:sp>
      <p:pic>
        <p:nvPicPr>
          <p:cNvPr id="383010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726539"/>
            <a:ext cx="2319613" cy="204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3011" name="Text Box 35"/>
          <p:cNvSpPr txBox="1">
            <a:spLocks noChangeArrowheads="1"/>
          </p:cNvSpPr>
          <p:nvPr/>
        </p:nvSpPr>
        <p:spPr bwMode="auto">
          <a:xfrm>
            <a:off x="991394" y="1482372"/>
            <a:ext cx="3257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 dirty="0">
                <a:cs typeface="+mn-cs"/>
              </a:rPr>
              <a:t>T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277434" y="708342"/>
            <a:ext cx="6770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Optima"/>
                <a:cs typeface="Optima"/>
              </a:rPr>
              <a:t>E=mc</a:t>
            </a:r>
            <a:r>
              <a:rPr lang="it-IT" sz="2000" baseline="30000" dirty="0" smtClean="0">
                <a:latin typeface="Optima"/>
                <a:cs typeface="Optima"/>
              </a:rPr>
              <a:t>2  </a:t>
            </a:r>
            <a:r>
              <a:rPr lang="it-IT" sz="2000" dirty="0" smtClean="0">
                <a:latin typeface="Optima"/>
                <a:cs typeface="Optima"/>
              </a:rPr>
              <a:t> (+)  E=KT  </a:t>
            </a:r>
            <a:r>
              <a:rPr lang="it-IT" sz="2000" dirty="0" err="1" smtClean="0">
                <a:latin typeface="Optima"/>
                <a:cs typeface="Optima"/>
              </a:rPr>
              <a:t>energy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used</a:t>
            </a:r>
            <a:r>
              <a:rPr lang="it-IT" sz="2000" dirty="0" smtClean="0">
                <a:latin typeface="Optima"/>
                <a:cs typeface="Optima"/>
              </a:rPr>
              <a:t> to </a:t>
            </a:r>
            <a:r>
              <a:rPr lang="it-IT" sz="2000" dirty="0" err="1" smtClean="0">
                <a:latin typeface="Optima"/>
                <a:cs typeface="Optima"/>
              </a:rPr>
              <a:t>produced</a:t>
            </a:r>
            <a:r>
              <a:rPr lang="it-IT" sz="2000" dirty="0" smtClean="0">
                <a:latin typeface="Optima"/>
                <a:cs typeface="Optima"/>
              </a:rPr>
              <a:t> new </a:t>
            </a:r>
            <a:r>
              <a:rPr lang="it-IT" sz="2000" dirty="0" err="1" smtClean="0">
                <a:latin typeface="Optima"/>
                <a:cs typeface="Optima"/>
              </a:rPr>
              <a:t>particles</a:t>
            </a:r>
            <a:r>
              <a:rPr lang="it-IT" sz="2000" dirty="0" smtClean="0">
                <a:latin typeface="Optima"/>
                <a:cs typeface="Optima"/>
              </a:rPr>
              <a:t> </a:t>
            </a:r>
          </a:p>
          <a:p>
            <a:r>
              <a:rPr lang="it-IT" sz="2000" dirty="0" smtClean="0">
                <a:latin typeface="Optima"/>
                <a:cs typeface="Optima"/>
              </a:rPr>
              <a:t>			     	   of mass </a:t>
            </a:r>
            <a:r>
              <a:rPr lang="it-IT" sz="2000" dirty="0" err="1" smtClean="0">
                <a:latin typeface="Optima"/>
                <a:cs typeface="Optima"/>
              </a:rPr>
              <a:t>m</a:t>
            </a:r>
            <a:r>
              <a:rPr lang="it-IT" sz="2000" baseline="-25000" dirty="0" err="1" smtClean="0">
                <a:latin typeface="Optima"/>
                <a:cs typeface="Optima"/>
              </a:rPr>
              <a:t>j</a:t>
            </a:r>
            <a:r>
              <a:rPr lang="it-IT" sz="2000" dirty="0">
                <a:latin typeface="Optima"/>
                <a:cs typeface="Optima"/>
              </a:rPr>
              <a:t> </a:t>
            </a:r>
            <a:r>
              <a:rPr lang="it-IT" sz="2000" dirty="0" smtClean="0">
                <a:latin typeface="Optima"/>
                <a:cs typeface="Optima"/>
              </a:rPr>
              <a:t>(</a:t>
            </a:r>
            <a:r>
              <a:rPr lang="it-IT" sz="2000" dirty="0" err="1" smtClean="0">
                <a:latin typeface="Optima"/>
                <a:cs typeface="Optima"/>
              </a:rPr>
              <a:t>j</a:t>
            </a:r>
            <a:r>
              <a:rPr lang="it-IT" sz="2000" dirty="0" smtClean="0">
                <a:latin typeface="Symbol" charset="2"/>
                <a:cs typeface="Symbol" charset="2"/>
              </a:rPr>
              <a:t>= </a:t>
            </a:r>
            <a:r>
              <a:rPr lang="it-IT" sz="2000" dirty="0" err="1" smtClean="0">
                <a:latin typeface="Symbol" charset="2"/>
                <a:cs typeface="Symbol" charset="2"/>
              </a:rPr>
              <a:t>p</a:t>
            </a:r>
            <a:r>
              <a:rPr lang="it-IT" sz="2000" dirty="0" err="1">
                <a:latin typeface="Symbol" charset="2"/>
                <a:cs typeface="Symbol" charset="2"/>
              </a:rPr>
              <a:t>,K</a:t>
            </a:r>
            <a:r>
              <a:rPr lang="it-IT" sz="2000" dirty="0" smtClean="0">
                <a:latin typeface="Symbol" charset="2"/>
                <a:cs typeface="Symbol" charset="2"/>
              </a:rPr>
              <a:t>, </a:t>
            </a:r>
            <a:r>
              <a:rPr lang="it-IT" sz="2000" dirty="0" err="1" smtClean="0">
                <a:latin typeface="Optima"/>
                <a:cs typeface="Optima"/>
              </a:rPr>
              <a:t>p</a:t>
            </a:r>
            <a:r>
              <a:rPr lang="it-IT" sz="2000" dirty="0" smtClean="0">
                <a:latin typeface="Symbol" charset="2"/>
                <a:cs typeface="Symbol" charset="2"/>
              </a:rPr>
              <a:t>, </a:t>
            </a:r>
            <a:r>
              <a:rPr lang="it-IT" sz="2000" dirty="0">
                <a:latin typeface="Symbol" charset="2"/>
                <a:cs typeface="Symbol" charset="2"/>
              </a:rPr>
              <a:t>L, </a:t>
            </a:r>
            <a:r>
              <a:rPr lang="it-IT" sz="2000" dirty="0" err="1">
                <a:latin typeface="Symbol" charset="2"/>
                <a:cs typeface="Symbol" charset="2"/>
              </a:rPr>
              <a:t>W</a:t>
            </a:r>
            <a:r>
              <a:rPr lang="it-IT" sz="2000" dirty="0" smtClean="0">
                <a:latin typeface="Symbol" charset="2"/>
                <a:cs typeface="Symbol" charset="2"/>
              </a:rPr>
              <a:t>, </a:t>
            </a:r>
            <a:r>
              <a:rPr lang="is-IS" sz="2000" dirty="0" smtClean="0">
                <a:latin typeface="Symbol" charset="2"/>
                <a:cs typeface="Symbol" charset="2"/>
              </a:rPr>
              <a:t>…</a:t>
            </a:r>
            <a:r>
              <a:rPr lang="it-IT" sz="2000" dirty="0" smtClean="0">
                <a:latin typeface="Symbol" charset="2"/>
                <a:cs typeface="Symbol" charset="2"/>
              </a:rPr>
              <a:t> )</a:t>
            </a:r>
            <a:endParaRPr lang="it-IT" sz="2000" dirty="0">
              <a:latin typeface="Symbol" charset="2"/>
              <a:cs typeface="Symbol" charset="2"/>
            </a:endParaRPr>
          </a:p>
          <a:p>
            <a:endParaRPr lang="it-IT" sz="2000" dirty="0">
              <a:latin typeface="Optima"/>
              <a:cs typeface="Optima"/>
            </a:endParaRPr>
          </a:p>
        </p:txBody>
      </p:sp>
      <p:sp>
        <p:nvSpPr>
          <p:cNvPr id="3" name="Ovale 2"/>
          <p:cNvSpPr/>
          <p:nvPr/>
        </p:nvSpPr>
        <p:spPr>
          <a:xfrm>
            <a:off x="4176366" y="3669965"/>
            <a:ext cx="144000" cy="144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078176" y="370305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SPS</a:t>
            </a:r>
            <a:endParaRPr lang="it-IT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2796842" y="371642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RHIC</a:t>
            </a:r>
            <a:endParaRPr lang="it-IT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4012985" y="377117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LHC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326988" y="5431405"/>
            <a:ext cx="177130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Energy – </a:t>
            </a:r>
            <a:r>
              <a:rPr lang="it-IT" dirty="0" err="1" smtClean="0"/>
              <a:t>Heat</a:t>
            </a:r>
            <a:r>
              <a:rPr lang="it-IT" dirty="0" smtClean="0"/>
              <a:t> </a:t>
            </a:r>
            <a:r>
              <a:rPr lang="it-IT" dirty="0" smtClean="0">
                <a:sym typeface="Wingdings"/>
              </a:rPr>
              <a:t>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71760" y="5722230"/>
            <a:ext cx="81395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err="1" smtClean="0">
                <a:latin typeface="Optima"/>
                <a:cs typeface="Optima"/>
              </a:rPr>
              <a:t>Does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this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mean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it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is</a:t>
            </a:r>
            <a:r>
              <a:rPr lang="it-IT" sz="2200" dirty="0" smtClean="0">
                <a:latin typeface="Optima"/>
                <a:cs typeface="Optima"/>
              </a:rPr>
              <a:t> a first </a:t>
            </a:r>
            <a:r>
              <a:rPr lang="it-IT" sz="2200" dirty="0" err="1" smtClean="0">
                <a:latin typeface="Optima"/>
                <a:cs typeface="Optima"/>
              </a:rPr>
              <a:t>order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phase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transition</a:t>
            </a:r>
            <a:r>
              <a:rPr lang="it-IT" sz="2200" dirty="0" smtClean="0">
                <a:latin typeface="Optima"/>
                <a:cs typeface="Optima"/>
              </a:rPr>
              <a:t>?</a:t>
            </a:r>
          </a:p>
          <a:p>
            <a:r>
              <a:rPr lang="it-IT" sz="2200" dirty="0" smtClean="0">
                <a:latin typeface="Optima"/>
                <a:cs typeface="Optima"/>
              </a:rPr>
              <a:t>- No, lattice QCD </a:t>
            </a:r>
            <a:r>
              <a:rPr lang="it-IT" sz="2200" dirty="0" err="1" smtClean="0">
                <a:latin typeface="Optima"/>
                <a:cs typeface="Optima"/>
              </a:rPr>
              <a:t>says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it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is</a:t>
            </a:r>
            <a:r>
              <a:rPr lang="it-IT" sz="2200" dirty="0" smtClean="0">
                <a:latin typeface="Optima"/>
                <a:cs typeface="Optima"/>
              </a:rPr>
              <a:t> a cross-over. </a:t>
            </a:r>
          </a:p>
          <a:p>
            <a:r>
              <a:rPr lang="it-IT" sz="2200" dirty="0" smtClean="0">
                <a:latin typeface="Optima"/>
                <a:cs typeface="Optima"/>
              </a:rPr>
              <a:t>- No, </a:t>
            </a:r>
            <a:r>
              <a:rPr lang="it-IT" sz="2200" dirty="0" err="1" smtClean="0">
                <a:latin typeface="Optima"/>
                <a:cs typeface="Optima"/>
              </a:rPr>
              <a:t>this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behavior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is</a:t>
            </a:r>
            <a:r>
              <a:rPr lang="it-IT" sz="2200" dirty="0" smtClean="0">
                <a:latin typeface="Optima"/>
                <a:cs typeface="Optima"/>
              </a:rPr>
              <a:t> due to </a:t>
            </a:r>
            <a:r>
              <a:rPr lang="it-IT" sz="2200" dirty="0" err="1" smtClean="0">
                <a:latin typeface="Optima"/>
                <a:cs typeface="Optima"/>
              </a:rPr>
              <a:t>confinement</a:t>
            </a:r>
            <a:r>
              <a:rPr lang="it-IT" sz="2200" dirty="0" smtClean="0">
                <a:latin typeface="Optima"/>
                <a:cs typeface="Optima"/>
              </a:rPr>
              <a:t>. </a:t>
            </a:r>
            <a:r>
              <a:rPr lang="it-IT" sz="2200" dirty="0" err="1" smtClean="0">
                <a:latin typeface="Optima"/>
                <a:cs typeface="Optima"/>
              </a:rPr>
              <a:t>This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is</a:t>
            </a:r>
            <a:r>
              <a:rPr lang="it-IT" sz="2200" dirty="0" smtClean="0">
                <a:latin typeface="Optima"/>
                <a:cs typeface="Optima"/>
              </a:rPr>
              <a:t> a special </a:t>
            </a:r>
            <a:r>
              <a:rPr lang="it-IT" sz="2200" dirty="0" err="1" smtClean="0">
                <a:latin typeface="Optima"/>
                <a:cs typeface="Optima"/>
              </a:rPr>
              <a:t>matter</a:t>
            </a:r>
            <a:r>
              <a:rPr lang="it-IT" sz="2200" dirty="0" smtClean="0">
                <a:latin typeface="Optima"/>
                <a:cs typeface="Optima"/>
              </a:rPr>
              <a:t>!</a:t>
            </a:r>
            <a:endParaRPr lang="it-IT" sz="2200" dirty="0">
              <a:latin typeface="Optima"/>
              <a:cs typeface="Optima"/>
            </a:endParaRPr>
          </a:p>
        </p:txBody>
      </p:sp>
      <p:pic>
        <p:nvPicPr>
          <p:cNvPr id="7" name="Immagine 6" descr="what-are-heating-and-cooling-curves1_17558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6736" r="14129" b="8273"/>
          <a:stretch/>
        </p:blipFill>
        <p:spPr>
          <a:xfrm>
            <a:off x="5144399" y="3446561"/>
            <a:ext cx="3630765" cy="206256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837880" y="3090597"/>
            <a:ext cx="240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Optima"/>
                <a:cs typeface="Optima"/>
              </a:rPr>
              <a:t>Water </a:t>
            </a:r>
            <a:r>
              <a:rPr lang="it-IT" dirty="0" err="1" smtClean="0">
                <a:latin typeface="Optima"/>
                <a:cs typeface="Optima"/>
              </a:rPr>
              <a:t>Phase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transition</a:t>
            </a:r>
            <a:endParaRPr lang="it-IT" dirty="0">
              <a:latin typeface="Optima"/>
              <a:cs typeface="Optima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26901" y="3077229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Optima"/>
                <a:cs typeface="Optima"/>
              </a:rPr>
              <a:t>Hot QCD </a:t>
            </a:r>
            <a:r>
              <a:rPr lang="it-IT" dirty="0" err="1" smtClean="0">
                <a:latin typeface="Optima"/>
                <a:cs typeface="Optima"/>
              </a:rPr>
              <a:t>matter</a:t>
            </a:r>
            <a:r>
              <a:rPr lang="it-IT" dirty="0" smtClean="0">
                <a:latin typeface="Optima"/>
                <a:cs typeface="Optima"/>
              </a:rPr>
              <a:t> from HIC</a:t>
            </a:r>
            <a:endParaRPr lang="it-IT" dirty="0">
              <a:latin typeface="Optima"/>
              <a:cs typeface="Optima"/>
            </a:endParaRPr>
          </a:p>
        </p:txBody>
      </p:sp>
      <p:cxnSp>
        <p:nvCxnSpPr>
          <p:cNvPr id="10" name="Connettore 2 9"/>
          <p:cNvCxnSpPr/>
          <p:nvPr/>
        </p:nvCxnSpPr>
        <p:spPr>
          <a:xfrm>
            <a:off x="3416437" y="3754884"/>
            <a:ext cx="613726" cy="0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2276242" y="1650456"/>
            <a:ext cx="5461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u="sng" dirty="0" err="1" smtClean="0">
                <a:latin typeface="Optima"/>
                <a:cs typeface="Optima"/>
              </a:rPr>
              <a:t>Particle</a:t>
            </a:r>
            <a:r>
              <a:rPr lang="it-IT" sz="2000" b="1" u="sng" dirty="0" smtClean="0">
                <a:latin typeface="Optima"/>
                <a:cs typeface="Optima"/>
              </a:rPr>
              <a:t>  </a:t>
            </a:r>
            <a:r>
              <a:rPr lang="it-IT" sz="2000" b="1" u="sng" dirty="0" err="1" smtClean="0">
                <a:latin typeface="Optima"/>
                <a:cs typeface="Optima"/>
              </a:rPr>
              <a:t>Abundancy</a:t>
            </a:r>
            <a:r>
              <a:rPr lang="it-IT" sz="2000" b="1" u="sng" dirty="0" smtClean="0">
                <a:latin typeface="Optima"/>
                <a:cs typeface="Optima"/>
              </a:rPr>
              <a:t> – Statistical </a:t>
            </a:r>
            <a:r>
              <a:rPr lang="it-IT" sz="2000" b="1" u="sng" dirty="0" err="1" smtClean="0">
                <a:latin typeface="Optima"/>
                <a:cs typeface="Optima"/>
              </a:rPr>
              <a:t>Hadronization</a:t>
            </a:r>
            <a:endParaRPr lang="it-IT" sz="2000" b="1" u="sng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95211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413437"/>
            <a:ext cx="9171947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 smtClean="0">
                <a:latin typeface="Optima"/>
                <a:cs typeface="Optima"/>
              </a:rPr>
              <a:t>How to </a:t>
            </a:r>
            <a:r>
              <a:rPr lang="it-IT" sz="2800" dirty="0" err="1" smtClean="0">
                <a:latin typeface="Optima"/>
                <a:cs typeface="Optima"/>
              </a:rPr>
              <a:t>study</a:t>
            </a:r>
            <a:r>
              <a:rPr lang="it-IT" sz="2800" dirty="0" smtClean="0">
                <a:latin typeface="Optima"/>
                <a:cs typeface="Optima"/>
              </a:rPr>
              <a:t> the </a:t>
            </a:r>
            <a:r>
              <a:rPr lang="it-IT" sz="2800" dirty="0" err="1" smtClean="0">
                <a:latin typeface="Optima"/>
                <a:cs typeface="Optima"/>
              </a:rPr>
              <a:t>properties</a:t>
            </a:r>
            <a:r>
              <a:rPr lang="it-IT" sz="2800" dirty="0" smtClean="0">
                <a:latin typeface="Optima"/>
                <a:cs typeface="Optima"/>
              </a:rPr>
              <a:t> of </a:t>
            </a:r>
            <a:r>
              <a:rPr lang="it-IT" sz="2800" dirty="0" err="1" smtClean="0">
                <a:latin typeface="Optima"/>
                <a:cs typeface="Optima"/>
              </a:rPr>
              <a:t>this</a:t>
            </a:r>
            <a:r>
              <a:rPr lang="it-IT" sz="2800" dirty="0" smtClean="0">
                <a:latin typeface="Optima"/>
                <a:cs typeface="Optima"/>
              </a:rPr>
              <a:t> strange QGP </a:t>
            </a:r>
            <a:r>
              <a:rPr lang="it-IT" sz="2800" dirty="0" err="1" smtClean="0">
                <a:latin typeface="Optima"/>
                <a:cs typeface="Optima"/>
              </a:rPr>
              <a:t>matter</a:t>
            </a:r>
            <a:r>
              <a:rPr lang="it-IT" sz="2800" dirty="0">
                <a:latin typeface="Optima"/>
                <a:cs typeface="Optima"/>
              </a:rPr>
              <a:t>!</a:t>
            </a:r>
            <a:endParaRPr lang="it-IT" sz="2800" dirty="0" smtClean="0">
              <a:latin typeface="Optima"/>
              <a:cs typeface="Optima"/>
            </a:endParaRPr>
          </a:p>
          <a:p>
            <a:pPr algn="ctr">
              <a:lnSpc>
                <a:spcPct val="150000"/>
              </a:lnSpc>
            </a:pPr>
            <a:r>
              <a:rPr lang="it-IT" sz="2800" dirty="0" err="1" smtClean="0">
                <a:latin typeface="Optima"/>
                <a:cs typeface="Optima"/>
              </a:rPr>
              <a:t>Having</a:t>
            </a:r>
            <a:r>
              <a:rPr lang="it-IT" sz="2800" dirty="0" smtClean="0">
                <a:latin typeface="Optima"/>
                <a:cs typeface="Optima"/>
              </a:rPr>
              <a:t> a sample of 10</a:t>
            </a:r>
            <a:r>
              <a:rPr lang="it-IT" sz="2800" baseline="30000" dirty="0" smtClean="0">
                <a:latin typeface="Optima"/>
                <a:cs typeface="Optima"/>
              </a:rPr>
              <a:t>-14 </a:t>
            </a:r>
            <a:r>
              <a:rPr lang="it-IT" sz="2800" dirty="0" smtClean="0">
                <a:latin typeface="Optima"/>
                <a:cs typeface="Optima"/>
              </a:rPr>
              <a:t>m </a:t>
            </a:r>
            <a:r>
              <a:rPr lang="it-IT" sz="2800" dirty="0" err="1" smtClean="0">
                <a:latin typeface="Optima"/>
                <a:cs typeface="Optima"/>
              </a:rPr>
              <a:t>that</a:t>
            </a:r>
            <a:r>
              <a:rPr lang="it-IT" sz="2800" dirty="0" smtClean="0">
                <a:latin typeface="Optima"/>
                <a:cs typeface="Optima"/>
              </a:rPr>
              <a:t> last for 10</a:t>
            </a:r>
            <a:r>
              <a:rPr lang="it-IT" sz="2800" baseline="30000" dirty="0" smtClean="0">
                <a:latin typeface="Optima"/>
                <a:cs typeface="Optima"/>
              </a:rPr>
              <a:t>-23 </a:t>
            </a:r>
            <a:r>
              <a:rPr lang="it-IT" sz="2800" dirty="0" smtClean="0">
                <a:latin typeface="Optima"/>
                <a:cs typeface="Optima"/>
              </a:rPr>
              <a:t>sec?</a:t>
            </a:r>
            <a:endParaRPr lang="it-IT" sz="2800" dirty="0">
              <a:latin typeface="Optima"/>
              <a:cs typeface="Optima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2234205" y="3716995"/>
            <a:ext cx="4787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latin typeface="Optima"/>
                <a:cs typeface="Optima"/>
              </a:rPr>
              <a:t>I </a:t>
            </a:r>
            <a:r>
              <a:rPr lang="it-IT" sz="2800" dirty="0" err="1" smtClean="0">
                <a:latin typeface="Optima"/>
                <a:cs typeface="Optima"/>
              </a:rPr>
              <a:t>will</a:t>
            </a:r>
            <a:r>
              <a:rPr lang="it-IT" sz="2800" dirty="0" smtClean="0">
                <a:latin typeface="Optima"/>
                <a:cs typeface="Optima"/>
              </a:rPr>
              <a:t> pick-up </a:t>
            </a:r>
            <a:r>
              <a:rPr lang="it-IT" sz="2800" dirty="0" err="1" smtClean="0">
                <a:latin typeface="Optima"/>
                <a:cs typeface="Optima"/>
              </a:rPr>
              <a:t>one</a:t>
            </a:r>
            <a:r>
              <a:rPr lang="it-IT" sz="2800" dirty="0" smtClean="0">
                <a:latin typeface="Optima"/>
                <a:cs typeface="Optima"/>
              </a:rPr>
              <a:t> </a:t>
            </a:r>
            <a:r>
              <a:rPr lang="it-IT" sz="2800" dirty="0" err="1" smtClean="0">
                <a:latin typeface="Optima"/>
                <a:cs typeface="Optima"/>
              </a:rPr>
              <a:t>example</a:t>
            </a:r>
            <a:r>
              <a:rPr lang="it-IT" sz="2800" dirty="0" smtClean="0">
                <a:latin typeface="Optima"/>
                <a:cs typeface="Optima"/>
              </a:rPr>
              <a:t> </a:t>
            </a:r>
            <a:r>
              <a:rPr lang="is-IS" sz="2800" dirty="0" smtClean="0">
                <a:latin typeface="Optima"/>
                <a:cs typeface="Optima"/>
              </a:rPr>
              <a:t>…</a:t>
            </a:r>
            <a:endParaRPr lang="it-IT" sz="28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98166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AutoShape 19"/>
          <p:cNvSpPr>
            <a:spLocks noChangeArrowheads="1"/>
          </p:cNvSpPr>
          <p:nvPr/>
        </p:nvSpPr>
        <p:spPr bwMode="auto">
          <a:xfrm>
            <a:off x="11449" y="14322"/>
            <a:ext cx="9132551" cy="58420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94" y="17682"/>
            <a:ext cx="9138606" cy="523220"/>
          </a:xfrm>
          <a:prstGeom prst="rect">
            <a:avLst/>
          </a:prstGeom>
          <a:solidFill>
            <a:srgbClr val="EEDD9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D120C"/>
                </a:solidFill>
                <a:latin typeface="Arial Rounded MT Bold"/>
                <a:cs typeface="Arial Rounded MT Bold"/>
              </a:rPr>
              <a:t>Anisotropic Expansion in the </a:t>
            </a:r>
            <a:r>
              <a:rPr lang="en-US" sz="2800" dirty="0" err="1" smtClean="0">
                <a:solidFill>
                  <a:srgbClr val="BD120C"/>
                </a:solidFill>
                <a:latin typeface="Arial Rounded MT Bold"/>
                <a:cs typeface="Arial Rounded MT Bold"/>
              </a:rPr>
              <a:t>tranverse</a:t>
            </a:r>
            <a:r>
              <a:rPr lang="en-US" sz="2800" dirty="0" smtClean="0">
                <a:solidFill>
                  <a:srgbClr val="BD120C"/>
                </a:solidFill>
                <a:latin typeface="Arial Rounded MT Bold"/>
                <a:cs typeface="Arial Rounded MT Bold"/>
              </a:rPr>
              <a:t> plane</a:t>
            </a:r>
            <a:endParaRPr lang="en-US" sz="2400" dirty="0">
              <a:solidFill>
                <a:srgbClr val="BD120C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157820" y="769929"/>
            <a:ext cx="2664945" cy="2102257"/>
            <a:chOff x="349" y="958"/>
            <a:chExt cx="2291" cy="1720"/>
          </a:xfrm>
        </p:grpSpPr>
        <p:sp>
          <p:nvSpPr>
            <p:cNvPr id="12" name="Freeform 4"/>
            <p:cNvSpPr>
              <a:spLocks/>
            </p:cNvSpPr>
            <p:nvPr/>
          </p:nvSpPr>
          <p:spPr bwMode="auto">
            <a:xfrm rot="11267865">
              <a:off x="2178" y="958"/>
              <a:ext cx="246" cy="234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 rot="467865" flipH="1">
              <a:off x="860" y="1040"/>
              <a:ext cx="426" cy="69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 rot="467865" flipH="1">
              <a:off x="1064" y="1068"/>
              <a:ext cx="419" cy="6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 rot="467865">
              <a:off x="1217" y="1300"/>
              <a:ext cx="140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 rot="467865">
              <a:off x="1087" y="1988"/>
              <a:ext cx="987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9"/>
            <p:cNvSpPr>
              <a:spLocks noChangeArrowheads="1"/>
            </p:cNvSpPr>
            <p:nvPr/>
          </p:nvSpPr>
          <p:spPr bwMode="auto">
            <a:xfrm rot="467865">
              <a:off x="411" y="1102"/>
              <a:ext cx="2229" cy="1349"/>
            </a:xfrm>
            <a:prstGeom prst="parallelogram">
              <a:avLst>
                <a:gd name="adj" fmla="val 61305"/>
              </a:avLst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 rot="467865" flipH="1">
              <a:off x="349" y="2015"/>
              <a:ext cx="179" cy="29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rot="467865" flipH="1">
              <a:off x="1151" y="1087"/>
              <a:ext cx="518" cy="84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 rot="11267865" flipV="1">
              <a:off x="1049" y="1818"/>
              <a:ext cx="174" cy="541"/>
            </a:xfrm>
            <a:custGeom>
              <a:avLst/>
              <a:gdLst>
                <a:gd name="T0" fmla="*/ 84 w 252"/>
                <a:gd name="T1" fmla="*/ 643 h 715"/>
                <a:gd name="T2" fmla="*/ 24 w 252"/>
                <a:gd name="T3" fmla="*/ 519 h 715"/>
                <a:gd name="T4" fmla="*/ 1 w 252"/>
                <a:gd name="T5" fmla="*/ 351 h 715"/>
                <a:gd name="T6" fmla="*/ 30 w 252"/>
                <a:gd name="T7" fmla="*/ 205 h 715"/>
                <a:gd name="T8" fmla="*/ 100 w 252"/>
                <a:gd name="T9" fmla="*/ 73 h 715"/>
                <a:gd name="T10" fmla="*/ 166 w 252"/>
                <a:gd name="T11" fmla="*/ 4 h 715"/>
                <a:gd name="T12" fmla="*/ 225 w 252"/>
                <a:gd name="T13" fmla="*/ 171 h 715"/>
                <a:gd name="T14" fmla="*/ 249 w 252"/>
                <a:gd name="T15" fmla="*/ 337 h 715"/>
                <a:gd name="T16" fmla="*/ 241 w 252"/>
                <a:gd name="T17" fmla="*/ 514 h 715"/>
                <a:gd name="T18" fmla="*/ 199 w 252"/>
                <a:gd name="T19" fmla="*/ 636 h 715"/>
                <a:gd name="T20" fmla="*/ 142 w 252"/>
                <a:gd name="T21" fmla="*/ 712 h 715"/>
                <a:gd name="T22" fmla="*/ 84 w 252"/>
                <a:gd name="T23" fmla="*/ 64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 rot="467865" flipH="1">
              <a:off x="956" y="1777"/>
              <a:ext cx="382" cy="62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" name="Group 14"/>
            <p:cNvGrpSpPr>
              <a:grpSpLocks/>
            </p:cNvGrpSpPr>
            <p:nvPr/>
          </p:nvGrpSpPr>
          <p:grpSpPr bwMode="auto">
            <a:xfrm rot="240000">
              <a:off x="1738" y="1051"/>
              <a:ext cx="708" cy="756"/>
              <a:chOff x="3157" y="3025"/>
              <a:chExt cx="1026" cy="999"/>
            </a:xfrm>
          </p:grpSpPr>
          <p:grpSp>
            <p:nvGrpSpPr>
              <p:cNvPr id="95" name="Group 15"/>
              <p:cNvGrpSpPr>
                <a:grpSpLocks/>
              </p:cNvGrpSpPr>
              <p:nvPr/>
            </p:nvGrpSpPr>
            <p:grpSpPr bwMode="auto">
              <a:xfrm>
                <a:off x="3157" y="3025"/>
                <a:ext cx="1026" cy="999"/>
                <a:chOff x="4130" y="2180"/>
                <a:chExt cx="1026" cy="999"/>
              </a:xfrm>
            </p:grpSpPr>
            <p:sp>
              <p:nvSpPr>
                <p:cNvPr id="97" name="Oval 16"/>
                <p:cNvSpPr>
                  <a:spLocks noChangeArrowheads="1"/>
                </p:cNvSpPr>
                <p:nvPr/>
              </p:nvSpPr>
              <p:spPr bwMode="auto">
                <a:xfrm>
                  <a:off x="4153" y="2181"/>
                  <a:ext cx="981" cy="9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Oval 17"/>
                <p:cNvSpPr>
                  <a:spLocks noChangeArrowheads="1"/>
                </p:cNvSpPr>
                <p:nvPr/>
              </p:nvSpPr>
              <p:spPr bwMode="auto">
                <a:xfrm>
                  <a:off x="4153" y="2180"/>
                  <a:ext cx="981" cy="98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Freeform 18"/>
                <p:cNvSpPr>
                  <a:spLocks/>
                </p:cNvSpPr>
                <p:nvPr/>
              </p:nvSpPr>
              <p:spPr bwMode="auto">
                <a:xfrm>
                  <a:off x="4130" y="2579"/>
                  <a:ext cx="1026" cy="600"/>
                </a:xfrm>
                <a:custGeom>
                  <a:avLst/>
                  <a:gdLst>
                    <a:gd name="T0" fmla="*/ 43 w 1026"/>
                    <a:gd name="T1" fmla="*/ 123 h 600"/>
                    <a:gd name="T2" fmla="*/ 120 w 1026"/>
                    <a:gd name="T3" fmla="*/ 181 h 600"/>
                    <a:gd name="T4" fmla="*/ 262 w 1026"/>
                    <a:gd name="T5" fmla="*/ 250 h 600"/>
                    <a:gd name="T6" fmla="*/ 432 w 1026"/>
                    <a:gd name="T7" fmla="*/ 280 h 600"/>
                    <a:gd name="T8" fmla="*/ 634 w 1026"/>
                    <a:gd name="T9" fmla="*/ 259 h 600"/>
                    <a:gd name="T10" fmla="*/ 799 w 1026"/>
                    <a:gd name="T11" fmla="*/ 201 h 600"/>
                    <a:gd name="T12" fmla="*/ 937 w 1026"/>
                    <a:gd name="T13" fmla="*/ 90 h 600"/>
                    <a:gd name="T14" fmla="*/ 1026 w 1026"/>
                    <a:gd name="T15" fmla="*/ 9 h 600"/>
                    <a:gd name="T16" fmla="*/ 1019 w 1026"/>
                    <a:gd name="T17" fmla="*/ 144 h 600"/>
                    <a:gd name="T18" fmla="*/ 992 w 1026"/>
                    <a:gd name="T19" fmla="*/ 267 h 600"/>
                    <a:gd name="T20" fmla="*/ 929 w 1026"/>
                    <a:gd name="T21" fmla="*/ 384 h 600"/>
                    <a:gd name="T22" fmla="*/ 857 w 1026"/>
                    <a:gd name="T23" fmla="*/ 467 h 600"/>
                    <a:gd name="T24" fmla="*/ 749 w 1026"/>
                    <a:gd name="T25" fmla="*/ 542 h 600"/>
                    <a:gd name="T26" fmla="*/ 610 w 1026"/>
                    <a:gd name="T27" fmla="*/ 588 h 600"/>
                    <a:gd name="T28" fmla="*/ 455 w 1026"/>
                    <a:gd name="T29" fmla="*/ 594 h 600"/>
                    <a:gd name="T30" fmla="*/ 310 w 1026"/>
                    <a:gd name="T31" fmla="*/ 553 h 600"/>
                    <a:gd name="T32" fmla="*/ 193 w 1026"/>
                    <a:gd name="T33" fmla="*/ 479 h 600"/>
                    <a:gd name="T34" fmla="*/ 95 w 1026"/>
                    <a:gd name="T35" fmla="*/ 368 h 600"/>
                    <a:gd name="T36" fmla="*/ 36 w 1026"/>
                    <a:gd name="T37" fmla="*/ 237 h 600"/>
                    <a:gd name="T38" fmla="*/ 1 w 1026"/>
                    <a:gd name="T39" fmla="*/ 73 h 600"/>
                    <a:gd name="T40" fmla="*/ 43 w 1026"/>
                    <a:gd name="T41" fmla="*/ 123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" name="Freeform 19"/>
                <p:cNvSpPr>
                  <a:spLocks/>
                </p:cNvSpPr>
                <p:nvPr/>
              </p:nvSpPr>
              <p:spPr bwMode="auto">
                <a:xfrm>
                  <a:off x="4153" y="2604"/>
                  <a:ext cx="979" cy="257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6" name="Freeform 20"/>
              <p:cNvSpPr>
                <a:spLocks/>
              </p:cNvSpPr>
              <p:nvPr/>
            </p:nvSpPr>
            <p:spPr bwMode="auto">
              <a:xfrm>
                <a:off x="3175" y="3162"/>
                <a:ext cx="252" cy="715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rot="467865">
              <a:off x="1338" y="1110"/>
              <a:ext cx="57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rot="467865">
              <a:off x="1528" y="1275"/>
              <a:ext cx="41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rot="467865">
              <a:off x="1109" y="1391"/>
              <a:ext cx="82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rot="467865" flipH="1">
              <a:off x="1687" y="1375"/>
              <a:ext cx="224" cy="36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rot="467865">
              <a:off x="999" y="1563"/>
              <a:ext cx="140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rot="467865" flipH="1">
              <a:off x="1006" y="1087"/>
              <a:ext cx="822" cy="13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rot="467865">
              <a:off x="891" y="1696"/>
              <a:ext cx="140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" name="Group 28"/>
            <p:cNvGrpSpPr>
              <a:grpSpLocks/>
            </p:cNvGrpSpPr>
            <p:nvPr/>
          </p:nvGrpSpPr>
          <p:grpSpPr bwMode="auto">
            <a:xfrm rot="240000">
              <a:off x="1296" y="1390"/>
              <a:ext cx="363" cy="749"/>
              <a:chOff x="3811" y="2604"/>
              <a:chExt cx="489" cy="985"/>
            </a:xfrm>
          </p:grpSpPr>
          <p:sp>
            <p:nvSpPr>
              <p:cNvPr id="91" name="Oval 29"/>
              <p:cNvSpPr>
                <a:spLocks noChangeArrowheads="1"/>
              </p:cNvSpPr>
              <p:nvPr/>
            </p:nvSpPr>
            <p:spPr bwMode="auto">
              <a:xfrm>
                <a:off x="3811" y="2605"/>
                <a:ext cx="488" cy="981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Freeform 30"/>
              <p:cNvSpPr>
                <a:spLocks/>
              </p:cNvSpPr>
              <p:nvPr/>
            </p:nvSpPr>
            <p:spPr bwMode="auto">
              <a:xfrm>
                <a:off x="3811" y="3074"/>
                <a:ext cx="489" cy="515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Freeform 31"/>
              <p:cNvSpPr>
                <a:spLocks/>
              </p:cNvSpPr>
              <p:nvPr/>
            </p:nvSpPr>
            <p:spPr bwMode="auto">
              <a:xfrm>
                <a:off x="3811" y="3076"/>
                <a:ext cx="487" cy="110"/>
              </a:xfrm>
              <a:custGeom>
                <a:avLst/>
                <a:gdLst>
                  <a:gd name="T0" fmla="*/ 0 w 979"/>
                  <a:gd name="T1" fmla="*/ 78 h 257"/>
                  <a:gd name="T2" fmla="*/ 101 w 979"/>
                  <a:gd name="T3" fmla="*/ 160 h 257"/>
                  <a:gd name="T4" fmla="*/ 263 w 979"/>
                  <a:gd name="T5" fmla="*/ 232 h 257"/>
                  <a:gd name="T6" fmla="*/ 404 w 979"/>
                  <a:gd name="T7" fmla="*/ 256 h 257"/>
                  <a:gd name="T8" fmla="*/ 608 w 979"/>
                  <a:gd name="T9" fmla="*/ 238 h 257"/>
                  <a:gd name="T10" fmla="*/ 800 w 979"/>
                  <a:gd name="T11" fmla="*/ 160 h 257"/>
                  <a:gd name="T12" fmla="*/ 979 w 979"/>
                  <a:gd name="T13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Oval 32"/>
              <p:cNvSpPr>
                <a:spLocks noChangeArrowheads="1"/>
              </p:cNvSpPr>
              <p:nvPr/>
            </p:nvSpPr>
            <p:spPr bwMode="auto">
              <a:xfrm>
                <a:off x="3811" y="2604"/>
                <a:ext cx="488" cy="98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 rot="467865" flipH="1">
              <a:off x="1582" y="1491"/>
              <a:ext cx="617" cy="100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 rot="467865" flipH="1">
              <a:off x="1382" y="1517"/>
              <a:ext cx="582" cy="95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5"/>
            <p:cNvSpPr>
              <a:spLocks noChangeShapeType="1"/>
            </p:cNvSpPr>
            <p:nvPr/>
          </p:nvSpPr>
          <p:spPr bwMode="auto">
            <a:xfrm rot="467865">
              <a:off x="1537" y="1878"/>
              <a:ext cx="64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 rot="467865" flipH="1">
              <a:off x="1153" y="1793"/>
              <a:ext cx="390" cy="63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7"/>
            <p:cNvSpPr>
              <a:spLocks noChangeShapeType="1"/>
            </p:cNvSpPr>
            <p:nvPr/>
          </p:nvSpPr>
          <p:spPr bwMode="auto">
            <a:xfrm rot="467865" flipH="1">
              <a:off x="1274" y="1798"/>
              <a:ext cx="96" cy="15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8"/>
            <p:cNvSpPr>
              <a:spLocks noChangeShapeType="1"/>
            </p:cNvSpPr>
            <p:nvPr/>
          </p:nvSpPr>
          <p:spPr bwMode="auto">
            <a:xfrm rot="467865">
              <a:off x="1068" y="1793"/>
              <a:ext cx="328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" name="Group 39"/>
            <p:cNvGrpSpPr>
              <a:grpSpLocks/>
            </p:cNvGrpSpPr>
            <p:nvPr/>
          </p:nvGrpSpPr>
          <p:grpSpPr bwMode="auto">
            <a:xfrm rot="240000">
              <a:off x="538" y="1688"/>
              <a:ext cx="700" cy="757"/>
              <a:chOff x="3424" y="1488"/>
              <a:chExt cx="776" cy="764"/>
            </a:xfrm>
          </p:grpSpPr>
          <p:sp>
            <p:nvSpPr>
              <p:cNvPr id="85" name="Oval 40"/>
              <p:cNvSpPr>
                <a:spLocks noChangeArrowheads="1"/>
              </p:cNvSpPr>
              <p:nvPr/>
            </p:nvSpPr>
            <p:spPr bwMode="auto">
              <a:xfrm>
                <a:off x="3435" y="1489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Oval 41"/>
              <p:cNvSpPr>
                <a:spLocks noChangeArrowheads="1"/>
              </p:cNvSpPr>
              <p:nvPr/>
            </p:nvSpPr>
            <p:spPr bwMode="auto">
              <a:xfrm>
                <a:off x="3433" y="1488"/>
                <a:ext cx="749" cy="74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Freeform 42"/>
              <p:cNvSpPr>
                <a:spLocks/>
              </p:cNvSpPr>
              <p:nvPr/>
            </p:nvSpPr>
            <p:spPr bwMode="auto">
              <a:xfrm>
                <a:off x="3424" y="1799"/>
                <a:ext cx="776" cy="453"/>
              </a:xfrm>
              <a:custGeom>
                <a:avLst/>
                <a:gdLst>
                  <a:gd name="T0" fmla="*/ 22 w 982"/>
                  <a:gd name="T1" fmla="*/ 106 h 568"/>
                  <a:gd name="T2" fmla="*/ 100 w 982"/>
                  <a:gd name="T3" fmla="*/ 166 h 568"/>
                  <a:gd name="T4" fmla="*/ 262 w 982"/>
                  <a:gd name="T5" fmla="*/ 238 h 568"/>
                  <a:gd name="T6" fmla="*/ 403 w 982"/>
                  <a:gd name="T7" fmla="*/ 262 h 568"/>
                  <a:gd name="T8" fmla="*/ 607 w 982"/>
                  <a:gd name="T9" fmla="*/ 244 h 568"/>
                  <a:gd name="T10" fmla="*/ 769 w 982"/>
                  <a:gd name="T11" fmla="*/ 183 h 568"/>
                  <a:gd name="T12" fmla="*/ 907 w 982"/>
                  <a:gd name="T13" fmla="*/ 82 h 568"/>
                  <a:gd name="T14" fmla="*/ 978 w 982"/>
                  <a:gd name="T15" fmla="*/ 7 h 568"/>
                  <a:gd name="T16" fmla="*/ 978 w 982"/>
                  <a:gd name="T17" fmla="*/ 123 h 568"/>
                  <a:gd name="T18" fmla="*/ 952 w 982"/>
                  <a:gd name="T19" fmla="*/ 243 h 568"/>
                  <a:gd name="T20" fmla="*/ 891 w 982"/>
                  <a:gd name="T21" fmla="*/ 357 h 568"/>
                  <a:gd name="T22" fmla="*/ 820 w 982"/>
                  <a:gd name="T23" fmla="*/ 438 h 568"/>
                  <a:gd name="T24" fmla="*/ 715 w 982"/>
                  <a:gd name="T25" fmla="*/ 511 h 568"/>
                  <a:gd name="T26" fmla="*/ 580 w 982"/>
                  <a:gd name="T27" fmla="*/ 556 h 568"/>
                  <a:gd name="T28" fmla="*/ 429 w 982"/>
                  <a:gd name="T29" fmla="*/ 562 h 568"/>
                  <a:gd name="T30" fmla="*/ 288 w 982"/>
                  <a:gd name="T31" fmla="*/ 522 h 568"/>
                  <a:gd name="T32" fmla="*/ 174 w 982"/>
                  <a:gd name="T33" fmla="*/ 450 h 568"/>
                  <a:gd name="T34" fmla="*/ 79 w 982"/>
                  <a:gd name="T35" fmla="*/ 342 h 568"/>
                  <a:gd name="T36" fmla="*/ 21 w 982"/>
                  <a:gd name="T37" fmla="*/ 214 h 568"/>
                  <a:gd name="T38" fmla="*/ 0 w 982"/>
                  <a:gd name="T39" fmla="*/ 81 h 568"/>
                  <a:gd name="T40" fmla="*/ 22 w 982"/>
                  <a:gd name="T41" fmla="*/ 10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Freeform 43"/>
              <p:cNvSpPr>
                <a:spLocks/>
              </p:cNvSpPr>
              <p:nvPr/>
            </p:nvSpPr>
            <p:spPr bwMode="auto">
              <a:xfrm rot="10800000" flipV="1">
                <a:off x="3992" y="1580"/>
                <a:ext cx="193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Freeform 44"/>
              <p:cNvSpPr>
                <a:spLocks/>
              </p:cNvSpPr>
              <p:nvPr/>
            </p:nvSpPr>
            <p:spPr bwMode="auto">
              <a:xfrm>
                <a:off x="3974" y="1576"/>
                <a:ext cx="87" cy="556"/>
              </a:xfrm>
              <a:custGeom>
                <a:avLst/>
                <a:gdLst>
                  <a:gd name="T0" fmla="*/ 90 w 114"/>
                  <a:gd name="T1" fmla="*/ 621 h 728"/>
                  <a:gd name="T2" fmla="*/ 84 w 114"/>
                  <a:gd name="T3" fmla="*/ 540 h 728"/>
                  <a:gd name="T4" fmla="*/ 78 w 114"/>
                  <a:gd name="T5" fmla="*/ 426 h 728"/>
                  <a:gd name="T6" fmla="*/ 81 w 114"/>
                  <a:gd name="T7" fmla="*/ 291 h 728"/>
                  <a:gd name="T8" fmla="*/ 84 w 114"/>
                  <a:gd name="T9" fmla="*/ 138 h 728"/>
                  <a:gd name="T10" fmla="*/ 86 w 114"/>
                  <a:gd name="T11" fmla="*/ 6 h 728"/>
                  <a:gd name="T12" fmla="*/ 27 w 114"/>
                  <a:gd name="T13" fmla="*/ 173 h 728"/>
                  <a:gd name="T14" fmla="*/ 3 w 114"/>
                  <a:gd name="T15" fmla="*/ 339 h 728"/>
                  <a:gd name="T16" fmla="*/ 11 w 114"/>
                  <a:gd name="T17" fmla="*/ 516 h 728"/>
                  <a:gd name="T18" fmla="*/ 52 w 114"/>
                  <a:gd name="T19" fmla="*/ 643 h 728"/>
                  <a:gd name="T20" fmla="*/ 114 w 114"/>
                  <a:gd name="T21" fmla="*/ 724 h 728"/>
                  <a:gd name="T22" fmla="*/ 90 w 114"/>
                  <a:gd name="T23" fmla="*/ 621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Freeform 45"/>
              <p:cNvSpPr>
                <a:spLocks/>
              </p:cNvSpPr>
              <p:nvPr/>
            </p:nvSpPr>
            <p:spPr bwMode="auto">
              <a:xfrm>
                <a:off x="3435" y="1872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101 w 790"/>
                  <a:gd name="T3" fmla="*/ 82 h 179"/>
                  <a:gd name="T4" fmla="*/ 263 w 790"/>
                  <a:gd name="T5" fmla="*/ 154 h 179"/>
                  <a:gd name="T6" fmla="*/ 404 w 790"/>
                  <a:gd name="T7" fmla="*/ 178 h 179"/>
                  <a:gd name="T8" fmla="*/ 608 w 790"/>
                  <a:gd name="T9" fmla="*/ 160 h 179"/>
                  <a:gd name="T10" fmla="*/ 714 w 790"/>
                  <a:gd name="T11" fmla="*/ 123 h 179"/>
                  <a:gd name="T12" fmla="*/ 768 w 790"/>
                  <a:gd name="T13" fmla="*/ 60 h 179"/>
                  <a:gd name="T14" fmla="*/ 790 w 790"/>
                  <a:gd name="T15" fmla="*/ 4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" name="Line 46"/>
            <p:cNvSpPr>
              <a:spLocks noChangeShapeType="1"/>
            </p:cNvSpPr>
            <p:nvPr/>
          </p:nvSpPr>
          <p:spPr bwMode="auto">
            <a:xfrm rot="467865" flipH="1">
              <a:off x="1119" y="1645"/>
              <a:ext cx="156" cy="25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47"/>
            <p:cNvSpPr>
              <a:spLocks noChangeShapeType="1"/>
            </p:cNvSpPr>
            <p:nvPr/>
          </p:nvSpPr>
          <p:spPr bwMode="auto">
            <a:xfrm rot="467865">
              <a:off x="1086" y="1981"/>
              <a:ext cx="87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48"/>
            <p:cNvSpPr>
              <a:spLocks/>
            </p:cNvSpPr>
            <p:nvPr/>
          </p:nvSpPr>
          <p:spPr bwMode="auto">
            <a:xfrm rot="467865">
              <a:off x="985" y="2257"/>
              <a:ext cx="874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9"/>
            <p:cNvSpPr>
              <a:spLocks noChangeShapeType="1"/>
            </p:cNvSpPr>
            <p:nvPr/>
          </p:nvSpPr>
          <p:spPr bwMode="auto">
            <a:xfrm rot="467865">
              <a:off x="1057" y="2125"/>
              <a:ext cx="92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50"/>
            <p:cNvSpPr>
              <a:spLocks noChangeShapeType="1"/>
            </p:cNvSpPr>
            <p:nvPr/>
          </p:nvSpPr>
          <p:spPr bwMode="auto">
            <a:xfrm rot="467865" flipH="1">
              <a:off x="946" y="1915"/>
              <a:ext cx="294" cy="4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 rot="467865" flipH="1">
              <a:off x="736" y="2197"/>
              <a:ext cx="96" cy="15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 rot="467865" flipH="1">
              <a:off x="545" y="2138"/>
              <a:ext cx="114" cy="1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 rot="467865">
              <a:off x="350" y="2391"/>
              <a:ext cx="1374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54"/>
            <p:cNvSpPr>
              <a:spLocks/>
            </p:cNvSpPr>
            <p:nvPr/>
          </p:nvSpPr>
          <p:spPr bwMode="auto">
            <a:xfrm rot="467865">
              <a:off x="564" y="2188"/>
              <a:ext cx="246" cy="234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47" name="Group 55"/>
            <p:cNvGrpSpPr>
              <a:grpSpLocks/>
            </p:cNvGrpSpPr>
            <p:nvPr/>
          </p:nvGrpSpPr>
          <p:grpSpPr bwMode="auto">
            <a:xfrm rot="467865">
              <a:off x="1109" y="1527"/>
              <a:ext cx="808" cy="258"/>
              <a:chOff x="4074" y="2980"/>
              <a:chExt cx="1170" cy="341"/>
            </a:xfrm>
          </p:grpSpPr>
          <p:sp>
            <p:nvSpPr>
              <p:cNvPr id="72" name="Line 56"/>
              <p:cNvSpPr>
                <a:spLocks noChangeShapeType="1"/>
              </p:cNvSpPr>
              <p:nvPr/>
            </p:nvSpPr>
            <p:spPr bwMode="auto">
              <a:xfrm flipV="1">
                <a:off x="4703" y="3046"/>
                <a:ext cx="71" cy="10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Line 57"/>
              <p:cNvSpPr>
                <a:spLocks noChangeShapeType="1"/>
              </p:cNvSpPr>
              <p:nvPr/>
            </p:nvSpPr>
            <p:spPr bwMode="auto">
              <a:xfrm flipV="1">
                <a:off x="4831" y="2980"/>
                <a:ext cx="183" cy="15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Line 58"/>
              <p:cNvSpPr>
                <a:spLocks noChangeShapeType="1"/>
              </p:cNvSpPr>
              <p:nvPr/>
            </p:nvSpPr>
            <p:spPr bwMode="auto">
              <a:xfrm flipV="1">
                <a:off x="4912" y="3148"/>
                <a:ext cx="287" cy="7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Line 59"/>
              <p:cNvSpPr>
                <a:spLocks noChangeShapeType="1"/>
              </p:cNvSpPr>
              <p:nvPr/>
            </p:nvSpPr>
            <p:spPr bwMode="auto">
              <a:xfrm flipV="1">
                <a:off x="4912" y="3268"/>
                <a:ext cx="332" cy="2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Line 60"/>
              <p:cNvSpPr>
                <a:spLocks noChangeShapeType="1"/>
              </p:cNvSpPr>
              <p:nvPr/>
            </p:nvSpPr>
            <p:spPr bwMode="auto">
              <a:xfrm flipH="1" flipV="1">
                <a:off x="4189" y="3007"/>
                <a:ext cx="298" cy="12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Line 61"/>
              <p:cNvSpPr>
                <a:spLocks noChangeShapeType="1"/>
              </p:cNvSpPr>
              <p:nvPr/>
            </p:nvSpPr>
            <p:spPr bwMode="auto">
              <a:xfrm flipH="1" flipV="1">
                <a:off x="4096" y="3161"/>
                <a:ext cx="323" cy="7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62"/>
              <p:cNvSpPr>
                <a:spLocks noChangeShapeType="1"/>
              </p:cNvSpPr>
              <p:nvPr/>
            </p:nvSpPr>
            <p:spPr bwMode="auto">
              <a:xfrm flipH="1" flipV="1">
                <a:off x="4074" y="3316"/>
                <a:ext cx="287" cy="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Line 63"/>
              <p:cNvSpPr>
                <a:spLocks noChangeShapeType="1"/>
              </p:cNvSpPr>
              <p:nvPr/>
            </p:nvSpPr>
            <p:spPr bwMode="auto">
              <a:xfrm flipH="1" flipV="1">
                <a:off x="4338" y="3264"/>
                <a:ext cx="206" cy="2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Line 64"/>
              <p:cNvSpPr>
                <a:spLocks noChangeShapeType="1"/>
              </p:cNvSpPr>
              <p:nvPr/>
            </p:nvSpPr>
            <p:spPr bwMode="auto">
              <a:xfrm flipH="1" flipV="1">
                <a:off x="4361" y="3139"/>
                <a:ext cx="183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Line 65"/>
              <p:cNvSpPr>
                <a:spLocks noChangeShapeType="1"/>
              </p:cNvSpPr>
              <p:nvPr/>
            </p:nvSpPr>
            <p:spPr bwMode="auto">
              <a:xfrm flipH="1" flipV="1">
                <a:off x="4544" y="3069"/>
                <a:ext cx="68" cy="7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Line 66"/>
              <p:cNvSpPr>
                <a:spLocks noChangeShapeType="1"/>
              </p:cNvSpPr>
              <p:nvPr/>
            </p:nvSpPr>
            <p:spPr bwMode="auto">
              <a:xfrm flipV="1">
                <a:off x="4774" y="3131"/>
                <a:ext cx="125" cy="4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Line 67"/>
              <p:cNvSpPr>
                <a:spLocks noChangeShapeType="1"/>
              </p:cNvSpPr>
              <p:nvPr/>
            </p:nvSpPr>
            <p:spPr bwMode="auto">
              <a:xfrm flipV="1">
                <a:off x="4763" y="3237"/>
                <a:ext cx="206" cy="1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Line 68"/>
              <p:cNvSpPr>
                <a:spLocks noChangeShapeType="1"/>
              </p:cNvSpPr>
              <p:nvPr/>
            </p:nvSpPr>
            <p:spPr bwMode="auto">
              <a:xfrm flipH="1" flipV="1">
                <a:off x="4512" y="3215"/>
                <a:ext cx="115" cy="3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" name="Group 69"/>
            <p:cNvGrpSpPr>
              <a:grpSpLocks/>
            </p:cNvGrpSpPr>
            <p:nvPr/>
          </p:nvGrpSpPr>
          <p:grpSpPr bwMode="auto">
            <a:xfrm rot="467865">
              <a:off x="1077" y="1855"/>
              <a:ext cx="777" cy="259"/>
              <a:chOff x="3886" y="3532"/>
              <a:chExt cx="1125" cy="341"/>
            </a:xfrm>
          </p:grpSpPr>
          <p:sp>
            <p:nvSpPr>
              <p:cNvPr id="59" name="Line 70"/>
              <p:cNvSpPr>
                <a:spLocks noChangeShapeType="1"/>
              </p:cNvSpPr>
              <p:nvPr/>
            </p:nvSpPr>
            <p:spPr bwMode="auto">
              <a:xfrm rot="10800000" flipV="1">
                <a:off x="4302" y="3667"/>
                <a:ext cx="76" cy="13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Line 71"/>
              <p:cNvSpPr>
                <a:spLocks noChangeShapeType="1"/>
              </p:cNvSpPr>
              <p:nvPr/>
            </p:nvSpPr>
            <p:spPr bwMode="auto">
              <a:xfrm rot="10800000" flipV="1">
                <a:off x="4071" y="3718"/>
                <a:ext cx="183" cy="15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Line 72"/>
              <p:cNvSpPr>
                <a:spLocks noChangeShapeType="1"/>
              </p:cNvSpPr>
              <p:nvPr/>
            </p:nvSpPr>
            <p:spPr bwMode="auto">
              <a:xfrm rot="10800000" flipV="1">
                <a:off x="3886" y="3630"/>
                <a:ext cx="287" cy="7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Line 73"/>
              <p:cNvSpPr>
                <a:spLocks noChangeShapeType="1"/>
              </p:cNvSpPr>
              <p:nvPr/>
            </p:nvSpPr>
            <p:spPr bwMode="auto">
              <a:xfrm rot="10800000" flipV="1">
                <a:off x="3955" y="3564"/>
                <a:ext cx="219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Line 74"/>
              <p:cNvSpPr>
                <a:spLocks noChangeShapeType="1"/>
              </p:cNvSpPr>
              <p:nvPr/>
            </p:nvSpPr>
            <p:spPr bwMode="auto">
              <a:xfrm rot="10800000" flipH="1" flipV="1">
                <a:off x="4599" y="3723"/>
                <a:ext cx="298" cy="12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Line 75"/>
              <p:cNvSpPr>
                <a:spLocks noChangeShapeType="1"/>
              </p:cNvSpPr>
              <p:nvPr/>
            </p:nvSpPr>
            <p:spPr bwMode="auto">
              <a:xfrm rot="10800000" flipH="1" flipV="1">
                <a:off x="4666" y="3617"/>
                <a:ext cx="323" cy="7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76"/>
              <p:cNvSpPr>
                <a:spLocks noChangeShapeType="1"/>
              </p:cNvSpPr>
              <p:nvPr/>
            </p:nvSpPr>
            <p:spPr bwMode="auto">
              <a:xfrm rot="10800000" flipH="1" flipV="1">
                <a:off x="4724" y="3532"/>
                <a:ext cx="287" cy="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Line 77"/>
              <p:cNvSpPr>
                <a:spLocks noChangeShapeType="1"/>
              </p:cNvSpPr>
              <p:nvPr/>
            </p:nvSpPr>
            <p:spPr bwMode="auto">
              <a:xfrm rot="10800000" flipH="1" flipV="1">
                <a:off x="4542" y="3568"/>
                <a:ext cx="206" cy="2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Line 78"/>
              <p:cNvSpPr>
                <a:spLocks noChangeShapeType="1"/>
              </p:cNvSpPr>
              <p:nvPr/>
            </p:nvSpPr>
            <p:spPr bwMode="auto">
              <a:xfrm rot="10800000" flipH="1" flipV="1">
                <a:off x="4541" y="3661"/>
                <a:ext cx="183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Line 79"/>
              <p:cNvSpPr>
                <a:spLocks noChangeShapeType="1"/>
              </p:cNvSpPr>
              <p:nvPr/>
            </p:nvSpPr>
            <p:spPr bwMode="auto">
              <a:xfrm rot="10800000" flipH="1" flipV="1">
                <a:off x="4474" y="3705"/>
                <a:ext cx="68" cy="7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Line 80"/>
              <p:cNvSpPr>
                <a:spLocks noChangeShapeType="1"/>
              </p:cNvSpPr>
              <p:nvPr/>
            </p:nvSpPr>
            <p:spPr bwMode="auto">
              <a:xfrm rot="10800000" flipV="1">
                <a:off x="4186" y="3679"/>
                <a:ext cx="125" cy="4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Line 81"/>
              <p:cNvSpPr>
                <a:spLocks noChangeShapeType="1"/>
              </p:cNvSpPr>
              <p:nvPr/>
            </p:nvSpPr>
            <p:spPr bwMode="auto">
              <a:xfrm rot="10800000" flipV="1">
                <a:off x="4117" y="3603"/>
                <a:ext cx="206" cy="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Line 82"/>
              <p:cNvSpPr>
                <a:spLocks noChangeShapeType="1"/>
              </p:cNvSpPr>
              <p:nvPr/>
            </p:nvSpPr>
            <p:spPr bwMode="auto">
              <a:xfrm rot="10800000" flipH="1" flipV="1">
                <a:off x="4458" y="3603"/>
                <a:ext cx="115" cy="3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" name="Line 83"/>
            <p:cNvSpPr>
              <a:spLocks noChangeShapeType="1"/>
            </p:cNvSpPr>
            <p:nvPr/>
          </p:nvSpPr>
          <p:spPr bwMode="auto">
            <a:xfrm rot="467865">
              <a:off x="466" y="2143"/>
              <a:ext cx="228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84"/>
            <p:cNvSpPr>
              <a:spLocks noChangeShapeType="1"/>
            </p:cNvSpPr>
            <p:nvPr/>
          </p:nvSpPr>
          <p:spPr bwMode="auto">
            <a:xfrm rot="467865">
              <a:off x="2332" y="1514"/>
              <a:ext cx="17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85"/>
            <p:cNvSpPr>
              <a:spLocks noChangeShapeType="1"/>
            </p:cNvSpPr>
            <p:nvPr/>
          </p:nvSpPr>
          <p:spPr bwMode="auto">
            <a:xfrm rot="467865" flipH="1">
              <a:off x="2437" y="1225"/>
              <a:ext cx="70" cy="11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" name="Group 86"/>
            <p:cNvGrpSpPr>
              <a:grpSpLocks/>
            </p:cNvGrpSpPr>
            <p:nvPr/>
          </p:nvGrpSpPr>
          <p:grpSpPr bwMode="auto">
            <a:xfrm>
              <a:off x="1486" y="2054"/>
              <a:ext cx="624" cy="624"/>
              <a:chOff x="1486" y="2054"/>
              <a:chExt cx="624" cy="624"/>
            </a:xfrm>
          </p:grpSpPr>
          <p:sp>
            <p:nvSpPr>
              <p:cNvPr id="53" name="Line 87"/>
              <p:cNvSpPr>
                <a:spLocks noChangeShapeType="1"/>
              </p:cNvSpPr>
              <p:nvPr/>
            </p:nvSpPr>
            <p:spPr bwMode="auto">
              <a:xfrm rot="467865" flipH="1">
                <a:off x="1722" y="2167"/>
                <a:ext cx="198" cy="33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Line 88"/>
              <p:cNvSpPr>
                <a:spLocks noChangeShapeType="1"/>
              </p:cNvSpPr>
              <p:nvPr/>
            </p:nvSpPr>
            <p:spPr bwMode="auto">
              <a:xfrm rot="467865">
                <a:off x="1679" y="2497"/>
                <a:ext cx="336" cy="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Line 89"/>
              <p:cNvSpPr>
                <a:spLocks noChangeShapeType="1"/>
              </p:cNvSpPr>
              <p:nvPr/>
            </p:nvSpPr>
            <p:spPr bwMode="auto">
              <a:xfrm rot="16667865" flipH="1">
                <a:off x="1516" y="2294"/>
                <a:ext cx="384" cy="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Text Box 90"/>
              <p:cNvSpPr txBox="1">
                <a:spLocks noChangeArrowheads="1"/>
              </p:cNvSpPr>
              <p:nvPr/>
            </p:nvSpPr>
            <p:spPr bwMode="auto">
              <a:xfrm>
                <a:off x="1918" y="2422"/>
                <a:ext cx="192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sz="1600" b="1" dirty="0">
                    <a:latin typeface="Helvetica" charset="0"/>
                  </a:rPr>
                  <a:t>x</a:t>
                </a:r>
              </a:p>
            </p:txBody>
          </p:sp>
          <p:sp>
            <p:nvSpPr>
              <p:cNvPr id="57" name="Text Box 91"/>
              <p:cNvSpPr txBox="1">
                <a:spLocks noChangeArrowheads="1"/>
              </p:cNvSpPr>
              <p:nvPr/>
            </p:nvSpPr>
            <p:spPr bwMode="auto">
              <a:xfrm>
                <a:off x="1486" y="2062"/>
                <a:ext cx="192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sz="1600" b="1" dirty="0">
                    <a:latin typeface="Helvetica" charset="0"/>
                  </a:rPr>
                  <a:t>y</a:t>
                </a:r>
              </a:p>
            </p:txBody>
          </p:sp>
          <p:sp>
            <p:nvSpPr>
              <p:cNvPr id="58" name="Text Box 92"/>
              <p:cNvSpPr txBox="1">
                <a:spLocks noChangeArrowheads="1"/>
              </p:cNvSpPr>
              <p:nvPr/>
            </p:nvSpPr>
            <p:spPr bwMode="auto">
              <a:xfrm>
                <a:off x="1901" y="2054"/>
                <a:ext cx="192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sz="1600" b="1" dirty="0">
                    <a:latin typeface="Helvetica" charset="0"/>
                  </a:rPr>
                  <a:t>z</a:t>
                </a:r>
              </a:p>
            </p:txBody>
          </p:sp>
        </p:grpSp>
      </p:grpSp>
      <p:graphicFrame>
        <p:nvGraphicFramePr>
          <p:cNvPr id="122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258936"/>
              </p:ext>
            </p:extLst>
          </p:nvPr>
        </p:nvGraphicFramePr>
        <p:xfrm>
          <a:off x="6328449" y="1621498"/>
          <a:ext cx="2792413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23" name="Equation" r:id="rId3" imgW="1739900" imgH="508000" progId="Equation.3">
                  <p:embed/>
                </p:oleObj>
              </mc:Choice>
              <mc:Fallback>
                <p:oleObj name="Equation" r:id="rId3" imgW="17399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8449" y="1621498"/>
                        <a:ext cx="2792413" cy="893762"/>
                      </a:xfrm>
                      <a:prstGeom prst="rect">
                        <a:avLst/>
                      </a:prstGeom>
                      <a:solidFill>
                        <a:srgbClr val="95B3D7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9913795"/>
              </p:ext>
            </p:extLst>
          </p:nvPr>
        </p:nvGraphicFramePr>
        <p:xfrm>
          <a:off x="2654102" y="1625442"/>
          <a:ext cx="1752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24" name="Equation" r:id="rId5" imgW="1028520" imgH="622080" progId="Equation.3">
                  <p:embed/>
                </p:oleObj>
              </mc:Choice>
              <mc:Fallback>
                <p:oleObj name="Equation" r:id="rId5" imgW="102852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102" y="1625442"/>
                        <a:ext cx="1752600" cy="889000"/>
                      </a:xfrm>
                      <a:prstGeom prst="rect">
                        <a:avLst/>
                      </a:prstGeom>
                      <a:solidFill>
                        <a:srgbClr val="95B3D7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" name="AutoShape 115"/>
          <p:cNvSpPr>
            <a:spLocks noChangeArrowheads="1"/>
          </p:cNvSpPr>
          <p:nvPr/>
        </p:nvSpPr>
        <p:spPr bwMode="auto">
          <a:xfrm>
            <a:off x="4609094" y="1906842"/>
            <a:ext cx="1512888" cy="288925"/>
          </a:xfrm>
          <a:prstGeom prst="leftRightArrow">
            <a:avLst>
              <a:gd name="adj1" fmla="val 50000"/>
              <a:gd name="adj2" fmla="val 104725"/>
            </a:avLst>
          </a:prstGeom>
          <a:solidFill>
            <a:srgbClr val="95B3D7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" name="Text Box 116"/>
          <p:cNvSpPr txBox="1">
            <a:spLocks noChangeArrowheads="1"/>
          </p:cNvSpPr>
          <p:nvPr/>
        </p:nvSpPr>
        <p:spPr bwMode="auto">
          <a:xfrm>
            <a:off x="4524638" y="2153733"/>
            <a:ext cx="18167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latin typeface="Optima"/>
                <a:cs typeface="Optima"/>
              </a:rPr>
              <a:t>c</a:t>
            </a:r>
            <a:r>
              <a:rPr lang="en-US" b="1" i="0" baseline="30000" dirty="0">
                <a:solidFill>
                  <a:schemeClr val="accent3">
                    <a:lumMod val="50000"/>
                  </a:schemeClr>
                </a:solidFill>
                <a:latin typeface="Optima"/>
                <a:cs typeface="Optima"/>
              </a:rPr>
              <a:t>2</a:t>
            </a:r>
            <a:r>
              <a:rPr lang="en-US" b="1" i="0" baseline="-25000" dirty="0">
                <a:solidFill>
                  <a:schemeClr val="accent3">
                    <a:lumMod val="50000"/>
                  </a:schemeClr>
                </a:solidFill>
                <a:latin typeface="Optima"/>
                <a:cs typeface="Optima"/>
              </a:rPr>
              <a:t>s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latin typeface="Optima"/>
                <a:cs typeface="Optima"/>
              </a:rPr>
              <a:t>=</a:t>
            </a:r>
            <a:r>
              <a:rPr lang="en-US" b="1" i="0" dirty="0" err="1">
                <a:solidFill>
                  <a:schemeClr val="accent3">
                    <a:lumMod val="50000"/>
                  </a:schemeClr>
                </a:solidFill>
                <a:latin typeface="Optima"/>
                <a:cs typeface="Optima"/>
              </a:rPr>
              <a:t>dP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latin typeface="Optima"/>
                <a:cs typeface="Optima"/>
              </a:rPr>
              <a:t>/d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e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latin typeface="Optima"/>
                <a:cs typeface="Optima"/>
              </a:rPr>
              <a:t> - </a:t>
            </a:r>
            <a:r>
              <a:rPr lang="en-US" b="1" i="0" dirty="0" err="1">
                <a:solidFill>
                  <a:schemeClr val="accent3">
                    <a:lumMod val="50000"/>
                  </a:schemeClr>
                </a:solidFill>
                <a:latin typeface="Optima"/>
                <a:cs typeface="Optima"/>
              </a:rPr>
              <a:t>EoS</a:t>
            </a:r>
            <a:endParaRPr lang="en-US" b="1" i="0" dirty="0">
              <a:solidFill>
                <a:schemeClr val="accent3">
                  <a:lumMod val="50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126" name="Text Box 117"/>
          <p:cNvSpPr txBox="1">
            <a:spLocks noChangeArrowheads="1"/>
          </p:cNvSpPr>
          <p:nvPr/>
        </p:nvSpPr>
        <p:spPr bwMode="auto">
          <a:xfrm>
            <a:off x="4640552" y="1509967"/>
            <a:ext cx="14414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b="1" i="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h</a:t>
            </a:r>
            <a:r>
              <a:rPr lang="it-IT" b="1" i="0" dirty="0">
                <a:solidFill>
                  <a:schemeClr val="accent3">
                    <a:lumMod val="50000"/>
                  </a:schemeClr>
                </a:solidFill>
                <a:latin typeface="Optima"/>
                <a:cs typeface="Optima"/>
              </a:rPr>
              <a:t>/</a:t>
            </a:r>
            <a:r>
              <a:rPr lang="it-IT" b="1" i="0" dirty="0" err="1">
                <a:solidFill>
                  <a:schemeClr val="accent3">
                    <a:lumMod val="50000"/>
                  </a:schemeClr>
                </a:solidFill>
                <a:latin typeface="Optima"/>
                <a:cs typeface="Optima"/>
              </a:rPr>
              <a:t>s</a:t>
            </a:r>
            <a:r>
              <a:rPr lang="it-IT" b="1" i="0" dirty="0">
                <a:solidFill>
                  <a:schemeClr val="accent3">
                    <a:lumMod val="50000"/>
                  </a:schemeClr>
                </a:solidFill>
                <a:latin typeface="Optima"/>
                <a:cs typeface="Optima"/>
              </a:rPr>
              <a:t> </a:t>
            </a:r>
            <a:r>
              <a:rPr lang="it-IT" b="1" i="0" dirty="0" err="1">
                <a:solidFill>
                  <a:schemeClr val="accent3">
                    <a:lumMod val="50000"/>
                  </a:schemeClr>
                </a:solidFill>
                <a:latin typeface="Optima"/>
                <a:cs typeface="Optima"/>
              </a:rPr>
              <a:t>viscosity</a:t>
            </a:r>
            <a:endParaRPr lang="it-IT" b="1" i="0" baseline="30000" dirty="0">
              <a:solidFill>
                <a:schemeClr val="accent3">
                  <a:lumMod val="50000"/>
                </a:schemeClr>
              </a:solidFill>
              <a:latin typeface="Optima"/>
              <a:cs typeface="Optima"/>
            </a:endParaRPr>
          </a:p>
        </p:txBody>
      </p:sp>
      <p:graphicFrame>
        <p:nvGraphicFramePr>
          <p:cNvPr id="133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533111"/>
              </p:ext>
            </p:extLst>
          </p:nvPr>
        </p:nvGraphicFramePr>
        <p:xfrm>
          <a:off x="196382" y="3044632"/>
          <a:ext cx="3573513" cy="741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25" name="Equation" r:id="rId7" imgW="2806700" imgH="546100" progId="Equation.3">
                  <p:embed/>
                </p:oleObj>
              </mc:Choice>
              <mc:Fallback>
                <p:oleObj name="Equation" r:id="rId7" imgW="28067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382" y="3044632"/>
                        <a:ext cx="3573513" cy="741001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Rectangle 115"/>
          <p:cNvSpPr>
            <a:spLocks noChangeArrowheads="1"/>
          </p:cNvSpPr>
          <p:nvPr/>
        </p:nvSpPr>
        <p:spPr bwMode="auto">
          <a:xfrm>
            <a:off x="125944" y="2706923"/>
            <a:ext cx="3095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dirty="0" smtClean="0">
                <a:latin typeface="Cambria"/>
                <a:cs typeface="Cambria"/>
              </a:rPr>
              <a:t>Coefficient Fourier expansion</a:t>
            </a:r>
            <a:endParaRPr lang="en-US" sz="1800" dirty="0">
              <a:latin typeface="Cambria"/>
              <a:cs typeface="Cambria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664" y="4166770"/>
            <a:ext cx="4184315" cy="2668367"/>
          </a:xfrm>
          <a:prstGeom prst="rect">
            <a:avLst/>
          </a:prstGeom>
        </p:spPr>
      </p:pic>
      <p:sp>
        <p:nvSpPr>
          <p:cNvPr id="121" name="Rettangolo 120"/>
          <p:cNvSpPr/>
          <p:nvPr/>
        </p:nvSpPr>
        <p:spPr>
          <a:xfrm>
            <a:off x="6806879" y="4270823"/>
            <a:ext cx="112456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hr-HR" dirty="0"/>
              <a:t>b ≈ 6.5 fm</a:t>
            </a:r>
            <a:endParaRPr lang="it-IT" dirty="0"/>
          </a:p>
        </p:txBody>
      </p:sp>
      <p:pic>
        <p:nvPicPr>
          <p:cNvPr id="135" name="Immagine 1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5560" y="3022320"/>
            <a:ext cx="4048440" cy="3812817"/>
          </a:xfrm>
          <a:prstGeom prst="rect">
            <a:avLst/>
          </a:prstGeom>
        </p:spPr>
      </p:pic>
      <p:sp>
        <p:nvSpPr>
          <p:cNvPr id="137" name="CasellaDiTesto 136"/>
          <p:cNvSpPr txBox="1"/>
          <p:nvPr/>
        </p:nvSpPr>
        <p:spPr>
          <a:xfrm>
            <a:off x="7179501" y="127696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Optima"/>
                <a:cs typeface="Optima"/>
              </a:rPr>
              <a:t>E</a:t>
            </a:r>
            <a:r>
              <a:rPr lang="it-IT" dirty="0" err="1" smtClean="0">
                <a:latin typeface="Optima"/>
                <a:cs typeface="Optima"/>
              </a:rPr>
              <a:t>lliptic</a:t>
            </a:r>
            <a:r>
              <a:rPr lang="it-IT" dirty="0" smtClean="0">
                <a:latin typeface="Optima"/>
                <a:cs typeface="Optima"/>
              </a:rPr>
              <a:t> Flow</a:t>
            </a:r>
            <a:endParaRPr lang="it-IT" dirty="0">
              <a:latin typeface="Optima"/>
              <a:cs typeface="Optima"/>
            </a:endParaRPr>
          </a:p>
        </p:txBody>
      </p:sp>
      <p:sp>
        <p:nvSpPr>
          <p:cNvPr id="138" name="CasellaDiTesto 137"/>
          <p:cNvSpPr txBox="1"/>
          <p:nvPr/>
        </p:nvSpPr>
        <p:spPr>
          <a:xfrm rot="19728319">
            <a:off x="7735048" y="4017803"/>
            <a:ext cx="73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Symbol" charset="2"/>
                <a:cs typeface="Symbol" charset="2"/>
              </a:rPr>
              <a:t>h</a:t>
            </a:r>
            <a:r>
              <a:rPr lang="it-IT" dirty="0" smtClean="0"/>
              <a:t>/</a:t>
            </a:r>
            <a:r>
              <a:rPr lang="it-IT" dirty="0" err="1" smtClean="0"/>
              <a:t>s</a:t>
            </a:r>
            <a:r>
              <a:rPr lang="it-IT" dirty="0" smtClean="0"/>
              <a:t>=0</a:t>
            </a:r>
            <a:endParaRPr lang="it-IT" dirty="0"/>
          </a:p>
        </p:txBody>
      </p:sp>
      <p:sp>
        <p:nvSpPr>
          <p:cNvPr id="139" name="CasellaDiTesto 138"/>
          <p:cNvSpPr txBox="1"/>
          <p:nvPr/>
        </p:nvSpPr>
        <p:spPr>
          <a:xfrm rot="20221169">
            <a:off x="7793973" y="4299342"/>
            <a:ext cx="106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Symbol" charset="2"/>
                <a:cs typeface="Symbol" charset="2"/>
              </a:rPr>
              <a:t>h</a:t>
            </a:r>
            <a:r>
              <a:rPr lang="it-IT" dirty="0" smtClean="0"/>
              <a:t>/</a:t>
            </a:r>
            <a:r>
              <a:rPr lang="it-IT" dirty="0" err="1" smtClean="0"/>
              <a:t>s</a:t>
            </a:r>
            <a:r>
              <a:rPr lang="it-IT" dirty="0" smtClean="0"/>
              <a:t>=1/4</a:t>
            </a:r>
            <a:r>
              <a:rPr lang="it-IT" dirty="0" smtClean="0">
                <a:latin typeface="Symbol" charset="2"/>
                <a:cs typeface="Symbol" charset="2"/>
              </a:rPr>
              <a:t>p</a:t>
            </a:r>
            <a:endParaRPr lang="it-IT" dirty="0">
              <a:latin typeface="Symbol" charset="2"/>
              <a:cs typeface="Symbol" charset="2"/>
            </a:endParaRPr>
          </a:p>
        </p:txBody>
      </p:sp>
      <p:sp>
        <p:nvSpPr>
          <p:cNvPr id="140" name="CasellaDiTesto 139"/>
          <p:cNvSpPr txBox="1"/>
          <p:nvPr/>
        </p:nvSpPr>
        <p:spPr>
          <a:xfrm rot="21357548">
            <a:off x="7798401" y="4976101"/>
            <a:ext cx="106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Symbol" charset="2"/>
                <a:cs typeface="Symbol" charset="2"/>
              </a:rPr>
              <a:t>h</a:t>
            </a:r>
            <a:r>
              <a:rPr lang="it-IT" dirty="0" smtClean="0"/>
              <a:t>/</a:t>
            </a:r>
            <a:r>
              <a:rPr lang="it-IT" dirty="0" err="1" smtClean="0"/>
              <a:t>s</a:t>
            </a:r>
            <a:r>
              <a:rPr lang="it-IT" dirty="0" smtClean="0"/>
              <a:t>=1/2</a:t>
            </a:r>
            <a:r>
              <a:rPr lang="it-IT" dirty="0" smtClean="0">
                <a:latin typeface="Symbol" charset="2"/>
                <a:cs typeface="Symbol" charset="2"/>
              </a:rPr>
              <a:t>p</a:t>
            </a:r>
            <a:endParaRPr lang="it-IT" dirty="0">
              <a:latin typeface="Symbol" charset="2"/>
              <a:cs typeface="Symbol" charset="2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032333" y="4257865"/>
            <a:ext cx="973744" cy="76123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/>
              <a:t>b</a:t>
            </a:r>
            <a:r>
              <a:rPr lang="it-IT" sz="1600" dirty="0" smtClean="0"/>
              <a:t>=4  fm</a:t>
            </a:r>
          </a:p>
          <a:p>
            <a:pPr>
              <a:lnSpc>
                <a:spcPct val="90000"/>
              </a:lnSpc>
            </a:pPr>
            <a:r>
              <a:rPr lang="it-IT" sz="1600" dirty="0"/>
              <a:t>b</a:t>
            </a:r>
            <a:r>
              <a:rPr lang="it-IT" sz="1600" dirty="0" smtClean="0"/>
              <a:t>= 6.5 fm</a:t>
            </a:r>
          </a:p>
          <a:p>
            <a:pPr>
              <a:lnSpc>
                <a:spcPct val="90000"/>
              </a:lnSpc>
            </a:pPr>
            <a:r>
              <a:rPr lang="it-IT" sz="1600" dirty="0"/>
              <a:t>b</a:t>
            </a:r>
            <a:r>
              <a:rPr lang="it-IT" sz="1600" dirty="0" smtClean="0"/>
              <a:t>= 9.5 fm</a:t>
            </a:r>
            <a:endParaRPr lang="it-IT" sz="1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037723" y="3469924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Optima"/>
                <a:cs typeface="Optima"/>
              </a:rPr>
              <a:t>Elliptic</a:t>
            </a:r>
            <a:r>
              <a:rPr lang="it-IT" dirty="0" smtClean="0">
                <a:latin typeface="Optima"/>
                <a:cs typeface="Optima"/>
              </a:rPr>
              <a:t> Flow vs </a:t>
            </a:r>
            <a:r>
              <a:rPr lang="it-IT" dirty="0" err="1" smtClean="0">
                <a:latin typeface="Optima"/>
                <a:cs typeface="Optima"/>
              </a:rPr>
              <a:t>Viscosity</a:t>
            </a:r>
            <a:endParaRPr lang="it-IT" dirty="0">
              <a:latin typeface="Optima"/>
              <a:cs typeface="Optima"/>
            </a:endParaRPr>
          </a:p>
        </p:txBody>
      </p:sp>
      <p:sp>
        <p:nvSpPr>
          <p:cNvPr id="112" name="CasellaDiTesto 111"/>
          <p:cNvSpPr txBox="1"/>
          <p:nvPr/>
        </p:nvSpPr>
        <p:spPr>
          <a:xfrm>
            <a:off x="2614508" y="1300038"/>
            <a:ext cx="199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Optima"/>
                <a:cs typeface="Optima"/>
              </a:rPr>
              <a:t>Space </a:t>
            </a:r>
            <a:r>
              <a:rPr lang="it-IT" dirty="0" err="1" smtClean="0">
                <a:latin typeface="Optima"/>
                <a:cs typeface="Optima"/>
              </a:rPr>
              <a:t>Eccentricity</a:t>
            </a:r>
            <a:endParaRPr lang="it-IT" dirty="0">
              <a:latin typeface="Optima"/>
              <a:cs typeface="Optima"/>
            </a:endParaRPr>
          </a:p>
        </p:txBody>
      </p:sp>
      <p:cxnSp>
        <p:nvCxnSpPr>
          <p:cNvPr id="7" name="Connettore 2 6"/>
          <p:cNvCxnSpPr/>
          <p:nvPr/>
        </p:nvCxnSpPr>
        <p:spPr>
          <a:xfrm>
            <a:off x="1737059" y="6077283"/>
            <a:ext cx="538003" cy="0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2 114"/>
          <p:cNvCxnSpPr/>
          <p:nvPr/>
        </p:nvCxnSpPr>
        <p:spPr>
          <a:xfrm flipH="1">
            <a:off x="807584" y="4337821"/>
            <a:ext cx="592260" cy="0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CasellaDiTesto 100"/>
          <p:cNvSpPr txBox="1"/>
          <p:nvPr/>
        </p:nvSpPr>
        <p:spPr>
          <a:xfrm>
            <a:off x="1231490" y="6481182"/>
            <a:ext cx="195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Optima"/>
                <a:cs typeface="Optima"/>
              </a:rPr>
              <a:t>Angle of </a:t>
            </a:r>
            <a:r>
              <a:rPr lang="it-IT" dirty="0" err="1" smtClean="0">
                <a:latin typeface="Optima"/>
                <a:cs typeface="Optima"/>
              </a:rPr>
              <a:t>emission</a:t>
            </a:r>
            <a:endParaRPr lang="it-IT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7295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9420"/>
            <a:ext cx="664428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3764" name="Text Box 4"/>
          <p:cNvSpPr txBox="1">
            <a:spLocks noChangeArrowheads="1"/>
          </p:cNvSpPr>
          <p:nvPr/>
        </p:nvSpPr>
        <p:spPr bwMode="auto">
          <a:xfrm>
            <a:off x="679633" y="700088"/>
            <a:ext cx="56364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Fermi’s</a:t>
            </a:r>
            <a:r>
              <a:rPr lang="it-IT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 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Notes on </a:t>
            </a:r>
            <a:r>
              <a:rPr lang="it-IT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Thermodynamics</a:t>
            </a:r>
            <a:r>
              <a:rPr lang="it-IT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 and </a:t>
            </a:r>
            <a:r>
              <a:rPr lang="it-IT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Statistics</a:t>
            </a:r>
            <a:r>
              <a:rPr lang="it-IT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 (1953) </a:t>
            </a:r>
            <a:endParaRPr lang="it-IT" sz="1800" dirty="0">
              <a:solidFill>
                <a:schemeClr val="tx1">
                  <a:lumMod val="75000"/>
                  <a:lumOff val="25000"/>
                </a:schemeClr>
              </a:solidFill>
              <a:latin typeface="Optima"/>
              <a:cs typeface="Optima"/>
            </a:endParaRPr>
          </a:p>
        </p:txBody>
      </p:sp>
      <p:pic>
        <p:nvPicPr>
          <p:cNvPr id="3737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1066800"/>
            <a:ext cx="217011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3767" name="Text Box 7"/>
          <p:cNvSpPr txBox="1">
            <a:spLocks noChangeArrowheads="1"/>
          </p:cNvSpPr>
          <p:nvPr/>
        </p:nvSpPr>
        <p:spPr bwMode="auto">
          <a:xfrm>
            <a:off x="763588" y="-4763"/>
            <a:ext cx="574965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b="1" u="sng" dirty="0" err="1">
                <a:solidFill>
                  <a:srgbClr val="000090"/>
                </a:solidFill>
                <a:latin typeface="Optima"/>
                <a:cs typeface="Optima"/>
              </a:rPr>
              <a:t>Matter</a:t>
            </a:r>
            <a:r>
              <a:rPr lang="it-IT" sz="3200" b="1" u="sng" dirty="0">
                <a:solidFill>
                  <a:srgbClr val="000090"/>
                </a:solidFill>
                <a:latin typeface="Optima"/>
                <a:cs typeface="Optima"/>
              </a:rPr>
              <a:t> </a:t>
            </a:r>
            <a:r>
              <a:rPr lang="it-IT" sz="3200" b="1" u="sng" dirty="0" smtClean="0">
                <a:solidFill>
                  <a:srgbClr val="000090"/>
                </a:solidFill>
                <a:latin typeface="Optima"/>
                <a:cs typeface="Optima"/>
              </a:rPr>
              <a:t>in </a:t>
            </a:r>
            <a:r>
              <a:rPr lang="it-IT" sz="3200" b="1" u="sng" dirty="0" err="1" smtClean="0">
                <a:solidFill>
                  <a:srgbClr val="000090"/>
                </a:solidFill>
                <a:latin typeface="Optima"/>
                <a:cs typeface="Optima"/>
              </a:rPr>
              <a:t>unusual</a:t>
            </a:r>
            <a:r>
              <a:rPr lang="it-IT" sz="3200" b="1" u="sng" dirty="0" smtClean="0">
                <a:solidFill>
                  <a:srgbClr val="000090"/>
                </a:solidFill>
                <a:latin typeface="Optima"/>
                <a:cs typeface="Optima"/>
              </a:rPr>
              <a:t> </a:t>
            </a:r>
            <a:r>
              <a:rPr lang="it-IT" sz="3200" b="1" u="sng" dirty="0" err="1">
                <a:solidFill>
                  <a:srgbClr val="000090"/>
                </a:solidFill>
                <a:latin typeface="Optima"/>
                <a:cs typeface="Optima"/>
              </a:rPr>
              <a:t>conditions</a:t>
            </a:r>
            <a:r>
              <a:rPr lang="it-IT" sz="3200" b="1" u="sng" dirty="0">
                <a:solidFill>
                  <a:srgbClr val="000090"/>
                </a:solidFill>
                <a:latin typeface="Optima"/>
                <a:cs typeface="Optima"/>
              </a:rPr>
              <a:t>…</a:t>
            </a:r>
          </a:p>
        </p:txBody>
      </p:sp>
      <p:sp>
        <p:nvSpPr>
          <p:cNvPr id="2" name="CasellaDiTesto 1"/>
          <p:cNvSpPr txBox="1"/>
          <p:nvPr/>
        </p:nvSpPr>
        <p:spPr>
          <a:xfrm rot="16200000">
            <a:off x="-520655" y="2301389"/>
            <a:ext cx="14414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u="sng" dirty="0" smtClean="0"/>
              <a:t>Temperature</a:t>
            </a:r>
            <a:endParaRPr lang="it-IT" b="1" u="sng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807096" y="4272141"/>
            <a:ext cx="10120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b="1" u="sng" dirty="0" smtClean="0"/>
              <a:t>Pressure</a:t>
            </a:r>
            <a:endParaRPr lang="it-IT" b="1" u="sng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071008" y="1396013"/>
            <a:ext cx="413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rgbClr val="BD120C"/>
                </a:solidFill>
                <a:latin typeface="Optima"/>
                <a:cs typeface="Optima"/>
              </a:rPr>
              <a:t>Atoms</a:t>
            </a:r>
            <a:r>
              <a:rPr lang="it-IT" i="1" dirty="0" smtClean="0">
                <a:solidFill>
                  <a:srgbClr val="BD120C"/>
                </a:solidFill>
                <a:latin typeface="Optima"/>
                <a:cs typeface="Optima"/>
              </a:rPr>
              <a:t>, </a:t>
            </a:r>
            <a:r>
              <a:rPr lang="it-IT" i="1" dirty="0" err="1" smtClean="0">
                <a:solidFill>
                  <a:srgbClr val="BD120C"/>
                </a:solidFill>
                <a:latin typeface="Optima"/>
                <a:cs typeface="Optima"/>
              </a:rPr>
              <a:t>electrons</a:t>
            </a:r>
            <a:r>
              <a:rPr lang="it-IT" i="1" dirty="0" smtClean="0">
                <a:solidFill>
                  <a:srgbClr val="BD120C"/>
                </a:solidFill>
                <a:latin typeface="Optima"/>
                <a:cs typeface="Optima"/>
              </a:rPr>
              <a:t>, </a:t>
            </a:r>
            <a:r>
              <a:rPr lang="it-IT" i="1" dirty="0" err="1" smtClean="0">
                <a:solidFill>
                  <a:srgbClr val="BD120C"/>
                </a:solidFill>
                <a:latin typeface="Optima"/>
                <a:cs typeface="Optima"/>
              </a:rPr>
              <a:t>protons</a:t>
            </a:r>
            <a:r>
              <a:rPr lang="it-IT" i="1" dirty="0" smtClean="0">
                <a:solidFill>
                  <a:srgbClr val="BD120C"/>
                </a:solidFill>
                <a:latin typeface="Optima"/>
                <a:cs typeface="Optima"/>
              </a:rPr>
              <a:t>, </a:t>
            </a:r>
            <a:r>
              <a:rPr lang="it-IT" i="1" dirty="0" err="1" smtClean="0">
                <a:solidFill>
                  <a:srgbClr val="BD120C"/>
                </a:solidFill>
                <a:latin typeface="Optima"/>
                <a:cs typeface="Optima"/>
              </a:rPr>
              <a:t>neutrons</a:t>
            </a:r>
            <a:r>
              <a:rPr lang="it-IT" i="1" dirty="0" smtClean="0">
                <a:solidFill>
                  <a:srgbClr val="BD120C"/>
                </a:solidFill>
                <a:latin typeface="Optima"/>
                <a:cs typeface="Optima"/>
              </a:rPr>
              <a:t>, </a:t>
            </a:r>
            <a:r>
              <a:rPr lang="is-IS" i="1" dirty="0" smtClean="0">
                <a:solidFill>
                  <a:srgbClr val="BD120C"/>
                </a:solidFill>
                <a:latin typeface="Optima"/>
                <a:cs typeface="Optima"/>
              </a:rPr>
              <a:t>…</a:t>
            </a:r>
            <a:endParaRPr lang="it-IT" i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427008" y="1724380"/>
            <a:ext cx="505250" cy="2828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6316079" y="4042883"/>
            <a:ext cx="709209" cy="401697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 flipV="1">
            <a:off x="6215079" y="4222301"/>
            <a:ext cx="810209" cy="99677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7025288" y="4137312"/>
            <a:ext cx="113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00FF"/>
                </a:solidFill>
                <a:latin typeface="Apple Chancery"/>
                <a:cs typeface="Apple Chancery"/>
              </a:rPr>
              <a:t>d</a:t>
            </a:r>
            <a:r>
              <a:rPr lang="it-IT" dirty="0" err="1" smtClean="0">
                <a:solidFill>
                  <a:srgbClr val="0000FF"/>
                </a:solidFill>
                <a:latin typeface="Apple Chancery"/>
                <a:cs typeface="Apple Chancery"/>
              </a:rPr>
              <a:t>yne</a:t>
            </a:r>
            <a:r>
              <a:rPr lang="it-IT" dirty="0" smtClean="0">
                <a:solidFill>
                  <a:srgbClr val="0000FF"/>
                </a:solidFill>
                <a:latin typeface="Apple Chancery"/>
                <a:cs typeface="Apple Chancery"/>
              </a:rPr>
              <a:t>/cm</a:t>
            </a:r>
            <a:r>
              <a:rPr lang="it-IT" baseline="30000" dirty="0" smtClean="0">
                <a:solidFill>
                  <a:srgbClr val="0000FF"/>
                </a:solidFill>
                <a:latin typeface="Apple Chancery"/>
                <a:cs typeface="Apple Chancery"/>
              </a:rPr>
              <a:t>2</a:t>
            </a:r>
            <a:endParaRPr lang="it-IT" baseline="30000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22198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8" y="1365785"/>
            <a:ext cx="6692054" cy="251354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90151" y="1035327"/>
            <a:ext cx="746871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latin typeface="Optima"/>
                <a:cs typeface="Optima"/>
              </a:rPr>
              <a:t>1</a:t>
            </a:r>
            <a:r>
              <a:rPr lang="it-IT" b="1" dirty="0" smtClean="0">
                <a:latin typeface="Optima"/>
                <a:cs typeface="Optima"/>
              </a:rPr>
              <a:t>) </a:t>
            </a:r>
            <a:r>
              <a:rPr lang="it-IT" b="1" dirty="0" err="1" smtClean="0">
                <a:latin typeface="Optima"/>
                <a:cs typeface="Optima"/>
              </a:rPr>
              <a:t>Trivial</a:t>
            </a:r>
            <a:r>
              <a:rPr lang="it-IT" b="1" dirty="0" smtClean="0">
                <a:latin typeface="Optima"/>
                <a:cs typeface="Optima"/>
              </a:rPr>
              <a:t> </a:t>
            </a:r>
            <a:r>
              <a:rPr lang="it-IT" b="1" dirty="0" err="1" smtClean="0">
                <a:latin typeface="Optima"/>
                <a:cs typeface="Optima"/>
              </a:rPr>
              <a:t>after</a:t>
            </a:r>
            <a:r>
              <a:rPr lang="it-IT" b="1" dirty="0" smtClean="0">
                <a:latin typeface="Optima"/>
                <a:cs typeface="Optima"/>
              </a:rPr>
              <a:t> </a:t>
            </a:r>
            <a:r>
              <a:rPr lang="it-IT" b="1" dirty="0" err="1" smtClean="0">
                <a:latin typeface="Optima"/>
                <a:cs typeface="Optima"/>
              </a:rPr>
              <a:t>solving</a:t>
            </a:r>
            <a:r>
              <a:rPr lang="it-IT" b="1" dirty="0" smtClean="0">
                <a:latin typeface="Optima"/>
                <a:cs typeface="Optima"/>
              </a:rPr>
              <a:t> </a:t>
            </a:r>
            <a:r>
              <a:rPr lang="is-IS" b="1" dirty="0" smtClean="0">
                <a:latin typeface="Optima"/>
                <a:cs typeface="Optima"/>
              </a:rPr>
              <a:t>…. </a:t>
            </a:r>
            <a:r>
              <a:rPr lang="it-IT" b="1" dirty="0" err="1" smtClean="0">
                <a:latin typeface="Optima"/>
                <a:cs typeface="Optima"/>
              </a:rPr>
              <a:t>Relativistic</a:t>
            </a:r>
            <a:r>
              <a:rPr lang="it-IT" b="1" dirty="0" smtClean="0">
                <a:latin typeface="Optima"/>
                <a:cs typeface="Optima"/>
              </a:rPr>
              <a:t> </a:t>
            </a:r>
            <a:r>
              <a:rPr lang="it-IT" b="1" dirty="0" err="1" smtClean="0">
                <a:latin typeface="Optima"/>
                <a:cs typeface="Optima"/>
              </a:rPr>
              <a:t>Viscous</a:t>
            </a:r>
            <a:r>
              <a:rPr lang="it-IT" b="1" dirty="0" smtClean="0">
                <a:latin typeface="Optima"/>
                <a:cs typeface="Optima"/>
              </a:rPr>
              <a:t> </a:t>
            </a:r>
            <a:r>
              <a:rPr lang="it-IT" b="1" dirty="0" err="1" smtClean="0">
                <a:latin typeface="Optima"/>
                <a:cs typeface="Optima"/>
              </a:rPr>
              <a:t>Hydrodynamics</a:t>
            </a:r>
            <a:r>
              <a:rPr lang="it-IT" b="1" dirty="0" smtClean="0">
                <a:latin typeface="Optima"/>
                <a:cs typeface="Optima"/>
              </a:rPr>
              <a:t> </a:t>
            </a:r>
            <a:r>
              <a:rPr lang="it-IT" b="1" dirty="0" err="1" smtClean="0">
                <a:latin typeface="Optima"/>
                <a:cs typeface="Optima"/>
              </a:rPr>
              <a:t>at</a:t>
            </a:r>
            <a:r>
              <a:rPr lang="it-IT" b="1" dirty="0" smtClean="0">
                <a:latin typeface="Optima"/>
                <a:cs typeface="Optima"/>
              </a:rPr>
              <a:t> II° </a:t>
            </a:r>
            <a:r>
              <a:rPr lang="it-IT" b="1" dirty="0" err="1" smtClean="0">
                <a:latin typeface="Optima"/>
                <a:cs typeface="Optima"/>
              </a:rPr>
              <a:t>order</a:t>
            </a:r>
            <a:endParaRPr lang="it-IT" b="1" dirty="0">
              <a:latin typeface="Optima"/>
              <a:cs typeface="Optim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0363" y="3997972"/>
            <a:ext cx="7679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All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is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done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assuming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that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matter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created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is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thermal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at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smtClean="0">
                <a:solidFill>
                  <a:srgbClr val="BD120C"/>
                </a:solidFill>
                <a:latin typeface="Symbol" charset="2"/>
                <a:cs typeface="Symbol" charset="2"/>
              </a:rPr>
              <a:t>t 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≈ O(1fm/c)</a:t>
            </a:r>
            <a:endParaRPr lang="it-IT" sz="20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204118" y="-25467"/>
            <a:ext cx="31417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Just </a:t>
            </a:r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one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 Note </a:t>
            </a:r>
            <a:r>
              <a:rPr lang="is-IS" sz="3200" b="1" dirty="0" smtClean="0">
                <a:solidFill>
                  <a:srgbClr val="BD120C"/>
                </a:solidFill>
                <a:latin typeface="Optima"/>
                <a:cs typeface="Optima"/>
              </a:rPr>
              <a:t>…</a:t>
            </a:r>
            <a:endParaRPr lang="it-IT" sz="32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94449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3021"/>
            <a:ext cx="9144000" cy="453161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3789" y="513158"/>
            <a:ext cx="891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CC1B14"/>
                </a:solidFill>
                <a:latin typeface="Optima"/>
                <a:cs typeface="Optima"/>
              </a:rPr>
              <a:t>Shear</a:t>
            </a:r>
            <a:r>
              <a:rPr lang="it-IT" sz="2800" b="1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sz="2800" b="1" dirty="0" err="1" smtClean="0">
                <a:solidFill>
                  <a:srgbClr val="CC1B14"/>
                </a:solidFill>
                <a:latin typeface="Optima"/>
                <a:cs typeface="Optima"/>
              </a:rPr>
              <a:t>Viscosity</a:t>
            </a:r>
            <a:r>
              <a:rPr lang="it-IT" sz="2800" b="1" dirty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sz="2800" b="1" dirty="0" smtClean="0">
                <a:solidFill>
                  <a:srgbClr val="CC1B14"/>
                </a:solidFill>
                <a:latin typeface="Optima"/>
                <a:cs typeface="Optima"/>
              </a:rPr>
              <a:t>for </a:t>
            </a:r>
            <a:r>
              <a:rPr lang="it-IT" sz="2800" b="1" dirty="0" err="1" smtClean="0">
                <a:solidFill>
                  <a:srgbClr val="CC1B14"/>
                </a:solidFill>
                <a:latin typeface="Optima"/>
                <a:cs typeface="Optima"/>
              </a:rPr>
              <a:t>systems</a:t>
            </a:r>
            <a:r>
              <a:rPr lang="it-IT" sz="2800" b="1" dirty="0" smtClean="0">
                <a:solidFill>
                  <a:srgbClr val="CC1B14"/>
                </a:solidFill>
                <a:latin typeface="Optima"/>
                <a:cs typeface="Optima"/>
              </a:rPr>
              <a:t> in 20 </a:t>
            </a:r>
            <a:r>
              <a:rPr lang="it-IT" sz="2800" b="1" dirty="0" err="1" smtClean="0">
                <a:solidFill>
                  <a:srgbClr val="CC1B14"/>
                </a:solidFill>
                <a:latin typeface="Optima"/>
                <a:cs typeface="Optima"/>
              </a:rPr>
              <a:t>order</a:t>
            </a:r>
            <a:r>
              <a:rPr lang="it-IT" sz="2800" b="1" dirty="0" smtClean="0">
                <a:solidFill>
                  <a:srgbClr val="CC1B14"/>
                </a:solidFill>
                <a:latin typeface="Optima"/>
                <a:cs typeface="Optima"/>
              </a:rPr>
              <a:t> of T </a:t>
            </a:r>
            <a:r>
              <a:rPr lang="it-IT" sz="2800" b="1" dirty="0" err="1" smtClean="0">
                <a:solidFill>
                  <a:srgbClr val="CC1B14"/>
                </a:solidFill>
                <a:latin typeface="Optima"/>
                <a:cs typeface="Optima"/>
              </a:rPr>
              <a:t>magnitudes</a:t>
            </a:r>
            <a:r>
              <a:rPr lang="it-IT" sz="2800" b="1" dirty="0" smtClean="0">
                <a:solidFill>
                  <a:srgbClr val="CC1B14"/>
                </a:solidFill>
                <a:latin typeface="Optima"/>
                <a:cs typeface="Optima"/>
              </a:rPr>
              <a:t>!</a:t>
            </a:r>
            <a:endParaRPr lang="it-IT" sz="2800" b="1" dirty="0">
              <a:solidFill>
                <a:srgbClr val="CC1B14"/>
              </a:solidFill>
              <a:latin typeface="Optima"/>
              <a:cs typeface="Optima"/>
            </a:endParaRPr>
          </a:p>
        </p:txBody>
      </p:sp>
      <p:sp>
        <p:nvSpPr>
          <p:cNvPr id="5" name="Figura a mano libera 4"/>
          <p:cNvSpPr/>
          <p:nvPr/>
        </p:nvSpPr>
        <p:spPr>
          <a:xfrm>
            <a:off x="7710441" y="2397882"/>
            <a:ext cx="1205161" cy="168560"/>
          </a:xfrm>
          <a:custGeom>
            <a:avLst/>
            <a:gdLst>
              <a:gd name="connsiteX0" fmla="*/ 0 w 1205161"/>
              <a:gd name="connsiteY0" fmla="*/ 168560 h 168560"/>
              <a:gd name="connsiteX1" fmla="*/ 440597 w 1205161"/>
              <a:gd name="connsiteY1" fmla="*/ 90812 h 168560"/>
              <a:gd name="connsiteX2" fmla="*/ 933028 w 1205161"/>
              <a:gd name="connsiteY2" fmla="*/ 13064 h 168560"/>
              <a:gd name="connsiteX3" fmla="*/ 1205161 w 1205161"/>
              <a:gd name="connsiteY3" fmla="*/ 106 h 168560"/>
              <a:gd name="connsiteX4" fmla="*/ 1205161 w 1205161"/>
              <a:gd name="connsiteY4" fmla="*/ 106 h 16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161" h="168560">
                <a:moveTo>
                  <a:pt x="0" y="168560"/>
                </a:moveTo>
                <a:lnTo>
                  <a:pt x="440597" y="90812"/>
                </a:lnTo>
                <a:cubicBezTo>
                  <a:pt x="596102" y="64896"/>
                  <a:pt x="805601" y="28182"/>
                  <a:pt x="933028" y="13064"/>
                </a:cubicBezTo>
                <a:cubicBezTo>
                  <a:pt x="1060455" y="-2054"/>
                  <a:pt x="1205161" y="106"/>
                  <a:pt x="1205161" y="106"/>
                </a:cubicBezTo>
                <a:lnTo>
                  <a:pt x="1205161" y="106"/>
                </a:lnTo>
              </a:path>
            </a:pathLst>
          </a:custGeom>
          <a:ln w="5715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 rot="21130021">
            <a:off x="7503097" y="2093233"/>
            <a:ext cx="151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7E02"/>
                </a:solidFill>
              </a:rPr>
              <a:t>pQCD</a:t>
            </a:r>
            <a:r>
              <a:rPr lang="it-IT" dirty="0" smtClean="0">
                <a:solidFill>
                  <a:srgbClr val="007E02"/>
                </a:solidFill>
              </a:rPr>
              <a:t>- plasma</a:t>
            </a:r>
            <a:endParaRPr lang="it-IT" dirty="0">
              <a:solidFill>
                <a:srgbClr val="007E02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5574632"/>
            <a:ext cx="601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Optima"/>
                <a:cs typeface="Optima"/>
              </a:rPr>
              <a:t>Report to the </a:t>
            </a:r>
            <a:r>
              <a:rPr lang="it-IT" dirty="0" err="1">
                <a:latin typeface="Optima"/>
                <a:cs typeface="Optima"/>
              </a:rPr>
              <a:t>Nuclear</a:t>
            </a:r>
            <a:r>
              <a:rPr lang="it-IT" dirty="0">
                <a:latin typeface="Optima"/>
                <a:cs typeface="Optima"/>
              </a:rPr>
              <a:t> Science </a:t>
            </a:r>
            <a:r>
              <a:rPr lang="it-IT" dirty="0" err="1">
                <a:latin typeface="Optima"/>
                <a:cs typeface="Optima"/>
              </a:rPr>
              <a:t>Advisory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Committee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smtClean="0">
                <a:latin typeface="Optima"/>
                <a:cs typeface="Optima"/>
              </a:rPr>
              <a:t>in </a:t>
            </a:r>
            <a:r>
              <a:rPr lang="it-IT" dirty="0">
                <a:latin typeface="Optima"/>
                <a:cs typeface="Optima"/>
              </a:rPr>
              <a:t>2013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6840" y="1006266"/>
            <a:ext cx="662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×4</a:t>
            </a:r>
            <a:r>
              <a:rPr lang="it-IT" sz="2400" dirty="0" smtClean="0">
                <a:latin typeface="Symbol" charset="2"/>
                <a:cs typeface="Symbol" charset="2"/>
              </a:rPr>
              <a:t>p</a:t>
            </a:r>
            <a:endParaRPr lang="it-IT" sz="2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51998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1478773" y="102617"/>
            <a:ext cx="642996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One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 more </a:t>
            </a:r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thing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about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elliptic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 flow</a:t>
            </a:r>
            <a:endParaRPr lang="it-IT" sz="32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4140200" y="3716338"/>
            <a:ext cx="337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>
                <a:solidFill>
                  <a:schemeClr val="bg1"/>
                </a:solidFill>
                <a:latin typeface="Times New Roman" charset="0"/>
              </a:rPr>
              <a:t>Lacey and Taranenenko, PoS 2006</a:t>
            </a:r>
          </a:p>
        </p:txBody>
      </p:sp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2" y="796359"/>
            <a:ext cx="8467727" cy="393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139103" y="827901"/>
            <a:ext cx="2769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BD120C"/>
                </a:solidFill>
                <a:latin typeface="Optima"/>
                <a:cs typeface="Optima"/>
              </a:rPr>
              <a:t>V</a:t>
            </a:r>
            <a:r>
              <a:rPr lang="it-IT" sz="2000" baseline="-25000" dirty="0" smtClean="0">
                <a:solidFill>
                  <a:srgbClr val="BD120C"/>
                </a:solidFill>
                <a:latin typeface="Optima"/>
                <a:cs typeface="Optima"/>
              </a:rPr>
              <a:t>2</a:t>
            </a:r>
            <a:r>
              <a:rPr lang="it-IT" sz="2000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dirty="0" err="1" smtClean="0">
                <a:solidFill>
                  <a:srgbClr val="BD120C"/>
                </a:solidFill>
                <a:latin typeface="Optima"/>
                <a:cs typeface="Optima"/>
              </a:rPr>
              <a:t>baryons</a:t>
            </a:r>
            <a:r>
              <a:rPr lang="it-IT" sz="2000" dirty="0" smtClean="0">
                <a:solidFill>
                  <a:srgbClr val="BD120C"/>
                </a:solidFill>
                <a:latin typeface="Optima"/>
                <a:cs typeface="Optima"/>
              </a:rPr>
              <a:t> and </a:t>
            </a:r>
            <a:r>
              <a:rPr lang="it-IT" sz="2000" dirty="0" err="1" smtClean="0">
                <a:solidFill>
                  <a:srgbClr val="BD120C"/>
                </a:solidFill>
                <a:latin typeface="Optima"/>
                <a:cs typeface="Optima"/>
              </a:rPr>
              <a:t>mesons</a:t>
            </a:r>
            <a:endParaRPr lang="it-IT" sz="2000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4793990"/>
            <a:ext cx="9144000" cy="161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it-IT" sz="2400" dirty="0">
                <a:solidFill>
                  <a:srgbClr val="BD120C"/>
                </a:solidFill>
                <a:latin typeface="Optima"/>
                <a:cs typeface="Optima"/>
              </a:rPr>
              <a:t>A</a:t>
            </a:r>
            <a:r>
              <a:rPr lang="it-IT" sz="2400" dirty="0" smtClean="0">
                <a:solidFill>
                  <a:srgbClr val="BD120C"/>
                </a:solidFill>
                <a:latin typeface="Optima"/>
                <a:cs typeface="Optima"/>
              </a:rPr>
              <a:t>lways </a:t>
            </a:r>
            <a:r>
              <a:rPr lang="it-IT" sz="2400" b="1" dirty="0" err="1" smtClean="0">
                <a:solidFill>
                  <a:srgbClr val="BD120C"/>
                </a:solidFill>
                <a:latin typeface="Optima"/>
                <a:cs typeface="Optima"/>
              </a:rPr>
              <a:t>one</a:t>
            </a:r>
            <a:r>
              <a:rPr lang="it-IT" sz="24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400" b="1" dirty="0" err="1" smtClean="0">
                <a:solidFill>
                  <a:srgbClr val="BD120C"/>
                </a:solidFill>
                <a:latin typeface="Optima"/>
                <a:cs typeface="Optima"/>
              </a:rPr>
              <a:t>question</a:t>
            </a:r>
            <a:r>
              <a:rPr lang="it-IT" sz="24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400" b="1" dirty="0" err="1" smtClean="0">
                <a:solidFill>
                  <a:srgbClr val="BD120C"/>
                </a:solidFill>
                <a:latin typeface="Optima"/>
                <a:cs typeface="Optima"/>
              </a:rPr>
              <a:t>bounces</a:t>
            </a:r>
            <a:r>
              <a:rPr lang="it-IT" sz="2400" b="1" dirty="0" smtClean="0">
                <a:solidFill>
                  <a:srgbClr val="BD120C"/>
                </a:solidFill>
                <a:latin typeface="Optima"/>
                <a:cs typeface="Optima"/>
              </a:rPr>
              <a:t> back</a:t>
            </a:r>
            <a:r>
              <a:rPr lang="it-IT" sz="2400" dirty="0" smtClean="0">
                <a:solidFill>
                  <a:srgbClr val="BD120C"/>
                </a:solidFill>
                <a:latin typeface="Optima"/>
                <a:cs typeface="Optima"/>
              </a:rPr>
              <a:t>!</a:t>
            </a:r>
          </a:p>
          <a:p>
            <a:pPr algn="ctr">
              <a:lnSpc>
                <a:spcPct val="140000"/>
              </a:lnSpc>
            </a:pPr>
            <a:r>
              <a:rPr lang="it-IT" sz="2400" b="1" dirty="0" smtClean="0">
                <a:solidFill>
                  <a:srgbClr val="BD120C"/>
                </a:solidFill>
                <a:latin typeface="Optima"/>
                <a:cs typeface="Optima"/>
              </a:rPr>
              <a:t>Can </a:t>
            </a:r>
            <a:r>
              <a:rPr lang="it-IT" sz="2400" b="1" dirty="0" err="1" smtClean="0">
                <a:solidFill>
                  <a:srgbClr val="BD120C"/>
                </a:solidFill>
                <a:latin typeface="Optima"/>
                <a:cs typeface="Optima"/>
              </a:rPr>
              <a:t>we</a:t>
            </a:r>
            <a:r>
              <a:rPr lang="it-IT" sz="24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400" b="1" dirty="0" err="1" smtClean="0">
                <a:solidFill>
                  <a:srgbClr val="BD120C"/>
                </a:solidFill>
                <a:latin typeface="Optima"/>
                <a:cs typeface="Optima"/>
              </a:rPr>
              <a:t>see</a:t>
            </a:r>
            <a:r>
              <a:rPr lang="it-IT" sz="2400" b="1" dirty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400" b="1" dirty="0" err="1" smtClean="0">
                <a:solidFill>
                  <a:srgbClr val="BD120C"/>
                </a:solidFill>
                <a:latin typeface="Optima"/>
                <a:cs typeface="Optima"/>
              </a:rPr>
              <a:t>how</a:t>
            </a:r>
            <a:r>
              <a:rPr lang="it-IT" sz="2400" b="1" dirty="0" smtClean="0">
                <a:solidFill>
                  <a:srgbClr val="BD120C"/>
                </a:solidFill>
                <a:latin typeface="Optima"/>
                <a:cs typeface="Optima"/>
              </a:rPr>
              <a:t> and </a:t>
            </a:r>
            <a:r>
              <a:rPr lang="it-IT" sz="2400" b="1" dirty="0" err="1" smtClean="0">
                <a:solidFill>
                  <a:srgbClr val="BD120C"/>
                </a:solidFill>
                <a:latin typeface="Optima"/>
                <a:cs typeface="Optima"/>
              </a:rPr>
              <a:t>if</a:t>
            </a:r>
            <a:r>
              <a:rPr lang="it-IT" sz="24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400" b="1" dirty="0" err="1" smtClean="0">
                <a:solidFill>
                  <a:srgbClr val="BD120C"/>
                </a:solidFill>
                <a:latin typeface="Optima"/>
                <a:cs typeface="Optima"/>
              </a:rPr>
              <a:t>quarks</a:t>
            </a:r>
            <a:r>
              <a:rPr lang="it-IT" sz="2400" b="1" dirty="0" smtClean="0">
                <a:solidFill>
                  <a:srgbClr val="BD120C"/>
                </a:solidFill>
                <a:latin typeface="Optima"/>
                <a:cs typeface="Optima"/>
              </a:rPr>
              <a:t> are </a:t>
            </a:r>
            <a:r>
              <a:rPr lang="it-IT" sz="2400" b="1" dirty="0" err="1" smtClean="0">
                <a:solidFill>
                  <a:srgbClr val="BD120C"/>
                </a:solidFill>
                <a:latin typeface="Optima"/>
                <a:cs typeface="Optima"/>
              </a:rPr>
              <a:t>flowing</a:t>
            </a:r>
            <a:r>
              <a:rPr lang="it-IT" sz="2400" b="1" dirty="0" smtClean="0">
                <a:solidFill>
                  <a:srgbClr val="BD120C"/>
                </a:solidFill>
                <a:latin typeface="Optima"/>
                <a:cs typeface="Optima"/>
              </a:rPr>
              <a:t>?</a:t>
            </a:r>
            <a:endParaRPr lang="it-IT" sz="2400" b="1" dirty="0">
              <a:solidFill>
                <a:srgbClr val="BD120C"/>
              </a:solidFill>
              <a:latin typeface="Optima"/>
              <a:cs typeface="Optima"/>
            </a:endParaRPr>
          </a:p>
          <a:p>
            <a:pPr algn="ctr">
              <a:lnSpc>
                <a:spcPct val="140000"/>
              </a:lnSpc>
            </a:pPr>
            <a:r>
              <a:rPr lang="it-IT" sz="2400" dirty="0" err="1" smtClean="0">
                <a:solidFill>
                  <a:srgbClr val="BD120C"/>
                </a:solidFill>
                <a:latin typeface="Optima"/>
                <a:cs typeface="Optima"/>
              </a:rPr>
              <a:t>Confinement</a:t>
            </a:r>
            <a:r>
              <a:rPr lang="it-IT" sz="2400" dirty="0" smtClean="0">
                <a:solidFill>
                  <a:srgbClr val="BD120C"/>
                </a:solidFill>
                <a:latin typeface="Optima"/>
                <a:cs typeface="Optima"/>
              </a:rPr>
              <a:t>: </a:t>
            </a:r>
            <a:r>
              <a:rPr lang="it-IT" sz="2400" dirty="0" err="1" smtClean="0">
                <a:solidFill>
                  <a:srgbClr val="BD120C"/>
                </a:solidFill>
                <a:latin typeface="Optima"/>
                <a:cs typeface="Optima"/>
              </a:rPr>
              <a:t>we</a:t>
            </a:r>
            <a:r>
              <a:rPr lang="it-IT" sz="2400" dirty="0" smtClean="0">
                <a:solidFill>
                  <a:srgbClr val="BD120C"/>
                </a:solidFill>
                <a:latin typeface="Optima"/>
                <a:cs typeface="Optima"/>
              </a:rPr>
              <a:t> can </a:t>
            </a:r>
            <a:r>
              <a:rPr lang="it-IT" sz="2400" dirty="0" err="1" smtClean="0">
                <a:solidFill>
                  <a:srgbClr val="BD120C"/>
                </a:solidFill>
                <a:latin typeface="Optima"/>
                <a:cs typeface="Optima"/>
              </a:rPr>
              <a:t>see</a:t>
            </a:r>
            <a:r>
              <a:rPr lang="it-IT" sz="2400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400" dirty="0" err="1" smtClean="0">
                <a:solidFill>
                  <a:srgbClr val="BD120C"/>
                </a:solidFill>
                <a:latin typeface="Optima"/>
                <a:cs typeface="Optima"/>
              </a:rPr>
              <a:t>only</a:t>
            </a:r>
            <a:r>
              <a:rPr lang="it-IT" sz="2400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400" dirty="0" err="1" smtClean="0">
                <a:solidFill>
                  <a:srgbClr val="BD120C"/>
                </a:solidFill>
                <a:latin typeface="Optima"/>
                <a:cs typeface="Optima"/>
              </a:rPr>
              <a:t>hadrons</a:t>
            </a:r>
            <a:r>
              <a:rPr lang="it-IT" sz="2400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400" dirty="0" err="1" smtClean="0">
                <a:solidFill>
                  <a:srgbClr val="BD120C"/>
                </a:solidFill>
                <a:latin typeface="Optima"/>
                <a:cs typeface="Optima"/>
              </a:rPr>
              <a:t>flowing</a:t>
            </a:r>
            <a:endParaRPr lang="it-IT" sz="2400" dirty="0" smtClean="0">
              <a:solidFill>
                <a:srgbClr val="BD120C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2054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2590" name="Text Box 14"/>
          <p:cNvSpPr txBox="1">
            <a:spLocks noChangeArrowheads="1"/>
          </p:cNvSpPr>
          <p:nvPr/>
        </p:nvSpPr>
        <p:spPr bwMode="auto">
          <a:xfrm>
            <a:off x="778127" y="49464"/>
            <a:ext cx="42771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My first </a:t>
            </a:r>
            <a:r>
              <a:rPr lang="it-IT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Proceedings</a:t>
            </a:r>
            <a:r>
              <a:rPr lang="it-IT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on QGP…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63730" y="6205439"/>
            <a:ext cx="483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Texas A&amp;M, </a:t>
            </a:r>
            <a:r>
              <a:rPr lang="it-IT" dirty="0" err="1" smtClean="0">
                <a:solidFill>
                  <a:srgbClr val="FFFF00"/>
                </a:solidFill>
              </a:rPr>
              <a:t>October</a:t>
            </a:r>
            <a:r>
              <a:rPr lang="it-IT" dirty="0" smtClean="0">
                <a:solidFill>
                  <a:srgbClr val="FFFF00"/>
                </a:solidFill>
              </a:rPr>
              <a:t> 2002 – </a:t>
            </a:r>
            <a:r>
              <a:rPr lang="it-IT" dirty="0" err="1" smtClean="0">
                <a:solidFill>
                  <a:srgbClr val="FFFF00"/>
                </a:solidFill>
              </a:rPr>
              <a:t>gift</a:t>
            </a:r>
            <a:r>
              <a:rPr lang="it-IT" dirty="0" smtClean="0">
                <a:solidFill>
                  <a:srgbClr val="FFFF00"/>
                </a:solidFill>
              </a:rPr>
              <a:t> from Peter Levai</a:t>
            </a:r>
            <a:endParaRPr lang="it-IT" dirty="0">
              <a:solidFill>
                <a:srgbClr val="FFFF00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 flipV="1">
            <a:off x="1671053" y="3248526"/>
            <a:ext cx="1951789" cy="26737"/>
          </a:xfrm>
          <a:prstGeom prst="line">
            <a:avLst/>
          </a:prstGeom>
          <a:ln w="38100" cmpd="dbl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89" name="Group 13"/>
          <p:cNvGrpSpPr>
            <a:grpSpLocks/>
          </p:cNvGrpSpPr>
          <p:nvPr/>
        </p:nvGrpSpPr>
        <p:grpSpPr bwMode="auto">
          <a:xfrm>
            <a:off x="4876800" y="894066"/>
            <a:ext cx="4267200" cy="2743200"/>
            <a:chOff x="2400" y="2232"/>
            <a:chExt cx="3360" cy="2088"/>
          </a:xfrm>
        </p:grpSpPr>
        <p:pic>
          <p:nvPicPr>
            <p:cNvPr id="15258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" y="2232"/>
              <a:ext cx="1062" cy="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2587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" y="2232"/>
              <a:ext cx="1182" cy="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2588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2232"/>
              <a:ext cx="1134" cy="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15258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5105400" y="3080218"/>
            <a:ext cx="1582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dirty="0" err="1">
                <a:solidFill>
                  <a:srgbClr val="000066"/>
                </a:solidFill>
                <a:latin typeface="Bauhaus 93" charset="0"/>
              </a:rPr>
              <a:t>F</a:t>
            </a:r>
            <a:r>
              <a:rPr lang="it-IT" sz="2400" dirty="0" err="1" smtClean="0">
                <a:solidFill>
                  <a:srgbClr val="000066"/>
                </a:solidFill>
                <a:latin typeface="Bauhaus 93" charset="0"/>
              </a:rPr>
              <a:t>at</a:t>
            </a:r>
            <a:r>
              <a:rPr lang="it-IT" sz="2400" dirty="0" smtClean="0">
                <a:solidFill>
                  <a:srgbClr val="000066"/>
                </a:solidFill>
                <a:latin typeface="Bauhaus 93" charset="0"/>
              </a:rPr>
              <a:t> </a:t>
            </a:r>
            <a:r>
              <a:rPr lang="it-IT" sz="2400" dirty="0" err="1">
                <a:solidFill>
                  <a:srgbClr val="000066"/>
                </a:solidFill>
                <a:latin typeface="Bauhaus 93" charset="0"/>
              </a:rPr>
              <a:t>Burger</a:t>
            </a:r>
            <a:endParaRPr lang="it-IT" sz="2400" dirty="0">
              <a:solidFill>
                <a:srgbClr val="000066"/>
              </a:solidFill>
              <a:latin typeface="Bauhaus 93" charset="0"/>
            </a:endParaRPr>
          </a:p>
        </p:txBody>
      </p:sp>
      <p:sp>
        <p:nvSpPr>
          <p:cNvPr id="152590" name="Text Box 14"/>
          <p:cNvSpPr txBox="1">
            <a:spLocks noChangeArrowheads="1"/>
          </p:cNvSpPr>
          <p:nvPr/>
        </p:nvSpPr>
        <p:spPr bwMode="auto">
          <a:xfrm>
            <a:off x="778127" y="49464"/>
            <a:ext cx="42771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My first </a:t>
            </a:r>
            <a:r>
              <a:rPr lang="it-IT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P</a:t>
            </a:r>
            <a:r>
              <a:rPr lang="it-IT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roceedings</a:t>
            </a:r>
            <a:r>
              <a:rPr lang="it-IT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on QGP… </a:t>
            </a:r>
          </a:p>
        </p:txBody>
      </p:sp>
      <p:pic>
        <p:nvPicPr>
          <p:cNvPr id="15259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24308"/>
            <a:ext cx="4038599" cy="238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2592" name="Text Box 16"/>
          <p:cNvSpPr txBox="1">
            <a:spLocks noChangeArrowheads="1"/>
          </p:cNvSpPr>
          <p:nvPr/>
        </p:nvSpPr>
        <p:spPr bwMode="auto">
          <a:xfrm>
            <a:off x="5203478" y="904702"/>
            <a:ext cx="996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99"/>
                </a:solidFill>
              </a:rPr>
              <a:t>P</a:t>
            </a:r>
            <a:r>
              <a:rPr lang="it-IT" sz="2000" dirty="0" smtClean="0">
                <a:solidFill>
                  <a:srgbClr val="000099"/>
                </a:solidFill>
              </a:rPr>
              <a:t>. Levai</a:t>
            </a:r>
            <a:endParaRPr lang="it-IT" sz="2000" dirty="0">
              <a:solidFill>
                <a:srgbClr val="000099"/>
              </a:solidFill>
            </a:endParaRPr>
          </a:p>
        </p:txBody>
      </p:sp>
      <p:sp>
        <p:nvSpPr>
          <p:cNvPr id="152593" name="Text Box 17"/>
          <p:cNvSpPr txBox="1">
            <a:spLocks noChangeArrowheads="1"/>
          </p:cNvSpPr>
          <p:nvPr/>
        </p:nvSpPr>
        <p:spPr bwMode="auto">
          <a:xfrm>
            <a:off x="5241520" y="3537418"/>
            <a:ext cx="10754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V. Greco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63730" y="6205439"/>
            <a:ext cx="483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Texas A&amp;M, </a:t>
            </a:r>
            <a:r>
              <a:rPr lang="it-IT" dirty="0" err="1" smtClean="0">
                <a:solidFill>
                  <a:srgbClr val="FFFF00"/>
                </a:solidFill>
              </a:rPr>
              <a:t>October</a:t>
            </a:r>
            <a:r>
              <a:rPr lang="it-IT" dirty="0" smtClean="0">
                <a:solidFill>
                  <a:srgbClr val="FFFF00"/>
                </a:solidFill>
              </a:rPr>
              <a:t> 2012 – </a:t>
            </a:r>
            <a:r>
              <a:rPr lang="it-IT" dirty="0" err="1" smtClean="0">
                <a:solidFill>
                  <a:srgbClr val="FFFF00"/>
                </a:solidFill>
              </a:rPr>
              <a:t>gift</a:t>
            </a:r>
            <a:r>
              <a:rPr lang="it-IT" dirty="0" smtClean="0">
                <a:solidFill>
                  <a:srgbClr val="FFFF00"/>
                </a:solidFill>
              </a:rPr>
              <a:t> from Peter Levai</a:t>
            </a:r>
            <a:endParaRPr lang="it-IT" dirty="0">
              <a:solidFill>
                <a:srgbClr val="FFFF00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 flipV="1">
            <a:off x="1671053" y="3248526"/>
            <a:ext cx="1951789" cy="26737"/>
          </a:xfrm>
          <a:prstGeom prst="line">
            <a:avLst/>
          </a:prstGeom>
          <a:ln w="38100" cmpd="dbl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5157236" y="34138"/>
            <a:ext cx="3913518" cy="697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dirty="0" err="1" smtClean="0">
                <a:solidFill>
                  <a:srgbClr val="000090"/>
                </a:solidFill>
                <a:latin typeface="Optima"/>
                <a:cs typeface="Optima"/>
              </a:rPr>
              <a:t>Disccusing</a:t>
            </a:r>
            <a:r>
              <a:rPr lang="it-IT" dirty="0" smtClean="0">
                <a:solidFill>
                  <a:srgbClr val="000090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Optima"/>
                <a:cs typeface="Optima"/>
              </a:rPr>
              <a:t>at</a:t>
            </a:r>
            <a:r>
              <a:rPr lang="it-IT" dirty="0" smtClean="0">
                <a:solidFill>
                  <a:srgbClr val="000090"/>
                </a:solidFill>
                <a:latin typeface="Optima"/>
                <a:cs typeface="Optima"/>
              </a:rPr>
              <a:t> </a:t>
            </a:r>
            <a:r>
              <a:rPr lang="it-IT" dirty="0" smtClean="0">
                <a:solidFill>
                  <a:srgbClr val="000090"/>
                </a:solidFill>
                <a:latin typeface="Optima"/>
                <a:cs typeface="Optima"/>
              </a:rPr>
              <a:t>lunch with </a:t>
            </a:r>
            <a:r>
              <a:rPr lang="it-IT" b="1" dirty="0" smtClean="0">
                <a:solidFill>
                  <a:srgbClr val="000090"/>
                </a:solidFill>
                <a:latin typeface="Optima"/>
                <a:cs typeface="Optima"/>
              </a:rPr>
              <a:t>Peter  Levai </a:t>
            </a:r>
          </a:p>
          <a:p>
            <a:pPr>
              <a:lnSpc>
                <a:spcPct val="110000"/>
              </a:lnSpc>
            </a:pPr>
            <a:r>
              <a:rPr lang="it-IT" dirty="0" smtClean="0">
                <a:solidFill>
                  <a:srgbClr val="000090"/>
                </a:solidFill>
                <a:latin typeface="Optima"/>
                <a:cs typeface="Optima"/>
              </a:rPr>
              <a:t>(</a:t>
            </a:r>
            <a:r>
              <a:rPr lang="it-IT" dirty="0" err="1">
                <a:solidFill>
                  <a:srgbClr val="000090"/>
                </a:solidFill>
                <a:latin typeface="Optima"/>
                <a:cs typeface="Optima"/>
              </a:rPr>
              <a:t>D</a:t>
            </a:r>
            <a:r>
              <a:rPr lang="it-IT" dirty="0" err="1" smtClean="0">
                <a:solidFill>
                  <a:srgbClr val="000090"/>
                </a:solidFill>
                <a:latin typeface="Optima"/>
                <a:cs typeface="Optima"/>
              </a:rPr>
              <a:t>irector</a:t>
            </a:r>
            <a:r>
              <a:rPr lang="it-IT" dirty="0" smtClean="0">
                <a:solidFill>
                  <a:srgbClr val="000090"/>
                </a:solidFill>
                <a:latin typeface="Optima"/>
                <a:cs typeface="Optima"/>
              </a:rPr>
              <a:t> of MTA </a:t>
            </a:r>
            <a:r>
              <a:rPr lang="it-IT" dirty="0" err="1" smtClean="0">
                <a:solidFill>
                  <a:srgbClr val="000090"/>
                </a:solidFill>
                <a:latin typeface="Optima"/>
                <a:cs typeface="Optima"/>
              </a:rPr>
              <a:t>Wigner</a:t>
            </a:r>
            <a:r>
              <a:rPr lang="it-IT" dirty="0" smtClean="0">
                <a:solidFill>
                  <a:srgbClr val="000090"/>
                </a:solidFill>
                <a:latin typeface="Optima"/>
                <a:cs typeface="Optima"/>
              </a:rPr>
              <a:t>-Budapest</a:t>
            </a:r>
            <a:r>
              <a:rPr lang="is-IS" dirty="0" smtClean="0">
                <a:solidFill>
                  <a:srgbClr val="000090"/>
                </a:solidFill>
                <a:latin typeface="Optima"/>
                <a:cs typeface="Optima"/>
              </a:rPr>
              <a:t>…)</a:t>
            </a:r>
            <a:endParaRPr lang="it-IT" dirty="0">
              <a:solidFill>
                <a:srgbClr val="00009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53664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1" grpId="0"/>
      <p:bldP spid="152592" grpId="0"/>
      <p:bldP spid="15259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2590" name="Text Box 14"/>
          <p:cNvSpPr txBox="1">
            <a:spLocks noChangeArrowheads="1"/>
          </p:cNvSpPr>
          <p:nvPr/>
        </p:nvSpPr>
        <p:spPr bwMode="auto">
          <a:xfrm>
            <a:off x="778127" y="49464"/>
            <a:ext cx="42771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My first </a:t>
            </a:r>
            <a:r>
              <a:rPr lang="it-IT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Proceedings</a:t>
            </a:r>
            <a:r>
              <a:rPr lang="it-IT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on QGP…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30570" y="6256425"/>
            <a:ext cx="483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Texas A&amp;M, </a:t>
            </a:r>
            <a:r>
              <a:rPr lang="it-IT" dirty="0" err="1" smtClean="0">
                <a:solidFill>
                  <a:srgbClr val="FFFF00"/>
                </a:solidFill>
              </a:rPr>
              <a:t>October</a:t>
            </a:r>
            <a:r>
              <a:rPr lang="it-IT" dirty="0" smtClean="0">
                <a:solidFill>
                  <a:srgbClr val="FFFF00"/>
                </a:solidFill>
              </a:rPr>
              <a:t> 2012 – </a:t>
            </a:r>
            <a:r>
              <a:rPr lang="it-IT" dirty="0" err="1" smtClean="0">
                <a:solidFill>
                  <a:srgbClr val="FFFF00"/>
                </a:solidFill>
              </a:rPr>
              <a:t>gift</a:t>
            </a:r>
            <a:r>
              <a:rPr lang="it-IT" dirty="0" smtClean="0">
                <a:solidFill>
                  <a:srgbClr val="FFFF00"/>
                </a:solidFill>
              </a:rPr>
              <a:t> from Peter Levai</a:t>
            </a:r>
            <a:endParaRPr lang="it-IT" dirty="0">
              <a:solidFill>
                <a:srgbClr val="FFFF00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 flipV="1">
            <a:off x="1671053" y="3248526"/>
            <a:ext cx="1951789" cy="26737"/>
          </a:xfrm>
          <a:prstGeom prst="line">
            <a:avLst/>
          </a:prstGeom>
          <a:ln w="38100" cmpd="dbl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5105400" y="2675951"/>
            <a:ext cx="4142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000090"/>
                </a:solidFill>
                <a:latin typeface="Optima"/>
                <a:cs typeface="Optima"/>
              </a:rPr>
              <a:t>If</a:t>
            </a:r>
            <a:r>
              <a:rPr lang="it-IT" dirty="0" smtClean="0">
                <a:solidFill>
                  <a:srgbClr val="000090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Optima"/>
                <a:cs typeface="Optima"/>
              </a:rPr>
              <a:t>you</a:t>
            </a:r>
            <a:r>
              <a:rPr lang="it-IT" dirty="0" smtClean="0">
                <a:solidFill>
                  <a:srgbClr val="000090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Optima"/>
                <a:cs typeface="Optima"/>
              </a:rPr>
              <a:t>have</a:t>
            </a:r>
            <a:r>
              <a:rPr lang="it-IT" dirty="0" smtClean="0">
                <a:solidFill>
                  <a:srgbClr val="000090"/>
                </a:solidFill>
                <a:latin typeface="Optima"/>
                <a:cs typeface="Optima"/>
              </a:rPr>
              <a:t> a medium of </a:t>
            </a:r>
            <a:r>
              <a:rPr lang="it-IT" dirty="0" err="1" smtClean="0">
                <a:solidFill>
                  <a:srgbClr val="000090"/>
                </a:solidFill>
                <a:latin typeface="Optima"/>
                <a:cs typeface="Optima"/>
              </a:rPr>
              <a:t>quarks</a:t>
            </a:r>
            <a:endParaRPr lang="it-IT" dirty="0" smtClean="0">
              <a:solidFill>
                <a:srgbClr val="000090"/>
              </a:solidFill>
              <a:latin typeface="Optima"/>
              <a:cs typeface="Optima"/>
            </a:endParaRPr>
          </a:p>
          <a:p>
            <a:pPr algn="ctr"/>
            <a:r>
              <a:rPr lang="it-IT" dirty="0" err="1" smtClean="0">
                <a:solidFill>
                  <a:srgbClr val="000090"/>
                </a:solidFill>
                <a:latin typeface="Optima"/>
                <a:cs typeface="Optima"/>
              </a:rPr>
              <a:t>Why</a:t>
            </a:r>
            <a:r>
              <a:rPr lang="it-IT" dirty="0" smtClean="0">
                <a:solidFill>
                  <a:srgbClr val="000090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Optima"/>
                <a:cs typeface="Optima"/>
              </a:rPr>
              <a:t>you</a:t>
            </a:r>
            <a:r>
              <a:rPr lang="it-IT" dirty="0" smtClean="0">
                <a:solidFill>
                  <a:srgbClr val="000090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Optima"/>
                <a:cs typeface="Optima"/>
              </a:rPr>
              <a:t>need</a:t>
            </a:r>
            <a:r>
              <a:rPr lang="it-IT" dirty="0" smtClean="0">
                <a:solidFill>
                  <a:srgbClr val="000090"/>
                </a:solidFill>
                <a:latin typeface="Optima"/>
                <a:cs typeface="Optima"/>
              </a:rPr>
              <a:t> the </a:t>
            </a:r>
            <a:r>
              <a:rPr lang="it-IT" dirty="0" err="1" smtClean="0">
                <a:solidFill>
                  <a:srgbClr val="000090"/>
                </a:solidFill>
                <a:latin typeface="Optima"/>
                <a:cs typeface="Optima"/>
              </a:rPr>
              <a:t>vacuum</a:t>
            </a:r>
            <a:r>
              <a:rPr lang="it-IT" dirty="0" smtClean="0">
                <a:solidFill>
                  <a:srgbClr val="000090"/>
                </a:solidFill>
                <a:latin typeface="Optima"/>
                <a:cs typeface="Optima"/>
              </a:rPr>
              <a:t> to </a:t>
            </a:r>
            <a:r>
              <a:rPr lang="it-IT" dirty="0" err="1" smtClean="0">
                <a:solidFill>
                  <a:srgbClr val="000090"/>
                </a:solidFill>
                <a:latin typeface="Optima"/>
                <a:cs typeface="Optima"/>
              </a:rPr>
              <a:t>hadronize</a:t>
            </a:r>
            <a:r>
              <a:rPr lang="it-IT" dirty="0" smtClean="0">
                <a:solidFill>
                  <a:srgbClr val="000090"/>
                </a:solidFill>
                <a:latin typeface="Optima"/>
                <a:cs typeface="Optima"/>
              </a:rPr>
              <a:t>?</a:t>
            </a:r>
            <a:endParaRPr lang="it-IT" dirty="0">
              <a:solidFill>
                <a:srgbClr val="000090"/>
              </a:solidFill>
              <a:latin typeface="Optima"/>
              <a:cs typeface="Optima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144277" y="384989"/>
            <a:ext cx="4038600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0090"/>
                </a:solidFill>
                <a:latin typeface="Arial Narrow"/>
                <a:cs typeface="Arial Narrow"/>
              </a:rPr>
              <a:t>“In </a:t>
            </a:r>
            <a:r>
              <a:rPr lang="it-IT" b="1" dirty="0" err="1" smtClean="0">
                <a:solidFill>
                  <a:srgbClr val="000090"/>
                </a:solidFill>
                <a:latin typeface="Arial Narrow"/>
                <a:cs typeface="Arial Narrow"/>
              </a:rPr>
              <a:t>AL</a:t>
            </a:r>
            <a:r>
              <a:rPr lang="it-IT" dirty="0" err="1" smtClean="0">
                <a:solidFill>
                  <a:srgbClr val="000090"/>
                </a:solidFill>
                <a:latin typeface="Arial Narrow"/>
                <a:cs typeface="Arial Narrow"/>
              </a:rPr>
              <a:t>gebraic</a:t>
            </a:r>
            <a:r>
              <a:rPr lang="it-IT" dirty="0" smtClean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Arial Narrow"/>
                <a:cs typeface="Arial Narrow"/>
              </a:rPr>
              <a:t>CO</a:t>
            </a:r>
            <a:r>
              <a:rPr lang="it-IT" dirty="0" err="1" smtClean="0">
                <a:solidFill>
                  <a:srgbClr val="000090"/>
                </a:solidFill>
                <a:latin typeface="Arial Narrow"/>
                <a:cs typeface="Arial Narrow"/>
              </a:rPr>
              <a:t>alescence</a:t>
            </a:r>
            <a:r>
              <a:rPr lang="it-IT" b="1" dirty="0" err="1" smtClean="0">
                <a:solidFill>
                  <a:srgbClr val="000090"/>
                </a:solidFill>
                <a:latin typeface="Arial Narrow"/>
                <a:cs typeface="Arial Narrow"/>
              </a:rPr>
              <a:t>R</a:t>
            </a:r>
            <a:r>
              <a:rPr lang="it-IT" dirty="0" err="1" smtClean="0">
                <a:solidFill>
                  <a:srgbClr val="000090"/>
                </a:solidFill>
                <a:latin typeface="Arial Narrow"/>
                <a:cs typeface="Arial Narrow"/>
              </a:rPr>
              <a:t>ecombination</a:t>
            </a:r>
            <a:r>
              <a:rPr lang="it-IT" dirty="0" smtClean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it-IT" dirty="0">
                <a:solidFill>
                  <a:srgbClr val="000090"/>
                </a:solidFill>
                <a:latin typeface="Arial Narrow"/>
                <a:cs typeface="Arial Narrow"/>
              </a:rPr>
              <a:t>model </a:t>
            </a:r>
            <a:r>
              <a:rPr lang="it-IT" dirty="0" err="1">
                <a:solidFill>
                  <a:srgbClr val="000090"/>
                </a:solidFill>
                <a:latin typeface="Arial Narrow"/>
                <a:cs typeface="Arial Narrow"/>
              </a:rPr>
              <a:t>we</a:t>
            </a:r>
            <a:r>
              <a:rPr lang="it-IT" dirty="0">
                <a:solidFill>
                  <a:srgbClr val="000090"/>
                </a:solidFill>
                <a:latin typeface="Arial Narrow"/>
                <a:cs typeface="Arial Narrow"/>
              </a:rPr>
              <a:t> assume </a:t>
            </a:r>
            <a:r>
              <a:rPr lang="it-IT" dirty="0" err="1">
                <a:solidFill>
                  <a:srgbClr val="000090"/>
                </a:solidFill>
                <a:latin typeface="Arial Narrow"/>
                <a:cs typeface="Arial Narrow"/>
              </a:rPr>
              <a:t>that</a:t>
            </a:r>
            <a:r>
              <a:rPr lang="it-IT" dirty="0">
                <a:solidFill>
                  <a:srgbClr val="000090"/>
                </a:solidFill>
                <a:latin typeface="Arial Narrow"/>
                <a:cs typeface="Arial Narrow"/>
              </a:rPr>
              <a:t> just </a:t>
            </a:r>
            <a:r>
              <a:rPr lang="it-IT" dirty="0" err="1">
                <a:solidFill>
                  <a:srgbClr val="000090"/>
                </a:solidFill>
                <a:latin typeface="Arial Narrow"/>
                <a:cs typeface="Arial Narrow"/>
              </a:rPr>
              <a:t>before</a:t>
            </a:r>
            <a:r>
              <a:rPr lang="it-IT" dirty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it-IT" dirty="0" smtClean="0">
                <a:solidFill>
                  <a:srgbClr val="000090"/>
                </a:solidFill>
                <a:latin typeface="Arial Narrow"/>
                <a:cs typeface="Arial Narrow"/>
              </a:rPr>
              <a:t>the </a:t>
            </a:r>
            <a:r>
              <a:rPr lang="it-IT" dirty="0" err="1">
                <a:solidFill>
                  <a:srgbClr val="000090"/>
                </a:solidFill>
                <a:latin typeface="Arial Narrow"/>
                <a:cs typeface="Arial Narrow"/>
              </a:rPr>
              <a:t>hadronization</a:t>
            </a:r>
            <a:r>
              <a:rPr lang="it-IT" dirty="0">
                <a:solidFill>
                  <a:srgbClr val="000090"/>
                </a:solidFill>
                <a:latin typeface="Arial Narrow"/>
                <a:cs typeface="Arial Narrow"/>
              </a:rPr>
              <a:t> the dense </a:t>
            </a:r>
            <a:r>
              <a:rPr lang="it-IT" dirty="0" err="1">
                <a:solidFill>
                  <a:srgbClr val="000090"/>
                </a:solidFill>
                <a:latin typeface="Arial Narrow"/>
                <a:cs typeface="Arial Narrow"/>
              </a:rPr>
              <a:t>matter</a:t>
            </a:r>
            <a:r>
              <a:rPr lang="it-IT" dirty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endParaRPr lang="it-IT" dirty="0" smtClean="0">
              <a:solidFill>
                <a:srgbClr val="000090"/>
              </a:solidFill>
              <a:latin typeface="Arial Narrow"/>
              <a:cs typeface="Arial Narrow"/>
            </a:endParaRPr>
          </a:p>
          <a:p>
            <a:r>
              <a:rPr lang="it-IT" dirty="0" smtClean="0">
                <a:solidFill>
                  <a:srgbClr val="000090"/>
                </a:solidFill>
                <a:latin typeface="Arial Narrow"/>
                <a:cs typeface="Arial Narrow"/>
              </a:rPr>
              <a:t>can </a:t>
            </a:r>
            <a:r>
              <a:rPr lang="it-IT" dirty="0">
                <a:solidFill>
                  <a:srgbClr val="000090"/>
                </a:solidFill>
                <a:latin typeface="Arial Narrow"/>
                <a:cs typeface="Arial Narrow"/>
              </a:rPr>
              <a:t>be </a:t>
            </a:r>
            <a:r>
              <a:rPr lang="it-IT" dirty="0" err="1">
                <a:solidFill>
                  <a:srgbClr val="000090"/>
                </a:solidFill>
                <a:latin typeface="Arial Narrow"/>
                <a:cs typeface="Arial Narrow"/>
              </a:rPr>
              <a:t>described</a:t>
            </a:r>
            <a:r>
              <a:rPr lang="it-IT" dirty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it-IT" dirty="0" err="1">
                <a:solidFill>
                  <a:srgbClr val="000090"/>
                </a:solidFill>
                <a:latin typeface="Arial Narrow"/>
                <a:cs typeface="Arial Narrow"/>
              </a:rPr>
              <a:t>as</a:t>
            </a:r>
            <a:r>
              <a:rPr lang="it-IT" dirty="0">
                <a:solidFill>
                  <a:srgbClr val="000090"/>
                </a:solidFill>
                <a:latin typeface="Arial Narrow"/>
                <a:cs typeface="Arial Narrow"/>
              </a:rPr>
              <a:t> a </a:t>
            </a:r>
            <a:r>
              <a:rPr lang="it-IT" dirty="0" err="1">
                <a:solidFill>
                  <a:srgbClr val="000090"/>
                </a:solidFill>
                <a:latin typeface="Arial Narrow"/>
                <a:cs typeface="Arial Narrow"/>
              </a:rPr>
              <a:t>mixture</a:t>
            </a:r>
            <a:r>
              <a:rPr lang="it-IT" dirty="0">
                <a:solidFill>
                  <a:srgbClr val="000090"/>
                </a:solidFill>
                <a:latin typeface="Arial Narrow"/>
                <a:cs typeface="Arial Narrow"/>
              </a:rPr>
              <a:t> of </a:t>
            </a:r>
            <a:r>
              <a:rPr lang="it-IT" dirty="0" err="1">
                <a:solidFill>
                  <a:srgbClr val="000090"/>
                </a:solidFill>
                <a:latin typeface="Arial Narrow"/>
                <a:cs typeface="Arial Narrow"/>
              </a:rPr>
              <a:t>dressed</a:t>
            </a:r>
            <a:r>
              <a:rPr lang="it-IT" dirty="0">
                <a:solidFill>
                  <a:srgbClr val="000090"/>
                </a:solidFill>
                <a:latin typeface="Arial Narrow"/>
                <a:cs typeface="Arial Narrow"/>
              </a:rPr>
              <a:t> up, </a:t>
            </a:r>
            <a:r>
              <a:rPr lang="it-IT" b="1" dirty="0">
                <a:solidFill>
                  <a:srgbClr val="000090"/>
                </a:solidFill>
                <a:latin typeface="Arial Narrow"/>
                <a:cs typeface="Arial Narrow"/>
              </a:rPr>
              <a:t>massive </a:t>
            </a:r>
            <a:r>
              <a:rPr lang="it-IT" b="1" dirty="0" err="1">
                <a:solidFill>
                  <a:srgbClr val="000090"/>
                </a:solidFill>
                <a:latin typeface="Arial Narrow"/>
                <a:cs typeface="Arial Narrow"/>
              </a:rPr>
              <a:t>quarks</a:t>
            </a:r>
            <a:r>
              <a:rPr lang="it-IT" b="1" dirty="0">
                <a:solidFill>
                  <a:srgbClr val="000090"/>
                </a:solidFill>
                <a:latin typeface="Arial Narrow"/>
                <a:cs typeface="Arial Narrow"/>
              </a:rPr>
              <a:t> and </a:t>
            </a:r>
            <a:r>
              <a:rPr lang="it-IT" b="1" dirty="0" err="1" smtClean="0">
                <a:solidFill>
                  <a:srgbClr val="000090"/>
                </a:solidFill>
                <a:latin typeface="Arial Narrow"/>
                <a:cs typeface="Arial Narrow"/>
              </a:rPr>
              <a:t>antiquarks</a:t>
            </a:r>
            <a:r>
              <a:rPr lang="it-IT" b="1" dirty="0" smtClean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is-IS" dirty="0" smtClean="0">
                <a:solidFill>
                  <a:srgbClr val="000090"/>
                </a:solidFill>
                <a:latin typeface="Arial Narrow"/>
                <a:cs typeface="Arial Narrow"/>
              </a:rPr>
              <a:t>… “</a:t>
            </a:r>
          </a:p>
          <a:p>
            <a:pPr>
              <a:lnSpc>
                <a:spcPct val="130000"/>
              </a:lnSpc>
            </a:pPr>
            <a:r>
              <a:rPr lang="it-IT" dirty="0" smtClean="0">
                <a:solidFill>
                  <a:srgbClr val="000090"/>
                </a:solidFill>
                <a:latin typeface="Arial Narrow"/>
                <a:cs typeface="Arial Narrow"/>
              </a:rPr>
              <a:t>B</a:t>
            </a:r>
            <a:r>
              <a:rPr lang="is-IS" dirty="0" smtClean="0">
                <a:solidFill>
                  <a:srgbClr val="000090"/>
                </a:solidFill>
                <a:latin typeface="Arial Narrow"/>
                <a:cs typeface="Arial Narrow"/>
              </a:rPr>
              <a:t>y J. Zimanyi and the Budapest group</a:t>
            </a:r>
            <a:endParaRPr lang="it-IT" dirty="0">
              <a:solidFill>
                <a:srgbClr val="000090"/>
              </a:solidFill>
              <a:latin typeface="Arial Narrow"/>
              <a:cs typeface="Arial Narrow"/>
            </a:endParaRPr>
          </a:p>
        </p:txBody>
      </p:sp>
      <p:grpSp>
        <p:nvGrpSpPr>
          <p:cNvPr id="17" name="Group 25"/>
          <p:cNvGrpSpPr>
            <a:grpSpLocks/>
          </p:cNvGrpSpPr>
          <p:nvPr/>
        </p:nvGrpSpPr>
        <p:grpSpPr bwMode="auto">
          <a:xfrm>
            <a:off x="6045200" y="3599281"/>
            <a:ext cx="1752600" cy="1905000"/>
            <a:chOff x="4272" y="2448"/>
            <a:chExt cx="1104" cy="1200"/>
          </a:xfrm>
        </p:grpSpPr>
        <p:grpSp>
          <p:nvGrpSpPr>
            <p:cNvPr id="18" name="Group 7"/>
            <p:cNvGrpSpPr>
              <a:grpSpLocks/>
            </p:cNvGrpSpPr>
            <p:nvPr/>
          </p:nvGrpSpPr>
          <p:grpSpPr bwMode="auto">
            <a:xfrm>
              <a:off x="4992" y="3264"/>
              <a:ext cx="384" cy="336"/>
              <a:chOff x="720" y="3840"/>
              <a:chExt cx="384" cy="336"/>
            </a:xfrm>
          </p:grpSpPr>
          <p:sp>
            <p:nvSpPr>
              <p:cNvPr id="33" name="Oval 8"/>
              <p:cNvSpPr>
                <a:spLocks noChangeArrowheads="1"/>
              </p:cNvSpPr>
              <p:nvPr/>
            </p:nvSpPr>
            <p:spPr bwMode="auto">
              <a:xfrm>
                <a:off x="720" y="3840"/>
                <a:ext cx="384" cy="336"/>
              </a:xfrm>
              <a:prstGeom prst="ellips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4" name="Oval 9"/>
              <p:cNvSpPr>
                <a:spLocks noChangeArrowheads="1"/>
              </p:cNvSpPr>
              <p:nvPr/>
            </p:nvSpPr>
            <p:spPr bwMode="auto">
              <a:xfrm>
                <a:off x="960" y="393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5" name="Oval 10"/>
              <p:cNvSpPr>
                <a:spLocks noChangeArrowheads="1"/>
              </p:cNvSpPr>
              <p:nvPr/>
            </p:nvSpPr>
            <p:spPr bwMode="auto">
              <a:xfrm>
                <a:off x="768" y="3984"/>
                <a:ext cx="96" cy="96"/>
              </a:xfrm>
              <a:prstGeom prst="ellipse">
                <a:avLst/>
              </a:prstGeom>
              <a:solidFill>
                <a:srgbClr val="0DFFFE"/>
              </a:solidFill>
              <a:ln w="57150">
                <a:solidFill>
                  <a:srgbClr val="0DFFF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9" name="Group 11"/>
            <p:cNvGrpSpPr>
              <a:grpSpLocks/>
            </p:cNvGrpSpPr>
            <p:nvPr/>
          </p:nvGrpSpPr>
          <p:grpSpPr bwMode="auto">
            <a:xfrm>
              <a:off x="4656" y="2688"/>
              <a:ext cx="384" cy="336"/>
              <a:chOff x="1440" y="2784"/>
              <a:chExt cx="384" cy="336"/>
            </a:xfrm>
          </p:grpSpPr>
          <p:sp>
            <p:nvSpPr>
              <p:cNvPr id="29" name="Oval 12"/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384" cy="336"/>
              </a:xfrm>
              <a:prstGeom prst="ellips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auto">
              <a:xfrm>
                <a:off x="1550" y="2832"/>
                <a:ext cx="109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" name="Oval 14"/>
              <p:cNvSpPr>
                <a:spLocks noChangeArrowheads="1"/>
              </p:cNvSpPr>
              <p:nvPr/>
            </p:nvSpPr>
            <p:spPr bwMode="auto">
              <a:xfrm>
                <a:off x="1659" y="2928"/>
                <a:ext cx="110" cy="96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" name="Oval 15"/>
              <p:cNvSpPr>
                <a:spLocks noChangeArrowheads="1"/>
              </p:cNvSpPr>
              <p:nvPr/>
            </p:nvSpPr>
            <p:spPr bwMode="auto">
              <a:xfrm>
                <a:off x="1495" y="2976"/>
                <a:ext cx="110" cy="96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4320" y="3456"/>
              <a:ext cx="109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4320" y="3264"/>
              <a:ext cx="110" cy="96"/>
            </a:xfrm>
            <a:prstGeom prst="ellipse">
              <a:avLst/>
            </a:prstGeom>
            <a:solidFill>
              <a:srgbClr val="000066"/>
            </a:solidFill>
            <a:ln w="12700" cmpd="sng">
              <a:solidFill>
                <a:srgbClr val="00009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4464" y="3360"/>
              <a:ext cx="110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4464" y="3552"/>
              <a:ext cx="96" cy="96"/>
            </a:xfrm>
            <a:prstGeom prst="ellipse">
              <a:avLst/>
            </a:prstGeom>
            <a:solidFill>
              <a:srgbClr val="0DFFFE"/>
            </a:solidFill>
            <a:ln w="28575" cmpd="sng">
              <a:solidFill>
                <a:srgbClr val="0DFFF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4608" y="3552"/>
              <a:ext cx="110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 flipV="1">
              <a:off x="4512" y="3072"/>
              <a:ext cx="144" cy="192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V="1">
              <a:off x="4752" y="3504"/>
              <a:ext cx="192" cy="4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pic>
          <p:nvPicPr>
            <p:cNvPr id="27" name="Picture 23" descr="quark-r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640"/>
              <a:ext cx="327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4368" y="2448"/>
              <a:ext cx="24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CC3300"/>
                  </a:solidFill>
                  <a:latin typeface="Comic Sans MS" charset="0"/>
                </a:rPr>
                <a:t>?</a:t>
              </a: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5393344" y="5922211"/>
            <a:ext cx="3437312" cy="697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dirty="0" smtClean="0">
                <a:latin typeface="Optima"/>
                <a:cs typeface="Optima"/>
              </a:rPr>
              <a:t>In Texas </a:t>
            </a:r>
            <a:r>
              <a:rPr lang="it-IT" dirty="0" err="1" smtClean="0">
                <a:latin typeface="Optima"/>
                <a:cs typeface="Optima"/>
              </a:rPr>
              <a:t>we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moved</a:t>
            </a:r>
            <a:r>
              <a:rPr lang="it-IT" dirty="0" smtClean="0">
                <a:latin typeface="Optima"/>
                <a:cs typeface="Optima"/>
              </a:rPr>
              <a:t> to</a:t>
            </a:r>
          </a:p>
          <a:p>
            <a:pPr algn="ctr">
              <a:lnSpc>
                <a:spcPct val="110000"/>
              </a:lnSpc>
            </a:pPr>
            <a:r>
              <a:rPr lang="it-IT" dirty="0" err="1" smtClean="0">
                <a:latin typeface="Optima"/>
                <a:cs typeface="Optima"/>
              </a:rPr>
              <a:t>observables</a:t>
            </a:r>
            <a:r>
              <a:rPr lang="it-IT" dirty="0" smtClean="0">
                <a:latin typeface="Optima"/>
                <a:cs typeface="Optima"/>
              </a:rPr>
              <a:t> in </a:t>
            </a:r>
            <a:r>
              <a:rPr lang="it-IT" dirty="0" err="1" smtClean="0">
                <a:latin typeface="Optima"/>
                <a:cs typeface="Optima"/>
              </a:rPr>
              <a:t>momentum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space</a:t>
            </a:r>
            <a:endParaRPr lang="it-IT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54612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9" t="23195" r="21472" b="47282"/>
          <a:stretch>
            <a:fillRect/>
          </a:stretch>
        </p:blipFill>
        <p:spPr bwMode="auto">
          <a:xfrm>
            <a:off x="0" y="3722688"/>
            <a:ext cx="4495800" cy="3135312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4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1197181"/>
              </p:ext>
            </p:extLst>
          </p:nvPr>
        </p:nvGraphicFramePr>
        <p:xfrm>
          <a:off x="198591" y="1068941"/>
          <a:ext cx="4440992" cy="477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05" name="Equation" r:id="rId4" imgW="2616200" imgH="279400" progId="Equation.3">
                  <p:embed/>
                </p:oleObj>
              </mc:Choice>
              <mc:Fallback>
                <p:oleObj name="Equation" r:id="rId4" imgW="2616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591" y="1068941"/>
                        <a:ext cx="4440992" cy="477090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38100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0" y="6515677"/>
            <a:ext cx="23579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dirty="0" smtClean="0">
                <a:solidFill>
                  <a:schemeClr val="tx2"/>
                </a:solidFill>
                <a:latin typeface="Arial Narrow"/>
                <a:cs typeface="Arial Narrow"/>
              </a:rPr>
              <a:t>VG, </a:t>
            </a:r>
            <a:r>
              <a:rPr lang="en-US" sz="1600" dirty="0" err="1" smtClean="0">
                <a:solidFill>
                  <a:schemeClr val="tx2"/>
                </a:solidFill>
                <a:latin typeface="Arial Narrow"/>
                <a:cs typeface="Arial Narrow"/>
              </a:rPr>
              <a:t>Ko</a:t>
            </a:r>
            <a:r>
              <a:rPr lang="en-US" sz="1600" dirty="0" smtClean="0">
                <a:solidFill>
                  <a:schemeClr val="tx2"/>
                </a:solidFill>
                <a:latin typeface="Arial Narrow"/>
                <a:cs typeface="Arial Narrow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Arial Narrow"/>
                <a:cs typeface="Arial Narrow"/>
              </a:rPr>
              <a:t>Levai</a:t>
            </a:r>
            <a:r>
              <a:rPr lang="en-US" sz="1600" dirty="0" smtClean="0">
                <a:solidFill>
                  <a:schemeClr val="tx2"/>
                </a:solidFill>
                <a:latin typeface="Arial Narrow"/>
                <a:cs typeface="Arial Narrow"/>
              </a:rPr>
              <a:t>, </a:t>
            </a:r>
            <a:r>
              <a:rPr lang="en-US" sz="1600" dirty="0">
                <a:solidFill>
                  <a:schemeClr val="tx2"/>
                </a:solidFill>
                <a:latin typeface="Arial Narrow"/>
                <a:cs typeface="Arial Narrow"/>
              </a:rPr>
              <a:t>PRL 90</a:t>
            </a:r>
            <a:r>
              <a:rPr lang="en-US" sz="1600" dirty="0" smtClean="0">
                <a:solidFill>
                  <a:schemeClr val="tx2"/>
                </a:solidFill>
                <a:latin typeface="Arial Narrow"/>
                <a:cs typeface="Arial Narrow"/>
              </a:rPr>
              <a:t>(2003</a:t>
            </a:r>
            <a:r>
              <a:rPr lang="en-US" sz="1600" dirty="0">
                <a:solidFill>
                  <a:schemeClr val="tx2"/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00502" y="670043"/>
            <a:ext cx="3035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Optima"/>
                <a:cs typeface="Optima"/>
              </a:rPr>
              <a:t>Meson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recombination</a:t>
            </a:r>
            <a:r>
              <a:rPr lang="it-IT" sz="2000" dirty="0">
                <a:latin typeface="Optima"/>
                <a:cs typeface="Optima"/>
              </a:rPr>
              <a:t>(</a:t>
            </a:r>
            <a:r>
              <a:rPr lang="it-IT" sz="2000" dirty="0" err="1">
                <a:latin typeface="Optima"/>
                <a:cs typeface="Optima"/>
              </a:rPr>
              <a:t>qq</a:t>
            </a:r>
            <a:r>
              <a:rPr lang="it-IT" sz="2000" dirty="0" smtClean="0">
                <a:latin typeface="Optima"/>
                <a:cs typeface="Optima"/>
              </a:rPr>
              <a:t>)</a:t>
            </a:r>
            <a:endParaRPr lang="it-IT" sz="2000" dirty="0">
              <a:latin typeface="Optima"/>
              <a:cs typeface="Optima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4505680" y="5573570"/>
            <a:ext cx="4839113" cy="1001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dirty="0" err="1" smtClean="0">
                <a:latin typeface="Apple Chancery"/>
                <a:cs typeface="Apple Chancery"/>
              </a:rPr>
              <a:t>Discarding</a:t>
            </a:r>
            <a:r>
              <a:rPr lang="it-IT" dirty="0" smtClean="0">
                <a:latin typeface="Apple Chancery"/>
                <a:cs typeface="Apple Chancery"/>
              </a:rPr>
              <a:t> </a:t>
            </a:r>
            <a:r>
              <a:rPr lang="it-IT" dirty="0" err="1" smtClean="0">
                <a:latin typeface="Apple Chancery"/>
                <a:cs typeface="Apple Chancery"/>
              </a:rPr>
              <a:t>space-momentum</a:t>
            </a:r>
            <a:r>
              <a:rPr lang="it-IT" dirty="0" smtClean="0">
                <a:latin typeface="Apple Chancery"/>
                <a:cs typeface="Apple Chancery"/>
              </a:rPr>
              <a:t> </a:t>
            </a:r>
            <a:r>
              <a:rPr lang="it-IT" dirty="0" err="1" smtClean="0">
                <a:latin typeface="Apple Chancery"/>
                <a:cs typeface="Apple Chancery"/>
              </a:rPr>
              <a:t>correlation</a:t>
            </a:r>
            <a:r>
              <a:rPr lang="it-IT" dirty="0" smtClean="0">
                <a:latin typeface="Apple Chancery"/>
                <a:cs typeface="Apple Chancery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it-IT" dirty="0" err="1">
                <a:latin typeface="Apple Chancery"/>
                <a:cs typeface="Apple Chancery"/>
              </a:rPr>
              <a:t>h</a:t>
            </a:r>
            <a:r>
              <a:rPr lang="it-IT" dirty="0" err="1" smtClean="0">
                <a:latin typeface="Apple Chancery"/>
                <a:cs typeface="Apple Chancery"/>
              </a:rPr>
              <a:t>adron</a:t>
            </a:r>
            <a:r>
              <a:rPr lang="it-IT" dirty="0" smtClean="0">
                <a:latin typeface="Apple Chancery"/>
                <a:cs typeface="Apple Chancery"/>
              </a:rPr>
              <a:t> </a:t>
            </a:r>
            <a:r>
              <a:rPr lang="it-IT" dirty="0" err="1">
                <a:latin typeface="Apple Chancery"/>
                <a:cs typeface="Apple Chancery"/>
              </a:rPr>
              <a:t>w</a:t>
            </a:r>
            <a:r>
              <a:rPr lang="it-IT" dirty="0" err="1" smtClean="0">
                <a:latin typeface="Apple Chancery"/>
                <a:cs typeface="Apple Chancery"/>
              </a:rPr>
              <a:t>ave</a:t>
            </a:r>
            <a:r>
              <a:rPr lang="it-IT" dirty="0" smtClean="0">
                <a:latin typeface="Apple Chancery"/>
                <a:cs typeface="Apple Chancery"/>
              </a:rPr>
              <a:t> </a:t>
            </a:r>
            <a:r>
              <a:rPr lang="it-IT" dirty="0" err="1" smtClean="0">
                <a:latin typeface="Apple Chancery"/>
                <a:cs typeface="Apple Chancery"/>
              </a:rPr>
              <a:t>function</a:t>
            </a:r>
            <a:r>
              <a:rPr lang="it-IT" dirty="0" smtClean="0">
                <a:latin typeface="Apple Chancery"/>
                <a:cs typeface="Apple Chancery"/>
              </a:rPr>
              <a:t> </a:t>
            </a:r>
            <a:r>
              <a:rPr lang="it-IT" dirty="0" err="1" smtClean="0">
                <a:latin typeface="Apple Chancery"/>
                <a:cs typeface="Apple Chancery"/>
              </a:rPr>
              <a:t>width</a:t>
            </a:r>
            <a:r>
              <a:rPr lang="it-IT" dirty="0" smtClean="0">
                <a:latin typeface="Apple Chancery"/>
                <a:cs typeface="Apple Chancery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it-IT" dirty="0" err="1" smtClean="0">
                <a:latin typeface="Apple Chancery"/>
                <a:cs typeface="Apple Chancery"/>
              </a:rPr>
              <a:t>event</a:t>
            </a:r>
            <a:r>
              <a:rPr lang="it-IT" dirty="0" smtClean="0">
                <a:latin typeface="Apple Chancery"/>
                <a:cs typeface="Apple Chancery"/>
              </a:rPr>
              <a:t>-by-</a:t>
            </a:r>
            <a:r>
              <a:rPr lang="it-IT" dirty="0" err="1" smtClean="0">
                <a:latin typeface="Apple Chancery"/>
                <a:cs typeface="Apple Chancery"/>
              </a:rPr>
              <a:t>even</a:t>
            </a:r>
            <a:r>
              <a:rPr lang="it-IT" dirty="0" smtClean="0">
                <a:latin typeface="Apple Chancery"/>
                <a:cs typeface="Apple Chancery"/>
              </a:rPr>
              <a:t> </a:t>
            </a:r>
            <a:r>
              <a:rPr lang="it-IT" dirty="0" err="1" smtClean="0">
                <a:latin typeface="Apple Chancery"/>
                <a:cs typeface="Apple Chancery"/>
              </a:rPr>
              <a:t>fluctuations</a:t>
            </a:r>
            <a:r>
              <a:rPr lang="it-IT" dirty="0" smtClean="0">
                <a:latin typeface="Apple Chancery"/>
                <a:cs typeface="Apple Chancery"/>
              </a:rPr>
              <a:t>, </a:t>
            </a:r>
            <a:r>
              <a:rPr lang="it-IT" dirty="0" err="1" smtClean="0">
                <a:latin typeface="Apple Chancery"/>
                <a:cs typeface="Apple Chancery"/>
              </a:rPr>
              <a:t>Resonance</a:t>
            </a:r>
            <a:r>
              <a:rPr lang="it-IT" dirty="0" smtClean="0">
                <a:latin typeface="Apple Chancery"/>
                <a:cs typeface="Apple Chancery"/>
              </a:rPr>
              <a:t> </a:t>
            </a:r>
            <a:r>
              <a:rPr lang="it-IT" dirty="0" err="1" smtClean="0">
                <a:latin typeface="Apple Chancery"/>
                <a:cs typeface="Apple Chancery"/>
              </a:rPr>
              <a:t>decays</a:t>
            </a:r>
            <a:r>
              <a:rPr lang="it-IT" dirty="0" smtClean="0">
                <a:latin typeface="Apple Chancery"/>
                <a:cs typeface="Apple Chancery"/>
              </a:rPr>
              <a:t>, </a:t>
            </a:r>
            <a:r>
              <a:rPr lang="is-IS" dirty="0" smtClean="0">
                <a:latin typeface="Apple Chancery"/>
                <a:cs typeface="Apple Chancery"/>
              </a:rPr>
              <a:t>…</a:t>
            </a:r>
            <a:endParaRPr lang="it-IT" dirty="0">
              <a:latin typeface="Apple Chancery"/>
              <a:cs typeface="Apple Chancery"/>
            </a:endParaRPr>
          </a:p>
        </p:txBody>
      </p:sp>
      <p:grpSp>
        <p:nvGrpSpPr>
          <p:cNvPr id="33" name="Group 93"/>
          <p:cNvGrpSpPr>
            <a:grpSpLocks/>
          </p:cNvGrpSpPr>
          <p:nvPr/>
        </p:nvGrpSpPr>
        <p:grpSpPr bwMode="auto">
          <a:xfrm>
            <a:off x="5505991" y="3632796"/>
            <a:ext cx="2742856" cy="1732424"/>
            <a:chOff x="3587" y="1076"/>
            <a:chExt cx="2024" cy="1113"/>
          </a:xfrm>
        </p:grpSpPr>
        <p:graphicFrame>
          <p:nvGraphicFramePr>
            <p:cNvPr id="34" name="Object 9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9522405"/>
                </p:ext>
              </p:extLst>
            </p:nvPr>
          </p:nvGraphicFramePr>
          <p:xfrm>
            <a:off x="3587" y="1465"/>
            <a:ext cx="2024" cy="7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606" name="Equation" r:id="rId6" imgW="1523880" imgH="545760" progId="Equation.3">
                    <p:embed/>
                  </p:oleObj>
                </mc:Choice>
                <mc:Fallback>
                  <p:oleObj name="Equation" r:id="rId6" imgW="1523880" imgH="545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7" y="1465"/>
                          <a:ext cx="2024" cy="724"/>
                        </a:xfrm>
                        <a:prstGeom prst="rect">
                          <a:avLst/>
                        </a:prstGeom>
                        <a:solidFill>
                          <a:srgbClr val="FFDC97"/>
                        </a:solidFill>
                        <a:ln w="38100">
                          <a:solidFill>
                            <a:srgbClr val="FF9933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95"/>
            <p:cNvSpPr txBox="1">
              <a:spLocks noChangeArrowheads="1"/>
            </p:cNvSpPr>
            <p:nvPr/>
          </p:nvSpPr>
          <p:spPr bwMode="auto">
            <a:xfrm>
              <a:off x="3851" y="1076"/>
              <a:ext cx="1482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 smtClean="0">
                  <a:solidFill>
                    <a:srgbClr val="BD120C"/>
                  </a:solidFill>
                  <a:latin typeface="Optima"/>
                  <a:cs typeface="Optima"/>
                </a:rPr>
                <a:t>Two branches</a:t>
              </a:r>
              <a:endParaRPr lang="en-US" sz="2400" u="sng" dirty="0">
                <a:solidFill>
                  <a:srgbClr val="BD120C"/>
                </a:solidFill>
                <a:latin typeface="Optima"/>
                <a:cs typeface="Optima"/>
              </a:endParaRPr>
            </a:p>
          </p:txBody>
        </p:sp>
      </p:grp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867615"/>
              </p:ext>
            </p:extLst>
          </p:nvPr>
        </p:nvGraphicFramePr>
        <p:xfrm>
          <a:off x="3531970" y="1776413"/>
          <a:ext cx="54705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07" name="Equation" r:id="rId8" imgW="3378200" imgH="304800" progId="Equation.3">
                  <p:embed/>
                </p:oleObj>
              </mc:Choice>
              <mc:Fallback>
                <p:oleObj name="Equation" r:id="rId8" imgW="3378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31970" y="1776413"/>
                        <a:ext cx="5470525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0" y="1745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u="sng" dirty="0" err="1" smtClean="0">
                <a:solidFill>
                  <a:srgbClr val="BD120C"/>
                </a:solidFill>
                <a:latin typeface="Optima"/>
                <a:cs typeface="Optima"/>
              </a:rPr>
              <a:t>Recombination</a:t>
            </a:r>
            <a:r>
              <a:rPr lang="it-IT" sz="3200" b="1" u="sng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200" b="1" u="sng" dirty="0" err="1" smtClean="0">
                <a:solidFill>
                  <a:srgbClr val="BD120C"/>
                </a:solidFill>
                <a:latin typeface="Optima"/>
                <a:cs typeface="Optima"/>
              </a:rPr>
              <a:t>enhances</a:t>
            </a:r>
            <a:r>
              <a:rPr lang="it-IT" sz="3200" b="1" u="sng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200" b="1" u="sng" dirty="0" err="1">
                <a:solidFill>
                  <a:srgbClr val="BD120C"/>
                </a:solidFill>
                <a:latin typeface="Optima"/>
                <a:cs typeface="Optima"/>
              </a:rPr>
              <a:t>A</a:t>
            </a:r>
            <a:r>
              <a:rPr lang="it-IT" sz="3200" b="1" u="sng" dirty="0" err="1" smtClean="0">
                <a:solidFill>
                  <a:srgbClr val="BD120C"/>
                </a:solidFill>
                <a:latin typeface="Optima"/>
                <a:cs typeface="Optima"/>
              </a:rPr>
              <a:t>nisotropies</a:t>
            </a:r>
            <a:endParaRPr lang="it-IT" sz="3200" b="1" u="sng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graphicFrame>
        <p:nvGraphicFramePr>
          <p:cNvPr id="55" name="Oggetto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374668"/>
              </p:ext>
            </p:extLst>
          </p:nvPr>
        </p:nvGraphicFramePr>
        <p:xfrm>
          <a:off x="3552608" y="3020388"/>
          <a:ext cx="54070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08" name="Equation" r:id="rId10" imgW="3340100" imgH="304800" progId="Equation.3">
                  <p:embed/>
                </p:oleObj>
              </mc:Choice>
              <mc:Fallback>
                <p:oleObj name="Equation" r:id="rId10" imgW="33401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52608" y="3020388"/>
                        <a:ext cx="5407025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2498826" y="4593558"/>
            <a:ext cx="130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E94DB0"/>
                </a:solidFill>
                <a:latin typeface="Optima"/>
                <a:cs typeface="Optima"/>
              </a:rPr>
              <a:t>Meson</a:t>
            </a:r>
            <a:r>
              <a:rPr lang="it-IT" dirty="0" smtClean="0">
                <a:solidFill>
                  <a:srgbClr val="E94DB0"/>
                </a:solidFill>
                <a:latin typeface="Optima"/>
                <a:cs typeface="Optima"/>
              </a:rPr>
              <a:t> (</a:t>
            </a:r>
            <a:r>
              <a:rPr lang="it-IT" dirty="0" err="1" smtClean="0">
                <a:solidFill>
                  <a:srgbClr val="E94DB0"/>
                </a:solidFill>
                <a:latin typeface="Optima"/>
                <a:cs typeface="Optima"/>
              </a:rPr>
              <a:t>qq</a:t>
            </a:r>
            <a:r>
              <a:rPr lang="it-IT" dirty="0" smtClean="0">
                <a:solidFill>
                  <a:srgbClr val="E94DB0"/>
                </a:solidFill>
                <a:latin typeface="Optima"/>
                <a:cs typeface="Optima"/>
              </a:rPr>
              <a:t>)</a:t>
            </a:r>
            <a:endParaRPr lang="it-IT" dirty="0">
              <a:solidFill>
                <a:srgbClr val="E94DB0"/>
              </a:solidFill>
              <a:latin typeface="Optima"/>
              <a:cs typeface="Optima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2824746" y="4035212"/>
            <a:ext cx="146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8000"/>
                </a:solidFill>
                <a:latin typeface="Optima"/>
                <a:cs typeface="Optima"/>
              </a:rPr>
              <a:t>Baryon</a:t>
            </a:r>
            <a:r>
              <a:rPr lang="it-IT" dirty="0" smtClean="0">
                <a:solidFill>
                  <a:srgbClr val="008000"/>
                </a:solidFill>
                <a:latin typeface="Optima"/>
                <a:cs typeface="Optima"/>
              </a:rPr>
              <a:t> (</a:t>
            </a:r>
            <a:r>
              <a:rPr lang="it-IT" dirty="0" err="1" smtClean="0">
                <a:solidFill>
                  <a:srgbClr val="008000"/>
                </a:solidFill>
                <a:latin typeface="Optima"/>
                <a:cs typeface="Optima"/>
              </a:rPr>
              <a:t>qqq</a:t>
            </a:r>
            <a:r>
              <a:rPr lang="it-IT" dirty="0" smtClean="0">
                <a:solidFill>
                  <a:srgbClr val="008000"/>
                </a:solidFill>
                <a:latin typeface="Optima"/>
                <a:cs typeface="Optima"/>
              </a:rPr>
              <a:t>)</a:t>
            </a:r>
            <a:endParaRPr lang="it-IT" dirty="0">
              <a:solidFill>
                <a:srgbClr val="008000"/>
              </a:solidFill>
              <a:latin typeface="Optima"/>
              <a:cs typeface="Optima"/>
            </a:endParaRPr>
          </a:p>
        </p:txBody>
      </p:sp>
      <p:cxnSp>
        <p:nvCxnSpPr>
          <p:cNvPr id="11" name="Connettore 7 10"/>
          <p:cNvCxnSpPr/>
          <p:nvPr/>
        </p:nvCxnSpPr>
        <p:spPr>
          <a:xfrm>
            <a:off x="3399589" y="1445217"/>
            <a:ext cx="576213" cy="432363"/>
          </a:xfrm>
          <a:prstGeom prst="curvedConnector3">
            <a:avLst/>
          </a:prstGeom>
          <a:ln w="2857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/>
          <p:cNvSpPr txBox="1"/>
          <p:nvPr/>
        </p:nvSpPr>
        <p:spPr>
          <a:xfrm>
            <a:off x="86697" y="1962545"/>
            <a:ext cx="3216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Optima"/>
                <a:cs typeface="Optima"/>
              </a:rPr>
              <a:t>Baryon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recombination</a:t>
            </a:r>
            <a:r>
              <a:rPr lang="it-IT" sz="2000" dirty="0" smtClean="0">
                <a:latin typeface="Optima"/>
                <a:cs typeface="Optima"/>
              </a:rPr>
              <a:t>(</a:t>
            </a:r>
            <a:r>
              <a:rPr lang="it-IT" sz="2000" dirty="0" err="1" smtClean="0">
                <a:latin typeface="Optima"/>
                <a:cs typeface="Optima"/>
              </a:rPr>
              <a:t>qqq</a:t>
            </a:r>
            <a:r>
              <a:rPr lang="it-IT" sz="2000" dirty="0" smtClean="0">
                <a:latin typeface="Optima"/>
                <a:cs typeface="Optima"/>
              </a:rPr>
              <a:t>)</a:t>
            </a:r>
            <a:endParaRPr lang="it-IT" sz="2000" dirty="0">
              <a:latin typeface="Optima"/>
              <a:cs typeface="Optima"/>
            </a:endParaRPr>
          </a:p>
        </p:txBody>
      </p:sp>
      <p:graphicFrame>
        <p:nvGraphicFramePr>
          <p:cNvPr id="65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892666"/>
              </p:ext>
            </p:extLst>
          </p:nvPr>
        </p:nvGraphicFramePr>
        <p:xfrm>
          <a:off x="198590" y="2333000"/>
          <a:ext cx="5307401" cy="445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09" name="Equation" r:id="rId12" imgW="3340100" imgH="279400" progId="Equation.3">
                  <p:embed/>
                </p:oleObj>
              </mc:Choice>
              <mc:Fallback>
                <p:oleObj name="Equation" r:id="rId12" imgW="33401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590" y="2333000"/>
                        <a:ext cx="5307401" cy="445729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38100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7" name="Connettore 7 66"/>
          <p:cNvCxnSpPr/>
          <p:nvPr/>
        </p:nvCxnSpPr>
        <p:spPr>
          <a:xfrm>
            <a:off x="3824912" y="2721959"/>
            <a:ext cx="576213" cy="432363"/>
          </a:xfrm>
          <a:prstGeom prst="curvedConnector3">
            <a:avLst/>
          </a:prstGeom>
          <a:ln w="2857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2098621" y="5182178"/>
            <a:ext cx="100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Optima"/>
                <a:cs typeface="Optima"/>
              </a:rPr>
              <a:t>q</a:t>
            </a:r>
            <a:r>
              <a:rPr lang="it-IT" dirty="0" smtClean="0">
                <a:solidFill>
                  <a:srgbClr val="0000FF"/>
                </a:solidFill>
                <a:latin typeface="Optima"/>
                <a:cs typeface="Optima"/>
              </a:rPr>
              <a:t>uark(</a:t>
            </a:r>
            <a:r>
              <a:rPr lang="it-IT" dirty="0" err="1" smtClean="0">
                <a:solidFill>
                  <a:srgbClr val="0000FF"/>
                </a:solidFill>
                <a:latin typeface="Optima"/>
                <a:cs typeface="Optima"/>
              </a:rPr>
              <a:t>q</a:t>
            </a:r>
            <a:r>
              <a:rPr lang="it-IT" dirty="0" smtClean="0">
                <a:solidFill>
                  <a:srgbClr val="0000FF"/>
                </a:solidFill>
                <a:latin typeface="Optima"/>
                <a:cs typeface="Optima"/>
              </a:rPr>
              <a:t>)</a:t>
            </a:r>
            <a:endParaRPr lang="it-IT" dirty="0">
              <a:solidFill>
                <a:srgbClr val="0000FF"/>
              </a:solidFill>
              <a:latin typeface="Optima"/>
              <a:cs typeface="Optima"/>
            </a:endParaRPr>
          </a:p>
        </p:txBody>
      </p:sp>
      <p:sp>
        <p:nvSpPr>
          <p:cNvPr id="2" name="Ovale 1"/>
          <p:cNvSpPr/>
          <p:nvPr/>
        </p:nvSpPr>
        <p:spPr>
          <a:xfrm>
            <a:off x="6071162" y="1728563"/>
            <a:ext cx="168464" cy="298033"/>
          </a:xfrm>
          <a:prstGeom prst="ellipse">
            <a:avLst/>
          </a:prstGeom>
          <a:noFill/>
          <a:ln w="28575" cmpd="sng">
            <a:solidFill>
              <a:srgbClr val="E004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6100454" y="2966431"/>
            <a:ext cx="168464" cy="298033"/>
          </a:xfrm>
          <a:prstGeom prst="ellipse">
            <a:avLst/>
          </a:prstGeom>
          <a:noFill/>
          <a:ln w="28575" cmpd="sng">
            <a:solidFill>
              <a:srgbClr val="E004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oup 25"/>
          <p:cNvGrpSpPr>
            <a:grpSpLocks/>
          </p:cNvGrpSpPr>
          <p:nvPr/>
        </p:nvGrpSpPr>
        <p:grpSpPr bwMode="auto">
          <a:xfrm>
            <a:off x="7326095" y="222690"/>
            <a:ext cx="1676400" cy="1371600"/>
            <a:chOff x="4320" y="2688"/>
            <a:chExt cx="1056" cy="960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4992" y="3264"/>
              <a:ext cx="384" cy="336"/>
              <a:chOff x="720" y="3840"/>
              <a:chExt cx="384" cy="336"/>
            </a:xfrm>
          </p:grpSpPr>
          <p:sp>
            <p:nvSpPr>
              <p:cNvPr id="43" name="Oval 8"/>
              <p:cNvSpPr>
                <a:spLocks noChangeArrowheads="1"/>
              </p:cNvSpPr>
              <p:nvPr/>
            </p:nvSpPr>
            <p:spPr bwMode="auto">
              <a:xfrm>
                <a:off x="720" y="3840"/>
                <a:ext cx="384" cy="336"/>
              </a:xfrm>
              <a:prstGeom prst="ellips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Oval 9"/>
              <p:cNvSpPr>
                <a:spLocks noChangeArrowheads="1"/>
              </p:cNvSpPr>
              <p:nvPr/>
            </p:nvSpPr>
            <p:spPr bwMode="auto">
              <a:xfrm>
                <a:off x="960" y="393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Oval 10"/>
              <p:cNvSpPr>
                <a:spLocks noChangeArrowheads="1"/>
              </p:cNvSpPr>
              <p:nvPr/>
            </p:nvSpPr>
            <p:spPr bwMode="auto">
              <a:xfrm>
                <a:off x="768" y="3984"/>
                <a:ext cx="96" cy="96"/>
              </a:xfrm>
              <a:prstGeom prst="ellipse">
                <a:avLst/>
              </a:prstGeom>
              <a:solidFill>
                <a:srgbClr val="0DFFFE"/>
              </a:solidFill>
              <a:ln w="57150">
                <a:solidFill>
                  <a:srgbClr val="0DFFF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26" name="Group 11"/>
            <p:cNvGrpSpPr>
              <a:grpSpLocks/>
            </p:cNvGrpSpPr>
            <p:nvPr/>
          </p:nvGrpSpPr>
          <p:grpSpPr bwMode="auto">
            <a:xfrm>
              <a:off x="4656" y="2688"/>
              <a:ext cx="384" cy="336"/>
              <a:chOff x="1440" y="2784"/>
              <a:chExt cx="384" cy="336"/>
            </a:xfrm>
          </p:grpSpPr>
          <p:sp>
            <p:nvSpPr>
              <p:cNvPr id="39" name="Oval 12"/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384" cy="336"/>
              </a:xfrm>
              <a:prstGeom prst="ellips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0" name="Oval 13"/>
              <p:cNvSpPr>
                <a:spLocks noChangeArrowheads="1"/>
              </p:cNvSpPr>
              <p:nvPr/>
            </p:nvSpPr>
            <p:spPr bwMode="auto">
              <a:xfrm>
                <a:off x="1550" y="2832"/>
                <a:ext cx="109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" name="Oval 14"/>
              <p:cNvSpPr>
                <a:spLocks noChangeArrowheads="1"/>
              </p:cNvSpPr>
              <p:nvPr/>
            </p:nvSpPr>
            <p:spPr bwMode="auto">
              <a:xfrm>
                <a:off x="1659" y="2928"/>
                <a:ext cx="110" cy="96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Oval 15"/>
              <p:cNvSpPr>
                <a:spLocks noChangeArrowheads="1"/>
              </p:cNvSpPr>
              <p:nvPr/>
            </p:nvSpPr>
            <p:spPr bwMode="auto">
              <a:xfrm>
                <a:off x="1495" y="2976"/>
                <a:ext cx="110" cy="96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4320" y="3456"/>
              <a:ext cx="109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Oval 17"/>
            <p:cNvSpPr>
              <a:spLocks noChangeArrowheads="1"/>
            </p:cNvSpPr>
            <p:nvPr/>
          </p:nvSpPr>
          <p:spPr bwMode="auto">
            <a:xfrm>
              <a:off x="4320" y="3264"/>
              <a:ext cx="110" cy="96"/>
            </a:xfrm>
            <a:prstGeom prst="ellipse">
              <a:avLst/>
            </a:prstGeom>
            <a:solidFill>
              <a:srgbClr val="000066"/>
            </a:solidFill>
            <a:ln w="12700" cmpd="sng">
              <a:solidFill>
                <a:srgbClr val="00009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4464" y="3360"/>
              <a:ext cx="110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" name="Oval 19"/>
            <p:cNvSpPr>
              <a:spLocks noChangeArrowheads="1"/>
            </p:cNvSpPr>
            <p:nvPr/>
          </p:nvSpPr>
          <p:spPr bwMode="auto">
            <a:xfrm>
              <a:off x="4464" y="3552"/>
              <a:ext cx="96" cy="96"/>
            </a:xfrm>
            <a:prstGeom prst="ellipse">
              <a:avLst/>
            </a:prstGeom>
            <a:solidFill>
              <a:srgbClr val="0DFFFE"/>
            </a:solidFill>
            <a:ln w="28575" cmpd="sng">
              <a:solidFill>
                <a:srgbClr val="0DFFF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" name="Oval 20"/>
            <p:cNvSpPr>
              <a:spLocks noChangeArrowheads="1"/>
            </p:cNvSpPr>
            <p:nvPr/>
          </p:nvSpPr>
          <p:spPr bwMode="auto">
            <a:xfrm>
              <a:off x="4608" y="3552"/>
              <a:ext cx="110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" name="Line 21"/>
            <p:cNvSpPr>
              <a:spLocks noChangeShapeType="1"/>
            </p:cNvSpPr>
            <p:nvPr/>
          </p:nvSpPr>
          <p:spPr bwMode="auto">
            <a:xfrm flipV="1">
              <a:off x="4512" y="3072"/>
              <a:ext cx="144" cy="192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38" name="Line 22"/>
            <p:cNvSpPr>
              <a:spLocks noChangeShapeType="1"/>
            </p:cNvSpPr>
            <p:nvPr/>
          </p:nvSpPr>
          <p:spPr bwMode="auto">
            <a:xfrm flipV="1">
              <a:off x="4752" y="3504"/>
              <a:ext cx="192" cy="4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88346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6" y="765175"/>
            <a:ext cx="7637357" cy="3500798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95536" y="61479"/>
            <a:ext cx="510783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Too beautiful to be </a:t>
            </a:r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true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? </a:t>
            </a:r>
            <a:r>
              <a:rPr lang="is-IS" sz="3200" b="1" dirty="0" smtClean="0">
                <a:solidFill>
                  <a:srgbClr val="BD120C"/>
                </a:solidFill>
                <a:latin typeface="Optima"/>
                <a:cs typeface="Optima"/>
              </a:rPr>
              <a:t>…</a:t>
            </a:r>
            <a:endParaRPr lang="it-IT" sz="32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2973" y="4588019"/>
            <a:ext cx="8895035" cy="994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300" dirty="0" err="1">
                <a:solidFill>
                  <a:srgbClr val="BD120C"/>
                </a:solidFill>
                <a:latin typeface="Optima"/>
                <a:cs typeface="Optima"/>
              </a:rPr>
              <a:t>Anisotropic</a:t>
            </a:r>
            <a:r>
              <a:rPr lang="it-IT" sz="2300" dirty="0">
                <a:solidFill>
                  <a:srgbClr val="BD120C"/>
                </a:solidFill>
                <a:latin typeface="Optima"/>
                <a:cs typeface="Optima"/>
              </a:rPr>
              <a:t> Flow </a:t>
            </a:r>
            <a:r>
              <a:rPr lang="it-IT" sz="2300" dirty="0" err="1">
                <a:solidFill>
                  <a:srgbClr val="BD120C"/>
                </a:solidFill>
                <a:latin typeface="Optima"/>
                <a:cs typeface="Optima"/>
              </a:rPr>
              <a:t>formed</a:t>
            </a:r>
            <a:r>
              <a:rPr lang="it-IT" sz="2300" dirty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300" dirty="0" err="1">
                <a:solidFill>
                  <a:srgbClr val="BD120C"/>
                </a:solidFill>
                <a:latin typeface="Optima"/>
                <a:cs typeface="Optima"/>
              </a:rPr>
              <a:t>at</a:t>
            </a:r>
            <a:r>
              <a:rPr lang="it-IT" sz="2300" dirty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300" dirty="0" err="1">
                <a:solidFill>
                  <a:srgbClr val="BD120C"/>
                </a:solidFill>
                <a:latin typeface="Optima"/>
                <a:cs typeface="Optima"/>
              </a:rPr>
              <a:t>partonic</a:t>
            </a:r>
            <a:r>
              <a:rPr lang="it-IT" sz="2300" dirty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level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, </a:t>
            </a: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one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 common QGP flow  </a:t>
            </a:r>
            <a:endParaRPr lang="it-IT" sz="2300" dirty="0">
              <a:solidFill>
                <a:srgbClr val="BD120C"/>
              </a:solidFill>
              <a:latin typeface="Optima"/>
              <a:cs typeface="Optima"/>
            </a:endParaRPr>
          </a:p>
          <a:p>
            <a:pPr>
              <a:lnSpc>
                <a:spcPct val="130000"/>
              </a:lnSpc>
            </a:pP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Flow </a:t>
            </a: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depends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 on quark </a:t>
            </a: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content</a:t>
            </a:r>
            <a:r>
              <a:rPr lang="it-IT" sz="2300" dirty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  <a:sym typeface="Wingdings"/>
              </a:rPr>
              <a:t>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two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branches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; </a:t>
            </a: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Meson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 and </a:t>
            </a: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Baryon</a:t>
            </a:r>
            <a:endParaRPr lang="it-IT" sz="2300" dirty="0" smtClean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74682" y="4268624"/>
            <a:ext cx="223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PHENIX, PRL 98(2007)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 rot="19591018">
            <a:off x="3413887" y="183645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008000"/>
                </a:solidFill>
                <a:latin typeface="Optima"/>
                <a:cs typeface="Optima"/>
              </a:rPr>
              <a:t>Baryons</a:t>
            </a:r>
            <a:endParaRPr lang="it-IT" b="1" dirty="0">
              <a:solidFill>
                <a:srgbClr val="008000"/>
              </a:solidFill>
              <a:latin typeface="Optima"/>
              <a:cs typeface="Optima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765587" y="2682793"/>
            <a:ext cx="94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E94DB0"/>
                </a:solidFill>
                <a:latin typeface="Optima"/>
                <a:cs typeface="Optima"/>
              </a:rPr>
              <a:t>Mesons</a:t>
            </a:r>
            <a:endParaRPr lang="it-IT" b="1" dirty="0">
              <a:solidFill>
                <a:srgbClr val="E94DB0"/>
              </a:solidFill>
              <a:latin typeface="Optima"/>
              <a:cs typeface="Optima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765175"/>
            <a:ext cx="7594257" cy="3503449"/>
          </a:xfrm>
          <a:prstGeom prst="rect">
            <a:avLst/>
          </a:prstGeom>
        </p:spPr>
      </p:pic>
      <p:grpSp>
        <p:nvGrpSpPr>
          <p:cNvPr id="5" name="Group 96"/>
          <p:cNvGrpSpPr>
            <a:grpSpLocks/>
          </p:cNvGrpSpPr>
          <p:nvPr/>
        </p:nvGrpSpPr>
        <p:grpSpPr bwMode="auto">
          <a:xfrm>
            <a:off x="6984788" y="492089"/>
            <a:ext cx="2083081" cy="1134056"/>
            <a:chOff x="3231" y="1316"/>
            <a:chExt cx="1620" cy="1064"/>
          </a:xfrm>
        </p:grpSpPr>
        <p:sp>
          <p:nvSpPr>
            <p:cNvPr id="6" name="Text Box 97"/>
            <p:cNvSpPr txBox="1">
              <a:spLocks noChangeArrowheads="1"/>
            </p:cNvSpPr>
            <p:nvPr/>
          </p:nvSpPr>
          <p:spPr bwMode="auto">
            <a:xfrm>
              <a:off x="3231" y="1316"/>
              <a:ext cx="1620" cy="3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u="sng" dirty="0" smtClean="0">
                  <a:solidFill>
                    <a:srgbClr val="BD120C"/>
                  </a:solidFill>
                  <a:latin typeface="Optima"/>
                  <a:cs typeface="Optima"/>
                </a:rPr>
                <a:t>Quark </a:t>
              </a:r>
              <a:r>
                <a:rPr lang="en-US" sz="2000" u="sng" dirty="0" err="1" smtClean="0">
                  <a:solidFill>
                    <a:srgbClr val="BD120C"/>
                  </a:solidFill>
                  <a:latin typeface="Optima"/>
                  <a:cs typeface="Optima"/>
                </a:rPr>
                <a:t>n</a:t>
              </a:r>
              <a:r>
                <a:rPr lang="en-US" sz="2000" u="sng" baseline="-25000" dirty="0" err="1" smtClean="0">
                  <a:solidFill>
                    <a:srgbClr val="BD120C"/>
                  </a:solidFill>
                  <a:latin typeface="Optima"/>
                  <a:cs typeface="Optima"/>
                </a:rPr>
                <a:t>q</a:t>
              </a:r>
              <a:r>
                <a:rPr lang="en-US" sz="2000" u="sng" dirty="0" smtClean="0">
                  <a:solidFill>
                    <a:srgbClr val="BD120C"/>
                  </a:solidFill>
                  <a:latin typeface="Optima"/>
                  <a:cs typeface="Optima"/>
                </a:rPr>
                <a:t> </a:t>
              </a:r>
              <a:r>
                <a:rPr lang="en-US" sz="2000" u="sng" dirty="0">
                  <a:solidFill>
                    <a:srgbClr val="BD120C"/>
                  </a:solidFill>
                  <a:latin typeface="Optima"/>
                  <a:cs typeface="Optima"/>
                </a:rPr>
                <a:t>scaling</a:t>
              </a:r>
            </a:p>
          </p:txBody>
        </p:sp>
        <p:graphicFrame>
          <p:nvGraphicFramePr>
            <p:cNvPr id="7" name="Object 9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0750917"/>
                </p:ext>
              </p:extLst>
            </p:nvPr>
          </p:nvGraphicFramePr>
          <p:xfrm>
            <a:off x="3625" y="1719"/>
            <a:ext cx="910" cy="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12" name="Equation" r:id="rId5" imgW="698500" imgH="508000" progId="Equation.3">
                    <p:embed/>
                  </p:oleObj>
                </mc:Choice>
                <mc:Fallback>
                  <p:oleObj name="Equation" r:id="rId5" imgW="698500" imgH="508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25" y="1719"/>
                          <a:ext cx="910" cy="661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38100">
                          <a:solidFill>
                            <a:srgbClr val="FF6600"/>
                          </a:solidFill>
                          <a:miter lim="800000"/>
                          <a:headEnd/>
                          <a:tailEnd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2058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395536" y="61479"/>
            <a:ext cx="492563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Too beautiful to be </a:t>
            </a:r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true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s-IS" sz="3200" b="1" dirty="0" smtClean="0">
                <a:solidFill>
                  <a:srgbClr val="BD120C"/>
                </a:solidFill>
                <a:latin typeface="Optima"/>
                <a:cs typeface="Optima"/>
              </a:rPr>
              <a:t>…</a:t>
            </a:r>
            <a:endParaRPr lang="it-IT" sz="32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4140200" y="3794086"/>
            <a:ext cx="337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>
                <a:solidFill>
                  <a:schemeClr val="bg1"/>
                </a:solidFill>
                <a:latin typeface="Times New Roman" charset="0"/>
              </a:rPr>
              <a:t>Lacey and Taranenenko, PoS 2006</a:t>
            </a:r>
          </a:p>
        </p:txBody>
      </p:sp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70444"/>
            <a:ext cx="7740650" cy="3600450"/>
          </a:xfrm>
          <a:prstGeom prst="rect">
            <a:avLst/>
          </a:prstGeom>
          <a:noFill/>
          <a:ln w="57150" cmpd="sng">
            <a:solidFill>
              <a:srgbClr val="BD120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86" y="750015"/>
            <a:ext cx="7747000" cy="3603625"/>
          </a:xfrm>
          <a:prstGeom prst="rect">
            <a:avLst/>
          </a:prstGeom>
          <a:noFill/>
          <a:ln w="57150" cmpd="sng">
            <a:solidFill>
              <a:srgbClr val="BD120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389186" y="4656475"/>
            <a:ext cx="7737780" cy="994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Everything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rescales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 in </a:t>
            </a: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one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 common flow!</a:t>
            </a:r>
          </a:p>
          <a:p>
            <a:pPr>
              <a:lnSpc>
                <a:spcPct val="130000"/>
              </a:lnSpc>
            </a:pPr>
            <a:r>
              <a:rPr lang="it-IT" sz="2300" dirty="0" err="1">
                <a:solidFill>
                  <a:srgbClr val="BD120C"/>
                </a:solidFill>
                <a:latin typeface="Optima"/>
                <a:cs typeface="Optima"/>
              </a:rPr>
              <a:t>W</a:t>
            </a: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e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 “</a:t>
            </a: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see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” the </a:t>
            </a: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underlying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  quark flow.. with some </a:t>
            </a:r>
            <a:r>
              <a:rPr lang="it-IT" sz="2300" dirty="0" err="1" smtClean="0">
                <a:solidFill>
                  <a:srgbClr val="BD120C"/>
                </a:solidFill>
                <a:latin typeface="Optima"/>
                <a:cs typeface="Optima"/>
              </a:rPr>
              <a:t>distorsion</a:t>
            </a:r>
            <a:r>
              <a:rPr lang="it-IT" sz="2300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386618" y="830224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Optima"/>
                <a:cs typeface="Optima"/>
              </a:rPr>
              <a:t>All</a:t>
            </a:r>
            <a:r>
              <a:rPr lang="it-IT" b="1" dirty="0" smtClean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Optima"/>
                <a:cs typeface="Optima"/>
              </a:rPr>
              <a:t>centralities</a:t>
            </a:r>
            <a:r>
              <a:rPr lang="it-IT" b="1" dirty="0" smtClean="0">
                <a:solidFill>
                  <a:srgbClr val="0000FF"/>
                </a:solidFill>
                <a:latin typeface="Optima"/>
                <a:cs typeface="Optima"/>
              </a:rPr>
              <a:t> and </a:t>
            </a:r>
            <a:r>
              <a:rPr lang="it-IT" b="1" dirty="0" err="1" smtClean="0">
                <a:solidFill>
                  <a:srgbClr val="0000FF"/>
                </a:solidFill>
                <a:latin typeface="Optima"/>
                <a:cs typeface="Optima"/>
              </a:rPr>
              <a:t>particles</a:t>
            </a:r>
            <a:r>
              <a:rPr lang="it-IT" b="1" dirty="0" smtClean="0">
                <a:solidFill>
                  <a:srgbClr val="0000FF"/>
                </a:solidFill>
                <a:latin typeface="Optima"/>
                <a:cs typeface="Optima"/>
              </a:rPr>
              <a:t> in once</a:t>
            </a:r>
            <a:endParaRPr lang="it-IT" b="1" dirty="0">
              <a:solidFill>
                <a:srgbClr val="0000FF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631713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rticle-2033970-0DB8275900000578-600_964x6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019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61135" y="381000"/>
            <a:ext cx="42903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b="1" dirty="0">
                <a:solidFill>
                  <a:srgbClr val="BD120C"/>
                </a:solidFill>
                <a:latin typeface="Optima"/>
                <a:cs typeface="Optima"/>
              </a:rPr>
              <a:t>an </a:t>
            </a:r>
            <a:r>
              <a:rPr lang="it-IT" sz="3000" b="1" dirty="0" err="1">
                <a:solidFill>
                  <a:srgbClr val="BD120C"/>
                </a:solidFill>
                <a:latin typeface="Optima"/>
                <a:cs typeface="Optima"/>
              </a:rPr>
              <a:t>elephant</a:t>
            </a:r>
            <a:r>
              <a:rPr lang="it-IT" sz="3000" b="1" dirty="0">
                <a:solidFill>
                  <a:srgbClr val="BD120C"/>
                </a:solidFill>
                <a:latin typeface="Optima"/>
                <a:cs typeface="Optima"/>
              </a:rPr>
              <a:t> in the </a:t>
            </a:r>
            <a:r>
              <a:rPr lang="it-IT" sz="3000" b="1" dirty="0" err="1">
                <a:solidFill>
                  <a:srgbClr val="BD120C"/>
                </a:solidFill>
                <a:latin typeface="Optima"/>
                <a:cs typeface="Optima"/>
              </a:rPr>
              <a:t>liquid</a:t>
            </a:r>
            <a:r>
              <a:rPr lang="it-IT" sz="3000" b="1" dirty="0">
                <a:solidFill>
                  <a:srgbClr val="BD120C"/>
                </a:solidFill>
                <a:latin typeface="Optima"/>
                <a:cs typeface="Optim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625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9420"/>
            <a:ext cx="664428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3764" name="Text Box 4"/>
          <p:cNvSpPr txBox="1">
            <a:spLocks noChangeArrowheads="1"/>
          </p:cNvSpPr>
          <p:nvPr/>
        </p:nvSpPr>
        <p:spPr bwMode="auto">
          <a:xfrm>
            <a:off x="679633" y="700088"/>
            <a:ext cx="56364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Fermi’s</a:t>
            </a:r>
            <a:r>
              <a:rPr lang="it-IT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 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Notes on </a:t>
            </a:r>
            <a:r>
              <a:rPr lang="it-IT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Thermodynamics</a:t>
            </a:r>
            <a:r>
              <a:rPr lang="it-IT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 and </a:t>
            </a:r>
            <a:r>
              <a:rPr lang="it-IT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Statistics</a:t>
            </a:r>
            <a:r>
              <a:rPr lang="it-IT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 (1953) </a:t>
            </a:r>
            <a:endParaRPr lang="it-IT" sz="1800" dirty="0">
              <a:solidFill>
                <a:schemeClr val="tx1">
                  <a:lumMod val="75000"/>
                  <a:lumOff val="25000"/>
                </a:schemeClr>
              </a:solidFill>
              <a:latin typeface="Optima"/>
              <a:cs typeface="Optima"/>
            </a:endParaRPr>
          </a:p>
        </p:txBody>
      </p:sp>
      <p:pic>
        <p:nvPicPr>
          <p:cNvPr id="3737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1066800"/>
            <a:ext cx="217011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3767" name="Text Box 7"/>
          <p:cNvSpPr txBox="1">
            <a:spLocks noChangeArrowheads="1"/>
          </p:cNvSpPr>
          <p:nvPr/>
        </p:nvSpPr>
        <p:spPr bwMode="auto">
          <a:xfrm>
            <a:off x="763588" y="-4763"/>
            <a:ext cx="574965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b="1" u="sng" dirty="0" err="1">
                <a:solidFill>
                  <a:srgbClr val="000090"/>
                </a:solidFill>
                <a:latin typeface="Optima"/>
                <a:cs typeface="Optima"/>
              </a:rPr>
              <a:t>Matter</a:t>
            </a:r>
            <a:r>
              <a:rPr lang="it-IT" sz="3200" b="1" u="sng" dirty="0">
                <a:solidFill>
                  <a:srgbClr val="000090"/>
                </a:solidFill>
                <a:latin typeface="Optima"/>
                <a:cs typeface="Optima"/>
              </a:rPr>
              <a:t> </a:t>
            </a:r>
            <a:r>
              <a:rPr lang="it-IT" sz="3200" b="1" u="sng" dirty="0" smtClean="0">
                <a:solidFill>
                  <a:srgbClr val="000090"/>
                </a:solidFill>
                <a:latin typeface="Optima"/>
                <a:cs typeface="Optima"/>
              </a:rPr>
              <a:t>in </a:t>
            </a:r>
            <a:r>
              <a:rPr lang="it-IT" sz="3200" b="1" u="sng" dirty="0" err="1" smtClean="0">
                <a:solidFill>
                  <a:srgbClr val="000090"/>
                </a:solidFill>
                <a:latin typeface="Optima"/>
                <a:cs typeface="Optima"/>
              </a:rPr>
              <a:t>unusual</a:t>
            </a:r>
            <a:r>
              <a:rPr lang="it-IT" sz="3200" b="1" u="sng" dirty="0" smtClean="0">
                <a:solidFill>
                  <a:srgbClr val="000090"/>
                </a:solidFill>
                <a:latin typeface="Optima"/>
                <a:cs typeface="Optima"/>
              </a:rPr>
              <a:t> </a:t>
            </a:r>
            <a:r>
              <a:rPr lang="it-IT" sz="3200" b="1" u="sng" dirty="0" err="1">
                <a:solidFill>
                  <a:srgbClr val="000090"/>
                </a:solidFill>
                <a:latin typeface="Optima"/>
                <a:cs typeface="Optima"/>
              </a:rPr>
              <a:t>conditions</a:t>
            </a:r>
            <a:r>
              <a:rPr lang="it-IT" sz="3200" b="1" u="sng" dirty="0">
                <a:solidFill>
                  <a:srgbClr val="000090"/>
                </a:solidFill>
                <a:latin typeface="Optima"/>
                <a:cs typeface="Optima"/>
              </a:rPr>
              <a:t>…</a:t>
            </a:r>
          </a:p>
        </p:txBody>
      </p:sp>
      <p:sp>
        <p:nvSpPr>
          <p:cNvPr id="2" name="CasellaDiTesto 1"/>
          <p:cNvSpPr txBox="1"/>
          <p:nvPr/>
        </p:nvSpPr>
        <p:spPr>
          <a:xfrm rot="16200000">
            <a:off x="-520655" y="2301389"/>
            <a:ext cx="14414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u="sng" dirty="0" smtClean="0"/>
              <a:t>Temperature</a:t>
            </a:r>
            <a:endParaRPr lang="it-IT" b="1" u="sng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807096" y="4272141"/>
            <a:ext cx="10120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b="1" u="sng" dirty="0" smtClean="0"/>
              <a:t>Pressure</a:t>
            </a:r>
            <a:endParaRPr lang="it-IT" b="1" u="sng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071008" y="1396013"/>
            <a:ext cx="413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rgbClr val="BD120C"/>
                </a:solidFill>
                <a:latin typeface="Optima"/>
                <a:cs typeface="Optima"/>
              </a:rPr>
              <a:t>Atoms</a:t>
            </a:r>
            <a:r>
              <a:rPr lang="it-IT" i="1" dirty="0" smtClean="0">
                <a:solidFill>
                  <a:srgbClr val="BD120C"/>
                </a:solidFill>
                <a:latin typeface="Optima"/>
                <a:cs typeface="Optima"/>
              </a:rPr>
              <a:t>, </a:t>
            </a:r>
            <a:r>
              <a:rPr lang="it-IT" i="1" dirty="0" err="1" smtClean="0">
                <a:solidFill>
                  <a:srgbClr val="BD120C"/>
                </a:solidFill>
                <a:latin typeface="Optima"/>
                <a:cs typeface="Optima"/>
              </a:rPr>
              <a:t>electrons</a:t>
            </a:r>
            <a:r>
              <a:rPr lang="it-IT" i="1" dirty="0" smtClean="0">
                <a:solidFill>
                  <a:srgbClr val="BD120C"/>
                </a:solidFill>
                <a:latin typeface="Optima"/>
                <a:cs typeface="Optima"/>
              </a:rPr>
              <a:t>, </a:t>
            </a:r>
            <a:r>
              <a:rPr lang="it-IT" i="1" dirty="0" err="1" smtClean="0">
                <a:solidFill>
                  <a:srgbClr val="BD120C"/>
                </a:solidFill>
                <a:latin typeface="Optima"/>
                <a:cs typeface="Optima"/>
              </a:rPr>
              <a:t>protons</a:t>
            </a:r>
            <a:r>
              <a:rPr lang="it-IT" i="1" dirty="0" smtClean="0">
                <a:solidFill>
                  <a:srgbClr val="BD120C"/>
                </a:solidFill>
                <a:latin typeface="Optima"/>
                <a:cs typeface="Optima"/>
              </a:rPr>
              <a:t>, </a:t>
            </a:r>
            <a:r>
              <a:rPr lang="it-IT" i="1" dirty="0" err="1" smtClean="0">
                <a:solidFill>
                  <a:srgbClr val="BD120C"/>
                </a:solidFill>
                <a:latin typeface="Optima"/>
                <a:cs typeface="Optima"/>
              </a:rPr>
              <a:t>neutrons</a:t>
            </a:r>
            <a:r>
              <a:rPr lang="it-IT" i="1" dirty="0" smtClean="0">
                <a:solidFill>
                  <a:srgbClr val="BD120C"/>
                </a:solidFill>
                <a:latin typeface="Optima"/>
                <a:cs typeface="Optima"/>
              </a:rPr>
              <a:t>, </a:t>
            </a:r>
            <a:r>
              <a:rPr lang="is-IS" i="1" dirty="0" smtClean="0">
                <a:solidFill>
                  <a:srgbClr val="BD120C"/>
                </a:solidFill>
                <a:latin typeface="Optima"/>
                <a:cs typeface="Optima"/>
              </a:rPr>
              <a:t>…</a:t>
            </a:r>
            <a:endParaRPr lang="it-IT" i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427008" y="1724380"/>
            <a:ext cx="505250" cy="2828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58729" y="4804911"/>
            <a:ext cx="8600535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400" b="1" dirty="0" smtClean="0">
                <a:solidFill>
                  <a:srgbClr val="BD120C"/>
                </a:solidFill>
                <a:latin typeface="Optima"/>
                <a:cs typeface="Optima"/>
              </a:rPr>
              <a:t>Fermi put </a:t>
            </a:r>
            <a:r>
              <a:rPr lang="it-IT" sz="2400" b="1" dirty="0" err="1" smtClean="0">
                <a:solidFill>
                  <a:srgbClr val="BD120C"/>
                </a:solidFill>
                <a:latin typeface="Optima"/>
                <a:cs typeface="Optima"/>
              </a:rPr>
              <a:t>Nothing</a:t>
            </a:r>
            <a:r>
              <a:rPr lang="it-IT" sz="24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400" b="1" dirty="0" err="1" smtClean="0">
                <a:solidFill>
                  <a:srgbClr val="BD120C"/>
                </a:solidFill>
                <a:latin typeface="Optima"/>
                <a:cs typeface="Optima"/>
              </a:rPr>
              <a:t>above</a:t>
            </a:r>
            <a:r>
              <a:rPr lang="it-IT" sz="2400" b="1" dirty="0" smtClean="0">
                <a:solidFill>
                  <a:srgbClr val="BD120C"/>
                </a:solidFill>
                <a:latin typeface="Optima"/>
                <a:cs typeface="Optima"/>
              </a:rPr>
              <a:t> 10</a:t>
            </a:r>
            <a:r>
              <a:rPr lang="it-IT" sz="2400" b="1" baseline="30000" dirty="0" smtClean="0">
                <a:solidFill>
                  <a:srgbClr val="BD120C"/>
                </a:solidFill>
                <a:latin typeface="Optima"/>
                <a:cs typeface="Optima"/>
              </a:rPr>
              <a:t>12</a:t>
            </a:r>
            <a:r>
              <a:rPr lang="it-IT" sz="2400" b="1" dirty="0" smtClean="0">
                <a:solidFill>
                  <a:srgbClr val="BD120C"/>
                </a:solidFill>
                <a:latin typeface="Optima"/>
                <a:cs typeface="Optima"/>
              </a:rPr>
              <a:t>K!</a:t>
            </a:r>
          </a:p>
          <a:p>
            <a:pPr>
              <a:lnSpc>
                <a:spcPct val="130000"/>
              </a:lnSpc>
            </a:pPr>
            <a:r>
              <a:rPr lang="it-IT" sz="2400" dirty="0" err="1" smtClean="0">
                <a:latin typeface="Optima"/>
                <a:cs typeface="Optima"/>
              </a:rPr>
              <a:t>if</a:t>
            </a:r>
            <a:r>
              <a:rPr lang="it-IT" sz="2400" dirty="0" smtClean="0">
                <a:latin typeface="Optima"/>
                <a:cs typeface="Optima"/>
              </a:rPr>
              <a:t> T &gt;10</a:t>
            </a:r>
            <a:r>
              <a:rPr lang="it-IT" sz="2400" baseline="30000" dirty="0" smtClean="0">
                <a:latin typeface="Optima"/>
                <a:cs typeface="Optima"/>
              </a:rPr>
              <a:t>12</a:t>
            </a:r>
            <a:r>
              <a:rPr lang="it-IT" sz="2400" dirty="0" smtClean="0">
                <a:latin typeface="Optima"/>
                <a:cs typeface="Optima"/>
              </a:rPr>
              <a:t>K ≈ 200 </a:t>
            </a:r>
            <a:r>
              <a:rPr lang="it-IT" sz="2400" dirty="0" err="1" smtClean="0">
                <a:latin typeface="Optima"/>
                <a:cs typeface="Optima"/>
              </a:rPr>
              <a:t>MeV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smtClean="0">
                <a:latin typeface="Optima"/>
                <a:cs typeface="Optima"/>
                <a:sym typeface="Wingdings"/>
              </a:rPr>
              <a:t>   </a:t>
            </a:r>
            <a:r>
              <a:rPr lang="it-IT" sz="2400" dirty="0" smtClean="0">
                <a:latin typeface="Optima"/>
                <a:cs typeface="Optima"/>
              </a:rPr>
              <a:t>KT</a:t>
            </a:r>
            <a:r>
              <a:rPr lang="it-IT" sz="2400" dirty="0">
                <a:latin typeface="Optima"/>
                <a:cs typeface="Optima"/>
              </a:rPr>
              <a:t>= E ≈ 1/L </a:t>
            </a:r>
            <a:endParaRPr lang="it-IT" sz="2400" dirty="0" smtClean="0">
              <a:latin typeface="Optima"/>
              <a:cs typeface="Optima"/>
            </a:endParaRPr>
          </a:p>
          <a:p>
            <a:pPr>
              <a:lnSpc>
                <a:spcPct val="130000"/>
              </a:lnSpc>
            </a:pPr>
            <a:r>
              <a:rPr lang="it-IT" sz="2400" dirty="0" smtClean="0">
                <a:latin typeface="Optima"/>
                <a:cs typeface="Optima"/>
                <a:sym typeface="Wingdings"/>
              </a:rPr>
              <a:t>                      		     L &lt; 1 fm  go inside a </a:t>
            </a:r>
            <a:r>
              <a:rPr lang="it-IT" sz="2400" dirty="0" err="1" smtClean="0">
                <a:latin typeface="Optima"/>
                <a:cs typeface="Optima"/>
                <a:sym typeface="Wingdings"/>
              </a:rPr>
              <a:t>proton</a:t>
            </a:r>
            <a:endParaRPr lang="it-IT" sz="2400" dirty="0" smtClean="0">
              <a:latin typeface="Optima"/>
              <a:cs typeface="Optima"/>
              <a:sym typeface="Wingdings"/>
            </a:endParaRPr>
          </a:p>
          <a:p>
            <a:pPr>
              <a:lnSpc>
                <a:spcPct val="130000"/>
              </a:lnSpc>
            </a:pPr>
            <a:r>
              <a:rPr lang="it-IT" sz="2400" dirty="0" smtClean="0">
                <a:latin typeface="Optima"/>
                <a:cs typeface="Optima"/>
                <a:sym typeface="Wingdings"/>
              </a:rPr>
              <a:t>In the ‘50 and ‘60 </a:t>
            </a:r>
            <a:r>
              <a:rPr lang="it-IT" sz="2400" dirty="0" err="1" smtClean="0">
                <a:latin typeface="Optima"/>
                <a:cs typeface="Optima"/>
                <a:sym typeface="Wingdings"/>
              </a:rPr>
              <a:t>there</a:t>
            </a:r>
            <a:r>
              <a:rPr lang="it-IT" sz="2400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sz="2400" dirty="0" err="1" smtClean="0">
                <a:latin typeface="Optima"/>
                <a:cs typeface="Optima"/>
                <a:sym typeface="Wingdings"/>
              </a:rPr>
              <a:t>was</a:t>
            </a:r>
            <a:r>
              <a:rPr lang="it-IT" sz="2400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sz="2400" dirty="0" err="1" smtClean="0">
                <a:latin typeface="Optima"/>
                <a:cs typeface="Optima"/>
                <a:sym typeface="Wingdings"/>
              </a:rPr>
              <a:t>nothing</a:t>
            </a:r>
            <a:r>
              <a:rPr lang="it-IT" sz="2400" dirty="0" smtClean="0">
                <a:latin typeface="Optima"/>
                <a:cs typeface="Optima"/>
                <a:sym typeface="Wingdings"/>
              </a:rPr>
              <a:t> inside a </a:t>
            </a:r>
            <a:r>
              <a:rPr lang="it-IT" sz="2400" dirty="0" err="1" smtClean="0">
                <a:latin typeface="Optima"/>
                <a:cs typeface="Optima"/>
                <a:sym typeface="Wingdings"/>
              </a:rPr>
              <a:t>proton</a:t>
            </a:r>
            <a:endParaRPr lang="it-IT" sz="2400" dirty="0">
              <a:latin typeface="Optima"/>
              <a:cs typeface="Optima"/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6316079" y="4042883"/>
            <a:ext cx="709209" cy="401697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 flipV="1">
            <a:off x="6215079" y="4222301"/>
            <a:ext cx="810209" cy="99677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7025288" y="4137312"/>
            <a:ext cx="113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00FF"/>
                </a:solidFill>
                <a:latin typeface="Apple Chancery"/>
                <a:cs typeface="Apple Chancery"/>
              </a:rPr>
              <a:t>d</a:t>
            </a:r>
            <a:r>
              <a:rPr lang="it-IT" dirty="0" err="1" smtClean="0">
                <a:solidFill>
                  <a:srgbClr val="0000FF"/>
                </a:solidFill>
                <a:latin typeface="Apple Chancery"/>
                <a:cs typeface="Apple Chancery"/>
              </a:rPr>
              <a:t>yne</a:t>
            </a:r>
            <a:r>
              <a:rPr lang="it-IT" dirty="0" smtClean="0">
                <a:solidFill>
                  <a:srgbClr val="0000FF"/>
                </a:solidFill>
                <a:latin typeface="Apple Chancery"/>
                <a:cs typeface="Apple Chancery"/>
              </a:rPr>
              <a:t>/cm</a:t>
            </a:r>
            <a:r>
              <a:rPr lang="it-IT" baseline="30000" dirty="0" smtClean="0">
                <a:solidFill>
                  <a:srgbClr val="0000FF"/>
                </a:solidFill>
                <a:latin typeface="Apple Chancery"/>
                <a:cs typeface="Apple Chancery"/>
              </a:rPr>
              <a:t>2</a:t>
            </a:r>
            <a:endParaRPr lang="it-IT" baseline="30000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1339883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605" y="3471856"/>
            <a:ext cx="4481813" cy="32791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8521" y="68182"/>
            <a:ext cx="86792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An </a:t>
            </a:r>
            <a:r>
              <a:rPr lang="it-IT" sz="3200" b="1" dirty="0" err="1">
                <a:solidFill>
                  <a:srgbClr val="BD120C"/>
                </a:solidFill>
                <a:latin typeface="Optima"/>
                <a:cs typeface="Optima"/>
              </a:rPr>
              <a:t>elephant</a:t>
            </a:r>
            <a:r>
              <a:rPr lang="it-IT" sz="3200" b="1" dirty="0">
                <a:solidFill>
                  <a:srgbClr val="BD120C"/>
                </a:solidFill>
                <a:latin typeface="Optima"/>
                <a:cs typeface="Optima"/>
              </a:rPr>
              <a:t> in the </a:t>
            </a:r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liquid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: </a:t>
            </a:r>
            <a:r>
              <a:rPr lang="it-IT" sz="3200" b="1" dirty="0" err="1">
                <a:solidFill>
                  <a:srgbClr val="BD120C"/>
                </a:solidFill>
                <a:latin typeface="Optima"/>
                <a:cs typeface="Optima"/>
              </a:rPr>
              <a:t>Heavy</a:t>
            </a:r>
            <a:r>
              <a:rPr lang="it-IT" sz="3200" b="1" dirty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Charm Quark</a:t>
            </a:r>
            <a:endParaRPr lang="it-IT" sz="32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968047" y="719882"/>
            <a:ext cx="6015789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dirty="0" smtClean="0">
                <a:latin typeface="Optima"/>
                <a:cs typeface="Optima"/>
              </a:rPr>
              <a:t>QGP </a:t>
            </a:r>
            <a:r>
              <a:rPr lang="it-IT" dirty="0" err="1" smtClean="0">
                <a:latin typeface="Optima"/>
                <a:cs typeface="Optima"/>
              </a:rPr>
              <a:t>created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is</a:t>
            </a:r>
            <a:r>
              <a:rPr lang="it-IT" dirty="0" smtClean="0">
                <a:latin typeface="Optima"/>
                <a:cs typeface="Optima"/>
              </a:rPr>
              <a:t> made by 99% of </a:t>
            </a:r>
            <a:r>
              <a:rPr lang="it-IT" dirty="0" err="1" smtClean="0">
                <a:latin typeface="Optima"/>
                <a:cs typeface="Optima"/>
              </a:rPr>
              <a:t>q</a:t>
            </a:r>
            <a:r>
              <a:rPr lang="it-IT" dirty="0" smtClean="0">
                <a:latin typeface="Optima"/>
                <a:cs typeface="Optima"/>
              </a:rPr>
              <a:t>=</a:t>
            </a:r>
            <a:r>
              <a:rPr lang="it-IT" dirty="0" err="1" smtClean="0">
                <a:latin typeface="Optima"/>
                <a:cs typeface="Optima"/>
              </a:rPr>
              <a:t>u,d,s</a:t>
            </a:r>
            <a:r>
              <a:rPr lang="it-IT" dirty="0" smtClean="0">
                <a:latin typeface="Optima"/>
                <a:cs typeface="Optima"/>
              </a:rPr>
              <a:t>, </a:t>
            </a:r>
            <a:r>
              <a:rPr lang="it-IT" b="1" dirty="0" smtClean="0">
                <a:latin typeface="Optima"/>
                <a:cs typeface="Optima"/>
              </a:rPr>
              <a:t>m</a:t>
            </a:r>
            <a:r>
              <a:rPr lang="it-IT" b="1" baseline="-25000" dirty="0" smtClean="0">
                <a:latin typeface="Optima"/>
                <a:cs typeface="Optima"/>
              </a:rPr>
              <a:t>q</a:t>
            </a:r>
            <a:r>
              <a:rPr lang="it-IT" b="1" dirty="0" smtClean="0">
                <a:latin typeface="Optima"/>
                <a:cs typeface="Optima"/>
              </a:rPr>
              <a:t> ≈ 10 </a:t>
            </a:r>
            <a:r>
              <a:rPr lang="it-IT" b="1" dirty="0" err="1" smtClean="0">
                <a:latin typeface="Optima"/>
                <a:cs typeface="Optima"/>
              </a:rPr>
              <a:t>MeV</a:t>
            </a:r>
            <a:endParaRPr lang="it-IT" b="1" dirty="0" smtClean="0">
              <a:latin typeface="Optima"/>
              <a:cs typeface="Optima"/>
            </a:endParaRPr>
          </a:p>
          <a:p>
            <a:pPr>
              <a:lnSpc>
                <a:spcPct val="130000"/>
              </a:lnSpc>
            </a:pPr>
            <a:r>
              <a:rPr lang="it-IT" dirty="0" smtClean="0">
                <a:latin typeface="Optima"/>
                <a:cs typeface="Optima"/>
              </a:rPr>
              <a:t>+ </a:t>
            </a:r>
            <a:r>
              <a:rPr lang="it-IT" dirty="0" err="1" smtClean="0">
                <a:latin typeface="Optima"/>
                <a:cs typeface="Optima"/>
              </a:rPr>
              <a:t>few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Heavy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>
                <a:solidFill>
                  <a:srgbClr val="0000FF"/>
                </a:solidFill>
                <a:latin typeface="Optima"/>
                <a:cs typeface="Optima"/>
              </a:rPr>
              <a:t>C</a:t>
            </a:r>
            <a:r>
              <a:rPr lang="it-IT" dirty="0" smtClean="0">
                <a:solidFill>
                  <a:srgbClr val="0000FF"/>
                </a:solidFill>
                <a:latin typeface="Optima"/>
                <a:cs typeface="Optima"/>
              </a:rPr>
              <a:t>harm </a:t>
            </a:r>
            <a:r>
              <a:rPr lang="it-IT" dirty="0" err="1" smtClean="0">
                <a:solidFill>
                  <a:srgbClr val="0000FF"/>
                </a:solidFill>
                <a:latin typeface="Optima"/>
                <a:cs typeface="Optima"/>
              </a:rPr>
              <a:t>Quarks</a:t>
            </a:r>
            <a:r>
              <a:rPr lang="it-IT" dirty="0" smtClean="0">
                <a:latin typeface="Optima"/>
                <a:cs typeface="Optima"/>
              </a:rPr>
              <a:t>: </a:t>
            </a:r>
            <a:r>
              <a:rPr lang="it-IT" b="1" dirty="0" smtClean="0">
                <a:latin typeface="Optima"/>
                <a:cs typeface="Optima"/>
              </a:rPr>
              <a:t>M</a:t>
            </a:r>
            <a:r>
              <a:rPr lang="it-IT" b="1" baseline="-25000" dirty="0" smtClean="0">
                <a:latin typeface="Optima"/>
                <a:cs typeface="Optima"/>
              </a:rPr>
              <a:t>c</a:t>
            </a:r>
            <a:r>
              <a:rPr lang="it-IT" b="1" dirty="0" smtClean="0">
                <a:latin typeface="Optima"/>
                <a:cs typeface="Optima"/>
              </a:rPr>
              <a:t> ≈ 1500 </a:t>
            </a:r>
            <a:r>
              <a:rPr lang="it-IT" b="1" dirty="0" err="1" smtClean="0">
                <a:latin typeface="Optima"/>
                <a:cs typeface="Optima"/>
              </a:rPr>
              <a:t>MeV</a:t>
            </a:r>
            <a:endParaRPr lang="it-IT" b="1" dirty="0">
              <a:latin typeface="Optima"/>
              <a:cs typeface="Optima"/>
            </a:endParaRP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21" y="799781"/>
            <a:ext cx="2726224" cy="1910347"/>
          </a:xfrm>
          <a:prstGeom prst="rect">
            <a:avLst/>
          </a:prstGeom>
        </p:spPr>
      </p:pic>
      <p:sp>
        <p:nvSpPr>
          <p:cNvPr id="37" name="CasellaDiTesto 36"/>
          <p:cNvSpPr txBox="1"/>
          <p:nvPr/>
        </p:nvSpPr>
        <p:spPr>
          <a:xfrm>
            <a:off x="564709" y="2722916"/>
            <a:ext cx="191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Optima"/>
                <a:cs typeface="Optima"/>
              </a:rPr>
              <a:t>Brownian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motion</a:t>
            </a:r>
            <a:endParaRPr lang="it-IT" dirty="0">
              <a:latin typeface="Optima"/>
              <a:cs typeface="Optima"/>
            </a:endParaRPr>
          </a:p>
        </p:txBody>
      </p:sp>
      <p:graphicFrame>
        <p:nvGraphicFramePr>
          <p:cNvPr id="38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217210"/>
              </p:ext>
            </p:extLst>
          </p:nvPr>
        </p:nvGraphicFramePr>
        <p:xfrm>
          <a:off x="198521" y="3161276"/>
          <a:ext cx="2769526" cy="7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20" name="Equation" r:id="rId5" imgW="1714500" imgH="457200" progId="Equation.3">
                  <p:embed/>
                </p:oleObj>
              </mc:Choice>
              <mc:Fallback>
                <p:oleObj name="Equation" r:id="rId5" imgW="17145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521" y="3161276"/>
                        <a:ext cx="2769526" cy="738325"/>
                      </a:xfrm>
                      <a:prstGeom prst="rect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 w="38100">
                        <a:solidFill>
                          <a:schemeClr val="accent3">
                            <a:lumMod val="50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CasellaDiTesto 38"/>
          <p:cNvSpPr txBox="1"/>
          <p:nvPr/>
        </p:nvSpPr>
        <p:spPr>
          <a:xfrm>
            <a:off x="2968047" y="1587511"/>
            <a:ext cx="5625821" cy="1166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Optima"/>
                <a:cs typeface="Optima"/>
              </a:rPr>
              <a:t>St</a:t>
            </a:r>
            <a:r>
              <a:rPr lang="it-IT" u="sng" dirty="0" smtClean="0">
                <a:latin typeface="Optima"/>
                <a:cs typeface="Optima"/>
              </a:rPr>
              <a:t>andard </a:t>
            </a:r>
            <a:r>
              <a:rPr lang="it-IT" u="sng" dirty="0" err="1" smtClean="0">
                <a:latin typeface="Optima"/>
                <a:cs typeface="Optima"/>
              </a:rPr>
              <a:t>Kinetic</a:t>
            </a:r>
            <a:r>
              <a:rPr lang="it-IT" u="sng" dirty="0" smtClean="0">
                <a:latin typeface="Optima"/>
                <a:cs typeface="Optima"/>
              </a:rPr>
              <a:t> </a:t>
            </a:r>
            <a:r>
              <a:rPr lang="it-IT" u="sng" dirty="0" err="1" smtClean="0">
                <a:latin typeface="Optima"/>
                <a:cs typeface="Optima"/>
              </a:rPr>
              <a:t>theory</a:t>
            </a:r>
            <a:r>
              <a:rPr lang="it-IT" dirty="0" smtClean="0">
                <a:latin typeface="Optima"/>
                <a:cs typeface="Optima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it-IT" dirty="0" err="1" smtClean="0">
                <a:latin typeface="Optima"/>
                <a:cs typeface="Optima"/>
              </a:rPr>
              <a:t>Poorly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dragged</a:t>
            </a:r>
            <a:r>
              <a:rPr lang="it-IT" dirty="0" smtClean="0">
                <a:latin typeface="Optima"/>
                <a:cs typeface="Optima"/>
              </a:rPr>
              <a:t> &amp; long </a:t>
            </a:r>
            <a:r>
              <a:rPr lang="it-IT" dirty="0" err="1" smtClean="0">
                <a:latin typeface="Optima"/>
                <a:cs typeface="Optima"/>
              </a:rPr>
              <a:t>thermalization</a:t>
            </a:r>
            <a:r>
              <a:rPr lang="it-IT" dirty="0" smtClean="0">
                <a:latin typeface="Optima"/>
                <a:cs typeface="Optima"/>
              </a:rPr>
              <a:t> time </a:t>
            </a:r>
          </a:p>
          <a:p>
            <a:r>
              <a:rPr lang="en-US" sz="3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sz="2400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Optima"/>
              </a:rPr>
              <a:t>C,</a:t>
            </a:r>
            <a:r>
              <a:rPr lang="en-US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therm</a:t>
            </a:r>
            <a:r>
              <a:rPr lang="en-US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≈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O(10</a:t>
            </a:r>
            <a:r>
              <a:rPr lang="en-US" sz="24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)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&gt;&gt; </a:t>
            </a:r>
            <a:r>
              <a:rPr lang="en-US" sz="3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QGP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 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&gt;&gt; </a:t>
            </a:r>
            <a:r>
              <a:rPr lang="en-US" sz="3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q,therm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≈ O(1) </a:t>
            </a:r>
            <a:r>
              <a:rPr lang="en-US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fm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/c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790499" y="3010191"/>
            <a:ext cx="2000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FF"/>
                </a:solidFill>
              </a:rPr>
              <a:t>How </a:t>
            </a:r>
            <a:r>
              <a:rPr lang="it-IT" sz="2400" dirty="0" err="1" smtClean="0">
                <a:solidFill>
                  <a:srgbClr val="0000FF"/>
                </a:solidFill>
              </a:rPr>
              <a:t>they</a:t>
            </a:r>
            <a:r>
              <a:rPr lang="it-IT" sz="2400" dirty="0" smtClean="0">
                <a:solidFill>
                  <a:srgbClr val="0000FF"/>
                </a:solidFill>
              </a:rPr>
              <a:t> flow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7529714" y="4617212"/>
            <a:ext cx="146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Light </a:t>
            </a:r>
            <a:r>
              <a:rPr lang="it-IT" dirty="0" err="1" smtClean="0"/>
              <a:t>hadrons</a:t>
            </a:r>
            <a:endParaRPr lang="it-IT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6690475" y="4920684"/>
            <a:ext cx="165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Charm </a:t>
            </a:r>
            <a:r>
              <a:rPr lang="it-IT" b="1" dirty="0" err="1" smtClean="0">
                <a:solidFill>
                  <a:srgbClr val="0000FF"/>
                </a:solidFill>
              </a:rPr>
              <a:t>hadrons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43" name="TextBox 9"/>
          <p:cNvSpPr txBox="1">
            <a:spLocks noChangeArrowheads="1"/>
          </p:cNvSpPr>
          <p:nvPr/>
        </p:nvSpPr>
        <p:spPr bwMode="auto">
          <a:xfrm>
            <a:off x="708617" y="3998240"/>
            <a:ext cx="6596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rgbClr val="000000"/>
                </a:solidFill>
                <a:latin typeface="Cambria" charset="0"/>
                <a:cs typeface="Cambria" charset="0"/>
              </a:rPr>
              <a:t>Drag</a:t>
            </a:r>
          </a:p>
        </p:txBody>
      </p:sp>
      <p:sp>
        <p:nvSpPr>
          <p:cNvPr id="44" name="TextBox 10"/>
          <p:cNvSpPr txBox="1">
            <a:spLocks noChangeArrowheads="1"/>
          </p:cNvSpPr>
          <p:nvPr/>
        </p:nvSpPr>
        <p:spPr bwMode="auto">
          <a:xfrm>
            <a:off x="1710144" y="4025852"/>
            <a:ext cx="1083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rgbClr val="000000"/>
                </a:solidFill>
                <a:latin typeface="Cambria" charset="0"/>
                <a:cs typeface="Cambria" charset="0"/>
              </a:rPr>
              <a:t>Diffusion</a:t>
            </a:r>
          </a:p>
        </p:txBody>
      </p:sp>
      <p:cxnSp>
        <p:nvCxnSpPr>
          <p:cNvPr id="45" name="Straight Arrow Connector 6"/>
          <p:cNvCxnSpPr/>
          <p:nvPr/>
        </p:nvCxnSpPr>
        <p:spPr>
          <a:xfrm flipV="1">
            <a:off x="1024344" y="3866282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28"/>
          <p:cNvCxnSpPr/>
          <p:nvPr/>
        </p:nvCxnSpPr>
        <p:spPr>
          <a:xfrm flipV="1">
            <a:off x="2167344" y="3866282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ttangolo 46"/>
          <p:cNvSpPr/>
          <p:nvPr/>
        </p:nvSpPr>
        <p:spPr>
          <a:xfrm>
            <a:off x="6769" y="4591897"/>
            <a:ext cx="4703501" cy="168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400" b="1" u="sng" dirty="0" smtClean="0">
                <a:latin typeface="Bookman Old Style"/>
                <a:cs typeface="Bookman Old Style"/>
              </a:rPr>
              <a:t>1992: B. Muller, NATO Advanced </a:t>
            </a:r>
            <a:r>
              <a:rPr lang="it-IT" sz="1400" b="1" u="sng" dirty="0" err="1" smtClean="0">
                <a:latin typeface="Bookman Old Style"/>
                <a:cs typeface="Bookman Old Style"/>
              </a:rPr>
              <a:t>Study</a:t>
            </a:r>
            <a:r>
              <a:rPr lang="it-IT" sz="1400" b="1" u="sng" dirty="0" smtClean="0">
                <a:latin typeface="Bookman Old Style"/>
                <a:cs typeface="Bookman Old Style"/>
              </a:rPr>
              <a:t> </a:t>
            </a:r>
            <a:r>
              <a:rPr lang="it-IT" sz="1400" b="1" u="sng" dirty="0" err="1" smtClean="0">
                <a:latin typeface="Bookman Old Style"/>
                <a:cs typeface="Bookman Old Style"/>
              </a:rPr>
              <a:t>Institute</a:t>
            </a:r>
            <a:endParaRPr lang="it-IT" sz="1400" b="1" u="sng" dirty="0" smtClean="0">
              <a:latin typeface="Bookman Old Style"/>
              <a:cs typeface="Bookman Old Style"/>
            </a:endParaRPr>
          </a:p>
          <a:p>
            <a:pPr>
              <a:lnSpc>
                <a:spcPct val="120000"/>
              </a:lnSpc>
            </a:pPr>
            <a:r>
              <a:rPr lang="it-IT" sz="1400" dirty="0" smtClean="0">
                <a:latin typeface="Bookman Old Style"/>
                <a:cs typeface="Bookman Old Style"/>
              </a:rPr>
              <a:t>“For </a:t>
            </a:r>
            <a:r>
              <a:rPr lang="it-IT" sz="1400" dirty="0">
                <a:latin typeface="Bookman Old Style"/>
                <a:cs typeface="Bookman Old Style"/>
              </a:rPr>
              <a:t>plasma </a:t>
            </a:r>
            <a:r>
              <a:rPr lang="it-IT" sz="1400" dirty="0" err="1">
                <a:latin typeface="Bookman Old Style"/>
                <a:cs typeface="Bookman Old Style"/>
              </a:rPr>
              <a:t>conditions</a:t>
            </a:r>
            <a:r>
              <a:rPr lang="it-IT" sz="1400" dirty="0">
                <a:latin typeface="Bookman Old Style"/>
                <a:cs typeface="Bookman Old Style"/>
              </a:rPr>
              <a:t> </a:t>
            </a:r>
            <a:r>
              <a:rPr lang="it-IT" sz="1400" dirty="0" err="1">
                <a:latin typeface="Bookman Old Style"/>
                <a:cs typeface="Bookman Old Style"/>
              </a:rPr>
              <a:t>realistically</a:t>
            </a:r>
            <a:r>
              <a:rPr lang="it-IT" sz="1400" dirty="0">
                <a:latin typeface="Bookman Old Style"/>
                <a:cs typeface="Bookman Old Style"/>
              </a:rPr>
              <a:t> </a:t>
            </a:r>
            <a:r>
              <a:rPr lang="it-IT" sz="1400" dirty="0" err="1">
                <a:latin typeface="Bookman Old Style"/>
                <a:cs typeface="Bookman Old Style"/>
              </a:rPr>
              <a:t>obtainable</a:t>
            </a:r>
            <a:r>
              <a:rPr lang="it-IT" sz="1400" dirty="0">
                <a:latin typeface="Bookman Old Style"/>
                <a:cs typeface="Bookman Old Style"/>
              </a:rPr>
              <a:t> in </a:t>
            </a:r>
            <a:endParaRPr lang="it-IT" sz="1400" dirty="0" smtClean="0">
              <a:latin typeface="Bookman Old Style"/>
              <a:cs typeface="Bookman Old Style"/>
            </a:endParaRPr>
          </a:p>
          <a:p>
            <a:r>
              <a:rPr lang="it-IT" sz="1400" dirty="0" smtClean="0">
                <a:latin typeface="Bookman Old Style"/>
                <a:cs typeface="Bookman Old Style"/>
              </a:rPr>
              <a:t>the </a:t>
            </a:r>
            <a:r>
              <a:rPr lang="en-US" sz="1400" dirty="0" smtClean="0">
                <a:latin typeface="Bookman Old Style"/>
                <a:cs typeface="Bookman Old Style"/>
              </a:rPr>
              <a:t>nuclear </a:t>
            </a:r>
            <a:r>
              <a:rPr lang="en-US" sz="1400" dirty="0">
                <a:latin typeface="Bookman Old Style"/>
                <a:cs typeface="Bookman Old Style"/>
              </a:rPr>
              <a:t>collisions (T ~250 MeV, </a:t>
            </a:r>
            <a:r>
              <a:rPr lang="en-US" sz="1400" dirty="0" smtClean="0">
                <a:latin typeface="Bookman Old Style"/>
                <a:cs typeface="Bookman Old Style"/>
              </a:rPr>
              <a:t>g </a:t>
            </a:r>
            <a:r>
              <a:rPr lang="en-US" sz="1400" dirty="0">
                <a:latin typeface="Bookman Old Style"/>
                <a:cs typeface="Bookman Old Style"/>
              </a:rPr>
              <a:t>= 2) </a:t>
            </a:r>
            <a:endParaRPr lang="en-US" sz="1400" dirty="0" smtClean="0">
              <a:latin typeface="Bookman Old Style"/>
              <a:cs typeface="Bookman Old Style"/>
            </a:endParaRPr>
          </a:p>
          <a:p>
            <a:r>
              <a:rPr lang="en-US" sz="1400" dirty="0">
                <a:latin typeface="Bookman Old Style"/>
                <a:cs typeface="Bookman Old Style"/>
              </a:rPr>
              <a:t>t</a:t>
            </a:r>
            <a:r>
              <a:rPr lang="en-US" sz="1400" dirty="0" smtClean="0">
                <a:latin typeface="Bookman Old Style"/>
                <a:cs typeface="Bookman Old Style"/>
              </a:rPr>
              <a:t>he </a:t>
            </a:r>
            <a:r>
              <a:rPr lang="en-US" sz="1400" b="1" i="1" dirty="0" smtClean="0">
                <a:latin typeface="Bookman Old Style"/>
                <a:cs typeface="Bookman Old Style"/>
              </a:rPr>
              <a:t>effective quark &amp; gluon </a:t>
            </a:r>
            <a:r>
              <a:rPr lang="en-US" sz="1400" b="1" i="1" dirty="0">
                <a:latin typeface="Bookman Old Style"/>
                <a:cs typeface="Bookman Old Style"/>
              </a:rPr>
              <a:t>mass </a:t>
            </a:r>
            <a:r>
              <a:rPr lang="en-US" sz="1400" b="1" i="1" dirty="0" smtClean="0">
                <a:latin typeface="Bookman Old Style"/>
                <a:cs typeface="Bookman Old Style"/>
              </a:rPr>
              <a:t>m*~400 </a:t>
            </a:r>
            <a:r>
              <a:rPr lang="en-US" sz="1400" b="1" i="1" dirty="0">
                <a:latin typeface="Bookman Old Style"/>
                <a:cs typeface="Bookman Old Style"/>
              </a:rPr>
              <a:t>MeV</a:t>
            </a:r>
            <a:r>
              <a:rPr lang="en-US" sz="1400" dirty="0">
                <a:latin typeface="Bookman Old Style"/>
                <a:cs typeface="Bookman Old Style"/>
              </a:rPr>
              <a:t>. </a:t>
            </a:r>
            <a:endParaRPr lang="en-US" sz="1400" dirty="0" smtClean="0">
              <a:latin typeface="Bookman Old Style"/>
              <a:cs typeface="Bookman Old Style"/>
            </a:endParaRPr>
          </a:p>
          <a:p>
            <a:r>
              <a:rPr lang="en-US" sz="1400" dirty="0" smtClean="0">
                <a:latin typeface="Bookman Old Style"/>
                <a:cs typeface="Bookman Old Style"/>
              </a:rPr>
              <a:t>We must conclude</a:t>
            </a:r>
            <a:r>
              <a:rPr lang="en-US" sz="1400" dirty="0">
                <a:latin typeface="Bookman Old Style"/>
                <a:cs typeface="Bookman Old Style"/>
              </a:rPr>
              <a:t>, therefore, that the notion of almost </a:t>
            </a:r>
            <a:r>
              <a:rPr lang="en-US" sz="1400" b="1" i="1" dirty="0" smtClean="0">
                <a:latin typeface="Bookman Old Style"/>
                <a:cs typeface="Bookman Old Style"/>
              </a:rPr>
              <a:t>free gluons and quarks </a:t>
            </a:r>
            <a:r>
              <a:rPr lang="en-US" sz="1400" b="1" i="1" dirty="0">
                <a:latin typeface="Bookman Old Style"/>
                <a:cs typeface="Bookman Old Style"/>
              </a:rPr>
              <a:t>in the high T</a:t>
            </a:r>
            <a:r>
              <a:rPr lang="en-US" sz="1400" b="1" i="1" dirty="0" smtClean="0">
                <a:latin typeface="Bookman Old Style"/>
                <a:cs typeface="Bookman Old Style"/>
              </a:rPr>
              <a:t> </a:t>
            </a:r>
            <a:r>
              <a:rPr lang="en-US" sz="1400" b="1" i="1" dirty="0">
                <a:latin typeface="Bookman Old Style"/>
                <a:cs typeface="Bookman Old Style"/>
              </a:rPr>
              <a:t>phase </a:t>
            </a:r>
            <a:r>
              <a:rPr lang="en-US" sz="1400" b="1" i="1" dirty="0" smtClean="0">
                <a:latin typeface="Bookman Old Style"/>
                <a:cs typeface="Bookman Old Style"/>
              </a:rPr>
              <a:t>of QCD </a:t>
            </a:r>
            <a:r>
              <a:rPr lang="en-US" sz="1400" b="1" i="1" dirty="0">
                <a:latin typeface="Bookman Old Style"/>
                <a:cs typeface="Bookman Old Style"/>
              </a:rPr>
              <a:t>is quite far from the truth</a:t>
            </a:r>
            <a:r>
              <a:rPr lang="en-US" sz="1400" b="1" dirty="0" smtClean="0">
                <a:latin typeface="Bookman Old Style"/>
                <a:cs typeface="Bookman Old Style"/>
              </a:rPr>
              <a:t>.</a:t>
            </a:r>
            <a:r>
              <a:rPr lang="en-US" sz="1400" dirty="0" smtClean="0">
                <a:latin typeface="Bookman Old Style"/>
                <a:cs typeface="Bookman Old Style"/>
              </a:rPr>
              <a:t>”</a:t>
            </a:r>
            <a:endParaRPr lang="it-IT" sz="1400" dirty="0">
              <a:latin typeface="Bookman Old Style"/>
              <a:cs typeface="Bookman Old Style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41240" y="6446510"/>
            <a:ext cx="2176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Narrow"/>
                <a:cs typeface="Arial Narrow"/>
              </a:rPr>
              <a:t>STAR, PRL 118 (2016)</a:t>
            </a:r>
            <a:endParaRPr lang="it-IT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0830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4" y="833282"/>
            <a:ext cx="5075823" cy="383603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785" y="833282"/>
            <a:ext cx="3903580" cy="70675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089216" y="2641959"/>
            <a:ext cx="3617902" cy="759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solidFill>
                  <a:srgbClr val="BD120C"/>
                </a:solidFill>
                <a:latin typeface="Optima"/>
                <a:cs typeface="Optima"/>
              </a:rPr>
              <a:t>N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ot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a model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fit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to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lQCD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data! </a:t>
            </a:r>
          </a:p>
          <a:p>
            <a:pPr>
              <a:lnSpc>
                <a:spcPct val="120000"/>
              </a:lnSpc>
            </a:pP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Phenomenology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≈ lattice QCD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0665" y="4358874"/>
            <a:ext cx="2165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Abadi MT Condensed Light"/>
                <a:cs typeface="Abadi MT Condensed Light"/>
              </a:rPr>
              <a:t>VG et al., </a:t>
            </a:r>
            <a:r>
              <a:rPr lang="it-IT" sz="1600" dirty="0" err="1" smtClean="0">
                <a:latin typeface="Abadi MT Condensed Light"/>
                <a:cs typeface="Abadi MT Condensed Light"/>
              </a:rPr>
              <a:t>arXiV</a:t>
            </a:r>
            <a:r>
              <a:rPr lang="it-IT" sz="1600" dirty="0" smtClean="0">
                <a:latin typeface="Abadi MT Condensed Light"/>
                <a:cs typeface="Abadi MT Condensed Light"/>
              </a:rPr>
              <a:t>: 1707.05452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0666" y="4884758"/>
            <a:ext cx="9182402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it-IT" sz="2200" dirty="0" err="1">
                <a:latin typeface="Optima"/>
                <a:cs typeface="Optima"/>
              </a:rPr>
              <a:t>C</a:t>
            </a:r>
            <a:r>
              <a:rPr lang="it-IT" sz="2200" dirty="0" err="1" smtClean="0">
                <a:latin typeface="Optima"/>
                <a:cs typeface="Optima"/>
              </a:rPr>
              <a:t>reated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matter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is</a:t>
            </a:r>
            <a:r>
              <a:rPr lang="it-IT" sz="2200" dirty="0" smtClean="0">
                <a:latin typeface="Optima"/>
                <a:cs typeface="Optima"/>
              </a:rPr>
              <a:t> the </a:t>
            </a:r>
            <a:r>
              <a:rPr lang="it-IT" sz="2200" b="1" dirty="0" smtClean="0">
                <a:latin typeface="Optima"/>
                <a:cs typeface="Optima"/>
              </a:rPr>
              <a:t>Hot QCD </a:t>
            </a:r>
            <a:r>
              <a:rPr lang="it-IT" sz="2200" b="1" dirty="0" err="1" smtClean="0">
                <a:latin typeface="Optima"/>
                <a:cs typeface="Optima"/>
              </a:rPr>
              <a:t>matter</a:t>
            </a:r>
            <a:r>
              <a:rPr lang="it-IT" sz="2200" b="1" dirty="0" smtClean="0">
                <a:latin typeface="Optima"/>
                <a:cs typeface="Optima"/>
              </a:rPr>
              <a:t> in non perturbative regime!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it-IT" sz="2200" dirty="0" err="1" smtClean="0">
                <a:latin typeface="Optima"/>
                <a:cs typeface="Optima"/>
              </a:rPr>
              <a:t>Likely</a:t>
            </a:r>
            <a:r>
              <a:rPr lang="it-IT" sz="2200" dirty="0" smtClean="0">
                <a:latin typeface="Optima"/>
                <a:cs typeface="Optima"/>
              </a:rPr>
              <a:t> a U </a:t>
            </a:r>
            <a:r>
              <a:rPr lang="it-IT" sz="2200" dirty="0" err="1" smtClean="0">
                <a:latin typeface="Optima"/>
                <a:cs typeface="Optima"/>
              </a:rPr>
              <a:t>shape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typical</a:t>
            </a:r>
            <a:r>
              <a:rPr lang="it-IT" sz="2200" dirty="0" smtClean="0">
                <a:latin typeface="Optima"/>
                <a:cs typeface="Optima"/>
              </a:rPr>
              <a:t> of </a:t>
            </a:r>
            <a:r>
              <a:rPr lang="it-IT" sz="2200" dirty="0" err="1" smtClean="0">
                <a:latin typeface="Optima"/>
                <a:cs typeface="Optima"/>
              </a:rPr>
              <a:t>matter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undergoing</a:t>
            </a:r>
            <a:r>
              <a:rPr lang="it-IT" sz="2200" dirty="0" smtClean="0">
                <a:latin typeface="Optima"/>
                <a:cs typeface="Optima"/>
              </a:rPr>
              <a:t> a </a:t>
            </a:r>
            <a:r>
              <a:rPr lang="it-IT" sz="2200" dirty="0" err="1" smtClean="0">
                <a:latin typeface="Optima"/>
                <a:cs typeface="Optima"/>
              </a:rPr>
              <a:t>phase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 err="1" smtClean="0">
                <a:latin typeface="Optima"/>
                <a:cs typeface="Optima"/>
              </a:rPr>
              <a:t>transition</a:t>
            </a:r>
            <a:endParaRPr lang="it-IT" sz="2200" dirty="0">
              <a:latin typeface="Optima"/>
              <a:cs typeface="Optim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it-IT" sz="2200" dirty="0" smtClean="0">
                <a:latin typeface="Optima"/>
                <a:cs typeface="Optima"/>
              </a:rPr>
              <a:t>T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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Tc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gets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close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 to the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AdS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/CFT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limit</a:t>
            </a:r>
            <a:endParaRPr lang="it-IT" sz="2200" dirty="0" smtClean="0">
              <a:latin typeface="Optima"/>
              <a:cs typeface="Optima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32000" y="32546"/>
            <a:ext cx="69733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Diffusion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Coefficient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 of Charm Quark</a:t>
            </a:r>
            <a:endParaRPr lang="it-IT" sz="32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156487" y="3834321"/>
            <a:ext cx="371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  <a:latin typeface="Optima"/>
                <a:cs typeface="Optima"/>
              </a:rPr>
              <a:t>Infinite Strong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  <a:latin typeface="Optima"/>
                <a:cs typeface="Optima"/>
              </a:rPr>
              <a:t>Coupling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  <a:latin typeface="Optima"/>
                <a:cs typeface="Optima"/>
              </a:rPr>
              <a:t> (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  <a:latin typeface="Optima"/>
                <a:cs typeface="Optima"/>
              </a:rPr>
              <a:t>AdS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  <a:latin typeface="Optima"/>
                <a:cs typeface="Optima"/>
              </a:rPr>
              <a:t>/CFT)</a:t>
            </a:r>
            <a:endParaRPr lang="it-IT" b="1" dirty="0">
              <a:solidFill>
                <a:schemeClr val="accent5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156487" y="2048734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007E02"/>
                </a:solidFill>
                <a:latin typeface="Optima"/>
                <a:cs typeface="Optima"/>
              </a:rPr>
              <a:t>Asymptotic</a:t>
            </a:r>
            <a:r>
              <a:rPr lang="it-IT" b="1" dirty="0" smtClean="0">
                <a:solidFill>
                  <a:srgbClr val="007E02"/>
                </a:solidFill>
                <a:latin typeface="Optima"/>
                <a:cs typeface="Optima"/>
              </a:rPr>
              <a:t> free regime</a:t>
            </a:r>
            <a:endParaRPr lang="it-IT" b="1" dirty="0">
              <a:solidFill>
                <a:srgbClr val="007E02"/>
              </a:solidFill>
              <a:latin typeface="Optima"/>
              <a:cs typeface="Optima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99556" y="4358874"/>
            <a:ext cx="2064888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Arial Narrow"/>
                <a:cs typeface="Arial Narrow"/>
              </a:rPr>
              <a:t>VG et al., PLB747 (2015)</a:t>
            </a:r>
            <a:endParaRPr lang="it-IT" sz="1600" dirty="0">
              <a:latin typeface="Arial Narrow"/>
              <a:cs typeface="Arial Narrow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7" y="833281"/>
            <a:ext cx="5063118" cy="383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4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Perspectives</a:t>
            </a:r>
            <a:r>
              <a:rPr lang="is-IS" sz="3200" b="1" dirty="0" smtClean="0">
                <a:solidFill>
                  <a:srgbClr val="BD120C"/>
                </a:solidFill>
                <a:latin typeface="Optima"/>
                <a:cs typeface="Optima"/>
              </a:rPr>
              <a:t>…</a:t>
            </a:r>
            <a:endParaRPr lang="it-IT" sz="32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78947" y="942288"/>
            <a:ext cx="8930650" cy="3765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it-IT" sz="2200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</a:rPr>
              <a:t>Characterizing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</a:rPr>
              <a:t>viscosity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sz="2200" b="1" dirty="0" smtClean="0">
                <a:solidFill>
                  <a:srgbClr val="CC1B14"/>
                </a:solidFill>
                <a:latin typeface="Symbol" charset="2"/>
                <a:cs typeface="Symbol" charset="2"/>
              </a:rPr>
              <a:t>h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</a:rPr>
              <a:t>/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</a:rPr>
              <a:t>s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</a:rPr>
              <a:t>, bulk </a:t>
            </a:r>
            <a:r>
              <a:rPr lang="it-IT" sz="2200" b="1" dirty="0" err="1" smtClean="0">
                <a:solidFill>
                  <a:srgbClr val="CC1B14"/>
                </a:solidFill>
                <a:latin typeface="Symbol" charset="2"/>
                <a:cs typeface="Symbol" charset="2"/>
              </a:rPr>
              <a:t>z</a:t>
            </a:r>
            <a:r>
              <a:rPr lang="it-IT" sz="2200" b="1" dirty="0" smtClean="0">
                <a:solidFill>
                  <a:srgbClr val="CC1B14"/>
                </a:solidFill>
                <a:latin typeface="Symbol" charset="2"/>
                <a:cs typeface="Symbol" charset="2"/>
              </a:rPr>
              <a:t>/</a:t>
            </a:r>
            <a:r>
              <a:rPr lang="it-IT" sz="2200" b="1" dirty="0" err="1" smtClean="0">
                <a:solidFill>
                  <a:srgbClr val="CC1B14"/>
                </a:solidFill>
                <a:latin typeface="Symbol" charset="2"/>
                <a:cs typeface="Symbol" charset="2"/>
              </a:rPr>
              <a:t>s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</a:rPr>
              <a:t>,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</a:rPr>
              <a:t>conductivity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sz="2200" b="1" dirty="0" err="1" smtClean="0">
                <a:solidFill>
                  <a:srgbClr val="CC1B14"/>
                </a:solidFill>
                <a:latin typeface="Symbol" charset="2"/>
                <a:cs typeface="Symbol" charset="2"/>
              </a:rPr>
              <a:t>s</a:t>
            </a:r>
            <a:r>
              <a:rPr lang="it-IT" sz="2200" b="1" baseline="-25000" dirty="0" err="1" smtClean="0">
                <a:solidFill>
                  <a:srgbClr val="CC1B14"/>
                </a:solidFill>
                <a:latin typeface="Optima"/>
                <a:cs typeface="Optima"/>
              </a:rPr>
              <a:t>el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</a:rPr>
              <a:t>,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</a:rPr>
              <a:t>diffusion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</a:rPr>
              <a:t> D</a:t>
            </a:r>
            <a:r>
              <a:rPr lang="it-IT" sz="2200" b="1" baseline="-25000" dirty="0" smtClean="0">
                <a:solidFill>
                  <a:srgbClr val="CC1B14"/>
                </a:solidFill>
                <a:latin typeface="Optima"/>
                <a:cs typeface="Optima"/>
              </a:rPr>
              <a:t>s</a:t>
            </a:r>
            <a:r>
              <a:rPr lang="it-IT" sz="2200" b="1" dirty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sz="2200" dirty="0" smtClean="0">
                <a:solidFill>
                  <a:srgbClr val="CC1B14"/>
                </a:solidFill>
                <a:latin typeface="Optima"/>
                <a:cs typeface="Optima"/>
              </a:rPr>
              <a:t>:</a:t>
            </a:r>
            <a:endParaRPr lang="it-IT" sz="2200" dirty="0" smtClean="0">
              <a:solidFill>
                <a:srgbClr val="CC1B14"/>
              </a:solidFill>
              <a:latin typeface="Optima"/>
              <a:cs typeface="Optima"/>
              <a:sym typeface="Wingdings"/>
            </a:endParaRPr>
          </a:p>
          <a:p>
            <a:pPr marL="742950" lvl="1" indent="-285750">
              <a:lnSpc>
                <a:spcPct val="130000"/>
              </a:lnSpc>
              <a:buFontTx/>
              <a:buChar char="-"/>
            </a:pPr>
            <a:r>
              <a:rPr lang="it-IT" sz="2200" dirty="0" err="1" smtClean="0">
                <a:latin typeface="Optima"/>
                <a:cs typeface="Optima"/>
                <a:sym typeface="Wingdings"/>
              </a:rPr>
              <a:t>Important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 to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understand</a:t>
            </a:r>
            <a:r>
              <a:rPr lang="it-IT" sz="2200" dirty="0">
                <a:latin typeface="Optima"/>
                <a:cs typeface="Optima"/>
                <a:sym typeface="Wingdings"/>
              </a:rPr>
              <a:t> 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QCD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at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 high T up to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pert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. QCD regime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it-IT" sz="2200" dirty="0" err="1" smtClean="0">
                <a:latin typeface="Optima"/>
                <a:cs typeface="Optima"/>
                <a:sym typeface="Wingdings"/>
              </a:rPr>
              <a:t>Provide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 a precise background for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cosmology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 </a:t>
            </a:r>
          </a:p>
          <a:p>
            <a:pPr lvl="1"/>
            <a:r>
              <a:rPr lang="it-IT" sz="2200" dirty="0" smtClean="0">
                <a:latin typeface="Optima"/>
                <a:cs typeface="Optima"/>
                <a:sym typeface="Wingdings"/>
              </a:rPr>
              <a:t>   </a:t>
            </a:r>
            <a:r>
              <a:rPr lang="it-IT" sz="2000" dirty="0" smtClean="0">
                <a:latin typeface="Optima"/>
                <a:cs typeface="Optima"/>
                <a:sym typeface="Wingdings"/>
              </a:rPr>
              <a:t> (Ex. WIMP </a:t>
            </a:r>
            <a:r>
              <a:rPr lang="it-IT" sz="2000" dirty="0" err="1" smtClean="0">
                <a:latin typeface="Optima"/>
                <a:cs typeface="Optima"/>
                <a:sym typeface="Wingdings"/>
              </a:rPr>
              <a:t>relic</a:t>
            </a:r>
            <a:r>
              <a:rPr lang="it-IT" sz="2000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sz="2000" dirty="0" err="1" smtClean="0">
                <a:latin typeface="Optima"/>
                <a:cs typeface="Optima"/>
                <a:sym typeface="Wingdings"/>
              </a:rPr>
              <a:t>density</a:t>
            </a:r>
            <a:r>
              <a:rPr lang="is-IS" sz="2000" dirty="0" smtClean="0">
                <a:latin typeface="Optima"/>
                <a:cs typeface="Optima"/>
                <a:sym typeface="Wingdings"/>
              </a:rPr>
              <a:t>…)</a:t>
            </a:r>
            <a:endParaRPr lang="it-IT" sz="2000" dirty="0" smtClean="0">
              <a:latin typeface="Optima"/>
              <a:cs typeface="Optima"/>
              <a:sym typeface="Wingdings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Study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Matter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behavior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 under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Huge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Magnetic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fields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 (10</a:t>
            </a:r>
            <a:r>
              <a:rPr lang="it-IT" sz="2200" b="1" baseline="30000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18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 Gauss)</a:t>
            </a:r>
          </a:p>
          <a:p>
            <a:pPr>
              <a:lnSpc>
                <a:spcPct val="130000"/>
              </a:lnSpc>
            </a:pPr>
            <a:r>
              <a:rPr lang="it-IT" sz="2200" dirty="0">
                <a:latin typeface="Optima"/>
                <a:cs typeface="Optima"/>
                <a:sym typeface="Wingdings"/>
              </a:rPr>
              <a:t> 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    -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Charge-Parity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violation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 in Strong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Interaction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?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At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TeV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 scale new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view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 on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pp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collisions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is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emerging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  <a:sym typeface="Wingdings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it-IT" sz="2200" dirty="0">
                <a:latin typeface="Optima"/>
                <a:cs typeface="Optima"/>
                <a:sym typeface="Wingdings"/>
              </a:rPr>
              <a:t>	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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relevance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 for High-</a:t>
            </a:r>
            <a:r>
              <a:rPr lang="it-IT" sz="2200" dirty="0">
                <a:latin typeface="Optima"/>
                <a:cs typeface="Optima"/>
                <a:sym typeface="Wingdings"/>
              </a:rPr>
              <a:t>E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nergy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Astrophysics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at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PeV</a:t>
            </a:r>
            <a:r>
              <a:rPr lang="it-IT" sz="2200" dirty="0" smtClean="0">
                <a:latin typeface="Optima"/>
                <a:cs typeface="Optima"/>
                <a:sym typeface="Wingdings"/>
              </a:rPr>
              <a:t> scale and </a:t>
            </a:r>
            <a:r>
              <a:rPr lang="it-IT" sz="2200" dirty="0" err="1" smtClean="0">
                <a:latin typeface="Optima"/>
                <a:cs typeface="Optima"/>
                <a:sym typeface="Wingdings"/>
              </a:rPr>
              <a:t>above</a:t>
            </a:r>
            <a:endParaRPr lang="it-IT" sz="2200" dirty="0">
              <a:latin typeface="Optima"/>
              <a:cs typeface="Optima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90054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budapest-terme.jpg"/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6849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65575" y="1477208"/>
            <a:ext cx="8032968" cy="2871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800" dirty="0" smtClean="0">
                <a:latin typeface="Optima"/>
                <a:cs typeface="Optima"/>
              </a:rPr>
              <a:t>A Great Honor to be a </a:t>
            </a:r>
            <a:r>
              <a:rPr lang="it-IT" sz="2800" dirty="0" err="1" smtClean="0">
                <a:latin typeface="Optima"/>
                <a:cs typeface="Optima"/>
              </a:rPr>
              <a:t>member</a:t>
            </a:r>
            <a:r>
              <a:rPr lang="it-IT" sz="2800" dirty="0" smtClean="0">
                <a:latin typeface="Optima"/>
                <a:cs typeface="Optima"/>
              </a:rPr>
              <a:t> of </a:t>
            </a:r>
            <a:r>
              <a:rPr lang="it-IT" sz="2800" dirty="0" err="1" smtClean="0">
                <a:latin typeface="Optima"/>
                <a:cs typeface="Optima"/>
              </a:rPr>
              <a:t>this</a:t>
            </a:r>
            <a:r>
              <a:rPr lang="it-IT" sz="2800" dirty="0" smtClean="0">
                <a:latin typeface="Optima"/>
                <a:cs typeface="Optima"/>
              </a:rPr>
              <a:t> Academia!</a:t>
            </a:r>
          </a:p>
          <a:p>
            <a:pPr algn="ctr">
              <a:lnSpc>
                <a:spcPct val="130000"/>
              </a:lnSpc>
            </a:pPr>
            <a:r>
              <a:rPr lang="it-IT" sz="2800" dirty="0" smtClean="0">
                <a:latin typeface="Optima"/>
                <a:cs typeface="Optima"/>
              </a:rPr>
              <a:t>A </a:t>
            </a:r>
            <a:r>
              <a:rPr lang="it-IT" sz="2800" dirty="0" err="1" smtClean="0">
                <a:latin typeface="Optima"/>
                <a:cs typeface="Optima"/>
              </a:rPr>
              <a:t>very</a:t>
            </a:r>
            <a:r>
              <a:rPr lang="it-IT" sz="2800" dirty="0" smtClean="0">
                <a:latin typeface="Optima"/>
                <a:cs typeface="Optima"/>
              </a:rPr>
              <a:t> </a:t>
            </a:r>
            <a:r>
              <a:rPr lang="it-IT" sz="2800" dirty="0" err="1" smtClean="0">
                <a:latin typeface="Optima"/>
                <a:cs typeface="Optima"/>
              </a:rPr>
              <a:t>pleasant</a:t>
            </a:r>
            <a:r>
              <a:rPr lang="it-IT" sz="2800" dirty="0" smtClean="0">
                <a:latin typeface="Optima"/>
                <a:cs typeface="Optima"/>
              </a:rPr>
              <a:t> feeling to </a:t>
            </a:r>
            <a:r>
              <a:rPr lang="it-IT" sz="2800" dirty="0" err="1" smtClean="0">
                <a:latin typeface="Optima"/>
                <a:cs typeface="Optima"/>
              </a:rPr>
              <a:t>see</a:t>
            </a:r>
            <a:r>
              <a:rPr lang="it-IT" sz="2800" dirty="0" smtClean="0">
                <a:latin typeface="Optima"/>
                <a:cs typeface="Optima"/>
              </a:rPr>
              <a:t> the </a:t>
            </a:r>
            <a:r>
              <a:rPr lang="it-IT" sz="2800" dirty="0" err="1" smtClean="0">
                <a:latin typeface="Optima"/>
                <a:cs typeface="Optima"/>
              </a:rPr>
              <a:t>benevolent</a:t>
            </a:r>
            <a:r>
              <a:rPr lang="it-IT" sz="2800" dirty="0" smtClean="0">
                <a:latin typeface="Optima"/>
                <a:cs typeface="Optima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it-IT" sz="2800" dirty="0" err="1" smtClean="0">
                <a:latin typeface="Optima"/>
                <a:cs typeface="Optima"/>
              </a:rPr>
              <a:t>view</a:t>
            </a:r>
            <a:r>
              <a:rPr lang="it-IT" sz="2800" dirty="0" smtClean="0">
                <a:latin typeface="Optima"/>
                <a:cs typeface="Optima"/>
              </a:rPr>
              <a:t> of </a:t>
            </a:r>
            <a:r>
              <a:rPr lang="it-IT" sz="2800" dirty="0" err="1" smtClean="0">
                <a:latin typeface="Optima"/>
                <a:cs typeface="Optima"/>
              </a:rPr>
              <a:t>elder</a:t>
            </a:r>
            <a:r>
              <a:rPr lang="it-IT" sz="2800" dirty="0" smtClean="0">
                <a:latin typeface="Optima"/>
                <a:cs typeface="Optima"/>
              </a:rPr>
              <a:t> </a:t>
            </a:r>
            <a:r>
              <a:rPr lang="it-IT" sz="2800" dirty="0" err="1" smtClean="0">
                <a:latin typeface="Optima"/>
                <a:cs typeface="Optima"/>
              </a:rPr>
              <a:t>Collegueas</a:t>
            </a:r>
            <a:r>
              <a:rPr lang="it-IT" sz="2800" dirty="0" smtClean="0">
                <a:latin typeface="Optima"/>
                <a:cs typeface="Optima"/>
              </a:rPr>
              <a:t>!</a:t>
            </a:r>
          </a:p>
          <a:p>
            <a:pPr algn="ctr">
              <a:lnSpc>
                <a:spcPct val="130000"/>
              </a:lnSpc>
            </a:pPr>
            <a:endParaRPr lang="it-IT" sz="2800" dirty="0" smtClean="0">
              <a:latin typeface="Optima"/>
              <a:cs typeface="Optima"/>
            </a:endParaRPr>
          </a:p>
          <a:p>
            <a:pPr algn="ctr">
              <a:lnSpc>
                <a:spcPct val="130000"/>
              </a:lnSpc>
            </a:pPr>
            <a:r>
              <a:rPr lang="it-IT" sz="2800" dirty="0" smtClean="0">
                <a:latin typeface="Optima"/>
                <a:cs typeface="Optima"/>
              </a:rPr>
              <a:t>An </a:t>
            </a:r>
            <a:r>
              <a:rPr lang="it-IT" sz="2800" dirty="0" err="1" smtClean="0">
                <a:latin typeface="Optima"/>
                <a:cs typeface="Optima"/>
              </a:rPr>
              <a:t>emotional</a:t>
            </a:r>
            <a:r>
              <a:rPr lang="it-IT" sz="2800" dirty="0" smtClean="0">
                <a:latin typeface="Optima"/>
                <a:cs typeface="Optima"/>
              </a:rPr>
              <a:t> </a:t>
            </a:r>
            <a:r>
              <a:rPr lang="it-IT" sz="2800" dirty="0" err="1" smtClean="0">
                <a:latin typeface="Optima"/>
                <a:cs typeface="Optima"/>
              </a:rPr>
              <a:t>coincidence</a:t>
            </a:r>
            <a:r>
              <a:rPr lang="it-IT" sz="2800" dirty="0" smtClean="0">
                <a:latin typeface="Optima"/>
                <a:cs typeface="Optima"/>
              </a:rPr>
              <a:t> to </a:t>
            </a:r>
            <a:r>
              <a:rPr lang="it-IT" sz="2800" dirty="0" err="1" smtClean="0">
                <a:latin typeface="Optima"/>
                <a:cs typeface="Optima"/>
              </a:rPr>
              <a:t>enter</a:t>
            </a:r>
            <a:r>
              <a:rPr lang="it-IT" sz="2800" dirty="0" smtClean="0">
                <a:latin typeface="Optima"/>
                <a:cs typeface="Optima"/>
              </a:rPr>
              <a:t> AE in Budapest!</a:t>
            </a:r>
          </a:p>
        </p:txBody>
      </p:sp>
    </p:spTree>
    <p:extLst>
      <p:ext uri="{BB962C8B-B14F-4D97-AF65-F5344CB8AC3E}">
        <p14:creationId xmlns:p14="http://schemas.microsoft.com/office/powerpoint/2010/main" val="24012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rv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3" b="-3810"/>
          <a:stretch>
            <a:fillRect/>
          </a:stretch>
        </p:blipFill>
        <p:spPr bwMode="auto">
          <a:xfrm>
            <a:off x="76199" y="1633304"/>
            <a:ext cx="4419601" cy="3145071"/>
          </a:xfrm>
          <a:prstGeom prst="rect">
            <a:avLst/>
          </a:prstGeom>
          <a:solidFill>
            <a:schemeClr val="bg2">
              <a:lumMod val="75000"/>
            </a:schemeClr>
          </a:solidFill>
          <a:ln w="57150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359429" name="Text Box 5"/>
          <p:cNvSpPr txBox="1">
            <a:spLocks noChangeArrowheads="1"/>
          </p:cNvSpPr>
          <p:nvPr/>
        </p:nvSpPr>
        <p:spPr bwMode="auto">
          <a:xfrm rot="16200000">
            <a:off x="-29962" y="2955409"/>
            <a:ext cx="582211" cy="369332"/>
          </a:xfrm>
          <a:prstGeom prst="rect">
            <a:avLst/>
          </a:prstGeom>
          <a:solidFill>
            <a:srgbClr val="C4BD97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Optima"/>
                <a:cs typeface="Optima"/>
              </a:rPr>
              <a:t>g(T)</a:t>
            </a:r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 flipV="1">
            <a:off x="1262063" y="3594100"/>
            <a:ext cx="444500" cy="123031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9432" name="Line 8"/>
          <p:cNvSpPr>
            <a:spLocks noChangeShapeType="1"/>
          </p:cNvSpPr>
          <p:nvPr/>
        </p:nvSpPr>
        <p:spPr bwMode="auto">
          <a:xfrm flipV="1">
            <a:off x="2095500" y="3517900"/>
            <a:ext cx="147638" cy="1303338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9433" name="Line 9"/>
          <p:cNvSpPr>
            <a:spLocks noChangeShapeType="1"/>
          </p:cNvSpPr>
          <p:nvPr/>
        </p:nvSpPr>
        <p:spPr bwMode="auto">
          <a:xfrm flipH="1" flipV="1">
            <a:off x="2590800" y="2755900"/>
            <a:ext cx="1235075" cy="20224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4199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784830"/>
              </p:ext>
            </p:extLst>
          </p:nvPr>
        </p:nvGraphicFramePr>
        <p:xfrm>
          <a:off x="76199" y="4813300"/>
          <a:ext cx="5618747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" name="Equation" r:id="rId4" imgW="3505200" imgH="241300" progId="Equation.3">
                  <p:embed/>
                </p:oleObj>
              </mc:Choice>
              <mc:Fallback>
                <p:oleObj name="Equation" r:id="rId4" imgW="3505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99" y="4813300"/>
                        <a:ext cx="5618747" cy="385763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9435" name="Oval 11"/>
          <p:cNvSpPr>
            <a:spLocks noChangeArrowheads="1"/>
          </p:cNvSpPr>
          <p:nvPr/>
        </p:nvSpPr>
        <p:spPr bwMode="auto">
          <a:xfrm>
            <a:off x="609600" y="4813300"/>
            <a:ext cx="1482552" cy="381000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9436" name="Oval 12"/>
          <p:cNvSpPr>
            <a:spLocks noChangeArrowheads="1"/>
          </p:cNvSpPr>
          <p:nvPr/>
        </p:nvSpPr>
        <p:spPr bwMode="auto">
          <a:xfrm>
            <a:off x="2092152" y="4813300"/>
            <a:ext cx="935038" cy="381000"/>
          </a:xfrm>
          <a:prstGeom prst="ellips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9437" name="Oval 13"/>
          <p:cNvSpPr>
            <a:spLocks noChangeArrowheads="1"/>
          </p:cNvSpPr>
          <p:nvPr/>
        </p:nvSpPr>
        <p:spPr bwMode="auto">
          <a:xfrm>
            <a:off x="3297984" y="4763836"/>
            <a:ext cx="1524000" cy="457200"/>
          </a:xfrm>
          <a:prstGeom prst="ellipse">
            <a:avLst/>
          </a:prstGeom>
          <a:noFill/>
          <a:ln w="28575">
            <a:solidFill>
              <a:srgbClr val="E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1995" name="Picture 14" descr="bigb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33304"/>
            <a:ext cx="4648200" cy="1725845"/>
          </a:xfrm>
          <a:prstGeom prst="rect">
            <a:avLst/>
          </a:prstGeom>
          <a:noFill/>
          <a:ln w="571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40" name="Line 16"/>
          <p:cNvSpPr>
            <a:spLocks noChangeShapeType="1"/>
          </p:cNvSpPr>
          <p:nvPr/>
        </p:nvSpPr>
        <p:spPr bwMode="auto">
          <a:xfrm flipV="1">
            <a:off x="6324600" y="2908300"/>
            <a:ext cx="0" cy="3048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9443" name="Text Box 19"/>
          <p:cNvSpPr txBox="1">
            <a:spLocks noChangeArrowheads="1"/>
          </p:cNvSpPr>
          <p:nvPr/>
        </p:nvSpPr>
        <p:spPr bwMode="auto">
          <a:xfrm rot="-576727">
            <a:off x="5867400" y="1689100"/>
            <a:ext cx="70167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cs typeface="+mn-cs"/>
              </a:rPr>
              <a:t>10</a:t>
            </a:r>
            <a:r>
              <a:rPr lang="it-IT" baseline="30000" dirty="0">
                <a:cs typeface="+mn-cs"/>
              </a:rPr>
              <a:t>-5</a:t>
            </a:r>
            <a:r>
              <a:rPr lang="it-IT" dirty="0">
                <a:cs typeface="+mn-cs"/>
              </a:rPr>
              <a:t>s</a:t>
            </a:r>
          </a:p>
        </p:txBody>
      </p:sp>
      <p:graphicFrame>
        <p:nvGraphicFramePr>
          <p:cNvPr id="42001" name="Object 22"/>
          <p:cNvGraphicFramePr>
            <a:graphicFrameLocks noChangeAspect="1"/>
          </p:cNvGraphicFramePr>
          <p:nvPr/>
        </p:nvGraphicFramePr>
        <p:xfrm>
          <a:off x="490538" y="1816100"/>
          <a:ext cx="103346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" name="Equation" r:id="rId7" imgW="685800" imgH="393700" progId="Equation.3">
                  <p:embed/>
                </p:oleObj>
              </mc:Choice>
              <mc:Fallback>
                <p:oleObj name="Equation" r:id="rId7" imgW="685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38" y="1816100"/>
                        <a:ext cx="1033462" cy="54610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9448" name="Text Box 24"/>
          <p:cNvSpPr txBox="1">
            <a:spLocks noChangeArrowheads="1"/>
          </p:cNvSpPr>
          <p:nvPr/>
        </p:nvSpPr>
        <p:spPr bwMode="auto">
          <a:xfrm>
            <a:off x="1219200" y="120650"/>
            <a:ext cx="73630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3600" b="1" dirty="0">
                <a:solidFill>
                  <a:srgbClr val="333333"/>
                </a:solidFill>
                <a:latin typeface="Optima"/>
                <a:cs typeface="Optima"/>
              </a:rPr>
              <a:t>Degrees of freedom in the Universe</a:t>
            </a:r>
          </a:p>
        </p:txBody>
      </p:sp>
      <p:sp>
        <p:nvSpPr>
          <p:cNvPr id="359449" name="Text Box 25"/>
          <p:cNvSpPr txBox="1">
            <a:spLocks noChangeArrowheads="1"/>
          </p:cNvSpPr>
          <p:nvPr/>
        </p:nvSpPr>
        <p:spPr bwMode="auto">
          <a:xfrm>
            <a:off x="6350" y="6400800"/>
            <a:ext cx="29803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rgbClr val="4A452A"/>
                </a:solidFill>
                <a:cs typeface="+mn-cs"/>
              </a:rPr>
              <a:t>D.J.Schwartz, Ann. Phys. 2004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7788" y="5443439"/>
            <a:ext cx="6417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Optima"/>
                <a:cs typeface="Optima"/>
              </a:rPr>
              <a:t>Disappeareance</a:t>
            </a:r>
            <a:r>
              <a:rPr lang="it-IT" sz="2000" dirty="0" smtClean="0">
                <a:latin typeface="Optima"/>
                <a:cs typeface="Optima"/>
              </a:rPr>
              <a:t> of </a:t>
            </a:r>
            <a:r>
              <a:rPr lang="it-IT" sz="2000" dirty="0" err="1" smtClean="0">
                <a:latin typeface="Optima"/>
                <a:cs typeface="Optima"/>
              </a:rPr>
              <a:t>colored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matter</a:t>
            </a:r>
            <a:r>
              <a:rPr lang="it-IT" sz="2000" dirty="0" smtClean="0">
                <a:latin typeface="Optima"/>
                <a:cs typeface="Optima"/>
              </a:rPr>
              <a:t> the </a:t>
            </a:r>
            <a:r>
              <a:rPr lang="it-IT" sz="2000" dirty="0" err="1" smtClean="0">
                <a:latin typeface="Optima"/>
                <a:cs typeface="Optima"/>
              </a:rPr>
              <a:t>most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drastic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event</a:t>
            </a:r>
            <a:endParaRPr lang="it-IT" sz="2000" dirty="0">
              <a:latin typeface="Optima"/>
              <a:cs typeface="Optima"/>
            </a:endParaRPr>
          </a:p>
        </p:txBody>
      </p:sp>
      <p:pic>
        <p:nvPicPr>
          <p:cNvPr id="29" name="Immagine 28" descr="eos_e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" t="3213" r="4161" b="37211"/>
          <a:stretch/>
        </p:blipFill>
        <p:spPr>
          <a:xfrm>
            <a:off x="1982582" y="993069"/>
            <a:ext cx="1843294" cy="1280470"/>
          </a:xfrm>
          <a:prstGeom prst="rect">
            <a:avLst/>
          </a:prstGeom>
          <a:solidFill>
            <a:srgbClr val="DDD9C3"/>
          </a:solidFill>
        </p:spPr>
      </p:pic>
      <p:sp>
        <p:nvSpPr>
          <p:cNvPr id="4" name="CasellaDiTesto 3"/>
          <p:cNvSpPr txBox="1"/>
          <p:nvPr/>
        </p:nvSpPr>
        <p:spPr>
          <a:xfrm>
            <a:off x="2218046" y="1006438"/>
            <a:ext cx="709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 smtClean="0">
                <a:latin typeface="Optima"/>
                <a:cs typeface="Optima"/>
              </a:rPr>
              <a:t>lQCD</a:t>
            </a:r>
            <a:endParaRPr lang="it-IT" sz="1600" b="1" dirty="0">
              <a:latin typeface="Optima"/>
              <a:cs typeface="Optima"/>
            </a:endParaRPr>
          </a:p>
        </p:txBody>
      </p:sp>
      <p:pic>
        <p:nvPicPr>
          <p:cNvPr id="23" name="Immagine 22" descr="Time-evolution-of-a-heavy-ion-collisi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5158"/>
            <a:ext cx="4648200" cy="1338678"/>
          </a:xfrm>
          <a:prstGeom prst="rect">
            <a:avLst/>
          </a:prstGeom>
          <a:ln w="57150" cmpd="sng">
            <a:solidFill>
              <a:srgbClr val="000090"/>
            </a:solidFill>
          </a:ln>
        </p:spPr>
      </p:pic>
      <p:sp>
        <p:nvSpPr>
          <p:cNvPr id="359439" name="Text Box 15"/>
          <p:cNvSpPr txBox="1">
            <a:spLocks noChangeArrowheads="1"/>
          </p:cNvSpPr>
          <p:nvPr/>
        </p:nvSpPr>
        <p:spPr bwMode="auto">
          <a:xfrm>
            <a:off x="5543550" y="3213100"/>
            <a:ext cx="2069797" cy="338554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srgbClr val="000099"/>
                </a:solidFill>
                <a:latin typeface="Optima"/>
                <a:cs typeface="Optima"/>
              </a:rPr>
              <a:t>Quark-</a:t>
            </a:r>
            <a:r>
              <a:rPr lang="it-IT" sz="1600" b="1" dirty="0" err="1">
                <a:solidFill>
                  <a:srgbClr val="000099"/>
                </a:solidFill>
                <a:latin typeface="Optima"/>
                <a:cs typeface="Optima"/>
              </a:rPr>
              <a:t>Gluon</a:t>
            </a:r>
            <a:r>
              <a:rPr lang="it-IT" sz="1600" b="1" dirty="0">
                <a:solidFill>
                  <a:srgbClr val="000099"/>
                </a:solidFill>
                <a:latin typeface="Optima"/>
                <a:cs typeface="Optima"/>
              </a:rPr>
              <a:t> Plasma</a:t>
            </a:r>
          </a:p>
        </p:txBody>
      </p:sp>
    </p:spTree>
    <p:extLst>
      <p:ext uri="{BB962C8B-B14F-4D97-AF65-F5344CB8AC3E}">
        <p14:creationId xmlns:p14="http://schemas.microsoft.com/office/powerpoint/2010/main" val="256905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rv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3" b="-3810"/>
          <a:stretch>
            <a:fillRect/>
          </a:stretch>
        </p:blipFill>
        <p:spPr bwMode="auto">
          <a:xfrm>
            <a:off x="76199" y="1633304"/>
            <a:ext cx="4421847" cy="3145071"/>
          </a:xfrm>
          <a:prstGeom prst="rect">
            <a:avLst/>
          </a:prstGeom>
          <a:solidFill>
            <a:schemeClr val="bg2">
              <a:lumMod val="75000"/>
            </a:schemeClr>
          </a:solidFill>
          <a:ln w="57150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359429" name="Text Box 5"/>
          <p:cNvSpPr txBox="1">
            <a:spLocks noChangeArrowheads="1"/>
          </p:cNvSpPr>
          <p:nvPr/>
        </p:nvSpPr>
        <p:spPr bwMode="auto">
          <a:xfrm rot="16200000">
            <a:off x="-29962" y="2955409"/>
            <a:ext cx="582211" cy="369332"/>
          </a:xfrm>
          <a:prstGeom prst="rect">
            <a:avLst/>
          </a:prstGeom>
          <a:solidFill>
            <a:srgbClr val="C4BD97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Optima"/>
                <a:cs typeface="Optima"/>
              </a:rPr>
              <a:t>g(T)</a:t>
            </a:r>
          </a:p>
        </p:txBody>
      </p:sp>
      <p:sp>
        <p:nvSpPr>
          <p:cNvPr id="359430" name="Freeform 6"/>
          <p:cNvSpPr>
            <a:spLocks/>
          </p:cNvSpPr>
          <p:nvPr/>
        </p:nvSpPr>
        <p:spPr bwMode="auto">
          <a:xfrm>
            <a:off x="2178050" y="2451100"/>
            <a:ext cx="641350" cy="914400"/>
          </a:xfrm>
          <a:custGeom>
            <a:avLst/>
            <a:gdLst>
              <a:gd name="T0" fmla="*/ 404 w 404"/>
              <a:gd name="T1" fmla="*/ 0 h 528"/>
              <a:gd name="T2" fmla="*/ 350 w 404"/>
              <a:gd name="T3" fmla="*/ 19 h 528"/>
              <a:gd name="T4" fmla="*/ 256 w 404"/>
              <a:gd name="T5" fmla="*/ 53 h 528"/>
              <a:gd name="T6" fmla="*/ 256 w 404"/>
              <a:gd name="T7" fmla="*/ 60 h 528"/>
              <a:gd name="T8" fmla="*/ 204 w 404"/>
              <a:gd name="T9" fmla="*/ 72 h 528"/>
              <a:gd name="T10" fmla="*/ 164 w 404"/>
              <a:gd name="T11" fmla="*/ 88 h 528"/>
              <a:gd name="T12" fmla="*/ 146 w 404"/>
              <a:gd name="T13" fmla="*/ 81 h 528"/>
              <a:gd name="T14" fmla="*/ 146 w 404"/>
              <a:gd name="T15" fmla="*/ 119 h 528"/>
              <a:gd name="T16" fmla="*/ 134 w 404"/>
              <a:gd name="T17" fmla="*/ 406 h 528"/>
              <a:gd name="T18" fmla="*/ 112 w 404"/>
              <a:gd name="T19" fmla="*/ 453 h 528"/>
              <a:gd name="T20" fmla="*/ 5 w 404"/>
              <a:gd name="T21" fmla="*/ 525 h 528"/>
              <a:gd name="T22" fmla="*/ 83 w 404"/>
              <a:gd name="T23" fmla="*/ 472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4" h="528">
                <a:moveTo>
                  <a:pt x="404" y="0"/>
                </a:moveTo>
                <a:cubicBezTo>
                  <a:pt x="396" y="3"/>
                  <a:pt x="374" y="10"/>
                  <a:pt x="350" y="19"/>
                </a:cubicBezTo>
                <a:cubicBezTo>
                  <a:pt x="325" y="27"/>
                  <a:pt x="272" y="47"/>
                  <a:pt x="256" y="53"/>
                </a:cubicBezTo>
                <a:cubicBezTo>
                  <a:pt x="241" y="60"/>
                  <a:pt x="265" y="57"/>
                  <a:pt x="256" y="60"/>
                </a:cubicBezTo>
                <a:cubicBezTo>
                  <a:pt x="247" y="63"/>
                  <a:pt x="219" y="67"/>
                  <a:pt x="204" y="72"/>
                </a:cubicBezTo>
                <a:cubicBezTo>
                  <a:pt x="189" y="77"/>
                  <a:pt x="174" y="86"/>
                  <a:pt x="164" y="88"/>
                </a:cubicBezTo>
                <a:cubicBezTo>
                  <a:pt x="154" y="90"/>
                  <a:pt x="149" y="76"/>
                  <a:pt x="146" y="81"/>
                </a:cubicBezTo>
                <a:cubicBezTo>
                  <a:pt x="143" y="86"/>
                  <a:pt x="148" y="65"/>
                  <a:pt x="146" y="119"/>
                </a:cubicBezTo>
                <a:cubicBezTo>
                  <a:pt x="144" y="173"/>
                  <a:pt x="140" y="350"/>
                  <a:pt x="134" y="406"/>
                </a:cubicBezTo>
                <a:cubicBezTo>
                  <a:pt x="129" y="461"/>
                  <a:pt x="133" y="433"/>
                  <a:pt x="112" y="453"/>
                </a:cubicBezTo>
                <a:cubicBezTo>
                  <a:pt x="90" y="473"/>
                  <a:pt x="10" y="522"/>
                  <a:pt x="5" y="525"/>
                </a:cubicBezTo>
                <a:cubicBezTo>
                  <a:pt x="0" y="528"/>
                  <a:pt x="66" y="483"/>
                  <a:pt x="83" y="472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C9B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 flipV="1">
            <a:off x="1262063" y="3594100"/>
            <a:ext cx="444500" cy="123031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9432" name="Line 8"/>
          <p:cNvSpPr>
            <a:spLocks noChangeShapeType="1"/>
          </p:cNvSpPr>
          <p:nvPr/>
        </p:nvSpPr>
        <p:spPr bwMode="auto">
          <a:xfrm flipV="1">
            <a:off x="2095500" y="3517900"/>
            <a:ext cx="147638" cy="1303338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9433" name="Line 9"/>
          <p:cNvSpPr>
            <a:spLocks noChangeShapeType="1"/>
          </p:cNvSpPr>
          <p:nvPr/>
        </p:nvSpPr>
        <p:spPr bwMode="auto">
          <a:xfrm flipH="1" flipV="1">
            <a:off x="2590800" y="2755900"/>
            <a:ext cx="1235075" cy="20224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4199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226380"/>
              </p:ext>
            </p:extLst>
          </p:nvPr>
        </p:nvGraphicFramePr>
        <p:xfrm>
          <a:off x="76199" y="4813300"/>
          <a:ext cx="5618747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6" name="Equation" r:id="rId4" imgW="3505200" imgH="241300" progId="Equation.3">
                  <p:embed/>
                </p:oleObj>
              </mc:Choice>
              <mc:Fallback>
                <p:oleObj name="Equation" r:id="rId4" imgW="3505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99" y="4813300"/>
                        <a:ext cx="5618747" cy="385763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9435" name="Oval 11"/>
          <p:cNvSpPr>
            <a:spLocks noChangeArrowheads="1"/>
          </p:cNvSpPr>
          <p:nvPr/>
        </p:nvSpPr>
        <p:spPr bwMode="auto">
          <a:xfrm>
            <a:off x="609600" y="4813300"/>
            <a:ext cx="1482552" cy="381000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9436" name="Oval 12"/>
          <p:cNvSpPr>
            <a:spLocks noChangeArrowheads="1"/>
          </p:cNvSpPr>
          <p:nvPr/>
        </p:nvSpPr>
        <p:spPr bwMode="auto">
          <a:xfrm>
            <a:off x="2092152" y="4813300"/>
            <a:ext cx="935038" cy="381000"/>
          </a:xfrm>
          <a:prstGeom prst="ellips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9437" name="Oval 13"/>
          <p:cNvSpPr>
            <a:spLocks noChangeArrowheads="1"/>
          </p:cNvSpPr>
          <p:nvPr/>
        </p:nvSpPr>
        <p:spPr bwMode="auto">
          <a:xfrm>
            <a:off x="3297984" y="4763836"/>
            <a:ext cx="1524000" cy="457200"/>
          </a:xfrm>
          <a:prstGeom prst="ellipse">
            <a:avLst/>
          </a:prstGeom>
          <a:noFill/>
          <a:ln w="28575">
            <a:solidFill>
              <a:srgbClr val="E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1995" name="Picture 14" descr="bigb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33304"/>
            <a:ext cx="4648200" cy="1725846"/>
          </a:xfrm>
          <a:prstGeom prst="rect">
            <a:avLst/>
          </a:prstGeom>
          <a:noFill/>
          <a:ln w="571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40" name="Line 16"/>
          <p:cNvSpPr>
            <a:spLocks noChangeShapeType="1"/>
          </p:cNvSpPr>
          <p:nvPr/>
        </p:nvSpPr>
        <p:spPr bwMode="auto">
          <a:xfrm flipV="1">
            <a:off x="6324600" y="2908300"/>
            <a:ext cx="0" cy="3048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9441" name="Text Box 17"/>
          <p:cNvSpPr txBox="1">
            <a:spLocks noChangeArrowheads="1"/>
          </p:cNvSpPr>
          <p:nvPr/>
        </p:nvSpPr>
        <p:spPr bwMode="auto">
          <a:xfrm rot="-1434975">
            <a:off x="2071816" y="2220883"/>
            <a:ext cx="5458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HIC</a:t>
            </a:r>
          </a:p>
        </p:txBody>
      </p:sp>
      <p:pic>
        <p:nvPicPr>
          <p:cNvPr id="41999" name="Picture 18" descr="collis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84563"/>
            <a:ext cx="4648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9443" name="Text Box 19"/>
          <p:cNvSpPr txBox="1">
            <a:spLocks noChangeArrowheads="1"/>
          </p:cNvSpPr>
          <p:nvPr/>
        </p:nvSpPr>
        <p:spPr bwMode="auto">
          <a:xfrm rot="-576727">
            <a:off x="5867400" y="1689100"/>
            <a:ext cx="70167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cs typeface="+mn-cs"/>
              </a:rPr>
              <a:t>10</a:t>
            </a:r>
            <a:r>
              <a:rPr lang="it-IT" baseline="30000">
                <a:cs typeface="+mn-cs"/>
              </a:rPr>
              <a:t>-5</a:t>
            </a:r>
            <a:r>
              <a:rPr lang="it-IT">
                <a:cs typeface="+mn-cs"/>
              </a:rPr>
              <a:t>s</a:t>
            </a:r>
          </a:p>
        </p:txBody>
      </p:sp>
      <p:graphicFrame>
        <p:nvGraphicFramePr>
          <p:cNvPr id="42001" name="Object 22"/>
          <p:cNvGraphicFramePr>
            <a:graphicFrameLocks noChangeAspect="1"/>
          </p:cNvGraphicFramePr>
          <p:nvPr/>
        </p:nvGraphicFramePr>
        <p:xfrm>
          <a:off x="490538" y="1816100"/>
          <a:ext cx="103346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7" name="Equation" r:id="rId8" imgW="685800" imgH="393700" progId="Equation.3">
                  <p:embed/>
                </p:oleObj>
              </mc:Choice>
              <mc:Fallback>
                <p:oleObj name="Equation" r:id="rId8" imgW="685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38" y="1816100"/>
                        <a:ext cx="1033462" cy="54610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9448" name="Text Box 24"/>
          <p:cNvSpPr txBox="1">
            <a:spLocks noChangeArrowheads="1"/>
          </p:cNvSpPr>
          <p:nvPr/>
        </p:nvSpPr>
        <p:spPr bwMode="auto">
          <a:xfrm>
            <a:off x="1219200" y="120650"/>
            <a:ext cx="73630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3600" b="1" dirty="0">
                <a:solidFill>
                  <a:srgbClr val="333333"/>
                </a:solidFill>
                <a:latin typeface="Optima"/>
                <a:cs typeface="Optima"/>
              </a:rPr>
              <a:t>Degrees of freedom in the Universe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7788" y="5443439"/>
            <a:ext cx="6417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Optima"/>
                <a:cs typeface="Optima"/>
              </a:rPr>
              <a:t>Disappeareance</a:t>
            </a:r>
            <a:r>
              <a:rPr lang="it-IT" sz="2000" dirty="0" smtClean="0">
                <a:latin typeface="Optima"/>
                <a:cs typeface="Optima"/>
              </a:rPr>
              <a:t> of </a:t>
            </a:r>
            <a:r>
              <a:rPr lang="it-IT" sz="2000" dirty="0" err="1" smtClean="0">
                <a:latin typeface="Optima"/>
                <a:cs typeface="Optima"/>
              </a:rPr>
              <a:t>colored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matter</a:t>
            </a:r>
            <a:r>
              <a:rPr lang="it-IT" sz="2000" dirty="0" smtClean="0">
                <a:latin typeface="Optima"/>
                <a:cs typeface="Optima"/>
              </a:rPr>
              <a:t> the </a:t>
            </a:r>
            <a:r>
              <a:rPr lang="it-IT" sz="2000" dirty="0" err="1" smtClean="0">
                <a:latin typeface="Optima"/>
                <a:cs typeface="Optima"/>
              </a:rPr>
              <a:t>most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drastic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event</a:t>
            </a:r>
            <a:endParaRPr lang="it-IT" sz="2000" dirty="0">
              <a:latin typeface="Optima"/>
              <a:cs typeface="Optima"/>
            </a:endParaRPr>
          </a:p>
        </p:txBody>
      </p:sp>
      <p:pic>
        <p:nvPicPr>
          <p:cNvPr id="3" name="Immagine 2" descr="Time-evolution-of-a-heavy-ion-collisi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5158"/>
            <a:ext cx="4648200" cy="1338678"/>
          </a:xfrm>
          <a:prstGeom prst="rect">
            <a:avLst/>
          </a:prstGeom>
          <a:ln w="57150" cmpd="sng">
            <a:solidFill>
              <a:srgbClr val="000090"/>
            </a:solidFill>
          </a:ln>
        </p:spPr>
      </p:pic>
      <p:sp>
        <p:nvSpPr>
          <p:cNvPr id="359439" name="Text Box 15"/>
          <p:cNvSpPr txBox="1">
            <a:spLocks noChangeArrowheads="1"/>
          </p:cNvSpPr>
          <p:nvPr/>
        </p:nvSpPr>
        <p:spPr bwMode="auto">
          <a:xfrm>
            <a:off x="5543550" y="3213100"/>
            <a:ext cx="2069797" cy="338554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srgbClr val="000099"/>
                </a:solidFill>
                <a:latin typeface="Optima"/>
                <a:cs typeface="Optima"/>
              </a:rPr>
              <a:t>Quark-</a:t>
            </a:r>
            <a:r>
              <a:rPr lang="it-IT" sz="1600" b="1" dirty="0" err="1">
                <a:solidFill>
                  <a:srgbClr val="000099"/>
                </a:solidFill>
                <a:latin typeface="Optima"/>
                <a:cs typeface="Optima"/>
              </a:rPr>
              <a:t>Gluon</a:t>
            </a:r>
            <a:r>
              <a:rPr lang="it-IT" sz="1600" b="1" dirty="0">
                <a:solidFill>
                  <a:srgbClr val="000099"/>
                </a:solidFill>
                <a:latin typeface="Optima"/>
                <a:cs typeface="Optima"/>
              </a:rPr>
              <a:t> Plasma</a:t>
            </a:r>
          </a:p>
        </p:txBody>
      </p:sp>
      <p:pic>
        <p:nvPicPr>
          <p:cNvPr id="29" name="Immagine 28" descr="eos_e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" t="3213" r="4161" b="37211"/>
          <a:stretch/>
        </p:blipFill>
        <p:spPr>
          <a:xfrm>
            <a:off x="1982582" y="993069"/>
            <a:ext cx="1843294" cy="1280470"/>
          </a:xfrm>
          <a:prstGeom prst="rect">
            <a:avLst/>
          </a:prstGeom>
          <a:solidFill>
            <a:srgbClr val="DDD9C3"/>
          </a:solidFill>
        </p:spPr>
      </p:pic>
      <p:sp>
        <p:nvSpPr>
          <p:cNvPr id="4" name="CasellaDiTesto 3"/>
          <p:cNvSpPr txBox="1"/>
          <p:nvPr/>
        </p:nvSpPr>
        <p:spPr>
          <a:xfrm>
            <a:off x="2218046" y="1006438"/>
            <a:ext cx="709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 smtClean="0">
                <a:latin typeface="Optima"/>
                <a:cs typeface="Optima"/>
              </a:rPr>
              <a:t>lQCD</a:t>
            </a:r>
            <a:endParaRPr lang="it-IT" sz="1600" b="1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3353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59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4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39" y="1194256"/>
            <a:ext cx="6474712" cy="409259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47937" y="85865"/>
            <a:ext cx="77636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800000"/>
                </a:solidFill>
                <a:latin typeface="Optima"/>
                <a:cs typeface="Optima"/>
              </a:rPr>
              <a:t>QCD </a:t>
            </a:r>
            <a:r>
              <a:rPr lang="it-IT" sz="3200" dirty="0" err="1" smtClean="0">
                <a:solidFill>
                  <a:srgbClr val="800000"/>
                </a:solidFill>
                <a:latin typeface="Optima"/>
                <a:cs typeface="Optima"/>
              </a:rPr>
              <a:t>EoS</a:t>
            </a:r>
            <a:r>
              <a:rPr lang="it-IT" sz="3200" dirty="0" smtClean="0">
                <a:solidFill>
                  <a:srgbClr val="800000"/>
                </a:solidFill>
                <a:latin typeface="Optima"/>
                <a:cs typeface="Optima"/>
              </a:rPr>
              <a:t> and the </a:t>
            </a:r>
            <a:r>
              <a:rPr lang="it-IT" sz="3200" dirty="0" err="1" smtClean="0">
                <a:solidFill>
                  <a:srgbClr val="800000"/>
                </a:solidFill>
                <a:latin typeface="Optima"/>
                <a:cs typeface="Optima"/>
              </a:rPr>
              <a:t>Relic</a:t>
            </a:r>
            <a:r>
              <a:rPr lang="it-IT" sz="3200" dirty="0" smtClean="0">
                <a:solidFill>
                  <a:srgbClr val="800000"/>
                </a:solidFill>
                <a:latin typeface="Optima"/>
                <a:cs typeface="Optima"/>
              </a:rPr>
              <a:t> WIMP Dark </a:t>
            </a:r>
            <a:r>
              <a:rPr lang="it-IT" sz="3200" dirty="0" err="1" smtClean="0">
                <a:solidFill>
                  <a:srgbClr val="800000"/>
                </a:solidFill>
                <a:latin typeface="Optima"/>
                <a:cs typeface="Optima"/>
              </a:rPr>
              <a:t>Matter</a:t>
            </a:r>
            <a:endParaRPr lang="it-IT" sz="3200" dirty="0">
              <a:solidFill>
                <a:srgbClr val="800000"/>
              </a:solidFill>
              <a:latin typeface="Optima"/>
              <a:cs typeface="Optima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07339" y="876756"/>
            <a:ext cx="44555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Optima"/>
                <a:cs typeface="Optima"/>
              </a:rPr>
              <a:t>% </a:t>
            </a:r>
            <a:r>
              <a:rPr lang="it-IT" dirty="0" err="1" smtClean="0">
                <a:latin typeface="Optima"/>
                <a:cs typeface="Optima"/>
              </a:rPr>
              <a:t>variation</a:t>
            </a:r>
            <a:r>
              <a:rPr lang="it-IT" dirty="0" smtClean="0">
                <a:latin typeface="Optima"/>
                <a:cs typeface="Optima"/>
              </a:rPr>
              <a:t> of </a:t>
            </a:r>
            <a:r>
              <a:rPr lang="it-IT" dirty="0" err="1" smtClean="0">
                <a:latin typeface="Symbol" charset="2"/>
                <a:cs typeface="Symbol" charset="2"/>
              </a:rPr>
              <a:t>W</a:t>
            </a:r>
            <a:r>
              <a:rPr lang="it-IT" dirty="0" smtClean="0">
                <a:latin typeface="Optima"/>
                <a:cs typeface="Optima"/>
              </a:rPr>
              <a:t> due to </a:t>
            </a:r>
            <a:r>
              <a:rPr lang="it-IT" dirty="0" err="1" smtClean="0">
                <a:latin typeface="Optima"/>
                <a:cs typeface="Optima"/>
              </a:rPr>
              <a:t>different</a:t>
            </a:r>
            <a:r>
              <a:rPr lang="it-IT" dirty="0" smtClean="0">
                <a:latin typeface="Optima"/>
                <a:cs typeface="Optima"/>
              </a:rPr>
              <a:t> QCD </a:t>
            </a:r>
            <a:r>
              <a:rPr lang="it-IT" dirty="0" err="1" smtClean="0">
                <a:latin typeface="Optima"/>
                <a:cs typeface="Optima"/>
              </a:rPr>
              <a:t>EoS</a:t>
            </a:r>
            <a:endParaRPr lang="it-IT" dirty="0">
              <a:latin typeface="Optima"/>
              <a:cs typeface="Optima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285048" y="2385086"/>
            <a:ext cx="2397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solidFill>
                  <a:srgbClr val="007E02"/>
                </a:solidFill>
                <a:latin typeface="Optima"/>
                <a:cs typeface="Optima"/>
              </a:rPr>
              <a:t>o</a:t>
            </a:r>
            <a:r>
              <a:rPr lang="it-IT" sz="1600" dirty="0" err="1" smtClean="0">
                <a:solidFill>
                  <a:srgbClr val="007E02"/>
                </a:solidFill>
                <a:latin typeface="Optima"/>
                <a:cs typeface="Optima"/>
              </a:rPr>
              <a:t>ld</a:t>
            </a:r>
            <a:r>
              <a:rPr lang="it-IT" sz="1600" dirty="0" smtClean="0">
                <a:solidFill>
                  <a:srgbClr val="007E02"/>
                </a:solidFill>
                <a:latin typeface="Optima"/>
                <a:cs typeface="Optima"/>
              </a:rPr>
              <a:t> </a:t>
            </a:r>
            <a:r>
              <a:rPr lang="it-IT" sz="1600" dirty="0" err="1" smtClean="0">
                <a:solidFill>
                  <a:srgbClr val="007E02"/>
                </a:solidFill>
                <a:latin typeface="Optima"/>
                <a:cs typeface="Optima"/>
              </a:rPr>
              <a:t>m</a:t>
            </a:r>
            <a:r>
              <a:rPr lang="it-IT" sz="1600" baseline="-25000" dirty="0" err="1" smtClean="0">
                <a:solidFill>
                  <a:srgbClr val="007E02"/>
                </a:solidFill>
                <a:latin typeface="Optima"/>
                <a:cs typeface="Optima"/>
              </a:rPr>
              <a:t>TOP</a:t>
            </a:r>
            <a:r>
              <a:rPr lang="it-IT" sz="1600" dirty="0" smtClean="0">
                <a:solidFill>
                  <a:srgbClr val="007E02"/>
                </a:solidFill>
                <a:latin typeface="Optima"/>
                <a:cs typeface="Optima"/>
              </a:rPr>
              <a:t> estimate</a:t>
            </a:r>
            <a:endParaRPr lang="it-IT" sz="1600" dirty="0">
              <a:solidFill>
                <a:srgbClr val="007E02"/>
              </a:solidFill>
              <a:latin typeface="Optima"/>
              <a:cs typeface="Optim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030163" y="4949879"/>
            <a:ext cx="129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WIMP mass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07339" y="5507133"/>
            <a:ext cx="7555044" cy="1080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 smtClean="0">
                <a:latin typeface="Optima"/>
                <a:cs typeface="Optima"/>
              </a:rPr>
              <a:t>Under the </a:t>
            </a:r>
            <a:r>
              <a:rPr lang="it-IT" dirty="0" err="1" smtClean="0">
                <a:latin typeface="Optima"/>
                <a:cs typeface="Optima"/>
              </a:rPr>
              <a:t>assumption</a:t>
            </a:r>
            <a:r>
              <a:rPr lang="it-IT" dirty="0" smtClean="0">
                <a:latin typeface="Optima"/>
                <a:cs typeface="Optima"/>
              </a:rPr>
              <a:t> of </a:t>
            </a:r>
            <a:r>
              <a:rPr lang="it-IT" dirty="0" err="1" smtClean="0">
                <a:latin typeface="Optima"/>
                <a:cs typeface="Optima"/>
              </a:rPr>
              <a:t>isoentropic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Early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Universe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expansion</a:t>
            </a:r>
            <a:endParaRPr lang="it-IT" dirty="0" smtClean="0">
              <a:latin typeface="Optima"/>
              <a:cs typeface="Optima"/>
            </a:endParaRPr>
          </a:p>
          <a:p>
            <a:pPr>
              <a:lnSpc>
                <a:spcPct val="120000"/>
              </a:lnSpc>
            </a:pPr>
            <a:r>
              <a:rPr lang="it-IT" dirty="0" smtClean="0">
                <a:latin typeface="Optima"/>
                <a:cs typeface="Optima"/>
              </a:rPr>
              <a:t> - </a:t>
            </a:r>
            <a:r>
              <a:rPr lang="it-IT" dirty="0" err="1" smtClean="0">
                <a:latin typeface="Optima"/>
                <a:cs typeface="Optima"/>
              </a:rPr>
              <a:t>We</a:t>
            </a:r>
            <a:r>
              <a:rPr lang="it-IT" dirty="0" smtClean="0">
                <a:latin typeface="Optima"/>
                <a:cs typeface="Optima"/>
              </a:rPr>
              <a:t> are </a:t>
            </a:r>
            <a:r>
              <a:rPr lang="it-IT" dirty="0" err="1" smtClean="0">
                <a:latin typeface="Optima"/>
                <a:cs typeface="Optima"/>
              </a:rPr>
              <a:t>now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determining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visccosities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smtClean="0">
                <a:latin typeface="Symbol" charset="2"/>
                <a:cs typeface="Symbol" charset="2"/>
              </a:rPr>
              <a:t>h</a:t>
            </a:r>
            <a:r>
              <a:rPr lang="it-IT" dirty="0" smtClean="0">
                <a:latin typeface="Optima"/>
                <a:cs typeface="Optima"/>
              </a:rPr>
              <a:t>/</a:t>
            </a:r>
            <a:r>
              <a:rPr lang="it-IT" dirty="0" err="1" smtClean="0">
                <a:latin typeface="Optima"/>
                <a:cs typeface="Optima"/>
              </a:rPr>
              <a:t>s</a:t>
            </a:r>
            <a:r>
              <a:rPr lang="it-IT" dirty="0" smtClean="0">
                <a:latin typeface="Optima"/>
                <a:cs typeface="Optima"/>
              </a:rPr>
              <a:t>(T), </a:t>
            </a:r>
            <a:r>
              <a:rPr lang="it-IT" dirty="0" err="1" smtClean="0">
                <a:latin typeface="Symbol" charset="2"/>
                <a:cs typeface="Symbol" charset="2"/>
              </a:rPr>
              <a:t>z</a:t>
            </a:r>
            <a:r>
              <a:rPr lang="it-IT" dirty="0" smtClean="0">
                <a:latin typeface="Optima"/>
                <a:cs typeface="Optima"/>
              </a:rPr>
              <a:t>/</a:t>
            </a:r>
            <a:r>
              <a:rPr lang="it-IT" dirty="0" err="1" smtClean="0">
                <a:latin typeface="Optima"/>
                <a:cs typeface="Optima"/>
              </a:rPr>
              <a:t>s</a:t>
            </a:r>
            <a:r>
              <a:rPr lang="it-IT" dirty="0" smtClean="0">
                <a:latin typeface="Optima"/>
                <a:cs typeface="Optima"/>
              </a:rPr>
              <a:t>(T) </a:t>
            </a:r>
            <a:r>
              <a:rPr lang="it-IT" dirty="0" smtClean="0">
                <a:latin typeface="Optima"/>
                <a:cs typeface="Optima"/>
                <a:sym typeface="Wingdings"/>
              </a:rPr>
              <a:t> </a:t>
            </a:r>
            <a:r>
              <a:rPr lang="it-IT" dirty="0" err="1" smtClean="0">
                <a:latin typeface="Optima"/>
                <a:cs typeface="Optima"/>
                <a:sym typeface="Wingdings"/>
              </a:rPr>
              <a:t>entropy</a:t>
            </a:r>
            <a:r>
              <a:rPr lang="it-IT" dirty="0" smtClean="0">
                <a:latin typeface="Optima"/>
                <a:cs typeface="Optima"/>
                <a:sym typeface="Wingdings"/>
              </a:rPr>
              <a:t> production</a:t>
            </a:r>
          </a:p>
          <a:p>
            <a:pPr>
              <a:lnSpc>
                <a:spcPct val="120000"/>
              </a:lnSpc>
            </a:pPr>
            <a:r>
              <a:rPr lang="it-IT" dirty="0" smtClean="0">
                <a:latin typeface="Optima"/>
                <a:cs typeface="Optima"/>
                <a:sym typeface="Wingdings"/>
              </a:rPr>
              <a:t> - </a:t>
            </a:r>
            <a:r>
              <a:rPr lang="it-IT" dirty="0" err="1" smtClean="0">
                <a:latin typeface="Optima"/>
                <a:cs typeface="Optima"/>
                <a:sym typeface="Wingdings"/>
              </a:rPr>
              <a:t>We</a:t>
            </a:r>
            <a:r>
              <a:rPr lang="it-IT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dirty="0" err="1" smtClean="0">
                <a:latin typeface="Optima"/>
                <a:cs typeface="Optima"/>
                <a:sym typeface="Wingdings"/>
              </a:rPr>
              <a:t>will</a:t>
            </a:r>
            <a:r>
              <a:rPr lang="it-IT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dirty="0" err="1" smtClean="0">
                <a:latin typeface="Optima"/>
                <a:cs typeface="Optima"/>
                <a:sym typeface="Wingdings"/>
              </a:rPr>
              <a:t>see</a:t>
            </a:r>
            <a:r>
              <a:rPr lang="it-IT" dirty="0" smtClean="0">
                <a:latin typeface="Optima"/>
                <a:cs typeface="Optima"/>
                <a:sym typeface="Wingdings"/>
              </a:rPr>
              <a:t> in the future the impact of the </a:t>
            </a:r>
            <a:r>
              <a:rPr lang="it-IT" dirty="0" err="1" smtClean="0">
                <a:latin typeface="Optima"/>
                <a:cs typeface="Optima"/>
                <a:sym typeface="Wingdings"/>
              </a:rPr>
              <a:t>knowledge</a:t>
            </a:r>
            <a:r>
              <a:rPr lang="it-IT" dirty="0" smtClean="0">
                <a:latin typeface="Optima"/>
                <a:cs typeface="Optima"/>
                <a:sym typeface="Wingdings"/>
              </a:rPr>
              <a:t> of Hot QCD </a:t>
            </a:r>
            <a:endParaRPr lang="it-IT" dirty="0">
              <a:latin typeface="Optima"/>
              <a:cs typeface="Optima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682051" y="1077634"/>
            <a:ext cx="24224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Optima"/>
                <a:cs typeface="Optima"/>
              </a:rPr>
              <a:t>PLANCK estimate to</a:t>
            </a:r>
          </a:p>
          <a:p>
            <a:r>
              <a:rPr lang="it-IT" sz="2000" dirty="0" err="1">
                <a:latin typeface="Optima"/>
                <a:cs typeface="Optima"/>
              </a:rPr>
              <a:t>d</a:t>
            </a:r>
            <a:r>
              <a:rPr lang="it-IT" sz="2000" dirty="0" err="1" smtClean="0">
                <a:latin typeface="Optima"/>
                <a:cs typeface="Optima"/>
              </a:rPr>
              <a:t>etermine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Symbol" charset="2"/>
                <a:cs typeface="Symbol" charset="2"/>
              </a:rPr>
              <a:t>W</a:t>
            </a:r>
            <a:r>
              <a:rPr lang="it-IT" sz="2000" dirty="0" smtClean="0">
                <a:latin typeface="Optima"/>
                <a:cs typeface="Optima"/>
              </a:rPr>
              <a:t> </a:t>
            </a:r>
          </a:p>
          <a:p>
            <a:r>
              <a:rPr lang="it-IT" sz="2000" dirty="0" smtClean="0">
                <a:latin typeface="Optima"/>
                <a:cs typeface="Optima"/>
              </a:rPr>
              <a:t>with 1% </a:t>
            </a:r>
            <a:r>
              <a:rPr lang="it-IT" sz="2000" dirty="0" err="1" smtClean="0">
                <a:latin typeface="Optima"/>
                <a:cs typeface="Optima"/>
              </a:rPr>
              <a:t>precisions</a:t>
            </a:r>
            <a:endParaRPr lang="it-IT" sz="2000" dirty="0">
              <a:latin typeface="Optima"/>
              <a:cs typeface="Optima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105" y="4216289"/>
            <a:ext cx="2659878" cy="293623"/>
          </a:xfrm>
          <a:prstGeom prst="rect">
            <a:avLst/>
          </a:prstGeom>
        </p:spPr>
      </p:pic>
      <p:graphicFrame>
        <p:nvGraphicFramePr>
          <p:cNvPr id="12" name="Ogget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47803"/>
              </p:ext>
            </p:extLst>
          </p:nvPr>
        </p:nvGraphicFramePr>
        <p:xfrm>
          <a:off x="7058025" y="2133279"/>
          <a:ext cx="110490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5" name="Equation" r:id="rId6" imgW="838200" imgH="546100" progId="Equation.3">
                  <p:embed/>
                </p:oleObj>
              </mc:Choice>
              <mc:Fallback>
                <p:oleObj name="Equation" r:id="rId6" imgW="8382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58025" y="2133279"/>
                        <a:ext cx="1104900" cy="719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ttangolo 12"/>
          <p:cNvSpPr/>
          <p:nvPr/>
        </p:nvSpPr>
        <p:spPr>
          <a:xfrm>
            <a:off x="881193" y="2852417"/>
            <a:ext cx="5546334" cy="257493"/>
          </a:xfrm>
          <a:prstGeom prst="rect">
            <a:avLst/>
          </a:prstGeom>
          <a:solidFill>
            <a:schemeClr val="accent3">
              <a:lumMod val="60000"/>
              <a:lumOff val="40000"/>
              <a:alpha val="5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207339" y="4932080"/>
            <a:ext cx="27536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600" dirty="0" smtClean="0">
                <a:latin typeface="Arial Narrow"/>
                <a:cs typeface="Arial Narrow"/>
              </a:rPr>
              <a:t>M. Drees et al., JCAP </a:t>
            </a:r>
            <a:r>
              <a:rPr lang="is-IS" sz="1600" dirty="0">
                <a:latin typeface="Arial Narrow"/>
                <a:cs typeface="Arial Narrow"/>
              </a:rPr>
              <a:t>1506 (2015) </a:t>
            </a:r>
            <a:endParaRPr lang="it-IT" sz="1600" dirty="0">
              <a:latin typeface="Arial Narrow"/>
              <a:cs typeface="Arial Narrow"/>
            </a:endParaRPr>
          </a:p>
        </p:txBody>
      </p:sp>
      <p:pic>
        <p:nvPicPr>
          <p:cNvPr id="15" name="Immagine 14" descr="matter-pie-char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534" y="3109909"/>
            <a:ext cx="2536966" cy="218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5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latin typeface="Optima"/>
                <a:cs typeface="Optima"/>
              </a:rPr>
              <a:t>Another</a:t>
            </a:r>
            <a:r>
              <a:rPr lang="it-IT" sz="3200" b="1" dirty="0" smtClean="0">
                <a:latin typeface="Optima"/>
                <a:cs typeface="Optima"/>
              </a:rPr>
              <a:t> </a:t>
            </a:r>
            <a:r>
              <a:rPr lang="it-IT" sz="3200" b="1" dirty="0" err="1" smtClean="0">
                <a:latin typeface="Optima"/>
                <a:cs typeface="Optima"/>
              </a:rPr>
              <a:t>analogy</a:t>
            </a:r>
            <a:r>
              <a:rPr lang="it-IT" sz="3200" b="1" dirty="0" smtClean="0">
                <a:latin typeface="Optima"/>
                <a:cs typeface="Optima"/>
              </a:rPr>
              <a:t> with </a:t>
            </a:r>
            <a:r>
              <a:rPr lang="it-IT" sz="3200" b="1" dirty="0" err="1" smtClean="0">
                <a:latin typeface="Optima"/>
                <a:cs typeface="Optima"/>
              </a:rPr>
              <a:t>Early</a:t>
            </a:r>
            <a:r>
              <a:rPr lang="it-IT" sz="3200" b="1" dirty="0" smtClean="0">
                <a:latin typeface="Optima"/>
                <a:cs typeface="Optima"/>
              </a:rPr>
              <a:t> </a:t>
            </a:r>
            <a:r>
              <a:rPr lang="it-IT" sz="3200" b="1" dirty="0" err="1" smtClean="0">
                <a:latin typeface="Optima"/>
                <a:cs typeface="Optima"/>
              </a:rPr>
              <a:t>Universe</a:t>
            </a:r>
            <a:r>
              <a:rPr lang="it-IT" sz="3200" b="1" dirty="0" smtClean="0">
                <a:latin typeface="Optima"/>
                <a:cs typeface="Optima"/>
              </a:rPr>
              <a:t> </a:t>
            </a:r>
            <a:r>
              <a:rPr lang="it-IT" sz="3200" b="1" dirty="0" err="1" smtClean="0">
                <a:latin typeface="Optima"/>
                <a:cs typeface="Optima"/>
              </a:rPr>
              <a:t>expansion</a:t>
            </a:r>
            <a:endParaRPr lang="it-IT" sz="3200" b="1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82372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803733"/>
            <a:ext cx="492442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TextBox 2"/>
          <p:cNvSpPr txBox="1">
            <a:spLocks noChangeArrowheads="1"/>
          </p:cNvSpPr>
          <p:nvPr/>
        </p:nvSpPr>
        <p:spPr bwMode="auto">
          <a:xfrm>
            <a:off x="1373930" y="34457"/>
            <a:ext cx="65469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BD120C"/>
                </a:solidFill>
                <a:latin typeface="Optima"/>
                <a:cs typeface="Optima"/>
              </a:rPr>
              <a:t>Going deeply into Hot QCD matter</a:t>
            </a:r>
            <a:endParaRPr lang="en-US" sz="32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100356" name="TextBox 4"/>
          <p:cNvSpPr txBox="1">
            <a:spLocks noChangeArrowheads="1"/>
          </p:cNvSpPr>
          <p:nvPr/>
        </p:nvSpPr>
        <p:spPr bwMode="auto">
          <a:xfrm>
            <a:off x="225425" y="4400292"/>
            <a:ext cx="4057521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Courier New"/>
              <a:buChar char="o"/>
            </a:pPr>
            <a:r>
              <a:rPr lang="en-US" dirty="0">
                <a:solidFill>
                  <a:srgbClr val="000000"/>
                </a:solidFill>
                <a:latin typeface="+mn-lt"/>
                <a:cs typeface="Abadi MT Condensed Light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+mn-lt"/>
                <a:cs typeface="Abadi MT Condensed Light"/>
              </a:rPr>
              <a:t>nitial QCD quantum fluctuations </a:t>
            </a:r>
          </a:p>
          <a:p>
            <a:pPr marL="342900" indent="-342900" eaLnBrk="1" hangingPunct="1">
              <a:buFont typeface="Courier New"/>
              <a:buChar char="o"/>
            </a:pPr>
            <a:r>
              <a:rPr lang="en-US" dirty="0" smtClean="0">
                <a:solidFill>
                  <a:srgbClr val="000000"/>
                </a:solidFill>
                <a:latin typeface="+mn-lt"/>
                <a:cs typeface="Abadi MT Condensed Light"/>
              </a:rPr>
              <a:t>T dependence of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+mn-lt"/>
                <a:cs typeface="Abadi MT Condensed Light"/>
              </a:rPr>
              <a:t>/s</a:t>
            </a:r>
          </a:p>
          <a:p>
            <a:pPr marL="342900" indent="-342900" eaLnBrk="1" hangingPunct="1">
              <a:buFont typeface="Courier New"/>
              <a:buChar char="o"/>
            </a:pPr>
            <a:r>
              <a:rPr lang="en-US" dirty="0" smtClean="0">
                <a:solidFill>
                  <a:srgbClr val="000000"/>
                </a:solidFill>
                <a:latin typeface="+mn-lt"/>
                <a:cs typeface="Abadi MT Condensed Light"/>
              </a:rPr>
              <a:t>Equation of State</a:t>
            </a:r>
          </a:p>
          <a:p>
            <a:pPr marL="342900" indent="-342900" eaLnBrk="1" hangingPunct="1">
              <a:buFont typeface="Courier New"/>
              <a:buChar char="o"/>
            </a:pPr>
            <a:r>
              <a:rPr lang="en-US" dirty="0" smtClean="0">
                <a:solidFill>
                  <a:srgbClr val="000000"/>
                </a:solidFill>
                <a:latin typeface="+mn-lt"/>
                <a:cs typeface="Abadi MT Condensed Light"/>
              </a:rPr>
              <a:t>Freeze-out dynamics</a:t>
            </a:r>
          </a:p>
          <a:p>
            <a:pPr eaLnBrk="1" hangingPunct="1"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Keeping size and life-time of QGP</a:t>
            </a:r>
            <a:endParaRPr lang="en-US" dirty="0">
              <a:solidFill>
                <a:srgbClr val="000000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10035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803733"/>
            <a:ext cx="4783384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Box 3"/>
          <p:cNvSpPr txBox="1">
            <a:spLocks noChangeArrowheads="1"/>
          </p:cNvSpPr>
          <p:nvPr/>
        </p:nvSpPr>
        <p:spPr bwMode="auto">
          <a:xfrm>
            <a:off x="931629" y="3579480"/>
            <a:ext cx="21246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why the v</a:t>
            </a:r>
            <a:r>
              <a:rPr lang="en-US" baseline="-250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 is so large?</a:t>
            </a:r>
            <a:endParaRPr lang="en-US" dirty="0">
              <a:solidFill>
                <a:srgbClr val="0000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31354" y="6295410"/>
            <a:ext cx="780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Possible</a:t>
            </a:r>
            <a:r>
              <a:rPr lang="it-IT" dirty="0" smtClean="0"/>
              <a:t> </a:t>
            </a:r>
            <a:r>
              <a:rPr lang="it-IT" dirty="0" err="1" smtClean="0"/>
              <a:t>because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LHC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starts</a:t>
            </a:r>
            <a:r>
              <a:rPr lang="it-IT" dirty="0" smtClean="0"/>
              <a:t> to create </a:t>
            </a:r>
            <a:r>
              <a:rPr lang="it-IT" dirty="0" err="1" smtClean="0"/>
              <a:t>about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10,000 </a:t>
            </a:r>
            <a:r>
              <a:rPr lang="it-IT" dirty="0" err="1" smtClean="0"/>
              <a:t>particle</a:t>
            </a:r>
            <a:r>
              <a:rPr lang="it-IT" dirty="0" smtClean="0"/>
              <a:t> per </a:t>
            </a:r>
            <a:r>
              <a:rPr lang="it-IT" dirty="0" err="1" smtClean="0"/>
              <a:t>event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138088" y="4405771"/>
            <a:ext cx="3785662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it-IT" sz="2000" dirty="0" smtClean="0"/>
              <a:t>Standard Model </a:t>
            </a:r>
            <a:r>
              <a:rPr lang="it-IT" sz="2000" dirty="0" err="1" smtClean="0"/>
              <a:t>Matter</a:t>
            </a:r>
            <a:endParaRPr lang="it-IT" sz="2000" dirty="0"/>
          </a:p>
          <a:p>
            <a:pPr marL="285750" indent="-285750">
              <a:buFont typeface="Courier New"/>
              <a:buChar char="o"/>
            </a:pPr>
            <a:r>
              <a:rPr lang="it-IT" sz="2000" dirty="0" err="1" smtClean="0"/>
              <a:t>Cold</a:t>
            </a:r>
            <a:r>
              <a:rPr lang="it-IT" sz="2000" dirty="0" smtClean="0"/>
              <a:t> Dark </a:t>
            </a:r>
            <a:r>
              <a:rPr lang="it-IT" sz="2000" dirty="0" err="1" smtClean="0"/>
              <a:t>Matter</a:t>
            </a:r>
            <a:endParaRPr lang="it-IT" sz="2000" dirty="0"/>
          </a:p>
          <a:p>
            <a:pPr marL="285750" indent="-285750">
              <a:buFont typeface="Courier New"/>
              <a:buChar char="o"/>
            </a:pPr>
            <a:r>
              <a:rPr lang="it-IT" sz="2000" dirty="0" smtClean="0"/>
              <a:t>Dark Energy</a:t>
            </a:r>
          </a:p>
          <a:p>
            <a:pPr marL="285750" indent="-285750">
              <a:buFont typeface="Courier New"/>
              <a:buChar char="o"/>
            </a:pPr>
            <a:r>
              <a:rPr lang="it-IT" sz="2000" dirty="0" err="1" smtClean="0"/>
              <a:t>Hubble</a:t>
            </a:r>
            <a:r>
              <a:rPr lang="it-IT" sz="2000" dirty="0" smtClean="0"/>
              <a:t> </a:t>
            </a:r>
            <a:r>
              <a:rPr lang="it-IT" sz="2000" dirty="0" err="1" smtClean="0"/>
              <a:t>Constant</a:t>
            </a:r>
            <a:endParaRPr lang="it-IT" sz="2000" dirty="0" smtClean="0"/>
          </a:p>
          <a:p>
            <a:pPr>
              <a:lnSpc>
                <a:spcPct val="130000"/>
              </a:lnSpc>
            </a:pPr>
            <a:r>
              <a:rPr lang="it-IT" sz="2000" dirty="0" err="1" smtClean="0">
                <a:latin typeface="Abadi MT Condensed Light"/>
                <a:cs typeface="Abadi MT Condensed Light"/>
              </a:rPr>
              <a:t>Keeping</a:t>
            </a:r>
            <a:r>
              <a:rPr lang="it-IT" sz="2000" dirty="0" smtClean="0">
                <a:latin typeface="Abadi MT Condensed Light"/>
                <a:cs typeface="Abadi MT Condensed Light"/>
              </a:rPr>
              <a:t> Age and </a:t>
            </a:r>
            <a:r>
              <a:rPr lang="it-IT" sz="2000" dirty="0" err="1" smtClean="0">
                <a:latin typeface="Abadi MT Condensed Light"/>
                <a:cs typeface="Abadi MT Condensed Light"/>
              </a:rPr>
              <a:t>Flatness</a:t>
            </a:r>
            <a:r>
              <a:rPr lang="it-IT" sz="2000" dirty="0" smtClean="0">
                <a:latin typeface="Abadi MT Condensed Light"/>
                <a:cs typeface="Abadi MT Condensed Light"/>
              </a:rPr>
              <a:t> of the </a:t>
            </a:r>
            <a:r>
              <a:rPr lang="it-IT" sz="2000" dirty="0" err="1" smtClean="0">
                <a:latin typeface="Abadi MT Condensed Light"/>
                <a:cs typeface="Abadi MT Condensed Light"/>
              </a:rPr>
              <a:t>Universe</a:t>
            </a:r>
            <a:r>
              <a:rPr lang="it-IT" sz="2000" dirty="0" smtClean="0">
                <a:latin typeface="Abadi MT Condensed Light"/>
                <a:cs typeface="Abadi MT Condensed Light"/>
              </a:rPr>
              <a:t>  </a:t>
            </a:r>
          </a:p>
        </p:txBody>
      </p:sp>
      <p:pic>
        <p:nvPicPr>
          <p:cNvPr id="4" name="Immagine 3" descr="PowerSpectrum1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34" y="803733"/>
            <a:ext cx="4160146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0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04" y="815495"/>
            <a:ext cx="5996936" cy="4199454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044049"/>
              </p:ext>
            </p:extLst>
          </p:nvPr>
        </p:nvGraphicFramePr>
        <p:xfrm>
          <a:off x="6291040" y="1291065"/>
          <a:ext cx="2459644" cy="839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" name="Equation" r:id="rId4" imgW="1155700" imgH="393700" progId="Equation.3">
                  <p:embed/>
                </p:oleObj>
              </mc:Choice>
              <mc:Fallback>
                <p:oleObj name="Equation" r:id="rId4" imgW="1155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91040" y="1291065"/>
                        <a:ext cx="2459644" cy="839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757435" y="5109250"/>
            <a:ext cx="2743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latin typeface="Optima"/>
                <a:cs typeface="Optima"/>
              </a:rPr>
              <a:t>Perturbative regime</a:t>
            </a:r>
          </a:p>
          <a:p>
            <a:pPr algn="ctr"/>
            <a:r>
              <a:rPr lang="it-IT" sz="2400" dirty="0">
                <a:latin typeface="Symbol" charset="2"/>
                <a:cs typeface="Symbol" charset="2"/>
              </a:rPr>
              <a:t>a</a:t>
            </a:r>
            <a:r>
              <a:rPr lang="it-IT" sz="2400" dirty="0">
                <a:latin typeface="Optima"/>
                <a:cs typeface="Optima"/>
              </a:rPr>
              <a:t> ≈ </a:t>
            </a:r>
            <a:r>
              <a:rPr lang="it-IT" sz="2400" dirty="0" smtClean="0">
                <a:latin typeface="Optima"/>
                <a:cs typeface="Optima"/>
              </a:rPr>
              <a:t>log(</a:t>
            </a:r>
            <a:r>
              <a:rPr lang="it-IT" sz="2400" dirty="0" err="1" smtClean="0">
                <a:latin typeface="Optima"/>
                <a:cs typeface="Optima"/>
              </a:rPr>
              <a:t>r</a:t>
            </a:r>
            <a:r>
              <a:rPr lang="it-IT" sz="2400" dirty="0" smtClean="0">
                <a:latin typeface="Optima"/>
                <a:cs typeface="Optima"/>
              </a:rPr>
              <a:t>/r</a:t>
            </a:r>
            <a:r>
              <a:rPr lang="it-IT" sz="2400" baseline="-25000" dirty="0" smtClean="0">
                <a:latin typeface="Optima"/>
                <a:cs typeface="Optima"/>
              </a:rPr>
              <a:t>0</a:t>
            </a:r>
            <a:r>
              <a:rPr lang="it-IT" sz="2400" dirty="0" smtClean="0">
                <a:latin typeface="Optima"/>
                <a:cs typeface="Optima"/>
              </a:rPr>
              <a:t>) ≤ 0.25</a:t>
            </a:r>
            <a:endParaRPr lang="it-IT" sz="2400" dirty="0">
              <a:latin typeface="Optima"/>
              <a:cs typeface="Optima"/>
            </a:endParaRPr>
          </a:p>
        </p:txBody>
      </p:sp>
      <p:cxnSp>
        <p:nvCxnSpPr>
          <p:cNvPr id="6" name="Connettore 2 5"/>
          <p:cNvCxnSpPr/>
          <p:nvPr/>
        </p:nvCxnSpPr>
        <p:spPr>
          <a:xfrm flipV="1">
            <a:off x="1898316" y="4371495"/>
            <a:ext cx="0" cy="64345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igura a mano libera 6"/>
          <p:cNvSpPr/>
          <p:nvPr/>
        </p:nvSpPr>
        <p:spPr>
          <a:xfrm>
            <a:off x="3355474" y="3403918"/>
            <a:ext cx="2553368" cy="606629"/>
          </a:xfrm>
          <a:custGeom>
            <a:avLst/>
            <a:gdLst>
              <a:gd name="connsiteX0" fmla="*/ 0 w 2553368"/>
              <a:gd name="connsiteY0" fmla="*/ 606629 h 606629"/>
              <a:gd name="connsiteX1" fmla="*/ 588210 w 2553368"/>
              <a:gd name="connsiteY1" fmla="*/ 406103 h 606629"/>
              <a:gd name="connsiteX2" fmla="*/ 1096210 w 2553368"/>
              <a:gd name="connsiteY2" fmla="*/ 152103 h 606629"/>
              <a:gd name="connsiteX3" fmla="*/ 1457158 w 2553368"/>
              <a:gd name="connsiteY3" fmla="*/ 18419 h 606629"/>
              <a:gd name="connsiteX4" fmla="*/ 1831473 w 2553368"/>
              <a:gd name="connsiteY4" fmla="*/ 18419 h 606629"/>
              <a:gd name="connsiteX5" fmla="*/ 2259263 w 2553368"/>
              <a:gd name="connsiteY5" fmla="*/ 178840 h 606629"/>
              <a:gd name="connsiteX6" fmla="*/ 2499894 w 2553368"/>
              <a:gd name="connsiteY6" fmla="*/ 299156 h 606629"/>
              <a:gd name="connsiteX7" fmla="*/ 2553368 w 2553368"/>
              <a:gd name="connsiteY7" fmla="*/ 339261 h 60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3368" h="606629">
                <a:moveTo>
                  <a:pt x="0" y="606629"/>
                </a:moveTo>
                <a:cubicBezTo>
                  <a:pt x="202754" y="544243"/>
                  <a:pt x="405508" y="481857"/>
                  <a:pt x="588210" y="406103"/>
                </a:cubicBezTo>
                <a:cubicBezTo>
                  <a:pt x="770912" y="330349"/>
                  <a:pt x="951385" y="216717"/>
                  <a:pt x="1096210" y="152103"/>
                </a:cubicBezTo>
                <a:cubicBezTo>
                  <a:pt x="1241035" y="87489"/>
                  <a:pt x="1334614" y="40700"/>
                  <a:pt x="1457158" y="18419"/>
                </a:cubicBezTo>
                <a:cubicBezTo>
                  <a:pt x="1579702" y="-3862"/>
                  <a:pt x="1697789" y="-8318"/>
                  <a:pt x="1831473" y="18419"/>
                </a:cubicBezTo>
                <a:cubicBezTo>
                  <a:pt x="1965157" y="45156"/>
                  <a:pt x="2147860" y="132051"/>
                  <a:pt x="2259263" y="178840"/>
                </a:cubicBezTo>
                <a:cubicBezTo>
                  <a:pt x="2370666" y="225629"/>
                  <a:pt x="2450877" y="272419"/>
                  <a:pt x="2499894" y="299156"/>
                </a:cubicBezTo>
                <a:cubicBezTo>
                  <a:pt x="2548911" y="325893"/>
                  <a:pt x="2553368" y="339261"/>
                  <a:pt x="2553368" y="339261"/>
                </a:cubicBezTo>
              </a:path>
            </a:pathLst>
          </a:cu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852737" y="3061861"/>
            <a:ext cx="710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  <a:latin typeface="Optima"/>
                <a:cs typeface="Optima"/>
              </a:rPr>
              <a:t>T=</a:t>
            </a:r>
            <a:r>
              <a:rPr lang="it-IT" sz="2000" b="1" dirty="0" err="1" smtClean="0">
                <a:solidFill>
                  <a:schemeClr val="accent6">
                    <a:lumMod val="75000"/>
                  </a:schemeClr>
                </a:solidFill>
                <a:latin typeface="Optima"/>
                <a:cs typeface="Optima"/>
              </a:rPr>
              <a:t>T</a:t>
            </a:r>
            <a:r>
              <a:rPr lang="it-IT" sz="2000" b="1" baseline="-25000" dirty="0" err="1" smtClean="0">
                <a:solidFill>
                  <a:schemeClr val="accent6">
                    <a:lumMod val="75000"/>
                  </a:schemeClr>
                </a:solidFill>
                <a:latin typeface="Optima"/>
                <a:cs typeface="Optima"/>
              </a:rPr>
              <a:t>c</a:t>
            </a:r>
            <a:endParaRPr lang="it-IT" sz="2000" b="1" baseline="-25000" dirty="0">
              <a:solidFill>
                <a:schemeClr val="accent6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9" name="Figura a mano libera 8"/>
          <p:cNvSpPr/>
          <p:nvPr/>
        </p:nvSpPr>
        <p:spPr>
          <a:xfrm>
            <a:off x="3328736" y="1096232"/>
            <a:ext cx="2446421" cy="2914315"/>
          </a:xfrm>
          <a:custGeom>
            <a:avLst/>
            <a:gdLst>
              <a:gd name="connsiteX0" fmla="*/ 0 w 2352842"/>
              <a:gd name="connsiteY0" fmla="*/ 2753365 h 2753365"/>
              <a:gd name="connsiteX1" fmla="*/ 828842 w 2352842"/>
              <a:gd name="connsiteY1" fmla="*/ 2379050 h 2753365"/>
              <a:gd name="connsiteX2" fmla="*/ 1216526 w 2352842"/>
              <a:gd name="connsiteY2" fmla="*/ 2031471 h 2753365"/>
              <a:gd name="connsiteX3" fmla="*/ 1604210 w 2352842"/>
              <a:gd name="connsiteY3" fmla="*/ 1429892 h 2753365"/>
              <a:gd name="connsiteX4" fmla="*/ 1844842 w 2352842"/>
              <a:gd name="connsiteY4" fmla="*/ 975365 h 2753365"/>
              <a:gd name="connsiteX5" fmla="*/ 2058737 w 2352842"/>
              <a:gd name="connsiteY5" fmla="*/ 427260 h 2753365"/>
              <a:gd name="connsiteX6" fmla="*/ 2272631 w 2352842"/>
              <a:gd name="connsiteY6" fmla="*/ 39576 h 2753365"/>
              <a:gd name="connsiteX7" fmla="*/ 2352842 w 2352842"/>
              <a:gd name="connsiteY7" fmla="*/ 12839 h 275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2842" h="2753365">
                <a:moveTo>
                  <a:pt x="0" y="2753365"/>
                </a:moveTo>
                <a:cubicBezTo>
                  <a:pt x="313044" y="2626365"/>
                  <a:pt x="626088" y="2499366"/>
                  <a:pt x="828842" y="2379050"/>
                </a:cubicBezTo>
                <a:cubicBezTo>
                  <a:pt x="1031596" y="2258734"/>
                  <a:pt x="1087298" y="2189664"/>
                  <a:pt x="1216526" y="2031471"/>
                </a:cubicBezTo>
                <a:cubicBezTo>
                  <a:pt x="1345754" y="1873278"/>
                  <a:pt x="1499491" y="1605910"/>
                  <a:pt x="1604210" y="1429892"/>
                </a:cubicBezTo>
                <a:cubicBezTo>
                  <a:pt x="1708929" y="1253874"/>
                  <a:pt x="1769088" y="1142470"/>
                  <a:pt x="1844842" y="975365"/>
                </a:cubicBezTo>
                <a:cubicBezTo>
                  <a:pt x="1920597" y="808260"/>
                  <a:pt x="1987439" y="583225"/>
                  <a:pt x="2058737" y="427260"/>
                </a:cubicBezTo>
                <a:cubicBezTo>
                  <a:pt x="2130035" y="271295"/>
                  <a:pt x="2223614" y="108646"/>
                  <a:pt x="2272631" y="39576"/>
                </a:cubicBezTo>
                <a:cubicBezTo>
                  <a:pt x="2321648" y="-29494"/>
                  <a:pt x="2352842" y="12839"/>
                  <a:pt x="2352842" y="12839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5730630" y="721133"/>
            <a:ext cx="112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Optima"/>
                <a:cs typeface="Optima"/>
              </a:rPr>
              <a:t>T=0.8 </a:t>
            </a:r>
            <a:r>
              <a:rPr lang="it-IT" sz="2000" b="1" dirty="0" err="1" smtClean="0">
                <a:solidFill>
                  <a:srgbClr val="FF0000"/>
                </a:solidFill>
                <a:latin typeface="Optima"/>
                <a:cs typeface="Optima"/>
              </a:rPr>
              <a:t>T</a:t>
            </a:r>
            <a:r>
              <a:rPr lang="it-IT" sz="2000" b="1" baseline="-25000" dirty="0" err="1" smtClean="0">
                <a:solidFill>
                  <a:srgbClr val="FF0000"/>
                </a:solidFill>
                <a:latin typeface="Optima"/>
                <a:cs typeface="Optima"/>
              </a:rPr>
              <a:t>c</a:t>
            </a:r>
            <a:endParaRPr lang="it-IT" sz="2000" b="1" baseline="-25000" dirty="0">
              <a:solidFill>
                <a:srgbClr val="FF0000"/>
              </a:solidFill>
              <a:latin typeface="Optima"/>
              <a:cs typeface="Optima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105334" y="721133"/>
            <a:ext cx="625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atin typeface="Optima"/>
                <a:cs typeface="Optima"/>
              </a:rPr>
              <a:t>T=0</a:t>
            </a:r>
            <a:endParaRPr lang="it-IT" sz="2000" b="1" baseline="-25000" dirty="0">
              <a:latin typeface="Optima"/>
              <a:cs typeface="Optima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928773" y="3302661"/>
            <a:ext cx="321522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D5650C"/>
                </a:solidFill>
                <a:latin typeface="Optima"/>
                <a:cs typeface="Optima"/>
              </a:rPr>
              <a:t>High- Temperature medium</a:t>
            </a:r>
          </a:p>
          <a:p>
            <a:pPr algn="ctr"/>
            <a:r>
              <a:rPr lang="it-IT" sz="2000" dirty="0" err="1">
                <a:solidFill>
                  <a:srgbClr val="D5650C"/>
                </a:solidFill>
                <a:latin typeface="Optima"/>
                <a:cs typeface="Optima"/>
              </a:rPr>
              <a:t>s</a:t>
            </a:r>
            <a:r>
              <a:rPr lang="it-IT" sz="2000" dirty="0" err="1" smtClean="0">
                <a:solidFill>
                  <a:srgbClr val="D5650C"/>
                </a:solidFill>
                <a:latin typeface="Optima"/>
                <a:cs typeface="Optima"/>
              </a:rPr>
              <a:t>creens</a:t>
            </a:r>
            <a:r>
              <a:rPr lang="it-IT" sz="2000" dirty="0" smtClean="0">
                <a:solidFill>
                  <a:srgbClr val="D5650C"/>
                </a:solidFill>
                <a:latin typeface="Optima"/>
                <a:cs typeface="Optima"/>
              </a:rPr>
              <a:t> the </a:t>
            </a:r>
            <a:r>
              <a:rPr lang="it-IT" sz="2000" dirty="0" err="1" smtClean="0">
                <a:solidFill>
                  <a:srgbClr val="D5650C"/>
                </a:solidFill>
                <a:latin typeface="Optima"/>
                <a:cs typeface="Optima"/>
              </a:rPr>
              <a:t>Confinement</a:t>
            </a:r>
            <a:endParaRPr lang="it-IT" sz="2000" dirty="0">
              <a:solidFill>
                <a:srgbClr val="D5650C"/>
              </a:solidFill>
              <a:latin typeface="Optima"/>
              <a:cs typeface="Optima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443579" y="2130354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Symbol" charset="2"/>
                <a:cs typeface="Symbol" charset="2"/>
              </a:rPr>
              <a:t>a</a:t>
            </a:r>
            <a:r>
              <a:rPr lang="it-IT" sz="2400" dirty="0" smtClean="0"/>
              <a:t> ≈ </a:t>
            </a:r>
            <a:r>
              <a:rPr lang="it-IT" sz="2400" dirty="0" smtClean="0">
                <a:latin typeface="Optima"/>
                <a:cs typeface="Optima"/>
              </a:rPr>
              <a:t>r</a:t>
            </a:r>
            <a:r>
              <a:rPr lang="it-IT" sz="2400" baseline="30000" dirty="0" smtClean="0">
                <a:latin typeface="Optima"/>
                <a:cs typeface="Optima"/>
              </a:rPr>
              <a:t>2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smtClean="0">
                <a:latin typeface="Optima"/>
                <a:cs typeface="Optima"/>
                <a:sym typeface="Wingdings"/>
              </a:rPr>
              <a:t> V ≈ Kr</a:t>
            </a:r>
            <a:endParaRPr lang="it-IT" sz="2400" dirty="0">
              <a:latin typeface="Optima"/>
              <a:cs typeface="Optima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" y="575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BD120C"/>
                </a:solidFill>
                <a:latin typeface="Optima"/>
                <a:cs typeface="Optima"/>
              </a:rPr>
              <a:t>Beyond </a:t>
            </a:r>
            <a:r>
              <a:rPr lang="it-IT" sz="3600" b="1" dirty="0" err="1" smtClean="0">
                <a:solidFill>
                  <a:srgbClr val="BD120C"/>
                </a:solidFill>
                <a:latin typeface="Optima"/>
                <a:cs typeface="Optima"/>
              </a:rPr>
              <a:t>naive</a:t>
            </a:r>
            <a:r>
              <a:rPr lang="it-IT" sz="36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600" b="1" dirty="0" err="1" smtClean="0">
                <a:solidFill>
                  <a:srgbClr val="BD120C"/>
                </a:solidFill>
                <a:latin typeface="Optima"/>
                <a:cs typeface="Optima"/>
              </a:rPr>
              <a:t>argument</a:t>
            </a:r>
            <a:r>
              <a:rPr lang="it-IT" sz="3600" b="1" dirty="0" smtClean="0">
                <a:solidFill>
                  <a:srgbClr val="BD120C"/>
                </a:solidFill>
                <a:latin typeface="Optima"/>
                <a:cs typeface="Optima"/>
              </a:rPr>
              <a:t>: lattice QCD</a:t>
            </a:r>
            <a:endParaRPr lang="it-IT" sz="36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014615" y="4368618"/>
            <a:ext cx="3129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Optima"/>
                <a:cs typeface="Optima"/>
              </a:rPr>
              <a:t>QCD </a:t>
            </a:r>
            <a:r>
              <a:rPr lang="it-IT" dirty="0" err="1" smtClean="0">
                <a:latin typeface="Optima"/>
                <a:cs typeface="Optima"/>
              </a:rPr>
              <a:t>vacuum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is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diamagnetic</a:t>
            </a:r>
            <a:r>
              <a:rPr lang="it-IT" dirty="0" smtClean="0">
                <a:latin typeface="Optima"/>
                <a:cs typeface="Optima"/>
              </a:rPr>
              <a:t>: </a:t>
            </a:r>
          </a:p>
          <a:p>
            <a:pPr algn="ctr"/>
            <a:r>
              <a:rPr lang="it-IT" dirty="0" err="1" smtClean="0">
                <a:latin typeface="Optima"/>
                <a:cs typeface="Optima"/>
              </a:rPr>
              <a:t>repels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fields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lines</a:t>
            </a:r>
            <a:endParaRPr lang="it-IT" dirty="0">
              <a:latin typeface="Optima"/>
              <a:cs typeface="Optima"/>
            </a:endParaRPr>
          </a:p>
        </p:txBody>
      </p:sp>
      <p:graphicFrame>
        <p:nvGraphicFramePr>
          <p:cNvPr id="20" name="Ogget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396839"/>
              </p:ext>
            </p:extLst>
          </p:nvPr>
        </p:nvGraphicFramePr>
        <p:xfrm>
          <a:off x="6291040" y="2760663"/>
          <a:ext cx="2791911" cy="433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" name="Equation" r:id="rId6" imgW="1714500" imgH="266700" progId="Equation.3">
                  <p:embed/>
                </p:oleObj>
              </mc:Choice>
              <mc:Fallback>
                <p:oleObj name="Equation" r:id="rId6" imgW="1714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91040" y="2760663"/>
                        <a:ext cx="2791911" cy="433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Connettore 2 17"/>
          <p:cNvCxnSpPr/>
          <p:nvPr/>
        </p:nvCxnSpPr>
        <p:spPr>
          <a:xfrm flipV="1">
            <a:off x="4907809" y="4371495"/>
            <a:ext cx="0" cy="64345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4066268" y="5112374"/>
            <a:ext cx="2417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 smtClean="0">
                <a:latin typeface="Optima"/>
                <a:cs typeface="Optima"/>
              </a:rPr>
              <a:t>Average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err="1" smtClean="0">
                <a:latin typeface="Optima"/>
                <a:cs typeface="Optima"/>
              </a:rPr>
              <a:t>distance</a:t>
            </a:r>
            <a:endParaRPr lang="it-IT" sz="2400" dirty="0" smtClean="0">
              <a:latin typeface="Optima"/>
              <a:cs typeface="Optima"/>
            </a:endParaRPr>
          </a:p>
          <a:p>
            <a:pPr algn="ctr"/>
            <a:r>
              <a:rPr lang="it-IT" sz="2400" dirty="0" err="1">
                <a:latin typeface="Optima"/>
                <a:cs typeface="Optima"/>
              </a:rPr>
              <a:t>a</a:t>
            </a:r>
            <a:r>
              <a:rPr lang="it-IT" sz="2400" dirty="0" err="1" smtClean="0">
                <a:latin typeface="Optima"/>
                <a:cs typeface="Optima"/>
              </a:rPr>
              <a:t>t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err="1" smtClean="0">
                <a:latin typeface="Symbol" charset="2"/>
                <a:cs typeface="Symbol" charset="2"/>
              </a:rPr>
              <a:t>r</a:t>
            </a:r>
            <a:r>
              <a:rPr lang="it-IT" sz="2400" baseline="-25000" dirty="0" err="1" smtClean="0">
                <a:latin typeface="Optima"/>
                <a:cs typeface="Optima"/>
              </a:rPr>
              <a:t>c</a:t>
            </a:r>
            <a:endParaRPr lang="it-IT" sz="2400" baseline="-250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8248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2908"/>
          </a:xfrm>
        </p:spPr>
        <p:txBody>
          <a:bodyPr>
            <a:noAutofit/>
          </a:bodyPr>
          <a:lstStyle/>
          <a:p>
            <a:r>
              <a:rPr lang="it-IT" sz="3600" b="1" dirty="0" err="1" smtClean="0">
                <a:solidFill>
                  <a:srgbClr val="BD120C"/>
                </a:solidFill>
                <a:latin typeface="Optima"/>
                <a:cs typeface="Optima"/>
              </a:rPr>
              <a:t>Now</a:t>
            </a:r>
            <a:r>
              <a:rPr lang="it-IT" sz="36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600" b="1" dirty="0" err="1" smtClean="0">
                <a:solidFill>
                  <a:srgbClr val="BD120C"/>
                </a:solidFill>
                <a:latin typeface="Optima"/>
                <a:cs typeface="Optima"/>
              </a:rPr>
              <a:t>we</a:t>
            </a:r>
            <a:r>
              <a:rPr lang="it-IT" sz="36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600" b="1" dirty="0" err="1" smtClean="0">
                <a:solidFill>
                  <a:srgbClr val="BD120C"/>
                </a:solidFill>
                <a:latin typeface="Optima"/>
                <a:cs typeface="Optima"/>
              </a:rPr>
              <a:t>know</a:t>
            </a:r>
            <a:r>
              <a:rPr lang="it-IT" sz="36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600" b="1" dirty="0" err="1" smtClean="0">
                <a:solidFill>
                  <a:srgbClr val="BD120C"/>
                </a:solidFill>
                <a:latin typeface="Optima"/>
                <a:cs typeface="Optima"/>
              </a:rPr>
              <a:t>that</a:t>
            </a:r>
            <a:r>
              <a:rPr lang="is-IS" sz="3600" b="1" dirty="0" smtClean="0">
                <a:solidFill>
                  <a:srgbClr val="BD120C"/>
                </a:solidFill>
                <a:latin typeface="Optima"/>
                <a:cs typeface="Optima"/>
              </a:rPr>
              <a:t>…</a:t>
            </a:r>
            <a:endParaRPr lang="it-IT" sz="36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pic>
        <p:nvPicPr>
          <p:cNvPr id="4" name="Immagine 3" descr="standard model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1011" r="-53" b="13857"/>
          <a:stretch/>
        </p:blipFill>
        <p:spPr>
          <a:xfrm>
            <a:off x="136800" y="696377"/>
            <a:ext cx="3374421" cy="3132000"/>
          </a:xfrm>
          <a:prstGeom prst="rect">
            <a:avLst/>
          </a:prstGeom>
        </p:spPr>
      </p:pic>
      <p:pic>
        <p:nvPicPr>
          <p:cNvPr id="6" name="Immagine 5" descr="main-qimg-0f2798daf5f0734b94614fa606139bac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513"/>
          <a:stretch/>
        </p:blipFill>
        <p:spPr>
          <a:xfrm>
            <a:off x="3634119" y="696377"/>
            <a:ext cx="3781391" cy="1706819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887601" y="1459648"/>
            <a:ext cx="518906" cy="1198111"/>
          </a:xfrm>
          <a:prstGeom prst="ellipse">
            <a:avLst/>
          </a:prstGeom>
          <a:noFill/>
          <a:ln w="57150" cmpd="sng">
            <a:solidFill>
              <a:srgbClr val="B3EC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887601" y="3172454"/>
            <a:ext cx="518906" cy="62811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001034" y="2148169"/>
            <a:ext cx="82847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proton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078194" y="2189133"/>
            <a:ext cx="94287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neutron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634119" y="2734293"/>
            <a:ext cx="5316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latin typeface="Optima"/>
                <a:cs typeface="Optima"/>
              </a:rPr>
              <a:t>Quarks</a:t>
            </a:r>
            <a:r>
              <a:rPr lang="it-IT" sz="2400" dirty="0" smtClean="0">
                <a:latin typeface="Optima"/>
                <a:cs typeface="Optima"/>
              </a:rPr>
              <a:t> and </a:t>
            </a:r>
            <a:r>
              <a:rPr lang="it-IT" sz="2400" dirty="0" err="1">
                <a:latin typeface="Optima"/>
                <a:cs typeface="Optima"/>
              </a:rPr>
              <a:t>G</a:t>
            </a:r>
            <a:r>
              <a:rPr lang="it-IT" sz="2400" dirty="0" err="1" smtClean="0">
                <a:latin typeface="Optima"/>
                <a:cs typeface="Optima"/>
              </a:rPr>
              <a:t>luons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err="1" smtClean="0">
                <a:latin typeface="Optima"/>
                <a:cs typeface="Optima"/>
              </a:rPr>
              <a:t>dynamics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err="1" smtClean="0">
                <a:latin typeface="Optima"/>
                <a:cs typeface="Optima"/>
              </a:rPr>
              <a:t>is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err="1" smtClean="0">
                <a:latin typeface="Optima"/>
                <a:cs typeface="Optima"/>
              </a:rPr>
              <a:t>driven</a:t>
            </a:r>
            <a:endParaRPr lang="it-IT" sz="2400" dirty="0" smtClean="0">
              <a:latin typeface="Optima"/>
              <a:cs typeface="Optima"/>
            </a:endParaRPr>
          </a:p>
          <a:p>
            <a:r>
              <a:rPr lang="it-IT" sz="2400" dirty="0" smtClean="0">
                <a:latin typeface="Optima"/>
                <a:cs typeface="Optima"/>
              </a:rPr>
              <a:t>by The Strong </a:t>
            </a:r>
            <a:r>
              <a:rPr lang="it-IT" sz="2400" dirty="0" err="1" smtClean="0">
                <a:latin typeface="Optima"/>
                <a:cs typeface="Optima"/>
              </a:rPr>
              <a:t>Interaction</a:t>
            </a:r>
            <a:endParaRPr lang="it-IT" sz="2400" dirty="0" smtClean="0">
              <a:latin typeface="Optima"/>
              <a:cs typeface="Optima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2607587" y="2064778"/>
            <a:ext cx="518906" cy="628110"/>
          </a:xfrm>
          <a:prstGeom prst="ellipse">
            <a:avLst/>
          </a:prstGeom>
          <a:noFill/>
          <a:ln w="38100" cmpd="sng">
            <a:solidFill>
              <a:srgbClr val="B3EC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451384"/>
              </p:ext>
            </p:extLst>
          </p:nvPr>
        </p:nvGraphicFramePr>
        <p:xfrm>
          <a:off x="136800" y="4197637"/>
          <a:ext cx="6377700" cy="827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96" name="Equation" r:id="rId5" imgW="3035300" imgH="393700" progId="Equation.3">
                  <p:embed/>
                </p:oleObj>
              </mc:Choice>
              <mc:Fallback>
                <p:oleObj name="Equation" r:id="rId5" imgW="3035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6800" y="4197637"/>
                        <a:ext cx="6377700" cy="827233"/>
                      </a:xfrm>
                      <a:prstGeom prst="rect">
                        <a:avLst/>
                      </a:prstGeom>
                      <a:solidFill>
                        <a:srgbClr val="F2FF9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815477"/>
              </p:ext>
            </p:extLst>
          </p:nvPr>
        </p:nvGraphicFramePr>
        <p:xfrm>
          <a:off x="136800" y="5653563"/>
          <a:ext cx="611187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97" name="Equation" r:id="rId7" imgW="2908300" imgH="393700" progId="Equation.3">
                  <p:embed/>
                </p:oleObj>
              </mc:Choice>
              <mc:Fallback>
                <p:oleObj name="Equation" r:id="rId7" imgW="2908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6800" y="5653563"/>
                        <a:ext cx="6111875" cy="828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5"/>
          <p:cNvSpPr txBox="1"/>
          <p:nvPr/>
        </p:nvSpPr>
        <p:spPr>
          <a:xfrm>
            <a:off x="136800" y="5263501"/>
            <a:ext cx="3869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Optima"/>
                <a:cs typeface="Optima"/>
              </a:rPr>
              <a:t>Quantum </a:t>
            </a:r>
            <a:r>
              <a:rPr lang="it-IT" sz="2000" dirty="0" err="1" smtClean="0">
                <a:latin typeface="Optima"/>
                <a:cs typeface="Optima"/>
              </a:rPr>
              <a:t>Electrodynamics</a:t>
            </a:r>
            <a:r>
              <a:rPr lang="it-IT" sz="2000" dirty="0" smtClean="0">
                <a:latin typeface="Optima"/>
                <a:cs typeface="Optima"/>
              </a:rPr>
              <a:t> (QED)</a:t>
            </a:r>
            <a:endParaRPr lang="it-IT" sz="2000" dirty="0">
              <a:latin typeface="Optima"/>
              <a:cs typeface="Optima"/>
            </a:endParaRPr>
          </a:p>
        </p:txBody>
      </p:sp>
      <p:pic>
        <p:nvPicPr>
          <p:cNvPr id="19" name="Immagine 18" descr="gluon.gi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t="3421" r="2578" b="32784"/>
          <a:stretch/>
        </p:blipFill>
        <p:spPr>
          <a:xfrm>
            <a:off x="6559200" y="3988430"/>
            <a:ext cx="2516400" cy="13932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7295808" y="409775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31859C"/>
                </a:solidFill>
              </a:rPr>
              <a:t>Gluons</a:t>
            </a:r>
            <a:endParaRPr lang="it-IT" dirty="0">
              <a:solidFill>
                <a:srgbClr val="31859C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196392" y="5468897"/>
            <a:ext cx="95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Photons</a:t>
            </a:r>
            <a:endParaRPr lang="it-IT" dirty="0"/>
          </a:p>
        </p:txBody>
      </p:sp>
      <p:pic>
        <p:nvPicPr>
          <p:cNvPr id="23" name="Immagine 22" descr="eetoee1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18104" r="42897" b="17788"/>
          <a:stretch/>
        </p:blipFill>
        <p:spPr>
          <a:xfrm>
            <a:off x="6559200" y="5381630"/>
            <a:ext cx="2139292" cy="1295803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136800" y="3887175"/>
            <a:ext cx="4916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 smtClean="0">
                <a:latin typeface="Optima"/>
                <a:cs typeface="Optima"/>
              </a:rPr>
              <a:t>QuantumChromoDynamics</a:t>
            </a:r>
            <a:r>
              <a:rPr lang="it-IT" sz="2000" dirty="0" smtClean="0">
                <a:latin typeface="Optima"/>
                <a:cs typeface="Optima"/>
              </a:rPr>
              <a:t>  (QCD) - 1973</a:t>
            </a:r>
            <a:endParaRPr lang="it-IT" sz="2000" dirty="0">
              <a:latin typeface="Optima"/>
              <a:cs typeface="Optima"/>
            </a:endParaRPr>
          </a:p>
        </p:txBody>
      </p:sp>
      <p:sp>
        <p:nvSpPr>
          <p:cNvPr id="22" name="Ovale 21"/>
          <p:cNvSpPr/>
          <p:nvPr/>
        </p:nvSpPr>
        <p:spPr>
          <a:xfrm>
            <a:off x="2624585" y="1459648"/>
            <a:ext cx="518906" cy="62811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67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558678" y="106363"/>
            <a:ext cx="4007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Multifacets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 Physics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Optima"/>
              <a:cs typeface="Optima"/>
            </a:endParaRP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-55239" y="2946617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i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Going</a:t>
            </a:r>
            <a:r>
              <a:rPr lang="it-IT" sz="2400" b="1" i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from </a:t>
            </a:r>
            <a:r>
              <a:rPr lang="it-IT" sz="2400" b="1" i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it-IT" sz="2400" b="1" i="1" baseline="-25000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</a:t>
            </a:r>
            <a:r>
              <a:rPr lang="it-IT" sz="2400" b="1" i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≈ 1 </a:t>
            </a:r>
            <a:r>
              <a:rPr lang="it-IT" sz="2400" b="1" i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 10</a:t>
            </a:r>
            <a:r>
              <a:rPr lang="it-IT" sz="2400" b="1" i="1" baseline="3000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it-IT" sz="2400" b="1" i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0"/>
              </a:rPr>
              <a:t>L</a:t>
            </a:r>
            <a:r>
              <a:rPr lang="en-US" sz="2400" b="1" baseline="-25000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QCD</a:t>
            </a:r>
            <a:r>
              <a:rPr lang="en-US" sz="2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and </a:t>
            </a:r>
            <a:r>
              <a:rPr lang="en-US" sz="24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r>
              <a:rPr lang="en-US" sz="2400" b="1" baseline="-25000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</a:t>
            </a:r>
            <a:r>
              <a:rPr lang="en-US" sz="2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≈ 1/20  </a:t>
            </a:r>
            <a:r>
              <a:rPr lang="en-US" sz="2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 </a:t>
            </a:r>
            <a:r>
              <a:rPr lang="en-US" sz="2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 </a:t>
            </a:r>
            <a:r>
              <a:rPr lang="en-US" sz="2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0"/>
              </a:rPr>
              <a:t>L</a:t>
            </a:r>
            <a:r>
              <a:rPr lang="en-US" sz="2400" b="1" baseline="-25000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QCD </a:t>
            </a:r>
            <a:endParaRPr lang="it-IT" sz="2400" b="1" i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2989844" y="3262276"/>
            <a:ext cx="176116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200" dirty="0" smtClean="0">
                <a:solidFill>
                  <a:srgbClr val="FF0000"/>
                </a:solidFill>
              </a:rPr>
              <a:t>JETS </a:t>
            </a:r>
            <a:endParaRPr lang="it-IT" sz="22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it-IT" sz="2200" dirty="0">
                <a:solidFill>
                  <a:srgbClr val="FF0000"/>
                </a:solidFill>
              </a:rPr>
              <a:t>(</a:t>
            </a:r>
            <a:r>
              <a:rPr lang="it-IT" sz="2200" dirty="0" err="1">
                <a:solidFill>
                  <a:srgbClr val="FF0000"/>
                </a:solidFill>
              </a:rPr>
              <a:t>p</a:t>
            </a:r>
            <a:r>
              <a:rPr lang="it-IT" sz="2200" baseline="-25000" dirty="0" err="1">
                <a:solidFill>
                  <a:srgbClr val="FF0000"/>
                </a:solidFill>
              </a:rPr>
              <a:t>T</a:t>
            </a:r>
            <a:r>
              <a:rPr lang="en-US" sz="2200" dirty="0">
                <a:solidFill>
                  <a:srgbClr val="FF0000"/>
                </a:solidFill>
              </a:rPr>
              <a:t>&gt;</a:t>
            </a:r>
            <a:r>
              <a:rPr lang="en-US" sz="2200" dirty="0" smtClean="0">
                <a:solidFill>
                  <a:srgbClr val="FF0000"/>
                </a:solidFill>
              </a:rPr>
              <a:t>&gt;&gt;T</a:t>
            </a:r>
            <a:r>
              <a:rPr lang="en-US" sz="2200" dirty="0">
                <a:solidFill>
                  <a:srgbClr val="FF0000"/>
                </a:solidFill>
              </a:rPr>
              <a:t>,</a:t>
            </a:r>
            <a:r>
              <a:rPr lang="en-US" sz="2200" dirty="0">
                <a:solidFill>
                  <a:srgbClr val="FF0000"/>
                </a:solidFill>
                <a:latin typeface="Symbol" charset="0"/>
              </a:rPr>
              <a:t>L</a:t>
            </a:r>
            <a:r>
              <a:rPr lang="en-US" sz="2200" baseline="-25000" dirty="0">
                <a:solidFill>
                  <a:srgbClr val="FF0000"/>
                </a:solidFill>
              </a:rPr>
              <a:t>QCD</a:t>
            </a:r>
            <a:r>
              <a:rPr lang="en-US" sz="2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24431" y="3283596"/>
            <a:ext cx="21123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200" dirty="0" err="1" smtClean="0">
                <a:solidFill>
                  <a:schemeClr val="accent3">
                    <a:lumMod val="50000"/>
                  </a:schemeClr>
                </a:solidFill>
              </a:rPr>
              <a:t>ColorGlassCond</a:t>
            </a:r>
            <a:r>
              <a:rPr lang="it-IT" sz="22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</a:p>
          <a:p>
            <a:pPr>
              <a:defRPr/>
            </a:pP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</a:rPr>
              <a:t>Gluon saturation</a:t>
            </a:r>
            <a:endParaRPr lang="en-US" sz="2200" dirty="0">
              <a:solidFill>
                <a:srgbClr val="99FF99"/>
              </a:solidFill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4896431" y="3246401"/>
            <a:ext cx="17653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200" dirty="0" err="1">
                <a:solidFill>
                  <a:srgbClr val="DB842E"/>
                </a:solidFill>
              </a:rPr>
              <a:t>Heavy</a:t>
            </a:r>
            <a:r>
              <a:rPr lang="it-IT" sz="2200" dirty="0">
                <a:solidFill>
                  <a:srgbClr val="DB842E"/>
                </a:solidFill>
              </a:rPr>
              <a:t> </a:t>
            </a:r>
            <a:r>
              <a:rPr lang="it-IT" sz="2200" dirty="0" err="1">
                <a:solidFill>
                  <a:srgbClr val="DB842E"/>
                </a:solidFill>
              </a:rPr>
              <a:t>Quarks</a:t>
            </a:r>
            <a:r>
              <a:rPr lang="it-IT" sz="2200" dirty="0">
                <a:solidFill>
                  <a:srgbClr val="DB842E"/>
                </a:solidFill>
              </a:rPr>
              <a:t> </a:t>
            </a:r>
          </a:p>
          <a:p>
            <a:pPr algn="ctr">
              <a:defRPr/>
            </a:pPr>
            <a:r>
              <a:rPr lang="it-IT" sz="2200" dirty="0">
                <a:solidFill>
                  <a:srgbClr val="DB842E"/>
                </a:solidFill>
              </a:rPr>
              <a:t>(m</a:t>
            </a:r>
            <a:r>
              <a:rPr lang="it-IT" sz="2200" baseline="-25000" dirty="0">
                <a:solidFill>
                  <a:srgbClr val="DB842E"/>
                </a:solidFill>
              </a:rPr>
              <a:t>q</a:t>
            </a:r>
            <a:r>
              <a:rPr lang="en-US" sz="2200" dirty="0">
                <a:solidFill>
                  <a:srgbClr val="DB842E"/>
                </a:solidFill>
              </a:rPr>
              <a:t>&gt;&gt;T,</a:t>
            </a:r>
            <a:r>
              <a:rPr lang="en-US" sz="2200" dirty="0">
                <a:solidFill>
                  <a:srgbClr val="DB842E"/>
                </a:solidFill>
                <a:latin typeface="Symbol" charset="0"/>
              </a:rPr>
              <a:t>L</a:t>
            </a:r>
            <a:r>
              <a:rPr lang="en-US" sz="2200" baseline="-25000" dirty="0">
                <a:solidFill>
                  <a:srgbClr val="DB842E"/>
                </a:solidFill>
              </a:rPr>
              <a:t>QCD</a:t>
            </a:r>
            <a:r>
              <a:rPr lang="en-US" sz="2200" dirty="0">
                <a:solidFill>
                  <a:srgbClr val="DB842E"/>
                </a:solidFill>
              </a:rPr>
              <a:t>)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678444" y="1412194"/>
            <a:ext cx="21780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chemeClr val="accent3">
                    <a:lumMod val="75000"/>
                  </a:schemeClr>
                </a:solidFill>
                <a:latin typeface="Candara" charset="0"/>
              </a:rPr>
              <a:t>Initial Conditions</a:t>
            </a: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3753602" y="1421538"/>
            <a:ext cx="2589213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CC1B14"/>
                </a:solidFill>
                <a:latin typeface="Candara" charset="0"/>
              </a:rPr>
              <a:t>Quark-Gluon Plasma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983478" y="1421538"/>
            <a:ext cx="1874838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andara" charset="0"/>
              </a:rPr>
              <a:t>Hadronization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Candara" charset="0"/>
            </a:endParaRPr>
          </a:p>
        </p:txBody>
      </p:sp>
      <p:grpSp>
        <p:nvGrpSpPr>
          <p:cNvPr id="31" name="Gruppo 30"/>
          <p:cNvGrpSpPr/>
          <p:nvPr/>
        </p:nvGrpSpPr>
        <p:grpSpPr>
          <a:xfrm>
            <a:off x="179012" y="1814475"/>
            <a:ext cx="8861109" cy="1841375"/>
            <a:chOff x="228600" y="1367445"/>
            <a:chExt cx="8229600" cy="172878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443645"/>
              <a:ext cx="8229600" cy="1376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3" name="Text Box 5"/>
            <p:cNvSpPr txBox="1">
              <a:spLocks noChangeArrowheads="1"/>
            </p:cNvSpPr>
            <p:nvPr/>
          </p:nvSpPr>
          <p:spPr bwMode="auto">
            <a:xfrm>
              <a:off x="4301037" y="1616683"/>
              <a:ext cx="752261" cy="63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2000" b="1" dirty="0">
                  <a:solidFill>
                    <a:srgbClr val="FFFF00"/>
                  </a:solidFill>
                </a:rPr>
                <a:t>BULK </a:t>
              </a:r>
            </a:p>
            <a:p>
              <a:pPr algn="ctr">
                <a:defRPr/>
              </a:pPr>
              <a:r>
                <a:rPr lang="it-IT" b="1" dirty="0">
                  <a:solidFill>
                    <a:srgbClr val="EEDD91"/>
                  </a:solidFill>
                </a:rPr>
                <a:t>(</a:t>
              </a:r>
              <a:r>
                <a:rPr lang="it-IT" b="1" dirty="0" err="1">
                  <a:solidFill>
                    <a:srgbClr val="EEDD91"/>
                  </a:solidFill>
                </a:rPr>
                <a:t>p</a:t>
              </a:r>
              <a:r>
                <a:rPr lang="it-IT" b="1" baseline="-25000" dirty="0" err="1">
                  <a:solidFill>
                    <a:srgbClr val="EEDD91"/>
                  </a:solidFill>
                </a:rPr>
                <a:t>T</a:t>
              </a:r>
              <a:r>
                <a:rPr lang="en-US" b="1" dirty="0" smtClean="0">
                  <a:solidFill>
                    <a:srgbClr val="EEDD91"/>
                  </a:solidFill>
                </a:rPr>
                <a:t>~ T</a:t>
              </a:r>
              <a:r>
                <a:rPr lang="en-US" b="1" dirty="0">
                  <a:solidFill>
                    <a:srgbClr val="EEDD91"/>
                  </a:solidFill>
                </a:rPr>
                <a:t>)</a:t>
              </a:r>
            </a:p>
          </p:txBody>
        </p:sp>
        <p:sp>
          <p:nvSpPr>
            <p:cNvPr id="34" name="Line 6"/>
            <p:cNvSpPr>
              <a:spLocks noChangeShapeType="1"/>
            </p:cNvSpPr>
            <p:nvPr/>
          </p:nvSpPr>
          <p:spPr bwMode="auto">
            <a:xfrm flipV="1">
              <a:off x="4953000" y="1367445"/>
              <a:ext cx="533400" cy="7620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Line 7"/>
            <p:cNvSpPr>
              <a:spLocks noChangeShapeType="1"/>
            </p:cNvSpPr>
            <p:nvPr/>
          </p:nvSpPr>
          <p:spPr bwMode="auto">
            <a:xfrm flipH="1">
              <a:off x="4343400" y="2258033"/>
              <a:ext cx="533400" cy="8382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Oval 9"/>
            <p:cNvSpPr>
              <a:spLocks noChangeArrowheads="1"/>
            </p:cNvSpPr>
            <p:nvPr/>
          </p:nvSpPr>
          <p:spPr bwMode="auto">
            <a:xfrm>
              <a:off x="5518150" y="2124683"/>
              <a:ext cx="196850" cy="19367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Oval 10"/>
            <p:cNvSpPr>
              <a:spLocks noChangeArrowheads="1"/>
            </p:cNvSpPr>
            <p:nvPr/>
          </p:nvSpPr>
          <p:spPr bwMode="auto">
            <a:xfrm>
              <a:off x="5173663" y="2375508"/>
              <a:ext cx="303212" cy="295275"/>
            </a:xfrm>
            <a:prstGeom prst="ellipse">
              <a:avLst/>
            </a:prstGeom>
            <a:solidFill>
              <a:srgbClr val="00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6435725" y="1616683"/>
              <a:ext cx="1595438" cy="1108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22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Microscopic</a:t>
              </a:r>
              <a:r>
                <a:rPr lang="it-IT" sz="2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</a:p>
            <a:p>
              <a:pPr algn="ctr">
                <a:defRPr/>
              </a:pPr>
              <a:r>
                <a:rPr lang="it-IT" sz="22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Mechanism</a:t>
              </a:r>
              <a:endParaRPr lang="it-IT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 algn="ctr">
                <a:defRPr/>
              </a:pPr>
              <a:r>
                <a:rPr lang="it-IT" sz="22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Matters</a:t>
              </a:r>
              <a:r>
                <a:rPr lang="it-IT" sz="2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!</a:t>
              </a:r>
              <a:endPara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39" name="Freeform 18"/>
            <p:cNvSpPr/>
            <p:nvPr/>
          </p:nvSpPr>
          <p:spPr>
            <a:xfrm>
              <a:off x="3744913" y="1483333"/>
              <a:ext cx="436562" cy="373062"/>
            </a:xfrm>
            <a:custGeom>
              <a:avLst/>
              <a:gdLst>
                <a:gd name="connsiteX0" fmla="*/ 418257 w 521669"/>
                <a:gd name="connsiteY0" fmla="*/ 547195 h 547195"/>
                <a:gd name="connsiteX1" fmla="*/ 521506 w 521669"/>
                <a:gd name="connsiteY1" fmla="*/ 309733 h 547195"/>
                <a:gd name="connsiteX2" fmla="*/ 438907 w 521669"/>
                <a:gd name="connsiteY2" fmla="*/ 330382 h 547195"/>
                <a:gd name="connsiteX3" fmla="*/ 315008 w 521669"/>
                <a:gd name="connsiteY3" fmla="*/ 392328 h 547195"/>
                <a:gd name="connsiteX4" fmla="*/ 366633 w 521669"/>
                <a:gd name="connsiteY4" fmla="*/ 196164 h 547195"/>
                <a:gd name="connsiteX5" fmla="*/ 149809 w 521669"/>
                <a:gd name="connsiteY5" fmla="*/ 278759 h 547195"/>
                <a:gd name="connsiteX6" fmla="*/ 232409 w 521669"/>
                <a:gd name="connsiteY6" fmla="*/ 92920 h 547195"/>
                <a:gd name="connsiteX7" fmla="*/ 5261 w 521669"/>
                <a:gd name="connsiteY7" fmla="*/ 185840 h 547195"/>
                <a:gd name="connsiteX8" fmla="*/ 67210 w 521669"/>
                <a:gd name="connsiteY8" fmla="*/ 0 h 547195"/>
                <a:gd name="connsiteX9" fmla="*/ 67210 w 521669"/>
                <a:gd name="connsiteY9" fmla="*/ 0 h 54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1669" h="547195">
                  <a:moveTo>
                    <a:pt x="418257" y="547195"/>
                  </a:moveTo>
                  <a:cubicBezTo>
                    <a:pt x="468160" y="446531"/>
                    <a:pt x="518064" y="345868"/>
                    <a:pt x="521506" y="309733"/>
                  </a:cubicBezTo>
                  <a:cubicBezTo>
                    <a:pt x="524948" y="273598"/>
                    <a:pt x="473323" y="316616"/>
                    <a:pt x="438907" y="330382"/>
                  </a:cubicBezTo>
                  <a:cubicBezTo>
                    <a:pt x="404491" y="344148"/>
                    <a:pt x="327054" y="414698"/>
                    <a:pt x="315008" y="392328"/>
                  </a:cubicBezTo>
                  <a:cubicBezTo>
                    <a:pt x="302962" y="369958"/>
                    <a:pt x="394166" y="215092"/>
                    <a:pt x="366633" y="196164"/>
                  </a:cubicBezTo>
                  <a:cubicBezTo>
                    <a:pt x="339100" y="177236"/>
                    <a:pt x="172180" y="295966"/>
                    <a:pt x="149809" y="278759"/>
                  </a:cubicBezTo>
                  <a:cubicBezTo>
                    <a:pt x="127438" y="261552"/>
                    <a:pt x="256500" y="108406"/>
                    <a:pt x="232409" y="92920"/>
                  </a:cubicBezTo>
                  <a:cubicBezTo>
                    <a:pt x="208318" y="77434"/>
                    <a:pt x="32794" y="201327"/>
                    <a:pt x="5261" y="185840"/>
                  </a:cubicBezTo>
                  <a:cubicBezTo>
                    <a:pt x="-22272" y="170353"/>
                    <a:pt x="67210" y="0"/>
                    <a:pt x="67210" y="0"/>
                  </a:cubicBezTo>
                  <a:lnTo>
                    <a:pt x="67210" y="0"/>
                  </a:lnTo>
                </a:path>
              </a:pathLst>
            </a:cu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Freeform 19"/>
            <p:cNvSpPr/>
            <p:nvPr/>
          </p:nvSpPr>
          <p:spPr>
            <a:xfrm rot="6126299">
              <a:off x="5487193" y="1468252"/>
              <a:ext cx="436563" cy="374650"/>
            </a:xfrm>
            <a:custGeom>
              <a:avLst/>
              <a:gdLst>
                <a:gd name="connsiteX0" fmla="*/ 418257 w 521669"/>
                <a:gd name="connsiteY0" fmla="*/ 547195 h 547195"/>
                <a:gd name="connsiteX1" fmla="*/ 521506 w 521669"/>
                <a:gd name="connsiteY1" fmla="*/ 309733 h 547195"/>
                <a:gd name="connsiteX2" fmla="*/ 438907 w 521669"/>
                <a:gd name="connsiteY2" fmla="*/ 330382 h 547195"/>
                <a:gd name="connsiteX3" fmla="*/ 315008 w 521669"/>
                <a:gd name="connsiteY3" fmla="*/ 392328 h 547195"/>
                <a:gd name="connsiteX4" fmla="*/ 366633 w 521669"/>
                <a:gd name="connsiteY4" fmla="*/ 196164 h 547195"/>
                <a:gd name="connsiteX5" fmla="*/ 149809 w 521669"/>
                <a:gd name="connsiteY5" fmla="*/ 278759 h 547195"/>
                <a:gd name="connsiteX6" fmla="*/ 232409 w 521669"/>
                <a:gd name="connsiteY6" fmla="*/ 92920 h 547195"/>
                <a:gd name="connsiteX7" fmla="*/ 5261 w 521669"/>
                <a:gd name="connsiteY7" fmla="*/ 185840 h 547195"/>
                <a:gd name="connsiteX8" fmla="*/ 67210 w 521669"/>
                <a:gd name="connsiteY8" fmla="*/ 0 h 547195"/>
                <a:gd name="connsiteX9" fmla="*/ 67210 w 521669"/>
                <a:gd name="connsiteY9" fmla="*/ 0 h 54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1669" h="547195">
                  <a:moveTo>
                    <a:pt x="418257" y="547195"/>
                  </a:moveTo>
                  <a:cubicBezTo>
                    <a:pt x="468160" y="446531"/>
                    <a:pt x="518064" y="345868"/>
                    <a:pt x="521506" y="309733"/>
                  </a:cubicBezTo>
                  <a:cubicBezTo>
                    <a:pt x="524948" y="273598"/>
                    <a:pt x="473323" y="316616"/>
                    <a:pt x="438907" y="330382"/>
                  </a:cubicBezTo>
                  <a:cubicBezTo>
                    <a:pt x="404491" y="344148"/>
                    <a:pt x="327054" y="414698"/>
                    <a:pt x="315008" y="392328"/>
                  </a:cubicBezTo>
                  <a:cubicBezTo>
                    <a:pt x="302962" y="369958"/>
                    <a:pt x="394166" y="215092"/>
                    <a:pt x="366633" y="196164"/>
                  </a:cubicBezTo>
                  <a:cubicBezTo>
                    <a:pt x="339100" y="177236"/>
                    <a:pt x="172180" y="295966"/>
                    <a:pt x="149809" y="278759"/>
                  </a:cubicBezTo>
                  <a:cubicBezTo>
                    <a:pt x="127438" y="261552"/>
                    <a:pt x="256500" y="108406"/>
                    <a:pt x="232409" y="92920"/>
                  </a:cubicBezTo>
                  <a:cubicBezTo>
                    <a:pt x="208318" y="77434"/>
                    <a:pt x="32794" y="201327"/>
                    <a:pt x="5261" y="185840"/>
                  </a:cubicBezTo>
                  <a:cubicBezTo>
                    <a:pt x="-22272" y="170353"/>
                    <a:pt x="67210" y="0"/>
                    <a:pt x="67210" y="0"/>
                  </a:cubicBezTo>
                  <a:lnTo>
                    <a:pt x="67210" y="0"/>
                  </a:lnTo>
                </a:path>
              </a:pathLst>
            </a:cu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Freeform 20"/>
            <p:cNvSpPr/>
            <p:nvPr/>
          </p:nvSpPr>
          <p:spPr>
            <a:xfrm>
              <a:off x="5518150" y="2375508"/>
              <a:ext cx="434975" cy="374650"/>
            </a:xfrm>
            <a:custGeom>
              <a:avLst/>
              <a:gdLst>
                <a:gd name="connsiteX0" fmla="*/ 418257 w 521669"/>
                <a:gd name="connsiteY0" fmla="*/ 547195 h 547195"/>
                <a:gd name="connsiteX1" fmla="*/ 521506 w 521669"/>
                <a:gd name="connsiteY1" fmla="*/ 309733 h 547195"/>
                <a:gd name="connsiteX2" fmla="*/ 438907 w 521669"/>
                <a:gd name="connsiteY2" fmla="*/ 330382 h 547195"/>
                <a:gd name="connsiteX3" fmla="*/ 315008 w 521669"/>
                <a:gd name="connsiteY3" fmla="*/ 392328 h 547195"/>
                <a:gd name="connsiteX4" fmla="*/ 366633 w 521669"/>
                <a:gd name="connsiteY4" fmla="*/ 196164 h 547195"/>
                <a:gd name="connsiteX5" fmla="*/ 149809 w 521669"/>
                <a:gd name="connsiteY5" fmla="*/ 278759 h 547195"/>
                <a:gd name="connsiteX6" fmla="*/ 232409 w 521669"/>
                <a:gd name="connsiteY6" fmla="*/ 92920 h 547195"/>
                <a:gd name="connsiteX7" fmla="*/ 5261 w 521669"/>
                <a:gd name="connsiteY7" fmla="*/ 185840 h 547195"/>
                <a:gd name="connsiteX8" fmla="*/ 67210 w 521669"/>
                <a:gd name="connsiteY8" fmla="*/ 0 h 547195"/>
                <a:gd name="connsiteX9" fmla="*/ 67210 w 521669"/>
                <a:gd name="connsiteY9" fmla="*/ 0 h 54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1669" h="547195">
                  <a:moveTo>
                    <a:pt x="418257" y="547195"/>
                  </a:moveTo>
                  <a:cubicBezTo>
                    <a:pt x="468160" y="446531"/>
                    <a:pt x="518064" y="345868"/>
                    <a:pt x="521506" y="309733"/>
                  </a:cubicBezTo>
                  <a:cubicBezTo>
                    <a:pt x="524948" y="273598"/>
                    <a:pt x="473323" y="316616"/>
                    <a:pt x="438907" y="330382"/>
                  </a:cubicBezTo>
                  <a:cubicBezTo>
                    <a:pt x="404491" y="344148"/>
                    <a:pt x="327054" y="414698"/>
                    <a:pt x="315008" y="392328"/>
                  </a:cubicBezTo>
                  <a:cubicBezTo>
                    <a:pt x="302962" y="369958"/>
                    <a:pt x="394166" y="215092"/>
                    <a:pt x="366633" y="196164"/>
                  </a:cubicBezTo>
                  <a:cubicBezTo>
                    <a:pt x="339100" y="177236"/>
                    <a:pt x="172180" y="295966"/>
                    <a:pt x="149809" y="278759"/>
                  </a:cubicBezTo>
                  <a:cubicBezTo>
                    <a:pt x="127438" y="261552"/>
                    <a:pt x="256500" y="108406"/>
                    <a:pt x="232409" y="92920"/>
                  </a:cubicBezTo>
                  <a:cubicBezTo>
                    <a:pt x="208318" y="77434"/>
                    <a:pt x="32794" y="201327"/>
                    <a:pt x="5261" y="185840"/>
                  </a:cubicBezTo>
                  <a:cubicBezTo>
                    <a:pt x="-22272" y="170353"/>
                    <a:pt x="67210" y="0"/>
                    <a:pt x="67210" y="0"/>
                  </a:cubicBezTo>
                  <a:lnTo>
                    <a:pt x="67210" y="0"/>
                  </a:lnTo>
                </a:path>
              </a:pathLst>
            </a:cu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Freeform 21"/>
            <p:cNvSpPr/>
            <p:nvPr/>
          </p:nvSpPr>
          <p:spPr>
            <a:xfrm rot="16567039">
              <a:off x="3919537" y="2326296"/>
              <a:ext cx="434975" cy="374650"/>
            </a:xfrm>
            <a:custGeom>
              <a:avLst/>
              <a:gdLst>
                <a:gd name="connsiteX0" fmla="*/ 418257 w 521669"/>
                <a:gd name="connsiteY0" fmla="*/ 547195 h 547195"/>
                <a:gd name="connsiteX1" fmla="*/ 521506 w 521669"/>
                <a:gd name="connsiteY1" fmla="*/ 309733 h 547195"/>
                <a:gd name="connsiteX2" fmla="*/ 438907 w 521669"/>
                <a:gd name="connsiteY2" fmla="*/ 330382 h 547195"/>
                <a:gd name="connsiteX3" fmla="*/ 315008 w 521669"/>
                <a:gd name="connsiteY3" fmla="*/ 392328 h 547195"/>
                <a:gd name="connsiteX4" fmla="*/ 366633 w 521669"/>
                <a:gd name="connsiteY4" fmla="*/ 196164 h 547195"/>
                <a:gd name="connsiteX5" fmla="*/ 149809 w 521669"/>
                <a:gd name="connsiteY5" fmla="*/ 278759 h 547195"/>
                <a:gd name="connsiteX6" fmla="*/ 232409 w 521669"/>
                <a:gd name="connsiteY6" fmla="*/ 92920 h 547195"/>
                <a:gd name="connsiteX7" fmla="*/ 5261 w 521669"/>
                <a:gd name="connsiteY7" fmla="*/ 185840 h 547195"/>
                <a:gd name="connsiteX8" fmla="*/ 67210 w 521669"/>
                <a:gd name="connsiteY8" fmla="*/ 0 h 547195"/>
                <a:gd name="connsiteX9" fmla="*/ 67210 w 521669"/>
                <a:gd name="connsiteY9" fmla="*/ 0 h 54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1669" h="547195">
                  <a:moveTo>
                    <a:pt x="418257" y="547195"/>
                  </a:moveTo>
                  <a:cubicBezTo>
                    <a:pt x="468160" y="446531"/>
                    <a:pt x="518064" y="345868"/>
                    <a:pt x="521506" y="309733"/>
                  </a:cubicBezTo>
                  <a:cubicBezTo>
                    <a:pt x="524948" y="273598"/>
                    <a:pt x="473323" y="316616"/>
                    <a:pt x="438907" y="330382"/>
                  </a:cubicBezTo>
                  <a:cubicBezTo>
                    <a:pt x="404491" y="344148"/>
                    <a:pt x="327054" y="414698"/>
                    <a:pt x="315008" y="392328"/>
                  </a:cubicBezTo>
                  <a:cubicBezTo>
                    <a:pt x="302962" y="369958"/>
                    <a:pt x="394166" y="215092"/>
                    <a:pt x="366633" y="196164"/>
                  </a:cubicBezTo>
                  <a:cubicBezTo>
                    <a:pt x="339100" y="177236"/>
                    <a:pt x="172180" y="295966"/>
                    <a:pt x="149809" y="278759"/>
                  </a:cubicBezTo>
                  <a:cubicBezTo>
                    <a:pt x="127438" y="261552"/>
                    <a:pt x="256500" y="108406"/>
                    <a:pt x="232409" y="92920"/>
                  </a:cubicBezTo>
                  <a:cubicBezTo>
                    <a:pt x="208318" y="77434"/>
                    <a:pt x="32794" y="201327"/>
                    <a:pt x="5261" y="185840"/>
                  </a:cubicBezTo>
                  <a:cubicBezTo>
                    <a:pt x="-22272" y="170353"/>
                    <a:pt x="67210" y="0"/>
                    <a:pt x="67210" y="0"/>
                  </a:cubicBezTo>
                  <a:lnTo>
                    <a:pt x="67210" y="0"/>
                  </a:lnTo>
                </a:path>
              </a:pathLst>
            </a:cu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3" name="Straight Arrow Connector 22"/>
            <p:cNvCxnSpPr/>
            <p:nvPr/>
          </p:nvCxnSpPr>
          <p:spPr>
            <a:xfrm flipV="1">
              <a:off x="5748338" y="1856395"/>
              <a:ext cx="412750" cy="200025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23"/>
            <p:cNvCxnSpPr/>
            <p:nvPr/>
          </p:nvCxnSpPr>
          <p:spPr>
            <a:xfrm>
              <a:off x="5748338" y="2056420"/>
              <a:ext cx="412750" cy="6826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CasellaDiTesto 44"/>
          <p:cNvSpPr txBox="1"/>
          <p:nvPr/>
        </p:nvSpPr>
        <p:spPr>
          <a:xfrm>
            <a:off x="6281645" y="1696250"/>
            <a:ext cx="311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</a:rPr>
              <a:t>g</a:t>
            </a:r>
            <a:endParaRPr lang="it-IT" sz="2400" b="1" dirty="0">
              <a:solidFill>
                <a:schemeClr val="accent5">
                  <a:lumMod val="50000"/>
                </a:schemeClr>
              </a:solidFill>
              <a:latin typeface="Symbol" charset="2"/>
              <a:cs typeface="Symbol" charset="2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6251477" y="203723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8000"/>
                </a:solidFill>
              </a:rPr>
              <a:t>e</a:t>
            </a:r>
            <a:r>
              <a:rPr lang="it-IT" baseline="30000" dirty="0" smtClean="0">
                <a:solidFill>
                  <a:srgbClr val="008000"/>
                </a:solidFill>
              </a:rPr>
              <a:t>+</a:t>
            </a:r>
            <a:endParaRPr lang="it-IT" baseline="30000" dirty="0">
              <a:solidFill>
                <a:srgbClr val="008000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6281645" y="2548352"/>
            <a:ext cx="34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8000"/>
                </a:solidFill>
              </a:rPr>
              <a:t>e</a:t>
            </a:r>
            <a:r>
              <a:rPr lang="it-IT" baseline="30000" dirty="0" smtClean="0">
                <a:solidFill>
                  <a:srgbClr val="008000"/>
                </a:solidFill>
              </a:rPr>
              <a:t>-</a:t>
            </a:r>
            <a:endParaRPr lang="it-IT" baseline="30000" dirty="0">
              <a:solidFill>
                <a:srgbClr val="008000"/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3708405" y="2189635"/>
            <a:ext cx="39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it-IT" baseline="30000" dirty="0" smtClean="0">
                <a:solidFill>
                  <a:schemeClr val="accent2">
                    <a:lumMod val="75000"/>
                  </a:schemeClr>
                </a:solidFill>
              </a:rPr>
              <a:t>+</a:t>
            </a:r>
            <a:endParaRPr lang="it-IT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3738573" y="2700752"/>
            <a:ext cx="39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it-IT" baseline="30000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cs typeface="Symbol" charset="2"/>
              </a:rPr>
              <a:t>-</a:t>
            </a:r>
            <a:endParaRPr lang="it-IT" baseline="30000" dirty="0">
              <a:solidFill>
                <a:schemeClr val="accent2">
                  <a:lumMod val="75000"/>
                </a:schemeClr>
              </a:solidFill>
              <a:latin typeface="Symbol" charset="2"/>
              <a:cs typeface="Symbol" charset="2"/>
            </a:endParaRPr>
          </a:p>
        </p:txBody>
      </p:sp>
      <p:cxnSp>
        <p:nvCxnSpPr>
          <p:cNvPr id="50" name="Straight Arrow Connector 22"/>
          <p:cNvCxnSpPr/>
          <p:nvPr/>
        </p:nvCxnSpPr>
        <p:spPr>
          <a:xfrm flipH="1" flipV="1">
            <a:off x="3965154" y="2419525"/>
            <a:ext cx="425226" cy="19748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22"/>
          <p:cNvCxnSpPr/>
          <p:nvPr/>
        </p:nvCxnSpPr>
        <p:spPr>
          <a:xfrm flipH="1">
            <a:off x="3965154" y="2627320"/>
            <a:ext cx="425226" cy="199996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38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0" y="57150"/>
            <a:ext cx="91440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charset="0"/>
                <a:cs typeface="+mn-cs"/>
              </a:rPr>
              <a:t>Why is Shear Viscosity is relevant </a:t>
            </a:r>
            <a:endParaRPr lang="en-US" sz="3200" b="1" dirty="0">
              <a:effectLst>
                <a:outerShdw blurRad="38100" dist="38100" dir="2700000" algn="tl">
                  <a:srgbClr val="FFFFFF"/>
                </a:outerShdw>
              </a:effectLst>
              <a:latin typeface="Arial Rounded MT Bold" charset="0"/>
              <a:cs typeface="+mn-cs"/>
            </a:endParaRPr>
          </a:p>
        </p:txBody>
      </p:sp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309160" y="4466680"/>
            <a:ext cx="644450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2200" dirty="0" smtClean="0">
                <a:solidFill>
                  <a:srgbClr val="BD120C"/>
                </a:solidFill>
                <a:latin typeface="Optima"/>
                <a:cs typeface="Optima"/>
              </a:rPr>
              <a:t>At </a:t>
            </a:r>
            <a:r>
              <a:rPr lang="it-IT" sz="2200" dirty="0" err="1" smtClean="0">
                <a:solidFill>
                  <a:srgbClr val="BD120C"/>
                </a:solidFill>
                <a:latin typeface="Optima"/>
                <a:cs typeface="Optima"/>
              </a:rPr>
              <a:t>limits</a:t>
            </a:r>
            <a:r>
              <a:rPr lang="it-IT" sz="2200" dirty="0" smtClean="0">
                <a:solidFill>
                  <a:srgbClr val="BD120C"/>
                </a:solidFill>
                <a:latin typeface="Optima"/>
                <a:cs typeface="Optima"/>
              </a:rPr>
              <a:t> of Quantum </a:t>
            </a:r>
            <a:r>
              <a:rPr lang="it-IT" sz="2200" dirty="0" err="1" smtClean="0">
                <a:solidFill>
                  <a:srgbClr val="BD120C"/>
                </a:solidFill>
                <a:latin typeface="Optima"/>
                <a:cs typeface="Optima"/>
              </a:rPr>
              <a:t>mechanism</a:t>
            </a:r>
            <a:r>
              <a:rPr lang="it-IT" sz="2200" dirty="0" smtClean="0">
                <a:solidFill>
                  <a:srgbClr val="BD120C"/>
                </a:solidFill>
                <a:latin typeface="Optima"/>
                <a:cs typeface="Optima"/>
              </a:rPr>
              <a:t> (&lt;</a:t>
            </a:r>
            <a:r>
              <a:rPr lang="it-IT" sz="2200" dirty="0" err="1" smtClean="0">
                <a:solidFill>
                  <a:srgbClr val="BD120C"/>
                </a:solidFill>
                <a:latin typeface="Optima"/>
                <a:cs typeface="Optima"/>
              </a:rPr>
              <a:t>p</a:t>
            </a:r>
            <a:r>
              <a:rPr lang="it-IT" sz="2200" dirty="0" smtClean="0">
                <a:solidFill>
                  <a:srgbClr val="BD120C"/>
                </a:solidFill>
                <a:latin typeface="Optima"/>
                <a:cs typeface="Optima"/>
              </a:rPr>
              <a:t>&gt;≈ </a:t>
            </a:r>
            <a:r>
              <a:rPr lang="it-IT" sz="2200" dirty="0" smtClean="0">
                <a:solidFill>
                  <a:srgbClr val="BD120C"/>
                </a:solidFill>
                <a:latin typeface="Symbol" charset="2"/>
                <a:cs typeface="Symbol" charset="2"/>
              </a:rPr>
              <a:t>D</a:t>
            </a:r>
            <a:r>
              <a:rPr lang="it-IT" sz="2200" dirty="0" smtClean="0">
                <a:solidFill>
                  <a:srgbClr val="BD120C"/>
                </a:solidFill>
                <a:latin typeface="Optima"/>
                <a:cs typeface="Optima"/>
              </a:rPr>
              <a:t>E, </a:t>
            </a:r>
            <a:r>
              <a:rPr lang="it-IT" sz="2200" dirty="0" smtClean="0">
                <a:solidFill>
                  <a:srgbClr val="BD120C"/>
                </a:solidFill>
                <a:latin typeface="Symbol" charset="2"/>
                <a:cs typeface="Symbol" charset="2"/>
              </a:rPr>
              <a:t>l</a:t>
            </a:r>
            <a:r>
              <a:rPr lang="it-IT" sz="2200" dirty="0" smtClean="0">
                <a:solidFill>
                  <a:srgbClr val="BD120C"/>
                </a:solidFill>
                <a:latin typeface="Optima"/>
                <a:cs typeface="Optima"/>
              </a:rPr>
              <a:t>≈ </a:t>
            </a:r>
            <a:r>
              <a:rPr lang="it-IT" sz="2200" dirty="0" err="1" smtClean="0">
                <a:solidFill>
                  <a:srgbClr val="BD120C"/>
                </a:solidFill>
                <a:latin typeface="Optima"/>
                <a:cs typeface="Optima"/>
              </a:rPr>
              <a:t>c</a:t>
            </a:r>
            <a:r>
              <a:rPr lang="it-IT" sz="2200" dirty="0" err="1" smtClean="0">
                <a:solidFill>
                  <a:srgbClr val="BD120C"/>
                </a:solidFill>
                <a:latin typeface="Symbol" charset="2"/>
                <a:cs typeface="Symbol" charset="2"/>
              </a:rPr>
              <a:t>D</a:t>
            </a:r>
            <a:r>
              <a:rPr lang="it-IT" sz="2200" dirty="0" err="1" smtClean="0">
                <a:solidFill>
                  <a:srgbClr val="BD120C"/>
                </a:solidFill>
                <a:latin typeface="Optima"/>
                <a:cs typeface="Optima"/>
              </a:rPr>
              <a:t>t</a:t>
            </a:r>
            <a:r>
              <a:rPr lang="it-IT" sz="2200" dirty="0" smtClean="0">
                <a:solidFill>
                  <a:srgbClr val="BD120C"/>
                </a:solidFill>
                <a:latin typeface="Optima"/>
                <a:cs typeface="Optima"/>
              </a:rPr>
              <a:t>)</a:t>
            </a:r>
            <a:endParaRPr lang="it-IT" sz="2200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graphicFrame>
        <p:nvGraphicFramePr>
          <p:cNvPr id="6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562620"/>
              </p:ext>
            </p:extLst>
          </p:nvPr>
        </p:nvGraphicFramePr>
        <p:xfrm>
          <a:off x="3988733" y="1425616"/>
          <a:ext cx="1997075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2" name="Equation" r:id="rId3" imgW="837836" imgH="444307" progId="Equation.3">
                  <p:embed/>
                </p:oleObj>
              </mc:Choice>
              <mc:Fallback>
                <p:oleObj name="Equation" r:id="rId3" imgW="837836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8733" y="1425616"/>
                        <a:ext cx="1997075" cy="820737"/>
                      </a:xfrm>
                      <a:prstGeom prst="rect">
                        <a:avLst/>
                      </a:prstGeom>
                      <a:solidFill>
                        <a:srgbClr val="BDFFFF"/>
                      </a:solidFill>
                      <a:ln w="9525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35805"/>
              </p:ext>
            </p:extLst>
          </p:nvPr>
        </p:nvGraphicFramePr>
        <p:xfrm>
          <a:off x="298258" y="3605431"/>
          <a:ext cx="1851025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3" name="Equation" r:id="rId5" imgW="977900" imgH="393700" progId="Equation.3">
                  <p:embed/>
                </p:oleObj>
              </mc:Choice>
              <mc:Fallback>
                <p:oleObj name="Equation" r:id="rId5" imgW="977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258" y="3605431"/>
                        <a:ext cx="1851025" cy="744538"/>
                      </a:xfrm>
                      <a:prstGeom prst="rect">
                        <a:avLst/>
                      </a:prstGeom>
                      <a:solidFill>
                        <a:srgbClr val="BD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798843"/>
              </p:ext>
            </p:extLst>
          </p:nvPr>
        </p:nvGraphicFramePr>
        <p:xfrm>
          <a:off x="309160" y="4921557"/>
          <a:ext cx="33051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4" name="Equation" r:id="rId7" imgW="1663700" imgH="203200" progId="Equation.3">
                  <p:embed/>
                </p:oleObj>
              </mc:Choice>
              <mc:Fallback>
                <p:oleObj name="Equation" r:id="rId7" imgW="1663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160" y="4921557"/>
                        <a:ext cx="3305175" cy="40322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88844" y="3205321"/>
            <a:ext cx="28392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BD120C"/>
                </a:solidFill>
                <a:latin typeface="Optima"/>
                <a:cs typeface="Optima"/>
              </a:rPr>
              <a:t>Text </a:t>
            </a:r>
            <a:r>
              <a:rPr lang="en-US" dirty="0" smtClean="0">
                <a:solidFill>
                  <a:srgbClr val="BD120C"/>
                </a:solidFill>
                <a:latin typeface="Optima"/>
                <a:cs typeface="Optima"/>
              </a:rPr>
              <a:t>book kinetic theory</a:t>
            </a:r>
            <a:endParaRPr lang="en-US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98258" y="5595096"/>
            <a:ext cx="8591427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dirty="0" err="1" smtClean="0">
                <a:latin typeface="Optima"/>
                <a:cs typeface="Optima"/>
              </a:rPr>
              <a:t>AdS</a:t>
            </a:r>
            <a:r>
              <a:rPr lang="it-IT" sz="2000" dirty="0" smtClean="0">
                <a:latin typeface="Optima"/>
                <a:cs typeface="Optima"/>
              </a:rPr>
              <a:t>/CFT, </a:t>
            </a:r>
            <a:r>
              <a:rPr lang="it-IT" sz="2000" dirty="0" err="1" smtClean="0">
                <a:latin typeface="Optima"/>
                <a:cs typeface="Optima"/>
              </a:rPr>
              <a:t>based</a:t>
            </a:r>
            <a:r>
              <a:rPr lang="it-IT" sz="2000" dirty="0" smtClean="0">
                <a:latin typeface="Optima"/>
                <a:cs typeface="Optima"/>
              </a:rPr>
              <a:t> on the </a:t>
            </a:r>
            <a:r>
              <a:rPr lang="it-IT" sz="2000" dirty="0" err="1" smtClean="0">
                <a:latin typeface="Optima"/>
                <a:cs typeface="Optima"/>
              </a:rPr>
              <a:t>conjecture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that</a:t>
            </a:r>
            <a:r>
              <a:rPr lang="it-IT" sz="2000" dirty="0" smtClean="0">
                <a:latin typeface="Optima"/>
                <a:cs typeface="Optima"/>
              </a:rPr>
              <a:t> a </a:t>
            </a:r>
            <a:r>
              <a:rPr lang="it-IT" sz="2000" dirty="0" err="1" smtClean="0">
                <a:latin typeface="Optima"/>
                <a:cs typeface="Optima"/>
              </a:rPr>
              <a:t>Gauge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theory</a:t>
            </a:r>
            <a:r>
              <a:rPr lang="it-IT" sz="2000" dirty="0" smtClean="0">
                <a:latin typeface="Optima"/>
                <a:cs typeface="Optima"/>
              </a:rPr>
              <a:t> in 4D (in the infinite</a:t>
            </a:r>
          </a:p>
          <a:p>
            <a:pPr>
              <a:lnSpc>
                <a:spcPct val="120000"/>
              </a:lnSpc>
            </a:pPr>
            <a:r>
              <a:rPr lang="it-IT" sz="2000" dirty="0" err="1">
                <a:latin typeface="Optima"/>
                <a:cs typeface="Optima"/>
              </a:rPr>
              <a:t>c</a:t>
            </a:r>
            <a:r>
              <a:rPr lang="it-IT" sz="2000" dirty="0" err="1" smtClean="0">
                <a:latin typeface="Optima"/>
                <a:cs typeface="Optima"/>
              </a:rPr>
              <a:t>oupling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limit</a:t>
            </a:r>
            <a:r>
              <a:rPr lang="it-IT" sz="2000" dirty="0" smtClean="0">
                <a:latin typeface="Optima"/>
                <a:cs typeface="Optima"/>
              </a:rPr>
              <a:t>)  </a:t>
            </a:r>
            <a:r>
              <a:rPr lang="it-IT" sz="2000" dirty="0" err="1" smtClean="0">
                <a:latin typeface="Optima"/>
                <a:cs typeface="Optima"/>
              </a:rPr>
              <a:t>is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dual</a:t>
            </a:r>
            <a:r>
              <a:rPr lang="it-IT" sz="2000" dirty="0" smtClean="0">
                <a:latin typeface="Optima"/>
                <a:cs typeface="Optima"/>
              </a:rPr>
              <a:t> to a </a:t>
            </a:r>
            <a:r>
              <a:rPr lang="it-IT" sz="2000" dirty="0" err="1" smtClean="0">
                <a:latin typeface="Optima"/>
                <a:cs typeface="Optima"/>
              </a:rPr>
              <a:t>gravitational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calculation</a:t>
            </a:r>
            <a:r>
              <a:rPr lang="it-IT" sz="2000" dirty="0" smtClean="0">
                <a:latin typeface="Optima"/>
                <a:cs typeface="Optima"/>
              </a:rPr>
              <a:t> in 5D </a:t>
            </a:r>
            <a:r>
              <a:rPr lang="it-IT" sz="2000" dirty="0" err="1">
                <a:latin typeface="Optima"/>
                <a:cs typeface="Optima"/>
              </a:rPr>
              <a:t>g</a:t>
            </a:r>
            <a:r>
              <a:rPr lang="it-IT" sz="2000" dirty="0" err="1" smtClean="0">
                <a:latin typeface="Optima"/>
                <a:cs typeface="Optima"/>
              </a:rPr>
              <a:t>ives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smtClean="0">
                <a:latin typeface="Symbol" charset="2"/>
                <a:cs typeface="Symbol" charset="2"/>
              </a:rPr>
              <a:t>h</a:t>
            </a:r>
            <a:r>
              <a:rPr lang="it-IT" sz="2000" dirty="0" smtClean="0">
                <a:latin typeface="Optima"/>
                <a:cs typeface="Optima"/>
              </a:rPr>
              <a:t>/</a:t>
            </a:r>
            <a:r>
              <a:rPr lang="it-IT" sz="2000" dirty="0" err="1" smtClean="0">
                <a:latin typeface="Optima"/>
                <a:cs typeface="Optima"/>
              </a:rPr>
              <a:t>s</a:t>
            </a:r>
            <a:r>
              <a:rPr lang="it-IT" sz="2000" dirty="0" smtClean="0">
                <a:latin typeface="Optima"/>
                <a:cs typeface="Optima"/>
              </a:rPr>
              <a:t>&gt; 1/4</a:t>
            </a:r>
            <a:r>
              <a:rPr lang="it-IT" sz="2000" dirty="0" smtClean="0">
                <a:latin typeface="Symbol" charset="2"/>
                <a:cs typeface="Symbol" charset="2"/>
              </a:rPr>
              <a:t>p</a:t>
            </a:r>
            <a:endParaRPr lang="it-IT" sz="2000" dirty="0">
              <a:latin typeface="Optima"/>
              <a:cs typeface="Optima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4991" y="641926"/>
            <a:ext cx="2139975" cy="3203742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002189" y="4152434"/>
            <a:ext cx="209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8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drops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1932-2013</a:t>
            </a:r>
            <a:endParaRPr lang="it-IT" dirty="0">
              <a:solidFill>
                <a:srgbClr val="CC1B14"/>
              </a:solidFill>
              <a:latin typeface="Optima"/>
              <a:cs typeface="Optima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4991" y="3847673"/>
            <a:ext cx="2139975" cy="374413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8429844" y="692587"/>
            <a:ext cx="68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Optima"/>
                <a:cs typeface="Optima"/>
              </a:rPr>
              <a:t>pitch</a:t>
            </a:r>
            <a:endParaRPr lang="it-IT" dirty="0">
              <a:latin typeface="Optima"/>
              <a:cs typeface="Optima"/>
            </a:endParaRPr>
          </a:p>
        </p:txBody>
      </p:sp>
      <p:pic>
        <p:nvPicPr>
          <p:cNvPr id="17" name="Immagine 16" descr="320px-Laminar_shear.sv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9" y="641926"/>
            <a:ext cx="3353664" cy="2399966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149283" y="3605431"/>
            <a:ext cx="4224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Optima"/>
                <a:cs typeface="Optima"/>
              </a:rPr>
              <a:t>Small </a:t>
            </a:r>
            <a:r>
              <a:rPr lang="it-IT" sz="2000" dirty="0" smtClean="0">
                <a:latin typeface="Symbol" charset="2"/>
                <a:cs typeface="Symbol" charset="2"/>
              </a:rPr>
              <a:t>h</a:t>
            </a:r>
            <a:r>
              <a:rPr lang="it-IT" sz="2000" dirty="0" smtClean="0">
                <a:latin typeface="Optima"/>
                <a:cs typeface="Optima"/>
              </a:rPr>
              <a:t>/</a:t>
            </a:r>
            <a:r>
              <a:rPr lang="it-IT" sz="2000" dirty="0" err="1" smtClean="0">
                <a:latin typeface="Optima"/>
                <a:cs typeface="Optima"/>
              </a:rPr>
              <a:t>s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smtClean="0">
                <a:latin typeface="Optima"/>
                <a:cs typeface="Optima"/>
                <a:sym typeface="Wingdings"/>
              </a:rPr>
              <a:t></a:t>
            </a:r>
            <a:r>
              <a:rPr lang="it-IT" sz="2000" dirty="0" smtClean="0">
                <a:latin typeface="Optima"/>
                <a:cs typeface="Optima"/>
              </a:rPr>
              <a:t> small </a:t>
            </a:r>
            <a:r>
              <a:rPr lang="it-IT" sz="2000" dirty="0" err="1" smtClean="0">
                <a:latin typeface="Optima"/>
                <a:cs typeface="Optima"/>
              </a:rPr>
              <a:t>mean</a:t>
            </a:r>
            <a:r>
              <a:rPr lang="it-IT" sz="2000" dirty="0">
                <a:latin typeface="Optima"/>
                <a:cs typeface="Optima"/>
              </a:rPr>
              <a:t> </a:t>
            </a:r>
            <a:r>
              <a:rPr lang="it-IT" sz="2000" dirty="0" smtClean="0">
                <a:latin typeface="Optima"/>
                <a:cs typeface="Optima"/>
              </a:rPr>
              <a:t>free </a:t>
            </a:r>
            <a:r>
              <a:rPr lang="it-IT" sz="2000" dirty="0" err="1" smtClean="0">
                <a:latin typeface="Optima"/>
                <a:cs typeface="Optima"/>
              </a:rPr>
              <a:t>path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smtClean="0">
                <a:latin typeface="Symbol" charset="2"/>
                <a:cs typeface="Symbol" charset="2"/>
              </a:rPr>
              <a:t>l</a:t>
            </a:r>
            <a:r>
              <a:rPr lang="it-IT" sz="2000" dirty="0" smtClean="0">
                <a:latin typeface="Optima"/>
                <a:cs typeface="Optima"/>
              </a:rPr>
              <a:t> </a:t>
            </a:r>
          </a:p>
          <a:p>
            <a:r>
              <a:rPr lang="it-IT" sz="2000" dirty="0" smtClean="0">
                <a:latin typeface="Optima"/>
                <a:cs typeface="Optima"/>
                <a:sym typeface="Wingdings"/>
              </a:rPr>
              <a:t>		   </a:t>
            </a:r>
            <a:r>
              <a:rPr lang="it-IT" sz="2000" dirty="0" err="1" smtClean="0">
                <a:latin typeface="Optima"/>
                <a:cs typeface="Optima"/>
                <a:sym typeface="Wingdings"/>
              </a:rPr>
              <a:t>strongly</a:t>
            </a:r>
            <a:r>
              <a:rPr lang="it-IT" sz="2000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sz="2000" dirty="0" err="1" smtClean="0">
                <a:latin typeface="Optima"/>
                <a:cs typeface="Optima"/>
                <a:sym typeface="Wingdings"/>
              </a:rPr>
              <a:t>coupled</a:t>
            </a:r>
            <a:r>
              <a:rPr lang="it-IT" sz="2000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sz="2000" dirty="0" err="1" smtClean="0">
                <a:latin typeface="Optima"/>
                <a:cs typeface="Optima"/>
                <a:sym typeface="Wingdings"/>
              </a:rPr>
              <a:t>system</a:t>
            </a:r>
            <a:endParaRPr lang="it-IT" sz="2000" dirty="0">
              <a:latin typeface="Optima"/>
              <a:cs typeface="Optima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794352" y="4933575"/>
            <a:ext cx="3981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Optima"/>
                <a:cs typeface="Optima"/>
              </a:rPr>
              <a:t>w</a:t>
            </a:r>
            <a:r>
              <a:rPr lang="it-IT" sz="2000" dirty="0" err="1" smtClean="0">
                <a:latin typeface="Optima"/>
                <a:cs typeface="Optima"/>
              </a:rPr>
              <a:t>hich</a:t>
            </a:r>
            <a:r>
              <a:rPr lang="it-IT" sz="2000" dirty="0" smtClean="0">
                <a:latin typeface="Optima"/>
                <a:cs typeface="Optima"/>
              </a:rPr>
              <a:t> for QGP </a:t>
            </a:r>
            <a:r>
              <a:rPr lang="it-IT" sz="2000" dirty="0" err="1" smtClean="0">
                <a:latin typeface="Optima"/>
                <a:cs typeface="Optima"/>
              </a:rPr>
              <a:t>mean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smtClean="0">
                <a:latin typeface="Symbol" charset="2"/>
                <a:cs typeface="Symbol" charset="2"/>
              </a:rPr>
              <a:t>h</a:t>
            </a:r>
            <a:r>
              <a:rPr lang="it-IT" sz="2000" dirty="0" smtClean="0">
                <a:latin typeface="Optima"/>
                <a:cs typeface="Optima"/>
              </a:rPr>
              <a:t>&gt; 10</a:t>
            </a:r>
            <a:r>
              <a:rPr lang="it-IT" sz="2000" baseline="30000" dirty="0" smtClean="0">
                <a:latin typeface="Optima"/>
                <a:cs typeface="Optima"/>
              </a:rPr>
              <a:t>11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Pa</a:t>
            </a:r>
            <a:r>
              <a:rPr lang="it-IT" sz="1600" dirty="0" err="1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sz="2000" dirty="0" err="1" smtClean="0">
                <a:latin typeface="Optima"/>
                <a:cs typeface="Optima"/>
              </a:rPr>
              <a:t>s</a:t>
            </a:r>
            <a:endParaRPr lang="it-IT" sz="2000" dirty="0">
              <a:latin typeface="Optima"/>
              <a:cs typeface="Optima"/>
            </a:endParaRPr>
          </a:p>
        </p:txBody>
      </p:sp>
      <p:cxnSp>
        <p:nvCxnSpPr>
          <p:cNvPr id="7" name="Connettore 7 6"/>
          <p:cNvCxnSpPr/>
          <p:nvPr/>
        </p:nvCxnSpPr>
        <p:spPr>
          <a:xfrm rot="5400000">
            <a:off x="1179260" y="4237234"/>
            <a:ext cx="751563" cy="647938"/>
          </a:xfrm>
          <a:prstGeom prst="curvedConnector3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7 19"/>
          <p:cNvCxnSpPr/>
          <p:nvPr/>
        </p:nvCxnSpPr>
        <p:spPr>
          <a:xfrm rot="5400000">
            <a:off x="631888" y="4197817"/>
            <a:ext cx="751563" cy="647938"/>
          </a:xfrm>
          <a:prstGeom prst="curvedConnector3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61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81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90" y="908428"/>
            <a:ext cx="6692054" cy="251354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8683" y="577970"/>
            <a:ext cx="746871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latin typeface="Optima"/>
                <a:cs typeface="Optima"/>
              </a:rPr>
              <a:t>1</a:t>
            </a:r>
            <a:r>
              <a:rPr lang="it-IT" b="1" dirty="0" smtClean="0">
                <a:latin typeface="Optima"/>
                <a:cs typeface="Optima"/>
              </a:rPr>
              <a:t>) </a:t>
            </a:r>
            <a:r>
              <a:rPr lang="it-IT" b="1" dirty="0" err="1" smtClean="0">
                <a:latin typeface="Optima"/>
                <a:cs typeface="Optima"/>
              </a:rPr>
              <a:t>Trivial</a:t>
            </a:r>
            <a:r>
              <a:rPr lang="it-IT" b="1" dirty="0" smtClean="0">
                <a:latin typeface="Optima"/>
                <a:cs typeface="Optima"/>
              </a:rPr>
              <a:t> </a:t>
            </a:r>
            <a:r>
              <a:rPr lang="it-IT" b="1" dirty="0" err="1" smtClean="0">
                <a:latin typeface="Optima"/>
                <a:cs typeface="Optima"/>
              </a:rPr>
              <a:t>after</a:t>
            </a:r>
            <a:r>
              <a:rPr lang="it-IT" b="1" dirty="0" smtClean="0">
                <a:latin typeface="Optima"/>
                <a:cs typeface="Optima"/>
              </a:rPr>
              <a:t> </a:t>
            </a:r>
            <a:r>
              <a:rPr lang="it-IT" b="1" dirty="0" err="1" smtClean="0">
                <a:latin typeface="Optima"/>
                <a:cs typeface="Optima"/>
              </a:rPr>
              <a:t>solving</a:t>
            </a:r>
            <a:r>
              <a:rPr lang="it-IT" b="1" dirty="0" smtClean="0">
                <a:latin typeface="Optima"/>
                <a:cs typeface="Optima"/>
              </a:rPr>
              <a:t> </a:t>
            </a:r>
            <a:r>
              <a:rPr lang="is-IS" b="1" dirty="0" smtClean="0">
                <a:latin typeface="Optima"/>
                <a:cs typeface="Optima"/>
              </a:rPr>
              <a:t>…. </a:t>
            </a:r>
            <a:r>
              <a:rPr lang="it-IT" b="1" dirty="0" err="1" smtClean="0">
                <a:latin typeface="Optima"/>
                <a:cs typeface="Optima"/>
              </a:rPr>
              <a:t>Relativistic</a:t>
            </a:r>
            <a:r>
              <a:rPr lang="it-IT" b="1" dirty="0" smtClean="0">
                <a:latin typeface="Optima"/>
                <a:cs typeface="Optima"/>
              </a:rPr>
              <a:t> </a:t>
            </a:r>
            <a:r>
              <a:rPr lang="it-IT" b="1" dirty="0" err="1" smtClean="0">
                <a:latin typeface="Optima"/>
                <a:cs typeface="Optima"/>
              </a:rPr>
              <a:t>Viscous</a:t>
            </a:r>
            <a:r>
              <a:rPr lang="it-IT" b="1" dirty="0" smtClean="0">
                <a:latin typeface="Optima"/>
                <a:cs typeface="Optima"/>
              </a:rPr>
              <a:t> </a:t>
            </a:r>
            <a:r>
              <a:rPr lang="it-IT" b="1" dirty="0" err="1" smtClean="0">
                <a:latin typeface="Optima"/>
                <a:cs typeface="Optima"/>
              </a:rPr>
              <a:t>Hydrodynamics</a:t>
            </a:r>
            <a:r>
              <a:rPr lang="it-IT" b="1" dirty="0" smtClean="0">
                <a:latin typeface="Optima"/>
                <a:cs typeface="Optima"/>
              </a:rPr>
              <a:t> </a:t>
            </a:r>
            <a:r>
              <a:rPr lang="it-IT" b="1" dirty="0" err="1" smtClean="0">
                <a:latin typeface="Optima"/>
                <a:cs typeface="Optima"/>
              </a:rPr>
              <a:t>at</a:t>
            </a:r>
            <a:r>
              <a:rPr lang="it-IT" b="1" dirty="0" smtClean="0">
                <a:latin typeface="Optima"/>
                <a:cs typeface="Optima"/>
              </a:rPr>
              <a:t> II° </a:t>
            </a:r>
            <a:r>
              <a:rPr lang="it-IT" b="1" dirty="0" err="1" smtClean="0">
                <a:latin typeface="Optima"/>
                <a:cs typeface="Optima"/>
              </a:rPr>
              <a:t>order</a:t>
            </a:r>
            <a:endParaRPr lang="it-IT" b="1" dirty="0">
              <a:latin typeface="Optima"/>
              <a:cs typeface="Optim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8895" y="3540615"/>
            <a:ext cx="7998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2)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All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is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done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assuming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that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matter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created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is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thermal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at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smtClean="0">
                <a:solidFill>
                  <a:srgbClr val="BD120C"/>
                </a:solidFill>
                <a:latin typeface="Symbol" charset="2"/>
                <a:cs typeface="Symbol" charset="2"/>
              </a:rPr>
              <a:t>t 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≈ O(1fm/c)</a:t>
            </a:r>
            <a:endParaRPr lang="it-IT" sz="20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204118" y="-25467"/>
            <a:ext cx="26050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Two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 Notes </a:t>
            </a:r>
            <a:r>
              <a:rPr lang="is-IS" sz="3200" b="1" dirty="0" smtClean="0">
                <a:solidFill>
                  <a:srgbClr val="BD120C"/>
                </a:solidFill>
                <a:latin typeface="Optima"/>
                <a:cs typeface="Optima"/>
              </a:rPr>
              <a:t>…</a:t>
            </a:r>
            <a:endParaRPr lang="it-IT" sz="32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r="42982" b="3241"/>
          <a:stretch/>
        </p:blipFill>
        <p:spPr bwMode="auto">
          <a:xfrm>
            <a:off x="491034" y="4054016"/>
            <a:ext cx="4196658" cy="230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57" y="4947251"/>
            <a:ext cx="120173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13" y="4079932"/>
            <a:ext cx="4342777" cy="2740109"/>
          </a:xfrm>
          <a:prstGeom prst="rect">
            <a:avLst/>
          </a:prstGeom>
          <a:noFill/>
          <a:ln w="28575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ttore 2 11"/>
          <p:cNvCxnSpPr/>
          <p:nvPr/>
        </p:nvCxnSpPr>
        <p:spPr>
          <a:xfrm flipH="1">
            <a:off x="5323959" y="6168232"/>
            <a:ext cx="585982" cy="0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909941" y="5953330"/>
            <a:ext cx="101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Negative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598891" y="3940725"/>
            <a:ext cx="309960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Optima"/>
                <a:cs typeface="Optima"/>
              </a:rPr>
              <a:t>Longitud</a:t>
            </a:r>
            <a:r>
              <a:rPr lang="it-IT" dirty="0" smtClean="0">
                <a:latin typeface="Optima"/>
                <a:cs typeface="Optima"/>
              </a:rPr>
              <a:t>./</a:t>
            </a:r>
            <a:r>
              <a:rPr lang="it-IT" dirty="0" err="1" smtClean="0">
                <a:latin typeface="Optima"/>
                <a:cs typeface="Optima"/>
              </a:rPr>
              <a:t>Transverse</a:t>
            </a:r>
            <a:r>
              <a:rPr lang="it-IT" dirty="0" smtClean="0">
                <a:latin typeface="Optima"/>
                <a:cs typeface="Optima"/>
              </a:rPr>
              <a:t> Pressure</a:t>
            </a:r>
            <a:endParaRPr lang="it-IT" dirty="0">
              <a:latin typeface="Optima"/>
              <a:cs typeface="Optima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02914" y="4008662"/>
            <a:ext cx="2718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  <a:latin typeface="Optima"/>
                <a:cs typeface="Optima"/>
              </a:rPr>
              <a:t>Initial</a:t>
            </a:r>
            <a:r>
              <a:rPr lang="it-IT" dirty="0" smtClean="0">
                <a:solidFill>
                  <a:schemeClr val="bg1"/>
                </a:solidFill>
                <a:latin typeface="Optima"/>
                <a:cs typeface="Optima"/>
              </a:rPr>
              <a:t> Field </a:t>
            </a:r>
            <a:r>
              <a:rPr lang="it-IT" dirty="0" err="1" smtClean="0">
                <a:solidFill>
                  <a:schemeClr val="bg1"/>
                </a:solidFill>
                <a:latin typeface="Optima"/>
                <a:cs typeface="Optima"/>
              </a:rPr>
              <a:t>Configuration</a:t>
            </a:r>
            <a:endParaRPr lang="it-IT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650577" y="6527542"/>
            <a:ext cx="2180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Abadi MT Condensed Light"/>
                <a:cs typeface="Abadi MT Condensed Light"/>
              </a:rPr>
              <a:t>VG &amp; </a:t>
            </a:r>
            <a:r>
              <a:rPr lang="it-IT" sz="1600" dirty="0" err="1" smtClean="0">
                <a:latin typeface="Abadi MT Condensed Light"/>
                <a:cs typeface="Abadi MT Condensed Light"/>
              </a:rPr>
              <a:t>Ruggieri</a:t>
            </a:r>
            <a:r>
              <a:rPr lang="it-IT" sz="1600" dirty="0" smtClean="0">
                <a:latin typeface="Abadi MT Condensed Light"/>
                <a:cs typeface="Abadi MT Condensed Light"/>
              </a:rPr>
              <a:t>, PRC92(2015)</a:t>
            </a:r>
            <a:endParaRPr lang="it-IT" sz="1600" dirty="0">
              <a:latin typeface="Abadi MT Condensed Light"/>
              <a:cs typeface="Abadi MT Condensed Ligh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77800" y="5894934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×</a:t>
            </a:r>
            <a:endParaRPr lang="it-IT" sz="2800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5172200" y="5364581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×</a:t>
            </a:r>
            <a:endParaRPr lang="it-IT" sz="2800" b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550257" y="4947251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×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18039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5" y="1393870"/>
            <a:ext cx="8170340" cy="3721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728" b="-73"/>
          <a:stretch/>
        </p:blipFill>
        <p:spPr>
          <a:xfrm>
            <a:off x="444505" y="1393870"/>
            <a:ext cx="8180922" cy="3736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5" y="1404064"/>
            <a:ext cx="8202092" cy="37259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49404" y="908334"/>
            <a:ext cx="83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F6228"/>
                </a:solidFill>
                <a:latin typeface="Cambria"/>
                <a:cs typeface="Cambria"/>
              </a:rPr>
              <a:t>Ideal</a:t>
            </a:r>
            <a:endParaRPr lang="en-US" sz="2400" dirty="0">
              <a:solidFill>
                <a:srgbClr val="4F6228"/>
              </a:solidFill>
              <a:latin typeface="Cambria"/>
              <a:cs typeface="Cambr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2417" y="908334"/>
            <a:ext cx="1189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ambria"/>
                <a:cs typeface="Cambria"/>
              </a:rPr>
              <a:t>Viscous</a:t>
            </a:r>
            <a:endParaRPr lang="en-US" sz="2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57" y="109154"/>
            <a:ext cx="9021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F6228"/>
                </a:solidFill>
                <a:latin typeface="Symbol" charset="2"/>
                <a:cs typeface="Symbol" charset="2"/>
              </a:rPr>
              <a:t>h</a:t>
            </a:r>
            <a:r>
              <a:rPr lang="en-US" sz="2800" dirty="0" smtClean="0">
                <a:solidFill>
                  <a:srgbClr val="4F6228"/>
                </a:solidFill>
              </a:rPr>
              <a:t>/s smoothen fluctuations and affect more higher harmonics</a:t>
            </a:r>
            <a:endParaRPr lang="en-US" sz="2800" dirty="0">
              <a:solidFill>
                <a:srgbClr val="4F622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2911" y="521572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h</a:t>
            </a:r>
            <a:r>
              <a:rPr lang="en-US" sz="2400" dirty="0" smtClean="0">
                <a:latin typeface="Symbol" charset="2"/>
                <a:cs typeface="Symbol" charset="2"/>
              </a:rPr>
              <a:t>/</a:t>
            </a:r>
            <a:r>
              <a:rPr lang="en-US" sz="2400" dirty="0" smtClean="0">
                <a:latin typeface="Cambria"/>
                <a:cs typeface="Cambria"/>
              </a:rPr>
              <a:t>s</a:t>
            </a:r>
            <a:r>
              <a:rPr lang="en-US" sz="2400" dirty="0" smtClean="0">
                <a:latin typeface="Symbol" charset="2"/>
                <a:cs typeface="Symbol" charset="2"/>
              </a:rPr>
              <a:t>=0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4877" y="5208911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h</a:t>
            </a:r>
            <a:r>
              <a:rPr lang="en-US" sz="2400" dirty="0" smtClean="0">
                <a:latin typeface="Symbol" charset="2"/>
                <a:cs typeface="Symbol" charset="2"/>
              </a:rPr>
              <a:t>/</a:t>
            </a:r>
            <a:r>
              <a:rPr lang="en-US" sz="2400" dirty="0" smtClean="0">
                <a:latin typeface="Cambria"/>
                <a:cs typeface="Cambria"/>
              </a:rPr>
              <a:t>s</a:t>
            </a:r>
            <a:r>
              <a:rPr lang="en-US" sz="2400" dirty="0" smtClean="0">
                <a:latin typeface="Symbol" charset="2"/>
                <a:cs typeface="Symbol" charset="2"/>
              </a:rPr>
              <a:t>=0.16</a:t>
            </a:r>
            <a:endParaRPr lang="en-US" sz="2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049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3021"/>
            <a:ext cx="9144000" cy="453161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3789" y="486422"/>
            <a:ext cx="891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CC1B14"/>
                </a:solidFill>
                <a:latin typeface="Optima"/>
                <a:cs typeface="Optima"/>
              </a:rPr>
              <a:t>Shear</a:t>
            </a:r>
            <a:r>
              <a:rPr lang="it-IT" sz="2800" b="1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sz="2800" b="1" dirty="0" err="1" smtClean="0">
                <a:solidFill>
                  <a:srgbClr val="CC1B14"/>
                </a:solidFill>
                <a:latin typeface="Optima"/>
                <a:cs typeface="Optima"/>
              </a:rPr>
              <a:t>Viscosity</a:t>
            </a:r>
            <a:r>
              <a:rPr lang="it-IT" sz="2800" b="1" dirty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sz="2800" b="1" dirty="0" smtClean="0">
                <a:solidFill>
                  <a:srgbClr val="CC1B14"/>
                </a:solidFill>
                <a:latin typeface="Optima"/>
                <a:cs typeface="Optima"/>
              </a:rPr>
              <a:t>for </a:t>
            </a:r>
            <a:r>
              <a:rPr lang="it-IT" sz="2800" b="1" dirty="0" err="1" smtClean="0">
                <a:solidFill>
                  <a:srgbClr val="CC1B14"/>
                </a:solidFill>
                <a:latin typeface="Optima"/>
                <a:cs typeface="Optima"/>
              </a:rPr>
              <a:t>systems</a:t>
            </a:r>
            <a:r>
              <a:rPr lang="it-IT" sz="2800" b="1" dirty="0" smtClean="0">
                <a:solidFill>
                  <a:srgbClr val="CC1B14"/>
                </a:solidFill>
                <a:latin typeface="Optima"/>
                <a:cs typeface="Optima"/>
              </a:rPr>
              <a:t> in 20 </a:t>
            </a:r>
            <a:r>
              <a:rPr lang="it-IT" sz="2800" b="1" dirty="0" err="1" smtClean="0">
                <a:solidFill>
                  <a:srgbClr val="CC1B14"/>
                </a:solidFill>
                <a:latin typeface="Optima"/>
                <a:cs typeface="Optima"/>
              </a:rPr>
              <a:t>order</a:t>
            </a:r>
            <a:r>
              <a:rPr lang="it-IT" sz="2800" b="1" dirty="0" smtClean="0">
                <a:solidFill>
                  <a:srgbClr val="CC1B14"/>
                </a:solidFill>
                <a:latin typeface="Optima"/>
                <a:cs typeface="Optima"/>
              </a:rPr>
              <a:t> of T </a:t>
            </a:r>
            <a:r>
              <a:rPr lang="it-IT" sz="2800" b="1" dirty="0" err="1" smtClean="0">
                <a:solidFill>
                  <a:srgbClr val="CC1B14"/>
                </a:solidFill>
                <a:latin typeface="Optima"/>
                <a:cs typeface="Optima"/>
              </a:rPr>
              <a:t>magnitudes</a:t>
            </a:r>
            <a:r>
              <a:rPr lang="it-IT" sz="2800" b="1" dirty="0" smtClean="0">
                <a:solidFill>
                  <a:srgbClr val="CC1B14"/>
                </a:solidFill>
                <a:latin typeface="Optima"/>
                <a:cs typeface="Optima"/>
              </a:rPr>
              <a:t>!</a:t>
            </a:r>
            <a:endParaRPr lang="it-IT" sz="2800" b="1" dirty="0">
              <a:solidFill>
                <a:srgbClr val="CC1B14"/>
              </a:solidFill>
              <a:latin typeface="Optima"/>
              <a:cs typeface="Optima"/>
            </a:endParaRPr>
          </a:p>
        </p:txBody>
      </p:sp>
      <p:sp>
        <p:nvSpPr>
          <p:cNvPr id="5" name="Figura a mano libera 4"/>
          <p:cNvSpPr/>
          <p:nvPr/>
        </p:nvSpPr>
        <p:spPr>
          <a:xfrm>
            <a:off x="7710441" y="2397882"/>
            <a:ext cx="1205161" cy="168560"/>
          </a:xfrm>
          <a:custGeom>
            <a:avLst/>
            <a:gdLst>
              <a:gd name="connsiteX0" fmla="*/ 0 w 1205161"/>
              <a:gd name="connsiteY0" fmla="*/ 168560 h 168560"/>
              <a:gd name="connsiteX1" fmla="*/ 440597 w 1205161"/>
              <a:gd name="connsiteY1" fmla="*/ 90812 h 168560"/>
              <a:gd name="connsiteX2" fmla="*/ 933028 w 1205161"/>
              <a:gd name="connsiteY2" fmla="*/ 13064 h 168560"/>
              <a:gd name="connsiteX3" fmla="*/ 1205161 w 1205161"/>
              <a:gd name="connsiteY3" fmla="*/ 106 h 168560"/>
              <a:gd name="connsiteX4" fmla="*/ 1205161 w 1205161"/>
              <a:gd name="connsiteY4" fmla="*/ 106 h 16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161" h="168560">
                <a:moveTo>
                  <a:pt x="0" y="168560"/>
                </a:moveTo>
                <a:lnTo>
                  <a:pt x="440597" y="90812"/>
                </a:lnTo>
                <a:cubicBezTo>
                  <a:pt x="596102" y="64896"/>
                  <a:pt x="805601" y="28182"/>
                  <a:pt x="933028" y="13064"/>
                </a:cubicBezTo>
                <a:cubicBezTo>
                  <a:pt x="1060455" y="-2054"/>
                  <a:pt x="1205161" y="106"/>
                  <a:pt x="1205161" y="106"/>
                </a:cubicBezTo>
                <a:lnTo>
                  <a:pt x="1205161" y="106"/>
                </a:lnTo>
              </a:path>
            </a:pathLst>
          </a:custGeom>
          <a:ln w="5715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 rot="21130021">
            <a:off x="7503097" y="2093233"/>
            <a:ext cx="151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7E02"/>
                </a:solidFill>
              </a:rPr>
              <a:t>pQCD</a:t>
            </a:r>
            <a:r>
              <a:rPr lang="it-IT" dirty="0" smtClean="0">
                <a:solidFill>
                  <a:srgbClr val="007E02"/>
                </a:solidFill>
              </a:rPr>
              <a:t>- plasma</a:t>
            </a:r>
            <a:endParaRPr lang="it-IT" dirty="0">
              <a:solidFill>
                <a:srgbClr val="007E02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0" y="1911866"/>
            <a:ext cx="2941581" cy="4946134"/>
            <a:chOff x="239454" y="1201738"/>
            <a:chExt cx="2941581" cy="4946134"/>
          </a:xfrm>
        </p:grpSpPr>
        <p:pic>
          <p:nvPicPr>
            <p:cNvPr id="8" name="Picture 2" descr="strip2th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63" y="1201738"/>
              <a:ext cx="2736850" cy="465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6"/>
            <p:cNvSpPr txBox="1">
              <a:spLocks noChangeArrowheads="1"/>
            </p:cNvSpPr>
            <p:nvPr/>
          </p:nvSpPr>
          <p:spPr bwMode="auto">
            <a:xfrm>
              <a:off x="239454" y="5778540"/>
              <a:ext cx="29415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4F6228"/>
                  </a:solidFill>
                  <a:latin typeface="Arial Narrow"/>
                  <a:cs typeface="Arial Narrow"/>
                </a:rPr>
                <a:t>O’Hara et al., Science 298(2002)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0421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/>
          <p:cNvSpPr txBox="1"/>
          <p:nvPr/>
        </p:nvSpPr>
        <p:spPr>
          <a:xfrm>
            <a:off x="860843" y="121491"/>
            <a:ext cx="788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BD120C"/>
                </a:solidFill>
                <a:latin typeface="Optima"/>
                <a:cs typeface="Optima"/>
              </a:rPr>
              <a:t>Modified</a:t>
            </a:r>
            <a:r>
              <a:rPr lang="it-IT" sz="28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800" b="1" dirty="0" err="1" smtClean="0">
                <a:solidFill>
                  <a:srgbClr val="BD120C"/>
                </a:solidFill>
                <a:latin typeface="Optima"/>
                <a:cs typeface="Optima"/>
              </a:rPr>
              <a:t>Hadronization</a:t>
            </a:r>
            <a:r>
              <a:rPr lang="it-IT" sz="2800" b="1" dirty="0" smtClean="0">
                <a:solidFill>
                  <a:srgbClr val="BD120C"/>
                </a:solidFill>
                <a:latin typeface="Optima"/>
                <a:cs typeface="Optima"/>
              </a:rPr>
              <a:t> in AA </a:t>
            </a:r>
            <a:r>
              <a:rPr lang="it-IT" sz="2800" b="1" dirty="0" err="1" smtClean="0">
                <a:solidFill>
                  <a:srgbClr val="BD120C"/>
                </a:solidFill>
                <a:latin typeface="Optima"/>
                <a:cs typeface="Optima"/>
              </a:rPr>
              <a:t>w.r.t</a:t>
            </a:r>
            <a:r>
              <a:rPr lang="it-IT" sz="2800" b="1" dirty="0" smtClean="0">
                <a:solidFill>
                  <a:srgbClr val="BD120C"/>
                </a:solidFill>
                <a:latin typeface="Optima"/>
                <a:cs typeface="Optima"/>
              </a:rPr>
              <a:t>. to </a:t>
            </a:r>
            <a:r>
              <a:rPr lang="it-IT" sz="2800" b="1" dirty="0" err="1" smtClean="0">
                <a:solidFill>
                  <a:srgbClr val="BD120C"/>
                </a:solidFill>
                <a:latin typeface="Optima"/>
                <a:cs typeface="Optima"/>
              </a:rPr>
              <a:t>ee</a:t>
            </a:r>
            <a:r>
              <a:rPr lang="it-IT" sz="2800" b="1" dirty="0" smtClean="0">
                <a:solidFill>
                  <a:srgbClr val="BD120C"/>
                </a:solidFill>
                <a:latin typeface="Optima"/>
                <a:cs typeface="Optima"/>
              </a:rPr>
              <a:t>, </a:t>
            </a:r>
            <a:r>
              <a:rPr lang="it-IT" sz="2800" b="1" dirty="0" err="1" smtClean="0">
                <a:solidFill>
                  <a:srgbClr val="BD120C"/>
                </a:solidFill>
                <a:latin typeface="Optima"/>
                <a:cs typeface="Optima"/>
              </a:rPr>
              <a:t>ep</a:t>
            </a:r>
            <a:r>
              <a:rPr lang="it-IT" sz="2800" b="1" dirty="0" smtClean="0">
                <a:solidFill>
                  <a:srgbClr val="BD120C"/>
                </a:solidFill>
                <a:latin typeface="Optima"/>
                <a:cs typeface="Optima"/>
              </a:rPr>
              <a:t>, </a:t>
            </a:r>
            <a:r>
              <a:rPr lang="it-IT" sz="2800" b="1" dirty="0" err="1" smtClean="0">
                <a:solidFill>
                  <a:srgbClr val="BD120C"/>
                </a:solidFill>
                <a:latin typeface="Optima"/>
                <a:cs typeface="Optima"/>
              </a:rPr>
              <a:t>pp</a:t>
            </a:r>
            <a:endParaRPr lang="it-IT" sz="28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508668" y="872587"/>
            <a:ext cx="256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Optima"/>
                <a:cs typeface="Optima"/>
              </a:rPr>
              <a:t>Quark </a:t>
            </a:r>
            <a:r>
              <a:rPr lang="it-IT" sz="2000" dirty="0" err="1" smtClean="0">
                <a:latin typeface="Optima"/>
                <a:cs typeface="Optima"/>
              </a:rPr>
              <a:t>recombination</a:t>
            </a:r>
            <a:endParaRPr lang="it-IT" sz="2000" dirty="0">
              <a:latin typeface="Optima"/>
              <a:cs typeface="Optima"/>
            </a:endParaRPr>
          </a:p>
        </p:txBody>
      </p:sp>
      <p:graphicFrame>
        <p:nvGraphicFramePr>
          <p:cNvPr id="26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753080"/>
              </p:ext>
            </p:extLst>
          </p:nvPr>
        </p:nvGraphicFramePr>
        <p:xfrm>
          <a:off x="188913" y="1270672"/>
          <a:ext cx="4155824" cy="465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31" name="Equation" r:id="rId3" imgW="2641600" imgH="228600" progId="Equation.3">
                  <p:embed/>
                </p:oleObj>
              </mc:Choice>
              <mc:Fallback>
                <p:oleObj name="Equation" r:id="rId3" imgW="264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13" y="1270672"/>
                        <a:ext cx="4155824" cy="465056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38100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CasellaDiTesto 26"/>
          <p:cNvSpPr txBox="1"/>
          <p:nvPr/>
        </p:nvSpPr>
        <p:spPr>
          <a:xfrm>
            <a:off x="898813" y="837072"/>
            <a:ext cx="3092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Optima"/>
                <a:cs typeface="Optima"/>
              </a:rPr>
              <a:t>Fragmentation</a:t>
            </a:r>
            <a:r>
              <a:rPr lang="it-IT" sz="2000" dirty="0" smtClean="0">
                <a:latin typeface="Optima"/>
                <a:cs typeface="Optima"/>
              </a:rPr>
              <a:t>: </a:t>
            </a:r>
            <a:r>
              <a:rPr lang="it-IT" sz="2000" dirty="0" err="1" smtClean="0">
                <a:latin typeface="Optima"/>
                <a:cs typeface="Optima"/>
              </a:rPr>
              <a:t>e</a:t>
            </a:r>
            <a:r>
              <a:rPr lang="it-IT" sz="2000" baseline="30000" dirty="0" err="1" smtClean="0">
                <a:latin typeface="Optima"/>
                <a:cs typeface="Optima"/>
              </a:rPr>
              <a:t>+</a:t>
            </a:r>
            <a:r>
              <a:rPr lang="it-IT" sz="2000" dirty="0" err="1" smtClean="0">
                <a:latin typeface="Optima"/>
                <a:cs typeface="Optima"/>
              </a:rPr>
              <a:t>e</a:t>
            </a:r>
            <a:r>
              <a:rPr lang="it-IT" sz="2000" baseline="30000" dirty="0" smtClean="0">
                <a:latin typeface="Optima"/>
                <a:cs typeface="Optima"/>
              </a:rPr>
              <a:t>-</a:t>
            </a:r>
            <a:r>
              <a:rPr lang="it-IT" sz="2000" dirty="0" smtClean="0">
                <a:latin typeface="Optima"/>
                <a:cs typeface="Optima"/>
              </a:rPr>
              <a:t>,</a:t>
            </a:r>
            <a:r>
              <a:rPr lang="it-IT" sz="2000" dirty="0" err="1" smtClean="0">
                <a:latin typeface="Optima"/>
                <a:cs typeface="Optima"/>
              </a:rPr>
              <a:t>ep,pp</a:t>
            </a:r>
            <a:endParaRPr lang="it-IT" sz="2000" dirty="0">
              <a:latin typeface="Optima"/>
              <a:cs typeface="Optima"/>
            </a:endParaRPr>
          </a:p>
        </p:txBody>
      </p:sp>
      <p:grpSp>
        <p:nvGrpSpPr>
          <p:cNvPr id="36" name="Group 25"/>
          <p:cNvGrpSpPr>
            <a:grpSpLocks/>
          </p:cNvGrpSpPr>
          <p:nvPr/>
        </p:nvGrpSpPr>
        <p:grpSpPr bwMode="auto">
          <a:xfrm>
            <a:off x="5967637" y="1912993"/>
            <a:ext cx="1676400" cy="1371600"/>
            <a:chOff x="4320" y="2688"/>
            <a:chExt cx="1056" cy="960"/>
          </a:xfrm>
        </p:grpSpPr>
        <p:grpSp>
          <p:nvGrpSpPr>
            <p:cNvPr id="37" name="Group 7"/>
            <p:cNvGrpSpPr>
              <a:grpSpLocks/>
            </p:cNvGrpSpPr>
            <p:nvPr/>
          </p:nvGrpSpPr>
          <p:grpSpPr bwMode="auto">
            <a:xfrm>
              <a:off x="4992" y="3264"/>
              <a:ext cx="384" cy="336"/>
              <a:chOff x="720" y="3840"/>
              <a:chExt cx="384" cy="336"/>
            </a:xfrm>
          </p:grpSpPr>
          <p:sp>
            <p:nvSpPr>
              <p:cNvPr id="52" name="Oval 8"/>
              <p:cNvSpPr>
                <a:spLocks noChangeArrowheads="1"/>
              </p:cNvSpPr>
              <p:nvPr/>
            </p:nvSpPr>
            <p:spPr bwMode="auto">
              <a:xfrm>
                <a:off x="720" y="3840"/>
                <a:ext cx="384" cy="336"/>
              </a:xfrm>
              <a:prstGeom prst="ellips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3" name="Oval 9"/>
              <p:cNvSpPr>
                <a:spLocks noChangeArrowheads="1"/>
              </p:cNvSpPr>
              <p:nvPr/>
            </p:nvSpPr>
            <p:spPr bwMode="auto">
              <a:xfrm>
                <a:off x="960" y="393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4" name="Oval 10"/>
              <p:cNvSpPr>
                <a:spLocks noChangeArrowheads="1"/>
              </p:cNvSpPr>
              <p:nvPr/>
            </p:nvSpPr>
            <p:spPr bwMode="auto">
              <a:xfrm>
                <a:off x="768" y="3984"/>
                <a:ext cx="96" cy="96"/>
              </a:xfrm>
              <a:prstGeom prst="ellipse">
                <a:avLst/>
              </a:prstGeom>
              <a:solidFill>
                <a:srgbClr val="0DFFFE"/>
              </a:solidFill>
              <a:ln w="57150">
                <a:solidFill>
                  <a:srgbClr val="0DFFF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38" name="Group 11"/>
            <p:cNvGrpSpPr>
              <a:grpSpLocks/>
            </p:cNvGrpSpPr>
            <p:nvPr/>
          </p:nvGrpSpPr>
          <p:grpSpPr bwMode="auto">
            <a:xfrm>
              <a:off x="4656" y="2688"/>
              <a:ext cx="384" cy="336"/>
              <a:chOff x="1440" y="2784"/>
              <a:chExt cx="384" cy="336"/>
            </a:xfrm>
          </p:grpSpPr>
          <p:sp>
            <p:nvSpPr>
              <p:cNvPr id="48" name="Oval 12"/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384" cy="336"/>
              </a:xfrm>
              <a:prstGeom prst="ellips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9" name="Oval 13"/>
              <p:cNvSpPr>
                <a:spLocks noChangeArrowheads="1"/>
              </p:cNvSpPr>
              <p:nvPr/>
            </p:nvSpPr>
            <p:spPr bwMode="auto">
              <a:xfrm>
                <a:off x="1550" y="2832"/>
                <a:ext cx="109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0" name="Oval 14"/>
              <p:cNvSpPr>
                <a:spLocks noChangeArrowheads="1"/>
              </p:cNvSpPr>
              <p:nvPr/>
            </p:nvSpPr>
            <p:spPr bwMode="auto">
              <a:xfrm>
                <a:off x="1659" y="2928"/>
                <a:ext cx="110" cy="96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1" name="Oval 15"/>
              <p:cNvSpPr>
                <a:spLocks noChangeArrowheads="1"/>
              </p:cNvSpPr>
              <p:nvPr/>
            </p:nvSpPr>
            <p:spPr bwMode="auto">
              <a:xfrm>
                <a:off x="1495" y="2976"/>
                <a:ext cx="110" cy="96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4320" y="3456"/>
              <a:ext cx="109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4320" y="3264"/>
              <a:ext cx="110" cy="96"/>
            </a:xfrm>
            <a:prstGeom prst="ellipse">
              <a:avLst/>
            </a:prstGeom>
            <a:solidFill>
              <a:srgbClr val="000066"/>
            </a:solidFill>
            <a:ln w="12700" cmpd="sng">
              <a:solidFill>
                <a:srgbClr val="00009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4464" y="3360"/>
              <a:ext cx="110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4464" y="3552"/>
              <a:ext cx="96" cy="96"/>
            </a:xfrm>
            <a:prstGeom prst="ellipse">
              <a:avLst/>
            </a:prstGeom>
            <a:solidFill>
              <a:srgbClr val="0DFFFE"/>
            </a:solidFill>
            <a:ln w="28575" cmpd="sng">
              <a:solidFill>
                <a:srgbClr val="0DFFF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4608" y="3552"/>
              <a:ext cx="110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4" name="Line 21"/>
            <p:cNvSpPr>
              <a:spLocks noChangeShapeType="1"/>
            </p:cNvSpPr>
            <p:nvPr/>
          </p:nvSpPr>
          <p:spPr bwMode="auto">
            <a:xfrm flipV="1">
              <a:off x="4512" y="3072"/>
              <a:ext cx="144" cy="192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45" name="Line 22"/>
            <p:cNvSpPr>
              <a:spLocks noChangeShapeType="1"/>
            </p:cNvSpPr>
            <p:nvPr/>
          </p:nvSpPr>
          <p:spPr bwMode="auto">
            <a:xfrm flipV="1">
              <a:off x="4752" y="3504"/>
              <a:ext cx="192" cy="4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107" name="Gruppo 106"/>
          <p:cNvGrpSpPr/>
          <p:nvPr/>
        </p:nvGrpSpPr>
        <p:grpSpPr>
          <a:xfrm>
            <a:off x="377825" y="1737317"/>
            <a:ext cx="2864796" cy="1774826"/>
            <a:chOff x="377825" y="1737317"/>
            <a:chExt cx="2864796" cy="1774826"/>
          </a:xfrm>
        </p:grpSpPr>
        <p:grpSp>
          <p:nvGrpSpPr>
            <p:cNvPr id="72" name="Group 69"/>
            <p:cNvGrpSpPr>
              <a:grpSpLocks/>
            </p:cNvGrpSpPr>
            <p:nvPr/>
          </p:nvGrpSpPr>
          <p:grpSpPr bwMode="auto">
            <a:xfrm>
              <a:off x="377825" y="1737317"/>
              <a:ext cx="2735263" cy="1774826"/>
              <a:chOff x="567" y="3177"/>
              <a:chExt cx="1723" cy="1118"/>
            </a:xfrm>
          </p:grpSpPr>
          <p:sp>
            <p:nvSpPr>
              <p:cNvPr id="73" name="Line 38"/>
              <p:cNvSpPr>
                <a:spLocks noChangeShapeType="1"/>
              </p:cNvSpPr>
              <p:nvPr/>
            </p:nvSpPr>
            <p:spPr bwMode="auto">
              <a:xfrm>
                <a:off x="808" y="383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4" name="Line 44"/>
              <p:cNvSpPr>
                <a:spLocks noChangeShapeType="1"/>
              </p:cNvSpPr>
              <p:nvPr/>
            </p:nvSpPr>
            <p:spPr bwMode="auto">
              <a:xfrm rot="10800000">
                <a:off x="1671" y="383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7" name="Line 49"/>
              <p:cNvSpPr>
                <a:spLocks noChangeShapeType="1"/>
              </p:cNvSpPr>
              <p:nvPr/>
            </p:nvSpPr>
            <p:spPr bwMode="auto">
              <a:xfrm rot="1981432" flipV="1">
                <a:off x="1683" y="3177"/>
                <a:ext cx="189" cy="72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8" name="Line 50"/>
              <p:cNvSpPr>
                <a:spLocks noChangeShapeType="1"/>
              </p:cNvSpPr>
              <p:nvPr/>
            </p:nvSpPr>
            <p:spPr bwMode="auto">
              <a:xfrm rot="1981432" flipH="1">
                <a:off x="1240" y="3860"/>
                <a:ext cx="77" cy="432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9" name="Oval 51"/>
              <p:cNvSpPr>
                <a:spLocks noChangeArrowheads="1"/>
              </p:cNvSpPr>
              <p:nvPr/>
            </p:nvSpPr>
            <p:spPr bwMode="auto">
              <a:xfrm>
                <a:off x="1384" y="3764"/>
                <a:ext cx="192" cy="192"/>
              </a:xfrm>
              <a:prstGeom prst="ellipse">
                <a:avLst/>
              </a:prstGeom>
              <a:solidFill>
                <a:srgbClr val="00CC00"/>
              </a:solidFill>
              <a:ln w="76200">
                <a:solidFill>
                  <a:srgbClr val="0033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0" name="Text Box 52"/>
              <p:cNvSpPr txBox="1">
                <a:spLocks noChangeArrowheads="1"/>
              </p:cNvSpPr>
              <p:nvPr/>
            </p:nvSpPr>
            <p:spPr bwMode="auto">
              <a:xfrm>
                <a:off x="1528" y="3380"/>
                <a:ext cx="20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2400" b="1" i="1" dirty="0" smtClean="0">
                    <a:solidFill>
                      <a:schemeClr val="tx1"/>
                    </a:solidFill>
                    <a:latin typeface="Times New Roman" charset="0"/>
                  </a:rPr>
                  <a:t>q</a:t>
                </a:r>
                <a:endParaRPr lang="en-US" sz="2400" b="1" i="1" dirty="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81" name="Oval 59"/>
              <p:cNvSpPr>
                <a:spLocks noChangeArrowheads="1"/>
              </p:cNvSpPr>
              <p:nvPr/>
            </p:nvSpPr>
            <p:spPr bwMode="auto">
              <a:xfrm>
                <a:off x="2104" y="3716"/>
                <a:ext cx="186" cy="336"/>
              </a:xfrm>
              <a:prstGeom prst="ellipse">
                <a:avLst/>
              </a:prstGeom>
              <a:solidFill>
                <a:srgbClr val="FFFF99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it-IT">
                  <a:solidFill>
                    <a:srgbClr val="FF6600"/>
                  </a:solidFill>
                </a:endParaRPr>
              </a:p>
            </p:txBody>
          </p:sp>
          <p:sp>
            <p:nvSpPr>
              <p:cNvPr id="84" name="Text Box 65"/>
              <p:cNvSpPr txBox="1">
                <a:spLocks noChangeArrowheads="1"/>
              </p:cNvSpPr>
              <p:nvPr/>
            </p:nvSpPr>
            <p:spPr bwMode="auto">
              <a:xfrm>
                <a:off x="1240" y="4004"/>
                <a:ext cx="27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400" b="1" i="1" dirty="0" smtClean="0">
                    <a:solidFill>
                      <a:schemeClr val="tx1"/>
                    </a:solidFill>
                    <a:latin typeface="Times New Roman" charset="0"/>
                  </a:rPr>
                  <a:t>q</a:t>
                </a:r>
                <a:endParaRPr lang="en-US" sz="2400" b="1" i="1" dirty="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87" name="Oval 68"/>
              <p:cNvSpPr>
                <a:spLocks noChangeArrowheads="1"/>
              </p:cNvSpPr>
              <p:nvPr/>
            </p:nvSpPr>
            <p:spPr bwMode="auto">
              <a:xfrm>
                <a:off x="567" y="3702"/>
                <a:ext cx="186" cy="336"/>
              </a:xfrm>
              <a:prstGeom prst="ellipse">
                <a:avLst/>
              </a:prstGeom>
              <a:solidFill>
                <a:srgbClr val="FFFF99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88" name="Figura a mano libera 87"/>
            <p:cNvSpPr/>
            <p:nvPr/>
          </p:nvSpPr>
          <p:spPr>
            <a:xfrm>
              <a:off x="2445026" y="2005268"/>
              <a:ext cx="402448" cy="309237"/>
            </a:xfrm>
            <a:custGeom>
              <a:avLst/>
              <a:gdLst>
                <a:gd name="connsiteX0" fmla="*/ 295500 w 402448"/>
                <a:gd name="connsiteY0" fmla="*/ 0 h 309237"/>
                <a:gd name="connsiteX1" fmla="*/ 1395 w 402448"/>
                <a:gd name="connsiteY1" fmla="*/ 307473 h 309237"/>
                <a:gd name="connsiteX2" fmla="*/ 402448 w 402448"/>
                <a:gd name="connsiteY2" fmla="*/ 133684 h 309237"/>
                <a:gd name="connsiteX3" fmla="*/ 402448 w 402448"/>
                <a:gd name="connsiteY3" fmla="*/ 133684 h 30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48" h="309237">
                  <a:moveTo>
                    <a:pt x="295500" y="0"/>
                  </a:moveTo>
                  <a:cubicBezTo>
                    <a:pt x="139535" y="142596"/>
                    <a:pt x="-16430" y="285192"/>
                    <a:pt x="1395" y="307473"/>
                  </a:cubicBezTo>
                  <a:cubicBezTo>
                    <a:pt x="19220" y="329754"/>
                    <a:pt x="402448" y="133684"/>
                    <a:pt x="402448" y="133684"/>
                  </a:cubicBezTo>
                  <a:lnTo>
                    <a:pt x="402448" y="133684"/>
                  </a:ln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Figura a mano libera 88"/>
            <p:cNvSpPr/>
            <p:nvPr/>
          </p:nvSpPr>
          <p:spPr>
            <a:xfrm rot="900225">
              <a:off x="2517218" y="2184404"/>
              <a:ext cx="402448" cy="309237"/>
            </a:xfrm>
            <a:custGeom>
              <a:avLst/>
              <a:gdLst>
                <a:gd name="connsiteX0" fmla="*/ 295500 w 402448"/>
                <a:gd name="connsiteY0" fmla="*/ 0 h 309237"/>
                <a:gd name="connsiteX1" fmla="*/ 1395 w 402448"/>
                <a:gd name="connsiteY1" fmla="*/ 307473 h 309237"/>
                <a:gd name="connsiteX2" fmla="*/ 402448 w 402448"/>
                <a:gd name="connsiteY2" fmla="*/ 133684 h 309237"/>
                <a:gd name="connsiteX3" fmla="*/ 402448 w 402448"/>
                <a:gd name="connsiteY3" fmla="*/ 133684 h 30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48" h="309237">
                  <a:moveTo>
                    <a:pt x="295500" y="0"/>
                  </a:moveTo>
                  <a:cubicBezTo>
                    <a:pt x="139535" y="142596"/>
                    <a:pt x="-16430" y="285192"/>
                    <a:pt x="1395" y="307473"/>
                  </a:cubicBezTo>
                  <a:cubicBezTo>
                    <a:pt x="19220" y="329754"/>
                    <a:pt x="402448" y="133684"/>
                    <a:pt x="402448" y="133684"/>
                  </a:cubicBezTo>
                  <a:lnTo>
                    <a:pt x="402448" y="133684"/>
                  </a:ln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2" name="Connettore 1 91"/>
            <p:cNvCxnSpPr/>
            <p:nvPr/>
          </p:nvCxnSpPr>
          <p:spPr>
            <a:xfrm flipV="1">
              <a:off x="1939509" y="2421529"/>
              <a:ext cx="973222" cy="35994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e 95"/>
            <p:cNvSpPr/>
            <p:nvPr/>
          </p:nvSpPr>
          <p:spPr>
            <a:xfrm rot="3716493">
              <a:off x="2618524" y="1894525"/>
              <a:ext cx="159280" cy="155971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D5650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8" name="Ovale 97"/>
            <p:cNvSpPr/>
            <p:nvPr/>
          </p:nvSpPr>
          <p:spPr>
            <a:xfrm rot="3716493">
              <a:off x="2744188" y="2100397"/>
              <a:ext cx="159280" cy="155971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D5650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0" name="Ovale 99"/>
            <p:cNvSpPr/>
            <p:nvPr/>
          </p:nvSpPr>
          <p:spPr>
            <a:xfrm rot="3716493">
              <a:off x="2829748" y="2306269"/>
              <a:ext cx="159280" cy="155971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D5650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CasellaDiTesto 100"/>
            <p:cNvSpPr txBox="1"/>
            <p:nvPr/>
          </p:nvSpPr>
          <p:spPr>
            <a:xfrm>
              <a:off x="2721573" y="1752577"/>
              <a:ext cx="2987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latin typeface="Optima"/>
                  <a:cs typeface="Optima"/>
                </a:rPr>
                <a:t>h</a:t>
              </a:r>
              <a:endParaRPr lang="it-IT" sz="1600" dirty="0">
                <a:latin typeface="Optima"/>
                <a:cs typeface="Optima"/>
              </a:endParaRPr>
            </a:p>
          </p:txBody>
        </p:sp>
        <p:sp>
          <p:nvSpPr>
            <p:cNvPr id="102" name="CasellaDiTesto 101"/>
            <p:cNvSpPr txBox="1"/>
            <p:nvPr/>
          </p:nvSpPr>
          <p:spPr>
            <a:xfrm>
              <a:off x="2847237" y="1931713"/>
              <a:ext cx="2987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latin typeface="Optima"/>
                  <a:cs typeface="Optima"/>
                </a:rPr>
                <a:t>h</a:t>
              </a:r>
              <a:endParaRPr lang="it-IT" sz="1600" dirty="0">
                <a:latin typeface="Optima"/>
                <a:cs typeface="Optima"/>
              </a:endParaRPr>
            </a:p>
          </p:txBody>
        </p:sp>
        <p:sp>
          <p:nvSpPr>
            <p:cNvPr id="103" name="CasellaDiTesto 102"/>
            <p:cNvSpPr txBox="1"/>
            <p:nvPr/>
          </p:nvSpPr>
          <p:spPr>
            <a:xfrm>
              <a:off x="2943873" y="2204962"/>
              <a:ext cx="2987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latin typeface="Optima"/>
                  <a:cs typeface="Optima"/>
                </a:rPr>
                <a:t>h</a:t>
              </a:r>
              <a:endParaRPr lang="it-IT" sz="1600" dirty="0">
                <a:latin typeface="Optima"/>
                <a:cs typeface="Optima"/>
              </a:endParaRPr>
            </a:p>
          </p:txBody>
        </p:sp>
      </p:grpSp>
      <p:graphicFrame>
        <p:nvGraphicFramePr>
          <p:cNvPr id="109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363505"/>
              </p:ext>
            </p:extLst>
          </p:nvPr>
        </p:nvGraphicFramePr>
        <p:xfrm>
          <a:off x="198437" y="1269999"/>
          <a:ext cx="4412709" cy="482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32" name="Equation" r:id="rId5" imgW="2628900" imgH="228600" progId="Equation.3">
                  <p:embed/>
                </p:oleObj>
              </mc:Choice>
              <mc:Fallback>
                <p:oleObj name="Equation" r:id="rId5" imgW="2628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7" y="1269999"/>
                        <a:ext cx="4412709" cy="482577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38100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651834"/>
              </p:ext>
            </p:extLst>
          </p:nvPr>
        </p:nvGraphicFramePr>
        <p:xfrm>
          <a:off x="552748" y="4522789"/>
          <a:ext cx="4674306" cy="504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33" name="Equation" r:id="rId7" imgW="2603500" imgH="279400" progId="Equation.3">
                  <p:embed/>
                </p:oleObj>
              </mc:Choice>
              <mc:Fallback>
                <p:oleObj name="Equation" r:id="rId7" imgW="26035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748" y="4522789"/>
                        <a:ext cx="4674306" cy="504804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38100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Connettore 7 46"/>
          <p:cNvCxnSpPr/>
          <p:nvPr/>
        </p:nvCxnSpPr>
        <p:spPr>
          <a:xfrm>
            <a:off x="3753746" y="4934375"/>
            <a:ext cx="576213" cy="432363"/>
          </a:xfrm>
          <a:prstGeom prst="curvedConnector3">
            <a:avLst/>
          </a:prstGeom>
          <a:ln w="2857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Oggetto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217737"/>
              </p:ext>
            </p:extLst>
          </p:nvPr>
        </p:nvGraphicFramePr>
        <p:xfrm>
          <a:off x="3460974" y="5273159"/>
          <a:ext cx="54705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34" name="Equation" r:id="rId9" imgW="3378200" imgH="304800" progId="Equation.3">
                  <p:embed/>
                </p:oleObj>
              </mc:Choice>
              <mc:Fallback>
                <p:oleObj name="Equation" r:id="rId9" imgW="3378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60974" y="5273159"/>
                        <a:ext cx="5470525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658337" y="362533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Optima"/>
                <a:cs typeface="Optima"/>
              </a:rPr>
              <a:t>Forced</a:t>
            </a:r>
            <a:r>
              <a:rPr lang="it-IT" dirty="0" smtClean="0">
                <a:latin typeface="Optima"/>
                <a:cs typeface="Optima"/>
              </a:rPr>
              <a:t> by </a:t>
            </a:r>
            <a:r>
              <a:rPr lang="it-IT" dirty="0" err="1" smtClean="0">
                <a:latin typeface="Optima"/>
                <a:cs typeface="Optima"/>
              </a:rPr>
              <a:t>Confinement</a:t>
            </a:r>
            <a:endParaRPr lang="it-IT" dirty="0">
              <a:latin typeface="Optima"/>
              <a:cs typeface="Optima"/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5397020" y="3614457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Optima"/>
                <a:cs typeface="Optima"/>
              </a:rPr>
              <a:t>Favored</a:t>
            </a:r>
            <a:r>
              <a:rPr lang="it-IT" dirty="0" smtClean="0">
                <a:latin typeface="Optima"/>
                <a:cs typeface="Optima"/>
              </a:rPr>
              <a:t> by </a:t>
            </a:r>
            <a:r>
              <a:rPr lang="it-IT" dirty="0" err="1" smtClean="0">
                <a:latin typeface="Optima"/>
                <a:cs typeface="Optima"/>
              </a:rPr>
              <a:t>DeConfinement</a:t>
            </a:r>
            <a:endParaRPr lang="it-IT" dirty="0">
              <a:latin typeface="Optima"/>
              <a:cs typeface="Optima"/>
            </a:endParaRPr>
          </a:p>
        </p:txBody>
      </p:sp>
      <p:graphicFrame>
        <p:nvGraphicFramePr>
          <p:cNvPr id="58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588885"/>
              </p:ext>
            </p:extLst>
          </p:nvPr>
        </p:nvGraphicFramePr>
        <p:xfrm>
          <a:off x="4848522" y="1270000"/>
          <a:ext cx="4148065" cy="487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35" name="Equation" r:id="rId11" imgW="1955800" imgH="228600" progId="Equation.3">
                  <p:embed/>
                </p:oleObj>
              </mc:Choice>
              <mc:Fallback>
                <p:oleObj name="Equation" r:id="rId11" imgW="1955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8522" y="1270000"/>
                        <a:ext cx="4148065" cy="487467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38100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igura a mano libera 3"/>
          <p:cNvSpPr/>
          <p:nvPr/>
        </p:nvSpPr>
        <p:spPr>
          <a:xfrm>
            <a:off x="6595991" y="5662628"/>
            <a:ext cx="285092" cy="51832"/>
          </a:xfrm>
          <a:custGeom>
            <a:avLst/>
            <a:gdLst>
              <a:gd name="connsiteX0" fmla="*/ 0 w 285092"/>
              <a:gd name="connsiteY0" fmla="*/ 25916 h 51832"/>
              <a:gd name="connsiteX1" fmla="*/ 0 w 285092"/>
              <a:gd name="connsiteY1" fmla="*/ 25916 h 51832"/>
              <a:gd name="connsiteX2" fmla="*/ 116629 w 285092"/>
              <a:gd name="connsiteY2" fmla="*/ 38874 h 51832"/>
              <a:gd name="connsiteX3" fmla="*/ 168463 w 285092"/>
              <a:gd name="connsiteY3" fmla="*/ 51832 h 51832"/>
              <a:gd name="connsiteX4" fmla="*/ 220298 w 285092"/>
              <a:gd name="connsiteY4" fmla="*/ 38874 h 51832"/>
              <a:gd name="connsiteX5" fmla="*/ 246216 w 285092"/>
              <a:gd name="connsiteY5" fmla="*/ 12958 h 51832"/>
              <a:gd name="connsiteX6" fmla="*/ 285092 w 285092"/>
              <a:gd name="connsiteY6" fmla="*/ 0 h 51832"/>
              <a:gd name="connsiteX7" fmla="*/ 285092 w 285092"/>
              <a:gd name="connsiteY7" fmla="*/ 0 h 51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092" h="51832">
                <a:moveTo>
                  <a:pt x="0" y="25916"/>
                </a:moveTo>
                <a:lnTo>
                  <a:pt x="0" y="25916"/>
                </a:lnTo>
                <a:cubicBezTo>
                  <a:pt x="38876" y="30235"/>
                  <a:pt x="77968" y="32927"/>
                  <a:pt x="116629" y="38874"/>
                </a:cubicBezTo>
                <a:cubicBezTo>
                  <a:pt x="134232" y="41582"/>
                  <a:pt x="150653" y="51832"/>
                  <a:pt x="168463" y="51832"/>
                </a:cubicBezTo>
                <a:cubicBezTo>
                  <a:pt x="186273" y="51832"/>
                  <a:pt x="203020" y="43193"/>
                  <a:pt x="220298" y="38874"/>
                </a:cubicBezTo>
                <a:cubicBezTo>
                  <a:pt x="228937" y="30235"/>
                  <a:pt x="235740" y="19244"/>
                  <a:pt x="246216" y="12958"/>
                </a:cubicBezTo>
                <a:cubicBezTo>
                  <a:pt x="257929" y="5931"/>
                  <a:pt x="285092" y="0"/>
                  <a:pt x="285092" y="0"/>
                </a:cubicBezTo>
                <a:lnTo>
                  <a:pt x="285092" y="0"/>
                </a:lnTo>
              </a:path>
            </a:pathLst>
          </a:custGeom>
          <a:ln>
            <a:solidFill>
              <a:srgbClr val="E004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Figura a mano libera 56"/>
          <p:cNvSpPr/>
          <p:nvPr/>
        </p:nvSpPr>
        <p:spPr>
          <a:xfrm>
            <a:off x="7119889" y="5659532"/>
            <a:ext cx="285092" cy="51832"/>
          </a:xfrm>
          <a:custGeom>
            <a:avLst/>
            <a:gdLst>
              <a:gd name="connsiteX0" fmla="*/ 0 w 285092"/>
              <a:gd name="connsiteY0" fmla="*/ 25916 h 51832"/>
              <a:gd name="connsiteX1" fmla="*/ 0 w 285092"/>
              <a:gd name="connsiteY1" fmla="*/ 25916 h 51832"/>
              <a:gd name="connsiteX2" fmla="*/ 116629 w 285092"/>
              <a:gd name="connsiteY2" fmla="*/ 38874 h 51832"/>
              <a:gd name="connsiteX3" fmla="*/ 168463 w 285092"/>
              <a:gd name="connsiteY3" fmla="*/ 51832 h 51832"/>
              <a:gd name="connsiteX4" fmla="*/ 220298 w 285092"/>
              <a:gd name="connsiteY4" fmla="*/ 38874 h 51832"/>
              <a:gd name="connsiteX5" fmla="*/ 246216 w 285092"/>
              <a:gd name="connsiteY5" fmla="*/ 12958 h 51832"/>
              <a:gd name="connsiteX6" fmla="*/ 285092 w 285092"/>
              <a:gd name="connsiteY6" fmla="*/ 0 h 51832"/>
              <a:gd name="connsiteX7" fmla="*/ 285092 w 285092"/>
              <a:gd name="connsiteY7" fmla="*/ 0 h 51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092" h="51832">
                <a:moveTo>
                  <a:pt x="0" y="25916"/>
                </a:moveTo>
                <a:lnTo>
                  <a:pt x="0" y="25916"/>
                </a:lnTo>
                <a:cubicBezTo>
                  <a:pt x="38876" y="30235"/>
                  <a:pt x="77968" y="32927"/>
                  <a:pt x="116629" y="38874"/>
                </a:cubicBezTo>
                <a:cubicBezTo>
                  <a:pt x="134232" y="41582"/>
                  <a:pt x="150653" y="51832"/>
                  <a:pt x="168463" y="51832"/>
                </a:cubicBezTo>
                <a:cubicBezTo>
                  <a:pt x="186273" y="51832"/>
                  <a:pt x="203020" y="43193"/>
                  <a:pt x="220298" y="38874"/>
                </a:cubicBezTo>
                <a:cubicBezTo>
                  <a:pt x="228937" y="30235"/>
                  <a:pt x="235740" y="19244"/>
                  <a:pt x="246216" y="12958"/>
                </a:cubicBezTo>
                <a:cubicBezTo>
                  <a:pt x="257929" y="5931"/>
                  <a:pt x="285092" y="0"/>
                  <a:pt x="285092" y="0"/>
                </a:cubicBezTo>
                <a:lnTo>
                  <a:pt x="285092" y="0"/>
                </a:lnTo>
              </a:path>
            </a:pathLst>
          </a:custGeom>
          <a:ln>
            <a:solidFill>
              <a:srgbClr val="E004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asellaDiTesto 58"/>
          <p:cNvSpPr txBox="1"/>
          <p:nvPr/>
        </p:nvSpPr>
        <p:spPr>
          <a:xfrm>
            <a:off x="472539" y="4151777"/>
            <a:ext cx="3035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Optima"/>
                <a:cs typeface="Optima"/>
              </a:rPr>
              <a:t>Meson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recombination</a:t>
            </a:r>
            <a:r>
              <a:rPr lang="it-IT" sz="2000" dirty="0">
                <a:latin typeface="Optima"/>
                <a:cs typeface="Optima"/>
              </a:rPr>
              <a:t>(</a:t>
            </a:r>
            <a:r>
              <a:rPr lang="it-IT" sz="2000" dirty="0" err="1">
                <a:latin typeface="Optima"/>
                <a:cs typeface="Optima"/>
              </a:rPr>
              <a:t>qq</a:t>
            </a:r>
            <a:r>
              <a:rPr lang="it-IT" sz="2000" dirty="0" smtClean="0">
                <a:latin typeface="Optima"/>
                <a:cs typeface="Optima"/>
              </a:rPr>
              <a:t>)</a:t>
            </a:r>
            <a:endParaRPr lang="it-IT" sz="20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65246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1" name="Object 2"/>
          <p:cNvGraphicFramePr>
            <a:graphicFrameLocks noChangeAspect="1"/>
          </p:cNvGraphicFramePr>
          <p:nvPr/>
        </p:nvGraphicFramePr>
        <p:xfrm>
          <a:off x="2809875" y="1397000"/>
          <a:ext cx="1700213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06" name="Equation" r:id="rId3" imgW="1155700" imgH="393700" progId="Equation.3">
                  <p:embed/>
                </p:oleObj>
              </mc:Choice>
              <mc:Fallback>
                <p:oleObj name="Equation" r:id="rId3" imgW="1155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75" y="1397000"/>
                        <a:ext cx="1700213" cy="592138"/>
                      </a:xfrm>
                      <a:prstGeom prst="rect">
                        <a:avLst/>
                      </a:prstGeom>
                      <a:solidFill>
                        <a:srgbClr val="99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98875"/>
            <a:ext cx="3995738" cy="308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66563" name="Object 4"/>
          <p:cNvGraphicFramePr>
            <a:graphicFrameLocks noChangeAspect="1"/>
          </p:cNvGraphicFramePr>
          <p:nvPr/>
        </p:nvGraphicFramePr>
        <p:xfrm>
          <a:off x="152400" y="692150"/>
          <a:ext cx="2187575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07" name="Equation" r:id="rId6" imgW="1016000" imgH="596900" progId="Equation.3">
                  <p:embed/>
                </p:oleObj>
              </mc:Choice>
              <mc:Fallback>
                <p:oleObj name="Equation" r:id="rId6" imgW="10160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92150"/>
                        <a:ext cx="2187575" cy="1285875"/>
                      </a:xfrm>
                      <a:prstGeom prst="rect">
                        <a:avLst/>
                      </a:prstGeom>
                      <a:solidFill>
                        <a:srgbClr val="99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3" name="AutoShap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0" y="-80963"/>
            <a:ext cx="9144000" cy="58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charset="0"/>
                <a:cs typeface="+mn-cs"/>
              </a:rPr>
              <a:t>Ideal Hydrodynamics: a perfect fluid?</a:t>
            </a:r>
          </a:p>
        </p:txBody>
      </p:sp>
      <p:graphicFrame>
        <p:nvGraphicFramePr>
          <p:cNvPr id="66566" name="Object 8">
            <a:hlinkClick r:id="" action="ppaction://noaction"/>
          </p:cNvPr>
          <p:cNvGraphicFramePr>
            <a:graphicFrameLocks noChangeAspect="1"/>
          </p:cNvGraphicFramePr>
          <p:nvPr/>
        </p:nvGraphicFramePr>
        <p:xfrm>
          <a:off x="2809875" y="727075"/>
          <a:ext cx="30797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08" name="Equation" r:id="rId8" imgW="1600200" imgH="355600" progId="Equation.3">
                  <p:embed/>
                </p:oleObj>
              </mc:Choice>
              <mc:Fallback>
                <p:oleObj name="Equation" r:id="rId8" imgW="16002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75" y="727075"/>
                        <a:ext cx="3079750" cy="685800"/>
                      </a:xfrm>
                      <a:prstGeom prst="rect">
                        <a:avLst/>
                      </a:prstGeom>
                      <a:solidFill>
                        <a:srgbClr val="99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7" name="Text Box 9"/>
          <p:cNvSpPr txBox="1">
            <a:spLocks noChangeArrowheads="1"/>
          </p:cNvSpPr>
          <p:nvPr/>
        </p:nvSpPr>
        <p:spPr bwMode="auto">
          <a:xfrm>
            <a:off x="6905625" y="660400"/>
            <a:ext cx="1627188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 err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</a:t>
            </a:r>
            <a:r>
              <a:rPr lang="en-US" sz="1800" baseline="-25000" dirty="0" err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</a:t>
            </a:r>
            <a:r>
              <a:rPr lang="en-US" sz="1800" baseline="-250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</a:t>
            </a:r>
            <a:r>
              <a:rPr lang="en-US" sz="18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~ 120  MeV</a:t>
            </a:r>
          </a:p>
          <a:p>
            <a:pPr algn="l">
              <a:lnSpc>
                <a:spcPct val="120000"/>
              </a:lnSpc>
              <a:defRPr/>
            </a:pPr>
            <a:r>
              <a:rPr lang="en-US" sz="18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&lt;</a:t>
            </a:r>
            <a:r>
              <a:rPr lang="en-US" sz="1800" dirty="0" err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  <a:cs typeface="+mn-cs"/>
              </a:rPr>
              <a:t>b</a:t>
            </a:r>
            <a:r>
              <a:rPr lang="en-US" sz="1800" baseline="-25000" dirty="0" err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</a:t>
            </a:r>
            <a:r>
              <a:rPr lang="en-US" sz="18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&gt; ~ 0.5 </a:t>
            </a:r>
            <a:endParaRPr lang="en-US" sz="1800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17613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3676650"/>
            <a:ext cx="4140200" cy="312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6139" name="Text Box 11"/>
          <p:cNvSpPr txBox="1">
            <a:spLocks noChangeArrowheads="1"/>
          </p:cNvSpPr>
          <p:nvPr/>
        </p:nvSpPr>
        <p:spPr bwMode="auto">
          <a:xfrm>
            <a:off x="5437188" y="2940050"/>
            <a:ext cx="3192462" cy="708025"/>
          </a:xfrm>
          <a:prstGeom prst="rect">
            <a:avLst/>
          </a:prstGeom>
          <a:solidFill>
            <a:srgbClr val="73F958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0000"/>
                </a:solidFill>
                <a:latin typeface="Cambria" charset="0"/>
                <a:cs typeface="Cambria" charset="0"/>
              </a:rPr>
              <a:t>For the first time very close</a:t>
            </a:r>
          </a:p>
          <a:p>
            <a:r>
              <a:rPr lang="it-IT">
                <a:solidFill>
                  <a:srgbClr val="FF0000"/>
                </a:solidFill>
                <a:latin typeface="Cambria" charset="0"/>
                <a:cs typeface="Cambria" charset="0"/>
              </a:rPr>
              <a:t> to ideal Hydrodynamics</a:t>
            </a:r>
          </a:p>
        </p:txBody>
      </p:sp>
      <p:sp>
        <p:nvSpPr>
          <p:cNvPr id="176142" name="Text Box 14"/>
          <p:cNvSpPr txBox="1">
            <a:spLocks noChangeArrowheads="1"/>
          </p:cNvSpPr>
          <p:nvPr/>
        </p:nvSpPr>
        <p:spPr bwMode="auto">
          <a:xfrm>
            <a:off x="76200" y="1989138"/>
            <a:ext cx="8911289" cy="139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  <a:defRPr/>
            </a:pPr>
            <a:r>
              <a:rPr lang="it-IT" sz="2100" dirty="0">
                <a:solidFill>
                  <a:srgbClr val="BD120C"/>
                </a:solidFill>
                <a:latin typeface="Cambria"/>
                <a:cs typeface="Cambria"/>
              </a:rPr>
              <a:t>No </a:t>
            </a:r>
            <a:r>
              <a:rPr lang="it-IT" sz="2100" dirty="0" err="1">
                <a:solidFill>
                  <a:srgbClr val="BD120C"/>
                </a:solidFill>
                <a:latin typeface="Cambria"/>
                <a:cs typeface="Cambria"/>
              </a:rPr>
              <a:t>microscopic</a:t>
            </a:r>
            <a:r>
              <a:rPr lang="it-IT" sz="2100" dirty="0">
                <a:solidFill>
                  <a:srgbClr val="BD120C"/>
                </a:solidFill>
                <a:latin typeface="Cambria"/>
                <a:cs typeface="Cambria"/>
              </a:rPr>
              <a:t> </a:t>
            </a:r>
            <a:r>
              <a:rPr lang="it-IT" sz="2100" dirty="0" err="1">
                <a:solidFill>
                  <a:srgbClr val="BD120C"/>
                </a:solidFill>
                <a:latin typeface="Cambria"/>
                <a:cs typeface="Cambria"/>
              </a:rPr>
              <a:t>description</a:t>
            </a:r>
            <a:r>
              <a:rPr lang="it-IT" sz="2100" dirty="0">
                <a:solidFill>
                  <a:srgbClr val="BD120C"/>
                </a:solidFill>
                <a:latin typeface="Cambria"/>
                <a:cs typeface="Cambria"/>
              </a:rPr>
              <a:t> (</a:t>
            </a:r>
            <a:r>
              <a:rPr lang="it-IT" sz="2100" dirty="0">
                <a:solidFill>
                  <a:srgbClr val="BD120C"/>
                </a:solidFill>
                <a:latin typeface="Symbol" charset="2"/>
                <a:cs typeface="Symbol" charset="2"/>
              </a:rPr>
              <a:t>l</a:t>
            </a:r>
            <a:r>
              <a:rPr lang="it-IT" sz="2100" dirty="0">
                <a:solidFill>
                  <a:srgbClr val="BD120C"/>
                </a:solidFill>
                <a:latin typeface="Cambria"/>
                <a:cs typeface="Cambria"/>
              </a:rPr>
              <a:t> -&gt;0), no </a:t>
            </a:r>
            <a:r>
              <a:rPr lang="it-IT" sz="2100" dirty="0" err="1">
                <a:solidFill>
                  <a:srgbClr val="BD120C"/>
                </a:solidFill>
                <a:latin typeface="Cambria"/>
                <a:cs typeface="Cambria"/>
              </a:rPr>
              <a:t>dissipation</a:t>
            </a:r>
            <a:r>
              <a:rPr lang="it-IT" sz="2100" dirty="0">
                <a:solidFill>
                  <a:srgbClr val="BD120C"/>
                </a:solidFill>
                <a:latin typeface="Cambria"/>
                <a:cs typeface="Cambria"/>
              </a:rPr>
              <a:t>,…</a:t>
            </a:r>
            <a:r>
              <a:rPr lang="it-IT" sz="2100" dirty="0" err="1">
                <a:solidFill>
                  <a:srgbClr val="BD120C"/>
                </a:solidFill>
                <a:latin typeface="Cambria"/>
                <a:cs typeface="Cambria"/>
              </a:rPr>
              <a:t>only</a:t>
            </a:r>
            <a:r>
              <a:rPr lang="it-IT" sz="2100" dirty="0">
                <a:solidFill>
                  <a:srgbClr val="BD120C"/>
                </a:solidFill>
                <a:latin typeface="Cambria"/>
                <a:cs typeface="Cambria"/>
              </a:rPr>
              <a:t> </a:t>
            </a:r>
            <a:r>
              <a:rPr lang="it-IT" sz="2100" dirty="0" err="1">
                <a:solidFill>
                  <a:srgbClr val="BD120C"/>
                </a:solidFill>
                <a:latin typeface="Cambria"/>
                <a:cs typeface="Cambria"/>
              </a:rPr>
              <a:t>conservation</a:t>
            </a:r>
            <a:r>
              <a:rPr lang="it-IT" sz="2100" dirty="0">
                <a:solidFill>
                  <a:srgbClr val="BD120C"/>
                </a:solidFill>
                <a:latin typeface="Cambria"/>
                <a:cs typeface="Cambria"/>
              </a:rPr>
              <a:t> </a:t>
            </a:r>
            <a:r>
              <a:rPr lang="it-IT" sz="2100" dirty="0" err="1">
                <a:solidFill>
                  <a:srgbClr val="BD120C"/>
                </a:solidFill>
                <a:latin typeface="Cambria"/>
                <a:cs typeface="Cambria"/>
              </a:rPr>
              <a:t>laws</a:t>
            </a:r>
            <a:r>
              <a:rPr lang="it-IT" sz="2100" dirty="0">
                <a:solidFill>
                  <a:srgbClr val="BD120C"/>
                </a:solidFill>
                <a:latin typeface="Cambria"/>
                <a:cs typeface="Cambria"/>
              </a:rPr>
              <a:t>!</a:t>
            </a:r>
          </a:p>
          <a:p>
            <a:pPr algn="l">
              <a:lnSpc>
                <a:spcPct val="120000"/>
              </a:lnSpc>
              <a:buFont typeface="Wingdings" charset="0"/>
              <a:buChar char="§"/>
              <a:defRPr/>
            </a:pPr>
            <a:r>
              <a:rPr lang="it-IT" dirty="0">
                <a:solidFill>
                  <a:srgbClr val="BD120C"/>
                </a:solidFill>
                <a:latin typeface="Cambria"/>
                <a:cs typeface="Cambria"/>
              </a:rPr>
              <a:t> Blue </a:t>
            </a:r>
            <a:r>
              <a:rPr lang="it-IT" dirty="0" err="1">
                <a:solidFill>
                  <a:srgbClr val="BD120C"/>
                </a:solidFill>
                <a:latin typeface="Cambria"/>
                <a:cs typeface="Cambria"/>
              </a:rPr>
              <a:t>shift</a:t>
            </a:r>
            <a:r>
              <a:rPr lang="it-IT" dirty="0">
                <a:solidFill>
                  <a:srgbClr val="BD120C"/>
                </a:solidFill>
                <a:latin typeface="Cambria"/>
                <a:cs typeface="Cambria"/>
              </a:rPr>
              <a:t> of </a:t>
            </a:r>
            <a:r>
              <a:rPr lang="it-IT" dirty="0" err="1">
                <a:solidFill>
                  <a:srgbClr val="BD120C"/>
                </a:solidFill>
                <a:latin typeface="Cambria"/>
                <a:cs typeface="Cambria"/>
              </a:rPr>
              <a:t>dN</a:t>
            </a:r>
            <a:r>
              <a:rPr lang="it-IT" dirty="0">
                <a:solidFill>
                  <a:srgbClr val="BD120C"/>
                </a:solidFill>
                <a:latin typeface="Cambria"/>
                <a:cs typeface="Cambria"/>
              </a:rPr>
              <a:t>/</a:t>
            </a:r>
            <a:r>
              <a:rPr lang="it-IT" dirty="0" err="1">
                <a:solidFill>
                  <a:srgbClr val="BD120C"/>
                </a:solidFill>
                <a:latin typeface="Cambria"/>
                <a:cs typeface="Cambria"/>
              </a:rPr>
              <a:t>dp</a:t>
            </a:r>
            <a:r>
              <a:rPr lang="it-IT" baseline="-25000" dirty="0" err="1">
                <a:solidFill>
                  <a:srgbClr val="BD120C"/>
                </a:solidFill>
                <a:latin typeface="Cambria"/>
                <a:cs typeface="Cambria"/>
              </a:rPr>
              <a:t>T</a:t>
            </a:r>
            <a:r>
              <a:rPr lang="it-IT" dirty="0">
                <a:solidFill>
                  <a:srgbClr val="BD120C"/>
                </a:solidFill>
                <a:latin typeface="Cambria"/>
                <a:cs typeface="Cambria"/>
              </a:rPr>
              <a:t> </a:t>
            </a:r>
            <a:r>
              <a:rPr lang="it-IT" dirty="0" err="1">
                <a:solidFill>
                  <a:srgbClr val="BD120C"/>
                </a:solidFill>
                <a:latin typeface="Cambria"/>
                <a:cs typeface="Cambria"/>
              </a:rPr>
              <a:t>hadron</a:t>
            </a:r>
            <a:r>
              <a:rPr lang="it-IT" dirty="0">
                <a:solidFill>
                  <a:srgbClr val="BD120C"/>
                </a:solidFill>
                <a:latin typeface="Cambria"/>
                <a:cs typeface="Cambria"/>
              </a:rPr>
              <a:t> </a:t>
            </a:r>
            <a:r>
              <a:rPr lang="it-IT" dirty="0" err="1">
                <a:solidFill>
                  <a:srgbClr val="BD120C"/>
                </a:solidFill>
                <a:latin typeface="Cambria"/>
                <a:cs typeface="Cambria"/>
              </a:rPr>
              <a:t>spectra</a:t>
            </a:r>
            <a:endParaRPr lang="it-IT" dirty="0">
              <a:solidFill>
                <a:srgbClr val="BD120C"/>
              </a:solidFill>
              <a:latin typeface="Cambria"/>
              <a:cs typeface="Cambria"/>
            </a:endParaRPr>
          </a:p>
          <a:p>
            <a:pPr algn="l">
              <a:buFont typeface="Wingdings" charset="0"/>
              <a:buChar char="§"/>
              <a:defRPr/>
            </a:pPr>
            <a:r>
              <a:rPr lang="it-IT" dirty="0">
                <a:solidFill>
                  <a:srgbClr val="BD120C"/>
                </a:solidFill>
                <a:latin typeface="Cambria"/>
                <a:cs typeface="Cambria"/>
              </a:rPr>
              <a:t> Large v</a:t>
            </a:r>
            <a:r>
              <a:rPr lang="it-IT" baseline="-25000" dirty="0">
                <a:solidFill>
                  <a:srgbClr val="BD120C"/>
                </a:solidFill>
                <a:latin typeface="Cambria"/>
                <a:cs typeface="Cambria"/>
              </a:rPr>
              <a:t>2</a:t>
            </a:r>
            <a:r>
              <a:rPr lang="it-IT" dirty="0">
                <a:solidFill>
                  <a:srgbClr val="BD120C"/>
                </a:solidFill>
                <a:latin typeface="Cambria"/>
                <a:cs typeface="Cambria"/>
              </a:rPr>
              <a:t>/</a:t>
            </a:r>
            <a:r>
              <a:rPr lang="it-IT" dirty="0">
                <a:solidFill>
                  <a:srgbClr val="BD120C"/>
                </a:solidFill>
                <a:latin typeface="Symbol" charset="2"/>
                <a:cs typeface="Symbol" charset="2"/>
              </a:rPr>
              <a:t>e</a:t>
            </a:r>
            <a:r>
              <a:rPr lang="it-IT" dirty="0">
                <a:solidFill>
                  <a:srgbClr val="BD120C"/>
                </a:solidFill>
                <a:latin typeface="Cambria"/>
                <a:cs typeface="Cambria"/>
              </a:rPr>
              <a:t> </a:t>
            </a:r>
          </a:p>
          <a:p>
            <a:pPr algn="l">
              <a:buFont typeface="Wingdings" charset="0"/>
              <a:buChar char="§"/>
              <a:defRPr/>
            </a:pPr>
            <a:r>
              <a:rPr lang="it-IT" dirty="0">
                <a:solidFill>
                  <a:srgbClr val="BD120C"/>
                </a:solidFill>
                <a:latin typeface="Cambria"/>
                <a:cs typeface="Cambria"/>
              </a:rPr>
              <a:t> Mass </a:t>
            </a:r>
            <a:r>
              <a:rPr lang="it-IT" dirty="0" err="1">
                <a:solidFill>
                  <a:srgbClr val="BD120C"/>
                </a:solidFill>
                <a:latin typeface="Cambria"/>
                <a:cs typeface="Cambria"/>
              </a:rPr>
              <a:t>ordering</a:t>
            </a:r>
            <a:r>
              <a:rPr lang="it-IT" dirty="0">
                <a:solidFill>
                  <a:srgbClr val="BD120C"/>
                </a:solidFill>
                <a:latin typeface="Cambria"/>
                <a:cs typeface="Cambria"/>
              </a:rPr>
              <a:t> of v</a:t>
            </a:r>
            <a:r>
              <a:rPr lang="it-IT" baseline="-25000" dirty="0">
                <a:solidFill>
                  <a:srgbClr val="BD120C"/>
                </a:solidFill>
                <a:latin typeface="Cambria"/>
                <a:cs typeface="Cambria"/>
              </a:rPr>
              <a:t>2</a:t>
            </a:r>
            <a:r>
              <a:rPr lang="it-IT" dirty="0">
                <a:solidFill>
                  <a:srgbClr val="BD120C"/>
                </a:solidFill>
                <a:latin typeface="Cambria"/>
                <a:cs typeface="Cambria"/>
              </a:rPr>
              <a:t>(</a:t>
            </a:r>
            <a:r>
              <a:rPr lang="it-IT" dirty="0" err="1">
                <a:solidFill>
                  <a:srgbClr val="BD120C"/>
                </a:solidFill>
                <a:latin typeface="Cambria"/>
                <a:cs typeface="Cambria"/>
              </a:rPr>
              <a:t>p</a:t>
            </a:r>
            <a:r>
              <a:rPr lang="it-IT" baseline="-25000" dirty="0" err="1">
                <a:solidFill>
                  <a:srgbClr val="BD120C"/>
                </a:solidFill>
                <a:latin typeface="Cambria"/>
                <a:cs typeface="Cambria"/>
              </a:rPr>
              <a:t>T</a:t>
            </a:r>
            <a:r>
              <a:rPr lang="it-IT" dirty="0">
                <a:solidFill>
                  <a:srgbClr val="BD120C"/>
                </a:solidFill>
                <a:latin typeface="Cambria"/>
                <a:cs typeface="Cambria"/>
              </a:rPr>
              <a:t>)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48"/>
          <a:stretch>
            <a:fillRect/>
          </a:stretch>
        </p:blipFill>
        <p:spPr bwMode="auto">
          <a:xfrm>
            <a:off x="4835525" y="3683000"/>
            <a:ext cx="411480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3656013"/>
            <a:ext cx="4105275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2057400" y="4114800"/>
            <a:ext cx="5105400" cy="1371600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rPr>
              <a:t>Not superposition of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rPr>
              <a:t>pp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rPr>
              <a:t> collisions, but a nearly thermalized matter which behaves like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 perfect fluid!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Zero dissipation?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809875" y="787400"/>
          <a:ext cx="376713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09" name="Equation" r:id="rId13" imgW="1689100" imgH="254000" progId="Equation.3">
                  <p:embed/>
                </p:oleObj>
              </mc:Choice>
              <mc:Fallback>
                <p:oleObj name="Equation" r:id="rId13" imgW="1689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75" y="787400"/>
                        <a:ext cx="3767138" cy="566738"/>
                      </a:xfrm>
                      <a:prstGeom prst="rect">
                        <a:avLst/>
                      </a:prstGeom>
                      <a:solidFill>
                        <a:srgbClr val="A5FF8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30170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76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9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AutoShape 2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9555" name="Text Box 3"/>
          <p:cNvSpPr txBox="1">
            <a:spLocks noChangeArrowheads="1"/>
          </p:cNvSpPr>
          <p:nvPr/>
        </p:nvSpPr>
        <p:spPr bwMode="auto">
          <a:xfrm>
            <a:off x="2286000" y="-60325"/>
            <a:ext cx="47228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cs typeface="+mn-cs"/>
              </a:rPr>
              <a:t>Hadronization</a:t>
            </a: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cs typeface="+mn-cs"/>
              </a:rPr>
              <a:t> Modified</a:t>
            </a:r>
          </a:p>
        </p:txBody>
      </p:sp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98" r="31783"/>
          <a:stretch>
            <a:fillRect/>
          </a:stretch>
        </p:blipFill>
        <p:spPr bwMode="auto">
          <a:xfrm>
            <a:off x="228600" y="990600"/>
            <a:ext cx="3962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9557" name="Text Box 5"/>
          <p:cNvSpPr txBox="1">
            <a:spLocks noChangeArrowheads="1"/>
          </p:cNvSpPr>
          <p:nvPr/>
        </p:nvSpPr>
        <p:spPr bwMode="auto">
          <a:xfrm>
            <a:off x="990600" y="614363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+mn-cs"/>
              </a:rPr>
              <a:t>Baryon/Mesons</a:t>
            </a:r>
          </a:p>
        </p:txBody>
      </p:sp>
      <p:sp>
        <p:nvSpPr>
          <p:cNvPr id="279558" name="Freeform 6"/>
          <p:cNvSpPr>
            <a:spLocks/>
          </p:cNvSpPr>
          <p:nvPr/>
        </p:nvSpPr>
        <p:spPr bwMode="auto">
          <a:xfrm>
            <a:off x="1155700" y="2036763"/>
            <a:ext cx="2501900" cy="1697037"/>
          </a:xfrm>
          <a:custGeom>
            <a:avLst/>
            <a:gdLst>
              <a:gd name="T0" fmla="*/ 0 w 1576"/>
              <a:gd name="T1" fmla="*/ 858 h 858"/>
              <a:gd name="T2" fmla="*/ 280 w 1576"/>
              <a:gd name="T3" fmla="*/ 637 h 858"/>
              <a:gd name="T4" fmla="*/ 520 w 1576"/>
              <a:gd name="T5" fmla="*/ 397 h 858"/>
              <a:gd name="T6" fmla="*/ 745 w 1576"/>
              <a:gd name="T7" fmla="*/ 228 h 858"/>
              <a:gd name="T8" fmla="*/ 1113 w 1576"/>
              <a:gd name="T9" fmla="*/ 36 h 858"/>
              <a:gd name="T10" fmla="*/ 1336 w 1576"/>
              <a:gd name="T11" fmla="*/ 13 h 858"/>
              <a:gd name="T12" fmla="*/ 1576 w 1576"/>
              <a:gd name="T13" fmla="*/ 109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76" h="858">
                <a:moveTo>
                  <a:pt x="0" y="858"/>
                </a:moveTo>
                <a:cubicBezTo>
                  <a:pt x="47" y="823"/>
                  <a:pt x="193" y="714"/>
                  <a:pt x="280" y="637"/>
                </a:cubicBezTo>
                <a:cubicBezTo>
                  <a:pt x="367" y="560"/>
                  <a:pt x="442" y="465"/>
                  <a:pt x="520" y="397"/>
                </a:cubicBezTo>
                <a:cubicBezTo>
                  <a:pt x="598" y="329"/>
                  <a:pt x="646" y="288"/>
                  <a:pt x="745" y="228"/>
                </a:cubicBezTo>
                <a:cubicBezTo>
                  <a:pt x="844" y="168"/>
                  <a:pt x="1015" y="72"/>
                  <a:pt x="1113" y="36"/>
                </a:cubicBezTo>
                <a:cubicBezTo>
                  <a:pt x="1211" y="0"/>
                  <a:pt x="1259" y="1"/>
                  <a:pt x="1336" y="13"/>
                </a:cubicBezTo>
                <a:cubicBezTo>
                  <a:pt x="1413" y="25"/>
                  <a:pt x="1536" y="93"/>
                  <a:pt x="1576" y="109"/>
                </a:cubicBezTo>
              </a:path>
            </a:pathLst>
          </a:custGeom>
          <a:noFill/>
          <a:ln w="57150" cap="sq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9559" name="Text Box 7"/>
          <p:cNvSpPr txBox="1">
            <a:spLocks noChangeArrowheads="1"/>
          </p:cNvSpPr>
          <p:nvPr/>
        </p:nvSpPr>
        <p:spPr bwMode="auto">
          <a:xfrm rot="-1171304">
            <a:off x="2209800" y="1676400"/>
            <a:ext cx="9271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1800" b="1">
                <a:latin typeface="Arial" charset="0"/>
                <a:cs typeface="+mn-cs"/>
              </a:rPr>
              <a:t>Au+Au</a:t>
            </a:r>
          </a:p>
        </p:txBody>
      </p:sp>
      <p:sp>
        <p:nvSpPr>
          <p:cNvPr id="279560" name="Text Box 8"/>
          <p:cNvSpPr txBox="1">
            <a:spLocks noChangeArrowheads="1"/>
          </p:cNvSpPr>
          <p:nvPr/>
        </p:nvSpPr>
        <p:spPr bwMode="auto">
          <a:xfrm>
            <a:off x="2971800" y="2971800"/>
            <a:ext cx="5969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1800" b="1">
                <a:latin typeface="Arial" charset="0"/>
                <a:cs typeface="+mn-cs"/>
              </a:rPr>
              <a:t>p+p</a:t>
            </a:r>
          </a:p>
        </p:txBody>
      </p:sp>
      <p:sp>
        <p:nvSpPr>
          <p:cNvPr id="279562" name="Text Box 10"/>
          <p:cNvSpPr txBox="1">
            <a:spLocks noChangeArrowheads="1"/>
          </p:cNvSpPr>
          <p:nvPr/>
        </p:nvSpPr>
        <p:spPr bwMode="auto">
          <a:xfrm>
            <a:off x="304800" y="3870325"/>
            <a:ext cx="2740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b="1">
                <a:latin typeface="Times New Roman" charset="0"/>
                <a:cs typeface="+mn-cs"/>
              </a:rPr>
              <a:t>PHENIX, PRL89(2003)</a:t>
            </a:r>
          </a:p>
        </p:txBody>
      </p:sp>
      <p:sp>
        <p:nvSpPr>
          <p:cNvPr id="279563" name="Text Box 11"/>
          <p:cNvSpPr txBox="1">
            <a:spLocks noChangeArrowheads="1"/>
          </p:cNvSpPr>
          <p:nvPr/>
        </p:nvSpPr>
        <p:spPr bwMode="auto">
          <a:xfrm>
            <a:off x="139700" y="4200525"/>
            <a:ext cx="40735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+mn-cs"/>
              </a:rPr>
              <a:t>Use medium and not vacuum</a:t>
            </a:r>
          </a:p>
          <a:p>
            <a:pPr algn="l" eaLnBrk="1" hangingPunct="1"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+mn-cs"/>
              </a:rPr>
              <a:t>-&gt; Quark coalescence</a:t>
            </a:r>
          </a:p>
          <a:p>
            <a:pPr algn="l" eaLnBrk="1" hangingPunct="1"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+mn-cs"/>
              </a:rPr>
              <a:t>More easy to produce baryons!</a:t>
            </a:r>
          </a:p>
        </p:txBody>
      </p:sp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5237163" y="614363"/>
            <a:ext cx="2955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+mn-cs"/>
              </a:rPr>
              <a:t>Quark number scaling</a:t>
            </a:r>
          </a:p>
        </p:txBody>
      </p:sp>
      <p:sp>
        <p:nvSpPr>
          <p:cNvPr id="279567" name="Text Box 15"/>
          <p:cNvSpPr txBox="1">
            <a:spLocks noChangeArrowheads="1"/>
          </p:cNvSpPr>
          <p:nvPr/>
        </p:nvSpPr>
        <p:spPr bwMode="auto">
          <a:xfrm>
            <a:off x="4894263" y="5334000"/>
            <a:ext cx="42497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Hadronization is modified</a:t>
            </a:r>
          </a:p>
          <a:p>
            <a:pPr eaLnBrk="1" hangingPunct="1">
              <a:defRPr/>
            </a:pP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Dynamical quarks are visible</a:t>
            </a:r>
          </a:p>
        </p:txBody>
      </p:sp>
      <p:grpSp>
        <p:nvGrpSpPr>
          <p:cNvPr id="110604" name="Group 16"/>
          <p:cNvGrpSpPr>
            <a:grpSpLocks/>
          </p:cNvGrpSpPr>
          <p:nvPr/>
        </p:nvGrpSpPr>
        <p:grpSpPr bwMode="auto">
          <a:xfrm>
            <a:off x="4308475" y="4343400"/>
            <a:ext cx="796925" cy="846138"/>
            <a:chOff x="554" y="3581"/>
            <a:chExt cx="683" cy="744"/>
          </a:xfrm>
        </p:grpSpPr>
        <p:grpSp>
          <p:nvGrpSpPr>
            <p:cNvPr id="110613" name="Group 17"/>
            <p:cNvGrpSpPr>
              <a:grpSpLocks/>
            </p:cNvGrpSpPr>
            <p:nvPr/>
          </p:nvGrpSpPr>
          <p:grpSpPr bwMode="auto">
            <a:xfrm rot="1892879">
              <a:off x="944" y="4069"/>
              <a:ext cx="250" cy="256"/>
              <a:chOff x="720" y="3840"/>
              <a:chExt cx="384" cy="336"/>
            </a:xfrm>
          </p:grpSpPr>
          <p:sp>
            <p:nvSpPr>
              <p:cNvPr id="279570" name="Oval 18"/>
              <p:cNvSpPr>
                <a:spLocks noChangeArrowheads="1"/>
              </p:cNvSpPr>
              <p:nvPr/>
            </p:nvSpPr>
            <p:spPr bwMode="auto">
              <a:xfrm>
                <a:off x="723" y="3842"/>
                <a:ext cx="380" cy="332"/>
              </a:xfrm>
              <a:prstGeom prst="ellipse">
                <a:avLst/>
              </a:prstGeom>
              <a:solidFill>
                <a:srgbClr val="FFCC66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571" name="Oval 19"/>
              <p:cNvSpPr>
                <a:spLocks noChangeArrowheads="1"/>
              </p:cNvSpPr>
              <p:nvPr/>
            </p:nvSpPr>
            <p:spPr bwMode="auto">
              <a:xfrm>
                <a:off x="953" y="3934"/>
                <a:ext cx="96" cy="97"/>
              </a:xfrm>
              <a:prstGeom prst="ellipse">
                <a:avLst/>
              </a:prstGeom>
              <a:solidFill>
                <a:srgbClr val="66FFFF"/>
              </a:solidFill>
              <a:ln w="57150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572" name="Oval 20"/>
              <p:cNvSpPr>
                <a:spLocks noChangeArrowheads="1"/>
              </p:cNvSpPr>
              <p:nvPr/>
            </p:nvSpPr>
            <p:spPr bwMode="auto">
              <a:xfrm>
                <a:off x="760" y="3981"/>
                <a:ext cx="96" cy="97"/>
              </a:xfrm>
              <a:prstGeom prst="ellipse">
                <a:avLst/>
              </a:prstGeom>
              <a:solidFill>
                <a:schemeClr val="accent2"/>
              </a:solidFill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10614" name="Group 21"/>
            <p:cNvGrpSpPr>
              <a:grpSpLocks/>
            </p:cNvGrpSpPr>
            <p:nvPr/>
          </p:nvGrpSpPr>
          <p:grpSpPr bwMode="auto">
            <a:xfrm rot="1892879">
              <a:off x="986" y="3581"/>
              <a:ext cx="251" cy="256"/>
              <a:chOff x="1440" y="2784"/>
              <a:chExt cx="384" cy="336"/>
            </a:xfrm>
          </p:grpSpPr>
          <p:sp>
            <p:nvSpPr>
              <p:cNvPr id="279574" name="Oval 22"/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383" cy="332"/>
              </a:xfrm>
              <a:prstGeom prst="ellipse">
                <a:avLst/>
              </a:prstGeom>
              <a:solidFill>
                <a:srgbClr val="FFCC66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575" name="Oval 23"/>
              <p:cNvSpPr>
                <a:spLocks noChangeArrowheads="1"/>
              </p:cNvSpPr>
              <p:nvPr/>
            </p:nvSpPr>
            <p:spPr bwMode="auto">
              <a:xfrm>
                <a:off x="1550" y="2832"/>
                <a:ext cx="106" cy="9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576" name="Oval 24"/>
              <p:cNvSpPr>
                <a:spLocks noChangeArrowheads="1"/>
              </p:cNvSpPr>
              <p:nvPr/>
            </p:nvSpPr>
            <p:spPr bwMode="auto">
              <a:xfrm>
                <a:off x="1659" y="2927"/>
                <a:ext cx="110" cy="97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577" name="Oval 25"/>
              <p:cNvSpPr>
                <a:spLocks noChangeArrowheads="1"/>
              </p:cNvSpPr>
              <p:nvPr/>
            </p:nvSpPr>
            <p:spPr bwMode="auto">
              <a:xfrm>
                <a:off x="1493" y="2976"/>
                <a:ext cx="110" cy="92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9578" name="Oval 26"/>
            <p:cNvSpPr>
              <a:spLocks noChangeArrowheads="1"/>
            </p:cNvSpPr>
            <p:nvPr/>
          </p:nvSpPr>
          <p:spPr bwMode="auto">
            <a:xfrm rot="1892879">
              <a:off x="554" y="3931"/>
              <a:ext cx="71" cy="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579" name="Oval 27"/>
            <p:cNvSpPr>
              <a:spLocks noChangeArrowheads="1"/>
            </p:cNvSpPr>
            <p:nvPr/>
          </p:nvSpPr>
          <p:spPr bwMode="auto">
            <a:xfrm rot="1892879">
              <a:off x="632" y="3806"/>
              <a:ext cx="72" cy="74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580" name="Oval 28"/>
            <p:cNvSpPr>
              <a:spLocks noChangeArrowheads="1"/>
            </p:cNvSpPr>
            <p:nvPr/>
          </p:nvSpPr>
          <p:spPr bwMode="auto">
            <a:xfrm rot="1892879">
              <a:off x="672" y="3919"/>
              <a:ext cx="72" cy="73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581" name="Oval 29"/>
            <p:cNvSpPr>
              <a:spLocks noChangeArrowheads="1"/>
            </p:cNvSpPr>
            <p:nvPr/>
          </p:nvSpPr>
          <p:spPr bwMode="auto">
            <a:xfrm rot="1892879">
              <a:off x="596" y="4042"/>
              <a:ext cx="63" cy="74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582" name="Oval 30"/>
            <p:cNvSpPr>
              <a:spLocks noChangeArrowheads="1"/>
            </p:cNvSpPr>
            <p:nvPr/>
          </p:nvSpPr>
          <p:spPr bwMode="auto">
            <a:xfrm rot="1892879">
              <a:off x="676" y="4092"/>
              <a:ext cx="72" cy="73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583" name="Line 31"/>
            <p:cNvSpPr>
              <a:spLocks noChangeShapeType="1"/>
            </p:cNvSpPr>
            <p:nvPr/>
          </p:nvSpPr>
          <p:spPr bwMode="auto">
            <a:xfrm rot="1892879" flipV="1">
              <a:off x="793" y="3749"/>
              <a:ext cx="94" cy="145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584" name="Line 32"/>
            <p:cNvSpPr>
              <a:spLocks noChangeShapeType="1"/>
            </p:cNvSpPr>
            <p:nvPr/>
          </p:nvSpPr>
          <p:spPr bwMode="auto">
            <a:xfrm rot="1892879" flipV="1">
              <a:off x="781" y="4127"/>
              <a:ext cx="125" cy="3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9585" name="Text Box 3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752600" y="6338888"/>
            <a:ext cx="5508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1800">
                <a:solidFill>
                  <a:srgbClr val="FF9933"/>
                </a:solidFill>
                <a:latin typeface="Berlin Sans FB" charset="0"/>
                <a:cs typeface="+mn-cs"/>
              </a:rPr>
              <a:t>Fries-Greco-Sorensen - Ann. Rev. Part. Sci. 58, 177 (2008)</a:t>
            </a:r>
            <a:endParaRPr lang="it-IT" sz="1800">
              <a:solidFill>
                <a:schemeClr val="accent1"/>
              </a:solidFill>
              <a:latin typeface="Berlin Sans FB" charset="0"/>
              <a:cs typeface="+mn-cs"/>
            </a:endParaRPr>
          </a:p>
        </p:txBody>
      </p:sp>
      <p:graphicFrame>
        <p:nvGraphicFramePr>
          <p:cNvPr id="110606" name="Object 38"/>
          <p:cNvGraphicFramePr>
            <a:graphicFrameLocks noChangeAspect="1"/>
          </p:cNvGraphicFramePr>
          <p:nvPr/>
        </p:nvGraphicFramePr>
        <p:xfrm>
          <a:off x="76200" y="5395913"/>
          <a:ext cx="4191000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4" name="Equation" r:id="rId4" imgW="2895600" imgH="431800" progId="Equation.3">
                  <p:embed/>
                </p:oleObj>
              </mc:Choice>
              <mc:Fallback>
                <p:oleObj name="Equation" r:id="rId4" imgW="2895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5395913"/>
                        <a:ext cx="4191000" cy="623887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9593" name="Object 41"/>
          <p:cNvGraphicFramePr>
            <a:graphicFrameLocks noChangeAspect="1"/>
          </p:cNvGraphicFramePr>
          <p:nvPr/>
        </p:nvGraphicFramePr>
        <p:xfrm>
          <a:off x="5638800" y="4343400"/>
          <a:ext cx="27432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5" name="Equation" r:id="rId6" imgW="1523339" imgH="545863" progId="Equation.3">
                  <p:embed/>
                </p:oleObj>
              </mc:Choice>
              <mc:Fallback>
                <p:oleObj name="Equation" r:id="rId6" imgW="1523339" imgH="54586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343400"/>
                        <a:ext cx="2743200" cy="9525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9566" name="Object 14"/>
          <p:cNvGraphicFramePr>
            <a:graphicFrameLocks noChangeAspect="1"/>
          </p:cNvGraphicFramePr>
          <p:nvPr/>
        </p:nvGraphicFramePr>
        <p:xfrm>
          <a:off x="6248400" y="4410075"/>
          <a:ext cx="12954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6" name="Equation" r:id="rId8" imgW="736280" imgH="495085" progId="Equation.3">
                  <p:embed/>
                </p:oleObj>
              </mc:Choice>
              <mc:Fallback>
                <p:oleObj name="Equation" r:id="rId8" imgW="736280" imgH="4950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4410075"/>
                        <a:ext cx="1295400" cy="847725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57150">
                        <a:solidFill>
                          <a:srgbClr val="0033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9587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15042" r="2000" b="6325"/>
          <a:stretch>
            <a:fillRect/>
          </a:stretch>
        </p:blipFill>
        <p:spPr bwMode="auto">
          <a:xfrm>
            <a:off x="4724400" y="990600"/>
            <a:ext cx="4038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9595" name="Text Box 43"/>
          <p:cNvSpPr txBox="1">
            <a:spLocks noChangeArrowheads="1"/>
          </p:cNvSpPr>
          <p:nvPr/>
        </p:nvSpPr>
        <p:spPr bwMode="auto">
          <a:xfrm rot="-2321667">
            <a:off x="7162800" y="1889125"/>
            <a:ext cx="960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cs typeface="+mn-cs"/>
              </a:rPr>
              <a:t>Baryon</a:t>
            </a:r>
          </a:p>
        </p:txBody>
      </p:sp>
      <p:sp>
        <p:nvSpPr>
          <p:cNvPr id="279596" name="Text Box 44"/>
          <p:cNvSpPr txBox="1">
            <a:spLocks noChangeArrowheads="1"/>
          </p:cNvSpPr>
          <p:nvPr/>
        </p:nvSpPr>
        <p:spPr bwMode="auto">
          <a:xfrm>
            <a:off x="7620000" y="2743200"/>
            <a:ext cx="88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cs typeface="+mn-cs"/>
              </a:rPr>
              <a:t>Meson</a:t>
            </a:r>
          </a:p>
        </p:txBody>
      </p:sp>
      <p:pic>
        <p:nvPicPr>
          <p:cNvPr id="27956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4726" r="9299" b="4726"/>
          <a:stretch>
            <a:fillRect/>
          </a:stretch>
        </p:blipFill>
        <p:spPr bwMode="auto">
          <a:xfrm>
            <a:off x="4724400" y="990600"/>
            <a:ext cx="4267200" cy="318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52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79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QM17_Plot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" t="63791" r="1941" b="-21"/>
          <a:stretch/>
        </p:blipFill>
        <p:spPr>
          <a:xfrm>
            <a:off x="174455" y="2095199"/>
            <a:ext cx="8769018" cy="243289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067086" y="2931862"/>
            <a:ext cx="1096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QM2017</a:t>
            </a:r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02088" y="162138"/>
            <a:ext cx="75932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BD120C"/>
                </a:solidFill>
                <a:latin typeface="Optima"/>
                <a:cs typeface="Optima"/>
              </a:rPr>
              <a:t>Last </a:t>
            </a:r>
            <a:r>
              <a:rPr lang="it-IT" sz="3200" dirty="0" err="1" smtClean="0">
                <a:solidFill>
                  <a:srgbClr val="BD120C"/>
                </a:solidFill>
                <a:latin typeface="Optima"/>
                <a:cs typeface="Optima"/>
              </a:rPr>
              <a:t>Result</a:t>
            </a:r>
            <a:r>
              <a:rPr lang="it-IT" sz="3200" dirty="0" smtClean="0">
                <a:solidFill>
                  <a:srgbClr val="BD120C"/>
                </a:solidFill>
                <a:latin typeface="Optima"/>
                <a:cs typeface="Optima"/>
              </a:rPr>
              <a:t> from LHC: </a:t>
            </a:r>
            <a:r>
              <a:rPr lang="it-IT" sz="3200" dirty="0" err="1" smtClean="0">
                <a:solidFill>
                  <a:srgbClr val="BD120C"/>
                </a:solidFill>
                <a:latin typeface="Symbol" charset="2"/>
                <a:cs typeface="Symbol" charset="2"/>
              </a:rPr>
              <a:t>f</a:t>
            </a:r>
            <a:r>
              <a:rPr lang="it-IT" sz="3200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200" dirty="0" err="1" smtClean="0">
                <a:solidFill>
                  <a:srgbClr val="BD120C"/>
                </a:solidFill>
                <a:latin typeface="Optima"/>
                <a:cs typeface="Optima"/>
              </a:rPr>
              <a:t>flows</a:t>
            </a:r>
            <a:r>
              <a:rPr lang="it-IT" sz="3200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200" dirty="0" err="1" smtClean="0">
                <a:solidFill>
                  <a:srgbClr val="BD120C"/>
                </a:solidFill>
                <a:latin typeface="Optima"/>
                <a:cs typeface="Optima"/>
              </a:rPr>
              <a:t>also</a:t>
            </a:r>
            <a:r>
              <a:rPr lang="it-IT" sz="3200" dirty="0" smtClean="0">
                <a:solidFill>
                  <a:srgbClr val="BD120C"/>
                </a:solidFill>
                <a:latin typeface="Optima"/>
                <a:cs typeface="Optima"/>
              </a:rPr>
              <a:t> with </a:t>
            </a:r>
            <a:r>
              <a:rPr lang="it-IT" sz="3200" dirty="0" err="1" smtClean="0">
                <a:solidFill>
                  <a:srgbClr val="BD120C"/>
                </a:solidFill>
                <a:latin typeface="Optima"/>
                <a:cs typeface="Optima"/>
              </a:rPr>
              <a:t>n</a:t>
            </a:r>
            <a:r>
              <a:rPr lang="it-IT" sz="3200" baseline="-25000" dirty="0" err="1" smtClean="0">
                <a:solidFill>
                  <a:srgbClr val="BD120C"/>
                </a:solidFill>
                <a:latin typeface="Optima"/>
                <a:cs typeface="Optima"/>
              </a:rPr>
              <a:t>q</a:t>
            </a:r>
            <a:r>
              <a:rPr lang="it-IT" sz="3200" dirty="0" smtClean="0">
                <a:solidFill>
                  <a:srgbClr val="BD120C"/>
                </a:solidFill>
                <a:latin typeface="Optima"/>
                <a:cs typeface="Optima"/>
              </a:rPr>
              <a:t>  </a:t>
            </a:r>
            <a:endParaRPr lang="it-IT" sz="3200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4455" y="1141065"/>
            <a:ext cx="6717058" cy="893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200" dirty="0" err="1" smtClean="0">
                <a:latin typeface="Optima"/>
                <a:cs typeface="Optima"/>
              </a:rPr>
              <a:t>P</a:t>
            </a:r>
            <a:r>
              <a:rPr lang="it-IT" sz="2200" dirty="0" smtClean="0">
                <a:latin typeface="Optima"/>
                <a:cs typeface="Optima"/>
              </a:rPr>
              <a:t> (</a:t>
            </a:r>
            <a:r>
              <a:rPr lang="it-IT" sz="2200" dirty="0" err="1" smtClean="0">
                <a:latin typeface="Optima"/>
                <a:cs typeface="Optima"/>
              </a:rPr>
              <a:t>qqq</a:t>
            </a:r>
            <a:r>
              <a:rPr lang="it-IT" sz="2200" dirty="0" smtClean="0">
                <a:latin typeface="Optima"/>
                <a:cs typeface="Optima"/>
              </a:rPr>
              <a:t>), </a:t>
            </a:r>
            <a:r>
              <a:rPr lang="it-IT" sz="2200" dirty="0" err="1" smtClean="0">
                <a:latin typeface="Symbol" charset="2"/>
                <a:cs typeface="Symbol" charset="2"/>
              </a:rPr>
              <a:t>f</a:t>
            </a:r>
            <a:r>
              <a:rPr lang="it-IT" sz="2200" dirty="0" smtClean="0">
                <a:latin typeface="Optima"/>
                <a:cs typeface="Optima"/>
              </a:rPr>
              <a:t>(</a:t>
            </a:r>
            <a:r>
              <a:rPr lang="it-IT" sz="2200" dirty="0" err="1" smtClean="0">
                <a:latin typeface="Optima"/>
                <a:cs typeface="Optima"/>
              </a:rPr>
              <a:t>qq</a:t>
            </a:r>
            <a:r>
              <a:rPr lang="it-IT" sz="2200" dirty="0" smtClean="0">
                <a:latin typeface="Optima"/>
                <a:cs typeface="Optima"/>
              </a:rPr>
              <a:t>) with </a:t>
            </a:r>
            <a:r>
              <a:rPr lang="it-IT" sz="2200" b="1" dirty="0" smtClean="0">
                <a:solidFill>
                  <a:srgbClr val="0000FF"/>
                </a:solidFill>
              </a:rPr>
              <a:t>M</a:t>
            </a:r>
            <a:r>
              <a:rPr lang="it-IT" sz="2200" b="1" baseline="-25000" dirty="0">
                <a:solidFill>
                  <a:srgbClr val="0000FF"/>
                </a:solidFill>
              </a:rPr>
              <a:t>p</a:t>
            </a:r>
            <a:r>
              <a:rPr lang="it-IT" sz="2200" b="1" dirty="0" smtClean="0"/>
              <a:t> ≈ </a:t>
            </a:r>
            <a:r>
              <a:rPr lang="it-IT" sz="2200" b="1" dirty="0" smtClean="0">
                <a:solidFill>
                  <a:srgbClr val="008000"/>
                </a:solidFill>
              </a:rPr>
              <a:t>M</a:t>
            </a:r>
            <a:r>
              <a:rPr lang="it-IT" sz="2200" b="1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f</a:t>
            </a:r>
            <a:r>
              <a:rPr lang="it-IT" sz="2200" b="1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it-IT" sz="2200" dirty="0">
                <a:latin typeface="Optima"/>
                <a:cs typeface="Optima"/>
              </a:rPr>
              <a:t>S</a:t>
            </a:r>
            <a:r>
              <a:rPr lang="it-IT" sz="2200" dirty="0" smtClean="0">
                <a:latin typeface="Optima"/>
                <a:cs typeface="Optima"/>
              </a:rPr>
              <a:t>o do </a:t>
            </a:r>
            <a:r>
              <a:rPr lang="it-IT" sz="2200" dirty="0" err="1" smtClean="0">
                <a:latin typeface="Optima"/>
                <a:cs typeface="Optima"/>
              </a:rPr>
              <a:t>they</a:t>
            </a:r>
            <a:r>
              <a:rPr lang="it-IT" sz="2200" dirty="0" smtClean="0">
                <a:latin typeface="Optima"/>
                <a:cs typeface="Optima"/>
              </a:rPr>
              <a:t> flow </a:t>
            </a:r>
            <a:r>
              <a:rPr lang="it-IT" sz="2200" dirty="0" err="1" smtClean="0">
                <a:latin typeface="Optima"/>
                <a:cs typeface="Optima"/>
              </a:rPr>
              <a:t>at</a:t>
            </a:r>
            <a:r>
              <a:rPr lang="it-IT" sz="2200" dirty="0" smtClean="0">
                <a:latin typeface="Optima"/>
                <a:cs typeface="Optima"/>
              </a:rPr>
              <a:t> the </a:t>
            </a:r>
            <a:r>
              <a:rPr lang="it-IT" sz="2200" dirty="0" err="1" smtClean="0">
                <a:latin typeface="Optima"/>
                <a:cs typeface="Optima"/>
              </a:rPr>
              <a:t>same</a:t>
            </a:r>
            <a:r>
              <a:rPr lang="it-IT" sz="2200" dirty="0" smtClean="0">
                <a:latin typeface="Optima"/>
                <a:cs typeface="Optima"/>
              </a:rPr>
              <a:t> way: </a:t>
            </a:r>
            <a:r>
              <a:rPr lang="it-IT" sz="2200" dirty="0" err="1" smtClean="0">
                <a:latin typeface="Optima"/>
                <a:cs typeface="Optima"/>
              </a:rPr>
              <a:t>hydrodynamic</a:t>
            </a:r>
            <a:r>
              <a:rPr lang="it-IT" sz="2200" dirty="0" smtClean="0">
                <a:latin typeface="Optima"/>
                <a:cs typeface="Optima"/>
              </a:rPr>
              <a:t> flow?  </a:t>
            </a:r>
            <a:endParaRPr lang="it-IT" sz="2200" dirty="0">
              <a:latin typeface="Optima"/>
              <a:cs typeface="Optim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84894" y="4535271"/>
            <a:ext cx="591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Font typeface="Symbol" charset="0"/>
              <a:buChar char="F"/>
            </a:pPr>
            <a:r>
              <a:rPr lang="it-IT" sz="2400" dirty="0" smtClean="0">
                <a:solidFill>
                  <a:srgbClr val="008000"/>
                </a:solidFill>
                <a:latin typeface="Optima"/>
                <a:cs typeface="Optima"/>
              </a:rPr>
              <a:t>flow with </a:t>
            </a:r>
            <a:r>
              <a:rPr lang="it-IT" sz="2400" dirty="0" err="1" smtClean="0">
                <a:solidFill>
                  <a:srgbClr val="008000"/>
                </a:solidFill>
                <a:latin typeface="Optima"/>
                <a:cs typeface="Optima"/>
              </a:rPr>
              <a:t>its</a:t>
            </a:r>
            <a:r>
              <a:rPr lang="it-IT" sz="24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2400" dirty="0" err="1" smtClean="0">
                <a:solidFill>
                  <a:srgbClr val="008000"/>
                </a:solidFill>
                <a:latin typeface="Optima"/>
                <a:cs typeface="Optima"/>
              </a:rPr>
              <a:t>constituent</a:t>
            </a:r>
            <a:r>
              <a:rPr lang="it-IT" sz="2400" dirty="0" smtClean="0">
                <a:solidFill>
                  <a:srgbClr val="008000"/>
                </a:solidFill>
                <a:latin typeface="Optima"/>
                <a:cs typeface="Optima"/>
              </a:rPr>
              <a:t> quark </a:t>
            </a:r>
            <a:r>
              <a:rPr lang="it-IT" sz="2400" dirty="0" err="1" smtClean="0">
                <a:solidFill>
                  <a:srgbClr val="008000"/>
                </a:solidFill>
                <a:latin typeface="Optima"/>
                <a:cs typeface="Optima"/>
              </a:rPr>
              <a:t>number</a:t>
            </a:r>
            <a:r>
              <a:rPr lang="it-IT" sz="2400" dirty="0" smtClean="0">
                <a:solidFill>
                  <a:srgbClr val="008000"/>
                </a:solidFill>
                <a:latin typeface="Optima"/>
                <a:cs typeface="Optima"/>
              </a:rPr>
              <a:t>!!!</a:t>
            </a:r>
          </a:p>
        </p:txBody>
      </p:sp>
      <p:sp>
        <p:nvSpPr>
          <p:cNvPr id="8" name="Rettangolo 7"/>
          <p:cNvSpPr/>
          <p:nvPr/>
        </p:nvSpPr>
        <p:spPr>
          <a:xfrm>
            <a:off x="4037382" y="3511702"/>
            <a:ext cx="561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F</a:t>
            </a:r>
            <a:endParaRPr lang="it-IT" b="1" dirty="0"/>
          </a:p>
        </p:txBody>
      </p:sp>
      <p:sp>
        <p:nvSpPr>
          <p:cNvPr id="10" name="CasellaDiTesto 9"/>
          <p:cNvSpPr txBox="1"/>
          <p:nvPr/>
        </p:nvSpPr>
        <p:spPr>
          <a:xfrm rot="2348343">
            <a:off x="4384844" y="2922338"/>
            <a:ext cx="82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proton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9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00px-Qcd_fields_field_(physics).sv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8" t="25636" r="69977" b="28290"/>
          <a:stretch/>
        </p:blipFill>
        <p:spPr>
          <a:xfrm>
            <a:off x="6964483" y="554837"/>
            <a:ext cx="2218394" cy="2193137"/>
          </a:xfrm>
          <a:prstGeom prst="rect">
            <a:avLst/>
          </a:prstGeom>
        </p:spPr>
      </p:pic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256683" y="680281"/>
            <a:ext cx="5775940" cy="86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algn="l">
              <a:lnSpc>
                <a:spcPct val="110000"/>
              </a:lnSpc>
              <a:buFont typeface="Wingdings" charset="2"/>
              <a:buChar char="²"/>
              <a:defRPr/>
            </a:pPr>
            <a:r>
              <a:rPr lang="it-IT" sz="2300" dirty="0" smtClean="0">
                <a:latin typeface="Optima"/>
                <a:cs typeface="Optima"/>
              </a:rPr>
              <a:t> </a:t>
            </a:r>
            <a:r>
              <a:rPr lang="it-IT" sz="2300" dirty="0" err="1" smtClean="0">
                <a:latin typeface="Optima"/>
                <a:cs typeface="Optima"/>
              </a:rPr>
              <a:t>There</a:t>
            </a:r>
            <a:r>
              <a:rPr lang="it-IT" sz="2300" dirty="0" smtClean="0">
                <a:latin typeface="Optima"/>
                <a:cs typeface="Optima"/>
              </a:rPr>
              <a:t> are no free quark! </a:t>
            </a:r>
            <a:r>
              <a:rPr lang="it-IT" sz="2300" dirty="0" smtClean="0">
                <a:latin typeface="Optima"/>
                <a:cs typeface="Optima"/>
                <a:sym typeface="Wingdings"/>
              </a:rPr>
              <a:t> </a:t>
            </a:r>
            <a:r>
              <a:rPr lang="it-IT" sz="2300" b="1" dirty="0" err="1" smtClean="0">
                <a:latin typeface="Optima"/>
                <a:cs typeface="Optima"/>
                <a:sym typeface="Wingdings"/>
              </a:rPr>
              <a:t>Confinement</a:t>
            </a:r>
            <a:endParaRPr lang="it-IT" sz="2300" b="1" dirty="0">
              <a:latin typeface="Optima"/>
              <a:cs typeface="Optima"/>
              <a:sym typeface="Wingdings"/>
            </a:endParaRPr>
          </a:p>
          <a:p>
            <a:pPr marL="342900" indent="-342900" algn="l">
              <a:lnSpc>
                <a:spcPct val="110000"/>
              </a:lnSpc>
              <a:buFont typeface="Wingdings" charset="2"/>
              <a:buChar char="²"/>
              <a:defRPr/>
            </a:pPr>
            <a:r>
              <a:rPr lang="it-IT" sz="2300" dirty="0" err="1" smtClean="0">
                <a:latin typeface="Optima"/>
                <a:cs typeface="Optima"/>
                <a:sym typeface="Wingdings"/>
              </a:rPr>
              <a:t>There</a:t>
            </a:r>
            <a:r>
              <a:rPr lang="it-IT" sz="2300" dirty="0" smtClean="0">
                <a:latin typeface="Optima"/>
                <a:cs typeface="Optima"/>
                <a:sym typeface="Wingdings"/>
              </a:rPr>
              <a:t> are </a:t>
            </a:r>
            <a:r>
              <a:rPr lang="it-IT" sz="2300" i="1" dirty="0" err="1">
                <a:latin typeface="Optima"/>
                <a:cs typeface="Optima"/>
                <a:sym typeface="Wingdings"/>
              </a:rPr>
              <a:t>o</a:t>
            </a:r>
            <a:r>
              <a:rPr lang="it-IT" sz="2300" i="1" dirty="0" err="1" smtClean="0">
                <a:latin typeface="Optima"/>
                <a:cs typeface="Optima"/>
              </a:rPr>
              <a:t>nly</a:t>
            </a:r>
            <a:r>
              <a:rPr lang="it-IT" sz="2300" i="1" dirty="0" smtClean="0">
                <a:latin typeface="Optima"/>
                <a:cs typeface="Optima"/>
              </a:rPr>
              <a:t> </a:t>
            </a:r>
            <a:r>
              <a:rPr lang="it-IT" sz="2300" b="1" i="1" dirty="0" err="1" smtClean="0">
                <a:latin typeface="Optima"/>
                <a:cs typeface="Optima"/>
              </a:rPr>
              <a:t>white</a:t>
            </a:r>
            <a:r>
              <a:rPr lang="it-IT" sz="2300" b="1" i="1" dirty="0" smtClean="0">
                <a:latin typeface="Optima"/>
                <a:cs typeface="Optima"/>
              </a:rPr>
              <a:t> (</a:t>
            </a:r>
            <a:r>
              <a:rPr lang="it-IT" sz="2300" b="1" i="1" dirty="0" err="1" smtClean="0">
                <a:latin typeface="Optima"/>
                <a:cs typeface="Optima"/>
              </a:rPr>
              <a:t>neutral</a:t>
            </a:r>
            <a:r>
              <a:rPr lang="it-IT" sz="2300" b="1" i="1" dirty="0" smtClean="0">
                <a:latin typeface="Optima"/>
                <a:cs typeface="Optima"/>
              </a:rPr>
              <a:t>)</a:t>
            </a:r>
            <a:r>
              <a:rPr lang="it-IT" sz="2300" i="1" dirty="0" smtClean="0">
                <a:latin typeface="Optima"/>
                <a:cs typeface="Optima"/>
              </a:rPr>
              <a:t> </a:t>
            </a:r>
            <a:r>
              <a:rPr lang="it-IT" sz="2300" i="1" dirty="0" err="1" smtClean="0">
                <a:latin typeface="Optima"/>
                <a:cs typeface="Optima"/>
              </a:rPr>
              <a:t>objects</a:t>
            </a:r>
            <a:endParaRPr lang="it-IT" sz="2300" i="1" dirty="0" smtClean="0">
              <a:latin typeface="Optima"/>
              <a:cs typeface="Optima"/>
              <a:sym typeface="Wingdings"/>
            </a:endParaRPr>
          </a:p>
        </p:txBody>
      </p:sp>
      <p:pic>
        <p:nvPicPr>
          <p:cNvPr id="5" name="Immagine 4" descr="Quark-diagram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r="-36"/>
          <a:stretch/>
        </p:blipFill>
        <p:spPr>
          <a:xfrm>
            <a:off x="313729" y="1595587"/>
            <a:ext cx="2758737" cy="110655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29" y="3071470"/>
            <a:ext cx="5325953" cy="178955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626425" y="3144912"/>
            <a:ext cx="34928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dirty="0" err="1" smtClean="0">
                <a:latin typeface="Abadi MT Condensed Light"/>
                <a:cs typeface="Abadi MT Condensed Light"/>
              </a:rPr>
              <a:t>All</a:t>
            </a:r>
            <a:r>
              <a:rPr lang="it-IT" sz="2000" dirty="0" smtClean="0">
                <a:latin typeface="Abadi MT Condensed Light"/>
                <a:cs typeface="Abadi MT Condensed Light"/>
              </a:rPr>
              <a:t> non-</a:t>
            </a:r>
            <a:r>
              <a:rPr lang="it-IT" sz="2000" dirty="0" err="1" smtClean="0">
                <a:latin typeface="Abadi MT Condensed Light"/>
                <a:cs typeface="Abadi MT Condensed Light"/>
              </a:rPr>
              <a:t>white</a:t>
            </a:r>
            <a:r>
              <a:rPr lang="it-IT" sz="2000" dirty="0" smtClean="0">
                <a:latin typeface="Abadi MT Condensed Light"/>
                <a:cs typeface="Abadi MT Condensed Light"/>
              </a:rPr>
              <a:t> </a:t>
            </a:r>
            <a:r>
              <a:rPr lang="it-IT" sz="2000" dirty="0" err="1" smtClean="0">
                <a:latin typeface="Abadi MT Condensed Light"/>
                <a:cs typeface="Abadi MT Condensed Light"/>
              </a:rPr>
              <a:t>combination</a:t>
            </a:r>
            <a:r>
              <a:rPr lang="it-IT" sz="2000" dirty="0" smtClean="0">
                <a:latin typeface="Abadi MT Condensed Light"/>
                <a:cs typeface="Abadi MT Condensed Light"/>
              </a:rPr>
              <a:t> do </a:t>
            </a:r>
            <a:r>
              <a:rPr lang="it-IT" sz="2000" dirty="0" err="1" smtClean="0">
                <a:latin typeface="Abadi MT Condensed Light"/>
                <a:cs typeface="Abadi MT Condensed Light"/>
              </a:rPr>
              <a:t>not</a:t>
            </a:r>
            <a:r>
              <a:rPr lang="it-IT" sz="2000" dirty="0" smtClean="0">
                <a:latin typeface="Abadi MT Condensed Light"/>
                <a:cs typeface="Abadi MT Condensed Light"/>
              </a:rPr>
              <a:t> </a:t>
            </a:r>
            <a:r>
              <a:rPr lang="it-IT" sz="2000" dirty="0" err="1" smtClean="0">
                <a:latin typeface="Abadi MT Condensed Light"/>
                <a:cs typeface="Abadi MT Condensed Light"/>
              </a:rPr>
              <a:t>exist</a:t>
            </a:r>
            <a:r>
              <a:rPr lang="it-IT" sz="2000" dirty="0" smtClean="0">
                <a:latin typeface="Abadi MT Condensed Light"/>
                <a:cs typeface="Abadi MT Condensed Light"/>
              </a:rPr>
              <a:t>!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3186274" y="1825594"/>
            <a:ext cx="3274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i="1" dirty="0">
                <a:solidFill>
                  <a:srgbClr val="0000FF"/>
                </a:solidFill>
                <a:latin typeface="Optima"/>
                <a:cs typeface="Optima"/>
                <a:sym typeface="Wingdings"/>
              </a:rPr>
              <a:t>w</a:t>
            </a:r>
            <a:r>
              <a:rPr lang="it-IT" i="1" dirty="0" smtClean="0">
                <a:solidFill>
                  <a:srgbClr val="0000FF"/>
                </a:solidFill>
                <a:latin typeface="Optima"/>
                <a:cs typeface="Optima"/>
                <a:sym typeface="Wingdings"/>
              </a:rPr>
              <a:t>ith </a:t>
            </a:r>
            <a:r>
              <a:rPr lang="it-IT" i="1" dirty="0">
                <a:solidFill>
                  <a:srgbClr val="0000FF"/>
                </a:solidFill>
                <a:latin typeface="Optima"/>
                <a:cs typeface="Optima"/>
                <a:sym typeface="Wingdings"/>
              </a:rPr>
              <a:t>2 </a:t>
            </a:r>
            <a:r>
              <a:rPr lang="it-IT" i="1" dirty="0" smtClean="0">
                <a:solidFill>
                  <a:srgbClr val="0000FF"/>
                </a:solidFill>
                <a:latin typeface="Optima"/>
                <a:cs typeface="Optima"/>
                <a:sym typeface="Wingdings"/>
              </a:rPr>
              <a:t>colors “</a:t>
            </a:r>
            <a:r>
              <a:rPr lang="it-IT" i="1" dirty="0" err="1" smtClean="0">
                <a:solidFill>
                  <a:srgbClr val="0000FF"/>
                </a:solidFill>
                <a:latin typeface="Optima"/>
                <a:cs typeface="Optima"/>
                <a:sym typeface="Wingdings"/>
              </a:rPr>
              <a:t>protons</a:t>
            </a:r>
            <a:r>
              <a:rPr lang="it-IT" i="1" dirty="0" smtClean="0">
                <a:solidFill>
                  <a:srgbClr val="0000FF"/>
                </a:solidFill>
                <a:latin typeface="Optima"/>
                <a:cs typeface="Optima"/>
                <a:sym typeface="Wingdings"/>
              </a:rPr>
              <a:t>” </a:t>
            </a:r>
            <a:r>
              <a:rPr lang="it-IT" i="1" dirty="0" err="1" smtClean="0">
                <a:solidFill>
                  <a:srgbClr val="0000FF"/>
                </a:solidFill>
                <a:latin typeface="Optima"/>
                <a:cs typeface="Optima"/>
                <a:sym typeface="Wingdings"/>
              </a:rPr>
              <a:t>would</a:t>
            </a:r>
            <a:endParaRPr lang="it-IT" i="1" dirty="0" smtClean="0">
              <a:solidFill>
                <a:srgbClr val="0000FF"/>
              </a:solidFill>
              <a:latin typeface="Optima"/>
              <a:cs typeface="Optima"/>
              <a:sym typeface="Wingdings"/>
            </a:endParaRPr>
          </a:p>
          <a:p>
            <a:pPr algn="ctr">
              <a:defRPr/>
            </a:pPr>
            <a:r>
              <a:rPr lang="it-IT" i="1" dirty="0" err="1">
                <a:solidFill>
                  <a:srgbClr val="0000FF"/>
                </a:solidFill>
                <a:latin typeface="Optima"/>
                <a:cs typeface="Optima"/>
                <a:sym typeface="Wingdings"/>
              </a:rPr>
              <a:t>h</a:t>
            </a:r>
            <a:r>
              <a:rPr lang="it-IT" i="1" dirty="0" err="1" smtClean="0">
                <a:solidFill>
                  <a:srgbClr val="0000FF"/>
                </a:solidFill>
                <a:latin typeface="Optima"/>
                <a:cs typeface="Optima"/>
                <a:sym typeface="Wingdings"/>
              </a:rPr>
              <a:t>ave</a:t>
            </a:r>
            <a:r>
              <a:rPr lang="it-IT" i="1" dirty="0" smtClean="0">
                <a:solidFill>
                  <a:srgbClr val="0000FF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i="1" dirty="0" err="1" smtClean="0">
                <a:solidFill>
                  <a:srgbClr val="0000FF"/>
                </a:solidFill>
                <a:latin typeface="Optima"/>
                <a:cs typeface="Optima"/>
                <a:sym typeface="Wingdings"/>
              </a:rPr>
              <a:t>been</a:t>
            </a:r>
            <a:r>
              <a:rPr lang="it-IT" i="1" dirty="0" smtClean="0">
                <a:solidFill>
                  <a:srgbClr val="0000FF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i="1" dirty="0" err="1" smtClean="0">
                <a:solidFill>
                  <a:srgbClr val="0000FF"/>
                </a:solidFill>
                <a:latin typeface="Optima"/>
                <a:cs typeface="Optima"/>
                <a:sym typeface="Wingdings"/>
              </a:rPr>
              <a:t>bosons</a:t>
            </a:r>
            <a:r>
              <a:rPr lang="it-IT" i="1" dirty="0" smtClean="0">
                <a:solidFill>
                  <a:srgbClr val="0000FF"/>
                </a:solidFill>
                <a:latin typeface="Optima"/>
                <a:cs typeface="Optima"/>
                <a:sym typeface="Wingdings"/>
              </a:rPr>
              <a:t>!</a:t>
            </a:r>
            <a:endParaRPr lang="it-IT" i="1" dirty="0">
              <a:solidFill>
                <a:srgbClr val="0000FF"/>
              </a:solidFill>
              <a:latin typeface="Optima"/>
              <a:cs typeface="Optima"/>
              <a:sym typeface="Wingding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4975646"/>
            <a:ext cx="9143999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Font typeface="Wingdings" charset="2"/>
              <a:buChar char="v"/>
            </a:pPr>
            <a:r>
              <a:rPr lang="it-IT" sz="2000" dirty="0" smtClean="0">
                <a:latin typeface="Optima"/>
                <a:cs typeface="Optima"/>
              </a:rPr>
              <a:t>QCD </a:t>
            </a:r>
            <a:r>
              <a:rPr lang="it-IT" sz="2000" dirty="0" err="1" smtClean="0">
                <a:latin typeface="Optima"/>
                <a:cs typeface="Optima"/>
              </a:rPr>
              <a:t>is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very</a:t>
            </a:r>
            <a:r>
              <a:rPr lang="it-IT" sz="2000" dirty="0" smtClean="0">
                <a:latin typeface="Optima"/>
                <a:cs typeface="Optima"/>
              </a:rPr>
              <a:t> strange and </a:t>
            </a:r>
            <a:r>
              <a:rPr lang="it-IT" sz="2000" dirty="0" err="1" smtClean="0">
                <a:latin typeface="Optima"/>
                <a:cs typeface="Optima"/>
              </a:rPr>
              <a:t>unique</a:t>
            </a:r>
            <a:r>
              <a:rPr lang="it-IT" sz="2000" dirty="0">
                <a:latin typeface="Optima"/>
                <a:cs typeface="Optima"/>
              </a:rPr>
              <a:t>: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b="1" dirty="0" err="1" smtClean="0">
                <a:latin typeface="Optima"/>
                <a:cs typeface="Optima"/>
              </a:rPr>
              <a:t>built</a:t>
            </a:r>
            <a:r>
              <a:rPr lang="it-IT" sz="2000" b="1" dirty="0" smtClean="0">
                <a:latin typeface="Optima"/>
                <a:cs typeface="Optima"/>
              </a:rPr>
              <a:t> on </a:t>
            </a:r>
            <a:r>
              <a:rPr lang="it-IT" sz="2000" b="1" dirty="0" err="1" smtClean="0">
                <a:latin typeface="Optima"/>
                <a:cs typeface="Optima"/>
              </a:rPr>
              <a:t>particles</a:t>
            </a:r>
            <a:r>
              <a:rPr lang="it-IT" sz="2000" b="1" dirty="0" smtClean="0">
                <a:latin typeface="Optima"/>
                <a:cs typeface="Optima"/>
              </a:rPr>
              <a:t> </a:t>
            </a:r>
            <a:r>
              <a:rPr lang="it-IT" sz="2000" b="1" dirty="0" err="1" smtClean="0">
                <a:latin typeface="Optima"/>
                <a:cs typeface="Optima"/>
              </a:rPr>
              <a:t>that</a:t>
            </a:r>
            <a:r>
              <a:rPr lang="it-IT" sz="2000" b="1" dirty="0" smtClean="0">
                <a:latin typeface="Optima"/>
                <a:cs typeface="Optima"/>
              </a:rPr>
              <a:t> </a:t>
            </a:r>
            <a:r>
              <a:rPr lang="it-IT" sz="2000" b="1" dirty="0" err="1" smtClean="0">
                <a:latin typeface="Optima"/>
                <a:cs typeface="Optima"/>
              </a:rPr>
              <a:t>cannot</a:t>
            </a:r>
            <a:r>
              <a:rPr lang="it-IT" sz="2000" b="1" dirty="0" smtClean="0">
                <a:latin typeface="Optima"/>
                <a:cs typeface="Optima"/>
              </a:rPr>
              <a:t> be </a:t>
            </a:r>
            <a:r>
              <a:rPr lang="it-IT" sz="2000" b="1" dirty="0" err="1" smtClean="0">
                <a:latin typeface="Optima"/>
                <a:cs typeface="Optima"/>
              </a:rPr>
              <a:t>detected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b="1" dirty="0" err="1" smtClean="0">
                <a:latin typeface="Optima"/>
                <a:cs typeface="Optima"/>
              </a:rPr>
              <a:t>experimentally</a:t>
            </a:r>
            <a:r>
              <a:rPr lang="it-IT" sz="2000" dirty="0" smtClean="0">
                <a:latin typeface="Optima"/>
                <a:cs typeface="Optima"/>
              </a:rPr>
              <a:t>. </a:t>
            </a:r>
            <a:r>
              <a:rPr lang="it-IT" sz="2000" i="1" dirty="0" err="1" smtClean="0">
                <a:latin typeface="Optima"/>
                <a:cs typeface="Optima"/>
              </a:rPr>
              <a:t>Before</a:t>
            </a:r>
            <a:r>
              <a:rPr lang="it-IT" sz="2000" i="1" dirty="0" smtClean="0">
                <a:latin typeface="Optima"/>
                <a:cs typeface="Optima"/>
              </a:rPr>
              <a:t> QCD </a:t>
            </a:r>
            <a:r>
              <a:rPr lang="it-IT" sz="2000" i="1" dirty="0" err="1" smtClean="0">
                <a:latin typeface="Optima"/>
                <a:cs typeface="Optima"/>
              </a:rPr>
              <a:t>this</a:t>
            </a:r>
            <a:r>
              <a:rPr lang="it-IT" sz="2000" i="1" dirty="0" smtClean="0">
                <a:latin typeface="Optima"/>
                <a:cs typeface="Optima"/>
              </a:rPr>
              <a:t> </a:t>
            </a:r>
            <a:r>
              <a:rPr lang="it-IT" sz="2000" i="1" dirty="0" err="1" smtClean="0">
                <a:latin typeface="Optima"/>
                <a:cs typeface="Optima"/>
              </a:rPr>
              <a:t>would</a:t>
            </a:r>
            <a:r>
              <a:rPr lang="it-IT" sz="2000" i="1" dirty="0" smtClean="0">
                <a:latin typeface="Optima"/>
                <a:cs typeface="Optima"/>
              </a:rPr>
              <a:t> </a:t>
            </a:r>
            <a:r>
              <a:rPr lang="it-IT" sz="2000" i="1" dirty="0" err="1" smtClean="0">
                <a:latin typeface="Optima"/>
                <a:cs typeface="Optima"/>
              </a:rPr>
              <a:t>have</a:t>
            </a:r>
            <a:r>
              <a:rPr lang="it-IT" sz="2000" i="1" dirty="0" smtClean="0">
                <a:latin typeface="Optima"/>
                <a:cs typeface="Optima"/>
              </a:rPr>
              <a:t> </a:t>
            </a:r>
            <a:r>
              <a:rPr lang="it-IT" sz="2000" i="1" dirty="0" err="1" smtClean="0">
                <a:latin typeface="Optima"/>
                <a:cs typeface="Optima"/>
              </a:rPr>
              <a:t>been</a:t>
            </a:r>
            <a:r>
              <a:rPr lang="it-IT" sz="2000" i="1" dirty="0" smtClean="0">
                <a:latin typeface="Optima"/>
                <a:cs typeface="Optima"/>
              </a:rPr>
              <a:t> </a:t>
            </a:r>
            <a:r>
              <a:rPr lang="it-IT" sz="2000" i="1" dirty="0" err="1" smtClean="0">
                <a:latin typeface="Optima"/>
                <a:cs typeface="Optima"/>
              </a:rPr>
              <a:t>seen</a:t>
            </a:r>
            <a:r>
              <a:rPr lang="it-IT" sz="2000" i="1" dirty="0" smtClean="0">
                <a:latin typeface="Optima"/>
                <a:cs typeface="Optima"/>
              </a:rPr>
              <a:t> </a:t>
            </a:r>
            <a:r>
              <a:rPr lang="it-IT" sz="2000" i="1" dirty="0" err="1" smtClean="0">
                <a:latin typeface="Optima"/>
                <a:cs typeface="Optima"/>
              </a:rPr>
              <a:t>as</a:t>
            </a:r>
            <a:r>
              <a:rPr lang="it-IT" sz="2000" i="1" dirty="0" smtClean="0">
                <a:latin typeface="Optima"/>
                <a:cs typeface="Optima"/>
              </a:rPr>
              <a:t> anti(</a:t>
            </a:r>
            <a:r>
              <a:rPr lang="it-IT" sz="2000" i="1" dirty="0" err="1" smtClean="0">
                <a:latin typeface="Optima"/>
                <a:cs typeface="Optima"/>
              </a:rPr>
              <a:t>pre</a:t>
            </a:r>
            <a:r>
              <a:rPr lang="it-IT" sz="2000" i="1" dirty="0" smtClean="0">
                <a:latin typeface="Optima"/>
                <a:cs typeface="Optima"/>
              </a:rPr>
              <a:t>)-</a:t>
            </a:r>
            <a:r>
              <a:rPr lang="it-IT" sz="2000" i="1" dirty="0" err="1" smtClean="0">
                <a:latin typeface="Optima"/>
                <a:cs typeface="Optima"/>
              </a:rPr>
              <a:t>scientific</a:t>
            </a:r>
            <a:r>
              <a:rPr lang="it-IT" sz="2000" i="1" dirty="0" smtClean="0">
                <a:latin typeface="Optima"/>
                <a:cs typeface="Optima"/>
              </a:rPr>
              <a:t>!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13729" y="2611002"/>
            <a:ext cx="141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Baryons</a:t>
            </a:r>
            <a:r>
              <a:rPr lang="it-IT" dirty="0" smtClean="0"/>
              <a:t>: </a:t>
            </a:r>
            <a:r>
              <a:rPr lang="it-IT" dirty="0" err="1" smtClean="0"/>
              <a:t>qqq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857139" y="2609538"/>
            <a:ext cx="132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Mesons</a:t>
            </a:r>
            <a:r>
              <a:rPr lang="it-IT" dirty="0" smtClean="0"/>
              <a:t> : </a:t>
            </a:r>
            <a:r>
              <a:rPr lang="it-IT" dirty="0" err="1" smtClean="0"/>
              <a:t>qq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74883" y="4214690"/>
            <a:ext cx="2878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Optima"/>
                <a:cs typeface="Optima"/>
              </a:rPr>
              <a:t>Does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not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exist</a:t>
            </a:r>
            <a:r>
              <a:rPr lang="it-IT" dirty="0" smtClean="0">
                <a:latin typeface="Optima"/>
                <a:cs typeface="Optima"/>
              </a:rPr>
              <a:t> the standard</a:t>
            </a:r>
          </a:p>
          <a:p>
            <a:r>
              <a:rPr lang="it-IT" dirty="0" err="1" smtClean="0">
                <a:latin typeface="Optima"/>
                <a:cs typeface="Optima"/>
              </a:rPr>
              <a:t>particle</a:t>
            </a:r>
            <a:r>
              <a:rPr lang="it-IT" dirty="0" smtClean="0">
                <a:latin typeface="Optima"/>
                <a:cs typeface="Optima"/>
              </a:rPr>
              <a:t> in the </a:t>
            </a:r>
            <a:r>
              <a:rPr lang="it-IT" dirty="0" err="1" smtClean="0">
                <a:latin typeface="Optima"/>
                <a:cs typeface="Optima"/>
              </a:rPr>
              <a:t>vacuum</a:t>
            </a:r>
            <a:endParaRPr lang="it-IT" dirty="0">
              <a:latin typeface="Optima"/>
              <a:cs typeface="Optima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Wingdings" charset="0"/>
              <a:buNone/>
              <a:defRPr/>
            </a:pPr>
            <a:r>
              <a:rPr lang="it-IT" sz="3600" b="1" dirty="0">
                <a:solidFill>
                  <a:srgbClr val="000090"/>
                </a:solidFill>
                <a:latin typeface="Optima"/>
                <a:cs typeface="Optima"/>
              </a:rPr>
              <a:t>Quantum </a:t>
            </a:r>
            <a:r>
              <a:rPr lang="it-IT" sz="3600" b="1" dirty="0" err="1" smtClean="0">
                <a:solidFill>
                  <a:srgbClr val="000090"/>
                </a:solidFill>
                <a:latin typeface="Optima"/>
                <a:cs typeface="Optima"/>
              </a:rPr>
              <a:t>Chromodynamics</a:t>
            </a:r>
            <a:endParaRPr lang="it-IT" sz="3600" b="1" dirty="0">
              <a:solidFill>
                <a:srgbClr val="00009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03759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005" y="1310096"/>
            <a:ext cx="4799238" cy="363621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0096"/>
            <a:ext cx="4572053" cy="363621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133474" y="967501"/>
            <a:ext cx="3990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Optima"/>
                <a:cs typeface="Optima"/>
              </a:rPr>
              <a:t>Ratio in </a:t>
            </a:r>
            <a:r>
              <a:rPr lang="it-IT" dirty="0" err="1" smtClean="0">
                <a:latin typeface="Optima"/>
                <a:cs typeface="Optima"/>
              </a:rPr>
              <a:t>Hadronization</a:t>
            </a:r>
            <a:r>
              <a:rPr lang="it-IT" dirty="0" smtClean="0">
                <a:latin typeface="Optima"/>
                <a:cs typeface="Optima"/>
              </a:rPr>
              <a:t> by </a:t>
            </a:r>
            <a:r>
              <a:rPr lang="it-IT" dirty="0" err="1" smtClean="0">
                <a:latin typeface="Optima"/>
                <a:cs typeface="Optima"/>
              </a:rPr>
              <a:t>Coalecence</a:t>
            </a:r>
            <a:endParaRPr lang="it-IT" dirty="0">
              <a:latin typeface="Optima"/>
              <a:cs typeface="Optima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296737" y="24532"/>
            <a:ext cx="71430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3600" b="1" dirty="0" err="1">
                <a:solidFill>
                  <a:srgbClr val="BD12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cs typeface="+mn-cs"/>
              </a:rPr>
              <a:t>Hadronization</a:t>
            </a:r>
            <a:r>
              <a:rPr lang="en-US" sz="3600" b="1" dirty="0">
                <a:solidFill>
                  <a:srgbClr val="BD12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cs typeface="+mn-cs"/>
              </a:rPr>
              <a:t> </a:t>
            </a:r>
            <a:r>
              <a:rPr lang="en-US" sz="3600" b="1" dirty="0" smtClean="0">
                <a:solidFill>
                  <a:srgbClr val="BD12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cs typeface="+mn-cs"/>
              </a:rPr>
              <a:t>Modified: B/M Ratios</a:t>
            </a:r>
            <a:endParaRPr lang="en-US" sz="3600" b="1" dirty="0">
              <a:solidFill>
                <a:srgbClr val="BD120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986420" y="1392811"/>
            <a:ext cx="193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Optima"/>
                <a:cs typeface="Optima"/>
              </a:rPr>
              <a:t>Central </a:t>
            </a:r>
            <a:r>
              <a:rPr lang="it-IT" dirty="0" err="1" smtClean="0">
                <a:latin typeface="Optima"/>
                <a:cs typeface="Optima"/>
              </a:rPr>
              <a:t>Collisions</a:t>
            </a:r>
            <a:endParaRPr lang="it-IT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583518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1900" y="152528"/>
            <a:ext cx="8992100" cy="733004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What is the impact of coalescence?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/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</a:br>
            <a:r>
              <a:rPr lang="en-US" sz="1200" b="1" dirty="0" smtClean="0">
                <a:latin typeface="Optima"/>
                <a:cs typeface="Optima"/>
              </a:rPr>
              <a:t>__________________________________________________________________________________________________________________</a:t>
            </a:r>
            <a:endParaRPr lang="en-US" sz="1200" b="1" dirty="0">
              <a:latin typeface="Optima"/>
              <a:cs typeface="Optima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48288" y="5127193"/>
            <a:ext cx="8250977" cy="831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it-IT" sz="2200" b="1" dirty="0" smtClean="0">
                <a:latin typeface="Optima"/>
                <a:cs typeface="Optima"/>
              </a:rPr>
              <a:t>R</a:t>
            </a:r>
            <a:r>
              <a:rPr lang="it-IT" sz="2200" b="1" baseline="-25000" dirty="0" smtClean="0">
                <a:latin typeface="Optima"/>
                <a:cs typeface="Optima"/>
              </a:rPr>
              <a:t>AA</a:t>
            </a:r>
            <a:r>
              <a:rPr lang="it-IT" sz="2200" b="1" dirty="0">
                <a:latin typeface="Optima"/>
                <a:cs typeface="Optima"/>
              </a:rPr>
              <a:t>(</a:t>
            </a:r>
            <a:r>
              <a:rPr lang="it-IT" sz="2200" b="1" dirty="0" err="1">
                <a:latin typeface="Optima"/>
                <a:cs typeface="Optima"/>
              </a:rPr>
              <a:t>p</a:t>
            </a:r>
            <a:r>
              <a:rPr lang="it-IT" sz="2200" b="1" baseline="-25000" dirty="0" err="1">
                <a:latin typeface="Optima"/>
                <a:cs typeface="Optima"/>
              </a:rPr>
              <a:t>T</a:t>
            </a:r>
            <a:r>
              <a:rPr lang="it-IT" sz="2200" b="1" dirty="0">
                <a:latin typeface="Optima"/>
                <a:cs typeface="Optima"/>
              </a:rPr>
              <a:t>) </a:t>
            </a:r>
            <a:r>
              <a:rPr lang="it-IT" sz="2200" b="1" dirty="0" smtClean="0">
                <a:latin typeface="Optima"/>
                <a:cs typeface="Optima"/>
              </a:rPr>
              <a:t> </a:t>
            </a:r>
            <a:r>
              <a:rPr lang="it-IT" sz="2200" b="1" dirty="0" err="1" smtClean="0">
                <a:latin typeface="Optima"/>
                <a:cs typeface="Optima"/>
              </a:rPr>
              <a:t>signficant</a:t>
            </a:r>
            <a:r>
              <a:rPr lang="it-IT" sz="2200" b="1" dirty="0" smtClean="0">
                <a:latin typeface="Optima"/>
                <a:cs typeface="Optima"/>
              </a:rPr>
              <a:t> </a:t>
            </a:r>
            <a:r>
              <a:rPr lang="it-IT" sz="2200" b="1" dirty="0" err="1" smtClean="0">
                <a:latin typeface="Optima"/>
                <a:cs typeface="Optima"/>
              </a:rPr>
              <a:t>reshaped</a:t>
            </a:r>
            <a:r>
              <a:rPr lang="it-IT" sz="2200" b="1" dirty="0" smtClean="0">
                <a:latin typeface="Optima"/>
                <a:cs typeface="Optima"/>
              </a:rPr>
              <a:t> </a:t>
            </a:r>
            <a:r>
              <a:rPr lang="it-IT" sz="2200" b="1" dirty="0" smtClean="0">
                <a:latin typeface="Optima"/>
                <a:cs typeface="Optima"/>
                <a:sym typeface="Wingdings"/>
              </a:rPr>
              <a:t> </a:t>
            </a:r>
            <a:r>
              <a:rPr lang="it-IT" sz="2200" b="1" dirty="0" err="1" smtClean="0">
                <a:latin typeface="Optima"/>
                <a:cs typeface="Optima"/>
                <a:sym typeface="Wingdings"/>
              </a:rPr>
              <a:t>exp</a:t>
            </a:r>
            <a:r>
              <a:rPr lang="it-IT" sz="2200" b="1" dirty="0" smtClean="0">
                <a:latin typeface="Optima"/>
                <a:cs typeface="Optima"/>
                <a:sym typeface="Wingdings"/>
              </a:rPr>
              <a:t>. data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it-IT" sz="2200" b="1" i="1" dirty="0" smtClean="0">
                <a:latin typeface="Optima"/>
                <a:cs typeface="Optima"/>
                <a:sym typeface="Wingdings"/>
              </a:rPr>
              <a:t>Opposite to </a:t>
            </a:r>
            <a:r>
              <a:rPr lang="it-IT" sz="2200" b="1" i="1" dirty="0" err="1" smtClean="0">
                <a:latin typeface="Optima"/>
                <a:cs typeface="Optima"/>
                <a:sym typeface="Wingdings"/>
              </a:rPr>
              <a:t>energy</a:t>
            </a:r>
            <a:r>
              <a:rPr lang="it-IT" sz="2200" b="1" i="1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sz="2200" b="1" i="1" dirty="0" err="1" smtClean="0">
                <a:latin typeface="Optima"/>
                <a:cs typeface="Optima"/>
                <a:sym typeface="Wingdings"/>
              </a:rPr>
              <a:t>loss</a:t>
            </a:r>
            <a:r>
              <a:rPr lang="it-IT" sz="2200" b="1" i="1" dirty="0">
                <a:latin typeface="Optima"/>
                <a:cs typeface="Optima"/>
                <a:sym typeface="Wingdings"/>
              </a:rPr>
              <a:t> </a:t>
            </a:r>
            <a:r>
              <a:rPr lang="it-IT" sz="2200" b="1" i="1" dirty="0" err="1" smtClean="0">
                <a:latin typeface="Optima"/>
                <a:cs typeface="Optima"/>
                <a:sym typeface="Wingdings"/>
              </a:rPr>
              <a:t>Coalescence</a:t>
            </a:r>
            <a:r>
              <a:rPr lang="it-IT" sz="2200" b="1" i="1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sz="2200" b="1" i="1" dirty="0" err="1" smtClean="0">
                <a:latin typeface="Optima"/>
                <a:cs typeface="Optima"/>
                <a:sym typeface="Wingdings"/>
              </a:rPr>
              <a:t>brings</a:t>
            </a:r>
            <a:r>
              <a:rPr lang="it-IT" sz="2200" b="1" i="1" dirty="0" smtClean="0">
                <a:latin typeface="Optima"/>
                <a:cs typeface="Optima"/>
                <a:sym typeface="Wingdings"/>
              </a:rPr>
              <a:t> up </a:t>
            </a:r>
            <a:r>
              <a:rPr lang="it-IT" sz="2200" b="1" i="1" dirty="0" err="1" smtClean="0">
                <a:latin typeface="Optima"/>
                <a:cs typeface="Optima"/>
                <a:sym typeface="Wingdings"/>
              </a:rPr>
              <a:t>both</a:t>
            </a:r>
            <a:r>
              <a:rPr lang="it-IT" sz="2200" b="1" i="1" dirty="0" smtClean="0">
                <a:latin typeface="Optima"/>
                <a:cs typeface="Optima"/>
                <a:sym typeface="Wingdings"/>
              </a:rPr>
              <a:t> R</a:t>
            </a:r>
            <a:r>
              <a:rPr lang="it-IT" sz="2200" b="1" i="1" baseline="-25000" dirty="0" smtClean="0">
                <a:latin typeface="Optima"/>
                <a:cs typeface="Optima"/>
                <a:sym typeface="Wingdings"/>
              </a:rPr>
              <a:t>AA</a:t>
            </a:r>
            <a:r>
              <a:rPr lang="it-IT" sz="2200" b="1" i="1" dirty="0" smtClean="0">
                <a:latin typeface="Optima"/>
                <a:cs typeface="Optima"/>
                <a:sym typeface="Wingdings"/>
              </a:rPr>
              <a:t> and v</a:t>
            </a:r>
            <a:r>
              <a:rPr lang="it-IT" sz="2200" b="1" i="1" baseline="-25000" dirty="0" smtClean="0">
                <a:latin typeface="Optima"/>
                <a:cs typeface="Optima"/>
                <a:sym typeface="Wingdings"/>
              </a:rPr>
              <a:t>2</a:t>
            </a:r>
            <a:endParaRPr lang="it-IT" sz="2200" i="1" baseline="-25000" dirty="0">
              <a:latin typeface="Symbol" charset="2"/>
              <a:cs typeface="Symbol" charset="2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8" y="1634417"/>
            <a:ext cx="4196712" cy="326958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879" y="1634417"/>
            <a:ext cx="4338573" cy="326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3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trong_coupl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1" y="668421"/>
            <a:ext cx="5864282" cy="439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3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1238732" y="2081402"/>
            <a:ext cx="2146309" cy="1817705"/>
            <a:chOff x="5750073" y="715002"/>
            <a:chExt cx="1887290" cy="1529758"/>
          </a:xfrm>
        </p:grpSpPr>
        <p:sp>
          <p:nvSpPr>
            <p:cNvPr id="3" name="Oval 27"/>
            <p:cNvSpPr>
              <a:spLocks noChangeArrowheads="1"/>
            </p:cNvSpPr>
            <p:nvPr/>
          </p:nvSpPr>
          <p:spPr bwMode="auto">
            <a:xfrm>
              <a:off x="6274730" y="798290"/>
              <a:ext cx="1362633" cy="1446470"/>
            </a:xfrm>
            <a:prstGeom prst="ellipse">
              <a:avLst/>
            </a:prstGeom>
            <a:solidFill>
              <a:srgbClr val="558E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Oval 28"/>
            <p:cNvSpPr>
              <a:spLocks noChangeArrowheads="1"/>
            </p:cNvSpPr>
            <p:nvPr/>
          </p:nvSpPr>
          <p:spPr bwMode="auto">
            <a:xfrm>
              <a:off x="5750073" y="798290"/>
              <a:ext cx="1362633" cy="144647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Oval 29"/>
            <p:cNvSpPr>
              <a:spLocks noChangeArrowheads="1"/>
            </p:cNvSpPr>
            <p:nvPr/>
          </p:nvSpPr>
          <p:spPr bwMode="auto">
            <a:xfrm>
              <a:off x="6274730" y="832382"/>
              <a:ext cx="856407" cy="1412378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30"/>
            <p:cNvSpPr>
              <a:spLocks noChangeShapeType="1"/>
            </p:cNvSpPr>
            <p:nvPr/>
          </p:nvSpPr>
          <p:spPr bwMode="auto">
            <a:xfrm>
              <a:off x="6679826" y="1535889"/>
              <a:ext cx="64629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31"/>
            <p:cNvSpPr>
              <a:spLocks noChangeShapeType="1"/>
            </p:cNvSpPr>
            <p:nvPr/>
          </p:nvSpPr>
          <p:spPr bwMode="auto">
            <a:xfrm flipV="1">
              <a:off x="6693718" y="861781"/>
              <a:ext cx="0" cy="6889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32"/>
            <p:cNvSpPr>
              <a:spLocks noChangeShapeType="1"/>
            </p:cNvSpPr>
            <p:nvPr/>
          </p:nvSpPr>
          <p:spPr bwMode="auto">
            <a:xfrm flipV="1">
              <a:off x="6797781" y="1010046"/>
              <a:ext cx="402909" cy="3921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rc 33"/>
            <p:cNvSpPr>
              <a:spLocks/>
            </p:cNvSpPr>
            <p:nvPr/>
          </p:nvSpPr>
          <p:spPr bwMode="auto">
            <a:xfrm>
              <a:off x="6679826" y="1312527"/>
              <a:ext cx="294889" cy="236208"/>
            </a:xfrm>
            <a:custGeom>
              <a:avLst/>
              <a:gdLst>
                <a:gd name="G0" fmla="+- 0 0 0"/>
                <a:gd name="G1" fmla="+- 17438 0 0"/>
                <a:gd name="G2" fmla="+- 21600 0 0"/>
                <a:gd name="T0" fmla="*/ 12747 w 21600"/>
                <a:gd name="T1" fmla="*/ 0 h 17438"/>
                <a:gd name="T2" fmla="*/ 21600 w 21600"/>
                <a:gd name="T3" fmla="*/ 17438 h 17438"/>
                <a:gd name="T4" fmla="*/ 0 w 21600"/>
                <a:gd name="T5" fmla="*/ 17438 h 17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438" fill="none" extrusionOk="0">
                  <a:moveTo>
                    <a:pt x="12746" y="0"/>
                  </a:moveTo>
                  <a:cubicBezTo>
                    <a:pt x="18310" y="4067"/>
                    <a:pt x="21600" y="10545"/>
                    <a:pt x="21600" y="17438"/>
                  </a:cubicBezTo>
                </a:path>
                <a:path w="21600" h="17438" stroke="0" extrusionOk="0">
                  <a:moveTo>
                    <a:pt x="12746" y="0"/>
                  </a:moveTo>
                  <a:cubicBezTo>
                    <a:pt x="18310" y="4067"/>
                    <a:pt x="21600" y="10545"/>
                    <a:pt x="21600" y="17438"/>
                  </a:cubicBezTo>
                  <a:lnTo>
                    <a:pt x="0" y="17438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34"/>
            <p:cNvSpPr txBox="1">
              <a:spLocks noChangeArrowheads="1"/>
            </p:cNvSpPr>
            <p:nvPr/>
          </p:nvSpPr>
          <p:spPr bwMode="auto">
            <a:xfrm>
              <a:off x="7112706" y="1059589"/>
              <a:ext cx="3238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dirty="0">
                  <a:solidFill>
                    <a:srgbClr val="FF0000"/>
                  </a:solidFill>
                  <a:latin typeface="Symbol" charset="0"/>
                  <a:sym typeface="Symbol" charset="0"/>
                </a:rPr>
                <a:t></a:t>
              </a:r>
            </a:p>
          </p:txBody>
        </p:sp>
        <p:sp>
          <p:nvSpPr>
            <p:cNvPr id="11" name="Text Box 36"/>
            <p:cNvSpPr txBox="1">
              <a:spLocks noChangeArrowheads="1"/>
            </p:cNvSpPr>
            <p:nvPr/>
          </p:nvSpPr>
          <p:spPr bwMode="auto">
            <a:xfrm>
              <a:off x="6452298" y="715002"/>
              <a:ext cx="3349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CCFFFF"/>
                  </a:solidFill>
                </a:rPr>
                <a:t>y</a:t>
              </a:r>
            </a:p>
          </p:txBody>
        </p:sp>
        <p:sp>
          <p:nvSpPr>
            <p:cNvPr id="12" name="Text Box 37"/>
            <p:cNvSpPr txBox="1">
              <a:spLocks noChangeArrowheads="1"/>
            </p:cNvSpPr>
            <p:nvPr/>
          </p:nvSpPr>
          <p:spPr bwMode="auto">
            <a:xfrm>
              <a:off x="6881414" y="1470185"/>
              <a:ext cx="3365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CCFFFF"/>
                  </a:solidFill>
                </a:rPr>
                <a:t>x</a:t>
              </a:r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854228" y="1564744"/>
            <a:ext cx="2979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u="sng" dirty="0" err="1" smtClean="0">
                <a:latin typeface="Optima"/>
                <a:cs typeface="Optima"/>
              </a:rPr>
              <a:t>Transverse</a:t>
            </a:r>
            <a:r>
              <a:rPr lang="it-IT" sz="2200" u="sng" dirty="0" smtClean="0">
                <a:latin typeface="Optima"/>
                <a:cs typeface="Optima"/>
              </a:rPr>
              <a:t> </a:t>
            </a:r>
            <a:r>
              <a:rPr lang="it-IT" sz="2200" u="sng" dirty="0" err="1" smtClean="0">
                <a:latin typeface="Optima"/>
                <a:cs typeface="Optima"/>
              </a:rPr>
              <a:t>view</a:t>
            </a:r>
            <a:r>
              <a:rPr lang="it-IT" sz="2200" u="sng" dirty="0" smtClean="0">
                <a:latin typeface="Optima"/>
                <a:cs typeface="Optima"/>
              </a:rPr>
              <a:t> of HIC</a:t>
            </a:r>
            <a:endParaRPr lang="it-IT" sz="2200" u="sng" dirty="0">
              <a:latin typeface="Optima"/>
              <a:cs typeface="Optima"/>
            </a:endParaRPr>
          </a:p>
        </p:txBody>
      </p:sp>
      <p:grpSp>
        <p:nvGrpSpPr>
          <p:cNvPr id="14" name="Group 19"/>
          <p:cNvGrpSpPr>
            <a:grpSpLocks/>
          </p:cNvGrpSpPr>
          <p:nvPr/>
        </p:nvGrpSpPr>
        <p:grpSpPr bwMode="auto">
          <a:xfrm>
            <a:off x="4558631" y="2255809"/>
            <a:ext cx="4132190" cy="1698077"/>
            <a:chOff x="249" y="2795"/>
            <a:chExt cx="4944" cy="1361"/>
          </a:xfrm>
        </p:grpSpPr>
        <p:sp>
          <p:nvSpPr>
            <p:cNvPr id="15" name="Line 20"/>
            <p:cNvSpPr>
              <a:spLocks noChangeShapeType="1"/>
            </p:cNvSpPr>
            <p:nvPr/>
          </p:nvSpPr>
          <p:spPr bwMode="auto">
            <a:xfrm flipH="1">
              <a:off x="249" y="3304"/>
              <a:ext cx="363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4740" y="3612"/>
              <a:ext cx="453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703" y="3113"/>
              <a:ext cx="3991" cy="725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0000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3"/>
            <p:cNvSpPr>
              <a:spLocks noChangeArrowheads="1"/>
            </p:cNvSpPr>
            <p:nvPr/>
          </p:nvSpPr>
          <p:spPr bwMode="auto">
            <a:xfrm>
              <a:off x="612" y="2795"/>
              <a:ext cx="136" cy="10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4"/>
            <p:cNvSpPr>
              <a:spLocks noChangeArrowheads="1"/>
            </p:cNvSpPr>
            <p:nvPr/>
          </p:nvSpPr>
          <p:spPr bwMode="auto">
            <a:xfrm>
              <a:off x="4604" y="3113"/>
              <a:ext cx="136" cy="10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5328509" y="1624471"/>
            <a:ext cx="23775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u="sng" dirty="0" err="1" smtClean="0">
                <a:latin typeface="Optima"/>
                <a:cs typeface="Optima"/>
              </a:rPr>
              <a:t>Longitudinal</a:t>
            </a:r>
            <a:r>
              <a:rPr lang="it-IT" sz="2200" u="sng" dirty="0" smtClean="0">
                <a:latin typeface="Optima"/>
                <a:cs typeface="Optima"/>
              </a:rPr>
              <a:t> </a:t>
            </a:r>
            <a:r>
              <a:rPr lang="it-IT" sz="2200" u="sng" dirty="0" err="1" smtClean="0">
                <a:latin typeface="Optima"/>
                <a:cs typeface="Optima"/>
              </a:rPr>
              <a:t>View</a:t>
            </a:r>
            <a:endParaRPr lang="it-IT" sz="2200" u="sng" dirty="0">
              <a:latin typeface="Optima"/>
              <a:cs typeface="Optima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0" y="6589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latin typeface="Optima"/>
                <a:cs typeface="Optima"/>
              </a:rPr>
              <a:t>Relativistic</a:t>
            </a:r>
            <a:r>
              <a:rPr lang="it-IT" sz="3200" dirty="0" smtClean="0">
                <a:latin typeface="Optima"/>
                <a:cs typeface="Optima"/>
              </a:rPr>
              <a:t> </a:t>
            </a:r>
            <a:r>
              <a:rPr lang="it-IT" sz="3200" dirty="0" err="1" smtClean="0">
                <a:latin typeface="Optima"/>
                <a:cs typeface="Optima"/>
              </a:rPr>
              <a:t>Heavy-Ion</a:t>
            </a:r>
            <a:r>
              <a:rPr lang="it-IT" sz="3200" dirty="0" smtClean="0">
                <a:latin typeface="Optima"/>
                <a:cs typeface="Optima"/>
              </a:rPr>
              <a:t> </a:t>
            </a:r>
            <a:r>
              <a:rPr lang="it-IT" sz="3200" dirty="0" err="1" smtClean="0">
                <a:latin typeface="Optima"/>
                <a:cs typeface="Optima"/>
              </a:rPr>
              <a:t>Collision</a:t>
            </a:r>
            <a:r>
              <a:rPr lang="it-IT" sz="3200" dirty="0" smtClean="0">
                <a:latin typeface="Optima"/>
                <a:cs typeface="Optima"/>
              </a:rPr>
              <a:t> </a:t>
            </a:r>
            <a:r>
              <a:rPr lang="it-IT" sz="3200" dirty="0" err="1" smtClean="0">
                <a:latin typeface="Optima"/>
                <a:cs typeface="Optima"/>
              </a:rPr>
              <a:t>when</a:t>
            </a:r>
            <a:r>
              <a:rPr lang="it-IT" sz="3200" dirty="0" smtClean="0">
                <a:latin typeface="Optima"/>
                <a:cs typeface="Optima"/>
              </a:rPr>
              <a:t> I </a:t>
            </a:r>
            <a:r>
              <a:rPr lang="it-IT" sz="3200" dirty="0" err="1" smtClean="0">
                <a:latin typeface="Optima"/>
                <a:cs typeface="Optima"/>
              </a:rPr>
              <a:t>was</a:t>
            </a:r>
            <a:r>
              <a:rPr lang="it-IT" sz="3200" dirty="0" smtClean="0">
                <a:latin typeface="Optima"/>
                <a:cs typeface="Optima"/>
              </a:rPr>
              <a:t> Young</a:t>
            </a:r>
            <a:endParaRPr lang="it-IT" sz="3200" dirty="0">
              <a:latin typeface="Optima"/>
              <a:cs typeface="Optima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01366" y="4769158"/>
            <a:ext cx="8524780" cy="96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dirty="0" smtClean="0">
                <a:latin typeface="Optima"/>
                <a:cs typeface="Optima"/>
              </a:rPr>
              <a:t>With </a:t>
            </a:r>
            <a:r>
              <a:rPr lang="it-IT" sz="2400" dirty="0" err="1" smtClean="0">
                <a:latin typeface="Optima"/>
                <a:cs typeface="Optima"/>
              </a:rPr>
              <a:t>years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err="1" smtClean="0">
                <a:latin typeface="Optima"/>
                <a:cs typeface="Optima"/>
              </a:rPr>
              <a:t>we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err="1" smtClean="0">
                <a:latin typeface="Optima"/>
                <a:cs typeface="Optima"/>
              </a:rPr>
              <a:t>have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err="1" smtClean="0">
                <a:latin typeface="Optima"/>
                <a:cs typeface="Optima"/>
              </a:rPr>
              <a:t>been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err="1" smtClean="0">
                <a:latin typeface="Optima"/>
                <a:cs typeface="Optima"/>
              </a:rPr>
              <a:t>able</a:t>
            </a:r>
            <a:r>
              <a:rPr lang="it-IT" sz="2400" dirty="0" smtClean="0">
                <a:latin typeface="Optima"/>
                <a:cs typeface="Optima"/>
              </a:rPr>
              <a:t> to look inside the </a:t>
            </a:r>
            <a:r>
              <a:rPr lang="it-IT" sz="2400" dirty="0" err="1" smtClean="0">
                <a:latin typeface="Optima"/>
                <a:cs typeface="Optima"/>
              </a:rPr>
              <a:t>created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err="1" smtClean="0">
                <a:latin typeface="Optima"/>
                <a:cs typeface="Optima"/>
              </a:rPr>
              <a:t>matter</a:t>
            </a:r>
            <a:endParaRPr lang="it-IT" sz="2400" dirty="0" smtClean="0">
              <a:latin typeface="Optima"/>
              <a:cs typeface="Optima"/>
            </a:endParaRPr>
          </a:p>
          <a:p>
            <a:pPr algn="ctr">
              <a:lnSpc>
                <a:spcPct val="120000"/>
              </a:lnSpc>
            </a:pPr>
            <a:r>
              <a:rPr lang="it-IT" sz="2400" dirty="0" err="1" smtClean="0">
                <a:latin typeface="Optima"/>
                <a:cs typeface="Optima"/>
              </a:rPr>
              <a:t>deeper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err="1" smtClean="0">
                <a:latin typeface="Optima"/>
                <a:cs typeface="Optima"/>
              </a:rPr>
              <a:t>than</a:t>
            </a:r>
            <a:r>
              <a:rPr lang="it-IT" sz="2400" dirty="0" smtClean="0">
                <a:latin typeface="Optima"/>
                <a:cs typeface="Optima"/>
              </a:rPr>
              <a:t> </a:t>
            </a:r>
            <a:r>
              <a:rPr lang="it-IT" sz="2400" dirty="0" err="1" smtClean="0">
                <a:latin typeface="Optima"/>
                <a:cs typeface="Optima"/>
              </a:rPr>
              <a:t>expected</a:t>
            </a:r>
            <a:r>
              <a:rPr lang="it-IT" sz="2400" dirty="0">
                <a:latin typeface="Optima"/>
                <a:cs typeface="Optima"/>
              </a:rPr>
              <a:t> </a:t>
            </a:r>
            <a:r>
              <a:rPr lang="is-IS" sz="2400" dirty="0" smtClean="0">
                <a:latin typeface="Optima"/>
                <a:cs typeface="Optima"/>
              </a:rPr>
              <a:t>…</a:t>
            </a:r>
            <a:endParaRPr lang="it-IT" sz="2400" dirty="0" smtClean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87637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59219" y="136176"/>
            <a:ext cx="90276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Upgrading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 the </a:t>
            </a:r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view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 on the </a:t>
            </a:r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matter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3200" b="1" dirty="0" err="1" smtClean="0">
                <a:solidFill>
                  <a:srgbClr val="BD120C"/>
                </a:solidFill>
                <a:latin typeface="Optima"/>
                <a:cs typeface="Optima"/>
              </a:rPr>
              <a:t>created</a:t>
            </a:r>
            <a:r>
              <a:rPr lang="it-IT" sz="3200" b="1" dirty="0" smtClean="0">
                <a:solidFill>
                  <a:srgbClr val="BD120C"/>
                </a:solidFill>
                <a:latin typeface="Optima"/>
                <a:cs typeface="Optima"/>
              </a:rPr>
              <a:t> in HIC</a:t>
            </a:r>
            <a:endParaRPr lang="it-IT" sz="3200" b="1" dirty="0">
              <a:solidFill>
                <a:srgbClr val="BD120C"/>
              </a:solidFill>
              <a:latin typeface="Optima"/>
              <a:cs typeface="Optima"/>
            </a:endParaRPr>
          </a:p>
        </p:txBody>
      </p:sp>
      <p:grpSp>
        <p:nvGrpSpPr>
          <p:cNvPr id="11" name="Group 19"/>
          <p:cNvGrpSpPr/>
          <p:nvPr/>
        </p:nvGrpSpPr>
        <p:grpSpPr>
          <a:xfrm>
            <a:off x="3869496" y="1055280"/>
            <a:ext cx="1887290" cy="1529758"/>
            <a:chOff x="5750073" y="715002"/>
            <a:chExt cx="1887290" cy="1529758"/>
          </a:xfrm>
        </p:grpSpPr>
        <p:sp>
          <p:nvSpPr>
            <p:cNvPr id="12" name="Oval 27"/>
            <p:cNvSpPr>
              <a:spLocks noChangeArrowheads="1"/>
            </p:cNvSpPr>
            <p:nvPr/>
          </p:nvSpPr>
          <p:spPr bwMode="auto">
            <a:xfrm>
              <a:off x="6274730" y="798290"/>
              <a:ext cx="1362633" cy="1446470"/>
            </a:xfrm>
            <a:prstGeom prst="ellipse">
              <a:avLst/>
            </a:prstGeom>
            <a:solidFill>
              <a:srgbClr val="558E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5750073" y="798290"/>
              <a:ext cx="1362633" cy="144647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9"/>
            <p:cNvSpPr>
              <a:spLocks noChangeArrowheads="1"/>
            </p:cNvSpPr>
            <p:nvPr/>
          </p:nvSpPr>
          <p:spPr bwMode="auto">
            <a:xfrm>
              <a:off x="6274730" y="832382"/>
              <a:ext cx="856407" cy="1412378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0"/>
            <p:cNvSpPr>
              <a:spLocks noChangeShapeType="1"/>
            </p:cNvSpPr>
            <p:nvPr/>
          </p:nvSpPr>
          <p:spPr bwMode="auto">
            <a:xfrm>
              <a:off x="6679826" y="1535889"/>
              <a:ext cx="64629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1"/>
            <p:cNvSpPr>
              <a:spLocks noChangeShapeType="1"/>
            </p:cNvSpPr>
            <p:nvPr/>
          </p:nvSpPr>
          <p:spPr bwMode="auto">
            <a:xfrm flipV="1">
              <a:off x="6693718" y="861781"/>
              <a:ext cx="0" cy="6889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32"/>
            <p:cNvSpPr>
              <a:spLocks noChangeShapeType="1"/>
            </p:cNvSpPr>
            <p:nvPr/>
          </p:nvSpPr>
          <p:spPr bwMode="auto">
            <a:xfrm flipV="1">
              <a:off x="6797781" y="1010046"/>
              <a:ext cx="402909" cy="3921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rc 33"/>
            <p:cNvSpPr>
              <a:spLocks/>
            </p:cNvSpPr>
            <p:nvPr/>
          </p:nvSpPr>
          <p:spPr bwMode="auto">
            <a:xfrm>
              <a:off x="6679826" y="1312527"/>
              <a:ext cx="294889" cy="236208"/>
            </a:xfrm>
            <a:custGeom>
              <a:avLst/>
              <a:gdLst>
                <a:gd name="G0" fmla="+- 0 0 0"/>
                <a:gd name="G1" fmla="+- 17438 0 0"/>
                <a:gd name="G2" fmla="+- 21600 0 0"/>
                <a:gd name="T0" fmla="*/ 12747 w 21600"/>
                <a:gd name="T1" fmla="*/ 0 h 17438"/>
                <a:gd name="T2" fmla="*/ 21600 w 21600"/>
                <a:gd name="T3" fmla="*/ 17438 h 17438"/>
                <a:gd name="T4" fmla="*/ 0 w 21600"/>
                <a:gd name="T5" fmla="*/ 17438 h 17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438" fill="none" extrusionOk="0">
                  <a:moveTo>
                    <a:pt x="12746" y="0"/>
                  </a:moveTo>
                  <a:cubicBezTo>
                    <a:pt x="18310" y="4067"/>
                    <a:pt x="21600" y="10545"/>
                    <a:pt x="21600" y="17438"/>
                  </a:cubicBezTo>
                </a:path>
                <a:path w="21600" h="17438" stroke="0" extrusionOk="0">
                  <a:moveTo>
                    <a:pt x="12746" y="0"/>
                  </a:moveTo>
                  <a:cubicBezTo>
                    <a:pt x="18310" y="4067"/>
                    <a:pt x="21600" y="10545"/>
                    <a:pt x="21600" y="17438"/>
                  </a:cubicBezTo>
                  <a:lnTo>
                    <a:pt x="0" y="17438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34"/>
            <p:cNvSpPr txBox="1">
              <a:spLocks noChangeArrowheads="1"/>
            </p:cNvSpPr>
            <p:nvPr/>
          </p:nvSpPr>
          <p:spPr bwMode="auto">
            <a:xfrm>
              <a:off x="7112706" y="1059589"/>
              <a:ext cx="3238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dirty="0">
                  <a:solidFill>
                    <a:srgbClr val="FF0000"/>
                  </a:solidFill>
                  <a:latin typeface="Symbol" charset="0"/>
                  <a:sym typeface="Symbol" charset="0"/>
                </a:rPr>
                <a:t></a:t>
              </a:r>
            </a:p>
          </p:txBody>
        </p:sp>
        <p:sp>
          <p:nvSpPr>
            <p:cNvPr id="20" name="Text Box 36"/>
            <p:cNvSpPr txBox="1">
              <a:spLocks noChangeArrowheads="1"/>
            </p:cNvSpPr>
            <p:nvPr/>
          </p:nvSpPr>
          <p:spPr bwMode="auto">
            <a:xfrm>
              <a:off x="6452298" y="715002"/>
              <a:ext cx="3349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CCFFFF"/>
                  </a:solidFill>
                </a:rPr>
                <a:t>y</a:t>
              </a:r>
            </a:p>
          </p:txBody>
        </p:sp>
        <p:sp>
          <p:nvSpPr>
            <p:cNvPr id="21" name="Text Box 37"/>
            <p:cNvSpPr txBox="1">
              <a:spLocks noChangeArrowheads="1"/>
            </p:cNvSpPr>
            <p:nvPr/>
          </p:nvSpPr>
          <p:spPr bwMode="auto">
            <a:xfrm>
              <a:off x="6881414" y="1470185"/>
              <a:ext cx="3365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CCFFFF"/>
                  </a:solidFill>
                </a:rPr>
                <a:t>x</a:t>
              </a:r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626117" y="1369471"/>
            <a:ext cx="2828387" cy="798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Relativistic</a:t>
            </a:r>
            <a:r>
              <a:rPr lang="it-IT" dirty="0" smtClean="0">
                <a:latin typeface="Optima"/>
                <a:cs typeface="Optima"/>
              </a:rPr>
              <a:t> HIC</a:t>
            </a:r>
          </a:p>
          <a:p>
            <a:pPr algn="ctr">
              <a:lnSpc>
                <a:spcPct val="130000"/>
              </a:lnSpc>
            </a:pPr>
            <a:r>
              <a:rPr lang="it-IT" dirty="0">
                <a:latin typeface="Optima"/>
                <a:cs typeface="Optima"/>
              </a:rPr>
              <a:t>i</a:t>
            </a:r>
            <a:r>
              <a:rPr lang="it-IT" dirty="0" smtClean="0">
                <a:latin typeface="Optima"/>
                <a:cs typeface="Optima"/>
              </a:rPr>
              <a:t>n </a:t>
            </a:r>
            <a:r>
              <a:rPr lang="uk-UA" dirty="0" smtClean="0">
                <a:latin typeface="Optima"/>
                <a:cs typeface="Optima"/>
              </a:rPr>
              <a:t>’</a:t>
            </a:r>
            <a:r>
              <a:rPr lang="it-IT" dirty="0" smtClean="0">
                <a:latin typeface="Optima"/>
                <a:cs typeface="Optima"/>
              </a:rPr>
              <a:t>90s, </a:t>
            </a:r>
            <a:r>
              <a:rPr lang="uk-UA" dirty="0" smtClean="0">
                <a:latin typeface="Optima"/>
                <a:cs typeface="Optima"/>
              </a:rPr>
              <a:t>’</a:t>
            </a:r>
            <a:r>
              <a:rPr lang="it-IT" dirty="0" smtClean="0">
                <a:latin typeface="Optima"/>
                <a:cs typeface="Optima"/>
              </a:rPr>
              <a:t>00 </a:t>
            </a:r>
            <a:r>
              <a:rPr lang="it-IT" dirty="0" err="1" smtClean="0">
                <a:latin typeface="Optima"/>
                <a:cs typeface="Optima"/>
              </a:rPr>
              <a:t>till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about</a:t>
            </a:r>
            <a:r>
              <a:rPr lang="it-IT" dirty="0" smtClean="0">
                <a:latin typeface="Optima"/>
                <a:cs typeface="Optima"/>
              </a:rPr>
              <a:t> 2005</a:t>
            </a:r>
            <a:endParaRPr lang="it-IT" dirty="0">
              <a:latin typeface="Optima"/>
              <a:cs typeface="Optima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636017" y="776678"/>
            <a:ext cx="247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Optima"/>
                <a:cs typeface="Optima"/>
              </a:rPr>
              <a:t>Transverse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view</a:t>
            </a:r>
            <a:r>
              <a:rPr lang="it-IT" dirty="0" smtClean="0">
                <a:latin typeface="Optima"/>
                <a:cs typeface="Optima"/>
              </a:rPr>
              <a:t> of HIC</a:t>
            </a:r>
            <a:endParaRPr lang="it-IT" dirty="0">
              <a:latin typeface="Optima"/>
              <a:cs typeface="Optima"/>
            </a:endParaRPr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7" y="2895357"/>
            <a:ext cx="30099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reeform 5"/>
          <p:cNvSpPr/>
          <p:nvPr/>
        </p:nvSpPr>
        <p:spPr>
          <a:xfrm>
            <a:off x="1209933" y="3136448"/>
            <a:ext cx="1516711" cy="1612794"/>
          </a:xfrm>
          <a:custGeom>
            <a:avLst/>
            <a:gdLst>
              <a:gd name="connsiteX0" fmla="*/ 100308 w 1618823"/>
              <a:gd name="connsiteY0" fmla="*/ 475933 h 1677749"/>
              <a:gd name="connsiteX1" fmla="*/ 1089270 w 1618823"/>
              <a:gd name="connsiteY1" fmla="*/ 7454 h 1677749"/>
              <a:gd name="connsiteX2" fmla="*/ 1422395 w 1618823"/>
              <a:gd name="connsiteY2" fmla="*/ 236488 h 1677749"/>
              <a:gd name="connsiteX3" fmla="*/ 1588957 w 1618823"/>
              <a:gd name="connsiteY3" fmla="*/ 861126 h 1677749"/>
              <a:gd name="connsiteX4" fmla="*/ 1588957 w 1618823"/>
              <a:gd name="connsiteY4" fmla="*/ 1360836 h 1677749"/>
              <a:gd name="connsiteX5" fmla="*/ 1287063 w 1618823"/>
              <a:gd name="connsiteY5" fmla="*/ 1673155 h 1677749"/>
              <a:gd name="connsiteX6" fmla="*/ 599994 w 1618823"/>
              <a:gd name="connsiteY6" fmla="*/ 1496174 h 1677749"/>
              <a:gd name="connsiteX7" fmla="*/ 89898 w 1618823"/>
              <a:gd name="connsiteY7" fmla="*/ 840304 h 1677749"/>
              <a:gd name="connsiteX8" fmla="*/ 100308 w 1618823"/>
              <a:gd name="connsiteY8" fmla="*/ 475933 h 1677749"/>
              <a:gd name="connsiteX0" fmla="*/ 103186 w 1621701"/>
              <a:gd name="connsiteY0" fmla="*/ 546798 h 1748614"/>
              <a:gd name="connsiteX1" fmla="*/ 1133788 w 1621701"/>
              <a:gd name="connsiteY1" fmla="*/ 5445 h 1748614"/>
              <a:gd name="connsiteX2" fmla="*/ 1425273 w 1621701"/>
              <a:gd name="connsiteY2" fmla="*/ 307353 h 1748614"/>
              <a:gd name="connsiteX3" fmla="*/ 1591835 w 1621701"/>
              <a:gd name="connsiteY3" fmla="*/ 931991 h 1748614"/>
              <a:gd name="connsiteX4" fmla="*/ 1591835 w 1621701"/>
              <a:gd name="connsiteY4" fmla="*/ 1431701 h 1748614"/>
              <a:gd name="connsiteX5" fmla="*/ 1289941 w 1621701"/>
              <a:gd name="connsiteY5" fmla="*/ 1744020 h 1748614"/>
              <a:gd name="connsiteX6" fmla="*/ 602872 w 1621701"/>
              <a:gd name="connsiteY6" fmla="*/ 1567039 h 1748614"/>
              <a:gd name="connsiteX7" fmla="*/ 92776 w 1621701"/>
              <a:gd name="connsiteY7" fmla="*/ 911169 h 1748614"/>
              <a:gd name="connsiteX8" fmla="*/ 103186 w 1621701"/>
              <a:gd name="connsiteY8" fmla="*/ 546798 h 1748614"/>
              <a:gd name="connsiteX0" fmla="*/ 103186 w 1619574"/>
              <a:gd name="connsiteY0" fmla="*/ 546798 h 1748614"/>
              <a:gd name="connsiteX1" fmla="*/ 1133788 w 1619574"/>
              <a:gd name="connsiteY1" fmla="*/ 5445 h 1748614"/>
              <a:gd name="connsiteX2" fmla="*/ 1466914 w 1619574"/>
              <a:gd name="connsiteY2" fmla="*/ 307353 h 1748614"/>
              <a:gd name="connsiteX3" fmla="*/ 1591835 w 1619574"/>
              <a:gd name="connsiteY3" fmla="*/ 931991 h 1748614"/>
              <a:gd name="connsiteX4" fmla="*/ 1591835 w 1619574"/>
              <a:gd name="connsiteY4" fmla="*/ 1431701 h 1748614"/>
              <a:gd name="connsiteX5" fmla="*/ 1289941 w 1619574"/>
              <a:gd name="connsiteY5" fmla="*/ 1744020 h 1748614"/>
              <a:gd name="connsiteX6" fmla="*/ 602872 w 1619574"/>
              <a:gd name="connsiteY6" fmla="*/ 1567039 h 1748614"/>
              <a:gd name="connsiteX7" fmla="*/ 92776 w 1619574"/>
              <a:gd name="connsiteY7" fmla="*/ 911169 h 1748614"/>
              <a:gd name="connsiteX8" fmla="*/ 103186 w 1619574"/>
              <a:gd name="connsiteY8" fmla="*/ 546798 h 1748614"/>
              <a:gd name="connsiteX0" fmla="*/ 103186 w 1627089"/>
              <a:gd name="connsiteY0" fmla="*/ 546798 h 1701490"/>
              <a:gd name="connsiteX1" fmla="*/ 1133788 w 1627089"/>
              <a:gd name="connsiteY1" fmla="*/ 5445 h 1701490"/>
              <a:gd name="connsiteX2" fmla="*/ 1466914 w 1627089"/>
              <a:gd name="connsiteY2" fmla="*/ 307353 h 1701490"/>
              <a:gd name="connsiteX3" fmla="*/ 1591835 w 1627089"/>
              <a:gd name="connsiteY3" fmla="*/ 931991 h 1701490"/>
              <a:gd name="connsiteX4" fmla="*/ 1591835 w 1627089"/>
              <a:gd name="connsiteY4" fmla="*/ 1431701 h 1701490"/>
              <a:gd name="connsiteX5" fmla="*/ 1185840 w 1627089"/>
              <a:gd name="connsiteY5" fmla="*/ 1691967 h 1701490"/>
              <a:gd name="connsiteX6" fmla="*/ 602872 w 1627089"/>
              <a:gd name="connsiteY6" fmla="*/ 1567039 h 1701490"/>
              <a:gd name="connsiteX7" fmla="*/ 92776 w 1627089"/>
              <a:gd name="connsiteY7" fmla="*/ 911169 h 1701490"/>
              <a:gd name="connsiteX8" fmla="*/ 103186 w 1627089"/>
              <a:gd name="connsiteY8" fmla="*/ 546798 h 1701490"/>
              <a:gd name="connsiteX0" fmla="*/ 51160 w 1575063"/>
              <a:gd name="connsiteY0" fmla="*/ 546798 h 1701490"/>
              <a:gd name="connsiteX1" fmla="*/ 1081762 w 1575063"/>
              <a:gd name="connsiteY1" fmla="*/ 5445 h 1701490"/>
              <a:gd name="connsiteX2" fmla="*/ 1414888 w 1575063"/>
              <a:gd name="connsiteY2" fmla="*/ 307353 h 1701490"/>
              <a:gd name="connsiteX3" fmla="*/ 1539809 w 1575063"/>
              <a:gd name="connsiteY3" fmla="*/ 931991 h 1701490"/>
              <a:gd name="connsiteX4" fmla="*/ 1539809 w 1575063"/>
              <a:gd name="connsiteY4" fmla="*/ 1431701 h 1701490"/>
              <a:gd name="connsiteX5" fmla="*/ 1133814 w 1575063"/>
              <a:gd name="connsiteY5" fmla="*/ 1691967 h 1701490"/>
              <a:gd name="connsiteX6" fmla="*/ 550846 w 1575063"/>
              <a:gd name="connsiteY6" fmla="*/ 1567039 h 1701490"/>
              <a:gd name="connsiteX7" fmla="*/ 196902 w 1575063"/>
              <a:gd name="connsiteY7" fmla="*/ 1119382 h 1701490"/>
              <a:gd name="connsiteX8" fmla="*/ 51160 w 1575063"/>
              <a:gd name="connsiteY8" fmla="*/ 546798 h 1701490"/>
              <a:gd name="connsiteX0" fmla="*/ 67090 w 1497301"/>
              <a:gd name="connsiteY0" fmla="*/ 644414 h 1705410"/>
              <a:gd name="connsiteX1" fmla="*/ 1004000 w 1497301"/>
              <a:gd name="connsiteY1" fmla="*/ 9365 h 1705410"/>
              <a:gd name="connsiteX2" fmla="*/ 1337126 w 1497301"/>
              <a:gd name="connsiteY2" fmla="*/ 311273 h 1705410"/>
              <a:gd name="connsiteX3" fmla="*/ 1462047 w 1497301"/>
              <a:gd name="connsiteY3" fmla="*/ 935911 h 1705410"/>
              <a:gd name="connsiteX4" fmla="*/ 1462047 w 1497301"/>
              <a:gd name="connsiteY4" fmla="*/ 1435621 h 1705410"/>
              <a:gd name="connsiteX5" fmla="*/ 1056052 w 1497301"/>
              <a:gd name="connsiteY5" fmla="*/ 1695887 h 1705410"/>
              <a:gd name="connsiteX6" fmla="*/ 473084 w 1497301"/>
              <a:gd name="connsiteY6" fmla="*/ 1570959 h 1705410"/>
              <a:gd name="connsiteX7" fmla="*/ 119140 w 1497301"/>
              <a:gd name="connsiteY7" fmla="*/ 1123302 h 1705410"/>
              <a:gd name="connsiteX8" fmla="*/ 67090 w 1497301"/>
              <a:gd name="connsiteY8" fmla="*/ 644414 h 1705410"/>
              <a:gd name="connsiteX0" fmla="*/ 67860 w 1498071"/>
              <a:gd name="connsiteY0" fmla="*/ 644414 h 1696274"/>
              <a:gd name="connsiteX1" fmla="*/ 1004770 w 1498071"/>
              <a:gd name="connsiteY1" fmla="*/ 9365 h 1696274"/>
              <a:gd name="connsiteX2" fmla="*/ 1337896 w 1498071"/>
              <a:gd name="connsiteY2" fmla="*/ 311273 h 1696274"/>
              <a:gd name="connsiteX3" fmla="*/ 1462817 w 1498071"/>
              <a:gd name="connsiteY3" fmla="*/ 935911 h 1696274"/>
              <a:gd name="connsiteX4" fmla="*/ 1462817 w 1498071"/>
              <a:gd name="connsiteY4" fmla="*/ 1435621 h 1696274"/>
              <a:gd name="connsiteX5" fmla="*/ 1056822 w 1498071"/>
              <a:gd name="connsiteY5" fmla="*/ 1695887 h 1696274"/>
              <a:gd name="connsiteX6" fmla="*/ 494674 w 1498071"/>
              <a:gd name="connsiteY6" fmla="*/ 1477263 h 1696274"/>
              <a:gd name="connsiteX7" fmla="*/ 119910 w 1498071"/>
              <a:gd name="connsiteY7" fmla="*/ 1123302 h 1696274"/>
              <a:gd name="connsiteX8" fmla="*/ 67860 w 1498071"/>
              <a:gd name="connsiteY8" fmla="*/ 644414 h 1696274"/>
              <a:gd name="connsiteX0" fmla="*/ 67860 w 1535742"/>
              <a:gd name="connsiteY0" fmla="*/ 644354 h 1696214"/>
              <a:gd name="connsiteX1" fmla="*/ 1004770 w 1535742"/>
              <a:gd name="connsiteY1" fmla="*/ 9305 h 1696214"/>
              <a:gd name="connsiteX2" fmla="*/ 1337896 w 1535742"/>
              <a:gd name="connsiteY2" fmla="*/ 311213 h 1696214"/>
              <a:gd name="connsiteX3" fmla="*/ 1525278 w 1535742"/>
              <a:gd name="connsiteY3" fmla="*/ 925440 h 1696214"/>
              <a:gd name="connsiteX4" fmla="*/ 1462817 w 1535742"/>
              <a:gd name="connsiteY4" fmla="*/ 1435561 h 1696214"/>
              <a:gd name="connsiteX5" fmla="*/ 1056822 w 1535742"/>
              <a:gd name="connsiteY5" fmla="*/ 1695827 h 1696214"/>
              <a:gd name="connsiteX6" fmla="*/ 494674 w 1535742"/>
              <a:gd name="connsiteY6" fmla="*/ 1477203 h 1696214"/>
              <a:gd name="connsiteX7" fmla="*/ 119910 w 1535742"/>
              <a:gd name="connsiteY7" fmla="*/ 1123242 h 1696214"/>
              <a:gd name="connsiteX8" fmla="*/ 67860 w 1535742"/>
              <a:gd name="connsiteY8" fmla="*/ 644354 h 1696214"/>
              <a:gd name="connsiteX0" fmla="*/ 63234 w 1531116"/>
              <a:gd name="connsiteY0" fmla="*/ 554730 h 1606590"/>
              <a:gd name="connsiteX1" fmla="*/ 937683 w 1531116"/>
              <a:gd name="connsiteY1" fmla="*/ 13376 h 1606590"/>
              <a:gd name="connsiteX2" fmla="*/ 1333270 w 1531116"/>
              <a:gd name="connsiteY2" fmla="*/ 221589 h 1606590"/>
              <a:gd name="connsiteX3" fmla="*/ 1520652 w 1531116"/>
              <a:gd name="connsiteY3" fmla="*/ 835816 h 1606590"/>
              <a:gd name="connsiteX4" fmla="*/ 1458191 w 1531116"/>
              <a:gd name="connsiteY4" fmla="*/ 1345937 h 1606590"/>
              <a:gd name="connsiteX5" fmla="*/ 1052196 w 1531116"/>
              <a:gd name="connsiteY5" fmla="*/ 1606203 h 1606590"/>
              <a:gd name="connsiteX6" fmla="*/ 490048 w 1531116"/>
              <a:gd name="connsiteY6" fmla="*/ 1387579 h 1606590"/>
              <a:gd name="connsiteX7" fmla="*/ 115284 w 1531116"/>
              <a:gd name="connsiteY7" fmla="*/ 1033618 h 1606590"/>
              <a:gd name="connsiteX8" fmla="*/ 63234 w 1531116"/>
              <a:gd name="connsiteY8" fmla="*/ 554730 h 1606590"/>
              <a:gd name="connsiteX0" fmla="*/ 63234 w 1527276"/>
              <a:gd name="connsiteY0" fmla="*/ 561321 h 1613181"/>
              <a:gd name="connsiteX1" fmla="*/ 937683 w 1527276"/>
              <a:gd name="connsiteY1" fmla="*/ 19967 h 1613181"/>
              <a:gd name="connsiteX2" fmla="*/ 1385321 w 1527276"/>
              <a:gd name="connsiteY2" fmla="*/ 186538 h 1613181"/>
              <a:gd name="connsiteX3" fmla="*/ 1520652 w 1527276"/>
              <a:gd name="connsiteY3" fmla="*/ 842407 h 1613181"/>
              <a:gd name="connsiteX4" fmla="*/ 1458191 w 1527276"/>
              <a:gd name="connsiteY4" fmla="*/ 1352528 h 1613181"/>
              <a:gd name="connsiteX5" fmla="*/ 1052196 w 1527276"/>
              <a:gd name="connsiteY5" fmla="*/ 1612794 h 1613181"/>
              <a:gd name="connsiteX6" fmla="*/ 490048 w 1527276"/>
              <a:gd name="connsiteY6" fmla="*/ 1394170 h 1613181"/>
              <a:gd name="connsiteX7" fmla="*/ 115284 w 1527276"/>
              <a:gd name="connsiteY7" fmla="*/ 1040209 h 1613181"/>
              <a:gd name="connsiteX8" fmla="*/ 63234 w 1527276"/>
              <a:gd name="connsiteY8" fmla="*/ 561321 h 1613181"/>
              <a:gd name="connsiteX0" fmla="*/ 52669 w 1516711"/>
              <a:gd name="connsiteY0" fmla="*/ 561321 h 1613047"/>
              <a:gd name="connsiteX1" fmla="*/ 927118 w 1516711"/>
              <a:gd name="connsiteY1" fmla="*/ 19967 h 1613047"/>
              <a:gd name="connsiteX2" fmla="*/ 1374756 w 1516711"/>
              <a:gd name="connsiteY2" fmla="*/ 186538 h 1613047"/>
              <a:gd name="connsiteX3" fmla="*/ 1510087 w 1516711"/>
              <a:gd name="connsiteY3" fmla="*/ 842407 h 1613047"/>
              <a:gd name="connsiteX4" fmla="*/ 1447626 w 1516711"/>
              <a:gd name="connsiteY4" fmla="*/ 1352528 h 1613047"/>
              <a:gd name="connsiteX5" fmla="*/ 1041631 w 1516711"/>
              <a:gd name="connsiteY5" fmla="*/ 1612794 h 1613047"/>
              <a:gd name="connsiteX6" fmla="*/ 479483 w 1516711"/>
              <a:gd name="connsiteY6" fmla="*/ 1394170 h 1613047"/>
              <a:gd name="connsiteX7" fmla="*/ 156769 w 1516711"/>
              <a:gd name="connsiteY7" fmla="*/ 1040210 h 1613047"/>
              <a:gd name="connsiteX8" fmla="*/ 104719 w 1516711"/>
              <a:gd name="connsiteY8" fmla="*/ 1040209 h 1613047"/>
              <a:gd name="connsiteX9" fmla="*/ 52669 w 1516711"/>
              <a:gd name="connsiteY9" fmla="*/ 561321 h 1613047"/>
              <a:gd name="connsiteX0" fmla="*/ 52669 w 1516711"/>
              <a:gd name="connsiteY0" fmla="*/ 561321 h 1612794"/>
              <a:gd name="connsiteX1" fmla="*/ 927118 w 1516711"/>
              <a:gd name="connsiteY1" fmla="*/ 19967 h 1612794"/>
              <a:gd name="connsiteX2" fmla="*/ 1374756 w 1516711"/>
              <a:gd name="connsiteY2" fmla="*/ 186538 h 1612794"/>
              <a:gd name="connsiteX3" fmla="*/ 1510087 w 1516711"/>
              <a:gd name="connsiteY3" fmla="*/ 842407 h 1612794"/>
              <a:gd name="connsiteX4" fmla="*/ 1447626 w 1516711"/>
              <a:gd name="connsiteY4" fmla="*/ 1352528 h 1612794"/>
              <a:gd name="connsiteX5" fmla="*/ 1041631 w 1516711"/>
              <a:gd name="connsiteY5" fmla="*/ 1612794 h 1612794"/>
              <a:gd name="connsiteX6" fmla="*/ 510714 w 1516711"/>
              <a:gd name="connsiteY6" fmla="*/ 1352527 h 1612794"/>
              <a:gd name="connsiteX7" fmla="*/ 156769 w 1516711"/>
              <a:gd name="connsiteY7" fmla="*/ 1040210 h 1612794"/>
              <a:gd name="connsiteX8" fmla="*/ 104719 w 1516711"/>
              <a:gd name="connsiteY8" fmla="*/ 1040209 h 1612794"/>
              <a:gd name="connsiteX9" fmla="*/ 52669 w 1516711"/>
              <a:gd name="connsiteY9" fmla="*/ 561321 h 161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6711" h="1612794">
                <a:moveTo>
                  <a:pt x="52669" y="561321"/>
                </a:moveTo>
                <a:cubicBezTo>
                  <a:pt x="189736" y="391281"/>
                  <a:pt x="706770" y="82431"/>
                  <a:pt x="927118" y="19967"/>
                </a:cubicBezTo>
                <a:cubicBezTo>
                  <a:pt x="1147466" y="-42497"/>
                  <a:pt x="1277595" y="49465"/>
                  <a:pt x="1374756" y="186538"/>
                </a:cubicBezTo>
                <a:cubicBezTo>
                  <a:pt x="1471917" y="323611"/>
                  <a:pt x="1497942" y="648076"/>
                  <a:pt x="1510087" y="842407"/>
                </a:cubicBezTo>
                <a:cubicBezTo>
                  <a:pt x="1522232" y="1036738"/>
                  <a:pt x="1525702" y="1224130"/>
                  <a:pt x="1447626" y="1352528"/>
                </a:cubicBezTo>
                <a:cubicBezTo>
                  <a:pt x="1369550" y="1480926"/>
                  <a:pt x="1197783" y="1612794"/>
                  <a:pt x="1041631" y="1612794"/>
                </a:cubicBezTo>
                <a:cubicBezTo>
                  <a:pt x="885479" y="1612794"/>
                  <a:pt x="665131" y="1441017"/>
                  <a:pt x="510714" y="1352527"/>
                </a:cubicBezTo>
                <a:cubicBezTo>
                  <a:pt x="356297" y="1264037"/>
                  <a:pt x="219230" y="1099204"/>
                  <a:pt x="156769" y="1040210"/>
                </a:cubicBezTo>
                <a:cubicBezTo>
                  <a:pt x="94308" y="981216"/>
                  <a:pt x="122069" y="1120024"/>
                  <a:pt x="104719" y="1040209"/>
                </a:cubicBezTo>
                <a:cubicBezTo>
                  <a:pt x="87369" y="960394"/>
                  <a:pt x="-84398" y="731361"/>
                  <a:pt x="52669" y="561321"/>
                </a:cubicBezTo>
                <a:close/>
              </a:path>
            </a:pathLst>
          </a:custGeom>
          <a:noFill/>
          <a:ln w="57150" cmpd="sng">
            <a:solidFill>
              <a:srgbClr val="BD12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sellaDiTesto 29"/>
          <p:cNvSpPr txBox="1"/>
          <p:nvPr/>
        </p:nvSpPr>
        <p:spPr>
          <a:xfrm>
            <a:off x="559277" y="5181205"/>
            <a:ext cx="3326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Optima"/>
                <a:cs typeface="Optima"/>
              </a:rPr>
              <a:t>Due to </a:t>
            </a:r>
            <a:r>
              <a:rPr lang="it-IT" dirty="0" err="1" smtClean="0">
                <a:latin typeface="Optima"/>
                <a:cs typeface="Optima"/>
              </a:rPr>
              <a:t>fluctuations</a:t>
            </a:r>
            <a:endParaRPr lang="it-IT" dirty="0" smtClean="0">
              <a:latin typeface="Optima"/>
              <a:cs typeface="Optima"/>
            </a:endParaRPr>
          </a:p>
          <a:p>
            <a:r>
              <a:rPr lang="it-IT" dirty="0" err="1">
                <a:latin typeface="Optima"/>
                <a:cs typeface="Optima"/>
              </a:rPr>
              <a:t>w</a:t>
            </a:r>
            <a:r>
              <a:rPr lang="it-IT" dirty="0" err="1" smtClean="0">
                <a:latin typeface="Optima"/>
                <a:cs typeface="Optima"/>
              </a:rPr>
              <a:t>e</a:t>
            </a:r>
            <a:r>
              <a:rPr lang="it-IT" dirty="0" smtClean="0">
                <a:latin typeface="Optima"/>
                <a:cs typeface="Optima"/>
              </a:rPr>
              <a:t> can </a:t>
            </a:r>
            <a:r>
              <a:rPr lang="it-IT" dirty="0" err="1" smtClean="0">
                <a:latin typeface="Optima"/>
                <a:cs typeface="Optima"/>
              </a:rPr>
              <a:t>have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odd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smtClean="0">
                <a:latin typeface="Optima"/>
                <a:cs typeface="Optima"/>
              </a:rPr>
              <a:t>v</a:t>
            </a:r>
            <a:r>
              <a:rPr lang="it-IT" baseline="-25000" dirty="0" smtClean="0">
                <a:latin typeface="Optima"/>
                <a:cs typeface="Optima"/>
              </a:rPr>
              <a:t>3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harmonic</a:t>
            </a:r>
            <a:r>
              <a:rPr lang="it-IT" dirty="0" smtClean="0">
                <a:latin typeface="Optima"/>
                <a:cs typeface="Optima"/>
              </a:rPr>
              <a:t>!</a:t>
            </a:r>
          </a:p>
        </p:txBody>
      </p:sp>
      <p:pic>
        <p:nvPicPr>
          <p:cNvPr id="31" name="Immagine 30" descr="temp_RHI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 t="9932" r="5" b="5054"/>
          <a:stretch/>
        </p:blipFill>
        <p:spPr>
          <a:xfrm>
            <a:off x="5917458" y="2895357"/>
            <a:ext cx="2833200" cy="22930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CasellaDiTesto 31"/>
          <p:cNvSpPr txBox="1"/>
          <p:nvPr/>
        </p:nvSpPr>
        <p:spPr>
          <a:xfrm>
            <a:off x="5890722" y="5114365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Optima"/>
                <a:cs typeface="Optima"/>
              </a:rPr>
              <a:t>All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harmonics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appearing</a:t>
            </a:r>
            <a:r>
              <a:rPr lang="it-IT" dirty="0" smtClean="0">
                <a:latin typeface="Optima"/>
                <a:cs typeface="Optima"/>
              </a:rPr>
              <a:t> </a:t>
            </a:r>
          </a:p>
          <a:p>
            <a:r>
              <a:rPr lang="it-IT" dirty="0">
                <a:latin typeface="Optima"/>
                <a:cs typeface="Optima"/>
              </a:rPr>
              <a:t>w</a:t>
            </a:r>
            <a:r>
              <a:rPr lang="it-IT" dirty="0" smtClean="0">
                <a:latin typeface="Optima"/>
                <a:cs typeface="Optima"/>
              </a:rPr>
              <a:t>ith </a:t>
            </a:r>
            <a:r>
              <a:rPr lang="it-IT" dirty="0" err="1">
                <a:latin typeface="Optima"/>
                <a:cs typeface="Optima"/>
              </a:rPr>
              <a:t>d</a:t>
            </a:r>
            <a:r>
              <a:rPr lang="it-IT" dirty="0" err="1" smtClean="0">
                <a:latin typeface="Optima"/>
                <a:cs typeface="Optima"/>
              </a:rPr>
              <a:t>ifferent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weights</a:t>
            </a:r>
            <a:r>
              <a:rPr lang="it-IT" dirty="0" smtClean="0">
                <a:latin typeface="Optima"/>
                <a:cs typeface="Optima"/>
              </a:rPr>
              <a:t>.</a:t>
            </a:r>
            <a:endParaRPr lang="it-IT" dirty="0">
              <a:latin typeface="Optima"/>
              <a:cs typeface="Optima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21452" y="4907526"/>
            <a:ext cx="3014566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s-IS" dirty="0">
                <a:latin typeface="Abadi MT Condensed Light"/>
                <a:cs typeface="Abadi MT Condensed Light"/>
              </a:rPr>
              <a:t> </a:t>
            </a:r>
            <a:r>
              <a:rPr lang="is-IS" dirty="0" smtClean="0">
                <a:latin typeface="Abadi MT Condensed Light"/>
                <a:cs typeface="Abadi MT Condensed Light"/>
              </a:rPr>
              <a:t>Jacak &amp; Muller, Science 337 </a:t>
            </a:r>
            <a:r>
              <a:rPr lang="is-IS" dirty="0">
                <a:latin typeface="Abadi MT Condensed Light"/>
                <a:cs typeface="Abadi MT Condensed Light"/>
              </a:rPr>
              <a:t>(2012</a:t>
            </a:r>
            <a:r>
              <a:rPr lang="is-IS" dirty="0" smtClean="0">
                <a:latin typeface="Abadi MT Condensed Light"/>
                <a:cs typeface="Abadi MT Condensed Light"/>
              </a:rPr>
              <a:t>)</a:t>
            </a:r>
            <a:endParaRPr lang="is-IS" dirty="0">
              <a:latin typeface="Abadi MT Condensed Light"/>
              <a:cs typeface="Abadi MT Condensed Ligh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09450" y="5921302"/>
            <a:ext cx="8124541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 err="1">
                <a:latin typeface="Optima"/>
                <a:cs typeface="Optima"/>
              </a:rPr>
              <a:t>Thanks</a:t>
            </a:r>
            <a:r>
              <a:rPr lang="it-IT" dirty="0">
                <a:latin typeface="Optima"/>
                <a:cs typeface="Optima"/>
              </a:rPr>
              <a:t> to the </a:t>
            </a:r>
            <a:r>
              <a:rPr lang="it-IT" dirty="0" err="1">
                <a:latin typeface="Optima"/>
                <a:cs typeface="Optima"/>
              </a:rPr>
              <a:t>great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err="1">
                <a:latin typeface="Optima"/>
                <a:cs typeface="Optima"/>
              </a:rPr>
              <a:t>endeavor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smtClean="0">
                <a:latin typeface="Optima"/>
                <a:cs typeface="Optima"/>
              </a:rPr>
              <a:t>of </a:t>
            </a:r>
            <a:r>
              <a:rPr lang="it-IT" dirty="0" err="1" smtClean="0">
                <a:latin typeface="Optima"/>
                <a:cs typeface="Optima"/>
              </a:rPr>
              <a:t>experimentalist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>
                <a:latin typeface="Optima"/>
                <a:cs typeface="Optima"/>
              </a:rPr>
              <a:t>to </a:t>
            </a:r>
            <a:r>
              <a:rPr lang="it-IT" dirty="0" err="1">
                <a:latin typeface="Optima"/>
                <a:cs typeface="Optima"/>
              </a:rPr>
              <a:t>measure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err="1">
                <a:latin typeface="Optima"/>
                <a:cs typeface="Optima"/>
              </a:rPr>
              <a:t>even</a:t>
            </a:r>
            <a:r>
              <a:rPr lang="it-IT" dirty="0">
                <a:latin typeface="Optima"/>
                <a:cs typeface="Optima"/>
              </a:rPr>
              <a:t>-by-</a:t>
            </a:r>
            <a:r>
              <a:rPr lang="it-IT" dirty="0" err="1">
                <a:latin typeface="Optima"/>
                <a:cs typeface="Optima"/>
              </a:rPr>
              <a:t>event</a:t>
            </a:r>
            <a:endParaRPr lang="it-IT" dirty="0">
              <a:latin typeface="Optima"/>
              <a:cs typeface="Optima"/>
            </a:endParaRPr>
          </a:p>
          <a:p>
            <a:pPr>
              <a:lnSpc>
                <a:spcPct val="130000"/>
              </a:lnSpc>
            </a:pPr>
            <a:r>
              <a:rPr lang="it-IT" dirty="0">
                <a:latin typeface="Optima"/>
                <a:cs typeface="Optima"/>
              </a:rPr>
              <a:t>[Prof. </a:t>
            </a:r>
            <a:r>
              <a:rPr lang="it-IT" dirty="0" err="1">
                <a:latin typeface="Optima"/>
                <a:cs typeface="Optima"/>
              </a:rPr>
              <a:t>R</a:t>
            </a:r>
            <a:r>
              <a:rPr lang="it-IT" dirty="0">
                <a:latin typeface="Optima"/>
                <a:cs typeface="Optima"/>
              </a:rPr>
              <a:t>. </a:t>
            </a:r>
            <a:r>
              <a:rPr lang="it-IT" dirty="0" err="1">
                <a:latin typeface="Optima"/>
                <a:cs typeface="Optima"/>
              </a:rPr>
              <a:t>Snelling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err="1">
                <a:latin typeface="Optima"/>
                <a:cs typeface="Optima"/>
              </a:rPr>
              <a:t>at</a:t>
            </a:r>
            <a:r>
              <a:rPr lang="it-IT" dirty="0">
                <a:latin typeface="Optima"/>
                <a:cs typeface="Optima"/>
              </a:rPr>
              <a:t> 17.50]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5707496" y="1416010"/>
            <a:ext cx="3506088" cy="747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dirty="0" err="1" smtClean="0">
                <a:latin typeface="Optima"/>
                <a:cs typeface="Optima"/>
              </a:rPr>
              <a:t>Anisotropies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v</a:t>
            </a:r>
            <a:r>
              <a:rPr lang="it-IT" baseline="-25000" dirty="0" err="1" smtClean="0">
                <a:latin typeface="Optima"/>
                <a:cs typeface="Optima"/>
              </a:rPr>
              <a:t>n</a:t>
            </a:r>
            <a:r>
              <a:rPr lang="it-IT" dirty="0" smtClean="0">
                <a:latin typeface="Optima"/>
                <a:cs typeface="Optima"/>
              </a:rPr>
              <a:t>=&lt;cos(</a:t>
            </a:r>
            <a:r>
              <a:rPr lang="it-IT" dirty="0" err="1" smtClean="0">
                <a:latin typeface="Optima"/>
                <a:cs typeface="Optima"/>
              </a:rPr>
              <a:t>n</a:t>
            </a:r>
            <a:r>
              <a:rPr lang="it-IT" dirty="0" err="1" smtClean="0">
                <a:latin typeface="Symbol" charset="2"/>
                <a:cs typeface="Symbol" charset="2"/>
              </a:rPr>
              <a:t>f</a:t>
            </a:r>
            <a:r>
              <a:rPr lang="it-IT" baseline="-25000" dirty="0" err="1" smtClean="0">
                <a:latin typeface="Optima"/>
                <a:cs typeface="Optima"/>
              </a:rPr>
              <a:t>p</a:t>
            </a:r>
            <a:r>
              <a:rPr lang="it-IT" dirty="0" smtClean="0">
                <a:latin typeface="Optima"/>
                <a:cs typeface="Optima"/>
              </a:rPr>
              <a:t>)&gt; </a:t>
            </a:r>
            <a:r>
              <a:rPr lang="it-IT" dirty="0" err="1" smtClean="0">
                <a:latin typeface="Optima"/>
                <a:cs typeface="Optima"/>
              </a:rPr>
              <a:t>only</a:t>
            </a:r>
            <a:r>
              <a:rPr lang="it-IT" dirty="0" smtClean="0">
                <a:latin typeface="Optima"/>
                <a:cs typeface="Optima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it-IT" dirty="0">
                <a:latin typeface="Optima"/>
                <a:cs typeface="Optima"/>
              </a:rPr>
              <a:t>w</a:t>
            </a:r>
            <a:r>
              <a:rPr lang="it-IT" dirty="0" smtClean="0">
                <a:latin typeface="Optima"/>
                <a:cs typeface="Optima"/>
              </a:rPr>
              <a:t>ith </a:t>
            </a:r>
            <a:r>
              <a:rPr lang="it-IT" b="1" dirty="0" err="1" smtClean="0">
                <a:latin typeface="Optima"/>
                <a:cs typeface="Optima"/>
              </a:rPr>
              <a:t>even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parity</a:t>
            </a:r>
            <a:r>
              <a:rPr lang="it-IT" dirty="0" smtClean="0">
                <a:latin typeface="Optima"/>
                <a:cs typeface="Optima"/>
              </a:rPr>
              <a:t> due to </a:t>
            </a:r>
            <a:r>
              <a:rPr lang="it-IT" dirty="0" err="1" smtClean="0">
                <a:latin typeface="Optima"/>
                <a:cs typeface="Optima"/>
              </a:rPr>
              <a:t>symmetry</a:t>
            </a:r>
            <a:endParaRPr lang="it-IT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97367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46547" y="796808"/>
            <a:ext cx="3322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Optima"/>
                <a:cs typeface="Optima"/>
              </a:rPr>
              <a:t>Longitudinal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View</a:t>
            </a:r>
            <a:r>
              <a:rPr lang="it-IT" dirty="0" smtClean="0">
                <a:latin typeface="Optima"/>
                <a:cs typeface="Optima"/>
              </a:rPr>
              <a:t> up to ≈ 2010</a:t>
            </a:r>
            <a:endParaRPr lang="it-IT" dirty="0">
              <a:latin typeface="Optima"/>
              <a:cs typeface="Optima"/>
            </a:endParaRPr>
          </a:p>
        </p:txBody>
      </p:sp>
      <p:pic>
        <p:nvPicPr>
          <p:cNvPr id="3" name="Immagine 2" descr="Nature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32" y="-3255"/>
            <a:ext cx="2207385" cy="2900906"/>
          </a:xfrm>
          <a:prstGeom prst="rect">
            <a:avLst/>
          </a:prstGeom>
        </p:spPr>
      </p:pic>
      <p:pic>
        <p:nvPicPr>
          <p:cNvPr id="6" name="Immagine 5" descr="Fig-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081"/>
          <a:stretch/>
        </p:blipFill>
        <p:spPr>
          <a:xfrm>
            <a:off x="0" y="3812488"/>
            <a:ext cx="3643725" cy="298398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35620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rgbClr val="E00411"/>
                </a:solidFill>
                <a:latin typeface="Optima"/>
                <a:cs typeface="Optima"/>
              </a:rPr>
              <a:t>Upgrading</a:t>
            </a:r>
            <a:r>
              <a:rPr lang="it-IT" sz="3200" b="1" dirty="0" smtClean="0">
                <a:solidFill>
                  <a:srgbClr val="E00411"/>
                </a:solidFill>
                <a:latin typeface="Optima"/>
                <a:cs typeface="Optima"/>
              </a:rPr>
              <a:t> </a:t>
            </a:r>
            <a:r>
              <a:rPr lang="it-IT" sz="3200" b="1" dirty="0" err="1" smtClean="0">
                <a:solidFill>
                  <a:srgbClr val="E00411"/>
                </a:solidFill>
                <a:latin typeface="Optima"/>
                <a:cs typeface="Optima"/>
              </a:rPr>
              <a:t>Longitudinal</a:t>
            </a:r>
            <a:r>
              <a:rPr lang="it-IT" sz="3200" b="1" dirty="0" smtClean="0">
                <a:solidFill>
                  <a:srgbClr val="E00411"/>
                </a:solidFill>
                <a:latin typeface="Optima"/>
                <a:cs typeface="Optima"/>
              </a:rPr>
              <a:t> </a:t>
            </a:r>
            <a:r>
              <a:rPr lang="it-IT" sz="3200" b="1" dirty="0" err="1" smtClean="0">
                <a:solidFill>
                  <a:srgbClr val="E00411"/>
                </a:solidFill>
                <a:latin typeface="Optima"/>
                <a:cs typeface="Optima"/>
              </a:rPr>
              <a:t>View</a:t>
            </a:r>
            <a:endParaRPr lang="it-IT" sz="3200" b="1" dirty="0">
              <a:solidFill>
                <a:srgbClr val="E00411"/>
              </a:solidFill>
              <a:latin typeface="Optima"/>
              <a:cs typeface="Optima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949573" y="453493"/>
            <a:ext cx="264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Abadi MT Condensed Light"/>
                <a:cs typeface="Abadi MT Condensed Light"/>
              </a:rPr>
              <a:t>Nature 548 – August 2017</a:t>
            </a:r>
            <a:endParaRPr lang="it-IT" dirty="0">
              <a:solidFill>
                <a:schemeClr val="bg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855972" y="2871735"/>
            <a:ext cx="2396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err="1" smtClean="0">
                <a:latin typeface="Abadi MT Condensed Light"/>
                <a:cs typeface="Abadi MT Condensed Light"/>
              </a:rPr>
              <a:t>Theory</a:t>
            </a:r>
            <a:r>
              <a:rPr lang="it-IT" sz="2000" dirty="0" smtClean="0">
                <a:latin typeface="Abadi MT Condensed Light"/>
                <a:cs typeface="Abadi MT Condensed Light"/>
              </a:rPr>
              <a:t> from </a:t>
            </a:r>
          </a:p>
          <a:p>
            <a:pPr algn="ctr"/>
            <a:r>
              <a:rPr lang="it-IT" sz="2000" dirty="0" err="1" smtClean="0">
                <a:latin typeface="Abadi MT Condensed Light"/>
                <a:cs typeface="Abadi MT Condensed Light"/>
              </a:rPr>
              <a:t>Becattini</a:t>
            </a:r>
            <a:r>
              <a:rPr lang="it-IT" sz="2000" dirty="0" smtClean="0">
                <a:latin typeface="Abadi MT Condensed Light"/>
                <a:cs typeface="Abadi MT Condensed Light"/>
              </a:rPr>
              <a:t> &amp; </a:t>
            </a:r>
            <a:r>
              <a:rPr lang="it-IT" sz="2000" dirty="0" err="1" smtClean="0">
                <a:latin typeface="Abadi MT Condensed Light"/>
                <a:cs typeface="Abadi MT Condensed Light"/>
              </a:rPr>
              <a:t>Csernai</a:t>
            </a:r>
            <a:r>
              <a:rPr lang="it-IT" sz="2000" dirty="0" smtClean="0">
                <a:latin typeface="Abadi MT Condensed Light"/>
                <a:cs typeface="Abadi MT Condensed Light"/>
              </a:rPr>
              <a:t> (MAE)</a:t>
            </a:r>
            <a:endParaRPr lang="it-IT" sz="2000" dirty="0">
              <a:latin typeface="Abadi MT Condensed Light"/>
              <a:cs typeface="Abadi MT Condensed Light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46206"/>
            <a:ext cx="4258350" cy="796920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0" y="3404909"/>
            <a:ext cx="3663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entury Gothic"/>
                <a:cs typeface="Century Gothic"/>
              </a:rPr>
              <a:t>F. </a:t>
            </a:r>
            <a:r>
              <a:rPr lang="en-US" sz="1400" dirty="0" err="1" smtClean="0">
                <a:latin typeface="Century Gothic"/>
                <a:cs typeface="Century Gothic"/>
              </a:rPr>
              <a:t>Becattini</a:t>
            </a: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smtClean="0">
                <a:latin typeface="Century Gothic"/>
                <a:cs typeface="Century Gothic"/>
              </a:rPr>
              <a:t>et </a:t>
            </a:r>
            <a:r>
              <a:rPr lang="en-US" sz="1400" dirty="0" err="1" smtClean="0">
                <a:latin typeface="Century Gothic"/>
                <a:cs typeface="Century Gothic"/>
              </a:rPr>
              <a:t>al.,Ann</a:t>
            </a:r>
            <a:r>
              <a:rPr lang="en-US" sz="1400" dirty="0" smtClean="0">
                <a:latin typeface="Century Gothic"/>
                <a:cs typeface="Century Gothic"/>
              </a:rPr>
              <a:t>. Phys. 338 (2013)32 </a:t>
            </a:r>
          </a:p>
        </p:txBody>
      </p:sp>
      <p:grpSp>
        <p:nvGrpSpPr>
          <p:cNvPr id="14" name="Group 19"/>
          <p:cNvGrpSpPr>
            <a:grpSpLocks/>
          </p:cNvGrpSpPr>
          <p:nvPr/>
        </p:nvGrpSpPr>
        <p:grpSpPr bwMode="auto">
          <a:xfrm>
            <a:off x="46800" y="821553"/>
            <a:ext cx="3657600" cy="1474787"/>
            <a:chOff x="249" y="2795"/>
            <a:chExt cx="4944" cy="1361"/>
          </a:xfrm>
        </p:grpSpPr>
        <p:sp>
          <p:nvSpPr>
            <p:cNvPr id="15" name="Line 20"/>
            <p:cNvSpPr>
              <a:spLocks noChangeShapeType="1"/>
            </p:cNvSpPr>
            <p:nvPr/>
          </p:nvSpPr>
          <p:spPr bwMode="auto">
            <a:xfrm flipH="1">
              <a:off x="249" y="3304"/>
              <a:ext cx="363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4740" y="3612"/>
              <a:ext cx="453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703" y="3113"/>
              <a:ext cx="3991" cy="725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0000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3"/>
            <p:cNvSpPr>
              <a:spLocks noChangeArrowheads="1"/>
            </p:cNvSpPr>
            <p:nvPr/>
          </p:nvSpPr>
          <p:spPr bwMode="auto">
            <a:xfrm>
              <a:off x="612" y="2795"/>
              <a:ext cx="136" cy="10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4"/>
            <p:cNvSpPr>
              <a:spLocks noChangeArrowheads="1"/>
            </p:cNvSpPr>
            <p:nvPr/>
          </p:nvSpPr>
          <p:spPr bwMode="auto">
            <a:xfrm>
              <a:off x="4604" y="3113"/>
              <a:ext cx="136" cy="10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422" y="3812488"/>
            <a:ext cx="3136496" cy="3045512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537315" y="2301620"/>
            <a:ext cx="249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Optima"/>
                <a:cs typeface="Optima"/>
                <a:sym typeface="Wingdings"/>
              </a:rPr>
              <a:t>Vorticity</a:t>
            </a:r>
            <a:r>
              <a:rPr lang="it-IT" dirty="0" smtClean="0">
                <a:latin typeface="Optima"/>
                <a:cs typeface="Optima"/>
                <a:sym typeface="Wingdings"/>
              </a:rPr>
              <a:t> </a:t>
            </a:r>
            <a:r>
              <a:rPr lang="it-IT" dirty="0" err="1">
                <a:latin typeface="Optima"/>
                <a:cs typeface="Optima"/>
              </a:rPr>
              <a:t>Polarization</a:t>
            </a:r>
            <a:endParaRPr lang="it-IT" dirty="0">
              <a:latin typeface="Optima"/>
              <a:cs typeface="Optima"/>
            </a:endParaRPr>
          </a:p>
        </p:txBody>
      </p:sp>
      <p:cxnSp>
        <p:nvCxnSpPr>
          <p:cNvPr id="24" name="Connettore 2 23"/>
          <p:cNvCxnSpPr/>
          <p:nvPr/>
        </p:nvCxnSpPr>
        <p:spPr>
          <a:xfrm>
            <a:off x="4729934" y="4595144"/>
            <a:ext cx="0" cy="34183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 rot="16200000">
            <a:off x="5423355" y="5138607"/>
            <a:ext cx="1653726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dirty="0" smtClean="0">
                <a:latin typeface="Symbol" charset="2"/>
                <a:cs typeface="Symbol" charset="2"/>
              </a:rPr>
              <a:t>L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Polarization</a:t>
            </a:r>
            <a:endParaRPr lang="it-IT" dirty="0">
              <a:latin typeface="Optima"/>
              <a:cs typeface="Optima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010670" y="6509982"/>
            <a:ext cx="154403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Optima"/>
                <a:cs typeface="Optima"/>
              </a:rPr>
              <a:t>Beam</a:t>
            </a:r>
            <a:r>
              <a:rPr lang="it-IT" dirty="0" smtClean="0">
                <a:latin typeface="Optima"/>
                <a:cs typeface="Optima"/>
              </a:rPr>
              <a:t>  Energy</a:t>
            </a:r>
            <a:endParaRPr lang="it-IT" dirty="0">
              <a:latin typeface="Optima"/>
              <a:cs typeface="Optima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46684" y="3812488"/>
            <a:ext cx="1104826" cy="41549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dirty="0">
                <a:latin typeface="Optima"/>
                <a:cs typeface="Optima"/>
              </a:rPr>
              <a:t>L ≈ </a:t>
            </a:r>
            <a:r>
              <a:rPr lang="it-IT" dirty="0" smtClean="0">
                <a:latin typeface="Optima"/>
                <a:cs typeface="Optima"/>
              </a:rPr>
              <a:t>10</a:t>
            </a:r>
            <a:r>
              <a:rPr lang="it-IT" baseline="30000" dirty="0">
                <a:latin typeface="Optima"/>
                <a:cs typeface="Optima"/>
              </a:rPr>
              <a:t>4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>
                <a:latin typeface="Lucida Grande"/>
                <a:ea typeface="Lucida Grande"/>
                <a:cs typeface="Lucida Grande"/>
              </a:rPr>
              <a:t>ħ</a:t>
            </a:r>
            <a:endParaRPr lang="it-IT" dirty="0"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4571895" y="2698634"/>
            <a:ext cx="228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Optima"/>
                <a:cs typeface="Optima"/>
              </a:rPr>
              <a:t>Quantum-</a:t>
            </a:r>
            <a:r>
              <a:rPr lang="it-IT" dirty="0" err="1" smtClean="0">
                <a:latin typeface="Optima"/>
                <a:cs typeface="Optima"/>
              </a:rPr>
              <a:t>Relativistic</a:t>
            </a:r>
            <a:endParaRPr lang="it-IT" dirty="0" smtClean="0">
              <a:latin typeface="Optima"/>
              <a:cs typeface="Optima"/>
            </a:endParaRPr>
          </a:p>
          <a:p>
            <a:pPr algn="ctr"/>
            <a:r>
              <a:rPr lang="it-IT" dirty="0" err="1" smtClean="0">
                <a:latin typeface="Optima"/>
                <a:cs typeface="Optima"/>
              </a:rPr>
              <a:t>effect</a:t>
            </a:r>
            <a:endParaRPr lang="it-IT" dirty="0" smtClean="0">
              <a:latin typeface="Optima"/>
              <a:cs typeface="Optima"/>
            </a:endParaRPr>
          </a:p>
        </p:txBody>
      </p:sp>
      <p:pic>
        <p:nvPicPr>
          <p:cNvPr id="13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554" y="4021292"/>
            <a:ext cx="988368" cy="130014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640880" y="3656992"/>
            <a:ext cx="2439352" cy="2721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200" dirty="0" smtClean="0">
                <a:latin typeface="Optima"/>
                <a:ea typeface="Lucida Grande"/>
                <a:cs typeface="Optima"/>
              </a:rPr>
              <a:t>In </a:t>
            </a:r>
            <a:r>
              <a:rPr lang="it-IT" sz="2200" dirty="0" err="1" smtClean="0">
                <a:latin typeface="Optima"/>
                <a:ea typeface="Lucida Grande"/>
                <a:cs typeface="Optima"/>
              </a:rPr>
              <a:t>Hydrodynamics</a:t>
            </a:r>
            <a:endParaRPr lang="it-IT" sz="2200" dirty="0" smtClean="0">
              <a:latin typeface="Optima"/>
              <a:ea typeface="Lucida Grande"/>
              <a:cs typeface="Optima"/>
            </a:endParaRPr>
          </a:p>
          <a:p>
            <a:pPr algn="ctr">
              <a:lnSpc>
                <a:spcPct val="120000"/>
              </a:lnSpc>
            </a:pPr>
            <a:r>
              <a:rPr lang="it-IT" sz="2200" dirty="0" err="1" smtClean="0">
                <a:latin typeface="Optima"/>
                <a:ea typeface="Lucida Grande"/>
                <a:cs typeface="Optima"/>
              </a:rPr>
              <a:t>ħ</a:t>
            </a:r>
            <a:r>
              <a:rPr lang="it-IT" sz="2200" dirty="0" err="1" smtClean="0">
                <a:latin typeface="Symbol" charset="2"/>
                <a:ea typeface="Lucida Grande"/>
                <a:cs typeface="Symbol" charset="2"/>
              </a:rPr>
              <a:t>w</a:t>
            </a:r>
            <a:r>
              <a:rPr lang="it-IT" sz="2200" dirty="0" smtClean="0">
                <a:latin typeface="Symbol" charset="2"/>
                <a:ea typeface="Lucida Grande"/>
                <a:cs typeface="Symbol" charset="2"/>
              </a:rPr>
              <a:t> </a:t>
            </a:r>
            <a:r>
              <a:rPr lang="it-IT" sz="2200" dirty="0" smtClean="0">
                <a:latin typeface="Optima"/>
                <a:ea typeface="Lucida Grande"/>
                <a:cs typeface="Optima"/>
              </a:rPr>
              <a:t>≈ K</a:t>
            </a:r>
            <a:r>
              <a:rPr lang="it-IT" sz="2200" baseline="-25000" dirty="0" smtClean="0">
                <a:latin typeface="Optima"/>
                <a:ea typeface="Lucida Grande"/>
                <a:cs typeface="Optima"/>
              </a:rPr>
              <a:t>B</a:t>
            </a:r>
            <a:r>
              <a:rPr lang="it-IT" sz="2200" dirty="0" smtClean="0">
                <a:latin typeface="Optima"/>
                <a:ea typeface="Lucida Grande"/>
                <a:cs typeface="Optima"/>
              </a:rPr>
              <a:t>T</a:t>
            </a:r>
            <a:r>
              <a:rPr lang="it-IT" sz="2400" dirty="0" smtClean="0">
                <a:latin typeface="Apple Chancery"/>
                <a:ea typeface="Lucida Grande"/>
                <a:cs typeface="Apple Chancery"/>
              </a:rPr>
              <a:t>P</a:t>
            </a:r>
            <a:r>
              <a:rPr lang="it-IT" sz="2200" baseline="-25000" dirty="0" smtClean="0">
                <a:latin typeface="Symbol" charset="2"/>
                <a:ea typeface="Lucida Grande"/>
                <a:cs typeface="Symbol" charset="2"/>
              </a:rPr>
              <a:t>L</a:t>
            </a:r>
            <a:endParaRPr lang="it-IT" sz="2200" dirty="0" smtClean="0">
              <a:latin typeface="Optima"/>
              <a:ea typeface="Lucida Grande"/>
              <a:cs typeface="Optima"/>
            </a:endParaRPr>
          </a:p>
          <a:p>
            <a:pPr algn="ctr">
              <a:lnSpc>
                <a:spcPct val="120000"/>
              </a:lnSpc>
            </a:pPr>
            <a:endParaRPr lang="it-IT" sz="2000" dirty="0" smtClean="0">
              <a:latin typeface="Optima"/>
              <a:ea typeface="Lucida Grande"/>
              <a:cs typeface="Optima"/>
            </a:endParaRPr>
          </a:p>
          <a:p>
            <a:pPr marL="342900" indent="-342900" algn="ctr">
              <a:buFont typeface="Symbol" charset="0"/>
              <a:buChar char="w"/>
            </a:pPr>
            <a:r>
              <a:rPr lang="it-IT" sz="2200" dirty="0" smtClean="0">
                <a:latin typeface="Optima"/>
                <a:cs typeface="Optima"/>
              </a:rPr>
              <a:t>≈ 10</a:t>
            </a:r>
            <a:r>
              <a:rPr lang="it-IT" sz="2200" baseline="30000" dirty="0" smtClean="0">
                <a:latin typeface="Optima"/>
                <a:cs typeface="Optima"/>
              </a:rPr>
              <a:t>22</a:t>
            </a:r>
            <a:r>
              <a:rPr lang="it-IT" sz="2200" dirty="0" smtClean="0">
                <a:latin typeface="Optima"/>
                <a:cs typeface="Optima"/>
              </a:rPr>
              <a:t> s</a:t>
            </a:r>
            <a:r>
              <a:rPr lang="it-IT" sz="2200" baseline="30000" dirty="0" smtClean="0">
                <a:latin typeface="Optima"/>
                <a:cs typeface="Optima"/>
              </a:rPr>
              <a:t>-1</a:t>
            </a:r>
          </a:p>
          <a:p>
            <a:pPr algn="ctr">
              <a:lnSpc>
                <a:spcPct val="150000"/>
              </a:lnSpc>
            </a:pPr>
            <a:r>
              <a:rPr lang="it-IT" sz="2200" dirty="0" err="1" smtClean="0">
                <a:latin typeface="Abadi MT Condensed Light"/>
                <a:cs typeface="Abadi MT Condensed Light"/>
              </a:rPr>
              <a:t>Superfluid</a:t>
            </a:r>
            <a:r>
              <a:rPr lang="it-IT" sz="2200" dirty="0" smtClean="0">
                <a:latin typeface="Abadi MT Condensed Light"/>
                <a:cs typeface="Abadi MT Condensed Light"/>
              </a:rPr>
              <a:t> </a:t>
            </a:r>
            <a:r>
              <a:rPr lang="it-IT" sz="2200" dirty="0" err="1" smtClean="0">
                <a:latin typeface="Abadi MT Condensed Light"/>
                <a:cs typeface="Abadi MT Condensed Light"/>
              </a:rPr>
              <a:t>nanodroplets</a:t>
            </a:r>
            <a:endParaRPr lang="it-IT" sz="2200" dirty="0" smtClean="0">
              <a:latin typeface="Abadi MT Condensed Light"/>
              <a:cs typeface="Abadi MT Condensed Light"/>
            </a:endParaRPr>
          </a:p>
          <a:p>
            <a:pPr algn="ctr"/>
            <a:r>
              <a:rPr lang="it-IT" sz="2200" dirty="0" err="1">
                <a:latin typeface="Symbol" charset="2"/>
                <a:cs typeface="Symbol" charset="2"/>
              </a:rPr>
              <a:t>w</a:t>
            </a:r>
            <a:r>
              <a:rPr lang="it-IT" sz="2200" dirty="0" smtClean="0">
                <a:latin typeface="Optima"/>
                <a:cs typeface="Optima"/>
              </a:rPr>
              <a:t> ≈ 10</a:t>
            </a:r>
            <a:r>
              <a:rPr lang="it-IT" sz="2200" baseline="30000" dirty="0">
                <a:latin typeface="Optima"/>
                <a:cs typeface="Optima"/>
              </a:rPr>
              <a:t>7</a:t>
            </a:r>
            <a:r>
              <a:rPr lang="it-IT" sz="2200" dirty="0" smtClean="0">
                <a:latin typeface="Optima"/>
                <a:cs typeface="Optima"/>
              </a:rPr>
              <a:t> </a:t>
            </a:r>
            <a:r>
              <a:rPr lang="it-IT" sz="2200" dirty="0">
                <a:latin typeface="Optima"/>
                <a:cs typeface="Optima"/>
              </a:rPr>
              <a:t>s</a:t>
            </a:r>
            <a:r>
              <a:rPr lang="it-IT" sz="2200" baseline="30000" dirty="0">
                <a:latin typeface="Optima"/>
                <a:cs typeface="Optima"/>
              </a:rPr>
              <a:t>-1</a:t>
            </a:r>
          </a:p>
          <a:p>
            <a:pPr algn="ctr"/>
            <a:endParaRPr lang="it-IT" sz="2200" baseline="30000" dirty="0">
              <a:latin typeface="Optima"/>
              <a:cs typeface="Optima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98634"/>
            <a:ext cx="4576961" cy="706275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3846405" y="2646206"/>
            <a:ext cx="664416" cy="48592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61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462479"/>
              </p:ext>
            </p:extLst>
          </p:nvPr>
        </p:nvGraphicFramePr>
        <p:xfrm>
          <a:off x="163860" y="1600200"/>
          <a:ext cx="4724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62" name="Equation" r:id="rId3" imgW="2184400" imgH="254000" progId="Equation.3">
                  <p:embed/>
                </p:oleObj>
              </mc:Choice>
              <mc:Fallback>
                <p:oleObj name="Equation" r:id="rId3" imgW="2184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60" y="1600200"/>
                        <a:ext cx="4724400" cy="457200"/>
                      </a:xfrm>
                      <a:prstGeom prst="rect">
                        <a:avLst/>
                      </a:prstGeom>
                      <a:solidFill>
                        <a:srgbClr val="FF6C6E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7621" name="Oval 5"/>
          <p:cNvSpPr>
            <a:spLocks noChangeArrowheads="1"/>
          </p:cNvSpPr>
          <p:nvPr/>
        </p:nvSpPr>
        <p:spPr bwMode="auto">
          <a:xfrm>
            <a:off x="3342949" y="1536958"/>
            <a:ext cx="1676400" cy="609600"/>
          </a:xfrm>
          <a:prstGeom prst="ellipse">
            <a:avLst/>
          </a:prstGeom>
          <a:noFill/>
          <a:ln w="28575">
            <a:solidFill>
              <a:srgbClr val="B3EC9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7624" name="Text Box 8"/>
          <p:cNvSpPr txBox="1">
            <a:spLocks noChangeArrowheads="1"/>
          </p:cNvSpPr>
          <p:nvPr/>
        </p:nvSpPr>
        <p:spPr bwMode="auto">
          <a:xfrm>
            <a:off x="1809750" y="0"/>
            <a:ext cx="5766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 typeface="Wingdings" charset="0"/>
              <a:buNone/>
              <a:defRPr/>
            </a:pPr>
            <a:r>
              <a:rPr lang="it-IT" sz="3600" b="1" dirty="0">
                <a:solidFill>
                  <a:srgbClr val="000090"/>
                </a:solidFill>
                <a:latin typeface="Optima"/>
                <a:cs typeface="Optima"/>
              </a:rPr>
              <a:t>Quantum </a:t>
            </a:r>
            <a:r>
              <a:rPr lang="it-IT" sz="3600" b="1" dirty="0" err="1">
                <a:solidFill>
                  <a:srgbClr val="000090"/>
                </a:solidFill>
                <a:latin typeface="Optima"/>
                <a:cs typeface="Optima"/>
              </a:rPr>
              <a:t>Chromodynamics</a:t>
            </a:r>
            <a:endParaRPr lang="it-IT" sz="3600" b="1" dirty="0">
              <a:solidFill>
                <a:srgbClr val="000090"/>
              </a:solidFill>
              <a:latin typeface="Optima"/>
              <a:cs typeface="Optima"/>
            </a:endParaRPr>
          </a:p>
        </p:txBody>
      </p:sp>
      <p:pic>
        <p:nvPicPr>
          <p:cNvPr id="2" name="Immagine 1" descr="400px-Qcd_fields_field_(physics).svg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8" t="25636" r="69977" b="28290"/>
          <a:stretch/>
        </p:blipFill>
        <p:spPr>
          <a:xfrm>
            <a:off x="6949061" y="503631"/>
            <a:ext cx="2218394" cy="2193137"/>
          </a:xfrm>
          <a:prstGeom prst="rect">
            <a:avLst/>
          </a:prstGeom>
        </p:spPr>
      </p:pic>
      <p:graphicFrame>
        <p:nvGraphicFramePr>
          <p:cNvPr id="25" name="Oggetto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437034"/>
              </p:ext>
            </p:extLst>
          </p:nvPr>
        </p:nvGraphicFramePr>
        <p:xfrm>
          <a:off x="148100" y="745657"/>
          <a:ext cx="6377700" cy="827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63" name="Equation" r:id="rId6" imgW="3035300" imgH="393700" progId="Equation.3">
                  <p:embed/>
                </p:oleObj>
              </mc:Choice>
              <mc:Fallback>
                <p:oleObj name="Equation" r:id="rId6" imgW="3035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8100" y="745657"/>
                        <a:ext cx="6377700" cy="827233"/>
                      </a:xfrm>
                      <a:prstGeom prst="rect">
                        <a:avLst/>
                      </a:prstGeom>
                      <a:solidFill>
                        <a:srgbClr val="F2FF9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158" y="3934647"/>
            <a:ext cx="2372520" cy="173749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883" y="3934647"/>
            <a:ext cx="2511814" cy="173749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5932" y="3934647"/>
            <a:ext cx="3289981" cy="173749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019832" y="5030920"/>
            <a:ext cx="2038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m</a:t>
            </a:r>
            <a:r>
              <a:rPr lang="it-IT" dirty="0" smtClean="0">
                <a:solidFill>
                  <a:srgbClr val="0000FF"/>
                </a:solidFill>
              </a:rPr>
              <a:t>ore color (</a:t>
            </a:r>
            <a:r>
              <a:rPr lang="it-IT" dirty="0" err="1" smtClean="0">
                <a:solidFill>
                  <a:srgbClr val="0000FF"/>
                </a:solidFill>
              </a:rPr>
              <a:t>charge</a:t>
            </a:r>
            <a:r>
              <a:rPr lang="it-IT" dirty="0" smtClean="0">
                <a:solidFill>
                  <a:srgbClr val="0000FF"/>
                </a:solidFill>
              </a:rPr>
              <a:t>)</a:t>
            </a:r>
          </a:p>
          <a:p>
            <a:pPr algn="ctr"/>
            <a:r>
              <a:rPr lang="it-IT" dirty="0">
                <a:solidFill>
                  <a:srgbClr val="0000FF"/>
                </a:solidFill>
              </a:rPr>
              <a:t>m</a:t>
            </a:r>
            <a:r>
              <a:rPr lang="it-IT" dirty="0" smtClean="0">
                <a:solidFill>
                  <a:srgbClr val="0000FF"/>
                </a:solidFill>
              </a:rPr>
              <a:t>ore </a:t>
            </a:r>
            <a:r>
              <a:rPr lang="it-IT" dirty="0" err="1" smtClean="0">
                <a:solidFill>
                  <a:srgbClr val="0000FF"/>
                </a:solidFill>
              </a:rPr>
              <a:t>interaction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93480" y="2140459"/>
            <a:ext cx="8084504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2300" b="1" dirty="0" err="1">
                <a:latin typeface="Optima"/>
                <a:cs typeface="Optima"/>
              </a:rPr>
              <a:t>Similar</a:t>
            </a:r>
            <a:r>
              <a:rPr lang="it-IT" sz="2300" b="1" dirty="0">
                <a:latin typeface="Optima"/>
                <a:cs typeface="Optima"/>
              </a:rPr>
              <a:t> to QED </a:t>
            </a:r>
            <a:r>
              <a:rPr lang="it-IT" sz="2300" b="1" dirty="0" err="1">
                <a:latin typeface="Optima"/>
                <a:cs typeface="Optima"/>
              </a:rPr>
              <a:t>but</a:t>
            </a:r>
            <a:r>
              <a:rPr lang="it-IT" sz="2300" b="1" dirty="0">
                <a:latin typeface="Optima"/>
                <a:cs typeface="Optima"/>
              </a:rPr>
              <a:t> 3 </a:t>
            </a:r>
            <a:r>
              <a:rPr lang="it-IT" sz="2300" b="1" dirty="0" err="1" smtClean="0">
                <a:latin typeface="Optima"/>
                <a:cs typeface="Optima"/>
              </a:rPr>
              <a:t>charges</a:t>
            </a:r>
            <a:r>
              <a:rPr lang="it-IT" sz="2300" b="1" dirty="0" smtClean="0">
                <a:latin typeface="Optima"/>
                <a:cs typeface="Optima"/>
              </a:rPr>
              <a:t>!!!</a:t>
            </a:r>
          </a:p>
          <a:p>
            <a:pPr algn="l">
              <a:defRPr/>
            </a:pPr>
            <a:r>
              <a:rPr lang="it-IT" sz="2300" dirty="0" err="1" smtClean="0">
                <a:latin typeface="Optima"/>
                <a:cs typeface="Optima"/>
              </a:rPr>
              <a:t>Because</a:t>
            </a:r>
            <a:r>
              <a:rPr lang="it-IT" sz="2300" dirty="0" smtClean="0">
                <a:latin typeface="Optima"/>
                <a:cs typeface="Optima"/>
              </a:rPr>
              <a:t> </a:t>
            </a:r>
            <a:r>
              <a:rPr lang="it-IT" sz="2300" dirty="0" err="1" smtClean="0">
                <a:latin typeface="Optima"/>
                <a:cs typeface="Optima"/>
              </a:rPr>
              <a:t>they</a:t>
            </a:r>
            <a:r>
              <a:rPr lang="it-IT" sz="2300" dirty="0" smtClean="0">
                <a:latin typeface="Optima"/>
                <a:cs typeface="Optima"/>
              </a:rPr>
              <a:t> are “3” </a:t>
            </a:r>
            <a:r>
              <a:rPr lang="it-IT" sz="2300" dirty="0" err="1" smtClean="0">
                <a:latin typeface="Optima"/>
                <a:cs typeface="Optima"/>
              </a:rPr>
              <a:t>they</a:t>
            </a:r>
            <a:r>
              <a:rPr lang="it-IT" sz="2300" dirty="0" smtClean="0">
                <a:latin typeface="Optima"/>
                <a:cs typeface="Optima"/>
              </a:rPr>
              <a:t> are </a:t>
            </a:r>
            <a:r>
              <a:rPr lang="it-IT" sz="2300" dirty="0" err="1" smtClean="0">
                <a:latin typeface="Optima"/>
                <a:cs typeface="Optima"/>
              </a:rPr>
              <a:t>named</a:t>
            </a:r>
            <a:r>
              <a:rPr lang="it-IT" sz="2300" dirty="0" smtClean="0">
                <a:latin typeface="Optima"/>
                <a:cs typeface="Optima"/>
              </a:rPr>
              <a:t> “color </a:t>
            </a:r>
            <a:r>
              <a:rPr lang="it-IT" sz="2300" dirty="0" err="1" smtClean="0">
                <a:latin typeface="Optima"/>
                <a:cs typeface="Optima"/>
              </a:rPr>
              <a:t>charges</a:t>
            </a:r>
            <a:r>
              <a:rPr lang="it-IT" sz="2300" dirty="0" smtClean="0">
                <a:latin typeface="Optima"/>
                <a:cs typeface="Optima"/>
              </a:rPr>
              <a:t>”:</a:t>
            </a:r>
          </a:p>
          <a:p>
            <a:pPr algn="l">
              <a:defRPr/>
            </a:pPr>
            <a:r>
              <a:rPr lang="it-IT" sz="2300" dirty="0" smtClean="0">
                <a:latin typeface="Optima"/>
                <a:cs typeface="Optima"/>
                <a:sym typeface="Wingdings"/>
              </a:rPr>
              <a:t>With more </a:t>
            </a:r>
            <a:r>
              <a:rPr lang="it-IT" sz="2300" dirty="0" err="1" smtClean="0">
                <a:latin typeface="Optima"/>
                <a:cs typeface="Optima"/>
                <a:sym typeface="Wingdings"/>
              </a:rPr>
              <a:t>than</a:t>
            </a:r>
            <a:r>
              <a:rPr lang="it-IT" sz="2300" dirty="0" smtClean="0">
                <a:latin typeface="Optima"/>
                <a:cs typeface="Optima"/>
                <a:sym typeface="Wingdings"/>
              </a:rPr>
              <a:t> 1 </a:t>
            </a:r>
            <a:r>
              <a:rPr lang="it-IT" sz="2300" dirty="0" err="1" smtClean="0">
                <a:latin typeface="Optima"/>
                <a:cs typeface="Optima"/>
                <a:sym typeface="Wingdings"/>
              </a:rPr>
              <a:t>charge</a:t>
            </a:r>
            <a:r>
              <a:rPr lang="it-IT" sz="2300" dirty="0" smtClean="0">
                <a:latin typeface="Optima"/>
                <a:cs typeface="Optima"/>
                <a:sym typeface="Wingdings"/>
              </a:rPr>
              <a:t>  </a:t>
            </a:r>
            <a:r>
              <a:rPr lang="it-IT" sz="2300" dirty="0" err="1" smtClean="0">
                <a:latin typeface="Optima"/>
                <a:cs typeface="Optima"/>
                <a:sym typeface="Wingdings"/>
              </a:rPr>
              <a:t>carrier</a:t>
            </a:r>
            <a:r>
              <a:rPr lang="it-IT" sz="2300" dirty="0" smtClean="0">
                <a:latin typeface="Optima"/>
                <a:cs typeface="Optima"/>
                <a:sym typeface="Wingdings"/>
              </a:rPr>
              <a:t> of the </a:t>
            </a:r>
            <a:r>
              <a:rPr lang="it-IT" sz="2300" dirty="0" err="1" smtClean="0">
                <a:latin typeface="Optima"/>
                <a:cs typeface="Optima"/>
                <a:sym typeface="Wingdings"/>
              </a:rPr>
              <a:t>interaction</a:t>
            </a:r>
            <a:endParaRPr lang="it-IT" sz="2300" dirty="0" smtClean="0">
              <a:latin typeface="Optima"/>
              <a:cs typeface="Optima"/>
              <a:sym typeface="Wingdings"/>
            </a:endParaRPr>
          </a:p>
          <a:p>
            <a:pPr>
              <a:defRPr/>
            </a:pPr>
            <a:r>
              <a:rPr lang="it-IT" sz="2300" dirty="0" smtClean="0">
                <a:latin typeface="Optima"/>
                <a:cs typeface="Optima"/>
                <a:sym typeface="Wingdings"/>
              </a:rPr>
              <a:t>							    </a:t>
            </a:r>
            <a:r>
              <a:rPr lang="it-IT" sz="2300" dirty="0">
                <a:latin typeface="Optima"/>
                <a:cs typeface="Optima"/>
                <a:sym typeface="Wingdings"/>
              </a:rPr>
              <a:t>must </a:t>
            </a:r>
            <a:r>
              <a:rPr lang="it-IT" sz="2300" dirty="0" err="1">
                <a:latin typeface="Optima"/>
                <a:cs typeface="Optima"/>
                <a:sym typeface="Wingdings"/>
              </a:rPr>
              <a:t>also</a:t>
            </a:r>
            <a:r>
              <a:rPr lang="it-IT" sz="2300" dirty="0">
                <a:latin typeface="Optima"/>
                <a:cs typeface="Optima"/>
                <a:sym typeface="Wingdings"/>
              </a:rPr>
              <a:t> be </a:t>
            </a:r>
            <a:r>
              <a:rPr lang="it-IT" sz="2300" dirty="0" err="1">
                <a:latin typeface="Optima"/>
                <a:cs typeface="Optima"/>
                <a:sym typeface="Wingdings"/>
              </a:rPr>
              <a:t>colored</a:t>
            </a:r>
            <a:r>
              <a:rPr lang="it-IT" sz="2300" dirty="0">
                <a:latin typeface="Optima"/>
                <a:cs typeface="Optima"/>
                <a:sym typeface="Wingdings"/>
              </a:rPr>
              <a:t> </a:t>
            </a:r>
            <a:r>
              <a:rPr lang="it-IT" sz="2300" dirty="0" smtClean="0">
                <a:latin typeface="Optima"/>
                <a:cs typeface="Optima"/>
                <a:sym typeface="Wingdings"/>
              </a:rPr>
              <a:t>“</a:t>
            </a:r>
            <a:r>
              <a:rPr lang="it-IT" sz="2300" dirty="0" err="1" smtClean="0">
                <a:latin typeface="Optima"/>
                <a:cs typeface="Optima"/>
                <a:sym typeface="Wingdings"/>
              </a:rPr>
              <a:t>charged</a:t>
            </a:r>
            <a:r>
              <a:rPr lang="it-IT" sz="2300" dirty="0" smtClean="0">
                <a:latin typeface="Optima"/>
                <a:cs typeface="Optima"/>
                <a:sym typeface="Wingdings"/>
              </a:rPr>
              <a:t>”</a:t>
            </a:r>
            <a:endParaRPr lang="it-IT" sz="2300" b="1" i="1" dirty="0">
              <a:latin typeface="Optima"/>
              <a:cs typeface="Optima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950098" y="5677251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Quantum </a:t>
            </a:r>
            <a:r>
              <a:rPr lang="it-IT" dirty="0" err="1" smtClean="0"/>
              <a:t>Flutuations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638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418731"/>
              </p:ext>
            </p:extLst>
          </p:nvPr>
        </p:nvGraphicFramePr>
        <p:xfrm>
          <a:off x="163860" y="1600200"/>
          <a:ext cx="4724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6" name="Equation" r:id="rId3" imgW="2184400" imgH="254000" progId="Equation.3">
                  <p:embed/>
                </p:oleObj>
              </mc:Choice>
              <mc:Fallback>
                <p:oleObj name="Equation" r:id="rId3" imgW="2184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60" y="1600200"/>
                        <a:ext cx="4724400" cy="457200"/>
                      </a:xfrm>
                      <a:prstGeom prst="rect">
                        <a:avLst/>
                      </a:prstGeom>
                      <a:solidFill>
                        <a:srgbClr val="FF6C6E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7624" name="Text Box 8"/>
          <p:cNvSpPr txBox="1">
            <a:spLocks noChangeArrowheads="1"/>
          </p:cNvSpPr>
          <p:nvPr/>
        </p:nvSpPr>
        <p:spPr bwMode="auto">
          <a:xfrm>
            <a:off x="1809750" y="0"/>
            <a:ext cx="5766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 typeface="Wingdings" charset="0"/>
              <a:buNone/>
              <a:defRPr/>
            </a:pPr>
            <a:r>
              <a:rPr lang="it-IT" sz="3600" b="1" dirty="0">
                <a:solidFill>
                  <a:srgbClr val="000090"/>
                </a:solidFill>
                <a:latin typeface="Optima"/>
                <a:cs typeface="Optima"/>
              </a:rPr>
              <a:t>Quantum </a:t>
            </a:r>
            <a:r>
              <a:rPr lang="it-IT" sz="3600" b="1" dirty="0" err="1">
                <a:solidFill>
                  <a:srgbClr val="000090"/>
                </a:solidFill>
                <a:latin typeface="Optima"/>
                <a:cs typeface="Optima"/>
              </a:rPr>
              <a:t>Chromodynamics</a:t>
            </a:r>
            <a:endParaRPr lang="it-IT" sz="3600" b="1" dirty="0">
              <a:solidFill>
                <a:srgbClr val="000090"/>
              </a:solidFill>
              <a:latin typeface="Optima"/>
              <a:cs typeface="Optima"/>
            </a:endParaRPr>
          </a:p>
        </p:txBody>
      </p:sp>
      <p:pic>
        <p:nvPicPr>
          <p:cNvPr id="2" name="Immagine 1" descr="400px-Qcd_fields_field_(physics).svg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8" t="25636" r="69977" b="28290"/>
          <a:stretch/>
        </p:blipFill>
        <p:spPr>
          <a:xfrm>
            <a:off x="6949061" y="503631"/>
            <a:ext cx="2218394" cy="2193137"/>
          </a:xfrm>
          <a:prstGeom prst="rect">
            <a:avLst/>
          </a:prstGeom>
        </p:spPr>
      </p:pic>
      <p:graphicFrame>
        <p:nvGraphicFramePr>
          <p:cNvPr id="25" name="Oggetto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162396"/>
              </p:ext>
            </p:extLst>
          </p:nvPr>
        </p:nvGraphicFramePr>
        <p:xfrm>
          <a:off x="148100" y="745657"/>
          <a:ext cx="6377700" cy="827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7" name="Equation" r:id="rId6" imgW="3035300" imgH="393700" progId="Equation.3">
                  <p:embed/>
                </p:oleObj>
              </mc:Choice>
              <mc:Fallback>
                <p:oleObj name="Equation" r:id="rId6" imgW="3035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8100" y="745657"/>
                        <a:ext cx="6377700" cy="827233"/>
                      </a:xfrm>
                      <a:prstGeom prst="rect">
                        <a:avLst/>
                      </a:prstGeom>
                      <a:solidFill>
                        <a:srgbClr val="F2FF9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174579" y="5822923"/>
            <a:ext cx="869132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dirty="0" err="1" smtClean="0">
                <a:latin typeface="Optima"/>
                <a:cs typeface="Optima"/>
              </a:rPr>
              <a:t>Difference</a:t>
            </a:r>
            <a:r>
              <a:rPr lang="it-IT" sz="2000" dirty="0" smtClean="0">
                <a:latin typeface="Optima"/>
                <a:cs typeface="Optima"/>
              </a:rPr>
              <a:t> #1: At small </a:t>
            </a:r>
            <a:r>
              <a:rPr lang="it-IT" sz="2000" dirty="0" err="1" smtClean="0">
                <a:latin typeface="Optima"/>
                <a:cs typeface="Optima"/>
              </a:rPr>
              <a:t>distance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quarks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interacts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less</a:t>
            </a:r>
            <a:r>
              <a:rPr lang="it-IT" sz="2000" dirty="0" smtClean="0">
                <a:latin typeface="Optima"/>
                <a:cs typeface="Optima"/>
              </a:rPr>
              <a:t>, </a:t>
            </a:r>
            <a:r>
              <a:rPr lang="it-IT" sz="2000" dirty="0" err="1" smtClean="0">
                <a:latin typeface="Optima"/>
                <a:cs typeface="Optima"/>
              </a:rPr>
              <a:t>this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is</a:t>
            </a:r>
            <a:r>
              <a:rPr lang="it-IT" sz="2000" dirty="0" smtClean="0">
                <a:latin typeface="Optima"/>
                <a:cs typeface="Optima"/>
              </a:rPr>
              <a:t> a </a:t>
            </a:r>
            <a:r>
              <a:rPr lang="it-IT" sz="2000" dirty="0" err="1" smtClean="0">
                <a:latin typeface="Optima"/>
                <a:cs typeface="Optima"/>
              </a:rPr>
              <a:t>different</a:t>
            </a:r>
            <a:r>
              <a:rPr lang="it-IT" sz="2000" dirty="0" smtClean="0">
                <a:latin typeface="Optima"/>
                <a:cs typeface="Optima"/>
              </a:rPr>
              <a:t> World!</a:t>
            </a:r>
          </a:p>
          <a:p>
            <a:pPr>
              <a:lnSpc>
                <a:spcPct val="130000"/>
              </a:lnSpc>
            </a:pPr>
            <a:r>
              <a:rPr lang="it-IT" sz="2000" b="1" dirty="0" smtClean="0">
                <a:latin typeface="Optima"/>
                <a:cs typeface="Optima"/>
              </a:rPr>
              <a:t>   			    </a:t>
            </a:r>
            <a:r>
              <a:rPr lang="it-IT" sz="2000" b="1" dirty="0" err="1" smtClean="0">
                <a:latin typeface="Optima"/>
                <a:cs typeface="Optima"/>
              </a:rPr>
              <a:t>Asymptotic</a:t>
            </a:r>
            <a:r>
              <a:rPr lang="it-IT" sz="2000" b="1" dirty="0" smtClean="0">
                <a:latin typeface="Optima"/>
                <a:cs typeface="Optima"/>
              </a:rPr>
              <a:t> </a:t>
            </a:r>
            <a:r>
              <a:rPr lang="it-IT" sz="2000" b="1" dirty="0" err="1" smtClean="0">
                <a:latin typeface="Optima"/>
                <a:cs typeface="Optima"/>
              </a:rPr>
              <a:t>freedom</a:t>
            </a:r>
            <a:r>
              <a:rPr lang="it-IT" sz="2000" b="1" dirty="0">
                <a:latin typeface="Optima"/>
                <a:cs typeface="Optima"/>
              </a:rPr>
              <a:t> </a:t>
            </a:r>
            <a:r>
              <a:rPr lang="it-IT" sz="2000" dirty="0" smtClean="0">
                <a:latin typeface="Optima"/>
                <a:cs typeface="Optima"/>
              </a:rPr>
              <a:t>(Nobel 2004)</a:t>
            </a:r>
            <a:endParaRPr lang="it-IT" sz="2000" dirty="0">
              <a:latin typeface="Optima"/>
              <a:cs typeface="Optima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356" y="3929539"/>
            <a:ext cx="2511814" cy="173749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3405" y="3929539"/>
            <a:ext cx="3289981" cy="173749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417305" y="5025812"/>
            <a:ext cx="2038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m</a:t>
            </a:r>
            <a:r>
              <a:rPr lang="it-IT" dirty="0" smtClean="0">
                <a:solidFill>
                  <a:srgbClr val="0000FF"/>
                </a:solidFill>
              </a:rPr>
              <a:t>ore color (</a:t>
            </a:r>
            <a:r>
              <a:rPr lang="it-IT" dirty="0" err="1" smtClean="0">
                <a:solidFill>
                  <a:srgbClr val="0000FF"/>
                </a:solidFill>
              </a:rPr>
              <a:t>charge</a:t>
            </a:r>
            <a:r>
              <a:rPr lang="it-IT" dirty="0" smtClean="0">
                <a:solidFill>
                  <a:srgbClr val="0000FF"/>
                </a:solidFill>
              </a:rPr>
              <a:t>)</a:t>
            </a:r>
          </a:p>
          <a:p>
            <a:pPr algn="ctr"/>
            <a:r>
              <a:rPr lang="it-IT" dirty="0">
                <a:solidFill>
                  <a:srgbClr val="0000FF"/>
                </a:solidFill>
              </a:rPr>
              <a:t>m</a:t>
            </a:r>
            <a:r>
              <a:rPr lang="it-IT" dirty="0" smtClean="0">
                <a:solidFill>
                  <a:srgbClr val="0000FF"/>
                </a:solidFill>
              </a:rPr>
              <a:t>ore </a:t>
            </a:r>
            <a:r>
              <a:rPr lang="it-IT" dirty="0" err="1" smtClean="0">
                <a:solidFill>
                  <a:srgbClr val="0000FF"/>
                </a:solidFill>
              </a:rPr>
              <a:t>interaction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48100" y="2208734"/>
            <a:ext cx="7349314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2300" b="1" dirty="0" err="1">
                <a:solidFill>
                  <a:srgbClr val="000000"/>
                </a:solidFill>
                <a:latin typeface="Optima"/>
                <a:cs typeface="Optima"/>
              </a:rPr>
              <a:t>Similar</a:t>
            </a:r>
            <a:r>
              <a:rPr lang="it-IT" sz="2300" b="1" dirty="0">
                <a:solidFill>
                  <a:srgbClr val="000000"/>
                </a:solidFill>
                <a:latin typeface="Optima"/>
                <a:cs typeface="Optima"/>
              </a:rPr>
              <a:t> to QED </a:t>
            </a:r>
            <a:r>
              <a:rPr lang="it-IT" sz="2300" b="1" dirty="0" err="1">
                <a:solidFill>
                  <a:srgbClr val="000000"/>
                </a:solidFill>
                <a:latin typeface="Optima"/>
                <a:cs typeface="Optima"/>
              </a:rPr>
              <a:t>but</a:t>
            </a:r>
            <a:r>
              <a:rPr lang="it-IT" sz="2300" b="1" dirty="0">
                <a:solidFill>
                  <a:srgbClr val="000000"/>
                </a:solidFill>
                <a:latin typeface="Optima"/>
                <a:cs typeface="Optima"/>
              </a:rPr>
              <a:t> 3 </a:t>
            </a:r>
            <a:r>
              <a:rPr lang="it-IT" sz="2300" b="1" dirty="0" err="1" smtClean="0">
                <a:solidFill>
                  <a:srgbClr val="000000"/>
                </a:solidFill>
                <a:latin typeface="Optima"/>
                <a:cs typeface="Optima"/>
              </a:rPr>
              <a:t>charges</a:t>
            </a:r>
            <a:r>
              <a:rPr lang="it-IT" sz="2300" b="1" dirty="0" smtClean="0">
                <a:solidFill>
                  <a:srgbClr val="000000"/>
                </a:solidFill>
                <a:latin typeface="Optima"/>
                <a:cs typeface="Optima"/>
              </a:rPr>
              <a:t>!!!</a:t>
            </a:r>
          </a:p>
          <a:p>
            <a:pPr algn="l">
              <a:defRPr/>
            </a:pPr>
            <a:r>
              <a:rPr lang="it-IT" sz="2300" dirty="0" err="1" smtClean="0">
                <a:solidFill>
                  <a:srgbClr val="000000"/>
                </a:solidFill>
                <a:latin typeface="Optima"/>
                <a:cs typeface="Optima"/>
              </a:rPr>
              <a:t>Because</a:t>
            </a:r>
            <a:r>
              <a:rPr lang="it-IT" sz="2300" dirty="0" smtClean="0">
                <a:solidFill>
                  <a:srgbClr val="000000"/>
                </a:solidFill>
                <a:latin typeface="Optima"/>
                <a:cs typeface="Optima"/>
              </a:rPr>
              <a:t> </a:t>
            </a:r>
            <a:r>
              <a:rPr lang="it-IT" sz="2300" dirty="0" err="1" smtClean="0">
                <a:solidFill>
                  <a:srgbClr val="000000"/>
                </a:solidFill>
                <a:latin typeface="Optima"/>
                <a:cs typeface="Optima"/>
              </a:rPr>
              <a:t>they</a:t>
            </a:r>
            <a:r>
              <a:rPr lang="it-IT" sz="2300" dirty="0" smtClean="0">
                <a:solidFill>
                  <a:srgbClr val="000000"/>
                </a:solidFill>
                <a:latin typeface="Optima"/>
                <a:cs typeface="Optima"/>
              </a:rPr>
              <a:t> are “3” </a:t>
            </a:r>
            <a:r>
              <a:rPr lang="it-IT" sz="2300" dirty="0" err="1" smtClean="0">
                <a:solidFill>
                  <a:srgbClr val="000000"/>
                </a:solidFill>
                <a:latin typeface="Optima"/>
                <a:cs typeface="Optima"/>
              </a:rPr>
              <a:t>they</a:t>
            </a:r>
            <a:r>
              <a:rPr lang="it-IT" sz="2300" dirty="0" smtClean="0">
                <a:solidFill>
                  <a:srgbClr val="000000"/>
                </a:solidFill>
                <a:latin typeface="Optima"/>
                <a:cs typeface="Optima"/>
              </a:rPr>
              <a:t> are </a:t>
            </a:r>
            <a:r>
              <a:rPr lang="it-IT" sz="2300" dirty="0" err="1" smtClean="0">
                <a:solidFill>
                  <a:srgbClr val="000000"/>
                </a:solidFill>
                <a:latin typeface="Optima"/>
                <a:cs typeface="Optima"/>
              </a:rPr>
              <a:t>named</a:t>
            </a:r>
            <a:r>
              <a:rPr lang="it-IT" sz="2300" dirty="0" smtClean="0">
                <a:solidFill>
                  <a:srgbClr val="000000"/>
                </a:solidFill>
                <a:latin typeface="Optima"/>
                <a:cs typeface="Optima"/>
              </a:rPr>
              <a:t> “color </a:t>
            </a:r>
            <a:r>
              <a:rPr lang="it-IT" sz="2300" dirty="0" err="1" smtClean="0">
                <a:solidFill>
                  <a:srgbClr val="000000"/>
                </a:solidFill>
                <a:latin typeface="Optima"/>
                <a:cs typeface="Optima"/>
              </a:rPr>
              <a:t>charges</a:t>
            </a:r>
            <a:r>
              <a:rPr lang="it-IT" sz="2300" dirty="0" smtClean="0">
                <a:solidFill>
                  <a:srgbClr val="000000"/>
                </a:solidFill>
                <a:latin typeface="Optima"/>
                <a:cs typeface="Optima"/>
              </a:rPr>
              <a:t>”</a:t>
            </a:r>
          </a:p>
          <a:p>
            <a:pPr marL="342900" indent="-342900" algn="l">
              <a:buFont typeface="Wingdings" charset="0"/>
              <a:buChar char="à"/>
              <a:defRPr/>
            </a:pPr>
            <a:r>
              <a:rPr lang="it-IT" sz="2300" dirty="0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With more </a:t>
            </a:r>
            <a:r>
              <a:rPr lang="it-IT" sz="2300" dirty="0" err="1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than</a:t>
            </a:r>
            <a:r>
              <a:rPr lang="it-IT" sz="2300" dirty="0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 1 </a:t>
            </a:r>
            <a:r>
              <a:rPr lang="it-IT" sz="2300" dirty="0" err="1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charge</a:t>
            </a:r>
            <a:r>
              <a:rPr lang="it-IT" sz="2300" dirty="0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  </a:t>
            </a:r>
            <a:r>
              <a:rPr lang="it-IT" sz="2300" dirty="0" err="1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carrier</a:t>
            </a:r>
            <a:r>
              <a:rPr lang="it-IT" sz="2300" dirty="0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 of the </a:t>
            </a:r>
            <a:r>
              <a:rPr lang="it-IT" sz="2300" dirty="0" err="1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interaction</a:t>
            </a:r>
            <a:endParaRPr lang="it-IT" sz="2300" dirty="0" smtClean="0">
              <a:solidFill>
                <a:srgbClr val="000000"/>
              </a:solidFill>
              <a:latin typeface="Optima"/>
              <a:cs typeface="Optima"/>
              <a:sym typeface="Wingdings"/>
            </a:endParaRPr>
          </a:p>
          <a:p>
            <a:pPr algn="l">
              <a:defRPr/>
            </a:pPr>
            <a:r>
              <a:rPr lang="it-IT" sz="2300" dirty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sz="2300" dirty="0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   </a:t>
            </a:r>
            <a:r>
              <a:rPr lang="it-IT" sz="2300" dirty="0" err="1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has</a:t>
            </a:r>
            <a:r>
              <a:rPr lang="it-IT" sz="2300" dirty="0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 to be </a:t>
            </a:r>
            <a:r>
              <a:rPr lang="it-IT" sz="2300" dirty="0" err="1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colored</a:t>
            </a:r>
            <a:r>
              <a:rPr lang="it-IT" sz="2300" dirty="0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  </a:t>
            </a:r>
            <a:r>
              <a:rPr lang="it-IT" sz="2300" b="1" i="1" dirty="0" err="1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completely</a:t>
            </a:r>
            <a:r>
              <a:rPr lang="it-IT" sz="2300" b="1" i="1" dirty="0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sz="2300" b="1" i="1" dirty="0" err="1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different</a:t>
            </a:r>
            <a:r>
              <a:rPr lang="it-IT" sz="2300" b="1" i="1" dirty="0" smtClean="0">
                <a:solidFill>
                  <a:srgbClr val="000000"/>
                </a:solidFill>
                <a:latin typeface="Optima"/>
                <a:cs typeface="Optima"/>
                <a:sym typeface="Wingdings"/>
              </a:rPr>
              <a:t> from QED!</a:t>
            </a:r>
            <a:endParaRPr lang="it-IT" sz="2300" b="1" i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3" name="Immagine 2" descr="pot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 t="5081" r="20509" b="17549"/>
          <a:stretch/>
        </p:blipFill>
        <p:spPr>
          <a:xfrm>
            <a:off x="6204099" y="3752478"/>
            <a:ext cx="2925214" cy="22176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675953" y="3787001"/>
            <a:ext cx="227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Strong Force </a:t>
            </a:r>
            <a:r>
              <a:rPr lang="it-IT" dirty="0" err="1"/>
              <a:t>P</a:t>
            </a:r>
            <a:r>
              <a:rPr lang="it-IT" dirty="0" err="1" smtClean="0"/>
              <a:t>otential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853106" y="5262393"/>
            <a:ext cx="84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V≈ Kr</a:t>
            </a:r>
            <a:endParaRPr lang="it-IT" sz="2400" dirty="0"/>
          </a:p>
        </p:txBody>
      </p:sp>
      <p:sp>
        <p:nvSpPr>
          <p:cNvPr id="367621" name="Oval 5"/>
          <p:cNvSpPr>
            <a:spLocks noChangeArrowheads="1"/>
          </p:cNvSpPr>
          <p:nvPr/>
        </p:nvSpPr>
        <p:spPr bwMode="auto">
          <a:xfrm>
            <a:off x="3200400" y="1524000"/>
            <a:ext cx="1676400" cy="609600"/>
          </a:xfrm>
          <a:prstGeom prst="ellipse">
            <a:avLst/>
          </a:prstGeom>
          <a:noFill/>
          <a:ln w="28575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0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4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Wingdings" charset="0"/>
              <a:buNone/>
              <a:defRPr/>
            </a:pPr>
            <a:r>
              <a:rPr lang="it-IT" sz="3600" b="1" dirty="0">
                <a:solidFill>
                  <a:srgbClr val="000090"/>
                </a:solidFill>
                <a:latin typeface="Optima"/>
                <a:cs typeface="Optima"/>
              </a:rPr>
              <a:t>Quantum </a:t>
            </a:r>
            <a:r>
              <a:rPr lang="it-IT" sz="3600" b="1" dirty="0" err="1" smtClean="0">
                <a:solidFill>
                  <a:srgbClr val="000090"/>
                </a:solidFill>
                <a:latin typeface="Optima"/>
                <a:cs typeface="Optima"/>
              </a:rPr>
              <a:t>Chromodynamics</a:t>
            </a:r>
            <a:r>
              <a:rPr lang="it-IT" sz="3600" b="1" dirty="0" smtClean="0">
                <a:solidFill>
                  <a:srgbClr val="000090"/>
                </a:solidFill>
                <a:latin typeface="Optima"/>
                <a:cs typeface="Optima"/>
              </a:rPr>
              <a:t> ≠ QED</a:t>
            </a:r>
            <a:endParaRPr lang="it-IT" sz="3600" b="1" dirty="0">
              <a:solidFill>
                <a:srgbClr val="000090"/>
              </a:solidFill>
              <a:latin typeface="Optima"/>
              <a:cs typeface="Optima"/>
            </a:endParaRPr>
          </a:p>
        </p:txBody>
      </p:sp>
      <p:pic>
        <p:nvPicPr>
          <p:cNvPr id="2" name="Immagine 1" descr="400px-Qcd_fields_field_(physics).sv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8" t="25636" r="69977" b="28290"/>
          <a:stretch/>
        </p:blipFill>
        <p:spPr>
          <a:xfrm>
            <a:off x="6964483" y="554837"/>
            <a:ext cx="2218394" cy="2193137"/>
          </a:xfrm>
          <a:prstGeom prst="rect">
            <a:avLst/>
          </a:prstGeom>
        </p:spPr>
      </p:pic>
      <p:pic>
        <p:nvPicPr>
          <p:cNvPr id="5" name="Immagine 4" descr="Quark-diagram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r="-36"/>
          <a:stretch/>
        </p:blipFill>
        <p:spPr>
          <a:xfrm>
            <a:off x="313729" y="1595587"/>
            <a:ext cx="2758737" cy="110655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29" y="3071470"/>
            <a:ext cx="5325953" cy="1789551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0" y="4975646"/>
            <a:ext cx="9143999" cy="157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Font typeface="Wingdings" charset="2"/>
              <a:buChar char="v"/>
            </a:pPr>
            <a:r>
              <a:rPr lang="it-IT" sz="2000" dirty="0" smtClean="0">
                <a:latin typeface="Optima"/>
                <a:cs typeface="Optima"/>
              </a:rPr>
              <a:t>QCD </a:t>
            </a:r>
            <a:r>
              <a:rPr lang="it-IT" sz="2000" dirty="0" err="1" smtClean="0">
                <a:latin typeface="Optima"/>
                <a:cs typeface="Optima"/>
              </a:rPr>
              <a:t>is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dirty="0" err="1" smtClean="0">
                <a:latin typeface="Optima"/>
                <a:cs typeface="Optima"/>
              </a:rPr>
              <a:t>very</a:t>
            </a:r>
            <a:r>
              <a:rPr lang="it-IT" sz="2000" dirty="0" smtClean="0">
                <a:latin typeface="Optima"/>
                <a:cs typeface="Optima"/>
              </a:rPr>
              <a:t> strange and </a:t>
            </a:r>
            <a:r>
              <a:rPr lang="it-IT" sz="2000" dirty="0" err="1" smtClean="0">
                <a:latin typeface="Optima"/>
                <a:cs typeface="Optima"/>
              </a:rPr>
              <a:t>unique</a:t>
            </a:r>
            <a:r>
              <a:rPr lang="it-IT" sz="2000" dirty="0">
                <a:latin typeface="Optima"/>
                <a:cs typeface="Optima"/>
              </a:rPr>
              <a:t>: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b="1" dirty="0" err="1" smtClean="0">
                <a:latin typeface="Optima"/>
                <a:cs typeface="Optima"/>
              </a:rPr>
              <a:t>built</a:t>
            </a:r>
            <a:r>
              <a:rPr lang="it-IT" sz="2000" b="1" dirty="0" smtClean="0">
                <a:latin typeface="Optima"/>
                <a:cs typeface="Optima"/>
              </a:rPr>
              <a:t> on </a:t>
            </a:r>
            <a:r>
              <a:rPr lang="it-IT" sz="2000" b="1" dirty="0" err="1" smtClean="0">
                <a:latin typeface="Optima"/>
                <a:cs typeface="Optima"/>
              </a:rPr>
              <a:t>particles</a:t>
            </a:r>
            <a:r>
              <a:rPr lang="it-IT" sz="2000" b="1" dirty="0" smtClean="0">
                <a:latin typeface="Optima"/>
                <a:cs typeface="Optima"/>
              </a:rPr>
              <a:t> </a:t>
            </a:r>
            <a:r>
              <a:rPr lang="it-IT" sz="2000" b="1" dirty="0" err="1" smtClean="0">
                <a:latin typeface="Optima"/>
                <a:cs typeface="Optima"/>
              </a:rPr>
              <a:t>that</a:t>
            </a:r>
            <a:r>
              <a:rPr lang="it-IT" sz="2000" b="1" dirty="0" smtClean="0">
                <a:latin typeface="Optima"/>
                <a:cs typeface="Optima"/>
              </a:rPr>
              <a:t> </a:t>
            </a:r>
            <a:r>
              <a:rPr lang="it-IT" sz="2000" b="1" dirty="0" err="1" smtClean="0">
                <a:latin typeface="Optima"/>
                <a:cs typeface="Optima"/>
              </a:rPr>
              <a:t>cannot</a:t>
            </a:r>
            <a:r>
              <a:rPr lang="it-IT" sz="2000" b="1" dirty="0" smtClean="0">
                <a:latin typeface="Optima"/>
                <a:cs typeface="Optima"/>
              </a:rPr>
              <a:t> be </a:t>
            </a:r>
            <a:r>
              <a:rPr lang="it-IT" sz="2000" b="1" dirty="0" err="1" smtClean="0">
                <a:latin typeface="Optima"/>
                <a:cs typeface="Optima"/>
              </a:rPr>
              <a:t>detected</a:t>
            </a:r>
            <a:r>
              <a:rPr lang="it-IT" sz="2000" dirty="0" smtClean="0">
                <a:latin typeface="Optima"/>
                <a:cs typeface="Optima"/>
              </a:rPr>
              <a:t> </a:t>
            </a:r>
            <a:r>
              <a:rPr lang="it-IT" sz="2000" b="1" dirty="0" err="1" smtClean="0">
                <a:latin typeface="Optima"/>
                <a:cs typeface="Optima"/>
              </a:rPr>
              <a:t>experimentally</a:t>
            </a:r>
            <a:r>
              <a:rPr lang="it-IT" sz="2000" dirty="0" smtClean="0">
                <a:latin typeface="Optima"/>
                <a:cs typeface="Optima"/>
              </a:rPr>
              <a:t>. </a:t>
            </a:r>
            <a:r>
              <a:rPr lang="it-IT" sz="2000" i="1" dirty="0" err="1" smtClean="0">
                <a:latin typeface="Optima"/>
                <a:cs typeface="Optima"/>
              </a:rPr>
              <a:t>Before</a:t>
            </a:r>
            <a:r>
              <a:rPr lang="it-IT" sz="2000" i="1" dirty="0" smtClean="0">
                <a:latin typeface="Optima"/>
                <a:cs typeface="Optima"/>
              </a:rPr>
              <a:t> QCD </a:t>
            </a:r>
            <a:r>
              <a:rPr lang="it-IT" sz="2000" i="1" dirty="0" err="1" smtClean="0">
                <a:latin typeface="Optima"/>
                <a:cs typeface="Optima"/>
              </a:rPr>
              <a:t>this</a:t>
            </a:r>
            <a:r>
              <a:rPr lang="it-IT" sz="2000" i="1" dirty="0" smtClean="0">
                <a:latin typeface="Optima"/>
                <a:cs typeface="Optima"/>
              </a:rPr>
              <a:t> </a:t>
            </a:r>
            <a:r>
              <a:rPr lang="it-IT" sz="2000" i="1" dirty="0" err="1" smtClean="0">
                <a:latin typeface="Optima"/>
                <a:cs typeface="Optima"/>
              </a:rPr>
              <a:t>would</a:t>
            </a:r>
            <a:r>
              <a:rPr lang="it-IT" sz="2000" i="1" dirty="0" smtClean="0">
                <a:latin typeface="Optima"/>
                <a:cs typeface="Optima"/>
              </a:rPr>
              <a:t> </a:t>
            </a:r>
            <a:r>
              <a:rPr lang="it-IT" sz="2000" i="1" dirty="0" err="1" smtClean="0">
                <a:latin typeface="Optima"/>
                <a:cs typeface="Optima"/>
              </a:rPr>
              <a:t>have</a:t>
            </a:r>
            <a:r>
              <a:rPr lang="it-IT" sz="2000" i="1" dirty="0" smtClean="0">
                <a:latin typeface="Optima"/>
                <a:cs typeface="Optima"/>
              </a:rPr>
              <a:t> </a:t>
            </a:r>
            <a:r>
              <a:rPr lang="it-IT" sz="2000" i="1" dirty="0" err="1" smtClean="0">
                <a:latin typeface="Optima"/>
                <a:cs typeface="Optima"/>
              </a:rPr>
              <a:t>been</a:t>
            </a:r>
            <a:r>
              <a:rPr lang="it-IT" sz="2000" i="1" dirty="0" smtClean="0">
                <a:latin typeface="Optima"/>
                <a:cs typeface="Optima"/>
              </a:rPr>
              <a:t> </a:t>
            </a:r>
            <a:r>
              <a:rPr lang="it-IT" sz="2000" i="1" dirty="0" err="1" smtClean="0">
                <a:latin typeface="Optima"/>
                <a:cs typeface="Optima"/>
              </a:rPr>
              <a:t>seen</a:t>
            </a:r>
            <a:r>
              <a:rPr lang="it-IT" sz="2000" i="1" dirty="0" smtClean="0">
                <a:latin typeface="Optima"/>
                <a:cs typeface="Optima"/>
              </a:rPr>
              <a:t> </a:t>
            </a:r>
            <a:r>
              <a:rPr lang="it-IT" sz="2000" i="1" dirty="0" err="1" smtClean="0">
                <a:latin typeface="Optima"/>
                <a:cs typeface="Optima"/>
              </a:rPr>
              <a:t>as</a:t>
            </a:r>
            <a:r>
              <a:rPr lang="it-IT" sz="2000" i="1" dirty="0" smtClean="0">
                <a:latin typeface="Optima"/>
                <a:cs typeface="Optima"/>
              </a:rPr>
              <a:t> anti(</a:t>
            </a:r>
            <a:r>
              <a:rPr lang="it-IT" sz="2000" i="1" dirty="0" err="1" smtClean="0">
                <a:latin typeface="Optima"/>
                <a:cs typeface="Optima"/>
              </a:rPr>
              <a:t>pre</a:t>
            </a:r>
            <a:r>
              <a:rPr lang="it-IT" sz="2000" i="1" dirty="0" smtClean="0">
                <a:latin typeface="Optima"/>
                <a:cs typeface="Optima"/>
              </a:rPr>
              <a:t>)-</a:t>
            </a:r>
            <a:r>
              <a:rPr lang="it-IT" sz="2000" i="1" dirty="0" err="1" smtClean="0">
                <a:latin typeface="Optima"/>
                <a:cs typeface="Optima"/>
              </a:rPr>
              <a:t>scientific</a:t>
            </a:r>
            <a:r>
              <a:rPr lang="it-IT" sz="2000" i="1" dirty="0" smtClean="0">
                <a:latin typeface="Optima"/>
                <a:cs typeface="Optima"/>
              </a:rPr>
              <a:t>!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v"/>
            </a:pP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</a:rPr>
              <a:t>No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</a:rPr>
              <a:t>Chromomagnetic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</a:rPr>
              <a:t>waves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</a:rPr>
              <a:t>propagating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</a:rPr>
              <a:t> in the </a:t>
            </a:r>
            <a:r>
              <a:rPr lang="it-IT" sz="2200" b="1" dirty="0" err="1" smtClean="0">
                <a:solidFill>
                  <a:srgbClr val="CC1B14"/>
                </a:solidFill>
                <a:latin typeface="Optima"/>
                <a:cs typeface="Optima"/>
              </a:rPr>
              <a:t>vacuum</a:t>
            </a:r>
            <a:r>
              <a:rPr lang="it-IT" sz="2200" b="1" dirty="0" smtClean="0">
                <a:solidFill>
                  <a:srgbClr val="CC1B14"/>
                </a:solidFill>
                <a:latin typeface="Optima"/>
                <a:cs typeface="Optima"/>
              </a:rPr>
              <a:t>!</a:t>
            </a:r>
            <a:endParaRPr lang="it-IT" sz="2200" b="1" dirty="0">
              <a:solidFill>
                <a:srgbClr val="CC1B14"/>
              </a:solidFill>
              <a:latin typeface="Optima"/>
              <a:cs typeface="Optima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13729" y="2611002"/>
            <a:ext cx="141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Baryons</a:t>
            </a:r>
            <a:r>
              <a:rPr lang="it-IT" dirty="0" smtClean="0"/>
              <a:t>: </a:t>
            </a:r>
            <a:r>
              <a:rPr lang="it-IT" dirty="0" err="1" smtClean="0"/>
              <a:t>qqq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857139" y="2609538"/>
            <a:ext cx="132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Mesons</a:t>
            </a:r>
            <a:r>
              <a:rPr lang="it-IT" dirty="0" smtClean="0"/>
              <a:t> : </a:t>
            </a:r>
            <a:r>
              <a:rPr lang="it-IT" dirty="0" err="1" smtClean="0"/>
              <a:t>qq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74883" y="4214690"/>
            <a:ext cx="2878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Optima"/>
                <a:cs typeface="Optima"/>
              </a:rPr>
              <a:t>Does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not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exist</a:t>
            </a:r>
            <a:r>
              <a:rPr lang="it-IT" dirty="0" smtClean="0">
                <a:latin typeface="Optima"/>
                <a:cs typeface="Optima"/>
              </a:rPr>
              <a:t> the standard</a:t>
            </a:r>
          </a:p>
          <a:p>
            <a:r>
              <a:rPr lang="it-IT" dirty="0" err="1" smtClean="0">
                <a:latin typeface="Optima"/>
                <a:cs typeface="Optima"/>
              </a:rPr>
              <a:t>particle</a:t>
            </a:r>
            <a:r>
              <a:rPr lang="it-IT" dirty="0" smtClean="0">
                <a:latin typeface="Optima"/>
                <a:cs typeface="Optima"/>
              </a:rPr>
              <a:t> in the </a:t>
            </a:r>
            <a:r>
              <a:rPr lang="it-IT" dirty="0" err="1" smtClean="0">
                <a:latin typeface="Optima"/>
                <a:cs typeface="Optima"/>
              </a:rPr>
              <a:t>vacuum</a:t>
            </a:r>
            <a:endParaRPr lang="it-IT" dirty="0">
              <a:latin typeface="Optima"/>
              <a:cs typeface="Optima"/>
            </a:endParaRPr>
          </a:p>
        </p:txBody>
      </p:sp>
      <p:pic>
        <p:nvPicPr>
          <p:cNvPr id="3" name="Immagine 2" descr="wave_movi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682" y="3285141"/>
            <a:ext cx="3850639" cy="1386230"/>
          </a:xfrm>
          <a:prstGeom prst="rect">
            <a:avLst/>
          </a:prstGeom>
          <a:ln w="38100" cmpd="sng">
            <a:solidFill>
              <a:srgbClr val="CC1B14"/>
            </a:solidFill>
          </a:ln>
        </p:spPr>
      </p:pic>
      <p:cxnSp>
        <p:nvCxnSpPr>
          <p:cNvPr id="6" name="Connettore 1 5"/>
          <p:cNvCxnSpPr/>
          <p:nvPr/>
        </p:nvCxnSpPr>
        <p:spPr>
          <a:xfrm>
            <a:off x="6038766" y="3285141"/>
            <a:ext cx="3105233" cy="138623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V="1">
            <a:off x="6077644" y="3285141"/>
            <a:ext cx="2928670" cy="138623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256683" y="680281"/>
            <a:ext cx="5775940" cy="86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algn="l">
              <a:lnSpc>
                <a:spcPct val="110000"/>
              </a:lnSpc>
              <a:buFont typeface="Wingdings" charset="2"/>
              <a:buChar char="²"/>
              <a:defRPr/>
            </a:pPr>
            <a:r>
              <a:rPr lang="it-IT" sz="2300" dirty="0" smtClean="0">
                <a:latin typeface="Optima"/>
                <a:cs typeface="Optima"/>
              </a:rPr>
              <a:t> </a:t>
            </a:r>
            <a:r>
              <a:rPr lang="it-IT" sz="2300" dirty="0" err="1" smtClean="0">
                <a:latin typeface="Optima"/>
                <a:cs typeface="Optima"/>
              </a:rPr>
              <a:t>There</a:t>
            </a:r>
            <a:r>
              <a:rPr lang="it-IT" sz="2300" dirty="0" smtClean="0">
                <a:latin typeface="Optima"/>
                <a:cs typeface="Optima"/>
              </a:rPr>
              <a:t> are no free quark! </a:t>
            </a:r>
            <a:r>
              <a:rPr lang="it-IT" sz="2300" dirty="0" smtClean="0">
                <a:latin typeface="Optima"/>
                <a:cs typeface="Optima"/>
                <a:sym typeface="Wingdings"/>
              </a:rPr>
              <a:t> </a:t>
            </a:r>
            <a:r>
              <a:rPr lang="it-IT" sz="2300" b="1" dirty="0" err="1" smtClean="0">
                <a:latin typeface="Optima"/>
                <a:cs typeface="Optima"/>
                <a:sym typeface="Wingdings"/>
              </a:rPr>
              <a:t>Confinement</a:t>
            </a:r>
            <a:endParaRPr lang="it-IT" sz="2300" b="1" dirty="0">
              <a:latin typeface="Optima"/>
              <a:cs typeface="Optima"/>
              <a:sym typeface="Wingdings"/>
            </a:endParaRPr>
          </a:p>
          <a:p>
            <a:pPr marL="342900" indent="-342900" algn="l">
              <a:lnSpc>
                <a:spcPct val="110000"/>
              </a:lnSpc>
              <a:buFont typeface="Wingdings" charset="2"/>
              <a:buChar char="²"/>
              <a:defRPr/>
            </a:pPr>
            <a:r>
              <a:rPr lang="it-IT" sz="2300" dirty="0" err="1" smtClean="0">
                <a:latin typeface="Optima"/>
                <a:cs typeface="Optima"/>
                <a:sym typeface="Wingdings"/>
              </a:rPr>
              <a:t>There</a:t>
            </a:r>
            <a:r>
              <a:rPr lang="it-IT" sz="2300" dirty="0" smtClean="0">
                <a:latin typeface="Optima"/>
                <a:cs typeface="Optima"/>
                <a:sym typeface="Wingdings"/>
              </a:rPr>
              <a:t> are </a:t>
            </a:r>
            <a:r>
              <a:rPr lang="it-IT" sz="2300" i="1" dirty="0" err="1">
                <a:latin typeface="Optima"/>
                <a:cs typeface="Optima"/>
                <a:sym typeface="Wingdings"/>
              </a:rPr>
              <a:t>o</a:t>
            </a:r>
            <a:r>
              <a:rPr lang="it-IT" sz="2300" i="1" dirty="0" err="1" smtClean="0">
                <a:latin typeface="Optima"/>
                <a:cs typeface="Optima"/>
              </a:rPr>
              <a:t>nly</a:t>
            </a:r>
            <a:r>
              <a:rPr lang="it-IT" sz="2300" i="1" dirty="0" smtClean="0">
                <a:latin typeface="Optima"/>
                <a:cs typeface="Optima"/>
              </a:rPr>
              <a:t> </a:t>
            </a:r>
            <a:r>
              <a:rPr lang="it-IT" sz="2300" b="1" i="1" dirty="0" err="1" smtClean="0">
                <a:latin typeface="Optima"/>
                <a:cs typeface="Optima"/>
              </a:rPr>
              <a:t>white</a:t>
            </a:r>
            <a:r>
              <a:rPr lang="it-IT" sz="2300" b="1" i="1" dirty="0" smtClean="0">
                <a:latin typeface="Optima"/>
                <a:cs typeface="Optima"/>
              </a:rPr>
              <a:t> (</a:t>
            </a:r>
            <a:r>
              <a:rPr lang="it-IT" sz="2300" b="1" i="1" dirty="0" err="1" smtClean="0">
                <a:latin typeface="Optima"/>
                <a:cs typeface="Optima"/>
              </a:rPr>
              <a:t>neutral</a:t>
            </a:r>
            <a:r>
              <a:rPr lang="it-IT" sz="2300" b="1" i="1" dirty="0" smtClean="0">
                <a:latin typeface="Optima"/>
                <a:cs typeface="Optima"/>
              </a:rPr>
              <a:t>)</a:t>
            </a:r>
            <a:r>
              <a:rPr lang="it-IT" sz="2300" i="1" dirty="0" smtClean="0">
                <a:latin typeface="Optima"/>
                <a:cs typeface="Optima"/>
              </a:rPr>
              <a:t> </a:t>
            </a:r>
            <a:r>
              <a:rPr lang="it-IT" sz="2300" i="1" dirty="0" err="1" smtClean="0">
                <a:latin typeface="Optima"/>
                <a:cs typeface="Optima"/>
              </a:rPr>
              <a:t>objects</a:t>
            </a:r>
            <a:endParaRPr lang="it-IT" sz="2300" i="1" dirty="0" smtClean="0">
              <a:latin typeface="Optima"/>
              <a:cs typeface="Optima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7678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5"/>
            <a:ext cx="9144000" cy="7220929"/>
          </a:xfrm>
          <a:prstGeom prst="rect">
            <a:avLst/>
          </a:prstGeom>
        </p:spPr>
      </p:pic>
      <p:pic>
        <p:nvPicPr>
          <p:cNvPr id="3" name="Picture 1027" descr=" mes3.tiff                                                      0018DEE6Macintosh HD                   B74677AA: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3596106"/>
            <a:ext cx="3502025" cy="2909888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0" y="40106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>
                <a:solidFill>
                  <a:srgbClr val="CC1B14"/>
                </a:solidFill>
                <a:latin typeface="Optima"/>
                <a:cs typeface="Optima"/>
              </a:rPr>
              <a:t>There</a:t>
            </a:r>
            <a:r>
              <a:rPr lang="it-IT" sz="2800" b="1" dirty="0" smtClean="0">
                <a:solidFill>
                  <a:srgbClr val="CC1B14"/>
                </a:solidFill>
                <a:latin typeface="Optima"/>
                <a:cs typeface="Optima"/>
              </a:rPr>
              <a:t> are </a:t>
            </a:r>
            <a:r>
              <a:rPr lang="it-IT" sz="2800" b="1" dirty="0" err="1" smtClean="0">
                <a:solidFill>
                  <a:srgbClr val="CC1B14"/>
                </a:solidFill>
                <a:latin typeface="Optima"/>
                <a:cs typeface="Optima"/>
              </a:rPr>
              <a:t>still</a:t>
            </a:r>
            <a:r>
              <a:rPr lang="it-IT" sz="2800" b="1" dirty="0" smtClean="0">
                <a:solidFill>
                  <a:srgbClr val="CC1B14"/>
                </a:solidFill>
                <a:latin typeface="Optima"/>
                <a:cs typeface="Optima"/>
              </a:rPr>
              <a:t>  a </a:t>
            </a:r>
            <a:r>
              <a:rPr lang="it-IT" sz="2800" b="1" dirty="0" err="1" smtClean="0">
                <a:solidFill>
                  <a:srgbClr val="CC1B14"/>
                </a:solidFill>
                <a:latin typeface="Optima"/>
                <a:cs typeface="Optima"/>
              </a:rPr>
              <a:t>lot</a:t>
            </a:r>
            <a:r>
              <a:rPr lang="it-IT" sz="2800" b="1" dirty="0" smtClean="0">
                <a:solidFill>
                  <a:srgbClr val="CC1B14"/>
                </a:solidFill>
                <a:latin typeface="Optima"/>
                <a:cs typeface="Optima"/>
              </a:rPr>
              <a:t> of </a:t>
            </a:r>
            <a:r>
              <a:rPr lang="it-IT" sz="2800" b="1" dirty="0" err="1" smtClean="0">
                <a:solidFill>
                  <a:srgbClr val="CC1B14"/>
                </a:solidFill>
                <a:latin typeface="Optima"/>
                <a:cs typeface="Optima"/>
              </a:rPr>
              <a:t>hadrons</a:t>
            </a:r>
            <a:r>
              <a:rPr lang="it-IT" sz="2800" b="1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s-IS" sz="2800" b="1" dirty="0" smtClean="0">
                <a:solidFill>
                  <a:srgbClr val="CC1B14"/>
                </a:solidFill>
                <a:latin typeface="Optima"/>
                <a:cs typeface="Optima"/>
              </a:rPr>
              <a:t>…</a:t>
            </a:r>
            <a:endParaRPr lang="it-IT" sz="2800" b="1" dirty="0">
              <a:solidFill>
                <a:srgbClr val="CC1B14"/>
              </a:solidFill>
              <a:latin typeface="Optima"/>
              <a:cs typeface="Optima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341565" y="3226774"/>
            <a:ext cx="384081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Density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of state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increase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Optima"/>
                <a:cs typeface="Optima"/>
              </a:rPr>
              <a:t>exp</a:t>
            </a:r>
            <a:r>
              <a:rPr lang="it-IT" dirty="0" smtClean="0">
                <a:solidFill>
                  <a:srgbClr val="CC1B14"/>
                </a:solidFill>
                <a:latin typeface="Optima"/>
                <a:cs typeface="Optima"/>
              </a:rPr>
              <a:t>. with m</a:t>
            </a:r>
            <a:endParaRPr lang="it-IT" dirty="0">
              <a:solidFill>
                <a:srgbClr val="CC1B14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978003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809750" y="0"/>
            <a:ext cx="5766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 typeface="Wingdings" charset="0"/>
              <a:buNone/>
              <a:defRPr/>
            </a:pPr>
            <a:r>
              <a:rPr lang="it-IT" sz="3600" b="1" dirty="0">
                <a:solidFill>
                  <a:srgbClr val="000090"/>
                </a:solidFill>
                <a:latin typeface="Optima"/>
                <a:cs typeface="Optima"/>
              </a:rPr>
              <a:t>Quantum </a:t>
            </a:r>
            <a:r>
              <a:rPr lang="it-IT" sz="3600" b="1" dirty="0" err="1">
                <a:solidFill>
                  <a:srgbClr val="000090"/>
                </a:solidFill>
                <a:latin typeface="Optima"/>
                <a:cs typeface="Optima"/>
              </a:rPr>
              <a:t>Chromodynamics</a:t>
            </a:r>
            <a:endParaRPr lang="it-IT" sz="3600" b="1" dirty="0">
              <a:solidFill>
                <a:srgbClr val="000090"/>
              </a:solidFill>
              <a:latin typeface="Optima"/>
              <a:cs typeface="Optima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48099" y="2470528"/>
            <a:ext cx="5739273" cy="314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it-IT" sz="2200" b="1" u="sng" dirty="0" err="1">
                <a:solidFill>
                  <a:srgbClr val="BD120C"/>
                </a:solidFill>
                <a:latin typeface="Optima"/>
                <a:cs typeface="Optima"/>
              </a:rPr>
              <a:t>Two</a:t>
            </a:r>
            <a:r>
              <a:rPr lang="it-IT" sz="2200" b="1" u="sng" dirty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200" b="1" u="sng" dirty="0" err="1">
                <a:solidFill>
                  <a:srgbClr val="BD120C"/>
                </a:solidFill>
                <a:latin typeface="Optima"/>
                <a:cs typeface="Optima"/>
              </a:rPr>
              <a:t>regimes</a:t>
            </a:r>
            <a:r>
              <a:rPr lang="it-IT" sz="2200" b="1" u="sng" dirty="0" smtClean="0">
                <a:solidFill>
                  <a:srgbClr val="BD120C"/>
                </a:solidFill>
                <a:latin typeface="Optima"/>
                <a:cs typeface="Optima"/>
              </a:rPr>
              <a:t>:</a:t>
            </a:r>
          </a:p>
          <a:p>
            <a:pPr marL="285750" indent="-285750" algn="l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it-IT" sz="2000" b="1" u="sng" dirty="0" smtClean="0">
                <a:solidFill>
                  <a:srgbClr val="BD120C"/>
                </a:solidFill>
                <a:latin typeface="Optima"/>
                <a:cs typeface="Optima"/>
              </a:rPr>
              <a:t>Perturbative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: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Asymptotic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freedom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dirty="0" smtClean="0">
                <a:solidFill>
                  <a:srgbClr val="BD120C"/>
                </a:solidFill>
                <a:latin typeface="Optima"/>
                <a:cs typeface="Optima"/>
              </a:rPr>
              <a:t>(</a:t>
            </a:r>
            <a:r>
              <a:rPr lang="it-IT" dirty="0" err="1" smtClean="0">
                <a:solidFill>
                  <a:srgbClr val="BD120C"/>
                </a:solidFill>
                <a:latin typeface="Optima"/>
                <a:cs typeface="Optima"/>
              </a:rPr>
              <a:t>Q</a:t>
            </a:r>
            <a:r>
              <a:rPr lang="it-IT" dirty="0" smtClean="0">
                <a:solidFill>
                  <a:srgbClr val="BD120C"/>
                </a:solidFill>
                <a:latin typeface="Optima"/>
                <a:cs typeface="Optima"/>
              </a:rPr>
              <a:t> ≥ 20 </a:t>
            </a:r>
            <a:r>
              <a:rPr lang="it-IT" dirty="0" smtClean="0">
                <a:solidFill>
                  <a:srgbClr val="BD120C"/>
                </a:solidFill>
                <a:latin typeface="Symbol" charset="2"/>
                <a:cs typeface="Symbol" charset="2"/>
              </a:rPr>
              <a:t>L</a:t>
            </a:r>
            <a:r>
              <a:rPr lang="it-IT" baseline="-25000" dirty="0" smtClean="0">
                <a:solidFill>
                  <a:srgbClr val="BD120C"/>
                </a:solidFill>
                <a:latin typeface="Optima"/>
                <a:cs typeface="Optima"/>
              </a:rPr>
              <a:t>QCD</a:t>
            </a:r>
            <a:r>
              <a:rPr lang="it-IT" dirty="0" smtClean="0">
                <a:solidFill>
                  <a:srgbClr val="BD120C"/>
                </a:solidFill>
                <a:latin typeface="Optima"/>
                <a:cs typeface="Optima"/>
              </a:rPr>
              <a:t>)</a:t>
            </a:r>
            <a:r>
              <a:rPr lang="it-IT" dirty="0" smtClean="0">
                <a:latin typeface="Optima"/>
                <a:cs typeface="Optima"/>
              </a:rPr>
              <a:t>	</a:t>
            </a:r>
          </a:p>
          <a:p>
            <a:pPr>
              <a:lnSpc>
                <a:spcPct val="120000"/>
              </a:lnSpc>
            </a:pPr>
            <a:r>
              <a:rPr lang="it-IT" dirty="0" smtClean="0">
                <a:latin typeface="Optima"/>
                <a:cs typeface="Optima"/>
                <a:sym typeface="Wingdings"/>
              </a:rPr>
              <a:t> </a:t>
            </a:r>
            <a:r>
              <a:rPr lang="it-IT" dirty="0" err="1" smtClean="0">
                <a:latin typeface="Optima"/>
                <a:cs typeface="Optima"/>
                <a:sym typeface="Wingdings"/>
              </a:rPr>
              <a:t>Interaction</a:t>
            </a:r>
            <a:r>
              <a:rPr lang="it-IT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dirty="0" err="1" smtClean="0">
                <a:latin typeface="Optima"/>
                <a:cs typeface="Optima"/>
                <a:sym typeface="Wingdings"/>
              </a:rPr>
              <a:t>Increase</a:t>
            </a:r>
            <a:r>
              <a:rPr lang="it-IT" dirty="0" smtClean="0">
                <a:latin typeface="Optima"/>
                <a:cs typeface="Optima"/>
                <a:sym typeface="Wingdings"/>
              </a:rPr>
              <a:t> with </a:t>
            </a:r>
            <a:r>
              <a:rPr lang="it-IT" dirty="0" err="1" smtClean="0">
                <a:latin typeface="Optima"/>
                <a:cs typeface="Optima"/>
                <a:sym typeface="Wingdings"/>
              </a:rPr>
              <a:t>distance</a:t>
            </a:r>
            <a:r>
              <a:rPr lang="it-IT" dirty="0">
                <a:latin typeface="Optima"/>
                <a:cs typeface="Optima"/>
                <a:sym typeface="Wingdings"/>
              </a:rPr>
              <a:t> </a:t>
            </a:r>
            <a:r>
              <a:rPr lang="it-IT" dirty="0" smtClean="0">
                <a:latin typeface="Optima"/>
                <a:cs typeface="Optima"/>
                <a:sym typeface="Wingdings"/>
              </a:rPr>
              <a:t>≠ </a:t>
            </a:r>
            <a:r>
              <a:rPr lang="it-IT" dirty="0" err="1" smtClean="0">
                <a:latin typeface="Optima"/>
                <a:cs typeface="Optima"/>
                <a:sym typeface="Wingdings"/>
              </a:rPr>
              <a:t>other</a:t>
            </a:r>
            <a:r>
              <a:rPr lang="it-IT" dirty="0" smtClean="0">
                <a:latin typeface="Optima"/>
                <a:cs typeface="Optima"/>
                <a:sym typeface="Wingdings"/>
              </a:rPr>
              <a:t> </a:t>
            </a:r>
            <a:r>
              <a:rPr lang="it-IT" dirty="0" err="1" smtClean="0">
                <a:latin typeface="Optima"/>
                <a:cs typeface="Optima"/>
                <a:sym typeface="Wingdings"/>
              </a:rPr>
              <a:t>interaction</a:t>
            </a:r>
            <a:r>
              <a:rPr lang="it-IT" dirty="0" smtClean="0">
                <a:latin typeface="Optima"/>
                <a:cs typeface="Optima"/>
                <a:sym typeface="Wingdings"/>
              </a:rPr>
              <a:t>	</a:t>
            </a:r>
          </a:p>
          <a:p>
            <a:pPr marL="285750" indent="-285750">
              <a:lnSpc>
                <a:spcPct val="120000"/>
              </a:lnSpc>
              <a:buFont typeface="Wingdings" charset="0"/>
              <a:buChar char="à"/>
            </a:pPr>
            <a:r>
              <a:rPr lang="it-IT" dirty="0" smtClean="0">
                <a:latin typeface="Optima"/>
                <a:cs typeface="Optima"/>
                <a:sym typeface="Wingdings"/>
              </a:rPr>
              <a:t>p</a:t>
            </a:r>
            <a:r>
              <a:rPr lang="it-IT" dirty="0" smtClean="0">
                <a:latin typeface="Optima"/>
                <a:cs typeface="Optima"/>
              </a:rPr>
              <a:t>recise </a:t>
            </a:r>
            <a:r>
              <a:rPr lang="it-IT" dirty="0" err="1">
                <a:latin typeface="Optima"/>
                <a:cs typeface="Optima"/>
              </a:rPr>
              <a:t>results</a:t>
            </a:r>
            <a:r>
              <a:rPr lang="it-IT" dirty="0">
                <a:latin typeface="Optima"/>
                <a:cs typeface="Optima"/>
              </a:rPr>
              <a:t> for </a:t>
            </a:r>
            <a:r>
              <a:rPr lang="it-IT" dirty="0" err="1">
                <a:latin typeface="Optima"/>
                <a:cs typeface="Optima"/>
              </a:rPr>
              <a:t>Early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err="1">
                <a:latin typeface="Optima"/>
                <a:cs typeface="Optima"/>
              </a:rPr>
              <a:t>Universe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at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>
                <a:latin typeface="Optima"/>
                <a:cs typeface="Optima"/>
              </a:rPr>
              <a:t>e</a:t>
            </a:r>
            <a:r>
              <a:rPr lang="it-IT" dirty="0" err="1" smtClean="0">
                <a:latin typeface="Optima"/>
                <a:cs typeface="Optima"/>
              </a:rPr>
              <a:t>nergies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>
                <a:latin typeface="Optima"/>
                <a:cs typeface="Optima"/>
              </a:rPr>
              <a:t>we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smtClean="0">
                <a:latin typeface="Optima"/>
                <a:cs typeface="Optima"/>
              </a:rPr>
              <a:t>	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smtClean="0">
                <a:latin typeface="Optima"/>
                <a:cs typeface="Optima"/>
              </a:rPr>
              <a:t>  	     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smtClean="0">
                <a:latin typeface="Optima"/>
                <a:cs typeface="Optima"/>
              </a:rPr>
              <a:t>        </a:t>
            </a:r>
          </a:p>
          <a:p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smtClean="0">
                <a:latin typeface="Optima"/>
                <a:cs typeface="Optima"/>
              </a:rPr>
              <a:t>   can </a:t>
            </a:r>
            <a:r>
              <a:rPr lang="it-IT" dirty="0" err="1">
                <a:latin typeface="Optima"/>
                <a:cs typeface="Optima"/>
              </a:rPr>
              <a:t>reach</a:t>
            </a:r>
            <a:r>
              <a:rPr lang="it-IT" dirty="0">
                <a:latin typeface="Optima"/>
                <a:cs typeface="Optima"/>
              </a:rPr>
              <a:t> on </a:t>
            </a:r>
            <a:r>
              <a:rPr lang="it-IT" dirty="0" smtClean="0">
                <a:latin typeface="Optima"/>
                <a:cs typeface="Optima"/>
              </a:rPr>
              <a:t>Earth!!!</a:t>
            </a:r>
          </a:p>
          <a:p>
            <a:endParaRPr lang="it-IT" dirty="0" smtClean="0"/>
          </a:p>
          <a:p>
            <a:pPr marL="285750" indent="-285750">
              <a:buFont typeface="Wingdings" charset="2"/>
              <a:buChar char="Ø"/>
            </a:pPr>
            <a:r>
              <a:rPr lang="it-IT" sz="2000" b="1" u="sng" dirty="0" smtClean="0">
                <a:solidFill>
                  <a:srgbClr val="BD120C"/>
                </a:solidFill>
                <a:latin typeface="Optima"/>
                <a:cs typeface="Optima"/>
              </a:rPr>
              <a:t>Non-Perturbative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: </a:t>
            </a:r>
            <a:r>
              <a:rPr lang="it-IT" sz="2000" b="1" dirty="0" err="1" smtClean="0">
                <a:solidFill>
                  <a:srgbClr val="BD120C"/>
                </a:solidFill>
                <a:latin typeface="Optima"/>
                <a:cs typeface="Optima"/>
              </a:rPr>
              <a:t>Confinement</a:t>
            </a:r>
            <a:r>
              <a:rPr lang="it-IT" sz="2000" b="1" dirty="0" smtClean="0">
                <a:solidFill>
                  <a:srgbClr val="BD120C"/>
                </a:solidFill>
                <a:latin typeface="Optima"/>
                <a:cs typeface="Optima"/>
              </a:rPr>
              <a:t> </a:t>
            </a:r>
          </a:p>
          <a:p>
            <a:pPr marL="285750" indent="-285750">
              <a:buFont typeface="Wingdings" charset="0"/>
              <a:buChar char="à"/>
            </a:pPr>
            <a:r>
              <a:rPr lang="it-IT" dirty="0" err="1" smtClean="0">
                <a:latin typeface="Optima"/>
                <a:cs typeface="Optima"/>
              </a:rPr>
              <a:t>solvable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only</a:t>
            </a:r>
            <a:r>
              <a:rPr lang="it-IT" dirty="0" smtClean="0">
                <a:latin typeface="Optima"/>
                <a:cs typeface="Optima"/>
              </a:rPr>
              <a:t> on Lattice QCD </a:t>
            </a:r>
          </a:p>
          <a:p>
            <a:pPr algn="l">
              <a:lnSpc>
                <a:spcPct val="120000"/>
              </a:lnSpc>
              <a:defRPr/>
            </a:pP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smtClean="0">
                <a:latin typeface="Optima"/>
                <a:cs typeface="Optima"/>
              </a:rPr>
              <a:t>    (</a:t>
            </a:r>
            <a:r>
              <a:rPr lang="it-IT" sz="1600" dirty="0" smtClean="0">
                <a:latin typeface="Optima"/>
                <a:cs typeface="Optima"/>
              </a:rPr>
              <a:t>i.e. </a:t>
            </a:r>
            <a:r>
              <a:rPr lang="it-IT" sz="1600" dirty="0" err="1" smtClean="0">
                <a:latin typeface="Optima"/>
                <a:cs typeface="Optima"/>
              </a:rPr>
              <a:t>integrating</a:t>
            </a:r>
            <a:r>
              <a:rPr lang="it-IT" sz="1600" dirty="0" smtClean="0">
                <a:latin typeface="Optima"/>
                <a:cs typeface="Optima"/>
              </a:rPr>
              <a:t>  over </a:t>
            </a:r>
            <a:r>
              <a:rPr lang="it-IT" sz="1600" dirty="0" err="1" smtClean="0">
                <a:latin typeface="Optima"/>
                <a:cs typeface="Optima"/>
              </a:rPr>
              <a:t>about</a:t>
            </a:r>
            <a:r>
              <a:rPr lang="it-IT" sz="1600" dirty="0" smtClean="0">
                <a:latin typeface="Optima"/>
                <a:cs typeface="Optima"/>
              </a:rPr>
              <a:t> 10</a:t>
            </a:r>
            <a:r>
              <a:rPr lang="it-IT" sz="1600" baseline="30000" dirty="0" smtClean="0">
                <a:latin typeface="Optima"/>
                <a:cs typeface="Optima"/>
              </a:rPr>
              <a:t>7</a:t>
            </a:r>
            <a:r>
              <a:rPr lang="it-IT" sz="1600" dirty="0" smtClean="0">
                <a:latin typeface="Optima"/>
                <a:cs typeface="Optima"/>
              </a:rPr>
              <a:t> </a:t>
            </a:r>
            <a:r>
              <a:rPr lang="it-IT" sz="1600" dirty="0" err="1" smtClean="0">
                <a:latin typeface="Optima"/>
                <a:cs typeface="Optima"/>
              </a:rPr>
              <a:t>variables</a:t>
            </a:r>
            <a:r>
              <a:rPr lang="is-IS" sz="1600" dirty="0" smtClean="0">
                <a:latin typeface="Optima"/>
                <a:cs typeface="Optima"/>
              </a:rPr>
              <a:t>…</a:t>
            </a:r>
            <a:r>
              <a:rPr lang="is-IS" dirty="0" smtClean="0">
                <a:latin typeface="Optima"/>
                <a:cs typeface="Optima"/>
              </a:rPr>
              <a:t>)</a:t>
            </a:r>
            <a:endParaRPr lang="it-IT" dirty="0" smtClean="0">
              <a:latin typeface="Optima"/>
              <a:cs typeface="Optima"/>
            </a:endParaRPr>
          </a:p>
        </p:txBody>
      </p:sp>
      <p:pic>
        <p:nvPicPr>
          <p:cNvPr id="10" name="Immagine 9" descr="01_Phase_Transi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373" y="723172"/>
            <a:ext cx="3189787" cy="3422316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990283" y="3357969"/>
            <a:ext cx="213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C1B14"/>
                </a:solidFill>
                <a:latin typeface="Arial Narrow"/>
                <a:cs typeface="Arial Narrow"/>
              </a:rPr>
              <a:t>Asymptotic</a:t>
            </a:r>
            <a:r>
              <a:rPr lang="it-IT" dirty="0" smtClean="0">
                <a:solidFill>
                  <a:srgbClr val="CC1B14"/>
                </a:solidFill>
                <a:latin typeface="Arial Narrow"/>
                <a:cs typeface="Arial Narrow"/>
              </a:rPr>
              <a:t> </a:t>
            </a:r>
            <a:r>
              <a:rPr lang="it-IT" dirty="0" err="1" smtClean="0">
                <a:solidFill>
                  <a:srgbClr val="CC1B14"/>
                </a:solidFill>
                <a:latin typeface="Arial Narrow"/>
                <a:cs typeface="Arial Narrow"/>
              </a:rPr>
              <a:t>freedom</a:t>
            </a:r>
            <a:r>
              <a:rPr lang="it-IT" dirty="0" smtClean="0">
                <a:solidFill>
                  <a:srgbClr val="CC1B14"/>
                </a:solidFill>
                <a:latin typeface="Arial Narrow"/>
                <a:cs typeface="Arial Narrow"/>
              </a:rPr>
              <a:t> </a:t>
            </a:r>
            <a:r>
              <a:rPr lang="it-IT" dirty="0" smtClean="0">
                <a:sym typeface="Wingdings"/>
              </a:rPr>
              <a:t>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380004" y="3798642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Q</a:t>
            </a:r>
            <a:endParaRPr lang="it-IT" dirty="0"/>
          </a:p>
        </p:txBody>
      </p:sp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945922"/>
              </p:ext>
            </p:extLst>
          </p:nvPr>
        </p:nvGraphicFramePr>
        <p:xfrm>
          <a:off x="3647365" y="1657397"/>
          <a:ext cx="1485925" cy="66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03" name="Equation" r:id="rId4" imgW="914400" imgH="406400" progId="Equation.3">
                  <p:embed/>
                </p:oleObj>
              </mc:Choice>
              <mc:Fallback>
                <p:oleObj name="Equation" r:id="rId4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47365" y="1657397"/>
                        <a:ext cx="1485925" cy="660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5901020" y="723172"/>
            <a:ext cx="156086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Wingdings"/>
              </a:rPr>
              <a:t> </a:t>
            </a:r>
            <a:r>
              <a:rPr lang="it-IT" dirty="0" err="1" smtClean="0">
                <a:solidFill>
                  <a:srgbClr val="BD120C"/>
                </a:solidFill>
                <a:latin typeface="Arial Narrow"/>
                <a:cs typeface="Arial Narrow"/>
              </a:rPr>
              <a:t>Confinemen</a:t>
            </a:r>
            <a:r>
              <a:rPr lang="it-IT" dirty="0" err="1" smtClean="0">
                <a:solidFill>
                  <a:srgbClr val="BD120C"/>
                </a:solidFill>
              </a:rPr>
              <a:t>t</a:t>
            </a:r>
            <a:endParaRPr lang="it-IT" dirty="0">
              <a:solidFill>
                <a:srgbClr val="BD120C"/>
              </a:solidFill>
            </a:endParaRPr>
          </a:p>
        </p:txBody>
      </p:sp>
      <p:pic>
        <p:nvPicPr>
          <p:cNvPr id="16" name="Immagine 15" descr="05_Koshi_g_small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r="13993"/>
          <a:stretch/>
        </p:blipFill>
        <p:spPr>
          <a:xfrm>
            <a:off x="5887373" y="4167974"/>
            <a:ext cx="2430000" cy="2339473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48100" y="723172"/>
            <a:ext cx="275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Optima"/>
                <a:cs typeface="Optima"/>
              </a:rPr>
              <a:t>Strong </a:t>
            </a:r>
            <a:r>
              <a:rPr lang="it-IT" dirty="0" err="1" smtClean="0">
                <a:latin typeface="Optima"/>
                <a:cs typeface="Optima"/>
              </a:rPr>
              <a:t>coupling</a:t>
            </a:r>
            <a:r>
              <a:rPr lang="it-IT" dirty="0" smtClean="0">
                <a:latin typeface="Optima"/>
                <a:cs typeface="Optima"/>
              </a:rPr>
              <a:t> </a:t>
            </a:r>
            <a:r>
              <a:rPr lang="it-IT" dirty="0" err="1" smtClean="0">
                <a:latin typeface="Optima"/>
                <a:cs typeface="Optima"/>
              </a:rPr>
              <a:t>constant</a:t>
            </a:r>
            <a:endParaRPr lang="it-IT" dirty="0">
              <a:latin typeface="Optima"/>
              <a:cs typeface="Optima"/>
            </a:endParaRPr>
          </a:p>
        </p:txBody>
      </p:sp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502267"/>
              </p:ext>
            </p:extLst>
          </p:nvPr>
        </p:nvGraphicFramePr>
        <p:xfrm>
          <a:off x="236990" y="1092504"/>
          <a:ext cx="256857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04" name="Equation" r:id="rId7" imgW="2311400" imgH="660400" progId="Equation.3">
                  <p:embed/>
                </p:oleObj>
              </mc:Choice>
              <mc:Fallback>
                <p:oleObj name="Equation" r:id="rId7" imgW="23114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6990" y="1092504"/>
                        <a:ext cx="2568575" cy="7334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Immagine 19" descr="lattic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019" y="4167974"/>
            <a:ext cx="3162855" cy="2654562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13648" y="5779984"/>
            <a:ext cx="5887372" cy="707886"/>
          </a:xfrm>
          <a:prstGeom prst="rect">
            <a:avLst/>
          </a:prstGeom>
          <a:solidFill>
            <a:srgbClr val="FF9DF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it-IT" sz="2000" dirty="0" err="1">
                <a:latin typeface="Optima"/>
                <a:cs typeface="Optima"/>
              </a:rPr>
              <a:t>Confinement</a:t>
            </a:r>
            <a:r>
              <a:rPr lang="it-IT" sz="2000" dirty="0">
                <a:latin typeface="Optima"/>
                <a:cs typeface="Optima"/>
              </a:rPr>
              <a:t> </a:t>
            </a:r>
            <a:r>
              <a:rPr lang="it-IT" sz="2000" b="1" dirty="0" err="1">
                <a:latin typeface="Optima"/>
                <a:cs typeface="Optima"/>
              </a:rPr>
              <a:t>means</a:t>
            </a:r>
            <a:r>
              <a:rPr lang="it-IT" sz="2000" b="1" dirty="0">
                <a:latin typeface="Optima"/>
                <a:cs typeface="Optima"/>
              </a:rPr>
              <a:t> </a:t>
            </a:r>
            <a:r>
              <a:rPr lang="it-IT" sz="2000" b="1" dirty="0" smtClean="0">
                <a:latin typeface="Optima"/>
                <a:cs typeface="Optima"/>
              </a:rPr>
              <a:t>“No </a:t>
            </a:r>
            <a:r>
              <a:rPr lang="it-IT" sz="2000" b="1" dirty="0" err="1" smtClean="0">
                <a:latin typeface="Optima"/>
                <a:cs typeface="Optima"/>
              </a:rPr>
              <a:t>Ionization</a:t>
            </a:r>
            <a:r>
              <a:rPr lang="it-IT" sz="2000" b="1" dirty="0" smtClean="0">
                <a:latin typeface="Optima"/>
                <a:cs typeface="Optima"/>
              </a:rPr>
              <a:t>” </a:t>
            </a:r>
            <a:r>
              <a:rPr lang="it-IT" sz="2000" b="1" dirty="0" smtClean="0">
                <a:latin typeface="Optima"/>
                <a:cs typeface="Optima"/>
                <a:sym typeface="Wingdings"/>
              </a:rPr>
              <a:t></a:t>
            </a:r>
            <a:r>
              <a:rPr lang="it-IT" sz="2000" b="1" dirty="0">
                <a:latin typeface="Optima"/>
                <a:cs typeface="Optima"/>
                <a:sym typeface="Wingdings"/>
              </a:rPr>
              <a:t> </a:t>
            </a:r>
            <a:r>
              <a:rPr lang="it-IT" sz="2000" b="1" dirty="0" smtClean="0">
                <a:latin typeface="Optima"/>
                <a:cs typeface="Optima"/>
                <a:sym typeface="Wingdings"/>
              </a:rPr>
              <a:t>No</a:t>
            </a:r>
            <a:r>
              <a:rPr lang="it-IT" sz="2000" b="1" dirty="0" smtClean="0">
                <a:latin typeface="Optima"/>
                <a:cs typeface="Optima"/>
              </a:rPr>
              <a:t> </a:t>
            </a:r>
            <a:r>
              <a:rPr lang="it-IT" sz="2000" b="1" dirty="0" err="1" smtClean="0">
                <a:latin typeface="Optima"/>
                <a:cs typeface="Optima"/>
              </a:rPr>
              <a:t>colored</a:t>
            </a:r>
            <a:r>
              <a:rPr lang="it-IT" sz="2000" b="1" dirty="0" smtClean="0">
                <a:latin typeface="Optima"/>
                <a:cs typeface="Optima"/>
              </a:rPr>
              <a:t> </a:t>
            </a:r>
            <a:r>
              <a:rPr lang="it-IT" sz="2000" b="1" dirty="0">
                <a:latin typeface="Optima"/>
                <a:cs typeface="Optima"/>
              </a:rPr>
              <a:t>plasma </a:t>
            </a:r>
            <a:r>
              <a:rPr lang="it-IT" sz="2000" dirty="0" smtClean="0">
                <a:latin typeface="Optima"/>
                <a:cs typeface="Optima"/>
              </a:rPr>
              <a:t>(“</a:t>
            </a:r>
            <a:r>
              <a:rPr lang="it-IT" sz="2000" dirty="0" err="1" smtClean="0">
                <a:latin typeface="Optima"/>
                <a:cs typeface="Optima"/>
              </a:rPr>
              <a:t>charged</a:t>
            </a:r>
            <a:r>
              <a:rPr lang="it-IT" sz="2000" dirty="0" smtClean="0">
                <a:latin typeface="Optima"/>
                <a:cs typeface="Optima"/>
              </a:rPr>
              <a:t>” </a:t>
            </a:r>
            <a:r>
              <a:rPr lang="it-IT" sz="2000" dirty="0">
                <a:latin typeface="Optima"/>
                <a:cs typeface="Optima"/>
              </a:rPr>
              <a:t>gas) </a:t>
            </a:r>
            <a:r>
              <a:rPr lang="it-IT" sz="2000" dirty="0" err="1">
                <a:latin typeface="Optima"/>
                <a:cs typeface="Optima"/>
              </a:rPr>
              <a:t>like</a:t>
            </a:r>
            <a:r>
              <a:rPr lang="it-IT" sz="2000" dirty="0">
                <a:latin typeface="Optima"/>
                <a:cs typeface="Optima"/>
              </a:rPr>
              <a:t> for </a:t>
            </a:r>
            <a:r>
              <a:rPr lang="it-IT" sz="2000" dirty="0" err="1">
                <a:latin typeface="Optima"/>
                <a:cs typeface="Optima"/>
              </a:rPr>
              <a:t>atoms</a:t>
            </a:r>
            <a:r>
              <a:rPr lang="it-IT" sz="2000" dirty="0" smtClean="0">
                <a:latin typeface="Optima"/>
                <a:cs typeface="Optima"/>
              </a:rPr>
              <a:t>!?</a:t>
            </a:r>
            <a:endParaRPr lang="it-IT" sz="2000" dirty="0">
              <a:latin typeface="Optima"/>
              <a:cs typeface="Optima"/>
            </a:endParaRPr>
          </a:p>
        </p:txBody>
      </p:sp>
      <p:graphicFrame>
        <p:nvGraphicFramePr>
          <p:cNvPr id="19" name="Ogget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802916"/>
              </p:ext>
            </p:extLst>
          </p:nvPr>
        </p:nvGraphicFramePr>
        <p:xfrm>
          <a:off x="3555505" y="1105462"/>
          <a:ext cx="193357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05" name="Equation" r:id="rId10" imgW="1739900" imgH="520700" progId="Equation.3">
                  <p:embed/>
                </p:oleObj>
              </mc:Choice>
              <mc:Fallback>
                <p:oleObj name="Equation" r:id="rId10" imgW="17399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55505" y="1105462"/>
                        <a:ext cx="1933575" cy="5778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CasellaDiTesto 23"/>
          <p:cNvSpPr txBox="1"/>
          <p:nvPr/>
        </p:nvSpPr>
        <p:spPr>
          <a:xfrm>
            <a:off x="3721603" y="69725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Optima"/>
                <a:cs typeface="Optima"/>
              </a:rPr>
              <a:t>e</a:t>
            </a:r>
            <a:r>
              <a:rPr lang="it-IT" dirty="0" err="1" smtClean="0">
                <a:latin typeface="Optima"/>
                <a:cs typeface="Optima"/>
              </a:rPr>
              <a:t>.m</a:t>
            </a:r>
            <a:r>
              <a:rPr lang="it-IT" dirty="0" smtClean="0">
                <a:latin typeface="Optima"/>
                <a:cs typeface="Optima"/>
              </a:rPr>
              <a:t>. </a:t>
            </a:r>
            <a:r>
              <a:rPr lang="it-IT" dirty="0" err="1" smtClean="0">
                <a:latin typeface="Optima"/>
                <a:cs typeface="Optima"/>
              </a:rPr>
              <a:t>coupling</a:t>
            </a:r>
            <a:endParaRPr lang="it-IT" dirty="0">
              <a:latin typeface="Optima"/>
              <a:cs typeface="Optima"/>
            </a:endParaRPr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769102"/>
              </p:ext>
            </p:extLst>
          </p:nvPr>
        </p:nvGraphicFramePr>
        <p:xfrm>
          <a:off x="260852" y="1825930"/>
          <a:ext cx="2403750" cy="37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06" name="Equation" r:id="rId12" imgW="1981200" imgH="317500" progId="Equation.3">
                  <p:embed/>
                </p:oleObj>
              </mc:Choice>
              <mc:Fallback>
                <p:oleObj name="Equation" r:id="rId12" imgW="19812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0852" y="1825930"/>
                        <a:ext cx="2403750" cy="377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383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1" b="71977"/>
          <a:stretch/>
        </p:blipFill>
        <p:spPr>
          <a:xfrm>
            <a:off x="0" y="409437"/>
            <a:ext cx="8878810" cy="1821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16945"/>
            <a:ext cx="8843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If</a:t>
            </a:r>
            <a:r>
              <a:rPr lang="it-IT" sz="2400" dirty="0" smtClean="0"/>
              <a:t> </a:t>
            </a:r>
            <a:r>
              <a:rPr lang="it-IT" sz="2400" dirty="0" err="1" smtClean="0"/>
              <a:t>you</a:t>
            </a:r>
            <a:r>
              <a:rPr lang="it-IT" sz="2400" dirty="0" smtClean="0"/>
              <a:t> </a:t>
            </a:r>
            <a:r>
              <a:rPr lang="it-IT" sz="2400" dirty="0" err="1" smtClean="0"/>
              <a:t>have</a:t>
            </a:r>
            <a:r>
              <a:rPr lang="it-IT" sz="2400" dirty="0" smtClean="0"/>
              <a:t> to stay </a:t>
            </a:r>
            <a:r>
              <a:rPr lang="it-IT" sz="2400" dirty="0" err="1" smtClean="0"/>
              <a:t>confined</a:t>
            </a:r>
            <a:r>
              <a:rPr lang="it-IT" sz="2400" dirty="0" smtClean="0"/>
              <a:t> to </a:t>
            </a:r>
            <a:r>
              <a:rPr lang="it-IT" sz="2400" dirty="0" err="1" smtClean="0"/>
              <a:t>white</a:t>
            </a:r>
            <a:r>
              <a:rPr lang="it-IT" sz="2400" dirty="0" smtClean="0"/>
              <a:t> </a:t>
            </a:r>
            <a:r>
              <a:rPr lang="it-IT" sz="2400" dirty="0" err="1" smtClean="0"/>
              <a:t>spots</a:t>
            </a:r>
            <a:r>
              <a:rPr lang="it-IT" sz="2400" dirty="0" smtClean="0"/>
              <a:t> </a:t>
            </a:r>
            <a:r>
              <a:rPr lang="it-IT" sz="2400" dirty="0" err="1" smtClean="0"/>
              <a:t>how</a:t>
            </a:r>
            <a:r>
              <a:rPr lang="it-IT" sz="2400" dirty="0" smtClean="0"/>
              <a:t> can </a:t>
            </a:r>
            <a:r>
              <a:rPr lang="it-IT" sz="2400" dirty="0" err="1" smtClean="0"/>
              <a:t>you</a:t>
            </a:r>
            <a:r>
              <a:rPr lang="it-IT" sz="2400" dirty="0" smtClean="0"/>
              <a:t> </a:t>
            </a:r>
            <a:r>
              <a:rPr lang="it-IT" sz="2400" dirty="0" err="1" smtClean="0"/>
              <a:t>move</a:t>
            </a:r>
            <a:r>
              <a:rPr lang="it-IT" sz="2400" dirty="0" smtClean="0"/>
              <a:t> </a:t>
            </a:r>
            <a:r>
              <a:rPr lang="it-IT" sz="2400" dirty="0" err="1" smtClean="0"/>
              <a:t>freely</a:t>
            </a:r>
            <a:r>
              <a:rPr lang="it-IT" sz="2400" dirty="0" smtClean="0"/>
              <a:t>?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845069" y="654813"/>
            <a:ext cx="3033741" cy="130805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000" dirty="0" smtClean="0">
                <a:solidFill>
                  <a:srgbClr val="EEDD91"/>
                </a:solidFill>
              </a:rPr>
              <a:t>A </a:t>
            </a:r>
            <a:r>
              <a:rPr lang="it-IT" sz="2000" dirty="0" err="1" smtClean="0">
                <a:solidFill>
                  <a:srgbClr val="EEDD91"/>
                </a:solidFill>
              </a:rPr>
              <a:t>skier</a:t>
            </a:r>
            <a:r>
              <a:rPr lang="it-IT" sz="2000" dirty="0">
                <a:solidFill>
                  <a:srgbClr val="EEDD91"/>
                </a:solidFill>
              </a:rPr>
              <a:t> </a:t>
            </a:r>
            <a:r>
              <a:rPr lang="it-IT" sz="2000" dirty="0" smtClean="0">
                <a:solidFill>
                  <a:srgbClr val="EEDD91"/>
                </a:solidFill>
              </a:rPr>
              <a:t>(quark) </a:t>
            </a:r>
            <a:r>
              <a:rPr lang="it-IT" sz="2000" dirty="0" err="1" smtClean="0">
                <a:solidFill>
                  <a:srgbClr val="EEDD91"/>
                </a:solidFill>
              </a:rPr>
              <a:t>is</a:t>
            </a:r>
            <a:r>
              <a:rPr lang="it-IT" sz="2000" dirty="0" smtClean="0">
                <a:solidFill>
                  <a:srgbClr val="EEDD91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it-IT" sz="2000" dirty="0" err="1" smtClean="0">
                <a:solidFill>
                  <a:srgbClr val="EEDD91"/>
                </a:solidFill>
              </a:rPr>
              <a:t>Confined</a:t>
            </a:r>
            <a:r>
              <a:rPr lang="it-IT" sz="2000" dirty="0" smtClean="0">
                <a:solidFill>
                  <a:srgbClr val="EEDD91"/>
                </a:solidFill>
              </a:rPr>
              <a:t> inside </a:t>
            </a:r>
            <a:r>
              <a:rPr lang="it-IT" sz="2000" dirty="0" err="1" smtClean="0">
                <a:solidFill>
                  <a:srgbClr val="EEDD91"/>
                </a:solidFill>
              </a:rPr>
              <a:t>snow</a:t>
            </a:r>
            <a:endParaRPr lang="it-IT" sz="2000" dirty="0" smtClean="0">
              <a:solidFill>
                <a:srgbClr val="EEDD91"/>
              </a:solidFill>
            </a:endParaRPr>
          </a:p>
          <a:p>
            <a:pPr>
              <a:lnSpc>
                <a:spcPct val="110000"/>
              </a:lnSpc>
            </a:pPr>
            <a:r>
              <a:rPr lang="it-IT" sz="2000" dirty="0" err="1">
                <a:solidFill>
                  <a:srgbClr val="EEDD91"/>
                </a:solidFill>
              </a:rPr>
              <a:t>p</a:t>
            </a:r>
            <a:r>
              <a:rPr lang="it-IT" sz="2000" dirty="0" err="1" smtClean="0">
                <a:solidFill>
                  <a:srgbClr val="EEDD91"/>
                </a:solidFill>
              </a:rPr>
              <a:t>atches</a:t>
            </a:r>
            <a:r>
              <a:rPr lang="it-IT" sz="2000" dirty="0" smtClean="0">
                <a:solidFill>
                  <a:srgbClr val="EEDD91"/>
                </a:solidFill>
              </a:rPr>
              <a:t> (</a:t>
            </a:r>
            <a:r>
              <a:rPr lang="it-IT" sz="2000" dirty="0" err="1" smtClean="0">
                <a:solidFill>
                  <a:srgbClr val="EEDD91"/>
                </a:solidFill>
              </a:rPr>
              <a:t>hadrons</a:t>
            </a:r>
            <a:r>
              <a:rPr lang="it-IT" sz="2000" dirty="0" smtClean="0">
                <a:solidFill>
                  <a:srgbClr val="EEDD91"/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64859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8382</TotalTime>
  <Words>3068</Words>
  <Application>Microsoft Macintosh PowerPoint</Application>
  <PresentationFormat>Presentazione su schermo (4:3)</PresentationFormat>
  <Paragraphs>522</Paragraphs>
  <Slides>57</Slides>
  <Notes>13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57</vt:i4>
      </vt:variant>
    </vt:vector>
  </HeadingPairs>
  <TitlesOfParts>
    <vt:vector size="60" baseType="lpstr">
      <vt:lpstr>Tema di Office</vt:lpstr>
      <vt:lpstr>Equation</vt:lpstr>
      <vt:lpstr>Microsoft Equation</vt:lpstr>
      <vt:lpstr>Gazing at Matter above a Trillion of degrees _______________________________________________________________________________________________  Vincenzo Greco - University of Catania</vt:lpstr>
      <vt:lpstr>Presentazione di PowerPoint</vt:lpstr>
      <vt:lpstr>Presentazione di PowerPoint</vt:lpstr>
      <vt:lpstr>Now we know that…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What is the impact of coalescence? __________________________________________________________________________________________________________________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Vincenzo</dc:creator>
  <cp:keywords/>
  <dc:description/>
  <cp:lastModifiedBy>Vincenzo</cp:lastModifiedBy>
  <cp:revision>381</cp:revision>
  <cp:lastPrinted>2017-08-30T15:15:49Z</cp:lastPrinted>
  <dcterms:created xsi:type="dcterms:W3CDTF">2017-08-22T09:08:52Z</dcterms:created>
  <dcterms:modified xsi:type="dcterms:W3CDTF">2017-09-03T09:18:10Z</dcterms:modified>
  <cp:category/>
</cp:coreProperties>
</file>