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67" r:id="rId4"/>
    <p:sldId id="266" r:id="rId5"/>
    <p:sldId id="262" r:id="rId6"/>
    <p:sldId id="263" r:id="rId7"/>
    <p:sldId id="264" r:id="rId8"/>
    <p:sldId id="268" r:id="rId9"/>
  </p:sldIdLst>
  <p:sldSz cx="9144000" cy="6858000" type="screen4x3"/>
  <p:notesSz cx="6858000" cy="9144000"/>
  <p:defaultTextStyle>
    <a:defPPr>
      <a:defRPr lang="hu-HU"/>
    </a:defPPr>
    <a:lvl1pPr algn="l" rtl="0" fontAlgn="base">
      <a:spcBef>
        <a:spcPct val="20000"/>
      </a:spcBef>
      <a:spcAft>
        <a:spcPct val="0"/>
      </a:spcAft>
      <a:defRPr sz="2000" kern="1200">
        <a:solidFill>
          <a:srgbClr val="4D4D4D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20000"/>
      </a:spcBef>
      <a:spcAft>
        <a:spcPct val="0"/>
      </a:spcAft>
      <a:defRPr sz="2000" kern="1200">
        <a:solidFill>
          <a:srgbClr val="4D4D4D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20000"/>
      </a:spcBef>
      <a:spcAft>
        <a:spcPct val="0"/>
      </a:spcAft>
      <a:defRPr sz="2000" kern="1200">
        <a:solidFill>
          <a:srgbClr val="4D4D4D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20000"/>
      </a:spcBef>
      <a:spcAft>
        <a:spcPct val="0"/>
      </a:spcAft>
      <a:defRPr sz="2000" kern="1200">
        <a:solidFill>
          <a:srgbClr val="4D4D4D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20000"/>
      </a:spcBef>
      <a:spcAft>
        <a:spcPct val="0"/>
      </a:spcAft>
      <a:defRPr sz="2000" kern="1200">
        <a:solidFill>
          <a:srgbClr val="4D4D4D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rgbClr val="4D4D4D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rgbClr val="4D4D4D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rgbClr val="4D4D4D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rgbClr val="4D4D4D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33"/>
    <a:srgbClr val="4D4D4D"/>
    <a:srgbClr val="FFCC00"/>
    <a:srgbClr val="FF99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5" autoAdjust="0"/>
    <p:restoredTop sz="94657" autoAdjust="0"/>
  </p:normalViewPr>
  <p:slideViewPr>
    <p:cSldViewPr>
      <p:cViewPr varScale="1">
        <p:scale>
          <a:sx n="111" d="100"/>
          <a:sy n="111" d="100"/>
        </p:scale>
        <p:origin x="-69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3316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noProof="0" smtClean="0"/>
              <a:t>Click to edit Master text styles</a:t>
            </a:r>
          </a:p>
          <a:p>
            <a:pPr lvl="1"/>
            <a:r>
              <a:rPr lang="hu-HU" noProof="0" smtClean="0"/>
              <a:t>Second level</a:t>
            </a:r>
          </a:p>
          <a:p>
            <a:pPr lvl="2"/>
            <a:r>
              <a:rPr lang="hu-HU" noProof="0" smtClean="0"/>
              <a:t>Third level</a:t>
            </a:r>
          </a:p>
          <a:p>
            <a:pPr lvl="3"/>
            <a:r>
              <a:rPr lang="hu-HU" noProof="0" smtClean="0"/>
              <a:t>Fourth level</a:t>
            </a:r>
          </a:p>
          <a:p>
            <a:pPr lvl="4"/>
            <a:r>
              <a:rPr lang="hu-HU" noProof="0" smtClean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3EA1DDD1-36D2-4394-8363-C1D9FFA70801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F466FE-49DE-4906-BCDD-329DC9795AAC}" type="slidenum">
              <a:rPr lang="hu-HU"/>
              <a:pPr/>
              <a:t>2</a:t>
            </a:fld>
            <a:endParaRPr lang="hu-HU"/>
          </a:p>
        </p:txBody>
      </p:sp>
      <p:sp>
        <p:nvSpPr>
          <p:cNvPr id="1433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F466FE-49DE-4906-BCDD-329DC9795AAC}" type="slidenum">
              <a:rPr lang="hu-HU"/>
              <a:pPr/>
              <a:t>3</a:t>
            </a:fld>
            <a:endParaRPr lang="hu-HU"/>
          </a:p>
        </p:txBody>
      </p:sp>
      <p:sp>
        <p:nvSpPr>
          <p:cNvPr id="1433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B77ADB-E5B7-4BFE-90D6-44FC092C1A87}" type="slidenum">
              <a:rPr lang="hu-HU"/>
              <a:pPr/>
              <a:t>5</a:t>
            </a:fld>
            <a:endParaRPr lang="hu-HU"/>
          </a:p>
        </p:txBody>
      </p:sp>
      <p:sp>
        <p:nvSpPr>
          <p:cNvPr id="1536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79A04B-B493-4D08-B296-5F90EBA3071E}" type="slidenum">
              <a:rPr lang="hu-HU"/>
              <a:pPr/>
              <a:t>6</a:t>
            </a:fld>
            <a:endParaRPr lang="hu-HU"/>
          </a:p>
        </p:txBody>
      </p:sp>
      <p:sp>
        <p:nvSpPr>
          <p:cNvPr id="1638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117CF4-F549-41D3-AD00-0E1D6F655C2A}" type="slidenum">
              <a:rPr lang="hu-HU"/>
              <a:pPr/>
              <a:t>7</a:t>
            </a:fld>
            <a:endParaRPr lang="hu-HU"/>
          </a:p>
        </p:txBody>
      </p:sp>
      <p:sp>
        <p:nvSpPr>
          <p:cNvPr id="1741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79A04B-B493-4D08-B296-5F90EBA3071E}" type="slidenum">
              <a:rPr lang="hu-HU"/>
              <a:pPr/>
              <a:t>8</a:t>
            </a:fld>
            <a:endParaRPr lang="hu-HU"/>
          </a:p>
        </p:txBody>
      </p:sp>
      <p:sp>
        <p:nvSpPr>
          <p:cNvPr id="1638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71550" y="4767263"/>
            <a:ext cx="7772400" cy="1470025"/>
          </a:xfrm>
        </p:spPr>
        <p:txBody>
          <a:bodyPr/>
          <a:lstStyle>
            <a:lvl1pPr algn="r">
              <a:defRPr>
                <a:solidFill>
                  <a:srgbClr val="FFCC00"/>
                </a:solidFill>
                <a:latin typeface="SFrutiger" pitchFamily="2" charset="0"/>
              </a:defRPr>
            </a:lvl1pPr>
          </a:lstStyle>
          <a:p>
            <a:r>
              <a:rPr lang="hu-HU"/>
              <a:t>Product Portfolio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68538" y="5805488"/>
            <a:ext cx="6400800" cy="360362"/>
          </a:xfrm>
        </p:spPr>
        <p:txBody>
          <a:bodyPr/>
          <a:lstStyle>
            <a:lvl1pPr marL="0" indent="0" algn="r">
              <a:defRPr sz="1400">
                <a:solidFill>
                  <a:schemeClr val="bg1"/>
                </a:solidFill>
                <a:latin typeface="Lucida Sans" pitchFamily="34" charset="0"/>
              </a:defRPr>
            </a:lvl1pPr>
          </a:lstStyle>
          <a:p>
            <a:r>
              <a:rPr lang="hu-HU"/>
              <a:t> November 2006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539750" y="5805488"/>
            <a:ext cx="2133600" cy="360362"/>
          </a:xfrm>
        </p:spPr>
        <p:txBody>
          <a:bodyPr/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FF869FC5-55F0-45DF-84B1-1F3B493708D1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35F179-8020-4FA0-A25A-E0A1B929084A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453188" y="0"/>
            <a:ext cx="2151062" cy="6126163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300788" cy="6126163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176417-554A-4E5F-A28A-0360F17A0BDF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174FB7-217A-426D-BD2D-40659092F8BC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FBFCDD-2BD5-41BC-8912-5550E3D9593C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539750" y="1600200"/>
            <a:ext cx="39560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9560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5454C6-4E9A-4C6C-B4A6-877A802190D6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22FDB3-AC49-48F0-8188-8BB1D6B48143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0B7905-33F5-4B1B-B20C-A85FE3631635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665C32-B2C4-4D0A-9F25-8474A7D8E6E4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3D2A07-E286-4D99-A0D9-F84DE1E45369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05CDBF-FD80-46A2-9BF9-447699DB0D2B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57959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Our Company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9750" y="1600200"/>
            <a:ext cx="80645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Click to edit Master text style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403350" y="6308725"/>
            <a:ext cx="2133600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08725"/>
            <a:ext cx="28956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578600"/>
            <a:ext cx="213360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 smtClean="0"/>
            </a:lvl1pPr>
          </a:lstStyle>
          <a:p>
            <a:pPr>
              <a:defRPr/>
            </a:pPr>
            <a:fld id="{05896676-AFAC-4B36-A5D0-7DA77DE41553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Lucida San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Lucida San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Lucida San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Lucida San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Lucida San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Lucida San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Lucida San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Lucida Sans" pitchFamily="34" charset="0"/>
        </a:defRPr>
      </a:lvl9pPr>
    </p:titleStyle>
    <p:bodyStyle>
      <a:lvl1pPr marL="268288" indent="-268288" algn="l" rtl="0" eaLnBrk="0" fontAlgn="base" hangingPunct="0">
        <a:spcBef>
          <a:spcPct val="20000"/>
        </a:spcBef>
        <a:spcAft>
          <a:spcPct val="0"/>
        </a:spcAft>
        <a:defRPr sz="2000">
          <a:solidFill>
            <a:srgbClr val="4D4D4D"/>
          </a:solidFill>
          <a:latin typeface="+mn-lt"/>
          <a:ea typeface="+mn-ea"/>
          <a:cs typeface="+mn-cs"/>
        </a:defRPr>
      </a:lvl1pPr>
      <a:lvl2pPr marL="723900" indent="-276225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4D4D4D"/>
          </a:solidFill>
          <a:latin typeface="+mn-lt"/>
        </a:defRPr>
      </a:lvl2pPr>
      <a:lvl3pPr marL="1166813" indent="-26352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>
          <a:solidFill>
            <a:srgbClr val="4D4D4D"/>
          </a:solidFill>
          <a:latin typeface="+mn-lt"/>
        </a:defRPr>
      </a:lvl3pPr>
      <a:lvl4pPr marL="1614488" indent="-26828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600">
          <a:solidFill>
            <a:srgbClr val="4D4D4D"/>
          </a:solidFill>
          <a:latin typeface="+mn-lt"/>
        </a:defRPr>
      </a:lvl4pPr>
      <a:lvl5pPr marL="2062163" indent="-2667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600">
          <a:solidFill>
            <a:srgbClr val="4D4D4D"/>
          </a:solidFill>
          <a:latin typeface="+mn-lt"/>
        </a:defRPr>
      </a:lvl5pPr>
      <a:lvl6pPr marL="2519363" indent="-2667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1600">
          <a:solidFill>
            <a:srgbClr val="4D4D4D"/>
          </a:solidFill>
          <a:latin typeface="+mn-lt"/>
        </a:defRPr>
      </a:lvl6pPr>
      <a:lvl7pPr marL="2976563" indent="-2667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1600">
          <a:solidFill>
            <a:srgbClr val="4D4D4D"/>
          </a:solidFill>
          <a:latin typeface="+mn-lt"/>
        </a:defRPr>
      </a:lvl7pPr>
      <a:lvl8pPr marL="3433763" indent="-2667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1600">
          <a:solidFill>
            <a:srgbClr val="4D4D4D"/>
          </a:solidFill>
          <a:latin typeface="+mn-lt"/>
        </a:defRPr>
      </a:lvl8pPr>
      <a:lvl9pPr marL="3890963" indent="-2667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1600">
          <a:solidFill>
            <a:srgbClr val="4D4D4D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algn="ctr" eaLnBrk="1" hangingPunct="1"/>
            <a:r>
              <a:rPr lang="hu-HU" b="1" smtClean="0"/>
              <a:t>GPU-alapú </a:t>
            </a:r>
            <a:r>
              <a:rPr lang="en-US" b="1" smtClean="0"/>
              <a:t>SPECT k</a:t>
            </a:r>
            <a:r>
              <a:rPr lang="hu-HU" b="1" smtClean="0"/>
              <a:t>épalkotás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hu-HU" sz="1600" smtClean="0"/>
              <a:t>Wirth András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sz="2000" smtClean="0"/>
              <a:t>SPECT képalkotás</a:t>
            </a:r>
          </a:p>
        </p:txBody>
      </p:sp>
      <p:sp>
        <p:nvSpPr>
          <p:cNvPr id="4099" name="Text Box 5"/>
          <p:cNvSpPr txBox="1">
            <a:spLocks noChangeArrowheads="1"/>
          </p:cNvSpPr>
          <p:nvPr/>
        </p:nvSpPr>
        <p:spPr bwMode="auto">
          <a:xfrm>
            <a:off x="899592" y="804863"/>
            <a:ext cx="7334771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81000" indent="-381000" algn="ctr"/>
            <a:r>
              <a:rPr lang="hu-HU" sz="1800" dirty="0" err="1" smtClean="0"/>
              <a:t>Single-Photon</a:t>
            </a:r>
            <a:r>
              <a:rPr lang="hu-HU" sz="1800" dirty="0" smtClean="0"/>
              <a:t> </a:t>
            </a:r>
            <a:r>
              <a:rPr lang="hu-HU" sz="1800" dirty="0" err="1" smtClean="0"/>
              <a:t>Emission</a:t>
            </a:r>
            <a:r>
              <a:rPr lang="hu-HU" sz="1800" dirty="0" smtClean="0"/>
              <a:t> </a:t>
            </a:r>
            <a:r>
              <a:rPr lang="hu-HU" sz="1800" dirty="0" err="1" smtClean="0"/>
              <a:t>Computed</a:t>
            </a:r>
            <a:r>
              <a:rPr lang="hu-HU" sz="1800" dirty="0" smtClean="0"/>
              <a:t> </a:t>
            </a:r>
            <a:r>
              <a:rPr lang="hu-HU" sz="1800" dirty="0" err="1" smtClean="0"/>
              <a:t>Tomography</a:t>
            </a:r>
            <a:endParaRPr lang="hu-HU" sz="1800" dirty="0"/>
          </a:p>
        </p:txBody>
      </p:sp>
      <p:pic>
        <p:nvPicPr>
          <p:cNvPr id="4102" name="Picture 6" descr="Im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90192" y="1700808"/>
            <a:ext cx="4242048" cy="42420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sz="2000" smtClean="0"/>
              <a:t>SPECT képalkotás</a:t>
            </a:r>
          </a:p>
        </p:txBody>
      </p:sp>
      <p:sp>
        <p:nvSpPr>
          <p:cNvPr id="4099" name="Text Box 5"/>
          <p:cNvSpPr txBox="1">
            <a:spLocks noChangeArrowheads="1"/>
          </p:cNvSpPr>
          <p:nvPr/>
        </p:nvSpPr>
        <p:spPr bwMode="auto">
          <a:xfrm>
            <a:off x="1106488" y="804863"/>
            <a:ext cx="7127875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81000" indent="-381000" algn="ctr"/>
            <a:r>
              <a:rPr lang="hu-HU" sz="1800" dirty="0" err="1" smtClean="0"/>
              <a:t>Multi-pinhole</a:t>
            </a:r>
            <a:r>
              <a:rPr lang="hu-HU" sz="1800" dirty="0" smtClean="0"/>
              <a:t> leképezés</a:t>
            </a:r>
            <a:endParaRPr lang="hu-HU" sz="1800" dirty="0"/>
          </a:p>
        </p:txBody>
      </p:sp>
      <p:pic>
        <p:nvPicPr>
          <p:cNvPr id="4104" name="Picture 8" descr="http://www.preclinical-imaging.com/static/gallery/study-117-watermarked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1628800"/>
            <a:ext cx="6048672" cy="45365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11" name="AutoShape 35"/>
          <p:cNvSpPr>
            <a:spLocks noChangeArrowheads="1"/>
          </p:cNvSpPr>
          <p:nvPr/>
        </p:nvSpPr>
        <p:spPr bwMode="auto">
          <a:xfrm>
            <a:off x="4644008" y="692696"/>
            <a:ext cx="4320480" cy="2664296"/>
          </a:xfrm>
          <a:prstGeom prst="roundRect">
            <a:avLst>
              <a:gd name="adj" fmla="val 8333"/>
            </a:avLst>
          </a:prstGeom>
          <a:solidFill>
            <a:srgbClr val="F4F9FA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1410" name="AutoShape 34"/>
          <p:cNvSpPr>
            <a:spLocks noChangeArrowheads="1"/>
          </p:cNvSpPr>
          <p:nvPr/>
        </p:nvSpPr>
        <p:spPr bwMode="auto">
          <a:xfrm>
            <a:off x="152400" y="692696"/>
            <a:ext cx="4275584" cy="2664296"/>
          </a:xfrm>
          <a:prstGeom prst="roundRect">
            <a:avLst>
              <a:gd name="adj" fmla="val 8333"/>
            </a:avLst>
          </a:prstGeom>
          <a:solidFill>
            <a:srgbClr val="F4F9FA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z="3200" b="1" i="1" dirty="0" err="1">
                <a:solidFill>
                  <a:schemeClr val="folHlink"/>
                </a:solidFill>
                <a:latin typeface="France" pitchFamily="34" charset="0"/>
                <a:cs typeface="Times New Roman" pitchFamily="18" charset="0"/>
              </a:rPr>
              <a:t>Nucline</a:t>
            </a:r>
            <a:r>
              <a:rPr lang="hu-HU" sz="3200" baseline="30000" dirty="0">
                <a:solidFill>
                  <a:schemeClr val="folHlink"/>
                </a:solidFill>
                <a:latin typeface="France" pitchFamily="34" charset="0"/>
                <a:cs typeface="Times New Roman" pitchFamily="18" charset="0"/>
              </a:rPr>
              <a:t>™</a:t>
            </a:r>
            <a:r>
              <a:rPr lang="en-US" dirty="0">
                <a:solidFill>
                  <a:schemeClr val="folHlink"/>
                </a:solidFill>
                <a:latin typeface="Arial" charset="0"/>
                <a:cs typeface="Arial" charset="0"/>
              </a:rPr>
              <a:t> </a:t>
            </a:r>
            <a:r>
              <a:rPr lang="en-US" sz="2400" dirty="0">
                <a:solidFill>
                  <a:schemeClr val="folHlink"/>
                </a:solidFill>
                <a:latin typeface="Lucida Sans" pitchFamily="34" charset="0"/>
                <a:cs typeface="Arial" charset="0"/>
              </a:rPr>
              <a:t>Gamma Camera Family</a:t>
            </a:r>
            <a:endParaRPr lang="hu-HU" sz="2400" dirty="0">
              <a:solidFill>
                <a:schemeClr val="folHlink"/>
              </a:solidFill>
              <a:latin typeface="Lucida Sans" pitchFamily="34" charset="0"/>
            </a:endParaRP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692696"/>
            <a:ext cx="4248472" cy="2448272"/>
          </a:xfrm>
        </p:spPr>
        <p:txBody>
          <a:bodyPr/>
          <a:lstStyle/>
          <a:p>
            <a:pPr marL="0" indent="0" algn="ctr"/>
            <a:r>
              <a:rPr lang="hu-HU" sz="1800" b="1" i="1">
                <a:solidFill>
                  <a:srgbClr val="8BC7CF"/>
                </a:solidFill>
              </a:rPr>
              <a:t>Planar</a:t>
            </a:r>
          </a:p>
        </p:txBody>
      </p:sp>
      <p:sp>
        <p:nvSpPr>
          <p:cNvPr id="10138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720208" y="692696"/>
            <a:ext cx="4248472" cy="2448272"/>
          </a:xfrm>
        </p:spPr>
        <p:txBody>
          <a:bodyPr/>
          <a:lstStyle/>
          <a:p>
            <a:pPr marL="0" indent="0" algn="ctr"/>
            <a:r>
              <a:rPr lang="hu-HU" sz="1800" b="1" i="1">
                <a:solidFill>
                  <a:srgbClr val="8BC7CF"/>
                </a:solidFill>
              </a:rPr>
              <a:t>Universal SPECT</a:t>
            </a:r>
            <a:endParaRPr lang="hu-HU" sz="1800" b="1">
              <a:solidFill>
                <a:srgbClr val="8BC7CF"/>
              </a:solidFill>
            </a:endParaRPr>
          </a:p>
        </p:txBody>
      </p:sp>
      <p:sp>
        <p:nvSpPr>
          <p:cNvPr id="101387" name="Text Box 11"/>
          <p:cNvSpPr txBox="1">
            <a:spLocks noChangeArrowheads="1"/>
          </p:cNvSpPr>
          <p:nvPr/>
        </p:nvSpPr>
        <p:spPr bwMode="auto">
          <a:xfrm>
            <a:off x="762000" y="2980755"/>
            <a:ext cx="4953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hu-HU" i="0" dirty="0">
                <a:solidFill>
                  <a:srgbClr val="5F5F5F"/>
                </a:solidFill>
                <a:latin typeface="Lucida Sans" pitchFamily="34" charset="0"/>
              </a:rPr>
              <a:t>TH</a:t>
            </a:r>
          </a:p>
        </p:txBody>
      </p:sp>
      <p:sp>
        <p:nvSpPr>
          <p:cNvPr id="101388" name="Text Box 12"/>
          <p:cNvSpPr txBox="1">
            <a:spLocks noChangeArrowheads="1"/>
          </p:cNvSpPr>
          <p:nvPr/>
        </p:nvSpPr>
        <p:spPr bwMode="auto">
          <a:xfrm>
            <a:off x="2267744" y="2980755"/>
            <a:ext cx="1885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hu-HU" i="0" dirty="0">
                <a:solidFill>
                  <a:srgbClr val="5F5F5F"/>
                </a:solidFill>
                <a:latin typeface="Lucida Sans" pitchFamily="34" charset="0"/>
              </a:rPr>
              <a:t>AP-R (HR), AP-C</a:t>
            </a:r>
          </a:p>
        </p:txBody>
      </p:sp>
      <p:sp>
        <p:nvSpPr>
          <p:cNvPr id="101389" name="Text Box 13"/>
          <p:cNvSpPr txBox="1">
            <a:spLocks noChangeArrowheads="1"/>
          </p:cNvSpPr>
          <p:nvPr/>
        </p:nvSpPr>
        <p:spPr bwMode="auto">
          <a:xfrm>
            <a:off x="4796408" y="2980755"/>
            <a:ext cx="1955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hu-HU" i="0">
                <a:solidFill>
                  <a:srgbClr val="5F5F5F"/>
                </a:solidFill>
                <a:latin typeface="Lucida Sans" pitchFamily="34" charset="0"/>
              </a:rPr>
              <a:t>X-Ring-R (HR), C</a:t>
            </a:r>
          </a:p>
        </p:txBody>
      </p:sp>
      <p:sp>
        <p:nvSpPr>
          <p:cNvPr id="101390" name="Text Box 14"/>
          <p:cNvSpPr txBox="1">
            <a:spLocks noChangeArrowheads="1"/>
          </p:cNvSpPr>
          <p:nvPr/>
        </p:nvSpPr>
        <p:spPr bwMode="auto">
          <a:xfrm>
            <a:off x="7234808" y="2960117"/>
            <a:ext cx="1593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hu-HU" sz="2000" b="1" i="0">
                <a:solidFill>
                  <a:srgbClr val="5F5F5F"/>
                </a:solidFill>
                <a:latin typeface="Bremen Bd BT" pitchFamily="82" charset="0"/>
              </a:rPr>
              <a:t>SPIRIT</a:t>
            </a:r>
            <a:r>
              <a:rPr lang="hu-HU" b="1">
                <a:solidFill>
                  <a:srgbClr val="5F5F5F"/>
                </a:solidFill>
              </a:rPr>
              <a:t> </a:t>
            </a:r>
            <a:r>
              <a:rPr lang="hu-HU" i="0">
                <a:solidFill>
                  <a:srgbClr val="5F5F5F"/>
                </a:solidFill>
                <a:latin typeface="Lucida Sans" pitchFamily="34" charset="0"/>
              </a:rPr>
              <a:t>DH-V</a:t>
            </a:r>
          </a:p>
        </p:txBody>
      </p:sp>
      <p:pic>
        <p:nvPicPr>
          <p:cNvPr id="101406" name="Picture 30" descr="T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325" y="845096"/>
            <a:ext cx="1503167" cy="2043227"/>
          </a:xfrm>
          <a:prstGeom prst="rect">
            <a:avLst/>
          </a:prstGeom>
          <a:noFill/>
        </p:spPr>
      </p:pic>
      <p:pic>
        <p:nvPicPr>
          <p:cNvPr id="101408" name="Picture 32" descr="x-ri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149897"/>
            <a:ext cx="2016224" cy="1774698"/>
          </a:xfrm>
          <a:prstGeom prst="rect">
            <a:avLst/>
          </a:prstGeom>
          <a:noFill/>
        </p:spPr>
      </p:pic>
      <p:pic>
        <p:nvPicPr>
          <p:cNvPr id="101409" name="Picture 33" descr="spiri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2240" y="1196752"/>
            <a:ext cx="2088232" cy="1714691"/>
          </a:xfrm>
          <a:prstGeom prst="rect">
            <a:avLst/>
          </a:prstGeom>
          <a:noFill/>
        </p:spPr>
      </p:pic>
      <p:pic>
        <p:nvPicPr>
          <p:cNvPr id="101412" name="Picture 36" descr="ap-r-retussss copy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58231" y="1000671"/>
            <a:ext cx="2053729" cy="1993722"/>
          </a:xfrm>
          <a:prstGeom prst="rect">
            <a:avLst/>
          </a:prstGeom>
          <a:noFill/>
        </p:spPr>
      </p:pic>
      <p:sp>
        <p:nvSpPr>
          <p:cNvPr id="18" name="AutoShape 33"/>
          <p:cNvSpPr>
            <a:spLocks noChangeArrowheads="1"/>
          </p:cNvSpPr>
          <p:nvPr/>
        </p:nvSpPr>
        <p:spPr bwMode="auto">
          <a:xfrm>
            <a:off x="152400" y="3429000"/>
            <a:ext cx="8839200" cy="2880320"/>
          </a:xfrm>
          <a:prstGeom prst="roundRect">
            <a:avLst>
              <a:gd name="adj" fmla="val 8333"/>
            </a:avLst>
          </a:prstGeom>
          <a:solidFill>
            <a:srgbClr val="F4F9FA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9" name="Picture 31" descr="x-ri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560" y="3717032"/>
            <a:ext cx="3096344" cy="2191925"/>
          </a:xfrm>
          <a:prstGeom prst="rect">
            <a:avLst/>
          </a:prstGeom>
          <a:noFill/>
        </p:spPr>
      </p:pic>
      <p:sp>
        <p:nvSpPr>
          <p:cNvPr id="20" name="Rectangle 5"/>
          <p:cNvSpPr>
            <a:spLocks noChangeArrowheads="1"/>
          </p:cNvSpPr>
          <p:nvPr/>
        </p:nvSpPr>
        <p:spPr bwMode="auto">
          <a:xfrm>
            <a:off x="2895600" y="3429000"/>
            <a:ext cx="2971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buFontTx/>
              <a:buNone/>
            </a:pPr>
            <a:r>
              <a:rPr lang="hu-HU" b="1" dirty="0" err="1">
                <a:solidFill>
                  <a:srgbClr val="8BC7CF"/>
                </a:solidFill>
              </a:rPr>
              <a:t>Dedicated</a:t>
            </a:r>
            <a:r>
              <a:rPr lang="hu-HU" b="1" dirty="0">
                <a:solidFill>
                  <a:srgbClr val="8BC7CF"/>
                </a:solidFill>
              </a:rPr>
              <a:t> </a:t>
            </a:r>
            <a:r>
              <a:rPr lang="hu-HU" b="1" dirty="0" err="1">
                <a:solidFill>
                  <a:srgbClr val="8BC7CF"/>
                </a:solidFill>
              </a:rPr>
              <a:t>SPECT</a:t>
            </a:r>
            <a:endParaRPr lang="hu-HU" i="0" dirty="0">
              <a:solidFill>
                <a:srgbClr val="8BC7CF"/>
              </a:solidFill>
            </a:endParaRP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539552" y="5661248"/>
            <a:ext cx="140294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hu-HU" sz="1600" i="0" dirty="0" err="1">
                <a:solidFill>
                  <a:srgbClr val="5F5F5F"/>
                </a:solidFill>
                <a:latin typeface="Lucida Sans" pitchFamily="34" charset="0"/>
              </a:rPr>
              <a:t>X-Ring-4R</a:t>
            </a:r>
            <a:r>
              <a:rPr lang="en-US" sz="1600" i="0" dirty="0">
                <a:solidFill>
                  <a:srgbClr val="5F5F5F"/>
                </a:solidFill>
                <a:latin typeface="Lucida Sans" pitchFamily="34" charset="0"/>
              </a:rPr>
              <a:t/>
            </a:r>
            <a:br>
              <a:rPr lang="en-US" sz="1600" i="0" dirty="0">
                <a:solidFill>
                  <a:srgbClr val="5F5F5F"/>
                </a:solidFill>
                <a:latin typeface="Lucida Sans" pitchFamily="34" charset="0"/>
              </a:rPr>
            </a:br>
            <a:r>
              <a:rPr lang="en-US" sz="1600" dirty="0">
                <a:solidFill>
                  <a:srgbClr val="5F5F5F"/>
                </a:solidFill>
              </a:rPr>
              <a:t>Brain Studies</a:t>
            </a:r>
            <a:endParaRPr lang="hu-HU" sz="1600" b="1" dirty="0">
              <a:solidFill>
                <a:srgbClr val="5F5F5F"/>
              </a:solidFill>
            </a:endParaRPr>
          </a:p>
        </p:txBody>
      </p:sp>
      <p:pic>
        <p:nvPicPr>
          <p:cNvPr id="22" name="Picture 32" descr="cardiospect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76464" y="3933056"/>
            <a:ext cx="2478360" cy="2006878"/>
          </a:xfrm>
          <a:prstGeom prst="rect">
            <a:avLst/>
          </a:prstGeom>
          <a:noFill/>
        </p:spPr>
      </p:pic>
      <p:sp>
        <p:nvSpPr>
          <p:cNvPr id="23" name="Text Box 16"/>
          <p:cNvSpPr txBox="1">
            <a:spLocks noChangeArrowheads="1"/>
          </p:cNvSpPr>
          <p:nvPr/>
        </p:nvSpPr>
        <p:spPr bwMode="auto">
          <a:xfrm>
            <a:off x="3904456" y="5661248"/>
            <a:ext cx="2971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hu-HU" sz="1600" b="1" dirty="0" err="1">
                <a:solidFill>
                  <a:srgbClr val="5F5F5F"/>
                </a:solidFill>
                <a:latin typeface="Utopia" pitchFamily="2" charset="0"/>
              </a:rPr>
              <a:t>CardioSpect</a:t>
            </a:r>
            <a:r>
              <a:rPr lang="hu-HU" sz="1600" b="1" dirty="0">
                <a:solidFill>
                  <a:srgbClr val="5F5F5F"/>
                </a:solidFill>
                <a:latin typeface="Utopia" pitchFamily="2" charset="0"/>
              </a:rPr>
              <a:t> </a:t>
            </a:r>
            <a:r>
              <a:rPr lang="hu-HU" sz="1600" b="1" dirty="0" err="1">
                <a:solidFill>
                  <a:srgbClr val="5F5F5F"/>
                </a:solidFill>
                <a:latin typeface="Utopia" pitchFamily="2" charset="0"/>
              </a:rPr>
              <a:t>D90</a:t>
            </a:r>
            <a:r>
              <a:rPr lang="en-US" sz="1600" b="1" dirty="0">
                <a:solidFill>
                  <a:srgbClr val="5F5F5F"/>
                </a:solidFill>
              </a:rPr>
              <a:t/>
            </a:r>
            <a:br>
              <a:rPr lang="en-US" sz="1600" b="1" dirty="0">
                <a:solidFill>
                  <a:srgbClr val="5F5F5F"/>
                </a:solidFill>
              </a:rPr>
            </a:br>
            <a:r>
              <a:rPr lang="en-US" sz="1600" dirty="0">
                <a:solidFill>
                  <a:srgbClr val="5F5F5F"/>
                </a:solidFill>
              </a:rPr>
              <a:t>Cardiac and Brain Studies</a:t>
            </a:r>
            <a:endParaRPr lang="hu-HU" sz="1600" b="1" dirty="0">
              <a:solidFill>
                <a:srgbClr val="5F5F5F"/>
              </a:solidFill>
            </a:endParaRPr>
          </a:p>
        </p:txBody>
      </p:sp>
      <p:sp>
        <p:nvSpPr>
          <p:cNvPr id="24" name="Text Box 9"/>
          <p:cNvSpPr txBox="1">
            <a:spLocks noChangeArrowheads="1"/>
          </p:cNvSpPr>
          <p:nvPr/>
        </p:nvSpPr>
        <p:spPr bwMode="auto">
          <a:xfrm>
            <a:off x="6876256" y="5877272"/>
            <a:ext cx="141256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hu-HU" sz="1600" i="0" dirty="0" err="1">
                <a:solidFill>
                  <a:srgbClr val="5F5F5F"/>
                </a:solidFill>
                <a:latin typeface="France" pitchFamily="34" charset="0"/>
              </a:rPr>
              <a:t>Cardio</a:t>
            </a:r>
            <a:r>
              <a:rPr lang="hu-HU" sz="1600" b="1" i="0" dirty="0">
                <a:solidFill>
                  <a:srgbClr val="5F5F5F"/>
                </a:solidFill>
                <a:latin typeface="France" pitchFamily="34" charset="0"/>
              </a:rPr>
              <a:t> </a:t>
            </a:r>
            <a:r>
              <a:rPr lang="en-US" sz="1600" b="1" i="0" dirty="0">
                <a:solidFill>
                  <a:srgbClr val="5F5F5F"/>
                </a:solidFill>
                <a:latin typeface="France" pitchFamily="34" charset="0"/>
              </a:rPr>
              <a:t>D</a:t>
            </a:r>
            <a:r>
              <a:rPr lang="hu-HU" sz="1600" b="1" i="0" dirty="0" err="1">
                <a:solidFill>
                  <a:srgbClr val="5F5F5F"/>
                </a:solidFill>
                <a:latin typeface="France" pitchFamily="34" charset="0"/>
              </a:rPr>
              <a:t>ESK</a:t>
            </a:r>
            <a:endParaRPr lang="hu-HU" sz="1600" b="1" i="0" dirty="0">
              <a:solidFill>
                <a:srgbClr val="5F5F5F"/>
              </a:solidFill>
              <a:latin typeface="France" pitchFamily="34" charset="0"/>
            </a:endParaRPr>
          </a:p>
        </p:txBody>
      </p:sp>
      <p:pic>
        <p:nvPicPr>
          <p:cNvPr id="25" name="Picture 10" descr="CardioDESK_01"/>
          <p:cNvPicPr>
            <a:picLocks noChangeAspect="1" noChangeArrowheads="1"/>
          </p:cNvPicPr>
          <p:nvPr/>
        </p:nvPicPr>
        <p:blipFill>
          <a:blip r:embed="rId8" cstate="print"/>
          <a:srcRect r="16667"/>
          <a:stretch>
            <a:fillRect/>
          </a:stretch>
        </p:blipFill>
        <p:spPr bwMode="auto">
          <a:xfrm>
            <a:off x="5940152" y="3717032"/>
            <a:ext cx="2808312" cy="22466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sz="2000" smtClean="0"/>
              <a:t>Mediso SPECT berendezések</a:t>
            </a:r>
          </a:p>
        </p:txBody>
      </p:sp>
      <p:pic>
        <p:nvPicPr>
          <p:cNvPr id="5" name="Picture 5" descr="dhv_ct_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340768"/>
            <a:ext cx="4896544" cy="367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95536" y="5172894"/>
            <a:ext cx="3024336" cy="704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68288" marR="0" lvl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AnySCAN</a:t>
            </a:r>
            <a:r>
              <a:rPr kumimoji="0" lang="en-US" sz="1600" b="1" i="0" u="none" strike="noStrike" kern="0" cap="none" spc="0" normalizeH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600" b="1" i="0" u="none" strike="noStrike" kern="0" cap="none" spc="0" normalizeH="0" noProof="0" dirty="0" err="1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SPECT</a:t>
            </a:r>
            <a:r>
              <a:rPr kumimoji="0" lang="en-US" sz="1600" b="1" i="0" u="none" strike="noStrike" kern="0" cap="none" spc="0" normalizeH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/CT</a:t>
            </a:r>
            <a:endParaRPr kumimoji="0" lang="hu-HU" sz="1600" b="1" i="0" u="none" strike="noStrike" kern="0" cap="none" spc="0" normalizeH="0" baseline="0" noProof="0" dirty="0" smtClean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1340768"/>
            <a:ext cx="3241105" cy="3672408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5580112" y="5157192"/>
            <a:ext cx="3024336" cy="704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68288" marR="0" lvl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Nano</a:t>
            </a:r>
            <a:r>
              <a:rPr kumimoji="0" lang="en-US" sz="1600" b="1" i="0" u="none" strike="noStrike" kern="0" cap="none" spc="0" normalizeH="0" noProof="0" dirty="0" err="1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SPECT</a:t>
            </a:r>
            <a:r>
              <a:rPr kumimoji="0" lang="en-US" sz="1600" b="1" i="0" u="none" strike="noStrike" kern="0" cap="none" spc="0" normalizeH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/CT</a:t>
            </a:r>
            <a:endParaRPr kumimoji="0" lang="hu-HU" sz="1600" b="1" i="0" u="none" strike="noStrike" kern="0" cap="none" spc="0" normalizeH="0" baseline="0" noProof="0" dirty="0" smtClean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Téglalap 144"/>
          <p:cNvSpPr/>
          <p:nvPr/>
        </p:nvSpPr>
        <p:spPr>
          <a:xfrm>
            <a:off x="6444208" y="4489672"/>
            <a:ext cx="569912" cy="124358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sz="2000" dirty="0" err="1" smtClean="0"/>
              <a:t>SPECT</a:t>
            </a:r>
            <a:r>
              <a:rPr lang="hu-HU" sz="2000" dirty="0" smtClean="0"/>
              <a:t> </a:t>
            </a:r>
            <a:r>
              <a:rPr lang="en-US" sz="2000" dirty="0" err="1" smtClean="0"/>
              <a:t>rekonstrukci</a:t>
            </a:r>
            <a:r>
              <a:rPr lang="hu-HU" sz="2000" dirty="0" smtClean="0"/>
              <a:t>ó</a:t>
            </a:r>
            <a:endParaRPr lang="hu-HU" sz="2000" dirty="0" smtClean="0"/>
          </a:p>
        </p:txBody>
      </p:sp>
      <p:sp>
        <p:nvSpPr>
          <p:cNvPr id="5" name="Téglalap 4"/>
          <p:cNvSpPr/>
          <p:nvPr/>
        </p:nvSpPr>
        <p:spPr>
          <a:xfrm>
            <a:off x="467544" y="764705"/>
            <a:ext cx="8382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600" dirty="0">
                <a:latin typeface="+mn-lt"/>
                <a:cs typeface="Calibri" pitchFamily="34" charset="0"/>
              </a:rPr>
              <a:t>Cél:	</a:t>
            </a:r>
            <a:r>
              <a:rPr lang="en-US" sz="1600" dirty="0" smtClean="0">
                <a:latin typeface="+mn-lt"/>
                <a:cs typeface="Calibri" pitchFamily="34" charset="0"/>
              </a:rPr>
              <a:t>Gamma-</a:t>
            </a:r>
            <a:r>
              <a:rPr lang="hu-HU" sz="1600" dirty="0" smtClean="0">
                <a:latin typeface="+mn-lt"/>
                <a:cs typeface="Calibri" pitchFamily="34" charset="0"/>
              </a:rPr>
              <a:t>sugárzó </a:t>
            </a:r>
            <a:r>
              <a:rPr lang="hu-HU" sz="1600" dirty="0" err="1" smtClean="0">
                <a:latin typeface="+mn-lt"/>
                <a:cs typeface="Calibri" pitchFamily="34" charset="0"/>
              </a:rPr>
              <a:t>radionuklid</a:t>
            </a:r>
            <a:r>
              <a:rPr lang="hu-HU" sz="1600" dirty="0" smtClean="0">
                <a:latin typeface="+mn-lt"/>
                <a:cs typeface="Calibri" pitchFamily="34" charset="0"/>
              </a:rPr>
              <a:t> </a:t>
            </a:r>
            <a:r>
              <a:rPr lang="hu-HU" sz="1600" dirty="0">
                <a:latin typeface="+mn-lt"/>
                <a:cs typeface="Calibri" pitchFamily="34" charset="0"/>
              </a:rPr>
              <a:t>testen belüli eloszlásának </a:t>
            </a:r>
            <a:r>
              <a:rPr lang="hu-HU" sz="1600" dirty="0" smtClean="0">
                <a:latin typeface="+mn-lt"/>
                <a:cs typeface="Calibri" pitchFamily="34" charset="0"/>
              </a:rPr>
              <a:t>meghatározása</a:t>
            </a:r>
            <a:endParaRPr lang="hu-HU" sz="1600" dirty="0">
              <a:latin typeface="+mn-lt"/>
              <a:cs typeface="+mn-cs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6900863" y="1890291"/>
            <a:ext cx="1600200" cy="914400"/>
          </a:xfrm>
          <a:prstGeom prst="rect">
            <a:avLst/>
          </a:prstGeom>
          <a:solidFill>
            <a:schemeClr val="bg1">
              <a:lumMod val="5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400" dirty="0"/>
              <a:t>Mért </a:t>
            </a:r>
            <a:r>
              <a:rPr lang="hu-HU" sz="1400" dirty="0" smtClean="0"/>
              <a:t>detektorjel</a:t>
            </a:r>
            <a:endParaRPr lang="hu-HU" sz="1400" dirty="0"/>
          </a:p>
        </p:txBody>
      </p:sp>
      <p:sp>
        <p:nvSpPr>
          <p:cNvPr id="7" name="Téglalap 6"/>
          <p:cNvSpPr/>
          <p:nvPr/>
        </p:nvSpPr>
        <p:spPr>
          <a:xfrm>
            <a:off x="3783236" y="1987005"/>
            <a:ext cx="1440160" cy="720080"/>
          </a:xfrm>
          <a:prstGeom prst="rect">
            <a:avLst/>
          </a:prstGeom>
          <a:solidFill>
            <a:schemeClr val="bg1">
              <a:lumMod val="5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400" dirty="0"/>
              <a:t>Bomlás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400" dirty="0" err="1" smtClean="0"/>
              <a:t>Fotontranszport</a:t>
            </a:r>
            <a:endParaRPr lang="hu-HU" sz="1400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400" dirty="0" smtClean="0"/>
              <a:t>Detektálás</a:t>
            </a:r>
            <a:endParaRPr lang="hu-HU" sz="1400" dirty="0"/>
          </a:p>
        </p:txBody>
      </p:sp>
      <p:sp>
        <p:nvSpPr>
          <p:cNvPr id="8" name="Téglalap 7"/>
          <p:cNvSpPr/>
          <p:nvPr/>
        </p:nvSpPr>
        <p:spPr>
          <a:xfrm>
            <a:off x="600075" y="2001416"/>
            <a:ext cx="1638300" cy="690563"/>
          </a:xfrm>
          <a:prstGeom prst="rect">
            <a:avLst/>
          </a:prstGeom>
          <a:solidFill>
            <a:schemeClr val="bg1">
              <a:lumMod val="5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/>
              <a:t>Gamma-</a:t>
            </a:r>
            <a:r>
              <a:rPr lang="hu-HU" sz="1400" dirty="0" smtClean="0"/>
              <a:t>bomló </a:t>
            </a:r>
            <a:r>
              <a:rPr lang="hu-HU" sz="1400" dirty="0"/>
              <a:t>izotóp eloszlása</a:t>
            </a:r>
          </a:p>
        </p:txBody>
      </p:sp>
      <p:cxnSp>
        <p:nvCxnSpPr>
          <p:cNvPr id="9" name="Szögletes összekötő 8"/>
          <p:cNvCxnSpPr>
            <a:stCxn id="8" idx="3"/>
            <a:endCxn id="7" idx="1"/>
          </p:cNvCxnSpPr>
          <p:nvPr/>
        </p:nvCxnSpPr>
        <p:spPr>
          <a:xfrm>
            <a:off x="2238375" y="2346698"/>
            <a:ext cx="1544861" cy="347"/>
          </a:xfrm>
          <a:prstGeom prst="bentConnector3">
            <a:avLst>
              <a:gd name="adj1" fmla="val 50000"/>
            </a:avLst>
          </a:prstGeom>
          <a:ln w="25400">
            <a:solidFill>
              <a:schemeClr val="bg1">
                <a:lumMod val="75000"/>
              </a:schemeClr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" name="Szögletes összekötő 9"/>
          <p:cNvCxnSpPr>
            <a:stCxn id="7" idx="3"/>
            <a:endCxn id="6" idx="1"/>
          </p:cNvCxnSpPr>
          <p:nvPr/>
        </p:nvCxnSpPr>
        <p:spPr>
          <a:xfrm>
            <a:off x="5223396" y="2347045"/>
            <a:ext cx="1677467" cy="446"/>
          </a:xfrm>
          <a:prstGeom prst="bentConnector3">
            <a:avLst>
              <a:gd name="adj1" fmla="val 50000"/>
            </a:avLst>
          </a:prstGeom>
          <a:ln w="25400">
            <a:solidFill>
              <a:schemeClr val="bg1">
                <a:lumMod val="75000"/>
              </a:schemeClr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1" name="Szögletes összekötő 21"/>
          <p:cNvCxnSpPr>
            <a:stCxn id="6" idx="2"/>
            <a:endCxn id="12" idx="3"/>
          </p:cNvCxnSpPr>
          <p:nvPr/>
        </p:nvCxnSpPr>
        <p:spPr>
          <a:xfrm rot="5400000">
            <a:off x="6177756" y="1864098"/>
            <a:ext cx="582613" cy="2463800"/>
          </a:xfrm>
          <a:prstGeom prst="bentConnector2">
            <a:avLst/>
          </a:prstGeom>
          <a:ln w="25400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2" name="Téglalap 11"/>
          <p:cNvSpPr/>
          <p:nvPr/>
        </p:nvSpPr>
        <p:spPr>
          <a:xfrm>
            <a:off x="3808413" y="3144416"/>
            <a:ext cx="1428750" cy="485775"/>
          </a:xfrm>
          <a:prstGeom prst="rect">
            <a:avLst/>
          </a:prstGeom>
          <a:solidFill>
            <a:srgbClr val="FF9933"/>
          </a:solidFill>
          <a:ln w="1270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400" dirty="0"/>
              <a:t>Rekonstrukció</a:t>
            </a:r>
          </a:p>
        </p:txBody>
      </p:sp>
      <p:cxnSp>
        <p:nvCxnSpPr>
          <p:cNvPr id="13" name="Szögletes összekötő 21"/>
          <p:cNvCxnSpPr>
            <a:stCxn id="12" idx="1"/>
            <a:endCxn id="8" idx="2"/>
          </p:cNvCxnSpPr>
          <p:nvPr/>
        </p:nvCxnSpPr>
        <p:spPr>
          <a:xfrm rot="10800000">
            <a:off x="1419225" y="2691979"/>
            <a:ext cx="2389188" cy="695325"/>
          </a:xfrm>
          <a:prstGeom prst="bentConnector2">
            <a:avLst/>
          </a:prstGeom>
          <a:ln w="25400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7" name="Szabadkézi sokszög 26"/>
          <p:cNvSpPr/>
          <p:nvPr/>
        </p:nvSpPr>
        <p:spPr>
          <a:xfrm flipH="1">
            <a:off x="6542088" y="4935116"/>
            <a:ext cx="319087" cy="42863"/>
          </a:xfrm>
          <a:custGeom>
            <a:avLst/>
            <a:gdLst>
              <a:gd name="connsiteX0" fmla="*/ 665480 w 665480"/>
              <a:gd name="connsiteY0" fmla="*/ 22860 h 72390"/>
              <a:gd name="connsiteX1" fmla="*/ 574040 w 665480"/>
              <a:gd name="connsiteY1" fmla="*/ 68580 h 72390"/>
              <a:gd name="connsiteX2" fmla="*/ 467360 w 665480"/>
              <a:gd name="connsiteY2" fmla="*/ 0 h 72390"/>
              <a:gd name="connsiteX3" fmla="*/ 360680 w 665480"/>
              <a:gd name="connsiteY3" fmla="*/ 68580 h 72390"/>
              <a:gd name="connsiteX4" fmla="*/ 254000 w 665480"/>
              <a:gd name="connsiteY4" fmla="*/ 7620 h 72390"/>
              <a:gd name="connsiteX5" fmla="*/ 170180 w 665480"/>
              <a:gd name="connsiteY5" fmla="*/ 68580 h 72390"/>
              <a:gd name="connsiteX6" fmla="*/ 71120 w 665480"/>
              <a:gd name="connsiteY6" fmla="*/ 15240 h 72390"/>
              <a:gd name="connsiteX7" fmla="*/ 2540 w 665480"/>
              <a:gd name="connsiteY7" fmla="*/ 45720 h 72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5480" h="72390">
                <a:moveTo>
                  <a:pt x="665480" y="22860"/>
                </a:moveTo>
                <a:cubicBezTo>
                  <a:pt x="636270" y="47625"/>
                  <a:pt x="607060" y="72390"/>
                  <a:pt x="574040" y="68580"/>
                </a:cubicBezTo>
                <a:cubicBezTo>
                  <a:pt x="541020" y="64770"/>
                  <a:pt x="502920" y="0"/>
                  <a:pt x="467360" y="0"/>
                </a:cubicBezTo>
                <a:cubicBezTo>
                  <a:pt x="431800" y="0"/>
                  <a:pt x="396240" y="67310"/>
                  <a:pt x="360680" y="68580"/>
                </a:cubicBezTo>
                <a:cubicBezTo>
                  <a:pt x="325120" y="69850"/>
                  <a:pt x="285750" y="7620"/>
                  <a:pt x="254000" y="7620"/>
                </a:cubicBezTo>
                <a:cubicBezTo>
                  <a:pt x="222250" y="7620"/>
                  <a:pt x="200660" y="67310"/>
                  <a:pt x="170180" y="68580"/>
                </a:cubicBezTo>
                <a:cubicBezTo>
                  <a:pt x="139700" y="69850"/>
                  <a:pt x="99060" y="19050"/>
                  <a:pt x="71120" y="15240"/>
                </a:cubicBezTo>
                <a:cubicBezTo>
                  <a:pt x="43180" y="11430"/>
                  <a:pt x="0" y="2540"/>
                  <a:pt x="2540" y="45720"/>
                </a:cubicBezTo>
              </a:path>
            </a:pathLst>
          </a:custGeom>
          <a:ln w="12700">
            <a:solidFill>
              <a:schemeClr val="bg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8" name="Folyamatábra: Bekötés 27"/>
          <p:cNvSpPr/>
          <p:nvPr/>
        </p:nvSpPr>
        <p:spPr>
          <a:xfrm>
            <a:off x="6488113" y="4935116"/>
            <a:ext cx="50800" cy="52388"/>
          </a:xfrm>
          <a:prstGeom prst="flowChartConnector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9" name="Téglalap 28"/>
          <p:cNvSpPr/>
          <p:nvPr/>
        </p:nvSpPr>
        <p:spPr>
          <a:xfrm>
            <a:off x="7004050" y="4493791"/>
            <a:ext cx="569913" cy="41433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dirty="0" smtClean="0"/>
              <a:t>T</a:t>
            </a:r>
            <a:endParaRPr lang="en-US" dirty="0"/>
          </a:p>
        </p:txBody>
      </p:sp>
      <p:sp>
        <p:nvSpPr>
          <p:cNvPr id="30" name="Téglalap 29"/>
          <p:cNvSpPr/>
          <p:nvPr/>
        </p:nvSpPr>
        <p:spPr>
          <a:xfrm>
            <a:off x="7004050" y="4908129"/>
            <a:ext cx="569913" cy="41433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dirty="0"/>
              <a:t>PMT</a:t>
            </a:r>
            <a:endParaRPr lang="en-US" dirty="0"/>
          </a:p>
        </p:txBody>
      </p:sp>
      <p:sp>
        <p:nvSpPr>
          <p:cNvPr id="31" name="Téglalap 30"/>
          <p:cNvSpPr/>
          <p:nvPr/>
        </p:nvSpPr>
        <p:spPr>
          <a:xfrm>
            <a:off x="7004050" y="5322466"/>
            <a:ext cx="569913" cy="41592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dirty="0"/>
              <a:t>PMT</a:t>
            </a:r>
            <a:endParaRPr lang="en-US" dirty="0"/>
          </a:p>
        </p:txBody>
      </p:sp>
      <p:sp>
        <p:nvSpPr>
          <p:cNvPr id="32" name="Téglalap 31"/>
          <p:cNvSpPr/>
          <p:nvPr/>
        </p:nvSpPr>
        <p:spPr>
          <a:xfrm>
            <a:off x="7557274" y="4493627"/>
            <a:ext cx="155551" cy="124440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27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600" dirty="0"/>
              <a:t>Elektronika</a:t>
            </a:r>
            <a:endParaRPr lang="en-US" sz="1600" dirty="0"/>
          </a:p>
        </p:txBody>
      </p:sp>
      <p:sp>
        <p:nvSpPr>
          <p:cNvPr id="33" name="Téglalap 32"/>
          <p:cNvSpPr/>
          <p:nvPr/>
        </p:nvSpPr>
        <p:spPr>
          <a:xfrm>
            <a:off x="7004050" y="4908129"/>
            <a:ext cx="569913" cy="414337"/>
          </a:xfrm>
          <a:prstGeom prst="rect">
            <a:avLst/>
          </a:prstGeom>
          <a:solidFill>
            <a:srgbClr val="FF99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400" dirty="0"/>
              <a:t>PMT</a:t>
            </a:r>
            <a:endParaRPr lang="en-US" sz="1400" dirty="0"/>
          </a:p>
        </p:txBody>
      </p:sp>
      <p:sp>
        <p:nvSpPr>
          <p:cNvPr id="34" name="Téglalap 33"/>
          <p:cNvSpPr/>
          <p:nvPr/>
        </p:nvSpPr>
        <p:spPr>
          <a:xfrm>
            <a:off x="7004050" y="4493791"/>
            <a:ext cx="569913" cy="414338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400" dirty="0"/>
              <a:t>PMT</a:t>
            </a:r>
            <a:endParaRPr lang="en-US" sz="1400" dirty="0"/>
          </a:p>
        </p:txBody>
      </p:sp>
      <p:sp>
        <p:nvSpPr>
          <p:cNvPr id="35" name="Téglalap 34"/>
          <p:cNvSpPr/>
          <p:nvPr/>
        </p:nvSpPr>
        <p:spPr>
          <a:xfrm>
            <a:off x="7004050" y="5322466"/>
            <a:ext cx="569913" cy="41592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400" dirty="0"/>
              <a:t>PMT</a:t>
            </a:r>
            <a:endParaRPr lang="en-US" sz="1400" dirty="0"/>
          </a:p>
        </p:txBody>
      </p:sp>
      <p:sp>
        <p:nvSpPr>
          <p:cNvPr id="36" name="Téglalap 35"/>
          <p:cNvSpPr/>
          <p:nvPr/>
        </p:nvSpPr>
        <p:spPr>
          <a:xfrm>
            <a:off x="7557274" y="4493627"/>
            <a:ext cx="155551" cy="1244405"/>
          </a:xfrm>
          <a:prstGeom prst="rect">
            <a:avLst/>
          </a:prstGeom>
          <a:solidFill>
            <a:srgbClr val="FF9900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27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200" dirty="0"/>
              <a:t>Elektronika</a:t>
            </a:r>
            <a:endParaRPr lang="en-US" sz="1200" dirty="0"/>
          </a:p>
        </p:txBody>
      </p:sp>
      <p:sp>
        <p:nvSpPr>
          <p:cNvPr id="38" name="Ellipszis 37"/>
          <p:cNvSpPr/>
          <p:nvPr/>
        </p:nvSpPr>
        <p:spPr>
          <a:xfrm>
            <a:off x="3343251" y="4219244"/>
            <a:ext cx="2543175" cy="1730375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0" name="Folyamatábra: Bekötés 39"/>
          <p:cNvSpPr/>
          <p:nvPr/>
        </p:nvSpPr>
        <p:spPr>
          <a:xfrm>
            <a:off x="5033392" y="4607942"/>
            <a:ext cx="52388" cy="50800"/>
          </a:xfrm>
          <a:prstGeom prst="flowChartConnector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1" name="Szabadkézi sokszög 40"/>
          <p:cNvSpPr/>
          <p:nvPr/>
        </p:nvSpPr>
        <p:spPr>
          <a:xfrm>
            <a:off x="3554413" y="4050879"/>
            <a:ext cx="1481137" cy="590550"/>
          </a:xfrm>
          <a:custGeom>
            <a:avLst/>
            <a:gdLst>
              <a:gd name="connsiteX0" fmla="*/ 1905000 w 1905000"/>
              <a:gd name="connsiteY0" fmla="*/ 1882140 h 1882140"/>
              <a:gd name="connsiteX1" fmla="*/ 662940 w 1905000"/>
              <a:gd name="connsiteY1" fmla="*/ 1402080 h 1882140"/>
              <a:gd name="connsiteX2" fmla="*/ 0 w 1905000"/>
              <a:gd name="connsiteY2" fmla="*/ 0 h 1882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5000" h="1882140">
                <a:moveTo>
                  <a:pt x="1905000" y="1882140"/>
                </a:moveTo>
                <a:lnTo>
                  <a:pt x="662940" y="1402080"/>
                </a:lnTo>
                <a:lnTo>
                  <a:pt x="0" y="0"/>
                </a:lnTo>
              </a:path>
            </a:pathLst>
          </a:cu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2" name="Folyamatábra: Bekötés 41"/>
          <p:cNvSpPr/>
          <p:nvPr/>
        </p:nvSpPr>
        <p:spPr>
          <a:xfrm>
            <a:off x="4037013" y="4457279"/>
            <a:ext cx="50800" cy="50800"/>
          </a:xfrm>
          <a:prstGeom prst="flowChartConnector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6" name="Folyamatábra: Bekötés 45"/>
          <p:cNvSpPr/>
          <p:nvPr/>
        </p:nvSpPr>
        <p:spPr>
          <a:xfrm>
            <a:off x="4471616" y="5067946"/>
            <a:ext cx="52387" cy="52387"/>
          </a:xfrm>
          <a:prstGeom prst="flowChartConnector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7" name="Téglalap 46"/>
          <p:cNvSpPr/>
          <p:nvPr/>
        </p:nvSpPr>
        <p:spPr>
          <a:xfrm>
            <a:off x="2224088" y="4428704"/>
            <a:ext cx="569912" cy="124358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9" name="Téglalap 58"/>
          <p:cNvSpPr/>
          <p:nvPr/>
        </p:nvSpPr>
        <p:spPr>
          <a:xfrm>
            <a:off x="1652588" y="4428704"/>
            <a:ext cx="571500" cy="41433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dirty="0" smtClean="0"/>
              <a:t>T</a:t>
            </a:r>
            <a:endParaRPr lang="en-US" dirty="0"/>
          </a:p>
        </p:txBody>
      </p:sp>
      <p:sp>
        <p:nvSpPr>
          <p:cNvPr id="60" name="Téglalap 59"/>
          <p:cNvSpPr/>
          <p:nvPr/>
        </p:nvSpPr>
        <p:spPr>
          <a:xfrm>
            <a:off x="1652588" y="4843041"/>
            <a:ext cx="571500" cy="41433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dirty="0"/>
              <a:t>PMT</a:t>
            </a:r>
            <a:endParaRPr lang="en-US" dirty="0"/>
          </a:p>
        </p:txBody>
      </p:sp>
      <p:sp>
        <p:nvSpPr>
          <p:cNvPr id="61" name="Téglalap 60"/>
          <p:cNvSpPr/>
          <p:nvPr/>
        </p:nvSpPr>
        <p:spPr>
          <a:xfrm>
            <a:off x="1652588" y="5257379"/>
            <a:ext cx="571500" cy="41433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dirty="0"/>
              <a:t>PMT</a:t>
            </a:r>
            <a:endParaRPr lang="en-US" dirty="0"/>
          </a:p>
        </p:txBody>
      </p:sp>
      <p:sp>
        <p:nvSpPr>
          <p:cNvPr id="62" name="Téglalap 61"/>
          <p:cNvSpPr/>
          <p:nvPr/>
        </p:nvSpPr>
        <p:spPr>
          <a:xfrm>
            <a:off x="1497732" y="4427957"/>
            <a:ext cx="155551" cy="124440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27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600" dirty="0"/>
              <a:t>Elektronika</a:t>
            </a:r>
            <a:endParaRPr lang="en-US" sz="1600" dirty="0"/>
          </a:p>
        </p:txBody>
      </p:sp>
      <p:sp>
        <p:nvSpPr>
          <p:cNvPr id="63" name="Szabadkézi sokszög 62"/>
          <p:cNvSpPr/>
          <p:nvPr/>
        </p:nvSpPr>
        <p:spPr>
          <a:xfrm>
            <a:off x="2251075" y="5082754"/>
            <a:ext cx="482600" cy="50800"/>
          </a:xfrm>
          <a:custGeom>
            <a:avLst/>
            <a:gdLst>
              <a:gd name="connsiteX0" fmla="*/ 665480 w 665480"/>
              <a:gd name="connsiteY0" fmla="*/ 22860 h 72390"/>
              <a:gd name="connsiteX1" fmla="*/ 574040 w 665480"/>
              <a:gd name="connsiteY1" fmla="*/ 68580 h 72390"/>
              <a:gd name="connsiteX2" fmla="*/ 467360 w 665480"/>
              <a:gd name="connsiteY2" fmla="*/ 0 h 72390"/>
              <a:gd name="connsiteX3" fmla="*/ 360680 w 665480"/>
              <a:gd name="connsiteY3" fmla="*/ 68580 h 72390"/>
              <a:gd name="connsiteX4" fmla="*/ 254000 w 665480"/>
              <a:gd name="connsiteY4" fmla="*/ 7620 h 72390"/>
              <a:gd name="connsiteX5" fmla="*/ 170180 w 665480"/>
              <a:gd name="connsiteY5" fmla="*/ 68580 h 72390"/>
              <a:gd name="connsiteX6" fmla="*/ 71120 w 665480"/>
              <a:gd name="connsiteY6" fmla="*/ 15240 h 72390"/>
              <a:gd name="connsiteX7" fmla="*/ 2540 w 665480"/>
              <a:gd name="connsiteY7" fmla="*/ 45720 h 72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5480" h="72390">
                <a:moveTo>
                  <a:pt x="665480" y="22860"/>
                </a:moveTo>
                <a:cubicBezTo>
                  <a:pt x="636270" y="47625"/>
                  <a:pt x="607060" y="72390"/>
                  <a:pt x="574040" y="68580"/>
                </a:cubicBezTo>
                <a:cubicBezTo>
                  <a:pt x="541020" y="64770"/>
                  <a:pt x="502920" y="0"/>
                  <a:pt x="467360" y="0"/>
                </a:cubicBezTo>
                <a:cubicBezTo>
                  <a:pt x="431800" y="0"/>
                  <a:pt x="396240" y="67310"/>
                  <a:pt x="360680" y="68580"/>
                </a:cubicBezTo>
                <a:cubicBezTo>
                  <a:pt x="325120" y="69850"/>
                  <a:pt x="285750" y="7620"/>
                  <a:pt x="254000" y="7620"/>
                </a:cubicBezTo>
                <a:cubicBezTo>
                  <a:pt x="222250" y="7620"/>
                  <a:pt x="200660" y="67310"/>
                  <a:pt x="170180" y="68580"/>
                </a:cubicBezTo>
                <a:cubicBezTo>
                  <a:pt x="139700" y="69850"/>
                  <a:pt x="99060" y="19050"/>
                  <a:pt x="71120" y="15240"/>
                </a:cubicBezTo>
                <a:cubicBezTo>
                  <a:pt x="43180" y="11430"/>
                  <a:pt x="0" y="2540"/>
                  <a:pt x="2540" y="45720"/>
                </a:cubicBezTo>
              </a:path>
            </a:pathLst>
          </a:custGeom>
          <a:ln w="12700">
            <a:solidFill>
              <a:schemeClr val="bg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5" name="Téglalap 64"/>
          <p:cNvSpPr/>
          <p:nvPr/>
        </p:nvSpPr>
        <p:spPr>
          <a:xfrm>
            <a:off x="1652588" y="4843041"/>
            <a:ext cx="571500" cy="414338"/>
          </a:xfrm>
          <a:prstGeom prst="rect">
            <a:avLst/>
          </a:prstGeom>
          <a:solidFill>
            <a:srgbClr val="FF99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400" dirty="0"/>
              <a:t>PMT</a:t>
            </a:r>
            <a:endParaRPr lang="en-US" sz="1400" dirty="0"/>
          </a:p>
        </p:txBody>
      </p:sp>
      <p:sp>
        <p:nvSpPr>
          <p:cNvPr id="66" name="Téglalap 65"/>
          <p:cNvSpPr/>
          <p:nvPr/>
        </p:nvSpPr>
        <p:spPr>
          <a:xfrm>
            <a:off x="1652588" y="4428704"/>
            <a:ext cx="571500" cy="414337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400" dirty="0"/>
              <a:t>PMT</a:t>
            </a:r>
            <a:endParaRPr lang="en-US" sz="1400" dirty="0"/>
          </a:p>
        </p:txBody>
      </p:sp>
      <p:sp>
        <p:nvSpPr>
          <p:cNvPr id="67" name="Téglalap 66"/>
          <p:cNvSpPr/>
          <p:nvPr/>
        </p:nvSpPr>
        <p:spPr>
          <a:xfrm>
            <a:off x="1652588" y="5257379"/>
            <a:ext cx="571500" cy="414337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400" dirty="0"/>
              <a:t>PMT</a:t>
            </a:r>
            <a:endParaRPr lang="en-US" sz="1400" dirty="0"/>
          </a:p>
        </p:txBody>
      </p:sp>
      <p:sp>
        <p:nvSpPr>
          <p:cNvPr id="68" name="Téglalap 67"/>
          <p:cNvSpPr/>
          <p:nvPr/>
        </p:nvSpPr>
        <p:spPr>
          <a:xfrm>
            <a:off x="1497732" y="4427957"/>
            <a:ext cx="155551" cy="1244405"/>
          </a:xfrm>
          <a:prstGeom prst="rect">
            <a:avLst/>
          </a:prstGeom>
          <a:solidFill>
            <a:srgbClr val="FF9900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27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200" dirty="0"/>
              <a:t>Elektronika</a:t>
            </a:r>
            <a:endParaRPr lang="en-US" sz="1200" dirty="0"/>
          </a:p>
        </p:txBody>
      </p:sp>
      <p:cxnSp>
        <p:nvCxnSpPr>
          <p:cNvPr id="69" name="Egyenes összekötő nyíllal 68"/>
          <p:cNvCxnSpPr/>
          <p:nvPr/>
        </p:nvCxnSpPr>
        <p:spPr>
          <a:xfrm>
            <a:off x="4499992" y="5085184"/>
            <a:ext cx="841129" cy="22175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Egyenes összekötő nyíllal 71"/>
          <p:cNvCxnSpPr>
            <a:endCxn id="28" idx="2"/>
          </p:cNvCxnSpPr>
          <p:nvPr/>
        </p:nvCxnSpPr>
        <p:spPr>
          <a:xfrm flipV="1">
            <a:off x="5349667" y="4961310"/>
            <a:ext cx="1138446" cy="35417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Folyamatábra: Bekötés 72"/>
          <p:cNvSpPr/>
          <p:nvPr/>
        </p:nvSpPr>
        <p:spPr>
          <a:xfrm>
            <a:off x="5331121" y="5290182"/>
            <a:ext cx="52388" cy="52388"/>
          </a:xfrm>
          <a:prstGeom prst="flowChartConnector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6" name="Szabadkézi sokszög 145"/>
          <p:cNvSpPr/>
          <p:nvPr/>
        </p:nvSpPr>
        <p:spPr>
          <a:xfrm rot="1958959" flipH="1">
            <a:off x="6502569" y="5023855"/>
            <a:ext cx="319087" cy="42863"/>
          </a:xfrm>
          <a:custGeom>
            <a:avLst/>
            <a:gdLst>
              <a:gd name="connsiteX0" fmla="*/ 665480 w 665480"/>
              <a:gd name="connsiteY0" fmla="*/ 22860 h 72390"/>
              <a:gd name="connsiteX1" fmla="*/ 574040 w 665480"/>
              <a:gd name="connsiteY1" fmla="*/ 68580 h 72390"/>
              <a:gd name="connsiteX2" fmla="*/ 467360 w 665480"/>
              <a:gd name="connsiteY2" fmla="*/ 0 h 72390"/>
              <a:gd name="connsiteX3" fmla="*/ 360680 w 665480"/>
              <a:gd name="connsiteY3" fmla="*/ 68580 h 72390"/>
              <a:gd name="connsiteX4" fmla="*/ 254000 w 665480"/>
              <a:gd name="connsiteY4" fmla="*/ 7620 h 72390"/>
              <a:gd name="connsiteX5" fmla="*/ 170180 w 665480"/>
              <a:gd name="connsiteY5" fmla="*/ 68580 h 72390"/>
              <a:gd name="connsiteX6" fmla="*/ 71120 w 665480"/>
              <a:gd name="connsiteY6" fmla="*/ 15240 h 72390"/>
              <a:gd name="connsiteX7" fmla="*/ 2540 w 665480"/>
              <a:gd name="connsiteY7" fmla="*/ 45720 h 72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5480" h="72390">
                <a:moveTo>
                  <a:pt x="665480" y="22860"/>
                </a:moveTo>
                <a:cubicBezTo>
                  <a:pt x="636270" y="47625"/>
                  <a:pt x="607060" y="72390"/>
                  <a:pt x="574040" y="68580"/>
                </a:cubicBezTo>
                <a:cubicBezTo>
                  <a:pt x="541020" y="64770"/>
                  <a:pt x="502920" y="0"/>
                  <a:pt x="467360" y="0"/>
                </a:cubicBezTo>
                <a:cubicBezTo>
                  <a:pt x="431800" y="0"/>
                  <a:pt x="396240" y="67310"/>
                  <a:pt x="360680" y="68580"/>
                </a:cubicBezTo>
                <a:cubicBezTo>
                  <a:pt x="325120" y="69850"/>
                  <a:pt x="285750" y="7620"/>
                  <a:pt x="254000" y="7620"/>
                </a:cubicBezTo>
                <a:cubicBezTo>
                  <a:pt x="222250" y="7620"/>
                  <a:pt x="200660" y="67310"/>
                  <a:pt x="170180" y="68580"/>
                </a:cubicBezTo>
                <a:cubicBezTo>
                  <a:pt x="139700" y="69850"/>
                  <a:pt x="99060" y="19050"/>
                  <a:pt x="71120" y="15240"/>
                </a:cubicBezTo>
                <a:cubicBezTo>
                  <a:pt x="43180" y="11430"/>
                  <a:pt x="0" y="2540"/>
                  <a:pt x="2540" y="45720"/>
                </a:cubicBezTo>
              </a:path>
            </a:pathLst>
          </a:custGeom>
          <a:ln w="12700">
            <a:solidFill>
              <a:schemeClr val="bg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7" name="Szabadkézi sokszög 146"/>
          <p:cNvSpPr/>
          <p:nvPr/>
        </p:nvSpPr>
        <p:spPr>
          <a:xfrm rot="18421358" flipH="1">
            <a:off x="6444208" y="4797152"/>
            <a:ext cx="319087" cy="42863"/>
          </a:xfrm>
          <a:custGeom>
            <a:avLst/>
            <a:gdLst>
              <a:gd name="connsiteX0" fmla="*/ 665480 w 665480"/>
              <a:gd name="connsiteY0" fmla="*/ 22860 h 72390"/>
              <a:gd name="connsiteX1" fmla="*/ 574040 w 665480"/>
              <a:gd name="connsiteY1" fmla="*/ 68580 h 72390"/>
              <a:gd name="connsiteX2" fmla="*/ 467360 w 665480"/>
              <a:gd name="connsiteY2" fmla="*/ 0 h 72390"/>
              <a:gd name="connsiteX3" fmla="*/ 360680 w 665480"/>
              <a:gd name="connsiteY3" fmla="*/ 68580 h 72390"/>
              <a:gd name="connsiteX4" fmla="*/ 254000 w 665480"/>
              <a:gd name="connsiteY4" fmla="*/ 7620 h 72390"/>
              <a:gd name="connsiteX5" fmla="*/ 170180 w 665480"/>
              <a:gd name="connsiteY5" fmla="*/ 68580 h 72390"/>
              <a:gd name="connsiteX6" fmla="*/ 71120 w 665480"/>
              <a:gd name="connsiteY6" fmla="*/ 15240 h 72390"/>
              <a:gd name="connsiteX7" fmla="*/ 2540 w 665480"/>
              <a:gd name="connsiteY7" fmla="*/ 45720 h 72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5480" h="72390">
                <a:moveTo>
                  <a:pt x="665480" y="22860"/>
                </a:moveTo>
                <a:cubicBezTo>
                  <a:pt x="636270" y="47625"/>
                  <a:pt x="607060" y="72390"/>
                  <a:pt x="574040" y="68580"/>
                </a:cubicBezTo>
                <a:cubicBezTo>
                  <a:pt x="541020" y="64770"/>
                  <a:pt x="502920" y="0"/>
                  <a:pt x="467360" y="0"/>
                </a:cubicBezTo>
                <a:cubicBezTo>
                  <a:pt x="431800" y="0"/>
                  <a:pt x="396240" y="67310"/>
                  <a:pt x="360680" y="68580"/>
                </a:cubicBezTo>
                <a:cubicBezTo>
                  <a:pt x="325120" y="69850"/>
                  <a:pt x="285750" y="7620"/>
                  <a:pt x="254000" y="7620"/>
                </a:cubicBezTo>
                <a:cubicBezTo>
                  <a:pt x="222250" y="7620"/>
                  <a:pt x="200660" y="67310"/>
                  <a:pt x="170180" y="68580"/>
                </a:cubicBezTo>
                <a:cubicBezTo>
                  <a:pt x="139700" y="69850"/>
                  <a:pt x="99060" y="19050"/>
                  <a:pt x="71120" y="15240"/>
                </a:cubicBezTo>
                <a:cubicBezTo>
                  <a:pt x="43180" y="11430"/>
                  <a:pt x="0" y="2540"/>
                  <a:pt x="2540" y="45720"/>
                </a:cubicBezTo>
              </a:path>
            </a:pathLst>
          </a:custGeom>
          <a:ln w="12700">
            <a:solidFill>
              <a:schemeClr val="bg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8" name="Szabadkézi sokszög 147"/>
          <p:cNvSpPr/>
          <p:nvPr/>
        </p:nvSpPr>
        <p:spPr>
          <a:xfrm rot="8269794" flipH="1">
            <a:off x="2456859" y="5186744"/>
            <a:ext cx="319087" cy="42863"/>
          </a:xfrm>
          <a:custGeom>
            <a:avLst/>
            <a:gdLst>
              <a:gd name="connsiteX0" fmla="*/ 665480 w 665480"/>
              <a:gd name="connsiteY0" fmla="*/ 22860 h 72390"/>
              <a:gd name="connsiteX1" fmla="*/ 574040 w 665480"/>
              <a:gd name="connsiteY1" fmla="*/ 68580 h 72390"/>
              <a:gd name="connsiteX2" fmla="*/ 467360 w 665480"/>
              <a:gd name="connsiteY2" fmla="*/ 0 h 72390"/>
              <a:gd name="connsiteX3" fmla="*/ 360680 w 665480"/>
              <a:gd name="connsiteY3" fmla="*/ 68580 h 72390"/>
              <a:gd name="connsiteX4" fmla="*/ 254000 w 665480"/>
              <a:gd name="connsiteY4" fmla="*/ 7620 h 72390"/>
              <a:gd name="connsiteX5" fmla="*/ 170180 w 665480"/>
              <a:gd name="connsiteY5" fmla="*/ 68580 h 72390"/>
              <a:gd name="connsiteX6" fmla="*/ 71120 w 665480"/>
              <a:gd name="connsiteY6" fmla="*/ 15240 h 72390"/>
              <a:gd name="connsiteX7" fmla="*/ 2540 w 665480"/>
              <a:gd name="connsiteY7" fmla="*/ 45720 h 72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5480" h="72390">
                <a:moveTo>
                  <a:pt x="665480" y="22860"/>
                </a:moveTo>
                <a:cubicBezTo>
                  <a:pt x="636270" y="47625"/>
                  <a:pt x="607060" y="72390"/>
                  <a:pt x="574040" y="68580"/>
                </a:cubicBezTo>
                <a:cubicBezTo>
                  <a:pt x="541020" y="64770"/>
                  <a:pt x="502920" y="0"/>
                  <a:pt x="467360" y="0"/>
                </a:cubicBezTo>
                <a:cubicBezTo>
                  <a:pt x="431800" y="0"/>
                  <a:pt x="396240" y="67310"/>
                  <a:pt x="360680" y="68580"/>
                </a:cubicBezTo>
                <a:cubicBezTo>
                  <a:pt x="325120" y="69850"/>
                  <a:pt x="285750" y="7620"/>
                  <a:pt x="254000" y="7620"/>
                </a:cubicBezTo>
                <a:cubicBezTo>
                  <a:pt x="222250" y="7620"/>
                  <a:pt x="200660" y="67310"/>
                  <a:pt x="170180" y="68580"/>
                </a:cubicBezTo>
                <a:cubicBezTo>
                  <a:pt x="139700" y="69850"/>
                  <a:pt x="99060" y="19050"/>
                  <a:pt x="71120" y="15240"/>
                </a:cubicBezTo>
                <a:cubicBezTo>
                  <a:pt x="43180" y="11430"/>
                  <a:pt x="0" y="2540"/>
                  <a:pt x="2540" y="45720"/>
                </a:cubicBezTo>
              </a:path>
            </a:pathLst>
          </a:custGeom>
          <a:ln w="12700">
            <a:solidFill>
              <a:schemeClr val="bg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9" name="Szabadkézi sokszög 148"/>
          <p:cNvSpPr/>
          <p:nvPr/>
        </p:nvSpPr>
        <p:spPr>
          <a:xfrm rot="15266404" flipH="1">
            <a:off x="2531684" y="4935165"/>
            <a:ext cx="319087" cy="42863"/>
          </a:xfrm>
          <a:custGeom>
            <a:avLst/>
            <a:gdLst>
              <a:gd name="connsiteX0" fmla="*/ 665480 w 665480"/>
              <a:gd name="connsiteY0" fmla="*/ 22860 h 72390"/>
              <a:gd name="connsiteX1" fmla="*/ 574040 w 665480"/>
              <a:gd name="connsiteY1" fmla="*/ 68580 h 72390"/>
              <a:gd name="connsiteX2" fmla="*/ 467360 w 665480"/>
              <a:gd name="connsiteY2" fmla="*/ 0 h 72390"/>
              <a:gd name="connsiteX3" fmla="*/ 360680 w 665480"/>
              <a:gd name="connsiteY3" fmla="*/ 68580 h 72390"/>
              <a:gd name="connsiteX4" fmla="*/ 254000 w 665480"/>
              <a:gd name="connsiteY4" fmla="*/ 7620 h 72390"/>
              <a:gd name="connsiteX5" fmla="*/ 170180 w 665480"/>
              <a:gd name="connsiteY5" fmla="*/ 68580 h 72390"/>
              <a:gd name="connsiteX6" fmla="*/ 71120 w 665480"/>
              <a:gd name="connsiteY6" fmla="*/ 15240 h 72390"/>
              <a:gd name="connsiteX7" fmla="*/ 2540 w 665480"/>
              <a:gd name="connsiteY7" fmla="*/ 45720 h 72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5480" h="72390">
                <a:moveTo>
                  <a:pt x="665480" y="22860"/>
                </a:moveTo>
                <a:cubicBezTo>
                  <a:pt x="636270" y="47625"/>
                  <a:pt x="607060" y="72390"/>
                  <a:pt x="574040" y="68580"/>
                </a:cubicBezTo>
                <a:cubicBezTo>
                  <a:pt x="541020" y="64770"/>
                  <a:pt x="502920" y="0"/>
                  <a:pt x="467360" y="0"/>
                </a:cubicBezTo>
                <a:cubicBezTo>
                  <a:pt x="431800" y="0"/>
                  <a:pt x="396240" y="67310"/>
                  <a:pt x="360680" y="68580"/>
                </a:cubicBezTo>
                <a:cubicBezTo>
                  <a:pt x="325120" y="69850"/>
                  <a:pt x="285750" y="7620"/>
                  <a:pt x="254000" y="7620"/>
                </a:cubicBezTo>
                <a:cubicBezTo>
                  <a:pt x="222250" y="7620"/>
                  <a:pt x="200660" y="67310"/>
                  <a:pt x="170180" y="68580"/>
                </a:cubicBezTo>
                <a:cubicBezTo>
                  <a:pt x="139700" y="69850"/>
                  <a:pt x="99060" y="19050"/>
                  <a:pt x="71120" y="15240"/>
                </a:cubicBezTo>
                <a:cubicBezTo>
                  <a:pt x="43180" y="11430"/>
                  <a:pt x="0" y="2540"/>
                  <a:pt x="2540" y="45720"/>
                </a:cubicBezTo>
              </a:path>
            </a:pathLst>
          </a:custGeom>
          <a:ln w="12700">
            <a:solidFill>
              <a:schemeClr val="bg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0" name="Folyamatábra: Bekötés 149"/>
          <p:cNvSpPr/>
          <p:nvPr/>
        </p:nvSpPr>
        <p:spPr>
          <a:xfrm>
            <a:off x="3730047" y="4986599"/>
            <a:ext cx="52387" cy="52387"/>
          </a:xfrm>
          <a:prstGeom prst="flowChartConnector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2" name="Téglalap 171"/>
          <p:cNvSpPr/>
          <p:nvPr/>
        </p:nvSpPr>
        <p:spPr>
          <a:xfrm>
            <a:off x="3069640" y="4445658"/>
            <a:ext cx="216024" cy="576064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3" name="Téglalap 172"/>
          <p:cNvSpPr/>
          <p:nvPr/>
        </p:nvSpPr>
        <p:spPr>
          <a:xfrm>
            <a:off x="3064136" y="5117653"/>
            <a:ext cx="216024" cy="576064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4" name="Folyamatábra: Bekötés 63"/>
          <p:cNvSpPr/>
          <p:nvPr/>
        </p:nvSpPr>
        <p:spPr>
          <a:xfrm>
            <a:off x="2682875" y="5087516"/>
            <a:ext cx="50800" cy="50800"/>
          </a:xfrm>
          <a:prstGeom prst="flowChartConnector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1" name="Szabadkézi sokszög 70"/>
          <p:cNvSpPr/>
          <p:nvPr/>
        </p:nvSpPr>
        <p:spPr>
          <a:xfrm rot="973424">
            <a:off x="2747200" y="4882355"/>
            <a:ext cx="947479" cy="352068"/>
          </a:xfrm>
          <a:custGeom>
            <a:avLst/>
            <a:gdLst>
              <a:gd name="connsiteX0" fmla="*/ 7018020 w 7018020"/>
              <a:gd name="connsiteY0" fmla="*/ 0 h 510540"/>
              <a:gd name="connsiteX1" fmla="*/ 0 w 7018020"/>
              <a:gd name="connsiteY1" fmla="*/ 510540 h 51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18020" h="510540">
                <a:moveTo>
                  <a:pt x="7018020" y="0"/>
                </a:moveTo>
                <a:lnTo>
                  <a:pt x="0" y="510540"/>
                </a:lnTo>
              </a:path>
            </a:pathLst>
          </a:cu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4" name="Téglalap 173"/>
          <p:cNvSpPr/>
          <p:nvPr/>
        </p:nvSpPr>
        <p:spPr>
          <a:xfrm>
            <a:off x="5940428" y="4480359"/>
            <a:ext cx="216024" cy="576064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5" name="Téglalap 174"/>
          <p:cNvSpPr/>
          <p:nvPr/>
        </p:nvSpPr>
        <p:spPr>
          <a:xfrm>
            <a:off x="5934924" y="5152354"/>
            <a:ext cx="216024" cy="576064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1" name="Folyamatábra: Bekötés 180"/>
          <p:cNvSpPr/>
          <p:nvPr/>
        </p:nvSpPr>
        <p:spPr>
          <a:xfrm>
            <a:off x="5185792" y="4760342"/>
            <a:ext cx="52388" cy="50800"/>
          </a:xfrm>
          <a:prstGeom prst="flowChartConnector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82" name="Egyenes összekötő nyíllal 181"/>
          <p:cNvCxnSpPr/>
          <p:nvPr/>
        </p:nvCxnSpPr>
        <p:spPr>
          <a:xfrm flipV="1">
            <a:off x="5235806" y="4762049"/>
            <a:ext cx="779076" cy="2859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sz="2000" dirty="0" smtClean="0">
                <a:solidFill>
                  <a:schemeClr val="tx1"/>
                </a:solidFill>
              </a:rPr>
              <a:t>Monte Carlo </a:t>
            </a:r>
            <a:r>
              <a:rPr lang="hu-HU" sz="2000" dirty="0" err="1" smtClean="0">
                <a:solidFill>
                  <a:schemeClr val="tx1"/>
                </a:solidFill>
              </a:rPr>
              <a:t>fotontranszport</a:t>
            </a:r>
            <a:endParaRPr lang="hu-HU" sz="2000" dirty="0" smtClean="0">
              <a:solidFill>
                <a:schemeClr val="tx1"/>
              </a:solidFill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179512" y="1412776"/>
            <a:ext cx="348996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sz="1800" dirty="0">
                <a:solidFill>
                  <a:schemeClr val="tx1"/>
                </a:solidFill>
                <a:latin typeface="+mn-lt"/>
                <a:cs typeface="Calibri" pitchFamily="34" charset="0"/>
              </a:rPr>
              <a:t>  </a:t>
            </a:r>
            <a:r>
              <a:rPr lang="hu-HU" sz="1800" dirty="0" smtClean="0">
                <a:solidFill>
                  <a:schemeClr val="tx1"/>
                </a:solidFill>
                <a:latin typeface="+mn-lt"/>
                <a:cs typeface="Calibri" pitchFamily="34" charset="0"/>
              </a:rPr>
              <a:t>Fotonok útjának egyenkénti végigkövetése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sz="1800" dirty="0" smtClean="0">
                <a:solidFill>
                  <a:schemeClr val="tx1"/>
                </a:solidFill>
                <a:latin typeface="+mn-lt"/>
                <a:cs typeface="Calibri" pitchFamily="34" charset="0"/>
              </a:rPr>
              <a:t>  Fizikai folyamatok pontos modellezése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sz="1800" dirty="0" smtClean="0">
                <a:solidFill>
                  <a:schemeClr val="tx1"/>
                </a:solidFill>
                <a:latin typeface="+mn-lt"/>
                <a:cs typeface="Calibri" pitchFamily="34" charset="0"/>
              </a:rPr>
              <a:t>  Véletlenszerű folyamatok szimulációja („Monte Carlo”)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 dirty="0" smtClean="0">
              <a:solidFill>
                <a:schemeClr val="tx1"/>
              </a:solidFill>
              <a:latin typeface="+mn-lt"/>
              <a:cs typeface="Calibri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800" dirty="0" smtClean="0">
                <a:solidFill>
                  <a:schemeClr val="tx1"/>
                </a:solidFill>
                <a:latin typeface="+mn-lt"/>
                <a:cs typeface="Calibri" pitchFamily="34" charset="0"/>
              </a:rPr>
              <a:t>Probléma: </a:t>
            </a:r>
            <a:r>
              <a:rPr lang="hu-HU" sz="1800" dirty="0" smtClean="0">
                <a:solidFill>
                  <a:srgbClr val="FF0000"/>
                </a:solidFill>
                <a:latin typeface="+mn-lt"/>
                <a:cs typeface="Calibri" pitchFamily="34" charset="0"/>
              </a:rPr>
              <a:t>lassúság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sz="1800" dirty="0" smtClean="0">
                <a:solidFill>
                  <a:schemeClr val="tx1"/>
                </a:solidFill>
                <a:latin typeface="+mn-lt"/>
                <a:cs typeface="Calibri" pitchFamily="34" charset="0"/>
              </a:rPr>
              <a:t>  Egyetlen processzor (CPU) sebessége nem elegendő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sz="1800" dirty="0" smtClean="0">
                <a:solidFill>
                  <a:schemeClr val="tx1"/>
                </a:solidFill>
                <a:latin typeface="+mn-lt"/>
                <a:cs typeface="Calibri" pitchFamily="34" charset="0"/>
              </a:rPr>
              <a:t>  Megoldás: </a:t>
            </a:r>
            <a:r>
              <a:rPr lang="hu-HU" sz="1800" dirty="0" smtClean="0">
                <a:solidFill>
                  <a:srgbClr val="FF0000"/>
                </a:solidFill>
                <a:latin typeface="+mn-lt"/>
                <a:cs typeface="Calibri" pitchFamily="34" charset="0"/>
              </a:rPr>
              <a:t>grafikus processzor </a:t>
            </a:r>
            <a:r>
              <a:rPr lang="hu-HU" sz="1800" dirty="0" smtClean="0">
                <a:solidFill>
                  <a:schemeClr val="tx1"/>
                </a:solidFill>
                <a:latin typeface="+mn-lt"/>
                <a:cs typeface="Calibri" pitchFamily="34" charset="0"/>
              </a:rPr>
              <a:t>(</a:t>
            </a:r>
            <a:r>
              <a:rPr lang="hu-HU" sz="1800" dirty="0" err="1" smtClean="0">
                <a:solidFill>
                  <a:schemeClr val="tx1"/>
                </a:solidFill>
                <a:latin typeface="+mn-lt"/>
                <a:cs typeface="Calibri" pitchFamily="34" charset="0"/>
              </a:rPr>
              <a:t>GPU</a:t>
            </a:r>
            <a:r>
              <a:rPr lang="hu-HU" sz="1800" dirty="0" smtClean="0">
                <a:solidFill>
                  <a:schemeClr val="tx1"/>
                </a:solidFill>
                <a:latin typeface="+mn-lt"/>
                <a:cs typeface="Calibri" pitchFamily="34" charset="0"/>
              </a:rPr>
              <a:t>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sz="1800" dirty="0" smtClean="0">
                <a:solidFill>
                  <a:schemeClr val="tx1"/>
                </a:solidFill>
                <a:latin typeface="+mn-lt"/>
                <a:cs typeface="Calibri" pitchFamily="34" charset="0"/>
              </a:rPr>
              <a:t>  Speciális programozási igény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sz="1800" dirty="0" smtClean="0">
                <a:solidFill>
                  <a:schemeClr val="tx1"/>
                </a:solidFill>
                <a:latin typeface="+mn-lt"/>
                <a:cs typeface="Calibri" pitchFamily="34" charset="0"/>
              </a:rPr>
              <a:t>  </a:t>
            </a:r>
            <a:r>
              <a:rPr lang="en-US" sz="1800" dirty="0" smtClean="0">
                <a:solidFill>
                  <a:schemeClr val="tx1"/>
                </a:solidFill>
                <a:latin typeface="+mn-lt"/>
                <a:cs typeface="Calibri" pitchFamily="34" charset="0"/>
              </a:rPr>
              <a:t>~</a:t>
            </a:r>
            <a:r>
              <a:rPr lang="hu-HU" sz="1800" dirty="0" smtClean="0">
                <a:solidFill>
                  <a:schemeClr val="tx1"/>
                </a:solidFill>
                <a:latin typeface="+mn-lt"/>
                <a:cs typeface="Calibri" pitchFamily="34" charset="0"/>
              </a:rPr>
              <a:t>50-szeres gyorsulás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sz="1800" dirty="0" smtClean="0">
                <a:solidFill>
                  <a:schemeClr val="tx1"/>
                </a:solidFill>
                <a:latin typeface="+mn-lt"/>
                <a:cs typeface="Calibri" pitchFamily="34" charset="0"/>
              </a:rPr>
              <a:t>  Klinikai, </a:t>
            </a:r>
            <a:r>
              <a:rPr lang="hu-HU" sz="1800" dirty="0" err="1" smtClean="0">
                <a:solidFill>
                  <a:schemeClr val="tx1"/>
                </a:solidFill>
                <a:latin typeface="+mn-lt"/>
                <a:cs typeface="Calibri" pitchFamily="34" charset="0"/>
              </a:rPr>
              <a:t>pre-klinikai</a:t>
            </a:r>
            <a:r>
              <a:rPr lang="hu-HU" sz="1800" dirty="0" smtClean="0">
                <a:solidFill>
                  <a:schemeClr val="tx1"/>
                </a:solidFill>
                <a:latin typeface="+mn-lt"/>
                <a:cs typeface="Calibri" pitchFamily="34" charset="0"/>
              </a:rPr>
              <a:t> alkalmazhatóság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 dirty="0">
              <a:solidFill>
                <a:schemeClr val="tx1"/>
              </a:solidFill>
              <a:latin typeface="+mn-lt"/>
              <a:cs typeface="Calibri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800" dirty="0">
                <a:solidFill>
                  <a:schemeClr val="tx1"/>
                </a:solidFill>
                <a:latin typeface="+mn-lt"/>
                <a:cs typeface="Calibri" pitchFamily="34" charset="0"/>
              </a:rPr>
              <a:t> </a:t>
            </a:r>
            <a:endParaRPr lang="hu-HU" sz="1800" u="sng" dirty="0">
              <a:solidFill>
                <a:schemeClr val="tx1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sz="2000" dirty="0" err="1" smtClean="0"/>
              <a:t>SPECT</a:t>
            </a:r>
            <a:r>
              <a:rPr lang="hu-HU" sz="2000" dirty="0" smtClean="0"/>
              <a:t> </a:t>
            </a:r>
            <a:r>
              <a:rPr lang="en-US" sz="2000" dirty="0" err="1" smtClean="0"/>
              <a:t>rekonstrukci</a:t>
            </a:r>
            <a:r>
              <a:rPr lang="hu-HU" sz="2000" dirty="0" smtClean="0"/>
              <a:t>ó</a:t>
            </a:r>
            <a:endParaRPr lang="hu-HU" sz="2000" dirty="0" smtClean="0"/>
          </a:p>
        </p:txBody>
      </p:sp>
      <p:grpSp>
        <p:nvGrpSpPr>
          <p:cNvPr id="57" name="Csoportba foglalás 56"/>
          <p:cNvGrpSpPr/>
          <p:nvPr/>
        </p:nvGrpSpPr>
        <p:grpSpPr>
          <a:xfrm>
            <a:off x="1259632" y="1052736"/>
            <a:ext cx="6489805" cy="4937166"/>
            <a:chOff x="2195738" y="1772816"/>
            <a:chExt cx="4598125" cy="3498056"/>
          </a:xfrm>
        </p:grpSpPr>
        <p:pic>
          <p:nvPicPr>
            <p:cNvPr id="54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5738" y="1772816"/>
              <a:ext cx="4598125" cy="3498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5" name="Szövegdoboz 54"/>
            <p:cNvSpPr txBox="1"/>
            <p:nvPr/>
          </p:nvSpPr>
          <p:spPr>
            <a:xfrm>
              <a:off x="2917776" y="1873876"/>
              <a:ext cx="3536221" cy="19625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bg1"/>
                  </a:solidFill>
                  <a:latin typeface="Calibri" pitchFamily="34" charset="0"/>
                </a:rPr>
                <a:t>CPU - </a:t>
              </a:r>
              <a:r>
                <a:rPr lang="en-US" sz="1200" dirty="0" err="1" smtClean="0">
                  <a:solidFill>
                    <a:schemeClr val="bg1"/>
                  </a:solidFill>
                  <a:latin typeface="Calibri" pitchFamily="34" charset="0"/>
                </a:rPr>
                <a:t>GPU</a:t>
              </a:r>
              <a:r>
                <a:rPr lang="en-US" sz="1200" dirty="0" smtClean="0">
                  <a:solidFill>
                    <a:schemeClr val="bg1"/>
                  </a:solidFill>
                  <a:latin typeface="Calibri" pitchFamily="34" charset="0"/>
                </a:rPr>
                <a:t> benchmark</a:t>
              </a:r>
              <a:endParaRPr lang="en-US" sz="1200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56" name="Szövegdoboz 55"/>
            <p:cNvSpPr txBox="1"/>
            <p:nvPr/>
          </p:nvSpPr>
          <p:spPr>
            <a:xfrm rot="16200000">
              <a:off x="1187686" y="3270634"/>
              <a:ext cx="2432070" cy="19625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hu-HU" sz="1200" dirty="0" smtClean="0">
                  <a:solidFill>
                    <a:schemeClr val="bg1"/>
                  </a:solidFill>
                  <a:latin typeface="Calibri" pitchFamily="34" charset="0"/>
                </a:rPr>
                <a:t>Foton / mp</a:t>
              </a:r>
              <a:endParaRPr lang="en-US" sz="1200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Lucida San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81000" marR="0" indent="-3810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hu-HU" sz="2000" b="0" i="0" u="none" strike="noStrike" cap="none" normalizeH="0" baseline="0" smtClean="0">
            <a:ln>
              <a:noFill/>
            </a:ln>
            <a:solidFill>
              <a:srgbClr val="4D4D4D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81000" marR="0" indent="-3810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hu-HU" sz="2000" b="0" i="0" u="none" strike="noStrike" cap="none" normalizeH="0" baseline="0" smtClean="0">
            <a:ln>
              <a:noFill/>
            </a:ln>
            <a:solidFill>
              <a:srgbClr val="4D4D4D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349</TotalTime>
  <Words>153</Words>
  <Application>Microsoft Office PowerPoint</Application>
  <PresentationFormat>Diavetítés a képernyőre (4:3 oldalarány)</PresentationFormat>
  <Paragraphs>66</Paragraphs>
  <Slides>8</Slides>
  <Notes>6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8</vt:i4>
      </vt:variant>
    </vt:vector>
  </HeadingPairs>
  <TitlesOfParts>
    <vt:vector size="13" baseType="lpstr">
      <vt:lpstr>Arial</vt:lpstr>
      <vt:lpstr>Lucida Sans</vt:lpstr>
      <vt:lpstr>SFrutiger</vt:lpstr>
      <vt:lpstr>Wingdings</vt:lpstr>
      <vt:lpstr>Default Design</vt:lpstr>
      <vt:lpstr>GPU-alapú SPECT képalkotás</vt:lpstr>
      <vt:lpstr>SPECT képalkotás</vt:lpstr>
      <vt:lpstr>SPECT képalkotás</vt:lpstr>
      <vt:lpstr>Nucline™ Gamma Camera Family</vt:lpstr>
      <vt:lpstr>Mediso SPECT berendezések</vt:lpstr>
      <vt:lpstr>SPECT rekonstrukció</vt:lpstr>
      <vt:lpstr>Monte Carlo fotontranszport</vt:lpstr>
      <vt:lpstr>SPECT rekonstrukció</vt:lpstr>
    </vt:vector>
  </TitlesOfParts>
  <Company>Mediso Ltd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tbendzsel</dc:creator>
  <cp:lastModifiedBy>wad</cp:lastModifiedBy>
  <cp:revision>33</cp:revision>
  <dcterms:created xsi:type="dcterms:W3CDTF">2006-11-29T08:33:18Z</dcterms:created>
  <dcterms:modified xsi:type="dcterms:W3CDTF">2012-07-02T09:48:04Z</dcterms:modified>
</cp:coreProperties>
</file>