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</p:sldMasterIdLst>
  <p:notesMasterIdLst>
    <p:notesMasterId r:id="rId25"/>
  </p:notesMasterIdLst>
  <p:sldIdLst>
    <p:sldId id="301" r:id="rId3"/>
    <p:sldId id="322" r:id="rId4"/>
    <p:sldId id="352" r:id="rId5"/>
    <p:sldId id="348" r:id="rId6"/>
    <p:sldId id="349" r:id="rId7"/>
    <p:sldId id="324" r:id="rId8"/>
    <p:sldId id="325" r:id="rId9"/>
    <p:sldId id="350" r:id="rId10"/>
    <p:sldId id="351" r:id="rId11"/>
    <p:sldId id="329" r:id="rId12"/>
    <p:sldId id="330" r:id="rId13"/>
    <p:sldId id="333" r:id="rId14"/>
    <p:sldId id="334" r:id="rId15"/>
    <p:sldId id="335" r:id="rId16"/>
    <p:sldId id="321" r:id="rId17"/>
    <p:sldId id="338" r:id="rId18"/>
    <p:sldId id="337" r:id="rId19"/>
    <p:sldId id="339" r:id="rId20"/>
    <p:sldId id="340" r:id="rId21"/>
    <p:sldId id="341" r:id="rId22"/>
    <p:sldId id="342" r:id="rId23"/>
    <p:sldId id="34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210" autoAdjust="0"/>
  </p:normalViewPr>
  <p:slideViewPr>
    <p:cSldViewPr>
      <p:cViewPr>
        <p:scale>
          <a:sx n="90" d="100"/>
          <a:sy n="90" d="100"/>
        </p:scale>
        <p:origin x="-36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F8DA-0680-42FA-89C5-1E8ED0E77556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31B23-ADAC-45B4-9F7F-A2AE29580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87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Twin Architecture</a:t>
            </a:r>
          </a:p>
          <a:p>
            <a:r>
              <a:rPr lang="en-US" smtClean="0"/>
              <a:t>   Double or Triple The Density</a:t>
            </a:r>
          </a:p>
          <a:p>
            <a:r>
              <a:rPr lang="en-US" smtClean="0"/>
              <a:t>   Advanced Storage and I/O Options</a:t>
            </a:r>
          </a:p>
          <a:p>
            <a:r>
              <a:rPr lang="en-US" smtClean="0"/>
              <a:t>Resource Optimized</a:t>
            </a:r>
          </a:p>
          <a:p>
            <a:r>
              <a:rPr lang="en-US" smtClean="0"/>
              <a:t>   UIO/WIO/WIO+ Design Lead To Enhanced Expandability</a:t>
            </a:r>
          </a:p>
          <a:p>
            <a:r>
              <a:rPr lang="en-US" smtClean="0"/>
              <a:t>GPU SuperComputing </a:t>
            </a:r>
          </a:p>
          <a:p>
            <a:r>
              <a:rPr lang="en-US" smtClean="0"/>
              <a:t>   Taking Full Advantage Of Parallel Processing Power</a:t>
            </a:r>
          </a:p>
          <a:p>
            <a:r>
              <a:rPr lang="en-US" smtClean="0"/>
              <a:t>Mainstream </a:t>
            </a:r>
          </a:p>
          <a:p>
            <a:r>
              <a:rPr lang="en-US" smtClean="0"/>
              <a:t>   Cost Effective General Application</a:t>
            </a:r>
          </a:p>
          <a:p>
            <a:r>
              <a:rPr lang="en-US" smtClean="0"/>
              <a:t>Application Optimized</a:t>
            </a:r>
          </a:p>
          <a:p>
            <a:r>
              <a:rPr lang="en-US" smtClean="0"/>
              <a:t>   Focus n Expansion and Data center</a:t>
            </a:r>
          </a:p>
          <a:p>
            <a:r>
              <a:rPr lang="en-US" smtClean="0"/>
              <a:t>Workstation</a:t>
            </a:r>
          </a:p>
          <a:p>
            <a:r>
              <a:rPr lang="en-US" smtClean="0"/>
              <a:t>   Entry to Professional Workstations</a:t>
            </a:r>
          </a:p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20E23-4D54-46BE-B248-EE963683BC36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8719" y="686405"/>
            <a:ext cx="4502051" cy="3429000"/>
          </a:xfrm>
          <a:ln/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tIns="45712" bIns="45712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Twin Architecture</a:t>
            </a:r>
          </a:p>
          <a:p>
            <a:r>
              <a:rPr lang="en-US" smtClean="0"/>
              <a:t>   Double or Triple The Density</a:t>
            </a:r>
          </a:p>
          <a:p>
            <a:r>
              <a:rPr lang="en-US" smtClean="0"/>
              <a:t>   Advanced Storage and I/O Options</a:t>
            </a:r>
          </a:p>
          <a:p>
            <a:r>
              <a:rPr lang="en-US" smtClean="0"/>
              <a:t>Resource Optimized</a:t>
            </a:r>
          </a:p>
          <a:p>
            <a:r>
              <a:rPr lang="en-US" smtClean="0"/>
              <a:t>   UIO/WIO/WIO+ Design Lead To Enhanced Expandability</a:t>
            </a:r>
          </a:p>
          <a:p>
            <a:r>
              <a:rPr lang="en-US" smtClean="0"/>
              <a:t>GPU SuperComputing </a:t>
            </a:r>
          </a:p>
          <a:p>
            <a:r>
              <a:rPr lang="en-US" smtClean="0"/>
              <a:t>   Taking Full Advantage Of Parallel Processing Power</a:t>
            </a:r>
          </a:p>
          <a:p>
            <a:r>
              <a:rPr lang="en-US" smtClean="0"/>
              <a:t>Mainstream </a:t>
            </a:r>
          </a:p>
          <a:p>
            <a:r>
              <a:rPr lang="en-US" smtClean="0"/>
              <a:t>   Cost Effective General Application</a:t>
            </a:r>
          </a:p>
          <a:p>
            <a:r>
              <a:rPr lang="en-US" smtClean="0"/>
              <a:t>Application Optimized</a:t>
            </a:r>
          </a:p>
          <a:p>
            <a:r>
              <a:rPr lang="en-US" smtClean="0"/>
              <a:t>   Focus n Expansion and Data center</a:t>
            </a:r>
          </a:p>
          <a:p>
            <a:r>
              <a:rPr lang="en-US" smtClean="0"/>
              <a:t>Workstation</a:t>
            </a:r>
          </a:p>
          <a:p>
            <a:r>
              <a:rPr lang="en-US" smtClean="0"/>
              <a:t>   Entry to Professional Workstations</a:t>
            </a:r>
          </a:p>
          <a:p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04F3C-D82E-45A7-BAD0-2BB1E96A335F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Twin Architecture</a:t>
            </a:r>
          </a:p>
          <a:p>
            <a:r>
              <a:rPr lang="en-US" smtClean="0"/>
              <a:t>   Double or Triple The Density</a:t>
            </a:r>
          </a:p>
          <a:p>
            <a:r>
              <a:rPr lang="en-US" smtClean="0"/>
              <a:t>   Advanced Storage and I/O Options</a:t>
            </a:r>
          </a:p>
          <a:p>
            <a:r>
              <a:rPr lang="en-US" smtClean="0"/>
              <a:t>Resource Optimized</a:t>
            </a:r>
          </a:p>
          <a:p>
            <a:r>
              <a:rPr lang="en-US" smtClean="0"/>
              <a:t>   UIO/WIO/WIO+ Design Lead To Enhanced Expandability</a:t>
            </a:r>
          </a:p>
          <a:p>
            <a:r>
              <a:rPr lang="en-US" smtClean="0"/>
              <a:t>GPU SuperComputing </a:t>
            </a:r>
          </a:p>
          <a:p>
            <a:r>
              <a:rPr lang="en-US" smtClean="0"/>
              <a:t>   Taking Full Advantage Of Parallel Processing Power</a:t>
            </a:r>
          </a:p>
          <a:p>
            <a:r>
              <a:rPr lang="en-US" smtClean="0"/>
              <a:t>Mainstream </a:t>
            </a:r>
          </a:p>
          <a:p>
            <a:r>
              <a:rPr lang="en-US" smtClean="0"/>
              <a:t>   Cost Effective General Application</a:t>
            </a:r>
          </a:p>
          <a:p>
            <a:r>
              <a:rPr lang="en-US" smtClean="0"/>
              <a:t>Application Optimized</a:t>
            </a:r>
          </a:p>
          <a:p>
            <a:r>
              <a:rPr lang="en-US" smtClean="0"/>
              <a:t>   Focus n Expansion and Data center</a:t>
            </a:r>
          </a:p>
          <a:p>
            <a:r>
              <a:rPr lang="en-US" smtClean="0"/>
              <a:t>Workstation</a:t>
            </a:r>
          </a:p>
          <a:p>
            <a:r>
              <a:rPr lang="en-US" smtClean="0"/>
              <a:t>   Entry to Professional Workstations</a:t>
            </a:r>
          </a:p>
          <a:p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EF6CE-CD0C-4093-97B5-A1EEC5597B28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permicroLOGO-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19800"/>
            <a:ext cx="3557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7974013" y="6629400"/>
            <a:ext cx="11699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accent2"/>
                </a:solidFill>
                <a:latin typeface="Arial" pitchFamily="34" charset="0"/>
                <a:cs typeface="+mn-cs"/>
              </a:rPr>
              <a:t>© </a:t>
            </a:r>
            <a:r>
              <a:rPr lang="en-US" sz="900" dirty="0" err="1">
                <a:solidFill>
                  <a:schemeClr val="accent2"/>
                </a:solidFill>
                <a:latin typeface="Arial" pitchFamily="34" charset="0"/>
                <a:cs typeface="+mn-cs"/>
              </a:rPr>
              <a:t>Supermicro</a:t>
            </a:r>
            <a:r>
              <a:rPr lang="en-US" sz="900" dirty="0">
                <a:solidFill>
                  <a:schemeClr val="accent2"/>
                </a:solidFill>
                <a:latin typeface="Arial" pitchFamily="34" charset="0"/>
                <a:cs typeface="+mn-cs"/>
              </a:rPr>
              <a:t> 2012</a:t>
            </a: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114800"/>
            <a:ext cx="3962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82550"/>
            <a:ext cx="2060575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29325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2747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5581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8921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9303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002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8909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71500"/>
            <a:ext cx="6096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156327" y="5867400"/>
            <a:ext cx="2081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</a:rPr>
              <a:t>Confidential / Internal Use Only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82550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0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u"/>
        <a:defRPr sz="16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16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8AB8-ED40-48BF-AA95-60FAE2BA5368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5993-6684-494E-9966-0315EE981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7.jpeg"/><Relationship Id="rId10" Type="http://schemas.openxmlformats.org/officeDocument/2006/relationships/image" Target="../media/image34.png"/><Relationship Id="rId4" Type="http://schemas.openxmlformats.org/officeDocument/2006/relationships/image" Target="../media/image46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4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jpeg"/><Relationship Id="rId5" Type="http://schemas.openxmlformats.org/officeDocument/2006/relationships/hyperlink" Target="http://www.google.com/imgres?imgurl=http://www.openplanetideas.com/how-can-sony-technology-be-used-to-address-environmental-challenges/inpiration/improve-basic-electrical-device-power-supplies-to-meet-80-plus-platinum-and-one-watt-initiative-standards/gallery/80plus_platinum.jpg/&amp;imgrefurl=http://www.openplanetideas.com/how-can-sony-technology-be-used-to-address-environmental-challenges/inpiration/improve-basic-electrical-device-power-supplies-to-meet-80-plus-platinum-and-one-watt-initiative-standards/&amp;usg=__I1h44GAsFblkA2D5N1tBHKtPzy8=&amp;h=338&amp;w=249&amp;sz=18&amp;hl=en&amp;start=1&amp;zoom=1&amp;tbnid=12HklHvLee8w0M:&amp;tbnh=119&amp;tbnw=88&amp;ei=aj0jT7vxK6mXiQLa3-nRBw&amp;prev=/search?q=80+plus+platinum&amp;hl=en&amp;sa=X&amp;rlz=1T4TSHB_enUS325&amp;tbm=isch&amp;prmd=ivns&amp;itbs=1" TargetMode="External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46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9.png"/><Relationship Id="rId7" Type="http://schemas.openxmlformats.org/officeDocument/2006/relationships/image" Target="../media/image32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rgbClr val="FF0000"/>
                </a:solidFill>
              </a:rPr>
              <a:t>  Twin + Platform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DCO Platform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GPU Tower</a:t>
            </a:r>
            <a:endParaRPr lang="en-U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724400"/>
            <a:ext cx="396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Server Dept.</a:t>
            </a:r>
          </a:p>
          <a:p>
            <a:pPr eaLnBrk="1" hangingPunct="1"/>
            <a:r>
              <a:rPr lang="en-US" dirty="0" smtClean="0"/>
              <a:t>Q2’2012</a:t>
            </a:r>
          </a:p>
        </p:txBody>
      </p:sp>
    </p:spTree>
    <p:extLst>
      <p:ext uri="{BB962C8B-B14F-4D97-AF65-F5344CB8AC3E}">
        <p14:creationId xmlns:p14="http://schemas.microsoft.com/office/powerpoint/2010/main" xmlns="" val="266958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4" descr="SYS-2027TR-DIBQRF-DTRF_PullOut_Lef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05000"/>
            <a:ext cx="41148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768475"/>
            <a:ext cx="2819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Straight Arrow Connector 93"/>
          <p:cNvCxnSpPr/>
          <p:nvPr/>
        </p:nvCxnSpPr>
        <p:spPr>
          <a:xfrm flipH="1" flipV="1">
            <a:off x="3962400" y="4038600"/>
            <a:ext cx="21336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V="1">
            <a:off x="304800" y="2819400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2U Twin</a:t>
            </a:r>
            <a:r>
              <a:rPr lang="ja-JP" altLang="en-US" sz="2400" baseline="-25000" smtClean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Tahoma" pitchFamily="34" charset="0"/>
              </a:rPr>
              <a:t>New Features</a:t>
            </a:r>
            <a:br>
              <a:rPr lang="en-US" sz="2400" smtClean="0">
                <a:latin typeface="Tahoma" pitchFamily="34" charset="0"/>
              </a:rPr>
            </a:br>
            <a:r>
              <a:rPr lang="en-US" sz="1800" smtClean="0">
                <a:latin typeface="Tahoma" pitchFamily="34" charset="0"/>
              </a:rPr>
              <a:t>2U TWIN  &gt; 1U + 1U</a:t>
            </a:r>
            <a:endParaRPr lang="en-US" sz="2400" baseline="30000" smtClean="0">
              <a:latin typeface="Tahoma" pitchFamily="34" charset="0"/>
            </a:endParaRPr>
          </a:p>
        </p:txBody>
      </p:sp>
      <p:grpSp>
        <p:nvGrpSpPr>
          <p:cNvPr id="44038" name="Group 52"/>
          <p:cNvGrpSpPr>
            <a:grpSpLocks/>
          </p:cNvGrpSpPr>
          <p:nvPr/>
        </p:nvGrpSpPr>
        <p:grpSpPr bwMode="auto">
          <a:xfrm>
            <a:off x="5638800" y="5108575"/>
            <a:ext cx="3260725" cy="838200"/>
            <a:chOff x="5638800" y="5108575"/>
            <a:chExt cx="3260725" cy="83820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5638800" y="5108575"/>
              <a:ext cx="3260725" cy="8382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93" name="TextBox 23"/>
            <p:cNvSpPr txBox="1">
              <a:spLocks noChangeArrowheads="1"/>
            </p:cNvSpPr>
            <p:nvPr/>
          </p:nvSpPr>
          <p:spPr bwMode="auto">
            <a:xfrm>
              <a:off x="5638800" y="5108575"/>
              <a:ext cx="3260725" cy="73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12 Hotswap 2.5” </a:t>
              </a:r>
              <a:r>
                <a:rPr lang="en-US" sz="1400">
                  <a:latin typeface="Tahoma" pitchFamily="34" charset="0"/>
                </a:rPr>
                <a:t>SAS/SATA per node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or</a:t>
              </a:r>
            </a:p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6 Hotswap 3.5” </a:t>
              </a:r>
              <a:r>
                <a:rPr lang="en-US" sz="1400">
                  <a:latin typeface="Tahoma" pitchFamily="34" charset="0"/>
                </a:rPr>
                <a:t>SAS/SATA per node</a:t>
              </a:r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>
            <a:off x="1905000" y="3352800"/>
            <a:ext cx="1600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041" name="Group 54"/>
          <p:cNvGrpSpPr>
            <a:grpSpLocks/>
          </p:cNvGrpSpPr>
          <p:nvPr/>
        </p:nvGrpSpPr>
        <p:grpSpPr bwMode="auto">
          <a:xfrm>
            <a:off x="5334000" y="838200"/>
            <a:ext cx="2514600" cy="1044575"/>
            <a:chOff x="5334000" y="838200"/>
            <a:chExt cx="2514600" cy="1044575"/>
          </a:xfrm>
        </p:grpSpPr>
        <p:sp>
          <p:nvSpPr>
            <p:cNvPr id="111" name="Rounded Rectangle 110"/>
            <p:cNvSpPr/>
            <p:nvPr/>
          </p:nvSpPr>
          <p:spPr bwMode="auto">
            <a:xfrm>
              <a:off x="5334000" y="838200"/>
              <a:ext cx="2507821" cy="877468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89" name="TextBox 52"/>
            <p:cNvSpPr txBox="1">
              <a:spLocks noChangeArrowheads="1"/>
            </p:cNvSpPr>
            <p:nvPr/>
          </p:nvSpPr>
          <p:spPr bwMode="auto">
            <a:xfrm>
              <a:off x="5401780" y="937669"/>
              <a:ext cx="2446820" cy="94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Intel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Xeon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Sandy Bridge</a:t>
              </a:r>
            </a:p>
            <a:p>
              <a:r>
                <a:rPr lang="en-US" sz="1400">
                  <a:latin typeface="Tahoma" pitchFamily="34" charset="0"/>
                </a:rPr>
                <a:t>E5-2600 Series Socket R</a:t>
              </a:r>
            </a:p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Supports 135W 2.9GHz</a:t>
              </a:r>
            </a:p>
          </p:txBody>
        </p:sp>
      </p:grpSp>
      <p:grpSp>
        <p:nvGrpSpPr>
          <p:cNvPr id="44042" name="Group 57"/>
          <p:cNvGrpSpPr>
            <a:grpSpLocks/>
          </p:cNvGrpSpPr>
          <p:nvPr/>
        </p:nvGrpSpPr>
        <p:grpSpPr bwMode="auto">
          <a:xfrm>
            <a:off x="76200" y="3048000"/>
            <a:ext cx="2514600" cy="914400"/>
            <a:chOff x="76200" y="3048000"/>
            <a:chExt cx="2514600" cy="914400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76200" y="3048000"/>
              <a:ext cx="2427379" cy="9144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84" name="TextBox 19"/>
            <p:cNvSpPr txBox="1">
              <a:spLocks noChangeArrowheads="1"/>
            </p:cNvSpPr>
            <p:nvPr/>
          </p:nvSpPr>
          <p:spPr bwMode="auto">
            <a:xfrm>
              <a:off x="141453" y="3150826"/>
              <a:ext cx="2449347" cy="63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Mellanox ConnectX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QDR/FDR</a:t>
              </a:r>
              <a:r>
                <a:rPr lang="en-US" sz="1400">
                  <a:latin typeface="Tahoma" pitchFamily="34" charset="0"/>
                </a:rPr>
                <a:t>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InfiniBand</a:t>
              </a:r>
              <a:r>
                <a:rPr lang="en-US" sz="1400">
                  <a:latin typeface="Tahoma" pitchFamily="34" charset="0"/>
                </a:rPr>
                <a:t> onboard (selected module)</a:t>
              </a:r>
            </a:p>
          </p:txBody>
        </p:sp>
        <p:pic>
          <p:nvPicPr>
            <p:cNvPr id="44085" name="Picture 8" descr="http://t0.gstatic.com/images?q=tbn:ANd9GcTS10U5C57K7oIlQeYjwTYY2vxJ9aAuiyZ391RcDvIVmMzTJnRUww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3124200"/>
              <a:ext cx="400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8" name="Straight Arrow Connector 117"/>
          <p:cNvCxnSpPr/>
          <p:nvPr/>
        </p:nvCxnSpPr>
        <p:spPr>
          <a:xfrm flipH="1">
            <a:off x="2667000" y="1219200"/>
            <a:ext cx="1066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044" name="Group 55"/>
          <p:cNvGrpSpPr>
            <a:grpSpLocks/>
          </p:cNvGrpSpPr>
          <p:nvPr/>
        </p:nvGrpSpPr>
        <p:grpSpPr bwMode="auto">
          <a:xfrm>
            <a:off x="2971800" y="838200"/>
            <a:ext cx="1981200" cy="609600"/>
            <a:chOff x="2971800" y="838200"/>
            <a:chExt cx="1981200" cy="60960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2971800" y="838200"/>
              <a:ext cx="1975859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80" name="TextBox 57"/>
            <p:cNvSpPr txBox="1">
              <a:spLocks noChangeArrowheads="1"/>
            </p:cNvSpPr>
            <p:nvPr/>
          </p:nvSpPr>
          <p:spPr bwMode="auto">
            <a:xfrm>
              <a:off x="3025203" y="907304"/>
              <a:ext cx="1927797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Memory up to 256GB DDR3 Reg. ECC</a:t>
              </a:r>
            </a:p>
          </p:txBody>
        </p:sp>
      </p:grpSp>
      <p:cxnSp>
        <p:nvCxnSpPr>
          <p:cNvPr id="125" name="Straight Arrow Connector 124"/>
          <p:cNvCxnSpPr/>
          <p:nvPr/>
        </p:nvCxnSpPr>
        <p:spPr>
          <a:xfrm flipV="1">
            <a:off x="1752600" y="3886200"/>
            <a:ext cx="1600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 bwMode="auto">
          <a:xfrm>
            <a:off x="155377" y="4495800"/>
            <a:ext cx="2206823" cy="6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3 PCI-Express 3.0 x8 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(1x LP, 2x FHHL)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rot="10800000" flipV="1">
            <a:off x="609600" y="1219200"/>
            <a:ext cx="838200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050" name="Group 53"/>
          <p:cNvGrpSpPr>
            <a:grpSpLocks/>
          </p:cNvGrpSpPr>
          <p:nvPr/>
        </p:nvGrpSpPr>
        <p:grpSpPr bwMode="auto">
          <a:xfrm>
            <a:off x="6096000" y="3810000"/>
            <a:ext cx="2819400" cy="1143000"/>
            <a:chOff x="6096000" y="3810000"/>
            <a:chExt cx="2819400" cy="1143000"/>
          </a:xfrm>
        </p:grpSpPr>
        <p:sp>
          <p:nvSpPr>
            <p:cNvPr id="131" name="Rounded Rectangle 130"/>
            <p:cNvSpPr/>
            <p:nvPr/>
          </p:nvSpPr>
          <p:spPr bwMode="auto">
            <a:xfrm>
              <a:off x="6096000" y="3810000"/>
              <a:ext cx="2818665" cy="1143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75" name="TextBox 8"/>
            <p:cNvSpPr txBox="1">
              <a:spLocks noChangeArrowheads="1"/>
            </p:cNvSpPr>
            <p:nvPr/>
          </p:nvSpPr>
          <p:spPr bwMode="auto">
            <a:xfrm>
              <a:off x="6171610" y="3986160"/>
              <a:ext cx="2743790" cy="73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Platinum+ level </a:t>
              </a:r>
              <a:r>
                <a:rPr lang="en-US" sz="1400">
                  <a:latin typeface="Tahoma" pitchFamily="34" charset="0"/>
                </a:rPr>
                <a:t>high efficient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1280W</a:t>
              </a:r>
              <a:r>
                <a:rPr lang="en-US" sz="1400">
                  <a:latin typeface="Tahoma" pitchFamily="34" charset="0"/>
                </a:rPr>
                <a:t> redundant power supply</a:t>
              </a:r>
            </a:p>
          </p:txBody>
        </p:sp>
        <p:pic>
          <p:nvPicPr>
            <p:cNvPr id="44076" name="Picture 74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0" y="4343400"/>
              <a:ext cx="393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4" name="Rounded Rectangle 133"/>
          <p:cNvSpPr/>
          <p:nvPr/>
        </p:nvSpPr>
        <p:spPr bwMode="auto">
          <a:xfrm>
            <a:off x="152400" y="5257799"/>
            <a:ext cx="2057400" cy="5896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PCI-Express 3.0 x8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</a:b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for SMCI AOC  LSI 2108 or 2008 coming soon 2208</a:t>
            </a:r>
          </a:p>
        </p:txBody>
      </p:sp>
      <p:pic>
        <p:nvPicPr>
          <p:cNvPr id="44054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90800" y="4419600"/>
            <a:ext cx="2879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36" descr="SC827HD-R1400B_front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06675" y="5211763"/>
            <a:ext cx="2879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ounded Rectangle 48"/>
          <p:cNvSpPr/>
          <p:nvPr/>
        </p:nvSpPr>
        <p:spPr bwMode="auto">
          <a:xfrm>
            <a:off x="2819400" y="4267200"/>
            <a:ext cx="1219200" cy="16002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038600" y="4267200"/>
            <a:ext cx="1295400" cy="16002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2819400" y="5819775"/>
            <a:ext cx="2895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  Node 1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Node 2</a:t>
            </a:r>
          </a:p>
        </p:txBody>
      </p:sp>
      <p:grpSp>
        <p:nvGrpSpPr>
          <p:cNvPr id="44059" name="Group 56"/>
          <p:cNvGrpSpPr>
            <a:grpSpLocks/>
          </p:cNvGrpSpPr>
          <p:nvPr/>
        </p:nvGrpSpPr>
        <p:grpSpPr bwMode="auto">
          <a:xfrm>
            <a:off x="533400" y="838200"/>
            <a:ext cx="1914525" cy="609600"/>
            <a:chOff x="533400" y="838200"/>
            <a:chExt cx="1914821" cy="609600"/>
          </a:xfrm>
        </p:grpSpPr>
        <p:sp>
          <p:nvSpPr>
            <p:cNvPr id="44067" name="TextBox 64"/>
            <p:cNvSpPr txBox="1">
              <a:spLocks noChangeArrowheads="1"/>
            </p:cNvSpPr>
            <p:nvPr/>
          </p:nvSpPr>
          <p:spPr bwMode="auto">
            <a:xfrm>
              <a:off x="912813" y="838200"/>
              <a:ext cx="12303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latin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33400" y="838200"/>
              <a:ext cx="1914821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DOM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SATA Disk on Module</a:t>
              </a:r>
            </a:p>
          </p:txBody>
        </p:sp>
        <p:pic>
          <p:nvPicPr>
            <p:cNvPr id="43" name="Picture 44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895686" y="892175"/>
              <a:ext cx="495377" cy="2524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44" name="Oval 43"/>
          <p:cNvSpPr/>
          <p:nvPr/>
        </p:nvSpPr>
        <p:spPr>
          <a:xfrm>
            <a:off x="1028700" y="2743200"/>
            <a:ext cx="500063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4061" name="Group 44"/>
          <p:cNvGrpSpPr>
            <a:grpSpLocks/>
          </p:cNvGrpSpPr>
          <p:nvPr/>
        </p:nvGrpSpPr>
        <p:grpSpPr bwMode="auto">
          <a:xfrm>
            <a:off x="6629400" y="2514600"/>
            <a:ext cx="2286000" cy="762000"/>
            <a:chOff x="6553200" y="2209800"/>
            <a:chExt cx="2286000" cy="7620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6553200" y="2209800"/>
              <a:ext cx="2286000" cy="762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4065" name="TextBox 79"/>
            <p:cNvSpPr txBox="1">
              <a:spLocks noChangeArrowheads="1"/>
            </p:cNvSpPr>
            <p:nvPr/>
          </p:nvSpPr>
          <p:spPr bwMode="auto">
            <a:xfrm>
              <a:off x="6620435" y="2281340"/>
              <a:ext cx="2153988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4x high efficient Cooling</a:t>
              </a:r>
            </a:p>
            <a:p>
              <a:r>
                <a:rPr lang="en-US" sz="1400">
                  <a:latin typeface="Tahoma" pitchFamily="34" charset="0"/>
                </a:rPr>
                <a:t>Fans</a:t>
              </a:r>
            </a:p>
          </p:txBody>
        </p:sp>
        <p:pic>
          <p:nvPicPr>
            <p:cNvPr id="44066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05800" y="2590800"/>
              <a:ext cx="371702" cy="31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24800" y="914400"/>
            <a:ext cx="9096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9821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87363"/>
          </a:xfrm>
        </p:spPr>
        <p:txBody>
          <a:bodyPr/>
          <a:lstStyle/>
          <a:p>
            <a:pPr eaLnBrk="1" hangingPunct="1"/>
            <a:r>
              <a:rPr lang="en-US" smtClean="0"/>
              <a:t>2U Twin Series Product Specification</a:t>
            </a:r>
          </a:p>
        </p:txBody>
      </p:sp>
      <p:pic>
        <p:nvPicPr>
          <p:cNvPr id="46082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6600" y="617538"/>
            <a:ext cx="1528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03650" y="609600"/>
            <a:ext cx="1530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7450" y="638175"/>
            <a:ext cx="1530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ontent Placeholder 3"/>
          <p:cNvGraphicFramePr>
            <a:graphicFrameLocks noGrp="1"/>
          </p:cNvGraphicFramePr>
          <p:nvPr/>
        </p:nvGraphicFramePr>
        <p:xfrm>
          <a:off x="0" y="2057400"/>
          <a:ext cx="9143999" cy="4779385"/>
        </p:xfrm>
        <a:graphic>
          <a:graphicData uri="http://schemas.openxmlformats.org/drawingml/2006/table">
            <a:tbl>
              <a:tblPr/>
              <a:tblGrid>
                <a:gridCol w="1828470"/>
                <a:gridCol w="1828469"/>
                <a:gridCol w="1830121"/>
                <a:gridCol w="1828470"/>
                <a:gridCol w="1828469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Model Name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(SYS-)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6027TR-DTQRF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6027TR-DTFRF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6027TR-D70QRF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6027TR-D70FRF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6027TR-D71QRF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6027TR-D71FRF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2027TR-D70RF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2027TR-D70QRF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2027TR-D70FRF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CPU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Memory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Zup to 8 DDR3 1600 Reg ECC, 256GB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HDD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 H/S 2.5”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Controller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4 SATA2)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(BPN-ADP-SAS2-L6i)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(BPN-ADP-SAS2-H6iR)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(BPN-ADP-E16-L)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I/O slots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FHHL e3.0x8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FHHL e3.0x8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FHHL e3.0x8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FHHL e3.0x8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NIC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(-DTQRF)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(-DTFRF)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(-D70QRF)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(-D70FRF)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(-D71QRF)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(-D71FRF)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(-D70QRF)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(-D70FRF)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PSU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Depth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46153" name="Picture 14" descr="SYS-2027TR-DIBQRF-DTRF_PullOut_Lef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93900" y="1166813"/>
            <a:ext cx="15367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4" name="Picture 14" descr="SYS-2027TR-DIBQRF-DTRF_PullOut_Lef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33800" y="1166813"/>
            <a:ext cx="15367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5" name="Picture 14" descr="SYS-2027TR-DIBQRF-DTRF_PullOut_Lef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26100" y="1149350"/>
            <a:ext cx="1536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6" name="Picture 14" descr="SYS-2027TR-DIBQRF-DTRF_PullOut_Lef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4900" y="1166813"/>
            <a:ext cx="15367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7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2450" y="617538"/>
            <a:ext cx="1530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58" name="Picture 7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33425"/>
            <a:ext cx="482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2400" y="1504950"/>
            <a:ext cx="1320800" cy="428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6438" y="960438"/>
            <a:ext cx="766762" cy="392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xmlns="" val="911409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SAS2 RAID Daughter Card</a:t>
            </a:r>
          </a:p>
        </p:txBody>
      </p:sp>
      <p:pic>
        <p:nvPicPr>
          <p:cNvPr id="235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28600" y="962025"/>
            <a:ext cx="4876800" cy="696913"/>
          </a:xfrm>
        </p:spPr>
      </p:pic>
      <p:sp>
        <p:nvSpPr>
          <p:cNvPr id="2357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169025"/>
            <a:ext cx="3810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458BD0-EA2B-432C-8F11-7D16BCF33995}" type="slidenum">
              <a:rPr lang="en-US">
                <a:solidFill>
                  <a:schemeClr val="bg1"/>
                </a:solidFill>
                <a:ea typeface="ＭＳ Ｐゴシック"/>
                <a:cs typeface="ＭＳ Ｐゴシック"/>
              </a:rPr>
              <a:pPr/>
              <a:t>12</a:t>
            </a:fld>
            <a:endParaRPr lang="en-US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174625" y="4402138"/>
          <a:ext cx="4854575" cy="914400"/>
        </p:xfrm>
        <a:graphic>
          <a:graphicData uri="http://schemas.openxmlformats.org/presentationml/2006/ole">
            <p:oleObj spid="_x0000_s1032" name="Bitmap Image" r:id="rId5" imgW="0" imgH="0" progId="PBrush">
              <p:embed/>
            </p:oleObj>
          </a:graphicData>
        </a:graphic>
      </p:graphicFrame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2782888"/>
            <a:ext cx="4876800" cy="628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05400" y="609600"/>
            <a:ext cx="3581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US" b="1" kern="0" dirty="0">
                <a:solidFill>
                  <a:srgbClr val="333399"/>
                </a:solidFill>
                <a:latin typeface="Arial"/>
                <a:cs typeface="Arial" pitchFamily="34" charset="0"/>
              </a:rPr>
              <a:t>BPN-ADP-SAS2-H6IR</a:t>
            </a:r>
            <a:endParaRPr lang="en-US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LSI 2108 Hardware RAID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6 port SAS2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512MB DDR2 cache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RAID 0, 1, 5, 6, 10, 50, 60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Battery backup header ready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16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US" b="1" kern="0" dirty="0">
                <a:solidFill>
                  <a:srgbClr val="333399"/>
                </a:solidFill>
                <a:latin typeface="Arial"/>
                <a:cs typeface="Arial" pitchFamily="34" charset="0"/>
              </a:rPr>
              <a:t>BPN-ADP-SAS2-L6i</a:t>
            </a:r>
            <a:endParaRPr lang="en-US" b="1" kern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LSI 2008 Software RAID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6 port SAS2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RAID 0, 1, 10, 5 (option)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16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en-US" b="1" kern="0" dirty="0">
                <a:solidFill>
                  <a:srgbClr val="333399"/>
                </a:solidFill>
                <a:latin typeface="Arial"/>
                <a:cs typeface="Arial" pitchFamily="34" charset="0"/>
              </a:rPr>
              <a:t>BPN-ADP-E16-L</a:t>
            </a:r>
            <a:endParaRPr lang="en-US" b="1" kern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sz="1600" kern="0" dirty="0">
                <a:solidFill>
                  <a:schemeClr val="accent2"/>
                </a:solidFill>
                <a:latin typeface="+mn-lt"/>
                <a:cs typeface="+mn-cs"/>
              </a:rPr>
              <a:t>LSI 2008 </a:t>
            </a:r>
            <a:r>
              <a:rPr lang="en-US" sz="1600" kern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with Expander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sz="1600" kern="0" dirty="0">
                <a:solidFill>
                  <a:schemeClr val="accent2"/>
                </a:solidFill>
                <a:latin typeface="+mn-lt"/>
                <a:cs typeface="+mn-cs"/>
              </a:rPr>
              <a:t>12 port SAS2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sz="1600" kern="0" dirty="0">
                <a:solidFill>
                  <a:schemeClr val="accent2"/>
                </a:solidFill>
                <a:latin typeface="+mn-lt"/>
                <a:cs typeface="+mn-cs"/>
              </a:rPr>
              <a:t>RAID 0, 1, 10, 5 (option)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16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25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MicroLP Card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505200" y="609600"/>
            <a:ext cx="5181600" cy="5638800"/>
          </a:xfrm>
        </p:spPr>
        <p:txBody>
          <a:bodyPr/>
          <a:lstStyle/>
          <a:p>
            <a:r>
              <a:rPr lang="en-US" sz="1600" dirty="0" smtClean="0"/>
              <a:t>AOC-CIBF-m1</a:t>
            </a:r>
          </a:p>
          <a:p>
            <a:pPr lvl="1"/>
            <a:r>
              <a:rPr lang="en-US" sz="1400" dirty="0" err="1" smtClean="0"/>
              <a:t>Mellanox</a:t>
            </a:r>
            <a:r>
              <a:rPr lang="en-US" sz="1400" dirty="0" smtClean="0"/>
              <a:t> ConnectX-3 FDR (56Gbps)</a:t>
            </a:r>
          </a:p>
          <a:p>
            <a:pPr lvl="1"/>
            <a:r>
              <a:rPr lang="en-US" sz="1400" dirty="0" smtClean="0"/>
              <a:t>Single QSFP connector + Dual USB 2.0 ports</a:t>
            </a:r>
          </a:p>
          <a:p>
            <a:pPr lvl="1"/>
            <a:r>
              <a:rPr lang="en-US" sz="1400" dirty="0" smtClean="0"/>
              <a:t>PCI-e x8 Gen. 3 (5GT/s), </a:t>
            </a:r>
            <a:r>
              <a:rPr lang="en-US" sz="1400" dirty="0" err="1" smtClean="0"/>
              <a:t>MicroLP</a:t>
            </a:r>
            <a:r>
              <a:rPr lang="en-US" sz="1400" dirty="0" smtClean="0"/>
              <a:t> Form Factor </a:t>
            </a:r>
          </a:p>
          <a:p>
            <a:pPr lvl="1"/>
            <a:r>
              <a:rPr lang="en-US" sz="1400" dirty="0" smtClean="0"/>
              <a:t>GPU communication acceleration</a:t>
            </a:r>
          </a:p>
          <a:p>
            <a:pPr lvl="1"/>
            <a:r>
              <a:rPr lang="en-US" sz="1400" dirty="0" smtClean="0"/>
              <a:t>Precision Clock Synchronization </a:t>
            </a:r>
          </a:p>
          <a:p>
            <a:pPr lvl="1"/>
            <a:r>
              <a:rPr lang="en-US" sz="1400" dirty="0" smtClean="0"/>
              <a:t>Hardware-based I/O virtualization</a:t>
            </a:r>
          </a:p>
          <a:p>
            <a:pPr lvl="1"/>
            <a:r>
              <a:rPr lang="en-US" sz="1400" dirty="0" smtClean="0"/>
              <a:t>Dynamic power management </a:t>
            </a:r>
          </a:p>
          <a:p>
            <a:pPr lvl="1"/>
            <a:r>
              <a:rPr lang="en-US" sz="1400" dirty="0" err="1" smtClean="0"/>
              <a:t>Fibre</a:t>
            </a:r>
            <a:r>
              <a:rPr lang="en-US" sz="1400" dirty="0" smtClean="0"/>
              <a:t> Channel encapsulation (</a:t>
            </a:r>
            <a:r>
              <a:rPr lang="en-US" sz="1400" dirty="0" err="1" smtClean="0"/>
              <a:t>FCoIB</a:t>
            </a:r>
            <a:r>
              <a:rPr lang="en-US" sz="1400" dirty="0" smtClean="0"/>
              <a:t> or </a:t>
            </a:r>
            <a:r>
              <a:rPr lang="en-US" sz="1400" dirty="0" err="1" smtClean="0"/>
              <a:t>FCoE</a:t>
            </a:r>
            <a:r>
              <a:rPr lang="en-US" sz="1400" dirty="0" smtClean="0"/>
              <a:t>) </a:t>
            </a:r>
          </a:p>
          <a:p>
            <a:pPr lvl="1"/>
            <a:r>
              <a:rPr lang="en-US" sz="1400" dirty="0" smtClean="0"/>
              <a:t>Ethernet encapsulation (</a:t>
            </a:r>
            <a:r>
              <a:rPr lang="en-US" sz="1400" dirty="0" err="1" smtClean="0"/>
              <a:t>EoIB</a:t>
            </a:r>
            <a:r>
              <a:rPr lang="en-US" sz="1400" dirty="0" smtClean="0"/>
              <a:t>)  </a:t>
            </a:r>
          </a:p>
          <a:p>
            <a:r>
              <a:rPr lang="en-US" sz="1600" dirty="0" smtClean="0"/>
              <a:t>AOC-CTG-i1S</a:t>
            </a:r>
          </a:p>
          <a:p>
            <a:pPr lvl="1"/>
            <a:r>
              <a:rPr lang="en-US" sz="1400" dirty="0" smtClean="0"/>
              <a:t>Intel® 82599EN, 10Gbps per port</a:t>
            </a:r>
          </a:p>
          <a:p>
            <a:pPr lvl="1"/>
            <a:r>
              <a:rPr lang="en-US" sz="1400" dirty="0" smtClean="0"/>
              <a:t>Single SFP+ Ports + Dual USB 2.0 ports</a:t>
            </a:r>
          </a:p>
          <a:p>
            <a:pPr lvl="1"/>
            <a:r>
              <a:rPr lang="en-US" sz="1400" dirty="0" smtClean="0"/>
              <a:t>PCI-e x8 Gen. 2 (5GT/s), </a:t>
            </a:r>
            <a:r>
              <a:rPr lang="en-US" sz="1400" dirty="0" err="1" smtClean="0"/>
              <a:t>MicroLP</a:t>
            </a:r>
            <a:r>
              <a:rPr lang="en-US" sz="1400" dirty="0" smtClean="0"/>
              <a:t> Form Factor</a:t>
            </a:r>
          </a:p>
          <a:p>
            <a:pPr lvl="1"/>
            <a:r>
              <a:rPr lang="en-US" sz="1400" dirty="0" smtClean="0"/>
              <a:t>Support for Fiber Channel over Ethernet (</a:t>
            </a:r>
            <a:r>
              <a:rPr lang="en-US" sz="1400" dirty="0" err="1" smtClean="0"/>
              <a:t>FCoE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Load balancing on multiple CPUs</a:t>
            </a:r>
          </a:p>
          <a:p>
            <a:pPr lvl="1"/>
            <a:r>
              <a:rPr lang="en-US" sz="1400" dirty="0" err="1" smtClean="0"/>
              <a:t>iSCSI</a:t>
            </a:r>
            <a:r>
              <a:rPr lang="en-US" sz="1400" dirty="0" smtClean="0"/>
              <a:t> remote boot support</a:t>
            </a:r>
          </a:p>
          <a:p>
            <a:pPr lvl="1"/>
            <a:r>
              <a:rPr lang="en-US" sz="1400" dirty="0" smtClean="0"/>
              <a:t>Intel® </a:t>
            </a:r>
            <a:r>
              <a:rPr lang="en-US" sz="1400" dirty="0" err="1" smtClean="0"/>
              <a:t>PROSet</a:t>
            </a:r>
            <a:r>
              <a:rPr lang="en-US" sz="1400" dirty="0" smtClean="0"/>
              <a:t> Utility for Windows Device Manager</a:t>
            </a:r>
          </a:p>
          <a:p>
            <a:pPr lvl="1"/>
            <a:r>
              <a:rPr lang="en-US" sz="1400" dirty="0" smtClean="0"/>
              <a:t>Next-Generation </a:t>
            </a:r>
            <a:r>
              <a:rPr lang="en-US" sz="1400" dirty="0" err="1" smtClean="0"/>
              <a:t>VMDq</a:t>
            </a:r>
            <a:r>
              <a:rPr lang="en-US" sz="1400" dirty="0" smtClean="0"/>
              <a:t> (64 queues per port)</a:t>
            </a:r>
          </a:p>
          <a:p>
            <a:pPr lvl="1"/>
            <a:r>
              <a:rPr lang="en-US" sz="1400" dirty="0" smtClean="0"/>
              <a:t>IPv6 Offloading</a:t>
            </a:r>
          </a:p>
          <a:p>
            <a:pPr lvl="1"/>
            <a:endParaRPr lang="en-US" sz="1400" dirty="0" smtClean="0"/>
          </a:p>
        </p:txBody>
      </p:sp>
      <p:pic>
        <p:nvPicPr>
          <p:cNvPr id="55299" name="Picture 44" descr="CIBF-m1 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143000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581400"/>
            <a:ext cx="28956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840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8229600" cy="487362"/>
          </a:xfrm>
        </p:spPr>
        <p:txBody>
          <a:bodyPr/>
          <a:lstStyle/>
          <a:p>
            <a:pPr eaLnBrk="1" hangingPunct="1"/>
            <a:r>
              <a:rPr lang="en-US" sz="2000" smtClean="0"/>
              <a:t>2U Twin</a:t>
            </a:r>
            <a:r>
              <a:rPr lang="en-US" sz="2000" baseline="30000" smtClean="0"/>
              <a:t>2</a:t>
            </a:r>
            <a:r>
              <a:rPr lang="en-US" sz="2000" smtClean="0"/>
              <a:t>/Twin/Twin</a:t>
            </a:r>
            <a:r>
              <a:rPr lang="en-US" sz="2000" baseline="30000" smtClean="0"/>
              <a:t>2</a:t>
            </a:r>
            <a:r>
              <a:rPr lang="en-US" sz="2000" smtClean="0"/>
              <a:t>+/Twin+ X9 series model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313" y="762000"/>
          <a:ext cx="8904288" cy="2557120"/>
        </p:xfrm>
        <a:graphic>
          <a:graphicData uri="http://schemas.openxmlformats.org/drawingml/2006/table">
            <a:tbl>
              <a:tblPr/>
              <a:tblGrid>
                <a:gridCol w="839788"/>
                <a:gridCol w="1343025"/>
                <a:gridCol w="1344612"/>
                <a:gridCol w="1344613"/>
                <a:gridCol w="1344612"/>
                <a:gridCol w="1343025"/>
                <a:gridCol w="1344613"/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 Twin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models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Storage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3.5" HDD x3 /node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2.5" HDD x6 /node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Intel PCH-A SATA3+SATA2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</a:t>
                      </a:r>
                      <a:b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(SW RAID)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(HW RAID)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Intel PCH-A SATA3+SATA2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(SW RAID)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(HW RAID)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GbE only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QDR IB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6027TR-HTQRF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6027TR-H70QRF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6027TR-H71QRF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2027TR-HTQRF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2027TR-H70QRF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2027TR-H71QRF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FDR IB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6027TR-HTFRF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6027TR-H70FRF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6027TR-H71FRF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2027TR-HTFRF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2027TR-H70FRF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2027TR-H71FRF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 Twin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 models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GbE only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6027TR-HTRF+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6027TR-H70RF+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6027TR-H71RF+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2027TR-HTRF+</a:t>
                      </a:r>
                    </a:p>
                  </a:txBody>
                  <a:tcPr marL="36000" marR="36000" marT="35995" marB="3599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2027TR-H70RF+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2027TR-H71RF+</a:t>
                      </a:r>
                    </a:p>
                  </a:txBody>
                  <a:tcPr marL="36000" marR="36000" marT="35995" marB="35995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313" y="3505200"/>
          <a:ext cx="8904288" cy="2557184"/>
        </p:xfrm>
        <a:graphic>
          <a:graphicData uri="http://schemas.openxmlformats.org/drawingml/2006/table">
            <a:tbl>
              <a:tblPr/>
              <a:tblGrid>
                <a:gridCol w="839788"/>
                <a:gridCol w="1343025"/>
                <a:gridCol w="1344612"/>
                <a:gridCol w="1344613"/>
                <a:gridCol w="1344612"/>
                <a:gridCol w="1343025"/>
                <a:gridCol w="1344613"/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 Twin models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Storage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3.5" HDD x6 /node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2.5" HDD x12 /node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Intel PCH-A SATA3+SATA2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(SW RAID)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(HW RAID)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Intel PCH-A SATA3+SATA2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with Expander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(HW RAID)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GbE only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6027TR-DTRF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QDR IB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6027TR-DTQRF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6027TR-D70QRF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6027TR-D71QRF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2027TR-D70QRF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FDR IB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6027TR-DTFRF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6027TR-D70FRF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6027TR-D71FRF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2027TR-D70FRF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 Twin+ models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GbE only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6027TR-DTRF+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6027TR-D70RF+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6027TR-D71RF+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N/A</a:t>
                      </a:r>
                    </a:p>
                  </a:txBody>
                  <a:tcPr marL="36000" marR="36000" marT="35999" marB="359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2027TR-D70RF+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6000" marR="36000" marT="35999" marB="359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5565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2U Twin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334000"/>
          </a:xfrm>
        </p:spPr>
        <p:txBody>
          <a:bodyPr/>
          <a:lstStyle/>
          <a:p>
            <a:r>
              <a:rPr lang="en-US" dirty="0" smtClean="0"/>
              <a:t>For 2U Twin2 it is 115W at 35C.</a:t>
            </a:r>
          </a:p>
          <a:p>
            <a:r>
              <a:rPr lang="en-US" dirty="0"/>
              <a:t> </a:t>
            </a:r>
            <a:r>
              <a:rPr lang="en-US" dirty="0" smtClean="0"/>
              <a:t>HDD less also support 130W at 35C.</a:t>
            </a:r>
          </a:p>
          <a:p>
            <a:r>
              <a:rPr lang="en-US" dirty="0" smtClean="0"/>
              <a:t>130W at 30C full load front drive.</a:t>
            </a:r>
          </a:p>
          <a:p>
            <a:r>
              <a:rPr lang="en-US" dirty="0" smtClean="0"/>
              <a:t>If you like to support 135W we need to use special fan also has some limitation.</a:t>
            </a:r>
          </a:p>
          <a:p>
            <a:endParaRPr lang="en-US" dirty="0" smtClean="0"/>
          </a:p>
          <a:p>
            <a:r>
              <a:rPr lang="en-US" dirty="0" smtClean="0"/>
              <a:t>For 2U Twin can support 130W at 35C. (SNK-P0048P rear)</a:t>
            </a:r>
          </a:p>
          <a:p>
            <a:r>
              <a:rPr lang="en-US" dirty="0" smtClean="0"/>
              <a:t>If like to support 135W we have new </a:t>
            </a:r>
            <a:r>
              <a:rPr lang="en-US" dirty="0" err="1" smtClean="0"/>
              <a:t>heatsink</a:t>
            </a:r>
            <a:r>
              <a:rPr lang="en-US" dirty="0" smtClean="0"/>
              <a:t> coming will support that. (SNK-P0048PW rear)</a:t>
            </a:r>
          </a:p>
          <a:p>
            <a:r>
              <a:rPr lang="en-US" dirty="0" smtClean="0"/>
              <a:t>For 2U Twin+ support 135W at 35C or higher temp.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562751"/>
            <a:ext cx="9144000" cy="2295249"/>
          </a:xfrm>
          <a:prstGeom prst="rect">
            <a:avLst/>
          </a:prstGeom>
          <a:gradFill>
            <a:gsLst>
              <a:gs pos="38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7000" y="685800"/>
            <a:ext cx="25146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5200" y="685800"/>
            <a:ext cx="27432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200" y="685800"/>
            <a:ext cx="32004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" y="2286000"/>
            <a:ext cx="29718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200" y="3733800"/>
            <a:ext cx="29718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29000" y="5029200"/>
            <a:ext cx="2438400" cy="1676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200" y="5334000"/>
            <a:ext cx="29718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8315" name="Picture 45" descr="SYS-6027TR-_HLIBQRF_HLRF_Left_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38600" y="1066800"/>
            <a:ext cx="1752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26" descr="SC829BTQ-R920WB_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38200" y="1057275"/>
            <a:ext cx="1401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027113"/>
            <a:ext cx="168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47" descr="C:\Users\eileenx\Desktop\7047R-TXF_1 (2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4067175"/>
            <a:ext cx="1384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114800" y="5481638"/>
            <a:ext cx="1066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35" descr="SYS-6017R-TDF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26670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1" name="Picture 13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" y="5638800"/>
            <a:ext cx="1631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248400" y="5410200"/>
            <a:ext cx="27432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8323" name="Picture 2" descr="C:\Users\paulm\Pictures\chassis image\sc846b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5867400"/>
            <a:ext cx="1676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>
          <a:xfrm>
            <a:off x="6324600" y="2286000"/>
            <a:ext cx="26670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48400" y="3733800"/>
            <a:ext cx="27432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8326" name="Picture 33" descr="SC504+X9SPC_sm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705600" y="27432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7" name="Picture 11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4114800"/>
            <a:ext cx="163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8" name="TextBox 37"/>
          <p:cNvSpPr txBox="1">
            <a:spLocks noChangeArrowheads="1"/>
          </p:cNvSpPr>
          <p:nvPr/>
        </p:nvSpPr>
        <p:spPr bwMode="auto">
          <a:xfrm>
            <a:off x="76200" y="685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Resource Optimized (WIO/UIO)</a:t>
            </a:r>
          </a:p>
        </p:txBody>
      </p:sp>
      <p:sp>
        <p:nvSpPr>
          <p:cNvPr id="98329" name="Rectangle 38"/>
          <p:cNvSpPr>
            <a:spLocks noChangeArrowheads="1"/>
          </p:cNvSpPr>
          <p:nvPr/>
        </p:nvSpPr>
        <p:spPr bwMode="auto">
          <a:xfrm>
            <a:off x="3505200" y="6969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Twin Architecture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98330" name="Rectangle 43"/>
          <p:cNvSpPr>
            <a:spLocks noChangeArrowheads="1"/>
          </p:cNvSpPr>
          <p:nvPr/>
        </p:nvSpPr>
        <p:spPr bwMode="auto">
          <a:xfrm>
            <a:off x="6477000" y="685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GPU SuperComputing</a:t>
            </a:r>
          </a:p>
        </p:txBody>
      </p:sp>
      <p:sp>
        <p:nvSpPr>
          <p:cNvPr id="98331" name="Rectangle 44"/>
          <p:cNvSpPr>
            <a:spLocks noChangeArrowheads="1"/>
          </p:cNvSpPr>
          <p:nvPr/>
        </p:nvSpPr>
        <p:spPr bwMode="auto">
          <a:xfrm>
            <a:off x="6324600" y="2286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Embedded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98332" name="Rectangle 45"/>
          <p:cNvSpPr>
            <a:spLocks noChangeArrowheads="1"/>
          </p:cNvSpPr>
          <p:nvPr/>
        </p:nvSpPr>
        <p:spPr bwMode="auto">
          <a:xfrm>
            <a:off x="6248400" y="3733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SuperBlade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98333" name="Rectangle 46"/>
          <p:cNvSpPr>
            <a:spLocks noChangeArrowheads="1"/>
          </p:cNvSpPr>
          <p:nvPr/>
        </p:nvSpPr>
        <p:spPr bwMode="auto">
          <a:xfrm>
            <a:off x="6248400" y="5410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Storage Server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98334" name="Rectangle 47"/>
          <p:cNvSpPr>
            <a:spLocks noChangeArrowheads="1"/>
          </p:cNvSpPr>
          <p:nvPr/>
        </p:nvSpPr>
        <p:spPr bwMode="auto">
          <a:xfrm>
            <a:off x="3429000" y="51165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Workstation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98335" name="Rectangle 48"/>
          <p:cNvSpPr>
            <a:spLocks noChangeArrowheads="1"/>
          </p:cNvSpPr>
          <p:nvPr/>
        </p:nvSpPr>
        <p:spPr bwMode="auto">
          <a:xfrm>
            <a:off x="76200" y="5334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Mainstream Business Solutions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98336" name="Rectangle 49"/>
          <p:cNvSpPr>
            <a:spLocks noChangeArrowheads="1"/>
          </p:cNvSpPr>
          <p:nvPr/>
        </p:nvSpPr>
        <p:spPr bwMode="auto">
          <a:xfrm>
            <a:off x="77788" y="3733800"/>
            <a:ext cx="2970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Application Optimized: Multi I/O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98337" name="Rectangle 50"/>
          <p:cNvSpPr>
            <a:spLocks noChangeArrowheads="1"/>
          </p:cNvSpPr>
          <p:nvPr/>
        </p:nvSpPr>
        <p:spPr bwMode="auto">
          <a:xfrm>
            <a:off x="80963" y="2286000"/>
            <a:ext cx="289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Data Center Optimized</a:t>
            </a:r>
            <a:endParaRPr lang="en-US">
              <a:solidFill>
                <a:srgbClr val="E5E5F7"/>
              </a:solidFill>
            </a:endParaRPr>
          </a:p>
        </p:txBody>
      </p:sp>
      <p:pic>
        <p:nvPicPr>
          <p:cNvPr id="98338" name="Picture 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24200" y="2789238"/>
            <a:ext cx="3048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58975"/>
            <a:ext cx="85344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Times New Roman" pitchFamily="18" charset="0"/>
              </a:rPr>
              <a:t>Data Center Optimized</a:t>
            </a:r>
            <a:br>
              <a:rPr lang="en-US" sz="3600" smtClean="0">
                <a:cs typeface="Times New Roman" pitchFamily="18" charset="0"/>
              </a:rPr>
            </a:br>
            <a:r>
              <a:rPr lang="en-US" sz="3600" smtClean="0">
                <a:cs typeface="Times New Roman" pitchFamily="18" charset="0"/>
              </a:rPr>
              <a:t>Servers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172608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15975"/>
            <a:ext cx="23526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43" name="Picture 35" descr="SYS-6017R-TD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058863"/>
            <a:ext cx="20669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8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/>
              <a:t>Data Center Cost  Effective Solutions</a:t>
            </a:r>
          </a:p>
        </p:txBody>
      </p:sp>
      <p:graphicFrame>
        <p:nvGraphicFramePr>
          <p:cNvPr id="102551" name="Group 151"/>
          <p:cNvGraphicFramePr>
            <a:graphicFrameLocks noGrp="1"/>
          </p:cNvGraphicFramePr>
          <p:nvPr/>
        </p:nvGraphicFramePr>
        <p:xfrm>
          <a:off x="152400" y="2286000"/>
          <a:ext cx="8839200" cy="4329113"/>
        </p:xfrm>
        <a:graphic>
          <a:graphicData uri="http://schemas.openxmlformats.org/drawingml/2006/table">
            <a:tbl>
              <a:tblPr/>
              <a:tblGrid>
                <a:gridCol w="2133600"/>
                <a:gridCol w="3352800"/>
                <a:gridCol w="3352800"/>
              </a:tblGrid>
              <a:tr h="437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 Name (SYS-) </a:t>
                      </a:r>
                    </a:p>
                  </a:txBody>
                  <a:tcPr marL="36000" marR="36000" marT="36016" marB="360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6017R-TDF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6017R-TDF+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59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CPU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(115W / 35 °C) (130W / 30 °C)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(115W / 35 °C) (130W / 30 °C)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Memory (Max.)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DDR3 1600 Reg ECC,256GB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 DDR3 1600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Reg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ECC,512GB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HDD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4x hot-swap 3.5" SATA2 HDD bays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D388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4x hot-swap 3.5" SATA2 HDD bays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D388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Controller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 C602 (PCH-A)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D388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C602J (PCH-J)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I/O slots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PCI-E 3.0 x16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88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PCI-E 3.0 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159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NIC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GbE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(I350)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GbE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(I350)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159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PSU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440W Platinum Level power supply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600W Gold Level power supplies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D388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3159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Depth 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 25.6" (650mm)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 25.6" (650mm)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5598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Features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Earth Friendly Bulk Pack  (20 sys/pack)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Quick release slide rail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Earth Friendly Bulk Pack  (20 sys/pack)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Quick release slide rail</a:t>
                      </a:r>
                    </a:p>
                  </a:txBody>
                  <a:tcPr marL="36000" marR="36000" marT="36016" marB="360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</a:tbl>
          </a:graphicData>
        </a:graphic>
      </p:graphicFrame>
      <p:pic>
        <p:nvPicPr>
          <p:cNvPr id="10295" name="Picture 4" descr="http://t0.gstatic.com/images?q=tbn:ANd9GcTk8MVwtVOk3FrVlKka0xr9ubjKDaGsQCJdNu9CyLPvSrpp2O4qmb5MQLc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733425"/>
            <a:ext cx="4143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6" name="Picture 10" descr="X9DRD-iF_mo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944563"/>
            <a:ext cx="9985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29200" y="1009650"/>
            <a:ext cx="1195388" cy="1200150"/>
            <a:chOff x="4868367" y="1163104"/>
            <a:chExt cx="3676846" cy="4032525"/>
          </a:xfrm>
        </p:grpSpPr>
        <p:pic>
          <p:nvPicPr>
            <p:cNvPr id="10299" name="Picture 12" descr="X9DRD-7LN4F_mod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68367" y="1163104"/>
              <a:ext cx="3676846" cy="403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0" name="Picture 13" descr="X9DRD-7LN4F_mod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72400" y="4038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8" name="Picture 2" descr="http://www.e-network.fr/media/site/80PlusGol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685800"/>
            <a:ext cx="3746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6048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562751"/>
            <a:ext cx="9144000" cy="2295249"/>
          </a:xfrm>
          <a:prstGeom prst="rect">
            <a:avLst/>
          </a:prstGeom>
          <a:gradFill>
            <a:gsLst>
              <a:gs pos="38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7000" y="685800"/>
            <a:ext cx="25146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5200" y="685800"/>
            <a:ext cx="27432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200" y="685800"/>
            <a:ext cx="32004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" y="2286000"/>
            <a:ext cx="29718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200" y="3733800"/>
            <a:ext cx="29718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29000" y="5029200"/>
            <a:ext cx="2438400" cy="1676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200" y="5334000"/>
            <a:ext cx="29718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891" name="Picture 45" descr="SYS-6027TR-_HLIBQRF_HLRF_Left_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38600" y="1066800"/>
            <a:ext cx="1752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2" name="Picture 26" descr="SC829BTQ-R920WB_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38200" y="1057275"/>
            <a:ext cx="1401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3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027113"/>
            <a:ext cx="168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4" name="Picture 47" descr="C:\Users\eileenx\Desktop\7047R-TXF_1 (2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4067175"/>
            <a:ext cx="1384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5" name="Picture 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114800" y="5481638"/>
            <a:ext cx="1066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6" name="Picture 35" descr="SYS-6017R-TDF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26670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7" name="Picture 13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" y="5638800"/>
            <a:ext cx="1631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248400" y="5410200"/>
            <a:ext cx="27432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899" name="Picture 2" descr="C:\Users\paulm\Pictures\chassis image\sc846b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5867400"/>
            <a:ext cx="1676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>
          <a:xfrm>
            <a:off x="6324600" y="2286000"/>
            <a:ext cx="26670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48400" y="3733800"/>
            <a:ext cx="27432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02" name="Picture 33" descr="SC504+X9SPC_sm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705600" y="27432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3" name="Picture 11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4114800"/>
            <a:ext cx="163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4" name="TextBox 37"/>
          <p:cNvSpPr txBox="1">
            <a:spLocks noChangeArrowheads="1"/>
          </p:cNvSpPr>
          <p:nvPr/>
        </p:nvSpPr>
        <p:spPr bwMode="auto">
          <a:xfrm>
            <a:off x="76200" y="685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Resource Optimized (WIO/UIO)</a:t>
            </a:r>
          </a:p>
        </p:txBody>
      </p:sp>
      <p:sp>
        <p:nvSpPr>
          <p:cNvPr id="122905" name="Rectangle 38"/>
          <p:cNvSpPr>
            <a:spLocks noChangeArrowheads="1"/>
          </p:cNvSpPr>
          <p:nvPr/>
        </p:nvSpPr>
        <p:spPr bwMode="auto">
          <a:xfrm>
            <a:off x="3505200" y="6969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Twin Architecture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6" name="Rectangle 43"/>
          <p:cNvSpPr>
            <a:spLocks noChangeArrowheads="1"/>
          </p:cNvSpPr>
          <p:nvPr/>
        </p:nvSpPr>
        <p:spPr bwMode="auto">
          <a:xfrm>
            <a:off x="6477000" y="685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GPU SuperComputing</a:t>
            </a:r>
          </a:p>
        </p:txBody>
      </p:sp>
      <p:sp>
        <p:nvSpPr>
          <p:cNvPr id="122907" name="Rectangle 44"/>
          <p:cNvSpPr>
            <a:spLocks noChangeArrowheads="1"/>
          </p:cNvSpPr>
          <p:nvPr/>
        </p:nvSpPr>
        <p:spPr bwMode="auto">
          <a:xfrm>
            <a:off x="6324600" y="2286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Embedded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8" name="Rectangle 45"/>
          <p:cNvSpPr>
            <a:spLocks noChangeArrowheads="1"/>
          </p:cNvSpPr>
          <p:nvPr/>
        </p:nvSpPr>
        <p:spPr bwMode="auto">
          <a:xfrm>
            <a:off x="6248400" y="3733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SuperBlade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09" name="Rectangle 46"/>
          <p:cNvSpPr>
            <a:spLocks noChangeArrowheads="1"/>
          </p:cNvSpPr>
          <p:nvPr/>
        </p:nvSpPr>
        <p:spPr bwMode="auto">
          <a:xfrm>
            <a:off x="6248400" y="5410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Storage Server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10" name="Rectangle 47"/>
          <p:cNvSpPr>
            <a:spLocks noChangeArrowheads="1"/>
          </p:cNvSpPr>
          <p:nvPr/>
        </p:nvSpPr>
        <p:spPr bwMode="auto">
          <a:xfrm>
            <a:off x="3429000" y="51165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Workstation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122911" name="Rectangle 48"/>
          <p:cNvSpPr>
            <a:spLocks noChangeArrowheads="1"/>
          </p:cNvSpPr>
          <p:nvPr/>
        </p:nvSpPr>
        <p:spPr bwMode="auto">
          <a:xfrm>
            <a:off x="76200" y="5334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Mainstream Business Solutions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122912" name="Rectangle 49"/>
          <p:cNvSpPr>
            <a:spLocks noChangeArrowheads="1"/>
          </p:cNvSpPr>
          <p:nvPr/>
        </p:nvSpPr>
        <p:spPr bwMode="auto">
          <a:xfrm>
            <a:off x="77788" y="3733800"/>
            <a:ext cx="2970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Application Optimized: Multi I/O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122913" name="Rectangle 50"/>
          <p:cNvSpPr>
            <a:spLocks noChangeArrowheads="1"/>
          </p:cNvSpPr>
          <p:nvPr/>
        </p:nvSpPr>
        <p:spPr bwMode="auto">
          <a:xfrm>
            <a:off x="80963" y="2286000"/>
            <a:ext cx="289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Data Center Optimized</a:t>
            </a:r>
            <a:endParaRPr lang="en-US">
              <a:solidFill>
                <a:srgbClr val="E5E5F7"/>
              </a:solidFill>
            </a:endParaRPr>
          </a:p>
        </p:txBody>
      </p:sp>
      <p:pic>
        <p:nvPicPr>
          <p:cNvPr id="122914" name="Picture 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24200" y="2789238"/>
            <a:ext cx="3048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2362200"/>
          </a:xfrm>
        </p:spPr>
        <p:txBody>
          <a:bodyPr/>
          <a:lstStyle/>
          <a:p>
            <a:pPr eaLnBrk="1" hangingPunct="1"/>
            <a:r>
              <a:rPr lang="en-US" sz="4000" smtClean="0"/>
              <a:t>GPU SuperComputing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2000" smtClean="0"/>
              <a:t>High-Performance, Enterprise-Class Super Computing</a:t>
            </a:r>
            <a:br>
              <a:rPr lang="en-US" sz="2000" smtClean="0"/>
            </a:br>
            <a:r>
              <a:rPr lang="en-US" sz="2000" smtClean="0"/>
              <a:t>GPU Accelerated Computation</a:t>
            </a:r>
            <a:br>
              <a:rPr lang="en-US" sz="2000" smtClean="0"/>
            </a:br>
            <a:r>
              <a:rPr lang="en-US" sz="2000" smtClean="0"/>
              <a:t>Engineering &amp; Scientific </a:t>
            </a:r>
            <a:br>
              <a:rPr lang="en-US" sz="2000" smtClean="0"/>
            </a:br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xmlns="" val="2887991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 bwMode="auto">
          <a:xfrm>
            <a:off x="6934201" y="1922463"/>
            <a:ext cx="1981200" cy="127793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131076" name="Picture 4" descr="http://reseller.supermicro.com/sites/reseller/files/imagecache/600px_wide/imagelibrary/sc747_angled_opened_wide_m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1825" y="1828800"/>
            <a:ext cx="3533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Tower / 4U Rackmount GPU Server Features</a:t>
            </a:r>
            <a:endParaRPr lang="en-US" sz="2400" baseline="30000" smtClean="0">
              <a:latin typeface="Tahoma" pitchFamily="34" charset="0"/>
            </a:endParaRPr>
          </a:p>
        </p:txBody>
      </p:sp>
      <p:grpSp>
        <p:nvGrpSpPr>
          <p:cNvPr id="131078" name="Group 21"/>
          <p:cNvGrpSpPr>
            <a:grpSpLocks/>
          </p:cNvGrpSpPr>
          <p:nvPr/>
        </p:nvGrpSpPr>
        <p:grpSpPr bwMode="auto">
          <a:xfrm>
            <a:off x="6400800" y="5257800"/>
            <a:ext cx="2574925" cy="571500"/>
            <a:chOff x="152400" y="914400"/>
            <a:chExt cx="2819400" cy="952500"/>
          </a:xfrm>
        </p:grpSpPr>
        <p:sp>
          <p:nvSpPr>
            <p:cNvPr id="98" name="Rounded Rectangle 97"/>
            <p:cNvSpPr/>
            <p:nvPr/>
          </p:nvSpPr>
          <p:spPr>
            <a:xfrm>
              <a:off x="152400" y="914400"/>
              <a:ext cx="2819400" cy="9525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131115" name="TextBox 23"/>
            <p:cNvSpPr txBox="1">
              <a:spLocks noChangeArrowheads="1"/>
            </p:cNvSpPr>
            <p:nvPr/>
          </p:nvSpPr>
          <p:spPr bwMode="auto">
            <a:xfrm>
              <a:off x="310399" y="914400"/>
              <a:ext cx="2661401" cy="87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8 Hotswap 3.5” 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SATA/SSD Drive</a:t>
              </a:r>
            </a:p>
          </p:txBody>
        </p:sp>
      </p:grpSp>
      <p:sp>
        <p:nvSpPr>
          <p:cNvPr id="120" name="Rounded Rectangle 119"/>
          <p:cNvSpPr/>
          <p:nvPr/>
        </p:nvSpPr>
        <p:spPr bwMode="auto">
          <a:xfrm>
            <a:off x="3436937" y="687388"/>
            <a:ext cx="3573463" cy="7604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82" name="TextBox 57"/>
          <p:cNvSpPr txBox="1">
            <a:spLocks noChangeArrowheads="1"/>
          </p:cNvSpPr>
          <p:nvPr/>
        </p:nvSpPr>
        <p:spPr bwMode="auto">
          <a:xfrm>
            <a:off x="3505200" y="7874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Up to 4 Double Width GPU cards + 2 PCIe3.0x8, 1 PCIe2.0x4</a:t>
            </a:r>
            <a:endParaRPr lang="en-US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1083" name="TextBox 64"/>
          <p:cNvSpPr txBox="1">
            <a:spLocks noChangeArrowheads="1"/>
          </p:cNvSpPr>
          <p:nvPr/>
        </p:nvSpPr>
        <p:spPr bwMode="auto">
          <a:xfrm>
            <a:off x="912813" y="838200"/>
            <a:ext cx="1230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328838" y="4964693"/>
            <a:ext cx="2266950" cy="865187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87" name="TextBox 79"/>
          <p:cNvSpPr txBox="1">
            <a:spLocks noChangeArrowheads="1"/>
          </p:cNvSpPr>
          <p:nvPr/>
        </p:nvSpPr>
        <p:spPr bwMode="auto">
          <a:xfrm>
            <a:off x="3352800" y="5029200"/>
            <a:ext cx="213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Optimize Cooling System Design</a:t>
            </a:r>
          </a:p>
        </p:txBody>
      </p:sp>
      <p:pic>
        <p:nvPicPr>
          <p:cNvPr id="131088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225" y="5359400"/>
            <a:ext cx="463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9" name="TextBox 52"/>
          <p:cNvSpPr txBox="1">
            <a:spLocks noChangeArrowheads="1"/>
          </p:cNvSpPr>
          <p:nvPr/>
        </p:nvSpPr>
        <p:spPr bwMode="auto">
          <a:xfrm>
            <a:off x="6934200" y="2066925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Intel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Xeon</a:t>
            </a:r>
            <a:r>
              <a:rPr lang="en-US" sz="1400" baseline="30000" dirty="0">
                <a:latin typeface="Tahoma" pitchFamily="34" charset="0"/>
              </a:rPr>
              <a:t>®</a:t>
            </a:r>
            <a:r>
              <a:rPr lang="en-US" sz="1400" dirty="0">
                <a:latin typeface="Tahoma" pitchFamily="34" charset="0"/>
              </a:rPr>
              <a:t> Sandy Bridge E5-2600 Series Socket </a:t>
            </a:r>
            <a:r>
              <a:rPr lang="en-US" sz="1400" dirty="0" smtClean="0">
                <a:latin typeface="Tahoma" pitchFamily="34" charset="0"/>
              </a:rPr>
              <a:t>R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Support 150W</a:t>
            </a: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1091" name="TextBox 34"/>
          <p:cNvSpPr txBox="1">
            <a:spLocks noChangeArrowheads="1"/>
          </p:cNvSpPr>
          <p:nvPr/>
        </p:nvSpPr>
        <p:spPr bwMode="auto">
          <a:xfrm>
            <a:off x="2293938" y="4792663"/>
            <a:ext cx="86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>
              <a:solidFill>
                <a:srgbClr val="000099"/>
              </a:solidFill>
              <a:latin typeface="Calibri" pitchFamily="34" charset="0"/>
              <a:ea typeface="Meiryo"/>
              <a:cs typeface="Calibri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811962" y="3352800"/>
            <a:ext cx="2187490" cy="14208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1095" name="TextBox 8"/>
          <p:cNvSpPr txBox="1">
            <a:spLocks noChangeArrowheads="1"/>
          </p:cNvSpPr>
          <p:nvPr/>
        </p:nvSpPr>
        <p:spPr bwMode="auto">
          <a:xfrm>
            <a:off x="6888163" y="3478213"/>
            <a:ext cx="2103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Platinum level </a:t>
            </a:r>
          </a:p>
          <a:p>
            <a:r>
              <a:rPr lang="en-US" sz="1400">
                <a:latin typeface="Tahoma" pitchFamily="34" charset="0"/>
              </a:rPr>
              <a:t>high efficient </a:t>
            </a: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1620W</a:t>
            </a:r>
            <a:r>
              <a:rPr lang="en-US" sz="1400">
                <a:latin typeface="Tahoma" pitchFamily="34" charset="0"/>
              </a:rPr>
              <a:t> redundant power supply</a:t>
            </a:r>
          </a:p>
        </p:txBody>
      </p:sp>
      <p:pic>
        <p:nvPicPr>
          <p:cNvPr id="131096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9150" y="4240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7" name="TextBox 27"/>
          <p:cNvSpPr txBox="1">
            <a:spLocks noChangeArrowheads="1"/>
          </p:cNvSpPr>
          <p:nvPr/>
        </p:nvSpPr>
        <p:spPr bwMode="auto">
          <a:xfrm>
            <a:off x="304800" y="58674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latin typeface="Calibri" pitchFamily="34" charset="0"/>
                <a:ea typeface="Meiryo"/>
                <a:cs typeface="Calibri" pitchFamily="34" charset="0"/>
              </a:rPr>
              <a:t>X9DRG-QF</a:t>
            </a:r>
            <a:endParaRPr lang="en-US" altLang="en-US" sz="1600" b="1" dirty="0">
              <a:latin typeface="Calibri" pitchFamily="34" charset="0"/>
              <a:ea typeface="Meiryo"/>
              <a:cs typeface="Calibri" pitchFamily="34" charset="0"/>
            </a:endParaRPr>
          </a:p>
        </p:txBody>
      </p:sp>
      <p:pic>
        <p:nvPicPr>
          <p:cNvPr id="131098" name="Picture 43" descr="X9DRG-QF_mod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3697288"/>
            <a:ext cx="2362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099" name="Group 47"/>
          <p:cNvGrpSpPr>
            <a:grpSpLocks/>
          </p:cNvGrpSpPr>
          <p:nvPr/>
        </p:nvGrpSpPr>
        <p:grpSpPr bwMode="auto">
          <a:xfrm>
            <a:off x="1587500" y="990600"/>
            <a:ext cx="1689100" cy="2514600"/>
            <a:chOff x="0" y="990600"/>
            <a:chExt cx="1689373" cy="2514600"/>
          </a:xfrm>
        </p:grpSpPr>
        <p:pic>
          <p:nvPicPr>
            <p:cNvPr id="131107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288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8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0574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9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362200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10" name="Picture 2" descr="https://encrypted-tbn3.google.com/images?q=tbn:ANd9GcSXMoW3RZGrf8ECnKTV6CIUMaQOxRlsMvLzbW_cLjql5Bpoky2J5A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2659993"/>
              <a:ext cx="1143000" cy="84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111" name="Rectangle 44"/>
            <p:cNvSpPr>
              <a:spLocks noChangeArrowheads="1"/>
            </p:cNvSpPr>
            <p:nvPr/>
          </p:nvSpPr>
          <p:spPr bwMode="auto">
            <a:xfrm>
              <a:off x="0" y="990600"/>
              <a:ext cx="168937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</a:rPr>
                <a:t>SYS-7047GR-TPRF</a:t>
              </a:r>
            </a:p>
            <a:p>
              <a:r>
                <a:rPr lang="en-US" altLang="ja-JP" sz="1600" b="1" dirty="0">
                  <a:latin typeface="Calibri" pitchFamily="34" charset="0"/>
                  <a:ea typeface="Meiryo"/>
                  <a:cs typeface="Calibri" pitchFamily="34" charset="0"/>
                </a:rPr>
                <a:t>   4 M-series</a:t>
              </a:r>
            </a:p>
            <a:p>
              <a:r>
                <a:rPr lang="en-US" altLang="ja-JP" sz="1600" b="1" dirty="0">
                  <a:latin typeface="Calibri" pitchFamily="34" charset="0"/>
                  <a:ea typeface="Meiryo"/>
                  <a:cs typeface="Calibri" pitchFamily="34" charset="0"/>
                </a:rPr>
                <a:t>   GPU Cards</a:t>
              </a:r>
              <a:endParaRPr lang="en-US" altLang="en-US" sz="1600" b="1" dirty="0">
                <a:latin typeface="Calibri" pitchFamily="34" charset="0"/>
                <a:ea typeface="Meiryo"/>
                <a:cs typeface="Calibri" pitchFamily="34" charset="0"/>
              </a:endParaRPr>
            </a:p>
            <a:p>
              <a:endParaRPr lang="en-US" sz="1600" b="1" dirty="0">
                <a:latin typeface="Calibri" pitchFamily="34" charset="0"/>
              </a:endParaRPr>
            </a:p>
          </p:txBody>
        </p:sp>
      </p:grpSp>
      <p:grpSp>
        <p:nvGrpSpPr>
          <p:cNvPr id="131100" name="Group 53"/>
          <p:cNvGrpSpPr>
            <a:grpSpLocks/>
          </p:cNvGrpSpPr>
          <p:nvPr/>
        </p:nvGrpSpPr>
        <p:grpSpPr bwMode="auto">
          <a:xfrm>
            <a:off x="0" y="990600"/>
            <a:ext cx="1581150" cy="2590800"/>
            <a:chOff x="0" y="990600"/>
            <a:chExt cx="1580369" cy="2590800"/>
          </a:xfrm>
        </p:grpSpPr>
        <p:sp>
          <p:nvSpPr>
            <p:cNvPr id="131102" name="Rectangle 45"/>
            <p:cNvSpPr>
              <a:spLocks noChangeArrowheads="1"/>
            </p:cNvSpPr>
            <p:nvPr/>
          </p:nvSpPr>
          <p:spPr bwMode="auto">
            <a:xfrm>
              <a:off x="0" y="990600"/>
              <a:ext cx="158036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SYS-7047GR-TRF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4 C-series</a:t>
              </a:r>
            </a:p>
            <a:p>
              <a:r>
                <a:rPr lang="en-US" altLang="ja-JP" sz="1600" b="1">
                  <a:latin typeface="Calibri" pitchFamily="34" charset="0"/>
                  <a:ea typeface="Meiryo"/>
                  <a:cs typeface="Calibri" pitchFamily="34" charset="0"/>
                </a:rPr>
                <a:t>   GPU Cards</a:t>
              </a:r>
              <a:endParaRPr lang="en-US" altLang="en-US" sz="1600" b="1">
                <a:latin typeface="Calibri" pitchFamily="34" charset="0"/>
                <a:ea typeface="Meiryo"/>
                <a:cs typeface="Calibri" pitchFamily="34" charset="0"/>
              </a:endParaRPr>
            </a:p>
            <a:p>
              <a:endParaRPr lang="en-US" sz="1600" b="1">
                <a:latin typeface="Calibri" pitchFamily="34" charset="0"/>
              </a:endParaRPr>
            </a:p>
          </p:txBody>
        </p:sp>
        <p:pic>
          <p:nvPicPr>
            <p:cNvPr id="131103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16002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4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1828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5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20574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06" name="Picture 2" descr="http://www.elsa-jp.co.jp/products/hpc/tesla_c2075/img/products_photo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22860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1101" name="Picture 4" descr="NVIDIA Maximus Technology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96200" y="9144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9554" y="2590800"/>
            <a:ext cx="605846" cy="46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1710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4562751"/>
            <a:ext cx="9144000" cy="2295249"/>
          </a:xfrm>
          <a:prstGeom prst="rect">
            <a:avLst/>
          </a:prstGeom>
          <a:gradFill>
            <a:gsLst>
              <a:gs pos="38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7000" y="685800"/>
            <a:ext cx="25146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505200" y="685800"/>
            <a:ext cx="27432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6200" y="685800"/>
            <a:ext cx="32004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" y="2286000"/>
            <a:ext cx="29718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200" y="3733800"/>
            <a:ext cx="29718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29000" y="5029200"/>
            <a:ext cx="2438400" cy="1676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200" y="5334000"/>
            <a:ext cx="2971800" cy="144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7" name="Picture 45" descr="SYS-6027TR-_HLIBQRF_HLRF_Left_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038600" y="1066800"/>
            <a:ext cx="1752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6" descr="SC829BTQ-R920WB_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38200" y="1057275"/>
            <a:ext cx="1401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027113"/>
            <a:ext cx="168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47" descr="C:\Users\eileenx\Desktop\7047R-TXF_1 (2)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4067175"/>
            <a:ext cx="1384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114800" y="5481638"/>
            <a:ext cx="1066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35" descr="SYS-6017R-TDF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2000" y="26670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" y="5638800"/>
            <a:ext cx="1631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248400" y="5410200"/>
            <a:ext cx="27432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15" name="Picture 2" descr="C:\Users\paulm\Pictures\chassis image\sc846b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5867400"/>
            <a:ext cx="1676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/>
          <p:nvPr/>
        </p:nvSpPr>
        <p:spPr>
          <a:xfrm>
            <a:off x="6324600" y="2286000"/>
            <a:ext cx="2667000" cy="1295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48400" y="3733800"/>
            <a:ext cx="2743200" cy="1524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18" name="Picture 33" descr="SC504+X9SPC_sm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705600" y="274320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11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4114800"/>
            <a:ext cx="163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TextBox 37"/>
          <p:cNvSpPr txBox="1">
            <a:spLocks noChangeArrowheads="1"/>
          </p:cNvSpPr>
          <p:nvPr/>
        </p:nvSpPr>
        <p:spPr bwMode="auto">
          <a:xfrm>
            <a:off x="76200" y="685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Resource Optimized (WIO/UIO)</a:t>
            </a:r>
          </a:p>
        </p:txBody>
      </p:sp>
      <p:sp>
        <p:nvSpPr>
          <p:cNvPr id="29721" name="Rectangle 38"/>
          <p:cNvSpPr>
            <a:spLocks noChangeArrowheads="1"/>
          </p:cNvSpPr>
          <p:nvPr/>
        </p:nvSpPr>
        <p:spPr bwMode="auto">
          <a:xfrm>
            <a:off x="3505200" y="6969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Twin Architecture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29722" name="Rectangle 43"/>
          <p:cNvSpPr>
            <a:spLocks noChangeArrowheads="1"/>
          </p:cNvSpPr>
          <p:nvPr/>
        </p:nvSpPr>
        <p:spPr bwMode="auto">
          <a:xfrm>
            <a:off x="6477000" y="685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GPU SuperComputing</a:t>
            </a:r>
          </a:p>
        </p:txBody>
      </p:sp>
      <p:sp>
        <p:nvSpPr>
          <p:cNvPr id="29723" name="Rectangle 44"/>
          <p:cNvSpPr>
            <a:spLocks noChangeArrowheads="1"/>
          </p:cNvSpPr>
          <p:nvPr/>
        </p:nvSpPr>
        <p:spPr bwMode="auto">
          <a:xfrm>
            <a:off x="6324600" y="2286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Embedded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29724" name="Rectangle 45"/>
          <p:cNvSpPr>
            <a:spLocks noChangeArrowheads="1"/>
          </p:cNvSpPr>
          <p:nvPr/>
        </p:nvSpPr>
        <p:spPr bwMode="auto">
          <a:xfrm>
            <a:off x="6248400" y="3733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SuperBlade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29725" name="Rectangle 46"/>
          <p:cNvSpPr>
            <a:spLocks noChangeArrowheads="1"/>
          </p:cNvSpPr>
          <p:nvPr/>
        </p:nvSpPr>
        <p:spPr bwMode="auto">
          <a:xfrm>
            <a:off x="6248400" y="5410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Storage Server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29726" name="Rectangle 47"/>
          <p:cNvSpPr>
            <a:spLocks noChangeArrowheads="1"/>
          </p:cNvSpPr>
          <p:nvPr/>
        </p:nvSpPr>
        <p:spPr bwMode="auto">
          <a:xfrm>
            <a:off x="3429000" y="51165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Workstation</a:t>
            </a:r>
            <a:endParaRPr lang="en-US">
              <a:solidFill>
                <a:srgbClr val="E5E5F7"/>
              </a:solidFill>
            </a:endParaRPr>
          </a:p>
        </p:txBody>
      </p:sp>
      <p:sp>
        <p:nvSpPr>
          <p:cNvPr id="29727" name="Rectangle 48"/>
          <p:cNvSpPr>
            <a:spLocks noChangeArrowheads="1"/>
          </p:cNvSpPr>
          <p:nvPr/>
        </p:nvSpPr>
        <p:spPr bwMode="auto">
          <a:xfrm>
            <a:off x="76200" y="5334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Mainstream Business Solutions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29728" name="Rectangle 49"/>
          <p:cNvSpPr>
            <a:spLocks noChangeArrowheads="1"/>
          </p:cNvSpPr>
          <p:nvPr/>
        </p:nvSpPr>
        <p:spPr bwMode="auto">
          <a:xfrm>
            <a:off x="77788" y="3733800"/>
            <a:ext cx="2970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E5E5F7"/>
                </a:solidFill>
                <a:latin typeface="Calibri" pitchFamily="34" charset="0"/>
              </a:rPr>
              <a:t>Application Optimized: Multi I/O</a:t>
            </a:r>
            <a:endParaRPr lang="en-US" sz="1600">
              <a:solidFill>
                <a:srgbClr val="E5E5F7"/>
              </a:solidFill>
            </a:endParaRPr>
          </a:p>
        </p:txBody>
      </p:sp>
      <p:sp>
        <p:nvSpPr>
          <p:cNvPr id="29729" name="Rectangle 50"/>
          <p:cNvSpPr>
            <a:spLocks noChangeArrowheads="1"/>
          </p:cNvSpPr>
          <p:nvPr/>
        </p:nvSpPr>
        <p:spPr bwMode="auto">
          <a:xfrm>
            <a:off x="80963" y="2286000"/>
            <a:ext cx="289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E5E5F7"/>
                </a:solidFill>
                <a:latin typeface="Calibri" pitchFamily="34" charset="0"/>
              </a:rPr>
              <a:t>Data Center Optimized</a:t>
            </a:r>
            <a:endParaRPr lang="en-US">
              <a:solidFill>
                <a:srgbClr val="E5E5F7"/>
              </a:solidFill>
            </a:endParaRPr>
          </a:p>
        </p:txBody>
      </p:sp>
      <p:pic>
        <p:nvPicPr>
          <p:cNvPr id="29730" name="Picture 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24200" y="2789238"/>
            <a:ext cx="30480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3733800"/>
          </a:xfrm>
        </p:spPr>
        <p:txBody>
          <a:bodyPr/>
          <a:lstStyle/>
          <a:p>
            <a:pPr eaLnBrk="1" hangingPunct="1"/>
            <a:r>
              <a:rPr lang="en-US" sz="4000" smtClean="0"/>
              <a:t>Twin Architecture</a:t>
            </a:r>
            <a:br>
              <a:rPr lang="en-US" sz="40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/>
              <a:t>High-Performance Computing </a:t>
            </a:r>
            <a:br>
              <a:rPr lang="en-US" sz="2000" smtClean="0"/>
            </a:br>
            <a:r>
              <a:rPr lang="en-US" sz="2000" smtClean="0"/>
              <a:t>High Density </a:t>
            </a:r>
            <a:br>
              <a:rPr lang="en-US" sz="2000" smtClean="0"/>
            </a:br>
            <a:r>
              <a:rPr lang="en-US" sz="2000" smtClean="0"/>
              <a:t>Cloud Computing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2UTwin</a:t>
            </a:r>
            <a:r>
              <a:rPr lang="en-US" sz="2000" baseline="30000" smtClean="0"/>
              <a:t>2</a:t>
            </a:r>
            <a:r>
              <a:rPr lang="en-US" sz="2000" smtClean="0"/>
              <a:t>, 2UTwin</a:t>
            </a:r>
            <a:r>
              <a:rPr lang="en-US" sz="2000" baseline="30000" smtClean="0"/>
              <a:t>2</a:t>
            </a:r>
            <a:r>
              <a:rPr lang="en-US" sz="2000" smtClean="0"/>
              <a:t>+, 2UTwin, 2UTwin+, 1UTwin</a:t>
            </a:r>
          </a:p>
        </p:txBody>
      </p:sp>
    </p:spTree>
    <p:extLst>
      <p:ext uri="{BB962C8B-B14F-4D97-AF65-F5344CB8AC3E}">
        <p14:creationId xmlns:p14="http://schemas.microsoft.com/office/powerpoint/2010/main" xmlns="" val="362656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27188"/>
          <a:ext cx="9144000" cy="5231040"/>
        </p:xfrm>
        <a:graphic>
          <a:graphicData uri="http://schemas.openxmlformats.org/drawingml/2006/table">
            <a:tbl>
              <a:tblPr/>
              <a:tblGrid>
                <a:gridCol w="1045529"/>
                <a:gridCol w="1371759"/>
                <a:gridCol w="1371759"/>
                <a:gridCol w="1325609"/>
                <a:gridCol w="1285826"/>
                <a:gridCol w="1371759"/>
                <a:gridCol w="137175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 (SYS-)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1017GR-TF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5017GR-TF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1027GR-TRF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1027GR-TSF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2027GR-TRF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7047GR-TRF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9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 series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Memory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16 DDR3 1600 Reg ECC, 512GB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H/S 3.5”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(8 + 2) H/S 3.5"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Controller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1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2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2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SATA2, SCU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SATA2, SCU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I/O slots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GPU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FHFL e3.0x4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GPU (Active Cooling)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FHFL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NIC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Power Supply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1400W platinum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1400W platinum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Depth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28.2” (716mm)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28.5” (724mm)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28.2” (716mm)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28.2” (716mm)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30.5” (775mm)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26.5” (673mm)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133211" name="Picture 32" descr="1017gr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908050"/>
            <a:ext cx="1203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2" name="Picture 40" descr="SS5017GR-TF_angled_open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922337"/>
            <a:ext cx="11731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3" name="Title 1"/>
          <p:cNvSpPr>
            <a:spLocks noGrp="1"/>
          </p:cNvSpPr>
          <p:nvPr>
            <p:ph type="title"/>
          </p:nvPr>
        </p:nvSpPr>
        <p:spPr>
          <a:xfrm>
            <a:off x="469900" y="82550"/>
            <a:ext cx="8229600" cy="679450"/>
          </a:xfrm>
        </p:spPr>
        <p:txBody>
          <a:bodyPr/>
          <a:lstStyle/>
          <a:p>
            <a:r>
              <a:rPr lang="en-US" smtClean="0"/>
              <a:t>X9 GPU solutions</a:t>
            </a:r>
            <a:br>
              <a:rPr lang="en-US" smtClean="0"/>
            </a:br>
            <a:r>
              <a:rPr lang="en-US" sz="1400" smtClean="0"/>
              <a:t>Standard models</a:t>
            </a:r>
          </a:p>
        </p:txBody>
      </p:sp>
      <p:pic>
        <p:nvPicPr>
          <p:cNvPr id="133214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762000"/>
            <a:ext cx="12747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5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57787" y="838200"/>
            <a:ext cx="11668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6" name="Picture 74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6738"/>
            <a:ext cx="482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7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0" y="838200"/>
            <a:ext cx="11668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8" name="Picture 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9713" y="533400"/>
            <a:ext cx="109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194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469900" y="82550"/>
            <a:ext cx="8229600" cy="603250"/>
          </a:xfrm>
        </p:spPr>
        <p:txBody>
          <a:bodyPr/>
          <a:lstStyle/>
          <a:p>
            <a:r>
              <a:rPr lang="en-US" smtClean="0"/>
              <a:t>X9 GPU solutions</a:t>
            </a:r>
            <a:br>
              <a:rPr lang="en-US" smtClean="0"/>
            </a:br>
            <a:r>
              <a:rPr lang="en-US" sz="1400" smtClean="0">
                <a:solidFill>
                  <a:srgbClr val="FF0000"/>
                </a:solidFill>
              </a:rPr>
              <a:t>Enhanced models</a:t>
            </a:r>
          </a:p>
        </p:txBody>
      </p:sp>
      <p:pic>
        <p:nvPicPr>
          <p:cNvPr id="135170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762000"/>
            <a:ext cx="149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4" descr="http://reseller.supermicro.com/sites/reseller/files/imagecache/200px_wide/imagelibrary/2u-gpu-2026gt-trf-fm407_retouched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808038"/>
            <a:ext cx="1422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2" descr="http://reseller.supermicro.com/sites/reseller/files/imagelibrary/1027gr-trf-fm475_409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860425"/>
            <a:ext cx="13716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12"/>
          <p:cNvSpPr>
            <a:spLocks noChangeArrowheads="1"/>
          </p:cNvSpPr>
          <p:nvPr/>
        </p:nvSpPr>
        <p:spPr bwMode="auto">
          <a:xfrm>
            <a:off x="1328738" y="1600200"/>
            <a:ext cx="1284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"/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6 GPUs in 2U</a:t>
            </a:r>
          </a:p>
        </p:txBody>
      </p:sp>
      <p:sp>
        <p:nvSpPr>
          <p:cNvPr id="135175" name="Rectangle 14"/>
          <p:cNvSpPr>
            <a:spLocks noChangeArrowheads="1"/>
          </p:cNvSpPr>
          <p:nvPr/>
        </p:nvSpPr>
        <p:spPr bwMode="auto">
          <a:xfrm>
            <a:off x="2928938" y="1600200"/>
            <a:ext cx="1284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4 GPUs in 1U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376738" y="1600200"/>
            <a:ext cx="1506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10GbE onboard</a:t>
            </a:r>
          </a:p>
        </p:txBody>
      </p:sp>
      <p:sp>
        <p:nvSpPr>
          <p:cNvPr id="135177" name="Rectangle 16"/>
          <p:cNvSpPr>
            <a:spLocks noChangeArrowheads="1"/>
          </p:cNvSpPr>
          <p:nvPr/>
        </p:nvSpPr>
        <p:spPr bwMode="auto">
          <a:xfrm>
            <a:off x="5918200" y="1600200"/>
            <a:ext cx="1506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10GbE onboard</a:t>
            </a:r>
          </a:p>
        </p:txBody>
      </p:sp>
      <p:sp>
        <p:nvSpPr>
          <p:cNvPr id="135178" name="Rectangle 17"/>
          <p:cNvSpPr>
            <a:spLocks noChangeArrowheads="1"/>
          </p:cNvSpPr>
          <p:nvPr/>
        </p:nvSpPr>
        <p:spPr bwMode="auto">
          <a:xfrm>
            <a:off x="7543800" y="1600200"/>
            <a:ext cx="1339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M-series GPU</a:t>
            </a:r>
          </a:p>
        </p:txBody>
      </p:sp>
      <p:graphicFrame>
        <p:nvGraphicFramePr>
          <p:cNvPr id="21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870075"/>
          <a:ext cx="8991600" cy="4987200"/>
        </p:xfrm>
        <a:graphic>
          <a:graphicData uri="http://schemas.openxmlformats.org/drawingml/2006/table">
            <a:tbl>
              <a:tblPr/>
              <a:tblGrid>
                <a:gridCol w="1066800"/>
                <a:gridCol w="1600200"/>
                <a:gridCol w="1676400"/>
                <a:gridCol w="1524000"/>
                <a:gridCol w="1524000"/>
                <a:gridCol w="1600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 (SYS-)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2027GR-TRFH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2027GR-TRFHT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1027GR-TQF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1027GR-TQFT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2027GR-TRFT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1027GR-TRFT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7047GR-TPRF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9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Xeon E5-2600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Memory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8 DDR3 1600 Reg ECC, 256GB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 to 16 DDR3 1600 Reg ECC, 512GB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H/S 2.5”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(8 + 2) H/S 3.5"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Controller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SATA2, SCU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2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SATA2, SCU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2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Intel C602 PCH-A (AHCI 2 SATA3, AHCI 4 SATA2, SCU 4 SATA2)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I/O slots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GPU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GPU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FHFL e3.0x4</a:t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GPU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LP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GPU (Passive Cooling)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FHFL e3.0x8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NIC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10GbE (X540) [TRFHT]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10GbE (X540) [TQFT]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10GbE (X540)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10GbE (X540)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GbE (I350) 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w/LAN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w/LAN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IPMI 2.0 &amp; KVM w/ LAN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Power Supply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1800W platinum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1620W platinum redundant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Depth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2U 30.5” (775mm)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 28.2” (716mm)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2U 30.5” (775mm)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1U 28.2” (716mm)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4U 26.5” (673mm)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135258" name="Picture 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33400"/>
            <a:ext cx="109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19400" y="914400"/>
            <a:ext cx="1371600" cy="73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7042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Server </a:t>
            </a:r>
            <a:r>
              <a:rPr lang="en-US" dirty="0"/>
              <a:t>Department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5408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725698"/>
            <a:ext cx="3581400" cy="4684501"/>
          </a:xfrm>
        </p:spPr>
        <p:txBody>
          <a:bodyPr/>
          <a:lstStyle/>
          <a:p>
            <a:r>
              <a:rPr lang="en-US" sz="1400" dirty="0" smtClean="0"/>
              <a:t>Phenomenal success since its debut 5+ years ago, more than </a:t>
            </a:r>
            <a:r>
              <a:rPr lang="en-US" sz="1400" dirty="0" smtClean="0">
                <a:solidFill>
                  <a:srgbClr val="FF0000"/>
                </a:solidFill>
              </a:rPr>
              <a:t>(xxx)K </a:t>
            </a:r>
            <a:r>
              <a:rPr lang="en-US" sz="1400" dirty="0" smtClean="0"/>
              <a:t>nodes deployed and operational</a:t>
            </a:r>
          </a:p>
          <a:p>
            <a:endParaRPr lang="en-US" sz="1400" dirty="0"/>
          </a:p>
          <a:p>
            <a:r>
              <a:rPr lang="en-US" sz="1400" dirty="0" smtClean="0"/>
              <a:t>Wide-range of usage across multiple industries:</a:t>
            </a:r>
          </a:p>
          <a:p>
            <a:pPr lvl="1"/>
            <a:r>
              <a:rPr lang="en-US" sz="1000" dirty="0" smtClean="0"/>
              <a:t>HPC</a:t>
            </a:r>
          </a:p>
          <a:p>
            <a:pPr lvl="1"/>
            <a:r>
              <a:rPr lang="en-US" sz="1000" dirty="0" smtClean="0"/>
              <a:t>Oil &amp; Gas</a:t>
            </a:r>
          </a:p>
          <a:p>
            <a:pPr lvl="1"/>
            <a:r>
              <a:rPr lang="en-US" sz="1000" dirty="0" smtClean="0"/>
              <a:t>Web Portal – Front End</a:t>
            </a:r>
          </a:p>
          <a:p>
            <a:pPr lvl="1"/>
            <a:r>
              <a:rPr lang="en-US" sz="1000" dirty="0" smtClean="0"/>
              <a:t>Storage</a:t>
            </a:r>
          </a:p>
          <a:p>
            <a:pPr lvl="1"/>
            <a:endParaRPr lang="en-US" sz="1000" dirty="0"/>
          </a:p>
          <a:p>
            <a:r>
              <a:rPr lang="en-US" sz="1400" dirty="0" smtClean="0"/>
              <a:t>Continue to attract more users with the Cloud explosion</a:t>
            </a:r>
          </a:p>
          <a:p>
            <a:endParaRPr lang="en-US" sz="1400" dirty="0"/>
          </a:p>
          <a:p>
            <a:r>
              <a:rPr lang="en-US" sz="1400" dirty="0" smtClean="0"/>
              <a:t>More than 40 SKU available on the X9 platform alone!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800" dirty="0"/>
          </a:p>
          <a:p>
            <a:endParaRPr lang="en-US" sz="1400" dirty="0" smtClean="0"/>
          </a:p>
        </p:txBody>
      </p:sp>
      <p:pic>
        <p:nvPicPr>
          <p:cNvPr id="4" name="Picture 16" descr="SYS-6027TR-_HLIBQRF_HLRF_Left_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5699"/>
            <a:ext cx="2730950" cy="16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2767853" y="905935"/>
            <a:ext cx="2273685" cy="1255806"/>
            <a:chOff x="2767853" y="905935"/>
            <a:chExt cx="2273685" cy="1255806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767853" y="905935"/>
              <a:ext cx="2273685" cy="1255806"/>
              <a:chOff x="3048000" y="3581400"/>
              <a:chExt cx="2895600" cy="16002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9036"/>
              <a:stretch>
                <a:fillRect/>
              </a:stretch>
            </p:blipFill>
            <p:spPr bwMode="auto">
              <a:xfrm>
                <a:off x="3048000" y="3733800"/>
                <a:ext cx="2880000" cy="555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6" descr="SC827HD-R1400B_fro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43060"/>
              <a:stretch>
                <a:fillRect/>
              </a:stretch>
            </p:blipFill>
            <p:spPr bwMode="auto">
              <a:xfrm>
                <a:off x="3063600" y="4525413"/>
                <a:ext cx="2880000" cy="514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3276600" y="3581400"/>
                <a:ext cx="609600" cy="16002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86200" y="3581400"/>
                <a:ext cx="609600" cy="16002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495800" y="3581400"/>
                <a:ext cx="609600" cy="16002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105400" y="3581400"/>
                <a:ext cx="609600" cy="1600200"/>
              </a:xfrm>
              <a:prstGeom prst="round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922700" y="1025536"/>
              <a:ext cx="963466" cy="436088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86166" y="1025536"/>
              <a:ext cx="963466" cy="436088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22700" y="1633867"/>
              <a:ext cx="963466" cy="436088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04695" y="1623232"/>
              <a:ext cx="963466" cy="436088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19200" y="5410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t3.gstatic.com/images?q=tbn:ANd9GcSE_DSN6BFhDF_bm4rP0uPLuL59GNDvKSoPCvTKZFnym5iYmj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55421"/>
            <a:ext cx="535981" cy="4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344" y="5437137"/>
            <a:ext cx="331211" cy="4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4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AutoShape 6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AutoShape 8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AutoShape 10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AutoShape 12" descr="data:image/jpeg;base64,/9j/4AAQSkZJRgABAQAAAQABAAD/2wCEAAkGBhQPDxAQDxAPEA8PEBAQEA8PERAQFQ0QFBEVFBYUFBUXGyYeFxkkGRQUHy8gIycpLCwsFR4xNTAqNSYrLCkBCQoKDgwOFA8PGSkcFBwpKSkpLC0pKSkpKSkpKikpKSkpKSktKSkpKSkpKSkpKSkpKSkqLDUsLCwsKSkpLCkpKf/AABEIAOYA2wMBIgACEQEDEQH/xAAcAAEAAgMBAQEAAAAAAAAAAAAAAQcFBggCBAP/xABKEAACAQIBBgYLDwMDBQAAAAAAAQIDBBEFBgcSIVExQWFxkrETFyI0RFNzgpGhwQgUFSMyMzVCUlRydIGy0Rgk8CVi4UNjg5Oi/8QAGgEBAAMBAQEAAAAAAAAAAAAAAAECBAYDBf/EACkRAQACAQEHBAIDAQAAAAAAAAABAgMRBBITFTEyYQUhM3FSYkFRoZH/2gAMAwEAAhEDEQA/ALxAAAAACCT8a+Oq1F4Sw7l8O0D9cRiVhlzPS/s6rp1Y0eHuJarwnHi27zHPSld7qPRe085yVjq+ff1DFSZiddVwDEp7tpXf/Z6LHbRu91Hosji1U5nh8rhxGJT3bRu91HosdtG73UeixxanM8HlcOIxKe7aN3uo9Fjto3e6j0WOLU5ng8rhxGJT3bRu91HosdtG73UeixxanM8HlcOIxKe7aN3uo9Fjto3e6j0WOLU5ng8rhxGJT3bRu91HosdtG73UeixxanM8HlcOIKe7aV3uo9Fm35g501r7s3Z1DuNXDVLReJ9nri27FltFa9ZbmCESXbgAAAAAAAAAADy4noAYnODN+neUnSqJY/VlxxZS+Xch1LOq6dVPD6ksNk1/JfrRis4MgU7yk6dRLH6ssNsWed6bz5+2bHGeNY7lC48T4QZHLuQqllVdKqnhj3E+KaMczNPt7OYvWaTuz7SgAEKAAAAAAAAagAAIsfRH4Tzx6iuEWPoi8J83qL4+5v8AT/nqslEkIk1urAAAAAAAAAAAAAAhokhgYnL+b9O8pOnUW3DuZccWUvlzIVSzqulVW9xnxTiX42aJnHliheXdCw1FVTmuyVFh3HImeWSsT9vl7fs9L116W/hVmILjWjSz+xPpE9rSz+xPpHlwrPncrzeFOAuPtaWf2JdIdrSz+xLpDg2OV5vCnAXH2tLP7EukO1pZ/Yn0hwrHK83j/qnAXH2tLP7EukzUtIGa9Cyp0nQi05yweLb2ETjmI1eeX0/LjrNraaQ0gB+0FHzhFj6IvCfN6iuEWPoi8J83qL4+rf6f89VkokhEmt1YAAAAAAAAAAABDkAbPMpCUivc+8+tTWtrWXd8FWovq8i5StrREPDNnrhrvWRnzn3qa1tbSTnwVKi4I74rlNQzMeOULbHa3Uxb3vlMJjjw7Xxvjk97M3mV9IWv40Zt6bWhzk7RbPnrM9NV5onAhHo1uqRgMCQBGAwJAEYFe6XPmqH431FhMr3S581Q/G+opftli274LqxwBJBkckIsfRF4T5vUVwix9EXhPm9RfH1b/T/nqslEkIk1urAAAAAAAAAAAPEpYHsxmcc3G0uHF4NUpNNcxEq2ndiZ/ppmfWfeprW1tLu2sJ1U8dVPiRWrfp42+FiUsXi8cXtePGyDJa02chtO0XzW1slGazL+kLX8aMKZrMv6QtfxoU7oU2f5K/a9Eejyj0bHaAAAAACGV7pb+aoeUfUWEyvdLfzVDyj6imTtYtu+C6smQSyDI5ERY+iLwnzeorhFj6IvCfN6i+Pq+h6f89VkokhEmt1YAAAAAAAAAABi85e87nyM+oyhi85e87nyM+oi3RTJ2W+lBsBgxOIkM1mX9IWv40YUzWZf0hbfjRandD2wfJX7Xoj0eUTibHaJAxGIADEjEAyvdLfzVD8b6iwmV7pc+aofjfUUv2yxbd8F1ZMgYgyOREWPoi8J83qK4RY+iLwnzeovj6voen/PVZKJIRJrdWAAAAAAAAAAAYvOXvO58jPqMoYzOXvO58jPqIno88nZb6lQTAZBicTPVKMzmW/7+28ojCnqnUcWpRbi1wNPBpiPadXpjtu2i39OilLlXpJ1uVHPvwtW8dV6bHwtW8dV6bNHGfb5tX8XQWtyoa3Kjn34WreOq9Nj4WreOq9NjjeDm1fxdBa3KhrcqOffhat46r02Phat46r02OMc2r+LoLX5UV/paljSobVjrvqNDs7q4rTjTpVKspy2Ja72crLKoaP4ztHTuKk515YS7JJt9jlhwLkJ3pvEr8e2147VrXTyqQH35ZyPUtKsqVaODT7mXFNbz4TNpo5+9JrOk9UIsfRF4T5vUVyWNoj8J83qPTH3Nvp/z1WSiSESanVgAAAAAAAAAAGLzk7zuPIz6jKGLzk7zuPJT6iJ6PPL2W+pUGyCSDE4meoAAAAAAAAftZ2cq0406UXKcngkuLlfITaWc60406UXKcmkkvbyFw5nZnQsqalLCVxJd3L7PItxelN76bdk2S2e36pzPzPhY09aWEq8kteb4uRGyxRKiTgaojR1OPHXHXdr7QwucubdO+pOE9kl8ifHFlMZXyPUtKrpVlg18mXFNb0dA4GFzlzap3tJwmkpr5E+OLKXpqxbZscZo3q9yiucsbRF4TzxNGyvkepa1XSqrCS4JcU1vRvOiLwnfjHZ+h44+58jYazXaKxPWFkokhEmp1AAAAAAAAAAABis5O9Ljj+Kn1GVPE4J7GsU+FPjE+6to3omHOeo90vQxqPc/QzoVWFPxdPoRJ94U/F0+jE8OC+JPpP7OedR7n6GNR7n6GdDfB9PxdPoRHwfT8XT6ESOF5Ryj9v8c86j3P0Maj3P0M6G+D6fi6fQiPg+n4un0Ik8Lyco/b/HPOo90vQz9rWxnVnGnCEpTk8EsGdAe8Kfi6fQiTCyhHbGEE+JqMUxwVo9J9/ezXczszo2NPWlhOvPbKX2eSO42eKGqe0e0Ro+xjx1x1iteiESAS9A8uJ6AGDzmzYp31JwmkprbCfHFmvaOckVLWrdUqscGmsJcU0uM3uSxIUOT9Su7GurPbZ6TkjJ/MPSJALNAAAAAAAAAAGAB5xJxAkHmTwCkB6BDIbA9AjEjWA9AhEgACGwJB5xGIHoHnEnECQRiAJBGJGsB6BCZIAAAAAAPLZJ8eVsoRt6NWtN4RpQlJ/pwesCrdLmkmvZ3NO1sqihKMdes8E8MeBGidt3Kf3hdCP8GtZaypK7ua1xNtyq1JS5ljglzYHxpELRC1tHmlW6q5QpUb2qp0aycF3KWE+LgLyicdUriVOUakHhKnKM09zTxOsM1MtK9s7e4Tx7JTjrck8O69YRMMwYPPS/nb5Ouq1J6tSlRlKMtzRm2zXNIv0Tffl5+wlCh1pcyn95/wDmP8G36ONLlWpce98o1FJVmlTqNKOrLg1dmzlKgSJa3bMNqfA0+QhfR2RFnsq/RBpB9+UlZ3Mv7misITf/AFoJdaLPTJURiaTpNz9WTLfVptO6qrClHh1F9pozudectPJ1tO4rP5KahDjqTw2JHL+cGXat/c1Lms251HsWOylHiilzEJiGw9tzKfHcroQ/gsjQ5nhdZQncq7qdkVNQ1diWGPMUN/nMXB7nv5d7zUwmYW3lyu6VrXqQeEoUqkovc1Fs51Wl3Ke3+5XH9WO/mOhs5e8rryFX9jOR48fO+sSiG4rS7lP7yuhH+Ce27lP7yuhH+DBZu5uVsoV+wWyi6mq5d3LUWC5TaO0nlLxdD/3x/gLezxR005Shw1aUlywXsRtGQ9PrxjG9tlhx1aT9jNMyloqyjbxcpW2ultbpS7Jh6DUpwcW4yi4yjslFp7OcQh1pkDOOhf0lVtqinF8Kx2we6SMqmclZt5zV8nV417abjg0pwx7mpDc17TprNPOanlG1hcUtmOycOOEuNEqs4CEyQAAAhlVaeM5exW1Oyg8J3MtabXFTj/zgWjVmopybwUU22+JI5Yz8zhd/lCtXxxgpOFJboR2IJhr72beQsSz0f62btS8cX74dTs8HuorY16maVkHJTu7qhbQ2upUjHzce6f6LE6sp5JhG2Vrh8UqXYsN61cCEzLkVbU9zXqLo0A5wYwr2M3i4fG0vwvY/Wyps4Mlu0u69vJNOlUko8scdjPuzGy67HKFCvwR11Cf4JPB9YJ6OrMTXdIn0Tffl5+wz9KopKLi8YtKSe9PgMBpE+ib78vP2EquWIk/4nuZ5RvmibNunlGpe29aKalbJwnx056+ySIXaVY307epCvRk4VaclKDW9cOPIzpPM7SDRvrF3NScac6MP7mDeGpJLhXOc75x5v1bC5qW1dNOL7mWGypDiaPhhXlFSjGUoxqLCUYvBSXKDTVs+kDPeeVbpyTcbam8KNPkX1nys1XHHiIUcdiTbbwSXC3xFo09HisshXV3cw/uqsIuK8RHHZ6gdFYFv+57+Xe81Mp6P+eguH3PXy73mp+0ErXzl7yuvIVf2M5Hjx876zrjOXvK68hV/YzkdcfO+slWqw9Bv0r/4J+w6IOeNBv0q/IT60dDoEoKx0taPYXVvO8t4qNzRjrT1Vh2aK4mt5aB+FampRlFrZKLT5mghx0n6dxZOg3OF0L6VrJ/FXMMYp8VSP/CNBytQULivBcEatRL9GZDMe4cMqWUlwutFfo1gQvLrCKJIRJKgQSeHIDR9L2cvvLJ04xeFa5+KguNJ/KZzcvXxs3nTDnJ78ylKnGWNK1WpHB7HP62HqNHe/m4OohaG/wCh65tbe6qXV5Xp0nSjqUYzeGLfCy4+2Rk775R6Ry64f7W/Nb2jU/2vosEw37TBdW1xeU7mzrU6vZIatVQePdR4G/SaDJbNnp3MJP7L27otDh/XDaEultE2cPv3JlFt41KHxU8eHueB+jAyOkT6Jvvy8/YVBoNzh7BfTtpPCncruceBTjwekt7SI/8ASb78vP2Eq/y5YRaXuf8Av268hH95Vq4EWn7n7v26/Lx/eiFpWLpHzEjlS2erhG5pJyoz34bdWXIzmy6tpUZzp1Y6lSm3GcJbMJLhx5Nx2Jq/5vNJzq0V2+ULyjdS7lxadaCWy4S4MeUlVouh3R32SUcoXUPi49705L5x/ba3biwNLK/0a65o9Zt1G3jCKjFKMYpRjFLBRS4kjUtLa/0e65o9ZCHM0fYi4Pc9fLvean7Sno+wuH3PXy73mpheVr5y95XXkKv7GckLgfO+s63zl7yuvIVf2M5HT4ed9ZKKrE0G/Sz8hP2HQ6OdNCdxGGVHKcowiqMljJpYt4F//C9Hx1LpxCJfaY/LOUo21vWr1GlClTlJv9NiPlynnjaW0HKtc0opJ7FJNvmRR+k3Sc8pf21trQtYvGTfDVa3riRA0O5uOy1KlT7c5T58WZ/Rxk53GVrSKTahU7JLkUU37DW29mOz2IurQVmk4RnlCrFqVRdjopr6nC5Y84WlcCJIRJKga9nzl9WFhXrtrWUXGnjxzksEkbCaxnvmRDKsIU6tapThCWthD60uLEDl2VRzk5yeLnJyeO9m46J82vfuUqevHWo22NSpjtT2YJP0lhr3P9r94r+iJtmZGYdHJMKkKMpTdWWMpzwx2cQTqzEcg2/3ejs/2RPXwDb/AHej0In3EhDHSyDbvZ73o4Nbe4icx59ZBdjlG5oYYR13Up7MMYS27DquRpuemjC3yrVhWqznTnCLjjDDuo48YTDnHJt/K2r0q8Xg6NSM1ypPFo6RzqylG6yDc14NONW0c01vwWJrf9P1p94r+iJtmT8xYUcmVMmurUnSnGUNeWGtFS3AcuLiLT9z937dfl4/vRsi9z9a/eK/qNizM0aUclValWjVqTdSCg1PdjiQmZbkMASSqGnaW/oe65o9ZuJic58gRv7WpbVJOMKiWLjw7AOSYrZ+hcPuevl3vNT6jK/0/Wv3iv6jaMyNHlLJLqujUnPsurjr8WAWmWazl7yuvIVf2M5HjwPfi+s7CyjZqtRqUm2lUhKDa4k1hiVovc/Wvj6+3mCI9lEtc/ORqrl9f8l7/wBP1r94r+of0/Wv3iv6gaqH1f8ANp6jteC2yfBFbW/QX7T0BWK+VUry85rH0M2XImjaws2pUraDnH68+7frINVSaP8ARLVvJQr3kXStk1JQeyVXds3F+2trGnCMKaUYRSUYrgSR+kYYLDZguDDZgekSgJAAAAAAAAAAEAASAAAAAAAAAAAAAAAAAAAAAAAAAAP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Twin Architecture</a:t>
            </a:r>
            <a:endParaRPr lang="en-US" dirty="0"/>
          </a:p>
        </p:txBody>
      </p:sp>
      <p:pic>
        <p:nvPicPr>
          <p:cNvPr id="1038" name="Picture 14" descr="http://www.hardwarecanucks.com/wp-content/uploads/AMD-logo1122-286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892" y="5455421"/>
            <a:ext cx="385180" cy="4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oogle.com/images?q=tbn:ANd9GcRx3mAGiGMQQWAHJXTIZnG-mzKWm8C5ZuH_u9orEdSJqeX7-CC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355" y="5457499"/>
            <a:ext cx="1091246" cy="4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0.google.com/images?q=tbn:ANd9GcRQ82LCRGbTQ0zj0v_laiSLrLlGVbMrrukH9oNYVffUdDjYebE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910" y="5497821"/>
            <a:ext cx="952754" cy="3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t0.gstatic.com/images?q=tbn:ANd9GcTS10U5C57K7oIlQeYjwTYY2vxJ9aAuiyZ391RcDvIVmMzTJnRUww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664" y="5485150"/>
            <a:ext cx="490799" cy="3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s://encrypted-tbn2.google.com/images?q=tbn:ANd9GcQkxIs3v861AEGqHn9lrdUp3NMh-AQ70a8oyNTuQm0_A5tpuk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463" y="5464684"/>
            <a:ext cx="1142999" cy="4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oogle.com/images?q=tbn:ANd9GcTdavFpDJB4MmJaiHwl-UqRq6TqXnSKQrPR9g2fvw7e-AyTQ6iL-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462" y="5438909"/>
            <a:ext cx="466282" cy="4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2.google.com/images?q=tbn:ANd9GcTyV2Pk_PqW6HUZP2wGpOjPDZCxf1UO0QttUPiu3W9_jsvXC7t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077" y="5406952"/>
            <a:ext cx="456994" cy="4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3.google.com/images?q=tbn:ANd9GcQRRuCbGrIyfrJ1SNmyAtJUsTbWhpXXkQlYXPBavs7ID8xRSj-q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3071" y="5437137"/>
            <a:ext cx="372975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1.google.com/images?q=tbn:ANd9GcToyJFGGWFc9nY50Tkwer8yphTpRHmg0GisCIGnp6hNXatKehN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464684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78927" y="2324256"/>
            <a:ext cx="48947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u"/>
              <a:defRPr sz="16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16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16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16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16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l"/>
              <a:defRPr sz="16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</a:rPr>
              <a:t>Doubled density </a:t>
            </a: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 Increases space utilization</a:t>
            </a:r>
          </a:p>
          <a:p>
            <a:pPr indent="-285750">
              <a:buFont typeface="Wingdings" pitchFamily="2" charset="2"/>
              <a:buChar char="ü"/>
            </a:pPr>
            <a:endParaRPr lang="en-US" sz="1400" dirty="0">
              <a:solidFill>
                <a:srgbClr val="333399"/>
              </a:solidFill>
              <a:sym typeface="Wingdings" pitchFamily="2" charset="2"/>
            </a:endParaRPr>
          </a:p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50% more HDD Bay  Increases capacity</a:t>
            </a:r>
          </a:p>
          <a:p>
            <a:pPr indent="-285750">
              <a:buFont typeface="Wingdings" pitchFamily="2" charset="2"/>
              <a:buChar char="ü"/>
            </a:pPr>
            <a:endParaRPr lang="en-US" sz="1400" dirty="0" smtClean="0">
              <a:solidFill>
                <a:srgbClr val="333399"/>
              </a:solidFill>
            </a:endParaRPr>
          </a:p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</a:rPr>
              <a:t>Share power source </a:t>
            </a: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 Decreases PUE</a:t>
            </a:r>
          </a:p>
          <a:p>
            <a:pPr indent="-285750">
              <a:buFont typeface="Wingdings" pitchFamily="2" charset="2"/>
              <a:buChar char="ü"/>
            </a:pPr>
            <a:endParaRPr lang="en-US" sz="1400" dirty="0" smtClean="0">
              <a:solidFill>
                <a:srgbClr val="333399"/>
              </a:solidFill>
              <a:sym typeface="Wingdings" pitchFamily="2" charset="2"/>
            </a:endParaRPr>
          </a:p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</a:rPr>
              <a:t>Shared Cooling </a:t>
            </a: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 Further decreases PUE</a:t>
            </a:r>
          </a:p>
          <a:p>
            <a:pPr indent="-285750">
              <a:buFont typeface="Wingdings" pitchFamily="2" charset="2"/>
              <a:buChar char="ü"/>
            </a:pPr>
            <a:endParaRPr lang="en-US" sz="1400" dirty="0">
              <a:solidFill>
                <a:srgbClr val="333399"/>
              </a:solidFill>
              <a:sym typeface="Wingdings" pitchFamily="2" charset="2"/>
            </a:endParaRPr>
          </a:p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Hot-swap  Improves serviceability</a:t>
            </a:r>
          </a:p>
          <a:p>
            <a:pPr indent="-285750">
              <a:buFont typeface="Wingdings" pitchFamily="2" charset="2"/>
              <a:buChar char="ü"/>
            </a:pPr>
            <a:endParaRPr lang="en-US" sz="1400" dirty="0">
              <a:solidFill>
                <a:srgbClr val="333399"/>
              </a:solidFill>
              <a:sym typeface="Wingdings" pitchFamily="2" charset="2"/>
            </a:endParaRPr>
          </a:p>
          <a:p>
            <a:pPr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333399"/>
                </a:solidFill>
                <a:sym typeface="Wingdings" pitchFamily="2" charset="2"/>
              </a:rPr>
              <a:t>Integrated I/O  Reduced cost, Increases versatility </a:t>
            </a:r>
          </a:p>
          <a:p>
            <a:pPr marL="457200" lvl="1" indent="0">
              <a:buFont typeface="Wingdings" pitchFamily="2" charset="2"/>
              <a:buNone/>
            </a:pPr>
            <a:endParaRPr lang="en-US" sz="1400" dirty="0" smtClean="0">
              <a:solidFill>
                <a:srgbClr val="333399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8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752600"/>
            <a:ext cx="4133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752600"/>
            <a:ext cx="2667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Straight Arrow Connector 93"/>
          <p:cNvCxnSpPr/>
          <p:nvPr/>
        </p:nvCxnSpPr>
        <p:spPr>
          <a:xfrm flipH="1" flipV="1">
            <a:off x="3962400" y="3810000"/>
            <a:ext cx="21336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V="1">
            <a:off x="304800" y="2819400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2U Twin</a:t>
            </a:r>
            <a:r>
              <a:rPr lang="en-US" sz="2400" baseline="30000" smtClean="0">
                <a:latin typeface="Tahoma" pitchFamily="34" charset="0"/>
              </a:rPr>
              <a:t>2</a:t>
            </a:r>
            <a:r>
              <a:rPr lang="en-US" sz="2400" smtClean="0">
                <a:latin typeface="Tahoma" pitchFamily="34" charset="0"/>
              </a:rPr>
              <a:t>+ New Features</a:t>
            </a:r>
            <a:br>
              <a:rPr lang="en-US" sz="2400" smtClean="0">
                <a:latin typeface="Tahoma" pitchFamily="34" charset="0"/>
              </a:rPr>
            </a:br>
            <a:r>
              <a:rPr lang="en-US" sz="1800" smtClean="0">
                <a:latin typeface="Tahoma" pitchFamily="34" charset="0"/>
              </a:rPr>
              <a:t>4 node in 2U</a:t>
            </a:r>
            <a:endParaRPr lang="en-US" sz="1800" baseline="30000" smtClean="0">
              <a:latin typeface="Tahom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5638800" y="5108575"/>
            <a:ext cx="3260725" cy="83502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7897" name="TextBox 23"/>
          <p:cNvSpPr txBox="1">
            <a:spLocks noChangeArrowheads="1"/>
          </p:cNvSpPr>
          <p:nvPr/>
        </p:nvSpPr>
        <p:spPr bwMode="auto">
          <a:xfrm>
            <a:off x="5638800" y="5108575"/>
            <a:ext cx="3260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6 Hotswap 2.5” </a:t>
            </a:r>
            <a:r>
              <a:rPr lang="en-US" sz="1400">
                <a:latin typeface="Tahoma" pitchFamily="34" charset="0"/>
              </a:rPr>
              <a:t>SAS/SATA per node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or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3 Hotswap 3.5” </a:t>
            </a:r>
            <a:r>
              <a:rPr lang="en-US" sz="1400">
                <a:latin typeface="Tahoma" pitchFamily="34" charset="0"/>
              </a:rPr>
              <a:t>SAS/SATA per node</a:t>
            </a:r>
          </a:p>
        </p:txBody>
      </p:sp>
      <p:grpSp>
        <p:nvGrpSpPr>
          <p:cNvPr id="37898" name="Group 43"/>
          <p:cNvGrpSpPr>
            <a:grpSpLocks/>
          </p:cNvGrpSpPr>
          <p:nvPr/>
        </p:nvGrpSpPr>
        <p:grpSpPr bwMode="auto">
          <a:xfrm>
            <a:off x="2590800" y="4267200"/>
            <a:ext cx="3124200" cy="1828800"/>
            <a:chOff x="3048000" y="3581400"/>
            <a:chExt cx="3124200" cy="1828800"/>
          </a:xfrm>
        </p:grpSpPr>
        <p:pic>
          <p:nvPicPr>
            <p:cNvPr id="37943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48000" y="3733800"/>
              <a:ext cx="2880000" cy="5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4" name="Picture 36" descr="SC827HD-R1400B_front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063600" y="4525413"/>
              <a:ext cx="2880000" cy="51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Rounded Rectangle 102"/>
            <p:cNvSpPr/>
            <p:nvPr/>
          </p:nvSpPr>
          <p:spPr>
            <a:xfrm>
              <a:off x="32766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8862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4958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1054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276600" y="5133975"/>
              <a:ext cx="28956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1</a:t>
              </a:r>
              <a:r>
                <a:rPr lang="en-US" sz="10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2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3</a:t>
              </a:r>
              <a:r>
                <a: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4</a:t>
              </a:r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>
            <a:off x="1905000" y="3352800"/>
            <a:ext cx="1752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901" name="Group 50"/>
          <p:cNvGrpSpPr>
            <a:grpSpLocks/>
          </p:cNvGrpSpPr>
          <p:nvPr/>
        </p:nvGrpSpPr>
        <p:grpSpPr bwMode="auto">
          <a:xfrm>
            <a:off x="5410200" y="838200"/>
            <a:ext cx="2514600" cy="685800"/>
            <a:chOff x="152400" y="914400"/>
            <a:chExt cx="2975811" cy="879231"/>
          </a:xfrm>
        </p:grpSpPr>
        <p:sp>
          <p:nvSpPr>
            <p:cNvPr id="111" name="Rounded Rectangle 110"/>
            <p:cNvSpPr/>
            <p:nvPr/>
          </p:nvSpPr>
          <p:spPr>
            <a:xfrm>
              <a:off x="152400" y="914400"/>
              <a:ext cx="2967789" cy="879231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7942" name="TextBox 52"/>
            <p:cNvSpPr txBox="1">
              <a:spLocks noChangeArrowheads="1"/>
            </p:cNvSpPr>
            <p:nvPr/>
          </p:nvSpPr>
          <p:spPr bwMode="auto">
            <a:xfrm>
              <a:off x="232612" y="1014069"/>
              <a:ext cx="2895599" cy="60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Intel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Xeon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Sandy Bridge</a:t>
              </a:r>
            </a:p>
            <a:p>
              <a:r>
                <a:rPr lang="en-US" sz="1400">
                  <a:latin typeface="Tahoma" pitchFamily="34" charset="0"/>
                </a:rPr>
                <a:t>E5-2600 Series Socket R</a:t>
              </a:r>
            </a:p>
          </p:txBody>
        </p:sp>
      </p:grpSp>
      <p:grpSp>
        <p:nvGrpSpPr>
          <p:cNvPr id="37902" name="Group 47"/>
          <p:cNvGrpSpPr>
            <a:grpSpLocks/>
          </p:cNvGrpSpPr>
          <p:nvPr/>
        </p:nvGrpSpPr>
        <p:grpSpPr bwMode="auto">
          <a:xfrm>
            <a:off x="76200" y="3048000"/>
            <a:ext cx="2362200" cy="1185863"/>
            <a:chOff x="76200" y="3048000"/>
            <a:chExt cx="2514600" cy="914400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76200" y="3048000"/>
              <a:ext cx="2427379" cy="9144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7938" name="TextBox 19"/>
            <p:cNvSpPr txBox="1">
              <a:spLocks noChangeArrowheads="1"/>
            </p:cNvSpPr>
            <p:nvPr/>
          </p:nvSpPr>
          <p:spPr bwMode="auto">
            <a:xfrm>
              <a:off x="141453" y="3150826"/>
              <a:ext cx="2449347" cy="73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PCI-Express 3.0 x8</a:t>
              </a:r>
            </a:p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MicroLP slot</a:t>
              </a:r>
            </a:p>
            <a:p>
              <a:r>
                <a:rPr lang="en-US" sz="1400">
                  <a:latin typeface="Tahoma" pitchFamily="34" charset="0"/>
                </a:rPr>
                <a:t>  IB FDR: AOC-CIBF-m1</a:t>
              </a:r>
            </a:p>
            <a:p>
              <a:r>
                <a:rPr lang="en-US" sz="1400">
                  <a:latin typeface="Tahoma" pitchFamily="34" charset="0"/>
                </a:rPr>
                <a:t>  10G SFP+: AOC-CTG-i1S</a:t>
              </a:r>
            </a:p>
          </p:txBody>
        </p:sp>
      </p:grpSp>
      <p:cxnSp>
        <p:nvCxnSpPr>
          <p:cNvPr id="118" name="Straight Arrow Connector 117"/>
          <p:cNvCxnSpPr/>
          <p:nvPr/>
        </p:nvCxnSpPr>
        <p:spPr>
          <a:xfrm flipH="1">
            <a:off x="2667000" y="1219200"/>
            <a:ext cx="1066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904" name="Group 49"/>
          <p:cNvGrpSpPr>
            <a:grpSpLocks/>
          </p:cNvGrpSpPr>
          <p:nvPr/>
        </p:nvGrpSpPr>
        <p:grpSpPr bwMode="auto">
          <a:xfrm>
            <a:off x="2971800" y="838200"/>
            <a:ext cx="1981200" cy="609600"/>
            <a:chOff x="2971800" y="838200"/>
            <a:chExt cx="1981200" cy="60960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2971800" y="838200"/>
              <a:ext cx="1975859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7934" name="TextBox 57"/>
            <p:cNvSpPr txBox="1">
              <a:spLocks noChangeArrowheads="1"/>
            </p:cNvSpPr>
            <p:nvPr/>
          </p:nvSpPr>
          <p:spPr bwMode="auto">
            <a:xfrm>
              <a:off x="3025203" y="907304"/>
              <a:ext cx="19277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Memory up to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512GB</a:t>
              </a:r>
              <a:r>
                <a:rPr lang="en-US" sz="1400">
                  <a:latin typeface="Tahoma" pitchFamily="34" charset="0"/>
                </a:rPr>
                <a:t> DDR3 Reg. ECC</a:t>
              </a: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rot="10800000" flipV="1">
            <a:off x="609600" y="1219200"/>
            <a:ext cx="838200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906" name="Group 46"/>
          <p:cNvGrpSpPr>
            <a:grpSpLocks/>
          </p:cNvGrpSpPr>
          <p:nvPr/>
        </p:nvGrpSpPr>
        <p:grpSpPr bwMode="auto">
          <a:xfrm>
            <a:off x="6096000" y="3581400"/>
            <a:ext cx="2819400" cy="1143000"/>
            <a:chOff x="6096000" y="3581400"/>
            <a:chExt cx="2819400" cy="1143000"/>
          </a:xfrm>
        </p:grpSpPr>
        <p:sp>
          <p:nvSpPr>
            <p:cNvPr id="131" name="Rounded Rectangle 130"/>
            <p:cNvSpPr/>
            <p:nvPr/>
          </p:nvSpPr>
          <p:spPr bwMode="auto">
            <a:xfrm>
              <a:off x="6096000" y="3581400"/>
              <a:ext cx="2819400" cy="1143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7929" name="TextBox 8"/>
            <p:cNvSpPr txBox="1">
              <a:spLocks noChangeArrowheads="1"/>
            </p:cNvSpPr>
            <p:nvPr/>
          </p:nvSpPr>
          <p:spPr bwMode="auto">
            <a:xfrm>
              <a:off x="6172200" y="3757136"/>
              <a:ext cx="27432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Platinum level </a:t>
              </a:r>
              <a:r>
                <a:rPr lang="en-US" sz="1400">
                  <a:latin typeface="Tahoma" pitchFamily="34" charset="0"/>
                </a:rPr>
                <a:t>high efficient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1620W</a:t>
              </a:r>
              <a:r>
                <a:rPr lang="en-US" sz="1400">
                  <a:latin typeface="Tahoma" pitchFamily="34" charset="0"/>
                </a:rPr>
                <a:t> redundant power supply</a:t>
              </a:r>
            </a:p>
          </p:txBody>
        </p:sp>
        <p:pic>
          <p:nvPicPr>
            <p:cNvPr id="37930" name="Picture 74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0" y="4114800"/>
              <a:ext cx="393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07" name="Group 50"/>
          <p:cNvGrpSpPr>
            <a:grpSpLocks/>
          </p:cNvGrpSpPr>
          <p:nvPr/>
        </p:nvGrpSpPr>
        <p:grpSpPr bwMode="auto">
          <a:xfrm>
            <a:off x="6705600" y="2209800"/>
            <a:ext cx="2286000" cy="762000"/>
            <a:chOff x="6553200" y="2209800"/>
            <a:chExt cx="2286000" cy="762000"/>
          </a:xfrm>
        </p:grpSpPr>
        <p:sp>
          <p:nvSpPr>
            <p:cNvPr id="123" name="Rounded Rectangle 122"/>
            <p:cNvSpPr/>
            <p:nvPr/>
          </p:nvSpPr>
          <p:spPr bwMode="auto">
            <a:xfrm>
              <a:off x="6553200" y="2209800"/>
              <a:ext cx="2286000" cy="762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7924" name="TextBox 79"/>
            <p:cNvSpPr txBox="1">
              <a:spLocks noChangeArrowheads="1"/>
            </p:cNvSpPr>
            <p:nvPr/>
          </p:nvSpPr>
          <p:spPr bwMode="auto">
            <a:xfrm>
              <a:off x="6620435" y="2281340"/>
              <a:ext cx="2153988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4x high efficient Cooling</a:t>
              </a:r>
            </a:p>
            <a:p>
              <a:r>
                <a:rPr lang="en-US" sz="1400">
                  <a:latin typeface="Tahoma" pitchFamily="34" charset="0"/>
                </a:rPr>
                <a:t>Fans</a:t>
              </a:r>
            </a:p>
          </p:txBody>
        </p:sp>
        <p:pic>
          <p:nvPicPr>
            <p:cNvPr id="37925" name="Picture 3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05800" y="2590800"/>
              <a:ext cx="371702" cy="31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ounded Rectangle 44"/>
          <p:cNvSpPr/>
          <p:nvPr/>
        </p:nvSpPr>
        <p:spPr bwMode="auto">
          <a:xfrm>
            <a:off x="76200" y="5410200"/>
            <a:ext cx="2438400" cy="5896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PCI-Express 3.0 x8 </a:t>
            </a:r>
            <a:b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</a:b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for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SMCI AOC LSI 2108 or 2008</a:t>
            </a:r>
          </a:p>
        </p:txBody>
      </p:sp>
      <p:grpSp>
        <p:nvGrpSpPr>
          <p:cNvPr id="37911" name="Group 48"/>
          <p:cNvGrpSpPr>
            <a:grpSpLocks/>
          </p:cNvGrpSpPr>
          <p:nvPr/>
        </p:nvGrpSpPr>
        <p:grpSpPr bwMode="auto">
          <a:xfrm>
            <a:off x="533400" y="838200"/>
            <a:ext cx="1914525" cy="609600"/>
            <a:chOff x="533400" y="838200"/>
            <a:chExt cx="1914821" cy="609600"/>
          </a:xfrm>
        </p:grpSpPr>
        <p:sp>
          <p:nvSpPr>
            <p:cNvPr id="37916" name="TextBox 64"/>
            <p:cNvSpPr txBox="1">
              <a:spLocks noChangeArrowheads="1"/>
            </p:cNvSpPr>
            <p:nvPr/>
          </p:nvSpPr>
          <p:spPr bwMode="auto">
            <a:xfrm>
              <a:off x="912813" y="838200"/>
              <a:ext cx="12303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latin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33400" y="838200"/>
              <a:ext cx="1914821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DOM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SATA Disk on Module</a:t>
              </a:r>
            </a:p>
          </p:txBody>
        </p:sp>
        <p:pic>
          <p:nvPicPr>
            <p:cNvPr id="46" name="Picture 44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870282" y="892175"/>
              <a:ext cx="492201" cy="2508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pic>
        <p:nvPicPr>
          <p:cNvPr id="37912" name="Picture 44" descr="CIBF-m1 image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52400" y="4343400"/>
            <a:ext cx="838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379538" y="4343400"/>
            <a:ext cx="906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76200" y="4800600"/>
            <a:ext cx="10842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AOC-CIBF-m1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01750" y="4800600"/>
            <a:ext cx="10604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AOC-CTG-i1S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001000" y="838200"/>
            <a:ext cx="9096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279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2400" y="1366838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46100" y="53975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smtClean="0"/>
              <a:t>2UTwin</a:t>
            </a:r>
            <a:r>
              <a:rPr lang="en-US" sz="2400" baseline="30000" smtClean="0"/>
              <a:t>2</a:t>
            </a:r>
            <a:r>
              <a:rPr lang="en-US" sz="2400" smtClean="0"/>
              <a:t>+ Series X9 Product Specification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16150"/>
          <a:ext cx="9144000" cy="4207954"/>
        </p:xfrm>
        <a:graphic>
          <a:graphicData uri="http://schemas.openxmlformats.org/drawingml/2006/table">
            <a:tbl>
              <a:tblPr/>
              <a:tblGrid>
                <a:gridCol w="1306513"/>
                <a:gridCol w="1306512"/>
                <a:gridCol w="1306513"/>
                <a:gridCol w="1304925"/>
                <a:gridCol w="1306512"/>
                <a:gridCol w="1306513"/>
                <a:gridCol w="1306512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Model Name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(SYS-)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2027TR-H71RF+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CPU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Memory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HDD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Controller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1 SATA2)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(BPN-ADP-SAS2-L6i)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(BPN-ADP-SAS2-H6iR)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4 SATA2)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(BPN-ADP-SAS2-L6i)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(BPN-ADP-SAS2-H6iR)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234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I/O slots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NIC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PSU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Depth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4002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838200"/>
            <a:ext cx="11382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0" name="Picture 36" descr="SC827HD-R1400B_fro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1600" y="838200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1" name="Picture 36" descr="SC827HD-R1400B_fro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0" y="830263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2" name="Picture 36" descr="SC827HD-R1400B_fro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830263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96063" y="838200"/>
            <a:ext cx="11382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1463" y="838200"/>
            <a:ext cx="11382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5" name="Picture 7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" y="600075"/>
            <a:ext cx="482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" y="752475"/>
            <a:ext cx="766763" cy="390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03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366838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800" y="1446213"/>
            <a:ext cx="1244600" cy="403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0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371600"/>
            <a:ext cx="1295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1366838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1366838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4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1371600"/>
            <a:ext cx="1295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2135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5" descr="SYS-6027TR-_HLIBQRF_HLRF_Left_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19050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752600"/>
            <a:ext cx="2819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Straight Arrow Connector 93"/>
          <p:cNvCxnSpPr/>
          <p:nvPr/>
        </p:nvCxnSpPr>
        <p:spPr>
          <a:xfrm flipH="1" flipV="1">
            <a:off x="3962400" y="3810000"/>
            <a:ext cx="21336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V="1">
            <a:off x="304800" y="2819400"/>
            <a:ext cx="457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2U Twin</a:t>
            </a:r>
            <a:r>
              <a:rPr lang="en-US" sz="2400" baseline="30000" smtClean="0">
                <a:latin typeface="Tahoma" pitchFamily="34" charset="0"/>
              </a:rPr>
              <a:t>2</a:t>
            </a:r>
            <a:r>
              <a:rPr lang="ja-JP" altLang="en-US" sz="2400" baseline="-25000" smtClean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Tahoma" pitchFamily="34" charset="0"/>
              </a:rPr>
              <a:t>New Features</a:t>
            </a:r>
            <a:br>
              <a:rPr lang="en-US" sz="2400" smtClean="0">
                <a:latin typeface="Tahoma" pitchFamily="34" charset="0"/>
              </a:rPr>
            </a:br>
            <a:r>
              <a:rPr lang="en-US" sz="1800" smtClean="0">
                <a:latin typeface="Tahoma" pitchFamily="34" charset="0"/>
              </a:rPr>
              <a:t>4 node in 2U</a:t>
            </a:r>
            <a:endParaRPr lang="en-US" sz="1800" baseline="30000" smtClean="0">
              <a:latin typeface="Tahom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5638800" y="5108575"/>
            <a:ext cx="3260725" cy="83502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3801" name="TextBox 23"/>
          <p:cNvSpPr txBox="1">
            <a:spLocks noChangeArrowheads="1"/>
          </p:cNvSpPr>
          <p:nvPr/>
        </p:nvSpPr>
        <p:spPr bwMode="auto">
          <a:xfrm>
            <a:off x="5638800" y="5108575"/>
            <a:ext cx="3260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6 Hotswap 2.5” </a:t>
            </a:r>
            <a:r>
              <a:rPr lang="en-US" sz="1400">
                <a:latin typeface="Tahoma" pitchFamily="34" charset="0"/>
              </a:rPr>
              <a:t>SAS/SATA per node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or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3 Hotswap 3.5” </a:t>
            </a:r>
            <a:r>
              <a:rPr lang="en-US" sz="1400">
                <a:latin typeface="Tahoma" pitchFamily="34" charset="0"/>
              </a:rPr>
              <a:t>SAS/SATA per node</a:t>
            </a:r>
          </a:p>
        </p:txBody>
      </p:sp>
      <p:grpSp>
        <p:nvGrpSpPr>
          <p:cNvPr id="33802" name="Group 43"/>
          <p:cNvGrpSpPr>
            <a:grpSpLocks/>
          </p:cNvGrpSpPr>
          <p:nvPr/>
        </p:nvGrpSpPr>
        <p:grpSpPr bwMode="auto">
          <a:xfrm>
            <a:off x="2590800" y="4267200"/>
            <a:ext cx="3124200" cy="1828800"/>
            <a:chOff x="3048000" y="3581400"/>
            <a:chExt cx="3124200" cy="1828800"/>
          </a:xfrm>
        </p:grpSpPr>
        <p:pic>
          <p:nvPicPr>
            <p:cNvPr id="33849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48000" y="3733800"/>
              <a:ext cx="2880000" cy="55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50" name="Picture 36" descr="SC827HD-R1400B_front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063600" y="4525413"/>
              <a:ext cx="2880000" cy="51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Rounded Rectangle 102"/>
            <p:cNvSpPr/>
            <p:nvPr/>
          </p:nvSpPr>
          <p:spPr>
            <a:xfrm>
              <a:off x="32766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8862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4958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105400" y="3581400"/>
              <a:ext cx="609600" cy="1600200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276600" y="5133975"/>
              <a:ext cx="28956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1</a:t>
              </a:r>
              <a:r>
                <a:rPr lang="en-US" sz="10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2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3</a:t>
              </a:r>
              <a:r>
                <a: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Node 4</a:t>
              </a:r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>
            <a:off x="1905000" y="3352800"/>
            <a:ext cx="1600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805" name="Group 50"/>
          <p:cNvGrpSpPr>
            <a:grpSpLocks/>
          </p:cNvGrpSpPr>
          <p:nvPr/>
        </p:nvGrpSpPr>
        <p:grpSpPr bwMode="auto">
          <a:xfrm>
            <a:off x="5334000" y="1066800"/>
            <a:ext cx="2514600" cy="685800"/>
            <a:chOff x="152400" y="914400"/>
            <a:chExt cx="2975811" cy="879231"/>
          </a:xfrm>
        </p:grpSpPr>
        <p:sp>
          <p:nvSpPr>
            <p:cNvPr id="111" name="Rounded Rectangle 110"/>
            <p:cNvSpPr/>
            <p:nvPr/>
          </p:nvSpPr>
          <p:spPr>
            <a:xfrm>
              <a:off x="152400" y="914400"/>
              <a:ext cx="2967789" cy="879231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3848" name="TextBox 52"/>
            <p:cNvSpPr txBox="1">
              <a:spLocks noChangeArrowheads="1"/>
            </p:cNvSpPr>
            <p:nvPr/>
          </p:nvSpPr>
          <p:spPr bwMode="auto">
            <a:xfrm>
              <a:off x="232612" y="1014069"/>
              <a:ext cx="2895599" cy="60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Intel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Xeon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Sandy Bridge</a:t>
              </a:r>
            </a:p>
            <a:p>
              <a:r>
                <a:rPr lang="en-US" sz="1400">
                  <a:latin typeface="Tahoma" pitchFamily="34" charset="0"/>
                </a:rPr>
                <a:t>E5-2600 Series Socket R</a:t>
              </a:r>
            </a:p>
          </p:txBody>
        </p:sp>
      </p:grpSp>
      <p:grpSp>
        <p:nvGrpSpPr>
          <p:cNvPr id="33806" name="Group 47"/>
          <p:cNvGrpSpPr>
            <a:grpSpLocks/>
          </p:cNvGrpSpPr>
          <p:nvPr/>
        </p:nvGrpSpPr>
        <p:grpSpPr bwMode="auto">
          <a:xfrm>
            <a:off x="76200" y="3048000"/>
            <a:ext cx="2514600" cy="914400"/>
            <a:chOff x="76200" y="3048000"/>
            <a:chExt cx="2514600" cy="914400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76200" y="3048000"/>
              <a:ext cx="2427379" cy="9144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3843" name="TextBox 19"/>
            <p:cNvSpPr txBox="1">
              <a:spLocks noChangeArrowheads="1"/>
            </p:cNvSpPr>
            <p:nvPr/>
          </p:nvSpPr>
          <p:spPr bwMode="auto">
            <a:xfrm>
              <a:off x="141453" y="3150826"/>
              <a:ext cx="2449347" cy="63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Mellanox ConnectX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QDR/FDR</a:t>
              </a:r>
              <a:r>
                <a:rPr lang="en-US" sz="1400">
                  <a:latin typeface="Tahoma" pitchFamily="34" charset="0"/>
                </a:rPr>
                <a:t>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InfiniBand</a:t>
              </a:r>
              <a:r>
                <a:rPr lang="en-US" sz="1400">
                  <a:latin typeface="Tahoma" pitchFamily="34" charset="0"/>
                </a:rPr>
                <a:t> onboard (selected module)</a:t>
              </a:r>
            </a:p>
          </p:txBody>
        </p:sp>
        <p:pic>
          <p:nvPicPr>
            <p:cNvPr id="33844" name="Picture 8" descr="http://t0.gstatic.com/images?q=tbn:ANd9GcTS10U5C57K7oIlQeYjwTYY2vxJ9aAuiyZ391RcDvIVmMzTJnRUww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3124200"/>
              <a:ext cx="400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8" name="Straight Arrow Connector 117"/>
          <p:cNvCxnSpPr/>
          <p:nvPr/>
        </p:nvCxnSpPr>
        <p:spPr>
          <a:xfrm flipH="1">
            <a:off x="2667000" y="1219200"/>
            <a:ext cx="1066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808" name="Group 49"/>
          <p:cNvGrpSpPr>
            <a:grpSpLocks/>
          </p:cNvGrpSpPr>
          <p:nvPr/>
        </p:nvGrpSpPr>
        <p:grpSpPr bwMode="auto">
          <a:xfrm>
            <a:off x="2971800" y="838200"/>
            <a:ext cx="1981200" cy="609600"/>
            <a:chOff x="2971800" y="838200"/>
            <a:chExt cx="1981200" cy="60960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2971800" y="838200"/>
              <a:ext cx="1975859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3839" name="TextBox 57"/>
            <p:cNvSpPr txBox="1">
              <a:spLocks noChangeArrowheads="1"/>
            </p:cNvSpPr>
            <p:nvPr/>
          </p:nvSpPr>
          <p:spPr bwMode="auto">
            <a:xfrm>
              <a:off x="3025203" y="907304"/>
              <a:ext cx="1927797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Memory up to 256GB DDR3 Reg. ECC</a:t>
              </a:r>
            </a:p>
          </p:txBody>
        </p:sp>
      </p:grpSp>
      <p:cxnSp>
        <p:nvCxnSpPr>
          <p:cNvPr id="125" name="Straight Arrow Connector 124"/>
          <p:cNvCxnSpPr/>
          <p:nvPr/>
        </p:nvCxnSpPr>
        <p:spPr>
          <a:xfrm flipV="1">
            <a:off x="1752600" y="3886200"/>
            <a:ext cx="1600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 bwMode="auto">
          <a:xfrm>
            <a:off x="152400" y="4495800"/>
            <a:ext cx="2133600" cy="609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PCI-Express 3.0 x16 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(low profile)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rot="10800000" flipV="1">
            <a:off x="609600" y="1219200"/>
            <a:ext cx="838200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814" name="Group 46"/>
          <p:cNvGrpSpPr>
            <a:grpSpLocks/>
          </p:cNvGrpSpPr>
          <p:nvPr/>
        </p:nvGrpSpPr>
        <p:grpSpPr bwMode="auto">
          <a:xfrm>
            <a:off x="6096000" y="3581400"/>
            <a:ext cx="2819400" cy="1143000"/>
            <a:chOff x="6096000" y="3581400"/>
            <a:chExt cx="2819400" cy="1143000"/>
          </a:xfrm>
        </p:grpSpPr>
        <p:sp>
          <p:nvSpPr>
            <p:cNvPr id="131" name="Rounded Rectangle 130"/>
            <p:cNvSpPr/>
            <p:nvPr/>
          </p:nvSpPr>
          <p:spPr bwMode="auto">
            <a:xfrm>
              <a:off x="6096000" y="3581400"/>
              <a:ext cx="2819400" cy="1143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3834" name="TextBox 8"/>
            <p:cNvSpPr txBox="1">
              <a:spLocks noChangeArrowheads="1"/>
            </p:cNvSpPr>
            <p:nvPr/>
          </p:nvSpPr>
          <p:spPr bwMode="auto">
            <a:xfrm>
              <a:off x="6172200" y="3757136"/>
              <a:ext cx="27432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Platinum level </a:t>
              </a:r>
              <a:r>
                <a:rPr lang="en-US" sz="1400">
                  <a:latin typeface="Tahoma" pitchFamily="34" charset="0"/>
                </a:rPr>
                <a:t>high efficient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1620W</a:t>
              </a:r>
              <a:r>
                <a:rPr lang="en-US" sz="1400">
                  <a:latin typeface="Tahoma" pitchFamily="34" charset="0"/>
                </a:rPr>
                <a:t> redundant power supply</a:t>
              </a:r>
            </a:p>
          </p:txBody>
        </p:sp>
        <p:pic>
          <p:nvPicPr>
            <p:cNvPr id="33835" name="Picture 74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0" y="4114800"/>
              <a:ext cx="393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15" name="Group 50"/>
          <p:cNvGrpSpPr>
            <a:grpSpLocks/>
          </p:cNvGrpSpPr>
          <p:nvPr/>
        </p:nvGrpSpPr>
        <p:grpSpPr bwMode="auto">
          <a:xfrm>
            <a:off x="6553200" y="2209800"/>
            <a:ext cx="2286000" cy="762000"/>
            <a:chOff x="6553200" y="2209800"/>
            <a:chExt cx="2286000" cy="762000"/>
          </a:xfrm>
        </p:grpSpPr>
        <p:sp>
          <p:nvSpPr>
            <p:cNvPr id="123" name="Rounded Rectangle 122"/>
            <p:cNvSpPr/>
            <p:nvPr/>
          </p:nvSpPr>
          <p:spPr bwMode="auto">
            <a:xfrm>
              <a:off x="6553200" y="2209800"/>
              <a:ext cx="2286000" cy="7620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33829" name="TextBox 79"/>
            <p:cNvSpPr txBox="1">
              <a:spLocks noChangeArrowheads="1"/>
            </p:cNvSpPr>
            <p:nvPr/>
          </p:nvSpPr>
          <p:spPr bwMode="auto">
            <a:xfrm>
              <a:off x="6620435" y="2281340"/>
              <a:ext cx="2153988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4x high efficient Cooling</a:t>
              </a:r>
            </a:p>
            <a:p>
              <a:r>
                <a:rPr lang="en-US" sz="1400">
                  <a:latin typeface="Tahoma" pitchFamily="34" charset="0"/>
                </a:rPr>
                <a:t>Fans</a:t>
              </a:r>
            </a:p>
          </p:txBody>
        </p:sp>
        <p:pic>
          <p:nvPicPr>
            <p:cNvPr id="33830" name="Picture 3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05800" y="2590800"/>
              <a:ext cx="371702" cy="31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ounded Rectangle 44"/>
          <p:cNvSpPr/>
          <p:nvPr/>
        </p:nvSpPr>
        <p:spPr bwMode="auto">
          <a:xfrm>
            <a:off x="76200" y="5277712"/>
            <a:ext cx="2438400" cy="5896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PCI-Express 3.0 x8 </a:t>
            </a:r>
            <a:b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</a:b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for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SMCI AOC LSI 2108 or 2008</a:t>
            </a:r>
          </a:p>
        </p:txBody>
      </p:sp>
      <p:grpSp>
        <p:nvGrpSpPr>
          <p:cNvPr id="33819" name="Group 48"/>
          <p:cNvGrpSpPr>
            <a:grpSpLocks/>
          </p:cNvGrpSpPr>
          <p:nvPr/>
        </p:nvGrpSpPr>
        <p:grpSpPr bwMode="auto">
          <a:xfrm>
            <a:off x="533400" y="838200"/>
            <a:ext cx="1914525" cy="609600"/>
            <a:chOff x="533400" y="838200"/>
            <a:chExt cx="1914821" cy="609600"/>
          </a:xfrm>
        </p:grpSpPr>
        <p:sp>
          <p:nvSpPr>
            <p:cNvPr id="33821" name="TextBox 64"/>
            <p:cNvSpPr txBox="1">
              <a:spLocks noChangeArrowheads="1"/>
            </p:cNvSpPr>
            <p:nvPr/>
          </p:nvSpPr>
          <p:spPr bwMode="auto">
            <a:xfrm>
              <a:off x="912813" y="838200"/>
              <a:ext cx="12303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latin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33400" y="838200"/>
              <a:ext cx="1914821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DOM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SATA Disk on Module</a:t>
              </a:r>
            </a:p>
          </p:txBody>
        </p:sp>
        <p:pic>
          <p:nvPicPr>
            <p:cNvPr id="46" name="Picture 4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870282" y="892175"/>
              <a:ext cx="492201" cy="2508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2" name="Oval 1"/>
          <p:cNvSpPr/>
          <p:nvPr/>
        </p:nvSpPr>
        <p:spPr>
          <a:xfrm>
            <a:off x="1028700" y="2743200"/>
            <a:ext cx="500063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001000" y="1066800"/>
            <a:ext cx="9096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671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46100" y="53975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smtClean="0"/>
              <a:t>2UTwin</a:t>
            </a:r>
            <a:r>
              <a:rPr lang="en-US" sz="2400" baseline="30000" smtClean="0"/>
              <a:t>2</a:t>
            </a:r>
            <a:r>
              <a:rPr lang="en-US" sz="2400" smtClean="0"/>
              <a:t> Series Product Specification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176463"/>
          <a:ext cx="9144000" cy="4514920"/>
        </p:xfrm>
        <a:graphic>
          <a:graphicData uri="http://schemas.openxmlformats.org/drawingml/2006/table">
            <a:tbl>
              <a:tblPr/>
              <a:tblGrid>
                <a:gridCol w="1306513"/>
                <a:gridCol w="1306512"/>
                <a:gridCol w="1306513"/>
                <a:gridCol w="1304925"/>
                <a:gridCol w="1306512"/>
                <a:gridCol w="1306513"/>
                <a:gridCol w="1306512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Model Name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(SYS-)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6027TR-HTQRF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6027TR-HTFRF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6027TR-H70QRF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6027TR-H70FRF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6027TR-H71RF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6027TR-H71QRF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6027TR-H71FRF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2027TR-HTQRF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2027TR-HTFRF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2027TR-H70QRF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2027TR-H70FRF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2027TR-H71RF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2027TR-H71QRF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2027TR-H71FRF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CPU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Memory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8 DDR3 1600 Reg ECC, 256GB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HDD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 H/S 3.5”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2.5”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Controller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1 SATA2)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(BPN-ADP-SAS2-L6i)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(BPN-ADP-SAS2-H6iR)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4 SATA2)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(BPN-ADP-SAS2-L6i)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(BPN-ADP-SAS2-H6iR)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00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I/O slots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LP e3.0x16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NIC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(-HTQRF)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(-HTFRF)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(-H70QRF)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(-H70FRF)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(-H71QRF)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(-H71FRF)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(-HTQRF)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(-HTFRF)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(-H70QRF)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(-H70FRF)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  <a:b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QDR (-H71QRF)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+1 IB FDR (-H71FRF)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per node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PSU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1620W Redun. Platinum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Depth 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08" marB="36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3593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838200"/>
            <a:ext cx="11382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3" name="Picture 36" descr="SC827HD-R1400B_fro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838200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4" name="Picture 36" descr="SC827HD-R1400B_fro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0" y="830263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5" name="Picture 36" descr="SC827HD-R1400B_fro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830263"/>
            <a:ext cx="11382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6063" y="838200"/>
            <a:ext cx="11382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1463" y="838200"/>
            <a:ext cx="11382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38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" y="600075"/>
            <a:ext cx="482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" y="752475"/>
            <a:ext cx="766763" cy="390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5940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71600" y="1300163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800" y="1446213"/>
            <a:ext cx="1244600" cy="403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5942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67000" y="1300163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62400" y="1300163"/>
            <a:ext cx="12954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4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57800" y="1295400"/>
            <a:ext cx="1295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5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53200" y="1295400"/>
            <a:ext cx="1295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6" name="Picture 45" descr="SYS-6027TR-_HLIBQRF_HLRF_Left_.t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72400" y="1295400"/>
            <a:ext cx="1295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9917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 bwMode="auto">
          <a:xfrm>
            <a:off x="2819400" y="5972175"/>
            <a:ext cx="25146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  Node 1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Node 2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3038" y="1676400"/>
            <a:ext cx="39925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752600"/>
            <a:ext cx="2667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Straight Arrow Connector 93"/>
          <p:cNvCxnSpPr/>
          <p:nvPr/>
        </p:nvCxnSpPr>
        <p:spPr>
          <a:xfrm flipH="1" flipV="1">
            <a:off x="4343400" y="3733800"/>
            <a:ext cx="175260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457200" y="2667000"/>
            <a:ext cx="68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2U Twin+</a:t>
            </a:r>
            <a:r>
              <a:rPr lang="ja-JP" altLang="en-US" sz="2400" baseline="-25000" smtClean="0">
                <a:latin typeface="Tahoma" pitchFamily="34" charset="0"/>
                <a:ea typeface="ＭＳ Ｐゴシック"/>
                <a:cs typeface="ＭＳ Ｐゴシック"/>
              </a:rPr>
              <a:t> </a:t>
            </a:r>
            <a:r>
              <a:rPr lang="en-US" sz="2400" smtClean="0">
                <a:latin typeface="Tahoma" pitchFamily="34" charset="0"/>
              </a:rPr>
              <a:t>New Features</a:t>
            </a:r>
            <a:endParaRPr lang="en-US" sz="2400" baseline="30000" smtClean="0">
              <a:latin typeface="Tahoma" pitchFamily="34" charset="0"/>
            </a:endParaRPr>
          </a:p>
        </p:txBody>
      </p:sp>
      <p:grpSp>
        <p:nvGrpSpPr>
          <p:cNvPr id="48135" name="Group 52"/>
          <p:cNvGrpSpPr>
            <a:grpSpLocks/>
          </p:cNvGrpSpPr>
          <p:nvPr/>
        </p:nvGrpSpPr>
        <p:grpSpPr bwMode="auto">
          <a:xfrm>
            <a:off x="5638800" y="5260975"/>
            <a:ext cx="3260725" cy="838200"/>
            <a:chOff x="5638800" y="5108575"/>
            <a:chExt cx="3260725" cy="83820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5638800" y="5108575"/>
              <a:ext cx="3260725" cy="8382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88" name="TextBox 23"/>
            <p:cNvSpPr txBox="1">
              <a:spLocks noChangeArrowheads="1"/>
            </p:cNvSpPr>
            <p:nvPr/>
          </p:nvSpPr>
          <p:spPr bwMode="auto">
            <a:xfrm>
              <a:off x="5638800" y="5108575"/>
              <a:ext cx="3260725" cy="73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12 Hotswap 2.5” </a:t>
              </a:r>
              <a:r>
                <a:rPr lang="en-US" sz="1400">
                  <a:latin typeface="Tahoma" pitchFamily="34" charset="0"/>
                </a:rPr>
                <a:t>SAS/SATA per node</a:t>
              </a:r>
            </a:p>
            <a:p>
              <a:pPr algn="ctr"/>
              <a:r>
                <a:rPr lang="en-US" sz="1400">
                  <a:latin typeface="Tahoma" pitchFamily="34" charset="0"/>
                </a:rPr>
                <a:t>or</a:t>
              </a:r>
            </a:p>
            <a:p>
              <a:pPr algn="ctr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6 Hotswap 3.5” </a:t>
              </a:r>
              <a:r>
                <a:rPr lang="en-US" sz="1400">
                  <a:latin typeface="Tahoma" pitchFamily="34" charset="0"/>
                </a:rPr>
                <a:t>SAS/SATA per node</a:t>
              </a:r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>
            <a:off x="2362200" y="3717925"/>
            <a:ext cx="1143000" cy="168275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138" name="Group 54"/>
          <p:cNvGrpSpPr>
            <a:grpSpLocks/>
          </p:cNvGrpSpPr>
          <p:nvPr/>
        </p:nvGrpSpPr>
        <p:grpSpPr bwMode="auto">
          <a:xfrm>
            <a:off x="5334000" y="838200"/>
            <a:ext cx="2514600" cy="762000"/>
            <a:chOff x="5334000" y="838200"/>
            <a:chExt cx="2514600" cy="877468"/>
          </a:xfrm>
        </p:grpSpPr>
        <p:sp>
          <p:nvSpPr>
            <p:cNvPr id="111" name="Rounded Rectangle 110"/>
            <p:cNvSpPr/>
            <p:nvPr/>
          </p:nvSpPr>
          <p:spPr bwMode="auto">
            <a:xfrm>
              <a:off x="5334000" y="838200"/>
              <a:ext cx="2507821" cy="877468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84" name="TextBox 52"/>
            <p:cNvSpPr txBox="1">
              <a:spLocks noChangeArrowheads="1"/>
            </p:cNvSpPr>
            <p:nvPr/>
          </p:nvSpPr>
          <p:spPr bwMode="auto">
            <a:xfrm>
              <a:off x="5401780" y="937669"/>
              <a:ext cx="24468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Intel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Xeon</a:t>
              </a:r>
              <a:r>
                <a:rPr lang="en-US" sz="1400" baseline="30000">
                  <a:latin typeface="Tahoma" pitchFamily="34" charset="0"/>
                </a:rPr>
                <a:t>®</a:t>
              </a:r>
              <a:r>
                <a:rPr lang="en-US" sz="1400">
                  <a:latin typeface="Tahoma" pitchFamily="34" charset="0"/>
                </a:rPr>
                <a:t> Sandy Bridge</a:t>
              </a:r>
            </a:p>
            <a:p>
              <a:r>
                <a:rPr lang="en-US" sz="1400">
                  <a:latin typeface="Tahoma" pitchFamily="34" charset="0"/>
                </a:rPr>
                <a:t>E5-2600 Series Socket R</a:t>
              </a:r>
            </a:p>
          </p:txBody>
        </p:sp>
      </p:grpSp>
      <p:cxnSp>
        <p:nvCxnSpPr>
          <p:cNvPr id="118" name="Straight Arrow Connector 117"/>
          <p:cNvCxnSpPr/>
          <p:nvPr/>
        </p:nvCxnSpPr>
        <p:spPr>
          <a:xfrm flipH="1">
            <a:off x="2667000" y="1219200"/>
            <a:ext cx="1066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140" name="Group 55"/>
          <p:cNvGrpSpPr>
            <a:grpSpLocks/>
          </p:cNvGrpSpPr>
          <p:nvPr/>
        </p:nvGrpSpPr>
        <p:grpSpPr bwMode="auto">
          <a:xfrm>
            <a:off x="2971800" y="838200"/>
            <a:ext cx="1981200" cy="609600"/>
            <a:chOff x="2971800" y="838200"/>
            <a:chExt cx="1981200" cy="60960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2971800" y="838200"/>
              <a:ext cx="1975859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80" name="TextBox 57"/>
            <p:cNvSpPr txBox="1">
              <a:spLocks noChangeArrowheads="1"/>
            </p:cNvSpPr>
            <p:nvPr/>
          </p:nvSpPr>
          <p:spPr bwMode="auto">
            <a:xfrm>
              <a:off x="3025203" y="907304"/>
              <a:ext cx="19277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Memory up to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512GB</a:t>
              </a:r>
              <a:r>
                <a:rPr lang="en-US" sz="1400">
                  <a:latin typeface="Tahoma" pitchFamily="34" charset="0"/>
                </a:rPr>
                <a:t> DDR3 Reg. ECC</a:t>
              </a: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rot="10800000" flipV="1">
            <a:off x="609600" y="1219200"/>
            <a:ext cx="838200" cy="608013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142" name="Group 53"/>
          <p:cNvGrpSpPr>
            <a:grpSpLocks/>
          </p:cNvGrpSpPr>
          <p:nvPr/>
        </p:nvGrpSpPr>
        <p:grpSpPr bwMode="auto">
          <a:xfrm>
            <a:off x="5715000" y="4114800"/>
            <a:ext cx="3200400" cy="685800"/>
            <a:chOff x="5715000" y="3962400"/>
            <a:chExt cx="3199665" cy="685800"/>
          </a:xfrm>
        </p:grpSpPr>
        <p:sp>
          <p:nvSpPr>
            <p:cNvPr id="131" name="Rounded Rectangle 130"/>
            <p:cNvSpPr/>
            <p:nvPr/>
          </p:nvSpPr>
          <p:spPr bwMode="auto">
            <a:xfrm>
              <a:off x="5715000" y="3962400"/>
              <a:ext cx="3199665" cy="6858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75" name="TextBox 8"/>
            <p:cNvSpPr txBox="1">
              <a:spLocks noChangeArrowheads="1"/>
            </p:cNvSpPr>
            <p:nvPr/>
          </p:nvSpPr>
          <p:spPr bwMode="auto">
            <a:xfrm>
              <a:off x="5715000" y="4048780"/>
              <a:ext cx="2971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Platinum+ level </a:t>
              </a:r>
              <a:r>
                <a:rPr lang="en-US" sz="1400">
                  <a:latin typeface="Tahoma" pitchFamily="34" charset="0"/>
                </a:rPr>
                <a:t>high efficient </a:t>
              </a:r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1280W</a:t>
              </a:r>
              <a:r>
                <a:rPr lang="en-US" sz="1400">
                  <a:latin typeface="Tahoma" pitchFamily="34" charset="0"/>
                </a:rPr>
                <a:t> redundant power supply</a:t>
              </a:r>
            </a:p>
          </p:txBody>
        </p:sp>
        <p:pic>
          <p:nvPicPr>
            <p:cNvPr id="48176" name="Picture 74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8200" y="4038600"/>
              <a:ext cx="393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4" name="Rounded Rectangle 133"/>
          <p:cNvSpPr/>
          <p:nvPr/>
        </p:nvSpPr>
        <p:spPr bwMode="auto">
          <a:xfrm>
            <a:off x="228600" y="5430112"/>
            <a:ext cx="2057400" cy="5896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t>PCI-Express 3.0 x8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</a:b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</a:rPr>
              <a:t>for SMCI AOC  LSI 2108 or 2008 coming soon 2208</a:t>
            </a:r>
          </a:p>
        </p:txBody>
      </p:sp>
      <p:pic>
        <p:nvPicPr>
          <p:cNvPr id="4814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90800" y="4572000"/>
            <a:ext cx="28797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36" descr="SC827HD-R1400B_front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06675" y="5364163"/>
            <a:ext cx="2879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ounded Rectangle 48"/>
          <p:cNvSpPr/>
          <p:nvPr/>
        </p:nvSpPr>
        <p:spPr bwMode="auto">
          <a:xfrm>
            <a:off x="2819400" y="4419600"/>
            <a:ext cx="1219200" cy="16002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038600" y="4419600"/>
            <a:ext cx="1295400" cy="16002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8150" name="Group 56"/>
          <p:cNvGrpSpPr>
            <a:grpSpLocks/>
          </p:cNvGrpSpPr>
          <p:nvPr/>
        </p:nvGrpSpPr>
        <p:grpSpPr bwMode="auto">
          <a:xfrm>
            <a:off x="533400" y="838200"/>
            <a:ext cx="1914525" cy="609600"/>
            <a:chOff x="533400" y="838200"/>
            <a:chExt cx="1914821" cy="609600"/>
          </a:xfrm>
        </p:grpSpPr>
        <p:sp>
          <p:nvSpPr>
            <p:cNvPr id="48167" name="TextBox 64"/>
            <p:cNvSpPr txBox="1">
              <a:spLocks noChangeArrowheads="1"/>
            </p:cNvSpPr>
            <p:nvPr/>
          </p:nvSpPr>
          <p:spPr bwMode="auto">
            <a:xfrm>
              <a:off x="912813" y="838200"/>
              <a:ext cx="12303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400">
                <a:latin typeface="Tahoma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33400" y="838200"/>
              <a:ext cx="1914821" cy="6096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DOM</a:t>
              </a:r>
            </a:p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rPr>
                <a:t>SATA Disk on Module</a:t>
              </a:r>
            </a:p>
          </p:txBody>
        </p:sp>
        <p:pic>
          <p:nvPicPr>
            <p:cNvPr id="43" name="Picture 4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895686" y="892175"/>
              <a:ext cx="495377" cy="2524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grpSp>
        <p:nvGrpSpPr>
          <p:cNvPr id="48151" name="Group 44"/>
          <p:cNvGrpSpPr>
            <a:grpSpLocks/>
          </p:cNvGrpSpPr>
          <p:nvPr/>
        </p:nvGrpSpPr>
        <p:grpSpPr bwMode="auto">
          <a:xfrm>
            <a:off x="6400800" y="2667000"/>
            <a:ext cx="2667000" cy="1066800"/>
            <a:chOff x="6400800" y="2209800"/>
            <a:chExt cx="2667000" cy="1066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6400800" y="2209800"/>
              <a:ext cx="2667000" cy="10668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65" name="TextBox 79"/>
            <p:cNvSpPr txBox="1">
              <a:spLocks noChangeArrowheads="1"/>
            </p:cNvSpPr>
            <p:nvPr/>
          </p:nvSpPr>
          <p:spPr bwMode="auto">
            <a:xfrm>
              <a:off x="6400801" y="2281340"/>
              <a:ext cx="24383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Tahoma" pitchFamily="34" charset="0"/>
                </a:rPr>
                <a:t>2x Optional Cooling Fans </a:t>
              </a:r>
              <a:r>
                <a:rPr lang="en-US" sz="1400">
                  <a:latin typeface="Tahoma" pitchFamily="34" charset="0"/>
                </a:rPr>
                <a:t>(Rear) for Higher CPU W &amp; Operating Temp. Support</a:t>
              </a:r>
            </a:p>
          </p:txBody>
        </p:sp>
        <p:pic>
          <p:nvPicPr>
            <p:cNvPr id="48166" name="Picture 3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19898" y="2808018"/>
              <a:ext cx="371702" cy="31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52" name="Group 47"/>
          <p:cNvGrpSpPr>
            <a:grpSpLocks/>
          </p:cNvGrpSpPr>
          <p:nvPr/>
        </p:nvGrpSpPr>
        <p:grpSpPr bwMode="auto">
          <a:xfrm>
            <a:off x="76200" y="3124200"/>
            <a:ext cx="2362200" cy="1185863"/>
            <a:chOff x="76200" y="3048002"/>
            <a:chExt cx="2598420" cy="9144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6200" y="3048002"/>
              <a:ext cx="2514600" cy="914400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endParaRPr>
            </a:p>
          </p:txBody>
        </p:sp>
        <p:sp>
          <p:nvSpPr>
            <p:cNvPr id="48161" name="TextBox 19"/>
            <p:cNvSpPr txBox="1">
              <a:spLocks noChangeArrowheads="1"/>
            </p:cNvSpPr>
            <p:nvPr/>
          </p:nvSpPr>
          <p:spPr bwMode="auto">
            <a:xfrm>
              <a:off x="141453" y="3150828"/>
              <a:ext cx="2533167" cy="73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PCI-Express 3.0 x8</a:t>
              </a:r>
            </a:p>
            <a:p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MicroLP slot</a:t>
              </a:r>
            </a:p>
            <a:p>
              <a:r>
                <a:rPr lang="en-US" sz="1400">
                  <a:latin typeface="Tahoma" pitchFamily="34" charset="0"/>
                </a:rPr>
                <a:t>  IB FDR: AOC-CIBF-m1</a:t>
              </a:r>
            </a:p>
            <a:p>
              <a:r>
                <a:rPr lang="en-US" sz="1400">
                  <a:latin typeface="Tahoma" pitchFamily="34" charset="0"/>
                </a:rPr>
                <a:t>  10G SFP+: AOC-CTG-i1S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4953000" y="3200400"/>
            <a:ext cx="1447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154" name="Picture 44" descr="CIBF-m1 image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52400" y="4343400"/>
            <a:ext cx="838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379538" y="4343400"/>
            <a:ext cx="906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76200" y="4800600"/>
            <a:ext cx="10842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AOC-CIBF-m1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01750" y="4800600"/>
            <a:ext cx="10604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AOC-CTG-i1S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924800" y="838200"/>
            <a:ext cx="9096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3009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smtClean="0"/>
              <a:t>2UTwin+ Series X9 Product Specification</a:t>
            </a:r>
          </a:p>
        </p:txBody>
      </p:sp>
      <p:pic>
        <p:nvPicPr>
          <p:cNvPr id="50178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27450" y="762000"/>
            <a:ext cx="1530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56450" y="790575"/>
            <a:ext cx="1530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ontent Placeholder 3"/>
          <p:cNvGraphicFramePr>
            <a:graphicFrameLocks noGrp="1"/>
          </p:cNvGraphicFramePr>
          <p:nvPr/>
        </p:nvGraphicFramePr>
        <p:xfrm>
          <a:off x="0" y="2468563"/>
          <a:ext cx="9144001" cy="4205766"/>
        </p:xfrm>
        <a:graphic>
          <a:graphicData uri="http://schemas.openxmlformats.org/drawingml/2006/table">
            <a:tbl>
              <a:tblPr/>
              <a:tblGrid>
                <a:gridCol w="1828140"/>
                <a:gridCol w="1829791"/>
                <a:gridCol w="1829791"/>
                <a:gridCol w="1828140"/>
                <a:gridCol w="1828139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Model Name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(SYS-)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6027TR-DTRF+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6027TR-D70RF+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6027TR-D71RF+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2027TR-D70RF+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CPU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Xeon E5-2600 series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Memory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Up to 16 DDR3 1600 Reg ECC, 512GB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HDD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 H/S 3.5”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 H/S 2.5”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Controller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PCH-A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(AHCI 2 SATA3, 4 SATA2)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(BPN-ADP-SAS2-L6i)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2108 SAS2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(BPN-ADP-SAS2-H6iR)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LSI 2008 SAS2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(BPN-ADP-E16-L)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476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I/O slots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MicroLP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e3.0x8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NIC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GbE (I350)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per node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IPMI 2.0 &amp; KVM w/ LAN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PSU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1280W Redun. Platinum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Depth 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28.5" (724mm)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2U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26.75" (679mm)</a:t>
                      </a:r>
                    </a:p>
                  </a:txBody>
                  <a:tcPr marL="36000" marR="36000" marT="36010" marB="36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50248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3850" y="769938"/>
            <a:ext cx="1530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9" name="Picture 7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933450"/>
            <a:ext cx="482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9400" y="1704975"/>
            <a:ext cx="1320800" cy="428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3438" y="1160463"/>
            <a:ext cx="766762" cy="392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0252" name="Picture 36" descr="SC827HD-R1400B_fro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4850" y="762000"/>
            <a:ext cx="1530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3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5000" y="1295400"/>
            <a:ext cx="1600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4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57600" y="1295400"/>
            <a:ext cx="1600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5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1295400"/>
            <a:ext cx="1600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5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2800" y="1295400"/>
            <a:ext cx="16002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541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nBlade comparison">
  <a:themeElements>
    <a:clrScheme name="TwinBlade comparis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winBlade comparis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winBlade compar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Blade comparis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Blade comparis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3088</Words>
  <Application>Microsoft Macintosh PowerPoint</Application>
  <PresentationFormat>On-screen Show (4:3)</PresentationFormat>
  <Paragraphs>777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TwinBlade comparison</vt:lpstr>
      <vt:lpstr>Custom Design</vt:lpstr>
      <vt:lpstr>Bitmap Image</vt:lpstr>
      <vt:lpstr>  Twin + Platform DCO Platform GPU Tower</vt:lpstr>
      <vt:lpstr>Twin Architecture  High-Performance Computing  High Density  Cloud Computing   2UTwin2, 2UTwin2+, 2UTwin, 2UTwin+, 1UTwin</vt:lpstr>
      <vt:lpstr>The Twin Architecture</vt:lpstr>
      <vt:lpstr>2U Twin2+ New Features 4 node in 2U</vt:lpstr>
      <vt:lpstr>2UTwin2+ Series X9 Product Specification</vt:lpstr>
      <vt:lpstr>2U Twin2 New Features 4 node in 2U</vt:lpstr>
      <vt:lpstr>2UTwin2 Series Product Specification</vt:lpstr>
      <vt:lpstr>2U Twin+ New Features</vt:lpstr>
      <vt:lpstr>2UTwin+ Series X9 Product Specification</vt:lpstr>
      <vt:lpstr>2U Twin New Features 2U TWIN  &gt; 1U + 1U</vt:lpstr>
      <vt:lpstr>2U Twin Series Product Specification</vt:lpstr>
      <vt:lpstr>SAS2 RAID Daughter Card</vt:lpstr>
      <vt:lpstr>MicroLP Card</vt:lpstr>
      <vt:lpstr>2U Twin2/Twin/Twin2+/Twin+ X9 series model matrix</vt:lpstr>
      <vt:lpstr>2U Twin series</vt:lpstr>
      <vt:lpstr>Data Center Optimized Servers Solutions</vt:lpstr>
      <vt:lpstr>Data Center Cost  Effective Solutions</vt:lpstr>
      <vt:lpstr>GPU SuperComputing  High-Performance, Enterprise-Class Super Computing GPU Accelerated Computation Engineering &amp; Scientific  </vt:lpstr>
      <vt:lpstr>Tower / 4U Rackmount GPU Server Features</vt:lpstr>
      <vt:lpstr>X9 GPU solutions Standard models</vt:lpstr>
      <vt:lpstr>X9 GPU solutions Enhanced models</vt:lpstr>
      <vt:lpstr>Slide 22</vt:lpstr>
    </vt:vector>
  </TitlesOfParts>
  <Company>Super Micro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petery</dc:creator>
  <cp:lastModifiedBy>henry</cp:lastModifiedBy>
  <cp:revision>96</cp:revision>
  <dcterms:created xsi:type="dcterms:W3CDTF">2011-01-14T02:22:36Z</dcterms:created>
  <dcterms:modified xsi:type="dcterms:W3CDTF">2012-06-25T15:30:18Z</dcterms:modified>
</cp:coreProperties>
</file>