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34.png" ContentType="image/png"/>
  <Override PartName="/ppt/media/image43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29.png" ContentType="image/png"/>
  <Override PartName="/ppt/media/image38.png" ContentType="image/png"/>
  <Override PartName="/ppt/media/image3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42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44.png" ContentType="image/png"/>
  <Override PartName="/ppt/media/image19.png" ContentType="image/png"/>
  <Override PartName="/ppt/media/image28.png" ContentType="image/png"/>
  <Override PartName="/ppt/media/image37.png" ContentType="image/png"/>
  <Override PartName="/ppt/media/image2.png" ContentType="image/png"/>
  <Override PartName="/ppt/media/image39.png" ContentType="image/png"/>
  <Override PartName="/ppt/media/image4.png" ContentType="image/png"/>
  <Override PartName="/ppt/media/image6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411171A1-4151-4151-91E1-D14191415171}" type="slidenum">
              <a:rPr lang="en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"/><Relationship Id="rId3" Type="http://schemas.openxmlformats.org/officeDocument/2006/relationships/image" Target="../media/image32.png"/><Relationship Id="rId4" Type="http://schemas.openxmlformats.org/officeDocument/2006/relationships/image" Target="../media/image33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0" y="1069200"/>
            <a:ext cx="10080000" cy="1227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" sz="4000"/>
              <a:t>A quest for activity cycles </a:t>
            </a:r>
            <a:endParaRPr/>
          </a:p>
          <a:p>
            <a:pPr algn="ctr"/>
            <a:r>
              <a:rPr lang="en" sz="4000"/>
              <a:t>in low-mass stars</a:t>
            </a:r>
            <a:endParaRPr/>
          </a:p>
        </p:txBody>
      </p:sp>
      <p:pic>
        <p:nvPicPr>
          <p:cNvPr descr="" id="3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77840"/>
            <a:ext cx="1828800" cy="1938600"/>
          </a:xfrm>
          <a:prstGeom prst="rect">
            <a:avLst/>
          </a:prstGeom>
        </p:spPr>
      </p:pic>
      <p:sp>
        <p:nvSpPr>
          <p:cNvPr id="39" name="TextShape 2"/>
          <p:cNvSpPr txBox="1"/>
          <p:nvPr/>
        </p:nvSpPr>
        <p:spPr>
          <a:xfrm>
            <a:off x="0" y="3266640"/>
            <a:ext cx="10080000" cy="13658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" sz="3000"/>
              <a:t>K. Vida </a:t>
            </a:r>
            <a:endParaRPr/>
          </a:p>
          <a:p>
            <a:pPr algn="ctr"/>
            <a:endParaRPr/>
          </a:p>
          <a:p>
            <a:pPr algn="ctr"/>
            <a:r>
              <a:rPr lang="en" sz="3000"/>
              <a:t>Konkoly Observatory</a:t>
            </a:r>
            <a:endParaRPr/>
          </a:p>
        </p:txBody>
      </p:sp>
      <p:sp>
        <p:nvSpPr>
          <p:cNvPr id="40" name="TextShape 3"/>
          <p:cNvSpPr txBox="1"/>
          <p:nvPr/>
        </p:nvSpPr>
        <p:spPr>
          <a:xfrm>
            <a:off x="7498080" y="6712920"/>
            <a:ext cx="2377440" cy="6022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"/>
              <a:t>FIKUT 6, 2012</a:t>
            </a:r>
            <a:endParaRPr/>
          </a:p>
          <a:p>
            <a:pPr algn="r"/>
            <a:r>
              <a:rPr lang="en"/>
              <a:t>Budapest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V374 Peg</a:t>
            </a:r>
            <a:endParaRPr/>
          </a:p>
        </p:txBody>
      </p:sp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6560" y="80280"/>
            <a:ext cx="3673440" cy="2571480"/>
          </a:xfrm>
          <a:prstGeom prst="rect">
            <a:avLst/>
          </a:prstGeom>
        </p:spPr>
      </p:pic>
      <p:pic>
        <p:nvPicPr>
          <p:cNvPr descr="" id="9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3108960"/>
            <a:ext cx="2743200" cy="2743200"/>
          </a:xfrm>
          <a:prstGeom prst="rect">
            <a:avLst/>
          </a:prstGeom>
        </p:spPr>
      </p:pic>
      <p:sp>
        <p:nvSpPr>
          <p:cNvPr id="92" name="TextShape 2"/>
          <p:cNvSpPr txBox="1"/>
          <p:nvPr/>
        </p:nvSpPr>
        <p:spPr>
          <a:xfrm>
            <a:off x="2103120" y="5943600"/>
            <a:ext cx="228600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/>
              <a:t>Donati et al. 2006,</a:t>
            </a:r>
            <a:endParaRPr/>
          </a:p>
          <a:p>
            <a:r>
              <a:rPr lang="en"/>
              <a:t>Sci, 311, 633</a:t>
            </a:r>
            <a:endParaRPr/>
          </a:p>
        </p:txBody>
      </p:sp>
      <p:sp>
        <p:nvSpPr>
          <p:cNvPr id="93" name="TextShape 3"/>
          <p:cNvSpPr txBox="1"/>
          <p:nvPr/>
        </p:nvSpPr>
        <p:spPr>
          <a:xfrm>
            <a:off x="274320" y="1141560"/>
            <a:ext cx="5669280" cy="1510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ZDI measurements → poloidal, axisymmetric, stable magnetic field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endParaRPr/>
          </a:p>
        </p:txBody>
      </p:sp>
      <p:pic>
        <p:nvPicPr>
          <p:cNvPr descr="" id="9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" y="6309360"/>
            <a:ext cx="1228320" cy="1228320"/>
          </a:xfrm>
          <a:prstGeom prst="rect">
            <a:avLst/>
          </a:prstGeom>
        </p:spPr>
      </p:pic>
      <p:pic>
        <p:nvPicPr>
          <p:cNvPr descr="" id="9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136240" y="3089520"/>
            <a:ext cx="2743200" cy="27432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V374 Peg</a:t>
            </a:r>
            <a:endParaRPr/>
          </a:p>
        </p:txBody>
      </p:sp>
      <p:pic>
        <p:nvPicPr>
          <p:cNvPr descr="" id="9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6560" y="80280"/>
            <a:ext cx="3673440" cy="2571480"/>
          </a:xfrm>
          <a:prstGeom prst="rect">
            <a:avLst/>
          </a:prstGeom>
        </p:spPr>
      </p:pic>
      <p:pic>
        <p:nvPicPr>
          <p:cNvPr descr="" id="9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949440" y="3657600"/>
            <a:ext cx="2560320" cy="2313360"/>
          </a:xfrm>
          <a:prstGeom prst="rect">
            <a:avLst/>
          </a:prstGeom>
        </p:spPr>
      </p:pic>
      <p:sp>
        <p:nvSpPr>
          <p:cNvPr id="99" name="TextShape 2"/>
          <p:cNvSpPr txBox="1"/>
          <p:nvPr/>
        </p:nvSpPr>
        <p:spPr>
          <a:xfrm>
            <a:off x="274320" y="1141560"/>
            <a:ext cx="5669280" cy="1510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ZDI measurements → poloidal, axisymmetric, stable magnetic field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The light curve is stable for ~3 years</a:t>
            </a:r>
            <a:endParaRPr/>
          </a:p>
        </p:txBody>
      </p:sp>
      <p:pic>
        <p:nvPicPr>
          <p:cNvPr descr="" id="10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852160" y="5577840"/>
            <a:ext cx="1645920" cy="5486400"/>
          </a:xfrm>
          <a:prstGeom prst="rect">
            <a:avLst/>
          </a:prstGeom>
        </p:spPr>
      </p:pic>
      <p:pic>
        <p:nvPicPr>
          <p:cNvPr descr="" id="10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217920" y="3291840"/>
            <a:ext cx="1783080" cy="5943600"/>
          </a:xfrm>
          <a:prstGeom prst="rect">
            <a:avLst/>
          </a:prstGeom>
        </p:spPr>
      </p:pic>
      <p:sp>
        <p:nvSpPr>
          <p:cNvPr id="102" name="CustomShape 3"/>
          <p:cNvSpPr/>
          <p:nvPr/>
        </p:nvSpPr>
        <p:spPr>
          <a:xfrm>
            <a:off x="1061280" y="3647880"/>
            <a:ext cx="182880" cy="1371600"/>
          </a:xfrm>
          <a:prstGeom prst="ellips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103" name="CustomShape 4"/>
          <p:cNvSpPr/>
          <p:nvPr/>
        </p:nvSpPr>
        <p:spPr>
          <a:xfrm>
            <a:off x="5129280" y="3814200"/>
            <a:ext cx="822960" cy="1188720"/>
          </a:xfrm>
          <a:prstGeom prst="ellips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104" name="Line 5"/>
          <p:cNvSpPr/>
          <p:nvPr/>
        </p:nvSpPr>
        <p:spPr>
          <a:xfrm flipH="1">
            <a:off x="5760720" y="2194560"/>
            <a:ext cx="822960" cy="118872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V374 Peg</a:t>
            </a:r>
            <a:endParaRPr/>
          </a:p>
        </p:txBody>
      </p:sp>
      <p:pic>
        <p:nvPicPr>
          <p:cNvPr descr="" id="1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6560" y="80280"/>
            <a:ext cx="3673440" cy="2571480"/>
          </a:xfrm>
          <a:prstGeom prst="rect">
            <a:avLst/>
          </a:prstGeom>
        </p:spPr>
      </p:pic>
      <p:pic>
        <p:nvPicPr>
          <p:cNvPr descr="" id="10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2743200"/>
            <a:ext cx="3673440" cy="2571480"/>
          </a:xfrm>
          <a:prstGeom prst="rect">
            <a:avLst/>
          </a:prstGeom>
        </p:spPr>
      </p:pic>
      <p:sp>
        <p:nvSpPr>
          <p:cNvPr id="108" name="TextShape 2"/>
          <p:cNvSpPr txBox="1"/>
          <p:nvPr/>
        </p:nvSpPr>
        <p:spPr>
          <a:xfrm>
            <a:off x="274320" y="1141560"/>
            <a:ext cx="5669280" cy="3639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ZDI measurements → poloidal, axisymmetric, stable magnetic field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The light curve is stable for ~3 years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No cycle observed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...but this is good, as these stars should have a different kind of dynamo, and no cycles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56640" y="324000"/>
            <a:ext cx="263520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Summary</a:t>
            </a:r>
            <a:endParaRPr/>
          </a:p>
        </p:txBody>
      </p:sp>
      <p:pic>
        <p:nvPicPr>
          <p:cNvPr descr="" id="1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98080" y="5669280"/>
            <a:ext cx="914400" cy="923400"/>
          </a:xfrm>
          <a:prstGeom prst="rect">
            <a:avLst/>
          </a:prstGeom>
        </p:spPr>
      </p:pic>
      <p:pic>
        <p:nvPicPr>
          <p:cNvPr descr="" id="11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98240" y="5669280"/>
            <a:ext cx="914400" cy="923400"/>
          </a:xfrm>
          <a:prstGeom prst="rect">
            <a:avLst/>
          </a:prstGeom>
        </p:spPr>
      </p:pic>
      <p:pic>
        <p:nvPicPr>
          <p:cNvPr descr="" id="11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93040" y="5810760"/>
            <a:ext cx="640080" cy="640080"/>
          </a:xfrm>
          <a:prstGeom prst="rect">
            <a:avLst/>
          </a:prstGeom>
        </p:spPr>
      </p:pic>
      <p:pic>
        <p:nvPicPr>
          <p:cNvPr descr="" id="11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200" y="5810760"/>
            <a:ext cx="640080" cy="6400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1734480"/>
            <a:ext cx="6400800" cy="4489560"/>
          </a:xfrm>
          <a:prstGeom prst="rect">
            <a:avLst/>
          </a:prstGeom>
        </p:spPr>
      </p:pic>
      <p:sp>
        <p:nvSpPr>
          <p:cNvPr id="115" name="TextShape 1"/>
          <p:cNvSpPr txBox="1"/>
          <p:nvPr/>
        </p:nvSpPr>
        <p:spPr>
          <a:xfrm>
            <a:off x="656640" y="324000"/>
            <a:ext cx="263520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Summary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0" y="2011680"/>
            <a:ext cx="10080000" cy="5871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" sz="3500"/>
              <a:t>Thank you!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33840" y="2588040"/>
            <a:ext cx="4087440" cy="3657600"/>
          </a:xfrm>
          <a:prstGeom prst="rect">
            <a:avLst/>
          </a:prstGeom>
        </p:spPr>
      </p:pic>
      <p:sp>
        <p:nvSpPr>
          <p:cNvPr id="42" name="TextShape 1"/>
          <p:cNvSpPr txBox="1"/>
          <p:nvPr/>
        </p:nvSpPr>
        <p:spPr>
          <a:xfrm>
            <a:off x="4894200" y="6284520"/>
            <a:ext cx="3474720" cy="11674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" sz="2500"/>
              <a:t>Solar-like </a:t>
            </a:r>
            <a:r>
              <a:rPr lang="en" sz="2500">
                <a:latin typeface="Arial"/>
                <a:ea typeface="Arial"/>
              </a:rPr>
              <a:t>αΩ or distributed α</a:t>
            </a:r>
            <a:r>
              <a:rPr lang="en" sz="2500">
                <a:latin typeface="Arial"/>
                <a:ea typeface="Arial"/>
              </a:rPr>
              <a:t>2</a:t>
            </a:r>
            <a:r>
              <a:rPr lang="en" sz="2500">
                <a:latin typeface="Arial"/>
                <a:ea typeface="Arial"/>
              </a:rPr>
              <a:t>Ω </a:t>
            </a:r>
            <a:r>
              <a:rPr lang="en" sz="2500"/>
              <a:t>dynamo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1186200" y="6284880"/>
            <a:ext cx="2042640" cy="8125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" sz="2500"/>
              <a:t> </a:t>
            </a:r>
            <a:r>
              <a:rPr lang="en" sz="2500"/>
              <a:t>Possibly an </a:t>
            </a:r>
            <a:r>
              <a:rPr lang="en" sz="2500">
                <a:latin typeface="Arial"/>
                <a:ea typeface="Arial"/>
              </a:rPr>
              <a:t>α</a:t>
            </a:r>
            <a:r>
              <a:rPr lang="en" sz="2500">
                <a:latin typeface="Arial"/>
                <a:ea typeface="Arial"/>
              </a:rPr>
              <a:t>2</a:t>
            </a:r>
            <a:r>
              <a:rPr lang="en" sz="2500">
                <a:latin typeface="Arial"/>
                <a:ea typeface="Arial"/>
              </a:rPr>
              <a:t>-</a:t>
            </a:r>
            <a:r>
              <a:rPr lang="en" sz="2500"/>
              <a:t>dynamo</a:t>
            </a:r>
            <a:endParaRPr/>
          </a:p>
        </p:txBody>
      </p:sp>
      <p:pic>
        <p:nvPicPr>
          <p:cNvPr descr="" id="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60040" y="2679480"/>
            <a:ext cx="6035040" cy="2743200"/>
          </a:xfrm>
          <a:prstGeom prst="rect">
            <a:avLst/>
          </a:prstGeom>
        </p:spPr>
      </p:pic>
      <p:sp>
        <p:nvSpPr>
          <p:cNvPr id="45" name="TextShape 3"/>
          <p:cNvSpPr txBox="1"/>
          <p:nvPr/>
        </p:nvSpPr>
        <p:spPr>
          <a:xfrm>
            <a:off x="7429320" y="5369040"/>
            <a:ext cx="2187720" cy="6022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"/>
              <a:t>Strassmeier, 2009 A&amp;ARv 17, 251</a:t>
            </a:r>
            <a:endParaRPr/>
          </a:p>
        </p:txBody>
      </p:sp>
      <p:sp>
        <p:nvSpPr>
          <p:cNvPr id="46" name="TextShape 4"/>
          <p:cNvSpPr txBox="1"/>
          <p:nvPr/>
        </p:nvSpPr>
        <p:spPr>
          <a:xfrm>
            <a:off x="656640" y="324000"/>
            <a:ext cx="263520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Introduction</a:t>
            </a:r>
            <a:endParaRPr/>
          </a:p>
        </p:txBody>
      </p:sp>
      <p:sp>
        <p:nvSpPr>
          <p:cNvPr id="47" name="TextShape 5"/>
          <p:cNvSpPr txBox="1"/>
          <p:nvPr/>
        </p:nvSpPr>
        <p:spPr>
          <a:xfrm>
            <a:off x="822960" y="1044720"/>
            <a:ext cx="8595360" cy="1510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en" sz="2500"/>
              <a:t>Stars of different masses (interior structures) are supposed to have different kinds of magnetic dynamos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" sz="2500"/>
              <a:t>Stars with masses like the Sun, are supposed to have activity cycles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89120" y="3383280"/>
            <a:ext cx="5486400" cy="3840480"/>
          </a:xfrm>
          <a:prstGeom prst="rect">
            <a:avLst/>
          </a:prstGeom>
        </p:spPr>
      </p:pic>
      <p:sp>
        <p:nvSpPr>
          <p:cNvPr id="49" name="TextShape 1"/>
          <p:cNvSpPr txBox="1"/>
          <p:nvPr/>
        </p:nvSpPr>
        <p:spPr>
          <a:xfrm>
            <a:off x="822960" y="1045080"/>
            <a:ext cx="8595360" cy="2220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en" sz="2500"/>
              <a:t>Stars of different masses (interior structures) are supposed to have different kinds of magnetic dynamos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" sz="2500"/>
              <a:t>Stars with masses like the Sun, are supposed to have activity cycles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" sz="2500"/>
              <a:t>The length of the cycle seems to be connected with the rotation rate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656640" y="324000"/>
            <a:ext cx="263520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Introduction</a:t>
            </a:r>
            <a:endParaRPr/>
          </a:p>
        </p:txBody>
      </p:sp>
      <p:sp>
        <p:nvSpPr>
          <p:cNvPr id="51" name="TextShape 3"/>
          <p:cNvSpPr txBox="1"/>
          <p:nvPr/>
        </p:nvSpPr>
        <p:spPr>
          <a:xfrm>
            <a:off x="261360" y="6712920"/>
            <a:ext cx="4676400" cy="6022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"/>
              <a:t>Oláh &amp; Strassmeier (2002, AN, 323, 361)</a:t>
            </a:r>
            <a:endParaRPr/>
          </a:p>
          <a:p>
            <a:pPr algn="r"/>
            <a:r>
              <a:rPr lang="en"/>
              <a:t>Fit is to the shortest activity cycles.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656640" y="324000"/>
            <a:ext cx="263520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The sample</a:t>
            </a:r>
            <a:endParaRPr/>
          </a:p>
        </p:txBody>
      </p:sp>
      <p:pic>
        <p:nvPicPr>
          <p:cNvPr descr="" id="5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98080" y="4913280"/>
            <a:ext cx="914400" cy="923400"/>
          </a:xfrm>
          <a:prstGeom prst="rect">
            <a:avLst/>
          </a:prstGeom>
        </p:spPr>
      </p:pic>
      <p:pic>
        <p:nvPicPr>
          <p:cNvPr descr="" id="5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98240" y="4913280"/>
            <a:ext cx="914400" cy="923400"/>
          </a:xfrm>
          <a:prstGeom prst="rect">
            <a:avLst/>
          </a:prstGeom>
        </p:spPr>
      </p:pic>
      <p:pic>
        <p:nvPicPr>
          <p:cNvPr descr="" id="5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93040" y="5054760"/>
            <a:ext cx="640080" cy="640080"/>
          </a:xfrm>
          <a:prstGeom prst="rect">
            <a:avLst/>
          </a:prstGeom>
        </p:spPr>
      </p:pic>
      <p:pic>
        <p:nvPicPr>
          <p:cNvPr descr="" id="5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200" y="5054760"/>
            <a:ext cx="640080" cy="6400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0" y="36000"/>
            <a:ext cx="3673440" cy="2571480"/>
          </a:xfrm>
          <a:prstGeom prst="rect">
            <a:avLst/>
          </a:prstGeom>
        </p:spPr>
      </p:pic>
      <p:sp>
        <p:nvSpPr>
          <p:cNvPr id="58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EY Dra</a:t>
            </a:r>
            <a:endParaRPr/>
          </a:p>
        </p:txBody>
      </p:sp>
      <p:pic>
        <p:nvPicPr>
          <p:cNvPr descr="" id="5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179400"/>
            <a:ext cx="1371600" cy="1380600"/>
          </a:xfrm>
          <a:prstGeom prst="rect">
            <a:avLst/>
          </a:prstGeom>
        </p:spPr>
      </p:pic>
      <p:pic>
        <p:nvPicPr>
          <p:cNvPr descr="" id="6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651760" y="3522600"/>
            <a:ext cx="2514600" cy="3701160"/>
          </a:xfrm>
          <a:prstGeom prst="rect">
            <a:avLst/>
          </a:prstGeom>
        </p:spPr>
      </p:pic>
      <p:pic>
        <p:nvPicPr>
          <p:cNvPr descr="" id="6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12080" y="3504960"/>
            <a:ext cx="2514600" cy="3701160"/>
          </a:xfrm>
          <a:prstGeom prst="rect">
            <a:avLst/>
          </a:prstGeom>
        </p:spPr>
      </p:pic>
      <p:sp>
        <p:nvSpPr>
          <p:cNvPr id="62" name="Line 2"/>
          <p:cNvSpPr/>
          <p:nvPr/>
        </p:nvSpPr>
        <p:spPr>
          <a:xfrm flipH="1">
            <a:off x="5394960" y="1828800"/>
            <a:ext cx="1280160" cy="14630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63" name="TextShape 3"/>
          <p:cNvSpPr txBox="1"/>
          <p:nvPr/>
        </p:nvSpPr>
        <p:spPr>
          <a:xfrm>
            <a:off x="731520" y="1391400"/>
            <a:ext cx="4754880" cy="977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evolution of the light curve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flip-flop effect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0" y="36000"/>
            <a:ext cx="3673440" cy="2571480"/>
          </a:xfrm>
          <a:prstGeom prst="rect">
            <a:avLst/>
          </a:prstGeom>
        </p:spPr>
      </p:pic>
      <p:pic>
        <p:nvPicPr>
          <p:cNvPr descr="" id="6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2571480"/>
            <a:ext cx="3673440" cy="2571480"/>
          </a:xfrm>
          <a:prstGeom prst="rect">
            <a:avLst/>
          </a:prstGeom>
        </p:spPr>
      </p:pic>
      <p:pic>
        <p:nvPicPr>
          <p:cNvPr descr="" id="6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541560" y="5153760"/>
            <a:ext cx="3392280" cy="2377440"/>
          </a:xfrm>
          <a:prstGeom prst="rect">
            <a:avLst/>
          </a:prstGeom>
        </p:spPr>
      </p:pic>
      <p:sp>
        <p:nvSpPr>
          <p:cNvPr id="67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EY Dra</a:t>
            </a:r>
            <a:endParaRPr/>
          </a:p>
        </p:txBody>
      </p:sp>
      <p:pic>
        <p:nvPicPr>
          <p:cNvPr descr="" id="6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179400"/>
            <a:ext cx="1371600" cy="1380600"/>
          </a:xfrm>
          <a:prstGeom prst="rect">
            <a:avLst/>
          </a:prstGeom>
        </p:spPr>
      </p:pic>
      <p:sp>
        <p:nvSpPr>
          <p:cNvPr id="69" name="TextShape 2"/>
          <p:cNvSpPr txBox="1"/>
          <p:nvPr/>
        </p:nvSpPr>
        <p:spPr>
          <a:xfrm>
            <a:off x="731520" y="1391400"/>
            <a:ext cx="4754880" cy="1510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evolution of the light curve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flip-flop effect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a cycle of ~350 days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V405 And</a:t>
            </a:r>
            <a:endParaRPr/>
          </a:p>
        </p:txBody>
      </p:sp>
      <p:pic>
        <p:nvPicPr>
          <p:cNvPr descr="" id="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179040"/>
            <a:ext cx="1371600" cy="1380600"/>
          </a:xfrm>
          <a:prstGeom prst="rect">
            <a:avLst/>
          </a:prstGeom>
        </p:spPr>
      </p:pic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06320" y="6255000"/>
            <a:ext cx="1228320" cy="1228320"/>
          </a:xfrm>
          <a:prstGeom prst="rect">
            <a:avLst/>
          </a:prstGeom>
        </p:spPr>
      </p:pic>
      <p:pic>
        <p:nvPicPr>
          <p:cNvPr descr="" id="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393960" y="0"/>
            <a:ext cx="3673440" cy="2571480"/>
          </a:xfrm>
          <a:prstGeom prst="rect">
            <a:avLst/>
          </a:prstGeom>
        </p:spPr>
      </p:pic>
      <p:pic>
        <p:nvPicPr>
          <p:cNvPr descr="" id="7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663440" y="3108960"/>
            <a:ext cx="5221080" cy="3657600"/>
          </a:xfrm>
          <a:prstGeom prst="rect">
            <a:avLst/>
          </a:prstGeom>
        </p:spPr>
      </p:pic>
      <p:sp>
        <p:nvSpPr>
          <p:cNvPr id="75" name="TextShape 2"/>
          <p:cNvSpPr txBox="1"/>
          <p:nvPr/>
        </p:nvSpPr>
        <p:spPr>
          <a:xfrm>
            <a:off x="731520" y="1391760"/>
            <a:ext cx="4754880" cy="977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grazing eclipsing binary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slowly evolving light curve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56640" y="324000"/>
            <a:ext cx="192024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V405 And</a:t>
            </a:r>
            <a:endParaRPr/>
          </a:p>
        </p:txBody>
      </p:sp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179040"/>
            <a:ext cx="1371600" cy="138060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06320" y="6255000"/>
            <a:ext cx="1228320" cy="1228320"/>
          </a:xfrm>
          <a:prstGeom prst="rect">
            <a:avLst/>
          </a:prstGeom>
        </p:spPr>
      </p:pic>
      <p:pic>
        <p:nvPicPr>
          <p:cNvPr descr="" id="7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393960" y="0"/>
            <a:ext cx="3673440" cy="2571480"/>
          </a:xfrm>
          <a:prstGeom prst="rect">
            <a:avLst/>
          </a:prstGeom>
        </p:spPr>
      </p:pic>
      <p:pic>
        <p:nvPicPr>
          <p:cNvPr descr="" id="8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393960" y="2549160"/>
            <a:ext cx="3673440" cy="2571480"/>
          </a:xfrm>
          <a:prstGeom prst="rect">
            <a:avLst/>
          </a:prstGeom>
        </p:spPr>
      </p:pic>
      <p:pic>
        <p:nvPicPr>
          <p:cNvPr descr="" id="8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598440" y="5240520"/>
            <a:ext cx="3264480" cy="2286000"/>
          </a:xfrm>
          <a:prstGeom prst="rect">
            <a:avLst/>
          </a:prstGeom>
        </p:spPr>
      </p:pic>
      <p:sp>
        <p:nvSpPr>
          <p:cNvPr id="82" name="TextShape 2"/>
          <p:cNvSpPr txBox="1"/>
          <p:nvPr/>
        </p:nvSpPr>
        <p:spPr>
          <a:xfrm>
            <a:off x="731520" y="1391760"/>
            <a:ext cx="4754880" cy="1510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grazing eclipsing binary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slowly evolving light curve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cycle of ~300 days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56640" y="324000"/>
            <a:ext cx="3366720" cy="515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" sz="3000">
                <a:solidFill>
                  <a:srgbClr val="000080"/>
                </a:solidFill>
              </a:rPr>
              <a:t>GSC 3377-0296</a:t>
            </a:r>
            <a:endParaRPr/>
          </a:p>
        </p:txBody>
      </p:sp>
      <p:pic>
        <p:nvPicPr>
          <p:cNvPr descr="" id="8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0" y="0"/>
            <a:ext cx="3673440" cy="2571480"/>
          </a:xfrm>
          <a:prstGeom prst="rect">
            <a:avLst/>
          </a:prstGeom>
        </p:spPr>
      </p:pic>
      <p:pic>
        <p:nvPicPr>
          <p:cNvPr descr="" id="8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05280" y="5281200"/>
            <a:ext cx="3264480" cy="2286000"/>
          </a:xfrm>
          <a:prstGeom prst="rect">
            <a:avLst/>
          </a:prstGeom>
        </p:spPr>
      </p:pic>
      <p:pic>
        <p:nvPicPr>
          <p:cNvPr descr="" id="8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2551320"/>
            <a:ext cx="3673440" cy="2620440"/>
          </a:xfrm>
          <a:prstGeom prst="rect">
            <a:avLst/>
          </a:prstGeom>
        </p:spPr>
      </p:pic>
      <p:sp>
        <p:nvSpPr>
          <p:cNvPr id="87" name="TextShape 2"/>
          <p:cNvSpPr txBox="1"/>
          <p:nvPr/>
        </p:nvSpPr>
        <p:spPr>
          <a:xfrm>
            <a:off x="731520" y="1392120"/>
            <a:ext cx="5577840" cy="20426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eclipsing binary with yet unknown parameters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small evolution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" sz="2500"/>
              <a:t>cycle of ~530 days</a:t>
            </a:r>
            <a:endParaRPr/>
          </a:p>
        </p:txBody>
      </p:sp>
      <p:pic>
        <p:nvPicPr>
          <p:cNvPr descr="" id="8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20" y="3566160"/>
            <a:ext cx="5221080" cy="36576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