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3" r:id="rId2"/>
    <p:sldId id="256" r:id="rId3"/>
    <p:sldId id="258" r:id="rId4"/>
    <p:sldId id="292" r:id="rId5"/>
    <p:sldId id="257" r:id="rId6"/>
    <p:sldId id="259" r:id="rId7"/>
    <p:sldId id="274" r:id="rId8"/>
    <p:sldId id="261" r:id="rId9"/>
    <p:sldId id="262" r:id="rId10"/>
    <p:sldId id="293" r:id="rId11"/>
    <p:sldId id="294" r:id="rId12"/>
    <p:sldId id="263" r:id="rId13"/>
    <p:sldId id="267" r:id="rId14"/>
    <p:sldId id="270" r:id="rId15"/>
    <p:sldId id="286" r:id="rId16"/>
    <p:sldId id="288" r:id="rId17"/>
    <p:sldId id="291" r:id="rId18"/>
    <p:sldId id="276" r:id="rId19"/>
    <p:sldId id="278" r:id="rId2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39" autoAdjust="0"/>
  </p:normalViewPr>
  <p:slideViewPr>
    <p:cSldViewPr>
      <p:cViewPr varScale="1">
        <p:scale>
          <a:sx n="116" d="100"/>
          <a:sy n="116" d="100"/>
        </p:scale>
        <p:origin x="-150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E3C7FA-A623-402C-B6AE-74AB5A0235F3}" type="datetimeFigureOut">
              <a:rPr lang="fr-FR" smtClean="0"/>
              <a:t>03/09/2012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3FE3FF-ECF1-4E2F-BD15-913A73BB09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5132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60091-DF1B-48E6-BD77-62A7020F3515}" type="datetimeFigureOut">
              <a:rPr lang="fr-FR" smtClean="0"/>
              <a:t>03/09/2012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381A6-A107-46ED-B6E9-91BFF45D87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805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60091-DF1B-48E6-BD77-62A7020F3515}" type="datetimeFigureOut">
              <a:rPr lang="fr-FR" smtClean="0"/>
              <a:t>03/09/2012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381A6-A107-46ED-B6E9-91BFF45D87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5263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60091-DF1B-48E6-BD77-62A7020F3515}" type="datetimeFigureOut">
              <a:rPr lang="fr-FR" smtClean="0"/>
              <a:t>03/09/2012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381A6-A107-46ED-B6E9-91BFF45D87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15013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F3E9B4C-90B3-4F3E-BCF2-3BC728E083E7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6047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60091-DF1B-48E6-BD77-62A7020F3515}" type="datetimeFigureOut">
              <a:rPr lang="fr-FR" smtClean="0"/>
              <a:t>03/09/2012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381A6-A107-46ED-B6E9-91BFF45D87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3310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60091-DF1B-48E6-BD77-62A7020F3515}" type="datetimeFigureOut">
              <a:rPr lang="fr-FR" smtClean="0"/>
              <a:t>03/09/2012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381A6-A107-46ED-B6E9-91BFF45D87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0404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60091-DF1B-48E6-BD77-62A7020F3515}" type="datetimeFigureOut">
              <a:rPr lang="fr-FR" smtClean="0"/>
              <a:t>03/09/2012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381A6-A107-46ED-B6E9-91BFF45D87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2817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60091-DF1B-48E6-BD77-62A7020F3515}" type="datetimeFigureOut">
              <a:rPr lang="fr-FR" smtClean="0"/>
              <a:t>03/09/2012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381A6-A107-46ED-B6E9-91BFF45D87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1863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60091-DF1B-48E6-BD77-62A7020F3515}" type="datetimeFigureOut">
              <a:rPr lang="fr-FR" smtClean="0"/>
              <a:t>03/09/2012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381A6-A107-46ED-B6E9-91BFF45D87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3062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60091-DF1B-48E6-BD77-62A7020F3515}" type="datetimeFigureOut">
              <a:rPr lang="fr-FR" smtClean="0"/>
              <a:t>03/09/2012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381A6-A107-46ED-B6E9-91BFF45D87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6456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60091-DF1B-48E6-BD77-62A7020F3515}" type="datetimeFigureOut">
              <a:rPr lang="fr-FR" smtClean="0"/>
              <a:t>03/09/2012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381A6-A107-46ED-B6E9-91BFF45D87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0315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60091-DF1B-48E6-BD77-62A7020F3515}" type="datetimeFigureOut">
              <a:rPr lang="fr-FR" smtClean="0"/>
              <a:t>03/09/2012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381A6-A107-46ED-B6E9-91BFF45D87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1657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C60091-DF1B-48E6-BD77-62A7020F3515}" type="datetimeFigureOut">
              <a:rPr lang="fr-FR" smtClean="0"/>
              <a:t>03/09/2012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381A6-A107-46ED-B6E9-91BFF45D87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7265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3.emf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wm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wmf"/><Relationship Id="rId4" Type="http://schemas.openxmlformats.org/officeDocument/2006/relationships/image" Target="../media/image36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emf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png"/><Relationship Id="rId9" Type="http://schemas.openxmlformats.org/officeDocument/2006/relationships/image" Target="../media/image16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video" Target="Macintosh%20HD:Users:antoine:Desktop:pommerol_LPSC2009.ppt_media:gonio_anim-43.mov" TargetMode="Externa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 descr="Large confetti"/>
          <p:cNvSpPr>
            <a:spLocks noGrp="1" noChangeArrowheads="1"/>
          </p:cNvSpPr>
          <p:nvPr>
            <p:ph type="ctrTitle"/>
          </p:nvPr>
        </p:nvSpPr>
        <p:spPr>
          <a:xfrm>
            <a:off x="685800" y="1412776"/>
            <a:ext cx="7772400" cy="1470025"/>
          </a:xfrm>
        </p:spPr>
        <p:txBody>
          <a:bodyPr/>
          <a:lstStyle/>
          <a:p>
            <a:r>
              <a:rPr lang="fr-FR" sz="4000" dirty="0" err="1" smtClean="0"/>
              <a:t>Astrophysical</a:t>
            </a:r>
            <a:r>
              <a:rPr lang="fr-FR" sz="4000" dirty="0" smtClean="0"/>
              <a:t> </a:t>
            </a:r>
            <a:r>
              <a:rPr lang="fr-FR" sz="4000" dirty="0" err="1" smtClean="0"/>
              <a:t>Laboratory</a:t>
            </a:r>
            <a:r>
              <a:rPr lang="fr-FR" sz="4000" dirty="0" smtClean="0"/>
              <a:t> / </a:t>
            </a:r>
            <a:r>
              <a:rPr lang="fr-FR" sz="4000" dirty="0" err="1" smtClean="0"/>
              <a:t>Experimental</a:t>
            </a:r>
            <a:r>
              <a:rPr lang="fr-FR" sz="4000" dirty="0" smtClean="0"/>
              <a:t> </a:t>
            </a:r>
            <a:r>
              <a:rPr lang="fr-FR" sz="4000" dirty="0" err="1" smtClean="0"/>
              <a:t>Astrophysics</a:t>
            </a:r>
            <a:endParaRPr lang="fr-FR" sz="4000" dirty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168550"/>
            <a:ext cx="6400800" cy="2276673"/>
          </a:xfrm>
        </p:spPr>
        <p:txBody>
          <a:bodyPr>
            <a:normAutofit/>
          </a:bodyPr>
          <a:lstStyle/>
          <a:p>
            <a:r>
              <a:rPr lang="fr-FR" dirty="0" smtClean="0">
                <a:solidFill>
                  <a:schemeClr val="tx1"/>
                </a:solidFill>
              </a:rPr>
              <a:t>Roland </a:t>
            </a:r>
            <a:r>
              <a:rPr lang="fr-FR" dirty="0" err="1" smtClean="0">
                <a:solidFill>
                  <a:schemeClr val="tx1"/>
                </a:solidFill>
              </a:rPr>
              <a:t>Thissen</a:t>
            </a:r>
            <a:endParaRPr lang="fr-FR" dirty="0" smtClean="0">
              <a:solidFill>
                <a:schemeClr val="tx1"/>
              </a:solidFill>
            </a:endParaRPr>
          </a:p>
          <a:p>
            <a:r>
              <a:rPr lang="fr-FR" dirty="0" smtClean="0"/>
              <a:t>Institut de Planétologie et </a:t>
            </a:r>
            <a:r>
              <a:rPr lang="fr-FR" dirty="0" smtClean="0"/>
              <a:t>d’Astrophysique </a:t>
            </a:r>
            <a:r>
              <a:rPr lang="fr-FR" dirty="0" smtClean="0"/>
              <a:t>de Grenoble </a:t>
            </a:r>
          </a:p>
          <a:p>
            <a:r>
              <a:rPr lang="fr-FR" dirty="0" smtClean="0"/>
              <a:t>France</a:t>
            </a:r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1292048" y="6316694"/>
            <a:ext cx="6448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6th workshop of Young </a:t>
            </a:r>
            <a:r>
              <a:rPr lang="fr-FR" dirty="0" err="1" smtClean="0"/>
              <a:t>researchers</a:t>
            </a:r>
            <a:r>
              <a:rPr lang="fr-FR" dirty="0" smtClean="0"/>
              <a:t> - Budapest 3-6 Septembre 2012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2021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10" y="1340768"/>
            <a:ext cx="3242938" cy="2186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028" descr="orbite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078" y="1340768"/>
            <a:ext cx="3068449" cy="2300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igure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3897075"/>
            <a:ext cx="2733630" cy="2357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897075"/>
            <a:ext cx="2716591" cy="239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1" y="116632"/>
            <a:ext cx="6605588" cy="1143000"/>
          </a:xfrm>
          <a:noFill/>
          <a:ln/>
        </p:spPr>
        <p:txBody>
          <a:bodyPr/>
          <a:lstStyle/>
          <a:p>
            <a:r>
              <a:rPr lang="fr-FR" sz="2800" dirty="0" err="1" smtClean="0">
                <a:solidFill>
                  <a:srgbClr val="3366FF"/>
                </a:solidFill>
              </a:rPr>
              <a:t>Chemical</a:t>
            </a:r>
            <a:r>
              <a:rPr lang="fr-FR" sz="2800" dirty="0" smtClean="0">
                <a:solidFill>
                  <a:srgbClr val="3366FF"/>
                </a:solidFill>
              </a:rPr>
              <a:t> </a:t>
            </a:r>
            <a:r>
              <a:rPr lang="fr-FR" sz="2800" dirty="0" err="1" smtClean="0">
                <a:solidFill>
                  <a:srgbClr val="3366FF"/>
                </a:solidFill>
              </a:rPr>
              <a:t>Analysis</a:t>
            </a:r>
            <a:r>
              <a:rPr lang="fr-FR" sz="2800" dirty="0" smtClean="0">
                <a:solidFill>
                  <a:srgbClr val="3366FF"/>
                </a:solidFill>
              </a:rPr>
              <a:t> of </a:t>
            </a:r>
            <a:r>
              <a:rPr lang="fr-FR" sz="2800" dirty="0" err="1" smtClean="0">
                <a:solidFill>
                  <a:srgbClr val="3366FF"/>
                </a:solidFill>
              </a:rPr>
              <a:t>natural</a:t>
            </a:r>
            <a:r>
              <a:rPr lang="fr-FR" sz="2800" dirty="0" smtClean="0">
                <a:solidFill>
                  <a:srgbClr val="3366FF"/>
                </a:solidFill>
              </a:rPr>
              <a:t> or </a:t>
            </a:r>
            <a:r>
              <a:rPr lang="fr-FR" sz="2800" dirty="0" err="1" smtClean="0">
                <a:solidFill>
                  <a:srgbClr val="3366FF"/>
                </a:solidFill>
              </a:rPr>
              <a:t>analog</a:t>
            </a:r>
            <a:r>
              <a:rPr lang="fr-FR" sz="2800" dirty="0" smtClean="0">
                <a:solidFill>
                  <a:srgbClr val="3366FF"/>
                </a:solidFill>
              </a:rPr>
              <a:t> </a:t>
            </a:r>
            <a:r>
              <a:rPr lang="fr-FR" sz="2800" dirty="0" err="1" smtClean="0">
                <a:solidFill>
                  <a:srgbClr val="3366FF"/>
                </a:solidFill>
              </a:rPr>
              <a:t>organic</a:t>
            </a:r>
            <a:r>
              <a:rPr lang="fr-FR" sz="2800" dirty="0" smtClean="0">
                <a:solidFill>
                  <a:srgbClr val="3366FF"/>
                </a:solidFill>
              </a:rPr>
              <a:t> </a:t>
            </a:r>
            <a:r>
              <a:rPr lang="fr-FR" sz="2800" dirty="0" err="1" smtClean="0">
                <a:solidFill>
                  <a:srgbClr val="3366FF"/>
                </a:solidFill>
              </a:rPr>
              <a:t>materials</a:t>
            </a:r>
            <a:r>
              <a:rPr lang="fr-FR" sz="2800" dirty="0" smtClean="0">
                <a:solidFill>
                  <a:srgbClr val="3366FF"/>
                </a:solidFill>
              </a:rPr>
              <a:t>: ORBITRAP HRMS</a:t>
            </a:r>
            <a:endParaRPr lang="fr-FR" sz="2800" dirty="0">
              <a:solidFill>
                <a:srgbClr val="3366FF"/>
              </a:solidFill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857622" y="3527672"/>
            <a:ext cx="3426346" cy="467444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fr-FR" sz="1200" b="1" dirty="0" smtClean="0">
                <a:ea typeface="ＭＳ Ｐゴシック" pitchFamily="-107" charset="-128"/>
                <a:cs typeface="Arial" charset="0"/>
              </a:rPr>
              <a:t>●  </a:t>
            </a:r>
            <a:r>
              <a:rPr lang="fr-FR" sz="1600" b="1" dirty="0" smtClean="0">
                <a:ea typeface="ＭＳ Ｐゴシック" pitchFamily="-107" charset="-128"/>
                <a:cs typeface="Arial" charset="0"/>
              </a:rPr>
              <a:t>Titan </a:t>
            </a:r>
            <a:r>
              <a:rPr lang="fr-FR" sz="1600" b="1" dirty="0" err="1" smtClean="0">
                <a:ea typeface="ＭＳ Ｐゴシック" pitchFamily="-107" charset="-128"/>
                <a:cs typeface="Arial" charset="0"/>
              </a:rPr>
              <a:t>Analog</a:t>
            </a:r>
            <a:r>
              <a:rPr lang="fr-FR" sz="1600" b="1" dirty="0" smtClean="0">
                <a:ea typeface="ＭＳ Ｐゴシック" pitchFamily="-107" charset="-128"/>
                <a:cs typeface="Arial" charset="0"/>
              </a:rPr>
              <a:t> </a:t>
            </a:r>
            <a:r>
              <a:rPr lang="fr-FR" sz="1600" b="1" dirty="0" err="1" smtClean="0">
                <a:ea typeface="ＭＳ Ｐゴシック" pitchFamily="-107" charset="-128"/>
                <a:cs typeface="Arial" charset="0"/>
              </a:rPr>
              <a:t>material</a:t>
            </a:r>
            <a:endParaRPr lang="fr-FR" sz="1600" b="1" dirty="0" smtClean="0">
              <a:ea typeface="ＭＳ Ｐゴシック" pitchFamily="-107" charset="-128"/>
              <a:cs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fr-FR" sz="1600" b="1" dirty="0" smtClean="0">
                <a:ea typeface="ＭＳ Ｐゴシック" pitchFamily="-107" charset="-128"/>
                <a:cs typeface="Arial" charset="0"/>
              </a:rPr>
              <a:t>           </a:t>
            </a:r>
            <a:endParaRPr lang="fr-FR" sz="1400" dirty="0" smtClean="0">
              <a:ea typeface="ＭＳ Ｐゴシック" pitchFamily="-107" charset="-128"/>
              <a:cs typeface="Arial" charset="0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828341" y="6381959"/>
            <a:ext cx="3426346" cy="467444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fr-FR" sz="1200" b="1" dirty="0" smtClean="0">
                <a:ea typeface="ＭＳ Ｐゴシック" pitchFamily="-107" charset="-128"/>
                <a:cs typeface="Arial" charset="0"/>
              </a:rPr>
              <a:t>●  </a:t>
            </a:r>
            <a:r>
              <a:rPr lang="fr-FR" sz="1600" b="1" dirty="0" err="1" smtClean="0">
                <a:ea typeface="ＭＳ Ｐゴシック" pitchFamily="-107" charset="-128"/>
                <a:cs typeface="Arial" charset="0"/>
              </a:rPr>
              <a:t>Residue</a:t>
            </a:r>
            <a:r>
              <a:rPr lang="fr-FR" sz="1600" b="1" dirty="0" smtClean="0">
                <a:ea typeface="ＭＳ Ｐゴシック" pitchFamily="-107" charset="-128"/>
                <a:cs typeface="Arial" charset="0"/>
              </a:rPr>
              <a:t> </a:t>
            </a:r>
            <a:r>
              <a:rPr lang="fr-FR" sz="1600" b="1" dirty="0" err="1" smtClean="0">
                <a:ea typeface="ＭＳ Ｐゴシック" pitchFamily="-107" charset="-128"/>
                <a:cs typeface="Arial" charset="0"/>
              </a:rPr>
              <a:t>from</a:t>
            </a:r>
            <a:r>
              <a:rPr lang="fr-FR" sz="1600" b="1" dirty="0" smtClean="0">
                <a:ea typeface="ＭＳ Ｐゴシック" pitchFamily="-107" charset="-128"/>
                <a:cs typeface="Arial" charset="0"/>
              </a:rPr>
              <a:t> </a:t>
            </a:r>
            <a:r>
              <a:rPr lang="fr-FR" sz="1600" b="1" dirty="0" err="1" smtClean="0">
                <a:ea typeface="ＭＳ Ｐゴシック" pitchFamily="-107" charset="-128"/>
                <a:cs typeface="Arial" charset="0"/>
              </a:rPr>
              <a:t>irradiated</a:t>
            </a:r>
            <a:r>
              <a:rPr lang="fr-FR" sz="1600" b="1" dirty="0" smtClean="0">
                <a:ea typeface="ＭＳ Ｐゴシック" pitchFamily="-107" charset="-128"/>
                <a:cs typeface="Arial" charset="0"/>
              </a:rPr>
              <a:t> primitive </a:t>
            </a:r>
            <a:r>
              <a:rPr lang="fr-FR" sz="1600" b="1" dirty="0" err="1" smtClean="0">
                <a:ea typeface="ＭＳ Ｐゴシック" pitchFamily="-107" charset="-128"/>
                <a:cs typeface="Arial" charset="0"/>
              </a:rPr>
              <a:t>ices</a:t>
            </a:r>
            <a:endParaRPr lang="fr-FR" sz="1600" b="1" dirty="0" smtClean="0">
              <a:ea typeface="ＭＳ Ｐゴシック" pitchFamily="-107" charset="-128"/>
              <a:cs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fr-FR" sz="1600" b="1" dirty="0" smtClean="0">
                <a:ea typeface="ＭＳ Ｐゴシック" pitchFamily="-107" charset="-128"/>
                <a:cs typeface="Arial" charset="0"/>
              </a:rPr>
              <a:t>           </a:t>
            </a:r>
            <a:endParaRPr lang="fr-FR" sz="1400" dirty="0" smtClean="0">
              <a:ea typeface="ＭＳ Ｐゴシック" pitchFamily="-107" charset="-128"/>
              <a:cs typeface="Arial" charset="0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4572000" y="6381328"/>
            <a:ext cx="3600400" cy="467444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fr-FR" sz="1200" b="1" dirty="0" smtClean="0">
                <a:ea typeface="ＭＳ Ｐゴシック" pitchFamily="-107" charset="-128"/>
                <a:cs typeface="Arial" charset="0"/>
              </a:rPr>
              <a:t>●  </a:t>
            </a:r>
            <a:r>
              <a:rPr lang="fr-FR" sz="1600" b="1" dirty="0" smtClean="0">
                <a:ea typeface="ＭＳ Ｐゴシック" pitchFamily="-107" charset="-128"/>
                <a:cs typeface="Arial" charset="0"/>
              </a:rPr>
              <a:t>Soluble </a:t>
            </a:r>
            <a:r>
              <a:rPr lang="fr-FR" sz="1600" b="1" dirty="0" err="1" smtClean="0">
                <a:ea typeface="ＭＳ Ｐゴシック" pitchFamily="-107" charset="-128"/>
                <a:cs typeface="Arial" charset="0"/>
              </a:rPr>
              <a:t>Organic</a:t>
            </a:r>
            <a:r>
              <a:rPr lang="fr-FR" sz="1600" b="1" dirty="0" smtClean="0">
                <a:ea typeface="ＭＳ Ｐゴシック" pitchFamily="-107" charset="-128"/>
                <a:cs typeface="Arial" charset="0"/>
              </a:rPr>
              <a:t> </a:t>
            </a:r>
            <a:r>
              <a:rPr lang="fr-FR" sz="1600" b="1" dirty="0" err="1" smtClean="0">
                <a:ea typeface="ＭＳ Ｐゴシック" pitchFamily="-107" charset="-128"/>
                <a:cs typeface="Arial" charset="0"/>
              </a:rPr>
              <a:t>Matter</a:t>
            </a:r>
            <a:r>
              <a:rPr lang="fr-FR" sz="1600" b="1" dirty="0" smtClean="0">
                <a:ea typeface="ＭＳ Ｐゴシック" pitchFamily="-107" charset="-128"/>
                <a:cs typeface="Arial" charset="0"/>
              </a:rPr>
              <a:t> </a:t>
            </a:r>
            <a:r>
              <a:rPr lang="fr-FR" sz="1600" b="1" dirty="0" err="1" smtClean="0">
                <a:ea typeface="ＭＳ Ｐゴシック" pitchFamily="-107" charset="-128"/>
                <a:cs typeface="Arial" charset="0"/>
              </a:rPr>
              <a:t>from</a:t>
            </a:r>
            <a:r>
              <a:rPr lang="fr-FR" sz="1600" b="1" dirty="0" smtClean="0">
                <a:ea typeface="ＭＳ Ｐゴシック" pitchFamily="-107" charset="-128"/>
                <a:cs typeface="Arial" charset="0"/>
              </a:rPr>
              <a:t> </a:t>
            </a:r>
            <a:r>
              <a:rPr lang="fr-FR" sz="1600" b="1" dirty="0" err="1" smtClean="0">
                <a:ea typeface="ＭＳ Ｐゴシック" pitchFamily="-107" charset="-128"/>
                <a:cs typeface="Arial" charset="0"/>
              </a:rPr>
              <a:t>meteorites</a:t>
            </a:r>
            <a:endParaRPr lang="fr-FR" sz="1600" b="1" dirty="0" smtClean="0">
              <a:ea typeface="ＭＳ Ｐゴシック" pitchFamily="-107" charset="-128"/>
              <a:cs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fr-FR" sz="1600" b="1" dirty="0" smtClean="0">
                <a:ea typeface="ＭＳ Ｐゴシック" pitchFamily="-107" charset="-128"/>
                <a:cs typeface="Arial" charset="0"/>
              </a:rPr>
              <a:t>           </a:t>
            </a:r>
            <a:endParaRPr lang="fr-FR" sz="1400" dirty="0" smtClean="0">
              <a:ea typeface="ＭＳ Ｐゴシック" pitchFamily="-107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13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800" dirty="0" smtClean="0">
                <a:solidFill>
                  <a:srgbClr val="0000FF"/>
                </a:solidFill>
              </a:rPr>
              <a:t>New </a:t>
            </a:r>
            <a:r>
              <a:rPr lang="fr-FR" sz="2800" dirty="0" err="1" smtClean="0">
                <a:solidFill>
                  <a:srgbClr val="0000FF"/>
                </a:solidFill>
              </a:rPr>
              <a:t>paradigm</a:t>
            </a:r>
            <a:r>
              <a:rPr lang="fr-FR" sz="2800" dirty="0" smtClean="0">
                <a:solidFill>
                  <a:srgbClr val="0000FF"/>
                </a:solidFill>
              </a:rPr>
              <a:t> for </a:t>
            </a:r>
            <a:r>
              <a:rPr lang="fr-FR" sz="2800" dirty="0" err="1" smtClean="0">
                <a:solidFill>
                  <a:srgbClr val="0000FF"/>
                </a:solidFill>
              </a:rPr>
              <a:t>biomolecule</a:t>
            </a:r>
            <a:r>
              <a:rPr lang="fr-FR" sz="2800" dirty="0" smtClean="0">
                <a:solidFill>
                  <a:srgbClr val="0000FF"/>
                </a:solidFill>
              </a:rPr>
              <a:t> production in Titan </a:t>
            </a:r>
            <a:r>
              <a:rPr lang="fr-FR" sz="2800" dirty="0" err="1" smtClean="0">
                <a:solidFill>
                  <a:srgbClr val="0000FF"/>
                </a:solidFill>
              </a:rPr>
              <a:t>atmosphere</a:t>
            </a:r>
            <a:endParaRPr lang="fr-FR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5580112" cy="1045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4" y="3068960"/>
            <a:ext cx="5385412" cy="377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873188"/>
            <a:ext cx="3409460" cy="3831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1241" y="2746369"/>
            <a:ext cx="2969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Astrobiology</a:t>
            </a:r>
            <a:r>
              <a:rPr lang="fr-FR" dirty="0" smtClean="0"/>
              <a:t> Septembre 2012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52961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684213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sz="2800" dirty="0" err="1" smtClean="0">
                <a:solidFill>
                  <a:srgbClr val="0000FF"/>
                </a:solidFill>
              </a:rPr>
              <a:t>Mineral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>
                <a:solidFill>
                  <a:srgbClr val="0000FF"/>
                </a:solidFill>
              </a:rPr>
              <a:t>Hydratation </a:t>
            </a:r>
            <a:r>
              <a:rPr lang="fr-FR" sz="2800" dirty="0" smtClean="0">
                <a:solidFill>
                  <a:srgbClr val="0000FF"/>
                </a:solidFill>
              </a:rPr>
              <a:t>on </a:t>
            </a:r>
            <a:r>
              <a:rPr lang="fr-FR" sz="2800" dirty="0" smtClean="0">
                <a:solidFill>
                  <a:srgbClr val="0000FF"/>
                </a:solidFill>
              </a:rPr>
              <a:t>Mars by </a:t>
            </a:r>
            <a:r>
              <a:rPr lang="fr-FR" sz="2800" dirty="0" err="1" smtClean="0">
                <a:solidFill>
                  <a:srgbClr val="0000FF"/>
                </a:solidFill>
              </a:rPr>
              <a:t>spectro-imagery</a:t>
            </a:r>
            <a:endParaRPr lang="fr-FR" sz="2800" dirty="0">
              <a:solidFill>
                <a:srgbClr val="0000FF"/>
              </a:solidFill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863600"/>
            <a:ext cx="4044950" cy="6381750"/>
          </a:xfrm>
          <a:noFill/>
          <a:ln/>
        </p:spPr>
        <p:txBody>
          <a:bodyPr/>
          <a:lstStyle/>
          <a:p>
            <a:pPr>
              <a:lnSpc>
                <a:spcPct val="80000"/>
              </a:lnSpc>
            </a:pPr>
            <a:r>
              <a:rPr lang="fr-FR" sz="1600" dirty="0"/>
              <a:t>Simulations </a:t>
            </a:r>
            <a:r>
              <a:rPr lang="fr-FR" sz="1600" dirty="0" smtClean="0"/>
              <a:t>in </a:t>
            </a:r>
            <a:r>
              <a:rPr lang="fr-FR" sz="1600" dirty="0" err="1" smtClean="0"/>
              <a:t>laboratory</a:t>
            </a:r>
            <a:endParaRPr lang="fr-FR" sz="1600" dirty="0"/>
          </a:p>
          <a:p>
            <a:pPr>
              <a:lnSpc>
                <a:spcPct val="80000"/>
              </a:lnSpc>
              <a:buFontTx/>
              <a:buNone/>
            </a:pPr>
            <a:endParaRPr lang="fr-FR" sz="1600" dirty="0"/>
          </a:p>
          <a:p>
            <a:pPr lvl="1">
              <a:lnSpc>
                <a:spcPct val="80000"/>
              </a:lnSpc>
            </a:pPr>
            <a:r>
              <a:rPr lang="fr-FR" sz="1400" dirty="0"/>
              <a:t>Simulation observation satellitaire</a:t>
            </a:r>
          </a:p>
          <a:p>
            <a:pPr>
              <a:lnSpc>
                <a:spcPct val="80000"/>
              </a:lnSpc>
              <a:buFontTx/>
              <a:buNone/>
            </a:pPr>
            <a:endParaRPr lang="fr-FR" sz="1600" dirty="0"/>
          </a:p>
          <a:p>
            <a:pPr lvl="1">
              <a:lnSpc>
                <a:spcPct val="80000"/>
              </a:lnSpc>
            </a:pPr>
            <a:r>
              <a:rPr lang="fr-FR" sz="1400" dirty="0"/>
              <a:t>Simulation en conditions martiennes</a:t>
            </a:r>
          </a:p>
          <a:p>
            <a:pPr lvl="1">
              <a:lnSpc>
                <a:spcPct val="80000"/>
              </a:lnSpc>
            </a:pPr>
            <a:endParaRPr lang="fr-FR" sz="1400" dirty="0"/>
          </a:p>
          <a:p>
            <a:pPr lvl="1">
              <a:lnSpc>
                <a:spcPct val="80000"/>
              </a:lnSpc>
            </a:pPr>
            <a:r>
              <a:rPr lang="fr-FR" sz="1400" dirty="0"/>
              <a:t>Signature spectrale de l’hydratation de structure et de surface (adsorbée)</a:t>
            </a:r>
          </a:p>
          <a:p>
            <a:pPr lvl="1">
              <a:lnSpc>
                <a:spcPct val="80000"/>
              </a:lnSpc>
            </a:pPr>
            <a:endParaRPr lang="fr-FR" sz="1400" dirty="0"/>
          </a:p>
          <a:p>
            <a:pPr lvl="1">
              <a:lnSpc>
                <a:spcPct val="80000"/>
              </a:lnSpc>
            </a:pPr>
            <a:r>
              <a:rPr lang="fr-FR" sz="1400" dirty="0"/>
              <a:t>Cinétiques d'hydratation </a:t>
            </a:r>
          </a:p>
          <a:p>
            <a:pPr lvl="1">
              <a:lnSpc>
                <a:spcPct val="80000"/>
              </a:lnSpc>
            </a:pPr>
            <a:endParaRPr lang="fr-FR" sz="1400" dirty="0"/>
          </a:p>
          <a:p>
            <a:pPr lvl="1">
              <a:lnSpc>
                <a:spcPct val="80000"/>
              </a:lnSpc>
            </a:pPr>
            <a:r>
              <a:rPr lang="fr-FR" sz="1400" dirty="0"/>
              <a:t>Echanges d'eau</a:t>
            </a:r>
          </a:p>
          <a:p>
            <a:pPr lvl="1">
              <a:lnSpc>
                <a:spcPct val="80000"/>
              </a:lnSpc>
              <a:buFontTx/>
              <a:buNone/>
            </a:pPr>
            <a:endParaRPr lang="fr-FR" sz="1200" dirty="0"/>
          </a:p>
          <a:p>
            <a:pPr>
              <a:lnSpc>
                <a:spcPct val="80000"/>
              </a:lnSpc>
            </a:pPr>
            <a:r>
              <a:rPr lang="fr-FR" sz="1600" dirty="0" err="1" smtClean="0"/>
              <a:t>Thermodynamic</a:t>
            </a:r>
            <a:r>
              <a:rPr lang="fr-FR" sz="1600" dirty="0" smtClean="0"/>
              <a:t> </a:t>
            </a:r>
            <a:r>
              <a:rPr lang="fr-FR" sz="1600" dirty="0" err="1" smtClean="0"/>
              <a:t>Models</a:t>
            </a:r>
            <a:endParaRPr lang="fr-FR" sz="1600" dirty="0"/>
          </a:p>
          <a:p>
            <a:pPr>
              <a:lnSpc>
                <a:spcPct val="80000"/>
              </a:lnSpc>
              <a:buFontTx/>
              <a:buNone/>
            </a:pPr>
            <a:endParaRPr lang="fr-FR" sz="1000" dirty="0"/>
          </a:p>
          <a:p>
            <a:pPr lvl="1">
              <a:lnSpc>
                <a:spcPct val="80000"/>
              </a:lnSpc>
            </a:pPr>
            <a:r>
              <a:rPr lang="fr-FR" sz="1400" dirty="0"/>
              <a:t>Diffusion de l'eau dans le régolite</a:t>
            </a:r>
          </a:p>
          <a:p>
            <a:pPr>
              <a:lnSpc>
                <a:spcPct val="80000"/>
              </a:lnSpc>
              <a:buFontTx/>
              <a:buNone/>
            </a:pPr>
            <a:endParaRPr lang="fr-FR" sz="1600" dirty="0"/>
          </a:p>
          <a:p>
            <a:pPr>
              <a:lnSpc>
                <a:spcPct val="80000"/>
              </a:lnSpc>
              <a:buFontTx/>
              <a:buNone/>
            </a:pPr>
            <a:endParaRPr lang="fr-FR" sz="1600" dirty="0"/>
          </a:p>
          <a:p>
            <a:pPr>
              <a:lnSpc>
                <a:spcPct val="80000"/>
              </a:lnSpc>
              <a:buFontTx/>
              <a:buNone/>
            </a:pPr>
            <a:r>
              <a:rPr lang="fr-FR" sz="1600" dirty="0">
                <a:sym typeface="Wingdings" pitchFamily="2" charset="2"/>
              </a:rPr>
              <a:t> </a:t>
            </a:r>
            <a:r>
              <a:rPr lang="fr-FR" sz="1600" dirty="0" err="1" smtClean="0"/>
              <a:t>Analysis</a:t>
            </a:r>
            <a:r>
              <a:rPr lang="fr-FR" sz="1600" dirty="0" smtClean="0"/>
              <a:t> of </a:t>
            </a:r>
            <a:r>
              <a:rPr lang="fr-FR" sz="1600" dirty="0" err="1" smtClean="0"/>
              <a:t>space</a:t>
            </a:r>
            <a:r>
              <a:rPr lang="fr-FR" sz="1600" dirty="0" smtClean="0"/>
              <a:t> data</a:t>
            </a:r>
            <a:endParaRPr lang="fr-FR" sz="1600" dirty="0"/>
          </a:p>
          <a:p>
            <a:pPr>
              <a:lnSpc>
                <a:spcPct val="80000"/>
              </a:lnSpc>
              <a:buFontTx/>
              <a:buNone/>
            </a:pPr>
            <a:endParaRPr lang="fr-FR" sz="900" dirty="0"/>
          </a:p>
          <a:p>
            <a:pPr lvl="1">
              <a:lnSpc>
                <a:spcPct val="80000"/>
              </a:lnSpc>
            </a:pPr>
            <a:r>
              <a:rPr lang="fr-FR" sz="1400" dirty="0"/>
              <a:t>Type d’hydratation</a:t>
            </a:r>
          </a:p>
          <a:p>
            <a:pPr lvl="1">
              <a:lnSpc>
                <a:spcPct val="80000"/>
              </a:lnSpc>
            </a:pPr>
            <a:r>
              <a:rPr lang="fr-FR" sz="1400" dirty="0"/>
              <a:t>Teneur H</a:t>
            </a:r>
            <a:r>
              <a:rPr lang="fr-FR" sz="1400" baseline="-25000" dirty="0"/>
              <a:t>2</a:t>
            </a:r>
            <a:r>
              <a:rPr lang="fr-FR" sz="1400" dirty="0"/>
              <a:t>O des minéraux hydratés</a:t>
            </a:r>
          </a:p>
          <a:p>
            <a:pPr lvl="1">
              <a:lnSpc>
                <a:spcPct val="80000"/>
              </a:lnSpc>
            </a:pPr>
            <a:r>
              <a:rPr lang="fr-FR" sz="1400" dirty="0"/>
              <a:t>Variations spatiales et temporelles</a:t>
            </a:r>
          </a:p>
          <a:p>
            <a:pPr>
              <a:lnSpc>
                <a:spcPct val="80000"/>
              </a:lnSpc>
              <a:buFontTx/>
              <a:buNone/>
            </a:pPr>
            <a:endParaRPr lang="fr-FR" sz="1400" dirty="0">
              <a:sym typeface="Wingdings" pitchFamily="2" charset="2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fr-FR" sz="1400" dirty="0"/>
              <a:t>		- Omega &amp; CRISM</a:t>
            </a:r>
            <a:endParaRPr lang="fr-FR" sz="1400" i="1" dirty="0"/>
          </a:p>
          <a:p>
            <a:pPr>
              <a:lnSpc>
                <a:spcPct val="80000"/>
              </a:lnSpc>
              <a:buFontTx/>
              <a:buNone/>
            </a:pPr>
            <a:r>
              <a:rPr lang="fr-FR" sz="1400" dirty="0"/>
              <a:t>		- </a:t>
            </a:r>
            <a:r>
              <a:rPr lang="fr-FR" sz="1400" dirty="0" err="1"/>
              <a:t>Phoenix</a:t>
            </a:r>
            <a:r>
              <a:rPr lang="fr-FR" sz="1400" dirty="0"/>
              <a:t> : </a:t>
            </a:r>
            <a:r>
              <a:rPr lang="fr-FR" sz="1400" dirty="0" err="1"/>
              <a:t>déssication</a:t>
            </a:r>
            <a:r>
              <a:rPr lang="fr-FR" sz="1400" dirty="0"/>
              <a:t> pergélisol</a:t>
            </a:r>
          </a:p>
          <a:p>
            <a:pPr>
              <a:lnSpc>
                <a:spcPct val="80000"/>
              </a:lnSpc>
              <a:buFontTx/>
              <a:buNone/>
            </a:pPr>
            <a:endParaRPr lang="fr-FR" sz="1400" dirty="0">
              <a:sym typeface="Wingdings" pitchFamily="2" charset="2"/>
            </a:endParaRPr>
          </a:p>
        </p:txBody>
      </p:sp>
      <p:pic>
        <p:nvPicPr>
          <p:cNvPr id="40964" name="Picture 4" descr="angle3_small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4941888"/>
            <a:ext cx="3328987" cy="1803400"/>
          </a:xfrm>
          <a:noFill/>
          <a:ln/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300" y="773113"/>
            <a:ext cx="4065588" cy="210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6" name="Picture 6" descr="figure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897188"/>
            <a:ext cx="3619500" cy="190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39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2103075" y="0"/>
            <a:ext cx="4093301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fr-FR" sz="4000" dirty="0" err="1" smtClean="0">
                <a:solidFill>
                  <a:srgbClr val="0066FF"/>
                </a:solidFill>
                <a:ea typeface="ＭＳ Ｐゴシック" pitchFamily="-107" charset="-128"/>
              </a:rPr>
              <a:t>Cometary</a:t>
            </a:r>
            <a:r>
              <a:rPr lang="fr-FR" sz="4000" dirty="0" smtClean="0">
                <a:solidFill>
                  <a:srgbClr val="0066FF"/>
                </a:solidFill>
                <a:ea typeface="ＭＳ Ｐゴシック" pitchFamily="-107" charset="-128"/>
              </a:rPr>
              <a:t> </a:t>
            </a:r>
            <a:r>
              <a:rPr lang="fr-FR" sz="4000" dirty="0" err="1" smtClean="0">
                <a:solidFill>
                  <a:srgbClr val="0066FF"/>
                </a:solidFill>
                <a:ea typeface="ＭＳ Ｐゴシック" pitchFamily="-107" charset="-128"/>
              </a:rPr>
              <a:t>dust</a:t>
            </a:r>
            <a:endParaRPr lang="fr-FR" sz="2400" dirty="0">
              <a:ea typeface="ＭＳ Ｐゴシック" pitchFamily="-107" charset="-128"/>
            </a:endParaRPr>
          </a:p>
          <a:p>
            <a:pPr algn="ctr" eaLnBrk="0" hangingPunct="0"/>
            <a:r>
              <a:rPr lang="fr-FR" sz="3600" dirty="0">
                <a:ea typeface="ＭＳ Ｐゴシック" pitchFamily="-107" charset="-128"/>
              </a:rPr>
              <a:t>STARDUST, </a:t>
            </a:r>
            <a:r>
              <a:rPr lang="fr-FR" sz="3600" dirty="0" err="1" smtClean="0">
                <a:ea typeface="ＭＳ Ｐゴシック" pitchFamily="-107" charset="-128"/>
              </a:rPr>
              <a:t>Hayabusa</a:t>
            </a:r>
            <a:endParaRPr lang="fr-FR" sz="3600" dirty="0">
              <a:ea typeface="ＭＳ Ｐゴシック" pitchFamily="-107" charset="-128"/>
            </a:endParaRPr>
          </a:p>
        </p:txBody>
      </p:sp>
      <p:graphicFrame>
        <p:nvGraphicFramePr>
          <p:cNvPr id="11267" name="Object 3"/>
          <p:cNvGraphicFramePr>
            <a:graphicFrameLocks noChangeAspect="1"/>
          </p:cNvGraphicFramePr>
          <p:nvPr/>
        </p:nvGraphicFramePr>
        <p:xfrm>
          <a:off x="7399338" y="4868863"/>
          <a:ext cx="1536700" cy="137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Image bitmap" r:id="rId3" imgW="4323810" imgH="3866667" progId="Paint.Picture">
                  <p:embed/>
                </p:oleObj>
              </mc:Choice>
              <mc:Fallback>
                <p:oleObj name="Image bitmap" r:id="rId3" imgW="4323810" imgH="386666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9338" y="4868863"/>
                        <a:ext cx="1536700" cy="1374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7294563" y="4598988"/>
            <a:ext cx="6508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400">
                <a:latin typeface="Times New Roman" pitchFamily="18" charset="0"/>
                <a:ea typeface="ＭＳ Ｐゴシック" pitchFamily="-107" charset="-128"/>
              </a:rPr>
              <a:t>10 </a:t>
            </a:r>
            <a:r>
              <a:rPr lang="el-GR" sz="1400">
                <a:latin typeface="Times New Roman" pitchFamily="18" charset="0"/>
                <a:ea typeface="ＭＳ Ｐゴシック" pitchFamily="-107" charset="-128"/>
                <a:cs typeface="Times New Roman" pitchFamily="18" charset="0"/>
              </a:rPr>
              <a:t>μ</a:t>
            </a:r>
            <a:r>
              <a:rPr lang="fr-FR" sz="1400">
                <a:latin typeface="Times New Roman" pitchFamily="18" charset="0"/>
                <a:ea typeface="ＭＳ Ｐゴシック" pitchFamily="-107" charset="-128"/>
                <a:cs typeface="Times New Roman" pitchFamily="18" charset="0"/>
              </a:rPr>
              <a:t>m</a:t>
            </a:r>
            <a:endParaRPr lang="el-GR" sz="1400">
              <a:latin typeface="Times New Roman" pitchFamily="18" charset="0"/>
              <a:ea typeface="ＭＳ Ｐゴシック" pitchFamily="-107" charset="-128"/>
              <a:cs typeface="Times New Roman" pitchFamily="18" charset="0"/>
            </a:endParaRPr>
          </a:p>
        </p:txBody>
      </p:sp>
      <p:pic>
        <p:nvPicPr>
          <p:cNvPr id="11269" name="Picture 5" descr="IMG_006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475" y="1412875"/>
            <a:ext cx="4110038" cy="308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270" name="Group 6"/>
          <p:cNvGrpSpPr>
            <a:grpSpLocks/>
          </p:cNvGrpSpPr>
          <p:nvPr/>
        </p:nvGrpSpPr>
        <p:grpSpPr bwMode="auto">
          <a:xfrm>
            <a:off x="4737100" y="4778375"/>
            <a:ext cx="2576513" cy="1619250"/>
            <a:chOff x="3536" y="1196"/>
            <a:chExt cx="2404" cy="1611"/>
          </a:xfrm>
        </p:grpSpPr>
        <p:pic>
          <p:nvPicPr>
            <p:cNvPr id="11271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6" y="1196"/>
              <a:ext cx="2404" cy="16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2" name="Text Box 8"/>
            <p:cNvSpPr txBox="1">
              <a:spLocks noChangeArrowheads="1"/>
            </p:cNvSpPr>
            <p:nvPr/>
          </p:nvSpPr>
          <p:spPr bwMode="auto">
            <a:xfrm>
              <a:off x="3801" y="1326"/>
              <a:ext cx="1087" cy="5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fr-FR" sz="1600">
                  <a:ea typeface="ＭＳ Ｐゴシック" pitchFamily="-107" charset="-128"/>
                </a:rPr>
                <a:t>Chondrites</a:t>
              </a:r>
            </a:p>
            <a:p>
              <a:pPr eaLnBrk="0" hangingPunct="0"/>
              <a:r>
                <a:rPr lang="fr-FR" sz="1600">
                  <a:ea typeface="ＭＳ Ｐゴシック" pitchFamily="-107" charset="-128"/>
                </a:rPr>
                <a:t>IDP</a:t>
              </a:r>
            </a:p>
          </p:txBody>
        </p:sp>
        <p:sp>
          <p:nvSpPr>
            <p:cNvPr id="11273" name="Line 9"/>
            <p:cNvSpPr>
              <a:spLocks noChangeShapeType="1"/>
            </p:cNvSpPr>
            <p:nvPr/>
          </p:nvSpPr>
          <p:spPr bwMode="auto">
            <a:xfrm>
              <a:off x="4528" y="1429"/>
              <a:ext cx="2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274" name="Line 10"/>
            <p:cNvSpPr>
              <a:spLocks noChangeShapeType="1"/>
            </p:cNvSpPr>
            <p:nvPr/>
          </p:nvSpPr>
          <p:spPr bwMode="auto">
            <a:xfrm>
              <a:off x="4528" y="1613"/>
              <a:ext cx="260" cy="0"/>
            </a:xfrm>
            <a:prstGeom prst="line">
              <a:avLst/>
            </a:prstGeom>
            <a:noFill/>
            <a:ln w="9525">
              <a:solidFill>
                <a:srgbClr val="FF220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252413" y="1273175"/>
            <a:ext cx="4537075" cy="3999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5357" tIns="52679" rIns="105357" bIns="52679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Char char="•"/>
            </a:pPr>
            <a:endParaRPr lang="en-US" sz="2000" b="1" dirty="0"/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 sz="2000" b="1" dirty="0" err="1" smtClean="0"/>
              <a:t>Caracterization</a:t>
            </a:r>
            <a:r>
              <a:rPr lang="en-US" sz="2000" b="1" dirty="0" smtClean="0"/>
              <a:t> of organic matter</a:t>
            </a:r>
            <a:r>
              <a:rPr lang="en-US" sz="2000" dirty="0" smtClean="0"/>
              <a:t> </a:t>
            </a:r>
            <a:endParaRPr lang="en-US" sz="2000" dirty="0"/>
          </a:p>
          <a:p>
            <a:pPr eaLnBrk="0" hangingPunct="0">
              <a:spcBef>
                <a:spcPct val="50000"/>
              </a:spcBef>
            </a:pPr>
            <a:r>
              <a:rPr lang="en-US" sz="1600" dirty="0"/>
              <a:t>-  </a:t>
            </a:r>
            <a:r>
              <a:rPr lang="en-US" sz="1600" dirty="0" smtClean="0"/>
              <a:t>extraction of carbon. </a:t>
            </a:r>
            <a:endParaRPr lang="en-US" sz="1600" dirty="0"/>
          </a:p>
          <a:p>
            <a:pPr eaLnBrk="0" hangingPunct="0">
              <a:spcBef>
                <a:spcPct val="50000"/>
              </a:spcBef>
            </a:pPr>
            <a:r>
              <a:rPr lang="en-US" sz="1600" dirty="0"/>
              <a:t>-  </a:t>
            </a:r>
            <a:r>
              <a:rPr lang="en-US" sz="1600" dirty="0" err="1" smtClean="0"/>
              <a:t>Spectrometries</a:t>
            </a:r>
            <a:r>
              <a:rPr lang="en-US" sz="1600" dirty="0" smtClean="0"/>
              <a:t>. Raman, </a:t>
            </a:r>
            <a:r>
              <a:rPr lang="en-US" sz="1600" dirty="0" err="1" smtClean="0"/>
              <a:t>Xanes</a:t>
            </a:r>
            <a:r>
              <a:rPr lang="en-US" sz="1600" dirty="0" smtClean="0"/>
              <a:t>, HRMS</a:t>
            </a:r>
            <a:endParaRPr lang="en-US" sz="1600" dirty="0"/>
          </a:p>
          <a:p>
            <a:pPr eaLnBrk="0" hangingPunct="0">
              <a:spcBef>
                <a:spcPct val="50000"/>
              </a:spcBef>
            </a:pPr>
            <a:r>
              <a:rPr lang="en-US" dirty="0">
                <a:sym typeface="Wingdings" pitchFamily="2" charset="2"/>
              </a:rPr>
              <a:t>	 </a:t>
            </a:r>
            <a:r>
              <a:rPr lang="en-US" dirty="0" smtClean="0">
                <a:solidFill>
                  <a:srgbClr val="FF3300"/>
                </a:solidFill>
                <a:sym typeface="Wingdings" pitchFamily="2" charset="2"/>
              </a:rPr>
              <a:t>analysis</a:t>
            </a:r>
            <a:endParaRPr lang="en-US" dirty="0">
              <a:solidFill>
                <a:srgbClr val="FF3300"/>
              </a:solidFill>
              <a:sym typeface="Wingdings" pitchFamily="2" charset="2"/>
            </a:endParaRPr>
          </a:p>
          <a:p>
            <a:pPr eaLnBrk="0" hangingPunct="0">
              <a:spcBef>
                <a:spcPct val="50000"/>
              </a:spcBef>
            </a:pPr>
            <a:endParaRPr lang="en-US" sz="1600" dirty="0"/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 sz="2000" b="1" dirty="0" smtClean="0"/>
              <a:t>Spectral properties</a:t>
            </a:r>
            <a:endParaRPr lang="en-US" sz="2000" b="1" dirty="0"/>
          </a:p>
          <a:p>
            <a:pPr eaLnBrk="0" hangingPunct="0">
              <a:spcBef>
                <a:spcPct val="50000"/>
              </a:spcBef>
            </a:pPr>
            <a:r>
              <a:rPr lang="fr-FR" dirty="0">
                <a:sym typeface="Wingdings" pitchFamily="2" charset="2"/>
              </a:rPr>
              <a:t>- </a:t>
            </a:r>
            <a:r>
              <a:rPr lang="fr-FR" dirty="0" err="1" smtClean="0">
                <a:sym typeface="Wingdings" pitchFamily="2" charset="2"/>
              </a:rPr>
              <a:t>optical</a:t>
            </a:r>
            <a:r>
              <a:rPr lang="fr-FR" dirty="0" smtClean="0">
                <a:sym typeface="Wingdings" pitchFamily="2" charset="2"/>
              </a:rPr>
              <a:t> constants </a:t>
            </a:r>
            <a:r>
              <a:rPr lang="fr-FR" dirty="0" err="1" smtClean="0">
                <a:sym typeface="Wingdings" pitchFamily="2" charset="2"/>
              </a:rPr>
              <a:t>with</a:t>
            </a:r>
            <a:r>
              <a:rPr lang="fr-FR" dirty="0" smtClean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IRmicroscope</a:t>
            </a:r>
            <a:endParaRPr lang="en-US" sz="2000" b="1" dirty="0"/>
          </a:p>
          <a:p>
            <a:pPr eaLnBrk="0" hangingPunct="0">
              <a:spcBef>
                <a:spcPct val="50000"/>
              </a:spcBef>
            </a:pPr>
            <a:r>
              <a:rPr lang="en-US" sz="1600" dirty="0">
                <a:sym typeface="Wingdings" pitchFamily="2" charset="2"/>
              </a:rPr>
              <a:t>	</a:t>
            </a:r>
            <a:r>
              <a:rPr lang="en-US" dirty="0">
                <a:sym typeface="Wingdings" pitchFamily="2" charset="2"/>
              </a:rPr>
              <a:t> </a:t>
            </a:r>
            <a:r>
              <a:rPr lang="en-US" dirty="0" smtClean="0">
                <a:solidFill>
                  <a:srgbClr val="FF3300"/>
                </a:solidFill>
                <a:sym typeface="Wingdings" pitchFamily="2" charset="2"/>
              </a:rPr>
              <a:t>preparation of Rosetta mission</a:t>
            </a:r>
            <a:endParaRPr lang="en-US" dirty="0">
              <a:solidFill>
                <a:srgbClr val="FF3300"/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9985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54000" y="2492375"/>
            <a:ext cx="4965700" cy="4365625"/>
          </a:xfrm>
          <a:noFill/>
          <a:ln/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r-FR" sz="2400" dirty="0" smtClean="0">
                <a:solidFill>
                  <a:srgbClr val="0099FF"/>
                </a:solidFill>
              </a:rPr>
              <a:t>Polar Caps</a:t>
            </a:r>
            <a:endParaRPr lang="fr-FR" sz="2400" dirty="0">
              <a:solidFill>
                <a:srgbClr val="0099FF"/>
              </a:solidFill>
            </a:endParaRPr>
          </a:p>
          <a:p>
            <a:pPr>
              <a:lnSpc>
                <a:spcPct val="90000"/>
              </a:lnSpc>
            </a:pPr>
            <a:r>
              <a:rPr lang="fr-FR" sz="2400" dirty="0" err="1" smtClean="0">
                <a:solidFill>
                  <a:srgbClr val="0099FF"/>
                </a:solidFill>
              </a:rPr>
              <a:t>Seasonal</a:t>
            </a:r>
            <a:r>
              <a:rPr lang="fr-FR" sz="2400" dirty="0" smtClean="0">
                <a:solidFill>
                  <a:srgbClr val="0099FF"/>
                </a:solidFill>
              </a:rPr>
              <a:t> </a:t>
            </a:r>
            <a:r>
              <a:rPr lang="fr-FR" sz="2400" dirty="0" err="1" smtClean="0">
                <a:solidFill>
                  <a:srgbClr val="0099FF"/>
                </a:solidFill>
              </a:rPr>
              <a:t>Condensates</a:t>
            </a:r>
            <a:endParaRPr lang="fr-FR" sz="2400" dirty="0"/>
          </a:p>
          <a:p>
            <a:pPr lvl="1">
              <a:lnSpc>
                <a:spcPct val="90000"/>
              </a:lnSpc>
            </a:pPr>
            <a:endParaRPr lang="fr-FR" sz="1600" dirty="0"/>
          </a:p>
          <a:p>
            <a:pPr>
              <a:lnSpc>
                <a:spcPct val="90000"/>
              </a:lnSpc>
              <a:buFontTx/>
              <a:buNone/>
            </a:pPr>
            <a:r>
              <a:rPr lang="fr-FR" sz="2400" dirty="0" err="1" smtClean="0"/>
              <a:t>Analysis</a:t>
            </a:r>
            <a:r>
              <a:rPr lang="fr-FR" sz="2400" dirty="0" smtClean="0"/>
              <a:t> of </a:t>
            </a:r>
            <a:r>
              <a:rPr lang="fr-FR" sz="2400" dirty="0" err="1" smtClean="0"/>
              <a:t>space</a:t>
            </a:r>
            <a:r>
              <a:rPr lang="fr-FR" sz="2400" dirty="0" smtClean="0"/>
              <a:t> data</a:t>
            </a:r>
            <a:endParaRPr lang="fr-FR" sz="2400" dirty="0"/>
          </a:p>
          <a:p>
            <a:pPr lvl="1">
              <a:lnSpc>
                <a:spcPct val="90000"/>
              </a:lnSpc>
            </a:pPr>
            <a:endParaRPr lang="fr-FR" sz="1400" dirty="0"/>
          </a:p>
          <a:p>
            <a:pPr lvl="1">
              <a:lnSpc>
                <a:spcPct val="90000"/>
              </a:lnSpc>
            </a:pPr>
            <a:r>
              <a:rPr lang="fr-FR" sz="1800" dirty="0" smtClean="0"/>
              <a:t>H</a:t>
            </a:r>
            <a:r>
              <a:rPr lang="fr-FR" sz="1800" baseline="-25000" dirty="0" smtClean="0"/>
              <a:t>2</a:t>
            </a:r>
            <a:r>
              <a:rPr lang="fr-FR" sz="1800" dirty="0" smtClean="0"/>
              <a:t>O vs CO</a:t>
            </a:r>
            <a:r>
              <a:rPr lang="fr-FR" sz="1800" baseline="-25000" dirty="0" smtClean="0"/>
              <a:t>2</a:t>
            </a:r>
            <a:r>
              <a:rPr lang="fr-FR" sz="1800" dirty="0" smtClean="0"/>
              <a:t> </a:t>
            </a:r>
            <a:endParaRPr lang="fr-FR" sz="1800" dirty="0"/>
          </a:p>
          <a:p>
            <a:pPr lvl="1">
              <a:lnSpc>
                <a:spcPct val="90000"/>
              </a:lnSpc>
            </a:pPr>
            <a:r>
              <a:rPr lang="fr-FR" sz="1800" dirty="0" err="1" smtClean="0"/>
              <a:t>dust</a:t>
            </a:r>
            <a:endParaRPr lang="fr-FR" sz="1800" dirty="0"/>
          </a:p>
          <a:p>
            <a:pPr lvl="1">
              <a:lnSpc>
                <a:spcPct val="90000"/>
              </a:lnSpc>
            </a:pPr>
            <a:r>
              <a:rPr lang="fr-FR" sz="1800" dirty="0" err="1" smtClean="0"/>
              <a:t>Seasonal</a:t>
            </a:r>
            <a:r>
              <a:rPr lang="fr-FR" sz="1800" dirty="0" smtClean="0"/>
              <a:t> </a:t>
            </a:r>
            <a:r>
              <a:rPr lang="fr-FR" sz="1800" dirty="0" err="1" smtClean="0"/>
              <a:t>evolution</a:t>
            </a:r>
            <a:endParaRPr lang="fr-FR" sz="1800" dirty="0"/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fr-FR" sz="1600" dirty="0"/>
          </a:p>
          <a:p>
            <a:pPr>
              <a:lnSpc>
                <a:spcPct val="90000"/>
              </a:lnSpc>
              <a:buFontTx/>
              <a:buNone/>
            </a:pPr>
            <a:r>
              <a:rPr lang="fr-FR" sz="2400" dirty="0"/>
              <a:t>Simulations </a:t>
            </a:r>
            <a:r>
              <a:rPr lang="fr-FR" sz="2400" dirty="0" smtClean="0"/>
              <a:t>in </a:t>
            </a:r>
            <a:r>
              <a:rPr lang="fr-FR" sz="2400" dirty="0" err="1" smtClean="0"/>
              <a:t>laboratory</a:t>
            </a:r>
            <a:endParaRPr lang="fr-FR" sz="2400" dirty="0" smtClean="0"/>
          </a:p>
          <a:p>
            <a:pPr>
              <a:lnSpc>
                <a:spcPct val="90000"/>
              </a:lnSpc>
              <a:buFontTx/>
              <a:buNone/>
            </a:pPr>
            <a:endParaRPr lang="fr-FR" sz="1200" dirty="0"/>
          </a:p>
          <a:p>
            <a:pPr lvl="1">
              <a:lnSpc>
                <a:spcPct val="90000"/>
              </a:lnSpc>
            </a:pPr>
            <a:r>
              <a:rPr lang="fr-FR" sz="1800" dirty="0" err="1" smtClean="0"/>
              <a:t>spectroscopy</a:t>
            </a:r>
            <a:endParaRPr lang="fr-FR" sz="1800" dirty="0"/>
          </a:p>
          <a:p>
            <a:pPr lvl="1">
              <a:lnSpc>
                <a:spcPct val="90000"/>
              </a:lnSpc>
            </a:pPr>
            <a:r>
              <a:rPr lang="fr-FR" sz="1800" dirty="0" err="1" smtClean="0"/>
              <a:t>Microphysics</a:t>
            </a:r>
            <a:r>
              <a:rPr lang="fr-FR" sz="1800" dirty="0" smtClean="0"/>
              <a:t> of CO</a:t>
            </a:r>
            <a:r>
              <a:rPr lang="fr-FR" sz="1800" baseline="-25000" dirty="0" smtClean="0"/>
              <a:t>2 </a:t>
            </a:r>
            <a:r>
              <a:rPr lang="fr-FR" sz="1800" dirty="0" err="1" smtClean="0"/>
              <a:t>i</a:t>
            </a:r>
            <a:r>
              <a:rPr lang="fr-FR" sz="1800" dirty="0" err="1" smtClean="0"/>
              <a:t>ce</a:t>
            </a:r>
            <a:endParaRPr lang="fr-FR" sz="1800" baseline="-25000" dirty="0"/>
          </a:p>
          <a:p>
            <a:pPr lvl="1">
              <a:lnSpc>
                <a:spcPct val="90000"/>
              </a:lnSpc>
            </a:pPr>
            <a:endParaRPr lang="fr-FR" sz="1800" dirty="0"/>
          </a:p>
        </p:txBody>
      </p:sp>
      <p:pic>
        <p:nvPicPr>
          <p:cNvPr id="12291" name="Picture 3" descr="moc_nco2cap_ls43_cro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920750"/>
            <a:ext cx="2325688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models-Scap-Ma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813" y="800100"/>
            <a:ext cx="2471737" cy="126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3203575" y="842963"/>
            <a:ext cx="3190875" cy="100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b="1" dirty="0"/>
              <a:t>Missions spatiales :</a:t>
            </a:r>
          </a:p>
          <a:p>
            <a:pPr>
              <a:spcBef>
                <a:spcPct val="30000"/>
              </a:spcBef>
            </a:pPr>
            <a:r>
              <a:rPr lang="fr-FR" sz="1600" dirty="0"/>
              <a:t>- OMEGA / Mars Express</a:t>
            </a:r>
          </a:p>
          <a:p>
            <a:pPr>
              <a:spcBef>
                <a:spcPct val="30000"/>
              </a:spcBef>
            </a:pPr>
            <a:r>
              <a:rPr lang="fr-FR" sz="1600" dirty="0"/>
              <a:t>- CRISM / Mars </a:t>
            </a:r>
            <a:r>
              <a:rPr lang="fr-FR" sz="1600" dirty="0" err="1"/>
              <a:t>Recon</a:t>
            </a:r>
            <a:r>
              <a:rPr lang="fr-FR" sz="1600" dirty="0"/>
              <a:t>. </a:t>
            </a:r>
            <a:r>
              <a:rPr lang="fr-FR" sz="1600" dirty="0" smtClean="0"/>
              <a:t>Orbiter</a:t>
            </a:r>
            <a:endParaRPr lang="fr-FR" sz="1600" dirty="0"/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0" y="53975"/>
            <a:ext cx="914400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fr-FR" sz="3200" dirty="0">
                <a:solidFill>
                  <a:srgbClr val="0066FF"/>
                </a:solidFill>
              </a:rPr>
              <a:t>Cycle </a:t>
            </a:r>
            <a:r>
              <a:rPr lang="fr-FR" sz="3200" dirty="0" smtClean="0">
                <a:solidFill>
                  <a:srgbClr val="0066FF"/>
                </a:solidFill>
              </a:rPr>
              <a:t>of volatiles on Mars by </a:t>
            </a:r>
            <a:r>
              <a:rPr lang="fr-FR" sz="3200" dirty="0" err="1" smtClean="0">
                <a:solidFill>
                  <a:srgbClr val="0066FF"/>
                </a:solidFill>
              </a:rPr>
              <a:t>spectro-imagery</a:t>
            </a:r>
            <a:endParaRPr lang="fr-FR" sz="3200" dirty="0"/>
          </a:p>
        </p:txBody>
      </p:sp>
      <p:pic>
        <p:nvPicPr>
          <p:cNvPr id="12296" name="Picture 8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653088"/>
            <a:ext cx="3429000" cy="115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7" name="Picture 9"/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460875"/>
            <a:ext cx="3451225" cy="117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10"/>
          <p:cNvPicPr preferRelativeResize="0"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294063"/>
            <a:ext cx="342900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9" name="Picture 11"/>
          <p:cNvPicPr preferRelativeResize="0"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124075"/>
            <a:ext cx="3448050" cy="116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502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695325" y="188913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Sounding</a:t>
            </a:r>
            <a:r>
              <a:rPr lang="fr-FR" dirty="0" smtClean="0"/>
              <a:t> Radars to </a:t>
            </a:r>
            <a:r>
              <a:rPr lang="fr-FR" dirty="0" err="1" smtClean="0"/>
              <a:t>study</a:t>
            </a:r>
            <a:r>
              <a:rPr lang="fr-FR" dirty="0" smtClean="0"/>
              <a:t> </a:t>
            </a:r>
            <a:r>
              <a:rPr lang="fr-FR" dirty="0" err="1" smtClean="0"/>
              <a:t>sub</a:t>
            </a:r>
            <a:r>
              <a:rPr lang="fr-FR" dirty="0" smtClean="0"/>
              <a:t> surfaces</a:t>
            </a:r>
            <a:endParaRPr lang="fr-FR" dirty="0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8925" y="1670050"/>
            <a:ext cx="7991475" cy="4114800"/>
          </a:xfrm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61444" name="Picture 4" descr="Nouvelle image (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5" y="1649413"/>
            <a:ext cx="4420989" cy="442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376238" y="1984375"/>
            <a:ext cx="292100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200"/>
              <a:t>P</a:t>
            </a:r>
          </a:p>
          <a:p>
            <a:r>
              <a:rPr lang="fr-FR" sz="1200"/>
              <a:t>A</a:t>
            </a:r>
          </a:p>
          <a:p>
            <a:r>
              <a:rPr lang="fr-FR" sz="1200"/>
              <a:t>R</a:t>
            </a:r>
          </a:p>
          <a:p>
            <a:r>
              <a:rPr lang="fr-FR" sz="1200"/>
              <a:t>C</a:t>
            </a:r>
          </a:p>
          <a:p>
            <a:r>
              <a:rPr lang="fr-FR" sz="1200"/>
              <a:t>O</a:t>
            </a:r>
          </a:p>
          <a:p>
            <a:r>
              <a:rPr lang="fr-FR" sz="1200"/>
              <a:t>U</a:t>
            </a:r>
          </a:p>
          <a:p>
            <a:r>
              <a:rPr lang="fr-FR" sz="1200"/>
              <a:t>R</a:t>
            </a:r>
          </a:p>
          <a:p>
            <a:r>
              <a:rPr lang="fr-FR" sz="1200"/>
              <a:t>S</a:t>
            </a:r>
          </a:p>
          <a:p>
            <a:r>
              <a:rPr lang="fr-FR" sz="1200"/>
              <a:t> </a:t>
            </a:r>
          </a:p>
          <a:p>
            <a:r>
              <a:rPr lang="fr-FR" sz="1200"/>
              <a:t>D</a:t>
            </a:r>
          </a:p>
          <a:p>
            <a:r>
              <a:rPr lang="fr-FR" sz="1200"/>
              <a:t>A</a:t>
            </a:r>
          </a:p>
          <a:p>
            <a:r>
              <a:rPr lang="fr-FR" sz="1200"/>
              <a:t>N</a:t>
            </a:r>
          </a:p>
          <a:p>
            <a:r>
              <a:rPr lang="fr-FR" sz="1200"/>
              <a:t>S</a:t>
            </a:r>
          </a:p>
          <a:p>
            <a:endParaRPr lang="fr-FR" sz="1200"/>
          </a:p>
          <a:p>
            <a:r>
              <a:rPr lang="fr-FR" sz="1200"/>
              <a:t>L</a:t>
            </a:r>
          </a:p>
          <a:p>
            <a:r>
              <a:rPr lang="fr-FR" sz="1200"/>
              <a:t>A</a:t>
            </a:r>
          </a:p>
          <a:p>
            <a:endParaRPr lang="fr-FR" sz="1200"/>
          </a:p>
          <a:p>
            <a:r>
              <a:rPr lang="fr-FR" sz="1200"/>
              <a:t>G</a:t>
            </a:r>
          </a:p>
          <a:p>
            <a:r>
              <a:rPr lang="fr-FR" sz="1200"/>
              <a:t>L</a:t>
            </a:r>
          </a:p>
          <a:p>
            <a:r>
              <a:rPr lang="fr-FR" sz="1200"/>
              <a:t>A</a:t>
            </a:r>
          </a:p>
          <a:p>
            <a:r>
              <a:rPr lang="fr-FR" sz="1200"/>
              <a:t>C</a:t>
            </a:r>
          </a:p>
          <a:p>
            <a:r>
              <a:rPr lang="fr-FR" sz="1200"/>
              <a:t>E</a:t>
            </a:r>
          </a:p>
        </p:txBody>
      </p:sp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1331640" y="6108700"/>
            <a:ext cx="24331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dirty="0" err="1" smtClean="0"/>
              <a:t>Displacement</a:t>
            </a:r>
            <a:r>
              <a:rPr lang="fr-FR" dirty="0" smtClean="0"/>
              <a:t> on glacier</a:t>
            </a:r>
            <a:endParaRPr lang="fr-FR" dirty="0"/>
          </a:p>
        </p:txBody>
      </p:sp>
      <p:pic>
        <p:nvPicPr>
          <p:cNvPr id="8" name="Picture 3" descr="DSCF065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737925"/>
            <a:ext cx="3006228" cy="424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95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1165225" y="476672"/>
            <a:ext cx="6858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sz="3200" b="1" dirty="0" smtClean="0">
                <a:solidFill>
                  <a:srgbClr val="00B0F0"/>
                </a:solidFill>
                <a:latin typeface="Verdana" pitchFamily="34" charset="0"/>
              </a:rPr>
              <a:t>Mars Polar Caps as </a:t>
            </a:r>
            <a:r>
              <a:rPr lang="fr-FR" sz="3200" b="1" dirty="0" err="1" smtClean="0">
                <a:solidFill>
                  <a:srgbClr val="00B0F0"/>
                </a:solidFill>
                <a:latin typeface="Verdana" pitchFamily="34" charset="0"/>
              </a:rPr>
              <a:t>seen</a:t>
            </a:r>
            <a:r>
              <a:rPr lang="fr-FR" sz="3200" b="1" dirty="0" smtClean="0">
                <a:solidFill>
                  <a:srgbClr val="00B0F0"/>
                </a:solidFill>
                <a:latin typeface="Verdana" pitchFamily="34" charset="0"/>
              </a:rPr>
              <a:t> by Radars</a:t>
            </a:r>
            <a:endParaRPr lang="fr-FR" sz="3200" b="1" dirty="0">
              <a:solidFill>
                <a:srgbClr val="00B0F0"/>
              </a:solidFill>
              <a:latin typeface="Verdana" pitchFamily="34" charset="0"/>
            </a:endParaRPr>
          </a:p>
        </p:txBody>
      </p:sp>
      <p:pic>
        <p:nvPicPr>
          <p:cNvPr id="53251" name="Picture 5" descr="H:\marsis_sharad-20080417-brow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670050"/>
            <a:ext cx="8826500" cy="504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ZoneTexte 5"/>
          <p:cNvSpPr txBox="1">
            <a:spLocks noChangeArrowheads="1"/>
          </p:cNvSpPr>
          <p:nvPr/>
        </p:nvSpPr>
        <p:spPr bwMode="auto">
          <a:xfrm>
            <a:off x="142875" y="1285875"/>
            <a:ext cx="2044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/>
              <a:t>Longueur: 900 km</a:t>
            </a:r>
          </a:p>
        </p:txBody>
      </p:sp>
    </p:spTree>
    <p:extLst>
      <p:ext uri="{BB962C8B-B14F-4D97-AF65-F5344CB8AC3E}">
        <p14:creationId xmlns:p14="http://schemas.microsoft.com/office/powerpoint/2010/main" val="9654727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340768"/>
            <a:ext cx="4042139" cy="551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5519047" y="3933056"/>
            <a:ext cx="318928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sz="1400" dirty="0">
                <a:latin typeface="Arial" charset="0"/>
              </a:rPr>
              <a:t>Global </a:t>
            </a:r>
            <a:r>
              <a:rPr lang="fr-FR" sz="1400" dirty="0" err="1">
                <a:latin typeface="Arial" charset="0"/>
              </a:rPr>
              <a:t>map</a:t>
            </a:r>
            <a:r>
              <a:rPr lang="fr-FR" sz="1400" dirty="0">
                <a:latin typeface="Arial" charset="0"/>
              </a:rPr>
              <a:t> of </a:t>
            </a:r>
            <a:r>
              <a:rPr lang="fr-FR" sz="1400" dirty="0" smtClean="0">
                <a:latin typeface="Arial" charset="0"/>
              </a:rPr>
              <a:t>water content in the </a:t>
            </a:r>
            <a:r>
              <a:rPr lang="fr-FR" sz="1400" dirty="0" err="1" smtClean="0">
                <a:latin typeface="Arial" charset="0"/>
              </a:rPr>
              <a:t>sub</a:t>
            </a:r>
            <a:r>
              <a:rPr lang="fr-FR" sz="1400" dirty="0" smtClean="0">
                <a:latin typeface="Arial" charset="0"/>
              </a:rPr>
              <a:t>-surface of mars </a:t>
            </a:r>
            <a:r>
              <a:rPr lang="fr-FR" sz="1400" dirty="0" err="1" smtClean="0">
                <a:latin typeface="Arial" charset="0"/>
              </a:rPr>
              <a:t>from</a:t>
            </a:r>
            <a:r>
              <a:rPr lang="fr-FR" sz="1400" dirty="0" smtClean="0">
                <a:latin typeface="Arial" charset="0"/>
              </a:rPr>
              <a:t> MARSIS </a:t>
            </a:r>
            <a:r>
              <a:rPr lang="fr-FR" sz="1400" dirty="0" err="1" smtClean="0">
                <a:latin typeface="Arial" charset="0"/>
              </a:rPr>
              <a:t>measurements</a:t>
            </a:r>
            <a:endParaRPr lang="fr-FR" sz="1400" dirty="0">
              <a:latin typeface="Arial" charset="0"/>
            </a:endParaRPr>
          </a:p>
        </p:txBody>
      </p:sp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5703888" y="2060848"/>
            <a:ext cx="162615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dirty="0" err="1"/>
              <a:t>Mouginot</a:t>
            </a:r>
            <a:r>
              <a:rPr lang="fr-FR" dirty="0"/>
              <a:t> et al,</a:t>
            </a:r>
          </a:p>
          <a:p>
            <a:r>
              <a:rPr lang="fr-FR" dirty="0" smtClean="0"/>
              <a:t>GRL 2012</a:t>
            </a:r>
            <a:endParaRPr lang="fr-FR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331640" y="132676"/>
            <a:ext cx="6858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sz="3200" b="1" dirty="0" smtClean="0">
                <a:solidFill>
                  <a:srgbClr val="00B0F0"/>
                </a:solidFill>
                <a:latin typeface="Verdana" pitchFamily="34" charset="0"/>
              </a:rPr>
              <a:t>Mars </a:t>
            </a:r>
            <a:r>
              <a:rPr lang="fr-FR" sz="3200" b="1" dirty="0" smtClean="0">
                <a:solidFill>
                  <a:srgbClr val="00B0F0"/>
                </a:solidFill>
                <a:latin typeface="Verdana" pitchFamily="34" charset="0"/>
              </a:rPr>
              <a:t>water content </a:t>
            </a:r>
            <a:r>
              <a:rPr lang="fr-FR" sz="3200" b="1" dirty="0" smtClean="0">
                <a:solidFill>
                  <a:srgbClr val="00B0F0"/>
                </a:solidFill>
                <a:latin typeface="Verdana" pitchFamily="34" charset="0"/>
              </a:rPr>
              <a:t>as </a:t>
            </a:r>
            <a:r>
              <a:rPr lang="fr-FR" sz="3200" b="1" dirty="0" err="1" smtClean="0">
                <a:solidFill>
                  <a:srgbClr val="00B0F0"/>
                </a:solidFill>
                <a:latin typeface="Verdana" pitchFamily="34" charset="0"/>
              </a:rPr>
              <a:t>seen</a:t>
            </a:r>
            <a:r>
              <a:rPr lang="fr-FR" sz="3200" b="1" dirty="0" smtClean="0">
                <a:solidFill>
                  <a:srgbClr val="00B0F0"/>
                </a:solidFill>
                <a:latin typeface="Verdana" pitchFamily="34" charset="0"/>
              </a:rPr>
              <a:t> by Radars</a:t>
            </a:r>
            <a:endParaRPr lang="fr-FR" sz="3200" b="1" dirty="0">
              <a:solidFill>
                <a:srgbClr val="00B0F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6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26069"/>
            <a:ext cx="6629400" cy="426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331640" y="132676"/>
            <a:ext cx="6858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sz="3200" b="1" dirty="0" err="1" smtClean="0">
                <a:solidFill>
                  <a:srgbClr val="00B0F0"/>
                </a:solidFill>
                <a:latin typeface="Verdana" pitchFamily="34" charset="0"/>
              </a:rPr>
              <a:t>From</a:t>
            </a:r>
            <a:r>
              <a:rPr lang="fr-FR" sz="3200" b="1" dirty="0" smtClean="0">
                <a:solidFill>
                  <a:srgbClr val="00B0F0"/>
                </a:solidFill>
                <a:latin typeface="Verdana" pitchFamily="34" charset="0"/>
              </a:rPr>
              <a:t> </a:t>
            </a:r>
            <a:r>
              <a:rPr lang="fr-FR" sz="3200" b="1" dirty="0" err="1" smtClean="0">
                <a:solidFill>
                  <a:srgbClr val="00B0F0"/>
                </a:solidFill>
                <a:latin typeface="Verdana" pitchFamily="34" charset="0"/>
              </a:rPr>
              <a:t>Lab</a:t>
            </a:r>
            <a:r>
              <a:rPr lang="fr-FR" sz="3200" b="1" dirty="0" smtClean="0">
                <a:solidFill>
                  <a:srgbClr val="00B0F0"/>
                </a:solidFill>
                <a:latin typeface="Verdana" pitchFamily="34" charset="0"/>
              </a:rPr>
              <a:t> instruments to </a:t>
            </a:r>
            <a:r>
              <a:rPr lang="fr-FR" sz="3200" b="1" dirty="0" err="1" smtClean="0">
                <a:solidFill>
                  <a:srgbClr val="00B0F0"/>
                </a:solidFill>
                <a:latin typeface="Verdana" pitchFamily="34" charset="0"/>
              </a:rPr>
              <a:t>space</a:t>
            </a:r>
            <a:r>
              <a:rPr lang="fr-FR" sz="3200" b="1" dirty="0" smtClean="0">
                <a:solidFill>
                  <a:srgbClr val="00B0F0"/>
                </a:solidFill>
                <a:latin typeface="Verdana" pitchFamily="34" charset="0"/>
              </a:rPr>
              <a:t> instruments</a:t>
            </a:r>
            <a:endParaRPr lang="fr-FR" sz="3200" b="1" dirty="0">
              <a:solidFill>
                <a:srgbClr val="00B0F0"/>
              </a:solidFill>
              <a:latin typeface="Verdana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229128"/>
            <a:ext cx="3352800" cy="25219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6360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093788" y="284163"/>
            <a:ext cx="7942262" cy="1143000"/>
          </a:xfrm>
        </p:spPr>
        <p:txBody>
          <a:bodyPr/>
          <a:lstStyle/>
          <a:p>
            <a:pPr algn="l"/>
            <a:r>
              <a:rPr lang="fr-FR" sz="2800" dirty="0"/>
              <a:t>DUST detector - </a:t>
            </a:r>
            <a:r>
              <a:rPr lang="fr-FR" sz="2800" dirty="0" smtClean="0"/>
              <a:t>JUICE(PI Kempf, Boulder Co)</a:t>
            </a:r>
            <a:r>
              <a:rPr lang="fr-FR" sz="2800" dirty="0"/>
              <a:t/>
            </a:r>
            <a:br>
              <a:rPr lang="fr-FR" sz="2800" dirty="0"/>
            </a:br>
            <a:r>
              <a:rPr lang="fr-FR" sz="2800" dirty="0"/>
              <a:t>L class </a:t>
            </a:r>
            <a:r>
              <a:rPr lang="fr-FR" sz="2800" dirty="0" err="1"/>
              <a:t>Cosmic</a:t>
            </a:r>
            <a:r>
              <a:rPr lang="fr-FR" sz="2800" dirty="0"/>
              <a:t> </a:t>
            </a:r>
            <a:r>
              <a:rPr lang="fr-FR" sz="2800" dirty="0" smtClean="0"/>
              <a:t>Vision</a:t>
            </a:r>
            <a:endParaRPr lang="en-GB" sz="2800" dirty="0"/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6700838" y="2779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fr-FR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981075"/>
            <a:ext cx="3384550" cy="288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Cover10-24_rev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2625725" cy="350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439" name="Group 7"/>
          <p:cNvGrpSpPr>
            <a:grpSpLocks/>
          </p:cNvGrpSpPr>
          <p:nvPr/>
        </p:nvGrpSpPr>
        <p:grpSpPr bwMode="auto">
          <a:xfrm>
            <a:off x="6443663" y="3444875"/>
            <a:ext cx="4092575" cy="1639888"/>
            <a:chOff x="4489" y="8222"/>
            <a:chExt cx="6446" cy="2582"/>
          </a:xfrm>
        </p:grpSpPr>
        <p:grpSp>
          <p:nvGrpSpPr>
            <p:cNvPr id="18440" name="Group 8"/>
            <p:cNvGrpSpPr>
              <a:grpSpLocks/>
            </p:cNvGrpSpPr>
            <p:nvPr/>
          </p:nvGrpSpPr>
          <p:grpSpPr bwMode="auto">
            <a:xfrm rot="10247098" flipH="1" flipV="1">
              <a:off x="4489" y="8222"/>
              <a:ext cx="2757" cy="1910"/>
              <a:chOff x="1247" y="1717"/>
              <a:chExt cx="3269" cy="1805"/>
            </a:xfrm>
          </p:grpSpPr>
          <p:sp>
            <p:nvSpPr>
              <p:cNvPr id="18441" name="Freeform 9"/>
              <p:cNvSpPr>
                <a:spLocks/>
              </p:cNvSpPr>
              <p:nvPr/>
            </p:nvSpPr>
            <p:spPr bwMode="auto">
              <a:xfrm>
                <a:off x="3603" y="1904"/>
                <a:ext cx="432" cy="163"/>
              </a:xfrm>
              <a:custGeom>
                <a:avLst/>
                <a:gdLst>
                  <a:gd name="T0" fmla="*/ 0 w 124"/>
                  <a:gd name="T1" fmla="*/ 24 h 56"/>
                  <a:gd name="T2" fmla="*/ 2 w 124"/>
                  <a:gd name="T3" fmla="*/ 16 h 56"/>
                  <a:gd name="T4" fmla="*/ 6 w 124"/>
                  <a:gd name="T5" fmla="*/ 10 h 56"/>
                  <a:gd name="T6" fmla="*/ 10 w 124"/>
                  <a:gd name="T7" fmla="*/ 6 h 56"/>
                  <a:gd name="T8" fmla="*/ 16 w 124"/>
                  <a:gd name="T9" fmla="*/ 2 h 56"/>
                  <a:gd name="T10" fmla="*/ 24 w 124"/>
                  <a:gd name="T11" fmla="*/ 0 h 56"/>
                  <a:gd name="T12" fmla="*/ 124 w 124"/>
                  <a:gd name="T13" fmla="*/ 0 h 56"/>
                  <a:gd name="T14" fmla="*/ 124 w 124"/>
                  <a:gd name="T15" fmla="*/ 56 h 56"/>
                  <a:gd name="T16" fmla="*/ 24 w 124"/>
                  <a:gd name="T17" fmla="*/ 56 h 56"/>
                  <a:gd name="T18" fmla="*/ 16 w 124"/>
                  <a:gd name="T19" fmla="*/ 56 h 56"/>
                  <a:gd name="T20" fmla="*/ 10 w 124"/>
                  <a:gd name="T21" fmla="*/ 52 h 56"/>
                  <a:gd name="T22" fmla="*/ 6 w 124"/>
                  <a:gd name="T23" fmla="*/ 48 h 56"/>
                  <a:gd name="T24" fmla="*/ 2 w 124"/>
                  <a:gd name="T25" fmla="*/ 42 h 56"/>
                  <a:gd name="T26" fmla="*/ 0 w 124"/>
                  <a:gd name="T27" fmla="*/ 34 h 56"/>
                  <a:gd name="T28" fmla="*/ 0 w 124"/>
                  <a:gd name="T29" fmla="*/ 24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4" h="56">
                    <a:moveTo>
                      <a:pt x="0" y="24"/>
                    </a:moveTo>
                    <a:lnTo>
                      <a:pt x="2" y="16"/>
                    </a:lnTo>
                    <a:lnTo>
                      <a:pt x="6" y="10"/>
                    </a:lnTo>
                    <a:lnTo>
                      <a:pt x="10" y="6"/>
                    </a:lnTo>
                    <a:lnTo>
                      <a:pt x="16" y="2"/>
                    </a:lnTo>
                    <a:lnTo>
                      <a:pt x="24" y="0"/>
                    </a:lnTo>
                    <a:lnTo>
                      <a:pt x="124" y="0"/>
                    </a:lnTo>
                    <a:lnTo>
                      <a:pt x="124" y="56"/>
                    </a:lnTo>
                    <a:lnTo>
                      <a:pt x="24" y="56"/>
                    </a:lnTo>
                    <a:lnTo>
                      <a:pt x="16" y="56"/>
                    </a:lnTo>
                    <a:lnTo>
                      <a:pt x="10" y="52"/>
                    </a:lnTo>
                    <a:lnTo>
                      <a:pt x="6" y="48"/>
                    </a:lnTo>
                    <a:lnTo>
                      <a:pt x="2" y="42"/>
                    </a:lnTo>
                    <a:lnTo>
                      <a:pt x="0" y="3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BABABA"/>
              </a:solidFill>
              <a:ln w="0">
                <a:solidFill>
                  <a:srgbClr val="BABAB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42" name="Freeform 10"/>
              <p:cNvSpPr>
                <a:spLocks/>
              </p:cNvSpPr>
              <p:nvPr/>
            </p:nvSpPr>
            <p:spPr bwMode="auto">
              <a:xfrm>
                <a:off x="3603" y="1904"/>
                <a:ext cx="432" cy="163"/>
              </a:xfrm>
              <a:custGeom>
                <a:avLst/>
                <a:gdLst>
                  <a:gd name="T0" fmla="*/ 0 w 124"/>
                  <a:gd name="T1" fmla="*/ 24 h 56"/>
                  <a:gd name="T2" fmla="*/ 2 w 124"/>
                  <a:gd name="T3" fmla="*/ 16 h 56"/>
                  <a:gd name="T4" fmla="*/ 6 w 124"/>
                  <a:gd name="T5" fmla="*/ 10 h 56"/>
                  <a:gd name="T6" fmla="*/ 10 w 124"/>
                  <a:gd name="T7" fmla="*/ 6 h 56"/>
                  <a:gd name="T8" fmla="*/ 16 w 124"/>
                  <a:gd name="T9" fmla="*/ 2 h 56"/>
                  <a:gd name="T10" fmla="*/ 24 w 124"/>
                  <a:gd name="T11" fmla="*/ 0 h 56"/>
                  <a:gd name="T12" fmla="*/ 124 w 124"/>
                  <a:gd name="T13" fmla="*/ 0 h 56"/>
                  <a:gd name="T14" fmla="*/ 124 w 124"/>
                  <a:gd name="T15" fmla="*/ 56 h 56"/>
                  <a:gd name="T16" fmla="*/ 24 w 124"/>
                  <a:gd name="T17" fmla="*/ 56 h 56"/>
                  <a:gd name="T18" fmla="*/ 16 w 124"/>
                  <a:gd name="T19" fmla="*/ 56 h 56"/>
                  <a:gd name="T20" fmla="*/ 10 w 124"/>
                  <a:gd name="T21" fmla="*/ 52 h 56"/>
                  <a:gd name="T22" fmla="*/ 6 w 124"/>
                  <a:gd name="T23" fmla="*/ 48 h 56"/>
                  <a:gd name="T24" fmla="*/ 2 w 124"/>
                  <a:gd name="T25" fmla="*/ 42 h 56"/>
                  <a:gd name="T26" fmla="*/ 0 w 124"/>
                  <a:gd name="T27" fmla="*/ 34 h 56"/>
                  <a:gd name="T28" fmla="*/ 0 w 124"/>
                  <a:gd name="T29" fmla="*/ 24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4" h="56">
                    <a:moveTo>
                      <a:pt x="0" y="24"/>
                    </a:moveTo>
                    <a:lnTo>
                      <a:pt x="2" y="16"/>
                    </a:lnTo>
                    <a:lnTo>
                      <a:pt x="6" y="10"/>
                    </a:lnTo>
                    <a:lnTo>
                      <a:pt x="10" y="6"/>
                    </a:lnTo>
                    <a:lnTo>
                      <a:pt x="16" y="2"/>
                    </a:lnTo>
                    <a:lnTo>
                      <a:pt x="24" y="0"/>
                    </a:lnTo>
                    <a:lnTo>
                      <a:pt x="124" y="0"/>
                    </a:lnTo>
                    <a:lnTo>
                      <a:pt x="124" y="56"/>
                    </a:lnTo>
                    <a:lnTo>
                      <a:pt x="24" y="56"/>
                    </a:lnTo>
                    <a:lnTo>
                      <a:pt x="16" y="56"/>
                    </a:lnTo>
                    <a:lnTo>
                      <a:pt x="10" y="52"/>
                    </a:lnTo>
                    <a:lnTo>
                      <a:pt x="6" y="48"/>
                    </a:lnTo>
                    <a:lnTo>
                      <a:pt x="2" y="42"/>
                    </a:lnTo>
                    <a:lnTo>
                      <a:pt x="0" y="34"/>
                    </a:lnTo>
                    <a:lnTo>
                      <a:pt x="0" y="24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43" name="Rectangle 11"/>
              <p:cNvSpPr>
                <a:spLocks noChangeArrowheads="1"/>
              </p:cNvSpPr>
              <p:nvPr/>
            </p:nvSpPr>
            <p:spPr bwMode="auto">
              <a:xfrm>
                <a:off x="3505" y="1717"/>
                <a:ext cx="70" cy="187"/>
              </a:xfrm>
              <a:prstGeom prst="rect">
                <a:avLst/>
              </a:prstGeom>
              <a:solidFill>
                <a:srgbClr val="FFFFFF"/>
              </a:solidFill>
              <a:ln w="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44" name="Freeform 12"/>
              <p:cNvSpPr>
                <a:spLocks/>
              </p:cNvSpPr>
              <p:nvPr/>
            </p:nvSpPr>
            <p:spPr bwMode="auto">
              <a:xfrm>
                <a:off x="1247" y="2521"/>
                <a:ext cx="3269" cy="448"/>
              </a:xfrm>
              <a:custGeom>
                <a:avLst/>
                <a:gdLst>
                  <a:gd name="T0" fmla="*/ 470 w 938"/>
                  <a:gd name="T1" fmla="*/ 0 h 154"/>
                  <a:gd name="T2" fmla="*/ 500 w 938"/>
                  <a:gd name="T3" fmla="*/ 2 h 154"/>
                  <a:gd name="T4" fmla="*/ 538 w 938"/>
                  <a:gd name="T5" fmla="*/ 2 h 154"/>
                  <a:gd name="T6" fmla="*/ 586 w 938"/>
                  <a:gd name="T7" fmla="*/ 6 h 154"/>
                  <a:gd name="T8" fmla="*/ 628 w 938"/>
                  <a:gd name="T9" fmla="*/ 12 h 154"/>
                  <a:gd name="T10" fmla="*/ 680 w 938"/>
                  <a:gd name="T11" fmla="*/ 18 h 154"/>
                  <a:gd name="T12" fmla="*/ 738 w 938"/>
                  <a:gd name="T13" fmla="*/ 30 h 154"/>
                  <a:gd name="T14" fmla="*/ 808 w 938"/>
                  <a:gd name="T15" fmla="*/ 46 h 154"/>
                  <a:gd name="T16" fmla="*/ 830 w 938"/>
                  <a:gd name="T17" fmla="*/ 50 h 154"/>
                  <a:gd name="T18" fmla="*/ 862 w 938"/>
                  <a:gd name="T19" fmla="*/ 52 h 154"/>
                  <a:gd name="T20" fmla="*/ 898 w 938"/>
                  <a:gd name="T21" fmla="*/ 54 h 154"/>
                  <a:gd name="T22" fmla="*/ 938 w 938"/>
                  <a:gd name="T23" fmla="*/ 56 h 154"/>
                  <a:gd name="T24" fmla="*/ 938 w 938"/>
                  <a:gd name="T25" fmla="*/ 100 h 154"/>
                  <a:gd name="T26" fmla="*/ 898 w 938"/>
                  <a:gd name="T27" fmla="*/ 100 h 154"/>
                  <a:gd name="T28" fmla="*/ 862 w 938"/>
                  <a:gd name="T29" fmla="*/ 102 h 154"/>
                  <a:gd name="T30" fmla="*/ 830 w 938"/>
                  <a:gd name="T31" fmla="*/ 106 h 154"/>
                  <a:gd name="T32" fmla="*/ 808 w 938"/>
                  <a:gd name="T33" fmla="*/ 110 h 154"/>
                  <a:gd name="T34" fmla="*/ 738 w 938"/>
                  <a:gd name="T35" fmla="*/ 124 h 154"/>
                  <a:gd name="T36" fmla="*/ 680 w 938"/>
                  <a:gd name="T37" fmla="*/ 136 h 154"/>
                  <a:gd name="T38" fmla="*/ 628 w 938"/>
                  <a:gd name="T39" fmla="*/ 144 h 154"/>
                  <a:gd name="T40" fmla="*/ 586 w 938"/>
                  <a:gd name="T41" fmla="*/ 148 h 154"/>
                  <a:gd name="T42" fmla="*/ 538 w 938"/>
                  <a:gd name="T43" fmla="*/ 152 h 154"/>
                  <a:gd name="T44" fmla="*/ 500 w 938"/>
                  <a:gd name="T45" fmla="*/ 154 h 154"/>
                  <a:gd name="T46" fmla="*/ 470 w 938"/>
                  <a:gd name="T47" fmla="*/ 154 h 154"/>
                  <a:gd name="T48" fmla="*/ 438 w 938"/>
                  <a:gd name="T49" fmla="*/ 154 h 154"/>
                  <a:gd name="T50" fmla="*/ 400 w 938"/>
                  <a:gd name="T51" fmla="*/ 152 h 154"/>
                  <a:gd name="T52" fmla="*/ 354 w 938"/>
                  <a:gd name="T53" fmla="*/ 148 h 154"/>
                  <a:gd name="T54" fmla="*/ 310 w 938"/>
                  <a:gd name="T55" fmla="*/ 144 h 154"/>
                  <a:gd name="T56" fmla="*/ 260 w 938"/>
                  <a:gd name="T57" fmla="*/ 136 h 154"/>
                  <a:gd name="T58" fmla="*/ 200 w 938"/>
                  <a:gd name="T59" fmla="*/ 124 h 154"/>
                  <a:gd name="T60" fmla="*/ 132 w 938"/>
                  <a:gd name="T61" fmla="*/ 110 h 154"/>
                  <a:gd name="T62" fmla="*/ 108 w 938"/>
                  <a:gd name="T63" fmla="*/ 106 h 154"/>
                  <a:gd name="T64" fmla="*/ 78 w 938"/>
                  <a:gd name="T65" fmla="*/ 102 h 154"/>
                  <a:gd name="T66" fmla="*/ 40 w 938"/>
                  <a:gd name="T67" fmla="*/ 100 h 154"/>
                  <a:gd name="T68" fmla="*/ 0 w 938"/>
                  <a:gd name="T69" fmla="*/ 100 h 154"/>
                  <a:gd name="T70" fmla="*/ 0 w 938"/>
                  <a:gd name="T71" fmla="*/ 56 h 154"/>
                  <a:gd name="T72" fmla="*/ 40 w 938"/>
                  <a:gd name="T73" fmla="*/ 54 h 154"/>
                  <a:gd name="T74" fmla="*/ 78 w 938"/>
                  <a:gd name="T75" fmla="*/ 52 h 154"/>
                  <a:gd name="T76" fmla="*/ 108 w 938"/>
                  <a:gd name="T77" fmla="*/ 50 h 154"/>
                  <a:gd name="T78" fmla="*/ 132 w 938"/>
                  <a:gd name="T79" fmla="*/ 46 h 154"/>
                  <a:gd name="T80" fmla="*/ 200 w 938"/>
                  <a:gd name="T81" fmla="*/ 30 h 154"/>
                  <a:gd name="T82" fmla="*/ 260 w 938"/>
                  <a:gd name="T83" fmla="*/ 18 h 154"/>
                  <a:gd name="T84" fmla="*/ 310 w 938"/>
                  <a:gd name="T85" fmla="*/ 12 h 154"/>
                  <a:gd name="T86" fmla="*/ 354 w 938"/>
                  <a:gd name="T87" fmla="*/ 6 h 154"/>
                  <a:gd name="T88" fmla="*/ 400 w 938"/>
                  <a:gd name="T89" fmla="*/ 2 h 154"/>
                  <a:gd name="T90" fmla="*/ 438 w 938"/>
                  <a:gd name="T91" fmla="*/ 2 h 154"/>
                  <a:gd name="T92" fmla="*/ 470 w 938"/>
                  <a:gd name="T93" fmla="*/ 0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938" h="154">
                    <a:moveTo>
                      <a:pt x="470" y="0"/>
                    </a:moveTo>
                    <a:lnTo>
                      <a:pt x="500" y="2"/>
                    </a:lnTo>
                    <a:lnTo>
                      <a:pt x="538" y="2"/>
                    </a:lnTo>
                    <a:lnTo>
                      <a:pt x="586" y="6"/>
                    </a:lnTo>
                    <a:lnTo>
                      <a:pt x="628" y="12"/>
                    </a:lnTo>
                    <a:lnTo>
                      <a:pt x="680" y="18"/>
                    </a:lnTo>
                    <a:lnTo>
                      <a:pt x="738" y="30"/>
                    </a:lnTo>
                    <a:lnTo>
                      <a:pt x="808" y="46"/>
                    </a:lnTo>
                    <a:lnTo>
                      <a:pt x="830" y="50"/>
                    </a:lnTo>
                    <a:lnTo>
                      <a:pt x="862" y="52"/>
                    </a:lnTo>
                    <a:lnTo>
                      <a:pt x="898" y="54"/>
                    </a:lnTo>
                    <a:lnTo>
                      <a:pt x="938" y="56"/>
                    </a:lnTo>
                    <a:lnTo>
                      <a:pt x="938" y="100"/>
                    </a:lnTo>
                    <a:lnTo>
                      <a:pt x="898" y="100"/>
                    </a:lnTo>
                    <a:lnTo>
                      <a:pt x="862" y="102"/>
                    </a:lnTo>
                    <a:lnTo>
                      <a:pt x="830" y="106"/>
                    </a:lnTo>
                    <a:lnTo>
                      <a:pt x="808" y="110"/>
                    </a:lnTo>
                    <a:lnTo>
                      <a:pt x="738" y="124"/>
                    </a:lnTo>
                    <a:lnTo>
                      <a:pt x="680" y="136"/>
                    </a:lnTo>
                    <a:lnTo>
                      <a:pt x="628" y="144"/>
                    </a:lnTo>
                    <a:lnTo>
                      <a:pt x="586" y="148"/>
                    </a:lnTo>
                    <a:lnTo>
                      <a:pt x="538" y="152"/>
                    </a:lnTo>
                    <a:lnTo>
                      <a:pt x="500" y="154"/>
                    </a:lnTo>
                    <a:lnTo>
                      <a:pt x="470" y="154"/>
                    </a:lnTo>
                    <a:lnTo>
                      <a:pt x="438" y="154"/>
                    </a:lnTo>
                    <a:lnTo>
                      <a:pt x="400" y="152"/>
                    </a:lnTo>
                    <a:lnTo>
                      <a:pt x="354" y="148"/>
                    </a:lnTo>
                    <a:lnTo>
                      <a:pt x="310" y="144"/>
                    </a:lnTo>
                    <a:lnTo>
                      <a:pt x="260" y="136"/>
                    </a:lnTo>
                    <a:lnTo>
                      <a:pt x="200" y="124"/>
                    </a:lnTo>
                    <a:lnTo>
                      <a:pt x="132" y="110"/>
                    </a:lnTo>
                    <a:lnTo>
                      <a:pt x="108" y="106"/>
                    </a:lnTo>
                    <a:lnTo>
                      <a:pt x="78" y="102"/>
                    </a:lnTo>
                    <a:lnTo>
                      <a:pt x="40" y="100"/>
                    </a:lnTo>
                    <a:lnTo>
                      <a:pt x="0" y="100"/>
                    </a:lnTo>
                    <a:lnTo>
                      <a:pt x="0" y="56"/>
                    </a:lnTo>
                    <a:lnTo>
                      <a:pt x="40" y="54"/>
                    </a:lnTo>
                    <a:lnTo>
                      <a:pt x="78" y="52"/>
                    </a:lnTo>
                    <a:lnTo>
                      <a:pt x="108" y="50"/>
                    </a:lnTo>
                    <a:lnTo>
                      <a:pt x="132" y="46"/>
                    </a:lnTo>
                    <a:lnTo>
                      <a:pt x="200" y="30"/>
                    </a:lnTo>
                    <a:lnTo>
                      <a:pt x="260" y="18"/>
                    </a:lnTo>
                    <a:lnTo>
                      <a:pt x="310" y="12"/>
                    </a:lnTo>
                    <a:lnTo>
                      <a:pt x="354" y="6"/>
                    </a:lnTo>
                    <a:lnTo>
                      <a:pt x="400" y="2"/>
                    </a:lnTo>
                    <a:lnTo>
                      <a:pt x="438" y="2"/>
                    </a:lnTo>
                    <a:lnTo>
                      <a:pt x="470" y="0"/>
                    </a:lnTo>
                    <a:close/>
                  </a:path>
                </a:pathLst>
              </a:custGeom>
              <a:solidFill>
                <a:srgbClr val="3D96E3"/>
              </a:solidFill>
              <a:ln w="0">
                <a:solidFill>
                  <a:srgbClr val="3D96E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45" name="Freeform 13"/>
              <p:cNvSpPr>
                <a:spLocks/>
              </p:cNvSpPr>
              <p:nvPr/>
            </p:nvSpPr>
            <p:spPr bwMode="auto">
              <a:xfrm>
                <a:off x="1247" y="2521"/>
                <a:ext cx="3269" cy="448"/>
              </a:xfrm>
              <a:custGeom>
                <a:avLst/>
                <a:gdLst>
                  <a:gd name="T0" fmla="*/ 470 w 938"/>
                  <a:gd name="T1" fmla="*/ 0 h 154"/>
                  <a:gd name="T2" fmla="*/ 500 w 938"/>
                  <a:gd name="T3" fmla="*/ 2 h 154"/>
                  <a:gd name="T4" fmla="*/ 538 w 938"/>
                  <a:gd name="T5" fmla="*/ 2 h 154"/>
                  <a:gd name="T6" fmla="*/ 586 w 938"/>
                  <a:gd name="T7" fmla="*/ 6 h 154"/>
                  <a:gd name="T8" fmla="*/ 628 w 938"/>
                  <a:gd name="T9" fmla="*/ 12 h 154"/>
                  <a:gd name="T10" fmla="*/ 680 w 938"/>
                  <a:gd name="T11" fmla="*/ 18 h 154"/>
                  <a:gd name="T12" fmla="*/ 738 w 938"/>
                  <a:gd name="T13" fmla="*/ 30 h 154"/>
                  <a:gd name="T14" fmla="*/ 808 w 938"/>
                  <a:gd name="T15" fmla="*/ 46 h 154"/>
                  <a:gd name="T16" fmla="*/ 830 w 938"/>
                  <a:gd name="T17" fmla="*/ 50 h 154"/>
                  <a:gd name="T18" fmla="*/ 862 w 938"/>
                  <a:gd name="T19" fmla="*/ 52 h 154"/>
                  <a:gd name="T20" fmla="*/ 898 w 938"/>
                  <a:gd name="T21" fmla="*/ 54 h 154"/>
                  <a:gd name="T22" fmla="*/ 938 w 938"/>
                  <a:gd name="T23" fmla="*/ 56 h 154"/>
                  <a:gd name="T24" fmla="*/ 938 w 938"/>
                  <a:gd name="T25" fmla="*/ 100 h 154"/>
                  <a:gd name="T26" fmla="*/ 898 w 938"/>
                  <a:gd name="T27" fmla="*/ 100 h 154"/>
                  <a:gd name="T28" fmla="*/ 862 w 938"/>
                  <a:gd name="T29" fmla="*/ 102 h 154"/>
                  <a:gd name="T30" fmla="*/ 830 w 938"/>
                  <a:gd name="T31" fmla="*/ 106 h 154"/>
                  <a:gd name="T32" fmla="*/ 808 w 938"/>
                  <a:gd name="T33" fmla="*/ 110 h 154"/>
                  <a:gd name="T34" fmla="*/ 738 w 938"/>
                  <a:gd name="T35" fmla="*/ 124 h 154"/>
                  <a:gd name="T36" fmla="*/ 680 w 938"/>
                  <a:gd name="T37" fmla="*/ 136 h 154"/>
                  <a:gd name="T38" fmla="*/ 628 w 938"/>
                  <a:gd name="T39" fmla="*/ 144 h 154"/>
                  <a:gd name="T40" fmla="*/ 586 w 938"/>
                  <a:gd name="T41" fmla="*/ 148 h 154"/>
                  <a:gd name="T42" fmla="*/ 538 w 938"/>
                  <a:gd name="T43" fmla="*/ 152 h 154"/>
                  <a:gd name="T44" fmla="*/ 500 w 938"/>
                  <a:gd name="T45" fmla="*/ 154 h 154"/>
                  <a:gd name="T46" fmla="*/ 470 w 938"/>
                  <a:gd name="T47" fmla="*/ 154 h 154"/>
                  <a:gd name="T48" fmla="*/ 438 w 938"/>
                  <a:gd name="T49" fmla="*/ 154 h 154"/>
                  <a:gd name="T50" fmla="*/ 400 w 938"/>
                  <a:gd name="T51" fmla="*/ 152 h 154"/>
                  <a:gd name="T52" fmla="*/ 354 w 938"/>
                  <a:gd name="T53" fmla="*/ 148 h 154"/>
                  <a:gd name="T54" fmla="*/ 310 w 938"/>
                  <a:gd name="T55" fmla="*/ 144 h 154"/>
                  <a:gd name="T56" fmla="*/ 260 w 938"/>
                  <a:gd name="T57" fmla="*/ 136 h 154"/>
                  <a:gd name="T58" fmla="*/ 200 w 938"/>
                  <a:gd name="T59" fmla="*/ 124 h 154"/>
                  <a:gd name="T60" fmla="*/ 132 w 938"/>
                  <a:gd name="T61" fmla="*/ 110 h 154"/>
                  <a:gd name="T62" fmla="*/ 108 w 938"/>
                  <a:gd name="T63" fmla="*/ 106 h 154"/>
                  <a:gd name="T64" fmla="*/ 78 w 938"/>
                  <a:gd name="T65" fmla="*/ 102 h 154"/>
                  <a:gd name="T66" fmla="*/ 40 w 938"/>
                  <a:gd name="T67" fmla="*/ 100 h 154"/>
                  <a:gd name="T68" fmla="*/ 0 w 938"/>
                  <a:gd name="T69" fmla="*/ 100 h 154"/>
                  <a:gd name="T70" fmla="*/ 0 w 938"/>
                  <a:gd name="T71" fmla="*/ 56 h 154"/>
                  <a:gd name="T72" fmla="*/ 40 w 938"/>
                  <a:gd name="T73" fmla="*/ 54 h 154"/>
                  <a:gd name="T74" fmla="*/ 78 w 938"/>
                  <a:gd name="T75" fmla="*/ 52 h 154"/>
                  <a:gd name="T76" fmla="*/ 108 w 938"/>
                  <a:gd name="T77" fmla="*/ 50 h 154"/>
                  <a:gd name="T78" fmla="*/ 132 w 938"/>
                  <a:gd name="T79" fmla="*/ 46 h 154"/>
                  <a:gd name="T80" fmla="*/ 200 w 938"/>
                  <a:gd name="T81" fmla="*/ 30 h 154"/>
                  <a:gd name="T82" fmla="*/ 260 w 938"/>
                  <a:gd name="T83" fmla="*/ 18 h 154"/>
                  <a:gd name="T84" fmla="*/ 310 w 938"/>
                  <a:gd name="T85" fmla="*/ 12 h 154"/>
                  <a:gd name="T86" fmla="*/ 354 w 938"/>
                  <a:gd name="T87" fmla="*/ 6 h 154"/>
                  <a:gd name="T88" fmla="*/ 400 w 938"/>
                  <a:gd name="T89" fmla="*/ 2 h 154"/>
                  <a:gd name="T90" fmla="*/ 438 w 938"/>
                  <a:gd name="T91" fmla="*/ 2 h 154"/>
                  <a:gd name="T92" fmla="*/ 470 w 938"/>
                  <a:gd name="T93" fmla="*/ 0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938" h="154">
                    <a:moveTo>
                      <a:pt x="470" y="0"/>
                    </a:moveTo>
                    <a:lnTo>
                      <a:pt x="500" y="2"/>
                    </a:lnTo>
                    <a:lnTo>
                      <a:pt x="538" y="2"/>
                    </a:lnTo>
                    <a:lnTo>
                      <a:pt x="586" y="6"/>
                    </a:lnTo>
                    <a:lnTo>
                      <a:pt x="628" y="12"/>
                    </a:lnTo>
                    <a:lnTo>
                      <a:pt x="680" y="18"/>
                    </a:lnTo>
                    <a:lnTo>
                      <a:pt x="738" y="30"/>
                    </a:lnTo>
                    <a:lnTo>
                      <a:pt x="808" y="46"/>
                    </a:lnTo>
                    <a:lnTo>
                      <a:pt x="830" y="50"/>
                    </a:lnTo>
                    <a:lnTo>
                      <a:pt x="862" y="52"/>
                    </a:lnTo>
                    <a:lnTo>
                      <a:pt x="898" y="54"/>
                    </a:lnTo>
                    <a:lnTo>
                      <a:pt x="938" y="56"/>
                    </a:lnTo>
                    <a:lnTo>
                      <a:pt x="938" y="100"/>
                    </a:lnTo>
                    <a:lnTo>
                      <a:pt x="898" y="100"/>
                    </a:lnTo>
                    <a:lnTo>
                      <a:pt x="862" y="102"/>
                    </a:lnTo>
                    <a:lnTo>
                      <a:pt x="830" y="106"/>
                    </a:lnTo>
                    <a:lnTo>
                      <a:pt x="808" y="110"/>
                    </a:lnTo>
                    <a:lnTo>
                      <a:pt x="738" y="124"/>
                    </a:lnTo>
                    <a:lnTo>
                      <a:pt x="680" y="136"/>
                    </a:lnTo>
                    <a:lnTo>
                      <a:pt x="628" y="144"/>
                    </a:lnTo>
                    <a:lnTo>
                      <a:pt x="586" y="148"/>
                    </a:lnTo>
                    <a:lnTo>
                      <a:pt x="538" y="152"/>
                    </a:lnTo>
                    <a:lnTo>
                      <a:pt x="500" y="154"/>
                    </a:lnTo>
                    <a:lnTo>
                      <a:pt x="470" y="154"/>
                    </a:lnTo>
                    <a:lnTo>
                      <a:pt x="438" y="154"/>
                    </a:lnTo>
                    <a:lnTo>
                      <a:pt x="400" y="152"/>
                    </a:lnTo>
                    <a:lnTo>
                      <a:pt x="354" y="148"/>
                    </a:lnTo>
                    <a:lnTo>
                      <a:pt x="310" y="144"/>
                    </a:lnTo>
                    <a:lnTo>
                      <a:pt x="260" y="136"/>
                    </a:lnTo>
                    <a:lnTo>
                      <a:pt x="200" y="124"/>
                    </a:lnTo>
                    <a:lnTo>
                      <a:pt x="132" y="110"/>
                    </a:lnTo>
                    <a:lnTo>
                      <a:pt x="108" y="106"/>
                    </a:lnTo>
                    <a:lnTo>
                      <a:pt x="78" y="102"/>
                    </a:lnTo>
                    <a:lnTo>
                      <a:pt x="40" y="100"/>
                    </a:lnTo>
                    <a:lnTo>
                      <a:pt x="0" y="100"/>
                    </a:lnTo>
                    <a:lnTo>
                      <a:pt x="0" y="56"/>
                    </a:lnTo>
                    <a:lnTo>
                      <a:pt x="40" y="54"/>
                    </a:lnTo>
                    <a:lnTo>
                      <a:pt x="78" y="52"/>
                    </a:lnTo>
                    <a:lnTo>
                      <a:pt x="108" y="50"/>
                    </a:lnTo>
                    <a:lnTo>
                      <a:pt x="132" y="46"/>
                    </a:lnTo>
                    <a:lnTo>
                      <a:pt x="200" y="30"/>
                    </a:lnTo>
                    <a:lnTo>
                      <a:pt x="260" y="18"/>
                    </a:lnTo>
                    <a:lnTo>
                      <a:pt x="310" y="12"/>
                    </a:lnTo>
                    <a:lnTo>
                      <a:pt x="354" y="6"/>
                    </a:lnTo>
                    <a:lnTo>
                      <a:pt x="400" y="2"/>
                    </a:lnTo>
                    <a:lnTo>
                      <a:pt x="438" y="2"/>
                    </a:lnTo>
                    <a:lnTo>
                      <a:pt x="47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46" name="Freeform 14"/>
              <p:cNvSpPr>
                <a:spLocks/>
              </p:cNvSpPr>
              <p:nvPr/>
            </p:nvSpPr>
            <p:spPr bwMode="auto">
              <a:xfrm>
                <a:off x="1254" y="2934"/>
                <a:ext cx="3255" cy="576"/>
              </a:xfrm>
              <a:custGeom>
                <a:avLst/>
                <a:gdLst>
                  <a:gd name="T0" fmla="*/ 466 w 934"/>
                  <a:gd name="T1" fmla="*/ 198 h 198"/>
                  <a:gd name="T2" fmla="*/ 496 w 934"/>
                  <a:gd name="T3" fmla="*/ 196 h 198"/>
                  <a:gd name="T4" fmla="*/ 526 w 934"/>
                  <a:gd name="T5" fmla="*/ 192 h 198"/>
                  <a:gd name="T6" fmla="*/ 560 w 934"/>
                  <a:gd name="T7" fmla="*/ 186 h 198"/>
                  <a:gd name="T8" fmla="*/ 598 w 934"/>
                  <a:gd name="T9" fmla="*/ 176 h 198"/>
                  <a:gd name="T10" fmla="*/ 638 w 934"/>
                  <a:gd name="T11" fmla="*/ 160 h 198"/>
                  <a:gd name="T12" fmla="*/ 684 w 934"/>
                  <a:gd name="T13" fmla="*/ 138 h 198"/>
                  <a:gd name="T14" fmla="*/ 704 w 934"/>
                  <a:gd name="T15" fmla="*/ 126 h 198"/>
                  <a:gd name="T16" fmla="*/ 730 w 934"/>
                  <a:gd name="T17" fmla="*/ 110 h 198"/>
                  <a:gd name="T18" fmla="*/ 760 w 934"/>
                  <a:gd name="T19" fmla="*/ 94 h 198"/>
                  <a:gd name="T20" fmla="*/ 792 w 934"/>
                  <a:gd name="T21" fmla="*/ 74 h 198"/>
                  <a:gd name="T22" fmla="*/ 828 w 934"/>
                  <a:gd name="T23" fmla="*/ 58 h 198"/>
                  <a:gd name="T24" fmla="*/ 864 w 934"/>
                  <a:gd name="T25" fmla="*/ 42 h 198"/>
                  <a:gd name="T26" fmla="*/ 900 w 934"/>
                  <a:gd name="T27" fmla="*/ 32 h 198"/>
                  <a:gd name="T28" fmla="*/ 934 w 934"/>
                  <a:gd name="T29" fmla="*/ 28 h 198"/>
                  <a:gd name="T30" fmla="*/ 934 w 934"/>
                  <a:gd name="T31" fmla="*/ 0 h 198"/>
                  <a:gd name="T32" fmla="*/ 900 w 934"/>
                  <a:gd name="T33" fmla="*/ 4 h 198"/>
                  <a:gd name="T34" fmla="*/ 864 w 934"/>
                  <a:gd name="T35" fmla="*/ 14 h 198"/>
                  <a:gd name="T36" fmla="*/ 828 w 934"/>
                  <a:gd name="T37" fmla="*/ 30 h 198"/>
                  <a:gd name="T38" fmla="*/ 792 w 934"/>
                  <a:gd name="T39" fmla="*/ 46 h 198"/>
                  <a:gd name="T40" fmla="*/ 760 w 934"/>
                  <a:gd name="T41" fmla="*/ 66 h 198"/>
                  <a:gd name="T42" fmla="*/ 730 w 934"/>
                  <a:gd name="T43" fmla="*/ 84 h 198"/>
                  <a:gd name="T44" fmla="*/ 704 w 934"/>
                  <a:gd name="T45" fmla="*/ 98 h 198"/>
                  <a:gd name="T46" fmla="*/ 684 w 934"/>
                  <a:gd name="T47" fmla="*/ 110 h 198"/>
                  <a:gd name="T48" fmla="*/ 638 w 934"/>
                  <a:gd name="T49" fmla="*/ 132 h 198"/>
                  <a:gd name="T50" fmla="*/ 598 w 934"/>
                  <a:gd name="T51" fmla="*/ 148 h 198"/>
                  <a:gd name="T52" fmla="*/ 560 w 934"/>
                  <a:gd name="T53" fmla="*/ 158 h 198"/>
                  <a:gd name="T54" fmla="*/ 526 w 934"/>
                  <a:gd name="T55" fmla="*/ 164 h 198"/>
                  <a:gd name="T56" fmla="*/ 496 w 934"/>
                  <a:gd name="T57" fmla="*/ 168 h 198"/>
                  <a:gd name="T58" fmla="*/ 466 w 934"/>
                  <a:gd name="T59" fmla="*/ 170 h 198"/>
                  <a:gd name="T60" fmla="*/ 438 w 934"/>
                  <a:gd name="T61" fmla="*/ 168 h 198"/>
                  <a:gd name="T62" fmla="*/ 408 w 934"/>
                  <a:gd name="T63" fmla="*/ 164 h 198"/>
                  <a:gd name="T64" fmla="*/ 374 w 934"/>
                  <a:gd name="T65" fmla="*/ 158 h 198"/>
                  <a:gd name="T66" fmla="*/ 336 w 934"/>
                  <a:gd name="T67" fmla="*/ 148 h 198"/>
                  <a:gd name="T68" fmla="*/ 296 w 934"/>
                  <a:gd name="T69" fmla="*/ 132 h 198"/>
                  <a:gd name="T70" fmla="*/ 250 w 934"/>
                  <a:gd name="T71" fmla="*/ 110 h 198"/>
                  <a:gd name="T72" fmla="*/ 230 w 934"/>
                  <a:gd name="T73" fmla="*/ 98 h 198"/>
                  <a:gd name="T74" fmla="*/ 204 w 934"/>
                  <a:gd name="T75" fmla="*/ 84 h 198"/>
                  <a:gd name="T76" fmla="*/ 174 w 934"/>
                  <a:gd name="T77" fmla="*/ 66 h 198"/>
                  <a:gd name="T78" fmla="*/ 142 w 934"/>
                  <a:gd name="T79" fmla="*/ 46 h 198"/>
                  <a:gd name="T80" fmla="*/ 106 w 934"/>
                  <a:gd name="T81" fmla="*/ 30 h 198"/>
                  <a:gd name="T82" fmla="*/ 70 w 934"/>
                  <a:gd name="T83" fmla="*/ 14 h 198"/>
                  <a:gd name="T84" fmla="*/ 34 w 934"/>
                  <a:gd name="T85" fmla="*/ 4 h 198"/>
                  <a:gd name="T86" fmla="*/ 0 w 934"/>
                  <a:gd name="T87" fmla="*/ 0 h 198"/>
                  <a:gd name="T88" fmla="*/ 0 w 934"/>
                  <a:gd name="T89" fmla="*/ 28 h 198"/>
                  <a:gd name="T90" fmla="*/ 34 w 934"/>
                  <a:gd name="T91" fmla="*/ 32 h 198"/>
                  <a:gd name="T92" fmla="*/ 70 w 934"/>
                  <a:gd name="T93" fmla="*/ 42 h 198"/>
                  <a:gd name="T94" fmla="*/ 106 w 934"/>
                  <a:gd name="T95" fmla="*/ 58 h 198"/>
                  <a:gd name="T96" fmla="*/ 142 w 934"/>
                  <a:gd name="T97" fmla="*/ 74 h 198"/>
                  <a:gd name="T98" fmla="*/ 174 w 934"/>
                  <a:gd name="T99" fmla="*/ 94 h 198"/>
                  <a:gd name="T100" fmla="*/ 204 w 934"/>
                  <a:gd name="T101" fmla="*/ 110 h 198"/>
                  <a:gd name="T102" fmla="*/ 230 w 934"/>
                  <a:gd name="T103" fmla="*/ 126 h 198"/>
                  <a:gd name="T104" fmla="*/ 250 w 934"/>
                  <a:gd name="T105" fmla="*/ 138 h 198"/>
                  <a:gd name="T106" fmla="*/ 296 w 934"/>
                  <a:gd name="T107" fmla="*/ 160 h 198"/>
                  <a:gd name="T108" fmla="*/ 336 w 934"/>
                  <a:gd name="T109" fmla="*/ 176 h 198"/>
                  <a:gd name="T110" fmla="*/ 374 w 934"/>
                  <a:gd name="T111" fmla="*/ 186 h 198"/>
                  <a:gd name="T112" fmla="*/ 408 w 934"/>
                  <a:gd name="T113" fmla="*/ 192 h 198"/>
                  <a:gd name="T114" fmla="*/ 438 w 934"/>
                  <a:gd name="T115" fmla="*/ 196 h 198"/>
                  <a:gd name="T116" fmla="*/ 466 w 934"/>
                  <a:gd name="T117" fmla="*/ 198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934" h="198">
                    <a:moveTo>
                      <a:pt x="466" y="198"/>
                    </a:moveTo>
                    <a:lnTo>
                      <a:pt x="496" y="196"/>
                    </a:lnTo>
                    <a:lnTo>
                      <a:pt x="526" y="192"/>
                    </a:lnTo>
                    <a:lnTo>
                      <a:pt x="560" y="186"/>
                    </a:lnTo>
                    <a:lnTo>
                      <a:pt x="598" y="176"/>
                    </a:lnTo>
                    <a:lnTo>
                      <a:pt x="638" y="160"/>
                    </a:lnTo>
                    <a:lnTo>
                      <a:pt x="684" y="138"/>
                    </a:lnTo>
                    <a:lnTo>
                      <a:pt x="704" y="126"/>
                    </a:lnTo>
                    <a:lnTo>
                      <a:pt x="730" y="110"/>
                    </a:lnTo>
                    <a:lnTo>
                      <a:pt x="760" y="94"/>
                    </a:lnTo>
                    <a:lnTo>
                      <a:pt x="792" y="74"/>
                    </a:lnTo>
                    <a:lnTo>
                      <a:pt x="828" y="58"/>
                    </a:lnTo>
                    <a:lnTo>
                      <a:pt x="864" y="42"/>
                    </a:lnTo>
                    <a:lnTo>
                      <a:pt x="900" y="32"/>
                    </a:lnTo>
                    <a:lnTo>
                      <a:pt x="934" y="28"/>
                    </a:lnTo>
                    <a:lnTo>
                      <a:pt x="934" y="0"/>
                    </a:lnTo>
                    <a:lnTo>
                      <a:pt x="900" y="4"/>
                    </a:lnTo>
                    <a:lnTo>
                      <a:pt x="864" y="14"/>
                    </a:lnTo>
                    <a:lnTo>
                      <a:pt x="828" y="30"/>
                    </a:lnTo>
                    <a:lnTo>
                      <a:pt x="792" y="46"/>
                    </a:lnTo>
                    <a:lnTo>
                      <a:pt x="760" y="66"/>
                    </a:lnTo>
                    <a:lnTo>
                      <a:pt x="730" y="84"/>
                    </a:lnTo>
                    <a:lnTo>
                      <a:pt x="704" y="98"/>
                    </a:lnTo>
                    <a:lnTo>
                      <a:pt x="684" y="110"/>
                    </a:lnTo>
                    <a:lnTo>
                      <a:pt x="638" y="132"/>
                    </a:lnTo>
                    <a:lnTo>
                      <a:pt x="598" y="148"/>
                    </a:lnTo>
                    <a:lnTo>
                      <a:pt x="560" y="158"/>
                    </a:lnTo>
                    <a:lnTo>
                      <a:pt x="526" y="164"/>
                    </a:lnTo>
                    <a:lnTo>
                      <a:pt x="496" y="168"/>
                    </a:lnTo>
                    <a:lnTo>
                      <a:pt x="466" y="170"/>
                    </a:lnTo>
                    <a:lnTo>
                      <a:pt x="438" y="168"/>
                    </a:lnTo>
                    <a:lnTo>
                      <a:pt x="408" y="164"/>
                    </a:lnTo>
                    <a:lnTo>
                      <a:pt x="374" y="158"/>
                    </a:lnTo>
                    <a:lnTo>
                      <a:pt x="336" y="148"/>
                    </a:lnTo>
                    <a:lnTo>
                      <a:pt x="296" y="132"/>
                    </a:lnTo>
                    <a:lnTo>
                      <a:pt x="250" y="110"/>
                    </a:lnTo>
                    <a:lnTo>
                      <a:pt x="230" y="98"/>
                    </a:lnTo>
                    <a:lnTo>
                      <a:pt x="204" y="84"/>
                    </a:lnTo>
                    <a:lnTo>
                      <a:pt x="174" y="66"/>
                    </a:lnTo>
                    <a:lnTo>
                      <a:pt x="142" y="46"/>
                    </a:lnTo>
                    <a:lnTo>
                      <a:pt x="106" y="30"/>
                    </a:lnTo>
                    <a:lnTo>
                      <a:pt x="70" y="14"/>
                    </a:lnTo>
                    <a:lnTo>
                      <a:pt x="34" y="4"/>
                    </a:lnTo>
                    <a:lnTo>
                      <a:pt x="0" y="0"/>
                    </a:lnTo>
                    <a:lnTo>
                      <a:pt x="0" y="28"/>
                    </a:lnTo>
                    <a:lnTo>
                      <a:pt x="34" y="32"/>
                    </a:lnTo>
                    <a:lnTo>
                      <a:pt x="70" y="42"/>
                    </a:lnTo>
                    <a:lnTo>
                      <a:pt x="106" y="58"/>
                    </a:lnTo>
                    <a:lnTo>
                      <a:pt x="142" y="74"/>
                    </a:lnTo>
                    <a:lnTo>
                      <a:pt x="174" y="94"/>
                    </a:lnTo>
                    <a:lnTo>
                      <a:pt x="204" y="110"/>
                    </a:lnTo>
                    <a:lnTo>
                      <a:pt x="230" y="126"/>
                    </a:lnTo>
                    <a:lnTo>
                      <a:pt x="250" y="138"/>
                    </a:lnTo>
                    <a:lnTo>
                      <a:pt x="296" y="160"/>
                    </a:lnTo>
                    <a:lnTo>
                      <a:pt x="336" y="176"/>
                    </a:lnTo>
                    <a:lnTo>
                      <a:pt x="374" y="186"/>
                    </a:lnTo>
                    <a:lnTo>
                      <a:pt x="408" y="192"/>
                    </a:lnTo>
                    <a:lnTo>
                      <a:pt x="438" y="196"/>
                    </a:lnTo>
                    <a:lnTo>
                      <a:pt x="466" y="198"/>
                    </a:lnTo>
                    <a:close/>
                  </a:path>
                </a:pathLst>
              </a:custGeom>
              <a:solidFill>
                <a:srgbClr val="BABABA"/>
              </a:solidFill>
              <a:ln w="0">
                <a:solidFill>
                  <a:srgbClr val="BABAB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47" name="Freeform 15"/>
              <p:cNvSpPr>
                <a:spLocks/>
              </p:cNvSpPr>
              <p:nvPr/>
            </p:nvSpPr>
            <p:spPr bwMode="auto">
              <a:xfrm>
                <a:off x="1254" y="2934"/>
                <a:ext cx="3255" cy="576"/>
              </a:xfrm>
              <a:custGeom>
                <a:avLst/>
                <a:gdLst>
                  <a:gd name="T0" fmla="*/ 466 w 934"/>
                  <a:gd name="T1" fmla="*/ 198 h 198"/>
                  <a:gd name="T2" fmla="*/ 496 w 934"/>
                  <a:gd name="T3" fmla="*/ 196 h 198"/>
                  <a:gd name="T4" fmla="*/ 526 w 934"/>
                  <a:gd name="T5" fmla="*/ 192 h 198"/>
                  <a:gd name="T6" fmla="*/ 560 w 934"/>
                  <a:gd name="T7" fmla="*/ 186 h 198"/>
                  <a:gd name="T8" fmla="*/ 598 w 934"/>
                  <a:gd name="T9" fmla="*/ 176 h 198"/>
                  <a:gd name="T10" fmla="*/ 638 w 934"/>
                  <a:gd name="T11" fmla="*/ 160 h 198"/>
                  <a:gd name="T12" fmla="*/ 684 w 934"/>
                  <a:gd name="T13" fmla="*/ 138 h 198"/>
                  <a:gd name="T14" fmla="*/ 704 w 934"/>
                  <a:gd name="T15" fmla="*/ 126 h 198"/>
                  <a:gd name="T16" fmla="*/ 730 w 934"/>
                  <a:gd name="T17" fmla="*/ 110 h 198"/>
                  <a:gd name="T18" fmla="*/ 760 w 934"/>
                  <a:gd name="T19" fmla="*/ 94 h 198"/>
                  <a:gd name="T20" fmla="*/ 792 w 934"/>
                  <a:gd name="T21" fmla="*/ 74 h 198"/>
                  <a:gd name="T22" fmla="*/ 828 w 934"/>
                  <a:gd name="T23" fmla="*/ 58 h 198"/>
                  <a:gd name="T24" fmla="*/ 864 w 934"/>
                  <a:gd name="T25" fmla="*/ 42 h 198"/>
                  <a:gd name="T26" fmla="*/ 900 w 934"/>
                  <a:gd name="T27" fmla="*/ 32 h 198"/>
                  <a:gd name="T28" fmla="*/ 934 w 934"/>
                  <a:gd name="T29" fmla="*/ 28 h 198"/>
                  <a:gd name="T30" fmla="*/ 934 w 934"/>
                  <a:gd name="T31" fmla="*/ 0 h 198"/>
                  <a:gd name="T32" fmla="*/ 900 w 934"/>
                  <a:gd name="T33" fmla="*/ 4 h 198"/>
                  <a:gd name="T34" fmla="*/ 864 w 934"/>
                  <a:gd name="T35" fmla="*/ 14 h 198"/>
                  <a:gd name="T36" fmla="*/ 828 w 934"/>
                  <a:gd name="T37" fmla="*/ 30 h 198"/>
                  <a:gd name="T38" fmla="*/ 792 w 934"/>
                  <a:gd name="T39" fmla="*/ 46 h 198"/>
                  <a:gd name="T40" fmla="*/ 760 w 934"/>
                  <a:gd name="T41" fmla="*/ 66 h 198"/>
                  <a:gd name="T42" fmla="*/ 730 w 934"/>
                  <a:gd name="T43" fmla="*/ 84 h 198"/>
                  <a:gd name="T44" fmla="*/ 704 w 934"/>
                  <a:gd name="T45" fmla="*/ 98 h 198"/>
                  <a:gd name="T46" fmla="*/ 684 w 934"/>
                  <a:gd name="T47" fmla="*/ 110 h 198"/>
                  <a:gd name="T48" fmla="*/ 638 w 934"/>
                  <a:gd name="T49" fmla="*/ 132 h 198"/>
                  <a:gd name="T50" fmla="*/ 598 w 934"/>
                  <a:gd name="T51" fmla="*/ 148 h 198"/>
                  <a:gd name="T52" fmla="*/ 560 w 934"/>
                  <a:gd name="T53" fmla="*/ 158 h 198"/>
                  <a:gd name="T54" fmla="*/ 526 w 934"/>
                  <a:gd name="T55" fmla="*/ 164 h 198"/>
                  <a:gd name="T56" fmla="*/ 496 w 934"/>
                  <a:gd name="T57" fmla="*/ 168 h 198"/>
                  <a:gd name="T58" fmla="*/ 466 w 934"/>
                  <a:gd name="T59" fmla="*/ 170 h 198"/>
                  <a:gd name="T60" fmla="*/ 438 w 934"/>
                  <a:gd name="T61" fmla="*/ 168 h 198"/>
                  <a:gd name="T62" fmla="*/ 408 w 934"/>
                  <a:gd name="T63" fmla="*/ 164 h 198"/>
                  <a:gd name="T64" fmla="*/ 374 w 934"/>
                  <a:gd name="T65" fmla="*/ 158 h 198"/>
                  <a:gd name="T66" fmla="*/ 336 w 934"/>
                  <a:gd name="T67" fmla="*/ 148 h 198"/>
                  <a:gd name="T68" fmla="*/ 296 w 934"/>
                  <a:gd name="T69" fmla="*/ 132 h 198"/>
                  <a:gd name="T70" fmla="*/ 250 w 934"/>
                  <a:gd name="T71" fmla="*/ 110 h 198"/>
                  <a:gd name="T72" fmla="*/ 230 w 934"/>
                  <a:gd name="T73" fmla="*/ 98 h 198"/>
                  <a:gd name="T74" fmla="*/ 204 w 934"/>
                  <a:gd name="T75" fmla="*/ 84 h 198"/>
                  <a:gd name="T76" fmla="*/ 174 w 934"/>
                  <a:gd name="T77" fmla="*/ 66 h 198"/>
                  <a:gd name="T78" fmla="*/ 142 w 934"/>
                  <a:gd name="T79" fmla="*/ 46 h 198"/>
                  <a:gd name="T80" fmla="*/ 106 w 934"/>
                  <a:gd name="T81" fmla="*/ 30 h 198"/>
                  <a:gd name="T82" fmla="*/ 70 w 934"/>
                  <a:gd name="T83" fmla="*/ 14 h 198"/>
                  <a:gd name="T84" fmla="*/ 34 w 934"/>
                  <a:gd name="T85" fmla="*/ 4 h 198"/>
                  <a:gd name="T86" fmla="*/ 0 w 934"/>
                  <a:gd name="T87" fmla="*/ 0 h 198"/>
                  <a:gd name="T88" fmla="*/ 0 w 934"/>
                  <a:gd name="T89" fmla="*/ 28 h 198"/>
                  <a:gd name="T90" fmla="*/ 34 w 934"/>
                  <a:gd name="T91" fmla="*/ 32 h 198"/>
                  <a:gd name="T92" fmla="*/ 70 w 934"/>
                  <a:gd name="T93" fmla="*/ 42 h 198"/>
                  <a:gd name="T94" fmla="*/ 106 w 934"/>
                  <a:gd name="T95" fmla="*/ 58 h 198"/>
                  <a:gd name="T96" fmla="*/ 142 w 934"/>
                  <a:gd name="T97" fmla="*/ 74 h 198"/>
                  <a:gd name="T98" fmla="*/ 174 w 934"/>
                  <a:gd name="T99" fmla="*/ 94 h 198"/>
                  <a:gd name="T100" fmla="*/ 204 w 934"/>
                  <a:gd name="T101" fmla="*/ 110 h 198"/>
                  <a:gd name="T102" fmla="*/ 230 w 934"/>
                  <a:gd name="T103" fmla="*/ 126 h 198"/>
                  <a:gd name="T104" fmla="*/ 250 w 934"/>
                  <a:gd name="T105" fmla="*/ 138 h 198"/>
                  <a:gd name="T106" fmla="*/ 296 w 934"/>
                  <a:gd name="T107" fmla="*/ 160 h 198"/>
                  <a:gd name="T108" fmla="*/ 336 w 934"/>
                  <a:gd name="T109" fmla="*/ 176 h 198"/>
                  <a:gd name="T110" fmla="*/ 374 w 934"/>
                  <a:gd name="T111" fmla="*/ 186 h 198"/>
                  <a:gd name="T112" fmla="*/ 408 w 934"/>
                  <a:gd name="T113" fmla="*/ 192 h 198"/>
                  <a:gd name="T114" fmla="*/ 438 w 934"/>
                  <a:gd name="T115" fmla="*/ 196 h 198"/>
                  <a:gd name="T116" fmla="*/ 466 w 934"/>
                  <a:gd name="T117" fmla="*/ 198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934" h="198">
                    <a:moveTo>
                      <a:pt x="466" y="198"/>
                    </a:moveTo>
                    <a:lnTo>
                      <a:pt x="496" y="196"/>
                    </a:lnTo>
                    <a:lnTo>
                      <a:pt x="526" y="192"/>
                    </a:lnTo>
                    <a:lnTo>
                      <a:pt x="560" y="186"/>
                    </a:lnTo>
                    <a:lnTo>
                      <a:pt x="598" y="176"/>
                    </a:lnTo>
                    <a:lnTo>
                      <a:pt x="638" y="160"/>
                    </a:lnTo>
                    <a:lnTo>
                      <a:pt x="684" y="138"/>
                    </a:lnTo>
                    <a:lnTo>
                      <a:pt x="704" y="126"/>
                    </a:lnTo>
                    <a:lnTo>
                      <a:pt x="730" y="110"/>
                    </a:lnTo>
                    <a:lnTo>
                      <a:pt x="760" y="94"/>
                    </a:lnTo>
                    <a:lnTo>
                      <a:pt x="792" y="74"/>
                    </a:lnTo>
                    <a:lnTo>
                      <a:pt x="828" y="58"/>
                    </a:lnTo>
                    <a:lnTo>
                      <a:pt x="864" y="42"/>
                    </a:lnTo>
                    <a:lnTo>
                      <a:pt x="900" y="32"/>
                    </a:lnTo>
                    <a:lnTo>
                      <a:pt x="934" y="28"/>
                    </a:lnTo>
                    <a:lnTo>
                      <a:pt x="934" y="0"/>
                    </a:lnTo>
                    <a:lnTo>
                      <a:pt x="900" y="4"/>
                    </a:lnTo>
                    <a:lnTo>
                      <a:pt x="864" y="14"/>
                    </a:lnTo>
                    <a:lnTo>
                      <a:pt x="828" y="30"/>
                    </a:lnTo>
                    <a:lnTo>
                      <a:pt x="792" y="46"/>
                    </a:lnTo>
                    <a:lnTo>
                      <a:pt x="760" y="66"/>
                    </a:lnTo>
                    <a:lnTo>
                      <a:pt x="730" y="84"/>
                    </a:lnTo>
                    <a:lnTo>
                      <a:pt x="704" y="98"/>
                    </a:lnTo>
                    <a:lnTo>
                      <a:pt x="684" y="110"/>
                    </a:lnTo>
                    <a:lnTo>
                      <a:pt x="638" y="132"/>
                    </a:lnTo>
                    <a:lnTo>
                      <a:pt x="598" y="148"/>
                    </a:lnTo>
                    <a:lnTo>
                      <a:pt x="560" y="158"/>
                    </a:lnTo>
                    <a:lnTo>
                      <a:pt x="526" y="164"/>
                    </a:lnTo>
                    <a:lnTo>
                      <a:pt x="496" y="168"/>
                    </a:lnTo>
                    <a:lnTo>
                      <a:pt x="466" y="170"/>
                    </a:lnTo>
                    <a:lnTo>
                      <a:pt x="438" y="168"/>
                    </a:lnTo>
                    <a:lnTo>
                      <a:pt x="408" y="164"/>
                    </a:lnTo>
                    <a:lnTo>
                      <a:pt x="374" y="158"/>
                    </a:lnTo>
                    <a:lnTo>
                      <a:pt x="336" y="148"/>
                    </a:lnTo>
                    <a:lnTo>
                      <a:pt x="296" y="132"/>
                    </a:lnTo>
                    <a:lnTo>
                      <a:pt x="250" y="110"/>
                    </a:lnTo>
                    <a:lnTo>
                      <a:pt x="230" y="98"/>
                    </a:lnTo>
                    <a:lnTo>
                      <a:pt x="204" y="84"/>
                    </a:lnTo>
                    <a:lnTo>
                      <a:pt x="174" y="66"/>
                    </a:lnTo>
                    <a:lnTo>
                      <a:pt x="142" y="46"/>
                    </a:lnTo>
                    <a:lnTo>
                      <a:pt x="106" y="30"/>
                    </a:lnTo>
                    <a:lnTo>
                      <a:pt x="70" y="14"/>
                    </a:lnTo>
                    <a:lnTo>
                      <a:pt x="34" y="4"/>
                    </a:lnTo>
                    <a:lnTo>
                      <a:pt x="0" y="0"/>
                    </a:lnTo>
                    <a:lnTo>
                      <a:pt x="0" y="28"/>
                    </a:lnTo>
                    <a:lnTo>
                      <a:pt x="34" y="32"/>
                    </a:lnTo>
                    <a:lnTo>
                      <a:pt x="70" y="42"/>
                    </a:lnTo>
                    <a:lnTo>
                      <a:pt x="106" y="58"/>
                    </a:lnTo>
                    <a:lnTo>
                      <a:pt x="142" y="74"/>
                    </a:lnTo>
                    <a:lnTo>
                      <a:pt x="174" y="94"/>
                    </a:lnTo>
                    <a:lnTo>
                      <a:pt x="204" y="110"/>
                    </a:lnTo>
                    <a:lnTo>
                      <a:pt x="230" y="126"/>
                    </a:lnTo>
                    <a:lnTo>
                      <a:pt x="250" y="138"/>
                    </a:lnTo>
                    <a:lnTo>
                      <a:pt x="296" y="160"/>
                    </a:lnTo>
                    <a:lnTo>
                      <a:pt x="336" y="176"/>
                    </a:lnTo>
                    <a:lnTo>
                      <a:pt x="374" y="186"/>
                    </a:lnTo>
                    <a:lnTo>
                      <a:pt x="408" y="192"/>
                    </a:lnTo>
                    <a:lnTo>
                      <a:pt x="438" y="196"/>
                    </a:lnTo>
                    <a:lnTo>
                      <a:pt x="466" y="19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48" name="Freeform 16"/>
              <p:cNvSpPr>
                <a:spLocks/>
              </p:cNvSpPr>
              <p:nvPr/>
            </p:nvSpPr>
            <p:spPr bwMode="auto">
              <a:xfrm>
                <a:off x="1254" y="1985"/>
                <a:ext cx="3255" cy="571"/>
              </a:xfrm>
              <a:custGeom>
                <a:avLst/>
                <a:gdLst>
                  <a:gd name="T0" fmla="*/ 468 w 934"/>
                  <a:gd name="T1" fmla="*/ 0 h 196"/>
                  <a:gd name="T2" fmla="*/ 438 w 934"/>
                  <a:gd name="T3" fmla="*/ 0 h 196"/>
                  <a:gd name="T4" fmla="*/ 408 w 934"/>
                  <a:gd name="T5" fmla="*/ 4 h 196"/>
                  <a:gd name="T6" fmla="*/ 374 w 934"/>
                  <a:gd name="T7" fmla="*/ 10 h 196"/>
                  <a:gd name="T8" fmla="*/ 336 w 934"/>
                  <a:gd name="T9" fmla="*/ 22 h 196"/>
                  <a:gd name="T10" fmla="*/ 296 w 934"/>
                  <a:gd name="T11" fmla="*/ 38 h 196"/>
                  <a:gd name="T12" fmla="*/ 250 w 934"/>
                  <a:gd name="T13" fmla="*/ 60 h 196"/>
                  <a:gd name="T14" fmla="*/ 230 w 934"/>
                  <a:gd name="T15" fmla="*/ 70 h 196"/>
                  <a:gd name="T16" fmla="*/ 204 w 934"/>
                  <a:gd name="T17" fmla="*/ 86 h 196"/>
                  <a:gd name="T18" fmla="*/ 174 w 934"/>
                  <a:gd name="T19" fmla="*/ 104 h 196"/>
                  <a:gd name="T20" fmla="*/ 142 w 934"/>
                  <a:gd name="T21" fmla="*/ 122 h 196"/>
                  <a:gd name="T22" fmla="*/ 106 w 934"/>
                  <a:gd name="T23" fmla="*/ 140 h 196"/>
                  <a:gd name="T24" fmla="*/ 70 w 934"/>
                  <a:gd name="T25" fmla="*/ 154 h 196"/>
                  <a:gd name="T26" fmla="*/ 34 w 934"/>
                  <a:gd name="T27" fmla="*/ 164 h 196"/>
                  <a:gd name="T28" fmla="*/ 0 w 934"/>
                  <a:gd name="T29" fmla="*/ 168 h 196"/>
                  <a:gd name="T30" fmla="*/ 0 w 934"/>
                  <a:gd name="T31" fmla="*/ 196 h 196"/>
                  <a:gd name="T32" fmla="*/ 34 w 934"/>
                  <a:gd name="T33" fmla="*/ 192 h 196"/>
                  <a:gd name="T34" fmla="*/ 70 w 934"/>
                  <a:gd name="T35" fmla="*/ 182 h 196"/>
                  <a:gd name="T36" fmla="*/ 106 w 934"/>
                  <a:gd name="T37" fmla="*/ 168 h 196"/>
                  <a:gd name="T38" fmla="*/ 142 w 934"/>
                  <a:gd name="T39" fmla="*/ 150 h 196"/>
                  <a:gd name="T40" fmla="*/ 174 w 934"/>
                  <a:gd name="T41" fmla="*/ 132 h 196"/>
                  <a:gd name="T42" fmla="*/ 204 w 934"/>
                  <a:gd name="T43" fmla="*/ 114 h 196"/>
                  <a:gd name="T44" fmla="*/ 230 w 934"/>
                  <a:gd name="T45" fmla="*/ 98 h 196"/>
                  <a:gd name="T46" fmla="*/ 250 w 934"/>
                  <a:gd name="T47" fmla="*/ 88 h 196"/>
                  <a:gd name="T48" fmla="*/ 296 w 934"/>
                  <a:gd name="T49" fmla="*/ 66 h 196"/>
                  <a:gd name="T50" fmla="*/ 336 w 934"/>
                  <a:gd name="T51" fmla="*/ 50 h 196"/>
                  <a:gd name="T52" fmla="*/ 374 w 934"/>
                  <a:gd name="T53" fmla="*/ 38 h 196"/>
                  <a:gd name="T54" fmla="*/ 408 w 934"/>
                  <a:gd name="T55" fmla="*/ 32 h 196"/>
                  <a:gd name="T56" fmla="*/ 438 w 934"/>
                  <a:gd name="T57" fmla="*/ 28 h 196"/>
                  <a:gd name="T58" fmla="*/ 468 w 934"/>
                  <a:gd name="T59" fmla="*/ 28 h 196"/>
                  <a:gd name="T60" fmla="*/ 496 w 934"/>
                  <a:gd name="T61" fmla="*/ 28 h 196"/>
                  <a:gd name="T62" fmla="*/ 526 w 934"/>
                  <a:gd name="T63" fmla="*/ 32 h 196"/>
                  <a:gd name="T64" fmla="*/ 560 w 934"/>
                  <a:gd name="T65" fmla="*/ 38 h 196"/>
                  <a:gd name="T66" fmla="*/ 598 w 934"/>
                  <a:gd name="T67" fmla="*/ 50 h 196"/>
                  <a:gd name="T68" fmla="*/ 638 w 934"/>
                  <a:gd name="T69" fmla="*/ 66 h 196"/>
                  <a:gd name="T70" fmla="*/ 684 w 934"/>
                  <a:gd name="T71" fmla="*/ 88 h 196"/>
                  <a:gd name="T72" fmla="*/ 704 w 934"/>
                  <a:gd name="T73" fmla="*/ 98 h 196"/>
                  <a:gd name="T74" fmla="*/ 730 w 934"/>
                  <a:gd name="T75" fmla="*/ 114 h 196"/>
                  <a:gd name="T76" fmla="*/ 760 w 934"/>
                  <a:gd name="T77" fmla="*/ 132 h 196"/>
                  <a:gd name="T78" fmla="*/ 792 w 934"/>
                  <a:gd name="T79" fmla="*/ 150 h 196"/>
                  <a:gd name="T80" fmla="*/ 828 w 934"/>
                  <a:gd name="T81" fmla="*/ 168 h 196"/>
                  <a:gd name="T82" fmla="*/ 864 w 934"/>
                  <a:gd name="T83" fmla="*/ 182 h 196"/>
                  <a:gd name="T84" fmla="*/ 900 w 934"/>
                  <a:gd name="T85" fmla="*/ 192 h 196"/>
                  <a:gd name="T86" fmla="*/ 934 w 934"/>
                  <a:gd name="T87" fmla="*/ 196 h 196"/>
                  <a:gd name="T88" fmla="*/ 934 w 934"/>
                  <a:gd name="T89" fmla="*/ 168 h 196"/>
                  <a:gd name="T90" fmla="*/ 900 w 934"/>
                  <a:gd name="T91" fmla="*/ 164 h 196"/>
                  <a:gd name="T92" fmla="*/ 864 w 934"/>
                  <a:gd name="T93" fmla="*/ 154 h 196"/>
                  <a:gd name="T94" fmla="*/ 828 w 934"/>
                  <a:gd name="T95" fmla="*/ 140 h 196"/>
                  <a:gd name="T96" fmla="*/ 792 w 934"/>
                  <a:gd name="T97" fmla="*/ 122 h 196"/>
                  <a:gd name="T98" fmla="*/ 760 w 934"/>
                  <a:gd name="T99" fmla="*/ 104 h 196"/>
                  <a:gd name="T100" fmla="*/ 730 w 934"/>
                  <a:gd name="T101" fmla="*/ 86 h 196"/>
                  <a:gd name="T102" fmla="*/ 704 w 934"/>
                  <a:gd name="T103" fmla="*/ 70 h 196"/>
                  <a:gd name="T104" fmla="*/ 684 w 934"/>
                  <a:gd name="T105" fmla="*/ 60 h 196"/>
                  <a:gd name="T106" fmla="*/ 638 w 934"/>
                  <a:gd name="T107" fmla="*/ 38 h 196"/>
                  <a:gd name="T108" fmla="*/ 598 w 934"/>
                  <a:gd name="T109" fmla="*/ 22 h 196"/>
                  <a:gd name="T110" fmla="*/ 560 w 934"/>
                  <a:gd name="T111" fmla="*/ 10 h 196"/>
                  <a:gd name="T112" fmla="*/ 526 w 934"/>
                  <a:gd name="T113" fmla="*/ 4 h 196"/>
                  <a:gd name="T114" fmla="*/ 496 w 934"/>
                  <a:gd name="T115" fmla="*/ 0 h 196"/>
                  <a:gd name="T116" fmla="*/ 468 w 934"/>
                  <a:gd name="T117" fmla="*/ 0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934" h="196">
                    <a:moveTo>
                      <a:pt x="468" y="0"/>
                    </a:moveTo>
                    <a:lnTo>
                      <a:pt x="438" y="0"/>
                    </a:lnTo>
                    <a:lnTo>
                      <a:pt x="408" y="4"/>
                    </a:lnTo>
                    <a:lnTo>
                      <a:pt x="374" y="10"/>
                    </a:lnTo>
                    <a:lnTo>
                      <a:pt x="336" y="22"/>
                    </a:lnTo>
                    <a:lnTo>
                      <a:pt x="296" y="38"/>
                    </a:lnTo>
                    <a:lnTo>
                      <a:pt x="250" y="60"/>
                    </a:lnTo>
                    <a:lnTo>
                      <a:pt x="230" y="70"/>
                    </a:lnTo>
                    <a:lnTo>
                      <a:pt x="204" y="86"/>
                    </a:lnTo>
                    <a:lnTo>
                      <a:pt x="174" y="104"/>
                    </a:lnTo>
                    <a:lnTo>
                      <a:pt x="142" y="122"/>
                    </a:lnTo>
                    <a:lnTo>
                      <a:pt x="106" y="140"/>
                    </a:lnTo>
                    <a:lnTo>
                      <a:pt x="70" y="154"/>
                    </a:lnTo>
                    <a:lnTo>
                      <a:pt x="34" y="164"/>
                    </a:lnTo>
                    <a:lnTo>
                      <a:pt x="0" y="168"/>
                    </a:lnTo>
                    <a:lnTo>
                      <a:pt x="0" y="196"/>
                    </a:lnTo>
                    <a:lnTo>
                      <a:pt x="34" y="192"/>
                    </a:lnTo>
                    <a:lnTo>
                      <a:pt x="70" y="182"/>
                    </a:lnTo>
                    <a:lnTo>
                      <a:pt x="106" y="168"/>
                    </a:lnTo>
                    <a:lnTo>
                      <a:pt x="142" y="150"/>
                    </a:lnTo>
                    <a:lnTo>
                      <a:pt x="174" y="132"/>
                    </a:lnTo>
                    <a:lnTo>
                      <a:pt x="204" y="114"/>
                    </a:lnTo>
                    <a:lnTo>
                      <a:pt x="230" y="98"/>
                    </a:lnTo>
                    <a:lnTo>
                      <a:pt x="250" y="88"/>
                    </a:lnTo>
                    <a:lnTo>
                      <a:pt x="296" y="66"/>
                    </a:lnTo>
                    <a:lnTo>
                      <a:pt x="336" y="50"/>
                    </a:lnTo>
                    <a:lnTo>
                      <a:pt x="374" y="38"/>
                    </a:lnTo>
                    <a:lnTo>
                      <a:pt x="408" y="32"/>
                    </a:lnTo>
                    <a:lnTo>
                      <a:pt x="438" y="28"/>
                    </a:lnTo>
                    <a:lnTo>
                      <a:pt x="468" y="28"/>
                    </a:lnTo>
                    <a:lnTo>
                      <a:pt x="496" y="28"/>
                    </a:lnTo>
                    <a:lnTo>
                      <a:pt x="526" y="32"/>
                    </a:lnTo>
                    <a:lnTo>
                      <a:pt x="560" y="38"/>
                    </a:lnTo>
                    <a:lnTo>
                      <a:pt x="598" y="50"/>
                    </a:lnTo>
                    <a:lnTo>
                      <a:pt x="638" y="66"/>
                    </a:lnTo>
                    <a:lnTo>
                      <a:pt x="684" y="88"/>
                    </a:lnTo>
                    <a:lnTo>
                      <a:pt x="704" y="98"/>
                    </a:lnTo>
                    <a:lnTo>
                      <a:pt x="730" y="114"/>
                    </a:lnTo>
                    <a:lnTo>
                      <a:pt x="760" y="132"/>
                    </a:lnTo>
                    <a:lnTo>
                      <a:pt x="792" y="150"/>
                    </a:lnTo>
                    <a:lnTo>
                      <a:pt x="828" y="168"/>
                    </a:lnTo>
                    <a:lnTo>
                      <a:pt x="864" y="182"/>
                    </a:lnTo>
                    <a:lnTo>
                      <a:pt x="900" y="192"/>
                    </a:lnTo>
                    <a:lnTo>
                      <a:pt x="934" y="196"/>
                    </a:lnTo>
                    <a:lnTo>
                      <a:pt x="934" y="168"/>
                    </a:lnTo>
                    <a:lnTo>
                      <a:pt x="900" y="164"/>
                    </a:lnTo>
                    <a:lnTo>
                      <a:pt x="864" y="154"/>
                    </a:lnTo>
                    <a:lnTo>
                      <a:pt x="828" y="140"/>
                    </a:lnTo>
                    <a:lnTo>
                      <a:pt x="792" y="122"/>
                    </a:lnTo>
                    <a:lnTo>
                      <a:pt x="760" y="104"/>
                    </a:lnTo>
                    <a:lnTo>
                      <a:pt x="730" y="86"/>
                    </a:lnTo>
                    <a:lnTo>
                      <a:pt x="704" y="70"/>
                    </a:lnTo>
                    <a:lnTo>
                      <a:pt x="684" y="60"/>
                    </a:lnTo>
                    <a:lnTo>
                      <a:pt x="638" y="38"/>
                    </a:lnTo>
                    <a:lnTo>
                      <a:pt x="598" y="22"/>
                    </a:lnTo>
                    <a:lnTo>
                      <a:pt x="560" y="10"/>
                    </a:lnTo>
                    <a:lnTo>
                      <a:pt x="526" y="4"/>
                    </a:lnTo>
                    <a:lnTo>
                      <a:pt x="496" y="0"/>
                    </a:lnTo>
                    <a:lnTo>
                      <a:pt x="468" y="0"/>
                    </a:lnTo>
                    <a:close/>
                  </a:path>
                </a:pathLst>
              </a:custGeom>
              <a:solidFill>
                <a:srgbClr val="BABABA"/>
              </a:solidFill>
              <a:ln w="0">
                <a:solidFill>
                  <a:srgbClr val="BABAB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49" name="Freeform 17"/>
              <p:cNvSpPr>
                <a:spLocks/>
              </p:cNvSpPr>
              <p:nvPr/>
            </p:nvSpPr>
            <p:spPr bwMode="auto">
              <a:xfrm>
                <a:off x="1254" y="1985"/>
                <a:ext cx="3255" cy="571"/>
              </a:xfrm>
              <a:custGeom>
                <a:avLst/>
                <a:gdLst>
                  <a:gd name="T0" fmla="*/ 468 w 934"/>
                  <a:gd name="T1" fmla="*/ 0 h 196"/>
                  <a:gd name="T2" fmla="*/ 438 w 934"/>
                  <a:gd name="T3" fmla="*/ 0 h 196"/>
                  <a:gd name="T4" fmla="*/ 408 w 934"/>
                  <a:gd name="T5" fmla="*/ 4 h 196"/>
                  <a:gd name="T6" fmla="*/ 374 w 934"/>
                  <a:gd name="T7" fmla="*/ 10 h 196"/>
                  <a:gd name="T8" fmla="*/ 336 w 934"/>
                  <a:gd name="T9" fmla="*/ 22 h 196"/>
                  <a:gd name="T10" fmla="*/ 296 w 934"/>
                  <a:gd name="T11" fmla="*/ 38 h 196"/>
                  <a:gd name="T12" fmla="*/ 250 w 934"/>
                  <a:gd name="T13" fmla="*/ 60 h 196"/>
                  <a:gd name="T14" fmla="*/ 230 w 934"/>
                  <a:gd name="T15" fmla="*/ 70 h 196"/>
                  <a:gd name="T16" fmla="*/ 204 w 934"/>
                  <a:gd name="T17" fmla="*/ 86 h 196"/>
                  <a:gd name="T18" fmla="*/ 174 w 934"/>
                  <a:gd name="T19" fmla="*/ 104 h 196"/>
                  <a:gd name="T20" fmla="*/ 142 w 934"/>
                  <a:gd name="T21" fmla="*/ 122 h 196"/>
                  <a:gd name="T22" fmla="*/ 106 w 934"/>
                  <a:gd name="T23" fmla="*/ 140 h 196"/>
                  <a:gd name="T24" fmla="*/ 70 w 934"/>
                  <a:gd name="T25" fmla="*/ 154 h 196"/>
                  <a:gd name="T26" fmla="*/ 34 w 934"/>
                  <a:gd name="T27" fmla="*/ 164 h 196"/>
                  <a:gd name="T28" fmla="*/ 0 w 934"/>
                  <a:gd name="T29" fmla="*/ 168 h 196"/>
                  <a:gd name="T30" fmla="*/ 0 w 934"/>
                  <a:gd name="T31" fmla="*/ 196 h 196"/>
                  <a:gd name="T32" fmla="*/ 34 w 934"/>
                  <a:gd name="T33" fmla="*/ 192 h 196"/>
                  <a:gd name="T34" fmla="*/ 70 w 934"/>
                  <a:gd name="T35" fmla="*/ 182 h 196"/>
                  <a:gd name="T36" fmla="*/ 106 w 934"/>
                  <a:gd name="T37" fmla="*/ 168 h 196"/>
                  <a:gd name="T38" fmla="*/ 142 w 934"/>
                  <a:gd name="T39" fmla="*/ 150 h 196"/>
                  <a:gd name="T40" fmla="*/ 174 w 934"/>
                  <a:gd name="T41" fmla="*/ 132 h 196"/>
                  <a:gd name="T42" fmla="*/ 204 w 934"/>
                  <a:gd name="T43" fmla="*/ 114 h 196"/>
                  <a:gd name="T44" fmla="*/ 230 w 934"/>
                  <a:gd name="T45" fmla="*/ 98 h 196"/>
                  <a:gd name="T46" fmla="*/ 250 w 934"/>
                  <a:gd name="T47" fmla="*/ 88 h 196"/>
                  <a:gd name="T48" fmla="*/ 296 w 934"/>
                  <a:gd name="T49" fmla="*/ 66 h 196"/>
                  <a:gd name="T50" fmla="*/ 336 w 934"/>
                  <a:gd name="T51" fmla="*/ 50 h 196"/>
                  <a:gd name="T52" fmla="*/ 374 w 934"/>
                  <a:gd name="T53" fmla="*/ 38 h 196"/>
                  <a:gd name="T54" fmla="*/ 408 w 934"/>
                  <a:gd name="T55" fmla="*/ 32 h 196"/>
                  <a:gd name="T56" fmla="*/ 438 w 934"/>
                  <a:gd name="T57" fmla="*/ 28 h 196"/>
                  <a:gd name="T58" fmla="*/ 468 w 934"/>
                  <a:gd name="T59" fmla="*/ 28 h 196"/>
                  <a:gd name="T60" fmla="*/ 496 w 934"/>
                  <a:gd name="T61" fmla="*/ 28 h 196"/>
                  <a:gd name="T62" fmla="*/ 526 w 934"/>
                  <a:gd name="T63" fmla="*/ 32 h 196"/>
                  <a:gd name="T64" fmla="*/ 560 w 934"/>
                  <a:gd name="T65" fmla="*/ 38 h 196"/>
                  <a:gd name="T66" fmla="*/ 598 w 934"/>
                  <a:gd name="T67" fmla="*/ 50 h 196"/>
                  <a:gd name="T68" fmla="*/ 638 w 934"/>
                  <a:gd name="T69" fmla="*/ 66 h 196"/>
                  <a:gd name="T70" fmla="*/ 684 w 934"/>
                  <a:gd name="T71" fmla="*/ 88 h 196"/>
                  <a:gd name="T72" fmla="*/ 704 w 934"/>
                  <a:gd name="T73" fmla="*/ 98 h 196"/>
                  <a:gd name="T74" fmla="*/ 730 w 934"/>
                  <a:gd name="T75" fmla="*/ 114 h 196"/>
                  <a:gd name="T76" fmla="*/ 760 w 934"/>
                  <a:gd name="T77" fmla="*/ 132 h 196"/>
                  <a:gd name="T78" fmla="*/ 792 w 934"/>
                  <a:gd name="T79" fmla="*/ 150 h 196"/>
                  <a:gd name="T80" fmla="*/ 828 w 934"/>
                  <a:gd name="T81" fmla="*/ 168 h 196"/>
                  <a:gd name="T82" fmla="*/ 864 w 934"/>
                  <a:gd name="T83" fmla="*/ 182 h 196"/>
                  <a:gd name="T84" fmla="*/ 900 w 934"/>
                  <a:gd name="T85" fmla="*/ 192 h 196"/>
                  <a:gd name="T86" fmla="*/ 934 w 934"/>
                  <a:gd name="T87" fmla="*/ 196 h 196"/>
                  <a:gd name="T88" fmla="*/ 934 w 934"/>
                  <a:gd name="T89" fmla="*/ 168 h 196"/>
                  <a:gd name="T90" fmla="*/ 900 w 934"/>
                  <a:gd name="T91" fmla="*/ 164 h 196"/>
                  <a:gd name="T92" fmla="*/ 864 w 934"/>
                  <a:gd name="T93" fmla="*/ 154 h 196"/>
                  <a:gd name="T94" fmla="*/ 828 w 934"/>
                  <a:gd name="T95" fmla="*/ 140 h 196"/>
                  <a:gd name="T96" fmla="*/ 792 w 934"/>
                  <a:gd name="T97" fmla="*/ 122 h 196"/>
                  <a:gd name="T98" fmla="*/ 760 w 934"/>
                  <a:gd name="T99" fmla="*/ 104 h 196"/>
                  <a:gd name="T100" fmla="*/ 730 w 934"/>
                  <a:gd name="T101" fmla="*/ 86 h 196"/>
                  <a:gd name="T102" fmla="*/ 704 w 934"/>
                  <a:gd name="T103" fmla="*/ 70 h 196"/>
                  <a:gd name="T104" fmla="*/ 684 w 934"/>
                  <a:gd name="T105" fmla="*/ 60 h 196"/>
                  <a:gd name="T106" fmla="*/ 638 w 934"/>
                  <a:gd name="T107" fmla="*/ 38 h 196"/>
                  <a:gd name="T108" fmla="*/ 598 w 934"/>
                  <a:gd name="T109" fmla="*/ 22 h 196"/>
                  <a:gd name="T110" fmla="*/ 560 w 934"/>
                  <a:gd name="T111" fmla="*/ 10 h 196"/>
                  <a:gd name="T112" fmla="*/ 526 w 934"/>
                  <a:gd name="T113" fmla="*/ 4 h 196"/>
                  <a:gd name="T114" fmla="*/ 496 w 934"/>
                  <a:gd name="T115" fmla="*/ 0 h 196"/>
                  <a:gd name="T116" fmla="*/ 468 w 934"/>
                  <a:gd name="T117" fmla="*/ 0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934" h="196">
                    <a:moveTo>
                      <a:pt x="468" y="0"/>
                    </a:moveTo>
                    <a:lnTo>
                      <a:pt x="438" y="0"/>
                    </a:lnTo>
                    <a:lnTo>
                      <a:pt x="408" y="4"/>
                    </a:lnTo>
                    <a:lnTo>
                      <a:pt x="374" y="10"/>
                    </a:lnTo>
                    <a:lnTo>
                      <a:pt x="336" y="22"/>
                    </a:lnTo>
                    <a:lnTo>
                      <a:pt x="296" y="38"/>
                    </a:lnTo>
                    <a:lnTo>
                      <a:pt x="250" y="60"/>
                    </a:lnTo>
                    <a:lnTo>
                      <a:pt x="230" y="70"/>
                    </a:lnTo>
                    <a:lnTo>
                      <a:pt x="204" y="86"/>
                    </a:lnTo>
                    <a:lnTo>
                      <a:pt x="174" y="104"/>
                    </a:lnTo>
                    <a:lnTo>
                      <a:pt x="142" y="122"/>
                    </a:lnTo>
                    <a:lnTo>
                      <a:pt x="106" y="140"/>
                    </a:lnTo>
                    <a:lnTo>
                      <a:pt x="70" y="154"/>
                    </a:lnTo>
                    <a:lnTo>
                      <a:pt x="34" y="164"/>
                    </a:lnTo>
                    <a:lnTo>
                      <a:pt x="0" y="168"/>
                    </a:lnTo>
                    <a:lnTo>
                      <a:pt x="0" y="196"/>
                    </a:lnTo>
                    <a:lnTo>
                      <a:pt x="34" y="192"/>
                    </a:lnTo>
                    <a:lnTo>
                      <a:pt x="70" y="182"/>
                    </a:lnTo>
                    <a:lnTo>
                      <a:pt x="106" y="168"/>
                    </a:lnTo>
                    <a:lnTo>
                      <a:pt x="142" y="150"/>
                    </a:lnTo>
                    <a:lnTo>
                      <a:pt x="174" y="132"/>
                    </a:lnTo>
                    <a:lnTo>
                      <a:pt x="204" y="114"/>
                    </a:lnTo>
                    <a:lnTo>
                      <a:pt x="230" y="98"/>
                    </a:lnTo>
                    <a:lnTo>
                      <a:pt x="250" y="88"/>
                    </a:lnTo>
                    <a:lnTo>
                      <a:pt x="296" y="66"/>
                    </a:lnTo>
                    <a:lnTo>
                      <a:pt x="336" y="50"/>
                    </a:lnTo>
                    <a:lnTo>
                      <a:pt x="374" y="38"/>
                    </a:lnTo>
                    <a:lnTo>
                      <a:pt x="408" y="32"/>
                    </a:lnTo>
                    <a:lnTo>
                      <a:pt x="438" y="28"/>
                    </a:lnTo>
                    <a:lnTo>
                      <a:pt x="468" y="28"/>
                    </a:lnTo>
                    <a:lnTo>
                      <a:pt x="496" y="28"/>
                    </a:lnTo>
                    <a:lnTo>
                      <a:pt x="526" y="32"/>
                    </a:lnTo>
                    <a:lnTo>
                      <a:pt x="560" y="38"/>
                    </a:lnTo>
                    <a:lnTo>
                      <a:pt x="598" y="50"/>
                    </a:lnTo>
                    <a:lnTo>
                      <a:pt x="638" y="66"/>
                    </a:lnTo>
                    <a:lnTo>
                      <a:pt x="684" y="88"/>
                    </a:lnTo>
                    <a:lnTo>
                      <a:pt x="704" y="98"/>
                    </a:lnTo>
                    <a:lnTo>
                      <a:pt x="730" y="114"/>
                    </a:lnTo>
                    <a:lnTo>
                      <a:pt x="760" y="132"/>
                    </a:lnTo>
                    <a:lnTo>
                      <a:pt x="792" y="150"/>
                    </a:lnTo>
                    <a:lnTo>
                      <a:pt x="828" y="168"/>
                    </a:lnTo>
                    <a:lnTo>
                      <a:pt x="864" y="182"/>
                    </a:lnTo>
                    <a:lnTo>
                      <a:pt x="900" y="192"/>
                    </a:lnTo>
                    <a:lnTo>
                      <a:pt x="934" y="196"/>
                    </a:lnTo>
                    <a:lnTo>
                      <a:pt x="934" y="168"/>
                    </a:lnTo>
                    <a:lnTo>
                      <a:pt x="900" y="164"/>
                    </a:lnTo>
                    <a:lnTo>
                      <a:pt x="864" y="154"/>
                    </a:lnTo>
                    <a:lnTo>
                      <a:pt x="828" y="140"/>
                    </a:lnTo>
                    <a:lnTo>
                      <a:pt x="792" y="122"/>
                    </a:lnTo>
                    <a:lnTo>
                      <a:pt x="760" y="104"/>
                    </a:lnTo>
                    <a:lnTo>
                      <a:pt x="730" y="86"/>
                    </a:lnTo>
                    <a:lnTo>
                      <a:pt x="704" y="70"/>
                    </a:lnTo>
                    <a:lnTo>
                      <a:pt x="684" y="60"/>
                    </a:lnTo>
                    <a:lnTo>
                      <a:pt x="638" y="38"/>
                    </a:lnTo>
                    <a:lnTo>
                      <a:pt x="598" y="22"/>
                    </a:lnTo>
                    <a:lnTo>
                      <a:pt x="560" y="10"/>
                    </a:lnTo>
                    <a:lnTo>
                      <a:pt x="526" y="4"/>
                    </a:lnTo>
                    <a:lnTo>
                      <a:pt x="496" y="0"/>
                    </a:lnTo>
                    <a:lnTo>
                      <a:pt x="468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50" name="Rectangle 18"/>
              <p:cNvSpPr>
                <a:spLocks noChangeArrowheads="1"/>
              </p:cNvSpPr>
              <p:nvPr/>
            </p:nvSpPr>
            <p:spPr bwMode="auto">
              <a:xfrm>
                <a:off x="3505" y="2061"/>
                <a:ext cx="70" cy="180"/>
              </a:xfrm>
              <a:prstGeom prst="rect">
                <a:avLst/>
              </a:prstGeom>
              <a:solidFill>
                <a:srgbClr val="FFFFFF"/>
              </a:solidFill>
              <a:ln w="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51" name="Freeform 19"/>
              <p:cNvSpPr>
                <a:spLocks/>
              </p:cNvSpPr>
              <p:nvPr/>
            </p:nvSpPr>
            <p:spPr bwMode="auto">
              <a:xfrm>
                <a:off x="2348" y="2381"/>
                <a:ext cx="523" cy="739"/>
              </a:xfrm>
              <a:custGeom>
                <a:avLst/>
                <a:gdLst>
                  <a:gd name="T0" fmla="*/ 0 w 150"/>
                  <a:gd name="T1" fmla="*/ 52 h 254"/>
                  <a:gd name="T2" fmla="*/ 6 w 150"/>
                  <a:gd name="T3" fmla="*/ 24 h 254"/>
                  <a:gd name="T4" fmla="*/ 14 w 150"/>
                  <a:gd name="T5" fmla="*/ 8 h 254"/>
                  <a:gd name="T6" fmla="*/ 26 w 150"/>
                  <a:gd name="T7" fmla="*/ 0 h 254"/>
                  <a:gd name="T8" fmla="*/ 36 w 150"/>
                  <a:gd name="T9" fmla="*/ 4 h 254"/>
                  <a:gd name="T10" fmla="*/ 44 w 150"/>
                  <a:gd name="T11" fmla="*/ 14 h 254"/>
                  <a:gd name="T12" fmla="*/ 52 w 150"/>
                  <a:gd name="T13" fmla="*/ 30 h 254"/>
                  <a:gd name="T14" fmla="*/ 60 w 150"/>
                  <a:gd name="T15" fmla="*/ 50 h 254"/>
                  <a:gd name="T16" fmla="*/ 66 w 150"/>
                  <a:gd name="T17" fmla="*/ 70 h 254"/>
                  <a:gd name="T18" fmla="*/ 72 w 150"/>
                  <a:gd name="T19" fmla="*/ 94 h 254"/>
                  <a:gd name="T20" fmla="*/ 78 w 150"/>
                  <a:gd name="T21" fmla="*/ 124 h 254"/>
                  <a:gd name="T22" fmla="*/ 84 w 150"/>
                  <a:gd name="T23" fmla="*/ 158 h 254"/>
                  <a:gd name="T24" fmla="*/ 92 w 150"/>
                  <a:gd name="T25" fmla="*/ 190 h 254"/>
                  <a:gd name="T26" fmla="*/ 98 w 150"/>
                  <a:gd name="T27" fmla="*/ 218 h 254"/>
                  <a:gd name="T28" fmla="*/ 108 w 150"/>
                  <a:gd name="T29" fmla="*/ 240 h 254"/>
                  <a:gd name="T30" fmla="*/ 116 w 150"/>
                  <a:gd name="T31" fmla="*/ 252 h 254"/>
                  <a:gd name="T32" fmla="*/ 128 w 150"/>
                  <a:gd name="T33" fmla="*/ 254 h 254"/>
                  <a:gd name="T34" fmla="*/ 136 w 150"/>
                  <a:gd name="T35" fmla="*/ 248 h 254"/>
                  <a:gd name="T36" fmla="*/ 142 w 150"/>
                  <a:gd name="T37" fmla="*/ 238 h 254"/>
                  <a:gd name="T38" fmla="*/ 148 w 150"/>
                  <a:gd name="T39" fmla="*/ 226 h 254"/>
                  <a:gd name="T40" fmla="*/ 150 w 150"/>
                  <a:gd name="T41" fmla="*/ 214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0" h="254">
                    <a:moveTo>
                      <a:pt x="0" y="52"/>
                    </a:moveTo>
                    <a:lnTo>
                      <a:pt x="6" y="24"/>
                    </a:lnTo>
                    <a:lnTo>
                      <a:pt x="14" y="8"/>
                    </a:lnTo>
                    <a:lnTo>
                      <a:pt x="26" y="0"/>
                    </a:lnTo>
                    <a:lnTo>
                      <a:pt x="36" y="4"/>
                    </a:lnTo>
                    <a:lnTo>
                      <a:pt x="44" y="14"/>
                    </a:lnTo>
                    <a:lnTo>
                      <a:pt x="52" y="30"/>
                    </a:lnTo>
                    <a:lnTo>
                      <a:pt x="60" y="50"/>
                    </a:lnTo>
                    <a:lnTo>
                      <a:pt x="66" y="70"/>
                    </a:lnTo>
                    <a:lnTo>
                      <a:pt x="72" y="94"/>
                    </a:lnTo>
                    <a:lnTo>
                      <a:pt x="78" y="124"/>
                    </a:lnTo>
                    <a:lnTo>
                      <a:pt x="84" y="158"/>
                    </a:lnTo>
                    <a:lnTo>
                      <a:pt x="92" y="190"/>
                    </a:lnTo>
                    <a:lnTo>
                      <a:pt x="98" y="218"/>
                    </a:lnTo>
                    <a:lnTo>
                      <a:pt x="108" y="240"/>
                    </a:lnTo>
                    <a:lnTo>
                      <a:pt x="116" y="252"/>
                    </a:lnTo>
                    <a:lnTo>
                      <a:pt x="128" y="254"/>
                    </a:lnTo>
                    <a:lnTo>
                      <a:pt x="136" y="248"/>
                    </a:lnTo>
                    <a:lnTo>
                      <a:pt x="142" y="238"/>
                    </a:lnTo>
                    <a:lnTo>
                      <a:pt x="148" y="226"/>
                    </a:lnTo>
                    <a:lnTo>
                      <a:pt x="150" y="214"/>
                    </a:lnTo>
                  </a:path>
                </a:pathLst>
              </a:custGeom>
              <a:noFill/>
              <a:ln w="6350">
                <a:solidFill>
                  <a:srgbClr val="FF172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52" name="Freeform 20"/>
              <p:cNvSpPr>
                <a:spLocks/>
              </p:cNvSpPr>
              <p:nvPr/>
            </p:nvSpPr>
            <p:spPr bwMode="auto">
              <a:xfrm>
                <a:off x="2223" y="2387"/>
                <a:ext cx="990" cy="727"/>
              </a:xfrm>
              <a:custGeom>
                <a:avLst/>
                <a:gdLst>
                  <a:gd name="T0" fmla="*/ 284 w 284"/>
                  <a:gd name="T1" fmla="*/ 44 h 250"/>
                  <a:gd name="T2" fmla="*/ 270 w 284"/>
                  <a:gd name="T3" fmla="*/ 28 h 250"/>
                  <a:gd name="T4" fmla="*/ 248 w 284"/>
                  <a:gd name="T5" fmla="*/ 14 h 250"/>
                  <a:gd name="T6" fmla="*/ 222 w 284"/>
                  <a:gd name="T7" fmla="*/ 4 h 250"/>
                  <a:gd name="T8" fmla="*/ 190 w 284"/>
                  <a:gd name="T9" fmla="*/ 0 h 250"/>
                  <a:gd name="T10" fmla="*/ 162 w 284"/>
                  <a:gd name="T11" fmla="*/ 4 h 250"/>
                  <a:gd name="T12" fmla="*/ 138 w 284"/>
                  <a:gd name="T13" fmla="*/ 14 h 250"/>
                  <a:gd name="T14" fmla="*/ 116 w 284"/>
                  <a:gd name="T15" fmla="*/ 26 h 250"/>
                  <a:gd name="T16" fmla="*/ 98 w 284"/>
                  <a:gd name="T17" fmla="*/ 38 h 250"/>
                  <a:gd name="T18" fmla="*/ 86 w 284"/>
                  <a:gd name="T19" fmla="*/ 48 h 250"/>
                  <a:gd name="T20" fmla="*/ 76 w 284"/>
                  <a:gd name="T21" fmla="*/ 58 h 250"/>
                  <a:gd name="T22" fmla="*/ 62 w 284"/>
                  <a:gd name="T23" fmla="*/ 76 h 250"/>
                  <a:gd name="T24" fmla="*/ 48 w 284"/>
                  <a:gd name="T25" fmla="*/ 96 h 250"/>
                  <a:gd name="T26" fmla="*/ 32 w 284"/>
                  <a:gd name="T27" fmla="*/ 120 h 250"/>
                  <a:gd name="T28" fmla="*/ 18 w 284"/>
                  <a:gd name="T29" fmla="*/ 144 h 250"/>
                  <a:gd name="T30" fmla="*/ 8 w 284"/>
                  <a:gd name="T31" fmla="*/ 168 h 250"/>
                  <a:gd name="T32" fmla="*/ 0 w 284"/>
                  <a:gd name="T33" fmla="*/ 196 h 250"/>
                  <a:gd name="T34" fmla="*/ 0 w 284"/>
                  <a:gd name="T35" fmla="*/ 220 h 250"/>
                  <a:gd name="T36" fmla="*/ 2 w 284"/>
                  <a:gd name="T37" fmla="*/ 236 h 250"/>
                  <a:gd name="T38" fmla="*/ 6 w 284"/>
                  <a:gd name="T39" fmla="*/ 244 h 250"/>
                  <a:gd name="T40" fmla="*/ 10 w 284"/>
                  <a:gd name="T41" fmla="*/ 248 h 250"/>
                  <a:gd name="T42" fmla="*/ 16 w 284"/>
                  <a:gd name="T43" fmla="*/ 250 h 250"/>
                  <a:gd name="T44" fmla="*/ 20 w 284"/>
                  <a:gd name="T45" fmla="*/ 250 h 250"/>
                  <a:gd name="T46" fmla="*/ 24 w 284"/>
                  <a:gd name="T47" fmla="*/ 246 h 250"/>
                  <a:gd name="T48" fmla="*/ 28 w 284"/>
                  <a:gd name="T49" fmla="*/ 242 h 250"/>
                  <a:gd name="T50" fmla="*/ 30 w 284"/>
                  <a:gd name="T51" fmla="*/ 236 h 250"/>
                  <a:gd name="T52" fmla="*/ 32 w 284"/>
                  <a:gd name="T53" fmla="*/ 230 h 250"/>
                  <a:gd name="T54" fmla="*/ 32 w 284"/>
                  <a:gd name="T55" fmla="*/ 218 h 250"/>
                  <a:gd name="T56" fmla="*/ 32 w 284"/>
                  <a:gd name="T57" fmla="*/ 196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84" h="250">
                    <a:moveTo>
                      <a:pt x="284" y="44"/>
                    </a:moveTo>
                    <a:lnTo>
                      <a:pt x="270" y="28"/>
                    </a:lnTo>
                    <a:lnTo>
                      <a:pt x="248" y="14"/>
                    </a:lnTo>
                    <a:lnTo>
                      <a:pt x="222" y="4"/>
                    </a:lnTo>
                    <a:lnTo>
                      <a:pt x="190" y="0"/>
                    </a:lnTo>
                    <a:lnTo>
                      <a:pt x="162" y="4"/>
                    </a:lnTo>
                    <a:lnTo>
                      <a:pt x="138" y="14"/>
                    </a:lnTo>
                    <a:lnTo>
                      <a:pt x="116" y="26"/>
                    </a:lnTo>
                    <a:lnTo>
                      <a:pt x="98" y="38"/>
                    </a:lnTo>
                    <a:lnTo>
                      <a:pt x="86" y="48"/>
                    </a:lnTo>
                    <a:lnTo>
                      <a:pt x="76" y="58"/>
                    </a:lnTo>
                    <a:lnTo>
                      <a:pt x="62" y="76"/>
                    </a:lnTo>
                    <a:lnTo>
                      <a:pt x="48" y="96"/>
                    </a:lnTo>
                    <a:lnTo>
                      <a:pt x="32" y="120"/>
                    </a:lnTo>
                    <a:lnTo>
                      <a:pt x="18" y="144"/>
                    </a:lnTo>
                    <a:lnTo>
                      <a:pt x="8" y="168"/>
                    </a:lnTo>
                    <a:lnTo>
                      <a:pt x="0" y="196"/>
                    </a:lnTo>
                    <a:lnTo>
                      <a:pt x="0" y="220"/>
                    </a:lnTo>
                    <a:lnTo>
                      <a:pt x="2" y="236"/>
                    </a:lnTo>
                    <a:lnTo>
                      <a:pt x="6" y="244"/>
                    </a:lnTo>
                    <a:lnTo>
                      <a:pt x="10" y="248"/>
                    </a:lnTo>
                    <a:lnTo>
                      <a:pt x="16" y="250"/>
                    </a:lnTo>
                    <a:lnTo>
                      <a:pt x="20" y="250"/>
                    </a:lnTo>
                    <a:lnTo>
                      <a:pt x="24" y="246"/>
                    </a:lnTo>
                    <a:lnTo>
                      <a:pt x="28" y="242"/>
                    </a:lnTo>
                    <a:lnTo>
                      <a:pt x="30" y="236"/>
                    </a:lnTo>
                    <a:lnTo>
                      <a:pt x="32" y="230"/>
                    </a:lnTo>
                    <a:lnTo>
                      <a:pt x="32" y="218"/>
                    </a:lnTo>
                    <a:lnTo>
                      <a:pt x="32" y="196"/>
                    </a:lnTo>
                  </a:path>
                </a:pathLst>
              </a:custGeom>
              <a:noFill/>
              <a:ln w="6350">
                <a:solidFill>
                  <a:srgbClr val="FF172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53" name="Freeform 21"/>
              <p:cNvSpPr>
                <a:spLocks/>
              </p:cNvSpPr>
              <p:nvPr/>
            </p:nvSpPr>
            <p:spPr bwMode="auto">
              <a:xfrm>
                <a:off x="3526" y="2375"/>
                <a:ext cx="42" cy="64"/>
              </a:xfrm>
              <a:custGeom>
                <a:avLst/>
                <a:gdLst>
                  <a:gd name="T0" fmla="*/ 0 w 12"/>
                  <a:gd name="T1" fmla="*/ 0 h 22"/>
                  <a:gd name="T2" fmla="*/ 6 w 12"/>
                  <a:gd name="T3" fmla="*/ 4 h 22"/>
                  <a:gd name="T4" fmla="*/ 12 w 12"/>
                  <a:gd name="T5" fmla="*/ 0 h 22"/>
                  <a:gd name="T6" fmla="*/ 8 w 12"/>
                  <a:gd name="T7" fmla="*/ 12 h 22"/>
                  <a:gd name="T8" fmla="*/ 6 w 12"/>
                  <a:gd name="T9" fmla="*/ 22 h 22"/>
                  <a:gd name="T10" fmla="*/ 2 w 12"/>
                  <a:gd name="T11" fmla="*/ 12 h 22"/>
                  <a:gd name="T12" fmla="*/ 0 w 12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22">
                    <a:moveTo>
                      <a:pt x="0" y="0"/>
                    </a:moveTo>
                    <a:lnTo>
                      <a:pt x="6" y="4"/>
                    </a:lnTo>
                    <a:lnTo>
                      <a:pt x="12" y="0"/>
                    </a:lnTo>
                    <a:lnTo>
                      <a:pt x="8" y="12"/>
                    </a:lnTo>
                    <a:lnTo>
                      <a:pt x="6" y="22"/>
                    </a:lnTo>
                    <a:lnTo>
                      <a:pt x="2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1721"/>
              </a:solidFill>
              <a:ln w="0">
                <a:solidFill>
                  <a:srgbClr val="FF172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54" name="Freeform 22"/>
              <p:cNvSpPr>
                <a:spLocks/>
              </p:cNvSpPr>
              <p:nvPr/>
            </p:nvSpPr>
            <p:spPr bwMode="auto">
              <a:xfrm>
                <a:off x="3526" y="2375"/>
                <a:ext cx="42" cy="64"/>
              </a:xfrm>
              <a:custGeom>
                <a:avLst/>
                <a:gdLst>
                  <a:gd name="T0" fmla="*/ 0 w 12"/>
                  <a:gd name="T1" fmla="*/ 0 h 22"/>
                  <a:gd name="T2" fmla="*/ 6 w 12"/>
                  <a:gd name="T3" fmla="*/ 4 h 22"/>
                  <a:gd name="T4" fmla="*/ 12 w 12"/>
                  <a:gd name="T5" fmla="*/ 0 h 22"/>
                  <a:gd name="T6" fmla="*/ 8 w 12"/>
                  <a:gd name="T7" fmla="*/ 12 h 22"/>
                  <a:gd name="T8" fmla="*/ 6 w 12"/>
                  <a:gd name="T9" fmla="*/ 22 h 22"/>
                  <a:gd name="T10" fmla="*/ 2 w 12"/>
                  <a:gd name="T11" fmla="*/ 12 h 22"/>
                  <a:gd name="T12" fmla="*/ 0 w 12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22">
                    <a:moveTo>
                      <a:pt x="0" y="0"/>
                    </a:moveTo>
                    <a:lnTo>
                      <a:pt x="6" y="4"/>
                    </a:lnTo>
                    <a:lnTo>
                      <a:pt x="12" y="0"/>
                    </a:lnTo>
                    <a:lnTo>
                      <a:pt x="8" y="12"/>
                    </a:lnTo>
                    <a:lnTo>
                      <a:pt x="6" y="22"/>
                    </a:lnTo>
                    <a:lnTo>
                      <a:pt x="2" y="12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FF172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55" name="Freeform 23"/>
              <p:cNvSpPr>
                <a:spLocks/>
              </p:cNvSpPr>
              <p:nvPr/>
            </p:nvSpPr>
            <p:spPr bwMode="auto">
              <a:xfrm>
                <a:off x="2334" y="2678"/>
                <a:ext cx="56" cy="64"/>
              </a:xfrm>
              <a:custGeom>
                <a:avLst/>
                <a:gdLst>
                  <a:gd name="T0" fmla="*/ 6 w 16"/>
                  <a:gd name="T1" fmla="*/ 0 h 22"/>
                  <a:gd name="T2" fmla="*/ 8 w 16"/>
                  <a:gd name="T3" fmla="*/ 6 h 22"/>
                  <a:gd name="T4" fmla="*/ 16 w 16"/>
                  <a:gd name="T5" fmla="*/ 6 h 22"/>
                  <a:gd name="T6" fmla="*/ 8 w 16"/>
                  <a:gd name="T7" fmla="*/ 14 h 22"/>
                  <a:gd name="T8" fmla="*/ 0 w 16"/>
                  <a:gd name="T9" fmla="*/ 22 h 22"/>
                  <a:gd name="T10" fmla="*/ 2 w 16"/>
                  <a:gd name="T11" fmla="*/ 10 h 22"/>
                  <a:gd name="T12" fmla="*/ 6 w 16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22">
                    <a:moveTo>
                      <a:pt x="6" y="0"/>
                    </a:moveTo>
                    <a:lnTo>
                      <a:pt x="8" y="6"/>
                    </a:lnTo>
                    <a:lnTo>
                      <a:pt x="16" y="6"/>
                    </a:lnTo>
                    <a:lnTo>
                      <a:pt x="8" y="14"/>
                    </a:lnTo>
                    <a:lnTo>
                      <a:pt x="0" y="22"/>
                    </a:lnTo>
                    <a:lnTo>
                      <a:pt x="2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1721"/>
              </a:solidFill>
              <a:ln w="0">
                <a:solidFill>
                  <a:srgbClr val="FF172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56" name="Freeform 24"/>
              <p:cNvSpPr>
                <a:spLocks/>
              </p:cNvSpPr>
              <p:nvPr/>
            </p:nvSpPr>
            <p:spPr bwMode="auto">
              <a:xfrm>
                <a:off x="2334" y="2678"/>
                <a:ext cx="56" cy="64"/>
              </a:xfrm>
              <a:custGeom>
                <a:avLst/>
                <a:gdLst>
                  <a:gd name="T0" fmla="*/ 6 w 16"/>
                  <a:gd name="T1" fmla="*/ 0 h 22"/>
                  <a:gd name="T2" fmla="*/ 8 w 16"/>
                  <a:gd name="T3" fmla="*/ 6 h 22"/>
                  <a:gd name="T4" fmla="*/ 16 w 16"/>
                  <a:gd name="T5" fmla="*/ 6 h 22"/>
                  <a:gd name="T6" fmla="*/ 8 w 16"/>
                  <a:gd name="T7" fmla="*/ 14 h 22"/>
                  <a:gd name="T8" fmla="*/ 0 w 16"/>
                  <a:gd name="T9" fmla="*/ 22 h 22"/>
                  <a:gd name="T10" fmla="*/ 2 w 16"/>
                  <a:gd name="T11" fmla="*/ 10 h 22"/>
                  <a:gd name="T12" fmla="*/ 6 w 16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22">
                    <a:moveTo>
                      <a:pt x="6" y="0"/>
                    </a:moveTo>
                    <a:lnTo>
                      <a:pt x="8" y="6"/>
                    </a:lnTo>
                    <a:lnTo>
                      <a:pt x="16" y="6"/>
                    </a:lnTo>
                    <a:lnTo>
                      <a:pt x="8" y="14"/>
                    </a:lnTo>
                    <a:lnTo>
                      <a:pt x="0" y="22"/>
                    </a:lnTo>
                    <a:lnTo>
                      <a:pt x="2" y="10"/>
                    </a:lnTo>
                    <a:lnTo>
                      <a:pt x="6" y="0"/>
                    </a:lnTo>
                  </a:path>
                </a:pathLst>
              </a:custGeom>
              <a:noFill/>
              <a:ln w="0">
                <a:solidFill>
                  <a:srgbClr val="FF172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57" name="Freeform 25"/>
              <p:cNvSpPr>
                <a:spLocks/>
              </p:cNvSpPr>
              <p:nvPr/>
            </p:nvSpPr>
            <p:spPr bwMode="auto">
              <a:xfrm>
                <a:off x="3366" y="1880"/>
                <a:ext cx="181" cy="1229"/>
              </a:xfrm>
              <a:custGeom>
                <a:avLst/>
                <a:gdLst>
                  <a:gd name="T0" fmla="*/ 52 w 52"/>
                  <a:gd name="T1" fmla="*/ 0 h 422"/>
                  <a:gd name="T2" fmla="*/ 52 w 52"/>
                  <a:gd name="T3" fmla="*/ 344 h 422"/>
                  <a:gd name="T4" fmla="*/ 52 w 52"/>
                  <a:gd name="T5" fmla="*/ 348 h 422"/>
                  <a:gd name="T6" fmla="*/ 50 w 52"/>
                  <a:gd name="T7" fmla="*/ 360 h 422"/>
                  <a:gd name="T8" fmla="*/ 50 w 52"/>
                  <a:gd name="T9" fmla="*/ 376 h 422"/>
                  <a:gd name="T10" fmla="*/ 48 w 52"/>
                  <a:gd name="T11" fmla="*/ 394 h 422"/>
                  <a:gd name="T12" fmla="*/ 42 w 52"/>
                  <a:gd name="T13" fmla="*/ 408 h 422"/>
                  <a:gd name="T14" fmla="*/ 36 w 52"/>
                  <a:gd name="T15" fmla="*/ 420 h 422"/>
                  <a:gd name="T16" fmla="*/ 26 w 52"/>
                  <a:gd name="T17" fmla="*/ 422 h 422"/>
                  <a:gd name="T18" fmla="*/ 20 w 52"/>
                  <a:gd name="T19" fmla="*/ 420 h 422"/>
                  <a:gd name="T20" fmla="*/ 12 w 52"/>
                  <a:gd name="T21" fmla="*/ 412 h 422"/>
                  <a:gd name="T22" fmla="*/ 6 w 52"/>
                  <a:gd name="T23" fmla="*/ 398 h 422"/>
                  <a:gd name="T24" fmla="*/ 0 w 52"/>
                  <a:gd name="T25" fmla="*/ 374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" h="422">
                    <a:moveTo>
                      <a:pt x="52" y="0"/>
                    </a:moveTo>
                    <a:lnTo>
                      <a:pt x="52" y="344"/>
                    </a:lnTo>
                    <a:lnTo>
                      <a:pt x="52" y="348"/>
                    </a:lnTo>
                    <a:lnTo>
                      <a:pt x="50" y="360"/>
                    </a:lnTo>
                    <a:lnTo>
                      <a:pt x="50" y="376"/>
                    </a:lnTo>
                    <a:lnTo>
                      <a:pt x="48" y="394"/>
                    </a:lnTo>
                    <a:lnTo>
                      <a:pt x="42" y="408"/>
                    </a:lnTo>
                    <a:lnTo>
                      <a:pt x="36" y="420"/>
                    </a:lnTo>
                    <a:lnTo>
                      <a:pt x="26" y="422"/>
                    </a:lnTo>
                    <a:lnTo>
                      <a:pt x="20" y="420"/>
                    </a:lnTo>
                    <a:lnTo>
                      <a:pt x="12" y="412"/>
                    </a:lnTo>
                    <a:lnTo>
                      <a:pt x="6" y="398"/>
                    </a:lnTo>
                    <a:lnTo>
                      <a:pt x="0" y="374"/>
                    </a:lnTo>
                  </a:path>
                </a:pathLst>
              </a:custGeom>
              <a:noFill/>
              <a:ln w="6350">
                <a:solidFill>
                  <a:srgbClr val="FF172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58" name="Rectangle 26"/>
              <p:cNvSpPr>
                <a:spLocks noChangeArrowheads="1"/>
              </p:cNvSpPr>
              <p:nvPr/>
            </p:nvSpPr>
            <p:spPr bwMode="auto">
              <a:xfrm flipH="1">
                <a:off x="2847" y="3400"/>
                <a:ext cx="143" cy="1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75777A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fr-FR"/>
              </a:p>
            </p:txBody>
          </p:sp>
          <p:sp>
            <p:nvSpPr>
              <p:cNvPr id="18459" name="Rectangle 27"/>
              <p:cNvSpPr>
                <a:spLocks noChangeArrowheads="1"/>
              </p:cNvSpPr>
              <p:nvPr/>
            </p:nvSpPr>
            <p:spPr bwMode="auto">
              <a:xfrm flipH="1">
                <a:off x="2847" y="1962"/>
                <a:ext cx="143" cy="1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75777A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fr-FR"/>
              </a:p>
            </p:txBody>
          </p:sp>
        </p:grpSp>
        <p:sp>
          <p:nvSpPr>
            <p:cNvPr id="18460" name="Text Box 28"/>
            <p:cNvSpPr txBox="1">
              <a:spLocks noChangeArrowheads="1"/>
            </p:cNvSpPr>
            <p:nvPr/>
          </p:nvSpPr>
          <p:spPr bwMode="auto">
            <a:xfrm>
              <a:off x="7648" y="10378"/>
              <a:ext cx="970" cy="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DCBE4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444547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en-GB" sz="1200" i="1">
                  <a:solidFill>
                    <a:srgbClr val="000000"/>
                  </a:solidFill>
                </a:rPr>
                <a:t>I(t)</a:t>
              </a:r>
              <a:endParaRPr lang="fr-FR" sz="2400">
                <a:latin typeface="Georgia" pitchFamily="18" charset="0"/>
              </a:endParaRPr>
            </a:p>
          </p:txBody>
        </p:sp>
        <p:sp>
          <p:nvSpPr>
            <p:cNvPr id="18461" name="Line 29"/>
            <p:cNvSpPr>
              <a:spLocks noChangeShapeType="1"/>
            </p:cNvSpPr>
            <p:nvPr/>
          </p:nvSpPr>
          <p:spPr bwMode="auto">
            <a:xfrm flipH="1">
              <a:off x="6434" y="10014"/>
              <a:ext cx="59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444547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462" name="Line 30"/>
            <p:cNvSpPr>
              <a:spLocks noChangeShapeType="1"/>
            </p:cNvSpPr>
            <p:nvPr/>
          </p:nvSpPr>
          <p:spPr bwMode="auto">
            <a:xfrm flipH="1">
              <a:off x="5163" y="10484"/>
              <a:ext cx="1772" cy="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444547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463" name="Line 31"/>
            <p:cNvSpPr>
              <a:spLocks noChangeShapeType="1"/>
            </p:cNvSpPr>
            <p:nvPr/>
          </p:nvSpPr>
          <p:spPr bwMode="auto">
            <a:xfrm flipV="1">
              <a:off x="7623" y="10301"/>
              <a:ext cx="607" cy="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444547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464" name="Text Box 32"/>
            <p:cNvSpPr txBox="1">
              <a:spLocks noChangeArrowheads="1"/>
            </p:cNvSpPr>
            <p:nvPr/>
          </p:nvSpPr>
          <p:spPr bwMode="auto">
            <a:xfrm>
              <a:off x="8366" y="10074"/>
              <a:ext cx="755" cy="44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200">
                  <a:solidFill>
                    <a:srgbClr val="000000"/>
                  </a:solidFill>
                  <a:latin typeface="Georgia" pitchFamily="18" charset="0"/>
                </a:rPr>
                <a:t>FFT</a:t>
              </a:r>
              <a:endParaRPr lang="fr-FR" sz="2400">
                <a:latin typeface="Georgia" pitchFamily="18" charset="0"/>
              </a:endParaRPr>
            </a:p>
          </p:txBody>
        </p:sp>
        <p:sp>
          <p:nvSpPr>
            <p:cNvPr id="18465" name="Text Box 33"/>
            <p:cNvSpPr txBox="1">
              <a:spLocks noChangeArrowheads="1"/>
            </p:cNvSpPr>
            <p:nvPr/>
          </p:nvSpPr>
          <p:spPr bwMode="auto">
            <a:xfrm>
              <a:off x="9770" y="10049"/>
              <a:ext cx="1165" cy="4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200">
                  <a:solidFill>
                    <a:srgbClr val="000000"/>
                  </a:solidFill>
                </a:rPr>
                <a:t>Spectra</a:t>
              </a:r>
              <a:endParaRPr lang="fr-FR" sz="2400">
                <a:latin typeface="Georgia" pitchFamily="18" charset="0"/>
              </a:endParaRPr>
            </a:p>
          </p:txBody>
        </p:sp>
        <p:sp>
          <p:nvSpPr>
            <p:cNvPr id="18466" name="AutoShape 34"/>
            <p:cNvSpPr>
              <a:spLocks noChangeArrowheads="1"/>
            </p:cNvSpPr>
            <p:nvPr/>
          </p:nvSpPr>
          <p:spPr bwMode="auto">
            <a:xfrm rot="5400000" flipH="1">
              <a:off x="6872" y="9998"/>
              <a:ext cx="890" cy="642"/>
            </a:xfrm>
            <a:prstGeom prst="triangle">
              <a:avLst>
                <a:gd name="adj" fmla="val 50000"/>
              </a:avLst>
            </a:prstGeom>
            <a:solidFill>
              <a:srgbClr val="C7C9C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444547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467" name="Line 35"/>
            <p:cNvSpPr>
              <a:spLocks noChangeShapeType="1"/>
            </p:cNvSpPr>
            <p:nvPr/>
          </p:nvSpPr>
          <p:spPr bwMode="auto">
            <a:xfrm flipV="1">
              <a:off x="5177" y="9926"/>
              <a:ext cx="0" cy="56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468" name="Line 36"/>
            <p:cNvSpPr>
              <a:spLocks noChangeShapeType="1"/>
            </p:cNvSpPr>
            <p:nvPr/>
          </p:nvSpPr>
          <p:spPr bwMode="auto">
            <a:xfrm flipV="1">
              <a:off x="9172" y="10286"/>
              <a:ext cx="607" cy="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444547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8475" name="Group 43"/>
          <p:cNvGrpSpPr>
            <a:grpSpLocks/>
          </p:cNvGrpSpPr>
          <p:nvPr/>
        </p:nvGrpSpPr>
        <p:grpSpPr bwMode="auto">
          <a:xfrm>
            <a:off x="2627313" y="1484313"/>
            <a:ext cx="3529012" cy="5616575"/>
            <a:chOff x="1655" y="935"/>
            <a:chExt cx="2223" cy="3538"/>
          </a:xfrm>
        </p:grpSpPr>
        <p:pic>
          <p:nvPicPr>
            <p:cNvPr id="18438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5" y="935"/>
              <a:ext cx="1996" cy="14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469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0" y="2386"/>
              <a:ext cx="2178" cy="19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70" name="Text Box 38"/>
            <p:cNvSpPr txBox="1">
              <a:spLocks noChangeArrowheads="1"/>
            </p:cNvSpPr>
            <p:nvPr/>
          </p:nvSpPr>
          <p:spPr bwMode="auto">
            <a:xfrm>
              <a:off x="1682" y="4242"/>
              <a:ext cx="2196" cy="2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/>
                <a:t>  773               774           775      </a:t>
              </a:r>
            </a:p>
          </p:txBody>
        </p:sp>
        <p:sp>
          <p:nvSpPr>
            <p:cNvPr id="18471" name="Text Box 39"/>
            <p:cNvSpPr txBox="1">
              <a:spLocks noChangeArrowheads="1"/>
            </p:cNvSpPr>
            <p:nvPr/>
          </p:nvSpPr>
          <p:spPr bwMode="auto">
            <a:xfrm>
              <a:off x="2516" y="976"/>
              <a:ext cx="118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>
                  <a:solidFill>
                    <a:schemeClr val="hlink"/>
                  </a:solidFill>
                </a:rPr>
                <a:t>Mesures Cassini</a:t>
              </a:r>
            </a:p>
          </p:txBody>
        </p:sp>
        <p:sp>
          <p:nvSpPr>
            <p:cNvPr id="18472" name="Rectangle 40"/>
            <p:cNvSpPr>
              <a:spLocks noChangeArrowheads="1"/>
            </p:cNvSpPr>
            <p:nvPr/>
          </p:nvSpPr>
          <p:spPr bwMode="auto">
            <a:xfrm>
              <a:off x="2276" y="2618"/>
              <a:ext cx="101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fr-FR">
                  <a:solidFill>
                    <a:schemeClr val="hlink"/>
                  </a:solidFill>
                  <a:sym typeface="Wingdings" pitchFamily="2" charset="2"/>
                </a:rPr>
                <a:t>Mesures avec</a:t>
              </a:r>
            </a:p>
            <a:p>
              <a:pPr algn="ctr"/>
              <a:r>
                <a:rPr lang="fr-FR">
                  <a:solidFill>
                    <a:schemeClr val="hlink"/>
                  </a:solidFill>
                  <a:sym typeface="Wingdings" pitchFamily="2" charset="2"/>
                </a:rPr>
                <a:t>Orbirtrap?</a:t>
              </a:r>
            </a:p>
          </p:txBody>
        </p:sp>
        <p:sp>
          <p:nvSpPr>
            <p:cNvPr id="18473" name="Text Box 41"/>
            <p:cNvSpPr txBox="1">
              <a:spLocks noChangeArrowheads="1"/>
            </p:cNvSpPr>
            <p:nvPr/>
          </p:nvSpPr>
          <p:spPr bwMode="auto">
            <a:xfrm>
              <a:off x="2154" y="1979"/>
              <a:ext cx="1453" cy="17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200">
                  <a:solidFill>
                    <a:schemeClr val="tx2"/>
                  </a:solidFill>
                </a:rPr>
                <a:t>19    37   55  73 91             180 </a:t>
              </a:r>
            </a:p>
          </p:txBody>
        </p:sp>
      </p:grpSp>
      <p:sp>
        <p:nvSpPr>
          <p:cNvPr id="18474" name="Rectangle 42"/>
          <p:cNvSpPr>
            <a:spLocks noChangeArrowheads="1"/>
          </p:cNvSpPr>
          <p:nvPr/>
        </p:nvSpPr>
        <p:spPr bwMode="auto">
          <a:xfrm>
            <a:off x="2843213" y="3357563"/>
            <a:ext cx="2952750" cy="215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122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217024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619672" y="4653136"/>
            <a:ext cx="1056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Grenoble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7524328" y="3203684"/>
            <a:ext cx="1065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Budapest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9469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 descr="Large confetti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000" dirty="0" err="1" smtClean="0">
                <a:solidFill>
                  <a:srgbClr val="004080"/>
                </a:solidFill>
              </a:rPr>
              <a:t>Insititut</a:t>
            </a:r>
            <a:r>
              <a:rPr lang="fr-FR" sz="4000" dirty="0" smtClean="0">
                <a:solidFill>
                  <a:srgbClr val="004080"/>
                </a:solidFill>
              </a:rPr>
              <a:t> de Planétologie et </a:t>
            </a:r>
            <a:r>
              <a:rPr lang="fr-FR" sz="4000" dirty="0" err="1" smtClean="0">
                <a:solidFill>
                  <a:srgbClr val="004080"/>
                </a:solidFill>
              </a:rPr>
              <a:t>Astophysique</a:t>
            </a:r>
            <a:r>
              <a:rPr lang="fr-FR" sz="4000" dirty="0" smtClean="0">
                <a:solidFill>
                  <a:srgbClr val="004080"/>
                </a:solidFill>
              </a:rPr>
              <a:t> de Grenoble</a:t>
            </a:r>
            <a:endParaRPr lang="en-GB" sz="4000" dirty="0">
              <a:solidFill>
                <a:srgbClr val="004080"/>
              </a:solidFill>
            </a:endParaRPr>
          </a:p>
        </p:txBody>
      </p:sp>
      <p:sp>
        <p:nvSpPr>
          <p:cNvPr id="203782" name="Rectangle 6"/>
          <p:cNvSpPr>
            <a:spLocks noChangeArrowheads="1"/>
          </p:cNvSpPr>
          <p:nvPr/>
        </p:nvSpPr>
        <p:spPr bwMode="auto">
          <a:xfrm>
            <a:off x="1947863" y="1495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pic>
        <p:nvPicPr>
          <p:cNvPr id="203781" name="Picture 5" descr="plan_physiq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00200"/>
            <a:ext cx="6705600" cy="494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3783" name="Oval 7"/>
          <p:cNvSpPr>
            <a:spLocks noChangeArrowheads="1"/>
          </p:cNvSpPr>
          <p:nvPr/>
        </p:nvSpPr>
        <p:spPr bwMode="auto">
          <a:xfrm>
            <a:off x="2819400" y="3733800"/>
            <a:ext cx="533400" cy="381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104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37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37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78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576835"/>
            <a:ext cx="11520000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851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28625"/>
            <a:ext cx="8001000" cy="600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058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66688" y="4978400"/>
            <a:ext cx="8977312" cy="1879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82550">
              <a:lnSpc>
                <a:spcPct val="90000"/>
              </a:lnSpc>
            </a:pPr>
            <a:r>
              <a:rPr lang="fr-FR" sz="2400" b="1" dirty="0" err="1" smtClean="0">
                <a:solidFill>
                  <a:srgbClr val="0066FF"/>
                </a:solidFill>
              </a:rPr>
              <a:t>spécificities</a:t>
            </a:r>
            <a:r>
              <a:rPr lang="fr-FR" sz="2400" b="1" dirty="0" smtClean="0">
                <a:solidFill>
                  <a:srgbClr val="0066FF"/>
                </a:solidFill>
              </a:rPr>
              <a:t> of PLANETO</a:t>
            </a:r>
            <a:endParaRPr lang="fr-FR" sz="2400" b="1" dirty="0">
              <a:solidFill>
                <a:srgbClr val="0066FF"/>
              </a:solidFill>
            </a:endParaRPr>
          </a:p>
          <a:p>
            <a:pPr marL="82550">
              <a:lnSpc>
                <a:spcPct val="90000"/>
              </a:lnSpc>
            </a:pPr>
            <a:endParaRPr lang="fr-FR" sz="1000" b="1" dirty="0">
              <a:solidFill>
                <a:srgbClr val="0066FF"/>
              </a:solidFill>
            </a:endParaRPr>
          </a:p>
          <a:p>
            <a:pPr marL="82550" algn="l">
              <a:lnSpc>
                <a:spcPct val="90000"/>
              </a:lnSpc>
            </a:pPr>
            <a:r>
              <a:rPr lang="fr-FR" sz="1800" b="1" dirty="0"/>
              <a:t>* </a:t>
            </a:r>
            <a:r>
              <a:rPr lang="fr-FR" sz="1800" b="1" dirty="0" err="1" smtClean="0"/>
              <a:t>Interdisciplinarity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Astrophysics</a:t>
            </a:r>
            <a:r>
              <a:rPr lang="fr-FR" sz="1800" b="1" dirty="0" smtClean="0"/>
              <a:t> </a:t>
            </a:r>
            <a:r>
              <a:rPr lang="fr-FR" sz="1800" b="1" dirty="0"/>
              <a:t>- </a:t>
            </a:r>
            <a:r>
              <a:rPr lang="fr-FR" sz="1800" b="1" dirty="0" err="1" smtClean="0"/>
              <a:t>Chemistry</a:t>
            </a:r>
            <a:r>
              <a:rPr lang="fr-FR" sz="1800" b="1" dirty="0" smtClean="0"/>
              <a:t> </a:t>
            </a:r>
            <a:r>
              <a:rPr lang="fr-FR" sz="1800" b="1" dirty="0"/>
              <a:t>- ’’Géo’</a:t>
            </a:r>
            <a:r>
              <a:rPr lang="fr-FR" sz="1800" b="1" dirty="0" smtClean="0"/>
              <a:t>’</a:t>
            </a:r>
            <a:r>
              <a:rPr lang="fr-FR" sz="1800" b="1" dirty="0" err="1" smtClean="0"/>
              <a:t>physics</a:t>
            </a:r>
            <a:endParaRPr lang="fr-FR" sz="1800" b="1" dirty="0"/>
          </a:p>
          <a:p>
            <a:pPr marL="82550" algn="l">
              <a:lnSpc>
                <a:spcPct val="90000"/>
              </a:lnSpc>
            </a:pPr>
            <a:r>
              <a:rPr lang="fr-FR" sz="1800" b="1" dirty="0"/>
              <a:t>* </a:t>
            </a:r>
            <a:r>
              <a:rPr lang="fr-FR" sz="1800" b="1" dirty="0" err="1" smtClean="0"/>
              <a:t>Strong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experimental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activity</a:t>
            </a:r>
            <a:endParaRPr lang="fr-FR" sz="1800" b="1" dirty="0"/>
          </a:p>
          <a:p>
            <a:pPr marL="82550" algn="l">
              <a:lnSpc>
                <a:spcPct val="90000"/>
              </a:lnSpc>
            </a:pPr>
            <a:r>
              <a:rPr lang="fr-FR" sz="1800" b="1" dirty="0" smtClean="0"/>
              <a:t>* </a:t>
            </a:r>
            <a:r>
              <a:rPr lang="fr-FR" sz="1800" b="1" dirty="0" smtClean="0">
                <a:solidFill>
                  <a:srgbClr val="FF3300"/>
                </a:solidFill>
              </a:rPr>
              <a:t>Large </a:t>
            </a:r>
            <a:r>
              <a:rPr lang="fr-FR" sz="1800" b="1" dirty="0">
                <a:solidFill>
                  <a:srgbClr val="FF3300"/>
                </a:solidFill>
              </a:rPr>
              <a:t>implication </a:t>
            </a:r>
            <a:r>
              <a:rPr lang="fr-FR" sz="1800" b="1" dirty="0" smtClean="0">
                <a:solidFill>
                  <a:srgbClr val="FF3300"/>
                </a:solidFill>
              </a:rPr>
              <a:t>in </a:t>
            </a:r>
            <a:r>
              <a:rPr lang="fr-FR" sz="1800" b="1" dirty="0" err="1" smtClean="0">
                <a:solidFill>
                  <a:srgbClr val="FF3300"/>
                </a:solidFill>
              </a:rPr>
              <a:t>space</a:t>
            </a:r>
            <a:r>
              <a:rPr lang="fr-FR" sz="1800" b="1" dirty="0" smtClean="0">
                <a:solidFill>
                  <a:srgbClr val="FF3300"/>
                </a:solidFill>
              </a:rPr>
              <a:t> missions (ESA </a:t>
            </a:r>
            <a:r>
              <a:rPr lang="fr-FR" sz="1800" b="1" dirty="0">
                <a:solidFill>
                  <a:srgbClr val="FF3300"/>
                </a:solidFill>
              </a:rPr>
              <a:t>/ NASA /CNES / </a:t>
            </a:r>
            <a:r>
              <a:rPr lang="fr-FR" sz="1800" b="1" dirty="0" smtClean="0">
                <a:solidFill>
                  <a:srgbClr val="FF3300"/>
                </a:solidFill>
              </a:rPr>
              <a:t>…)</a:t>
            </a:r>
          </a:p>
          <a:p>
            <a:pPr marL="82550" algn="l">
              <a:lnSpc>
                <a:spcPct val="90000"/>
              </a:lnSpc>
            </a:pPr>
            <a:endParaRPr lang="fr-FR" sz="1800" b="1" dirty="0">
              <a:solidFill>
                <a:srgbClr val="FF3300"/>
              </a:solidFill>
            </a:endParaRP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-209550" y="863600"/>
            <a:ext cx="9358313" cy="188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1">
              <a:spcBef>
                <a:spcPct val="35000"/>
              </a:spcBef>
              <a:buFontTx/>
              <a:buChar char="-"/>
            </a:pPr>
            <a:r>
              <a:rPr lang="fr-FR" sz="2000" dirty="0"/>
              <a:t> </a:t>
            </a:r>
            <a:r>
              <a:rPr lang="fr-FR" b="1" dirty="0" err="1" smtClean="0"/>
              <a:t>Experiments</a:t>
            </a:r>
            <a:r>
              <a:rPr lang="fr-FR" b="1" dirty="0" smtClean="0"/>
              <a:t> </a:t>
            </a:r>
            <a:r>
              <a:rPr lang="fr-FR" b="1" dirty="0"/>
              <a:t>:</a:t>
            </a:r>
            <a:r>
              <a:rPr lang="fr-FR" dirty="0"/>
              <a:t> spectroscopie vis-IR et de masse, photochimie, </a:t>
            </a:r>
            <a:r>
              <a:rPr lang="fr-FR" dirty="0" smtClean="0"/>
              <a:t>thermo</a:t>
            </a:r>
            <a:endParaRPr lang="fr-FR" dirty="0"/>
          </a:p>
          <a:p>
            <a:pPr lvl="1">
              <a:spcBef>
                <a:spcPct val="35000"/>
              </a:spcBef>
              <a:buFontTx/>
              <a:buChar char="-"/>
            </a:pPr>
            <a:r>
              <a:rPr lang="fr-FR" dirty="0"/>
              <a:t> </a:t>
            </a:r>
            <a:r>
              <a:rPr lang="fr-FR" b="1" dirty="0" smtClean="0"/>
              <a:t>Multi-instrumental </a:t>
            </a:r>
            <a:r>
              <a:rPr lang="fr-FR" b="1" dirty="0" err="1" smtClean="0"/>
              <a:t>analysis</a:t>
            </a:r>
            <a:r>
              <a:rPr lang="fr-FR" b="1" dirty="0" smtClean="0"/>
              <a:t> of </a:t>
            </a:r>
            <a:r>
              <a:rPr lang="fr-FR" b="1" dirty="0" err="1" smtClean="0"/>
              <a:t>materials</a:t>
            </a:r>
            <a:r>
              <a:rPr lang="fr-FR" dirty="0" smtClean="0"/>
              <a:t> </a:t>
            </a:r>
            <a:r>
              <a:rPr lang="fr-FR" dirty="0"/>
              <a:t>(</a:t>
            </a:r>
            <a:r>
              <a:rPr lang="fr-FR" dirty="0" err="1" smtClean="0"/>
              <a:t>extraterrestrial</a:t>
            </a:r>
            <a:r>
              <a:rPr lang="fr-FR" dirty="0" smtClean="0"/>
              <a:t>, </a:t>
            </a:r>
            <a:r>
              <a:rPr lang="fr-FR" dirty="0"/>
              <a:t>terrestres, </a:t>
            </a:r>
            <a:r>
              <a:rPr lang="fr-FR" dirty="0" err="1" smtClean="0"/>
              <a:t>synthétics</a:t>
            </a:r>
            <a:r>
              <a:rPr lang="fr-FR" dirty="0" smtClean="0"/>
              <a:t>)</a:t>
            </a:r>
            <a:endParaRPr lang="fr-FR" dirty="0"/>
          </a:p>
          <a:p>
            <a:pPr lvl="1">
              <a:spcBef>
                <a:spcPct val="35000"/>
              </a:spcBef>
              <a:buFontTx/>
              <a:buChar char="-"/>
            </a:pPr>
            <a:r>
              <a:rPr lang="fr-FR" dirty="0"/>
              <a:t> </a:t>
            </a:r>
            <a:r>
              <a:rPr lang="fr-FR" b="1" dirty="0" err="1" smtClean="0"/>
              <a:t>Numéric</a:t>
            </a:r>
            <a:r>
              <a:rPr lang="fr-FR" dirty="0" smtClean="0"/>
              <a:t> </a:t>
            </a:r>
            <a:r>
              <a:rPr lang="fr-FR" b="1" dirty="0" err="1" smtClean="0"/>
              <a:t>Models</a:t>
            </a:r>
            <a:r>
              <a:rPr lang="fr-FR" b="1" dirty="0" smtClean="0"/>
              <a:t> </a:t>
            </a:r>
            <a:r>
              <a:rPr lang="fr-FR" dirty="0" smtClean="0"/>
              <a:t>: </a:t>
            </a:r>
            <a:r>
              <a:rPr lang="fr-FR" dirty="0"/>
              <a:t>transfert radiatif, diffusion chaleur/matière</a:t>
            </a:r>
            <a:r>
              <a:rPr lang="fr-FR" dirty="0" smtClean="0"/>
              <a:t>, </a:t>
            </a:r>
            <a:r>
              <a:rPr lang="fr-FR" dirty="0" err="1" smtClean="0"/>
              <a:t>Chemistry</a:t>
            </a:r>
            <a:r>
              <a:rPr lang="fr-FR" dirty="0" smtClean="0"/>
              <a:t>…</a:t>
            </a:r>
            <a:endParaRPr lang="fr-FR" dirty="0"/>
          </a:p>
          <a:p>
            <a:pPr lvl="1">
              <a:spcBef>
                <a:spcPct val="35000"/>
              </a:spcBef>
              <a:buFontTx/>
              <a:buChar char="-"/>
            </a:pPr>
            <a:r>
              <a:rPr lang="fr-FR" dirty="0"/>
              <a:t> </a:t>
            </a:r>
            <a:r>
              <a:rPr lang="fr-FR" b="1" dirty="0" err="1" smtClean="0"/>
              <a:t>Developpement</a:t>
            </a:r>
            <a:r>
              <a:rPr lang="fr-FR" b="1" dirty="0" smtClean="0"/>
              <a:t> of data </a:t>
            </a:r>
            <a:r>
              <a:rPr lang="fr-FR" b="1" dirty="0" err="1" smtClean="0"/>
              <a:t>analysis</a:t>
            </a:r>
            <a:r>
              <a:rPr lang="fr-FR" b="1" dirty="0" smtClean="0"/>
              <a:t> </a:t>
            </a:r>
            <a:r>
              <a:rPr lang="fr-FR" b="1" dirty="0" err="1" smtClean="0"/>
              <a:t>tools</a:t>
            </a:r>
            <a:r>
              <a:rPr lang="fr-FR" b="1" dirty="0" smtClean="0"/>
              <a:t> </a:t>
            </a:r>
            <a:r>
              <a:rPr lang="fr-FR" dirty="0"/>
              <a:t>(</a:t>
            </a:r>
            <a:r>
              <a:rPr lang="fr-FR" dirty="0" err="1" smtClean="0"/>
              <a:t>spectroscopy</a:t>
            </a:r>
            <a:r>
              <a:rPr lang="fr-FR" dirty="0" smtClean="0"/>
              <a:t>, </a:t>
            </a:r>
            <a:r>
              <a:rPr lang="fr-FR" dirty="0"/>
              <a:t>images, radar, </a:t>
            </a:r>
            <a:r>
              <a:rPr lang="fr-FR" dirty="0" err="1" smtClean="0"/>
              <a:t>database</a:t>
            </a:r>
            <a:r>
              <a:rPr lang="fr-FR" dirty="0" smtClean="0"/>
              <a:t>…)</a:t>
            </a:r>
            <a:r>
              <a:rPr lang="fr-FR" b="1" dirty="0" smtClean="0"/>
              <a:t> </a:t>
            </a:r>
            <a:endParaRPr lang="fr-FR" b="1" dirty="0"/>
          </a:p>
          <a:p>
            <a:pPr lvl="1">
              <a:spcBef>
                <a:spcPct val="35000"/>
              </a:spcBef>
              <a:buFontTx/>
              <a:buChar char="-"/>
            </a:pPr>
            <a:r>
              <a:rPr lang="fr-FR" b="1" dirty="0"/>
              <a:t> </a:t>
            </a:r>
            <a:r>
              <a:rPr lang="fr-FR" b="1" dirty="0" err="1" smtClean="0">
                <a:solidFill>
                  <a:srgbClr val="FF3300"/>
                </a:solidFill>
              </a:rPr>
              <a:t>Analysis</a:t>
            </a:r>
            <a:r>
              <a:rPr lang="fr-FR" b="1" dirty="0" smtClean="0">
                <a:solidFill>
                  <a:srgbClr val="FF3300"/>
                </a:solidFill>
              </a:rPr>
              <a:t> of </a:t>
            </a:r>
            <a:r>
              <a:rPr lang="fr-FR" b="1" dirty="0" err="1" smtClean="0">
                <a:solidFill>
                  <a:srgbClr val="FF3300"/>
                </a:solidFill>
              </a:rPr>
              <a:t>space</a:t>
            </a:r>
            <a:r>
              <a:rPr lang="fr-FR" b="1" dirty="0" smtClean="0">
                <a:solidFill>
                  <a:srgbClr val="FF3300"/>
                </a:solidFill>
              </a:rPr>
              <a:t> data</a:t>
            </a:r>
            <a:r>
              <a:rPr lang="fr-FR" dirty="0" smtClean="0"/>
              <a:t> </a:t>
            </a:r>
            <a:r>
              <a:rPr lang="fr-FR" dirty="0"/>
              <a:t>(</a:t>
            </a:r>
            <a:r>
              <a:rPr lang="fr-FR" dirty="0" err="1" smtClean="0"/>
              <a:t>spectroscopy</a:t>
            </a:r>
            <a:r>
              <a:rPr lang="fr-FR" dirty="0" smtClean="0"/>
              <a:t>, </a:t>
            </a:r>
            <a:r>
              <a:rPr lang="fr-FR" dirty="0" err="1" smtClean="0"/>
              <a:t>spectro</a:t>
            </a:r>
            <a:r>
              <a:rPr lang="fr-FR" dirty="0" err="1" smtClean="0"/>
              <a:t>-</a:t>
            </a:r>
            <a:r>
              <a:rPr lang="fr-FR" dirty="0" err="1" smtClean="0"/>
              <a:t>imagery</a:t>
            </a:r>
            <a:r>
              <a:rPr lang="fr-FR" dirty="0" smtClean="0"/>
              <a:t>, radar, mass </a:t>
            </a:r>
            <a:r>
              <a:rPr lang="fr-FR" dirty="0" err="1" smtClean="0"/>
              <a:t>spectra</a:t>
            </a:r>
            <a:r>
              <a:rPr lang="fr-FR" dirty="0" smtClean="0"/>
              <a:t>)</a:t>
            </a:r>
            <a:endParaRPr lang="fr-FR" dirty="0"/>
          </a:p>
        </p:txBody>
      </p:sp>
      <p:pic>
        <p:nvPicPr>
          <p:cNvPr id="16388" name="Picture 4" descr="chondr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3327400"/>
            <a:ext cx="1919288" cy="146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323850" y="188913"/>
            <a:ext cx="8424863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defTabSz="793750"/>
            <a:r>
              <a:rPr lang="fr-FR" sz="2400" b="1" dirty="0" smtClean="0">
                <a:solidFill>
                  <a:srgbClr val="0066FF"/>
                </a:solidFill>
              </a:rPr>
              <a:t>OUR </a:t>
            </a:r>
            <a:r>
              <a:rPr lang="fr-FR" sz="2400" b="1" dirty="0" err="1" smtClean="0">
                <a:solidFill>
                  <a:srgbClr val="0066FF"/>
                </a:solidFill>
              </a:rPr>
              <a:t>Approach</a:t>
            </a:r>
            <a:r>
              <a:rPr lang="fr-FR" sz="1400" b="1" dirty="0" smtClean="0">
                <a:solidFill>
                  <a:srgbClr val="FF33CC"/>
                </a:solidFill>
              </a:rPr>
              <a:t> </a:t>
            </a:r>
            <a:endParaRPr lang="fr-FR" sz="1400" b="1" dirty="0">
              <a:solidFill>
                <a:srgbClr val="FF33CC"/>
              </a:solidFill>
            </a:endParaRPr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9" t="7143" r="4108" b="7143"/>
          <a:stretch>
            <a:fillRect/>
          </a:stretch>
        </p:blipFill>
        <p:spPr bwMode="auto">
          <a:xfrm>
            <a:off x="2263775" y="3333750"/>
            <a:ext cx="1906588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 descr="moc_nco2cap_ls43_cro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613" y="3308350"/>
            <a:ext cx="2378075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8" descr="gonio-3030-dehaut+bati-2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3327400"/>
            <a:ext cx="1695450" cy="144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58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Group 2"/>
          <p:cNvGraphicFramePr>
            <a:graphicFrameLocks noGrp="1"/>
          </p:cNvGraphicFramePr>
          <p:nvPr/>
        </p:nvGraphicFramePr>
        <p:xfrm>
          <a:off x="395288" y="1168400"/>
          <a:ext cx="8280400" cy="4984750"/>
        </p:xfrm>
        <a:graphic>
          <a:graphicData uri="http://schemas.openxmlformats.org/drawingml/2006/table">
            <a:tbl>
              <a:tblPr/>
              <a:tblGrid>
                <a:gridCol w="458787"/>
                <a:gridCol w="461963"/>
                <a:gridCol w="458787"/>
                <a:gridCol w="460375"/>
                <a:gridCol w="460375"/>
                <a:gridCol w="460375"/>
                <a:gridCol w="458788"/>
                <a:gridCol w="461962"/>
                <a:gridCol w="458788"/>
                <a:gridCol w="458787"/>
                <a:gridCol w="461963"/>
                <a:gridCol w="458787"/>
                <a:gridCol w="460375"/>
                <a:gridCol w="460375"/>
                <a:gridCol w="460375"/>
                <a:gridCol w="458788"/>
                <a:gridCol w="461962"/>
                <a:gridCol w="458788"/>
              </a:tblGrid>
              <a:tr h="4984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endParaRPr kumimoji="0" lang="fr-F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endParaRPr kumimoji="0" lang="fr-F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endParaRPr kumimoji="0" lang="fr-F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endParaRPr kumimoji="0" lang="fr-F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endParaRPr kumimoji="0" lang="fr-F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endParaRPr kumimoji="0" lang="fr-F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endParaRPr kumimoji="0" lang="fr-F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endParaRPr kumimoji="0" lang="fr-F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endParaRPr kumimoji="0" lang="fr-F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endParaRPr kumimoji="0" lang="fr-F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endParaRPr kumimoji="0" lang="fr-F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endParaRPr kumimoji="0" lang="fr-F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endParaRPr kumimoji="0" lang="fr-F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endParaRPr kumimoji="0" lang="fr-F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endParaRPr kumimoji="0" lang="fr-F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endParaRPr kumimoji="0" lang="fr-F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endParaRPr kumimoji="0" lang="fr-F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endParaRPr kumimoji="0" lang="fr-F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3594" name="Rectangle 42"/>
          <p:cNvSpPr>
            <a:spLocks noChangeArrowheads="1"/>
          </p:cNvSpPr>
          <p:nvPr/>
        </p:nvSpPr>
        <p:spPr bwMode="auto">
          <a:xfrm>
            <a:off x="468313" y="5130800"/>
            <a:ext cx="8135937" cy="431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3595" name="Rectangle 43"/>
          <p:cNvSpPr>
            <a:spLocks noChangeArrowheads="1"/>
          </p:cNvSpPr>
          <p:nvPr/>
        </p:nvSpPr>
        <p:spPr bwMode="auto">
          <a:xfrm>
            <a:off x="468313" y="5634038"/>
            <a:ext cx="8135937" cy="431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3596" name="Rectangle 44"/>
          <p:cNvSpPr>
            <a:spLocks noChangeArrowheads="1"/>
          </p:cNvSpPr>
          <p:nvPr/>
        </p:nvSpPr>
        <p:spPr bwMode="auto">
          <a:xfrm>
            <a:off x="468313" y="4121150"/>
            <a:ext cx="8135937" cy="431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3597" name="Rectangle 45"/>
          <p:cNvSpPr>
            <a:spLocks noChangeArrowheads="1"/>
          </p:cNvSpPr>
          <p:nvPr/>
        </p:nvSpPr>
        <p:spPr bwMode="auto">
          <a:xfrm>
            <a:off x="468313" y="2249488"/>
            <a:ext cx="8135937" cy="5032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3598" name="Rectangle 46"/>
          <p:cNvSpPr>
            <a:spLocks noChangeArrowheads="1"/>
          </p:cNvSpPr>
          <p:nvPr/>
        </p:nvSpPr>
        <p:spPr bwMode="auto">
          <a:xfrm>
            <a:off x="468313" y="4624388"/>
            <a:ext cx="8207375" cy="431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3599" name="Rectangle 47"/>
          <p:cNvSpPr>
            <a:spLocks noChangeArrowheads="1"/>
          </p:cNvSpPr>
          <p:nvPr/>
        </p:nvSpPr>
        <p:spPr bwMode="auto">
          <a:xfrm>
            <a:off x="468313" y="1311275"/>
            <a:ext cx="8135937" cy="8651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3600" name="Rectangle 48"/>
          <p:cNvSpPr>
            <a:spLocks noChangeArrowheads="1"/>
          </p:cNvSpPr>
          <p:nvPr/>
        </p:nvSpPr>
        <p:spPr bwMode="auto">
          <a:xfrm>
            <a:off x="468313" y="2814638"/>
            <a:ext cx="8135937" cy="12239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3601" name="Text Box 49"/>
          <p:cNvSpPr txBox="1">
            <a:spLocks noChangeArrowheads="1"/>
          </p:cNvSpPr>
          <p:nvPr/>
        </p:nvSpPr>
        <p:spPr bwMode="auto">
          <a:xfrm>
            <a:off x="87313" y="6157913"/>
            <a:ext cx="8921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/>
              <a:t>1995	1999	2003	2007	2011	2015	2019	2023	2025	2029</a:t>
            </a:r>
          </a:p>
        </p:txBody>
      </p:sp>
      <p:sp>
        <p:nvSpPr>
          <p:cNvPr id="23602" name="Text Box 50"/>
          <p:cNvSpPr txBox="1">
            <a:spLocks noChangeArrowheads="1"/>
          </p:cNvSpPr>
          <p:nvPr/>
        </p:nvSpPr>
        <p:spPr bwMode="auto">
          <a:xfrm>
            <a:off x="107950" y="808038"/>
            <a:ext cx="8921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dirty="0"/>
              <a:t>1995	1999	2003	2007	2011	2015	2019	2023	2025	2029</a:t>
            </a:r>
          </a:p>
        </p:txBody>
      </p:sp>
      <p:sp>
        <p:nvSpPr>
          <p:cNvPr id="23603" name="Rectangle 51"/>
          <p:cNvSpPr>
            <a:spLocks noChangeArrowheads="1"/>
          </p:cNvSpPr>
          <p:nvPr/>
        </p:nvSpPr>
        <p:spPr bwMode="auto">
          <a:xfrm>
            <a:off x="4067175" y="1168400"/>
            <a:ext cx="936625" cy="49688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3604" name="Rectangle 52"/>
          <p:cNvSpPr>
            <a:spLocks noChangeArrowheads="1"/>
          </p:cNvSpPr>
          <p:nvPr/>
        </p:nvSpPr>
        <p:spPr bwMode="auto">
          <a:xfrm>
            <a:off x="1549400" y="1384300"/>
            <a:ext cx="2085975" cy="287338"/>
          </a:xfrm>
          <a:prstGeom prst="rect">
            <a:avLst/>
          </a:prstGeom>
          <a:solidFill>
            <a:srgbClr val="CCFF66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sz="1400"/>
              <a:t>Cluster</a:t>
            </a:r>
          </a:p>
        </p:txBody>
      </p:sp>
      <p:sp>
        <p:nvSpPr>
          <p:cNvPr id="23605" name="Rectangle 53"/>
          <p:cNvSpPr>
            <a:spLocks noChangeArrowheads="1"/>
          </p:cNvSpPr>
          <p:nvPr/>
        </p:nvSpPr>
        <p:spPr bwMode="auto">
          <a:xfrm>
            <a:off x="4070350" y="1601788"/>
            <a:ext cx="933450" cy="287337"/>
          </a:xfrm>
          <a:prstGeom prst="rect">
            <a:avLst/>
          </a:prstGeom>
          <a:solidFill>
            <a:srgbClr val="CCFF66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sz="1400"/>
              <a:t>Swarm</a:t>
            </a:r>
          </a:p>
        </p:txBody>
      </p:sp>
      <p:sp>
        <p:nvSpPr>
          <p:cNvPr id="23606" name="Rectangle 54"/>
          <p:cNvSpPr>
            <a:spLocks noChangeArrowheads="1"/>
          </p:cNvSpPr>
          <p:nvPr/>
        </p:nvSpPr>
        <p:spPr bwMode="auto">
          <a:xfrm>
            <a:off x="2195513" y="2868613"/>
            <a:ext cx="1871662" cy="287337"/>
          </a:xfrm>
          <a:prstGeom prst="rect">
            <a:avLst/>
          </a:prstGeom>
          <a:solidFill>
            <a:srgbClr val="CCFF66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sz="1400"/>
              <a:t>Mars Express</a:t>
            </a:r>
          </a:p>
        </p:txBody>
      </p:sp>
      <p:sp>
        <p:nvSpPr>
          <p:cNvPr id="23607" name="Rectangle 55"/>
          <p:cNvSpPr>
            <a:spLocks noChangeArrowheads="1"/>
          </p:cNvSpPr>
          <p:nvPr/>
        </p:nvSpPr>
        <p:spPr bwMode="auto">
          <a:xfrm>
            <a:off x="2701925" y="3292475"/>
            <a:ext cx="2374900" cy="287338"/>
          </a:xfrm>
          <a:prstGeom prst="rect">
            <a:avLst/>
          </a:prstGeom>
          <a:solidFill>
            <a:srgbClr val="CCFF66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sz="1400"/>
              <a:t>Mars Reconnaissance Orbiter</a:t>
            </a:r>
          </a:p>
        </p:txBody>
      </p:sp>
      <p:sp>
        <p:nvSpPr>
          <p:cNvPr id="23608" name="Rectangle 56"/>
          <p:cNvSpPr>
            <a:spLocks noChangeArrowheads="1"/>
          </p:cNvSpPr>
          <p:nvPr/>
        </p:nvSpPr>
        <p:spPr bwMode="auto">
          <a:xfrm>
            <a:off x="5221288" y="3705225"/>
            <a:ext cx="719137" cy="287338"/>
          </a:xfrm>
          <a:prstGeom prst="rect">
            <a:avLst/>
          </a:prstGeom>
          <a:solidFill>
            <a:srgbClr val="CCFF66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sz="1400"/>
              <a:t>ExoMars</a:t>
            </a:r>
          </a:p>
        </p:txBody>
      </p:sp>
      <p:sp>
        <p:nvSpPr>
          <p:cNvPr id="23609" name="Rectangle 57"/>
          <p:cNvSpPr>
            <a:spLocks noChangeArrowheads="1"/>
          </p:cNvSpPr>
          <p:nvPr/>
        </p:nvSpPr>
        <p:spPr bwMode="auto">
          <a:xfrm>
            <a:off x="6157913" y="4703763"/>
            <a:ext cx="2517775" cy="287337"/>
          </a:xfrm>
          <a:prstGeom prst="rect">
            <a:avLst/>
          </a:prstGeom>
          <a:solidFill>
            <a:srgbClr val="CCFF66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b="1"/>
              <a:t>Jupiter</a:t>
            </a:r>
            <a:r>
              <a:rPr lang="fr-FR" sz="1400"/>
              <a:t>        EJSM</a:t>
            </a:r>
          </a:p>
        </p:txBody>
      </p:sp>
      <p:sp>
        <p:nvSpPr>
          <p:cNvPr id="23610" name="Rectangle 58"/>
          <p:cNvSpPr>
            <a:spLocks noChangeArrowheads="1"/>
          </p:cNvSpPr>
          <p:nvPr/>
        </p:nvSpPr>
        <p:spPr bwMode="auto">
          <a:xfrm>
            <a:off x="827088" y="5202238"/>
            <a:ext cx="4608512" cy="287337"/>
          </a:xfrm>
          <a:prstGeom prst="rect">
            <a:avLst/>
          </a:prstGeom>
          <a:solidFill>
            <a:srgbClr val="CCFF66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b="1"/>
              <a:t>Saturn / Titan</a:t>
            </a:r>
            <a:r>
              <a:rPr lang="fr-FR" sz="1400"/>
              <a:t>                          Cassini</a:t>
            </a:r>
          </a:p>
        </p:txBody>
      </p:sp>
      <p:sp>
        <p:nvSpPr>
          <p:cNvPr id="23611" name="Rectangle 59"/>
          <p:cNvSpPr>
            <a:spLocks noChangeArrowheads="1"/>
          </p:cNvSpPr>
          <p:nvPr/>
        </p:nvSpPr>
        <p:spPr bwMode="auto">
          <a:xfrm>
            <a:off x="2916238" y="5707063"/>
            <a:ext cx="2087562" cy="287337"/>
          </a:xfrm>
          <a:prstGeom prst="rect">
            <a:avLst/>
          </a:prstGeom>
          <a:solidFill>
            <a:srgbClr val="CCFF66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b="1"/>
              <a:t>Pluto</a:t>
            </a:r>
            <a:r>
              <a:rPr lang="fr-FR"/>
              <a:t>  </a:t>
            </a:r>
            <a:r>
              <a:rPr lang="fr-FR" sz="1400"/>
              <a:t>    New Horizon</a:t>
            </a:r>
          </a:p>
        </p:txBody>
      </p:sp>
      <p:sp>
        <p:nvSpPr>
          <p:cNvPr id="23612" name="Rectangle 60"/>
          <p:cNvSpPr>
            <a:spLocks noChangeArrowheads="1"/>
          </p:cNvSpPr>
          <p:nvPr/>
        </p:nvSpPr>
        <p:spPr bwMode="auto">
          <a:xfrm>
            <a:off x="2413000" y="4192588"/>
            <a:ext cx="2806700" cy="287337"/>
          </a:xfrm>
          <a:prstGeom prst="rect">
            <a:avLst/>
          </a:prstGeom>
          <a:solidFill>
            <a:srgbClr val="CCFF66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b="1"/>
              <a:t>Comet</a:t>
            </a:r>
            <a:r>
              <a:rPr lang="fr-FR"/>
              <a:t>       </a:t>
            </a:r>
            <a:r>
              <a:rPr lang="fr-FR" sz="1400"/>
              <a:t>Rosetta</a:t>
            </a:r>
          </a:p>
        </p:txBody>
      </p:sp>
      <p:sp>
        <p:nvSpPr>
          <p:cNvPr id="23613" name="Rectangle 61"/>
          <p:cNvSpPr>
            <a:spLocks noChangeArrowheads="1"/>
          </p:cNvSpPr>
          <p:nvPr/>
        </p:nvSpPr>
        <p:spPr bwMode="auto">
          <a:xfrm>
            <a:off x="5435600" y="2349500"/>
            <a:ext cx="1512888" cy="287338"/>
          </a:xfrm>
          <a:prstGeom prst="rect">
            <a:avLst/>
          </a:prstGeom>
          <a:solidFill>
            <a:srgbClr val="CCFF66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sz="1400"/>
              <a:t>Marco Polo</a:t>
            </a:r>
          </a:p>
        </p:txBody>
      </p:sp>
      <p:sp>
        <p:nvSpPr>
          <p:cNvPr id="23614" name="Rectangle 62"/>
          <p:cNvSpPr>
            <a:spLocks noChangeArrowheads="1"/>
          </p:cNvSpPr>
          <p:nvPr/>
        </p:nvSpPr>
        <p:spPr bwMode="auto">
          <a:xfrm rot="16200000">
            <a:off x="323850" y="1600200"/>
            <a:ext cx="719138" cy="2873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b="1"/>
              <a:t>Earth</a:t>
            </a:r>
          </a:p>
        </p:txBody>
      </p:sp>
      <p:sp>
        <p:nvSpPr>
          <p:cNvPr id="23615" name="Rectangle 63"/>
          <p:cNvSpPr>
            <a:spLocks noChangeArrowheads="1"/>
          </p:cNvSpPr>
          <p:nvPr/>
        </p:nvSpPr>
        <p:spPr bwMode="auto">
          <a:xfrm rot="16200000">
            <a:off x="143669" y="3282156"/>
            <a:ext cx="1079500" cy="2873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b="1"/>
              <a:t>Mars</a:t>
            </a:r>
          </a:p>
        </p:txBody>
      </p:sp>
      <p:sp>
        <p:nvSpPr>
          <p:cNvPr id="23616" name="Rectangle 64"/>
          <p:cNvSpPr>
            <a:spLocks noChangeArrowheads="1"/>
          </p:cNvSpPr>
          <p:nvPr/>
        </p:nvSpPr>
        <p:spPr bwMode="auto">
          <a:xfrm>
            <a:off x="3851275" y="1884363"/>
            <a:ext cx="1296988" cy="287337"/>
          </a:xfrm>
          <a:prstGeom prst="rect">
            <a:avLst/>
          </a:prstGeom>
          <a:solidFill>
            <a:srgbClr val="CCFF66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sz="1400"/>
              <a:t>R&amp;D Sesame</a:t>
            </a:r>
          </a:p>
        </p:txBody>
      </p:sp>
      <p:sp>
        <p:nvSpPr>
          <p:cNvPr id="23617" name="Text Box 65"/>
          <p:cNvSpPr txBox="1">
            <a:spLocks noChangeArrowheads="1"/>
          </p:cNvSpPr>
          <p:nvPr/>
        </p:nvSpPr>
        <p:spPr bwMode="auto">
          <a:xfrm>
            <a:off x="5003800" y="1371600"/>
            <a:ext cx="23669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000" b="1">
                <a:solidFill>
                  <a:srgbClr val="FF6600"/>
                </a:solidFill>
              </a:rPr>
              <a:t>Pitout, CoI on CIS, Ion Spectrometer</a:t>
            </a:r>
          </a:p>
        </p:txBody>
      </p:sp>
      <p:sp>
        <p:nvSpPr>
          <p:cNvPr id="23618" name="Text Box 66"/>
          <p:cNvSpPr txBox="1">
            <a:spLocks noChangeArrowheads="1"/>
          </p:cNvSpPr>
          <p:nvPr/>
        </p:nvSpPr>
        <p:spPr bwMode="auto">
          <a:xfrm>
            <a:off x="5160963" y="1931988"/>
            <a:ext cx="21478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000" b="1">
                <a:solidFill>
                  <a:srgbClr val="FF6600"/>
                </a:solidFill>
              </a:rPr>
              <a:t>Lilensten, PI on EUV photometer</a:t>
            </a:r>
          </a:p>
        </p:txBody>
      </p:sp>
      <p:sp>
        <p:nvSpPr>
          <p:cNvPr id="23619" name="Text Box 67"/>
          <p:cNvSpPr txBox="1">
            <a:spLocks noChangeArrowheads="1"/>
          </p:cNvSpPr>
          <p:nvPr/>
        </p:nvSpPr>
        <p:spPr bwMode="auto">
          <a:xfrm>
            <a:off x="5076825" y="2801938"/>
            <a:ext cx="30337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000" b="1">
                <a:solidFill>
                  <a:srgbClr val="FF6600"/>
                </a:solidFill>
              </a:rPr>
              <a:t>Schmitt, Douté, CoI on Omega, Spectro Imager </a:t>
            </a:r>
          </a:p>
        </p:txBody>
      </p:sp>
      <p:sp>
        <p:nvSpPr>
          <p:cNvPr id="23620" name="Text Box 68"/>
          <p:cNvSpPr txBox="1">
            <a:spLocks noChangeArrowheads="1"/>
          </p:cNvSpPr>
          <p:nvPr/>
        </p:nvSpPr>
        <p:spPr bwMode="auto">
          <a:xfrm>
            <a:off x="5076825" y="3017838"/>
            <a:ext cx="32115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000" b="1">
                <a:solidFill>
                  <a:srgbClr val="FF6600"/>
                </a:solidFill>
              </a:rPr>
              <a:t>Kofman CoI on Marsis, Ground Penetrating Radar </a:t>
            </a:r>
          </a:p>
        </p:txBody>
      </p:sp>
      <p:sp>
        <p:nvSpPr>
          <p:cNvPr id="23621" name="Text Box 69"/>
          <p:cNvSpPr txBox="1">
            <a:spLocks noChangeArrowheads="1"/>
          </p:cNvSpPr>
          <p:nvPr/>
        </p:nvSpPr>
        <p:spPr bwMode="auto">
          <a:xfrm>
            <a:off x="5076825" y="3233738"/>
            <a:ext cx="30146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000" b="1">
                <a:solidFill>
                  <a:srgbClr val="FF6600"/>
                </a:solidFill>
              </a:rPr>
              <a:t>Schmitt, Douté, CoI on CRISM, Spectro Imager </a:t>
            </a:r>
          </a:p>
        </p:txBody>
      </p:sp>
      <p:sp>
        <p:nvSpPr>
          <p:cNvPr id="23622" name="Text Box 70"/>
          <p:cNvSpPr txBox="1">
            <a:spLocks noChangeArrowheads="1"/>
          </p:cNvSpPr>
          <p:nvPr/>
        </p:nvSpPr>
        <p:spPr bwMode="auto">
          <a:xfrm>
            <a:off x="5076825" y="3449638"/>
            <a:ext cx="3205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000" b="1">
                <a:solidFill>
                  <a:srgbClr val="FF6600"/>
                </a:solidFill>
              </a:rPr>
              <a:t>Kofman CoI on Sharad, Ground Penetrating Radar</a:t>
            </a:r>
          </a:p>
        </p:txBody>
      </p:sp>
      <p:sp>
        <p:nvSpPr>
          <p:cNvPr id="23623" name="Text Box 71"/>
          <p:cNvSpPr txBox="1">
            <a:spLocks noChangeArrowheads="1"/>
          </p:cNvSpPr>
          <p:nvPr/>
        </p:nvSpPr>
        <p:spPr bwMode="auto">
          <a:xfrm>
            <a:off x="5940425" y="3724275"/>
            <a:ext cx="25511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000" b="1">
                <a:solidFill>
                  <a:srgbClr val="FF6600"/>
                </a:solidFill>
              </a:rPr>
              <a:t>Kofman, Hérique CoI on Wisdom Radar</a:t>
            </a:r>
          </a:p>
          <a:p>
            <a:endParaRPr lang="fr-FR" sz="1000" b="1">
              <a:solidFill>
                <a:srgbClr val="FF6600"/>
              </a:solidFill>
            </a:endParaRPr>
          </a:p>
        </p:txBody>
      </p:sp>
      <p:sp>
        <p:nvSpPr>
          <p:cNvPr id="23624" name="Text Box 72"/>
          <p:cNvSpPr txBox="1">
            <a:spLocks noChangeArrowheads="1"/>
          </p:cNvSpPr>
          <p:nvPr/>
        </p:nvSpPr>
        <p:spPr bwMode="auto">
          <a:xfrm>
            <a:off x="1619250" y="4625975"/>
            <a:ext cx="246856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000" b="1">
                <a:solidFill>
                  <a:srgbClr val="FF6600"/>
                </a:solidFill>
              </a:rPr>
              <a:t>Kofman, Hérique CoI on Radar    </a:t>
            </a:r>
          </a:p>
          <a:p>
            <a:r>
              <a:rPr lang="fr-FR" sz="1000" b="1">
                <a:solidFill>
                  <a:srgbClr val="FF6600"/>
                </a:solidFill>
              </a:rPr>
              <a:t>Thissen,               CoI on Dust detector</a:t>
            </a:r>
          </a:p>
          <a:p>
            <a:endParaRPr lang="fr-FR" sz="1000" b="1">
              <a:solidFill>
                <a:srgbClr val="FF6600"/>
              </a:solidFill>
            </a:endParaRPr>
          </a:p>
        </p:txBody>
      </p:sp>
      <p:sp>
        <p:nvSpPr>
          <p:cNvPr id="23625" name="Text Box 73"/>
          <p:cNvSpPr txBox="1">
            <a:spLocks noChangeArrowheads="1"/>
          </p:cNvSpPr>
          <p:nvPr/>
        </p:nvSpPr>
        <p:spPr bwMode="auto">
          <a:xfrm>
            <a:off x="5376863" y="5165725"/>
            <a:ext cx="32273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sz="1000" b="1">
                <a:solidFill>
                  <a:srgbClr val="FF6600"/>
                </a:solidFill>
              </a:rPr>
              <a:t>Thissen, Associate scientist on INMS, mass spectrometer</a:t>
            </a:r>
          </a:p>
        </p:txBody>
      </p:sp>
      <p:sp>
        <p:nvSpPr>
          <p:cNvPr id="23626" name="Text Box 74"/>
          <p:cNvSpPr txBox="1">
            <a:spLocks noChangeArrowheads="1"/>
          </p:cNvSpPr>
          <p:nvPr/>
        </p:nvSpPr>
        <p:spPr bwMode="auto">
          <a:xfrm>
            <a:off x="5003800" y="5765800"/>
            <a:ext cx="35877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sz="1000" b="1">
                <a:solidFill>
                  <a:srgbClr val="FF6600"/>
                </a:solidFill>
              </a:rPr>
              <a:t>Schmitt, Associate scientist on Spectro Imager</a:t>
            </a:r>
          </a:p>
        </p:txBody>
      </p:sp>
      <p:sp>
        <p:nvSpPr>
          <p:cNvPr id="23627" name="Text Box 75"/>
          <p:cNvSpPr txBox="1">
            <a:spLocks noChangeArrowheads="1"/>
          </p:cNvSpPr>
          <p:nvPr/>
        </p:nvSpPr>
        <p:spPr bwMode="auto">
          <a:xfrm>
            <a:off x="5219700" y="4235450"/>
            <a:ext cx="35877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sz="1000" b="1">
                <a:solidFill>
                  <a:srgbClr val="FF6600"/>
                </a:solidFill>
              </a:rPr>
              <a:t>Schmitt, Quirico, CoI on Virtis spectro imager</a:t>
            </a:r>
          </a:p>
        </p:txBody>
      </p:sp>
      <p:sp>
        <p:nvSpPr>
          <p:cNvPr id="23628" name="Text Box 76"/>
          <p:cNvSpPr txBox="1">
            <a:spLocks noChangeArrowheads="1"/>
          </p:cNvSpPr>
          <p:nvPr/>
        </p:nvSpPr>
        <p:spPr bwMode="auto">
          <a:xfrm>
            <a:off x="395288" y="4227513"/>
            <a:ext cx="2057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000" b="1">
                <a:solidFill>
                  <a:srgbClr val="FF6600"/>
                </a:solidFill>
              </a:rPr>
              <a:t>Kofman, Hérique PI on Consert</a:t>
            </a:r>
          </a:p>
          <a:p>
            <a:endParaRPr lang="fr-FR" sz="1000" b="1">
              <a:solidFill>
                <a:srgbClr val="FF6600"/>
              </a:solidFill>
            </a:endParaRPr>
          </a:p>
        </p:txBody>
      </p:sp>
      <p:sp>
        <p:nvSpPr>
          <p:cNvPr id="23629" name="Text Box 77"/>
          <p:cNvSpPr txBox="1">
            <a:spLocks noChangeArrowheads="1"/>
          </p:cNvSpPr>
          <p:nvPr/>
        </p:nvSpPr>
        <p:spPr bwMode="auto">
          <a:xfrm>
            <a:off x="2195513" y="2276475"/>
            <a:ext cx="3570287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sz="1000" b="1">
                <a:solidFill>
                  <a:srgbClr val="FF6600"/>
                </a:solidFill>
              </a:rPr>
              <a:t>Kofman, Hérique CoI on New Consert</a:t>
            </a:r>
          </a:p>
          <a:p>
            <a:r>
              <a:rPr lang="fr-FR" sz="1000" b="1">
                <a:solidFill>
                  <a:srgbClr val="FF6600"/>
                </a:solidFill>
              </a:rPr>
              <a:t>Thissen, Quirico CoI on ILMA Mass spectrometer</a:t>
            </a:r>
          </a:p>
          <a:p>
            <a:endParaRPr lang="fr-FR" sz="1000" b="1">
              <a:solidFill>
                <a:srgbClr val="FF6600"/>
              </a:solidFill>
            </a:endParaRPr>
          </a:p>
        </p:txBody>
      </p:sp>
      <p:sp>
        <p:nvSpPr>
          <p:cNvPr id="23630" name="Rectangle 78"/>
          <p:cNvSpPr>
            <a:spLocks noChangeArrowheads="1"/>
          </p:cNvSpPr>
          <p:nvPr/>
        </p:nvSpPr>
        <p:spPr bwMode="auto">
          <a:xfrm rot="16200000">
            <a:off x="323850" y="2320925"/>
            <a:ext cx="719138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sz="1600" b="1"/>
              <a:t>NEO </a:t>
            </a:r>
          </a:p>
        </p:txBody>
      </p:sp>
      <p:sp>
        <p:nvSpPr>
          <p:cNvPr id="23631" name="Text Box 79"/>
          <p:cNvSpPr txBox="1">
            <a:spLocks noChangeArrowheads="1"/>
          </p:cNvSpPr>
          <p:nvPr/>
        </p:nvSpPr>
        <p:spPr bwMode="auto">
          <a:xfrm>
            <a:off x="5003800" y="1600200"/>
            <a:ext cx="3535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000" b="1">
                <a:solidFill>
                  <a:srgbClr val="FF6600"/>
                </a:solidFill>
              </a:rPr>
              <a:t>Lathuillere, Associate scientist on ACC, accelerometers</a:t>
            </a:r>
          </a:p>
        </p:txBody>
      </p:sp>
      <p:sp>
        <p:nvSpPr>
          <p:cNvPr id="23632" name="Text Box 80"/>
          <p:cNvSpPr txBox="1">
            <a:spLocks noChangeArrowheads="1"/>
          </p:cNvSpPr>
          <p:nvPr/>
        </p:nvSpPr>
        <p:spPr bwMode="auto">
          <a:xfrm>
            <a:off x="2411760" y="182563"/>
            <a:ext cx="399955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dirty="0" err="1" smtClean="0"/>
              <a:t>Space</a:t>
            </a:r>
            <a:r>
              <a:rPr lang="fr-FR" dirty="0" smtClean="0"/>
              <a:t> Missions </a:t>
            </a:r>
            <a:r>
              <a:rPr lang="fr-FR" dirty="0" err="1" smtClean="0"/>
              <a:t>with</a:t>
            </a:r>
            <a:r>
              <a:rPr lang="fr-FR" dirty="0" smtClean="0"/>
              <a:t> Implications of IPAG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5500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-163513" y="53975"/>
            <a:ext cx="6605588" cy="1143000"/>
          </a:xfrm>
          <a:noFill/>
          <a:ln/>
        </p:spPr>
        <p:txBody>
          <a:bodyPr/>
          <a:lstStyle/>
          <a:p>
            <a:r>
              <a:rPr lang="fr-FR" sz="2800" dirty="0" err="1" smtClean="0">
                <a:solidFill>
                  <a:srgbClr val="3366FF"/>
                </a:solidFill>
              </a:rPr>
              <a:t>Experimental</a:t>
            </a:r>
            <a:r>
              <a:rPr lang="fr-FR" sz="2800" dirty="0" smtClean="0">
                <a:solidFill>
                  <a:srgbClr val="3366FF"/>
                </a:solidFill>
              </a:rPr>
              <a:t> </a:t>
            </a:r>
            <a:r>
              <a:rPr lang="fr-FR" sz="2800" dirty="0" err="1" smtClean="0">
                <a:solidFill>
                  <a:srgbClr val="3366FF"/>
                </a:solidFill>
              </a:rPr>
              <a:t>systems</a:t>
            </a:r>
            <a:r>
              <a:rPr lang="fr-FR" sz="2800" dirty="0" smtClean="0">
                <a:solidFill>
                  <a:srgbClr val="3366FF"/>
                </a:solidFill>
              </a:rPr>
              <a:t> for the </a:t>
            </a:r>
            <a:r>
              <a:rPr lang="fr-FR" sz="2800" dirty="0" err="1" smtClean="0">
                <a:solidFill>
                  <a:srgbClr val="3366FF"/>
                </a:solidFill>
              </a:rPr>
              <a:t>study</a:t>
            </a:r>
            <a:r>
              <a:rPr lang="fr-FR" sz="2800" dirty="0" smtClean="0">
                <a:solidFill>
                  <a:srgbClr val="3366FF"/>
                </a:solidFill>
              </a:rPr>
              <a:t> </a:t>
            </a:r>
            <a:r>
              <a:rPr lang="fr-FR" sz="2800" dirty="0">
                <a:solidFill>
                  <a:srgbClr val="3366FF"/>
                </a:solidFill>
              </a:rPr>
              <a:t/>
            </a:r>
            <a:br>
              <a:rPr lang="fr-FR" sz="2800" dirty="0">
                <a:solidFill>
                  <a:srgbClr val="3366FF"/>
                </a:solidFill>
              </a:rPr>
            </a:br>
            <a:r>
              <a:rPr lang="fr-FR" sz="2800" dirty="0" smtClean="0">
                <a:solidFill>
                  <a:srgbClr val="3366FF"/>
                </a:solidFill>
              </a:rPr>
              <a:t>of </a:t>
            </a:r>
            <a:r>
              <a:rPr lang="fr-FR" sz="2800" dirty="0" err="1" smtClean="0">
                <a:solidFill>
                  <a:srgbClr val="3366FF"/>
                </a:solidFill>
              </a:rPr>
              <a:t>solids</a:t>
            </a:r>
            <a:r>
              <a:rPr lang="fr-FR" sz="2800" dirty="0" smtClean="0">
                <a:solidFill>
                  <a:srgbClr val="3366FF"/>
                </a:solidFill>
              </a:rPr>
              <a:t> and des </a:t>
            </a:r>
            <a:r>
              <a:rPr lang="fr-FR" sz="2800" dirty="0" err="1" smtClean="0">
                <a:solidFill>
                  <a:srgbClr val="3366FF"/>
                </a:solidFill>
              </a:rPr>
              <a:t>planetary</a:t>
            </a:r>
            <a:r>
              <a:rPr lang="fr-FR" sz="2800" dirty="0" smtClean="0">
                <a:solidFill>
                  <a:srgbClr val="3366FF"/>
                </a:solidFill>
              </a:rPr>
              <a:t> surfaces</a:t>
            </a:r>
            <a:endParaRPr lang="fr-FR" sz="2800" dirty="0">
              <a:solidFill>
                <a:srgbClr val="3366FF"/>
              </a:solidFill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9550" y="1449388"/>
            <a:ext cx="5483225" cy="4724400"/>
          </a:xfrm>
          <a:noFill/>
          <a:ln/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fr-FR" sz="1200" b="1" dirty="0">
                <a:ea typeface="ＭＳ Ｐゴシック" pitchFamily="-107" charset="-128"/>
                <a:cs typeface="Arial" charset="0"/>
              </a:rPr>
              <a:t>●  </a:t>
            </a:r>
            <a:r>
              <a:rPr lang="fr-FR" sz="1600" b="1" dirty="0" smtClean="0">
                <a:ea typeface="ＭＳ Ｐゴシック" pitchFamily="-107" charset="-128"/>
                <a:cs typeface="Arial" charset="0"/>
              </a:rPr>
              <a:t>FT IR </a:t>
            </a:r>
            <a:r>
              <a:rPr lang="fr-FR" sz="1600" b="1" dirty="0" err="1" smtClean="0">
                <a:ea typeface="ＭＳ Ｐゴシック" pitchFamily="-107" charset="-128"/>
                <a:cs typeface="Arial" charset="0"/>
              </a:rPr>
              <a:t>Spectrometer</a:t>
            </a:r>
            <a:endParaRPr lang="fr-FR" sz="1600" b="1" dirty="0" smtClean="0">
              <a:ea typeface="ＭＳ Ｐゴシック" pitchFamily="-107" charset="-128"/>
              <a:cs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fr-FR" sz="1600" b="1" dirty="0">
                <a:ea typeface="ＭＳ Ｐゴシック" pitchFamily="-107" charset="-128"/>
                <a:cs typeface="Arial" charset="0"/>
              </a:rPr>
              <a:t> </a:t>
            </a:r>
            <a:r>
              <a:rPr lang="fr-FR" sz="1600" b="1" dirty="0" smtClean="0">
                <a:ea typeface="ＭＳ Ｐゴシック" pitchFamily="-107" charset="-128"/>
                <a:cs typeface="Arial" charset="0"/>
              </a:rPr>
              <a:t>          </a:t>
            </a:r>
            <a:r>
              <a:rPr lang="fr-FR" sz="1400" dirty="0" err="1" smtClean="0">
                <a:ea typeface="ＭＳ Ｐゴシック" pitchFamily="-107" charset="-128"/>
                <a:cs typeface="Arial" charset="0"/>
              </a:rPr>
              <a:t>Spectroscopy</a:t>
            </a:r>
            <a:r>
              <a:rPr lang="fr-FR" sz="1400" dirty="0" smtClean="0">
                <a:ea typeface="ＭＳ Ｐゴシック" pitchFamily="-107" charset="-128"/>
                <a:cs typeface="Arial" charset="0"/>
              </a:rPr>
              <a:t> </a:t>
            </a:r>
            <a:r>
              <a:rPr lang="fr-FR" sz="1400" dirty="0">
                <a:ea typeface="ＭＳ Ｐゴシック" pitchFamily="-107" charset="-128"/>
                <a:cs typeface="Arial" charset="0"/>
              </a:rPr>
              <a:t>i</a:t>
            </a:r>
            <a:r>
              <a:rPr lang="fr-FR" sz="1400" dirty="0" smtClean="0">
                <a:ea typeface="ＭＳ Ｐゴシック" pitchFamily="-107" charset="-128"/>
                <a:cs typeface="Arial" charset="0"/>
              </a:rPr>
              <a:t>n </a:t>
            </a:r>
            <a:r>
              <a:rPr lang="fr-FR" sz="1400" dirty="0">
                <a:ea typeface="ＭＳ Ｐゴシック" pitchFamily="-107" charset="-128"/>
                <a:cs typeface="Arial" charset="0"/>
              </a:rPr>
              <a:t>transmission (films </a:t>
            </a:r>
            <a:r>
              <a:rPr lang="fr-FR" sz="1400" dirty="0" smtClean="0">
                <a:ea typeface="ＭＳ Ｐゴシック" pitchFamily="-107" charset="-128"/>
                <a:cs typeface="Arial" charset="0"/>
              </a:rPr>
              <a:t>et </a:t>
            </a:r>
            <a:r>
              <a:rPr lang="fr-FR" sz="1400" dirty="0" err="1" smtClean="0">
                <a:ea typeface="ＭＳ Ｐゴシック" pitchFamily="-107" charset="-128"/>
                <a:cs typeface="Arial" charset="0"/>
              </a:rPr>
              <a:t>cristals</a:t>
            </a:r>
            <a:r>
              <a:rPr lang="fr-FR" sz="1400" dirty="0" smtClean="0">
                <a:ea typeface="ＭＳ Ｐゴシック" pitchFamily="-107" charset="-128"/>
                <a:cs typeface="Arial" charset="0"/>
              </a:rPr>
              <a:t>, </a:t>
            </a:r>
            <a:r>
              <a:rPr lang="fr-FR" sz="1400" dirty="0" err="1" smtClean="0">
                <a:ea typeface="ＭＳ Ｐゴシック" pitchFamily="-107" charset="-128"/>
                <a:cs typeface="Arial" charset="0"/>
              </a:rPr>
              <a:t>ices</a:t>
            </a:r>
            <a:r>
              <a:rPr lang="fr-FR" sz="1400" dirty="0" smtClean="0">
                <a:ea typeface="ＭＳ Ｐゴシック" pitchFamily="-107" charset="-128"/>
                <a:cs typeface="Arial" charset="0"/>
              </a:rPr>
              <a:t>)</a:t>
            </a:r>
            <a:endParaRPr lang="fr-FR" sz="1000" dirty="0">
              <a:ea typeface="ＭＳ Ｐゴシック" pitchFamily="-107" charset="-128"/>
              <a:cs typeface="Arial" charset="0"/>
            </a:endParaRPr>
          </a:p>
          <a:p>
            <a:pPr>
              <a:lnSpc>
                <a:spcPct val="80000"/>
              </a:lnSpc>
              <a:buFontTx/>
              <a:buChar char="-"/>
            </a:pPr>
            <a:r>
              <a:rPr lang="fr-FR" sz="1400" dirty="0" smtClean="0">
                <a:ea typeface="ＭＳ Ｐゴシック" pitchFamily="-107" charset="-128"/>
                <a:cs typeface="Arial" charset="0"/>
              </a:rPr>
              <a:t>    down to  5 K</a:t>
            </a:r>
            <a:endParaRPr lang="fr-FR" sz="1400" dirty="0">
              <a:ea typeface="ＭＳ Ｐゴシック" pitchFamily="-107" charset="-128"/>
              <a:cs typeface="Arial" charset="0"/>
            </a:endParaRPr>
          </a:p>
          <a:p>
            <a:pPr>
              <a:lnSpc>
                <a:spcPct val="80000"/>
              </a:lnSpc>
              <a:buFontTx/>
              <a:buChar char="-"/>
            </a:pPr>
            <a:r>
              <a:rPr lang="fr-FR" sz="1400" dirty="0">
                <a:ea typeface="ＭＳ Ｐゴシック" pitchFamily="-107" charset="-128"/>
                <a:cs typeface="Arial" charset="0"/>
              </a:rPr>
              <a:t> </a:t>
            </a:r>
            <a:r>
              <a:rPr lang="fr-FR" sz="1400" dirty="0" smtClean="0">
                <a:ea typeface="ＭＳ Ｐゴシック" pitchFamily="-107" charset="-128"/>
                <a:cs typeface="Arial" charset="0"/>
              </a:rPr>
              <a:t>   production of </a:t>
            </a:r>
            <a:r>
              <a:rPr lang="fr-FR" sz="1400" dirty="0" err="1" smtClean="0">
                <a:ea typeface="ＭＳ Ｐゴシック" pitchFamily="-107" charset="-128"/>
                <a:cs typeface="Arial" charset="0"/>
              </a:rPr>
              <a:t>specific</a:t>
            </a:r>
            <a:r>
              <a:rPr lang="fr-FR" sz="1400" dirty="0" smtClean="0">
                <a:ea typeface="ＭＳ Ｐゴシック" pitchFamily="-107" charset="-128"/>
                <a:cs typeface="Arial" charset="0"/>
              </a:rPr>
              <a:t> mixtures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fr-FR" sz="1400" dirty="0">
                <a:ea typeface="ＭＳ Ｐゴシック" pitchFamily="-107" charset="-128"/>
                <a:cs typeface="Arial" charset="0"/>
              </a:rPr>
              <a:t> </a:t>
            </a:r>
            <a:r>
              <a:rPr lang="fr-FR" sz="1400" dirty="0" smtClean="0">
                <a:ea typeface="ＭＳ Ｐゴシック" pitchFamily="-107" charset="-128"/>
                <a:cs typeface="Arial" charset="0"/>
              </a:rPr>
              <a:t>   </a:t>
            </a:r>
            <a:r>
              <a:rPr lang="fr-FR" sz="1400" dirty="0" err="1" smtClean="0">
                <a:ea typeface="ＭＳ Ｐゴシック" pitchFamily="-107" charset="-128"/>
                <a:cs typeface="Arial" charset="0"/>
              </a:rPr>
              <a:t>follow</a:t>
            </a:r>
            <a:r>
              <a:rPr lang="fr-FR" sz="1400" dirty="0">
                <a:ea typeface="ＭＳ Ｐゴシック" pitchFamily="-107" charset="-128"/>
                <a:cs typeface="Arial" charset="0"/>
              </a:rPr>
              <a:t> </a:t>
            </a:r>
            <a:r>
              <a:rPr lang="fr-FR" sz="1400" dirty="0" err="1" smtClean="0">
                <a:ea typeface="ＭＳ Ｐゴシック" pitchFamily="-107" charset="-128"/>
                <a:cs typeface="Arial" charset="0"/>
              </a:rPr>
              <a:t>chemical</a:t>
            </a:r>
            <a:r>
              <a:rPr lang="fr-FR" sz="1400" dirty="0" smtClean="0">
                <a:ea typeface="ＭＳ Ｐゴシック" pitchFamily="-107" charset="-128"/>
                <a:cs typeface="Arial" charset="0"/>
              </a:rPr>
              <a:t> </a:t>
            </a:r>
            <a:r>
              <a:rPr lang="fr-FR" sz="1400" dirty="0" err="1" smtClean="0">
                <a:ea typeface="ＭＳ Ｐゴシック" pitchFamily="-107" charset="-128"/>
                <a:cs typeface="Arial" charset="0"/>
              </a:rPr>
              <a:t>kinetics</a:t>
            </a:r>
            <a:endParaRPr lang="fr-FR" sz="1400" dirty="0" smtClean="0">
              <a:ea typeface="ＭＳ Ｐゴシック" pitchFamily="-107" charset="-128"/>
              <a:cs typeface="Arial" charset="0"/>
            </a:endParaRPr>
          </a:p>
          <a:p>
            <a:pPr>
              <a:lnSpc>
                <a:spcPct val="80000"/>
              </a:lnSpc>
              <a:buFontTx/>
              <a:buChar char="-"/>
            </a:pPr>
            <a:endParaRPr lang="fr-FR" sz="600" dirty="0">
              <a:ea typeface="ＭＳ Ｐゴシック" pitchFamily="-107" charset="-128"/>
              <a:cs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fr-FR" sz="1200" b="1" dirty="0">
                <a:ea typeface="ＭＳ Ｐゴシック" pitchFamily="-107" charset="-128"/>
                <a:cs typeface="Arial" charset="0"/>
              </a:rPr>
              <a:t>●  </a:t>
            </a:r>
            <a:r>
              <a:rPr lang="fr-FR" sz="1600" b="1" dirty="0" smtClean="0"/>
              <a:t>IR Microscope </a:t>
            </a:r>
            <a:endParaRPr lang="fr-FR" sz="1600" b="1" dirty="0"/>
          </a:p>
          <a:p>
            <a:pPr lvl="1">
              <a:lnSpc>
                <a:spcPct val="80000"/>
              </a:lnSpc>
              <a:buFontTx/>
              <a:buNone/>
            </a:pPr>
            <a:r>
              <a:rPr lang="fr-FR" sz="1400" dirty="0" err="1" smtClean="0"/>
              <a:t>Cartography</a:t>
            </a:r>
            <a:r>
              <a:rPr lang="fr-FR" sz="1400" dirty="0" smtClean="0"/>
              <a:t> in </a:t>
            </a:r>
            <a:r>
              <a:rPr lang="fr-FR" sz="1400" dirty="0"/>
              <a:t>transmission, réflexion ou </a:t>
            </a:r>
            <a:r>
              <a:rPr lang="fr-FR" sz="1400" dirty="0" smtClean="0"/>
              <a:t>ATR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fr-FR" sz="1400" dirty="0" err="1" smtClean="0"/>
              <a:t>Mineral</a:t>
            </a:r>
            <a:r>
              <a:rPr lang="fr-FR" sz="1400" dirty="0" smtClean="0"/>
              <a:t> and </a:t>
            </a:r>
            <a:r>
              <a:rPr lang="fr-FR" sz="1400" dirty="0" err="1" smtClean="0"/>
              <a:t>organic</a:t>
            </a:r>
            <a:r>
              <a:rPr lang="fr-FR" sz="1400" dirty="0" smtClean="0"/>
              <a:t> </a:t>
            </a:r>
            <a:r>
              <a:rPr lang="fr-FR" sz="1400" dirty="0" err="1" smtClean="0"/>
              <a:t>materials</a:t>
            </a:r>
            <a:endParaRPr lang="fr-FR" sz="1400" dirty="0"/>
          </a:p>
          <a:p>
            <a:pPr lvl="1">
              <a:lnSpc>
                <a:spcPct val="80000"/>
              </a:lnSpc>
              <a:buFontTx/>
              <a:buNone/>
            </a:pPr>
            <a:r>
              <a:rPr lang="fr-FR" sz="1400" dirty="0" err="1" smtClean="0"/>
              <a:t>Pumped</a:t>
            </a:r>
            <a:r>
              <a:rPr lang="fr-FR" sz="1400" dirty="0" smtClean="0"/>
              <a:t> and </a:t>
            </a:r>
            <a:r>
              <a:rPr lang="fr-FR" sz="1400" dirty="0" err="1" smtClean="0"/>
              <a:t>heated</a:t>
            </a:r>
            <a:r>
              <a:rPr lang="fr-FR" sz="1400" dirty="0" smtClean="0"/>
              <a:t> </a:t>
            </a:r>
            <a:r>
              <a:rPr lang="fr-FR" sz="1400" dirty="0" err="1" smtClean="0"/>
              <a:t>cells</a:t>
            </a:r>
            <a:endParaRPr lang="fr-FR" sz="1400" dirty="0"/>
          </a:p>
          <a:p>
            <a:pPr>
              <a:lnSpc>
                <a:spcPct val="80000"/>
              </a:lnSpc>
              <a:buFontTx/>
              <a:buChar char="-"/>
            </a:pPr>
            <a:endParaRPr lang="fr-FR" sz="1400" dirty="0"/>
          </a:p>
          <a:p>
            <a:pPr>
              <a:lnSpc>
                <a:spcPct val="80000"/>
              </a:lnSpc>
              <a:buFontTx/>
              <a:buNone/>
            </a:pPr>
            <a:r>
              <a:rPr lang="fr-FR" sz="1200" b="1" dirty="0">
                <a:ea typeface="ＭＳ Ｐゴシック" pitchFamily="-107" charset="-128"/>
              </a:rPr>
              <a:t>●  </a:t>
            </a:r>
            <a:r>
              <a:rPr lang="fr-FR" sz="1600" b="1" dirty="0" err="1"/>
              <a:t>Spectro-gonio</a:t>
            </a:r>
            <a:r>
              <a:rPr lang="fr-FR" sz="1600" b="1" dirty="0"/>
              <a:t> </a:t>
            </a:r>
            <a:r>
              <a:rPr lang="fr-FR" sz="1600" b="1" dirty="0" err="1" smtClean="0"/>
              <a:t>radiometer</a:t>
            </a:r>
            <a:r>
              <a:rPr lang="fr-FR" sz="1600" b="1" dirty="0"/>
              <a:t/>
            </a:r>
            <a:br>
              <a:rPr lang="fr-FR" sz="1600" b="1" dirty="0"/>
            </a:br>
            <a:r>
              <a:rPr lang="fr-FR" sz="1600" b="1" dirty="0"/>
              <a:t> </a:t>
            </a:r>
            <a:r>
              <a:rPr lang="fr-FR" sz="1400" dirty="0" err="1"/>
              <a:t>bidirectional</a:t>
            </a:r>
            <a:r>
              <a:rPr lang="fr-FR" sz="1400" dirty="0"/>
              <a:t> spectral </a:t>
            </a:r>
            <a:r>
              <a:rPr lang="fr-FR" sz="1400" dirty="0" err="1" smtClean="0"/>
              <a:t>reflectance</a:t>
            </a:r>
            <a:r>
              <a:rPr lang="fr-FR" sz="1400" dirty="0" smtClean="0"/>
              <a:t> of </a:t>
            </a:r>
            <a:r>
              <a:rPr lang="fr-FR" sz="1400" dirty="0" err="1" smtClean="0"/>
              <a:t>granular</a:t>
            </a:r>
            <a:r>
              <a:rPr lang="fr-FR" sz="1400" dirty="0" smtClean="0"/>
              <a:t>/</a:t>
            </a:r>
            <a:r>
              <a:rPr lang="fr-FR" sz="1400" dirty="0" err="1" smtClean="0"/>
              <a:t>ice</a:t>
            </a:r>
            <a:r>
              <a:rPr lang="fr-FR" sz="1400" dirty="0" smtClean="0"/>
              <a:t> surfaces</a:t>
            </a:r>
            <a:endParaRPr lang="fr-FR" sz="1400" dirty="0"/>
          </a:p>
          <a:p>
            <a:pPr>
              <a:lnSpc>
                <a:spcPct val="80000"/>
              </a:lnSpc>
              <a:buFontTx/>
              <a:buChar char="-"/>
            </a:pPr>
            <a:endParaRPr lang="fr-FR" sz="1400" b="1" dirty="0"/>
          </a:p>
          <a:p>
            <a:pPr>
              <a:lnSpc>
                <a:spcPct val="80000"/>
              </a:lnSpc>
              <a:buFontTx/>
              <a:buChar char="-"/>
            </a:pPr>
            <a:endParaRPr lang="fr-FR" sz="1400" b="1" dirty="0"/>
          </a:p>
          <a:p>
            <a:pPr>
              <a:lnSpc>
                <a:spcPct val="80000"/>
              </a:lnSpc>
              <a:buFontTx/>
              <a:buNone/>
            </a:pPr>
            <a:r>
              <a:rPr lang="fr-FR" sz="1200" b="1" dirty="0">
                <a:ea typeface="ＭＳ Ｐゴシック" pitchFamily="-107" charset="-128"/>
              </a:rPr>
              <a:t>●  </a:t>
            </a:r>
            <a:r>
              <a:rPr lang="fr-FR" sz="1600" b="1" dirty="0" smtClean="0"/>
              <a:t>E</a:t>
            </a:r>
            <a:r>
              <a:rPr lang="fr-FR" sz="1600" b="1" dirty="0" smtClean="0"/>
              <a:t>nvironnemental </a:t>
            </a:r>
            <a:r>
              <a:rPr lang="fr-FR" sz="1600" b="1" dirty="0" err="1" smtClean="0"/>
              <a:t>Cells</a:t>
            </a:r>
            <a:endParaRPr lang="fr-FR" sz="1600" b="1" dirty="0"/>
          </a:p>
          <a:p>
            <a:pPr>
              <a:lnSpc>
                <a:spcPct val="80000"/>
              </a:lnSpc>
              <a:buFontTx/>
              <a:buNone/>
            </a:pPr>
            <a:r>
              <a:rPr lang="fr-FR" sz="1600" dirty="0"/>
              <a:t>	</a:t>
            </a:r>
            <a:r>
              <a:rPr lang="fr-FR" sz="1400" dirty="0" err="1" smtClean="0"/>
              <a:t>Measure</a:t>
            </a:r>
            <a:r>
              <a:rPr lang="fr-FR" sz="1400" dirty="0" smtClean="0"/>
              <a:t> </a:t>
            </a:r>
            <a:r>
              <a:rPr lang="fr-FR" sz="1400" dirty="0" err="1" smtClean="0"/>
              <a:t>equilibrium</a:t>
            </a:r>
            <a:r>
              <a:rPr lang="fr-FR" sz="1400" dirty="0" smtClean="0"/>
              <a:t> pressures and </a:t>
            </a:r>
            <a:r>
              <a:rPr lang="fr-FR" sz="1400" dirty="0" err="1" smtClean="0"/>
              <a:t>kinetics</a:t>
            </a:r>
            <a:r>
              <a:rPr lang="fr-FR" sz="1400" dirty="0" smtClean="0"/>
              <a:t> (</a:t>
            </a:r>
            <a:r>
              <a:rPr lang="fr-FR" sz="1400" dirty="0" err="1" smtClean="0"/>
              <a:t>ices</a:t>
            </a:r>
            <a:r>
              <a:rPr lang="fr-FR" sz="1400" dirty="0" smtClean="0"/>
              <a:t>, </a:t>
            </a:r>
            <a:r>
              <a:rPr lang="fr-FR" sz="1400" dirty="0" err="1"/>
              <a:t>clathrates</a:t>
            </a:r>
            <a:r>
              <a:rPr lang="fr-FR" sz="1400" dirty="0"/>
              <a:t>)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fr-FR" sz="1600" dirty="0" smtClean="0"/>
              <a:t>+ </a:t>
            </a:r>
            <a:r>
              <a:rPr lang="fr-FR" sz="1600" dirty="0" err="1" smtClean="0"/>
              <a:t>spectroscopy</a:t>
            </a:r>
            <a:r>
              <a:rPr lang="fr-FR" sz="1600" dirty="0" smtClean="0"/>
              <a:t> </a:t>
            </a:r>
            <a:r>
              <a:rPr lang="fr-FR" sz="1600" dirty="0" err="1" smtClean="0"/>
              <a:t>ready</a:t>
            </a:r>
            <a:endParaRPr lang="fr-FR" sz="1600" dirty="0"/>
          </a:p>
          <a:p>
            <a:pPr>
              <a:lnSpc>
                <a:spcPct val="80000"/>
              </a:lnSpc>
              <a:buFontTx/>
              <a:buChar char="-"/>
            </a:pPr>
            <a:endParaRPr lang="fr-FR" sz="1600" dirty="0"/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fr-FR" sz="1200" b="1" dirty="0">
                <a:ea typeface="ＭＳ Ｐゴシック" pitchFamily="-107" charset="-128"/>
              </a:rPr>
              <a:t>●  </a:t>
            </a:r>
            <a:r>
              <a:rPr lang="fr-FR" sz="1600" b="1" dirty="0" err="1" smtClean="0">
                <a:ea typeface="ＭＳ Ｐゴシック" pitchFamily="-107" charset="-128"/>
              </a:rPr>
              <a:t>Sample</a:t>
            </a:r>
            <a:r>
              <a:rPr lang="fr-FR" sz="1600" b="1" dirty="0" smtClean="0">
                <a:ea typeface="ＭＳ Ｐゴシック" pitchFamily="-107" charset="-128"/>
              </a:rPr>
              <a:t> </a:t>
            </a:r>
            <a:r>
              <a:rPr lang="fr-FR" sz="1600" b="1" dirty="0" err="1" smtClean="0">
                <a:ea typeface="ＭＳ Ｐゴシック" pitchFamily="-107" charset="-128"/>
              </a:rPr>
              <a:t>preparation</a:t>
            </a:r>
            <a:r>
              <a:rPr lang="fr-FR" sz="1600" b="1" dirty="0" smtClean="0">
                <a:ea typeface="ＭＳ Ｐゴシック" pitchFamily="-107" charset="-128"/>
              </a:rPr>
              <a:t> (STARDUST/</a:t>
            </a:r>
            <a:r>
              <a:rPr lang="fr-FR" sz="1600" b="1" dirty="0" err="1" smtClean="0">
                <a:ea typeface="ＭＳ Ｐゴシック" pitchFamily="-107" charset="-128"/>
              </a:rPr>
              <a:t>Hayabusa</a:t>
            </a:r>
            <a:r>
              <a:rPr lang="fr-FR" sz="1600" b="1" dirty="0" smtClean="0">
                <a:ea typeface="ＭＳ Ｐゴシック" pitchFamily="-107" charset="-128"/>
              </a:rPr>
              <a:t>)</a:t>
            </a:r>
            <a:r>
              <a:rPr lang="fr-FR" sz="1600" dirty="0" smtClean="0">
                <a:ea typeface="ＭＳ Ｐゴシック" pitchFamily="-107" charset="-128"/>
              </a:rPr>
              <a:t> </a:t>
            </a:r>
            <a:endParaRPr lang="fr-FR" sz="1600" dirty="0">
              <a:ea typeface="ＭＳ Ｐゴシック" pitchFamily="-107" charset="-128"/>
            </a:endParaRP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fr-FR" sz="1600" dirty="0">
                <a:ea typeface="ＭＳ Ｐゴシック" pitchFamily="-107" charset="-128"/>
              </a:rPr>
              <a:t>	</a:t>
            </a:r>
            <a:r>
              <a:rPr lang="fr-FR" sz="1400" dirty="0">
                <a:ea typeface="ＭＳ Ｐゴシック" pitchFamily="-107" charset="-128"/>
              </a:rPr>
              <a:t>Extraction </a:t>
            </a:r>
            <a:r>
              <a:rPr lang="fr-FR" sz="1400" dirty="0" smtClean="0">
                <a:ea typeface="ＭＳ Ｐゴシック" pitchFamily="-107" charset="-128"/>
              </a:rPr>
              <a:t>of </a:t>
            </a:r>
            <a:r>
              <a:rPr lang="fr-FR" sz="1400" dirty="0" err="1" smtClean="0">
                <a:ea typeface="ＭＳ Ｐゴシック" pitchFamily="-107" charset="-128"/>
              </a:rPr>
              <a:t>organic</a:t>
            </a:r>
            <a:r>
              <a:rPr lang="fr-FR" sz="1400" dirty="0" smtClean="0">
                <a:ea typeface="ＭＳ Ｐゴシック" pitchFamily="-107" charset="-128"/>
              </a:rPr>
              <a:t> </a:t>
            </a:r>
            <a:r>
              <a:rPr lang="fr-FR" sz="1400" dirty="0" err="1" smtClean="0">
                <a:ea typeface="ＭＳ Ｐゴシック" pitchFamily="-107" charset="-128"/>
              </a:rPr>
              <a:t>matter</a:t>
            </a:r>
            <a:endParaRPr lang="fr-FR" sz="2000" b="1" dirty="0"/>
          </a:p>
        </p:txBody>
      </p:sp>
      <p:pic>
        <p:nvPicPr>
          <p:cNvPr id="31748" name="Picture 4" descr="Hyperion_3000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898650"/>
            <a:ext cx="1787525" cy="129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9" name="Picture 5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75" y="3203575"/>
            <a:ext cx="2047875" cy="1535113"/>
          </a:xfrm>
          <a:prstGeom prst="rect">
            <a:avLst/>
          </a:prstGeom>
          <a:noFill/>
          <a:ln>
            <a:noFill/>
          </a:ln>
          <a:effectLst>
            <a:outerShdw blurRad="381000" dist="1269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850" y="3403600"/>
            <a:ext cx="1117600" cy="1150938"/>
          </a:xfrm>
          <a:prstGeom prst="rect">
            <a:avLst/>
          </a:prstGeom>
          <a:noFill/>
          <a:ln>
            <a:noFill/>
          </a:ln>
          <a:effectLst>
            <a:outerShdw blurRad="381000" dist="1269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7" descr="Clathrates_0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950" y="4733925"/>
            <a:ext cx="16208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8" descr="IMG_006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613" y="5481638"/>
            <a:ext cx="1703387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4" name="Picture 10" descr="spectro-cell-01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75" y="323850"/>
            <a:ext cx="182880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11" descr="Fig-H2O_tem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5" y="1090613"/>
            <a:ext cx="1055688" cy="71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6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5"/>
          <a:stretch>
            <a:fillRect/>
          </a:stretch>
        </p:blipFill>
        <p:spPr bwMode="auto">
          <a:xfrm>
            <a:off x="7854950" y="1943100"/>
            <a:ext cx="936625" cy="103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7" name="Picture 13" descr="fus_610_60"/>
          <p:cNvPicPr>
            <a:picLocks noChangeAspect="1" noChangeArrowheads="1"/>
          </p:cNvPicPr>
          <p:nvPr/>
        </p:nvPicPr>
        <p:blipFill>
          <a:blip r:embed="rId10" cstate="print">
            <a:lum brigh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025" y="4818063"/>
            <a:ext cx="873125" cy="60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75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gonio_anim-43.mov" descr="/Users/antoine/Desktop/pommerol_LPSC2009.ppt_media/gonio_anim-43.mov">
            <a:hlinkClick r:id="" action="ppaction://media"/>
          </p:cNvPr>
          <p:cNvPicPr>
            <a:picLocks noRot="1" noChangeAspect="1" noChangeArrowheads="1"/>
          </p:cNvPicPr>
          <p:nvPr>
            <a:quickTime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850" y="728663"/>
            <a:ext cx="4864100" cy="372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171825"/>
            <a:ext cx="4392613" cy="3382963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613" y="4262438"/>
            <a:ext cx="2473325" cy="216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6" name="Rectangle 18"/>
          <p:cNvSpPr>
            <a:spLocks/>
          </p:cNvSpPr>
          <p:nvPr/>
        </p:nvSpPr>
        <p:spPr bwMode="auto">
          <a:xfrm>
            <a:off x="1476375" y="673100"/>
            <a:ext cx="2714625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/>
            <a:r>
              <a:rPr lang="en-US" sz="2100" dirty="0" err="1" smtClean="0">
                <a:latin typeface="Gill Sans" pitchFamily="-97" charset="0"/>
                <a:ea typeface="ヒラギノ角ゴ Pro W3" pitchFamily="-97" charset="-128"/>
                <a:sym typeface="Gill Sans" pitchFamily="-97" charset="0"/>
              </a:rPr>
              <a:t>bidirectionnal</a:t>
            </a:r>
            <a:r>
              <a:rPr lang="en-US" sz="2100" dirty="0" smtClean="0">
                <a:latin typeface="Gill Sans" pitchFamily="-97" charset="0"/>
                <a:ea typeface="ヒラギノ角ゴ Pro W3" pitchFamily="-97" charset="-128"/>
                <a:sym typeface="Gill Sans" pitchFamily="-97" charset="0"/>
              </a:rPr>
              <a:t> </a:t>
            </a:r>
            <a:r>
              <a:rPr lang="en-US" sz="2100" dirty="0" err="1">
                <a:latin typeface="Gill Sans" pitchFamily="-97" charset="0"/>
                <a:ea typeface="ヒラギノ角ゴ Pro W3" pitchFamily="-97" charset="-128"/>
                <a:sym typeface="Gill Sans" pitchFamily="-97" charset="0"/>
              </a:rPr>
              <a:t>Spectro-gonio</a:t>
            </a:r>
            <a:r>
              <a:rPr lang="en-US" sz="2100" dirty="0">
                <a:latin typeface="Gill Sans" pitchFamily="-97" charset="0"/>
                <a:ea typeface="ヒラギノ角ゴ Pro W3" pitchFamily="-97" charset="-128"/>
                <a:sym typeface="Gill Sans" pitchFamily="-97" charset="0"/>
              </a:rPr>
              <a:t> </a:t>
            </a:r>
            <a:r>
              <a:rPr lang="en-US" sz="2100" dirty="0" err="1">
                <a:latin typeface="Gill Sans" pitchFamily="-97" charset="0"/>
                <a:ea typeface="ヒラギノ角ゴ Pro W3" pitchFamily="-97" charset="-128"/>
                <a:sym typeface="Gill Sans" pitchFamily="-97" charset="0"/>
              </a:rPr>
              <a:t>radiometre</a:t>
            </a:r>
            <a:endParaRPr lang="en-US" sz="2100" dirty="0">
              <a:latin typeface="Gill Sans" pitchFamily="-97" charset="0"/>
              <a:ea typeface="ヒラギノ角ゴ Pro W3" pitchFamily="-97" charset="-128"/>
              <a:sym typeface="Gill Sans" pitchFamily="-97" charset="0"/>
            </a:endParaRPr>
          </a:p>
        </p:txBody>
      </p:sp>
      <p:sp>
        <p:nvSpPr>
          <p:cNvPr id="32777" name="Line 19"/>
          <p:cNvSpPr>
            <a:spLocks noChangeShapeType="1"/>
          </p:cNvSpPr>
          <p:nvPr/>
        </p:nvSpPr>
        <p:spPr bwMode="auto">
          <a:xfrm rot="10800000">
            <a:off x="3814763" y="1370013"/>
            <a:ext cx="750887" cy="442912"/>
          </a:xfrm>
          <a:prstGeom prst="line">
            <a:avLst/>
          </a:prstGeom>
          <a:noFill/>
          <a:ln w="76200">
            <a:solidFill>
              <a:srgbClr val="7F2610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2778" name="Line 20"/>
          <p:cNvSpPr>
            <a:spLocks noChangeShapeType="1"/>
          </p:cNvSpPr>
          <p:nvPr/>
        </p:nvSpPr>
        <p:spPr bwMode="auto">
          <a:xfrm rot="10800000" flipH="1">
            <a:off x="7572375" y="5262563"/>
            <a:ext cx="725488" cy="320675"/>
          </a:xfrm>
          <a:prstGeom prst="line">
            <a:avLst/>
          </a:prstGeom>
          <a:noFill/>
          <a:ln w="76200">
            <a:solidFill>
              <a:srgbClr val="7F2610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2779" name="Line 21"/>
          <p:cNvSpPr>
            <a:spLocks noChangeShapeType="1"/>
          </p:cNvSpPr>
          <p:nvPr/>
        </p:nvSpPr>
        <p:spPr bwMode="auto">
          <a:xfrm rot="10800000">
            <a:off x="1833563" y="3059113"/>
            <a:ext cx="347662" cy="288925"/>
          </a:xfrm>
          <a:prstGeom prst="line">
            <a:avLst/>
          </a:prstGeom>
          <a:noFill/>
          <a:ln w="76200">
            <a:solidFill>
              <a:srgbClr val="7F2610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2780" name="Rectangle 22"/>
          <p:cNvSpPr>
            <a:spLocks/>
          </p:cNvSpPr>
          <p:nvPr/>
        </p:nvSpPr>
        <p:spPr bwMode="auto">
          <a:xfrm>
            <a:off x="7664443" y="4529822"/>
            <a:ext cx="13144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38"/>
            <a:r>
              <a:rPr lang="en-US" sz="2100" dirty="0" smtClean="0">
                <a:latin typeface="Gill Sans" pitchFamily="-97" charset="0"/>
                <a:ea typeface="ヒラギノ角ゴ Pro W3" pitchFamily="-97" charset="-128"/>
                <a:sym typeface="Gill Sans" pitchFamily="-97" charset="0"/>
              </a:rPr>
              <a:t>Simulation</a:t>
            </a:r>
          </a:p>
          <a:p>
            <a:pPr algn="ctr" defTabSz="642938"/>
            <a:r>
              <a:rPr lang="en-US" sz="2100" dirty="0" smtClean="0">
                <a:latin typeface="Gill Sans" pitchFamily="-97" charset="0"/>
                <a:ea typeface="ヒラギノ角ゴ Pro W3" pitchFamily="-97" charset="-128"/>
                <a:sym typeface="Gill Sans" pitchFamily="-97" charset="0"/>
              </a:rPr>
              <a:t>Chambers</a:t>
            </a:r>
            <a:r>
              <a:rPr lang="en-US" sz="2100" dirty="0" smtClean="0">
                <a:latin typeface="Gill Sans" pitchFamily="-97" charset="0"/>
                <a:ea typeface="ヒラギノ角ゴ Pro W3" pitchFamily="-97" charset="-128"/>
                <a:sym typeface="Gill Sans" pitchFamily="-97" charset="0"/>
              </a:rPr>
              <a:t> </a:t>
            </a:r>
            <a:endParaRPr lang="en-US" sz="2100" dirty="0">
              <a:latin typeface="Gill Sans" pitchFamily="-97" charset="0"/>
              <a:ea typeface="ヒラギノ角ゴ Pro W3" pitchFamily="-97" charset="-128"/>
              <a:sym typeface="Gill Sans" pitchFamily="-97" charset="0"/>
            </a:endParaRPr>
          </a:p>
        </p:txBody>
      </p:sp>
      <p:sp>
        <p:nvSpPr>
          <p:cNvPr id="32781" name="Rectangle 23"/>
          <p:cNvSpPr>
            <a:spLocks/>
          </p:cNvSpPr>
          <p:nvPr/>
        </p:nvSpPr>
        <p:spPr bwMode="auto">
          <a:xfrm>
            <a:off x="-30458" y="2557805"/>
            <a:ext cx="350897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38"/>
            <a:r>
              <a:rPr lang="en-US" sz="2100" dirty="0" smtClean="0">
                <a:latin typeface="Gill Sans" pitchFamily="-97" charset="0"/>
                <a:ea typeface="ヒラギノ角ゴ Pro W3" pitchFamily="-97" charset="-128"/>
                <a:sym typeface="Gill Sans" pitchFamily="-97" charset="0"/>
              </a:rPr>
              <a:t>Thermo dynamics equilibrium</a:t>
            </a:r>
            <a:endParaRPr lang="en-US" sz="2100" dirty="0">
              <a:latin typeface="Gill Sans" pitchFamily="-97" charset="0"/>
              <a:ea typeface="ヒラギノ角ゴ Pro W3" pitchFamily="-97" charset="-128"/>
              <a:sym typeface="Gill Sans" pitchFamily="-9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3841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7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277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7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27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7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1128</TotalTime>
  <Words>600</Words>
  <Application>Microsoft Office PowerPoint</Application>
  <PresentationFormat>Affichage à l'écran (4:3)</PresentationFormat>
  <Paragraphs>184</Paragraphs>
  <Slides>19</Slides>
  <Notes>1</Notes>
  <HiddenSlides>0</HiddenSlides>
  <MMClips>1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1" baseType="lpstr">
      <vt:lpstr>Thème Office</vt:lpstr>
      <vt:lpstr>Image bitmap</vt:lpstr>
      <vt:lpstr>Astrophysical Laboratory / Experimental Astrophysics</vt:lpstr>
      <vt:lpstr>Présentation PowerPoint</vt:lpstr>
      <vt:lpstr>Insititut de Planétologie et Astophysique de Grenoble</vt:lpstr>
      <vt:lpstr>Présentation PowerPoint</vt:lpstr>
      <vt:lpstr>Présentation PowerPoint</vt:lpstr>
      <vt:lpstr>Présentation PowerPoint</vt:lpstr>
      <vt:lpstr>Présentation PowerPoint</vt:lpstr>
      <vt:lpstr>Experimental systems for the study  of solids and des planetary surfaces</vt:lpstr>
      <vt:lpstr>Présentation PowerPoint</vt:lpstr>
      <vt:lpstr>Chemical Analysis of natural or analog organic materials: ORBITRAP HRMS</vt:lpstr>
      <vt:lpstr>New paradigm for biomolecule production in Titan atmosphere</vt:lpstr>
      <vt:lpstr>Mineral Hydratation on Mars by spectro-imagery</vt:lpstr>
      <vt:lpstr>Présentation PowerPoint</vt:lpstr>
      <vt:lpstr>Présentation PowerPoint</vt:lpstr>
      <vt:lpstr>Sounding Radars to study sub surfaces</vt:lpstr>
      <vt:lpstr>Présentation PowerPoint</vt:lpstr>
      <vt:lpstr>Présentation PowerPoint</vt:lpstr>
      <vt:lpstr>Présentation PowerPoint</vt:lpstr>
      <vt:lpstr>DUST detector - JUICE(PI Kempf, Boulder Co) L class Cosmic Vision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thissenr</dc:creator>
  <cp:lastModifiedBy>thissenr</cp:lastModifiedBy>
  <cp:revision>13</cp:revision>
  <dcterms:created xsi:type="dcterms:W3CDTF">2012-09-02T09:27:45Z</dcterms:created>
  <dcterms:modified xsi:type="dcterms:W3CDTF">2012-09-03T11:11:01Z</dcterms:modified>
</cp:coreProperties>
</file>