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2" r:id="rId3"/>
    <p:sldId id="257" r:id="rId4"/>
    <p:sldId id="258" r:id="rId5"/>
    <p:sldId id="271" r:id="rId6"/>
    <p:sldId id="272" r:id="rId7"/>
    <p:sldId id="273" r:id="rId8"/>
    <p:sldId id="260" r:id="rId9"/>
    <p:sldId id="269" r:id="rId10"/>
    <p:sldId id="262" r:id="rId11"/>
    <p:sldId id="263" r:id="rId12"/>
    <p:sldId id="268" r:id="rId13"/>
    <p:sldId id="285" r:id="rId14"/>
    <p:sldId id="280" r:id="rId15"/>
    <p:sldId id="284" r:id="rId16"/>
    <p:sldId id="274" r:id="rId17"/>
    <p:sldId id="270" r:id="rId18"/>
    <p:sldId id="28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a:srgbClr val="FF5050"/>
    <a:srgbClr val="0000E6"/>
    <a:srgbClr val="FF00FF"/>
    <a:srgbClr val="5340DA"/>
    <a:srgbClr val="CC00CC"/>
    <a:srgbClr val="CC0066"/>
    <a:srgbClr val="5300E2"/>
    <a:srgbClr val="0000E2"/>
    <a:srgbClr val="0000D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086" y="-3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_Library\Publish-OAJ\120903%20YouResAstro%202012\FROM%20revised%20calculations%2013%20FINAL%20to%20Guido%20111123%20with%20plot%2012090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scatterChart>
        <c:scatterStyle val="smoothMarker"/>
        <c:ser>
          <c:idx val="0"/>
          <c:order val="0"/>
          <c:marker>
            <c:symbol val="none"/>
          </c:marker>
          <c:xVal>
            <c:numRef>
              <c:f>'For Graph'!$C$55:$CF$55</c:f>
              <c:numCache>
                <c:formatCode>General</c:formatCode>
                <c:ptCount val="82"/>
                <c:pt idx="0">
                  <c:v>0</c:v>
                </c:pt>
                <c:pt idx="1">
                  <c:v>5.2913491991171142E-3</c:v>
                </c:pt>
                <c:pt idx="2">
                  <c:v>1.1085923156145096E-2</c:v>
                </c:pt>
                <c:pt idx="3">
                  <c:v>1.7380622954402902E-2</c:v>
                </c:pt>
                <c:pt idx="4">
                  <c:v>2.4173788849739978E-2</c:v>
                </c:pt>
                <c:pt idx="5">
                  <c:v>3.1465146685617076E-2</c:v>
                </c:pt>
                <c:pt idx="6">
                  <c:v>3.9255764231036938E-2</c:v>
                </c:pt>
                <c:pt idx="7">
                  <c:v>4.7548016742028125E-2</c:v>
                </c:pt>
                <c:pt idx="8">
                  <c:v>5.6345561168104075E-2</c:v>
                </c:pt>
                <c:pt idx="9">
                  <c:v>6.565331853401489E-2</c:v>
                </c:pt>
                <c:pt idx="10">
                  <c:v>7.5477464125956364E-2</c:v>
                </c:pt>
                <c:pt idx="11">
                  <c:v>8.5825425202346525E-2</c:v>
                </c:pt>
                <c:pt idx="12">
                  <c:v>9.670588603382993E-2</c:v>
                </c:pt>
                <c:pt idx="13">
                  <c:v>0.10812880015712256</c:v>
                </c:pt>
                <c:pt idx="14">
                  <c:v>0.12010540980396935</c:v>
                </c:pt>
                <c:pt idx="15">
                  <c:v>0.13264827254109804</c:v>
                </c:pt>
                <c:pt idx="16">
                  <c:v>0.14577129523100155</c:v>
                </c:pt>
                <c:pt idx="17">
                  <c:v>0.1594897754977212</c:v>
                </c:pt>
                <c:pt idx="18">
                  <c:v>0.17382045095799284</c:v>
                </c:pt>
                <c:pt idx="19">
                  <c:v>0.18878155655701193</c:v>
                </c:pt>
                <c:pt idx="20">
                  <c:v>0.20439289043134903</c:v>
                </c:pt>
                <c:pt idx="21">
                  <c:v>0.22067588881024802</c:v>
                </c:pt>
                <c:pt idx="22">
                  <c:v>0.23765371056241083</c:v>
                </c:pt>
                <c:pt idx="23">
                  <c:v>0.25535133209972094</c:v>
                </c:pt>
                <c:pt idx="24">
                  <c:v>0.2737956534644439</c:v>
                </c:pt>
                <c:pt idx="25">
                  <c:v>0.29301561655381031</c:v>
                </c:pt>
                <c:pt idx="26">
                  <c:v>0.31304233657834768</c:v>
                </c:pt>
                <c:pt idx="27">
                  <c:v>0.31425328418415588</c:v>
                </c:pt>
                <c:pt idx="28">
                  <c:v>0.33390924801029231</c:v>
                </c:pt>
                <c:pt idx="29">
                  <c:v>0.35565226645913683</c:v>
                </c:pt>
                <c:pt idx="30">
                  <c:v>0.37711738814647383</c:v>
                </c:pt>
                <c:pt idx="31">
                  <c:v>0.37830996811654594</c:v>
                </c:pt>
                <c:pt idx="32">
                  <c:v>0.40192378864668488</c:v>
                </c:pt>
                <c:pt idx="33">
                  <c:v>0.42653824366567822</c:v>
                </c:pt>
                <c:pt idx="34">
                  <c:v>0.45220117326134934</c:v>
                </c:pt>
                <c:pt idx="35">
                  <c:v>0.47896401335865824</c:v>
                </c:pt>
                <c:pt idx="36">
                  <c:v>0.50688209714614052</c:v>
                </c:pt>
                <c:pt idx="37">
                  <c:v>0.53601499025391763</c:v>
                </c:pt>
                <c:pt idx="38">
                  <c:v>0.56642686392716934</c:v>
                </c:pt>
                <c:pt idx="39">
                  <c:v>0.59818691108479816</c:v>
                </c:pt>
                <c:pt idx="40">
                  <c:v>0.6313698109093826</c:v>
                </c:pt>
                <c:pt idx="41">
                  <c:v>0.6660562485030781</c:v>
                </c:pt>
                <c:pt idx="42">
                  <c:v>0.7023334971913624</c:v>
                </c:pt>
                <c:pt idx="43">
                  <c:v>0.73616580618427219</c:v>
                </c:pt>
                <c:pt idx="44">
                  <c:v>0.74029607229476124</c:v>
                </c:pt>
                <c:pt idx="45">
                  <c:v>0.78004646665782718</c:v>
                </c:pt>
                <c:pt idx="46">
                  <c:v>0.82169597997359656</c:v>
                </c:pt>
                <c:pt idx="47">
                  <c:v>0.86536565603149473</c:v>
                </c:pt>
                <c:pt idx="48">
                  <c:v>0.91118734452262973</c:v>
                </c:pt>
                <c:pt idx="49">
                  <c:v>0.95930490705328053</c:v>
                </c:pt>
                <c:pt idx="50">
                  <c:v>1.0098755906636616</c:v>
                </c:pt>
                <c:pt idx="51">
                  <c:v>1.0630715965745554</c:v>
                </c:pt>
                <c:pt idx="52">
                  <c:v>1.1190818772787789</c:v>
                </c:pt>
                <c:pt idx="53">
                  <c:v>1.1781142016998716</c:v>
                </c:pt>
                <c:pt idx="54">
                  <c:v>1.2325972264057325</c:v>
                </c:pt>
                <c:pt idx="55">
                  <c:v>1.2403975362667903</c:v>
                </c:pt>
                <c:pt idx="56">
                  <c:v>1.3061847998007887</c:v>
                </c:pt>
                <c:pt idx="57">
                  <c:v>1.333728965371118</c:v>
                </c:pt>
                <c:pt idx="58">
                  <c:v>1.3757560625976293</c:v>
                </c:pt>
                <c:pt idx="59">
                  <c:v>1.449422275691872</c:v>
                </c:pt>
                <c:pt idx="60">
                  <c:v>1.5275296358999868</c:v>
                </c:pt>
                <c:pt idx="61">
                  <c:v>1.6104647170327102</c:v>
                </c:pt>
                <c:pt idx="62">
                  <c:v>1.6986605292143568</c:v>
                </c:pt>
                <c:pt idx="63">
                  <c:v>1.7926037086565407</c:v>
                </c:pt>
                <c:pt idx="64">
                  <c:v>1.8928430923634854</c:v>
                </c:pt>
                <c:pt idx="65">
                  <c:v>1.9999999999999996</c:v>
                </c:pt>
                <c:pt idx="66">
                  <c:v>2.1147806339168707</c:v>
                </c:pt>
                <c:pt idx="67">
                  <c:v>2.2379911256018015</c:v>
                </c:pt>
                <c:pt idx="68">
                  <c:v>2.3705559131627387</c:v>
                </c:pt>
                <c:pt idx="69">
                  <c:v>2.513540344874531</c:v>
                </c:pt>
                <c:pt idx="70">
                  <c:v>2.668178689957815</c:v>
                </c:pt>
                <c:pt idx="71">
                  <c:v>2.8359091311503537</c:v>
                </c:pt>
                <c:pt idx="72">
                  <c:v>3.0184178608985421</c:v>
                </c:pt>
                <c:pt idx="73">
                  <c:v>3.2176951740718334</c:v>
                </c:pt>
                <c:pt idx="74">
                  <c:v>3.4361075515452315</c:v>
                </c:pt>
                <c:pt idx="75">
                  <c:v>3.6764913259688252</c:v>
                </c:pt>
                <c:pt idx="76">
                  <c:v>3.9422758743289674</c:v>
                </c:pt>
                <c:pt idx="77">
                  <c:v>4.2376478116439369</c:v>
                </c:pt>
                <c:pt idx="78">
                  <c:v>4.5677730583150673</c:v>
                </c:pt>
                <c:pt idx="79">
                  <c:v>4.9391020879913183</c:v>
                </c:pt>
                <c:pt idx="80">
                  <c:v>5.3597971573309904</c:v>
                </c:pt>
                <c:pt idx="81">
                  <c:v>5.8403424880795978</c:v>
                </c:pt>
              </c:numCache>
            </c:numRef>
          </c:xVal>
          <c:yVal>
            <c:numRef>
              <c:f>'For Graph'!$C$56:$CF$56</c:f>
              <c:numCache>
                <c:formatCode>General</c:formatCode>
                <c:ptCount val="82"/>
                <c:pt idx="0">
                  <c:v>0</c:v>
                </c:pt>
                <c:pt idx="1">
                  <c:v>9.8263317014276354E-3</c:v>
                </c:pt>
                <c:pt idx="2">
                  <c:v>1.9165564537862622E-2</c:v>
                </c:pt>
                <c:pt idx="3">
                  <c:v>2.8036966874833036E-2</c:v>
                </c:pt>
                <c:pt idx="4">
                  <c:v>3.6458455248624594E-2</c:v>
                </c:pt>
                <c:pt idx="5">
                  <c:v>4.4446692203674566E-2</c:v>
                </c:pt>
                <c:pt idx="6">
                  <c:v>5.201717490970565E-2</c:v>
                </c:pt>
                <c:pt idx="7">
                  <c:v>5.9184315502163201E-2</c:v>
                </c:pt>
                <c:pt idx="8">
                  <c:v>6.5961513977100261E-2</c:v>
                </c:pt>
                <c:pt idx="9">
                  <c:v>7.2361224373812108E-2</c:v>
                </c:pt>
                <c:pt idx="10">
                  <c:v>7.8395014893123713E-2</c:v>
                </c:pt>
                <c:pt idx="11">
                  <c:v>8.4073622524540689E-2</c:v>
                </c:pt>
                <c:pt idx="12">
                  <c:v>8.9407002689970774E-2</c:v>
                </c:pt>
                <c:pt idx="13">
                  <c:v>9.4404374354158854E-2</c:v>
                </c:pt>
                <c:pt idx="14">
                  <c:v>9.9074261001232261E-2</c:v>
                </c:pt>
                <c:pt idx="15">
                  <c:v>0.10342452783194668</c:v>
                </c:pt>
                <c:pt idx="16">
                  <c:v>0.1074624154965087</c:v>
                </c:pt>
                <c:pt idx="17">
                  <c:v>0.11119457064260001</c:v>
                </c:pt>
                <c:pt idx="18">
                  <c:v>0.11462707352678983</c:v>
                </c:pt>
                <c:pt idx="19">
                  <c:v>0.11776546290946181</c:v>
                </c:pt>
                <c:pt idx="20">
                  <c:v>0.12061475842818324</c:v>
                </c:pt>
                <c:pt idx="21">
                  <c:v>0.12317948062178249</c:v>
                </c:pt>
                <c:pt idx="22">
                  <c:v>0.1254636687569044</c:v>
                </c:pt>
                <c:pt idx="23">
                  <c:v>0.1274708965902116</c:v>
                </c:pt>
                <c:pt idx="24">
                  <c:v>0.12920428618240956</c:v>
                </c:pt>
                <c:pt idx="25">
                  <c:v>0.13066651986469302</c:v>
                </c:pt>
                <c:pt idx="26">
                  <c:v>0.13185985044381374</c:v>
                </c:pt>
                <c:pt idx="27">
                  <c:v>0.13192207405131404</c:v>
                </c:pt>
                <c:pt idx="28">
                  <c:v>0.13278610971857988</c:v>
                </c:pt>
                <c:pt idx="29">
                  <c:v>0.13344671536804975</c:v>
                </c:pt>
                <c:pt idx="30">
                  <c:v>0.13382870392016608</c:v>
                </c:pt>
                <c:pt idx="31">
                  <c:v>0.13384267625982868</c:v>
                </c:pt>
                <c:pt idx="32">
                  <c:v>0.13397459621556143</c:v>
                </c:pt>
                <c:pt idx="33">
                  <c:v>0.13384267625982851</c:v>
                </c:pt>
                <c:pt idx="34">
                  <c:v>0.1334467153680497</c:v>
                </c:pt>
                <c:pt idx="35">
                  <c:v>0.13278610971857988</c:v>
                </c:pt>
                <c:pt idx="36">
                  <c:v>0.13185985044381376</c:v>
                </c:pt>
                <c:pt idx="37">
                  <c:v>0.13066651986469294</c:v>
                </c:pt>
                <c:pt idx="38">
                  <c:v>0.12920428618240976</c:v>
                </c:pt>
                <c:pt idx="39">
                  <c:v>0.1274708965902118</c:v>
                </c:pt>
                <c:pt idx="40">
                  <c:v>0.12546366875690421</c:v>
                </c:pt>
                <c:pt idx="41">
                  <c:v>0.12317948062178249</c:v>
                </c:pt>
                <c:pt idx="42">
                  <c:v>0.12061475842818324</c:v>
                </c:pt>
                <c:pt idx="43">
                  <c:v>0.1180828952724375</c:v>
                </c:pt>
                <c:pt idx="44">
                  <c:v>0.11776546290946188</c:v>
                </c:pt>
                <c:pt idx="45">
                  <c:v>0.11462707352678993</c:v>
                </c:pt>
                <c:pt idx="46">
                  <c:v>0.1111945706426001</c:v>
                </c:pt>
                <c:pt idx="47">
                  <c:v>0.10746241549650877</c:v>
                </c:pt>
                <c:pt idx="48">
                  <c:v>0.10342452783194658</c:v>
                </c:pt>
                <c:pt idx="49">
                  <c:v>9.9074261001232261E-2</c:v>
                </c:pt>
                <c:pt idx="50">
                  <c:v>9.4404374354158729E-2</c:v>
                </c:pt>
                <c:pt idx="51">
                  <c:v>8.9407002689970524E-2</c:v>
                </c:pt>
                <c:pt idx="52">
                  <c:v>8.4073622524540398E-2</c:v>
                </c:pt>
                <c:pt idx="53">
                  <c:v>7.8395014893123796E-2</c:v>
                </c:pt>
                <c:pt idx="54">
                  <c:v>7.3118604012299873E-2</c:v>
                </c:pt>
                <c:pt idx="55">
                  <c:v>7.2361224373812191E-2</c:v>
                </c:pt>
                <c:pt idx="56">
                  <c:v>6.5961513977100303E-2</c:v>
                </c:pt>
                <c:pt idx="57">
                  <c:v>6.3278448772433285E-2</c:v>
                </c:pt>
                <c:pt idx="58">
                  <c:v>5.9184315502163271E-2</c:v>
                </c:pt>
                <c:pt idx="59">
                  <c:v>5.2017174909705685E-2</c:v>
                </c:pt>
                <c:pt idx="60">
                  <c:v>4.4446692203674448E-2</c:v>
                </c:pt>
                <c:pt idx="61">
                  <c:v>3.6458455248624698E-2</c:v>
                </c:pt>
                <c:pt idx="62">
                  <c:v>2.8036966874832758E-2</c:v>
                </c:pt>
                <c:pt idx="63">
                  <c:v>1.9165564537862775E-2</c:v>
                </c:pt>
                <c:pt idx="64">
                  <c:v>9.8263317014276718E-3</c:v>
                </c:pt>
                <c:pt idx="65">
                  <c:v>2.1445770528645702E-16</c:v>
                </c:pt>
                <c:pt idx="66">
                  <c:v>-1.0334158891817968E-2</c:v>
                </c:pt>
                <c:pt idx="67">
                  <c:v>-2.1198452905549267E-2</c:v>
                </c:pt>
                <c:pt idx="68">
                  <c:v>-3.2616902135994247E-2</c:v>
                </c:pt>
                <c:pt idx="69">
                  <c:v>-4.4615385905131838E-2</c:v>
                </c:pt>
                <c:pt idx="70">
                  <c:v>-5.7221806161921955E-2</c:v>
                </c:pt>
                <c:pt idx="71">
                  <c:v>-7.0466269319269761E-2</c:v>
                </c:pt>
                <c:pt idx="72">
                  <c:v>-8.4381288947638855E-2</c:v>
                </c:pt>
                <c:pt idx="73">
                  <c:v>-9.9002012118037747E-2</c:v>
                </c:pt>
                <c:pt idx="74">
                  <c:v>-0.11436647262611904</c:v>
                </c:pt>
                <c:pt idx="75">
                  <c:v>-0.13051587484713598</c:v>
                </c:pt>
                <c:pt idx="76">
                  <c:v>-0.14749491258453198</c:v>
                </c:pt>
                <c:pt idx="77">
                  <c:v>-0.16535212800291818</c:v>
                </c:pt>
                <c:pt idx="78">
                  <c:v>-0.1841403166034625</c:v>
                </c:pt>
                <c:pt idx="79">
                  <c:v>-0.20391698523664462</c:v>
                </c:pt>
                <c:pt idx="80">
                  <c:v>-0.224744871391589</c:v>
                </c:pt>
                <c:pt idx="81">
                  <c:v>-0.24669253349989892</c:v>
                </c:pt>
              </c:numCache>
            </c:numRef>
          </c:yVal>
          <c:smooth val="1"/>
        </c:ser>
        <c:axId val="58469760"/>
        <c:axId val="58991744"/>
      </c:scatterChart>
      <c:valAx>
        <c:axId val="58469760"/>
        <c:scaling>
          <c:orientation val="minMax"/>
          <c:max val="5.6"/>
          <c:min val="0"/>
        </c:scaling>
        <c:axPos val="b"/>
        <c:numFmt formatCode="General" sourceLinked="1"/>
        <c:tickLblPos val="nextTo"/>
        <c:crossAx val="58991744"/>
        <c:crosses val="autoZero"/>
        <c:crossBetween val="midCat"/>
        <c:majorUnit val="0.5"/>
      </c:valAx>
      <c:valAx>
        <c:axId val="58991744"/>
        <c:scaling>
          <c:orientation val="minMax"/>
          <c:max val="0.2"/>
          <c:min val="-0.35000000000000031"/>
        </c:scaling>
        <c:axPos val="l"/>
        <c:majorGridlines/>
        <c:numFmt formatCode="General" sourceLinked="1"/>
        <c:tickLblPos val="nextTo"/>
        <c:crossAx val="58469760"/>
        <c:crosses val="autoZero"/>
        <c:crossBetween val="midCat"/>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CBC8C3-43A5-4FBF-B4F8-B04009D369FC}" type="datetimeFigureOut">
              <a:rPr lang="en-US" smtClean="0"/>
              <a:pPr/>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351AC-CB48-4199-A423-9BE66E34564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CBC8C3-43A5-4FBF-B4F8-B04009D369FC}" type="datetimeFigureOut">
              <a:rPr lang="en-US" smtClean="0"/>
              <a:pPr/>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351AC-CB48-4199-A423-9BE66E34564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CBC8C3-43A5-4FBF-B4F8-B04009D369FC}" type="datetimeFigureOut">
              <a:rPr lang="en-US" smtClean="0"/>
              <a:pPr/>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351AC-CB48-4199-A423-9BE66E34564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CBC8C3-43A5-4FBF-B4F8-B04009D369FC}" type="datetimeFigureOut">
              <a:rPr lang="en-US" smtClean="0"/>
              <a:pPr/>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351AC-CB48-4199-A423-9BE66E34564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CBC8C3-43A5-4FBF-B4F8-B04009D369FC}" type="datetimeFigureOut">
              <a:rPr lang="en-US" smtClean="0"/>
              <a:pPr/>
              <a:t>9/6/2012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351AC-CB48-4199-A423-9BE66E34564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CBC8C3-43A5-4FBF-B4F8-B04009D369FC}" type="datetimeFigureOut">
              <a:rPr lang="en-US" smtClean="0"/>
              <a:pPr/>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351AC-CB48-4199-A423-9BE66E3456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CBC8C3-43A5-4FBF-B4F8-B04009D369FC}" type="datetimeFigureOut">
              <a:rPr lang="en-US" smtClean="0"/>
              <a:pPr/>
              <a:t>9/6/2012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6351AC-CB48-4199-A423-9BE66E34564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CBC8C3-43A5-4FBF-B4F8-B04009D369FC}" type="datetimeFigureOut">
              <a:rPr lang="en-US" smtClean="0"/>
              <a:pPr/>
              <a:t>9/6/2012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6351AC-CB48-4199-A423-9BE66E34564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CBC8C3-43A5-4FBF-B4F8-B04009D369FC}" type="datetimeFigureOut">
              <a:rPr lang="en-US" smtClean="0"/>
              <a:pPr/>
              <a:t>9/6/2012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6351AC-CB48-4199-A423-9BE66E34564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CBC8C3-43A5-4FBF-B4F8-B04009D369FC}" type="datetimeFigureOut">
              <a:rPr lang="en-US" smtClean="0"/>
              <a:pPr/>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351AC-CB48-4199-A423-9BE66E34564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CBC8C3-43A5-4FBF-B4F8-B04009D369FC}" type="datetimeFigureOut">
              <a:rPr lang="en-US" smtClean="0"/>
              <a:pPr/>
              <a:t>9/6/2012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351AC-CB48-4199-A423-9BE66E34564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CBC8C3-43A5-4FBF-B4F8-B04009D369FC}" type="datetimeFigureOut">
              <a:rPr lang="en-US" smtClean="0"/>
              <a:pPr/>
              <a:t>9/6/2012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6351AC-CB48-4199-A423-9BE66E34564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tidningenkulturen.se/" TargetMode="External"/><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www.tidningenkulturen.se/"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www.uni.edu/morgans/ajjar"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images.google.com/imgres?imgurl=http://www.cinnamonrainbows.com/weeklypic/HUGE%20Wave.jpg&amp;imgrefurl=http://www.mastersofseo.com/&amp;usg=__3fZG8yuQ3liLWQ_lhD7-GbpH11Y=&amp;h=385&amp;w=576&amp;sz=55&amp;hl=it&amp;start=4&amp;sig2=wuHzeMrOGZz6dTUCjJkq7g&amp;um=1&amp;tbnid=R0qH4vOgCK86pM:&amp;tbnh=90&amp;tbnw=134&amp;prev=/images?q=waves&amp;hl=it&amp;client=firefox-a&amp;rls=org.mozilla:it:official&amp;sa=N&amp;um=1&amp;ei=uzi-Stz_BYSE-QaMpvQk" TargetMode="External"/><Relationship Id="rId1" Type="http://schemas.openxmlformats.org/officeDocument/2006/relationships/slideLayout" Target="../slideLayouts/slideLayout7.xml"/><Relationship Id="rId6" Type="http://schemas.openxmlformats.org/officeDocument/2006/relationships/hyperlink" Target="http://images.google.com/imgres?imgurl=http://www.blavish.com/wp-content/uploads/2006/11/exomos-goby-yellow-submarine-11-16-2006.jpg&amp;imgrefurl=http://www.blavish.com/exomos-goby-yellow-submarine-for-the-holidays/&amp;usg=__PiYQ3bZ8u0HA8RWEDE_1LiL0k_Q=&amp;h=400&amp;w=400&amp;sz=14&amp;hl=it&amp;start=6&amp;sig2=jgslCgeTF_ad62xScTkZ8Q&amp;um=1&amp;tbnid=g4bMhcOlPXOw1M:&amp;tbnh=124&amp;tbnw=124&amp;prev=/images?q=submarine&amp;hl=it&amp;client=firefox-a&amp;rls=org.mozilla:it:official&amp;sa=N&amp;um=1&amp;ei=ijW-Ss-hMtma-AbCwsgr" TargetMode="External"/><Relationship Id="rId5" Type="http://schemas.openxmlformats.org/officeDocument/2006/relationships/image" Target="../media/image2.jpeg"/><Relationship Id="rId4" Type="http://schemas.openxmlformats.org/officeDocument/2006/relationships/hyperlink" Target="http://images.google.com/imgres?imgurl=http://upload.wikimedia.org/wikipedia/commons/b/bb/Hawaii_turtle_2.JPG&amp;imgrefurl=http://best-animal-pictures.blogspot.com/&amp;usg=__gQ1gvshSuqO3yltgIDQTOg9OVj4=&amp;h=1224&amp;w=1632&amp;sz=1653&amp;hl=it&amp;start=62&amp;sig2=P5qRnKH1kUxI8TaIQd8wXg&amp;um=1&amp;tbnid=yphqbvVMlETA_M:&amp;tbnh=113&amp;tbnw=150&amp;prev=/images?q=turtle+underwater&amp;ndsp=20&amp;hl=it&amp;client=firefox-a&amp;rls=org.mozilla:it:official&amp;sa=N&amp;start=60&amp;um=1&amp;ei=sEG-So2PM5jF-Qb685w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tidningenkulturen.se/"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tidningenkulturen.se/"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5"/>
          <p:cNvSpPr txBox="1">
            <a:spLocks noChangeArrowheads="1"/>
          </p:cNvSpPr>
          <p:nvPr/>
        </p:nvSpPr>
        <p:spPr bwMode="auto">
          <a:xfrm>
            <a:off x="3819847" y="3268722"/>
            <a:ext cx="5000625" cy="1938992"/>
          </a:xfrm>
          <a:prstGeom prst="rect">
            <a:avLst/>
          </a:prstGeom>
          <a:noFill/>
          <a:ln w="9525">
            <a:noFill/>
            <a:miter lim="800000"/>
            <a:headEnd/>
            <a:tailEnd/>
          </a:ln>
        </p:spPr>
        <p:txBody>
          <a:bodyPr>
            <a:spAutoFit/>
          </a:bodyPr>
          <a:lstStyle/>
          <a:p>
            <a:pPr algn="ctr"/>
            <a:r>
              <a:rPr lang="en-GB" sz="2800" dirty="0" err="1" smtClean="0">
                <a:solidFill>
                  <a:srgbClr val="00CC00"/>
                </a:solidFill>
                <a:latin typeface="Calibri" pitchFamily="34" charset="0"/>
              </a:rPr>
              <a:t>Piero</a:t>
            </a:r>
            <a:r>
              <a:rPr lang="en-GB" sz="2800" dirty="0" smtClean="0">
                <a:solidFill>
                  <a:srgbClr val="00CC00"/>
                </a:solidFill>
                <a:latin typeface="Calibri" pitchFamily="34" charset="0"/>
              </a:rPr>
              <a:t> Benazzo</a:t>
            </a:r>
          </a:p>
          <a:p>
            <a:pPr algn="ctr"/>
            <a:endParaRPr lang="en-GB" sz="800" dirty="0" smtClean="0">
              <a:solidFill>
                <a:srgbClr val="0000E6"/>
              </a:solidFill>
              <a:latin typeface="Calibri" pitchFamily="34" charset="0"/>
            </a:endParaRPr>
          </a:p>
          <a:p>
            <a:pPr algn="ctr"/>
            <a:r>
              <a:rPr lang="en-GB" sz="2000" dirty="0" smtClean="0">
                <a:solidFill>
                  <a:srgbClr val="0000E6"/>
                </a:solidFill>
                <a:latin typeface="Calibri" pitchFamily="34" charset="0"/>
              </a:rPr>
              <a:t>affiliation</a:t>
            </a:r>
            <a:r>
              <a:rPr lang="en-GB" sz="2000" dirty="0">
                <a:solidFill>
                  <a:srgbClr val="0000E6"/>
                </a:solidFill>
                <a:latin typeface="Calibri" pitchFamily="34" charset="0"/>
              </a:rPr>
              <a:t>: </a:t>
            </a:r>
            <a:r>
              <a:rPr lang="en-GB" sz="2000" dirty="0" smtClean="0">
                <a:solidFill>
                  <a:srgbClr val="0000E6"/>
                </a:solidFill>
                <a:latin typeface="Calibri" pitchFamily="34" charset="0"/>
              </a:rPr>
              <a:t>null</a:t>
            </a:r>
          </a:p>
          <a:p>
            <a:pPr algn="ctr"/>
            <a:endParaRPr lang="en-GB" sz="800" dirty="0" smtClean="0">
              <a:solidFill>
                <a:srgbClr val="0000E6"/>
              </a:solidFill>
              <a:latin typeface="Calibri" pitchFamily="34" charset="0"/>
            </a:endParaRPr>
          </a:p>
          <a:p>
            <a:pPr algn="ctr"/>
            <a:r>
              <a:rPr lang="en-GB" sz="2800" dirty="0" smtClean="0">
                <a:solidFill>
                  <a:srgbClr val="00CC00"/>
                </a:solidFill>
                <a:latin typeface="Calibri" pitchFamily="34" charset="0"/>
              </a:rPr>
              <a:t>www.tidningenkulturen.se</a:t>
            </a:r>
            <a:endParaRPr lang="en-GB" sz="2800" dirty="0">
              <a:solidFill>
                <a:srgbClr val="00CC00"/>
              </a:solidFill>
              <a:latin typeface="Calibri" pitchFamily="34" charset="0"/>
            </a:endParaRPr>
          </a:p>
          <a:p>
            <a:pPr algn="ctr"/>
            <a:endParaRPr lang="en-GB" sz="2800" dirty="0">
              <a:solidFill>
                <a:srgbClr val="00CC00"/>
              </a:solidFill>
              <a:latin typeface="Calibri" pitchFamily="34" charset="0"/>
            </a:endParaRPr>
          </a:p>
        </p:txBody>
      </p:sp>
      <p:sp>
        <p:nvSpPr>
          <p:cNvPr id="5" name="TextBox 4"/>
          <p:cNvSpPr txBox="1">
            <a:spLocks noChangeArrowheads="1"/>
          </p:cNvSpPr>
          <p:nvPr/>
        </p:nvSpPr>
        <p:spPr bwMode="auto">
          <a:xfrm>
            <a:off x="1403648" y="260648"/>
            <a:ext cx="7560840" cy="2862322"/>
          </a:xfrm>
          <a:prstGeom prst="rect">
            <a:avLst/>
          </a:prstGeom>
          <a:noFill/>
          <a:ln w="9525">
            <a:noFill/>
            <a:miter lim="800000"/>
            <a:headEnd/>
            <a:tailEnd/>
          </a:ln>
        </p:spPr>
        <p:txBody>
          <a:bodyPr wrap="square">
            <a:spAutoFit/>
          </a:bodyPr>
          <a:lstStyle/>
          <a:p>
            <a:pPr lvl="1" algn="ctr"/>
            <a:r>
              <a:rPr lang="en-US" sz="3600" dirty="0" smtClean="0">
                <a:solidFill>
                  <a:srgbClr val="0000E6"/>
                </a:solidFill>
                <a:latin typeface="Calibri" pitchFamily="34" charset="0"/>
              </a:rPr>
              <a:t>A topology of four frames of reference interlinking the observed empirical universe with the unobservable cosmos, providing the latter with empirical evidence</a:t>
            </a:r>
            <a:endParaRPr lang="en-GB" sz="2000" dirty="0">
              <a:solidFill>
                <a:srgbClr val="0000E6"/>
              </a:solidFill>
              <a:latin typeface="Calibri" pitchFamily="34" charset="0"/>
            </a:endParaRPr>
          </a:p>
        </p:txBody>
      </p:sp>
      <p:sp>
        <p:nvSpPr>
          <p:cNvPr id="6" name="TextBox 5"/>
          <p:cNvSpPr txBox="1"/>
          <p:nvPr/>
        </p:nvSpPr>
        <p:spPr>
          <a:xfrm>
            <a:off x="467544" y="5877272"/>
            <a:ext cx="8136904" cy="954107"/>
          </a:xfrm>
          <a:prstGeom prst="rect">
            <a:avLst/>
          </a:prstGeom>
          <a:noFill/>
        </p:spPr>
        <p:txBody>
          <a:bodyPr wrap="square" rtlCol="0">
            <a:spAutoFit/>
          </a:bodyPr>
          <a:lstStyle/>
          <a:p>
            <a:pPr algn="ctr"/>
            <a:r>
              <a:rPr lang="en-GB" sz="2800" dirty="0" smtClean="0">
                <a:solidFill>
                  <a:srgbClr val="00CC00"/>
                </a:solidFill>
                <a:latin typeface="Calibri" pitchFamily="34" charset="0"/>
              </a:rPr>
              <a:t>6th Workshop of Young Researchers in Astronomy and Astrophysics September 2012</a:t>
            </a:r>
            <a:endParaRPr lang="en-US" sz="2800" dirty="0" smtClean="0">
              <a:solidFill>
                <a:srgbClr val="00CC00"/>
              </a:solidFill>
              <a:latin typeface="Calibri" pitchFamily="34" charset="0"/>
            </a:endParaRPr>
          </a:p>
        </p:txBody>
      </p:sp>
      <p:sp>
        <p:nvSpPr>
          <p:cNvPr id="7" name="TextBox 6"/>
          <p:cNvSpPr txBox="1"/>
          <p:nvPr/>
        </p:nvSpPr>
        <p:spPr>
          <a:xfrm>
            <a:off x="1403648" y="4942909"/>
            <a:ext cx="7200800" cy="707886"/>
          </a:xfrm>
          <a:prstGeom prst="rect">
            <a:avLst/>
          </a:prstGeom>
          <a:noFill/>
        </p:spPr>
        <p:txBody>
          <a:bodyPr wrap="square" rtlCol="0">
            <a:spAutoFit/>
          </a:bodyPr>
          <a:lstStyle/>
          <a:p>
            <a:r>
              <a:rPr lang="en-GB" sz="2000" dirty="0" smtClean="0">
                <a:solidFill>
                  <a:srgbClr val="0000E6"/>
                </a:solidFill>
              </a:rPr>
              <a:t>Thanks to the organisers</a:t>
            </a:r>
          </a:p>
          <a:p>
            <a:r>
              <a:rPr lang="en-GB" sz="2000" dirty="0" smtClean="0">
                <a:solidFill>
                  <a:srgbClr val="0000E6"/>
                </a:solidFill>
              </a:rPr>
              <a:t>	</a:t>
            </a:r>
            <a:r>
              <a:rPr lang="en-GB" sz="2000" dirty="0" smtClean="0">
                <a:solidFill>
                  <a:srgbClr val="0000E6"/>
                </a:solidFill>
              </a:rPr>
              <a:t>	and to the Cosmos and to its occasions inspiration</a:t>
            </a:r>
            <a:endParaRPr lang="en-US" sz="2000" dirty="0">
              <a:solidFill>
                <a:srgbClr val="0000E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362274"/>
          </a:xfrm>
        </p:spPr>
        <p:txBody>
          <a:bodyPr>
            <a:normAutofit fontScale="90000"/>
          </a:bodyPr>
          <a:lstStyle/>
          <a:p>
            <a:r>
              <a:rPr lang="en-US" sz="2400" b="1" dirty="0" smtClean="0">
                <a:solidFill>
                  <a:srgbClr val="0000E6"/>
                </a:solidFill>
              </a:rPr>
              <a:t>Edward L. (Ned) Wright - 2009</a:t>
            </a:r>
            <a:br>
              <a:rPr lang="en-US" sz="2400" b="1" dirty="0" smtClean="0">
                <a:solidFill>
                  <a:srgbClr val="0000E6"/>
                </a:solidFill>
              </a:rPr>
            </a:br>
            <a:r>
              <a:rPr lang="en-US" sz="2800" b="1" dirty="0" smtClean="0">
                <a:solidFill>
                  <a:srgbClr val="0000E6"/>
                </a:solidFill>
              </a:rPr>
              <a:t>Measuring the Curvature of the Universe by Measuring the Curvature of the Hubble Diagram </a:t>
            </a:r>
            <a:r>
              <a:rPr lang="en-US" sz="2800" dirty="0" smtClean="0">
                <a:solidFill>
                  <a:srgbClr val="0000E6"/>
                </a:solidFill>
              </a:rPr>
              <a:t/>
            </a:r>
            <a:br>
              <a:rPr lang="en-US" sz="2800" dirty="0" smtClean="0">
                <a:solidFill>
                  <a:srgbClr val="0000E6"/>
                </a:solidFill>
              </a:rPr>
            </a:br>
            <a:r>
              <a:rPr lang="en-US" sz="2800" dirty="0" smtClean="0">
                <a:solidFill>
                  <a:srgbClr val="0000E6"/>
                </a:solidFill>
              </a:rPr>
              <a:t>difference in distance modulus between the empty model and the supernova and the GRB binned data</a:t>
            </a:r>
            <a:br>
              <a:rPr lang="en-US" sz="2800" dirty="0" smtClean="0">
                <a:solidFill>
                  <a:srgbClr val="0000E6"/>
                </a:solidFill>
              </a:rPr>
            </a:br>
            <a:r>
              <a:rPr lang="en-US" sz="2800" dirty="0" smtClean="0">
                <a:solidFill>
                  <a:srgbClr val="0000E6"/>
                </a:solidFill>
              </a:rPr>
              <a:t>http://www.astro.ucla.edu/~wright/sne_cosmology.html</a:t>
            </a:r>
            <a:endParaRPr lang="en-US" sz="2800" dirty="0">
              <a:solidFill>
                <a:srgbClr val="0000E6"/>
              </a:solidFill>
            </a:endParaRPr>
          </a:p>
        </p:txBody>
      </p:sp>
      <p:pic>
        <p:nvPicPr>
          <p:cNvPr id="3074" name="Picture 2"/>
          <p:cNvPicPr>
            <a:picLocks noGrp="1" noChangeAspect="1" noChangeArrowheads="1"/>
          </p:cNvPicPr>
          <p:nvPr>
            <p:ph idx="1"/>
          </p:nvPr>
        </p:nvPicPr>
        <p:blipFill>
          <a:blip r:embed="rId2" cstate="print"/>
          <a:srcRect/>
          <a:stretch>
            <a:fillRect/>
          </a:stretch>
        </p:blipFill>
        <p:spPr bwMode="auto">
          <a:xfrm>
            <a:off x="2014537" y="2969096"/>
            <a:ext cx="5114925" cy="3124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27584" y="1268760"/>
            <a:ext cx="7416824" cy="954107"/>
          </a:xfrm>
          <a:prstGeom prst="rect">
            <a:avLst/>
          </a:prstGeom>
          <a:noFill/>
        </p:spPr>
        <p:txBody>
          <a:bodyPr wrap="square" rtlCol="0">
            <a:spAutoFit/>
          </a:bodyPr>
          <a:lstStyle/>
          <a:p>
            <a:pPr algn="ctr"/>
            <a:r>
              <a:rPr lang="en-US" sz="2800" dirty="0" smtClean="0">
                <a:solidFill>
                  <a:srgbClr val="0000E6"/>
                </a:solidFill>
                <a:latin typeface="+mn-lt"/>
              </a:rPr>
              <a:t>Virtual space relative difference between measure by brightness and measure by </a:t>
            </a:r>
            <a:r>
              <a:rPr lang="en-US" sz="2800" dirty="0" err="1" smtClean="0">
                <a:solidFill>
                  <a:srgbClr val="0000E6"/>
                </a:solidFill>
                <a:latin typeface="+mn-lt"/>
              </a:rPr>
              <a:t>redshift</a:t>
            </a:r>
            <a:endParaRPr lang="en-US" sz="2800" dirty="0" smtClean="0">
              <a:solidFill>
                <a:srgbClr val="0000E6"/>
              </a:solidFill>
              <a:latin typeface="+mn-lt"/>
            </a:endParaRPr>
          </a:p>
        </p:txBody>
      </p:sp>
      <p:graphicFrame>
        <p:nvGraphicFramePr>
          <p:cNvPr id="52" name="Chart 51"/>
          <p:cNvGraphicFramePr/>
          <p:nvPr/>
        </p:nvGraphicFramePr>
        <p:xfrm>
          <a:off x="1835696" y="2492896"/>
          <a:ext cx="6590679" cy="2574205"/>
        </p:xfrm>
        <a:graphic>
          <a:graphicData uri="http://schemas.openxmlformats.org/drawingml/2006/chart">
            <c:chart xmlns:c="http://schemas.openxmlformats.org/drawingml/2006/chart" xmlns:r="http://schemas.openxmlformats.org/officeDocument/2006/relationships" r:id="rId2"/>
          </a:graphicData>
        </a:graphic>
      </p:graphicFrame>
      <p:sp>
        <p:nvSpPr>
          <p:cNvPr id="54" name="TextBox 53"/>
          <p:cNvSpPr txBox="1"/>
          <p:nvPr/>
        </p:nvSpPr>
        <p:spPr>
          <a:xfrm rot="16200000">
            <a:off x="-18076" y="3207313"/>
            <a:ext cx="2496181" cy="923330"/>
          </a:xfrm>
          <a:prstGeom prst="rect">
            <a:avLst/>
          </a:prstGeom>
          <a:noFill/>
        </p:spPr>
        <p:txBody>
          <a:bodyPr wrap="square" rtlCol="0">
            <a:spAutoFit/>
          </a:bodyPr>
          <a:lstStyle/>
          <a:p>
            <a:r>
              <a:rPr lang="fr-FR" dirty="0" smtClean="0"/>
              <a:t>Relative </a:t>
            </a:r>
            <a:r>
              <a:rPr lang="fr-FR" dirty="0" err="1" smtClean="0"/>
              <a:t>difference</a:t>
            </a:r>
            <a:r>
              <a:rPr lang="fr-FR" dirty="0" smtClean="0"/>
              <a:t> Supernovae </a:t>
            </a:r>
            <a:r>
              <a:rPr lang="fr-FR" dirty="0" err="1" smtClean="0"/>
              <a:t>measures</a:t>
            </a:r>
            <a:endParaRPr lang="fr-FR" dirty="0" smtClean="0"/>
          </a:p>
          <a:p>
            <a:r>
              <a:rPr lang="fr-FR" dirty="0" smtClean="0"/>
              <a:t>Perspectives B and D</a:t>
            </a:r>
            <a:endParaRPr lang="en-US" dirty="0"/>
          </a:p>
        </p:txBody>
      </p:sp>
      <p:sp>
        <p:nvSpPr>
          <p:cNvPr id="55" name="TextBox 54"/>
          <p:cNvSpPr txBox="1"/>
          <p:nvPr/>
        </p:nvSpPr>
        <p:spPr>
          <a:xfrm>
            <a:off x="3851920" y="5085184"/>
            <a:ext cx="1584176" cy="369332"/>
          </a:xfrm>
          <a:prstGeom prst="rect">
            <a:avLst/>
          </a:prstGeom>
          <a:noFill/>
        </p:spPr>
        <p:txBody>
          <a:bodyPr wrap="square" rtlCol="0">
            <a:spAutoFit/>
          </a:bodyPr>
          <a:lstStyle/>
          <a:p>
            <a:pPr algn="ctr"/>
            <a:r>
              <a:rPr lang="en-GB" dirty="0" err="1" smtClean="0"/>
              <a:t>Redshift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052736"/>
            <a:ext cx="8784976" cy="5632311"/>
          </a:xfrm>
          <a:prstGeom prst="rect">
            <a:avLst/>
          </a:prstGeom>
          <a:noFill/>
        </p:spPr>
        <p:txBody>
          <a:bodyPr wrap="square" rtlCol="0">
            <a:spAutoFit/>
          </a:bodyPr>
          <a:lstStyle/>
          <a:p>
            <a:r>
              <a:rPr lang="en-GB" sz="2400" dirty="0" smtClean="0">
                <a:solidFill>
                  <a:srgbClr val="FF0066"/>
                </a:solidFill>
              </a:rPr>
              <a:t>1</a:t>
            </a:r>
            <a:r>
              <a:rPr lang="en-GB" sz="2400" dirty="0">
                <a:solidFill>
                  <a:srgbClr val="FF0066"/>
                </a:solidFill>
              </a:rPr>
              <a:t>) </a:t>
            </a:r>
            <a:r>
              <a:rPr lang="en-GB" sz="2400" dirty="0" smtClean="0">
                <a:solidFill>
                  <a:srgbClr val="FF0066"/>
                </a:solidFill>
              </a:rPr>
              <a:t>Recession </a:t>
            </a:r>
            <a:r>
              <a:rPr lang="en-GB" sz="2400" dirty="0" smtClean="0">
                <a:solidFill>
                  <a:srgbClr val="FF0066"/>
                </a:solidFill>
              </a:rPr>
              <a:t>at </a:t>
            </a:r>
            <a:r>
              <a:rPr lang="en-GB" sz="2400" dirty="0" smtClean="0">
                <a:solidFill>
                  <a:srgbClr val="FF0066"/>
                </a:solidFill>
              </a:rPr>
              <a:t>speed </a:t>
            </a:r>
            <a:r>
              <a:rPr lang="en-GB" sz="2400" dirty="0">
                <a:solidFill>
                  <a:srgbClr val="FF0066"/>
                </a:solidFill>
              </a:rPr>
              <a:t>of light </a:t>
            </a:r>
            <a:r>
              <a:rPr lang="en-GB" sz="2400" dirty="0">
                <a:solidFill>
                  <a:srgbClr val="0033CC"/>
                </a:solidFill>
              </a:rPr>
              <a:t>c </a:t>
            </a:r>
            <a:r>
              <a:rPr lang="en-GB" sz="2400" dirty="0" smtClean="0">
                <a:solidFill>
                  <a:srgbClr val="0033CC"/>
                </a:solidFill>
              </a:rPr>
              <a:t>(virtual) at </a:t>
            </a:r>
            <a:r>
              <a:rPr lang="en-GB" sz="2400" dirty="0" smtClean="0">
                <a:solidFill>
                  <a:srgbClr val="FF0066"/>
                </a:solidFill>
              </a:rPr>
              <a:t>z=1.334</a:t>
            </a:r>
            <a:r>
              <a:rPr lang="en-GB" sz="2400" dirty="0" smtClean="0">
                <a:solidFill>
                  <a:srgbClr val="0033CC"/>
                </a:solidFill>
              </a:rPr>
              <a:t> </a:t>
            </a:r>
            <a:r>
              <a:rPr lang="en-GB" sz="2400" dirty="0">
                <a:solidFill>
                  <a:srgbClr val="0033CC"/>
                </a:solidFill>
              </a:rPr>
              <a:t>(52.403 degrees </a:t>
            </a:r>
            <a:r>
              <a:rPr lang="en-GB" sz="2400" dirty="0" smtClean="0">
                <a:solidFill>
                  <a:srgbClr val="0033CC"/>
                </a:solidFill>
              </a:rPr>
              <a:t>angle from the observer) </a:t>
            </a:r>
            <a:r>
              <a:rPr lang="en-GB" sz="2400" dirty="0">
                <a:solidFill>
                  <a:srgbClr val="FF0066"/>
                </a:solidFill>
                <a:sym typeface="Wingdings" pitchFamily="2" charset="2"/>
              </a:rPr>
              <a:t></a:t>
            </a:r>
            <a:r>
              <a:rPr lang="en-GB" sz="2400" dirty="0" smtClean="0">
                <a:solidFill>
                  <a:srgbClr val="FF0000"/>
                </a:solidFill>
                <a:sym typeface="Wingdings" pitchFamily="2" charset="2"/>
              </a:rPr>
              <a:t> </a:t>
            </a:r>
            <a:r>
              <a:rPr lang="en-GB" sz="2400" dirty="0" smtClean="0">
                <a:solidFill>
                  <a:srgbClr val="0033CC"/>
                </a:solidFill>
              </a:rPr>
              <a:t>empirical evidence </a:t>
            </a:r>
            <a:r>
              <a:rPr lang="en-GB" sz="2400" dirty="0">
                <a:solidFill>
                  <a:srgbClr val="FF0066"/>
                </a:solidFill>
              </a:rPr>
              <a:t>z=about 1.39 </a:t>
            </a:r>
            <a:r>
              <a:rPr lang="en-GB" sz="2400" dirty="0" smtClean="0">
                <a:solidFill>
                  <a:srgbClr val="0033CC"/>
                </a:solidFill>
              </a:rPr>
              <a:t>(</a:t>
            </a:r>
            <a:r>
              <a:rPr lang="en-GB" sz="2400" dirty="0" err="1" smtClean="0">
                <a:solidFill>
                  <a:srgbClr val="0033CC"/>
                </a:solidFill>
              </a:rPr>
              <a:t>Siobahn</a:t>
            </a:r>
            <a:r>
              <a:rPr lang="en-GB" sz="2400" dirty="0" smtClean="0">
                <a:solidFill>
                  <a:srgbClr val="0033CC"/>
                </a:solidFill>
              </a:rPr>
              <a:t> </a:t>
            </a:r>
            <a:r>
              <a:rPr lang="en-GB" sz="2400" dirty="0">
                <a:solidFill>
                  <a:srgbClr val="0033CC"/>
                </a:solidFill>
              </a:rPr>
              <a:t>Morgan, </a:t>
            </a:r>
            <a:r>
              <a:rPr lang="en-GB" sz="2400" dirty="0" smtClean="0">
                <a:solidFill>
                  <a:srgbClr val="0033CC"/>
                </a:solidFill>
              </a:rPr>
              <a:t>2011).</a:t>
            </a:r>
          </a:p>
          <a:p>
            <a:r>
              <a:rPr lang="en-GB" sz="2400" dirty="0">
                <a:solidFill>
                  <a:srgbClr val="FF0066"/>
                </a:solidFill>
              </a:rPr>
              <a:t>2) Zero supernovae discrepancy </a:t>
            </a:r>
            <a:r>
              <a:rPr lang="en-GB" sz="2400" dirty="0" smtClean="0">
                <a:solidFill>
                  <a:srgbClr val="0033CC"/>
                </a:solidFill>
              </a:rPr>
              <a:t>results </a:t>
            </a:r>
            <a:r>
              <a:rPr lang="en-GB" sz="2400" dirty="0">
                <a:solidFill>
                  <a:srgbClr val="FF0066"/>
                </a:solidFill>
              </a:rPr>
              <a:t>at the Hubble length</a:t>
            </a:r>
            <a:r>
              <a:rPr lang="en-GB" sz="2400" dirty="0" smtClean="0">
                <a:solidFill>
                  <a:srgbClr val="0033CC"/>
                </a:solidFill>
              </a:rPr>
              <a:t>, at </a:t>
            </a:r>
            <a:r>
              <a:rPr lang="en-GB" sz="2400" dirty="0" smtClean="0">
                <a:solidFill>
                  <a:srgbClr val="FF0066"/>
                </a:solidFill>
              </a:rPr>
              <a:t>z=1.334</a:t>
            </a:r>
            <a:r>
              <a:rPr lang="en-GB" sz="2400" dirty="0" smtClean="0">
                <a:solidFill>
                  <a:srgbClr val="FF0000"/>
                </a:solidFill>
              </a:rPr>
              <a:t> </a:t>
            </a:r>
            <a:r>
              <a:rPr lang="en-GB" sz="2400" dirty="0">
                <a:solidFill>
                  <a:srgbClr val="0033CC"/>
                </a:solidFill>
              </a:rPr>
              <a:t>(52.403 degrees angle from </a:t>
            </a:r>
            <a:r>
              <a:rPr lang="en-GB" sz="2400" dirty="0" smtClean="0">
                <a:solidFill>
                  <a:srgbClr val="0033CC"/>
                </a:solidFill>
              </a:rPr>
              <a:t>the observer</a:t>
            </a:r>
            <a:r>
              <a:rPr lang="en-GB" sz="2400" dirty="0">
                <a:solidFill>
                  <a:srgbClr val="0033CC"/>
                </a:solidFill>
              </a:rPr>
              <a:t>) </a:t>
            </a:r>
            <a:r>
              <a:rPr lang="en-GB" sz="2400" dirty="0">
                <a:solidFill>
                  <a:srgbClr val="FF0066"/>
                </a:solidFill>
                <a:sym typeface="Wingdings" pitchFamily="2" charset="2"/>
              </a:rPr>
              <a:t></a:t>
            </a:r>
            <a:r>
              <a:rPr lang="en-GB" sz="2400" dirty="0" smtClean="0">
                <a:solidFill>
                  <a:srgbClr val="FF0000"/>
                </a:solidFill>
                <a:sym typeface="Wingdings" pitchFamily="2" charset="2"/>
              </a:rPr>
              <a:t> </a:t>
            </a:r>
            <a:r>
              <a:rPr lang="en-GB" sz="2400" dirty="0" smtClean="0">
                <a:solidFill>
                  <a:srgbClr val="0033CC"/>
                </a:solidFill>
              </a:rPr>
              <a:t>empirical evidence: discrepancy near zero, i.e. 0.0961 at </a:t>
            </a:r>
            <a:r>
              <a:rPr lang="en-GB" sz="2400" dirty="0" smtClean="0">
                <a:solidFill>
                  <a:srgbClr val="FF0066"/>
                </a:solidFill>
              </a:rPr>
              <a:t>z=1.324</a:t>
            </a:r>
            <a:r>
              <a:rPr lang="en-GB" sz="2400" dirty="0" smtClean="0">
                <a:solidFill>
                  <a:srgbClr val="FF0000"/>
                </a:solidFill>
              </a:rPr>
              <a:t> </a:t>
            </a:r>
            <a:r>
              <a:rPr lang="en-GB" sz="2400" dirty="0" smtClean="0">
                <a:solidFill>
                  <a:srgbClr val="0033CC"/>
                </a:solidFill>
              </a:rPr>
              <a:t>(binning by </a:t>
            </a:r>
            <a:r>
              <a:rPr lang="en-GB" sz="2400" dirty="0">
                <a:solidFill>
                  <a:srgbClr val="0033CC"/>
                </a:solidFill>
              </a:rPr>
              <a:t>Wright (2011) on </a:t>
            </a:r>
            <a:r>
              <a:rPr lang="en-GB" sz="2400" dirty="0" smtClean="0">
                <a:solidFill>
                  <a:srgbClr val="0033CC"/>
                </a:solidFill>
              </a:rPr>
              <a:t>data by </a:t>
            </a:r>
            <a:r>
              <a:rPr lang="en-GB" sz="2400" dirty="0">
                <a:solidFill>
                  <a:srgbClr val="0033CC"/>
                </a:solidFill>
              </a:rPr>
              <a:t>Conley et al. (</a:t>
            </a:r>
            <a:r>
              <a:rPr lang="en-GB" sz="2400" dirty="0" smtClean="0">
                <a:solidFill>
                  <a:srgbClr val="0033CC"/>
                </a:solidFill>
              </a:rPr>
              <a:t>2011)).</a:t>
            </a:r>
          </a:p>
          <a:p>
            <a:r>
              <a:rPr lang="en-GB" sz="2400" dirty="0">
                <a:solidFill>
                  <a:srgbClr val="FF0066"/>
                </a:solidFill>
              </a:rPr>
              <a:t>3) Supernova discrepancy coasting point </a:t>
            </a:r>
            <a:r>
              <a:rPr lang="en-GB" sz="2400" dirty="0" smtClean="0">
                <a:solidFill>
                  <a:srgbClr val="0033CC"/>
                </a:solidFill>
              </a:rPr>
              <a:t>in perspective B at exactly </a:t>
            </a:r>
            <a:r>
              <a:rPr lang="en-GB" sz="2400" dirty="0" smtClean="0">
                <a:solidFill>
                  <a:srgbClr val="FF0066"/>
                </a:solidFill>
              </a:rPr>
              <a:t>1/3 </a:t>
            </a:r>
            <a:r>
              <a:rPr lang="en-GB" sz="2400" dirty="0">
                <a:solidFill>
                  <a:srgbClr val="FF0066"/>
                </a:solidFill>
              </a:rPr>
              <a:t>of the Hubble </a:t>
            </a:r>
            <a:r>
              <a:rPr lang="en-GB" sz="2400" dirty="0" smtClean="0">
                <a:solidFill>
                  <a:srgbClr val="FF0066"/>
                </a:solidFill>
              </a:rPr>
              <a:t>length</a:t>
            </a:r>
            <a:r>
              <a:rPr lang="en-GB" sz="2400" dirty="0" smtClean="0">
                <a:solidFill>
                  <a:srgbClr val="0033CC"/>
                </a:solidFill>
              </a:rPr>
              <a:t>, </a:t>
            </a:r>
            <a:r>
              <a:rPr lang="en-GB" sz="2400" dirty="0" smtClean="0">
                <a:solidFill>
                  <a:srgbClr val="0033CC"/>
                </a:solidFill>
              </a:rPr>
              <a:t>at about 1/3 in perspective C related to perspective B; expected to be at 1/3 in perspective C </a:t>
            </a:r>
            <a:r>
              <a:rPr lang="en-GB" sz="2400" dirty="0">
                <a:solidFill>
                  <a:srgbClr val="FF0066"/>
                </a:solidFill>
                <a:sym typeface="Wingdings" pitchFamily="2" charset="2"/>
              </a:rPr>
              <a:t></a:t>
            </a:r>
            <a:r>
              <a:rPr lang="en-GB" sz="2400" dirty="0" smtClean="0">
                <a:solidFill>
                  <a:srgbClr val="FF0000"/>
                </a:solidFill>
                <a:sym typeface="Wingdings" pitchFamily="2" charset="2"/>
              </a:rPr>
              <a:t> </a:t>
            </a:r>
            <a:r>
              <a:rPr lang="en-GB" sz="2400" dirty="0" smtClean="0">
                <a:solidFill>
                  <a:srgbClr val="0033CC"/>
                </a:solidFill>
              </a:rPr>
              <a:t>empirical evidence: coasting point at </a:t>
            </a:r>
            <a:r>
              <a:rPr lang="en-GB" sz="2400" dirty="0">
                <a:solidFill>
                  <a:srgbClr val="FF0066"/>
                </a:solidFill>
              </a:rPr>
              <a:t>about 1/3 of the Hubble </a:t>
            </a:r>
            <a:r>
              <a:rPr lang="en-GB" sz="2400" dirty="0" smtClean="0">
                <a:solidFill>
                  <a:srgbClr val="FF0066"/>
                </a:solidFill>
              </a:rPr>
              <a:t>length</a:t>
            </a:r>
            <a:r>
              <a:rPr lang="en-GB" sz="2400" dirty="0" smtClean="0">
                <a:solidFill>
                  <a:srgbClr val="0033CC"/>
                </a:solidFill>
              </a:rPr>
              <a:t>.</a:t>
            </a:r>
            <a:endParaRPr lang="en-US" sz="2400" dirty="0" smtClean="0">
              <a:solidFill>
                <a:srgbClr val="0033CC"/>
              </a:solidFill>
            </a:endParaRPr>
          </a:p>
          <a:p>
            <a:r>
              <a:rPr lang="en-GB" sz="2400" dirty="0">
                <a:solidFill>
                  <a:srgbClr val="FF0066"/>
                </a:solidFill>
              </a:rPr>
              <a:t>4) Coasting point </a:t>
            </a:r>
            <a:r>
              <a:rPr lang="en-GB" sz="2400" dirty="0" smtClean="0">
                <a:solidFill>
                  <a:srgbClr val="0033CC"/>
                </a:solidFill>
              </a:rPr>
              <a:t>estimated at </a:t>
            </a:r>
            <a:r>
              <a:rPr lang="en-GB" sz="2400" dirty="0" smtClean="0">
                <a:solidFill>
                  <a:srgbClr val="FF0066"/>
                </a:solidFill>
              </a:rPr>
              <a:t>z=0.377</a:t>
            </a:r>
            <a:r>
              <a:rPr lang="en-GB" sz="2400" dirty="0" smtClean="0">
                <a:solidFill>
                  <a:srgbClr val="FF0000"/>
                </a:solidFill>
              </a:rPr>
              <a:t> </a:t>
            </a:r>
            <a:r>
              <a:rPr lang="en-GB" sz="2400" dirty="0" smtClean="0">
                <a:solidFill>
                  <a:srgbClr val="0033CC"/>
                </a:solidFill>
              </a:rPr>
              <a:t>in perspective C, and occurs at </a:t>
            </a:r>
            <a:r>
              <a:rPr lang="en-GB" sz="2400" dirty="0" smtClean="0">
                <a:solidFill>
                  <a:srgbClr val="0033CC"/>
                </a:solidFill>
              </a:rPr>
              <a:t>z=0.402 </a:t>
            </a:r>
            <a:r>
              <a:rPr lang="en-GB" sz="2400" dirty="0" smtClean="0">
                <a:solidFill>
                  <a:srgbClr val="0033CC"/>
                </a:solidFill>
              </a:rPr>
              <a:t>in perspective B</a:t>
            </a:r>
            <a:r>
              <a:rPr lang="en-GB" sz="2400" dirty="0" smtClean="0">
                <a:solidFill>
                  <a:srgbClr val="0033CC"/>
                </a:solidFill>
                <a:sym typeface="Wingdings" pitchFamily="2" charset="2"/>
              </a:rPr>
              <a:t> </a:t>
            </a:r>
            <a:r>
              <a:rPr lang="en-GB" sz="2400" dirty="0">
                <a:solidFill>
                  <a:srgbClr val="FF0066"/>
                </a:solidFill>
                <a:sym typeface="Wingdings" pitchFamily="2" charset="2"/>
              </a:rPr>
              <a:t></a:t>
            </a:r>
            <a:r>
              <a:rPr lang="en-GB" sz="2400" dirty="0" smtClean="0">
                <a:solidFill>
                  <a:srgbClr val="FF0000"/>
                </a:solidFill>
                <a:sym typeface="Wingdings" pitchFamily="2" charset="2"/>
              </a:rPr>
              <a:t> </a:t>
            </a:r>
            <a:r>
              <a:rPr lang="en-GB" sz="2400" dirty="0" smtClean="0">
                <a:solidFill>
                  <a:srgbClr val="0033CC"/>
                </a:solidFill>
              </a:rPr>
              <a:t>empirical evidence: from </a:t>
            </a:r>
            <a:r>
              <a:rPr lang="en-GB" sz="2400" dirty="0">
                <a:solidFill>
                  <a:srgbClr val="FF0066"/>
                </a:solidFill>
              </a:rPr>
              <a:t>around z=0.35 to around z=0.58 </a:t>
            </a:r>
            <a:r>
              <a:rPr lang="en-GB" sz="2400" dirty="0">
                <a:solidFill>
                  <a:srgbClr val="0033CC"/>
                </a:solidFill>
              </a:rPr>
              <a:t>(Wright (2011) on </a:t>
            </a:r>
            <a:r>
              <a:rPr lang="en-GB" sz="2400" dirty="0" smtClean="0">
                <a:solidFill>
                  <a:srgbClr val="0033CC"/>
                </a:solidFill>
              </a:rPr>
              <a:t>combined </a:t>
            </a:r>
            <a:r>
              <a:rPr lang="en-GB" sz="2400" dirty="0">
                <a:solidFill>
                  <a:srgbClr val="0033CC"/>
                </a:solidFill>
              </a:rPr>
              <a:t>data file </a:t>
            </a:r>
            <a:r>
              <a:rPr lang="en-GB" sz="2400" dirty="0" smtClean="0">
                <a:solidFill>
                  <a:srgbClr val="0033CC"/>
                </a:solidFill>
              </a:rPr>
              <a:t>by </a:t>
            </a:r>
            <a:r>
              <a:rPr lang="en-GB" sz="2400" dirty="0">
                <a:solidFill>
                  <a:srgbClr val="0033CC"/>
                </a:solidFill>
              </a:rPr>
              <a:t>Conley et al. (2011) on the Supernova Legacy Survey</a:t>
            </a:r>
            <a:r>
              <a:rPr lang="en-GB" sz="2400" dirty="0" smtClean="0">
                <a:solidFill>
                  <a:srgbClr val="0033CC"/>
                </a:solidFill>
              </a:rPr>
              <a:t>).</a:t>
            </a:r>
            <a:endParaRPr lang="en-US" sz="2400" dirty="0">
              <a:solidFill>
                <a:srgbClr val="0033CC"/>
              </a:solidFill>
            </a:endParaRPr>
          </a:p>
        </p:txBody>
      </p:sp>
      <p:sp>
        <p:nvSpPr>
          <p:cNvPr id="5" name="TextBox 3"/>
          <p:cNvSpPr txBox="1">
            <a:spLocks noChangeArrowheads="1"/>
          </p:cNvSpPr>
          <p:nvPr/>
        </p:nvSpPr>
        <p:spPr bwMode="auto">
          <a:xfrm>
            <a:off x="78284" y="188640"/>
            <a:ext cx="8886204" cy="584775"/>
          </a:xfrm>
          <a:prstGeom prst="rect">
            <a:avLst/>
          </a:prstGeom>
          <a:noFill/>
          <a:ln w="9525">
            <a:noFill/>
            <a:miter lim="800000"/>
            <a:headEnd/>
            <a:tailEnd/>
          </a:ln>
        </p:spPr>
        <p:txBody>
          <a:bodyPr wrap="square">
            <a:spAutoFit/>
          </a:bodyPr>
          <a:lstStyle/>
          <a:p>
            <a:pPr algn="ctr"/>
            <a:r>
              <a:rPr lang="en-GB" sz="3200" b="1" dirty="0" smtClean="0">
                <a:solidFill>
                  <a:srgbClr val="0033CC"/>
                </a:solidFill>
              </a:rPr>
              <a:t>TOPOLOGY VALUES </a:t>
            </a:r>
            <a:r>
              <a:rPr lang="en-GB" sz="3200" b="1" dirty="0">
                <a:solidFill>
                  <a:srgbClr val="0033CC"/>
                </a:solidFill>
                <a:sym typeface="Wingdings" pitchFamily="2" charset="2"/>
              </a:rPr>
              <a:t></a:t>
            </a:r>
            <a:r>
              <a:rPr lang="en-GB" sz="3200" b="1" dirty="0">
                <a:solidFill>
                  <a:srgbClr val="0033CC"/>
                </a:solidFill>
              </a:rPr>
              <a:t> EMPIRICAL EVIDENCE</a:t>
            </a:r>
            <a:endParaRPr lang="en-US" sz="3200" b="1" dirty="0">
              <a:solidFill>
                <a:srgbClr val="0033CC"/>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3"/>
          <p:cNvSpPr>
            <a:spLocks noChangeAspect="1" noChangeArrowheads="1"/>
          </p:cNvSpPr>
          <p:nvPr/>
        </p:nvSpPr>
        <p:spPr bwMode="auto">
          <a:xfrm>
            <a:off x="4683679" y="6085899"/>
            <a:ext cx="66693" cy="71125"/>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200" dirty="0"/>
          </a:p>
        </p:txBody>
      </p:sp>
      <p:sp>
        <p:nvSpPr>
          <p:cNvPr id="11" name="Arc 4"/>
          <p:cNvSpPr>
            <a:spLocks/>
          </p:cNvSpPr>
          <p:nvPr/>
        </p:nvSpPr>
        <p:spPr bwMode="auto">
          <a:xfrm flipH="1">
            <a:off x="6163002" y="4451295"/>
            <a:ext cx="1447565" cy="1666357"/>
          </a:xfrm>
          <a:custGeom>
            <a:avLst/>
            <a:gdLst>
              <a:gd name="G0" fmla="+- 0 0 0"/>
              <a:gd name="G1" fmla="+- 21600 0 0"/>
              <a:gd name="G2" fmla="+- 21600 0 0"/>
              <a:gd name="T0" fmla="*/ 0 w 18734"/>
              <a:gd name="T1" fmla="*/ 0 h 21600"/>
              <a:gd name="T2" fmla="*/ 18734 w 18734"/>
              <a:gd name="T3" fmla="*/ 10849 h 21600"/>
              <a:gd name="T4" fmla="*/ 0 w 18734"/>
              <a:gd name="T5" fmla="*/ 21600 h 21600"/>
            </a:gdLst>
            <a:ahLst/>
            <a:cxnLst>
              <a:cxn ang="0">
                <a:pos x="T0" y="T1"/>
              </a:cxn>
              <a:cxn ang="0">
                <a:pos x="T2" y="T3"/>
              </a:cxn>
              <a:cxn ang="0">
                <a:pos x="T4" y="T5"/>
              </a:cxn>
            </a:cxnLst>
            <a:rect l="0" t="0" r="r" b="b"/>
            <a:pathLst>
              <a:path w="18734" h="21600" fill="none" extrusionOk="0">
                <a:moveTo>
                  <a:pt x="-1" y="0"/>
                </a:moveTo>
                <a:cubicBezTo>
                  <a:pt x="7737" y="0"/>
                  <a:pt x="14883" y="4138"/>
                  <a:pt x="18734" y="10848"/>
                </a:cubicBezTo>
              </a:path>
              <a:path w="18734" h="21600" stroke="0" extrusionOk="0">
                <a:moveTo>
                  <a:pt x="-1" y="0"/>
                </a:moveTo>
                <a:cubicBezTo>
                  <a:pt x="7737" y="0"/>
                  <a:pt x="14883" y="4138"/>
                  <a:pt x="18734" y="10848"/>
                </a:cubicBezTo>
                <a:lnTo>
                  <a:pt x="0" y="21600"/>
                </a:lnTo>
                <a:close/>
              </a:path>
            </a:pathLst>
          </a:custGeom>
          <a:solidFill>
            <a:srgbClr val="8BFFFF"/>
          </a:solidFill>
          <a:ln w="9525">
            <a:noFill/>
            <a:round/>
            <a:headEnd/>
            <a:tailEnd/>
          </a:ln>
        </p:spPr>
        <p:txBody>
          <a:bodyPr vert="horz" wrap="square" lIns="91440" tIns="45720" rIns="91440" bIns="45720" numCol="1" anchor="t" anchorCtr="0" compatLnSpc="1">
            <a:prstTxWarp prst="textNoShape">
              <a:avLst/>
            </a:prstTxWarp>
          </a:bodyPr>
          <a:lstStyle/>
          <a:p>
            <a:endParaRPr lang="en-US" sz="1200" dirty="0"/>
          </a:p>
        </p:txBody>
      </p:sp>
      <p:sp>
        <p:nvSpPr>
          <p:cNvPr id="12" name="AutoShape 5"/>
          <p:cNvSpPr>
            <a:spLocks noChangeArrowheads="1"/>
          </p:cNvSpPr>
          <p:nvPr/>
        </p:nvSpPr>
        <p:spPr bwMode="auto">
          <a:xfrm rot="9000000">
            <a:off x="6413897" y="4768182"/>
            <a:ext cx="1667336" cy="1447266"/>
          </a:xfrm>
          <a:prstGeom prst="triangle">
            <a:avLst>
              <a:gd name="adj" fmla="val 50000"/>
            </a:avLst>
          </a:prstGeom>
          <a:solidFill>
            <a:srgbClr val="FFF2EB"/>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dirty="0"/>
          </a:p>
        </p:txBody>
      </p:sp>
      <p:sp>
        <p:nvSpPr>
          <p:cNvPr id="13" name="Text Box 6"/>
          <p:cNvSpPr txBox="1">
            <a:spLocks noChangeArrowheads="1"/>
          </p:cNvSpPr>
          <p:nvPr/>
        </p:nvSpPr>
        <p:spPr bwMode="auto">
          <a:xfrm>
            <a:off x="5404603" y="5426723"/>
            <a:ext cx="711397" cy="788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400" b="1" i="0" u="none" strike="noStrike" cap="none" normalizeH="0" baseline="0" dirty="0" smtClean="0">
                <a:ln>
                  <a:noFill/>
                </a:ln>
                <a:solidFill>
                  <a:srgbClr val="FFC000"/>
                </a:solidFill>
                <a:effectLst/>
                <a:latin typeface="Calibri" pitchFamily="34" charset="0"/>
              </a:rPr>
              <a:t>A</a:t>
            </a:r>
            <a:endParaRPr kumimoji="0" lang="en-US" sz="4400" b="0" i="0" u="none" strike="noStrike" cap="none" normalizeH="0" baseline="0" dirty="0" smtClean="0">
              <a:ln>
                <a:noFill/>
              </a:ln>
              <a:solidFill>
                <a:schemeClr val="tx1"/>
              </a:solidFill>
              <a:effectLst/>
              <a:latin typeface="Arial" pitchFamily="34" charset="0"/>
            </a:endParaRPr>
          </a:p>
        </p:txBody>
      </p:sp>
      <p:sp>
        <p:nvSpPr>
          <p:cNvPr id="14" name="Oval 7"/>
          <p:cNvSpPr>
            <a:spLocks noChangeAspect="1" noChangeArrowheads="1"/>
          </p:cNvSpPr>
          <p:nvPr/>
        </p:nvSpPr>
        <p:spPr bwMode="auto">
          <a:xfrm>
            <a:off x="6334500" y="5138413"/>
            <a:ext cx="66693" cy="71125"/>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200" dirty="0"/>
          </a:p>
        </p:txBody>
      </p:sp>
      <p:sp>
        <p:nvSpPr>
          <p:cNvPr id="15" name="Text Box 8"/>
          <p:cNvSpPr txBox="1">
            <a:spLocks noChangeArrowheads="1"/>
          </p:cNvSpPr>
          <p:nvPr/>
        </p:nvSpPr>
        <p:spPr bwMode="auto">
          <a:xfrm>
            <a:off x="7548955" y="5911897"/>
            <a:ext cx="307425"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o</a:t>
            </a:r>
            <a:endParaRPr kumimoji="0" lang="en-US" sz="1200" b="0" i="0" u="none" strike="noStrike" cap="none" normalizeH="0" baseline="0" dirty="0" smtClean="0">
              <a:ln>
                <a:noFill/>
              </a:ln>
              <a:solidFill>
                <a:schemeClr val="tx1"/>
              </a:solidFill>
              <a:effectLst/>
              <a:latin typeface="Arial" pitchFamily="34" charset="0"/>
            </a:endParaRPr>
          </a:p>
        </p:txBody>
      </p:sp>
      <p:sp>
        <p:nvSpPr>
          <p:cNvPr id="16" name="Line 9"/>
          <p:cNvSpPr>
            <a:spLocks noChangeAspect="1" noChangeShapeType="1"/>
          </p:cNvSpPr>
          <p:nvPr/>
        </p:nvSpPr>
        <p:spPr bwMode="auto">
          <a:xfrm rot="18000000" flipV="1">
            <a:off x="6289402" y="3609499"/>
            <a:ext cx="635" cy="3503628"/>
          </a:xfrm>
          <a:prstGeom prst="line">
            <a:avLst/>
          </a:prstGeom>
          <a:noFill/>
          <a:ln w="9525">
            <a:solidFill>
              <a:srgbClr val="CC66FF"/>
            </a:solidFill>
            <a:round/>
            <a:headEnd/>
            <a:tailEnd type="diamond" w="lg" len="lg"/>
          </a:ln>
        </p:spPr>
        <p:txBody>
          <a:bodyPr vert="horz" wrap="square" lIns="91440" tIns="45720" rIns="91440" bIns="45720" numCol="1" anchor="t" anchorCtr="0" compatLnSpc="1">
            <a:prstTxWarp prst="textNoShape">
              <a:avLst/>
            </a:prstTxWarp>
          </a:bodyPr>
          <a:lstStyle/>
          <a:p>
            <a:endParaRPr lang="en-US" sz="1200" dirty="0"/>
          </a:p>
        </p:txBody>
      </p:sp>
      <p:sp>
        <p:nvSpPr>
          <p:cNvPr id="17" name="Oval 10"/>
          <p:cNvSpPr>
            <a:spLocks noChangeAspect="1" noChangeArrowheads="1"/>
          </p:cNvSpPr>
          <p:nvPr/>
        </p:nvSpPr>
        <p:spPr bwMode="auto">
          <a:xfrm>
            <a:off x="6250657" y="5072368"/>
            <a:ext cx="66693" cy="71125"/>
          </a:xfrm>
          <a:prstGeom prst="ellipse">
            <a:avLst/>
          </a:prstGeom>
          <a:solidFill>
            <a:srgbClr val="0000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200" dirty="0"/>
          </a:p>
        </p:txBody>
      </p:sp>
      <p:sp>
        <p:nvSpPr>
          <p:cNvPr id="18" name="Oval 11"/>
          <p:cNvSpPr>
            <a:spLocks noChangeAspect="1" noChangeArrowheads="1"/>
          </p:cNvSpPr>
          <p:nvPr/>
        </p:nvSpPr>
        <p:spPr bwMode="auto">
          <a:xfrm>
            <a:off x="7559753" y="4403031"/>
            <a:ext cx="97182" cy="104782"/>
          </a:xfrm>
          <a:prstGeom prst="ellipse">
            <a:avLst/>
          </a:prstGeom>
          <a:solidFill>
            <a:srgbClr val="FF66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200" dirty="0"/>
          </a:p>
        </p:txBody>
      </p:sp>
      <p:sp>
        <p:nvSpPr>
          <p:cNvPr id="19" name="Arc 12"/>
          <p:cNvSpPr>
            <a:spLocks noChangeAspect="1"/>
          </p:cNvSpPr>
          <p:nvPr/>
        </p:nvSpPr>
        <p:spPr bwMode="auto">
          <a:xfrm flipH="1">
            <a:off x="5948948" y="4451295"/>
            <a:ext cx="2271387" cy="1988324"/>
          </a:xfrm>
          <a:custGeom>
            <a:avLst/>
            <a:gdLst>
              <a:gd name="G0" fmla="+- 7987 0 0"/>
              <a:gd name="G1" fmla="+- 21600 0 0"/>
              <a:gd name="G2" fmla="+- 21600 0 0"/>
              <a:gd name="T0" fmla="*/ 0 w 29587"/>
              <a:gd name="T1" fmla="*/ 1531 h 25785"/>
              <a:gd name="T2" fmla="*/ 29178 w 29587"/>
              <a:gd name="T3" fmla="*/ 25785 h 25785"/>
              <a:gd name="T4" fmla="*/ 7987 w 29587"/>
              <a:gd name="T5" fmla="*/ 21600 h 25785"/>
            </a:gdLst>
            <a:ahLst/>
            <a:cxnLst>
              <a:cxn ang="0">
                <a:pos x="T0" y="T1"/>
              </a:cxn>
              <a:cxn ang="0">
                <a:pos x="T2" y="T3"/>
              </a:cxn>
              <a:cxn ang="0">
                <a:pos x="T4" y="T5"/>
              </a:cxn>
            </a:cxnLst>
            <a:rect l="0" t="0" r="r" b="b"/>
            <a:pathLst>
              <a:path w="29587" h="25785" fill="none" extrusionOk="0">
                <a:moveTo>
                  <a:pt x="-1" y="1530"/>
                </a:moveTo>
                <a:cubicBezTo>
                  <a:pt x="2541" y="519"/>
                  <a:pt x="5251" y="-1"/>
                  <a:pt x="7987" y="0"/>
                </a:cubicBezTo>
                <a:cubicBezTo>
                  <a:pt x="19916" y="0"/>
                  <a:pt x="29587" y="9670"/>
                  <a:pt x="29587" y="21600"/>
                </a:cubicBezTo>
                <a:cubicBezTo>
                  <a:pt x="29587" y="23004"/>
                  <a:pt x="29449" y="24406"/>
                  <a:pt x="29177" y="25784"/>
                </a:cubicBezTo>
              </a:path>
              <a:path w="29587" h="25785" stroke="0" extrusionOk="0">
                <a:moveTo>
                  <a:pt x="-1" y="1530"/>
                </a:moveTo>
                <a:cubicBezTo>
                  <a:pt x="2541" y="519"/>
                  <a:pt x="5251" y="-1"/>
                  <a:pt x="7987" y="0"/>
                </a:cubicBezTo>
                <a:cubicBezTo>
                  <a:pt x="19916" y="0"/>
                  <a:pt x="29587" y="9670"/>
                  <a:pt x="29587" y="21600"/>
                </a:cubicBezTo>
                <a:cubicBezTo>
                  <a:pt x="29587" y="23004"/>
                  <a:pt x="29449" y="24406"/>
                  <a:pt x="29177" y="25784"/>
                </a:cubicBezTo>
                <a:lnTo>
                  <a:pt x="7987" y="21600"/>
                </a:lnTo>
                <a:close/>
              </a:path>
            </a:pathLst>
          </a:custGeom>
          <a:noFill/>
          <a:ln w="19050">
            <a:solidFill>
              <a:srgbClr val="00B050"/>
            </a:solidFill>
            <a:round/>
            <a:headEnd type="arrow" w="sm" len="sm"/>
            <a:tailEnd type="arrow" w="sm" len="sm"/>
          </a:ln>
        </p:spPr>
        <p:txBody>
          <a:bodyPr vert="horz" wrap="square" lIns="91440" tIns="45720" rIns="91440" bIns="45720" numCol="1" anchor="t" anchorCtr="0" compatLnSpc="1">
            <a:prstTxWarp prst="textNoShape">
              <a:avLst/>
            </a:prstTxWarp>
          </a:bodyPr>
          <a:lstStyle/>
          <a:p>
            <a:endParaRPr lang="en-US" sz="1200" dirty="0"/>
          </a:p>
        </p:txBody>
      </p:sp>
      <p:sp>
        <p:nvSpPr>
          <p:cNvPr id="20" name="Text Box 13"/>
          <p:cNvSpPr txBox="1">
            <a:spLocks noChangeAspect="1" noChangeArrowheads="1"/>
          </p:cNvSpPr>
          <p:nvPr/>
        </p:nvSpPr>
        <p:spPr bwMode="auto">
          <a:xfrm>
            <a:off x="7639150" y="4311585"/>
            <a:ext cx="821282" cy="2749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Observer</a:t>
            </a:r>
            <a:endParaRPr kumimoji="0" lang="en-US" sz="1200" b="0" i="0" u="none" strike="noStrike" cap="none" normalizeH="0" baseline="0" dirty="0" smtClean="0">
              <a:ln>
                <a:noFill/>
              </a:ln>
              <a:solidFill>
                <a:schemeClr val="tx1"/>
              </a:solidFill>
              <a:effectLst/>
              <a:latin typeface="Arial" pitchFamily="34" charset="0"/>
            </a:endParaRPr>
          </a:p>
        </p:txBody>
      </p:sp>
      <p:sp>
        <p:nvSpPr>
          <p:cNvPr id="21" name="Line 14"/>
          <p:cNvSpPr>
            <a:spLocks noChangeShapeType="1"/>
          </p:cNvSpPr>
          <p:nvPr/>
        </p:nvSpPr>
        <p:spPr bwMode="auto">
          <a:xfrm flipV="1">
            <a:off x="7609932" y="1916832"/>
            <a:ext cx="635" cy="4464363"/>
          </a:xfrm>
          <a:prstGeom prst="line">
            <a:avLst/>
          </a:prstGeom>
          <a:noFill/>
          <a:ln w="9525">
            <a:solidFill>
              <a:srgbClr val="CC66FF"/>
            </a:solidFill>
            <a:round/>
            <a:headEnd/>
            <a:tailEnd type="diamond" w="med" len="med"/>
          </a:ln>
        </p:spPr>
        <p:txBody>
          <a:bodyPr vert="horz" wrap="square" lIns="91440" tIns="45720" rIns="91440" bIns="45720" numCol="1" anchor="t" anchorCtr="0" compatLnSpc="1">
            <a:prstTxWarp prst="textNoShape">
              <a:avLst/>
            </a:prstTxWarp>
          </a:bodyPr>
          <a:lstStyle/>
          <a:p>
            <a:endParaRPr lang="en-US" sz="1200" dirty="0"/>
          </a:p>
        </p:txBody>
      </p:sp>
      <p:sp>
        <p:nvSpPr>
          <p:cNvPr id="22" name="Line 15"/>
          <p:cNvSpPr>
            <a:spLocks noChangeShapeType="1"/>
          </p:cNvSpPr>
          <p:nvPr/>
        </p:nvSpPr>
        <p:spPr bwMode="auto">
          <a:xfrm rot="1800000" flipH="1" flipV="1">
            <a:off x="6897900" y="2566483"/>
            <a:ext cx="0" cy="2909139"/>
          </a:xfrm>
          <a:prstGeom prst="line">
            <a:avLst/>
          </a:prstGeom>
          <a:noFill/>
          <a:ln w="9525">
            <a:solidFill>
              <a:srgbClr val="416BBF"/>
            </a:solidFill>
            <a:round/>
            <a:headEnd type="none" w="lg" len="lg"/>
            <a:tailEnd type="arrow" w="lg" len="lg"/>
          </a:ln>
        </p:spPr>
        <p:txBody>
          <a:bodyPr vert="horz" wrap="square" lIns="91440" tIns="45720" rIns="91440" bIns="45720" numCol="1" anchor="t" anchorCtr="0" compatLnSpc="1">
            <a:prstTxWarp prst="textNoShape">
              <a:avLst/>
            </a:prstTxWarp>
          </a:bodyPr>
          <a:lstStyle/>
          <a:p>
            <a:endParaRPr lang="en-US" sz="1200" dirty="0"/>
          </a:p>
        </p:txBody>
      </p:sp>
      <p:sp>
        <p:nvSpPr>
          <p:cNvPr id="23" name="Line 16"/>
          <p:cNvSpPr>
            <a:spLocks noChangeAspect="1" noChangeShapeType="1"/>
          </p:cNvSpPr>
          <p:nvPr/>
        </p:nvSpPr>
        <p:spPr bwMode="auto">
          <a:xfrm rot="18000000" flipH="1" flipV="1">
            <a:off x="7790957" y="4134956"/>
            <a:ext cx="0" cy="840972"/>
          </a:xfrm>
          <a:prstGeom prst="line">
            <a:avLst/>
          </a:prstGeom>
          <a:noFill/>
          <a:ln w="9525">
            <a:solidFill>
              <a:srgbClr val="FFC000"/>
            </a:solidFill>
            <a:round/>
            <a:headEnd/>
            <a:tailEnd type="oval" w="sm" len="sm"/>
          </a:ln>
        </p:spPr>
        <p:txBody>
          <a:bodyPr vert="horz" wrap="square" lIns="91440" tIns="45720" rIns="91440" bIns="45720" numCol="1" anchor="t" anchorCtr="0" compatLnSpc="1">
            <a:prstTxWarp prst="textNoShape">
              <a:avLst/>
            </a:prstTxWarp>
          </a:bodyPr>
          <a:lstStyle/>
          <a:p>
            <a:endParaRPr lang="en-US" sz="1200" dirty="0"/>
          </a:p>
        </p:txBody>
      </p:sp>
      <p:sp>
        <p:nvSpPr>
          <p:cNvPr id="24" name="Line 17"/>
          <p:cNvSpPr>
            <a:spLocks noChangeShapeType="1"/>
          </p:cNvSpPr>
          <p:nvPr/>
        </p:nvSpPr>
        <p:spPr bwMode="auto">
          <a:xfrm rot="3600000" flipH="1" flipV="1">
            <a:off x="6257643" y="3453907"/>
            <a:ext cx="0" cy="3565875"/>
          </a:xfrm>
          <a:prstGeom prst="line">
            <a:avLst/>
          </a:prstGeom>
          <a:noFill/>
          <a:ln w="9525">
            <a:solidFill>
              <a:srgbClr val="FFC000"/>
            </a:solidFill>
            <a:round/>
            <a:headEnd type="none" w="lg" len="lg"/>
            <a:tailEnd type="oval" w="sm" len="sm"/>
          </a:ln>
        </p:spPr>
        <p:txBody>
          <a:bodyPr vert="horz" wrap="square" lIns="91440" tIns="45720" rIns="91440" bIns="45720" numCol="1" anchor="t" anchorCtr="0" compatLnSpc="1">
            <a:prstTxWarp prst="textNoShape">
              <a:avLst/>
            </a:prstTxWarp>
          </a:bodyPr>
          <a:lstStyle/>
          <a:p>
            <a:endParaRPr lang="en-US" sz="1200" dirty="0"/>
          </a:p>
        </p:txBody>
      </p:sp>
      <p:sp>
        <p:nvSpPr>
          <p:cNvPr id="25" name="Arc 18"/>
          <p:cNvSpPr>
            <a:spLocks noChangeAspect="1"/>
          </p:cNvSpPr>
          <p:nvPr/>
        </p:nvSpPr>
        <p:spPr bwMode="auto">
          <a:xfrm flipH="1">
            <a:off x="7257410" y="5763932"/>
            <a:ext cx="351887" cy="353085"/>
          </a:xfrm>
          <a:custGeom>
            <a:avLst/>
            <a:gdLst>
              <a:gd name="G0" fmla="+- 0 0 0"/>
              <a:gd name="G1" fmla="+- 21584 0 0"/>
              <a:gd name="G2" fmla="+- 21600 0 0"/>
              <a:gd name="T0" fmla="*/ 836 w 21598"/>
              <a:gd name="T1" fmla="*/ 0 h 21584"/>
              <a:gd name="T2" fmla="*/ 21598 w 21598"/>
              <a:gd name="T3" fmla="*/ 21294 h 21584"/>
              <a:gd name="T4" fmla="*/ 0 w 21598"/>
              <a:gd name="T5" fmla="*/ 21584 h 21584"/>
            </a:gdLst>
            <a:ahLst/>
            <a:cxnLst>
              <a:cxn ang="0">
                <a:pos x="T0" y="T1"/>
              </a:cxn>
              <a:cxn ang="0">
                <a:pos x="T2" y="T3"/>
              </a:cxn>
              <a:cxn ang="0">
                <a:pos x="T4" y="T5"/>
              </a:cxn>
            </a:cxnLst>
            <a:rect l="0" t="0" r="r" b="b"/>
            <a:pathLst>
              <a:path w="21598" h="21584" fill="none" extrusionOk="0">
                <a:moveTo>
                  <a:pt x="835" y="0"/>
                </a:moveTo>
                <a:cubicBezTo>
                  <a:pt x="12319" y="444"/>
                  <a:pt x="21443" y="9803"/>
                  <a:pt x="21598" y="21293"/>
                </a:cubicBezTo>
              </a:path>
              <a:path w="21598" h="21584" stroke="0" extrusionOk="0">
                <a:moveTo>
                  <a:pt x="835" y="0"/>
                </a:moveTo>
                <a:cubicBezTo>
                  <a:pt x="12319" y="444"/>
                  <a:pt x="21443" y="9803"/>
                  <a:pt x="21598" y="21293"/>
                </a:cubicBezTo>
                <a:lnTo>
                  <a:pt x="0" y="21584"/>
                </a:lnTo>
                <a:close/>
              </a:path>
            </a:pathLst>
          </a:custGeom>
          <a:noFill/>
          <a:ln w="6350">
            <a:solidFill>
              <a:srgbClr val="FF0000"/>
            </a:solidFill>
            <a:prstDash val="dash"/>
            <a:round/>
            <a:headEnd/>
            <a:tailEnd type="stealth" w="med" len="med"/>
          </a:ln>
        </p:spPr>
        <p:txBody>
          <a:bodyPr vert="horz" wrap="square" lIns="91440" tIns="45720" rIns="91440" bIns="45720" numCol="1" anchor="t" anchorCtr="0" compatLnSpc="1">
            <a:prstTxWarp prst="textNoShape">
              <a:avLst/>
            </a:prstTxWarp>
          </a:bodyPr>
          <a:lstStyle/>
          <a:p>
            <a:endParaRPr lang="en-US" sz="1200" dirty="0"/>
          </a:p>
        </p:txBody>
      </p:sp>
      <p:sp>
        <p:nvSpPr>
          <p:cNvPr id="26" name="Text Box 19"/>
          <p:cNvSpPr txBox="1">
            <a:spLocks noChangeArrowheads="1"/>
          </p:cNvSpPr>
          <p:nvPr/>
        </p:nvSpPr>
        <p:spPr bwMode="auto">
          <a:xfrm>
            <a:off x="7376187" y="5771552"/>
            <a:ext cx="274396"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FF0000"/>
                </a:solidFill>
                <a:effectLst/>
                <a:latin typeface="Symbol" pitchFamily="18" charset="2"/>
              </a:rPr>
              <a:t>s</a:t>
            </a:r>
            <a:endParaRPr kumimoji="0" lang="en-US" sz="1200" b="0" i="0" u="none" strike="noStrike" cap="none" normalizeH="0" baseline="0" dirty="0" smtClean="0">
              <a:ln>
                <a:noFill/>
              </a:ln>
              <a:solidFill>
                <a:schemeClr val="tx1"/>
              </a:solidFill>
              <a:effectLst/>
              <a:latin typeface="Arial" pitchFamily="34" charset="0"/>
            </a:endParaRPr>
          </a:p>
        </p:txBody>
      </p:sp>
      <p:sp>
        <p:nvSpPr>
          <p:cNvPr id="27" name="Text Box 20"/>
          <p:cNvSpPr txBox="1">
            <a:spLocks noChangeArrowheads="1"/>
          </p:cNvSpPr>
          <p:nvPr/>
        </p:nvSpPr>
        <p:spPr bwMode="auto">
          <a:xfrm>
            <a:off x="6813422" y="3294879"/>
            <a:ext cx="553873"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70C0"/>
                </a:solidFill>
                <a:effectLst/>
                <a:latin typeface="Calibri" pitchFamily="34" charset="0"/>
              </a:rPr>
              <a:t>Svl</a:t>
            </a:r>
            <a:r>
              <a:rPr kumimoji="0" lang="en-US" sz="1200" b="1" i="0" u="none" strike="noStrike" cap="none" normalizeH="0" baseline="-25000" dirty="0" smtClean="0">
                <a:ln>
                  <a:noFill/>
                </a:ln>
                <a:solidFill>
                  <a:srgbClr val="0070C0"/>
                </a:solidFill>
                <a:effectLst/>
                <a:latin typeface="Calibri" pitchFamily="34" charset="0"/>
              </a:rPr>
              <a:t>60</a:t>
            </a:r>
            <a:endParaRPr kumimoji="0" lang="en-US" sz="1200" b="0" i="0" u="none" strike="noStrike" cap="none" normalizeH="0" baseline="0" dirty="0" smtClean="0">
              <a:ln>
                <a:noFill/>
              </a:ln>
              <a:solidFill>
                <a:schemeClr val="tx1"/>
              </a:solidFill>
              <a:effectLst/>
              <a:latin typeface="Arial" pitchFamily="34" charset="0"/>
            </a:endParaRPr>
          </a:p>
        </p:txBody>
      </p:sp>
      <p:sp>
        <p:nvSpPr>
          <p:cNvPr id="28" name="Text Box 21"/>
          <p:cNvSpPr txBox="1">
            <a:spLocks noChangeArrowheads="1"/>
          </p:cNvSpPr>
          <p:nvPr/>
        </p:nvSpPr>
        <p:spPr bwMode="auto">
          <a:xfrm>
            <a:off x="6878845" y="3942624"/>
            <a:ext cx="697423"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70C0"/>
                </a:solidFill>
                <a:effectLst/>
                <a:latin typeface="Calibri" pitchFamily="34" charset="0"/>
              </a:rPr>
              <a:t>Svil  </a:t>
            </a:r>
            <a:r>
              <a:rPr kumimoji="0" lang="en-US" sz="1200" b="1" i="0" u="none" strike="noStrike" cap="none" normalizeH="0" baseline="-25000" dirty="0" smtClean="0">
                <a:ln>
                  <a:noFill/>
                </a:ln>
                <a:solidFill>
                  <a:srgbClr val="0070C0"/>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29" name="Text Box 22"/>
          <p:cNvSpPr txBox="1">
            <a:spLocks noChangeArrowheads="1"/>
          </p:cNvSpPr>
          <p:nvPr/>
        </p:nvSpPr>
        <p:spPr bwMode="auto">
          <a:xfrm>
            <a:off x="7548955" y="1999388"/>
            <a:ext cx="546251"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tob</a:t>
            </a:r>
            <a:endParaRPr kumimoji="0" lang="en-US" sz="1200" b="0" i="0" u="none" strike="noStrike" cap="none" normalizeH="0" baseline="0" dirty="0" smtClean="0">
              <a:ln>
                <a:noFill/>
              </a:ln>
              <a:solidFill>
                <a:schemeClr val="tx1"/>
              </a:solidFill>
              <a:effectLst/>
              <a:latin typeface="Arial" pitchFamily="34" charset="0"/>
            </a:endParaRPr>
          </a:p>
        </p:txBody>
      </p:sp>
      <p:sp>
        <p:nvSpPr>
          <p:cNvPr id="30" name="Text Box 23"/>
          <p:cNvSpPr txBox="1">
            <a:spLocks noChangeArrowheads="1"/>
          </p:cNvSpPr>
          <p:nvPr/>
        </p:nvSpPr>
        <p:spPr bwMode="auto">
          <a:xfrm>
            <a:off x="4984752" y="4458915"/>
            <a:ext cx="461137"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tl</a:t>
            </a:r>
            <a:r>
              <a:rPr kumimoji="0" lang="en-US" sz="1200" b="1" i="0" u="none" strike="noStrike" cap="none" normalizeH="0" baseline="-25000" dirty="0" smtClean="0">
                <a:ln>
                  <a:noFill/>
                </a:ln>
                <a:solidFill>
                  <a:srgbClr val="DA3BFF"/>
                </a:solidFill>
                <a:effectLst/>
                <a:latin typeface="Calibri" pitchFamily="34" charset="0"/>
              </a:rPr>
              <a:t>60</a:t>
            </a:r>
            <a:endParaRPr kumimoji="0" lang="en-US" sz="1200" b="0" i="0" u="none" strike="noStrike" cap="none" normalizeH="0" baseline="0" dirty="0" smtClean="0">
              <a:ln>
                <a:noFill/>
              </a:ln>
              <a:solidFill>
                <a:schemeClr val="tx1"/>
              </a:solidFill>
              <a:effectLst/>
              <a:latin typeface="Arial" pitchFamily="34" charset="0"/>
            </a:endParaRPr>
          </a:p>
        </p:txBody>
      </p:sp>
      <p:sp>
        <p:nvSpPr>
          <p:cNvPr id="31" name="Text Box 24"/>
          <p:cNvSpPr txBox="1">
            <a:spLocks noChangeArrowheads="1"/>
          </p:cNvSpPr>
          <p:nvPr/>
        </p:nvSpPr>
        <p:spPr bwMode="auto">
          <a:xfrm>
            <a:off x="5341720" y="4155999"/>
            <a:ext cx="461137"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tl</a:t>
            </a:r>
            <a:r>
              <a:rPr kumimoji="0" lang="en-US" sz="1200" b="1" i="0" u="none" strike="noStrike" cap="none" normalizeH="0" baseline="-25000" dirty="0" smtClean="0">
                <a:ln>
                  <a:noFill/>
                </a:ln>
                <a:solidFill>
                  <a:srgbClr val="DA3BFF"/>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32" name="Text Box 25"/>
          <p:cNvSpPr txBox="1">
            <a:spLocks noChangeArrowheads="1"/>
          </p:cNvSpPr>
          <p:nvPr/>
        </p:nvSpPr>
        <p:spPr bwMode="auto">
          <a:xfrm>
            <a:off x="6722592" y="5619777"/>
            <a:ext cx="307425"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r</a:t>
            </a:r>
            <a:endParaRPr kumimoji="0" lang="en-US" sz="1200" b="0" i="0" u="none" strike="noStrike" cap="none" normalizeH="0" baseline="0" dirty="0" smtClean="0">
              <a:ln>
                <a:noFill/>
              </a:ln>
              <a:solidFill>
                <a:schemeClr val="tx1"/>
              </a:solidFill>
              <a:effectLst/>
              <a:latin typeface="Arial" pitchFamily="34" charset="0"/>
            </a:endParaRPr>
          </a:p>
        </p:txBody>
      </p:sp>
      <p:sp>
        <p:nvSpPr>
          <p:cNvPr id="33" name="Text Box 26"/>
          <p:cNvSpPr txBox="1">
            <a:spLocks noChangeArrowheads="1"/>
          </p:cNvSpPr>
          <p:nvPr/>
        </p:nvSpPr>
        <p:spPr bwMode="auto">
          <a:xfrm>
            <a:off x="7537522" y="4670385"/>
            <a:ext cx="307425"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r</a:t>
            </a:r>
            <a:endParaRPr kumimoji="0" lang="en-US" sz="1200" b="0" i="0" u="none" strike="noStrike" cap="none" normalizeH="0" baseline="0" dirty="0" smtClean="0">
              <a:ln>
                <a:noFill/>
              </a:ln>
              <a:solidFill>
                <a:schemeClr val="tx1"/>
              </a:solidFill>
              <a:effectLst/>
              <a:latin typeface="Arial" pitchFamily="34" charset="0"/>
            </a:endParaRPr>
          </a:p>
        </p:txBody>
      </p:sp>
      <p:sp>
        <p:nvSpPr>
          <p:cNvPr id="34" name="Text Box 27"/>
          <p:cNvSpPr txBox="1">
            <a:spLocks noChangeArrowheads="1"/>
          </p:cNvSpPr>
          <p:nvPr/>
        </p:nvSpPr>
        <p:spPr bwMode="auto">
          <a:xfrm>
            <a:off x="6767054" y="5330196"/>
            <a:ext cx="535453"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rw</a:t>
            </a:r>
            <a:r>
              <a:rPr kumimoji="0" lang="en-US" sz="1200" b="1" i="0" u="none" strike="noStrike" cap="none" normalizeH="0" baseline="-25000" dirty="0" smtClean="0">
                <a:ln>
                  <a:noFill/>
                </a:ln>
                <a:solidFill>
                  <a:srgbClr val="DA3BFF"/>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35" name="Text Box 28"/>
          <p:cNvSpPr txBox="1">
            <a:spLocks noChangeArrowheads="1"/>
          </p:cNvSpPr>
          <p:nvPr/>
        </p:nvSpPr>
        <p:spPr bwMode="auto">
          <a:xfrm>
            <a:off x="6183963" y="5114916"/>
            <a:ext cx="469395" cy="288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FFC000"/>
                </a:solidFill>
                <a:effectLst/>
                <a:latin typeface="Calibri" pitchFamily="34" charset="0"/>
              </a:rPr>
              <a:t>n</a:t>
            </a:r>
            <a:r>
              <a:rPr kumimoji="0" lang="en-US" sz="1200" b="1" i="0" u="none" strike="noStrike" cap="none" normalizeH="0" baseline="-25000" dirty="0" smtClean="0">
                <a:ln>
                  <a:noFill/>
                </a:ln>
                <a:solidFill>
                  <a:srgbClr val="FFC000"/>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36" name="Line 29"/>
          <p:cNvSpPr>
            <a:spLocks noChangeAspect="1" noChangeShapeType="1"/>
          </p:cNvSpPr>
          <p:nvPr/>
        </p:nvSpPr>
        <p:spPr bwMode="auto">
          <a:xfrm rot="5400000" flipH="1" flipV="1">
            <a:off x="6190315" y="3758793"/>
            <a:ext cx="0" cy="2938957"/>
          </a:xfrm>
          <a:prstGeom prst="line">
            <a:avLst/>
          </a:prstGeom>
          <a:noFill/>
          <a:ln w="9525">
            <a:solidFill>
              <a:srgbClr val="416BBF"/>
            </a:solidFill>
            <a:round/>
            <a:headEnd type="none" w="sm" len="lg"/>
            <a:tailEnd type="arrow" w="sm" len="lg"/>
          </a:ln>
        </p:spPr>
        <p:txBody>
          <a:bodyPr vert="horz" wrap="square" lIns="91440" tIns="45720" rIns="91440" bIns="45720" numCol="1" anchor="t" anchorCtr="0" compatLnSpc="1">
            <a:prstTxWarp prst="textNoShape">
              <a:avLst/>
            </a:prstTxWarp>
          </a:bodyPr>
          <a:lstStyle/>
          <a:p>
            <a:endParaRPr lang="en-US" sz="1200" dirty="0"/>
          </a:p>
        </p:txBody>
      </p:sp>
      <p:sp>
        <p:nvSpPr>
          <p:cNvPr id="37" name="Line 30"/>
          <p:cNvSpPr>
            <a:spLocks noChangeShapeType="1"/>
          </p:cNvSpPr>
          <p:nvPr/>
        </p:nvSpPr>
        <p:spPr bwMode="auto">
          <a:xfrm rot="3600000" flipH="1" flipV="1">
            <a:off x="6163002" y="2721089"/>
            <a:ext cx="635" cy="3342928"/>
          </a:xfrm>
          <a:prstGeom prst="line">
            <a:avLst/>
          </a:prstGeom>
          <a:noFill/>
          <a:ln w="9525">
            <a:solidFill>
              <a:srgbClr val="FFC000"/>
            </a:solidFill>
            <a:round/>
            <a:headEnd/>
            <a:tailEnd type="oval" w="sm" len="lg"/>
          </a:ln>
        </p:spPr>
        <p:txBody>
          <a:bodyPr vert="horz" wrap="square" lIns="91440" tIns="45720" rIns="91440" bIns="45720" numCol="1" anchor="t" anchorCtr="0" compatLnSpc="1">
            <a:prstTxWarp prst="textNoShape">
              <a:avLst/>
            </a:prstTxWarp>
          </a:bodyPr>
          <a:lstStyle/>
          <a:p>
            <a:endParaRPr lang="en-US" sz="1200" dirty="0"/>
          </a:p>
        </p:txBody>
      </p:sp>
      <p:sp>
        <p:nvSpPr>
          <p:cNvPr id="38" name="Line 31"/>
          <p:cNvSpPr>
            <a:spLocks noChangeAspect="1" noChangeShapeType="1"/>
          </p:cNvSpPr>
          <p:nvPr/>
        </p:nvSpPr>
        <p:spPr bwMode="auto">
          <a:xfrm rot="5400000" flipH="1" flipV="1">
            <a:off x="6004844" y="3979650"/>
            <a:ext cx="0" cy="4283623"/>
          </a:xfrm>
          <a:prstGeom prst="line">
            <a:avLst/>
          </a:prstGeom>
          <a:noFill/>
          <a:ln w="9525">
            <a:solidFill>
              <a:srgbClr val="416BBF"/>
            </a:solidFill>
            <a:round/>
            <a:headEnd type="arrow" w="sm" len="sm"/>
            <a:tailEnd type="arrow" w="sm" len="sm"/>
          </a:ln>
        </p:spPr>
        <p:txBody>
          <a:bodyPr vert="horz" wrap="square" lIns="91440" tIns="45720" rIns="91440" bIns="45720" numCol="1" anchor="t" anchorCtr="0" compatLnSpc="1">
            <a:prstTxWarp prst="textNoShape">
              <a:avLst/>
            </a:prstTxWarp>
          </a:bodyPr>
          <a:lstStyle/>
          <a:p>
            <a:endParaRPr lang="en-US" sz="1200" dirty="0"/>
          </a:p>
        </p:txBody>
      </p:sp>
      <p:sp>
        <p:nvSpPr>
          <p:cNvPr id="39" name="Text Box 32"/>
          <p:cNvSpPr txBox="1">
            <a:spLocks noChangeArrowheads="1"/>
          </p:cNvSpPr>
          <p:nvPr/>
        </p:nvSpPr>
        <p:spPr bwMode="auto">
          <a:xfrm>
            <a:off x="7536887" y="2595060"/>
            <a:ext cx="632635" cy="3746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Tawo</a:t>
            </a:r>
            <a:r>
              <a:rPr kumimoji="0" lang="en-US" sz="1200" b="1" i="0" u="none" strike="noStrike" cap="none" normalizeH="0" baseline="-25000" dirty="0" smtClean="0">
                <a:ln>
                  <a:noFill/>
                </a:ln>
                <a:solidFill>
                  <a:srgbClr val="DA3BFF"/>
                </a:solidFill>
                <a:effectLst/>
                <a:latin typeface="Calibri" pitchFamily="34" charset="0"/>
              </a:rPr>
              <a:t>60</a:t>
            </a:r>
            <a:endParaRPr kumimoji="0" lang="en-US" sz="1200" b="0" i="0" u="none" strike="noStrike" cap="none" normalizeH="0" baseline="0" dirty="0" smtClean="0">
              <a:ln>
                <a:noFill/>
              </a:ln>
              <a:solidFill>
                <a:schemeClr val="tx1"/>
              </a:solidFill>
              <a:effectLst/>
              <a:latin typeface="Arial" pitchFamily="34" charset="0"/>
            </a:endParaRPr>
          </a:p>
        </p:txBody>
      </p:sp>
      <p:sp>
        <p:nvSpPr>
          <p:cNvPr id="40" name="Text Box 33"/>
          <p:cNvSpPr txBox="1">
            <a:spLocks noChangeArrowheads="1"/>
          </p:cNvSpPr>
          <p:nvPr/>
        </p:nvSpPr>
        <p:spPr bwMode="auto">
          <a:xfrm>
            <a:off x="5817467" y="5150479"/>
            <a:ext cx="456691"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B050"/>
                </a:solidFill>
                <a:effectLst/>
                <a:latin typeface="Calibri" pitchFamily="34" charset="0"/>
              </a:rPr>
              <a:t>p</a:t>
            </a:r>
            <a:r>
              <a:rPr kumimoji="0" lang="en-US" sz="1200" b="1" i="0" u="none" strike="noStrike" cap="none" normalizeH="0" baseline="-25000" dirty="0" smtClean="0">
                <a:ln>
                  <a:noFill/>
                </a:ln>
                <a:solidFill>
                  <a:srgbClr val="00B050"/>
                </a:solidFill>
                <a:effectLst/>
                <a:latin typeface="Calibri" pitchFamily="34" charset="0"/>
              </a:rPr>
              <a:t>60</a:t>
            </a:r>
            <a:endParaRPr kumimoji="0" lang="en-US" sz="1200" b="0" i="0" u="none" strike="noStrike" cap="none" normalizeH="0" baseline="0" dirty="0" smtClean="0">
              <a:ln>
                <a:noFill/>
              </a:ln>
              <a:solidFill>
                <a:schemeClr val="tx1"/>
              </a:solidFill>
              <a:effectLst/>
              <a:latin typeface="Arial" pitchFamily="34" charset="0"/>
            </a:endParaRPr>
          </a:p>
        </p:txBody>
      </p:sp>
      <p:sp>
        <p:nvSpPr>
          <p:cNvPr id="41" name="Text Box 34"/>
          <p:cNvSpPr txBox="1">
            <a:spLocks noChangeArrowheads="1"/>
          </p:cNvSpPr>
          <p:nvPr/>
        </p:nvSpPr>
        <p:spPr bwMode="auto">
          <a:xfrm>
            <a:off x="7512750" y="4173145"/>
            <a:ext cx="355698" cy="2622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B050"/>
                </a:solidFill>
                <a:effectLst/>
                <a:latin typeface="Calibri" pitchFamily="34" charset="0"/>
              </a:rPr>
              <a:t>p</a:t>
            </a:r>
            <a:r>
              <a:rPr kumimoji="0" lang="en-US" sz="1200" b="1" i="0" u="none" strike="noStrike" cap="none" normalizeH="0" baseline="-25000" dirty="0" smtClean="0">
                <a:ln>
                  <a:noFill/>
                </a:ln>
                <a:solidFill>
                  <a:srgbClr val="00B050"/>
                </a:solidFill>
                <a:effectLst/>
                <a:latin typeface="Times New Roman" pitchFamily="18" charset="0"/>
              </a:rPr>
              <a:t>0</a:t>
            </a:r>
            <a:endParaRPr kumimoji="0" lang="en-US" sz="1200" b="0" i="0" u="none" strike="noStrike" cap="none" normalizeH="0" baseline="0" dirty="0" smtClean="0">
              <a:ln>
                <a:noFill/>
              </a:ln>
              <a:solidFill>
                <a:schemeClr val="tx1"/>
              </a:solidFill>
              <a:effectLst/>
              <a:latin typeface="Arial" pitchFamily="34" charset="0"/>
            </a:endParaRPr>
          </a:p>
        </p:txBody>
      </p:sp>
      <p:sp>
        <p:nvSpPr>
          <p:cNvPr id="42" name="Text Box 35"/>
          <p:cNvSpPr txBox="1">
            <a:spLocks noChangeArrowheads="1"/>
          </p:cNvSpPr>
          <p:nvPr/>
        </p:nvSpPr>
        <p:spPr bwMode="auto">
          <a:xfrm>
            <a:off x="7554672" y="5059032"/>
            <a:ext cx="704410" cy="3124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Tswo</a:t>
            </a:r>
            <a:r>
              <a:rPr kumimoji="0" lang="en-US" sz="1200" b="1" i="0" u="none" strike="noStrike" cap="none" normalizeH="0" baseline="-25000" dirty="0" smtClean="0">
                <a:ln>
                  <a:noFill/>
                </a:ln>
                <a:solidFill>
                  <a:srgbClr val="DA3BFF"/>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43" name="Line 36"/>
          <p:cNvSpPr>
            <a:spLocks noChangeShapeType="1"/>
          </p:cNvSpPr>
          <p:nvPr/>
        </p:nvSpPr>
        <p:spPr bwMode="auto">
          <a:xfrm flipH="1" flipV="1">
            <a:off x="6167449" y="1950489"/>
            <a:ext cx="635" cy="3333984"/>
          </a:xfrm>
          <a:prstGeom prst="line">
            <a:avLst/>
          </a:prstGeom>
          <a:noFill/>
          <a:ln w="9525">
            <a:solidFill>
              <a:srgbClr val="FFC000"/>
            </a:solidFill>
            <a:round/>
            <a:headEnd/>
            <a:tailEnd type="oval" w="lg" len="lg"/>
          </a:ln>
        </p:spPr>
        <p:txBody>
          <a:bodyPr vert="horz" wrap="square" lIns="91440" tIns="45720" rIns="91440" bIns="45720" numCol="1" anchor="t" anchorCtr="0" compatLnSpc="1">
            <a:prstTxWarp prst="textNoShape">
              <a:avLst/>
            </a:prstTxWarp>
          </a:bodyPr>
          <a:lstStyle/>
          <a:p>
            <a:endParaRPr lang="en-US" sz="1200" dirty="0"/>
          </a:p>
        </p:txBody>
      </p:sp>
      <p:sp>
        <p:nvSpPr>
          <p:cNvPr id="44" name="Line 37"/>
          <p:cNvSpPr>
            <a:spLocks noChangeShapeType="1"/>
          </p:cNvSpPr>
          <p:nvPr/>
        </p:nvSpPr>
        <p:spPr bwMode="auto">
          <a:xfrm rot="18000000" flipV="1">
            <a:off x="6880751" y="1527377"/>
            <a:ext cx="635" cy="1671782"/>
          </a:xfrm>
          <a:prstGeom prst="line">
            <a:avLst/>
          </a:prstGeom>
          <a:noFill/>
          <a:ln w="9525">
            <a:solidFill>
              <a:srgbClr val="CC66FF"/>
            </a:solidFill>
            <a:round/>
            <a:headEnd/>
            <a:tailEnd type="diamond" w="lg" len="lg"/>
          </a:ln>
        </p:spPr>
        <p:txBody>
          <a:bodyPr vert="horz" wrap="square" lIns="91440" tIns="45720" rIns="91440" bIns="45720" numCol="1" anchor="t" anchorCtr="0" compatLnSpc="1">
            <a:prstTxWarp prst="textNoShape">
              <a:avLst/>
            </a:prstTxWarp>
          </a:bodyPr>
          <a:lstStyle/>
          <a:p>
            <a:endParaRPr lang="en-US" sz="1200" dirty="0"/>
          </a:p>
        </p:txBody>
      </p:sp>
      <p:sp>
        <p:nvSpPr>
          <p:cNvPr id="45" name="Text Box 38"/>
          <p:cNvSpPr txBox="1">
            <a:spLocks noChangeArrowheads="1"/>
          </p:cNvSpPr>
          <p:nvPr/>
        </p:nvSpPr>
        <p:spPr bwMode="auto">
          <a:xfrm>
            <a:off x="6525688" y="2014629"/>
            <a:ext cx="461137"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tl</a:t>
            </a:r>
            <a:r>
              <a:rPr kumimoji="0" lang="en-US" sz="1200" b="1" i="0" u="none" strike="noStrike" cap="none" normalizeH="0" baseline="-25000" dirty="0" smtClean="0">
                <a:ln>
                  <a:noFill/>
                </a:ln>
                <a:solidFill>
                  <a:srgbClr val="DA3BFF"/>
                </a:solidFill>
                <a:effectLst/>
                <a:latin typeface="Calibri" pitchFamily="34" charset="0"/>
              </a:rPr>
              <a:t>60</a:t>
            </a:r>
            <a:endParaRPr kumimoji="0" lang="en-US" sz="1200" b="0" i="0" u="none" strike="noStrike" cap="none" normalizeH="0" baseline="0" dirty="0" smtClean="0">
              <a:ln>
                <a:noFill/>
              </a:ln>
              <a:solidFill>
                <a:schemeClr val="tx1"/>
              </a:solidFill>
              <a:effectLst/>
              <a:latin typeface="Arial" pitchFamily="34" charset="0"/>
            </a:endParaRPr>
          </a:p>
        </p:txBody>
      </p:sp>
      <p:sp>
        <p:nvSpPr>
          <p:cNvPr id="46" name="Text Box 39"/>
          <p:cNvSpPr txBox="1">
            <a:spLocks noChangeArrowheads="1"/>
          </p:cNvSpPr>
          <p:nvPr/>
        </p:nvSpPr>
        <p:spPr bwMode="auto">
          <a:xfrm>
            <a:off x="7590877" y="3395851"/>
            <a:ext cx="797780" cy="3746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Tawo</a:t>
            </a:r>
            <a:r>
              <a:rPr kumimoji="0" lang="en-US" sz="1200" b="1" i="0" u="none" strike="noStrike" cap="none" normalizeH="0" baseline="-25000" dirty="0" smtClean="0">
                <a:ln>
                  <a:noFill/>
                </a:ln>
                <a:solidFill>
                  <a:srgbClr val="DA3BFF"/>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47" name="Oval 40"/>
          <p:cNvSpPr>
            <a:spLocks noChangeAspect="1" noChangeArrowheads="1"/>
          </p:cNvSpPr>
          <p:nvPr/>
        </p:nvSpPr>
        <p:spPr bwMode="auto">
          <a:xfrm>
            <a:off x="6128703" y="5251451"/>
            <a:ext cx="66693" cy="71125"/>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200" dirty="0"/>
          </a:p>
        </p:txBody>
      </p:sp>
      <p:sp>
        <p:nvSpPr>
          <p:cNvPr id="48" name="Text Box 41"/>
          <p:cNvSpPr txBox="1">
            <a:spLocks noChangeArrowheads="1"/>
          </p:cNvSpPr>
          <p:nvPr/>
        </p:nvSpPr>
        <p:spPr bwMode="auto">
          <a:xfrm>
            <a:off x="5907662" y="5906182"/>
            <a:ext cx="456691"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B050"/>
                </a:solidFill>
                <a:effectLst/>
                <a:latin typeface="Calibri" pitchFamily="34" charset="0"/>
              </a:rPr>
              <a:t>p</a:t>
            </a:r>
            <a:r>
              <a:rPr kumimoji="0" lang="en-US" sz="1200" b="1" i="0" u="none" strike="noStrike" cap="none" normalizeH="0" baseline="-25000" dirty="0" smtClean="0">
                <a:ln>
                  <a:noFill/>
                </a:ln>
                <a:solidFill>
                  <a:srgbClr val="00B050"/>
                </a:solidFill>
                <a:effectLst/>
                <a:latin typeface="Calibri" pitchFamily="34" charset="0"/>
              </a:rPr>
              <a:t>90</a:t>
            </a:r>
            <a:endParaRPr kumimoji="0" lang="en-US" sz="1200" b="0" i="0" u="none" strike="noStrike" cap="none" normalizeH="0" baseline="0" dirty="0" smtClean="0">
              <a:ln>
                <a:noFill/>
              </a:ln>
              <a:solidFill>
                <a:schemeClr val="tx1"/>
              </a:solidFill>
              <a:effectLst/>
              <a:latin typeface="Arial" pitchFamily="34" charset="0"/>
            </a:endParaRPr>
          </a:p>
        </p:txBody>
      </p:sp>
      <p:sp>
        <p:nvSpPr>
          <p:cNvPr id="49" name="Oval 42"/>
          <p:cNvSpPr>
            <a:spLocks noChangeAspect="1" noChangeArrowheads="1"/>
          </p:cNvSpPr>
          <p:nvPr/>
        </p:nvSpPr>
        <p:spPr bwMode="auto">
          <a:xfrm>
            <a:off x="5913378" y="6083994"/>
            <a:ext cx="66693" cy="71125"/>
          </a:xfrm>
          <a:prstGeom prst="ellipse">
            <a:avLst/>
          </a:prstGeom>
          <a:solidFill>
            <a:srgbClr val="0000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200" dirty="0"/>
          </a:p>
        </p:txBody>
      </p:sp>
      <p:sp>
        <p:nvSpPr>
          <p:cNvPr id="50" name="Text Box 43"/>
          <p:cNvSpPr txBox="1">
            <a:spLocks noChangeArrowheads="1"/>
          </p:cNvSpPr>
          <p:nvPr/>
        </p:nvSpPr>
        <p:spPr bwMode="auto">
          <a:xfrm>
            <a:off x="5076217" y="5143493"/>
            <a:ext cx="649784"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70C0"/>
                </a:solidFill>
                <a:effectLst/>
                <a:latin typeface="Calibri" pitchFamily="34" charset="0"/>
              </a:rPr>
              <a:t>Swo</a:t>
            </a:r>
            <a:r>
              <a:rPr kumimoji="0" lang="en-US" sz="1200" b="1" i="0" u="none" strike="noStrike" cap="none" normalizeH="0" baseline="-25000" dirty="0" smtClean="0">
                <a:ln>
                  <a:noFill/>
                </a:ln>
                <a:solidFill>
                  <a:srgbClr val="0070C0"/>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51" name="Text Box 44"/>
          <p:cNvSpPr txBox="1">
            <a:spLocks noChangeArrowheads="1"/>
          </p:cNvSpPr>
          <p:nvPr/>
        </p:nvSpPr>
        <p:spPr bwMode="auto">
          <a:xfrm>
            <a:off x="5092097" y="5890305"/>
            <a:ext cx="504964"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70C0"/>
                </a:solidFill>
                <a:effectLst/>
                <a:latin typeface="Calibri" pitchFamily="34" charset="0"/>
              </a:rPr>
              <a:t>sn</a:t>
            </a:r>
            <a:r>
              <a:rPr kumimoji="0" lang="en-US" sz="1200" b="1" i="0" u="none" strike="noStrike" cap="none" normalizeH="0" baseline="-25000" dirty="0" smtClean="0">
                <a:ln>
                  <a:noFill/>
                </a:ln>
                <a:solidFill>
                  <a:srgbClr val="0070C0"/>
                </a:solidFill>
                <a:effectLst/>
                <a:latin typeface="Calibri" pitchFamily="34" charset="0"/>
              </a:rPr>
              <a:t>90</a:t>
            </a:r>
            <a:endParaRPr kumimoji="0" lang="en-US" sz="1200" b="0" i="0" u="none" strike="noStrike" cap="none" normalizeH="0" baseline="0" dirty="0" smtClean="0">
              <a:ln>
                <a:noFill/>
              </a:ln>
              <a:solidFill>
                <a:schemeClr val="tx1"/>
              </a:solidFill>
              <a:effectLst/>
              <a:latin typeface="Arial" pitchFamily="34" charset="0"/>
            </a:endParaRPr>
          </a:p>
        </p:txBody>
      </p:sp>
      <p:sp>
        <p:nvSpPr>
          <p:cNvPr id="52" name="Text Box 45"/>
          <p:cNvSpPr txBox="1">
            <a:spLocks noChangeArrowheads="1"/>
          </p:cNvSpPr>
          <p:nvPr/>
        </p:nvSpPr>
        <p:spPr bwMode="auto">
          <a:xfrm>
            <a:off x="6275428" y="2565212"/>
            <a:ext cx="711397" cy="788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400" b="1" i="0" u="none" strike="noStrike" cap="none" normalizeH="0" baseline="0" dirty="0" smtClean="0">
                <a:ln>
                  <a:noFill/>
                </a:ln>
                <a:solidFill>
                  <a:srgbClr val="CC66FF"/>
                </a:solidFill>
                <a:effectLst/>
                <a:latin typeface="Calibri" pitchFamily="34" charset="0"/>
              </a:rPr>
              <a:t>B</a:t>
            </a:r>
            <a:endParaRPr kumimoji="0" lang="en-US" sz="4400" b="0" i="0" u="none" strike="noStrike" cap="none" normalizeH="0" baseline="0" dirty="0" smtClean="0">
              <a:ln>
                <a:noFill/>
              </a:ln>
              <a:solidFill>
                <a:schemeClr val="tx1"/>
              </a:solidFill>
              <a:effectLst/>
              <a:latin typeface="Arial" pitchFamily="34" charset="0"/>
            </a:endParaRPr>
          </a:p>
        </p:txBody>
      </p:sp>
      <p:sp>
        <p:nvSpPr>
          <p:cNvPr id="53" name="Text Box 46"/>
          <p:cNvSpPr txBox="1">
            <a:spLocks noChangeArrowheads="1"/>
          </p:cNvSpPr>
          <p:nvPr/>
        </p:nvSpPr>
        <p:spPr bwMode="auto">
          <a:xfrm>
            <a:off x="5619927" y="4392871"/>
            <a:ext cx="508776" cy="788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400" b="1" i="0" u="none" strike="noStrike" cap="none" normalizeH="0" baseline="0" dirty="0" smtClean="0">
                <a:ln>
                  <a:noFill/>
                </a:ln>
                <a:solidFill>
                  <a:srgbClr val="FF0000"/>
                </a:solidFill>
                <a:effectLst/>
                <a:latin typeface="Calibri" pitchFamily="34" charset="0"/>
              </a:rPr>
              <a:t>C</a:t>
            </a:r>
            <a:endParaRPr kumimoji="0" lang="en-US" sz="4400" b="0" i="0" u="none" strike="noStrike" cap="none" normalizeH="0" baseline="0" dirty="0" smtClean="0">
              <a:ln>
                <a:noFill/>
              </a:ln>
              <a:solidFill>
                <a:schemeClr val="tx1"/>
              </a:solidFill>
              <a:effectLst/>
              <a:latin typeface="Arial" pitchFamily="34" charset="0"/>
            </a:endParaRPr>
          </a:p>
        </p:txBody>
      </p:sp>
      <p:sp>
        <p:nvSpPr>
          <p:cNvPr id="54" name="Text Box 47"/>
          <p:cNvSpPr txBox="1">
            <a:spLocks noChangeArrowheads="1"/>
          </p:cNvSpPr>
          <p:nvPr/>
        </p:nvSpPr>
        <p:spPr bwMode="auto">
          <a:xfrm>
            <a:off x="7329185" y="5101580"/>
            <a:ext cx="711397" cy="788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400" b="1" i="0" u="none" strike="noStrike" cap="none" normalizeH="0" baseline="0" dirty="0" smtClean="0">
                <a:ln>
                  <a:noFill/>
                </a:ln>
                <a:solidFill>
                  <a:srgbClr val="00B050"/>
                </a:solidFill>
                <a:effectLst/>
                <a:latin typeface="Calibri" pitchFamily="34" charset="0"/>
              </a:rPr>
              <a:t>D</a:t>
            </a:r>
            <a:endParaRPr kumimoji="0" lang="en-US" sz="4400" b="0" i="0" u="none" strike="noStrike" cap="none" normalizeH="0" baseline="0" dirty="0" smtClean="0">
              <a:ln>
                <a:noFill/>
              </a:ln>
              <a:solidFill>
                <a:schemeClr val="tx1"/>
              </a:solidFill>
              <a:effectLst/>
              <a:latin typeface="Arial" pitchFamily="34" charset="0"/>
            </a:endParaRPr>
          </a:p>
        </p:txBody>
      </p:sp>
      <p:sp>
        <p:nvSpPr>
          <p:cNvPr id="55" name="Text Box 48"/>
          <p:cNvSpPr txBox="1">
            <a:spLocks noChangeArrowheads="1"/>
          </p:cNvSpPr>
          <p:nvPr/>
        </p:nvSpPr>
        <p:spPr bwMode="auto">
          <a:xfrm>
            <a:off x="5910203" y="4929483"/>
            <a:ext cx="456691"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50"/>
                </a:solidFill>
                <a:effectLst/>
                <a:latin typeface="Calibri" pitchFamily="34" charset="0"/>
              </a:rPr>
              <a:t>p</a:t>
            </a:r>
            <a:r>
              <a:rPr kumimoji="0" lang="en-US" sz="1200" b="1" i="0" u="none" strike="noStrike" cap="none" normalizeH="0" baseline="-25000" dirty="0" smtClean="0">
                <a:ln>
                  <a:noFill/>
                </a:ln>
                <a:solidFill>
                  <a:srgbClr val="00B050"/>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56" name="Text Box 49"/>
          <p:cNvSpPr txBox="1">
            <a:spLocks noChangeArrowheads="1"/>
          </p:cNvSpPr>
          <p:nvPr/>
        </p:nvSpPr>
        <p:spPr bwMode="auto">
          <a:xfrm>
            <a:off x="6046130" y="5267962"/>
            <a:ext cx="416040" cy="288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FFC000"/>
                </a:solidFill>
                <a:effectLst/>
                <a:latin typeface="Calibri" pitchFamily="34" charset="0"/>
              </a:rPr>
              <a:t>n</a:t>
            </a:r>
            <a:r>
              <a:rPr kumimoji="0" lang="en-US" sz="1200" b="1" i="0" u="none" strike="noStrike" cap="none" normalizeH="0" baseline="-25000" dirty="0" smtClean="0">
                <a:ln>
                  <a:noFill/>
                </a:ln>
                <a:solidFill>
                  <a:srgbClr val="FFC000"/>
                </a:solidFill>
                <a:effectLst/>
                <a:latin typeface="Calibri" pitchFamily="34" charset="0"/>
              </a:rPr>
              <a:t>60</a:t>
            </a:r>
            <a:endParaRPr kumimoji="0" lang="en-US" sz="1200" b="0" i="0" u="none" strike="noStrike" cap="none" normalizeH="0" baseline="0" dirty="0" smtClean="0">
              <a:ln>
                <a:noFill/>
              </a:ln>
              <a:solidFill>
                <a:schemeClr val="tx1"/>
              </a:solidFill>
              <a:effectLst/>
              <a:latin typeface="Arial" pitchFamily="34" charset="0"/>
            </a:endParaRPr>
          </a:p>
        </p:txBody>
      </p:sp>
      <p:sp>
        <p:nvSpPr>
          <p:cNvPr id="57" name="Text Box 50"/>
          <p:cNvSpPr txBox="1">
            <a:spLocks noChangeArrowheads="1"/>
          </p:cNvSpPr>
          <p:nvPr/>
        </p:nvSpPr>
        <p:spPr bwMode="auto">
          <a:xfrm>
            <a:off x="4420081" y="5897926"/>
            <a:ext cx="416040" cy="288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FFC000"/>
                </a:solidFill>
                <a:effectLst/>
                <a:latin typeface="Calibri" pitchFamily="34" charset="0"/>
              </a:rPr>
              <a:t>n</a:t>
            </a:r>
            <a:r>
              <a:rPr kumimoji="0" lang="en-US" sz="1200" b="1" i="0" u="none" strike="noStrike" cap="none" normalizeH="0" baseline="-25000" dirty="0" smtClean="0">
                <a:ln>
                  <a:noFill/>
                </a:ln>
                <a:solidFill>
                  <a:srgbClr val="FFC000"/>
                </a:solidFill>
                <a:effectLst/>
                <a:latin typeface="Calibri" pitchFamily="34" charset="0"/>
              </a:rPr>
              <a:t>90</a:t>
            </a:r>
            <a:endParaRPr kumimoji="0" lang="en-US" sz="1200" b="0" i="0" u="none" strike="noStrike" cap="none" normalizeH="0" baseline="0" dirty="0" smtClean="0">
              <a:ln>
                <a:noFill/>
              </a:ln>
              <a:solidFill>
                <a:schemeClr val="tx1"/>
              </a:solidFill>
              <a:effectLst/>
              <a:latin typeface="Arial" pitchFamily="34" charset="0"/>
            </a:endParaRPr>
          </a:p>
        </p:txBody>
      </p:sp>
      <p:sp>
        <p:nvSpPr>
          <p:cNvPr id="58" name="Text Box 51"/>
          <p:cNvSpPr txBox="1">
            <a:spLocks noChangeArrowheads="1"/>
          </p:cNvSpPr>
          <p:nvPr/>
        </p:nvSpPr>
        <p:spPr bwMode="auto">
          <a:xfrm>
            <a:off x="6890913" y="4323651"/>
            <a:ext cx="456691"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200" b="1" i="0" u="none" strike="noStrike" cap="none" normalizeH="0" baseline="0" dirty="0" smtClean="0">
              <a:ln>
                <a:noFill/>
              </a:ln>
              <a:solidFill>
                <a:srgbClr val="00B050"/>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200" b="1" i="0" u="none" strike="noStrike" cap="none" normalizeH="0" baseline="0" dirty="0" smtClean="0">
              <a:ln>
                <a:noFill/>
              </a:ln>
              <a:solidFill>
                <a:srgbClr val="00B050"/>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200" b="1" i="0" u="none" strike="noStrike" cap="none" normalizeH="0" baseline="0" dirty="0" smtClean="0">
              <a:ln>
                <a:noFill/>
              </a:ln>
              <a:solidFill>
                <a:srgbClr val="00B050"/>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200" b="1" i="0" u="none" strike="noStrike" cap="none" normalizeH="0" baseline="0" dirty="0" smtClean="0">
              <a:ln>
                <a:noFill/>
              </a:ln>
              <a:solidFill>
                <a:srgbClr val="00B050"/>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200" b="1" i="0" u="none" strike="noStrike" cap="none" normalizeH="0" baseline="0" dirty="0" smtClean="0">
              <a:ln>
                <a:noFill/>
              </a:ln>
              <a:solidFill>
                <a:srgbClr val="00B050"/>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ndParaRPr>
          </a:p>
        </p:txBody>
      </p:sp>
      <p:sp>
        <p:nvSpPr>
          <p:cNvPr id="59" name="Text Box 52"/>
          <p:cNvSpPr txBox="1">
            <a:spLocks noChangeArrowheads="1"/>
          </p:cNvSpPr>
          <p:nvPr/>
        </p:nvSpPr>
        <p:spPr bwMode="auto">
          <a:xfrm>
            <a:off x="4355928" y="4830416"/>
            <a:ext cx="758400" cy="288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FFC000"/>
                </a:solidFill>
                <a:effectLst/>
                <a:latin typeface="Calibri" pitchFamily="34" charset="0"/>
              </a:rPr>
              <a:t>rWo</a:t>
            </a:r>
            <a:r>
              <a:rPr kumimoji="0" lang="en-US" sz="1200" b="1" i="0" u="none" strike="noStrike" cap="none" normalizeH="0" baseline="-25000" dirty="0" smtClean="0">
                <a:ln>
                  <a:noFill/>
                </a:ln>
                <a:solidFill>
                  <a:srgbClr val="FFC000"/>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60" name="Text Box 53"/>
          <p:cNvSpPr txBox="1">
            <a:spLocks noChangeArrowheads="1"/>
          </p:cNvSpPr>
          <p:nvPr/>
        </p:nvSpPr>
        <p:spPr bwMode="auto">
          <a:xfrm>
            <a:off x="5836522" y="2172755"/>
            <a:ext cx="530372" cy="288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FFC000"/>
                </a:solidFill>
                <a:effectLst/>
                <a:latin typeface="Calibri" pitchFamily="34" charset="0"/>
              </a:rPr>
              <a:t>nl</a:t>
            </a:r>
            <a:r>
              <a:rPr kumimoji="0" lang="en-US" sz="1200" b="1" i="0" u="none" strike="noStrike" cap="none" normalizeH="0" baseline="-25000" dirty="0" smtClean="0">
                <a:ln>
                  <a:noFill/>
                </a:ln>
                <a:solidFill>
                  <a:srgbClr val="FFC000"/>
                </a:solidFill>
                <a:effectLst/>
                <a:latin typeface="Calibri" pitchFamily="34" charset="0"/>
              </a:rPr>
              <a:t>60</a:t>
            </a:r>
            <a:endParaRPr kumimoji="0" lang="en-US" sz="1200" b="0" i="0" u="none" strike="noStrike" cap="none" normalizeH="0" baseline="0" dirty="0" smtClean="0">
              <a:ln>
                <a:noFill/>
              </a:ln>
              <a:solidFill>
                <a:schemeClr val="tx1"/>
              </a:solidFill>
              <a:effectLst/>
              <a:latin typeface="Arial" pitchFamily="34" charset="0"/>
            </a:endParaRPr>
          </a:p>
        </p:txBody>
      </p:sp>
      <p:sp>
        <p:nvSpPr>
          <p:cNvPr id="61" name="Arc 54"/>
          <p:cNvSpPr>
            <a:spLocks noChangeAspect="1"/>
          </p:cNvSpPr>
          <p:nvPr/>
        </p:nvSpPr>
        <p:spPr bwMode="auto">
          <a:xfrm flipH="1">
            <a:off x="6370070" y="4555442"/>
            <a:ext cx="1238592" cy="1564115"/>
          </a:xfrm>
          <a:custGeom>
            <a:avLst/>
            <a:gdLst>
              <a:gd name="G0" fmla="+- 0 0 0"/>
              <a:gd name="G1" fmla="+- 21600 0 0"/>
              <a:gd name="G2" fmla="+- 21600 0 0"/>
              <a:gd name="T0" fmla="*/ 38 w 17183"/>
              <a:gd name="T1" fmla="*/ 0 h 21600"/>
              <a:gd name="T2" fmla="*/ 17183 w 17183"/>
              <a:gd name="T3" fmla="*/ 8511 h 21600"/>
              <a:gd name="T4" fmla="*/ 0 w 17183"/>
              <a:gd name="T5" fmla="*/ 21600 h 21600"/>
            </a:gdLst>
            <a:ahLst/>
            <a:cxnLst>
              <a:cxn ang="0">
                <a:pos x="T0" y="T1"/>
              </a:cxn>
              <a:cxn ang="0">
                <a:pos x="T2" y="T3"/>
              </a:cxn>
              <a:cxn ang="0">
                <a:pos x="T4" y="T5"/>
              </a:cxn>
            </a:cxnLst>
            <a:rect l="0" t="0" r="r" b="b"/>
            <a:pathLst>
              <a:path w="17183" h="21600" fill="none" extrusionOk="0">
                <a:moveTo>
                  <a:pt x="37" y="0"/>
                </a:moveTo>
                <a:cubicBezTo>
                  <a:pt x="6766" y="11"/>
                  <a:pt x="13105" y="3158"/>
                  <a:pt x="17182" y="8511"/>
                </a:cubicBezTo>
              </a:path>
              <a:path w="17183" h="21600" stroke="0" extrusionOk="0">
                <a:moveTo>
                  <a:pt x="37" y="0"/>
                </a:moveTo>
                <a:cubicBezTo>
                  <a:pt x="6766" y="11"/>
                  <a:pt x="13105" y="3158"/>
                  <a:pt x="17182" y="8511"/>
                </a:cubicBezTo>
                <a:lnTo>
                  <a:pt x="0" y="21600"/>
                </a:lnTo>
                <a:close/>
              </a:path>
            </a:pathLst>
          </a:custGeom>
          <a:noFill/>
          <a:ln w="19050">
            <a:solidFill>
              <a:srgbClr val="00B05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n-US" sz="1200" dirty="0"/>
          </a:p>
        </p:txBody>
      </p:sp>
      <p:sp>
        <p:nvSpPr>
          <p:cNvPr id="62" name="Line 55"/>
          <p:cNvSpPr>
            <a:spLocks noChangeShapeType="1"/>
          </p:cNvSpPr>
          <p:nvPr/>
        </p:nvSpPr>
        <p:spPr bwMode="auto">
          <a:xfrm rot="3600000" flipH="1" flipV="1">
            <a:off x="7025571" y="4219364"/>
            <a:ext cx="0" cy="1349113"/>
          </a:xfrm>
          <a:prstGeom prst="line">
            <a:avLst/>
          </a:prstGeom>
          <a:noFill/>
          <a:ln w="9525">
            <a:solidFill>
              <a:srgbClr val="FFC000"/>
            </a:solidFill>
            <a:round/>
            <a:headEnd type="none" w="lg" len="lg"/>
            <a:tailEnd type="none" w="sm" len="sm"/>
          </a:ln>
        </p:spPr>
        <p:txBody>
          <a:bodyPr vert="horz" wrap="square" lIns="91440" tIns="45720" rIns="91440" bIns="45720" numCol="1" anchor="t" anchorCtr="0" compatLnSpc="1">
            <a:prstTxWarp prst="textNoShape">
              <a:avLst/>
            </a:prstTxWarp>
          </a:bodyPr>
          <a:lstStyle/>
          <a:p>
            <a:endParaRPr lang="en-US" sz="1200" dirty="0"/>
          </a:p>
        </p:txBody>
      </p:sp>
      <p:sp>
        <p:nvSpPr>
          <p:cNvPr id="63" name="Line 56"/>
          <p:cNvSpPr>
            <a:spLocks noChangeShapeType="1"/>
          </p:cNvSpPr>
          <p:nvPr/>
        </p:nvSpPr>
        <p:spPr bwMode="auto">
          <a:xfrm rot="18420000" flipV="1">
            <a:off x="6286864" y="3466000"/>
            <a:ext cx="27307" cy="3299737"/>
          </a:xfrm>
          <a:prstGeom prst="line">
            <a:avLst/>
          </a:prstGeom>
          <a:noFill/>
          <a:ln w="9525">
            <a:solidFill>
              <a:srgbClr val="CC66FF"/>
            </a:solidFill>
            <a:round/>
            <a:headEnd/>
            <a:tailEnd type="diamond" w="lg" len="lg"/>
          </a:ln>
        </p:spPr>
        <p:txBody>
          <a:bodyPr vert="horz" wrap="square" lIns="91440" tIns="45720" rIns="91440" bIns="45720" numCol="1" anchor="t" anchorCtr="0" compatLnSpc="1">
            <a:prstTxWarp prst="textNoShape">
              <a:avLst/>
            </a:prstTxWarp>
          </a:bodyPr>
          <a:lstStyle/>
          <a:p>
            <a:endParaRPr lang="en-US" sz="1200" dirty="0"/>
          </a:p>
        </p:txBody>
      </p:sp>
      <p:sp>
        <p:nvSpPr>
          <p:cNvPr id="64" name="Line 57"/>
          <p:cNvSpPr>
            <a:spLocks noChangeShapeType="1"/>
          </p:cNvSpPr>
          <p:nvPr/>
        </p:nvSpPr>
        <p:spPr bwMode="auto">
          <a:xfrm rot="2220000" flipV="1">
            <a:off x="7187540" y="2733499"/>
            <a:ext cx="26677" cy="2711005"/>
          </a:xfrm>
          <a:prstGeom prst="line">
            <a:avLst/>
          </a:prstGeom>
          <a:noFill/>
          <a:ln w="9525">
            <a:solidFill>
              <a:srgbClr val="416BBF"/>
            </a:solidFill>
            <a:round/>
            <a:headEnd/>
            <a:tailEnd type="arrow" w="lg" len="lg"/>
          </a:ln>
        </p:spPr>
        <p:txBody>
          <a:bodyPr vert="horz" wrap="square" lIns="91440" tIns="45720" rIns="91440" bIns="45720" numCol="1" anchor="t" anchorCtr="0" compatLnSpc="1">
            <a:prstTxWarp prst="textNoShape">
              <a:avLst/>
            </a:prstTxWarp>
          </a:bodyPr>
          <a:lstStyle/>
          <a:p>
            <a:endParaRPr lang="en-US" sz="1200" dirty="0"/>
          </a:p>
        </p:txBody>
      </p:sp>
      <p:sp>
        <p:nvSpPr>
          <p:cNvPr id="4" name="TextBox 3"/>
          <p:cNvSpPr txBox="1"/>
          <p:nvPr/>
        </p:nvSpPr>
        <p:spPr>
          <a:xfrm>
            <a:off x="247650" y="908720"/>
            <a:ext cx="8610600" cy="1538883"/>
          </a:xfrm>
          <a:prstGeom prst="rect">
            <a:avLst/>
          </a:prstGeom>
          <a:noFill/>
        </p:spPr>
        <p:txBody>
          <a:bodyPr>
            <a:spAutoFit/>
          </a:bodyPr>
          <a:lstStyle/>
          <a:p>
            <a:pPr>
              <a:defRPr/>
            </a:pPr>
            <a:r>
              <a:rPr lang="en-GB" sz="2800" dirty="0" smtClean="0">
                <a:solidFill>
                  <a:srgbClr val="CC3399"/>
                </a:solidFill>
                <a:latin typeface="+mn-lt"/>
                <a:cs typeface="+mn-cs"/>
              </a:rPr>
              <a:t>Time axes </a:t>
            </a:r>
            <a:r>
              <a:rPr lang="en-GB" sz="2800" dirty="0" smtClean="0">
                <a:solidFill>
                  <a:srgbClr val="FF0000"/>
                </a:solidFill>
                <a:latin typeface="+mn-lt"/>
                <a:cs typeface="+mn-cs"/>
              </a:rPr>
              <a:t>–</a:t>
            </a:r>
            <a:r>
              <a:rPr lang="en-GB" sz="2800" dirty="0" smtClean="0">
                <a:solidFill>
                  <a:srgbClr val="0000CC"/>
                </a:solidFill>
                <a:latin typeface="+mn-lt"/>
                <a:cs typeface="+mn-cs"/>
              </a:rPr>
              <a:t> </a:t>
            </a:r>
            <a:r>
              <a:rPr lang="en-GB" sz="2800" dirty="0" smtClean="0">
                <a:solidFill>
                  <a:srgbClr val="FFC000"/>
                </a:solidFill>
                <a:latin typeface="+mn-lt"/>
                <a:cs typeface="+mn-cs"/>
              </a:rPr>
              <a:t>Light axes</a:t>
            </a:r>
            <a:r>
              <a:rPr lang="en-GB" sz="2800" dirty="0">
                <a:solidFill>
                  <a:srgbClr val="FF0000"/>
                </a:solidFill>
                <a:latin typeface="+mn-lt"/>
              </a:rPr>
              <a:t> –</a:t>
            </a:r>
            <a:r>
              <a:rPr lang="en-GB" sz="2800" dirty="0">
                <a:solidFill>
                  <a:srgbClr val="0000CC"/>
                </a:solidFill>
                <a:latin typeface="+mn-lt"/>
              </a:rPr>
              <a:t> </a:t>
            </a:r>
            <a:r>
              <a:rPr lang="en-GB" sz="2800" dirty="0" smtClean="0">
                <a:solidFill>
                  <a:srgbClr val="0070C0"/>
                </a:solidFill>
                <a:latin typeface="+mn-lt"/>
              </a:rPr>
              <a:t>Space axes</a:t>
            </a:r>
            <a:r>
              <a:rPr lang="en-GB" sz="2800" dirty="0">
                <a:solidFill>
                  <a:srgbClr val="FF0000"/>
                </a:solidFill>
                <a:latin typeface="+mn-lt"/>
              </a:rPr>
              <a:t> –</a:t>
            </a:r>
            <a:r>
              <a:rPr lang="en-GB" sz="2800" dirty="0">
                <a:solidFill>
                  <a:srgbClr val="0000CC"/>
                </a:solidFill>
                <a:latin typeface="+mn-lt"/>
              </a:rPr>
              <a:t> </a:t>
            </a:r>
            <a:r>
              <a:rPr lang="en-GB" sz="2800" dirty="0" smtClean="0">
                <a:solidFill>
                  <a:srgbClr val="00B050"/>
                </a:solidFill>
                <a:latin typeface="+mn-lt"/>
              </a:rPr>
              <a:t>Effective space</a:t>
            </a:r>
            <a:endParaRPr lang="en-GB" sz="2800" dirty="0">
              <a:solidFill>
                <a:srgbClr val="00B050"/>
              </a:solidFill>
              <a:latin typeface="+mn-lt"/>
              <a:cs typeface="+mn-cs"/>
            </a:endParaRPr>
          </a:p>
          <a:p>
            <a:pPr>
              <a:defRPr/>
            </a:pPr>
            <a:r>
              <a:rPr lang="en-GB" sz="2800" dirty="0" smtClean="0">
                <a:solidFill>
                  <a:srgbClr val="817E00"/>
                </a:solidFill>
                <a:latin typeface="+mn-lt"/>
                <a:cs typeface="+mn-cs"/>
              </a:rPr>
              <a:t>End stile : small: observer’s / big: far-local / elongated: virtual</a:t>
            </a:r>
            <a:endParaRPr lang="en-GB" sz="2800" dirty="0">
              <a:solidFill>
                <a:srgbClr val="817E00"/>
              </a:solidFill>
              <a:latin typeface="+mn-lt"/>
              <a:cs typeface="+mn-cs"/>
            </a:endParaRPr>
          </a:p>
          <a:p>
            <a:pPr>
              <a:defRPr/>
            </a:pPr>
            <a:endParaRPr lang="en-GB" sz="1000" dirty="0">
              <a:solidFill>
                <a:srgbClr val="0000CC"/>
              </a:solidFill>
              <a:latin typeface="+mn-lt"/>
              <a:cs typeface="+mn-cs"/>
            </a:endParaRPr>
          </a:p>
        </p:txBody>
      </p:sp>
      <p:sp>
        <p:nvSpPr>
          <p:cNvPr id="66" name="TextBox 3"/>
          <p:cNvSpPr txBox="1">
            <a:spLocks noChangeArrowheads="1"/>
          </p:cNvSpPr>
          <p:nvPr/>
        </p:nvSpPr>
        <p:spPr bwMode="auto">
          <a:xfrm>
            <a:off x="1619672" y="6300609"/>
            <a:ext cx="6048672" cy="584775"/>
          </a:xfrm>
          <a:prstGeom prst="rect">
            <a:avLst/>
          </a:prstGeom>
          <a:noFill/>
          <a:ln w="9525">
            <a:noFill/>
            <a:miter lim="800000"/>
            <a:headEnd/>
            <a:tailEnd/>
          </a:ln>
        </p:spPr>
        <p:txBody>
          <a:bodyPr wrap="square">
            <a:spAutoFit/>
          </a:bodyPr>
          <a:lstStyle/>
          <a:p>
            <a:pPr algn="ctr"/>
            <a:r>
              <a:rPr lang="en-GB" sz="3200" dirty="0" smtClean="0">
                <a:solidFill>
                  <a:srgbClr val="00B050"/>
                </a:solidFill>
                <a:latin typeface="Calibri" pitchFamily="34" charset="0"/>
              </a:rPr>
              <a:t>www.tidningenkulturen.se</a:t>
            </a:r>
            <a:endParaRPr lang="en-US" sz="3200" dirty="0">
              <a:solidFill>
                <a:srgbClr val="00B050"/>
              </a:solidFill>
              <a:latin typeface="Calibri" pitchFamily="34" charset="0"/>
            </a:endParaRPr>
          </a:p>
        </p:txBody>
      </p:sp>
      <p:sp>
        <p:nvSpPr>
          <p:cNvPr id="67" name="TextBox 3"/>
          <p:cNvSpPr txBox="1">
            <a:spLocks noChangeArrowheads="1"/>
          </p:cNvSpPr>
          <p:nvPr/>
        </p:nvSpPr>
        <p:spPr bwMode="auto">
          <a:xfrm>
            <a:off x="78284" y="188640"/>
            <a:ext cx="8886204" cy="708025"/>
          </a:xfrm>
          <a:prstGeom prst="rect">
            <a:avLst/>
          </a:prstGeom>
          <a:noFill/>
          <a:ln w="9525">
            <a:noFill/>
            <a:miter lim="800000"/>
            <a:headEnd/>
            <a:tailEnd/>
          </a:ln>
        </p:spPr>
        <p:txBody>
          <a:bodyPr wrap="square">
            <a:spAutoFit/>
          </a:bodyPr>
          <a:lstStyle/>
          <a:p>
            <a:pPr algn="ctr"/>
            <a:r>
              <a:rPr lang="en-GB" sz="4000" dirty="0" smtClean="0">
                <a:solidFill>
                  <a:srgbClr val="FF0000"/>
                </a:solidFill>
                <a:latin typeface="Calibri" pitchFamily="34" charset="0"/>
              </a:rPr>
              <a:t>BIG BANG VS</a:t>
            </a:r>
            <a:r>
              <a:rPr lang="en-GB" sz="4000" dirty="0" smtClean="0">
                <a:solidFill>
                  <a:srgbClr val="FF0000"/>
                </a:solidFill>
                <a:latin typeface="Calibri" pitchFamily="34" charset="0"/>
              </a:rPr>
              <a:t> ALTERNATIVE PARADIGM</a:t>
            </a:r>
            <a:endParaRPr lang="en-US" sz="4000" dirty="0">
              <a:solidFill>
                <a:srgbClr val="FF0000"/>
              </a:solidFill>
              <a:latin typeface="Calibri" pitchFamily="34" charset="0"/>
            </a:endParaRPr>
          </a:p>
        </p:txBody>
      </p:sp>
      <p:cxnSp>
        <p:nvCxnSpPr>
          <p:cNvPr id="81" name="Straight Connector 80"/>
          <p:cNvCxnSpPr/>
          <p:nvPr/>
        </p:nvCxnSpPr>
        <p:spPr>
          <a:xfrm>
            <a:off x="395536" y="1385480"/>
            <a:ext cx="1296144" cy="0"/>
          </a:xfrm>
          <a:prstGeom prst="line">
            <a:avLst/>
          </a:prstGeom>
          <a:noFill/>
          <a:ln w="9525">
            <a:solidFill>
              <a:srgbClr val="CC66FF"/>
            </a:solidFill>
            <a:round/>
            <a:headEnd/>
            <a:tailEnd type="diamond" w="lg" len="lg"/>
          </a:ln>
        </p:spPr>
      </p:cxnSp>
      <p:cxnSp>
        <p:nvCxnSpPr>
          <p:cNvPr id="83" name="Straight Connector 82"/>
          <p:cNvCxnSpPr/>
          <p:nvPr/>
        </p:nvCxnSpPr>
        <p:spPr>
          <a:xfrm>
            <a:off x="3851920" y="1385480"/>
            <a:ext cx="1584176" cy="0"/>
          </a:xfrm>
          <a:prstGeom prst="line">
            <a:avLst/>
          </a:prstGeom>
          <a:noFill/>
          <a:ln w="9525">
            <a:solidFill>
              <a:srgbClr val="416BBF"/>
            </a:solidFill>
            <a:round/>
            <a:headEnd type="none" w="lg" len="lg"/>
            <a:tailEnd type="arrow" w="lg" len="lg"/>
          </a:ln>
        </p:spPr>
      </p:cxnSp>
      <p:cxnSp>
        <p:nvCxnSpPr>
          <p:cNvPr id="84" name="Straight Connector 83"/>
          <p:cNvCxnSpPr/>
          <p:nvPr/>
        </p:nvCxnSpPr>
        <p:spPr>
          <a:xfrm>
            <a:off x="2123728" y="1385480"/>
            <a:ext cx="1296144" cy="0"/>
          </a:xfrm>
          <a:prstGeom prst="line">
            <a:avLst/>
          </a:prstGeom>
          <a:noFill/>
          <a:ln w="9525">
            <a:solidFill>
              <a:srgbClr val="FFC000"/>
            </a:solidFill>
            <a:round/>
            <a:headEnd/>
            <a:tailEnd type="oval" w="lg" len="lg"/>
          </a:ln>
        </p:spPr>
      </p:cxnSp>
      <p:cxnSp>
        <p:nvCxnSpPr>
          <p:cNvPr id="89" name="Straight Connector 88"/>
          <p:cNvCxnSpPr/>
          <p:nvPr/>
        </p:nvCxnSpPr>
        <p:spPr>
          <a:xfrm>
            <a:off x="6012160" y="1385480"/>
            <a:ext cx="1584176" cy="0"/>
          </a:xfrm>
          <a:prstGeom prst="line">
            <a:avLst/>
          </a:prstGeom>
          <a:noFill/>
          <a:ln w="19050">
            <a:solidFill>
              <a:srgbClr val="00B050"/>
            </a:solidFill>
            <a:round/>
            <a:headEnd type="arrow" w="sm" len="sm"/>
            <a:tailEnd type="arrow" w="sm" len="sm"/>
          </a:ln>
        </p:spPr>
      </p:cxnSp>
      <p:sp>
        <p:nvSpPr>
          <p:cNvPr id="78" name="Freeform 77"/>
          <p:cNvSpPr/>
          <p:nvPr/>
        </p:nvSpPr>
        <p:spPr>
          <a:xfrm>
            <a:off x="4716017" y="4448795"/>
            <a:ext cx="2880320" cy="1674000"/>
          </a:xfrm>
          <a:custGeom>
            <a:avLst/>
            <a:gdLst>
              <a:gd name="connsiteX0" fmla="*/ 0 w 2826327"/>
              <a:gd name="connsiteY0" fmla="*/ 1638795 h 1638795"/>
              <a:gd name="connsiteX1" fmla="*/ 1056904 w 2826327"/>
              <a:gd name="connsiteY1" fmla="*/ 1567543 h 1638795"/>
              <a:gd name="connsiteX2" fmla="*/ 1413164 w 2826327"/>
              <a:gd name="connsiteY2" fmla="*/ 843148 h 1638795"/>
              <a:gd name="connsiteX3" fmla="*/ 1995055 w 2826327"/>
              <a:gd name="connsiteY3" fmla="*/ 201881 h 1638795"/>
              <a:gd name="connsiteX4" fmla="*/ 2826327 w 2826327"/>
              <a:gd name="connsiteY4" fmla="*/ 0 h 16387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6327" h="1638795">
                <a:moveTo>
                  <a:pt x="0" y="1638795"/>
                </a:moveTo>
                <a:lnTo>
                  <a:pt x="1056904" y="1567543"/>
                </a:lnTo>
                <a:cubicBezTo>
                  <a:pt x="1292431" y="1434935"/>
                  <a:pt x="1256806" y="1070758"/>
                  <a:pt x="1413164" y="843148"/>
                </a:cubicBezTo>
                <a:cubicBezTo>
                  <a:pt x="1569522" y="615538"/>
                  <a:pt x="1759528" y="342406"/>
                  <a:pt x="1995055" y="201881"/>
                </a:cubicBezTo>
                <a:cubicBezTo>
                  <a:pt x="2230582" y="61356"/>
                  <a:pt x="2528454" y="30678"/>
                  <a:pt x="2826327" y="0"/>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Freeform 78"/>
          <p:cNvSpPr/>
          <p:nvPr/>
        </p:nvSpPr>
        <p:spPr>
          <a:xfrm flipH="1">
            <a:off x="1835696" y="4445174"/>
            <a:ext cx="2880320" cy="1674000"/>
          </a:xfrm>
          <a:custGeom>
            <a:avLst/>
            <a:gdLst>
              <a:gd name="connsiteX0" fmla="*/ 0 w 2826327"/>
              <a:gd name="connsiteY0" fmla="*/ 1638795 h 1638795"/>
              <a:gd name="connsiteX1" fmla="*/ 1056904 w 2826327"/>
              <a:gd name="connsiteY1" fmla="*/ 1567543 h 1638795"/>
              <a:gd name="connsiteX2" fmla="*/ 1413164 w 2826327"/>
              <a:gd name="connsiteY2" fmla="*/ 843148 h 1638795"/>
              <a:gd name="connsiteX3" fmla="*/ 1995055 w 2826327"/>
              <a:gd name="connsiteY3" fmla="*/ 201881 h 1638795"/>
              <a:gd name="connsiteX4" fmla="*/ 2826327 w 2826327"/>
              <a:gd name="connsiteY4" fmla="*/ 0 h 16387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26327" h="1638795">
                <a:moveTo>
                  <a:pt x="0" y="1638795"/>
                </a:moveTo>
                <a:lnTo>
                  <a:pt x="1056904" y="1567543"/>
                </a:lnTo>
                <a:cubicBezTo>
                  <a:pt x="1292431" y="1434935"/>
                  <a:pt x="1256806" y="1070758"/>
                  <a:pt x="1413164" y="843148"/>
                </a:cubicBezTo>
                <a:cubicBezTo>
                  <a:pt x="1569522" y="615538"/>
                  <a:pt x="1759528" y="342406"/>
                  <a:pt x="1995055" y="201881"/>
                </a:cubicBezTo>
                <a:cubicBezTo>
                  <a:pt x="2230582" y="61356"/>
                  <a:pt x="2528454" y="30678"/>
                  <a:pt x="2826327" y="0"/>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548680"/>
            <a:ext cx="7056784" cy="461665"/>
          </a:xfrm>
          <a:prstGeom prst="rect">
            <a:avLst/>
          </a:prstGeom>
          <a:noFill/>
        </p:spPr>
        <p:txBody>
          <a:bodyPr wrap="square" rtlCol="0">
            <a:spAutoFit/>
          </a:bodyPr>
          <a:lstStyle/>
          <a:p>
            <a:r>
              <a:rPr lang="en-GB" sz="2400" dirty="0" smtClean="0">
                <a:solidFill>
                  <a:srgbClr val="0000E6"/>
                </a:solidFill>
                <a:latin typeface="Calibri" pitchFamily="34" charset="0"/>
              </a:rPr>
              <a:t>CONCLUDING REMARKS</a:t>
            </a:r>
            <a:endParaRPr lang="en-US" sz="2400" dirty="0">
              <a:solidFill>
                <a:srgbClr val="0000E6"/>
              </a:solidFill>
              <a:latin typeface="Calibri" pitchFamily="34" charset="0"/>
            </a:endParaRPr>
          </a:p>
        </p:txBody>
      </p:sp>
      <p:sp>
        <p:nvSpPr>
          <p:cNvPr id="5" name="TextBox 4"/>
          <p:cNvSpPr txBox="1"/>
          <p:nvPr/>
        </p:nvSpPr>
        <p:spPr>
          <a:xfrm>
            <a:off x="611560" y="980728"/>
            <a:ext cx="7992888" cy="3046988"/>
          </a:xfrm>
          <a:prstGeom prst="rect">
            <a:avLst/>
          </a:prstGeom>
          <a:noFill/>
        </p:spPr>
        <p:txBody>
          <a:bodyPr wrap="square" rtlCol="0">
            <a:spAutoFit/>
          </a:bodyPr>
          <a:lstStyle/>
          <a:p>
            <a:pPr marL="342900" indent="-342900">
              <a:buFont typeface="Arial" pitchFamily="34" charset="0"/>
              <a:buChar char="•"/>
            </a:pPr>
            <a:r>
              <a:rPr lang="en-GB" sz="2400" dirty="0" err="1" smtClean="0">
                <a:solidFill>
                  <a:srgbClr val="0000E6"/>
                </a:solidFill>
                <a:latin typeface="Calibri" pitchFamily="34" charset="0"/>
              </a:rPr>
              <a:t>Redshift</a:t>
            </a:r>
            <a:r>
              <a:rPr lang="en-GB" sz="2400" dirty="0" smtClean="0">
                <a:solidFill>
                  <a:srgbClr val="0000E6"/>
                </a:solidFill>
                <a:latin typeface="Calibri" pitchFamily="34" charset="0"/>
              </a:rPr>
              <a:t> as measure of tilting of time</a:t>
            </a:r>
          </a:p>
          <a:p>
            <a:pPr marL="342900" indent="-342900">
              <a:buFont typeface="Arial" pitchFamily="34" charset="0"/>
              <a:buChar char="•"/>
            </a:pPr>
            <a:r>
              <a:rPr lang="en-GB" sz="2400" dirty="0" smtClean="0">
                <a:solidFill>
                  <a:srgbClr val="0000E6"/>
                </a:solidFill>
                <a:latin typeface="Calibri" pitchFamily="34" charset="0"/>
              </a:rPr>
              <a:t>Time </a:t>
            </a:r>
            <a:r>
              <a:rPr lang="en-GB" sz="2400" dirty="0" err="1" smtClean="0">
                <a:solidFill>
                  <a:srgbClr val="0000E6"/>
                </a:solidFill>
                <a:latin typeface="Calibri" pitchFamily="34" charset="0"/>
              </a:rPr>
              <a:t>mearurable</a:t>
            </a:r>
            <a:r>
              <a:rPr lang="en-GB" sz="2400" dirty="0" smtClean="0">
                <a:solidFill>
                  <a:srgbClr val="0000E6"/>
                </a:solidFill>
                <a:latin typeface="Calibri" pitchFamily="34" charset="0"/>
              </a:rPr>
              <a:t> in space units and vice versa</a:t>
            </a:r>
          </a:p>
          <a:p>
            <a:pPr marL="342900" indent="-342900">
              <a:buFont typeface="Arial" pitchFamily="34" charset="0"/>
              <a:buChar char="•"/>
            </a:pPr>
            <a:r>
              <a:rPr lang="en-GB" sz="2400" dirty="0" smtClean="0">
                <a:solidFill>
                  <a:srgbClr val="0000E6"/>
                </a:solidFill>
                <a:latin typeface="Calibri" pitchFamily="34" charset="0"/>
              </a:rPr>
              <a:t>For empirical evidence on the unobservable: 4 </a:t>
            </a:r>
            <a:r>
              <a:rPr lang="en-GB" sz="2400" dirty="0" smtClean="0">
                <a:solidFill>
                  <a:srgbClr val="0000E6"/>
                </a:solidFill>
                <a:latin typeface="Calibri" pitchFamily="34" charset="0"/>
              </a:rPr>
              <a:t>frames</a:t>
            </a:r>
          </a:p>
          <a:p>
            <a:pPr marL="342900" indent="-342900">
              <a:buFont typeface="Arial" pitchFamily="34" charset="0"/>
              <a:buChar char="•"/>
            </a:pPr>
            <a:r>
              <a:rPr lang="en-GB" sz="2400" dirty="0" smtClean="0">
                <a:solidFill>
                  <a:srgbClr val="0000E6"/>
                </a:solidFill>
                <a:latin typeface="Calibri" pitchFamily="34" charset="0"/>
              </a:rPr>
              <a:t>Without </a:t>
            </a:r>
            <a:r>
              <a:rPr lang="en-GB" sz="2400" dirty="0" smtClean="0">
                <a:solidFill>
                  <a:srgbClr val="0000E6"/>
                </a:solidFill>
                <a:latin typeface="Calibri" pitchFamily="34" charset="0"/>
              </a:rPr>
              <a:t>particular data fitting</a:t>
            </a:r>
          </a:p>
          <a:p>
            <a:pPr marL="342900" indent="-342900">
              <a:buFont typeface="Arial" pitchFamily="34" charset="0"/>
              <a:buChar char="•"/>
            </a:pPr>
            <a:r>
              <a:rPr lang="en-GB" sz="2400" dirty="0" smtClean="0">
                <a:solidFill>
                  <a:srgbClr val="0000E6"/>
                </a:solidFill>
                <a:latin typeface="Calibri" pitchFamily="34" charset="0"/>
              </a:rPr>
              <a:t>Turning points </a:t>
            </a:r>
            <a:r>
              <a:rPr lang="en-GB" sz="2400" dirty="0" smtClean="0">
                <a:solidFill>
                  <a:srgbClr val="0000E6"/>
                </a:solidFill>
                <a:latin typeface="Calibri" pitchFamily="34" charset="0"/>
              </a:rPr>
              <a:t>in agreement with empirics</a:t>
            </a:r>
            <a:endParaRPr lang="en-GB" sz="2400" dirty="0" smtClean="0">
              <a:solidFill>
                <a:srgbClr val="0000E6"/>
              </a:solidFill>
              <a:latin typeface="Calibri" pitchFamily="34" charset="0"/>
            </a:endParaRPr>
          </a:p>
          <a:p>
            <a:pPr marL="342900" indent="-342900">
              <a:buFont typeface="Arial" pitchFamily="34" charset="0"/>
              <a:buChar char="•"/>
            </a:pPr>
            <a:r>
              <a:rPr lang="en-GB" sz="2400" dirty="0" smtClean="0">
                <a:solidFill>
                  <a:srgbClr val="0000E6"/>
                </a:solidFill>
                <a:latin typeface="Calibri" pitchFamily="34" charset="0"/>
              </a:rPr>
              <a:t>The </a:t>
            </a:r>
            <a:r>
              <a:rPr lang="en-GB" sz="2400" dirty="0" smtClean="0">
                <a:solidFill>
                  <a:srgbClr val="0000E6"/>
                </a:solidFill>
                <a:latin typeface="Calibri" pitchFamily="34" charset="0"/>
              </a:rPr>
              <a:t>supernovae discrepancy </a:t>
            </a:r>
            <a:r>
              <a:rPr lang="en-GB" sz="2400" dirty="0" smtClean="0">
                <a:solidFill>
                  <a:srgbClr val="0000E6"/>
                </a:solidFill>
                <a:latin typeface="Calibri" pitchFamily="34" charset="0"/>
              </a:rPr>
              <a:t>as inflationary relation</a:t>
            </a:r>
            <a:endParaRPr lang="en-GB" sz="2400" dirty="0" smtClean="0">
              <a:solidFill>
                <a:srgbClr val="0000E6"/>
              </a:solidFill>
              <a:latin typeface="Calibri" pitchFamily="34" charset="0"/>
            </a:endParaRPr>
          </a:p>
          <a:p>
            <a:pPr marL="342900" indent="-342900">
              <a:buFont typeface="Arial" pitchFamily="34" charset="0"/>
              <a:buChar char="•"/>
            </a:pPr>
            <a:r>
              <a:rPr lang="en-GB" sz="2400" dirty="0" smtClean="0">
                <a:solidFill>
                  <a:srgbClr val="0000E6"/>
                </a:solidFill>
                <a:latin typeface="Calibri" pitchFamily="34" charset="0"/>
              </a:rPr>
              <a:t>Travel </a:t>
            </a:r>
            <a:r>
              <a:rPr lang="en-GB" sz="2400" dirty="0" smtClean="0">
                <a:solidFill>
                  <a:srgbClr val="0000E6"/>
                </a:solidFill>
                <a:latin typeface="Calibri" pitchFamily="34" charset="0"/>
              </a:rPr>
              <a:t>in </a:t>
            </a:r>
            <a:r>
              <a:rPr lang="en-GB" sz="2400" dirty="0" smtClean="0">
                <a:solidFill>
                  <a:srgbClr val="0000E6"/>
                </a:solidFill>
                <a:latin typeface="Calibri" pitchFamily="34" charset="0"/>
              </a:rPr>
              <a:t>the curved </a:t>
            </a:r>
            <a:r>
              <a:rPr lang="en-GB" sz="2400" dirty="0" smtClean="0">
                <a:solidFill>
                  <a:srgbClr val="0000E6"/>
                </a:solidFill>
                <a:latin typeface="Calibri" pitchFamily="34" charset="0"/>
              </a:rPr>
              <a:t>cosmos</a:t>
            </a:r>
          </a:p>
          <a:p>
            <a:pPr marL="342900" indent="-342900">
              <a:buFont typeface="Arial" pitchFamily="34" charset="0"/>
              <a:buChar char="•"/>
            </a:pPr>
            <a:r>
              <a:rPr lang="en-GB" sz="2400" dirty="0" smtClean="0">
                <a:solidFill>
                  <a:srgbClr val="0000E6"/>
                </a:solidFill>
                <a:latin typeface="Calibri" pitchFamily="34" charset="0"/>
              </a:rPr>
              <a:t>Two physics concurrently (both vertical and curved time)</a:t>
            </a:r>
            <a:endParaRPr lang="en-GB" sz="2400" dirty="0" smtClean="0">
              <a:solidFill>
                <a:srgbClr val="0000E6"/>
              </a:solidFill>
              <a:latin typeface="Calibri" pitchFamily="34" charset="0"/>
            </a:endParaRPr>
          </a:p>
        </p:txBody>
      </p:sp>
      <p:sp>
        <p:nvSpPr>
          <p:cNvPr id="6" name="TextBox 5"/>
          <p:cNvSpPr txBox="1"/>
          <p:nvPr/>
        </p:nvSpPr>
        <p:spPr>
          <a:xfrm>
            <a:off x="755576" y="4883676"/>
            <a:ext cx="7776864" cy="1569660"/>
          </a:xfrm>
          <a:prstGeom prst="rect">
            <a:avLst/>
          </a:prstGeom>
          <a:noFill/>
        </p:spPr>
        <p:txBody>
          <a:bodyPr wrap="square" rtlCol="0">
            <a:spAutoFit/>
          </a:bodyPr>
          <a:lstStyle/>
          <a:p>
            <a:pPr marL="342900" indent="-342900">
              <a:buFont typeface="Arial" pitchFamily="34" charset="0"/>
              <a:buChar char="•"/>
            </a:pPr>
            <a:r>
              <a:rPr lang="en-GB" sz="2400" dirty="0" smtClean="0">
                <a:solidFill>
                  <a:srgbClr val="00CC00"/>
                </a:solidFill>
                <a:latin typeface="Calibri" pitchFamily="34" charset="0"/>
              </a:rPr>
              <a:t>statistical </a:t>
            </a:r>
            <a:r>
              <a:rPr lang="en-GB" sz="2400" dirty="0" smtClean="0">
                <a:solidFill>
                  <a:srgbClr val="00CC00"/>
                </a:solidFill>
                <a:latin typeface="Calibri" pitchFamily="34" charset="0"/>
              </a:rPr>
              <a:t>analysis related to calculated data</a:t>
            </a:r>
          </a:p>
          <a:p>
            <a:pPr marL="342900" indent="-342900">
              <a:buFont typeface="Arial" pitchFamily="34" charset="0"/>
              <a:buChar char="•"/>
            </a:pPr>
            <a:r>
              <a:rPr lang="en-GB" sz="2400" dirty="0" smtClean="0">
                <a:solidFill>
                  <a:srgbClr val="00CC00"/>
                </a:solidFill>
                <a:latin typeface="Calibri" pitchFamily="34" charset="0"/>
              </a:rPr>
              <a:t>Mathematics</a:t>
            </a:r>
          </a:p>
          <a:p>
            <a:pPr marL="342900" indent="-342900">
              <a:buFont typeface="Arial" pitchFamily="34" charset="0"/>
              <a:buChar char="•"/>
            </a:pPr>
            <a:r>
              <a:rPr lang="en-GB" sz="2400" dirty="0" smtClean="0">
                <a:solidFill>
                  <a:srgbClr val="00CC00"/>
                </a:solidFill>
                <a:latin typeface="Calibri" pitchFamily="34" charset="0"/>
              </a:rPr>
              <a:t>calculations of masses, radius and related for </a:t>
            </a:r>
            <a:r>
              <a:rPr lang="en-GB" sz="2400" dirty="0" smtClean="0">
                <a:solidFill>
                  <a:srgbClr val="00CC00"/>
                </a:solidFill>
                <a:latin typeface="Calibri" pitchFamily="34" charset="0"/>
              </a:rPr>
              <a:t>stars</a:t>
            </a:r>
          </a:p>
          <a:p>
            <a:pPr marL="342900" indent="-342900">
              <a:buFont typeface="Arial" pitchFamily="34" charset="0"/>
              <a:buChar char="•"/>
            </a:pPr>
            <a:r>
              <a:rPr lang="en-GB" sz="2400" dirty="0" smtClean="0">
                <a:solidFill>
                  <a:srgbClr val="00CC00"/>
                </a:solidFill>
                <a:latin typeface="Calibri" pitchFamily="34" charset="0"/>
              </a:rPr>
              <a:t>Looking </a:t>
            </a:r>
            <a:r>
              <a:rPr lang="en-GB" sz="2400" dirty="0" smtClean="0">
                <a:solidFill>
                  <a:srgbClr val="00CC00"/>
                </a:solidFill>
                <a:latin typeface="Calibri" pitchFamily="34" charset="0"/>
              </a:rPr>
              <a:t>for collaborations for writing article(s) together</a:t>
            </a:r>
            <a:endParaRPr lang="en-US" sz="2400" dirty="0" smtClean="0">
              <a:solidFill>
                <a:srgbClr val="00CC00"/>
              </a:solidFill>
              <a:latin typeface="Calibri" pitchFamily="34" charset="0"/>
            </a:endParaRPr>
          </a:p>
        </p:txBody>
      </p:sp>
      <p:sp>
        <p:nvSpPr>
          <p:cNvPr id="7" name="TextBox 6"/>
          <p:cNvSpPr txBox="1"/>
          <p:nvPr/>
        </p:nvSpPr>
        <p:spPr>
          <a:xfrm>
            <a:off x="251520" y="4293096"/>
            <a:ext cx="6984776" cy="461665"/>
          </a:xfrm>
          <a:prstGeom prst="rect">
            <a:avLst/>
          </a:prstGeom>
          <a:noFill/>
        </p:spPr>
        <p:txBody>
          <a:bodyPr wrap="square" rtlCol="0">
            <a:spAutoFit/>
          </a:bodyPr>
          <a:lstStyle/>
          <a:p>
            <a:r>
              <a:rPr lang="en-GB" sz="2400" dirty="0" smtClean="0">
                <a:solidFill>
                  <a:srgbClr val="00CC00"/>
                </a:solidFill>
                <a:latin typeface="Calibri" pitchFamily="34" charset="0"/>
              </a:rPr>
              <a:t>FURTHER RESEARCH:</a:t>
            </a:r>
            <a:endParaRPr lang="en-US" sz="2400" dirty="0" smtClean="0">
              <a:solidFill>
                <a:srgbClr val="00CC00"/>
              </a:solidFill>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276872"/>
            <a:ext cx="8229600" cy="1143000"/>
          </a:xfrm>
        </p:spPr>
        <p:txBody>
          <a:bodyPr>
            <a:normAutofit/>
          </a:bodyPr>
          <a:lstStyle/>
          <a:p>
            <a:r>
              <a:rPr lang="en-GB" sz="5400" dirty="0" smtClean="0">
                <a:solidFill>
                  <a:srgbClr val="0000E6"/>
                </a:solidFill>
              </a:rPr>
              <a:t>Thank you</a:t>
            </a:r>
            <a:endParaRPr lang="en-US" sz="5400" dirty="0">
              <a:solidFill>
                <a:srgbClr val="0000E6"/>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811" name="Picture 67"/>
          <p:cNvPicPr>
            <a:picLocks noChangeAspect="1" noChangeArrowheads="1"/>
          </p:cNvPicPr>
          <p:nvPr/>
        </p:nvPicPr>
        <p:blipFill>
          <a:blip r:embed="rId2" cstate="print"/>
          <a:srcRect/>
          <a:stretch>
            <a:fillRect/>
          </a:stretch>
        </p:blipFill>
        <p:spPr bwMode="auto">
          <a:xfrm>
            <a:off x="1547664" y="676526"/>
            <a:ext cx="5596667" cy="5344762"/>
          </a:xfrm>
          <a:prstGeom prst="rect">
            <a:avLst/>
          </a:prstGeom>
          <a:noFill/>
        </p:spPr>
      </p:pic>
      <p:sp>
        <p:nvSpPr>
          <p:cNvPr id="68" name="TextBox 67"/>
          <p:cNvSpPr txBox="1"/>
          <p:nvPr/>
        </p:nvSpPr>
        <p:spPr>
          <a:xfrm>
            <a:off x="611560" y="6165304"/>
            <a:ext cx="8208912" cy="369332"/>
          </a:xfrm>
          <a:prstGeom prst="rect">
            <a:avLst/>
          </a:prstGeom>
          <a:noFill/>
        </p:spPr>
        <p:txBody>
          <a:bodyPr wrap="square" rtlCol="0">
            <a:spAutoFit/>
          </a:bodyPr>
          <a:lstStyle/>
          <a:p>
            <a:r>
              <a:rPr lang="en-GB" dirty="0" smtClean="0"/>
              <a:t>Variables: see article </a:t>
            </a:r>
            <a:r>
              <a:rPr lang="en-GB" dirty="0" smtClean="0">
                <a:hlinkClick r:id="rId3"/>
              </a:rPr>
              <a:t>www.tidningenkulturen.se</a:t>
            </a:r>
            <a:r>
              <a:rPr lang="en-GB" dirty="0" smtClean="0"/>
              <a:t> 2011</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TextBox 46"/>
          <p:cNvSpPr txBox="1"/>
          <p:nvPr/>
        </p:nvSpPr>
        <p:spPr>
          <a:xfrm>
            <a:off x="611560" y="5661248"/>
            <a:ext cx="8208912" cy="369332"/>
          </a:xfrm>
          <a:prstGeom prst="rect">
            <a:avLst/>
          </a:prstGeom>
          <a:noFill/>
        </p:spPr>
        <p:txBody>
          <a:bodyPr wrap="square" rtlCol="0">
            <a:spAutoFit/>
          </a:bodyPr>
          <a:lstStyle/>
          <a:p>
            <a:r>
              <a:rPr lang="en-GB" dirty="0" smtClean="0"/>
              <a:t>Variables: see article </a:t>
            </a:r>
            <a:r>
              <a:rPr lang="en-GB" dirty="0" smtClean="0">
                <a:hlinkClick r:id="rId2"/>
              </a:rPr>
              <a:t>www.tidningenkulturen.se</a:t>
            </a:r>
            <a:r>
              <a:rPr lang="en-GB" dirty="0" smtClean="0"/>
              <a:t> 2011</a:t>
            </a:r>
            <a:endParaRPr lang="en-US" dirty="0"/>
          </a:p>
        </p:txBody>
      </p:sp>
      <p:pic>
        <p:nvPicPr>
          <p:cNvPr id="24623" name="Picture 47"/>
          <p:cNvPicPr>
            <a:picLocks noChangeAspect="1" noChangeArrowheads="1"/>
          </p:cNvPicPr>
          <p:nvPr/>
        </p:nvPicPr>
        <p:blipFill>
          <a:blip r:embed="rId3" cstate="print"/>
          <a:srcRect/>
          <a:stretch>
            <a:fillRect/>
          </a:stretch>
        </p:blipFill>
        <p:spPr bwMode="auto">
          <a:xfrm>
            <a:off x="629924" y="1127894"/>
            <a:ext cx="7902516" cy="41013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584096"/>
            <a:ext cx="7776864" cy="5509200"/>
          </a:xfrm>
          <a:prstGeom prst="rect">
            <a:avLst/>
          </a:prstGeom>
          <a:noFill/>
        </p:spPr>
        <p:txBody>
          <a:bodyPr wrap="square" rtlCol="0">
            <a:spAutoFit/>
          </a:bodyPr>
          <a:lstStyle/>
          <a:p>
            <a:r>
              <a:rPr lang="en-US" sz="1600" dirty="0" smtClean="0"/>
              <a:t>REFERENCES</a:t>
            </a:r>
          </a:p>
          <a:p>
            <a:r>
              <a:rPr lang="en-US" sz="1600" dirty="0" smtClean="0"/>
              <a:t>Conley</a:t>
            </a:r>
            <a:r>
              <a:rPr lang="en-US" sz="1600" dirty="0" smtClean="0"/>
              <a:t>, A. et al., 2011, “Supernova Constraints and Systematic Uncertainties from the First 3 Years of the Supernova Legacy Survey,” </a:t>
            </a:r>
            <a:r>
              <a:rPr lang="en-US" sz="1600" dirty="0" err="1" smtClean="0"/>
              <a:t>eprint</a:t>
            </a:r>
            <a:r>
              <a:rPr lang="en-US" sz="1600" dirty="0" smtClean="0"/>
              <a:t> arXiv:1104.1443v1</a:t>
            </a:r>
          </a:p>
          <a:p>
            <a:r>
              <a:rPr lang="en-US" sz="1600" dirty="0" smtClean="0"/>
              <a:t>Cohen, Andrew G. And Sheldon L. Glashow, 2011, “New Constraints on Neutrino Velocities,” </a:t>
            </a:r>
            <a:r>
              <a:rPr lang="en-US" sz="1600" dirty="0" err="1" smtClean="0"/>
              <a:t>eprint</a:t>
            </a:r>
            <a:r>
              <a:rPr lang="en-US" sz="1600" dirty="0" smtClean="0"/>
              <a:t> arXiv:1109.6562</a:t>
            </a:r>
          </a:p>
          <a:p>
            <a:r>
              <a:rPr lang="en-US" sz="1600" dirty="0" err="1" smtClean="0"/>
              <a:t>Gurzadyan</a:t>
            </a:r>
            <a:r>
              <a:rPr lang="en-US" sz="1600" dirty="0" smtClean="0"/>
              <a:t>, V. G. and R. Penrose, 2011, “Concentric circles in WMAP data may provide evidence of violent pre-Big-Bang activity,” </a:t>
            </a:r>
            <a:r>
              <a:rPr lang="en-US" sz="1600" dirty="0" err="1" smtClean="0"/>
              <a:t>eprint</a:t>
            </a:r>
            <a:r>
              <a:rPr lang="en-US" sz="1600" dirty="0" smtClean="0"/>
              <a:t> arXiv:1011.3706</a:t>
            </a:r>
          </a:p>
          <a:p>
            <a:r>
              <a:rPr lang="en-US" sz="1600" dirty="0" smtClean="0"/>
              <a:t>Kowalski</a:t>
            </a:r>
            <a:r>
              <a:rPr lang="en-US" sz="1600" dirty="0" smtClean="0"/>
              <a:t>, M. et al., 2008, “Improved Cosmological Constraints from New, Old and Combined Supernova Datasets,” </a:t>
            </a:r>
            <a:r>
              <a:rPr lang="en-US" sz="1600" dirty="0" err="1" smtClean="0"/>
              <a:t>eprint</a:t>
            </a:r>
            <a:r>
              <a:rPr lang="en-US" sz="1600" dirty="0" smtClean="0"/>
              <a:t> arXiv:0804.4142v1, 2008, July, http://arxiv.org/abs/0804.4142</a:t>
            </a:r>
          </a:p>
          <a:p>
            <a:r>
              <a:rPr lang="en-US" sz="1600" dirty="0" err="1" smtClean="0"/>
              <a:t>Lineweaver</a:t>
            </a:r>
            <a:r>
              <a:rPr lang="en-US" sz="1600" dirty="0" smtClean="0"/>
              <a:t>, C. H. and T. M. Davis, 2005, “Misconceptions about the Big Bang,” Scientific American, March</a:t>
            </a:r>
          </a:p>
          <a:p>
            <a:r>
              <a:rPr lang="en-US" sz="1600" dirty="0" smtClean="0"/>
              <a:t>Morgan, </a:t>
            </a:r>
            <a:r>
              <a:rPr lang="en-US" sz="1600" dirty="0" err="1" smtClean="0"/>
              <a:t>Siobahn</a:t>
            </a:r>
            <a:r>
              <a:rPr lang="en-US" sz="1600" dirty="0" smtClean="0"/>
              <a:t>, 2011, “Cosmology Calculator,” in </a:t>
            </a:r>
            <a:r>
              <a:rPr lang="en-US" sz="1600" dirty="0" err="1" smtClean="0"/>
              <a:t>Siobahn</a:t>
            </a:r>
            <a:r>
              <a:rPr lang="en-US" sz="1600" dirty="0" smtClean="0"/>
              <a:t> Morgan, “Astronomical </a:t>
            </a:r>
            <a:r>
              <a:rPr lang="en-US" sz="1600" dirty="0" err="1" smtClean="0"/>
              <a:t>Javascript</a:t>
            </a:r>
            <a:r>
              <a:rPr lang="en-US" sz="1600" dirty="0" smtClean="0"/>
              <a:t>/Java Applet Resource,” University of Northern Iowa, </a:t>
            </a:r>
            <a:r>
              <a:rPr lang="en-US" sz="1600" dirty="0" smtClean="0">
                <a:hlinkClick r:id="rId2"/>
              </a:rPr>
              <a:t>www.uni.edu/morgans/ajjar</a:t>
            </a:r>
            <a:endParaRPr lang="en-US" sz="1600" dirty="0" smtClean="0"/>
          </a:p>
          <a:p>
            <a:r>
              <a:rPr lang="en-US" sz="1600" dirty="0" err="1" smtClean="0"/>
              <a:t>Riess</a:t>
            </a:r>
            <a:r>
              <a:rPr lang="en-US" sz="1600" dirty="0" smtClean="0"/>
              <a:t>, A. G. and M. S. Turner, 2004, “From Slowdown to Speedup,” Scientific American, February</a:t>
            </a:r>
          </a:p>
          <a:p>
            <a:r>
              <a:rPr lang="en-US" sz="1600" dirty="0" err="1" smtClean="0"/>
              <a:t>Rovelli</a:t>
            </a:r>
            <a:r>
              <a:rPr lang="en-US" sz="1600" dirty="0" smtClean="0"/>
              <a:t>, Carlo, 2008, “Forget time,” Essay written for the </a:t>
            </a:r>
            <a:r>
              <a:rPr lang="en-US" sz="1600" dirty="0" err="1" smtClean="0"/>
              <a:t>FQXi</a:t>
            </a:r>
            <a:r>
              <a:rPr lang="en-US" sz="1600" dirty="0" smtClean="0"/>
              <a:t> contest on the Nature of </a:t>
            </a:r>
            <a:r>
              <a:rPr lang="en-US" sz="1600" dirty="0" err="1" smtClean="0"/>
              <a:t>Time,www.fqxi.org</a:t>
            </a:r>
            <a:r>
              <a:rPr lang="en-US" sz="1600" dirty="0" smtClean="0"/>
              <a:t>/community/forum/topic/237</a:t>
            </a:r>
          </a:p>
          <a:p>
            <a:r>
              <a:rPr lang="en-US" sz="1600" dirty="0" smtClean="0"/>
              <a:t>NASA </a:t>
            </a:r>
            <a:r>
              <a:rPr lang="en-US" sz="1600" dirty="0" smtClean="0"/>
              <a:t>Science Team, 2011, “Seven Year Data Scientific Papers,” NASA, lambda.gsfc.nasa.gov/product/map/current/map_bibliography.cfm (and map.gsfc.nasa.gov)</a:t>
            </a:r>
          </a:p>
          <a:p>
            <a:r>
              <a:rPr lang="en-US" sz="1600" dirty="0" smtClean="0"/>
              <a:t>Wright</a:t>
            </a:r>
            <a:r>
              <a:rPr lang="en-US" sz="1600" dirty="0" smtClean="0"/>
              <a:t>, Edward L. (Ned), 2011, “Measuring the Curvature of the Universe by Measuring the Curvature of the Hubble Diagram,” version of 15 December 2009 and November 2011, www.astro.ucla.edu/~</a:t>
            </a:r>
            <a:r>
              <a:rPr lang="en-US" sz="1600" dirty="0" smtClean="0"/>
              <a:t>wright/sne_cosmology.html</a:t>
            </a:r>
            <a:endParaRPr lang="en-US" sz="16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5642" y="834628"/>
            <a:ext cx="3964310" cy="1538883"/>
          </a:xfrm>
          <a:prstGeom prst="rect">
            <a:avLst/>
          </a:prstGeom>
          <a:noFill/>
        </p:spPr>
        <p:txBody>
          <a:bodyPr wrap="square">
            <a:spAutoFit/>
          </a:bodyPr>
          <a:lstStyle/>
          <a:p>
            <a:pPr>
              <a:defRPr/>
            </a:pPr>
            <a:r>
              <a:rPr lang="en-GB" sz="2800" dirty="0" err="1" smtClean="0">
                <a:solidFill>
                  <a:srgbClr val="FF0000"/>
                </a:solidFill>
                <a:latin typeface="+mn-lt"/>
                <a:cs typeface="+mn-cs"/>
              </a:rPr>
              <a:t>Redshift</a:t>
            </a:r>
            <a:r>
              <a:rPr lang="en-GB" sz="2800" dirty="0">
                <a:solidFill>
                  <a:srgbClr val="FF0000"/>
                </a:solidFill>
              </a:rPr>
              <a:t> </a:t>
            </a:r>
            <a:r>
              <a:rPr lang="en-GB" sz="2800" dirty="0" smtClean="0">
                <a:solidFill>
                  <a:srgbClr val="FF0000"/>
                </a:solidFill>
              </a:rPr>
              <a:t>– </a:t>
            </a:r>
            <a:r>
              <a:rPr lang="en-GB" sz="2800" b="1" dirty="0" smtClean="0">
                <a:solidFill>
                  <a:srgbClr val="0000E6"/>
                </a:solidFill>
              </a:rPr>
              <a:t>blue arrow </a:t>
            </a:r>
            <a:r>
              <a:rPr lang="en-GB" sz="2800" dirty="0" smtClean="0">
                <a:solidFill>
                  <a:srgbClr val="FF0000"/>
                </a:solidFill>
                <a:latin typeface="+mn-lt"/>
                <a:cs typeface="+mn-cs"/>
              </a:rPr>
              <a:t>to </a:t>
            </a:r>
            <a:r>
              <a:rPr lang="en-GB" sz="2800" dirty="0" smtClean="0">
                <a:solidFill>
                  <a:srgbClr val="FF0000"/>
                </a:solidFill>
                <a:latin typeface="+mn-lt"/>
                <a:cs typeface="+mn-cs"/>
              </a:rPr>
              <a:t>left:</a:t>
            </a:r>
            <a:r>
              <a:rPr lang="en-GB" sz="2800" dirty="0" smtClean="0">
                <a:solidFill>
                  <a:srgbClr val="00B050"/>
                </a:solidFill>
                <a:latin typeface="+mn-lt"/>
                <a:cs typeface="+mn-cs"/>
              </a:rPr>
              <a:t> </a:t>
            </a:r>
            <a:r>
              <a:rPr lang="en-GB" sz="2800" dirty="0" smtClean="0">
                <a:solidFill>
                  <a:srgbClr val="7030A0"/>
                </a:solidFill>
                <a:latin typeface="+mn-lt"/>
                <a:cs typeface="+mn-cs"/>
              </a:rPr>
              <a:t>recession due to expanding space</a:t>
            </a:r>
            <a:endParaRPr lang="en-GB" sz="2800" dirty="0">
              <a:solidFill>
                <a:srgbClr val="7030A0"/>
              </a:solidFill>
              <a:latin typeface="+mn-lt"/>
              <a:cs typeface="+mn-cs"/>
            </a:endParaRPr>
          </a:p>
          <a:p>
            <a:pPr>
              <a:defRPr/>
            </a:pPr>
            <a:endParaRPr lang="en-GB" sz="1000" dirty="0">
              <a:solidFill>
                <a:srgbClr val="0000CC"/>
              </a:solidFill>
              <a:latin typeface="+mn-lt"/>
              <a:cs typeface="+mn-cs"/>
            </a:endParaRPr>
          </a:p>
        </p:txBody>
      </p:sp>
      <p:grpSp>
        <p:nvGrpSpPr>
          <p:cNvPr id="97" name="Group 96"/>
          <p:cNvGrpSpPr/>
          <p:nvPr/>
        </p:nvGrpSpPr>
        <p:grpSpPr>
          <a:xfrm>
            <a:off x="7115574" y="5088777"/>
            <a:ext cx="343535" cy="207076"/>
            <a:chOff x="7115574" y="5088777"/>
            <a:chExt cx="343535" cy="207076"/>
          </a:xfrm>
        </p:grpSpPr>
        <p:sp>
          <p:nvSpPr>
            <p:cNvPr id="83" name="Oval 9"/>
            <p:cNvSpPr>
              <a:spLocks noChangeAspect="1" noChangeArrowheads="1"/>
            </p:cNvSpPr>
            <p:nvPr/>
          </p:nvSpPr>
          <p:spPr bwMode="auto">
            <a:xfrm>
              <a:off x="7140139" y="5263497"/>
              <a:ext cx="294859" cy="32356"/>
            </a:xfrm>
            <a:prstGeom prst="ellipse">
              <a:avLst/>
            </a:prstGeom>
            <a:noFill/>
            <a:ln w="9525">
              <a:solidFill>
                <a:srgbClr val="FFC000"/>
              </a:solidFill>
              <a:round/>
              <a:headEnd/>
              <a:tailEnd type="oval" w="lg" len="lg"/>
            </a:ln>
          </p:spPr>
          <p:txBody>
            <a:bodyPr vert="horz" wrap="square" lIns="91440" tIns="45720" rIns="91440" bIns="45720" numCol="1" anchor="t" anchorCtr="0" compatLnSpc="1">
              <a:prstTxWarp prst="textNoShape">
                <a:avLst/>
              </a:prstTxWarp>
            </a:bodyPr>
            <a:lstStyle/>
            <a:p>
              <a:endParaRPr lang="en-US" sz="1200" dirty="0"/>
            </a:p>
          </p:txBody>
        </p:sp>
        <p:sp>
          <p:nvSpPr>
            <p:cNvPr id="84" name="Line 10"/>
            <p:cNvSpPr>
              <a:spLocks noChangeAspect="1" noChangeShapeType="1"/>
            </p:cNvSpPr>
            <p:nvPr/>
          </p:nvSpPr>
          <p:spPr bwMode="auto">
            <a:xfrm rot="18000000" flipV="1">
              <a:off x="7287342" y="5020446"/>
              <a:ext cx="0" cy="343535"/>
            </a:xfrm>
            <a:prstGeom prst="line">
              <a:avLst/>
            </a:prstGeom>
            <a:noFill/>
            <a:ln w="9525">
              <a:solidFill>
                <a:srgbClr val="FFC000"/>
              </a:solidFill>
              <a:round/>
              <a:headEnd/>
              <a:tailEnd type="none" w="lg" len="lg"/>
            </a:ln>
          </p:spPr>
          <p:txBody>
            <a:bodyPr vert="horz" wrap="square" lIns="91440" tIns="45720" rIns="91440" bIns="45720" numCol="1" anchor="t" anchorCtr="0" compatLnSpc="1">
              <a:prstTxWarp prst="textNoShape">
                <a:avLst/>
              </a:prstTxWarp>
            </a:bodyPr>
            <a:lstStyle/>
            <a:p>
              <a:endParaRPr lang="en-US" sz="1200" dirty="0"/>
            </a:p>
          </p:txBody>
        </p:sp>
        <p:sp>
          <p:nvSpPr>
            <p:cNvPr id="85" name="Line 11"/>
            <p:cNvSpPr>
              <a:spLocks noChangeAspect="1" noChangeShapeType="1"/>
            </p:cNvSpPr>
            <p:nvPr/>
          </p:nvSpPr>
          <p:spPr bwMode="auto">
            <a:xfrm rot="3600000" flipV="1">
              <a:off x="7287342" y="5021049"/>
              <a:ext cx="0" cy="342331"/>
            </a:xfrm>
            <a:prstGeom prst="line">
              <a:avLst/>
            </a:prstGeom>
            <a:noFill/>
            <a:ln w="9525">
              <a:solidFill>
                <a:srgbClr val="FFC000"/>
              </a:solidFill>
              <a:round/>
              <a:headEnd/>
              <a:tailEnd type="none" w="lg" len="lg"/>
            </a:ln>
          </p:spPr>
          <p:txBody>
            <a:bodyPr vert="horz" wrap="square" lIns="91440" tIns="45720" rIns="91440" bIns="45720" numCol="1" anchor="t" anchorCtr="0" compatLnSpc="1">
              <a:prstTxWarp prst="textNoShape">
                <a:avLst/>
              </a:prstTxWarp>
            </a:bodyPr>
            <a:lstStyle/>
            <a:p>
              <a:endParaRPr lang="en-US" sz="1200" dirty="0"/>
            </a:p>
          </p:txBody>
        </p:sp>
        <p:sp>
          <p:nvSpPr>
            <p:cNvPr id="86" name="Oval 12"/>
            <p:cNvSpPr>
              <a:spLocks noChangeAspect="1" noChangeArrowheads="1"/>
            </p:cNvSpPr>
            <p:nvPr/>
          </p:nvSpPr>
          <p:spPr bwMode="auto">
            <a:xfrm>
              <a:off x="7140232" y="5088777"/>
              <a:ext cx="294859" cy="32356"/>
            </a:xfrm>
            <a:prstGeom prst="ellipse">
              <a:avLst/>
            </a:prstGeom>
            <a:noFill/>
            <a:ln w="9525">
              <a:solidFill>
                <a:srgbClr val="FFC000"/>
              </a:solidFill>
              <a:round/>
              <a:headEnd/>
              <a:tailEnd type="oval" w="lg" len="lg"/>
            </a:ln>
          </p:spPr>
          <p:txBody>
            <a:bodyPr vert="horz" wrap="square" lIns="91440" tIns="45720" rIns="91440" bIns="45720" numCol="1" anchor="t" anchorCtr="0" compatLnSpc="1">
              <a:prstTxWarp prst="textNoShape">
                <a:avLst/>
              </a:prstTxWarp>
            </a:bodyPr>
            <a:lstStyle/>
            <a:p>
              <a:endParaRPr lang="en-US" sz="1200" dirty="0"/>
            </a:p>
          </p:txBody>
        </p:sp>
      </p:grpSp>
      <p:grpSp>
        <p:nvGrpSpPr>
          <p:cNvPr id="102" name="Group 101"/>
          <p:cNvGrpSpPr/>
          <p:nvPr/>
        </p:nvGrpSpPr>
        <p:grpSpPr>
          <a:xfrm>
            <a:off x="4546351" y="2490812"/>
            <a:ext cx="4202113" cy="3746500"/>
            <a:chOff x="4546351" y="2490812"/>
            <a:chExt cx="4202113" cy="3746500"/>
          </a:xfrm>
        </p:grpSpPr>
        <p:grpSp>
          <p:nvGrpSpPr>
            <p:cNvPr id="23" name="Group 3"/>
            <p:cNvGrpSpPr>
              <a:grpSpLocks noChangeAspect="1"/>
            </p:cNvGrpSpPr>
            <p:nvPr/>
          </p:nvGrpSpPr>
          <p:grpSpPr bwMode="auto">
            <a:xfrm>
              <a:off x="6972235" y="5086057"/>
              <a:ext cx="343561" cy="382270"/>
              <a:chOff x="2296" y="4168"/>
              <a:chExt cx="4608" cy="5146"/>
            </a:xfrm>
          </p:grpSpPr>
          <p:sp>
            <p:nvSpPr>
              <p:cNvPr id="87" name="Oval 4"/>
              <p:cNvSpPr>
                <a:spLocks noChangeAspect="1" noChangeArrowheads="1"/>
              </p:cNvSpPr>
              <p:nvPr/>
            </p:nvSpPr>
            <p:spPr bwMode="auto">
              <a:xfrm rot="-3600000">
                <a:off x="3633" y="7113"/>
                <a:ext cx="3969" cy="434"/>
              </a:xfrm>
              <a:prstGeom prst="ellipse">
                <a:avLst/>
              </a:prstGeom>
              <a:noFill/>
              <a:ln w="9525">
                <a:solidFill>
                  <a:srgbClr val="FF5050"/>
                </a:solidFill>
                <a:round/>
                <a:headEnd/>
                <a:tailEnd/>
              </a:ln>
            </p:spPr>
            <p:txBody>
              <a:bodyPr/>
              <a:lstStyle/>
              <a:p>
                <a:endParaRPr lang="en-US" sz="1200" dirty="0"/>
              </a:p>
            </p:txBody>
          </p:sp>
          <p:sp>
            <p:nvSpPr>
              <p:cNvPr id="88" name="Line 5"/>
              <p:cNvSpPr>
                <a:spLocks noChangeAspect="1" noChangeShapeType="1"/>
              </p:cNvSpPr>
              <p:nvPr/>
            </p:nvSpPr>
            <p:spPr bwMode="auto">
              <a:xfrm rot="14400000" flipV="1">
                <a:off x="4600" y="4440"/>
                <a:ext cx="0" cy="4608"/>
              </a:xfrm>
              <a:prstGeom prst="line">
                <a:avLst/>
              </a:prstGeom>
              <a:noFill/>
              <a:ln w="9525">
                <a:solidFill>
                  <a:srgbClr val="FF5050"/>
                </a:solidFill>
                <a:round/>
                <a:headEnd/>
                <a:tailEnd/>
              </a:ln>
            </p:spPr>
            <p:txBody>
              <a:bodyPr/>
              <a:lstStyle/>
              <a:p>
                <a:endParaRPr lang="en-US" sz="1200" dirty="0"/>
              </a:p>
            </p:txBody>
          </p:sp>
          <p:sp>
            <p:nvSpPr>
              <p:cNvPr id="89" name="Line 6"/>
              <p:cNvSpPr>
                <a:spLocks noChangeAspect="1" noChangeShapeType="1"/>
              </p:cNvSpPr>
              <p:nvPr/>
            </p:nvSpPr>
            <p:spPr bwMode="auto">
              <a:xfrm flipV="1">
                <a:off x="4600" y="4440"/>
                <a:ext cx="0" cy="4608"/>
              </a:xfrm>
              <a:prstGeom prst="line">
                <a:avLst/>
              </a:prstGeom>
              <a:noFill/>
              <a:ln w="9525">
                <a:solidFill>
                  <a:srgbClr val="FF5050"/>
                </a:solidFill>
                <a:round/>
                <a:headEnd/>
                <a:tailEnd/>
              </a:ln>
            </p:spPr>
            <p:txBody>
              <a:bodyPr/>
              <a:lstStyle/>
              <a:p>
                <a:endParaRPr lang="en-US" sz="1200" dirty="0"/>
              </a:p>
            </p:txBody>
          </p:sp>
          <p:sp>
            <p:nvSpPr>
              <p:cNvPr id="90" name="Oval 7"/>
              <p:cNvSpPr>
                <a:spLocks noChangeAspect="1" noChangeArrowheads="1"/>
              </p:cNvSpPr>
              <p:nvPr/>
            </p:nvSpPr>
            <p:spPr bwMode="auto">
              <a:xfrm rot="-3600000">
                <a:off x="1604" y="5936"/>
                <a:ext cx="3969" cy="434"/>
              </a:xfrm>
              <a:prstGeom prst="ellipse">
                <a:avLst/>
              </a:prstGeom>
              <a:noFill/>
              <a:ln w="9525">
                <a:solidFill>
                  <a:srgbClr val="FF5050"/>
                </a:solidFill>
                <a:round/>
                <a:headEnd/>
                <a:tailEnd/>
              </a:ln>
            </p:spPr>
            <p:txBody>
              <a:bodyPr/>
              <a:lstStyle/>
              <a:p>
                <a:endParaRPr lang="en-US" sz="1200" dirty="0"/>
              </a:p>
            </p:txBody>
          </p:sp>
        </p:grpSp>
        <p:grpSp>
          <p:nvGrpSpPr>
            <p:cNvPr id="57" name="Group 13"/>
            <p:cNvGrpSpPr>
              <a:grpSpLocks/>
            </p:cNvGrpSpPr>
            <p:nvPr/>
          </p:nvGrpSpPr>
          <p:grpSpPr bwMode="auto">
            <a:xfrm>
              <a:off x="4546351" y="2969602"/>
              <a:ext cx="2926301" cy="3267710"/>
              <a:chOff x="2296" y="4168"/>
              <a:chExt cx="4608" cy="5146"/>
            </a:xfrm>
          </p:grpSpPr>
          <p:sp>
            <p:nvSpPr>
              <p:cNvPr id="79" name="Oval 14"/>
              <p:cNvSpPr>
                <a:spLocks noChangeArrowheads="1"/>
              </p:cNvSpPr>
              <p:nvPr/>
            </p:nvSpPr>
            <p:spPr bwMode="auto">
              <a:xfrm rot="-3600000">
                <a:off x="3633" y="7113"/>
                <a:ext cx="3969" cy="434"/>
              </a:xfrm>
              <a:prstGeom prst="ellipse">
                <a:avLst/>
              </a:prstGeom>
              <a:noFill/>
              <a:ln w="9525">
                <a:solidFill>
                  <a:srgbClr val="FF5050"/>
                </a:solidFill>
                <a:round/>
                <a:headEnd/>
                <a:tailEnd/>
              </a:ln>
            </p:spPr>
            <p:txBody>
              <a:bodyPr/>
              <a:lstStyle/>
              <a:p>
                <a:endParaRPr lang="en-US" sz="1200" dirty="0"/>
              </a:p>
            </p:txBody>
          </p:sp>
          <p:sp>
            <p:nvSpPr>
              <p:cNvPr id="80" name="Line 15"/>
              <p:cNvSpPr>
                <a:spLocks noChangeShapeType="1"/>
              </p:cNvSpPr>
              <p:nvPr/>
            </p:nvSpPr>
            <p:spPr bwMode="auto">
              <a:xfrm rot="14400000" flipV="1">
                <a:off x="4600" y="4440"/>
                <a:ext cx="0" cy="4608"/>
              </a:xfrm>
              <a:prstGeom prst="line">
                <a:avLst/>
              </a:prstGeom>
              <a:noFill/>
              <a:ln w="9525">
                <a:solidFill>
                  <a:srgbClr val="FF5050"/>
                </a:solidFill>
                <a:round/>
                <a:headEnd/>
                <a:tailEnd/>
              </a:ln>
            </p:spPr>
            <p:txBody>
              <a:bodyPr/>
              <a:lstStyle/>
              <a:p>
                <a:endParaRPr lang="en-US" sz="1200" dirty="0"/>
              </a:p>
            </p:txBody>
          </p:sp>
          <p:sp>
            <p:nvSpPr>
              <p:cNvPr id="81" name="Line 16"/>
              <p:cNvSpPr>
                <a:spLocks noChangeShapeType="1"/>
              </p:cNvSpPr>
              <p:nvPr/>
            </p:nvSpPr>
            <p:spPr bwMode="auto">
              <a:xfrm flipV="1">
                <a:off x="4600" y="4420"/>
                <a:ext cx="0" cy="4608"/>
              </a:xfrm>
              <a:prstGeom prst="line">
                <a:avLst/>
              </a:prstGeom>
              <a:noFill/>
              <a:ln w="9525">
                <a:solidFill>
                  <a:srgbClr val="FF5050"/>
                </a:solidFill>
                <a:round/>
                <a:headEnd/>
                <a:tailEnd/>
              </a:ln>
            </p:spPr>
            <p:txBody>
              <a:bodyPr/>
              <a:lstStyle/>
              <a:p>
                <a:endParaRPr lang="en-US" sz="1200" dirty="0"/>
              </a:p>
            </p:txBody>
          </p:sp>
          <p:sp>
            <p:nvSpPr>
              <p:cNvPr id="82" name="Oval 17"/>
              <p:cNvSpPr>
                <a:spLocks noChangeArrowheads="1"/>
              </p:cNvSpPr>
              <p:nvPr/>
            </p:nvSpPr>
            <p:spPr bwMode="auto">
              <a:xfrm rot="-3600000">
                <a:off x="1604" y="5936"/>
                <a:ext cx="3969" cy="434"/>
              </a:xfrm>
              <a:prstGeom prst="ellipse">
                <a:avLst/>
              </a:prstGeom>
              <a:noFill/>
              <a:ln w="9525">
                <a:solidFill>
                  <a:srgbClr val="FF5050"/>
                </a:solidFill>
                <a:round/>
                <a:headEnd/>
                <a:tailEnd/>
              </a:ln>
            </p:spPr>
            <p:txBody>
              <a:bodyPr/>
              <a:lstStyle/>
              <a:p>
                <a:endParaRPr lang="en-US" sz="1200" dirty="0"/>
              </a:p>
            </p:txBody>
          </p:sp>
        </p:grpSp>
        <p:sp>
          <p:nvSpPr>
            <p:cNvPr id="60" name="Line 18"/>
            <p:cNvSpPr>
              <a:spLocks noChangeShapeType="1"/>
            </p:cNvSpPr>
            <p:nvPr/>
          </p:nvSpPr>
          <p:spPr bwMode="auto">
            <a:xfrm flipV="1">
              <a:off x="7285313" y="2490812"/>
              <a:ext cx="0" cy="3053715"/>
            </a:xfrm>
            <a:prstGeom prst="line">
              <a:avLst/>
            </a:prstGeom>
            <a:noFill/>
            <a:ln w="9525">
              <a:solidFill>
                <a:srgbClr val="CC3399"/>
              </a:solidFill>
              <a:round/>
              <a:headEnd/>
              <a:tailEnd type="diamond" w="lg" len="lg"/>
            </a:ln>
          </p:spPr>
          <p:txBody>
            <a:bodyPr/>
            <a:lstStyle/>
            <a:p>
              <a:endParaRPr lang="en-US" sz="1200" dirty="0"/>
            </a:p>
          </p:txBody>
        </p:sp>
        <p:sp>
          <p:nvSpPr>
            <p:cNvPr id="61" name="Text Box 19"/>
            <p:cNvSpPr txBox="1">
              <a:spLocks noChangeArrowheads="1"/>
            </p:cNvSpPr>
            <p:nvPr/>
          </p:nvSpPr>
          <p:spPr bwMode="auto">
            <a:xfrm>
              <a:off x="7384381" y="3750652"/>
              <a:ext cx="731575" cy="365760"/>
            </a:xfrm>
            <a:prstGeom prst="rect">
              <a:avLst/>
            </a:prstGeom>
            <a:noFill/>
            <a:ln w="9525">
              <a:noFill/>
              <a:miter lim="800000"/>
              <a:headEnd/>
              <a:tailEnd/>
            </a:ln>
          </p:spPr>
          <p:txBody>
            <a:bodyPr/>
            <a:lstStyle/>
            <a:p>
              <a:pPr>
                <a:spcAft>
                  <a:spcPts val="1000"/>
                </a:spcAft>
              </a:pPr>
              <a:r>
                <a:rPr lang="en-US" sz="1200" dirty="0"/>
                <a:t>Earth</a:t>
              </a:r>
            </a:p>
          </p:txBody>
        </p:sp>
        <p:grpSp>
          <p:nvGrpSpPr>
            <p:cNvPr id="58" name="Group 20"/>
            <p:cNvGrpSpPr>
              <a:grpSpLocks/>
            </p:cNvGrpSpPr>
            <p:nvPr/>
          </p:nvGrpSpPr>
          <p:grpSpPr bwMode="auto">
            <a:xfrm>
              <a:off x="5822163" y="2984207"/>
              <a:ext cx="2926301" cy="1768475"/>
              <a:chOff x="2335" y="4219"/>
              <a:chExt cx="4608" cy="2785"/>
            </a:xfrm>
          </p:grpSpPr>
          <p:sp>
            <p:nvSpPr>
              <p:cNvPr id="75" name="Oval 21"/>
              <p:cNvSpPr>
                <a:spLocks noChangeArrowheads="1"/>
              </p:cNvSpPr>
              <p:nvPr/>
            </p:nvSpPr>
            <p:spPr bwMode="auto">
              <a:xfrm>
                <a:off x="2655" y="6570"/>
                <a:ext cx="3969" cy="434"/>
              </a:xfrm>
              <a:prstGeom prst="ellipse">
                <a:avLst/>
              </a:prstGeom>
              <a:noFill/>
              <a:ln w="9525">
                <a:solidFill>
                  <a:srgbClr val="FFC000"/>
                </a:solidFill>
                <a:round/>
                <a:headEnd/>
                <a:tailEnd type="none" w="lg" len="lg"/>
              </a:ln>
            </p:spPr>
            <p:txBody>
              <a:bodyPr vert="horz" wrap="square" lIns="91440" tIns="45720" rIns="91440" bIns="45720" numCol="1" anchor="t" anchorCtr="0" compatLnSpc="1">
                <a:prstTxWarp prst="textNoShape">
                  <a:avLst/>
                </a:prstTxWarp>
              </a:bodyPr>
              <a:lstStyle/>
              <a:p>
                <a:endParaRPr lang="en-US" sz="1200" dirty="0"/>
              </a:p>
            </p:txBody>
          </p:sp>
          <p:sp>
            <p:nvSpPr>
              <p:cNvPr id="76" name="Line 22"/>
              <p:cNvSpPr>
                <a:spLocks noChangeShapeType="1"/>
              </p:cNvSpPr>
              <p:nvPr/>
            </p:nvSpPr>
            <p:spPr bwMode="auto">
              <a:xfrm rot="18000000" flipV="1">
                <a:off x="4639" y="3309"/>
                <a:ext cx="0" cy="4608"/>
              </a:xfrm>
              <a:prstGeom prst="line">
                <a:avLst/>
              </a:prstGeom>
              <a:noFill/>
              <a:ln w="9525">
                <a:solidFill>
                  <a:srgbClr val="FFC000"/>
                </a:solidFill>
                <a:round/>
                <a:headEnd/>
                <a:tailEnd type="none" w="lg" len="lg"/>
              </a:ln>
            </p:spPr>
            <p:txBody>
              <a:bodyPr vert="horz" wrap="square" lIns="91440" tIns="45720" rIns="91440" bIns="45720" numCol="1" anchor="t" anchorCtr="0" compatLnSpc="1">
                <a:prstTxWarp prst="textNoShape">
                  <a:avLst/>
                </a:prstTxWarp>
              </a:bodyPr>
              <a:lstStyle/>
              <a:p>
                <a:endParaRPr lang="en-US" sz="1200" dirty="0"/>
              </a:p>
            </p:txBody>
          </p:sp>
          <p:sp>
            <p:nvSpPr>
              <p:cNvPr id="77" name="Line 23"/>
              <p:cNvSpPr>
                <a:spLocks noChangeShapeType="1"/>
              </p:cNvSpPr>
              <p:nvPr/>
            </p:nvSpPr>
            <p:spPr bwMode="auto">
              <a:xfrm rot="3600000" flipV="1">
                <a:off x="4639" y="3309"/>
                <a:ext cx="0" cy="4608"/>
              </a:xfrm>
              <a:prstGeom prst="line">
                <a:avLst/>
              </a:prstGeom>
              <a:noFill/>
              <a:ln w="9525">
                <a:solidFill>
                  <a:srgbClr val="FFC000"/>
                </a:solidFill>
                <a:round/>
                <a:headEnd/>
                <a:tailEnd type="none" w="lg" len="lg"/>
              </a:ln>
            </p:spPr>
            <p:txBody>
              <a:bodyPr vert="horz" wrap="square" lIns="91440" tIns="45720" rIns="91440" bIns="45720" numCol="1" anchor="t" anchorCtr="0" compatLnSpc="1">
                <a:prstTxWarp prst="textNoShape">
                  <a:avLst/>
                </a:prstTxWarp>
              </a:bodyPr>
              <a:lstStyle/>
              <a:p>
                <a:endParaRPr lang="en-US" sz="1200" dirty="0"/>
              </a:p>
            </p:txBody>
          </p:sp>
          <p:sp>
            <p:nvSpPr>
              <p:cNvPr id="78" name="Oval 24"/>
              <p:cNvSpPr>
                <a:spLocks noChangeArrowheads="1"/>
              </p:cNvSpPr>
              <p:nvPr/>
            </p:nvSpPr>
            <p:spPr bwMode="auto">
              <a:xfrm>
                <a:off x="2640" y="4219"/>
                <a:ext cx="3969" cy="434"/>
              </a:xfrm>
              <a:prstGeom prst="ellipse">
                <a:avLst/>
              </a:prstGeom>
              <a:noFill/>
              <a:ln w="9525">
                <a:solidFill>
                  <a:srgbClr val="FFC000"/>
                </a:solidFill>
                <a:round/>
                <a:headEnd/>
                <a:tailEnd type="none" w="lg" len="lg"/>
              </a:ln>
            </p:spPr>
            <p:txBody>
              <a:bodyPr vert="horz" wrap="square" lIns="91440" tIns="45720" rIns="91440" bIns="45720" numCol="1" anchor="t" anchorCtr="0" compatLnSpc="1">
                <a:prstTxWarp prst="textNoShape">
                  <a:avLst/>
                </a:prstTxWarp>
              </a:bodyPr>
              <a:lstStyle/>
              <a:p>
                <a:endParaRPr lang="en-US" sz="1200" dirty="0"/>
              </a:p>
            </p:txBody>
          </p:sp>
        </p:grpSp>
        <p:sp>
          <p:nvSpPr>
            <p:cNvPr id="63" name="Line 25"/>
            <p:cNvSpPr>
              <a:spLocks noChangeShapeType="1"/>
            </p:cNvSpPr>
            <p:nvPr/>
          </p:nvSpPr>
          <p:spPr bwMode="auto">
            <a:xfrm rot="18000000" flipV="1">
              <a:off x="6122540" y="3160622"/>
              <a:ext cx="0" cy="3044420"/>
            </a:xfrm>
            <a:prstGeom prst="line">
              <a:avLst/>
            </a:prstGeom>
            <a:noFill/>
            <a:ln w="25400" cap="sq">
              <a:solidFill>
                <a:srgbClr val="FF5050"/>
              </a:solidFill>
              <a:bevel/>
              <a:headEnd/>
              <a:tailEnd type="diamond" w="lg" len="lg"/>
            </a:ln>
          </p:spPr>
          <p:txBody>
            <a:bodyPr/>
            <a:lstStyle/>
            <a:p>
              <a:endParaRPr lang="en-US" sz="1200" dirty="0"/>
            </a:p>
          </p:txBody>
        </p:sp>
        <p:sp>
          <p:nvSpPr>
            <p:cNvPr id="64" name="Oval 26"/>
            <p:cNvSpPr>
              <a:spLocks noChangeArrowheads="1"/>
            </p:cNvSpPr>
            <p:nvPr/>
          </p:nvSpPr>
          <p:spPr bwMode="auto">
            <a:xfrm>
              <a:off x="5955523" y="4567262"/>
              <a:ext cx="91447" cy="91440"/>
            </a:xfrm>
            <a:prstGeom prst="ellipse">
              <a:avLst/>
            </a:prstGeom>
            <a:solidFill>
              <a:srgbClr val="008000"/>
            </a:solidFill>
            <a:ln w="9525">
              <a:solidFill>
                <a:srgbClr val="000000"/>
              </a:solidFill>
              <a:round/>
              <a:headEnd/>
              <a:tailEnd/>
            </a:ln>
          </p:spPr>
          <p:txBody>
            <a:bodyPr/>
            <a:lstStyle/>
            <a:p>
              <a:endParaRPr lang="en-US" sz="1200" dirty="0"/>
            </a:p>
          </p:txBody>
        </p:sp>
        <p:sp>
          <p:nvSpPr>
            <p:cNvPr id="65" name="Oval 27"/>
            <p:cNvSpPr>
              <a:spLocks noChangeArrowheads="1"/>
            </p:cNvSpPr>
            <p:nvPr/>
          </p:nvSpPr>
          <p:spPr bwMode="auto">
            <a:xfrm>
              <a:off x="7247210" y="3835742"/>
              <a:ext cx="90177" cy="90170"/>
            </a:xfrm>
            <a:prstGeom prst="ellipse">
              <a:avLst/>
            </a:prstGeom>
            <a:solidFill>
              <a:srgbClr val="FF6600"/>
            </a:solidFill>
            <a:ln w="9525">
              <a:solidFill>
                <a:srgbClr val="000000"/>
              </a:solidFill>
              <a:round/>
              <a:headEnd/>
              <a:tailEnd/>
            </a:ln>
          </p:spPr>
          <p:txBody>
            <a:bodyPr/>
            <a:lstStyle/>
            <a:p>
              <a:endParaRPr lang="en-US" sz="1200" dirty="0"/>
            </a:p>
          </p:txBody>
        </p:sp>
        <p:sp>
          <p:nvSpPr>
            <p:cNvPr id="66" name="Text Box 28"/>
            <p:cNvSpPr txBox="1">
              <a:spLocks noChangeArrowheads="1"/>
            </p:cNvSpPr>
            <p:nvPr/>
          </p:nvSpPr>
          <p:spPr bwMode="auto">
            <a:xfrm>
              <a:off x="5210611" y="4491062"/>
              <a:ext cx="802701" cy="365760"/>
            </a:xfrm>
            <a:prstGeom prst="rect">
              <a:avLst/>
            </a:prstGeom>
            <a:noFill/>
            <a:ln w="9525">
              <a:noFill/>
              <a:miter lim="800000"/>
              <a:headEnd/>
              <a:tailEnd/>
            </a:ln>
          </p:spPr>
          <p:txBody>
            <a:bodyPr/>
            <a:lstStyle/>
            <a:p>
              <a:pPr>
                <a:spcAft>
                  <a:spcPts val="1000"/>
                </a:spcAft>
              </a:pPr>
              <a:r>
                <a:rPr lang="en-US" sz="1200" dirty="0" smtClean="0"/>
                <a:t>Quarkstar</a:t>
              </a:r>
              <a:endParaRPr lang="en-US" sz="1200" dirty="0"/>
            </a:p>
          </p:txBody>
        </p:sp>
        <p:sp>
          <p:nvSpPr>
            <p:cNvPr id="67" name="Oval 29"/>
            <p:cNvSpPr>
              <a:spLocks noChangeArrowheads="1"/>
            </p:cNvSpPr>
            <p:nvPr/>
          </p:nvSpPr>
          <p:spPr bwMode="auto">
            <a:xfrm>
              <a:off x="6256535" y="4736807"/>
              <a:ext cx="91447" cy="91440"/>
            </a:xfrm>
            <a:prstGeom prst="ellipse">
              <a:avLst/>
            </a:prstGeom>
            <a:solidFill>
              <a:srgbClr val="008000"/>
            </a:solidFill>
            <a:ln w="9525">
              <a:solidFill>
                <a:srgbClr val="000000"/>
              </a:solidFill>
              <a:round/>
              <a:headEnd/>
              <a:tailEnd/>
            </a:ln>
          </p:spPr>
          <p:txBody>
            <a:bodyPr/>
            <a:lstStyle/>
            <a:p>
              <a:endParaRPr lang="en-US" sz="1200" dirty="0"/>
            </a:p>
          </p:txBody>
        </p:sp>
        <p:sp>
          <p:nvSpPr>
            <p:cNvPr id="68" name="Oval 30"/>
            <p:cNvSpPr>
              <a:spLocks noChangeArrowheads="1"/>
            </p:cNvSpPr>
            <p:nvPr/>
          </p:nvSpPr>
          <p:spPr bwMode="auto">
            <a:xfrm>
              <a:off x="6530876" y="4896827"/>
              <a:ext cx="91447" cy="91440"/>
            </a:xfrm>
            <a:prstGeom prst="ellipse">
              <a:avLst/>
            </a:prstGeom>
            <a:solidFill>
              <a:srgbClr val="008000"/>
            </a:solidFill>
            <a:ln w="9525">
              <a:solidFill>
                <a:srgbClr val="000000"/>
              </a:solidFill>
              <a:round/>
              <a:headEnd/>
              <a:tailEnd/>
            </a:ln>
          </p:spPr>
          <p:txBody>
            <a:bodyPr/>
            <a:lstStyle/>
            <a:p>
              <a:endParaRPr lang="en-US" sz="1200" dirty="0"/>
            </a:p>
          </p:txBody>
        </p:sp>
        <p:sp>
          <p:nvSpPr>
            <p:cNvPr id="69" name="Oval 31"/>
            <p:cNvSpPr>
              <a:spLocks noChangeArrowheads="1"/>
            </p:cNvSpPr>
            <p:nvPr/>
          </p:nvSpPr>
          <p:spPr bwMode="auto">
            <a:xfrm>
              <a:off x="6812838" y="5064467"/>
              <a:ext cx="91447" cy="91440"/>
            </a:xfrm>
            <a:prstGeom prst="ellipse">
              <a:avLst/>
            </a:prstGeom>
            <a:solidFill>
              <a:srgbClr val="008000"/>
            </a:solidFill>
            <a:ln w="9525">
              <a:solidFill>
                <a:srgbClr val="000000"/>
              </a:solidFill>
              <a:round/>
              <a:headEnd/>
              <a:tailEnd/>
            </a:ln>
          </p:spPr>
          <p:txBody>
            <a:bodyPr/>
            <a:lstStyle/>
            <a:p>
              <a:endParaRPr lang="en-US" sz="1200" dirty="0"/>
            </a:p>
          </p:txBody>
        </p:sp>
        <p:sp>
          <p:nvSpPr>
            <p:cNvPr id="70" name="Oval 32"/>
            <p:cNvSpPr>
              <a:spLocks noChangeArrowheads="1"/>
            </p:cNvSpPr>
            <p:nvPr/>
          </p:nvSpPr>
          <p:spPr bwMode="auto">
            <a:xfrm>
              <a:off x="7094799" y="5232107"/>
              <a:ext cx="91447" cy="91440"/>
            </a:xfrm>
            <a:prstGeom prst="ellipse">
              <a:avLst/>
            </a:prstGeom>
            <a:solidFill>
              <a:srgbClr val="008000"/>
            </a:solidFill>
            <a:ln w="9525">
              <a:solidFill>
                <a:srgbClr val="000000"/>
              </a:solidFill>
              <a:round/>
              <a:headEnd/>
              <a:tailEnd/>
            </a:ln>
          </p:spPr>
          <p:txBody>
            <a:bodyPr/>
            <a:lstStyle/>
            <a:p>
              <a:endParaRPr lang="en-US" sz="1200" dirty="0"/>
            </a:p>
          </p:txBody>
        </p:sp>
        <p:sp>
          <p:nvSpPr>
            <p:cNvPr id="71" name="Oval 33"/>
            <p:cNvSpPr>
              <a:spLocks noChangeArrowheads="1"/>
            </p:cNvSpPr>
            <p:nvPr/>
          </p:nvSpPr>
          <p:spPr bwMode="auto">
            <a:xfrm>
              <a:off x="7247210" y="4174197"/>
              <a:ext cx="90177" cy="90170"/>
            </a:xfrm>
            <a:prstGeom prst="ellipse">
              <a:avLst/>
            </a:prstGeom>
            <a:solidFill>
              <a:srgbClr val="FF6600"/>
            </a:solidFill>
            <a:ln w="9525">
              <a:solidFill>
                <a:srgbClr val="000000"/>
              </a:solidFill>
              <a:round/>
              <a:headEnd/>
              <a:tailEnd/>
            </a:ln>
          </p:spPr>
          <p:txBody>
            <a:bodyPr/>
            <a:lstStyle/>
            <a:p>
              <a:endParaRPr lang="en-US" sz="1200" dirty="0"/>
            </a:p>
          </p:txBody>
        </p:sp>
        <p:sp>
          <p:nvSpPr>
            <p:cNvPr id="72" name="Oval 34"/>
            <p:cNvSpPr>
              <a:spLocks noChangeArrowheads="1"/>
            </p:cNvSpPr>
            <p:nvPr/>
          </p:nvSpPr>
          <p:spPr bwMode="auto">
            <a:xfrm>
              <a:off x="7247210" y="4500587"/>
              <a:ext cx="90177" cy="90170"/>
            </a:xfrm>
            <a:prstGeom prst="ellipse">
              <a:avLst/>
            </a:prstGeom>
            <a:solidFill>
              <a:srgbClr val="FF6600"/>
            </a:solidFill>
            <a:ln w="9525">
              <a:solidFill>
                <a:srgbClr val="000000"/>
              </a:solidFill>
              <a:round/>
              <a:headEnd/>
              <a:tailEnd/>
            </a:ln>
          </p:spPr>
          <p:txBody>
            <a:bodyPr/>
            <a:lstStyle/>
            <a:p>
              <a:endParaRPr lang="en-US" sz="1200" dirty="0"/>
            </a:p>
          </p:txBody>
        </p:sp>
        <p:sp>
          <p:nvSpPr>
            <p:cNvPr id="73" name="Oval 35"/>
            <p:cNvSpPr>
              <a:spLocks noChangeArrowheads="1"/>
            </p:cNvSpPr>
            <p:nvPr/>
          </p:nvSpPr>
          <p:spPr bwMode="auto">
            <a:xfrm>
              <a:off x="7248480" y="4820627"/>
              <a:ext cx="90177" cy="90170"/>
            </a:xfrm>
            <a:prstGeom prst="ellipse">
              <a:avLst/>
            </a:prstGeom>
            <a:solidFill>
              <a:srgbClr val="FF6600"/>
            </a:solidFill>
            <a:ln w="9525">
              <a:solidFill>
                <a:srgbClr val="000000"/>
              </a:solidFill>
              <a:round/>
              <a:headEnd/>
              <a:tailEnd/>
            </a:ln>
          </p:spPr>
          <p:txBody>
            <a:bodyPr/>
            <a:lstStyle/>
            <a:p>
              <a:endParaRPr lang="en-US" sz="1200" dirty="0"/>
            </a:p>
          </p:txBody>
        </p:sp>
        <p:sp>
          <p:nvSpPr>
            <p:cNvPr id="74" name="Oval 36"/>
            <p:cNvSpPr>
              <a:spLocks noChangeArrowheads="1"/>
            </p:cNvSpPr>
            <p:nvPr/>
          </p:nvSpPr>
          <p:spPr bwMode="auto">
            <a:xfrm>
              <a:off x="7247210" y="5155907"/>
              <a:ext cx="90177" cy="90170"/>
            </a:xfrm>
            <a:prstGeom prst="ellipse">
              <a:avLst/>
            </a:prstGeom>
            <a:solidFill>
              <a:srgbClr val="FF6600"/>
            </a:solidFill>
            <a:ln w="9525">
              <a:solidFill>
                <a:srgbClr val="000000"/>
              </a:solidFill>
              <a:round/>
              <a:headEnd/>
              <a:tailEnd/>
            </a:ln>
          </p:spPr>
          <p:txBody>
            <a:bodyPr/>
            <a:lstStyle/>
            <a:p>
              <a:endParaRPr lang="en-US" sz="1200" dirty="0"/>
            </a:p>
          </p:txBody>
        </p:sp>
      </p:grpSp>
      <p:sp>
        <p:nvSpPr>
          <p:cNvPr id="91" name="TextBox 90"/>
          <p:cNvSpPr txBox="1"/>
          <p:nvPr/>
        </p:nvSpPr>
        <p:spPr>
          <a:xfrm>
            <a:off x="683568" y="6043354"/>
            <a:ext cx="7920880" cy="553998"/>
          </a:xfrm>
          <a:prstGeom prst="rect">
            <a:avLst/>
          </a:prstGeom>
          <a:noFill/>
        </p:spPr>
        <p:txBody>
          <a:bodyPr wrap="square">
            <a:spAutoFit/>
          </a:bodyPr>
          <a:lstStyle/>
          <a:p>
            <a:pPr algn="ctr">
              <a:defRPr/>
            </a:pPr>
            <a:r>
              <a:rPr lang="en-GB" sz="3000" dirty="0" smtClean="0">
                <a:solidFill>
                  <a:srgbClr val="FF5050"/>
                </a:solidFill>
                <a:latin typeface="+mn-lt"/>
                <a:cs typeface="+mn-cs"/>
              </a:rPr>
              <a:t>diamonds</a:t>
            </a:r>
            <a:r>
              <a:rPr lang="en-GB" sz="3000" dirty="0">
                <a:solidFill>
                  <a:srgbClr val="FF5050"/>
                </a:solidFill>
                <a:latin typeface="+mn-lt"/>
                <a:cs typeface="+mn-cs"/>
              </a:rPr>
              <a:t>: time </a:t>
            </a:r>
            <a:r>
              <a:rPr lang="en-GB" sz="3000" dirty="0" smtClean="0">
                <a:solidFill>
                  <a:srgbClr val="FF5050"/>
                </a:solidFill>
                <a:latin typeface="+mn-lt"/>
                <a:cs typeface="+mn-cs"/>
              </a:rPr>
              <a:t>axes</a:t>
            </a:r>
            <a:endParaRPr lang="en-GB" sz="1000" dirty="0">
              <a:solidFill>
                <a:srgbClr val="FF5050"/>
              </a:solidFill>
              <a:latin typeface="+mn-lt"/>
              <a:cs typeface="+mn-cs"/>
            </a:endParaRPr>
          </a:p>
        </p:txBody>
      </p:sp>
      <p:sp>
        <p:nvSpPr>
          <p:cNvPr id="92" name="TextBox 91"/>
          <p:cNvSpPr txBox="1"/>
          <p:nvPr/>
        </p:nvSpPr>
        <p:spPr>
          <a:xfrm>
            <a:off x="4427984" y="738227"/>
            <a:ext cx="4536504" cy="1969770"/>
          </a:xfrm>
          <a:prstGeom prst="rect">
            <a:avLst/>
          </a:prstGeom>
          <a:noFill/>
        </p:spPr>
        <p:txBody>
          <a:bodyPr wrap="square">
            <a:spAutoFit/>
          </a:bodyPr>
          <a:lstStyle/>
          <a:p>
            <a:pPr>
              <a:defRPr/>
            </a:pPr>
            <a:r>
              <a:rPr lang="en-GB" sz="2800" dirty="0" smtClean="0">
                <a:solidFill>
                  <a:srgbClr val="FF0000"/>
                </a:solidFill>
                <a:latin typeface="+mn-lt"/>
                <a:cs typeface="+mn-cs"/>
              </a:rPr>
              <a:t>Redshift – </a:t>
            </a:r>
            <a:r>
              <a:rPr lang="en-GB" sz="2800" b="1" dirty="0" smtClean="0">
                <a:solidFill>
                  <a:srgbClr val="FF0000"/>
                </a:solidFill>
                <a:latin typeface="+mn-lt"/>
                <a:cs typeface="+mn-cs"/>
              </a:rPr>
              <a:t>purple line </a:t>
            </a:r>
            <a:r>
              <a:rPr lang="en-GB" sz="2800" dirty="0" smtClean="0">
                <a:solidFill>
                  <a:srgbClr val="FF0000"/>
                </a:solidFill>
                <a:latin typeface="+mn-lt"/>
                <a:cs typeface="+mn-cs"/>
              </a:rPr>
              <a:t>to the left, with </a:t>
            </a:r>
            <a:r>
              <a:rPr lang="en-GB" sz="2800" dirty="0" smtClean="0">
                <a:solidFill>
                  <a:srgbClr val="FF0000"/>
                </a:solidFill>
                <a:latin typeface="+mn-lt"/>
                <a:cs typeface="+mn-cs"/>
              </a:rPr>
              <a:t>purple diamond</a:t>
            </a:r>
            <a:r>
              <a:rPr lang="en-GB" sz="2800" dirty="0" smtClean="0">
                <a:solidFill>
                  <a:srgbClr val="FF0000"/>
                </a:solidFill>
                <a:latin typeface="+mn-lt"/>
                <a:cs typeface="+mn-cs"/>
              </a:rPr>
              <a:t>:</a:t>
            </a:r>
            <a:r>
              <a:rPr lang="en-GB" sz="2800" dirty="0" smtClean="0">
                <a:solidFill>
                  <a:srgbClr val="00B050"/>
                </a:solidFill>
                <a:latin typeface="+mn-lt"/>
                <a:cs typeface="+mn-cs"/>
              </a:rPr>
              <a:t> </a:t>
            </a:r>
            <a:r>
              <a:rPr lang="en-US" sz="2800" dirty="0" smtClean="0">
                <a:solidFill>
                  <a:srgbClr val="7030A0"/>
                </a:solidFill>
              </a:rPr>
              <a:t>tilted time recede at light speed</a:t>
            </a:r>
            <a:endParaRPr lang="en-GB" sz="2800" dirty="0">
              <a:solidFill>
                <a:srgbClr val="7030A0"/>
              </a:solidFill>
              <a:latin typeface="+mn-lt"/>
              <a:cs typeface="+mn-cs"/>
            </a:endParaRPr>
          </a:p>
          <a:p>
            <a:pPr>
              <a:defRPr/>
            </a:pPr>
            <a:endParaRPr lang="en-GB" sz="1000" dirty="0">
              <a:solidFill>
                <a:srgbClr val="0000CC"/>
              </a:solidFill>
              <a:latin typeface="+mn-lt"/>
              <a:cs typeface="+mn-cs"/>
            </a:endParaRPr>
          </a:p>
        </p:txBody>
      </p:sp>
      <p:sp>
        <p:nvSpPr>
          <p:cNvPr id="93" name="TextBox 92"/>
          <p:cNvSpPr txBox="1"/>
          <p:nvPr/>
        </p:nvSpPr>
        <p:spPr>
          <a:xfrm>
            <a:off x="684584" y="107921"/>
            <a:ext cx="6911752" cy="584775"/>
          </a:xfrm>
          <a:prstGeom prst="rect">
            <a:avLst/>
          </a:prstGeom>
          <a:noFill/>
        </p:spPr>
        <p:txBody>
          <a:bodyPr wrap="square" rtlCol="0">
            <a:spAutoFit/>
          </a:bodyPr>
          <a:lstStyle/>
          <a:p>
            <a:pPr algn="ctr"/>
            <a:r>
              <a:rPr lang="en-GB" sz="3200" b="1" dirty="0" smtClean="0">
                <a:solidFill>
                  <a:srgbClr val="0000CC"/>
                </a:solidFill>
              </a:rPr>
              <a:t>Big</a:t>
            </a:r>
            <a:r>
              <a:rPr lang="fr-FR" sz="3200" b="1" dirty="0" smtClean="0">
                <a:solidFill>
                  <a:srgbClr val="0000CC"/>
                </a:solidFill>
              </a:rPr>
              <a:t> Bang                                 Alternative</a:t>
            </a:r>
            <a:endParaRPr lang="en-US" sz="3200" b="1" dirty="0">
              <a:solidFill>
                <a:srgbClr val="0000CC"/>
              </a:solidFill>
            </a:endParaRPr>
          </a:p>
        </p:txBody>
      </p:sp>
      <p:grpSp>
        <p:nvGrpSpPr>
          <p:cNvPr id="105" name="Group 104"/>
          <p:cNvGrpSpPr/>
          <p:nvPr/>
        </p:nvGrpSpPr>
        <p:grpSpPr>
          <a:xfrm>
            <a:off x="-108520" y="2509738"/>
            <a:ext cx="4529892" cy="3511550"/>
            <a:chOff x="-108520" y="2509738"/>
            <a:chExt cx="4529892" cy="3511550"/>
          </a:xfrm>
        </p:grpSpPr>
        <p:sp>
          <p:nvSpPr>
            <p:cNvPr id="6" name="Line 3"/>
            <p:cNvSpPr>
              <a:spLocks noChangeShapeType="1"/>
            </p:cNvSpPr>
            <p:nvPr/>
          </p:nvSpPr>
          <p:spPr bwMode="auto">
            <a:xfrm flipV="1">
              <a:off x="1690057" y="2509738"/>
              <a:ext cx="0" cy="3054820"/>
            </a:xfrm>
            <a:prstGeom prst="line">
              <a:avLst/>
            </a:prstGeom>
            <a:noFill/>
            <a:ln w="9525">
              <a:solidFill>
                <a:srgbClr val="FF5050"/>
              </a:solidFill>
              <a:round/>
              <a:headEnd/>
              <a:tailEnd type="diamond" w="lg" len="lg"/>
            </a:ln>
          </p:spPr>
          <p:txBody>
            <a:bodyPr/>
            <a:lstStyle/>
            <a:p>
              <a:endParaRPr lang="en-US" sz="1200" dirty="0"/>
            </a:p>
          </p:txBody>
        </p:sp>
        <p:sp>
          <p:nvSpPr>
            <p:cNvPr id="7" name="Line 4"/>
            <p:cNvSpPr>
              <a:spLocks noChangeShapeType="1"/>
            </p:cNvSpPr>
            <p:nvPr/>
          </p:nvSpPr>
          <p:spPr bwMode="auto">
            <a:xfrm flipV="1">
              <a:off x="1981461" y="2509738"/>
              <a:ext cx="0" cy="3054820"/>
            </a:xfrm>
            <a:prstGeom prst="line">
              <a:avLst/>
            </a:prstGeom>
            <a:noFill/>
            <a:ln w="9525" cap="rnd">
              <a:solidFill>
                <a:srgbClr val="FF5050"/>
              </a:solidFill>
              <a:prstDash val="sysDot"/>
              <a:round/>
              <a:headEnd/>
              <a:tailEnd type="diamond" w="lg" len="lg"/>
            </a:ln>
          </p:spPr>
          <p:txBody>
            <a:bodyPr/>
            <a:lstStyle/>
            <a:p>
              <a:endParaRPr lang="en-US" sz="1200" dirty="0"/>
            </a:p>
          </p:txBody>
        </p:sp>
        <p:sp>
          <p:nvSpPr>
            <p:cNvPr id="8" name="Line 5"/>
            <p:cNvSpPr>
              <a:spLocks noChangeShapeType="1"/>
            </p:cNvSpPr>
            <p:nvPr/>
          </p:nvSpPr>
          <p:spPr bwMode="auto">
            <a:xfrm flipV="1">
              <a:off x="2263342" y="2509738"/>
              <a:ext cx="0" cy="3054820"/>
            </a:xfrm>
            <a:prstGeom prst="line">
              <a:avLst/>
            </a:prstGeom>
            <a:noFill/>
            <a:ln w="9525" cap="rnd">
              <a:solidFill>
                <a:srgbClr val="FF5050"/>
              </a:solidFill>
              <a:prstDash val="sysDot"/>
              <a:round/>
              <a:headEnd/>
              <a:tailEnd type="diamond" w="lg" len="lg"/>
            </a:ln>
          </p:spPr>
          <p:txBody>
            <a:bodyPr/>
            <a:lstStyle/>
            <a:p>
              <a:endParaRPr lang="en-US" sz="1200" dirty="0"/>
            </a:p>
          </p:txBody>
        </p:sp>
        <p:sp>
          <p:nvSpPr>
            <p:cNvPr id="9" name="Line 6"/>
            <p:cNvSpPr>
              <a:spLocks noChangeShapeType="1"/>
            </p:cNvSpPr>
            <p:nvPr/>
          </p:nvSpPr>
          <p:spPr bwMode="auto">
            <a:xfrm flipV="1">
              <a:off x="2545223" y="2509738"/>
              <a:ext cx="0" cy="3054820"/>
            </a:xfrm>
            <a:prstGeom prst="line">
              <a:avLst/>
            </a:prstGeom>
            <a:noFill/>
            <a:ln w="9525" cap="rnd">
              <a:solidFill>
                <a:srgbClr val="FF5050"/>
              </a:solidFill>
              <a:prstDash val="sysDot"/>
              <a:round/>
              <a:headEnd/>
              <a:tailEnd type="diamond" w="lg" len="lg"/>
            </a:ln>
          </p:spPr>
          <p:txBody>
            <a:bodyPr/>
            <a:lstStyle/>
            <a:p>
              <a:endParaRPr lang="en-US" sz="1200" dirty="0"/>
            </a:p>
          </p:txBody>
        </p:sp>
        <p:sp>
          <p:nvSpPr>
            <p:cNvPr id="10" name="Line 7"/>
            <p:cNvSpPr>
              <a:spLocks noChangeShapeType="1"/>
            </p:cNvSpPr>
            <p:nvPr/>
          </p:nvSpPr>
          <p:spPr bwMode="auto">
            <a:xfrm flipV="1">
              <a:off x="2819485" y="2509738"/>
              <a:ext cx="0" cy="3054820"/>
            </a:xfrm>
            <a:prstGeom prst="line">
              <a:avLst/>
            </a:prstGeom>
            <a:noFill/>
            <a:ln w="9525" cap="rnd">
              <a:solidFill>
                <a:srgbClr val="FF5050"/>
              </a:solidFill>
              <a:prstDash val="sysDot"/>
              <a:round/>
              <a:headEnd/>
              <a:tailEnd type="diamond" w="lg" len="lg"/>
            </a:ln>
          </p:spPr>
          <p:txBody>
            <a:bodyPr/>
            <a:lstStyle/>
            <a:p>
              <a:endParaRPr lang="en-US" sz="1200" dirty="0"/>
            </a:p>
          </p:txBody>
        </p:sp>
        <p:grpSp>
          <p:nvGrpSpPr>
            <p:cNvPr id="3" name="Group 11"/>
            <p:cNvGrpSpPr>
              <a:grpSpLocks/>
            </p:cNvGrpSpPr>
            <p:nvPr/>
          </p:nvGrpSpPr>
          <p:grpSpPr bwMode="auto">
            <a:xfrm rot="3600000">
              <a:off x="232837" y="2924207"/>
              <a:ext cx="2927139" cy="3267024"/>
              <a:chOff x="2296" y="4168"/>
              <a:chExt cx="4608" cy="5146"/>
            </a:xfrm>
          </p:grpSpPr>
          <p:sp>
            <p:nvSpPr>
              <p:cNvPr id="52" name="Oval 10"/>
              <p:cNvSpPr>
                <a:spLocks noChangeArrowheads="1"/>
              </p:cNvSpPr>
              <p:nvPr/>
            </p:nvSpPr>
            <p:spPr bwMode="auto">
              <a:xfrm rot="-3600000">
                <a:off x="3633" y="7113"/>
                <a:ext cx="3969" cy="434"/>
              </a:xfrm>
              <a:prstGeom prst="ellipse">
                <a:avLst/>
              </a:prstGeom>
              <a:noFill/>
              <a:ln w="9525">
                <a:solidFill>
                  <a:srgbClr val="FF5050"/>
                </a:solidFill>
                <a:round/>
                <a:headEnd/>
                <a:tailEnd/>
              </a:ln>
            </p:spPr>
            <p:txBody>
              <a:bodyPr/>
              <a:lstStyle/>
              <a:p>
                <a:endParaRPr lang="en-US" sz="1200" dirty="0"/>
              </a:p>
            </p:txBody>
          </p:sp>
          <p:sp>
            <p:nvSpPr>
              <p:cNvPr id="53" name="Line 11"/>
              <p:cNvSpPr>
                <a:spLocks noChangeShapeType="1"/>
              </p:cNvSpPr>
              <p:nvPr/>
            </p:nvSpPr>
            <p:spPr bwMode="auto">
              <a:xfrm rot="14400000" flipV="1">
                <a:off x="4600" y="4440"/>
                <a:ext cx="0" cy="4608"/>
              </a:xfrm>
              <a:prstGeom prst="line">
                <a:avLst/>
              </a:prstGeom>
              <a:noFill/>
              <a:ln w="9525">
                <a:solidFill>
                  <a:srgbClr val="FF5050"/>
                </a:solidFill>
                <a:round/>
                <a:headEnd/>
                <a:tailEnd/>
              </a:ln>
            </p:spPr>
            <p:txBody>
              <a:bodyPr/>
              <a:lstStyle/>
              <a:p>
                <a:endParaRPr lang="en-US" sz="1200" dirty="0"/>
              </a:p>
            </p:txBody>
          </p:sp>
          <p:sp>
            <p:nvSpPr>
              <p:cNvPr id="54" name="Line 12"/>
              <p:cNvSpPr>
                <a:spLocks noChangeShapeType="1"/>
              </p:cNvSpPr>
              <p:nvPr/>
            </p:nvSpPr>
            <p:spPr bwMode="auto">
              <a:xfrm flipV="1">
                <a:off x="4600" y="4440"/>
                <a:ext cx="0" cy="4608"/>
              </a:xfrm>
              <a:prstGeom prst="line">
                <a:avLst/>
              </a:prstGeom>
              <a:noFill/>
              <a:ln w="9525">
                <a:solidFill>
                  <a:srgbClr val="FF5050"/>
                </a:solidFill>
                <a:round/>
                <a:headEnd/>
                <a:tailEnd/>
              </a:ln>
            </p:spPr>
            <p:txBody>
              <a:bodyPr/>
              <a:lstStyle/>
              <a:p>
                <a:endParaRPr lang="en-US" sz="1200" dirty="0"/>
              </a:p>
            </p:txBody>
          </p:sp>
          <p:sp>
            <p:nvSpPr>
              <p:cNvPr id="55" name="Oval 13"/>
              <p:cNvSpPr>
                <a:spLocks noChangeArrowheads="1"/>
              </p:cNvSpPr>
              <p:nvPr/>
            </p:nvSpPr>
            <p:spPr bwMode="auto">
              <a:xfrm rot="-3600000">
                <a:off x="1604" y="5936"/>
                <a:ext cx="3969" cy="434"/>
              </a:xfrm>
              <a:prstGeom prst="ellipse">
                <a:avLst/>
              </a:prstGeom>
              <a:noFill/>
              <a:ln w="9525">
                <a:solidFill>
                  <a:srgbClr val="FF5050"/>
                </a:solidFill>
                <a:round/>
                <a:headEnd/>
                <a:tailEnd/>
              </a:ln>
            </p:spPr>
            <p:txBody>
              <a:bodyPr/>
              <a:lstStyle/>
              <a:p>
                <a:endParaRPr lang="en-US" sz="1200" dirty="0"/>
              </a:p>
            </p:txBody>
          </p:sp>
        </p:grpSp>
        <p:sp>
          <p:nvSpPr>
            <p:cNvPr id="13" name="Line 14"/>
            <p:cNvSpPr>
              <a:spLocks noChangeShapeType="1"/>
            </p:cNvSpPr>
            <p:nvPr/>
          </p:nvSpPr>
          <p:spPr bwMode="auto">
            <a:xfrm flipV="1">
              <a:off x="2971853" y="2509738"/>
              <a:ext cx="0" cy="3054820"/>
            </a:xfrm>
            <a:prstGeom prst="line">
              <a:avLst/>
            </a:prstGeom>
            <a:noFill/>
            <a:ln w="9525">
              <a:solidFill>
                <a:srgbClr val="CC3399"/>
              </a:solidFill>
              <a:round/>
              <a:headEnd/>
              <a:tailEnd type="diamond" w="lg" len="lg"/>
            </a:ln>
          </p:spPr>
          <p:txBody>
            <a:bodyPr/>
            <a:lstStyle/>
            <a:p>
              <a:endParaRPr lang="en-US" sz="1200" dirty="0"/>
            </a:p>
          </p:txBody>
        </p:sp>
        <p:sp>
          <p:nvSpPr>
            <p:cNvPr id="14" name="Text Box 15"/>
            <p:cNvSpPr txBox="1">
              <a:spLocks noChangeArrowheads="1"/>
            </p:cNvSpPr>
            <p:nvPr/>
          </p:nvSpPr>
          <p:spPr bwMode="auto">
            <a:xfrm>
              <a:off x="3049307" y="3721121"/>
              <a:ext cx="731366" cy="365892"/>
            </a:xfrm>
            <a:prstGeom prst="rect">
              <a:avLst/>
            </a:prstGeom>
            <a:noFill/>
            <a:ln w="9525">
              <a:noFill/>
              <a:miter lim="800000"/>
              <a:headEnd/>
              <a:tailEnd/>
            </a:ln>
          </p:spPr>
          <p:txBody>
            <a:bodyPr/>
            <a:lstStyle/>
            <a:p>
              <a:pPr>
                <a:spcAft>
                  <a:spcPts val="1000"/>
                </a:spcAft>
              </a:pPr>
              <a:r>
                <a:rPr lang="en-US" sz="1200" dirty="0"/>
                <a:t>Earth</a:t>
              </a:r>
            </a:p>
          </p:txBody>
        </p:sp>
        <p:grpSp>
          <p:nvGrpSpPr>
            <p:cNvPr id="5" name="Group 16"/>
            <p:cNvGrpSpPr>
              <a:grpSpLocks/>
            </p:cNvGrpSpPr>
            <p:nvPr/>
          </p:nvGrpSpPr>
          <p:grpSpPr bwMode="auto">
            <a:xfrm>
              <a:off x="1495906" y="2943600"/>
              <a:ext cx="2925466" cy="1769115"/>
              <a:chOff x="2335" y="4219"/>
              <a:chExt cx="4608" cy="2785"/>
            </a:xfrm>
          </p:grpSpPr>
          <p:sp>
            <p:nvSpPr>
              <p:cNvPr id="48" name="Oval 17"/>
              <p:cNvSpPr>
                <a:spLocks noChangeArrowheads="1"/>
              </p:cNvSpPr>
              <p:nvPr/>
            </p:nvSpPr>
            <p:spPr bwMode="auto">
              <a:xfrm>
                <a:off x="2655" y="6570"/>
                <a:ext cx="3969" cy="434"/>
              </a:xfrm>
              <a:prstGeom prst="ellipse">
                <a:avLst/>
              </a:prstGeom>
              <a:noFill/>
              <a:ln w="9525">
                <a:solidFill>
                  <a:srgbClr val="FFC000"/>
                </a:solidFill>
                <a:round/>
                <a:headEnd/>
                <a:tailEnd type="oval" w="lg" len="lg"/>
              </a:ln>
            </p:spPr>
            <p:txBody>
              <a:bodyPr vert="horz" wrap="square" lIns="91440" tIns="45720" rIns="91440" bIns="45720" numCol="1" anchor="t" anchorCtr="0" compatLnSpc="1">
                <a:prstTxWarp prst="textNoShape">
                  <a:avLst/>
                </a:prstTxWarp>
              </a:bodyPr>
              <a:lstStyle/>
              <a:p>
                <a:endParaRPr lang="en-US" sz="1200" dirty="0"/>
              </a:p>
            </p:txBody>
          </p:sp>
          <p:sp>
            <p:nvSpPr>
              <p:cNvPr id="49" name="Line 18"/>
              <p:cNvSpPr>
                <a:spLocks noChangeShapeType="1"/>
              </p:cNvSpPr>
              <p:nvPr/>
            </p:nvSpPr>
            <p:spPr bwMode="auto">
              <a:xfrm rot="18000000" flipV="1">
                <a:off x="4639" y="3309"/>
                <a:ext cx="0" cy="4608"/>
              </a:xfrm>
              <a:prstGeom prst="line">
                <a:avLst/>
              </a:prstGeom>
              <a:noFill/>
              <a:ln w="9525">
                <a:solidFill>
                  <a:srgbClr val="FFC000"/>
                </a:solidFill>
                <a:round/>
                <a:headEnd/>
                <a:tailEnd type="none" w="lg" len="lg"/>
              </a:ln>
            </p:spPr>
            <p:txBody>
              <a:bodyPr vert="horz" wrap="square" lIns="91440" tIns="45720" rIns="91440" bIns="45720" numCol="1" anchor="t" anchorCtr="0" compatLnSpc="1">
                <a:prstTxWarp prst="textNoShape">
                  <a:avLst/>
                </a:prstTxWarp>
              </a:bodyPr>
              <a:lstStyle/>
              <a:p>
                <a:endParaRPr lang="en-US" sz="1200" dirty="0"/>
              </a:p>
            </p:txBody>
          </p:sp>
          <p:sp>
            <p:nvSpPr>
              <p:cNvPr id="50" name="Line 19"/>
              <p:cNvSpPr>
                <a:spLocks noChangeShapeType="1"/>
              </p:cNvSpPr>
              <p:nvPr/>
            </p:nvSpPr>
            <p:spPr bwMode="auto">
              <a:xfrm rot="3600000" flipV="1">
                <a:off x="4639" y="3309"/>
                <a:ext cx="0" cy="4608"/>
              </a:xfrm>
              <a:prstGeom prst="line">
                <a:avLst/>
              </a:prstGeom>
              <a:noFill/>
              <a:ln w="9525">
                <a:solidFill>
                  <a:srgbClr val="FFC000"/>
                </a:solidFill>
                <a:round/>
                <a:headEnd/>
                <a:tailEnd type="none" w="lg" len="lg"/>
              </a:ln>
            </p:spPr>
            <p:txBody>
              <a:bodyPr vert="horz" wrap="square" lIns="91440" tIns="45720" rIns="91440" bIns="45720" numCol="1" anchor="t" anchorCtr="0" compatLnSpc="1">
                <a:prstTxWarp prst="textNoShape">
                  <a:avLst/>
                </a:prstTxWarp>
              </a:bodyPr>
              <a:lstStyle/>
              <a:p>
                <a:endParaRPr lang="en-US" sz="1200" dirty="0"/>
              </a:p>
            </p:txBody>
          </p:sp>
          <p:sp>
            <p:nvSpPr>
              <p:cNvPr id="51" name="Oval 20"/>
              <p:cNvSpPr>
                <a:spLocks noChangeArrowheads="1"/>
              </p:cNvSpPr>
              <p:nvPr/>
            </p:nvSpPr>
            <p:spPr bwMode="auto">
              <a:xfrm>
                <a:off x="2640" y="4219"/>
                <a:ext cx="3969" cy="434"/>
              </a:xfrm>
              <a:prstGeom prst="ellipse">
                <a:avLst/>
              </a:prstGeom>
              <a:noFill/>
              <a:ln w="9525">
                <a:solidFill>
                  <a:srgbClr val="FFC000"/>
                </a:solidFill>
                <a:round/>
                <a:headEnd/>
                <a:tailEnd type="oval" w="lg" len="lg"/>
              </a:ln>
            </p:spPr>
            <p:txBody>
              <a:bodyPr vert="horz" wrap="square" lIns="91440" tIns="45720" rIns="91440" bIns="45720" numCol="1" anchor="t" anchorCtr="0" compatLnSpc="1">
                <a:prstTxWarp prst="textNoShape">
                  <a:avLst/>
                </a:prstTxWarp>
              </a:bodyPr>
              <a:lstStyle/>
              <a:p>
                <a:endParaRPr lang="en-US" sz="1200" dirty="0"/>
              </a:p>
            </p:txBody>
          </p:sp>
        </p:grpSp>
        <p:sp>
          <p:nvSpPr>
            <p:cNvPr id="16" name="Oval 21"/>
            <p:cNvSpPr>
              <a:spLocks noChangeArrowheads="1"/>
            </p:cNvSpPr>
            <p:nvPr/>
          </p:nvSpPr>
          <p:spPr bwMode="auto">
            <a:xfrm>
              <a:off x="2933761" y="3795443"/>
              <a:ext cx="90151" cy="90203"/>
            </a:xfrm>
            <a:prstGeom prst="ellipse">
              <a:avLst/>
            </a:prstGeom>
            <a:solidFill>
              <a:srgbClr val="FF6600"/>
            </a:solidFill>
            <a:ln w="9525">
              <a:solidFill>
                <a:srgbClr val="000000"/>
              </a:solidFill>
              <a:round/>
              <a:headEnd/>
              <a:tailEnd/>
            </a:ln>
          </p:spPr>
          <p:txBody>
            <a:bodyPr/>
            <a:lstStyle/>
            <a:p>
              <a:endParaRPr lang="en-US" sz="1200" dirty="0"/>
            </a:p>
          </p:txBody>
        </p:sp>
        <p:grpSp>
          <p:nvGrpSpPr>
            <p:cNvPr id="100" name="Group 99"/>
            <p:cNvGrpSpPr/>
            <p:nvPr/>
          </p:nvGrpSpPr>
          <p:grpSpPr>
            <a:xfrm>
              <a:off x="827274" y="4044570"/>
              <a:ext cx="2353451" cy="1658468"/>
              <a:chOff x="827274" y="4044570"/>
              <a:chExt cx="2353451" cy="1658468"/>
            </a:xfrm>
          </p:grpSpPr>
          <p:sp>
            <p:nvSpPr>
              <p:cNvPr id="18" name="Text Box 23"/>
              <p:cNvSpPr txBox="1">
                <a:spLocks noChangeArrowheads="1"/>
              </p:cNvSpPr>
              <p:nvPr/>
            </p:nvSpPr>
            <p:spPr bwMode="auto">
              <a:xfrm>
                <a:off x="827274" y="4420509"/>
                <a:ext cx="841833" cy="365892"/>
              </a:xfrm>
              <a:prstGeom prst="rect">
                <a:avLst/>
              </a:prstGeom>
              <a:noFill/>
              <a:ln w="9525">
                <a:noFill/>
                <a:round/>
                <a:headEnd/>
                <a:tailEnd/>
              </a:ln>
            </p:spPr>
            <p:txBody>
              <a:bodyPr/>
              <a:lstStyle/>
              <a:p>
                <a:pPr>
                  <a:spcAft>
                    <a:spcPts val="1000"/>
                  </a:spcAft>
                </a:pPr>
                <a:r>
                  <a:rPr lang="en-US" sz="1200" dirty="0" smtClean="0"/>
                  <a:t>Quarkstar</a:t>
                </a:r>
                <a:endParaRPr lang="en-US" sz="1200" dirty="0"/>
              </a:p>
            </p:txBody>
          </p:sp>
          <p:grpSp>
            <p:nvGrpSpPr>
              <p:cNvPr id="99" name="Group 98"/>
              <p:cNvGrpSpPr/>
              <p:nvPr/>
            </p:nvGrpSpPr>
            <p:grpSpPr>
              <a:xfrm>
                <a:off x="852006" y="4044570"/>
                <a:ext cx="2276028" cy="1372769"/>
                <a:chOff x="852006" y="4044570"/>
                <a:chExt cx="2276028" cy="1372769"/>
              </a:xfrm>
            </p:grpSpPr>
            <p:sp>
              <p:nvSpPr>
                <p:cNvPr id="44" name="Oval 25"/>
                <p:cNvSpPr>
                  <a:spLocks noChangeAspect="1" noChangeArrowheads="1"/>
                </p:cNvSpPr>
                <p:nvPr/>
              </p:nvSpPr>
              <p:spPr bwMode="auto">
                <a:xfrm>
                  <a:off x="1011242" y="5202974"/>
                  <a:ext cx="1959126" cy="214365"/>
                </a:xfrm>
                <a:prstGeom prst="ellipse">
                  <a:avLst/>
                </a:prstGeom>
                <a:noFill/>
                <a:ln w="9525">
                  <a:solidFill>
                    <a:srgbClr val="FF5050"/>
                  </a:solidFill>
                  <a:round/>
                  <a:headEnd/>
                  <a:tailEnd/>
                </a:ln>
              </p:spPr>
              <p:txBody>
                <a:bodyPr/>
                <a:lstStyle/>
                <a:p>
                  <a:endParaRPr lang="en-US" sz="1200" dirty="0"/>
                </a:p>
              </p:txBody>
            </p:sp>
            <p:sp>
              <p:nvSpPr>
                <p:cNvPr id="45" name="Line 26"/>
                <p:cNvSpPr>
                  <a:spLocks noChangeAspect="1" noChangeShapeType="1"/>
                </p:cNvSpPr>
                <p:nvPr/>
              </p:nvSpPr>
              <p:spPr bwMode="auto">
                <a:xfrm rot="18000000" flipV="1">
                  <a:off x="1990020" y="3592274"/>
                  <a:ext cx="0" cy="2276028"/>
                </a:xfrm>
                <a:prstGeom prst="line">
                  <a:avLst/>
                </a:prstGeom>
                <a:noFill/>
                <a:ln w="9525">
                  <a:solidFill>
                    <a:srgbClr val="FF5050"/>
                  </a:solidFill>
                  <a:round/>
                  <a:headEnd/>
                  <a:tailEnd/>
                </a:ln>
              </p:spPr>
              <p:txBody>
                <a:bodyPr/>
                <a:lstStyle/>
                <a:p>
                  <a:endParaRPr lang="en-US" sz="1200" dirty="0"/>
                </a:p>
              </p:txBody>
            </p:sp>
            <p:sp>
              <p:nvSpPr>
                <p:cNvPr id="46" name="Line 27"/>
                <p:cNvSpPr>
                  <a:spLocks noChangeAspect="1" noChangeShapeType="1"/>
                </p:cNvSpPr>
                <p:nvPr/>
              </p:nvSpPr>
              <p:spPr bwMode="auto">
                <a:xfrm rot="3600000" flipV="1">
                  <a:off x="1990020" y="3593018"/>
                  <a:ext cx="0" cy="2274541"/>
                </a:xfrm>
                <a:prstGeom prst="line">
                  <a:avLst/>
                </a:prstGeom>
                <a:noFill/>
                <a:ln w="9525">
                  <a:solidFill>
                    <a:srgbClr val="FF5050"/>
                  </a:solidFill>
                  <a:round/>
                  <a:headEnd/>
                  <a:tailEnd/>
                </a:ln>
              </p:spPr>
              <p:txBody>
                <a:bodyPr/>
                <a:lstStyle/>
                <a:p>
                  <a:endParaRPr lang="en-US" sz="1200" dirty="0"/>
                </a:p>
              </p:txBody>
            </p:sp>
            <p:sp>
              <p:nvSpPr>
                <p:cNvPr id="47" name="Oval 28"/>
                <p:cNvSpPr>
                  <a:spLocks noChangeAspect="1" noChangeArrowheads="1"/>
                </p:cNvSpPr>
                <p:nvPr/>
              </p:nvSpPr>
              <p:spPr bwMode="auto">
                <a:xfrm>
                  <a:off x="1013290" y="4044570"/>
                  <a:ext cx="1959126" cy="214365"/>
                </a:xfrm>
                <a:prstGeom prst="ellipse">
                  <a:avLst/>
                </a:prstGeom>
                <a:noFill/>
                <a:ln w="9525">
                  <a:solidFill>
                    <a:srgbClr val="FF5050"/>
                  </a:solidFill>
                  <a:round/>
                  <a:headEnd/>
                  <a:tailEnd/>
                </a:ln>
              </p:spPr>
              <p:txBody>
                <a:bodyPr/>
                <a:lstStyle/>
                <a:p>
                  <a:endParaRPr lang="en-US" sz="1200" dirty="0"/>
                </a:p>
              </p:txBody>
            </p:sp>
          </p:grpSp>
          <p:grpSp>
            <p:nvGrpSpPr>
              <p:cNvPr id="17" name="Group 29"/>
              <p:cNvGrpSpPr>
                <a:grpSpLocks noChangeAspect="1"/>
              </p:cNvGrpSpPr>
              <p:nvPr/>
            </p:nvGrpSpPr>
            <p:grpSpPr bwMode="auto">
              <a:xfrm rot="3600000">
                <a:off x="1454691" y="3977004"/>
                <a:ext cx="1631270" cy="1820798"/>
                <a:chOff x="2296" y="4168"/>
                <a:chExt cx="4608" cy="5146"/>
              </a:xfrm>
            </p:grpSpPr>
            <p:sp>
              <p:nvSpPr>
                <p:cNvPr id="40" name="Oval 30"/>
                <p:cNvSpPr>
                  <a:spLocks noChangeAspect="1" noChangeArrowheads="1"/>
                </p:cNvSpPr>
                <p:nvPr/>
              </p:nvSpPr>
              <p:spPr bwMode="auto">
                <a:xfrm rot="-3600000">
                  <a:off x="3633" y="7113"/>
                  <a:ext cx="3969" cy="434"/>
                </a:xfrm>
                <a:prstGeom prst="ellipse">
                  <a:avLst/>
                </a:prstGeom>
                <a:noFill/>
                <a:ln w="9525">
                  <a:solidFill>
                    <a:srgbClr val="FF5050"/>
                  </a:solidFill>
                  <a:round/>
                  <a:headEnd/>
                  <a:tailEnd/>
                </a:ln>
              </p:spPr>
              <p:txBody>
                <a:bodyPr/>
                <a:lstStyle/>
                <a:p>
                  <a:endParaRPr lang="en-US" sz="1200" dirty="0"/>
                </a:p>
              </p:txBody>
            </p:sp>
            <p:sp>
              <p:nvSpPr>
                <p:cNvPr id="41" name="Line 31"/>
                <p:cNvSpPr>
                  <a:spLocks noChangeAspect="1" noChangeShapeType="1"/>
                </p:cNvSpPr>
                <p:nvPr/>
              </p:nvSpPr>
              <p:spPr bwMode="auto">
                <a:xfrm rot="14400000" flipV="1">
                  <a:off x="4600" y="4440"/>
                  <a:ext cx="0" cy="4608"/>
                </a:xfrm>
                <a:prstGeom prst="line">
                  <a:avLst/>
                </a:prstGeom>
                <a:noFill/>
                <a:ln w="9525">
                  <a:solidFill>
                    <a:srgbClr val="FF5050"/>
                  </a:solidFill>
                  <a:round/>
                  <a:headEnd/>
                  <a:tailEnd/>
                </a:ln>
              </p:spPr>
              <p:txBody>
                <a:bodyPr/>
                <a:lstStyle/>
                <a:p>
                  <a:endParaRPr lang="en-US" sz="1200" dirty="0"/>
                </a:p>
              </p:txBody>
            </p:sp>
            <p:sp>
              <p:nvSpPr>
                <p:cNvPr id="42" name="Line 32"/>
                <p:cNvSpPr>
                  <a:spLocks noChangeAspect="1" noChangeShapeType="1"/>
                </p:cNvSpPr>
                <p:nvPr/>
              </p:nvSpPr>
              <p:spPr bwMode="auto">
                <a:xfrm flipV="1">
                  <a:off x="4600" y="4440"/>
                  <a:ext cx="0" cy="4608"/>
                </a:xfrm>
                <a:prstGeom prst="line">
                  <a:avLst/>
                </a:prstGeom>
                <a:noFill/>
                <a:ln w="9525">
                  <a:solidFill>
                    <a:srgbClr val="FF5050"/>
                  </a:solidFill>
                  <a:round/>
                  <a:headEnd/>
                  <a:tailEnd/>
                </a:ln>
              </p:spPr>
              <p:txBody>
                <a:bodyPr/>
                <a:lstStyle/>
                <a:p>
                  <a:endParaRPr lang="en-US" sz="1200" dirty="0"/>
                </a:p>
              </p:txBody>
            </p:sp>
            <p:sp>
              <p:nvSpPr>
                <p:cNvPr id="43" name="Oval 33"/>
                <p:cNvSpPr>
                  <a:spLocks noChangeAspect="1" noChangeArrowheads="1"/>
                </p:cNvSpPr>
                <p:nvPr/>
              </p:nvSpPr>
              <p:spPr bwMode="auto">
                <a:xfrm rot="-3600000">
                  <a:off x="1604" y="5936"/>
                  <a:ext cx="3969" cy="434"/>
                </a:xfrm>
                <a:prstGeom prst="ellipse">
                  <a:avLst/>
                </a:prstGeom>
                <a:noFill/>
                <a:ln w="9525">
                  <a:solidFill>
                    <a:srgbClr val="FF5050"/>
                  </a:solidFill>
                  <a:round/>
                  <a:headEnd/>
                  <a:tailEnd/>
                </a:ln>
              </p:spPr>
              <p:txBody>
                <a:bodyPr/>
                <a:lstStyle/>
                <a:p>
                  <a:endParaRPr lang="en-US" sz="1200" dirty="0"/>
                </a:p>
              </p:txBody>
            </p:sp>
          </p:grpSp>
          <p:grpSp>
            <p:nvGrpSpPr>
              <p:cNvPr id="19" name="Group 34"/>
              <p:cNvGrpSpPr>
                <a:grpSpLocks noChangeAspect="1"/>
              </p:cNvGrpSpPr>
              <p:nvPr/>
            </p:nvGrpSpPr>
            <p:grpSpPr bwMode="auto">
              <a:xfrm rot="3600000">
                <a:off x="2041492" y="4498957"/>
                <a:ext cx="986512" cy="1100859"/>
                <a:chOff x="2296" y="4168"/>
                <a:chExt cx="4608" cy="5146"/>
              </a:xfrm>
            </p:grpSpPr>
            <p:sp>
              <p:nvSpPr>
                <p:cNvPr id="36" name="Oval 35"/>
                <p:cNvSpPr>
                  <a:spLocks noChangeAspect="1" noChangeArrowheads="1"/>
                </p:cNvSpPr>
                <p:nvPr/>
              </p:nvSpPr>
              <p:spPr bwMode="auto">
                <a:xfrm rot="-3600000">
                  <a:off x="3633" y="7113"/>
                  <a:ext cx="3969" cy="434"/>
                </a:xfrm>
                <a:prstGeom prst="ellipse">
                  <a:avLst/>
                </a:prstGeom>
                <a:noFill/>
                <a:ln w="9525">
                  <a:solidFill>
                    <a:srgbClr val="FF5050"/>
                  </a:solidFill>
                  <a:round/>
                  <a:headEnd/>
                  <a:tailEnd/>
                </a:ln>
              </p:spPr>
              <p:txBody>
                <a:bodyPr/>
                <a:lstStyle/>
                <a:p>
                  <a:endParaRPr lang="en-US" sz="1200" dirty="0"/>
                </a:p>
              </p:txBody>
            </p:sp>
            <p:sp>
              <p:nvSpPr>
                <p:cNvPr id="37" name="Line 36"/>
                <p:cNvSpPr>
                  <a:spLocks noChangeAspect="1" noChangeShapeType="1"/>
                </p:cNvSpPr>
                <p:nvPr/>
              </p:nvSpPr>
              <p:spPr bwMode="auto">
                <a:xfrm rot="14400000" flipV="1">
                  <a:off x="4600" y="4440"/>
                  <a:ext cx="0" cy="4608"/>
                </a:xfrm>
                <a:prstGeom prst="line">
                  <a:avLst/>
                </a:prstGeom>
                <a:noFill/>
                <a:ln w="9525">
                  <a:solidFill>
                    <a:srgbClr val="FF5050"/>
                  </a:solidFill>
                  <a:round/>
                  <a:headEnd/>
                  <a:tailEnd/>
                </a:ln>
              </p:spPr>
              <p:txBody>
                <a:bodyPr/>
                <a:lstStyle/>
                <a:p>
                  <a:endParaRPr lang="en-US" sz="1200" dirty="0"/>
                </a:p>
              </p:txBody>
            </p:sp>
            <p:sp>
              <p:nvSpPr>
                <p:cNvPr id="38" name="Line 37"/>
                <p:cNvSpPr>
                  <a:spLocks noChangeAspect="1" noChangeShapeType="1"/>
                </p:cNvSpPr>
                <p:nvPr/>
              </p:nvSpPr>
              <p:spPr bwMode="auto">
                <a:xfrm flipV="1">
                  <a:off x="4600" y="4440"/>
                  <a:ext cx="0" cy="4608"/>
                </a:xfrm>
                <a:prstGeom prst="line">
                  <a:avLst/>
                </a:prstGeom>
                <a:noFill/>
                <a:ln w="9525">
                  <a:solidFill>
                    <a:srgbClr val="FF5050"/>
                  </a:solidFill>
                  <a:round/>
                  <a:headEnd/>
                  <a:tailEnd/>
                </a:ln>
              </p:spPr>
              <p:txBody>
                <a:bodyPr/>
                <a:lstStyle/>
                <a:p>
                  <a:endParaRPr lang="en-US" sz="1200" dirty="0"/>
                </a:p>
              </p:txBody>
            </p:sp>
            <p:sp>
              <p:nvSpPr>
                <p:cNvPr id="39" name="Oval 38"/>
                <p:cNvSpPr>
                  <a:spLocks noChangeAspect="1" noChangeArrowheads="1"/>
                </p:cNvSpPr>
                <p:nvPr/>
              </p:nvSpPr>
              <p:spPr bwMode="auto">
                <a:xfrm rot="-3600000">
                  <a:off x="1604" y="5936"/>
                  <a:ext cx="3969" cy="434"/>
                </a:xfrm>
                <a:prstGeom prst="ellipse">
                  <a:avLst/>
                </a:prstGeom>
                <a:noFill/>
                <a:ln w="9525">
                  <a:solidFill>
                    <a:srgbClr val="FF5050"/>
                  </a:solidFill>
                  <a:round/>
                  <a:headEnd/>
                  <a:tailEnd/>
                </a:ln>
              </p:spPr>
              <p:txBody>
                <a:bodyPr/>
                <a:lstStyle/>
                <a:p>
                  <a:endParaRPr lang="en-US" sz="1200" dirty="0"/>
                </a:p>
              </p:txBody>
            </p:sp>
          </p:grpSp>
          <p:sp>
            <p:nvSpPr>
              <p:cNvPr id="22" name="Oval 39"/>
              <p:cNvSpPr>
                <a:spLocks noChangeArrowheads="1"/>
              </p:cNvSpPr>
              <p:nvPr/>
            </p:nvSpPr>
            <p:spPr bwMode="auto">
              <a:xfrm>
                <a:off x="1642443" y="4514765"/>
                <a:ext cx="91421" cy="91473"/>
              </a:xfrm>
              <a:prstGeom prst="ellipse">
                <a:avLst/>
              </a:prstGeom>
              <a:solidFill>
                <a:srgbClr val="008000"/>
              </a:solidFill>
              <a:ln w="9525">
                <a:solidFill>
                  <a:srgbClr val="000000"/>
                </a:solidFill>
                <a:round/>
                <a:headEnd/>
                <a:tailEnd/>
              </a:ln>
            </p:spPr>
            <p:txBody>
              <a:bodyPr/>
              <a:lstStyle/>
              <a:p>
                <a:endParaRPr lang="en-US" sz="1200" dirty="0"/>
              </a:p>
            </p:txBody>
          </p:sp>
          <p:grpSp>
            <p:nvGrpSpPr>
              <p:cNvPr id="20" name="Group 40"/>
              <p:cNvGrpSpPr>
                <a:grpSpLocks noChangeAspect="1"/>
              </p:cNvGrpSpPr>
              <p:nvPr/>
            </p:nvGrpSpPr>
            <p:grpSpPr bwMode="auto">
              <a:xfrm rot="3600000">
                <a:off x="2650513" y="5020275"/>
                <a:ext cx="342389" cy="382190"/>
                <a:chOff x="2296" y="4168"/>
                <a:chExt cx="4608" cy="5146"/>
              </a:xfrm>
            </p:grpSpPr>
            <p:sp>
              <p:nvSpPr>
                <p:cNvPr id="32" name="Oval 41"/>
                <p:cNvSpPr>
                  <a:spLocks noChangeAspect="1" noChangeArrowheads="1"/>
                </p:cNvSpPr>
                <p:nvPr/>
              </p:nvSpPr>
              <p:spPr bwMode="auto">
                <a:xfrm rot="-3600000">
                  <a:off x="3633" y="7113"/>
                  <a:ext cx="3969" cy="434"/>
                </a:xfrm>
                <a:prstGeom prst="ellipse">
                  <a:avLst/>
                </a:prstGeom>
                <a:noFill/>
                <a:ln w="9525">
                  <a:solidFill>
                    <a:srgbClr val="FF5050"/>
                  </a:solidFill>
                  <a:round/>
                  <a:headEnd/>
                  <a:tailEnd/>
                </a:ln>
              </p:spPr>
              <p:txBody>
                <a:bodyPr/>
                <a:lstStyle/>
                <a:p>
                  <a:endParaRPr lang="en-US" sz="1200" dirty="0"/>
                </a:p>
              </p:txBody>
            </p:sp>
            <p:sp>
              <p:nvSpPr>
                <p:cNvPr id="33" name="Line 42"/>
                <p:cNvSpPr>
                  <a:spLocks noChangeAspect="1" noChangeShapeType="1"/>
                </p:cNvSpPr>
                <p:nvPr/>
              </p:nvSpPr>
              <p:spPr bwMode="auto">
                <a:xfrm rot="14400000" flipV="1">
                  <a:off x="4600" y="4440"/>
                  <a:ext cx="0" cy="4608"/>
                </a:xfrm>
                <a:prstGeom prst="line">
                  <a:avLst/>
                </a:prstGeom>
                <a:noFill/>
                <a:ln w="9525">
                  <a:solidFill>
                    <a:srgbClr val="FF5050"/>
                  </a:solidFill>
                  <a:round/>
                  <a:headEnd/>
                  <a:tailEnd/>
                </a:ln>
              </p:spPr>
              <p:txBody>
                <a:bodyPr/>
                <a:lstStyle/>
                <a:p>
                  <a:endParaRPr lang="en-US" sz="1200" dirty="0"/>
                </a:p>
              </p:txBody>
            </p:sp>
            <p:sp>
              <p:nvSpPr>
                <p:cNvPr id="34" name="Line 43"/>
                <p:cNvSpPr>
                  <a:spLocks noChangeAspect="1" noChangeShapeType="1"/>
                </p:cNvSpPr>
                <p:nvPr/>
              </p:nvSpPr>
              <p:spPr bwMode="auto">
                <a:xfrm flipV="1">
                  <a:off x="4600" y="4440"/>
                  <a:ext cx="0" cy="4608"/>
                </a:xfrm>
                <a:prstGeom prst="line">
                  <a:avLst/>
                </a:prstGeom>
                <a:noFill/>
                <a:ln w="9525">
                  <a:solidFill>
                    <a:srgbClr val="FF5050"/>
                  </a:solidFill>
                  <a:round/>
                  <a:headEnd/>
                  <a:tailEnd/>
                </a:ln>
              </p:spPr>
              <p:txBody>
                <a:bodyPr/>
                <a:lstStyle/>
                <a:p>
                  <a:endParaRPr lang="en-US" sz="1200" dirty="0"/>
                </a:p>
              </p:txBody>
            </p:sp>
            <p:sp>
              <p:nvSpPr>
                <p:cNvPr id="35" name="Oval 44"/>
                <p:cNvSpPr>
                  <a:spLocks noChangeAspect="1" noChangeArrowheads="1"/>
                </p:cNvSpPr>
                <p:nvPr/>
              </p:nvSpPr>
              <p:spPr bwMode="auto">
                <a:xfrm rot="-3600000">
                  <a:off x="1604" y="5936"/>
                  <a:ext cx="3969" cy="434"/>
                </a:xfrm>
                <a:prstGeom prst="ellipse">
                  <a:avLst/>
                </a:prstGeom>
                <a:noFill/>
                <a:ln w="9525">
                  <a:solidFill>
                    <a:srgbClr val="FF5050"/>
                  </a:solidFill>
                  <a:round/>
                  <a:headEnd/>
                  <a:tailEnd/>
                </a:ln>
              </p:spPr>
              <p:txBody>
                <a:bodyPr/>
                <a:lstStyle/>
                <a:p>
                  <a:endParaRPr lang="en-US" sz="1200" dirty="0"/>
                </a:p>
              </p:txBody>
            </p:sp>
          </p:grpSp>
          <p:sp>
            <p:nvSpPr>
              <p:cNvPr id="24" name="Oval 45"/>
              <p:cNvSpPr>
                <a:spLocks noChangeArrowheads="1"/>
              </p:cNvSpPr>
              <p:nvPr/>
            </p:nvSpPr>
            <p:spPr bwMode="auto">
              <a:xfrm>
                <a:off x="1935751" y="4682466"/>
                <a:ext cx="91421" cy="91473"/>
              </a:xfrm>
              <a:prstGeom prst="ellipse">
                <a:avLst/>
              </a:prstGeom>
              <a:solidFill>
                <a:srgbClr val="008000"/>
              </a:solidFill>
              <a:ln w="9525">
                <a:solidFill>
                  <a:srgbClr val="000000"/>
                </a:solidFill>
                <a:round/>
                <a:headEnd/>
                <a:tailEnd/>
              </a:ln>
            </p:spPr>
            <p:txBody>
              <a:bodyPr/>
              <a:lstStyle/>
              <a:p>
                <a:endParaRPr lang="en-US" sz="1200" dirty="0"/>
              </a:p>
            </p:txBody>
          </p:sp>
          <p:sp>
            <p:nvSpPr>
              <p:cNvPr id="25" name="Oval 46"/>
              <p:cNvSpPr>
                <a:spLocks noChangeArrowheads="1"/>
              </p:cNvSpPr>
              <p:nvPr/>
            </p:nvSpPr>
            <p:spPr bwMode="auto">
              <a:xfrm>
                <a:off x="2217632" y="4842544"/>
                <a:ext cx="91421" cy="91473"/>
              </a:xfrm>
              <a:prstGeom prst="ellipse">
                <a:avLst/>
              </a:prstGeom>
              <a:solidFill>
                <a:srgbClr val="008000"/>
              </a:solidFill>
              <a:ln w="9525">
                <a:solidFill>
                  <a:srgbClr val="000000"/>
                </a:solidFill>
                <a:round/>
                <a:headEnd/>
                <a:tailEnd/>
              </a:ln>
            </p:spPr>
            <p:txBody>
              <a:bodyPr/>
              <a:lstStyle/>
              <a:p>
                <a:endParaRPr lang="en-US" sz="1200" dirty="0"/>
              </a:p>
            </p:txBody>
          </p:sp>
          <p:sp>
            <p:nvSpPr>
              <p:cNvPr id="26" name="Oval 47"/>
              <p:cNvSpPr>
                <a:spLocks noChangeArrowheads="1"/>
              </p:cNvSpPr>
              <p:nvPr/>
            </p:nvSpPr>
            <p:spPr bwMode="auto">
              <a:xfrm>
                <a:off x="2499513" y="5002622"/>
                <a:ext cx="91421" cy="91473"/>
              </a:xfrm>
              <a:prstGeom prst="ellipse">
                <a:avLst/>
              </a:prstGeom>
              <a:solidFill>
                <a:srgbClr val="008000"/>
              </a:solidFill>
              <a:ln w="9525">
                <a:solidFill>
                  <a:srgbClr val="000000"/>
                </a:solidFill>
                <a:round/>
                <a:headEnd/>
                <a:tailEnd/>
              </a:ln>
            </p:spPr>
            <p:txBody>
              <a:bodyPr/>
              <a:lstStyle/>
              <a:p>
                <a:endParaRPr lang="en-US" sz="1200" dirty="0"/>
              </a:p>
            </p:txBody>
          </p:sp>
          <p:sp>
            <p:nvSpPr>
              <p:cNvPr id="27" name="Oval 48"/>
              <p:cNvSpPr>
                <a:spLocks noChangeArrowheads="1"/>
              </p:cNvSpPr>
              <p:nvPr/>
            </p:nvSpPr>
            <p:spPr bwMode="auto">
              <a:xfrm>
                <a:off x="2773775" y="5164605"/>
                <a:ext cx="91421" cy="91473"/>
              </a:xfrm>
              <a:prstGeom prst="ellipse">
                <a:avLst/>
              </a:prstGeom>
              <a:solidFill>
                <a:srgbClr val="008000"/>
              </a:solidFill>
              <a:ln w="9525">
                <a:solidFill>
                  <a:srgbClr val="000000"/>
                </a:solidFill>
                <a:round/>
                <a:headEnd/>
                <a:tailEnd/>
              </a:ln>
            </p:spPr>
            <p:txBody>
              <a:bodyPr/>
              <a:lstStyle/>
              <a:p>
                <a:endParaRPr lang="en-US" sz="1200" dirty="0"/>
              </a:p>
            </p:txBody>
          </p:sp>
          <p:sp>
            <p:nvSpPr>
              <p:cNvPr id="28" name="Oval 49"/>
              <p:cNvSpPr>
                <a:spLocks noChangeArrowheads="1"/>
              </p:cNvSpPr>
              <p:nvPr/>
            </p:nvSpPr>
            <p:spPr bwMode="auto">
              <a:xfrm>
                <a:off x="2927413" y="4111152"/>
                <a:ext cx="90151" cy="90203"/>
              </a:xfrm>
              <a:prstGeom prst="ellipse">
                <a:avLst/>
              </a:prstGeom>
              <a:solidFill>
                <a:srgbClr val="FF6600"/>
              </a:solidFill>
              <a:ln w="9525">
                <a:solidFill>
                  <a:srgbClr val="000000"/>
                </a:solidFill>
                <a:round/>
                <a:headEnd/>
                <a:tailEnd/>
              </a:ln>
            </p:spPr>
            <p:txBody>
              <a:bodyPr/>
              <a:lstStyle/>
              <a:p>
                <a:endParaRPr lang="en-US" sz="1200" dirty="0"/>
              </a:p>
            </p:txBody>
          </p:sp>
          <p:sp>
            <p:nvSpPr>
              <p:cNvPr id="29" name="Oval 50"/>
              <p:cNvSpPr>
                <a:spLocks noChangeArrowheads="1"/>
              </p:cNvSpPr>
              <p:nvPr/>
            </p:nvSpPr>
            <p:spPr bwMode="auto">
              <a:xfrm>
                <a:off x="2926143" y="4437025"/>
                <a:ext cx="90151" cy="90203"/>
              </a:xfrm>
              <a:prstGeom prst="ellipse">
                <a:avLst/>
              </a:prstGeom>
              <a:solidFill>
                <a:srgbClr val="FF6600"/>
              </a:solidFill>
              <a:ln w="9525">
                <a:solidFill>
                  <a:srgbClr val="000000"/>
                </a:solidFill>
                <a:round/>
                <a:headEnd/>
                <a:tailEnd/>
              </a:ln>
            </p:spPr>
            <p:txBody>
              <a:bodyPr/>
              <a:lstStyle/>
              <a:p>
                <a:endParaRPr lang="en-US" sz="1200" dirty="0"/>
              </a:p>
            </p:txBody>
          </p:sp>
          <p:sp>
            <p:nvSpPr>
              <p:cNvPr id="30" name="Oval 51"/>
              <p:cNvSpPr>
                <a:spLocks noChangeArrowheads="1"/>
              </p:cNvSpPr>
              <p:nvPr/>
            </p:nvSpPr>
            <p:spPr bwMode="auto">
              <a:xfrm>
                <a:off x="2926143" y="4772426"/>
                <a:ext cx="90151" cy="90203"/>
              </a:xfrm>
              <a:prstGeom prst="ellipse">
                <a:avLst/>
              </a:prstGeom>
              <a:solidFill>
                <a:srgbClr val="FF6600"/>
              </a:solidFill>
              <a:ln w="9525">
                <a:solidFill>
                  <a:srgbClr val="000000"/>
                </a:solidFill>
                <a:round/>
                <a:headEnd/>
                <a:tailEnd/>
              </a:ln>
            </p:spPr>
            <p:txBody>
              <a:bodyPr/>
              <a:lstStyle/>
              <a:p>
                <a:endParaRPr lang="en-US" sz="1200" dirty="0"/>
              </a:p>
            </p:txBody>
          </p:sp>
          <p:sp>
            <p:nvSpPr>
              <p:cNvPr id="31" name="Oval 52"/>
              <p:cNvSpPr>
                <a:spLocks noChangeArrowheads="1"/>
              </p:cNvSpPr>
              <p:nvPr/>
            </p:nvSpPr>
            <p:spPr bwMode="auto">
              <a:xfrm>
                <a:off x="2926143" y="5092582"/>
                <a:ext cx="90151" cy="90203"/>
              </a:xfrm>
              <a:prstGeom prst="ellipse">
                <a:avLst/>
              </a:prstGeom>
              <a:solidFill>
                <a:srgbClr val="FF6600"/>
              </a:solidFill>
              <a:ln w="9525">
                <a:solidFill>
                  <a:srgbClr val="000000"/>
                </a:solidFill>
                <a:round/>
                <a:headEnd/>
                <a:tailEnd/>
              </a:ln>
            </p:spPr>
            <p:txBody>
              <a:bodyPr/>
              <a:lstStyle/>
              <a:p>
                <a:endParaRPr lang="en-US" sz="1200" dirty="0"/>
              </a:p>
            </p:txBody>
          </p:sp>
        </p:grpSp>
        <p:sp>
          <p:nvSpPr>
            <p:cNvPr id="11" name="Line 8"/>
            <p:cNvSpPr>
              <a:spLocks noChangeShapeType="1"/>
            </p:cNvSpPr>
            <p:nvPr/>
          </p:nvSpPr>
          <p:spPr bwMode="auto">
            <a:xfrm rot="18000000" flipV="1">
              <a:off x="1625301" y="2787690"/>
              <a:ext cx="0" cy="3467642"/>
            </a:xfrm>
            <a:prstGeom prst="line">
              <a:avLst/>
            </a:prstGeom>
            <a:noFill/>
            <a:ln w="25400">
              <a:solidFill>
                <a:srgbClr val="0000E6"/>
              </a:solidFill>
              <a:round/>
              <a:headEnd/>
              <a:tailEnd type="triangle" w="lg" len="lg"/>
            </a:ln>
          </p:spPr>
          <p:txBody>
            <a:bodyPr/>
            <a:lstStyle/>
            <a:p>
              <a:endParaRPr lang="en-US" sz="1200" dirty="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3"/>
          <p:cNvSpPr>
            <a:spLocks noChangeAspect="1" noChangeArrowheads="1"/>
          </p:cNvSpPr>
          <p:nvPr/>
        </p:nvSpPr>
        <p:spPr bwMode="auto">
          <a:xfrm>
            <a:off x="2595447" y="6171624"/>
            <a:ext cx="66693" cy="71125"/>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200" dirty="0"/>
          </a:p>
        </p:txBody>
      </p:sp>
      <p:sp>
        <p:nvSpPr>
          <p:cNvPr id="11" name="Arc 4"/>
          <p:cNvSpPr>
            <a:spLocks/>
          </p:cNvSpPr>
          <p:nvPr/>
        </p:nvSpPr>
        <p:spPr bwMode="auto">
          <a:xfrm flipH="1">
            <a:off x="4074770" y="4537020"/>
            <a:ext cx="1447565" cy="1666357"/>
          </a:xfrm>
          <a:custGeom>
            <a:avLst/>
            <a:gdLst>
              <a:gd name="G0" fmla="+- 0 0 0"/>
              <a:gd name="G1" fmla="+- 21600 0 0"/>
              <a:gd name="G2" fmla="+- 21600 0 0"/>
              <a:gd name="T0" fmla="*/ 0 w 18734"/>
              <a:gd name="T1" fmla="*/ 0 h 21600"/>
              <a:gd name="T2" fmla="*/ 18734 w 18734"/>
              <a:gd name="T3" fmla="*/ 10849 h 21600"/>
              <a:gd name="T4" fmla="*/ 0 w 18734"/>
              <a:gd name="T5" fmla="*/ 21600 h 21600"/>
            </a:gdLst>
            <a:ahLst/>
            <a:cxnLst>
              <a:cxn ang="0">
                <a:pos x="T0" y="T1"/>
              </a:cxn>
              <a:cxn ang="0">
                <a:pos x="T2" y="T3"/>
              </a:cxn>
              <a:cxn ang="0">
                <a:pos x="T4" y="T5"/>
              </a:cxn>
            </a:cxnLst>
            <a:rect l="0" t="0" r="r" b="b"/>
            <a:pathLst>
              <a:path w="18734" h="21600" fill="none" extrusionOk="0">
                <a:moveTo>
                  <a:pt x="-1" y="0"/>
                </a:moveTo>
                <a:cubicBezTo>
                  <a:pt x="7737" y="0"/>
                  <a:pt x="14883" y="4138"/>
                  <a:pt x="18734" y="10848"/>
                </a:cubicBezTo>
              </a:path>
              <a:path w="18734" h="21600" stroke="0" extrusionOk="0">
                <a:moveTo>
                  <a:pt x="-1" y="0"/>
                </a:moveTo>
                <a:cubicBezTo>
                  <a:pt x="7737" y="0"/>
                  <a:pt x="14883" y="4138"/>
                  <a:pt x="18734" y="10848"/>
                </a:cubicBezTo>
                <a:lnTo>
                  <a:pt x="0" y="21600"/>
                </a:lnTo>
                <a:close/>
              </a:path>
            </a:pathLst>
          </a:custGeom>
          <a:solidFill>
            <a:srgbClr val="8BFFFF"/>
          </a:solidFill>
          <a:ln w="9525">
            <a:noFill/>
            <a:round/>
            <a:headEnd/>
            <a:tailEnd/>
          </a:ln>
        </p:spPr>
        <p:txBody>
          <a:bodyPr vert="horz" wrap="square" lIns="91440" tIns="45720" rIns="91440" bIns="45720" numCol="1" anchor="t" anchorCtr="0" compatLnSpc="1">
            <a:prstTxWarp prst="textNoShape">
              <a:avLst/>
            </a:prstTxWarp>
          </a:bodyPr>
          <a:lstStyle/>
          <a:p>
            <a:endParaRPr lang="en-US" sz="1200" dirty="0"/>
          </a:p>
        </p:txBody>
      </p:sp>
      <p:sp>
        <p:nvSpPr>
          <p:cNvPr id="12" name="AutoShape 5"/>
          <p:cNvSpPr>
            <a:spLocks noChangeArrowheads="1"/>
          </p:cNvSpPr>
          <p:nvPr/>
        </p:nvSpPr>
        <p:spPr bwMode="auto">
          <a:xfrm rot="9000000">
            <a:off x="4325665" y="4853907"/>
            <a:ext cx="1667336" cy="1447266"/>
          </a:xfrm>
          <a:prstGeom prst="triangle">
            <a:avLst>
              <a:gd name="adj" fmla="val 50000"/>
            </a:avLst>
          </a:prstGeom>
          <a:solidFill>
            <a:srgbClr val="FFF2EB"/>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1200" dirty="0"/>
          </a:p>
        </p:txBody>
      </p:sp>
      <p:sp>
        <p:nvSpPr>
          <p:cNvPr id="13" name="Text Box 6"/>
          <p:cNvSpPr txBox="1">
            <a:spLocks noChangeArrowheads="1"/>
          </p:cNvSpPr>
          <p:nvPr/>
        </p:nvSpPr>
        <p:spPr bwMode="auto">
          <a:xfrm>
            <a:off x="3316371" y="5512448"/>
            <a:ext cx="711397" cy="788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400" b="1" i="0" u="none" strike="noStrike" cap="none" normalizeH="0" baseline="0" dirty="0" smtClean="0">
                <a:ln>
                  <a:noFill/>
                </a:ln>
                <a:solidFill>
                  <a:srgbClr val="FFC000"/>
                </a:solidFill>
                <a:effectLst/>
                <a:latin typeface="Calibri" pitchFamily="34" charset="0"/>
              </a:rPr>
              <a:t>A</a:t>
            </a:r>
            <a:endParaRPr kumimoji="0" lang="en-US" sz="4400" b="0" i="0" u="none" strike="noStrike" cap="none" normalizeH="0" baseline="0" dirty="0" smtClean="0">
              <a:ln>
                <a:noFill/>
              </a:ln>
              <a:solidFill>
                <a:schemeClr val="tx1"/>
              </a:solidFill>
              <a:effectLst/>
              <a:latin typeface="Arial" pitchFamily="34" charset="0"/>
            </a:endParaRPr>
          </a:p>
        </p:txBody>
      </p:sp>
      <p:sp>
        <p:nvSpPr>
          <p:cNvPr id="14" name="Oval 7"/>
          <p:cNvSpPr>
            <a:spLocks noChangeAspect="1" noChangeArrowheads="1"/>
          </p:cNvSpPr>
          <p:nvPr/>
        </p:nvSpPr>
        <p:spPr bwMode="auto">
          <a:xfrm>
            <a:off x="4246268" y="5224138"/>
            <a:ext cx="66693" cy="71125"/>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200" dirty="0"/>
          </a:p>
        </p:txBody>
      </p:sp>
      <p:sp>
        <p:nvSpPr>
          <p:cNvPr id="15" name="Text Box 8"/>
          <p:cNvSpPr txBox="1">
            <a:spLocks noChangeArrowheads="1"/>
          </p:cNvSpPr>
          <p:nvPr/>
        </p:nvSpPr>
        <p:spPr bwMode="auto">
          <a:xfrm>
            <a:off x="5460723" y="5997622"/>
            <a:ext cx="307425"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o</a:t>
            </a:r>
            <a:endParaRPr kumimoji="0" lang="en-US" sz="1200" b="0" i="0" u="none" strike="noStrike" cap="none" normalizeH="0" baseline="0" dirty="0" smtClean="0">
              <a:ln>
                <a:noFill/>
              </a:ln>
              <a:solidFill>
                <a:schemeClr val="tx1"/>
              </a:solidFill>
              <a:effectLst/>
              <a:latin typeface="Arial" pitchFamily="34" charset="0"/>
            </a:endParaRPr>
          </a:p>
        </p:txBody>
      </p:sp>
      <p:sp>
        <p:nvSpPr>
          <p:cNvPr id="16" name="Line 9"/>
          <p:cNvSpPr>
            <a:spLocks noChangeAspect="1" noChangeShapeType="1"/>
          </p:cNvSpPr>
          <p:nvPr/>
        </p:nvSpPr>
        <p:spPr bwMode="auto">
          <a:xfrm rot="18000000" flipV="1">
            <a:off x="4201170" y="3695224"/>
            <a:ext cx="635" cy="3503628"/>
          </a:xfrm>
          <a:prstGeom prst="line">
            <a:avLst/>
          </a:prstGeom>
          <a:noFill/>
          <a:ln w="9525">
            <a:solidFill>
              <a:srgbClr val="CC66FF"/>
            </a:solidFill>
            <a:round/>
            <a:headEnd/>
            <a:tailEnd type="diamond" w="lg" len="lg"/>
          </a:ln>
        </p:spPr>
        <p:txBody>
          <a:bodyPr vert="horz" wrap="square" lIns="91440" tIns="45720" rIns="91440" bIns="45720" numCol="1" anchor="t" anchorCtr="0" compatLnSpc="1">
            <a:prstTxWarp prst="textNoShape">
              <a:avLst/>
            </a:prstTxWarp>
          </a:bodyPr>
          <a:lstStyle/>
          <a:p>
            <a:endParaRPr lang="en-US" sz="1200" dirty="0"/>
          </a:p>
        </p:txBody>
      </p:sp>
      <p:sp>
        <p:nvSpPr>
          <p:cNvPr id="17" name="Oval 10"/>
          <p:cNvSpPr>
            <a:spLocks noChangeAspect="1" noChangeArrowheads="1"/>
          </p:cNvSpPr>
          <p:nvPr/>
        </p:nvSpPr>
        <p:spPr bwMode="auto">
          <a:xfrm>
            <a:off x="4162425" y="5158093"/>
            <a:ext cx="66693" cy="71125"/>
          </a:xfrm>
          <a:prstGeom prst="ellipse">
            <a:avLst/>
          </a:prstGeom>
          <a:solidFill>
            <a:srgbClr val="0000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200" dirty="0"/>
          </a:p>
        </p:txBody>
      </p:sp>
      <p:sp>
        <p:nvSpPr>
          <p:cNvPr id="18" name="Oval 11"/>
          <p:cNvSpPr>
            <a:spLocks noChangeAspect="1" noChangeArrowheads="1"/>
          </p:cNvSpPr>
          <p:nvPr/>
        </p:nvSpPr>
        <p:spPr bwMode="auto">
          <a:xfrm>
            <a:off x="5471521" y="4488756"/>
            <a:ext cx="97182" cy="104782"/>
          </a:xfrm>
          <a:prstGeom prst="ellipse">
            <a:avLst/>
          </a:prstGeom>
          <a:solidFill>
            <a:srgbClr val="FF66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200" dirty="0"/>
          </a:p>
        </p:txBody>
      </p:sp>
      <p:sp>
        <p:nvSpPr>
          <p:cNvPr id="19" name="Arc 12"/>
          <p:cNvSpPr>
            <a:spLocks noChangeAspect="1"/>
          </p:cNvSpPr>
          <p:nvPr/>
        </p:nvSpPr>
        <p:spPr bwMode="auto">
          <a:xfrm flipH="1">
            <a:off x="3860716" y="4537020"/>
            <a:ext cx="2271387" cy="1988324"/>
          </a:xfrm>
          <a:custGeom>
            <a:avLst/>
            <a:gdLst>
              <a:gd name="G0" fmla="+- 7987 0 0"/>
              <a:gd name="G1" fmla="+- 21600 0 0"/>
              <a:gd name="G2" fmla="+- 21600 0 0"/>
              <a:gd name="T0" fmla="*/ 0 w 29587"/>
              <a:gd name="T1" fmla="*/ 1531 h 25785"/>
              <a:gd name="T2" fmla="*/ 29178 w 29587"/>
              <a:gd name="T3" fmla="*/ 25785 h 25785"/>
              <a:gd name="T4" fmla="*/ 7987 w 29587"/>
              <a:gd name="T5" fmla="*/ 21600 h 25785"/>
            </a:gdLst>
            <a:ahLst/>
            <a:cxnLst>
              <a:cxn ang="0">
                <a:pos x="T0" y="T1"/>
              </a:cxn>
              <a:cxn ang="0">
                <a:pos x="T2" y="T3"/>
              </a:cxn>
              <a:cxn ang="0">
                <a:pos x="T4" y="T5"/>
              </a:cxn>
            </a:cxnLst>
            <a:rect l="0" t="0" r="r" b="b"/>
            <a:pathLst>
              <a:path w="29587" h="25785" fill="none" extrusionOk="0">
                <a:moveTo>
                  <a:pt x="-1" y="1530"/>
                </a:moveTo>
                <a:cubicBezTo>
                  <a:pt x="2541" y="519"/>
                  <a:pt x="5251" y="-1"/>
                  <a:pt x="7987" y="0"/>
                </a:cubicBezTo>
                <a:cubicBezTo>
                  <a:pt x="19916" y="0"/>
                  <a:pt x="29587" y="9670"/>
                  <a:pt x="29587" y="21600"/>
                </a:cubicBezTo>
                <a:cubicBezTo>
                  <a:pt x="29587" y="23004"/>
                  <a:pt x="29449" y="24406"/>
                  <a:pt x="29177" y="25784"/>
                </a:cubicBezTo>
              </a:path>
              <a:path w="29587" h="25785" stroke="0" extrusionOk="0">
                <a:moveTo>
                  <a:pt x="-1" y="1530"/>
                </a:moveTo>
                <a:cubicBezTo>
                  <a:pt x="2541" y="519"/>
                  <a:pt x="5251" y="-1"/>
                  <a:pt x="7987" y="0"/>
                </a:cubicBezTo>
                <a:cubicBezTo>
                  <a:pt x="19916" y="0"/>
                  <a:pt x="29587" y="9670"/>
                  <a:pt x="29587" y="21600"/>
                </a:cubicBezTo>
                <a:cubicBezTo>
                  <a:pt x="29587" y="23004"/>
                  <a:pt x="29449" y="24406"/>
                  <a:pt x="29177" y="25784"/>
                </a:cubicBezTo>
                <a:lnTo>
                  <a:pt x="7987" y="21600"/>
                </a:lnTo>
                <a:close/>
              </a:path>
            </a:pathLst>
          </a:custGeom>
          <a:noFill/>
          <a:ln w="19050">
            <a:solidFill>
              <a:srgbClr val="00B050"/>
            </a:solidFill>
            <a:round/>
            <a:headEnd type="arrow" w="sm" len="sm"/>
            <a:tailEnd type="arrow" w="sm" len="sm"/>
          </a:ln>
        </p:spPr>
        <p:txBody>
          <a:bodyPr vert="horz" wrap="square" lIns="91440" tIns="45720" rIns="91440" bIns="45720" numCol="1" anchor="t" anchorCtr="0" compatLnSpc="1">
            <a:prstTxWarp prst="textNoShape">
              <a:avLst/>
            </a:prstTxWarp>
          </a:bodyPr>
          <a:lstStyle/>
          <a:p>
            <a:endParaRPr lang="en-US" sz="1200" dirty="0"/>
          </a:p>
        </p:txBody>
      </p:sp>
      <p:sp>
        <p:nvSpPr>
          <p:cNvPr id="20" name="Text Box 13"/>
          <p:cNvSpPr txBox="1">
            <a:spLocks noChangeAspect="1" noChangeArrowheads="1"/>
          </p:cNvSpPr>
          <p:nvPr/>
        </p:nvSpPr>
        <p:spPr bwMode="auto">
          <a:xfrm>
            <a:off x="5550918" y="4397310"/>
            <a:ext cx="821282" cy="2749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rPr>
              <a:t>Observer</a:t>
            </a:r>
            <a:endParaRPr kumimoji="0" lang="en-US" sz="1200" b="0" i="0" u="none" strike="noStrike" cap="none" normalizeH="0" baseline="0" dirty="0" smtClean="0">
              <a:ln>
                <a:noFill/>
              </a:ln>
              <a:solidFill>
                <a:schemeClr val="tx1"/>
              </a:solidFill>
              <a:effectLst/>
              <a:latin typeface="Arial" pitchFamily="34" charset="0"/>
            </a:endParaRPr>
          </a:p>
        </p:txBody>
      </p:sp>
      <p:sp>
        <p:nvSpPr>
          <p:cNvPr id="21" name="Line 14"/>
          <p:cNvSpPr>
            <a:spLocks noChangeShapeType="1"/>
          </p:cNvSpPr>
          <p:nvPr/>
        </p:nvSpPr>
        <p:spPr bwMode="auto">
          <a:xfrm flipV="1">
            <a:off x="5521700" y="2002557"/>
            <a:ext cx="635" cy="4464363"/>
          </a:xfrm>
          <a:prstGeom prst="line">
            <a:avLst/>
          </a:prstGeom>
          <a:noFill/>
          <a:ln w="9525">
            <a:solidFill>
              <a:srgbClr val="CC66FF"/>
            </a:solidFill>
            <a:round/>
            <a:headEnd/>
            <a:tailEnd type="diamond" w="med" len="med"/>
          </a:ln>
        </p:spPr>
        <p:txBody>
          <a:bodyPr vert="horz" wrap="square" lIns="91440" tIns="45720" rIns="91440" bIns="45720" numCol="1" anchor="t" anchorCtr="0" compatLnSpc="1">
            <a:prstTxWarp prst="textNoShape">
              <a:avLst/>
            </a:prstTxWarp>
          </a:bodyPr>
          <a:lstStyle/>
          <a:p>
            <a:endParaRPr lang="en-US" sz="1200" dirty="0"/>
          </a:p>
        </p:txBody>
      </p:sp>
      <p:sp>
        <p:nvSpPr>
          <p:cNvPr id="22" name="Line 15"/>
          <p:cNvSpPr>
            <a:spLocks noChangeShapeType="1"/>
          </p:cNvSpPr>
          <p:nvPr/>
        </p:nvSpPr>
        <p:spPr bwMode="auto">
          <a:xfrm rot="1800000" flipH="1" flipV="1">
            <a:off x="4809668" y="2652208"/>
            <a:ext cx="0" cy="2909139"/>
          </a:xfrm>
          <a:prstGeom prst="line">
            <a:avLst/>
          </a:prstGeom>
          <a:noFill/>
          <a:ln w="9525">
            <a:solidFill>
              <a:srgbClr val="416BBF"/>
            </a:solidFill>
            <a:round/>
            <a:headEnd type="none" w="lg" len="lg"/>
            <a:tailEnd type="arrow" w="lg" len="lg"/>
          </a:ln>
        </p:spPr>
        <p:txBody>
          <a:bodyPr vert="horz" wrap="square" lIns="91440" tIns="45720" rIns="91440" bIns="45720" numCol="1" anchor="t" anchorCtr="0" compatLnSpc="1">
            <a:prstTxWarp prst="textNoShape">
              <a:avLst/>
            </a:prstTxWarp>
          </a:bodyPr>
          <a:lstStyle/>
          <a:p>
            <a:endParaRPr lang="en-US" sz="1200" dirty="0"/>
          </a:p>
        </p:txBody>
      </p:sp>
      <p:sp>
        <p:nvSpPr>
          <p:cNvPr id="23" name="Line 16"/>
          <p:cNvSpPr>
            <a:spLocks noChangeAspect="1" noChangeShapeType="1"/>
          </p:cNvSpPr>
          <p:nvPr/>
        </p:nvSpPr>
        <p:spPr bwMode="auto">
          <a:xfrm rot="18000000" flipH="1" flipV="1">
            <a:off x="5702725" y="4220681"/>
            <a:ext cx="0" cy="840972"/>
          </a:xfrm>
          <a:prstGeom prst="line">
            <a:avLst/>
          </a:prstGeom>
          <a:noFill/>
          <a:ln w="9525">
            <a:solidFill>
              <a:srgbClr val="FFC000"/>
            </a:solidFill>
            <a:round/>
            <a:headEnd/>
            <a:tailEnd type="oval" w="sm" len="sm"/>
          </a:ln>
        </p:spPr>
        <p:txBody>
          <a:bodyPr vert="horz" wrap="square" lIns="91440" tIns="45720" rIns="91440" bIns="45720" numCol="1" anchor="t" anchorCtr="0" compatLnSpc="1">
            <a:prstTxWarp prst="textNoShape">
              <a:avLst/>
            </a:prstTxWarp>
          </a:bodyPr>
          <a:lstStyle/>
          <a:p>
            <a:endParaRPr lang="en-US" sz="1200" dirty="0"/>
          </a:p>
        </p:txBody>
      </p:sp>
      <p:sp>
        <p:nvSpPr>
          <p:cNvPr id="24" name="Line 17"/>
          <p:cNvSpPr>
            <a:spLocks noChangeShapeType="1"/>
          </p:cNvSpPr>
          <p:nvPr/>
        </p:nvSpPr>
        <p:spPr bwMode="auto">
          <a:xfrm rot="3600000" flipH="1" flipV="1">
            <a:off x="4169411" y="3539632"/>
            <a:ext cx="0" cy="3565875"/>
          </a:xfrm>
          <a:prstGeom prst="line">
            <a:avLst/>
          </a:prstGeom>
          <a:noFill/>
          <a:ln w="9525">
            <a:solidFill>
              <a:srgbClr val="FFC000"/>
            </a:solidFill>
            <a:round/>
            <a:headEnd type="none" w="lg" len="lg"/>
            <a:tailEnd type="oval" w="sm" len="sm"/>
          </a:ln>
        </p:spPr>
        <p:txBody>
          <a:bodyPr vert="horz" wrap="square" lIns="91440" tIns="45720" rIns="91440" bIns="45720" numCol="1" anchor="t" anchorCtr="0" compatLnSpc="1">
            <a:prstTxWarp prst="textNoShape">
              <a:avLst/>
            </a:prstTxWarp>
          </a:bodyPr>
          <a:lstStyle/>
          <a:p>
            <a:endParaRPr lang="en-US" sz="1200" dirty="0"/>
          </a:p>
        </p:txBody>
      </p:sp>
      <p:sp>
        <p:nvSpPr>
          <p:cNvPr id="25" name="Arc 18"/>
          <p:cNvSpPr>
            <a:spLocks noChangeAspect="1"/>
          </p:cNvSpPr>
          <p:nvPr/>
        </p:nvSpPr>
        <p:spPr bwMode="auto">
          <a:xfrm flipH="1">
            <a:off x="5169178" y="5849657"/>
            <a:ext cx="351887" cy="353085"/>
          </a:xfrm>
          <a:custGeom>
            <a:avLst/>
            <a:gdLst>
              <a:gd name="G0" fmla="+- 0 0 0"/>
              <a:gd name="G1" fmla="+- 21584 0 0"/>
              <a:gd name="G2" fmla="+- 21600 0 0"/>
              <a:gd name="T0" fmla="*/ 836 w 21598"/>
              <a:gd name="T1" fmla="*/ 0 h 21584"/>
              <a:gd name="T2" fmla="*/ 21598 w 21598"/>
              <a:gd name="T3" fmla="*/ 21294 h 21584"/>
              <a:gd name="T4" fmla="*/ 0 w 21598"/>
              <a:gd name="T5" fmla="*/ 21584 h 21584"/>
            </a:gdLst>
            <a:ahLst/>
            <a:cxnLst>
              <a:cxn ang="0">
                <a:pos x="T0" y="T1"/>
              </a:cxn>
              <a:cxn ang="0">
                <a:pos x="T2" y="T3"/>
              </a:cxn>
              <a:cxn ang="0">
                <a:pos x="T4" y="T5"/>
              </a:cxn>
            </a:cxnLst>
            <a:rect l="0" t="0" r="r" b="b"/>
            <a:pathLst>
              <a:path w="21598" h="21584" fill="none" extrusionOk="0">
                <a:moveTo>
                  <a:pt x="835" y="0"/>
                </a:moveTo>
                <a:cubicBezTo>
                  <a:pt x="12319" y="444"/>
                  <a:pt x="21443" y="9803"/>
                  <a:pt x="21598" y="21293"/>
                </a:cubicBezTo>
              </a:path>
              <a:path w="21598" h="21584" stroke="0" extrusionOk="0">
                <a:moveTo>
                  <a:pt x="835" y="0"/>
                </a:moveTo>
                <a:cubicBezTo>
                  <a:pt x="12319" y="444"/>
                  <a:pt x="21443" y="9803"/>
                  <a:pt x="21598" y="21293"/>
                </a:cubicBezTo>
                <a:lnTo>
                  <a:pt x="0" y="21584"/>
                </a:lnTo>
                <a:close/>
              </a:path>
            </a:pathLst>
          </a:custGeom>
          <a:noFill/>
          <a:ln w="6350">
            <a:solidFill>
              <a:srgbClr val="FF0000"/>
            </a:solidFill>
            <a:prstDash val="dash"/>
            <a:round/>
            <a:headEnd/>
            <a:tailEnd type="stealth" w="med" len="med"/>
          </a:ln>
        </p:spPr>
        <p:txBody>
          <a:bodyPr vert="horz" wrap="square" lIns="91440" tIns="45720" rIns="91440" bIns="45720" numCol="1" anchor="t" anchorCtr="0" compatLnSpc="1">
            <a:prstTxWarp prst="textNoShape">
              <a:avLst/>
            </a:prstTxWarp>
          </a:bodyPr>
          <a:lstStyle/>
          <a:p>
            <a:endParaRPr lang="en-US" sz="1200" dirty="0"/>
          </a:p>
        </p:txBody>
      </p:sp>
      <p:sp>
        <p:nvSpPr>
          <p:cNvPr id="26" name="Text Box 19"/>
          <p:cNvSpPr txBox="1">
            <a:spLocks noChangeArrowheads="1"/>
          </p:cNvSpPr>
          <p:nvPr/>
        </p:nvSpPr>
        <p:spPr bwMode="auto">
          <a:xfrm>
            <a:off x="5287955" y="5857277"/>
            <a:ext cx="274396"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FF0000"/>
                </a:solidFill>
                <a:effectLst/>
                <a:latin typeface="Symbol" pitchFamily="18" charset="2"/>
              </a:rPr>
              <a:t>s</a:t>
            </a:r>
            <a:endParaRPr kumimoji="0" lang="en-US" sz="1200" b="0" i="0" u="none" strike="noStrike" cap="none" normalizeH="0" baseline="0" dirty="0" smtClean="0">
              <a:ln>
                <a:noFill/>
              </a:ln>
              <a:solidFill>
                <a:schemeClr val="tx1"/>
              </a:solidFill>
              <a:effectLst/>
              <a:latin typeface="Arial" pitchFamily="34" charset="0"/>
            </a:endParaRPr>
          </a:p>
        </p:txBody>
      </p:sp>
      <p:sp>
        <p:nvSpPr>
          <p:cNvPr id="27" name="Text Box 20"/>
          <p:cNvSpPr txBox="1">
            <a:spLocks noChangeArrowheads="1"/>
          </p:cNvSpPr>
          <p:nvPr/>
        </p:nvSpPr>
        <p:spPr bwMode="auto">
          <a:xfrm>
            <a:off x="4725190" y="3380604"/>
            <a:ext cx="553873"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70C0"/>
                </a:solidFill>
                <a:effectLst/>
                <a:latin typeface="Calibri" pitchFamily="34" charset="0"/>
              </a:rPr>
              <a:t>Svl</a:t>
            </a:r>
            <a:r>
              <a:rPr kumimoji="0" lang="en-US" sz="1200" b="1" i="0" u="none" strike="noStrike" cap="none" normalizeH="0" baseline="-25000" dirty="0" smtClean="0">
                <a:ln>
                  <a:noFill/>
                </a:ln>
                <a:solidFill>
                  <a:srgbClr val="0070C0"/>
                </a:solidFill>
                <a:effectLst/>
                <a:latin typeface="Calibri" pitchFamily="34" charset="0"/>
              </a:rPr>
              <a:t>60</a:t>
            </a:r>
            <a:endParaRPr kumimoji="0" lang="en-US" sz="1200" b="0" i="0" u="none" strike="noStrike" cap="none" normalizeH="0" baseline="0" dirty="0" smtClean="0">
              <a:ln>
                <a:noFill/>
              </a:ln>
              <a:solidFill>
                <a:schemeClr val="tx1"/>
              </a:solidFill>
              <a:effectLst/>
              <a:latin typeface="Arial" pitchFamily="34" charset="0"/>
            </a:endParaRPr>
          </a:p>
        </p:txBody>
      </p:sp>
      <p:sp>
        <p:nvSpPr>
          <p:cNvPr id="28" name="Text Box 21"/>
          <p:cNvSpPr txBox="1">
            <a:spLocks noChangeArrowheads="1"/>
          </p:cNvSpPr>
          <p:nvPr/>
        </p:nvSpPr>
        <p:spPr bwMode="auto">
          <a:xfrm>
            <a:off x="4790613" y="4028349"/>
            <a:ext cx="697423"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70C0"/>
                </a:solidFill>
                <a:effectLst/>
                <a:latin typeface="Calibri" pitchFamily="34" charset="0"/>
              </a:rPr>
              <a:t>Svil  </a:t>
            </a:r>
            <a:r>
              <a:rPr kumimoji="0" lang="en-US" sz="1200" b="1" i="0" u="none" strike="noStrike" cap="none" normalizeH="0" baseline="-25000" dirty="0" smtClean="0">
                <a:ln>
                  <a:noFill/>
                </a:ln>
                <a:solidFill>
                  <a:srgbClr val="0070C0"/>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29" name="Text Box 22"/>
          <p:cNvSpPr txBox="1">
            <a:spLocks noChangeArrowheads="1"/>
          </p:cNvSpPr>
          <p:nvPr/>
        </p:nvSpPr>
        <p:spPr bwMode="auto">
          <a:xfrm>
            <a:off x="5460723" y="2085113"/>
            <a:ext cx="546251"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tob</a:t>
            </a:r>
            <a:endParaRPr kumimoji="0" lang="en-US" sz="1200" b="0" i="0" u="none" strike="noStrike" cap="none" normalizeH="0" baseline="0" dirty="0" smtClean="0">
              <a:ln>
                <a:noFill/>
              </a:ln>
              <a:solidFill>
                <a:schemeClr val="tx1"/>
              </a:solidFill>
              <a:effectLst/>
              <a:latin typeface="Arial" pitchFamily="34" charset="0"/>
            </a:endParaRPr>
          </a:p>
        </p:txBody>
      </p:sp>
      <p:sp>
        <p:nvSpPr>
          <p:cNvPr id="30" name="Text Box 23"/>
          <p:cNvSpPr txBox="1">
            <a:spLocks noChangeArrowheads="1"/>
          </p:cNvSpPr>
          <p:nvPr/>
        </p:nvSpPr>
        <p:spPr bwMode="auto">
          <a:xfrm>
            <a:off x="2896520" y="4544640"/>
            <a:ext cx="461137"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tl</a:t>
            </a:r>
            <a:r>
              <a:rPr kumimoji="0" lang="en-US" sz="1200" b="1" i="0" u="none" strike="noStrike" cap="none" normalizeH="0" baseline="-25000" dirty="0" smtClean="0">
                <a:ln>
                  <a:noFill/>
                </a:ln>
                <a:solidFill>
                  <a:srgbClr val="DA3BFF"/>
                </a:solidFill>
                <a:effectLst/>
                <a:latin typeface="Calibri" pitchFamily="34" charset="0"/>
              </a:rPr>
              <a:t>60</a:t>
            </a:r>
            <a:endParaRPr kumimoji="0" lang="en-US" sz="1200" b="0" i="0" u="none" strike="noStrike" cap="none" normalizeH="0" baseline="0" dirty="0" smtClean="0">
              <a:ln>
                <a:noFill/>
              </a:ln>
              <a:solidFill>
                <a:schemeClr val="tx1"/>
              </a:solidFill>
              <a:effectLst/>
              <a:latin typeface="Arial" pitchFamily="34" charset="0"/>
            </a:endParaRPr>
          </a:p>
        </p:txBody>
      </p:sp>
      <p:sp>
        <p:nvSpPr>
          <p:cNvPr id="31" name="Text Box 24"/>
          <p:cNvSpPr txBox="1">
            <a:spLocks noChangeArrowheads="1"/>
          </p:cNvSpPr>
          <p:nvPr/>
        </p:nvSpPr>
        <p:spPr bwMode="auto">
          <a:xfrm>
            <a:off x="3253488" y="4241724"/>
            <a:ext cx="461137"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tl</a:t>
            </a:r>
            <a:r>
              <a:rPr kumimoji="0" lang="en-US" sz="1200" b="1" i="0" u="none" strike="noStrike" cap="none" normalizeH="0" baseline="-25000" dirty="0" smtClean="0">
                <a:ln>
                  <a:noFill/>
                </a:ln>
                <a:solidFill>
                  <a:srgbClr val="DA3BFF"/>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32" name="Text Box 25"/>
          <p:cNvSpPr txBox="1">
            <a:spLocks noChangeArrowheads="1"/>
          </p:cNvSpPr>
          <p:nvPr/>
        </p:nvSpPr>
        <p:spPr bwMode="auto">
          <a:xfrm>
            <a:off x="4634360" y="5705502"/>
            <a:ext cx="307425"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r</a:t>
            </a:r>
            <a:endParaRPr kumimoji="0" lang="en-US" sz="1200" b="0" i="0" u="none" strike="noStrike" cap="none" normalizeH="0" baseline="0" dirty="0" smtClean="0">
              <a:ln>
                <a:noFill/>
              </a:ln>
              <a:solidFill>
                <a:schemeClr val="tx1"/>
              </a:solidFill>
              <a:effectLst/>
              <a:latin typeface="Arial" pitchFamily="34" charset="0"/>
            </a:endParaRPr>
          </a:p>
        </p:txBody>
      </p:sp>
      <p:sp>
        <p:nvSpPr>
          <p:cNvPr id="33" name="Text Box 26"/>
          <p:cNvSpPr txBox="1">
            <a:spLocks noChangeArrowheads="1"/>
          </p:cNvSpPr>
          <p:nvPr/>
        </p:nvSpPr>
        <p:spPr bwMode="auto">
          <a:xfrm>
            <a:off x="5449290" y="4756110"/>
            <a:ext cx="307425"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r</a:t>
            </a:r>
            <a:endParaRPr kumimoji="0" lang="en-US" sz="1200" b="0" i="0" u="none" strike="noStrike" cap="none" normalizeH="0" baseline="0" dirty="0" smtClean="0">
              <a:ln>
                <a:noFill/>
              </a:ln>
              <a:solidFill>
                <a:schemeClr val="tx1"/>
              </a:solidFill>
              <a:effectLst/>
              <a:latin typeface="Arial" pitchFamily="34" charset="0"/>
            </a:endParaRPr>
          </a:p>
        </p:txBody>
      </p:sp>
      <p:sp>
        <p:nvSpPr>
          <p:cNvPr id="34" name="Text Box 27"/>
          <p:cNvSpPr txBox="1">
            <a:spLocks noChangeArrowheads="1"/>
          </p:cNvSpPr>
          <p:nvPr/>
        </p:nvSpPr>
        <p:spPr bwMode="auto">
          <a:xfrm>
            <a:off x="4678822" y="5415921"/>
            <a:ext cx="535453"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rw</a:t>
            </a:r>
            <a:r>
              <a:rPr kumimoji="0" lang="en-US" sz="1200" b="1" i="0" u="none" strike="noStrike" cap="none" normalizeH="0" baseline="-25000" dirty="0" smtClean="0">
                <a:ln>
                  <a:noFill/>
                </a:ln>
                <a:solidFill>
                  <a:srgbClr val="DA3BFF"/>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35" name="Text Box 28"/>
          <p:cNvSpPr txBox="1">
            <a:spLocks noChangeArrowheads="1"/>
          </p:cNvSpPr>
          <p:nvPr/>
        </p:nvSpPr>
        <p:spPr bwMode="auto">
          <a:xfrm>
            <a:off x="4095731" y="5200641"/>
            <a:ext cx="469395" cy="288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FFC000"/>
                </a:solidFill>
                <a:effectLst/>
                <a:latin typeface="Calibri" pitchFamily="34" charset="0"/>
              </a:rPr>
              <a:t>n</a:t>
            </a:r>
            <a:r>
              <a:rPr kumimoji="0" lang="en-US" sz="1200" b="1" i="0" u="none" strike="noStrike" cap="none" normalizeH="0" baseline="-25000" dirty="0" smtClean="0">
                <a:ln>
                  <a:noFill/>
                </a:ln>
                <a:solidFill>
                  <a:srgbClr val="FFC000"/>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36" name="Line 29"/>
          <p:cNvSpPr>
            <a:spLocks noChangeAspect="1" noChangeShapeType="1"/>
          </p:cNvSpPr>
          <p:nvPr/>
        </p:nvSpPr>
        <p:spPr bwMode="auto">
          <a:xfrm rot="5400000" flipH="1" flipV="1">
            <a:off x="4102083" y="3844518"/>
            <a:ext cx="0" cy="2938957"/>
          </a:xfrm>
          <a:prstGeom prst="line">
            <a:avLst/>
          </a:prstGeom>
          <a:noFill/>
          <a:ln w="9525">
            <a:solidFill>
              <a:srgbClr val="416BBF"/>
            </a:solidFill>
            <a:round/>
            <a:headEnd type="none" w="sm" len="lg"/>
            <a:tailEnd type="arrow" w="sm" len="lg"/>
          </a:ln>
        </p:spPr>
        <p:txBody>
          <a:bodyPr vert="horz" wrap="square" lIns="91440" tIns="45720" rIns="91440" bIns="45720" numCol="1" anchor="t" anchorCtr="0" compatLnSpc="1">
            <a:prstTxWarp prst="textNoShape">
              <a:avLst/>
            </a:prstTxWarp>
          </a:bodyPr>
          <a:lstStyle/>
          <a:p>
            <a:endParaRPr lang="en-US" sz="1200" dirty="0"/>
          </a:p>
        </p:txBody>
      </p:sp>
      <p:sp>
        <p:nvSpPr>
          <p:cNvPr id="37" name="Line 30"/>
          <p:cNvSpPr>
            <a:spLocks noChangeShapeType="1"/>
          </p:cNvSpPr>
          <p:nvPr/>
        </p:nvSpPr>
        <p:spPr bwMode="auto">
          <a:xfrm rot="3600000" flipH="1" flipV="1">
            <a:off x="4074770" y="2806814"/>
            <a:ext cx="635" cy="3342928"/>
          </a:xfrm>
          <a:prstGeom prst="line">
            <a:avLst/>
          </a:prstGeom>
          <a:noFill/>
          <a:ln w="9525">
            <a:solidFill>
              <a:srgbClr val="FFC000"/>
            </a:solidFill>
            <a:round/>
            <a:headEnd/>
            <a:tailEnd type="oval" w="sm" len="lg"/>
          </a:ln>
        </p:spPr>
        <p:txBody>
          <a:bodyPr vert="horz" wrap="square" lIns="91440" tIns="45720" rIns="91440" bIns="45720" numCol="1" anchor="t" anchorCtr="0" compatLnSpc="1">
            <a:prstTxWarp prst="textNoShape">
              <a:avLst/>
            </a:prstTxWarp>
          </a:bodyPr>
          <a:lstStyle/>
          <a:p>
            <a:endParaRPr lang="en-US" sz="1200" dirty="0"/>
          </a:p>
        </p:txBody>
      </p:sp>
      <p:sp>
        <p:nvSpPr>
          <p:cNvPr id="38" name="Line 31"/>
          <p:cNvSpPr>
            <a:spLocks noChangeAspect="1" noChangeShapeType="1"/>
          </p:cNvSpPr>
          <p:nvPr/>
        </p:nvSpPr>
        <p:spPr bwMode="auto">
          <a:xfrm rot="5400000" flipH="1" flipV="1">
            <a:off x="3916612" y="4065375"/>
            <a:ext cx="0" cy="4283623"/>
          </a:xfrm>
          <a:prstGeom prst="line">
            <a:avLst/>
          </a:prstGeom>
          <a:noFill/>
          <a:ln w="9525">
            <a:solidFill>
              <a:srgbClr val="416BBF"/>
            </a:solidFill>
            <a:round/>
            <a:headEnd type="arrow" w="sm" len="sm"/>
            <a:tailEnd type="arrow" w="sm" len="sm"/>
          </a:ln>
        </p:spPr>
        <p:txBody>
          <a:bodyPr vert="horz" wrap="square" lIns="91440" tIns="45720" rIns="91440" bIns="45720" numCol="1" anchor="t" anchorCtr="0" compatLnSpc="1">
            <a:prstTxWarp prst="textNoShape">
              <a:avLst/>
            </a:prstTxWarp>
          </a:bodyPr>
          <a:lstStyle/>
          <a:p>
            <a:endParaRPr lang="en-US" sz="1200" dirty="0"/>
          </a:p>
        </p:txBody>
      </p:sp>
      <p:sp>
        <p:nvSpPr>
          <p:cNvPr id="39" name="Text Box 32"/>
          <p:cNvSpPr txBox="1">
            <a:spLocks noChangeArrowheads="1"/>
          </p:cNvSpPr>
          <p:nvPr/>
        </p:nvSpPr>
        <p:spPr bwMode="auto">
          <a:xfrm>
            <a:off x="5448655" y="2680785"/>
            <a:ext cx="632635" cy="3746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Tawo</a:t>
            </a:r>
            <a:r>
              <a:rPr kumimoji="0" lang="en-US" sz="1200" b="1" i="0" u="none" strike="noStrike" cap="none" normalizeH="0" baseline="-25000" dirty="0" smtClean="0">
                <a:ln>
                  <a:noFill/>
                </a:ln>
                <a:solidFill>
                  <a:srgbClr val="DA3BFF"/>
                </a:solidFill>
                <a:effectLst/>
                <a:latin typeface="Calibri" pitchFamily="34" charset="0"/>
              </a:rPr>
              <a:t>60</a:t>
            </a:r>
            <a:endParaRPr kumimoji="0" lang="en-US" sz="1200" b="0" i="0" u="none" strike="noStrike" cap="none" normalizeH="0" baseline="0" dirty="0" smtClean="0">
              <a:ln>
                <a:noFill/>
              </a:ln>
              <a:solidFill>
                <a:schemeClr val="tx1"/>
              </a:solidFill>
              <a:effectLst/>
              <a:latin typeface="Arial" pitchFamily="34" charset="0"/>
            </a:endParaRPr>
          </a:p>
        </p:txBody>
      </p:sp>
      <p:sp>
        <p:nvSpPr>
          <p:cNvPr id="40" name="Text Box 33"/>
          <p:cNvSpPr txBox="1">
            <a:spLocks noChangeArrowheads="1"/>
          </p:cNvSpPr>
          <p:nvPr/>
        </p:nvSpPr>
        <p:spPr bwMode="auto">
          <a:xfrm>
            <a:off x="3729235" y="5236204"/>
            <a:ext cx="456691"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B050"/>
                </a:solidFill>
                <a:effectLst/>
                <a:latin typeface="Calibri" pitchFamily="34" charset="0"/>
              </a:rPr>
              <a:t>p</a:t>
            </a:r>
            <a:r>
              <a:rPr kumimoji="0" lang="en-US" sz="1200" b="1" i="0" u="none" strike="noStrike" cap="none" normalizeH="0" baseline="-25000" dirty="0" smtClean="0">
                <a:ln>
                  <a:noFill/>
                </a:ln>
                <a:solidFill>
                  <a:srgbClr val="00B050"/>
                </a:solidFill>
                <a:effectLst/>
                <a:latin typeface="Calibri" pitchFamily="34" charset="0"/>
              </a:rPr>
              <a:t>60</a:t>
            </a:r>
            <a:endParaRPr kumimoji="0" lang="en-US" sz="1200" b="0" i="0" u="none" strike="noStrike" cap="none" normalizeH="0" baseline="0" dirty="0" smtClean="0">
              <a:ln>
                <a:noFill/>
              </a:ln>
              <a:solidFill>
                <a:schemeClr val="tx1"/>
              </a:solidFill>
              <a:effectLst/>
              <a:latin typeface="Arial" pitchFamily="34" charset="0"/>
            </a:endParaRPr>
          </a:p>
        </p:txBody>
      </p:sp>
      <p:sp>
        <p:nvSpPr>
          <p:cNvPr id="41" name="Text Box 34"/>
          <p:cNvSpPr txBox="1">
            <a:spLocks noChangeArrowheads="1"/>
          </p:cNvSpPr>
          <p:nvPr/>
        </p:nvSpPr>
        <p:spPr bwMode="auto">
          <a:xfrm>
            <a:off x="5424518" y="4258870"/>
            <a:ext cx="355698" cy="26227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B050"/>
                </a:solidFill>
                <a:effectLst/>
                <a:latin typeface="Calibri" pitchFamily="34" charset="0"/>
              </a:rPr>
              <a:t>p</a:t>
            </a:r>
            <a:r>
              <a:rPr kumimoji="0" lang="en-US" sz="1200" b="1" i="0" u="none" strike="noStrike" cap="none" normalizeH="0" baseline="-25000" dirty="0" smtClean="0">
                <a:ln>
                  <a:noFill/>
                </a:ln>
                <a:solidFill>
                  <a:srgbClr val="00B050"/>
                </a:solidFill>
                <a:effectLst/>
                <a:latin typeface="Times New Roman" pitchFamily="18" charset="0"/>
              </a:rPr>
              <a:t>0</a:t>
            </a:r>
            <a:endParaRPr kumimoji="0" lang="en-US" sz="1200" b="0" i="0" u="none" strike="noStrike" cap="none" normalizeH="0" baseline="0" dirty="0" smtClean="0">
              <a:ln>
                <a:noFill/>
              </a:ln>
              <a:solidFill>
                <a:schemeClr val="tx1"/>
              </a:solidFill>
              <a:effectLst/>
              <a:latin typeface="Arial" pitchFamily="34" charset="0"/>
            </a:endParaRPr>
          </a:p>
        </p:txBody>
      </p:sp>
      <p:sp>
        <p:nvSpPr>
          <p:cNvPr id="42" name="Text Box 35"/>
          <p:cNvSpPr txBox="1">
            <a:spLocks noChangeArrowheads="1"/>
          </p:cNvSpPr>
          <p:nvPr/>
        </p:nvSpPr>
        <p:spPr bwMode="auto">
          <a:xfrm>
            <a:off x="5466440" y="5144757"/>
            <a:ext cx="704410" cy="3124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Tswo</a:t>
            </a:r>
            <a:r>
              <a:rPr kumimoji="0" lang="en-US" sz="1200" b="1" i="0" u="none" strike="noStrike" cap="none" normalizeH="0" baseline="-25000" dirty="0" smtClean="0">
                <a:ln>
                  <a:noFill/>
                </a:ln>
                <a:solidFill>
                  <a:srgbClr val="DA3BFF"/>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43" name="Line 36"/>
          <p:cNvSpPr>
            <a:spLocks noChangeShapeType="1"/>
          </p:cNvSpPr>
          <p:nvPr/>
        </p:nvSpPr>
        <p:spPr bwMode="auto">
          <a:xfrm flipH="1" flipV="1">
            <a:off x="4079217" y="2036214"/>
            <a:ext cx="635" cy="3333984"/>
          </a:xfrm>
          <a:prstGeom prst="line">
            <a:avLst/>
          </a:prstGeom>
          <a:noFill/>
          <a:ln w="9525">
            <a:solidFill>
              <a:srgbClr val="FFC000"/>
            </a:solidFill>
            <a:round/>
            <a:headEnd/>
            <a:tailEnd type="oval" w="lg" len="lg"/>
          </a:ln>
        </p:spPr>
        <p:txBody>
          <a:bodyPr vert="horz" wrap="square" lIns="91440" tIns="45720" rIns="91440" bIns="45720" numCol="1" anchor="t" anchorCtr="0" compatLnSpc="1">
            <a:prstTxWarp prst="textNoShape">
              <a:avLst/>
            </a:prstTxWarp>
          </a:bodyPr>
          <a:lstStyle/>
          <a:p>
            <a:endParaRPr lang="en-US" sz="1200" dirty="0"/>
          </a:p>
        </p:txBody>
      </p:sp>
      <p:sp>
        <p:nvSpPr>
          <p:cNvPr id="44" name="Line 37"/>
          <p:cNvSpPr>
            <a:spLocks noChangeShapeType="1"/>
          </p:cNvSpPr>
          <p:nvPr/>
        </p:nvSpPr>
        <p:spPr bwMode="auto">
          <a:xfrm rot="18000000" flipV="1">
            <a:off x="4792519" y="1613102"/>
            <a:ext cx="635" cy="1671782"/>
          </a:xfrm>
          <a:prstGeom prst="line">
            <a:avLst/>
          </a:prstGeom>
          <a:noFill/>
          <a:ln w="9525">
            <a:solidFill>
              <a:srgbClr val="CC66FF"/>
            </a:solidFill>
            <a:round/>
            <a:headEnd/>
            <a:tailEnd type="diamond" w="lg" len="lg"/>
          </a:ln>
        </p:spPr>
        <p:txBody>
          <a:bodyPr vert="horz" wrap="square" lIns="91440" tIns="45720" rIns="91440" bIns="45720" numCol="1" anchor="t" anchorCtr="0" compatLnSpc="1">
            <a:prstTxWarp prst="textNoShape">
              <a:avLst/>
            </a:prstTxWarp>
          </a:bodyPr>
          <a:lstStyle/>
          <a:p>
            <a:endParaRPr lang="en-US" sz="1200" dirty="0"/>
          </a:p>
        </p:txBody>
      </p:sp>
      <p:sp>
        <p:nvSpPr>
          <p:cNvPr id="45" name="Text Box 38"/>
          <p:cNvSpPr txBox="1">
            <a:spLocks noChangeArrowheads="1"/>
          </p:cNvSpPr>
          <p:nvPr/>
        </p:nvSpPr>
        <p:spPr bwMode="auto">
          <a:xfrm>
            <a:off x="4437456" y="2100354"/>
            <a:ext cx="461137"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tl</a:t>
            </a:r>
            <a:r>
              <a:rPr kumimoji="0" lang="en-US" sz="1200" b="1" i="0" u="none" strike="noStrike" cap="none" normalizeH="0" baseline="-25000" dirty="0" smtClean="0">
                <a:ln>
                  <a:noFill/>
                </a:ln>
                <a:solidFill>
                  <a:srgbClr val="DA3BFF"/>
                </a:solidFill>
                <a:effectLst/>
                <a:latin typeface="Calibri" pitchFamily="34" charset="0"/>
              </a:rPr>
              <a:t>60</a:t>
            </a:r>
            <a:endParaRPr kumimoji="0" lang="en-US" sz="1200" b="0" i="0" u="none" strike="noStrike" cap="none" normalizeH="0" baseline="0" dirty="0" smtClean="0">
              <a:ln>
                <a:noFill/>
              </a:ln>
              <a:solidFill>
                <a:schemeClr val="tx1"/>
              </a:solidFill>
              <a:effectLst/>
              <a:latin typeface="Arial" pitchFamily="34" charset="0"/>
            </a:endParaRPr>
          </a:p>
        </p:txBody>
      </p:sp>
      <p:sp>
        <p:nvSpPr>
          <p:cNvPr id="46" name="Text Box 39"/>
          <p:cNvSpPr txBox="1">
            <a:spLocks noChangeArrowheads="1"/>
          </p:cNvSpPr>
          <p:nvPr/>
        </p:nvSpPr>
        <p:spPr bwMode="auto">
          <a:xfrm>
            <a:off x="5502645" y="3481576"/>
            <a:ext cx="797780" cy="3746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DA3BFF"/>
                </a:solidFill>
                <a:effectLst/>
                <a:latin typeface="Calibri" pitchFamily="34" charset="0"/>
              </a:rPr>
              <a:t>Tawo</a:t>
            </a:r>
            <a:r>
              <a:rPr kumimoji="0" lang="en-US" sz="1200" b="1" i="0" u="none" strike="noStrike" cap="none" normalizeH="0" baseline="-25000" dirty="0" smtClean="0">
                <a:ln>
                  <a:noFill/>
                </a:ln>
                <a:solidFill>
                  <a:srgbClr val="DA3BFF"/>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47" name="Oval 40"/>
          <p:cNvSpPr>
            <a:spLocks noChangeAspect="1" noChangeArrowheads="1"/>
          </p:cNvSpPr>
          <p:nvPr/>
        </p:nvSpPr>
        <p:spPr bwMode="auto">
          <a:xfrm>
            <a:off x="4040471" y="5337176"/>
            <a:ext cx="66693" cy="71125"/>
          </a:xfrm>
          <a:prstGeom prst="ellipse">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200" dirty="0"/>
          </a:p>
        </p:txBody>
      </p:sp>
      <p:sp>
        <p:nvSpPr>
          <p:cNvPr id="48" name="Text Box 41"/>
          <p:cNvSpPr txBox="1">
            <a:spLocks noChangeArrowheads="1"/>
          </p:cNvSpPr>
          <p:nvPr/>
        </p:nvSpPr>
        <p:spPr bwMode="auto">
          <a:xfrm>
            <a:off x="3819430" y="5991907"/>
            <a:ext cx="456691"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B050"/>
                </a:solidFill>
                <a:effectLst/>
                <a:latin typeface="Calibri" pitchFamily="34" charset="0"/>
              </a:rPr>
              <a:t>p</a:t>
            </a:r>
            <a:r>
              <a:rPr kumimoji="0" lang="en-US" sz="1200" b="1" i="0" u="none" strike="noStrike" cap="none" normalizeH="0" baseline="-25000" dirty="0" smtClean="0">
                <a:ln>
                  <a:noFill/>
                </a:ln>
                <a:solidFill>
                  <a:srgbClr val="00B050"/>
                </a:solidFill>
                <a:effectLst/>
                <a:latin typeface="Calibri" pitchFamily="34" charset="0"/>
              </a:rPr>
              <a:t>90</a:t>
            </a:r>
            <a:endParaRPr kumimoji="0" lang="en-US" sz="1200" b="0" i="0" u="none" strike="noStrike" cap="none" normalizeH="0" baseline="0" dirty="0" smtClean="0">
              <a:ln>
                <a:noFill/>
              </a:ln>
              <a:solidFill>
                <a:schemeClr val="tx1"/>
              </a:solidFill>
              <a:effectLst/>
              <a:latin typeface="Arial" pitchFamily="34" charset="0"/>
            </a:endParaRPr>
          </a:p>
        </p:txBody>
      </p:sp>
      <p:sp>
        <p:nvSpPr>
          <p:cNvPr id="49" name="Oval 42"/>
          <p:cNvSpPr>
            <a:spLocks noChangeAspect="1" noChangeArrowheads="1"/>
          </p:cNvSpPr>
          <p:nvPr/>
        </p:nvSpPr>
        <p:spPr bwMode="auto">
          <a:xfrm>
            <a:off x="3825146" y="6169719"/>
            <a:ext cx="66693" cy="71125"/>
          </a:xfrm>
          <a:prstGeom prst="ellipse">
            <a:avLst/>
          </a:prstGeom>
          <a:solidFill>
            <a:srgbClr val="0000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1200" dirty="0"/>
          </a:p>
        </p:txBody>
      </p:sp>
      <p:sp>
        <p:nvSpPr>
          <p:cNvPr id="50" name="Text Box 43"/>
          <p:cNvSpPr txBox="1">
            <a:spLocks noChangeArrowheads="1"/>
          </p:cNvSpPr>
          <p:nvPr/>
        </p:nvSpPr>
        <p:spPr bwMode="auto">
          <a:xfrm>
            <a:off x="2987985" y="5229218"/>
            <a:ext cx="649784"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70C0"/>
                </a:solidFill>
                <a:effectLst/>
                <a:latin typeface="Calibri" pitchFamily="34" charset="0"/>
              </a:rPr>
              <a:t>Swo</a:t>
            </a:r>
            <a:r>
              <a:rPr kumimoji="0" lang="en-US" sz="1200" b="1" i="0" u="none" strike="noStrike" cap="none" normalizeH="0" baseline="-25000" dirty="0" smtClean="0">
                <a:ln>
                  <a:noFill/>
                </a:ln>
                <a:solidFill>
                  <a:srgbClr val="0070C0"/>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51" name="Text Box 44"/>
          <p:cNvSpPr txBox="1">
            <a:spLocks noChangeArrowheads="1"/>
          </p:cNvSpPr>
          <p:nvPr/>
        </p:nvSpPr>
        <p:spPr bwMode="auto">
          <a:xfrm>
            <a:off x="3003865" y="5976030"/>
            <a:ext cx="504964"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70C0"/>
                </a:solidFill>
                <a:effectLst/>
                <a:latin typeface="Calibri" pitchFamily="34" charset="0"/>
              </a:rPr>
              <a:t>sn</a:t>
            </a:r>
            <a:r>
              <a:rPr kumimoji="0" lang="en-US" sz="1200" b="1" i="0" u="none" strike="noStrike" cap="none" normalizeH="0" baseline="-25000" dirty="0" smtClean="0">
                <a:ln>
                  <a:noFill/>
                </a:ln>
                <a:solidFill>
                  <a:srgbClr val="0070C0"/>
                </a:solidFill>
                <a:effectLst/>
                <a:latin typeface="Calibri" pitchFamily="34" charset="0"/>
              </a:rPr>
              <a:t>90</a:t>
            </a:r>
            <a:endParaRPr kumimoji="0" lang="en-US" sz="1200" b="0" i="0" u="none" strike="noStrike" cap="none" normalizeH="0" baseline="0" dirty="0" smtClean="0">
              <a:ln>
                <a:noFill/>
              </a:ln>
              <a:solidFill>
                <a:schemeClr val="tx1"/>
              </a:solidFill>
              <a:effectLst/>
              <a:latin typeface="Arial" pitchFamily="34" charset="0"/>
            </a:endParaRPr>
          </a:p>
        </p:txBody>
      </p:sp>
      <p:sp>
        <p:nvSpPr>
          <p:cNvPr id="52" name="Text Box 45"/>
          <p:cNvSpPr txBox="1">
            <a:spLocks noChangeArrowheads="1"/>
          </p:cNvSpPr>
          <p:nvPr/>
        </p:nvSpPr>
        <p:spPr bwMode="auto">
          <a:xfrm>
            <a:off x="4187196" y="2650937"/>
            <a:ext cx="711397" cy="788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400" b="1" i="0" u="none" strike="noStrike" cap="none" normalizeH="0" baseline="0" dirty="0" smtClean="0">
                <a:ln>
                  <a:noFill/>
                </a:ln>
                <a:solidFill>
                  <a:srgbClr val="CC66FF"/>
                </a:solidFill>
                <a:effectLst/>
                <a:latin typeface="Calibri" pitchFamily="34" charset="0"/>
              </a:rPr>
              <a:t>B</a:t>
            </a:r>
            <a:endParaRPr kumimoji="0" lang="en-US" sz="4400" b="0" i="0" u="none" strike="noStrike" cap="none" normalizeH="0" baseline="0" dirty="0" smtClean="0">
              <a:ln>
                <a:noFill/>
              </a:ln>
              <a:solidFill>
                <a:schemeClr val="tx1"/>
              </a:solidFill>
              <a:effectLst/>
              <a:latin typeface="Arial" pitchFamily="34" charset="0"/>
            </a:endParaRPr>
          </a:p>
        </p:txBody>
      </p:sp>
      <p:sp>
        <p:nvSpPr>
          <p:cNvPr id="53" name="Text Box 46"/>
          <p:cNvSpPr txBox="1">
            <a:spLocks noChangeArrowheads="1"/>
          </p:cNvSpPr>
          <p:nvPr/>
        </p:nvSpPr>
        <p:spPr bwMode="auto">
          <a:xfrm>
            <a:off x="3531695" y="4478596"/>
            <a:ext cx="508776" cy="788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400" b="1" i="0" u="none" strike="noStrike" cap="none" normalizeH="0" baseline="0" dirty="0" smtClean="0">
                <a:ln>
                  <a:noFill/>
                </a:ln>
                <a:solidFill>
                  <a:srgbClr val="FF0000"/>
                </a:solidFill>
                <a:effectLst/>
                <a:latin typeface="Calibri" pitchFamily="34" charset="0"/>
              </a:rPr>
              <a:t>C</a:t>
            </a:r>
            <a:endParaRPr kumimoji="0" lang="en-US" sz="4400" b="0" i="0" u="none" strike="noStrike" cap="none" normalizeH="0" baseline="0" dirty="0" smtClean="0">
              <a:ln>
                <a:noFill/>
              </a:ln>
              <a:solidFill>
                <a:schemeClr val="tx1"/>
              </a:solidFill>
              <a:effectLst/>
              <a:latin typeface="Arial" pitchFamily="34" charset="0"/>
            </a:endParaRPr>
          </a:p>
        </p:txBody>
      </p:sp>
      <p:sp>
        <p:nvSpPr>
          <p:cNvPr id="54" name="Text Box 47"/>
          <p:cNvSpPr txBox="1">
            <a:spLocks noChangeArrowheads="1"/>
          </p:cNvSpPr>
          <p:nvPr/>
        </p:nvSpPr>
        <p:spPr bwMode="auto">
          <a:xfrm>
            <a:off x="5240953" y="5187305"/>
            <a:ext cx="711397" cy="788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400" b="1" i="0" u="none" strike="noStrike" cap="none" normalizeH="0" baseline="0" dirty="0" smtClean="0">
                <a:ln>
                  <a:noFill/>
                </a:ln>
                <a:solidFill>
                  <a:srgbClr val="00B050"/>
                </a:solidFill>
                <a:effectLst/>
                <a:latin typeface="Calibri" pitchFamily="34" charset="0"/>
              </a:rPr>
              <a:t>D</a:t>
            </a:r>
            <a:endParaRPr kumimoji="0" lang="en-US" sz="4400" b="0" i="0" u="none" strike="noStrike" cap="none" normalizeH="0" baseline="0" dirty="0" smtClean="0">
              <a:ln>
                <a:noFill/>
              </a:ln>
              <a:solidFill>
                <a:schemeClr val="tx1"/>
              </a:solidFill>
              <a:effectLst/>
              <a:latin typeface="Arial" pitchFamily="34" charset="0"/>
            </a:endParaRPr>
          </a:p>
        </p:txBody>
      </p:sp>
      <p:sp>
        <p:nvSpPr>
          <p:cNvPr id="55" name="Text Box 48"/>
          <p:cNvSpPr txBox="1">
            <a:spLocks noChangeArrowheads="1"/>
          </p:cNvSpPr>
          <p:nvPr/>
        </p:nvSpPr>
        <p:spPr bwMode="auto">
          <a:xfrm>
            <a:off x="3821971" y="5015208"/>
            <a:ext cx="456691"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rgbClr val="00B050"/>
                </a:solidFill>
                <a:effectLst/>
                <a:latin typeface="Calibri" pitchFamily="34" charset="0"/>
              </a:rPr>
              <a:t>p</a:t>
            </a:r>
            <a:r>
              <a:rPr kumimoji="0" lang="en-US" sz="1200" b="1" i="0" u="none" strike="noStrike" cap="none" normalizeH="0" baseline="-25000" dirty="0" smtClean="0">
                <a:ln>
                  <a:noFill/>
                </a:ln>
                <a:solidFill>
                  <a:srgbClr val="00B050"/>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56" name="Text Box 49"/>
          <p:cNvSpPr txBox="1">
            <a:spLocks noChangeArrowheads="1"/>
          </p:cNvSpPr>
          <p:nvPr/>
        </p:nvSpPr>
        <p:spPr bwMode="auto">
          <a:xfrm>
            <a:off x="3957898" y="5353687"/>
            <a:ext cx="416040" cy="288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FFC000"/>
                </a:solidFill>
                <a:effectLst/>
                <a:latin typeface="Calibri" pitchFamily="34" charset="0"/>
              </a:rPr>
              <a:t>n</a:t>
            </a:r>
            <a:r>
              <a:rPr kumimoji="0" lang="en-US" sz="1200" b="1" i="0" u="none" strike="noStrike" cap="none" normalizeH="0" baseline="-25000" dirty="0" smtClean="0">
                <a:ln>
                  <a:noFill/>
                </a:ln>
                <a:solidFill>
                  <a:srgbClr val="FFC000"/>
                </a:solidFill>
                <a:effectLst/>
                <a:latin typeface="Calibri" pitchFamily="34" charset="0"/>
              </a:rPr>
              <a:t>60</a:t>
            </a:r>
            <a:endParaRPr kumimoji="0" lang="en-US" sz="1200" b="0" i="0" u="none" strike="noStrike" cap="none" normalizeH="0" baseline="0" dirty="0" smtClean="0">
              <a:ln>
                <a:noFill/>
              </a:ln>
              <a:solidFill>
                <a:schemeClr val="tx1"/>
              </a:solidFill>
              <a:effectLst/>
              <a:latin typeface="Arial" pitchFamily="34" charset="0"/>
            </a:endParaRPr>
          </a:p>
        </p:txBody>
      </p:sp>
      <p:sp>
        <p:nvSpPr>
          <p:cNvPr id="57" name="Text Box 50"/>
          <p:cNvSpPr txBox="1">
            <a:spLocks noChangeArrowheads="1"/>
          </p:cNvSpPr>
          <p:nvPr/>
        </p:nvSpPr>
        <p:spPr bwMode="auto">
          <a:xfrm>
            <a:off x="2331849" y="5983651"/>
            <a:ext cx="416040" cy="288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FFC000"/>
                </a:solidFill>
                <a:effectLst/>
                <a:latin typeface="Calibri" pitchFamily="34" charset="0"/>
              </a:rPr>
              <a:t>n</a:t>
            </a:r>
            <a:r>
              <a:rPr kumimoji="0" lang="en-US" sz="1200" b="1" i="0" u="none" strike="noStrike" cap="none" normalizeH="0" baseline="-25000" dirty="0" smtClean="0">
                <a:ln>
                  <a:noFill/>
                </a:ln>
                <a:solidFill>
                  <a:srgbClr val="FFC000"/>
                </a:solidFill>
                <a:effectLst/>
                <a:latin typeface="Calibri" pitchFamily="34" charset="0"/>
              </a:rPr>
              <a:t>90</a:t>
            </a:r>
            <a:endParaRPr kumimoji="0" lang="en-US" sz="1200" b="0" i="0" u="none" strike="noStrike" cap="none" normalizeH="0" baseline="0" dirty="0" smtClean="0">
              <a:ln>
                <a:noFill/>
              </a:ln>
              <a:solidFill>
                <a:schemeClr val="tx1"/>
              </a:solidFill>
              <a:effectLst/>
              <a:latin typeface="Arial" pitchFamily="34" charset="0"/>
            </a:endParaRPr>
          </a:p>
        </p:txBody>
      </p:sp>
      <p:sp>
        <p:nvSpPr>
          <p:cNvPr id="58" name="Text Box 51"/>
          <p:cNvSpPr txBox="1">
            <a:spLocks noChangeArrowheads="1"/>
          </p:cNvSpPr>
          <p:nvPr/>
        </p:nvSpPr>
        <p:spPr bwMode="auto">
          <a:xfrm>
            <a:off x="4802681" y="4409376"/>
            <a:ext cx="456691" cy="28005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200" b="1" i="0" u="none" strike="noStrike" cap="none" normalizeH="0" baseline="0" dirty="0" smtClean="0">
              <a:ln>
                <a:noFill/>
              </a:ln>
              <a:solidFill>
                <a:srgbClr val="00B050"/>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200" b="1" i="0" u="none" strike="noStrike" cap="none" normalizeH="0" baseline="0" dirty="0" smtClean="0">
              <a:ln>
                <a:noFill/>
              </a:ln>
              <a:solidFill>
                <a:srgbClr val="00B050"/>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200" b="1" i="0" u="none" strike="noStrike" cap="none" normalizeH="0" baseline="0" dirty="0" smtClean="0">
              <a:ln>
                <a:noFill/>
              </a:ln>
              <a:solidFill>
                <a:srgbClr val="00B050"/>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200" b="1" i="0" u="none" strike="noStrike" cap="none" normalizeH="0" baseline="0" dirty="0" smtClean="0">
              <a:ln>
                <a:noFill/>
              </a:ln>
              <a:solidFill>
                <a:srgbClr val="00B050"/>
              </a:solidFill>
              <a:effectLst/>
              <a:latin typeface="Times New Roman" pitchFamily="18"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200" b="1" i="0" u="none" strike="noStrike" cap="none" normalizeH="0" baseline="0" dirty="0" smtClean="0">
              <a:ln>
                <a:noFill/>
              </a:ln>
              <a:solidFill>
                <a:srgbClr val="00B050"/>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endParaRPr>
          </a:p>
        </p:txBody>
      </p:sp>
      <p:sp>
        <p:nvSpPr>
          <p:cNvPr id="59" name="Text Box 52"/>
          <p:cNvSpPr txBox="1">
            <a:spLocks noChangeArrowheads="1"/>
          </p:cNvSpPr>
          <p:nvPr/>
        </p:nvSpPr>
        <p:spPr bwMode="auto">
          <a:xfrm>
            <a:off x="2267696" y="4916141"/>
            <a:ext cx="758400" cy="288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FFC000"/>
                </a:solidFill>
                <a:effectLst/>
                <a:latin typeface="Calibri" pitchFamily="34" charset="0"/>
              </a:rPr>
              <a:t>rWo</a:t>
            </a:r>
            <a:r>
              <a:rPr kumimoji="0" lang="en-US" sz="1200" b="1" i="0" u="none" strike="noStrike" cap="none" normalizeH="0" baseline="-25000" dirty="0" smtClean="0">
                <a:ln>
                  <a:noFill/>
                </a:ln>
                <a:solidFill>
                  <a:srgbClr val="FFC000"/>
                </a:solidFill>
                <a:effectLst/>
                <a:latin typeface="Calibri" pitchFamily="34" charset="0"/>
              </a:rPr>
              <a:t>52.4</a:t>
            </a:r>
            <a:endParaRPr kumimoji="0" lang="en-US" sz="1200" b="0" i="0" u="none" strike="noStrike" cap="none" normalizeH="0" baseline="0" dirty="0" smtClean="0">
              <a:ln>
                <a:noFill/>
              </a:ln>
              <a:solidFill>
                <a:schemeClr val="tx1"/>
              </a:solidFill>
              <a:effectLst/>
              <a:latin typeface="Arial" pitchFamily="34" charset="0"/>
            </a:endParaRPr>
          </a:p>
        </p:txBody>
      </p:sp>
      <p:sp>
        <p:nvSpPr>
          <p:cNvPr id="60" name="Text Box 53"/>
          <p:cNvSpPr txBox="1">
            <a:spLocks noChangeArrowheads="1"/>
          </p:cNvSpPr>
          <p:nvPr/>
        </p:nvSpPr>
        <p:spPr bwMode="auto">
          <a:xfrm>
            <a:off x="3748290" y="2258480"/>
            <a:ext cx="530372" cy="28831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FFC000"/>
                </a:solidFill>
                <a:effectLst/>
                <a:latin typeface="Calibri" pitchFamily="34" charset="0"/>
              </a:rPr>
              <a:t>nl</a:t>
            </a:r>
            <a:r>
              <a:rPr kumimoji="0" lang="en-US" sz="1200" b="1" i="0" u="none" strike="noStrike" cap="none" normalizeH="0" baseline="-25000" dirty="0" smtClean="0">
                <a:ln>
                  <a:noFill/>
                </a:ln>
                <a:solidFill>
                  <a:srgbClr val="FFC000"/>
                </a:solidFill>
                <a:effectLst/>
                <a:latin typeface="Calibri" pitchFamily="34" charset="0"/>
              </a:rPr>
              <a:t>60</a:t>
            </a:r>
            <a:endParaRPr kumimoji="0" lang="en-US" sz="1200" b="0" i="0" u="none" strike="noStrike" cap="none" normalizeH="0" baseline="0" dirty="0" smtClean="0">
              <a:ln>
                <a:noFill/>
              </a:ln>
              <a:solidFill>
                <a:schemeClr val="tx1"/>
              </a:solidFill>
              <a:effectLst/>
              <a:latin typeface="Arial" pitchFamily="34" charset="0"/>
            </a:endParaRPr>
          </a:p>
        </p:txBody>
      </p:sp>
      <p:sp>
        <p:nvSpPr>
          <p:cNvPr id="61" name="Arc 54"/>
          <p:cNvSpPr>
            <a:spLocks noChangeAspect="1"/>
          </p:cNvSpPr>
          <p:nvPr/>
        </p:nvSpPr>
        <p:spPr bwMode="auto">
          <a:xfrm flipH="1">
            <a:off x="4281838" y="4641167"/>
            <a:ext cx="1238592" cy="1564115"/>
          </a:xfrm>
          <a:custGeom>
            <a:avLst/>
            <a:gdLst>
              <a:gd name="G0" fmla="+- 0 0 0"/>
              <a:gd name="G1" fmla="+- 21600 0 0"/>
              <a:gd name="G2" fmla="+- 21600 0 0"/>
              <a:gd name="T0" fmla="*/ 38 w 17183"/>
              <a:gd name="T1" fmla="*/ 0 h 21600"/>
              <a:gd name="T2" fmla="*/ 17183 w 17183"/>
              <a:gd name="T3" fmla="*/ 8511 h 21600"/>
              <a:gd name="T4" fmla="*/ 0 w 17183"/>
              <a:gd name="T5" fmla="*/ 21600 h 21600"/>
            </a:gdLst>
            <a:ahLst/>
            <a:cxnLst>
              <a:cxn ang="0">
                <a:pos x="T0" y="T1"/>
              </a:cxn>
              <a:cxn ang="0">
                <a:pos x="T2" y="T3"/>
              </a:cxn>
              <a:cxn ang="0">
                <a:pos x="T4" y="T5"/>
              </a:cxn>
            </a:cxnLst>
            <a:rect l="0" t="0" r="r" b="b"/>
            <a:pathLst>
              <a:path w="17183" h="21600" fill="none" extrusionOk="0">
                <a:moveTo>
                  <a:pt x="37" y="0"/>
                </a:moveTo>
                <a:cubicBezTo>
                  <a:pt x="6766" y="11"/>
                  <a:pt x="13105" y="3158"/>
                  <a:pt x="17182" y="8511"/>
                </a:cubicBezTo>
              </a:path>
              <a:path w="17183" h="21600" stroke="0" extrusionOk="0">
                <a:moveTo>
                  <a:pt x="37" y="0"/>
                </a:moveTo>
                <a:cubicBezTo>
                  <a:pt x="6766" y="11"/>
                  <a:pt x="13105" y="3158"/>
                  <a:pt x="17182" y="8511"/>
                </a:cubicBezTo>
                <a:lnTo>
                  <a:pt x="0" y="21600"/>
                </a:lnTo>
                <a:close/>
              </a:path>
            </a:pathLst>
          </a:custGeom>
          <a:noFill/>
          <a:ln w="19050">
            <a:solidFill>
              <a:srgbClr val="00B050"/>
            </a:solidFill>
            <a:round/>
            <a:headEnd type="none" w="sm" len="sm"/>
            <a:tailEnd type="none" w="sm" len="sm"/>
          </a:ln>
        </p:spPr>
        <p:txBody>
          <a:bodyPr vert="horz" wrap="square" lIns="91440" tIns="45720" rIns="91440" bIns="45720" numCol="1" anchor="t" anchorCtr="0" compatLnSpc="1">
            <a:prstTxWarp prst="textNoShape">
              <a:avLst/>
            </a:prstTxWarp>
          </a:bodyPr>
          <a:lstStyle/>
          <a:p>
            <a:endParaRPr lang="en-US" sz="1200" dirty="0"/>
          </a:p>
        </p:txBody>
      </p:sp>
      <p:sp>
        <p:nvSpPr>
          <p:cNvPr id="62" name="Line 55"/>
          <p:cNvSpPr>
            <a:spLocks noChangeShapeType="1"/>
          </p:cNvSpPr>
          <p:nvPr/>
        </p:nvSpPr>
        <p:spPr bwMode="auto">
          <a:xfrm rot="3600000" flipH="1" flipV="1">
            <a:off x="4937339" y="4305089"/>
            <a:ext cx="0" cy="1349113"/>
          </a:xfrm>
          <a:prstGeom prst="line">
            <a:avLst/>
          </a:prstGeom>
          <a:noFill/>
          <a:ln w="9525">
            <a:solidFill>
              <a:srgbClr val="FFC000"/>
            </a:solidFill>
            <a:round/>
            <a:headEnd type="none" w="lg" len="lg"/>
            <a:tailEnd type="none" w="sm" len="sm"/>
          </a:ln>
        </p:spPr>
        <p:txBody>
          <a:bodyPr vert="horz" wrap="square" lIns="91440" tIns="45720" rIns="91440" bIns="45720" numCol="1" anchor="t" anchorCtr="0" compatLnSpc="1">
            <a:prstTxWarp prst="textNoShape">
              <a:avLst/>
            </a:prstTxWarp>
          </a:bodyPr>
          <a:lstStyle/>
          <a:p>
            <a:endParaRPr lang="en-US" sz="1200" dirty="0"/>
          </a:p>
        </p:txBody>
      </p:sp>
      <p:sp>
        <p:nvSpPr>
          <p:cNvPr id="63" name="Line 56"/>
          <p:cNvSpPr>
            <a:spLocks noChangeShapeType="1"/>
          </p:cNvSpPr>
          <p:nvPr/>
        </p:nvSpPr>
        <p:spPr bwMode="auto">
          <a:xfrm rot="18420000" flipV="1">
            <a:off x="4198632" y="3551725"/>
            <a:ext cx="27307" cy="3299737"/>
          </a:xfrm>
          <a:prstGeom prst="line">
            <a:avLst/>
          </a:prstGeom>
          <a:noFill/>
          <a:ln w="9525">
            <a:solidFill>
              <a:srgbClr val="CC66FF"/>
            </a:solidFill>
            <a:round/>
            <a:headEnd/>
            <a:tailEnd type="diamond" w="lg" len="lg"/>
          </a:ln>
        </p:spPr>
        <p:txBody>
          <a:bodyPr vert="horz" wrap="square" lIns="91440" tIns="45720" rIns="91440" bIns="45720" numCol="1" anchor="t" anchorCtr="0" compatLnSpc="1">
            <a:prstTxWarp prst="textNoShape">
              <a:avLst/>
            </a:prstTxWarp>
          </a:bodyPr>
          <a:lstStyle/>
          <a:p>
            <a:endParaRPr lang="en-US" sz="1200" dirty="0"/>
          </a:p>
        </p:txBody>
      </p:sp>
      <p:sp>
        <p:nvSpPr>
          <p:cNvPr id="64" name="Line 57"/>
          <p:cNvSpPr>
            <a:spLocks noChangeShapeType="1"/>
          </p:cNvSpPr>
          <p:nvPr/>
        </p:nvSpPr>
        <p:spPr bwMode="auto">
          <a:xfrm rot="2220000" flipV="1">
            <a:off x="5099308" y="2819224"/>
            <a:ext cx="26677" cy="2711005"/>
          </a:xfrm>
          <a:prstGeom prst="line">
            <a:avLst/>
          </a:prstGeom>
          <a:noFill/>
          <a:ln w="9525">
            <a:solidFill>
              <a:srgbClr val="416BBF"/>
            </a:solidFill>
            <a:round/>
            <a:headEnd/>
            <a:tailEnd type="arrow" w="lg" len="lg"/>
          </a:ln>
        </p:spPr>
        <p:txBody>
          <a:bodyPr vert="horz" wrap="square" lIns="91440" tIns="45720" rIns="91440" bIns="45720" numCol="1" anchor="t" anchorCtr="0" compatLnSpc="1">
            <a:prstTxWarp prst="textNoShape">
              <a:avLst/>
            </a:prstTxWarp>
          </a:bodyPr>
          <a:lstStyle/>
          <a:p>
            <a:endParaRPr lang="en-US" sz="1200" dirty="0"/>
          </a:p>
        </p:txBody>
      </p:sp>
      <p:sp>
        <p:nvSpPr>
          <p:cNvPr id="4" name="TextBox 3"/>
          <p:cNvSpPr txBox="1"/>
          <p:nvPr/>
        </p:nvSpPr>
        <p:spPr>
          <a:xfrm>
            <a:off x="247650" y="908720"/>
            <a:ext cx="8610600" cy="1538883"/>
          </a:xfrm>
          <a:prstGeom prst="rect">
            <a:avLst/>
          </a:prstGeom>
          <a:noFill/>
        </p:spPr>
        <p:txBody>
          <a:bodyPr>
            <a:spAutoFit/>
          </a:bodyPr>
          <a:lstStyle/>
          <a:p>
            <a:pPr>
              <a:defRPr/>
            </a:pPr>
            <a:r>
              <a:rPr lang="en-GB" sz="2800" dirty="0" smtClean="0">
                <a:solidFill>
                  <a:srgbClr val="CC3399"/>
                </a:solidFill>
                <a:latin typeface="+mn-lt"/>
                <a:cs typeface="+mn-cs"/>
              </a:rPr>
              <a:t>Time axes </a:t>
            </a:r>
            <a:r>
              <a:rPr lang="en-GB" sz="2800" dirty="0" smtClean="0">
                <a:solidFill>
                  <a:srgbClr val="FF0000"/>
                </a:solidFill>
                <a:latin typeface="+mn-lt"/>
                <a:cs typeface="+mn-cs"/>
              </a:rPr>
              <a:t>–</a:t>
            </a:r>
            <a:r>
              <a:rPr lang="en-GB" sz="2800" dirty="0" smtClean="0">
                <a:solidFill>
                  <a:srgbClr val="0000CC"/>
                </a:solidFill>
                <a:latin typeface="+mn-lt"/>
                <a:cs typeface="+mn-cs"/>
              </a:rPr>
              <a:t> </a:t>
            </a:r>
            <a:r>
              <a:rPr lang="en-GB" sz="2800" dirty="0" smtClean="0">
                <a:solidFill>
                  <a:srgbClr val="FFC000"/>
                </a:solidFill>
                <a:latin typeface="+mn-lt"/>
                <a:cs typeface="+mn-cs"/>
              </a:rPr>
              <a:t>Light axes</a:t>
            </a:r>
            <a:r>
              <a:rPr lang="en-GB" sz="2800" dirty="0">
                <a:solidFill>
                  <a:srgbClr val="FF0000"/>
                </a:solidFill>
                <a:latin typeface="+mn-lt"/>
              </a:rPr>
              <a:t> –</a:t>
            </a:r>
            <a:r>
              <a:rPr lang="en-GB" sz="2800" dirty="0">
                <a:solidFill>
                  <a:srgbClr val="0000CC"/>
                </a:solidFill>
                <a:latin typeface="+mn-lt"/>
              </a:rPr>
              <a:t> </a:t>
            </a:r>
            <a:r>
              <a:rPr lang="en-GB" sz="2800" dirty="0" smtClean="0">
                <a:solidFill>
                  <a:srgbClr val="0070C0"/>
                </a:solidFill>
                <a:latin typeface="+mn-lt"/>
              </a:rPr>
              <a:t>Space axes</a:t>
            </a:r>
            <a:r>
              <a:rPr lang="en-GB" sz="2800" dirty="0">
                <a:solidFill>
                  <a:srgbClr val="FF0000"/>
                </a:solidFill>
                <a:latin typeface="+mn-lt"/>
              </a:rPr>
              <a:t> –</a:t>
            </a:r>
            <a:r>
              <a:rPr lang="en-GB" sz="2800" dirty="0">
                <a:solidFill>
                  <a:srgbClr val="0000CC"/>
                </a:solidFill>
                <a:latin typeface="+mn-lt"/>
              </a:rPr>
              <a:t> </a:t>
            </a:r>
            <a:r>
              <a:rPr lang="en-GB" sz="2800" dirty="0" smtClean="0">
                <a:solidFill>
                  <a:srgbClr val="00B050"/>
                </a:solidFill>
                <a:latin typeface="+mn-lt"/>
              </a:rPr>
              <a:t>Effective space</a:t>
            </a:r>
            <a:endParaRPr lang="en-GB" sz="2800" dirty="0">
              <a:solidFill>
                <a:srgbClr val="00B050"/>
              </a:solidFill>
              <a:latin typeface="+mn-lt"/>
              <a:cs typeface="+mn-cs"/>
            </a:endParaRPr>
          </a:p>
          <a:p>
            <a:pPr>
              <a:defRPr/>
            </a:pPr>
            <a:r>
              <a:rPr lang="en-GB" sz="2800" dirty="0" smtClean="0">
                <a:solidFill>
                  <a:srgbClr val="817E00"/>
                </a:solidFill>
                <a:latin typeface="+mn-lt"/>
                <a:cs typeface="+mn-cs"/>
              </a:rPr>
              <a:t>End stile : small: observer’s / big: far-local / elongated: virtual</a:t>
            </a:r>
            <a:endParaRPr lang="en-GB" sz="2800" dirty="0">
              <a:solidFill>
                <a:srgbClr val="817E00"/>
              </a:solidFill>
              <a:latin typeface="+mn-lt"/>
              <a:cs typeface="+mn-cs"/>
            </a:endParaRPr>
          </a:p>
          <a:p>
            <a:pPr>
              <a:defRPr/>
            </a:pPr>
            <a:endParaRPr lang="en-GB" sz="1000" dirty="0">
              <a:solidFill>
                <a:srgbClr val="0000CC"/>
              </a:solidFill>
              <a:latin typeface="+mn-lt"/>
              <a:cs typeface="+mn-cs"/>
            </a:endParaRPr>
          </a:p>
        </p:txBody>
      </p:sp>
      <p:sp>
        <p:nvSpPr>
          <p:cNvPr id="66" name="TextBox 3"/>
          <p:cNvSpPr txBox="1">
            <a:spLocks noChangeArrowheads="1"/>
          </p:cNvSpPr>
          <p:nvPr/>
        </p:nvSpPr>
        <p:spPr bwMode="auto">
          <a:xfrm>
            <a:off x="1619672" y="6300609"/>
            <a:ext cx="6048672" cy="584775"/>
          </a:xfrm>
          <a:prstGeom prst="rect">
            <a:avLst/>
          </a:prstGeom>
          <a:noFill/>
          <a:ln w="9525">
            <a:noFill/>
            <a:miter lim="800000"/>
            <a:headEnd/>
            <a:tailEnd/>
          </a:ln>
        </p:spPr>
        <p:txBody>
          <a:bodyPr wrap="square">
            <a:spAutoFit/>
          </a:bodyPr>
          <a:lstStyle/>
          <a:p>
            <a:pPr algn="ctr"/>
            <a:r>
              <a:rPr lang="en-GB" sz="3200" dirty="0" smtClean="0">
                <a:solidFill>
                  <a:srgbClr val="00B050"/>
                </a:solidFill>
                <a:latin typeface="Calibri" pitchFamily="34" charset="0"/>
              </a:rPr>
              <a:t>www.tidningenkulturen.se</a:t>
            </a:r>
            <a:endParaRPr lang="en-US" sz="3200" dirty="0">
              <a:solidFill>
                <a:srgbClr val="00B050"/>
              </a:solidFill>
              <a:latin typeface="Calibri" pitchFamily="34" charset="0"/>
            </a:endParaRPr>
          </a:p>
        </p:txBody>
      </p:sp>
      <p:sp>
        <p:nvSpPr>
          <p:cNvPr id="67" name="TextBox 3"/>
          <p:cNvSpPr txBox="1">
            <a:spLocks noChangeArrowheads="1"/>
          </p:cNvSpPr>
          <p:nvPr/>
        </p:nvSpPr>
        <p:spPr bwMode="auto">
          <a:xfrm>
            <a:off x="78284" y="188640"/>
            <a:ext cx="8886204" cy="708025"/>
          </a:xfrm>
          <a:prstGeom prst="rect">
            <a:avLst/>
          </a:prstGeom>
          <a:noFill/>
          <a:ln w="9525">
            <a:noFill/>
            <a:miter lim="800000"/>
            <a:headEnd/>
            <a:tailEnd/>
          </a:ln>
        </p:spPr>
        <p:txBody>
          <a:bodyPr wrap="square">
            <a:spAutoFit/>
          </a:bodyPr>
          <a:lstStyle/>
          <a:p>
            <a:pPr algn="ctr"/>
            <a:r>
              <a:rPr lang="en-GB" sz="4000" dirty="0" smtClean="0">
                <a:solidFill>
                  <a:srgbClr val="FF0000"/>
                </a:solidFill>
                <a:latin typeface="Calibri" pitchFamily="34" charset="0"/>
              </a:rPr>
              <a:t>COSMOS = UNIVERSE + OBSERVER</a:t>
            </a:r>
            <a:endParaRPr lang="en-US" sz="4000" dirty="0">
              <a:solidFill>
                <a:srgbClr val="FF0000"/>
              </a:solidFill>
              <a:latin typeface="Calibri" pitchFamily="34" charset="0"/>
            </a:endParaRPr>
          </a:p>
        </p:txBody>
      </p:sp>
      <p:pic>
        <p:nvPicPr>
          <p:cNvPr id="68" name="Picture 3" descr="HUGE%2520Wave">
            <a:hlinkClick r:id="rId2"/>
          </p:cNvPr>
          <p:cNvPicPr preferRelativeResize="0">
            <a:picLocks noChangeArrowheads="1"/>
          </p:cNvPicPr>
          <p:nvPr/>
        </p:nvPicPr>
        <p:blipFill>
          <a:blip r:embed="rId3" cstate="print"/>
          <a:srcRect/>
          <a:stretch>
            <a:fillRect/>
          </a:stretch>
        </p:blipFill>
        <p:spPr bwMode="auto">
          <a:xfrm>
            <a:off x="7812360" y="5445224"/>
            <a:ext cx="964407" cy="698302"/>
          </a:xfrm>
          <a:prstGeom prst="rect">
            <a:avLst/>
          </a:prstGeom>
          <a:noFill/>
          <a:ln w="9525">
            <a:noFill/>
            <a:miter lim="800000"/>
            <a:headEnd/>
            <a:tailEnd/>
          </a:ln>
        </p:spPr>
      </p:pic>
      <p:sp>
        <p:nvSpPr>
          <p:cNvPr id="69" name="TextBox 11"/>
          <p:cNvSpPr txBox="1">
            <a:spLocks noChangeArrowheads="1"/>
          </p:cNvSpPr>
          <p:nvPr/>
        </p:nvSpPr>
        <p:spPr bwMode="auto">
          <a:xfrm>
            <a:off x="7742065" y="6093297"/>
            <a:ext cx="1078407" cy="192360"/>
          </a:xfrm>
          <a:prstGeom prst="rect">
            <a:avLst/>
          </a:prstGeom>
          <a:noFill/>
          <a:ln w="9525">
            <a:noFill/>
            <a:miter lim="800000"/>
            <a:headEnd/>
            <a:tailEnd/>
          </a:ln>
        </p:spPr>
        <p:txBody>
          <a:bodyPr wrap="square">
            <a:spAutoFit/>
          </a:bodyPr>
          <a:lstStyle/>
          <a:p>
            <a:pPr algn="ctr">
              <a:defRPr/>
            </a:pPr>
            <a:r>
              <a:rPr lang="it-IT" sz="650" dirty="0"/>
              <a:t>cinnamonrainbows.com</a:t>
            </a:r>
            <a:endParaRPr lang="en-US" sz="650" dirty="0"/>
          </a:p>
        </p:txBody>
      </p:sp>
      <p:sp>
        <p:nvSpPr>
          <p:cNvPr id="70" name="Text Box 6"/>
          <p:cNvSpPr txBox="1">
            <a:spLocks noChangeArrowheads="1"/>
          </p:cNvSpPr>
          <p:nvPr/>
        </p:nvSpPr>
        <p:spPr bwMode="auto">
          <a:xfrm>
            <a:off x="7344816" y="5373217"/>
            <a:ext cx="711397" cy="788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400" b="1" i="0" u="none" strike="noStrike" cap="none" normalizeH="0" baseline="0" dirty="0" smtClean="0">
                <a:ln>
                  <a:noFill/>
                </a:ln>
                <a:solidFill>
                  <a:srgbClr val="FFC000"/>
                </a:solidFill>
                <a:effectLst/>
                <a:latin typeface="Calibri" pitchFamily="34" charset="0"/>
              </a:rPr>
              <a:t>A</a:t>
            </a:r>
            <a:endParaRPr kumimoji="0" lang="en-US" sz="4400" b="0" i="0" u="none" strike="noStrike" cap="none" normalizeH="0" baseline="0" dirty="0" smtClean="0">
              <a:ln>
                <a:noFill/>
              </a:ln>
              <a:solidFill>
                <a:schemeClr val="tx1"/>
              </a:solidFill>
              <a:effectLst/>
              <a:latin typeface="Arial" pitchFamily="34" charset="0"/>
            </a:endParaRPr>
          </a:p>
        </p:txBody>
      </p:sp>
      <p:pic>
        <p:nvPicPr>
          <p:cNvPr id="71" name="Picture 4" descr="Hawaii_turtle_2">
            <a:hlinkClick r:id="rId4"/>
          </p:cNvPr>
          <p:cNvPicPr preferRelativeResize="0">
            <a:picLocks noChangeAspect="1" noChangeArrowheads="1"/>
          </p:cNvPicPr>
          <p:nvPr/>
        </p:nvPicPr>
        <p:blipFill>
          <a:blip r:embed="rId5" cstate="print"/>
          <a:srcRect/>
          <a:stretch>
            <a:fillRect/>
          </a:stretch>
        </p:blipFill>
        <p:spPr bwMode="auto">
          <a:xfrm>
            <a:off x="7853860" y="2132856"/>
            <a:ext cx="916781" cy="719138"/>
          </a:xfrm>
          <a:prstGeom prst="rect">
            <a:avLst/>
          </a:prstGeom>
          <a:noFill/>
          <a:ln w="9525">
            <a:noFill/>
            <a:miter lim="800000"/>
            <a:headEnd/>
            <a:tailEnd/>
          </a:ln>
        </p:spPr>
      </p:pic>
      <p:sp>
        <p:nvSpPr>
          <p:cNvPr id="72" name="TextBox 7"/>
          <p:cNvSpPr txBox="1">
            <a:spLocks noChangeArrowheads="1"/>
          </p:cNvSpPr>
          <p:nvPr/>
        </p:nvSpPr>
        <p:spPr bwMode="auto">
          <a:xfrm>
            <a:off x="7236296" y="2876600"/>
            <a:ext cx="1780803" cy="192360"/>
          </a:xfrm>
          <a:prstGeom prst="rect">
            <a:avLst/>
          </a:prstGeom>
          <a:noFill/>
          <a:ln w="9525">
            <a:noFill/>
            <a:miter lim="800000"/>
            <a:headEnd/>
            <a:tailEnd/>
          </a:ln>
        </p:spPr>
        <p:txBody>
          <a:bodyPr wrap="square">
            <a:spAutoFit/>
          </a:bodyPr>
          <a:lstStyle/>
          <a:p>
            <a:pPr algn="ctr">
              <a:defRPr/>
            </a:pPr>
            <a:r>
              <a:rPr lang="it-IT" sz="650" dirty="0"/>
              <a:t>http://best-animal-pictures.blogspot.com/</a:t>
            </a:r>
            <a:endParaRPr lang="en-US" sz="650" dirty="0"/>
          </a:p>
        </p:txBody>
      </p:sp>
      <p:sp>
        <p:nvSpPr>
          <p:cNvPr id="73" name="Text Box 46"/>
          <p:cNvSpPr txBox="1">
            <a:spLocks noChangeArrowheads="1"/>
          </p:cNvSpPr>
          <p:nvPr/>
        </p:nvSpPr>
        <p:spPr bwMode="auto">
          <a:xfrm>
            <a:off x="7421811" y="2132856"/>
            <a:ext cx="508776" cy="788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400" b="1" i="0" u="none" strike="noStrike" cap="none" normalizeH="0" baseline="0" dirty="0" smtClean="0">
                <a:ln>
                  <a:noFill/>
                </a:ln>
                <a:solidFill>
                  <a:srgbClr val="FF0000"/>
                </a:solidFill>
                <a:effectLst/>
                <a:latin typeface="Calibri" pitchFamily="34" charset="0"/>
              </a:rPr>
              <a:t>C</a:t>
            </a:r>
            <a:endParaRPr kumimoji="0" lang="en-US" sz="4400" b="0" i="0" u="none" strike="noStrike" cap="none" normalizeH="0" baseline="0" dirty="0" smtClean="0">
              <a:ln>
                <a:noFill/>
              </a:ln>
              <a:solidFill>
                <a:schemeClr val="tx1"/>
              </a:solidFill>
              <a:effectLst/>
              <a:latin typeface="Arial" pitchFamily="34" charset="0"/>
            </a:endParaRPr>
          </a:p>
        </p:txBody>
      </p:sp>
      <p:pic>
        <p:nvPicPr>
          <p:cNvPr id="74" name="Picture 5" descr="exomos-goby-yellow-submarine-11-16-2006">
            <a:hlinkClick r:id="rId6"/>
          </p:cNvPr>
          <p:cNvPicPr preferRelativeResize="0">
            <a:picLocks noChangeAspect="1" noChangeArrowheads="1"/>
          </p:cNvPicPr>
          <p:nvPr/>
        </p:nvPicPr>
        <p:blipFill>
          <a:blip r:embed="rId7" cstate="print"/>
          <a:srcRect/>
          <a:stretch>
            <a:fillRect/>
          </a:stretch>
        </p:blipFill>
        <p:spPr bwMode="auto">
          <a:xfrm>
            <a:off x="7863830" y="3833749"/>
            <a:ext cx="928688" cy="785813"/>
          </a:xfrm>
          <a:prstGeom prst="rect">
            <a:avLst/>
          </a:prstGeom>
          <a:noFill/>
          <a:ln w="9525">
            <a:noFill/>
            <a:miter lim="800000"/>
            <a:headEnd/>
            <a:tailEnd/>
          </a:ln>
        </p:spPr>
      </p:pic>
      <p:sp>
        <p:nvSpPr>
          <p:cNvPr id="75" name="TextBox 8"/>
          <p:cNvSpPr txBox="1">
            <a:spLocks noChangeArrowheads="1"/>
          </p:cNvSpPr>
          <p:nvPr/>
        </p:nvSpPr>
        <p:spPr bwMode="auto">
          <a:xfrm>
            <a:off x="7720955" y="4649773"/>
            <a:ext cx="1296144" cy="192360"/>
          </a:xfrm>
          <a:prstGeom prst="rect">
            <a:avLst/>
          </a:prstGeom>
          <a:noFill/>
          <a:ln w="9525">
            <a:noFill/>
            <a:miter lim="800000"/>
            <a:headEnd/>
            <a:tailEnd/>
          </a:ln>
        </p:spPr>
        <p:txBody>
          <a:bodyPr wrap="square">
            <a:spAutoFit/>
          </a:bodyPr>
          <a:lstStyle/>
          <a:p>
            <a:pPr algn="ctr">
              <a:defRPr/>
            </a:pPr>
            <a:r>
              <a:rPr lang="it-IT" sz="650" dirty="0"/>
              <a:t>blavish.com</a:t>
            </a:r>
            <a:endParaRPr lang="en-US" sz="650" dirty="0"/>
          </a:p>
        </p:txBody>
      </p:sp>
      <p:sp>
        <p:nvSpPr>
          <p:cNvPr id="76" name="Text Box 45"/>
          <p:cNvSpPr txBox="1">
            <a:spLocks noChangeArrowheads="1"/>
          </p:cNvSpPr>
          <p:nvPr/>
        </p:nvSpPr>
        <p:spPr bwMode="auto">
          <a:xfrm>
            <a:off x="7533011" y="3212976"/>
            <a:ext cx="711397" cy="788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400" b="1" i="0" u="none" strike="noStrike" cap="none" normalizeH="0" baseline="0" dirty="0" smtClean="0">
                <a:ln>
                  <a:noFill/>
                </a:ln>
                <a:solidFill>
                  <a:srgbClr val="CC66FF"/>
                </a:solidFill>
                <a:effectLst/>
                <a:latin typeface="Calibri" pitchFamily="34" charset="0"/>
              </a:rPr>
              <a:t>B</a:t>
            </a:r>
            <a:endParaRPr kumimoji="0" lang="en-US" sz="4400" b="0" i="0" u="none" strike="noStrike" cap="none" normalizeH="0" baseline="0" dirty="0" smtClean="0">
              <a:ln>
                <a:noFill/>
              </a:ln>
              <a:solidFill>
                <a:schemeClr val="tx1"/>
              </a:solidFill>
              <a:effectLst/>
              <a:latin typeface="Arial" pitchFamily="34" charset="0"/>
            </a:endParaRPr>
          </a:p>
        </p:txBody>
      </p:sp>
      <p:sp>
        <p:nvSpPr>
          <p:cNvPr id="77" name="Text Box 47"/>
          <p:cNvSpPr txBox="1">
            <a:spLocks noChangeArrowheads="1"/>
          </p:cNvSpPr>
          <p:nvPr/>
        </p:nvSpPr>
        <p:spPr bwMode="auto">
          <a:xfrm>
            <a:off x="8541123" y="3212976"/>
            <a:ext cx="711397" cy="788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4400" b="1" i="0" u="none" strike="noStrike" cap="none" normalizeH="0" baseline="0" dirty="0" smtClean="0">
                <a:ln>
                  <a:noFill/>
                </a:ln>
                <a:solidFill>
                  <a:srgbClr val="00B050"/>
                </a:solidFill>
                <a:effectLst/>
                <a:latin typeface="Calibri" pitchFamily="34" charset="0"/>
              </a:rPr>
              <a:t>D</a:t>
            </a:r>
            <a:endParaRPr kumimoji="0" lang="en-US" sz="4400" b="0" i="0" u="none" strike="noStrike" cap="none" normalizeH="0" baseline="0" dirty="0" smtClean="0">
              <a:ln>
                <a:noFill/>
              </a:ln>
              <a:solidFill>
                <a:schemeClr val="tx1"/>
              </a:solidFill>
              <a:effectLst/>
              <a:latin typeface="Arial" pitchFamily="34" charset="0"/>
            </a:endParaRPr>
          </a:p>
        </p:txBody>
      </p:sp>
      <p:cxnSp>
        <p:nvCxnSpPr>
          <p:cNvPr id="81" name="Straight Connector 80"/>
          <p:cNvCxnSpPr/>
          <p:nvPr/>
        </p:nvCxnSpPr>
        <p:spPr>
          <a:xfrm>
            <a:off x="395536" y="1385480"/>
            <a:ext cx="1296144" cy="0"/>
          </a:xfrm>
          <a:prstGeom prst="line">
            <a:avLst/>
          </a:prstGeom>
          <a:noFill/>
          <a:ln w="9525">
            <a:solidFill>
              <a:srgbClr val="CC66FF"/>
            </a:solidFill>
            <a:round/>
            <a:headEnd/>
            <a:tailEnd type="diamond" w="lg" len="lg"/>
          </a:ln>
        </p:spPr>
      </p:cxnSp>
      <p:cxnSp>
        <p:nvCxnSpPr>
          <p:cNvPr id="83" name="Straight Connector 82"/>
          <p:cNvCxnSpPr/>
          <p:nvPr/>
        </p:nvCxnSpPr>
        <p:spPr>
          <a:xfrm>
            <a:off x="3851920" y="1385480"/>
            <a:ext cx="1584176" cy="0"/>
          </a:xfrm>
          <a:prstGeom prst="line">
            <a:avLst/>
          </a:prstGeom>
          <a:noFill/>
          <a:ln w="9525">
            <a:solidFill>
              <a:srgbClr val="416BBF"/>
            </a:solidFill>
            <a:round/>
            <a:headEnd type="none" w="lg" len="lg"/>
            <a:tailEnd type="arrow" w="lg" len="lg"/>
          </a:ln>
        </p:spPr>
      </p:cxnSp>
      <p:cxnSp>
        <p:nvCxnSpPr>
          <p:cNvPr id="84" name="Straight Connector 83"/>
          <p:cNvCxnSpPr/>
          <p:nvPr/>
        </p:nvCxnSpPr>
        <p:spPr>
          <a:xfrm>
            <a:off x="2123728" y="1385480"/>
            <a:ext cx="1296144" cy="0"/>
          </a:xfrm>
          <a:prstGeom prst="line">
            <a:avLst/>
          </a:prstGeom>
          <a:noFill/>
          <a:ln w="9525">
            <a:solidFill>
              <a:srgbClr val="FFC000"/>
            </a:solidFill>
            <a:round/>
            <a:headEnd/>
            <a:tailEnd type="oval" w="lg" len="lg"/>
          </a:ln>
        </p:spPr>
      </p:cxnSp>
      <p:cxnSp>
        <p:nvCxnSpPr>
          <p:cNvPr id="89" name="Straight Connector 88"/>
          <p:cNvCxnSpPr/>
          <p:nvPr/>
        </p:nvCxnSpPr>
        <p:spPr>
          <a:xfrm>
            <a:off x="6012160" y="1385480"/>
            <a:ext cx="1584176" cy="0"/>
          </a:xfrm>
          <a:prstGeom prst="line">
            <a:avLst/>
          </a:prstGeom>
          <a:noFill/>
          <a:ln w="19050">
            <a:solidFill>
              <a:srgbClr val="00B050"/>
            </a:solidFill>
            <a:round/>
            <a:headEnd type="arrow" w="sm" len="sm"/>
            <a:tailEnd type="arrow" w="sm" len="sm"/>
          </a:ln>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78" name="Picture 50"/>
          <p:cNvPicPr>
            <a:picLocks noChangeAspect="1" noChangeArrowheads="1"/>
          </p:cNvPicPr>
          <p:nvPr/>
        </p:nvPicPr>
        <p:blipFill>
          <a:blip r:embed="rId2" cstate="print"/>
          <a:srcRect/>
          <a:stretch>
            <a:fillRect/>
          </a:stretch>
        </p:blipFill>
        <p:spPr bwMode="auto">
          <a:xfrm>
            <a:off x="755576" y="404664"/>
            <a:ext cx="7632848" cy="5676530"/>
          </a:xfrm>
          <a:prstGeom prst="rect">
            <a:avLst/>
          </a:prstGeom>
          <a:noFill/>
        </p:spPr>
      </p:pic>
      <p:sp>
        <p:nvSpPr>
          <p:cNvPr id="3" name="TextBox 2"/>
          <p:cNvSpPr txBox="1"/>
          <p:nvPr/>
        </p:nvSpPr>
        <p:spPr>
          <a:xfrm>
            <a:off x="611560" y="6084004"/>
            <a:ext cx="8208912" cy="369332"/>
          </a:xfrm>
          <a:prstGeom prst="rect">
            <a:avLst/>
          </a:prstGeom>
          <a:noFill/>
        </p:spPr>
        <p:txBody>
          <a:bodyPr wrap="square" rtlCol="0">
            <a:spAutoFit/>
          </a:bodyPr>
          <a:lstStyle/>
          <a:p>
            <a:r>
              <a:rPr lang="en-GB" dirty="0" smtClean="0"/>
              <a:t>Variables: see article </a:t>
            </a:r>
            <a:r>
              <a:rPr lang="en-GB" dirty="0" smtClean="0">
                <a:hlinkClick r:id="rId3"/>
              </a:rPr>
              <a:t>www.tidningenkulturen.se</a:t>
            </a:r>
            <a:r>
              <a:rPr lang="en-GB" dirty="0" smtClean="0"/>
              <a:t> 2011</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632" name="Picture 80"/>
          <p:cNvPicPr>
            <a:picLocks noChangeAspect="1" noChangeArrowheads="1"/>
          </p:cNvPicPr>
          <p:nvPr/>
        </p:nvPicPr>
        <p:blipFill>
          <a:blip r:embed="rId2" cstate="print"/>
          <a:srcRect/>
          <a:stretch>
            <a:fillRect/>
          </a:stretch>
        </p:blipFill>
        <p:spPr bwMode="auto">
          <a:xfrm>
            <a:off x="899592" y="1001743"/>
            <a:ext cx="7560840" cy="5451593"/>
          </a:xfrm>
          <a:prstGeom prst="rect">
            <a:avLst/>
          </a:prstGeom>
          <a:noFill/>
        </p:spPr>
      </p:pic>
      <p:sp>
        <p:nvSpPr>
          <p:cNvPr id="3" name="TextBox 2"/>
          <p:cNvSpPr txBox="1"/>
          <p:nvPr/>
        </p:nvSpPr>
        <p:spPr>
          <a:xfrm>
            <a:off x="611560" y="6165304"/>
            <a:ext cx="8208912" cy="369332"/>
          </a:xfrm>
          <a:prstGeom prst="rect">
            <a:avLst/>
          </a:prstGeom>
          <a:noFill/>
        </p:spPr>
        <p:txBody>
          <a:bodyPr wrap="square" rtlCol="0">
            <a:spAutoFit/>
          </a:bodyPr>
          <a:lstStyle/>
          <a:p>
            <a:r>
              <a:rPr lang="en-GB" dirty="0" smtClean="0"/>
              <a:t>Variables: see article </a:t>
            </a:r>
            <a:r>
              <a:rPr lang="en-GB" dirty="0" smtClean="0">
                <a:hlinkClick r:id="rId3"/>
              </a:rPr>
              <a:t>www.tidningenkulturen.se</a:t>
            </a:r>
            <a:r>
              <a:rPr lang="en-GB" dirty="0" smtClean="0"/>
              <a:t> 2011</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srcRect/>
          <a:stretch>
            <a:fillRect/>
          </a:stretch>
        </p:blipFill>
        <p:spPr bwMode="auto">
          <a:xfrm>
            <a:off x="165959" y="2385059"/>
            <a:ext cx="8870537" cy="2315432"/>
          </a:xfrm>
          <a:prstGeom prst="rect">
            <a:avLst/>
          </a:prstGeom>
          <a:noFill/>
          <a:ln w="9525">
            <a:noFill/>
            <a:miter lim="800000"/>
            <a:headEnd/>
            <a:tailEnd/>
          </a:ln>
        </p:spPr>
      </p:pic>
      <p:sp>
        <p:nvSpPr>
          <p:cNvPr id="3" name="TextBox 2"/>
          <p:cNvSpPr txBox="1"/>
          <p:nvPr/>
        </p:nvSpPr>
        <p:spPr>
          <a:xfrm>
            <a:off x="827584" y="1052736"/>
            <a:ext cx="6840760" cy="738664"/>
          </a:xfrm>
          <a:prstGeom prst="rect">
            <a:avLst/>
          </a:prstGeom>
          <a:noFill/>
        </p:spPr>
        <p:txBody>
          <a:bodyPr wrap="square" rtlCol="0">
            <a:spAutoFit/>
          </a:bodyPr>
          <a:lstStyle/>
          <a:p>
            <a:r>
              <a:rPr lang="en-US" sz="2400" dirty="0" smtClean="0">
                <a:solidFill>
                  <a:srgbClr val="CC3399"/>
                </a:solidFill>
              </a:rPr>
              <a:t>1 billion year = 0,577350269 billion light-years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err="1" smtClean="0"/>
              <a:t>Riess</a:t>
            </a:r>
            <a:r>
              <a:rPr lang="en-US" sz="2600" dirty="0" smtClean="0"/>
              <a:t>, Adam G and Michael S Turner 2004 From Slowdown to Speedup, Scientific American Magazine, February</a:t>
            </a:r>
            <a:endParaRPr lang="en-US" sz="2600" dirty="0"/>
          </a:p>
        </p:txBody>
      </p:sp>
      <p:pic>
        <p:nvPicPr>
          <p:cNvPr id="4101" name="Picture 5"/>
          <p:cNvPicPr>
            <a:picLocks noGrp="1" noChangeAspect="1" noChangeArrowheads="1"/>
          </p:cNvPicPr>
          <p:nvPr>
            <p:ph idx="1"/>
          </p:nvPr>
        </p:nvPicPr>
        <p:blipFill>
          <a:blip r:embed="rId2" cstate="print"/>
          <a:srcRect/>
          <a:stretch>
            <a:fillRect/>
          </a:stretch>
        </p:blipFill>
        <p:spPr bwMode="auto">
          <a:xfrm>
            <a:off x="709845" y="1600200"/>
            <a:ext cx="7724310"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p:nvPr/>
        </p:nvPicPr>
        <p:blipFill>
          <a:blip r:embed="rId2" cstate="print"/>
          <a:srcRect/>
          <a:stretch>
            <a:fillRect/>
          </a:stretch>
        </p:blipFill>
        <p:spPr bwMode="auto">
          <a:xfrm>
            <a:off x="1691681" y="3284984"/>
            <a:ext cx="5544615" cy="3312368"/>
          </a:xfrm>
          <a:prstGeom prst="rect">
            <a:avLst/>
          </a:prstGeom>
          <a:noFill/>
          <a:ln w="9525">
            <a:noFill/>
            <a:miter lim="800000"/>
            <a:headEnd/>
            <a:tailEnd/>
          </a:ln>
          <a:effectLst/>
        </p:spPr>
      </p:pic>
      <p:sp>
        <p:nvSpPr>
          <p:cNvPr id="13" name="TextBox 12"/>
          <p:cNvSpPr txBox="1"/>
          <p:nvPr/>
        </p:nvSpPr>
        <p:spPr>
          <a:xfrm>
            <a:off x="611560" y="548680"/>
            <a:ext cx="7992888" cy="2785378"/>
          </a:xfrm>
          <a:prstGeom prst="rect">
            <a:avLst/>
          </a:prstGeom>
          <a:noFill/>
        </p:spPr>
        <p:txBody>
          <a:bodyPr wrap="square" rtlCol="0">
            <a:spAutoFit/>
          </a:bodyPr>
          <a:lstStyle/>
          <a:p>
            <a:pPr lvl="0" algn="ctr"/>
            <a:r>
              <a:rPr lang="en-US" sz="2500" b="1" dirty="0">
                <a:solidFill>
                  <a:srgbClr val="5340DA"/>
                </a:solidFill>
                <a:latin typeface="+mj-lt"/>
              </a:rPr>
              <a:t>Edward L. (Ned) Wright - 2011</a:t>
            </a:r>
            <a:br>
              <a:rPr lang="en-US" sz="2500" b="1" dirty="0">
                <a:solidFill>
                  <a:srgbClr val="5340DA"/>
                </a:solidFill>
                <a:latin typeface="+mj-lt"/>
              </a:rPr>
            </a:br>
            <a:r>
              <a:rPr lang="en-US" sz="2500" b="1" dirty="0">
                <a:solidFill>
                  <a:srgbClr val="5340DA"/>
                </a:solidFill>
                <a:latin typeface="+mj-lt"/>
              </a:rPr>
              <a:t>Measuring the Curvature of the Universe by Measuring the Curvature of the Hubble Diagram </a:t>
            </a:r>
            <a:r>
              <a:rPr lang="en-US" sz="2500" dirty="0">
                <a:solidFill>
                  <a:srgbClr val="5340DA"/>
                </a:solidFill>
                <a:latin typeface="+mj-lt"/>
              </a:rPr>
              <a:t/>
            </a:r>
            <a:br>
              <a:rPr lang="en-US" sz="2500" dirty="0">
                <a:solidFill>
                  <a:srgbClr val="5340DA"/>
                </a:solidFill>
                <a:latin typeface="+mj-lt"/>
              </a:rPr>
            </a:br>
            <a:r>
              <a:rPr lang="en-US" sz="2500" dirty="0">
                <a:solidFill>
                  <a:srgbClr val="5340DA"/>
                </a:solidFill>
                <a:latin typeface="+mj-lt"/>
              </a:rPr>
              <a:t>d(DM) difference between the distance modulus determined from the flux and the distance modulus computed from the </a:t>
            </a:r>
            <a:r>
              <a:rPr lang="en-US" sz="2500" dirty="0" err="1">
                <a:solidFill>
                  <a:srgbClr val="5340DA"/>
                </a:solidFill>
                <a:latin typeface="+mj-lt"/>
              </a:rPr>
              <a:t>redshift</a:t>
            </a:r>
            <a:r>
              <a:rPr lang="en-US" sz="2500" dirty="0">
                <a:solidFill>
                  <a:srgbClr val="5340DA"/>
                </a:solidFill>
                <a:latin typeface="+mj-lt"/>
              </a:rPr>
              <a:t> </a:t>
            </a:r>
            <a:br>
              <a:rPr lang="en-US" sz="2500" dirty="0">
                <a:solidFill>
                  <a:srgbClr val="5340DA"/>
                </a:solidFill>
                <a:latin typeface="+mj-lt"/>
              </a:rPr>
            </a:br>
            <a:r>
              <a:rPr lang="en-US" sz="2500" dirty="0">
                <a:solidFill>
                  <a:srgbClr val="5340DA"/>
                </a:solidFill>
                <a:latin typeface="+mj-lt"/>
              </a:rPr>
              <a:t>http://www.astro.ucla.edu/~</a:t>
            </a:r>
            <a:r>
              <a:rPr lang="en-US" sz="2500" dirty="0" smtClean="0">
                <a:solidFill>
                  <a:srgbClr val="5340DA"/>
                </a:solidFill>
                <a:latin typeface="+mj-lt"/>
              </a:rPr>
              <a:t>wright/sne_cosmology.html</a:t>
            </a:r>
            <a:endParaRPr lang="en-US" sz="2500" dirty="0">
              <a:solidFill>
                <a:srgbClr val="5340DA"/>
              </a:solidFill>
              <a:latin typeface="+mj-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2597</TotalTime>
  <Words>851</Words>
  <Application>Microsoft Office PowerPoint</Application>
  <PresentationFormat>On-screen Show (4:3)</PresentationFormat>
  <Paragraphs>143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Riess, Adam G and Michael S Turner 2004 From Slowdown to Speedup, Scientific American Magazine, February</vt:lpstr>
      <vt:lpstr>Slide 9</vt:lpstr>
      <vt:lpstr>Edward L. (Ned) Wright - 2009 Measuring the Curvature of the Universe by Measuring the Curvature of the Hubble Diagram  difference in distance modulus between the empty model and the supernova and the GRB binned data http://www.astro.ucla.edu/~wright/sne_cosmology.html</vt:lpstr>
      <vt:lpstr>Slide 11</vt:lpstr>
      <vt:lpstr>Slide 12</vt:lpstr>
      <vt:lpstr>Slide 13</vt:lpstr>
      <vt:lpstr>Slide 14</vt:lpstr>
      <vt:lpstr>Thank you</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Saturn</dc:creator>
  <cp:lastModifiedBy>Saturn</cp:lastModifiedBy>
  <cp:revision>66</cp:revision>
  <dcterms:created xsi:type="dcterms:W3CDTF">2012-09-04T03:04:20Z</dcterms:created>
  <dcterms:modified xsi:type="dcterms:W3CDTF">2012-09-06T06:36:02Z</dcterms:modified>
</cp:coreProperties>
</file>