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32" r:id="rId3"/>
    <p:sldId id="331" r:id="rId4"/>
    <p:sldId id="328" r:id="rId5"/>
    <p:sldId id="290" r:id="rId6"/>
    <p:sldId id="291" r:id="rId7"/>
    <p:sldId id="329" r:id="rId8"/>
    <p:sldId id="315" r:id="rId9"/>
    <p:sldId id="311" r:id="rId10"/>
    <p:sldId id="316" r:id="rId11"/>
    <p:sldId id="317" r:id="rId12"/>
    <p:sldId id="319" r:id="rId13"/>
    <p:sldId id="33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336600"/>
    <a:srgbClr val="39914E"/>
    <a:srgbClr val="996633"/>
    <a:srgbClr val="DE9222"/>
    <a:srgbClr val="E1AA1F"/>
    <a:srgbClr val="EECF82"/>
    <a:srgbClr val="F37629"/>
    <a:srgbClr val="6C963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9" autoAdjust="0"/>
  </p:normalViewPr>
  <p:slideViewPr>
    <p:cSldViewPr>
      <p:cViewPr varScale="1">
        <p:scale>
          <a:sx n="75" d="100"/>
          <a:sy n="75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D8E0-3D9A-49F2-99C9-A007BA3F10D3}" type="datetimeFigureOut">
              <a:rPr lang="sk-SK" smtClean="0"/>
              <a:pPr/>
              <a:t>6. 9. 2012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1276-421B-44D1-B765-510E73E4C99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275903" y="275853"/>
            <a:ext cx="6888385" cy="630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 descr="C:\Users\krisa\Desktop\FMFIUK_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87" y="2066952"/>
            <a:ext cx="1440158" cy="14401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sa\Desktop\sav-sl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87" y="275853"/>
            <a:ext cx="1440158" cy="146235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75903" y="2066952"/>
            <a:ext cx="6888385" cy="771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573916" y="2454656"/>
            <a:ext cx="5455672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Adobe Garamond Pro Bold" pitchFamily="18" charset="0"/>
                <a:ea typeface="Kozuka Gothic Pro R" pitchFamily="34" charset="-128"/>
              </a:rPr>
              <a:t>SUPERVISOR</a:t>
            </a:r>
            <a:r>
              <a:rPr lang="sk-SK" sz="2000" dirty="0" smtClean="0">
                <a:latin typeface="Adobe Garamond Pro Bold" pitchFamily="18" charset="0"/>
                <a:ea typeface="Kozuka Gothic Pro R" pitchFamily="34" charset="-128"/>
              </a:rPr>
              <a:t> </a:t>
            </a:r>
            <a:r>
              <a:rPr lang="en-US" sz="2000" dirty="0" smtClean="0">
                <a:latin typeface="Adobe Garamond Pro Bold" pitchFamily="18" charset="0"/>
                <a:ea typeface="Kozuka Gothic Pro R" pitchFamily="34" charset="-128"/>
              </a:rPr>
              <a:t>  </a:t>
            </a:r>
            <a:r>
              <a:rPr lang="sk-SK" sz="2000" dirty="0" smtClean="0">
                <a:latin typeface="Adobe Garamond Pro Bold" pitchFamily="18" charset="0"/>
                <a:ea typeface="Kozuka Gothic Pro R" pitchFamily="34" charset="-128"/>
              </a:rPr>
              <a:t> </a:t>
            </a:r>
            <a:r>
              <a:rPr lang="sk-SK" sz="2000" dirty="0" smtClean="0">
                <a:latin typeface="Adobe Garamond Pro" pitchFamily="18" charset="0"/>
                <a:ea typeface="Kozuka Gothic Pro R" pitchFamily="34" charset="-128"/>
              </a:rPr>
              <a:t>Ing. Štefan Gmuca, CSc.</a:t>
            </a:r>
            <a:endParaRPr lang="sk-SK" sz="1600" dirty="0">
              <a:latin typeface="Adobe Garamond Pro" pitchFamily="18" charset="0"/>
              <a:ea typeface="Kozuka Gothic Pro R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3968" y="2135787"/>
            <a:ext cx="0" cy="656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krisa\Desktop\compstar_1_p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87" y="3844320"/>
            <a:ext cx="1440158" cy="10083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risa\Desktop\cern-logo-666-i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07" y="5188485"/>
            <a:ext cx="1440158" cy="13940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446714" y="473356"/>
            <a:ext cx="6960393" cy="723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Kozuka Gothic Pro R" pitchFamily="34" charset="-128"/>
                <a:ea typeface="Kozuka Gothic Pro R" pitchFamily="34" charset="-128"/>
              </a:rPr>
              <a:t>Effective Density Dependence of Nuclear Interaction </a:t>
            </a:r>
          </a:p>
          <a:p>
            <a:endParaRPr lang="sk-SK" sz="400" b="1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sk-SK" sz="1600" b="1" dirty="0">
                <a:latin typeface="Kozuka Gothic Pro R" pitchFamily="34" charset="-128"/>
                <a:ea typeface="Kozuka Gothic Pro R" pitchFamily="34" charset="-128"/>
              </a:rPr>
              <a:t>i</a:t>
            </a:r>
            <a:r>
              <a:rPr lang="sk-SK" sz="1600" b="1" dirty="0" smtClean="0">
                <a:latin typeface="Kozuka Gothic Pro R" pitchFamily="34" charset="-128"/>
                <a:ea typeface="Kozuka Gothic Pro R" pitchFamily="34" charset="-128"/>
              </a:rPr>
              <a:t>n The Relativistic Hadron Field Theory</a:t>
            </a:r>
            <a:endParaRPr lang="sk-SK" sz="1600" b="1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0604" y="2083428"/>
            <a:ext cx="4392488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Adobe Garamond Pro Bold" pitchFamily="18" charset="0"/>
                <a:ea typeface="Kozuka Gothic Pro R" pitchFamily="34" charset="-128"/>
              </a:rPr>
              <a:t>ME    </a:t>
            </a:r>
            <a:r>
              <a:rPr lang="sk-SK" sz="2000" dirty="0" smtClean="0">
                <a:latin typeface="Adobe Garamond Pro" pitchFamily="18" charset="0"/>
                <a:ea typeface="Kozuka Gothic Pro R" pitchFamily="34" charset="-128"/>
              </a:rPr>
              <a:t>Kristian Petrík</a:t>
            </a:r>
            <a:endParaRPr lang="sk-SK" sz="1600" dirty="0">
              <a:latin typeface="Adobe Garamond Pro" pitchFamily="18" charset="0"/>
              <a:ea typeface="Kozuka Gothic Pro R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903" y="6228020"/>
            <a:ext cx="6960393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Kozuka Gothic Pro R" pitchFamily="34" charset="-128"/>
                <a:ea typeface="Kozuka Gothic Pro R" pitchFamily="34" charset="-128"/>
              </a:rPr>
              <a:t>YouResAstro2012                                                     3-6 September 2012</a:t>
            </a:r>
            <a:endParaRPr lang="sk-SK" sz="1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-779172" y="-7506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Results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al 12"/>
          <p:cNvSpPr/>
          <p:nvPr/>
        </p:nvSpPr>
        <p:spPr>
          <a:xfrm>
            <a:off x="7333018" y="200020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al 13"/>
          <p:cNvSpPr/>
          <p:nvPr/>
        </p:nvSpPr>
        <p:spPr>
          <a:xfrm>
            <a:off x="7682206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al 14"/>
          <p:cNvSpPr/>
          <p:nvPr/>
        </p:nvSpPr>
        <p:spPr>
          <a:xfrm>
            <a:off x="805309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al 15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al 16"/>
          <p:cNvSpPr/>
          <p:nvPr/>
        </p:nvSpPr>
        <p:spPr>
          <a:xfrm>
            <a:off x="6962699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107504" y="6093296"/>
            <a:ext cx="8928992" cy="648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1454849" y="6074246"/>
            <a:ext cx="659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orbel" pitchFamily="34" charset="0"/>
              </a:rPr>
              <a:t>Density dependent hadron field theory for asymmetric nuclear matter and exotic nuclei</a:t>
            </a:r>
            <a:endParaRPr lang="sk-SK" sz="1200" b="1" dirty="0" smtClean="0">
              <a:latin typeface="Corbel" pitchFamily="34" charset="0"/>
            </a:endParaRPr>
          </a:p>
          <a:p>
            <a:pPr algn="ctr"/>
            <a:r>
              <a:rPr lang="sk-SK" sz="1200" dirty="0" smtClean="0">
                <a:latin typeface="Corbel" pitchFamily="34" charset="0"/>
              </a:rPr>
              <a:t>F. Hofmann, C. M. Keil, H. Lenske</a:t>
            </a:r>
          </a:p>
          <a:p>
            <a:pPr algn="ctr"/>
            <a:r>
              <a:rPr lang="sk-SK" sz="1200" b="1" dirty="0" smtClean="0">
                <a:latin typeface="Corbel" pitchFamily="34" charset="0"/>
              </a:rPr>
              <a:t>Phys. Rev C</a:t>
            </a:r>
            <a:r>
              <a:rPr lang="en-US" sz="1200" b="1" dirty="0" smtClean="0">
                <a:latin typeface="Corbel" pitchFamily="34" charset="0"/>
              </a:rPr>
              <a:t> </a:t>
            </a:r>
            <a:r>
              <a:rPr lang="sk-SK" sz="1200" b="1" dirty="0" smtClean="0">
                <a:latin typeface="Corbel" pitchFamily="34" charset="0"/>
              </a:rPr>
              <a:t>64</a:t>
            </a:r>
            <a:r>
              <a:rPr lang="en-US" sz="1200" b="1" dirty="0" smtClean="0">
                <a:latin typeface="Corbel" pitchFamily="34" charset="0"/>
              </a:rPr>
              <a:t> (200</a:t>
            </a:r>
            <a:r>
              <a:rPr lang="sk-SK" sz="1200" b="1" dirty="0" smtClean="0">
                <a:latin typeface="Corbel" pitchFamily="34" charset="0"/>
              </a:rPr>
              <a:t>1</a:t>
            </a:r>
            <a:r>
              <a:rPr lang="en-US" sz="1200" b="1" dirty="0" smtClean="0">
                <a:latin typeface="Corbel" pitchFamily="34" charset="0"/>
              </a:rPr>
              <a:t>) </a:t>
            </a:r>
            <a:r>
              <a:rPr lang="sk-SK" sz="1200" b="1" dirty="0" smtClean="0">
                <a:latin typeface="Corbel" pitchFamily="34" charset="0"/>
              </a:rPr>
              <a:t>034314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649263"/>
            <a:ext cx="66772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Lithos Pro Regular" pitchFamily="82" charset="0"/>
              </a:rPr>
              <a:t>.fits of vertex functionals.</a:t>
            </a:r>
            <a:endParaRPr lang="sk-SK" sz="1600" dirty="0">
              <a:latin typeface="Lithos Pro Regular" pitchFamily="8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" y="1155289"/>
            <a:ext cx="2425582" cy="4683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9" y="1156333"/>
            <a:ext cx="2990516" cy="4504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52" y="1156332"/>
            <a:ext cx="2960015" cy="45049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-779172" y="-7506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Results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1259632" y="649263"/>
            <a:ext cx="66772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Lithos Pro Regular" pitchFamily="82" charset="0"/>
              </a:rPr>
              <a:t>.partial fits.</a:t>
            </a:r>
            <a:endParaRPr lang="sk-SK" sz="1600" dirty="0">
              <a:latin typeface="Lithos Pro Regular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64" y="1124744"/>
            <a:ext cx="6867720" cy="52583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08127"/>
            <a:ext cx="3492291" cy="53578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8127"/>
            <a:ext cx="3481099" cy="53578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7333018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/>
          <p:cNvSpPr/>
          <p:nvPr/>
        </p:nvSpPr>
        <p:spPr>
          <a:xfrm>
            <a:off x="7682206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al 21"/>
          <p:cNvSpPr/>
          <p:nvPr/>
        </p:nvSpPr>
        <p:spPr>
          <a:xfrm>
            <a:off x="805309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al 22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al 24"/>
          <p:cNvSpPr/>
          <p:nvPr/>
        </p:nvSpPr>
        <p:spPr>
          <a:xfrm>
            <a:off x="6962699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3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-779172" y="-7506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Results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al 21"/>
          <p:cNvSpPr/>
          <p:nvPr/>
        </p:nvSpPr>
        <p:spPr>
          <a:xfrm>
            <a:off x="7333018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al 22"/>
          <p:cNvSpPr/>
          <p:nvPr/>
        </p:nvSpPr>
        <p:spPr>
          <a:xfrm>
            <a:off x="7682206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al 23"/>
          <p:cNvSpPr/>
          <p:nvPr/>
        </p:nvSpPr>
        <p:spPr>
          <a:xfrm>
            <a:off x="8053098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al 24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al 25"/>
          <p:cNvSpPr/>
          <p:nvPr/>
        </p:nvSpPr>
        <p:spPr>
          <a:xfrm>
            <a:off x="6962699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260072" y="649263"/>
            <a:ext cx="66772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Lithos Pro Regular" pitchFamily="82" charset="0"/>
              </a:rPr>
              <a:t>.beta equilibrium.</a:t>
            </a:r>
            <a:endParaRPr lang="sk-SK" sz="1600" dirty="0">
              <a:latin typeface="Lithos Pro Regular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70360"/>
            <a:ext cx="25557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323528" y="1340768"/>
            <a:ext cx="2376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    nuclear matter</a:t>
            </a:r>
          </a:p>
          <a:p>
            <a:r>
              <a:rPr lang="en-US" dirty="0">
                <a:latin typeface="Lithos Pro Regular" pitchFamily="82" charset="0"/>
              </a:rPr>
              <a:t> </a:t>
            </a:r>
            <a:r>
              <a:rPr lang="sk-SK" dirty="0" smtClean="0">
                <a:latin typeface="Lithos Pro Regular" pitchFamily="82" charset="0"/>
              </a:rPr>
              <a:t> </a:t>
            </a:r>
            <a:r>
              <a:rPr lang="sk-SK" sz="1400" dirty="0" smtClean="0">
                <a:latin typeface="Lithos Pro Regular" pitchFamily="82" charset="0"/>
              </a:rPr>
              <a:t>              </a:t>
            </a:r>
            <a:r>
              <a:rPr lang="sk-SK" sz="1600" dirty="0" smtClean="0">
                <a:latin typeface="Lithos Pro Regular" pitchFamily="82" charset="0"/>
              </a:rPr>
              <a:t>(nucleons)</a:t>
            </a:r>
            <a:endParaRPr lang="sk-SK" dirty="0">
              <a:latin typeface="Lithos Pro Regular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7" y="2708920"/>
            <a:ext cx="4245845" cy="32858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90" y="2708920"/>
            <a:ext cx="4218190" cy="32858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228184" y="1344960"/>
            <a:ext cx="2915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6193871" y="1340768"/>
            <a:ext cx="2020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Lambda matter</a:t>
            </a:r>
          </a:p>
          <a:p>
            <a:r>
              <a:rPr lang="sk-SK" sz="1400" dirty="0" smtClean="0">
                <a:latin typeface="Lithos Pro Regular" pitchFamily="82" charset="0"/>
              </a:rPr>
              <a:t>(lambda hyperon)</a:t>
            </a:r>
            <a:endParaRPr lang="sk-SK" dirty="0">
              <a:latin typeface="Lithos Pro Regular" pitchFamily="8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" y="1340482"/>
            <a:ext cx="3534683" cy="52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91" y="1340482"/>
            <a:ext cx="3526500" cy="52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968" y="864707"/>
            <a:ext cx="223224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Lithos Pro Regular" pitchFamily="82" charset="0"/>
              </a:rPr>
              <a:t>Hofmann et al.</a:t>
            </a:r>
            <a:endParaRPr lang="sk-SK" b="1" dirty="0">
              <a:latin typeface="Lithos Pro Regular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56" y="849318"/>
            <a:ext cx="23762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Lithos Pro Regular" pitchFamily="82" charset="0"/>
              </a:rPr>
              <a:t> van Dalen et al.</a:t>
            </a:r>
            <a:endParaRPr lang="sk-SK" b="1" dirty="0"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9" grpId="0" animBg="1"/>
      <p:bldP spid="19" grpId="1" animBg="1"/>
      <p:bldP spid="20" grpId="0"/>
      <p:bldP spid="20" grpId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-1404664" y="-7506"/>
            <a:ext cx="648072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Conclusions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 descr="o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8032" y="816394"/>
            <a:ext cx="2774448" cy="261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" y="1267718"/>
            <a:ext cx="2915816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241176" y="1196752"/>
            <a:ext cx="26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Compact Stars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2608" y="1826816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Full baryonic octet </a:t>
            </a:r>
            <a:r>
              <a:rPr lang="sk-SK" sz="1500" dirty="0" smtClean="0">
                <a:latin typeface="Lithos Pro Regular" pitchFamily="82" charset="0"/>
              </a:rPr>
              <a:t>- hyperons 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083" y="2140798"/>
            <a:ext cx="8045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 smtClean="0">
                <a:latin typeface="Lithos Pro Regular" pitchFamily="82" charset="0"/>
              </a:rPr>
              <a:t>What is the</a:t>
            </a:r>
            <a:r>
              <a:rPr lang="sk-SK" sz="1500" b="1" dirty="0" smtClean="0">
                <a:latin typeface="Lithos Pro Regular" pitchFamily="82" charset="0"/>
              </a:rPr>
              <a:t> composition </a:t>
            </a:r>
            <a:r>
              <a:rPr lang="sk-SK" sz="1500" dirty="0" smtClean="0">
                <a:latin typeface="Lithos Pro Regular" pitchFamily="82" charset="0"/>
              </a:rPr>
              <a:t>of a hyperon star </a:t>
            </a:r>
          </a:p>
          <a:p>
            <a:r>
              <a:rPr lang="sk-SK" sz="1500" dirty="0" smtClean="0">
                <a:latin typeface="Lithos Pro Regular" pitchFamily="82" charset="0"/>
              </a:rPr>
              <a:t>and </a:t>
            </a:r>
            <a:r>
              <a:rPr lang="sk-SK" sz="1500" b="1" dirty="0" smtClean="0">
                <a:latin typeface="Lithos Pro Regular" pitchFamily="82" charset="0"/>
              </a:rPr>
              <a:t>how does it depend on the density</a:t>
            </a:r>
            <a:r>
              <a:rPr lang="sk-SK" sz="1500" dirty="0" smtClean="0">
                <a:latin typeface="Lithos Pro Regular" pitchFamily="82" charset="0"/>
              </a:rPr>
              <a:t> ?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270175"/>
            <a:ext cx="3779912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41175" y="3199209"/>
            <a:ext cx="389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Density dependence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608" y="3829273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New </a:t>
            </a:r>
            <a:r>
              <a:rPr lang="sk-SK" sz="1500" dirty="0" smtClean="0">
                <a:latin typeface="Lithos Pro Regular" pitchFamily="82" charset="0"/>
              </a:rPr>
              <a:t>reliable</a:t>
            </a:r>
            <a:r>
              <a:rPr lang="sk-SK" sz="1500" b="1" dirty="0" smtClean="0">
                <a:latin typeface="Lithos Pro Regular" pitchFamily="82" charset="0"/>
              </a:rPr>
              <a:t> DBHF data</a:t>
            </a:r>
            <a:r>
              <a:rPr lang="sk-SK" sz="1500" dirty="0" smtClean="0">
                <a:latin typeface="Lithos Pro Regular" pitchFamily="82" charset="0"/>
              </a:rPr>
              <a:t> 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083" y="4143255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Exact Hartree-Fock </a:t>
            </a:r>
            <a:r>
              <a:rPr lang="sk-SK" sz="1500" dirty="0" smtClean="0">
                <a:latin typeface="Lithos Pro Regular" pitchFamily="82" charset="0"/>
              </a:rPr>
              <a:t>density dependence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4473987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Constraints </a:t>
            </a:r>
            <a:r>
              <a:rPr lang="sk-SK" sz="1500" dirty="0" smtClean="0">
                <a:latin typeface="Lithos Pro Regular" pitchFamily="82" charset="0"/>
              </a:rPr>
              <a:t>from</a:t>
            </a:r>
            <a:r>
              <a:rPr lang="sk-SK" sz="1500" b="1" dirty="0" smtClean="0">
                <a:latin typeface="Lithos Pro Regular" pitchFamily="82" charset="0"/>
              </a:rPr>
              <a:t> astrophysics </a:t>
            </a:r>
            <a:r>
              <a:rPr lang="sk-SK" sz="1500" dirty="0" smtClean="0">
                <a:latin typeface="Lithos Pro Regular" pitchFamily="82" charset="0"/>
              </a:rPr>
              <a:t>or</a:t>
            </a:r>
            <a:r>
              <a:rPr lang="sk-SK" sz="1500" b="1" dirty="0" smtClean="0">
                <a:latin typeface="Lithos Pro Regular" pitchFamily="82" charset="0"/>
              </a:rPr>
              <a:t> heavy-ion collisions physics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848" y="5555267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Lithos Pro Regular" pitchFamily="82" charset="0"/>
              </a:rPr>
              <a:t>Thank you !</a:t>
            </a:r>
            <a:endParaRPr lang="sk-SK" sz="3200" b="1" dirty="0"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2555776" y="-8334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Motivation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1763688" y="584765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Lithos Pro Regular" pitchFamily="82" charset="0"/>
              </a:rPr>
              <a:t>Effective </a:t>
            </a:r>
            <a:r>
              <a:rPr lang="sk-SK" sz="2400" b="1" dirty="0" smtClean="0">
                <a:latin typeface="Lithos Pro Regular" pitchFamily="82" charset="0"/>
              </a:rPr>
              <a:t>hadron field </a:t>
            </a:r>
            <a:r>
              <a:rPr lang="en-US" sz="2400" b="1" dirty="0" smtClean="0">
                <a:latin typeface="Lithos Pro Regular" pitchFamily="82" charset="0"/>
              </a:rPr>
              <a:t>theory</a:t>
            </a:r>
            <a:endParaRPr lang="sk-SK" sz="2400" b="1" dirty="0">
              <a:latin typeface="Lithos Pro Regula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346043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Lithos Pro Regular" pitchFamily="82" charset="0"/>
              </a:rPr>
              <a:t>Indirect kind of observations </a:t>
            </a:r>
            <a:r>
              <a:rPr lang="en-US" sz="1500" dirty="0" smtClean="0">
                <a:latin typeface="Lithos Pro Regular" pitchFamily="82" charset="0"/>
              </a:rPr>
              <a:t>– we can’t have a look inside the star</a:t>
            </a:r>
            <a:endParaRPr lang="sk-SK" sz="1500" b="1" dirty="0">
              <a:latin typeface="Lithos Pro Regular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652282"/>
            <a:ext cx="595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Lithos Pro Regular" pitchFamily="82" charset="0"/>
              </a:rPr>
              <a:t>Compact stars </a:t>
            </a:r>
            <a:r>
              <a:rPr lang="en-US" sz="1500" dirty="0" smtClean="0">
                <a:latin typeface="Lithos Pro Regular" pitchFamily="82" charset="0"/>
              </a:rPr>
              <a:t>are an application of </a:t>
            </a:r>
            <a:r>
              <a:rPr lang="en-US" sz="1500" b="1" dirty="0" smtClean="0">
                <a:latin typeface="Lithos Pro Regular" pitchFamily="82" charset="0"/>
              </a:rPr>
              <a:t>QCD</a:t>
            </a:r>
            <a:endParaRPr lang="sk-SK" sz="1500" b="1" dirty="0">
              <a:latin typeface="Lithos Pro Regular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228346"/>
            <a:ext cx="7613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Lithos Pro Regular" pitchFamily="82" charset="0"/>
              </a:rPr>
              <a:t>Impossible to derive a low energy</a:t>
            </a:r>
            <a:r>
              <a:rPr lang="en-US" sz="1500" b="1" dirty="0" smtClean="0">
                <a:latin typeface="Lithos Pro Regular" pitchFamily="82" charset="0"/>
              </a:rPr>
              <a:t> </a:t>
            </a:r>
            <a:r>
              <a:rPr lang="en-US" sz="1500" dirty="0" smtClean="0">
                <a:latin typeface="Lithos Pro Regular" pitchFamily="82" charset="0"/>
              </a:rPr>
              <a:t>hadronic </a:t>
            </a:r>
            <a:r>
              <a:rPr lang="en-US" sz="1500" b="1" dirty="0" smtClean="0">
                <a:latin typeface="Lithos Pro Regular" pitchFamily="82" charset="0"/>
              </a:rPr>
              <a:t>Lagrangian </a:t>
            </a:r>
            <a:r>
              <a:rPr lang="en-US" sz="1500" dirty="0" smtClean="0">
                <a:latin typeface="Lithos Pro Regular" pitchFamily="82" charset="0"/>
              </a:rPr>
              <a:t>from </a:t>
            </a:r>
            <a:r>
              <a:rPr lang="en-US" sz="1500" b="1" dirty="0" smtClean="0">
                <a:latin typeface="Lithos Pro Regular" pitchFamily="82" charset="0"/>
              </a:rPr>
              <a:t>QCD</a:t>
            </a:r>
            <a:endParaRPr lang="sk-SK" sz="1500" b="1" dirty="0">
              <a:latin typeface="Lithos Pro Regular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75" y="3941539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ithos Pro Regular" pitchFamily="82" charset="0"/>
              </a:rPr>
              <a:t>strong coupling </a:t>
            </a:r>
            <a:r>
              <a:rPr lang="en-US" sz="1600" dirty="0" smtClean="0">
                <a:latin typeface="Lithos Pro Regular" pitchFamily="82" charset="0"/>
              </a:rPr>
              <a:t>nature</a:t>
            </a:r>
            <a:endParaRPr lang="sk-SK" sz="1600" dirty="0">
              <a:latin typeface="Lithos Pro Regular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2793702"/>
            <a:ext cx="2915816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/>
          <p:cNvSpPr txBox="1"/>
          <p:nvPr/>
        </p:nvSpPr>
        <p:spPr>
          <a:xfrm>
            <a:off x="241176" y="2722736"/>
            <a:ext cx="26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ithos Pro Regular" pitchFamily="82" charset="0"/>
              </a:rPr>
              <a:t>Any problems ? 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5300166"/>
            <a:ext cx="2358034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6793904" y="5229200"/>
            <a:ext cx="26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Solution !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50069"/>
            <a:ext cx="2915816" cy="31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241176" y="879103"/>
            <a:ext cx="26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Compact Stars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2608" y="1509167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Ground state </a:t>
            </a:r>
            <a:r>
              <a:rPr lang="sk-SK" sz="1500" dirty="0" smtClean="0">
                <a:latin typeface="Lithos Pro Regular" pitchFamily="82" charset="0"/>
              </a:rPr>
              <a:t>of dense matter 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083" y="1823149"/>
            <a:ext cx="8045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 smtClean="0">
                <a:latin typeface="Lithos Pro Regular" pitchFamily="82" charset="0"/>
              </a:rPr>
              <a:t>What is the</a:t>
            </a:r>
            <a:r>
              <a:rPr lang="sk-SK" sz="1500" b="1" dirty="0" smtClean="0">
                <a:latin typeface="Lithos Pro Regular" pitchFamily="82" charset="0"/>
              </a:rPr>
              <a:t> composition </a:t>
            </a:r>
            <a:r>
              <a:rPr lang="sk-SK" sz="1500" dirty="0" smtClean="0">
                <a:latin typeface="Lithos Pro Regular" pitchFamily="82" charset="0"/>
              </a:rPr>
              <a:t>of a compact star ?</a:t>
            </a:r>
            <a:endParaRPr lang="sk-SK" sz="1500" dirty="0">
              <a:latin typeface="Lithos Pro Regular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4690011"/>
            <a:ext cx="7613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Lithos Pro Regular" pitchFamily="82" charset="0"/>
              </a:rPr>
              <a:t>Density dependence </a:t>
            </a:r>
            <a:r>
              <a:rPr lang="sk-SK" sz="1500" dirty="0" smtClean="0">
                <a:latin typeface="Lithos Pro Regular" pitchFamily="82" charset="0"/>
              </a:rPr>
              <a:t>of nuclear interaction – </a:t>
            </a:r>
            <a:r>
              <a:rPr lang="sk-SK" sz="1500" b="1" dirty="0" smtClean="0">
                <a:latin typeface="Lithos Pro Regular" pitchFamily="82" charset="0"/>
              </a:rPr>
              <a:t>under construction</a:t>
            </a:r>
            <a:endParaRPr lang="sk-SK" sz="1500" b="1" dirty="0"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2" grpId="0" animBg="1"/>
      <p:bldP spid="4" grpId="0"/>
      <p:bldP spid="14" grpId="0" animBg="1"/>
      <p:bldP spid="15" grpId="0"/>
      <p:bldP spid="17" grpId="0" animBg="1"/>
      <p:bldP spid="18" grpId="0"/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1331640" y="-8334"/>
            <a:ext cx="634521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Difficulties and Problems</a:t>
            </a:r>
            <a:endParaRPr lang="sk-SK" sz="32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6156176" y="788376"/>
            <a:ext cx="3016450" cy="317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6143476" y="717410"/>
            <a:ext cx="291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interpretation</a:t>
            </a:r>
            <a:endParaRPr lang="sk-SK" sz="2400" dirty="0"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758759"/>
            <a:ext cx="2915815" cy="317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77962" y="692696"/>
            <a:ext cx="264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Lithos Pro Regular" pitchFamily="82" charset="0"/>
              </a:rPr>
              <a:t>observation</a:t>
            </a:r>
            <a:endParaRPr lang="sk-SK" sz="2400" dirty="0">
              <a:latin typeface="Lithos Pro Regular" pitchFamily="82" charset="0"/>
            </a:endParaRPr>
          </a:p>
        </p:txBody>
      </p:sp>
      <p:pic>
        <p:nvPicPr>
          <p:cNvPr id="11" name="Picture 10" descr="1141_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15" y="1683792"/>
            <a:ext cx="3972554" cy="4756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</p:spPr>
      </p:pic>
      <p:pic>
        <p:nvPicPr>
          <p:cNvPr id="12" name="Picture 11" descr="10990_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8" y="1683792"/>
            <a:ext cx="3832660" cy="4758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9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 descr="1B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732" y="919851"/>
            <a:ext cx="1932223" cy="849937"/>
          </a:xfrm>
          <a:prstGeom prst="rect">
            <a:avLst/>
          </a:prstGeom>
        </p:spPr>
      </p:pic>
      <p:pic>
        <p:nvPicPr>
          <p:cNvPr id="12" name="Picture 11" descr="2M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199" y="2285640"/>
            <a:ext cx="1459477" cy="619599"/>
          </a:xfrm>
          <a:prstGeom prst="rect">
            <a:avLst/>
          </a:prstGeom>
        </p:spPr>
      </p:pic>
      <p:pic>
        <p:nvPicPr>
          <p:cNvPr id="14" name="Picture 13" descr="3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170" y="3705933"/>
            <a:ext cx="1438354" cy="680955"/>
          </a:xfrm>
          <a:prstGeom prst="rect">
            <a:avLst/>
          </a:prstGeom>
        </p:spPr>
      </p:pic>
      <p:pic>
        <p:nvPicPr>
          <p:cNvPr id="16" name="Picture 15" descr="4P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236" y="5197664"/>
            <a:ext cx="1844714" cy="817750"/>
          </a:xfrm>
          <a:prstGeom prst="rect">
            <a:avLst/>
          </a:prstGeom>
        </p:spPr>
      </p:pic>
      <p:pic>
        <p:nvPicPr>
          <p:cNvPr id="11" name="Picture 10" descr="2M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170" y="2359838"/>
            <a:ext cx="1328717" cy="488839"/>
          </a:xfrm>
          <a:prstGeom prst="rect">
            <a:avLst/>
          </a:prstGeom>
        </p:spPr>
      </p:pic>
      <p:pic>
        <p:nvPicPr>
          <p:cNvPr id="9" name="Picture 8" descr="1B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170" y="991289"/>
            <a:ext cx="1790056" cy="720000"/>
          </a:xfrm>
          <a:prstGeom prst="rect">
            <a:avLst/>
          </a:prstGeom>
        </p:spPr>
      </p:pic>
      <p:pic>
        <p:nvPicPr>
          <p:cNvPr id="13" name="Picture 12" descr="3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3777371"/>
            <a:ext cx="1304577" cy="547178"/>
          </a:xfrm>
          <a:prstGeom prst="rect">
            <a:avLst/>
          </a:prstGeom>
        </p:spPr>
      </p:pic>
      <p:pic>
        <p:nvPicPr>
          <p:cNvPr id="15" name="Picture 14" descr="4P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5277569"/>
            <a:ext cx="1677745" cy="650780"/>
          </a:xfrm>
          <a:prstGeom prst="rect">
            <a:avLst/>
          </a:prstGeom>
        </p:spPr>
      </p:pic>
      <p:pic>
        <p:nvPicPr>
          <p:cNvPr id="17" name="Picture 16" descr="blu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758" y="2159007"/>
            <a:ext cx="2635578" cy="19156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1299">
            <a:off x="4500062" y="1442295"/>
            <a:ext cx="3728647" cy="29871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outerShdw blurRad="254000" dir="5280000" sx="90000" sy="-19000" rotWithShape="0">
              <a:prstClr val="black">
                <a:alpha val="29000"/>
              </a:prstClr>
            </a:outerShdw>
            <a:softEdge rad="520700"/>
          </a:effectLst>
        </p:spPr>
      </p:pic>
      <p:pic>
        <p:nvPicPr>
          <p:cNvPr id="28" name="Picture 27" descr="fitEd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1703547"/>
            <a:ext cx="4718005" cy="31667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31" name="Picture 30" descr="fitstar3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240" y="3826386"/>
            <a:ext cx="1878851" cy="16792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8" name="Picture 17" descr="oc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410" y="1196752"/>
            <a:ext cx="3845009" cy="362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9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-500098" y="2433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Blueprint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87208"/>
            <a:ext cx="8112536" cy="59850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000496" y="5786454"/>
            <a:ext cx="471490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.Interaction.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33" name="Bent-Up Arrow 32"/>
          <p:cNvSpPr/>
          <p:nvPr/>
        </p:nvSpPr>
        <p:spPr>
          <a:xfrm rot="10800000">
            <a:off x="1600200" y="2073424"/>
            <a:ext cx="1219200" cy="533400"/>
          </a:xfrm>
          <a:prstGeom prst="bentUpArrow">
            <a:avLst>
              <a:gd name="adj1" fmla="val 6781"/>
              <a:gd name="adj2" fmla="val 9211"/>
              <a:gd name="adj3" fmla="val 50000"/>
            </a:avLst>
          </a:prstGeom>
          <a:solidFill>
            <a:schemeClr val="bg1"/>
          </a:solidFill>
          <a:ln>
            <a:solidFill>
              <a:srgbClr val="96A07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Bent-Up Arrow 33"/>
          <p:cNvSpPr/>
          <p:nvPr/>
        </p:nvSpPr>
        <p:spPr>
          <a:xfrm flipV="1">
            <a:off x="6324600" y="2073422"/>
            <a:ext cx="1224442" cy="2205159"/>
          </a:xfrm>
          <a:prstGeom prst="bentUpArrow">
            <a:avLst>
              <a:gd name="adj1" fmla="val 2891"/>
              <a:gd name="adj2" fmla="val 5480"/>
              <a:gd name="adj3" fmla="val 29774"/>
            </a:avLst>
          </a:prstGeom>
          <a:solidFill>
            <a:schemeClr val="bg1"/>
          </a:solidFill>
          <a:ln>
            <a:solidFill>
              <a:srgbClr val="96A07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TextBox 37"/>
          <p:cNvSpPr txBox="1"/>
          <p:nvPr/>
        </p:nvSpPr>
        <p:spPr>
          <a:xfrm>
            <a:off x="1066800" y="2606824"/>
            <a:ext cx="422528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Lithos Pro Regular" pitchFamily="82" charset="0"/>
              </a:rPr>
              <a:t>non-linear </a:t>
            </a:r>
            <a:r>
              <a:rPr lang="sk-SK" sz="2400" b="1" dirty="0" smtClean="0">
                <a:solidFill>
                  <a:schemeClr val="bg1"/>
                </a:solidFill>
                <a:latin typeface="Lithos Pro Regular" pitchFamily="82" charset="0"/>
              </a:rPr>
              <a:t>hft</a:t>
            </a:r>
            <a:endParaRPr lang="sk-SK" sz="2400" b="1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8062" y="4335487"/>
            <a:ext cx="346450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Lithos Pro Regular" pitchFamily="82" charset="0"/>
              </a:rPr>
              <a:t>Density dependent </a:t>
            </a:r>
            <a:r>
              <a:rPr lang="sk-SK" sz="2400" b="1" dirty="0" smtClean="0">
                <a:solidFill>
                  <a:schemeClr val="bg1"/>
                </a:solidFill>
                <a:latin typeface="Lithos Pro Regular" pitchFamily="82" charset="0"/>
              </a:rPr>
              <a:t>hft</a:t>
            </a:r>
            <a:endParaRPr lang="sk-SK" sz="2400" b="1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6" y="3017655"/>
            <a:ext cx="4535157" cy="16350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40247"/>
            <a:ext cx="5508732" cy="6324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6417"/>
            <a:ext cx="3148142" cy="6094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0484" y="1844823"/>
            <a:ext cx="3383032" cy="430887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TextBox 31"/>
          <p:cNvSpPr txBox="1"/>
          <p:nvPr/>
        </p:nvSpPr>
        <p:spPr>
          <a:xfrm>
            <a:off x="2819400" y="1844824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latin typeface="Lithos Pro Regular" pitchFamily="82" charset="0"/>
              </a:rPr>
              <a:t>.density dependence.</a:t>
            </a:r>
            <a:endParaRPr lang="sk-SK" sz="2200" b="1" dirty="0">
              <a:latin typeface="Lithos Pro Regular" pitchFamily="82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30281"/>
            <a:ext cx="1193254" cy="6629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06" y="3017655"/>
            <a:ext cx="1148844" cy="6453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7682206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/>
          <p:cNvSpPr/>
          <p:nvPr/>
        </p:nvSpPr>
        <p:spPr>
          <a:xfrm>
            <a:off x="8053098" y="202072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al 21"/>
          <p:cNvSpPr/>
          <p:nvPr/>
        </p:nvSpPr>
        <p:spPr>
          <a:xfrm>
            <a:off x="8413138" y="202072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6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/>
      <p:bldP spid="39" grpId="0"/>
      <p:bldP spid="2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-500098" y="2433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Blueprint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33" name="Picture 32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87208"/>
            <a:ext cx="8112536" cy="59850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Picture 16" descr="fitci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062761"/>
            <a:ext cx="5572164" cy="3319829"/>
          </a:xfrm>
          <a:prstGeom prst="rect">
            <a:avLst/>
          </a:prstGeom>
        </p:spPr>
      </p:pic>
      <p:pic>
        <p:nvPicPr>
          <p:cNvPr id="18" name="Picture 17" descr="fitcia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953741"/>
            <a:ext cx="5572164" cy="1563386"/>
          </a:xfrm>
          <a:prstGeom prst="rect">
            <a:avLst/>
          </a:prstGeom>
        </p:spPr>
      </p:pic>
      <p:pic>
        <p:nvPicPr>
          <p:cNvPr id="19" name="Picture 18" descr="fitp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634265"/>
            <a:ext cx="4590090" cy="3294933"/>
          </a:xfrm>
          <a:prstGeom prst="rect">
            <a:avLst/>
          </a:prstGeom>
        </p:spPr>
      </p:pic>
      <p:pic>
        <p:nvPicPr>
          <p:cNvPr id="21" name="Picture 20" descr="fitst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0181" y="1608198"/>
            <a:ext cx="3967276" cy="3535314"/>
          </a:xfrm>
          <a:prstGeom prst="rect">
            <a:avLst/>
          </a:prstGeom>
        </p:spPr>
      </p:pic>
      <p:pic>
        <p:nvPicPr>
          <p:cNvPr id="24" name="Picture 23" descr="fitda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328" y="6196901"/>
            <a:ext cx="1752698" cy="2420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4348" y="4000504"/>
            <a:ext cx="264320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.Problem.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1026" name="Picture 2" descr="C:\Users\krisa\Desktop\d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425775"/>
            <a:ext cx="3461841" cy="10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682206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al 14"/>
          <p:cNvSpPr/>
          <p:nvPr/>
        </p:nvSpPr>
        <p:spPr>
          <a:xfrm>
            <a:off x="8053098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/>
          <p:cNvSpPr/>
          <p:nvPr/>
        </p:nvSpPr>
        <p:spPr>
          <a:xfrm>
            <a:off x="8413138" y="202072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0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TextBox 34"/>
          <p:cNvSpPr txBox="1"/>
          <p:nvPr/>
        </p:nvSpPr>
        <p:spPr>
          <a:xfrm>
            <a:off x="-500098" y="2433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Blueprint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82206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val 38"/>
          <p:cNvSpPr/>
          <p:nvPr/>
        </p:nvSpPr>
        <p:spPr>
          <a:xfrm>
            <a:off x="8053098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al 53"/>
          <p:cNvSpPr/>
          <p:nvPr/>
        </p:nvSpPr>
        <p:spPr>
          <a:xfrm>
            <a:off x="8413138" y="202072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6" name="Picture 55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87208"/>
            <a:ext cx="8112536" cy="59850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 descr="sy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31993"/>
            <a:ext cx="362275" cy="360000"/>
          </a:xfrm>
          <a:prstGeom prst="rect">
            <a:avLst/>
          </a:prstGeom>
        </p:spPr>
      </p:pic>
      <p:pic>
        <p:nvPicPr>
          <p:cNvPr id="17" name="Picture 16" descr="sy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5345" y="2131993"/>
            <a:ext cx="362275" cy="360000"/>
          </a:xfrm>
          <a:prstGeom prst="rect">
            <a:avLst/>
          </a:prstGeom>
        </p:spPr>
      </p:pic>
      <p:pic>
        <p:nvPicPr>
          <p:cNvPr id="18" name="Picture 17" descr="asy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774935"/>
            <a:ext cx="362275" cy="360000"/>
          </a:xfrm>
          <a:prstGeom prst="rect">
            <a:avLst/>
          </a:prstGeom>
        </p:spPr>
      </p:pic>
      <p:pic>
        <p:nvPicPr>
          <p:cNvPr id="19" name="Picture 18" descr="asym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5345" y="2783248"/>
            <a:ext cx="362275" cy="36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2134803"/>
            <a:ext cx="128588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Symmetric</a:t>
            </a:r>
            <a:r>
              <a:rPr lang="sk-SK" sz="2000" dirty="0" smtClean="0">
                <a:solidFill>
                  <a:schemeClr val="bg1"/>
                </a:solidFill>
                <a:latin typeface="Lithos Pro Regular" pitchFamily="82" charset="0"/>
              </a:rPr>
              <a:t> 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734825"/>
            <a:ext cx="121444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Asymmetric </a:t>
            </a:r>
            <a:endParaRPr lang="sk-SK" sz="2000" dirty="0">
              <a:solidFill>
                <a:schemeClr val="bg1"/>
              </a:solidFill>
              <a:latin typeface="Pristina" pitchFamily="66" charset="0"/>
            </a:endParaRPr>
          </a:p>
        </p:txBody>
      </p:sp>
      <p:cxnSp>
        <p:nvCxnSpPr>
          <p:cNvPr id="27" name="Straight Connector 26"/>
          <p:cNvCxnSpPr>
            <a:stCxn id="56" idx="0"/>
          </p:cNvCxnSpPr>
          <p:nvPr/>
        </p:nvCxnSpPr>
        <p:spPr>
          <a:xfrm>
            <a:off x="4556302" y="587208"/>
            <a:ext cx="794" cy="59858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tstri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1142984"/>
            <a:ext cx="4063654" cy="4286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8728" y="1142984"/>
            <a:ext cx="1643074" cy="8309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ristina" pitchFamily="66" charset="0"/>
              </a:rPr>
              <a:t>Nuclear</a:t>
            </a:r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(p,n)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488" y="1142984"/>
            <a:ext cx="1643074" cy="8309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ristina" pitchFamily="66" charset="0"/>
              </a:rPr>
              <a:t>Lambda</a:t>
            </a:r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(p,n </a:t>
            </a:r>
            <a:r>
              <a:rPr lang="sk-SK" sz="2000" dirty="0" smtClean="0">
                <a:solidFill>
                  <a:schemeClr val="bg1"/>
                </a:solidFill>
                <a:latin typeface="BSTGreek" pitchFamily="2" charset="0"/>
              </a:rPr>
              <a:t>L</a:t>
            </a:r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)</a:t>
            </a:r>
            <a:endParaRPr lang="sk-SK" sz="20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32" name="Picture 31" descr="fitstri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429000"/>
            <a:ext cx="4063654" cy="4286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57290" y="3429000"/>
            <a:ext cx="3000396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ristina" pitchFamily="66" charset="0"/>
              </a:rPr>
              <a:t>Equation of State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  <a:latin typeface="Lithos Pro Regular" pitchFamily="82" charset="0"/>
            </a:endParaRPr>
          </a:p>
        </p:txBody>
      </p:sp>
      <p:pic>
        <p:nvPicPr>
          <p:cNvPr id="34" name="Picture 33" descr="fitstri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365958"/>
            <a:ext cx="4063654" cy="4286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57752" y="2372677"/>
            <a:ext cx="3714776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ristina" pitchFamily="66" charset="0"/>
              </a:rPr>
              <a:t>Compact Star Composition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  <a:latin typeface="Lithos Pro Regular" pitchFamily="82" charset="0"/>
            </a:endParaRPr>
          </a:p>
        </p:txBody>
      </p:sp>
      <p:pic>
        <p:nvPicPr>
          <p:cNvPr id="41" name="Picture 40" descr="fitstar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2686" y="3648463"/>
            <a:ext cx="2214578" cy="19792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044012" y="3395963"/>
            <a:ext cx="128588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Pristina" pitchFamily="66" charset="0"/>
              </a:rPr>
              <a:t>neutrons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62950" y="3962733"/>
            <a:ext cx="128588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Pristina" pitchFamily="66" charset="0"/>
              </a:rPr>
              <a:t>protons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05760" y="4825828"/>
            <a:ext cx="1857388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Pristina" pitchFamily="66" charset="0"/>
              </a:rPr>
              <a:t>electrons</a:t>
            </a:r>
            <a:endParaRPr lang="sk-SK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97513" y="5396227"/>
            <a:ext cx="128588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Pristina" pitchFamily="66" charset="0"/>
              </a:rPr>
              <a:t>hyperons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6578" y="5035658"/>
            <a:ext cx="1857388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Pristina" pitchFamily="66" charset="0"/>
              </a:rPr>
              <a:t>muons</a:t>
            </a:r>
            <a:endParaRPr lang="sk-SK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48" name="Picture 47" descr="fitEd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4663" y="4071942"/>
            <a:ext cx="3618717" cy="242889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751243" y="5555514"/>
            <a:ext cx="128588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Pristina" pitchFamily="66" charset="0"/>
              </a:rPr>
              <a:t>Symmetric</a:t>
            </a:r>
            <a:r>
              <a:rPr lang="sk-SK" sz="2000" dirty="0" smtClean="0">
                <a:solidFill>
                  <a:schemeClr val="bg1"/>
                </a:solidFill>
                <a:latin typeface="Lithos Pro Regular" pitchFamily="82" charset="0"/>
              </a:rPr>
              <a:t> 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43042" y="5072074"/>
            <a:ext cx="1285884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Pristina" pitchFamily="66" charset="0"/>
              </a:rPr>
              <a:t>Neutron</a:t>
            </a:r>
            <a:endParaRPr lang="sk-SK" sz="20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3438" y="1214422"/>
            <a:ext cx="400052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Lithos Pro Regular" pitchFamily="82" charset="0"/>
              </a:rPr>
              <a:t>.To do list.</a:t>
            </a:r>
            <a:endParaRPr lang="sk-SK" sz="28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3" grpId="0"/>
      <p:bldP spid="37" grpId="0"/>
      <p:bldP spid="42" grpId="0"/>
      <p:bldP spid="43" grpId="0"/>
      <p:bldP spid="44" grpId="0"/>
      <p:bldP spid="45" grpId="0"/>
      <p:bldP spid="46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-803886" y="6096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Model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al 15"/>
          <p:cNvSpPr/>
          <p:nvPr/>
        </p:nvSpPr>
        <p:spPr>
          <a:xfrm>
            <a:off x="7333018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al 17"/>
          <p:cNvSpPr/>
          <p:nvPr/>
        </p:nvSpPr>
        <p:spPr>
          <a:xfrm>
            <a:off x="7682206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al 18"/>
          <p:cNvSpPr/>
          <p:nvPr/>
        </p:nvSpPr>
        <p:spPr>
          <a:xfrm>
            <a:off x="8053098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al 19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al 20"/>
          <p:cNvSpPr/>
          <p:nvPr/>
        </p:nvSpPr>
        <p:spPr>
          <a:xfrm>
            <a:off x="6962699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4925"/>
            <a:ext cx="3240360" cy="6639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rot="16200000">
            <a:off x="-462964" y="3461761"/>
            <a:ext cx="22611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Lithos Pro Regular" pitchFamily="82" charset="0"/>
              </a:rPr>
              <a:t>4</a:t>
            </a:r>
            <a:r>
              <a:rPr lang="sk-SK" sz="2000" dirty="0" smtClean="0">
                <a:latin typeface="Lithos Pro Regular" pitchFamily="82" charset="0"/>
              </a:rPr>
              <a:t>par</a:t>
            </a:r>
            <a:endParaRPr lang="sk-SK" sz="1600" dirty="0">
              <a:latin typeface="Lithos Pro Regular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34255" y="5171324"/>
            <a:ext cx="11305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Lithos Pro Regular" pitchFamily="82" charset="0"/>
              </a:rPr>
              <a:t>3</a:t>
            </a:r>
            <a:r>
              <a:rPr lang="sk-SK" sz="2000" dirty="0" smtClean="0">
                <a:latin typeface="Lithos Pro Regular" pitchFamily="82" charset="0"/>
              </a:rPr>
              <a:t>par</a:t>
            </a:r>
            <a:endParaRPr lang="sk-SK" sz="1600" dirty="0">
              <a:latin typeface="Lithos Pro Regular" pitchFamily="8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5667" y="6202824"/>
            <a:ext cx="3297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56682" y="1456828"/>
            <a:ext cx="14367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Lithos Pro Regular" pitchFamily="82" charset="0"/>
              </a:rPr>
              <a:t>5</a:t>
            </a:r>
            <a:r>
              <a:rPr lang="sk-SK" sz="2000" dirty="0" smtClean="0">
                <a:latin typeface="Lithos Pro Regular" pitchFamily="82" charset="0"/>
              </a:rPr>
              <a:t>par</a:t>
            </a:r>
            <a:endParaRPr lang="sk-SK" sz="1600" dirty="0">
              <a:latin typeface="Lithos Pro Regular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54" y="2132856"/>
            <a:ext cx="8948042" cy="221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TextBox 29"/>
          <p:cNvSpPr txBox="1"/>
          <p:nvPr/>
        </p:nvSpPr>
        <p:spPr>
          <a:xfrm>
            <a:off x="1207114" y="652626"/>
            <a:ext cx="66772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Lithos Pro Regular" pitchFamily="82" charset="0"/>
              </a:rPr>
              <a:t>.density dependence of vertex functions.</a:t>
            </a:r>
            <a:endParaRPr lang="sk-SK" sz="1600" dirty="0">
              <a:latin typeface="Lithos Pro Regular" pitchFamily="82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18" y="2642905"/>
            <a:ext cx="690923" cy="4482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0" y="1344960"/>
            <a:ext cx="2915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Rectangle 35"/>
          <p:cNvSpPr/>
          <p:nvPr/>
        </p:nvSpPr>
        <p:spPr>
          <a:xfrm>
            <a:off x="755576" y="1340768"/>
            <a:ext cx="220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   Typical choice</a:t>
            </a:r>
          </a:p>
          <a:p>
            <a:r>
              <a:rPr lang="sk-SK" sz="1400" dirty="0" smtClean="0">
                <a:latin typeface="Lithos Pro Regular" pitchFamily="82" charset="0"/>
              </a:rPr>
              <a:t>(density dependence)</a:t>
            </a:r>
            <a:endParaRPr lang="sk-SK" dirty="0">
              <a:latin typeface="Lithos Pro Regular" pitchFamily="8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4397" y="2497088"/>
            <a:ext cx="2915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Rectangle 37"/>
          <p:cNvSpPr/>
          <p:nvPr/>
        </p:nvSpPr>
        <p:spPr>
          <a:xfrm>
            <a:off x="6190084" y="2492896"/>
            <a:ext cx="220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   New functions</a:t>
            </a:r>
          </a:p>
          <a:p>
            <a:r>
              <a:rPr lang="sk-SK" sz="1400" dirty="0" smtClean="0">
                <a:latin typeface="Lithos Pro Regular" pitchFamily="82" charset="0"/>
              </a:rPr>
              <a:t>(density dependence)</a:t>
            </a:r>
            <a:endParaRPr lang="sk-SK" dirty="0">
              <a:latin typeface="Lithos Pro Regular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8" y="2642905"/>
            <a:ext cx="2620425" cy="35599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38259" y="4221088"/>
            <a:ext cx="3305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5667" y="2642905"/>
            <a:ext cx="3297696" cy="2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35" y="3466484"/>
            <a:ext cx="2374383" cy="27377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97" y="5255334"/>
            <a:ext cx="2374383" cy="9488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4099698"/>
            <a:ext cx="272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Lithos Pro Regular" pitchFamily="82" charset="0"/>
              </a:rPr>
              <a:t>2 </a:t>
            </a:r>
            <a:r>
              <a:rPr lang="sk-SK" dirty="0" smtClean="0">
                <a:latin typeface="Lithos Pro Regular" pitchFamily="82" charset="0"/>
              </a:rPr>
              <a:t>free parameters</a:t>
            </a:r>
          </a:p>
          <a:p>
            <a:r>
              <a:rPr lang="sk-SK" b="1" dirty="0" smtClean="0">
                <a:latin typeface="Lithos Pro Regular" pitchFamily="82" charset="0"/>
              </a:rPr>
              <a:t>1 </a:t>
            </a:r>
            <a:r>
              <a:rPr lang="sk-SK" dirty="0" smtClean="0">
                <a:latin typeface="Lithos Pro Regular" pitchFamily="82" charset="0"/>
              </a:rPr>
              <a:t>beta factor</a:t>
            </a:r>
            <a:endParaRPr lang="sk-SK" dirty="0">
              <a:latin typeface="Lithos Pro Regular" pitchFamily="82" charset="0"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6205430" y="3801740"/>
            <a:ext cx="2831065" cy="1139428"/>
          </a:xfrm>
          <a:prstGeom prst="donut">
            <a:avLst>
              <a:gd name="adj" fmla="val 8582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5" grpId="0" animBg="1"/>
      <p:bldP spid="36" grpId="0"/>
      <p:bldP spid="37" grpId="0" animBg="1"/>
      <p:bldP spid="38" grpId="0"/>
      <p:bldP spid="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-803886" y="6096"/>
            <a:ext cx="400052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latin typeface="Lithos Pro Regular" pitchFamily="82" charset="0"/>
              </a:rPr>
              <a:t>Model</a:t>
            </a:r>
            <a:endParaRPr lang="sk-SK" sz="2400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557391"/>
            <a:ext cx="8928992" cy="6183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al 23"/>
          <p:cNvSpPr/>
          <p:nvPr/>
        </p:nvSpPr>
        <p:spPr>
          <a:xfrm>
            <a:off x="7333018" y="200020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al 24"/>
          <p:cNvSpPr/>
          <p:nvPr/>
        </p:nvSpPr>
        <p:spPr>
          <a:xfrm>
            <a:off x="7682206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al 25"/>
          <p:cNvSpPr/>
          <p:nvPr/>
        </p:nvSpPr>
        <p:spPr>
          <a:xfrm>
            <a:off x="805309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al 26"/>
          <p:cNvSpPr/>
          <p:nvPr/>
        </p:nvSpPr>
        <p:spPr>
          <a:xfrm>
            <a:off x="8413138" y="198214"/>
            <a:ext cx="216024" cy="204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al 27"/>
          <p:cNvSpPr/>
          <p:nvPr/>
        </p:nvSpPr>
        <p:spPr>
          <a:xfrm>
            <a:off x="6962699" y="200020"/>
            <a:ext cx="216024" cy="2046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0" y="1536858"/>
            <a:ext cx="4876962" cy="25402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0231"/>
            <a:ext cx="2448272" cy="930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0" y="5716700"/>
            <a:ext cx="4876962" cy="4819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664121"/>
            <a:ext cx="6677254" cy="40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Lithos Pro Regular" pitchFamily="82" charset="0"/>
              </a:rPr>
              <a:t>.density dependent hadron field theory.</a:t>
            </a:r>
            <a:endParaRPr lang="sk-SK" sz="1600" dirty="0">
              <a:latin typeface="Lithos Pro Regular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522884"/>
            <a:ext cx="2915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/>
          <p:cNvSpPr/>
          <p:nvPr/>
        </p:nvSpPr>
        <p:spPr>
          <a:xfrm>
            <a:off x="395536" y="1518692"/>
            <a:ext cx="25541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Lagrangian density</a:t>
            </a:r>
            <a:endParaRPr lang="sk-SK" sz="1600" b="1" dirty="0">
              <a:latin typeface="Lithos Pro Regular" pitchFamily="82" charset="0"/>
            </a:endParaRPr>
          </a:p>
          <a:p>
            <a:r>
              <a:rPr lang="sk-SK" sz="1400" dirty="0" smtClean="0">
                <a:latin typeface="Lithos Pro Regular" pitchFamily="82" charset="0"/>
              </a:rPr>
              <a:t>  </a:t>
            </a:r>
            <a:r>
              <a:rPr lang="en-US" sz="1400" dirty="0" smtClean="0">
                <a:latin typeface="Lithos Pro Regular" pitchFamily="82" charset="0"/>
              </a:rPr>
              <a:t>   </a:t>
            </a:r>
            <a:r>
              <a:rPr lang="sk-SK" sz="1400" dirty="0" smtClean="0">
                <a:latin typeface="Lithos Pro Regular" pitchFamily="82" charset="0"/>
              </a:rPr>
              <a:t> (baryons </a:t>
            </a:r>
            <a:r>
              <a:rPr lang="sk-SK" sz="1100" dirty="0" smtClean="0">
                <a:latin typeface="Lithos Pro Regular" pitchFamily="82" charset="0"/>
              </a:rPr>
              <a:t>and</a:t>
            </a:r>
            <a:r>
              <a:rPr lang="sk-SK" sz="1400" dirty="0" smtClean="0">
                <a:latin typeface="Lithos Pro Regular" pitchFamily="82" charset="0"/>
              </a:rPr>
              <a:t> mesons)</a:t>
            </a:r>
            <a:endParaRPr lang="sk-SK" dirty="0">
              <a:latin typeface="Lithos Pro Regular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4369296"/>
            <a:ext cx="2915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107504" y="4365104"/>
            <a:ext cx="28850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           </a:t>
            </a:r>
            <a:r>
              <a:rPr lang="en-US" sz="1600" b="1" dirty="0" smtClean="0">
                <a:latin typeface="Lithos Pro Regular" pitchFamily="82" charset="0"/>
              </a:rPr>
              <a:t>          </a:t>
            </a:r>
            <a:r>
              <a:rPr lang="sk-SK" sz="1600" b="1" dirty="0" smtClean="0">
                <a:latin typeface="Lithos Pro Regular" pitchFamily="82" charset="0"/>
              </a:rPr>
              <a:t>Baryon octet</a:t>
            </a:r>
            <a:endParaRPr lang="sk-SK" sz="1600" b="1" dirty="0">
              <a:latin typeface="Lithos Pro Regular" pitchFamily="82" charset="0"/>
            </a:endParaRPr>
          </a:p>
          <a:p>
            <a:r>
              <a:rPr lang="sk-SK" sz="1400" dirty="0" smtClean="0">
                <a:latin typeface="Lithos Pro Regular" pitchFamily="82" charset="0"/>
              </a:rPr>
              <a:t>  (2 nucleons + 6 hyperons)</a:t>
            </a:r>
            <a:endParaRPr lang="sk-SK" dirty="0">
              <a:latin typeface="Lithos Pro Regular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8" y="5687506"/>
            <a:ext cx="36343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70993" y="5683314"/>
            <a:ext cx="36336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smtClean="0">
                <a:latin typeface="Lithos Pro Regular" pitchFamily="82" charset="0"/>
              </a:rPr>
              <a:t>Density dependent couplings</a:t>
            </a:r>
            <a:endParaRPr lang="sk-SK" sz="1600" b="1" dirty="0">
              <a:latin typeface="Lithos Pro Regular" pitchFamily="82" charset="0"/>
            </a:endParaRPr>
          </a:p>
          <a:p>
            <a:r>
              <a:rPr lang="sk-SK" sz="1400" dirty="0" smtClean="0">
                <a:latin typeface="Lithos Pro Regular" pitchFamily="82" charset="0"/>
              </a:rPr>
              <a:t>         </a:t>
            </a:r>
            <a:r>
              <a:rPr lang="en-US" sz="1400" dirty="0" smtClean="0">
                <a:latin typeface="Lithos Pro Regular" pitchFamily="82" charset="0"/>
              </a:rPr>
              <a:t>           </a:t>
            </a:r>
            <a:r>
              <a:rPr lang="sk-SK" sz="1400" dirty="0" smtClean="0">
                <a:latin typeface="Lithos Pro Regular" pitchFamily="82" charset="0"/>
              </a:rPr>
              <a:t>(dd vertex functionals)</a:t>
            </a:r>
            <a:endParaRPr lang="sk-SK" dirty="0">
              <a:latin typeface="Lithos Pro Regular" pitchFamily="8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788420" y="5456257"/>
            <a:ext cx="1152128" cy="1008112"/>
          </a:xfrm>
          <a:prstGeom prst="donut">
            <a:avLst>
              <a:gd name="adj" fmla="val 8582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7" grpId="0" animBg="1"/>
      <p:bldP spid="18" grpId="0"/>
      <p:bldP spid="19" grpId="0" animBg="1"/>
      <p:bldP spid="2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333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krisa</dc:creator>
  <cp:lastModifiedBy>krisa</cp:lastModifiedBy>
  <cp:revision>277</cp:revision>
  <dcterms:created xsi:type="dcterms:W3CDTF">2011-08-10T13:36:15Z</dcterms:created>
  <dcterms:modified xsi:type="dcterms:W3CDTF">2012-09-06T06:53:54Z</dcterms:modified>
</cp:coreProperties>
</file>