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80" r:id="rId3"/>
    <p:sldId id="258" r:id="rId4"/>
    <p:sldId id="263" r:id="rId5"/>
    <p:sldId id="259" r:id="rId6"/>
    <p:sldId id="266" r:id="rId7"/>
    <p:sldId id="264" r:id="rId8"/>
    <p:sldId id="265" r:id="rId9"/>
    <p:sldId id="267" r:id="rId10"/>
    <p:sldId id="260" r:id="rId11"/>
    <p:sldId id="262" r:id="rId12"/>
    <p:sldId id="261" r:id="rId13"/>
    <p:sldId id="272" r:id="rId14"/>
    <p:sldId id="273" r:id="rId15"/>
    <p:sldId id="274" r:id="rId16"/>
    <p:sldId id="275" r:id="rId17"/>
    <p:sldId id="276" r:id="rId18"/>
    <p:sldId id="279" r:id="rId19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64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70" d="100"/>
          <a:sy n="70" d="100"/>
        </p:scale>
        <p:origin x="-828" y="-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E:\2013-03-05-t&#337;l\HEVES%20MEGYE%20TFK\HEVES%20MEGYEI%20&#214;SSZES&#205;TETT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hu-HU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ser>
          <c:idx val="0"/>
          <c:order val="0"/>
          <c:tx>
            <c:strRef>
              <c:f>Munka3!$B$1</c:f>
              <c:strCache>
                <c:ptCount val="1"/>
                <c:pt idx="0">
                  <c:v>FONTOSSÁG</c:v>
                </c:pt>
              </c:strCache>
            </c:strRef>
          </c:tx>
          <c:spPr>
            <a:solidFill>
              <a:srgbClr val="FF0000"/>
            </a:solidFill>
          </c:spPr>
          <c:dPt>
            <c:idx val="7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8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9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10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11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12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13"/>
            <c:spPr>
              <a:solidFill>
                <a:srgbClr val="00B050"/>
              </a:solidFill>
            </c:spPr>
          </c:dPt>
          <c:dPt>
            <c:idx val="14"/>
            <c:spPr>
              <a:solidFill>
                <a:srgbClr val="00B050"/>
              </a:solidFill>
            </c:spPr>
          </c:dPt>
          <c:dPt>
            <c:idx val="15"/>
            <c:spPr>
              <a:solidFill>
                <a:srgbClr val="00B050"/>
              </a:solidFill>
            </c:spPr>
          </c:dPt>
          <c:dPt>
            <c:idx val="16"/>
            <c:spPr>
              <a:solidFill>
                <a:srgbClr val="00B050"/>
              </a:solidFill>
            </c:spPr>
          </c:dPt>
          <c:dPt>
            <c:idx val="17"/>
            <c:spPr>
              <a:solidFill>
                <a:srgbClr val="00B050"/>
              </a:solidFill>
            </c:spPr>
          </c:dPt>
          <c:dPt>
            <c:idx val="18"/>
            <c:spPr>
              <a:solidFill>
                <a:srgbClr val="00B050"/>
              </a:solidFill>
            </c:spPr>
          </c:dPt>
          <c:dPt>
            <c:idx val="19"/>
            <c:spPr>
              <a:solidFill>
                <a:srgbClr val="00B050"/>
              </a:solidFill>
            </c:spPr>
          </c:dPt>
          <c:cat>
            <c:strRef>
              <c:f>Munka3!$A$2:$A$21</c:f>
              <c:strCache>
                <c:ptCount val="20"/>
                <c:pt idx="0">
                  <c:v>Helyi foglalkoztatás</c:v>
                </c:pt>
                <c:pt idx="1">
                  <c:v>Humántőke</c:v>
                </c:pt>
                <c:pt idx="2">
                  <c:v>Termelés (ipar, agrár)</c:v>
                </c:pt>
                <c:pt idx="3">
                  <c:v>Oktatás, gyermeknevelés</c:v>
                </c:pt>
                <c:pt idx="4">
                  <c:v>Egészségügy-szociális ellátás</c:v>
                </c:pt>
                <c:pt idx="5">
                  <c:v>Közlekedés-úthálózat</c:v>
                </c:pt>
                <c:pt idx="6">
                  <c:v>Rendvédelem</c:v>
                </c:pt>
                <c:pt idx="7">
                  <c:v>Energia ellátás</c:v>
                </c:pt>
                <c:pt idx="8">
                  <c:v>Piacok (helybeli, külső)</c:v>
                </c:pt>
                <c:pt idx="9">
                  <c:v>Víz-szennyvíz-hulladékkezelés</c:v>
                </c:pt>
                <c:pt idx="10">
                  <c:v>Demográfiai feszültségek</c:v>
                </c:pt>
                <c:pt idx="11">
                  <c:v>Szolgáltatások (üzleti)</c:v>
                </c:pt>
                <c:pt idx="12">
                  <c:v>„Kultúra”, összetartás</c:v>
                </c:pt>
                <c:pt idx="13">
                  <c:v>Természeti erőforrások</c:v>
                </c:pt>
                <c:pt idx="14">
                  <c:v>Közigazgatás</c:v>
                </c:pt>
                <c:pt idx="15">
                  <c:v>Információs infrastruktúra</c:v>
                </c:pt>
                <c:pt idx="16">
                  <c:v>Fenntartó folyamatok</c:v>
                </c:pt>
                <c:pt idx="17">
                  <c:v>Civil hálózatok fejlettsége</c:v>
                </c:pt>
                <c:pt idx="18">
                  <c:v>Természeti befogadók</c:v>
                </c:pt>
                <c:pt idx="19">
                  <c:v>Táj, természeti szépségek</c:v>
                </c:pt>
              </c:strCache>
            </c:strRef>
          </c:cat>
          <c:val>
            <c:numRef>
              <c:f>Munka3!$B$2:$B$21</c:f>
              <c:numCache>
                <c:formatCode>0.00</c:formatCode>
                <c:ptCount val="20"/>
                <c:pt idx="0">
                  <c:v>5.0457142857142854</c:v>
                </c:pt>
                <c:pt idx="1">
                  <c:v>6.234285714285714</c:v>
                </c:pt>
                <c:pt idx="2">
                  <c:v>6.2457142857142864</c:v>
                </c:pt>
                <c:pt idx="3">
                  <c:v>7.6114285714285685</c:v>
                </c:pt>
                <c:pt idx="4">
                  <c:v>7.7028571428571428</c:v>
                </c:pt>
                <c:pt idx="5">
                  <c:v>7.902857142857143</c:v>
                </c:pt>
                <c:pt idx="6">
                  <c:v>9.194285714285714</c:v>
                </c:pt>
                <c:pt idx="7">
                  <c:v>9.3600000000000048</c:v>
                </c:pt>
                <c:pt idx="8">
                  <c:v>10.07428571428572</c:v>
                </c:pt>
                <c:pt idx="9">
                  <c:v>10.360000000000024</c:v>
                </c:pt>
                <c:pt idx="10">
                  <c:v>10.4</c:v>
                </c:pt>
                <c:pt idx="11">
                  <c:v>11.205714285714286</c:v>
                </c:pt>
                <c:pt idx="12">
                  <c:v>11.594285714285714</c:v>
                </c:pt>
                <c:pt idx="13">
                  <c:v>11.988571428571369</c:v>
                </c:pt>
                <c:pt idx="14">
                  <c:v>12.4</c:v>
                </c:pt>
                <c:pt idx="15">
                  <c:v>13.32</c:v>
                </c:pt>
                <c:pt idx="16">
                  <c:v>13.914285714285716</c:v>
                </c:pt>
                <c:pt idx="17">
                  <c:v>14.537142857142857</c:v>
                </c:pt>
                <c:pt idx="18">
                  <c:v>15.062857142857142</c:v>
                </c:pt>
                <c:pt idx="19">
                  <c:v>15.434285714285714</c:v>
                </c:pt>
              </c:numCache>
            </c:numRef>
          </c:val>
        </c:ser>
        <c:axId val="44188800"/>
        <c:axId val="44190336"/>
      </c:barChart>
      <c:catAx>
        <c:axId val="44188800"/>
        <c:scaling>
          <c:orientation val="minMax"/>
        </c:scaling>
        <c:axPos val="l"/>
        <c:tickLblPos val="nextTo"/>
        <c:spPr>
          <a:ln w="25400">
            <a:solidFill>
              <a:sysClr val="windowText" lastClr="000000"/>
            </a:solidFill>
          </a:ln>
        </c:spPr>
        <c:txPr>
          <a:bodyPr/>
          <a:lstStyle/>
          <a:p>
            <a:pPr>
              <a:defRPr sz="1200" baseline="0"/>
            </a:pPr>
            <a:endParaRPr lang="hu-HU"/>
          </a:p>
        </c:txPr>
        <c:crossAx val="44190336"/>
        <c:crosses val="autoZero"/>
        <c:auto val="1"/>
        <c:lblAlgn val="ctr"/>
        <c:lblOffset val="100"/>
        <c:tickLblSkip val="1"/>
      </c:catAx>
      <c:valAx>
        <c:axId val="44190336"/>
        <c:scaling>
          <c:orientation val="minMax"/>
          <c:max val="17"/>
          <c:min val="1"/>
        </c:scaling>
        <c:axPos val="b"/>
        <c:majorGridlines/>
        <c:numFmt formatCode="0" sourceLinked="0"/>
        <c:tickLblPos val="nextTo"/>
        <c:spPr>
          <a:ln w="25400">
            <a:solidFill>
              <a:sysClr val="windowText" lastClr="000000"/>
            </a:solidFill>
          </a:ln>
        </c:spPr>
        <c:txPr>
          <a:bodyPr/>
          <a:lstStyle/>
          <a:p>
            <a:pPr>
              <a:defRPr sz="1200" baseline="0"/>
            </a:pPr>
            <a:endParaRPr lang="hu-HU"/>
          </a:p>
        </c:txPr>
        <c:crossAx val="44188800"/>
        <c:crosses val="autoZero"/>
        <c:crossBetween val="between"/>
        <c:majorUnit val="1"/>
      </c:valAx>
      <c:spPr>
        <a:noFill/>
        <a:ln>
          <a:solidFill>
            <a:schemeClr val="tx1"/>
          </a:solidFill>
        </a:ln>
      </c:spPr>
    </c:plotArea>
    <c:plotVisOnly val="1"/>
    <c:dispBlanksAs val="gap"/>
  </c:chart>
  <c:externalData r:id="rId2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279BD5-0CAB-465E-A68B-1D6116587608}" type="datetimeFigureOut">
              <a:rPr lang="hu-HU" smtClean="0"/>
              <a:pPr/>
              <a:t>2017.11.20.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8793E9-E1A6-48FC-82AF-9587C0F1D669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3366757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82CA8-C901-4AAF-86DB-C1B9DA6B3C5D}" type="slidenum">
              <a:rPr lang="hu-HU" smtClean="0"/>
              <a:pPr/>
              <a:t>4</a:t>
            </a:fld>
            <a:endParaRPr 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1CB18-C910-40F8-BEFB-0DBAE780BB06}" type="datetimeFigureOut">
              <a:rPr lang="hu-HU" smtClean="0"/>
              <a:pPr/>
              <a:t>2017.11.20.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8AEDF-7877-4B3D-B870-D6BDB5D2B8D9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1387891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1CB18-C910-40F8-BEFB-0DBAE780BB06}" type="datetimeFigureOut">
              <a:rPr lang="hu-HU" smtClean="0"/>
              <a:pPr/>
              <a:t>2017.11.20.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8AEDF-7877-4B3D-B870-D6BDB5D2B8D9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1526246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1CB18-C910-40F8-BEFB-0DBAE780BB06}" type="datetimeFigureOut">
              <a:rPr lang="hu-HU" smtClean="0"/>
              <a:pPr/>
              <a:t>2017.11.20.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8AEDF-7877-4B3D-B870-D6BDB5D2B8D9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1854616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1CB18-C910-40F8-BEFB-0DBAE780BB06}" type="datetimeFigureOut">
              <a:rPr lang="hu-HU" smtClean="0"/>
              <a:pPr/>
              <a:t>2017.11.20.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8AEDF-7877-4B3D-B870-D6BDB5D2B8D9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4177070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1CB18-C910-40F8-BEFB-0DBAE780BB06}" type="datetimeFigureOut">
              <a:rPr lang="hu-HU" smtClean="0"/>
              <a:pPr/>
              <a:t>2017.11.20.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8AEDF-7877-4B3D-B870-D6BDB5D2B8D9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4165537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1CB18-C910-40F8-BEFB-0DBAE780BB06}" type="datetimeFigureOut">
              <a:rPr lang="hu-HU" smtClean="0"/>
              <a:pPr/>
              <a:t>2017.11.20.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8AEDF-7877-4B3D-B870-D6BDB5D2B8D9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3611359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1CB18-C910-40F8-BEFB-0DBAE780BB06}" type="datetimeFigureOut">
              <a:rPr lang="hu-HU" smtClean="0"/>
              <a:pPr/>
              <a:t>2017.11.20.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8AEDF-7877-4B3D-B870-D6BDB5D2B8D9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2765635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1CB18-C910-40F8-BEFB-0DBAE780BB06}" type="datetimeFigureOut">
              <a:rPr lang="hu-HU" smtClean="0"/>
              <a:pPr/>
              <a:t>2017.11.20.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8AEDF-7877-4B3D-B870-D6BDB5D2B8D9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854956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1CB18-C910-40F8-BEFB-0DBAE780BB06}" type="datetimeFigureOut">
              <a:rPr lang="hu-HU" smtClean="0"/>
              <a:pPr/>
              <a:t>2017.11.20.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8AEDF-7877-4B3D-B870-D6BDB5D2B8D9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502023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1CB18-C910-40F8-BEFB-0DBAE780BB06}" type="datetimeFigureOut">
              <a:rPr lang="hu-HU" smtClean="0"/>
              <a:pPr/>
              <a:t>2017.11.20.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8AEDF-7877-4B3D-B870-D6BDB5D2B8D9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182802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1CB18-C910-40F8-BEFB-0DBAE780BB06}" type="datetimeFigureOut">
              <a:rPr lang="hu-HU" smtClean="0"/>
              <a:pPr/>
              <a:t>2017.11.20.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8AEDF-7877-4B3D-B870-D6BDB5D2B8D9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574390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1CB18-C910-40F8-BEFB-0DBAE780BB06}" type="datetimeFigureOut">
              <a:rPr lang="hu-HU" smtClean="0"/>
              <a:pPr/>
              <a:t>2017.11.20.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B8AEDF-7877-4B3D-B870-D6BDB5D2B8D9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2206942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hyperlink" Target="http://www.google.hu/url?sa=i&amp;rct=j&amp;q=&amp;esrc=s&amp;source=images&amp;cd=&amp;cad=rja&amp;uact=8&amp;ved=0ahUKEwjBvtyV2ofUAhUGOpoKHeZ5CAUQjRwIBw&amp;url=http://mediadisruptus.com/tag/exponential-growth/&amp;psig=AFQjCNFpJJQ8XIFqsU1YpbLvJ8JOeVa3Jg&amp;ust=1495686889127800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dex.hu/x.php?id=index_velemeny_cikklink&amp;url=http://www.ox.ac.uk/admissions/undergraduate/applying-to-oxford/interviews/sample-interview-questions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hu/url?sa=i&amp;rct=j&amp;q=&amp;esrc=s&amp;source=images&amp;cd=&amp;cad=rja&amp;uact=8&amp;ved=0ahUKEwiV7uGB7cTXAhVGAxoKHau3CcoQjRwIBw&amp;url=https://www.programturizmus.hu/telepules-holloko.html&amp;psig=AOvVaw3ozc_3-xLWlkYS4_OKmQVg&amp;ust=1510981998417123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hu/url?sa=i&amp;rct=j&amp;q=&amp;esrc=s&amp;source=images&amp;cd=&amp;cad=rja&amp;uact=8&amp;ved=0ahUKEwjh3oiT7MTXAhXGXhoKHfF7AJQQjRwIBw&amp;url=https://www.veol.hu/gazdasag/ki-fogja-osszeszerelni-az-autokat-1795620/&amp;psig=AOvVaw0DvIbO91OKI-8MWci-yRNE&amp;ust=1510978954355202" TargetMode="External"/><Relationship Id="rId5" Type="http://schemas.openxmlformats.org/officeDocument/2006/relationships/image" Target="../media/image8.jpeg"/><Relationship Id="rId4" Type="http://schemas.openxmlformats.org/officeDocument/2006/relationships/hyperlink" Target="http://www.google.hu/url?sa=i&amp;rct=j&amp;q=&amp;esrc=s&amp;source=images&amp;cd=&amp;cad=rja&amp;uact=8&amp;ved=0ahUKEwi_0-Kh9K7XAhWJJ5oKHTfeCiYQjRwIBw&amp;url=http://www.koloskacsarda.hu/kepgaleria.html&amp;psig=AOvVaw3NBTDnBI8zICwL6D-6KlNP&amp;ust=1510228042896872" TargetMode="External"/><Relationship Id="rId9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google.hu/url?sa=i&amp;rct=j&amp;q=&amp;esrc=s&amp;source=images&amp;cd=&amp;cad=rja&amp;uact=8&amp;ved=0ahUKEwjyq-zCr5vPAhWBvBoKHeiFAb8QjRwIBw&amp;url=http://pangea.blog.hu/2015/06/14/telepulesek_ahol_nem_gond_a_vasarnapi_boltbezaras&amp;psig=AFQjCNHKW84IO8KVSzyhvBZIm5b-6jEu5w&amp;ust=1474372410133645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91424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30"/>
          <p:cNvSpPr>
            <a:spLocks noChangeArrowheads="1"/>
          </p:cNvSpPr>
          <p:nvPr/>
        </p:nvSpPr>
        <p:spPr bwMode="auto">
          <a:xfrm>
            <a:off x="1619672" y="4365105"/>
            <a:ext cx="3456384" cy="1296144"/>
          </a:xfrm>
          <a:prstGeom prst="roundRect">
            <a:avLst>
              <a:gd name="adj" fmla="val 16667"/>
            </a:avLst>
          </a:prstGeom>
          <a:solidFill>
            <a:srgbClr val="5CEE63"/>
          </a:solidFill>
          <a:ln w="9525">
            <a:solidFill>
              <a:schemeClr val="tx1"/>
            </a:solidFill>
            <a:round/>
            <a:headEnd/>
            <a:tailEnd/>
          </a:ln>
          <a:effectLst>
            <a:softEdge rad="12700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latin typeface="+mn-lt"/>
            </a:endParaRPr>
          </a:p>
        </p:txBody>
      </p:sp>
      <p:sp>
        <p:nvSpPr>
          <p:cNvPr id="6" name="AutoShape 29"/>
          <p:cNvSpPr>
            <a:spLocks noChangeArrowheads="1"/>
          </p:cNvSpPr>
          <p:nvPr/>
        </p:nvSpPr>
        <p:spPr bwMode="auto">
          <a:xfrm>
            <a:off x="323529" y="2348880"/>
            <a:ext cx="7344815" cy="1584175"/>
          </a:xfrm>
          <a:prstGeom prst="roundRect">
            <a:avLst>
              <a:gd name="adj" fmla="val 16667"/>
            </a:avLst>
          </a:prstGeom>
          <a:solidFill>
            <a:srgbClr val="5CEE63"/>
          </a:solidFill>
          <a:ln w="9525">
            <a:solidFill>
              <a:schemeClr val="tx1"/>
            </a:solidFill>
            <a:round/>
            <a:headEnd/>
            <a:tailEnd/>
          </a:ln>
          <a:effectLst>
            <a:softEdge rad="12700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latin typeface="+mn-lt"/>
            </a:endParaRPr>
          </a:p>
        </p:txBody>
      </p:sp>
      <p:sp>
        <p:nvSpPr>
          <p:cNvPr id="1332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539750" y="2528888"/>
            <a:ext cx="6985000" cy="1260475"/>
          </a:xfrm>
        </p:spPr>
        <p:txBody>
          <a:bodyPr>
            <a:noAutofit/>
          </a:bodyPr>
          <a:lstStyle/>
          <a:p>
            <a:pPr eaLnBrk="1" hangingPunct="1"/>
            <a:r>
              <a:rPr lang="hu-H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TÉRSÉGEK VERSENYKÉPESSÉGE A TUDÁSGAZDASÁGBAN</a:t>
            </a:r>
            <a:endParaRPr lang="hu-HU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4581525"/>
            <a:ext cx="4897438" cy="935038"/>
          </a:xfrm>
        </p:spPr>
        <p:txBody>
          <a:bodyPr rtlCol="0">
            <a:normAutofit fontScale="92500" lnSpcReduction="10000"/>
          </a:bodyPr>
          <a:lstStyle/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hu-HU" sz="2800" b="1" dirty="0" smtClean="0"/>
              <a:t>Prof. Dr. Dinya László</a:t>
            </a:r>
          </a:p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hu-HU" sz="2800" b="1" i="1" dirty="0" smtClean="0"/>
              <a:t>- 2017. november 20. -</a:t>
            </a:r>
          </a:p>
        </p:txBody>
      </p:sp>
      <p:sp>
        <p:nvSpPr>
          <p:cNvPr id="14" name="Téglalap 13"/>
          <p:cNvSpPr/>
          <p:nvPr/>
        </p:nvSpPr>
        <p:spPr>
          <a:xfrm rot="21191993">
            <a:off x="1682057" y="743762"/>
            <a:ext cx="5495802" cy="16398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rgbClr val="FFFF00"/>
              </a:solidFill>
            </a:endParaRPr>
          </a:p>
        </p:txBody>
      </p:sp>
      <p:sp>
        <p:nvSpPr>
          <p:cNvPr id="18" name="Téglalap 17"/>
          <p:cNvSpPr/>
          <p:nvPr/>
        </p:nvSpPr>
        <p:spPr>
          <a:xfrm rot="21191993">
            <a:off x="1745244" y="865062"/>
            <a:ext cx="5512259" cy="19447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rgbClr val="FFFF00"/>
              </a:solidFill>
            </a:endParaRPr>
          </a:p>
        </p:txBody>
      </p:sp>
      <p:sp>
        <p:nvSpPr>
          <p:cNvPr id="19" name="Téglalap 18"/>
          <p:cNvSpPr/>
          <p:nvPr/>
        </p:nvSpPr>
        <p:spPr>
          <a:xfrm rot="21191993">
            <a:off x="1811234" y="981175"/>
            <a:ext cx="5513206" cy="2317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rgbClr val="FFFF00"/>
              </a:solidFill>
            </a:endParaRPr>
          </a:p>
        </p:txBody>
      </p:sp>
      <p:sp>
        <p:nvSpPr>
          <p:cNvPr id="20" name="Téglalap 19"/>
          <p:cNvSpPr/>
          <p:nvPr/>
        </p:nvSpPr>
        <p:spPr>
          <a:xfrm rot="21191993">
            <a:off x="1897708" y="1133833"/>
            <a:ext cx="5513206" cy="15870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rgbClr val="FFFF00"/>
              </a:solidFill>
            </a:endParaRPr>
          </a:p>
        </p:txBody>
      </p:sp>
      <p:sp>
        <p:nvSpPr>
          <p:cNvPr id="3" name="Téglalap 2"/>
          <p:cNvSpPr/>
          <p:nvPr/>
        </p:nvSpPr>
        <p:spPr>
          <a:xfrm rot="1339046">
            <a:off x="2372276" y="285595"/>
            <a:ext cx="4564070" cy="144655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isometricRightUp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hu-HU" sz="8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 0 2 5…?</a:t>
            </a:r>
            <a:endParaRPr lang="hu-HU" sz="8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230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AutoShape 2"/>
          <p:cNvSpPr>
            <a:spLocks noChangeArrowheads="1"/>
          </p:cNvSpPr>
          <p:nvPr/>
        </p:nvSpPr>
        <p:spPr bwMode="auto">
          <a:xfrm>
            <a:off x="292498" y="226263"/>
            <a:ext cx="8562564" cy="917109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latin typeface="+mn-lt"/>
            </a:endParaRP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95288" y="333375"/>
            <a:ext cx="8353425" cy="5762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hu-HU" sz="3600" b="1" dirty="0" smtClean="0"/>
              <a:t>3. </a:t>
            </a:r>
            <a:r>
              <a:rPr lang="hu-HU" sz="4000" b="1" u="sng" dirty="0" smtClean="0"/>
              <a:t>Fejlesztési teendők</a:t>
            </a:r>
            <a:r>
              <a:rPr lang="hu-HU" sz="4000" b="1" dirty="0" smtClean="0"/>
              <a:t> = </a:t>
            </a:r>
            <a:r>
              <a:rPr lang="hu-H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differenciáltan</a:t>
            </a:r>
            <a:r>
              <a:rPr lang="hu-HU" sz="4000" b="1" dirty="0" smtClean="0"/>
              <a:t>!</a:t>
            </a:r>
          </a:p>
        </p:txBody>
      </p:sp>
      <p:pic>
        <p:nvPicPr>
          <p:cNvPr id="12292" name="il_fi" descr="corporate_sustainability_illo_circle_puzzle_stock_600px-300x300"/>
          <p:cNvPicPr>
            <a:picLocks noChangeAspect="1" noChangeArrowheads="1"/>
          </p:cNvPicPr>
          <p:nvPr/>
        </p:nvPicPr>
        <p:blipFill>
          <a:blip r:embed="rId2" cstate="print"/>
          <a:srcRect t="15683" b="13507"/>
          <a:stretch>
            <a:fillRect/>
          </a:stretch>
        </p:blipFill>
        <p:spPr bwMode="auto">
          <a:xfrm>
            <a:off x="760413" y="1268413"/>
            <a:ext cx="762317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1907705" y="6309320"/>
            <a:ext cx="4968552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400" b="1" i="1" dirty="0" smtClean="0"/>
              <a:t>„Harmadosztályú utasok egy hajón”?</a:t>
            </a:r>
            <a:endParaRPr lang="hu-HU" sz="2400" b="1" i="1" dirty="0"/>
          </a:p>
        </p:txBody>
      </p:sp>
    </p:spTree>
    <p:extLst>
      <p:ext uri="{BB962C8B-B14F-4D97-AF65-F5344CB8AC3E}">
        <p14:creationId xmlns="" xmlns:p14="http://schemas.microsoft.com/office/powerpoint/2010/main" val="36827341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0"/>
          <p:cNvSpPr>
            <a:spLocks noChangeArrowheads="1"/>
          </p:cNvSpPr>
          <p:nvPr/>
        </p:nvSpPr>
        <p:spPr bwMode="auto">
          <a:xfrm>
            <a:off x="971550" y="188913"/>
            <a:ext cx="7129463" cy="576262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>
              <a:defRPr/>
            </a:pPr>
            <a:endParaRPr lang="hu-HU"/>
          </a:p>
        </p:txBody>
      </p:sp>
      <p:sp>
        <p:nvSpPr>
          <p:cNvPr id="18447" name="AutoShape 15"/>
          <p:cNvSpPr>
            <a:spLocks noChangeArrowheads="1"/>
          </p:cNvSpPr>
          <p:nvPr/>
        </p:nvSpPr>
        <p:spPr bwMode="auto">
          <a:xfrm>
            <a:off x="0" y="5732463"/>
            <a:ext cx="9144000" cy="1125537"/>
          </a:xfrm>
          <a:prstGeom prst="roundRect">
            <a:avLst>
              <a:gd name="adj" fmla="val 16667"/>
            </a:avLst>
          </a:prstGeom>
          <a:solidFill>
            <a:srgbClr val="E0E52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pic>
        <p:nvPicPr>
          <p:cNvPr id="3076" name="il_fi" descr="green-business-300x3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9988" y="1627188"/>
            <a:ext cx="4310062" cy="353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6948488" y="5013325"/>
            <a:ext cx="18716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/>
              <a:t>TÁRSADALMI TŐKE!</a:t>
            </a: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7092279" y="981075"/>
            <a:ext cx="165618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 dirty="0"/>
              <a:t>HUMÁN     TŐKE!</a:t>
            </a: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467544" y="981075"/>
            <a:ext cx="1584176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 dirty="0"/>
              <a:t>GAZDASÁGI TŐKE!</a:t>
            </a: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250825" y="5013325"/>
            <a:ext cx="180089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 dirty="0"/>
              <a:t>TERMÉSZETI TŐKE!</a:t>
            </a:r>
          </a:p>
        </p:txBody>
      </p:sp>
      <p:sp>
        <p:nvSpPr>
          <p:cNvPr id="3082" name="AutoShape 10"/>
          <p:cNvSpPr>
            <a:spLocks noChangeArrowheads="1"/>
          </p:cNvSpPr>
          <p:nvPr/>
        </p:nvSpPr>
        <p:spPr bwMode="auto">
          <a:xfrm>
            <a:off x="395288" y="981075"/>
            <a:ext cx="1728787" cy="647700"/>
          </a:xfrm>
          <a:prstGeom prst="wedgeRoundRectCallout">
            <a:avLst>
              <a:gd name="adj1" fmla="val 93894"/>
              <a:gd name="adj2" fmla="val 230884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hu-HU">
              <a:latin typeface="Calibri" pitchFamily="34" charset="0"/>
            </a:endParaRPr>
          </a:p>
        </p:txBody>
      </p:sp>
      <p:sp>
        <p:nvSpPr>
          <p:cNvPr id="3083" name="AutoShape 11"/>
          <p:cNvSpPr>
            <a:spLocks noChangeArrowheads="1"/>
          </p:cNvSpPr>
          <p:nvPr/>
        </p:nvSpPr>
        <p:spPr bwMode="auto">
          <a:xfrm>
            <a:off x="7019925" y="981075"/>
            <a:ext cx="1728788" cy="647700"/>
          </a:xfrm>
          <a:prstGeom prst="wedgeRoundRectCallout">
            <a:avLst>
              <a:gd name="adj1" fmla="val -100690"/>
              <a:gd name="adj2" fmla="val 223528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hu-HU">
              <a:latin typeface="Calibri" pitchFamily="34" charset="0"/>
            </a:endParaRPr>
          </a:p>
        </p:txBody>
      </p:sp>
      <p:sp>
        <p:nvSpPr>
          <p:cNvPr id="3084" name="AutoShape 12"/>
          <p:cNvSpPr>
            <a:spLocks noChangeArrowheads="1"/>
          </p:cNvSpPr>
          <p:nvPr/>
        </p:nvSpPr>
        <p:spPr bwMode="auto">
          <a:xfrm>
            <a:off x="395536" y="5013325"/>
            <a:ext cx="1728539" cy="647700"/>
          </a:xfrm>
          <a:prstGeom prst="wedgeRoundRectCallout">
            <a:avLst>
              <a:gd name="adj1" fmla="val 143296"/>
              <a:gd name="adj2" fmla="val -161273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hu-HU">
              <a:latin typeface="Calibri" pitchFamily="34" charset="0"/>
            </a:endParaRPr>
          </a:p>
        </p:txBody>
      </p:sp>
      <p:sp>
        <p:nvSpPr>
          <p:cNvPr id="3085" name="AutoShape 13"/>
          <p:cNvSpPr>
            <a:spLocks noChangeArrowheads="1"/>
          </p:cNvSpPr>
          <p:nvPr/>
        </p:nvSpPr>
        <p:spPr bwMode="auto">
          <a:xfrm>
            <a:off x="7019925" y="5013325"/>
            <a:ext cx="1728788" cy="647700"/>
          </a:xfrm>
          <a:prstGeom prst="wedgeRoundRectCallout">
            <a:avLst>
              <a:gd name="adj1" fmla="val -139167"/>
              <a:gd name="adj2" fmla="val -169361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hu-HU">
              <a:latin typeface="Calibri" pitchFamily="34" charset="0"/>
            </a:endParaRPr>
          </a:p>
        </p:txBody>
      </p:sp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0" y="5657671"/>
            <a:ext cx="45370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Arial" charset="0"/>
              <a:buChar char="•"/>
            </a:pPr>
            <a:r>
              <a:rPr lang="hu-HU" b="1" dirty="0"/>
              <a:t>Mindegyik szükséges!         </a:t>
            </a:r>
          </a:p>
          <a:p>
            <a:pPr marL="285750" indent="-285750">
              <a:spcBef>
                <a:spcPct val="50000"/>
              </a:spcBef>
              <a:buFont typeface="Arial" charset="0"/>
              <a:buChar char="•"/>
            </a:pPr>
            <a:r>
              <a:rPr lang="hu-HU" b="1" dirty="0"/>
              <a:t>Bármelyik lehet szűk keresztmetszet!</a:t>
            </a:r>
          </a:p>
          <a:p>
            <a:pPr marL="285750" indent="-285750">
              <a:spcBef>
                <a:spcPct val="50000"/>
              </a:spcBef>
              <a:buFont typeface="Arial" charset="0"/>
              <a:buChar char="•"/>
            </a:pPr>
            <a:r>
              <a:rPr lang="hu-HU" b="1" dirty="0"/>
              <a:t>Korlátozott helyettesíthetőség!</a:t>
            </a:r>
          </a:p>
        </p:txBody>
      </p:sp>
      <p:sp>
        <p:nvSpPr>
          <p:cNvPr id="18446" name="Text Box 14"/>
          <p:cNvSpPr txBox="1">
            <a:spLocks noChangeArrowheads="1"/>
          </p:cNvSpPr>
          <p:nvPr/>
        </p:nvSpPr>
        <p:spPr bwMode="auto">
          <a:xfrm>
            <a:off x="4788024" y="5589240"/>
            <a:ext cx="4032250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7800" indent="-177800">
              <a:lnSpc>
                <a:spcPct val="150000"/>
              </a:lnSpc>
              <a:buFontTx/>
              <a:buChar char="•"/>
            </a:pPr>
            <a:r>
              <a:rPr lang="hu-HU" b="1" dirty="0"/>
              <a:t>Elméleti ≠ tényleges </a:t>
            </a:r>
            <a:r>
              <a:rPr lang="hu-HU" b="1" dirty="0" smtClean="0"/>
              <a:t>potenciál!     </a:t>
            </a:r>
          </a:p>
          <a:p>
            <a:pPr marL="177800" indent="-177800">
              <a:lnSpc>
                <a:spcPct val="150000"/>
              </a:lnSpc>
              <a:buFontTx/>
              <a:buChar char="•"/>
            </a:pPr>
            <a:r>
              <a:rPr lang="hu-HU" b="1" dirty="0" smtClean="0"/>
              <a:t>Nincs </a:t>
            </a:r>
            <a:r>
              <a:rPr lang="hu-HU" b="1" dirty="0"/>
              <a:t>két egyforma </a:t>
            </a:r>
            <a:r>
              <a:rPr lang="hu-HU" b="1" dirty="0" smtClean="0"/>
              <a:t>térség</a:t>
            </a:r>
          </a:p>
          <a:p>
            <a:pPr marL="177800" indent="-177800">
              <a:lnSpc>
                <a:spcPct val="150000"/>
              </a:lnSpc>
              <a:buFontTx/>
              <a:buChar char="•"/>
            </a:pPr>
            <a:r>
              <a:rPr lang="hu-HU" b="1" dirty="0" smtClean="0"/>
              <a:t>…se </a:t>
            </a:r>
            <a:r>
              <a:rPr lang="hu-HU" b="1" dirty="0"/>
              <a:t>két egyforma </a:t>
            </a:r>
            <a:r>
              <a:rPr lang="hu-HU" b="1" dirty="0" smtClean="0"/>
              <a:t>válasz!</a:t>
            </a:r>
            <a:endParaRPr lang="hu-HU" b="1" dirty="0"/>
          </a:p>
        </p:txBody>
      </p:sp>
      <p:cxnSp>
        <p:nvCxnSpPr>
          <p:cNvPr id="3" name="Egyenes összekötő nyíllal 2"/>
          <p:cNvCxnSpPr/>
          <p:nvPr/>
        </p:nvCxnSpPr>
        <p:spPr>
          <a:xfrm>
            <a:off x="971550" y="1844675"/>
            <a:ext cx="0" cy="3024188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nyíllal 17"/>
          <p:cNvCxnSpPr/>
          <p:nvPr/>
        </p:nvCxnSpPr>
        <p:spPr>
          <a:xfrm>
            <a:off x="8172450" y="1844675"/>
            <a:ext cx="0" cy="3024188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nyíllal 18"/>
          <p:cNvCxnSpPr/>
          <p:nvPr/>
        </p:nvCxnSpPr>
        <p:spPr>
          <a:xfrm flipH="1">
            <a:off x="2266950" y="1196975"/>
            <a:ext cx="4527550" cy="7938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/>
          <p:cNvCxnSpPr/>
          <p:nvPr/>
        </p:nvCxnSpPr>
        <p:spPr>
          <a:xfrm flipH="1">
            <a:off x="2303463" y="5514975"/>
            <a:ext cx="4527550" cy="7938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90" name="Text Box 9"/>
          <p:cNvSpPr txBox="1">
            <a:spLocks noChangeArrowheads="1"/>
          </p:cNvSpPr>
          <p:nvPr/>
        </p:nvSpPr>
        <p:spPr bwMode="auto">
          <a:xfrm>
            <a:off x="250825" y="188913"/>
            <a:ext cx="86423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3600" b="1" dirty="0"/>
              <a:t>Térségfejlesztés </a:t>
            </a:r>
            <a:r>
              <a:rPr lang="hu-HU" sz="3600" b="1" dirty="0">
                <a:solidFill>
                  <a:srgbClr val="FF0000"/>
                </a:solidFill>
              </a:rPr>
              <a:t>„tőkeigénye”</a:t>
            </a:r>
            <a:r>
              <a:rPr lang="hu-HU" sz="3600" b="1" dirty="0"/>
              <a:t>?</a:t>
            </a:r>
          </a:p>
        </p:txBody>
      </p:sp>
    </p:spTree>
    <p:extLst>
      <p:ext uri="{BB962C8B-B14F-4D97-AF65-F5344CB8AC3E}">
        <p14:creationId xmlns="" xmlns:p14="http://schemas.microsoft.com/office/powerpoint/2010/main" val="3673278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8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7" grpId="0" animBg="1"/>
      <p:bldP spid="3077" grpId="0"/>
      <p:bldP spid="3078" grpId="0"/>
      <p:bldP spid="3079" grpId="0"/>
      <p:bldP spid="3080" grpId="0"/>
      <p:bldP spid="3082" grpId="0" animBg="1"/>
      <p:bldP spid="3083" grpId="0" animBg="1"/>
      <p:bldP spid="3084" grpId="0" animBg="1"/>
      <p:bldP spid="308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250825" y="1700808"/>
            <a:ext cx="8642350" cy="4680843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/>
          <a:p>
            <a:pPr>
              <a:defRPr/>
            </a:pPr>
            <a:endParaRPr lang="hu-HU"/>
          </a:p>
        </p:txBody>
      </p:sp>
      <p:sp>
        <p:nvSpPr>
          <p:cNvPr id="4098" name="AutoShape 4"/>
          <p:cNvSpPr>
            <a:spLocks noChangeArrowheads="1"/>
          </p:cNvSpPr>
          <p:nvPr/>
        </p:nvSpPr>
        <p:spPr bwMode="auto">
          <a:xfrm>
            <a:off x="250825" y="188913"/>
            <a:ext cx="8569325" cy="1368425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>
            <a:softEdge rad="127000"/>
          </a:effectLst>
        </p:spPr>
        <p:txBody>
          <a:bodyPr wrap="none" anchor="ctr"/>
          <a:lstStyle/>
          <a:p>
            <a:pPr>
              <a:defRPr/>
            </a:pPr>
            <a:endParaRPr lang="hu-HU"/>
          </a:p>
        </p:txBody>
      </p:sp>
      <p:sp>
        <p:nvSpPr>
          <p:cNvPr id="2765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260350"/>
            <a:ext cx="8642350" cy="1282700"/>
          </a:xfrm>
        </p:spPr>
        <p:txBody>
          <a:bodyPr/>
          <a:lstStyle/>
          <a:p>
            <a:pPr eaLnBrk="1" hangingPunct="1"/>
            <a:r>
              <a:rPr lang="hu-HU" sz="4000" b="1" u="sng" smtClean="0"/>
              <a:t>Első lépés</a:t>
            </a:r>
            <a:r>
              <a:rPr lang="hu-HU" sz="4000" b="1" smtClean="0"/>
              <a:t>: „…törvény a tiszta beszéd”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34598" y="1916832"/>
            <a:ext cx="8568184" cy="453707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hu-H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„Tiszta beszéd” </a:t>
            </a:r>
            <a:r>
              <a:rPr lang="en-US" sz="2400" dirty="0" smtClean="0">
                <a:cs typeface="Arial" charset="0"/>
              </a:rPr>
              <a:t>&gt;&gt;</a:t>
            </a:r>
            <a:r>
              <a:rPr lang="hu-HU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fekete / fehér! (hanem </a:t>
            </a:r>
            <a:r>
              <a:rPr lang="hu-H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árnyalt</a:t>
            </a:r>
            <a:r>
              <a:rPr lang="hu-HU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!)</a:t>
            </a:r>
          </a:p>
          <a:p>
            <a:pPr eaLnBrk="1" hangingPunct="1">
              <a:lnSpc>
                <a:spcPct val="90000"/>
              </a:lnSpc>
            </a:pPr>
            <a:r>
              <a:rPr lang="hu-H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Térség </a:t>
            </a:r>
            <a:r>
              <a:rPr lang="en-US" sz="2400" dirty="0" smtClean="0">
                <a:cs typeface="Arial" charset="0"/>
              </a:rPr>
              <a:t>&gt;&gt; </a:t>
            </a:r>
            <a:r>
              <a:rPr lang="hu-H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vidék</a:t>
            </a:r>
            <a:r>
              <a:rPr lang="hu-HU" sz="2400" dirty="0" smtClean="0"/>
              <a:t> </a:t>
            </a:r>
            <a:r>
              <a:rPr lang="en-US" sz="2400" dirty="0" smtClean="0">
                <a:cs typeface="Arial" charset="0"/>
              </a:rPr>
              <a:t>&gt;&gt;</a:t>
            </a:r>
            <a:r>
              <a:rPr lang="hu-HU" sz="2400" dirty="0" smtClean="0">
                <a:cs typeface="Arial" charset="0"/>
              </a:rPr>
              <a:t>mezőgazdaság!  (munkahely: 39 / </a:t>
            </a:r>
            <a:r>
              <a:rPr lang="hu-HU" sz="2400" dirty="0" smtClean="0">
                <a:solidFill>
                  <a:srgbClr val="FF0000"/>
                </a:solidFill>
                <a:cs typeface="Arial" charset="0"/>
              </a:rPr>
              <a:t>5%</a:t>
            </a:r>
            <a:r>
              <a:rPr lang="hu-HU" sz="2400" dirty="0" smtClean="0">
                <a:cs typeface="Arial" charset="0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hu-H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Mezőgazdaság</a:t>
            </a:r>
            <a:r>
              <a:rPr lang="hu-HU" sz="2400" dirty="0" smtClean="0">
                <a:cs typeface="Arial" charset="0"/>
              </a:rPr>
              <a:t> </a:t>
            </a:r>
            <a:r>
              <a:rPr lang="en-US" sz="2400" dirty="0" smtClean="0">
                <a:cs typeface="Arial" charset="0"/>
              </a:rPr>
              <a:t>&gt;&gt;</a:t>
            </a:r>
            <a:r>
              <a:rPr lang="hu-HU" sz="2400" dirty="0" smtClean="0">
                <a:cs typeface="Arial" charset="0"/>
              </a:rPr>
              <a:t> élelmiszertermelés! (70/</a:t>
            </a:r>
            <a:r>
              <a:rPr lang="hu-HU" sz="2400" dirty="0" smtClean="0">
                <a:solidFill>
                  <a:srgbClr val="FF0000"/>
                </a:solidFill>
                <a:cs typeface="Arial" charset="0"/>
              </a:rPr>
              <a:t>30</a:t>
            </a:r>
            <a:r>
              <a:rPr lang="hu-HU" sz="2400" dirty="0" smtClean="0">
                <a:cs typeface="Arial" charset="0"/>
              </a:rPr>
              <a:t>%)</a:t>
            </a:r>
          </a:p>
          <a:p>
            <a:pPr eaLnBrk="1" hangingPunct="1">
              <a:lnSpc>
                <a:spcPct val="90000"/>
              </a:lnSpc>
            </a:pPr>
            <a:r>
              <a:rPr lang="hu-H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Önfenntartás</a:t>
            </a:r>
            <a:r>
              <a:rPr lang="hu-HU" sz="2400" dirty="0" smtClean="0">
                <a:cs typeface="Arial" charset="0"/>
              </a:rPr>
              <a:t> </a:t>
            </a:r>
            <a:r>
              <a:rPr lang="en-US" sz="2400" dirty="0" smtClean="0">
                <a:cs typeface="Arial" charset="0"/>
              </a:rPr>
              <a:t>&gt;&gt;</a:t>
            </a:r>
            <a:r>
              <a:rPr lang="hu-HU" sz="2400" dirty="0" smtClean="0">
                <a:cs typeface="Arial" charset="0"/>
              </a:rPr>
              <a:t> önellátás! (lásd: „ökológiai lábnyomunk!”)</a:t>
            </a:r>
          </a:p>
          <a:p>
            <a:pPr eaLnBrk="1" hangingPunct="1">
              <a:lnSpc>
                <a:spcPct val="90000"/>
              </a:lnSpc>
            </a:pPr>
            <a:r>
              <a:rPr lang="hu-H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Fenntartható térség</a:t>
            </a:r>
            <a:r>
              <a:rPr lang="hu-H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</a:t>
            </a:r>
            <a:r>
              <a:rPr lang="en-US" sz="2400" dirty="0" smtClean="0">
                <a:cs typeface="Arial" charset="0"/>
              </a:rPr>
              <a:t>&gt;&gt;</a:t>
            </a:r>
            <a:r>
              <a:rPr lang="hu-HU" sz="2400" dirty="0" smtClean="0">
                <a:cs typeface="Arial" charset="0"/>
              </a:rPr>
              <a:t> helyi gazdaság! (lásd: </a:t>
            </a:r>
            <a:r>
              <a:rPr lang="hu-HU" sz="2400" dirty="0" smtClean="0">
                <a:solidFill>
                  <a:srgbClr val="FF0000"/>
                </a:solidFill>
                <a:cs typeface="Arial" charset="0"/>
              </a:rPr>
              <a:t>„négy tőke”</a:t>
            </a:r>
            <a:r>
              <a:rPr lang="hu-HU" sz="2400" dirty="0" smtClean="0">
                <a:cs typeface="Arial" charset="0"/>
              </a:rPr>
              <a:t>!)</a:t>
            </a:r>
          </a:p>
          <a:p>
            <a:pPr eaLnBrk="1" hangingPunct="1">
              <a:lnSpc>
                <a:spcPct val="90000"/>
              </a:lnSpc>
            </a:pPr>
            <a:r>
              <a:rPr lang="hu-H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Helyi gazdaság</a:t>
            </a:r>
            <a:r>
              <a:rPr lang="hu-H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</a:t>
            </a:r>
            <a:r>
              <a:rPr lang="en-US" sz="2400" dirty="0" smtClean="0">
                <a:cs typeface="Arial" charset="0"/>
              </a:rPr>
              <a:t>&gt;&gt;</a:t>
            </a:r>
            <a:r>
              <a:rPr lang="hu-HU" sz="2400" dirty="0" smtClean="0">
                <a:cs typeface="Arial" charset="0"/>
              </a:rPr>
              <a:t> termelés! (GDP: </a:t>
            </a:r>
            <a:r>
              <a:rPr lang="hu-HU" sz="2400" dirty="0" smtClean="0">
                <a:solidFill>
                  <a:srgbClr val="FF0000"/>
                </a:solidFill>
                <a:cs typeface="Arial" charset="0"/>
              </a:rPr>
              <a:t>54</a:t>
            </a:r>
            <a:r>
              <a:rPr lang="hu-HU" sz="2400" dirty="0" smtClean="0">
                <a:cs typeface="Arial" charset="0"/>
              </a:rPr>
              <a:t>/39/7%)</a:t>
            </a:r>
          </a:p>
          <a:p>
            <a:pPr eaLnBrk="1" hangingPunct="1">
              <a:lnSpc>
                <a:spcPct val="90000"/>
              </a:lnSpc>
            </a:pPr>
            <a:r>
              <a:rPr lang="hu-H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Külső támogatás</a:t>
            </a:r>
            <a:r>
              <a:rPr lang="hu-H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</a:t>
            </a:r>
            <a:r>
              <a:rPr lang="en-US" sz="2400" dirty="0" smtClean="0">
                <a:cs typeface="Arial" charset="0"/>
              </a:rPr>
              <a:t>&gt;&gt;</a:t>
            </a:r>
            <a:r>
              <a:rPr lang="hu-HU" sz="2400" dirty="0" smtClean="0">
                <a:cs typeface="Arial" charset="0"/>
              </a:rPr>
              <a:t> pénzforrások!  (lásd: „négy tőke”!)</a:t>
            </a:r>
          </a:p>
          <a:p>
            <a:pPr eaLnBrk="1" hangingPunct="1">
              <a:lnSpc>
                <a:spcPct val="90000"/>
              </a:lnSpc>
            </a:pPr>
            <a:r>
              <a:rPr lang="hu-H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Jó gyakorlatok</a:t>
            </a:r>
            <a:r>
              <a:rPr lang="hu-H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</a:t>
            </a:r>
            <a:r>
              <a:rPr lang="en-US" sz="2400" dirty="0" smtClean="0">
                <a:cs typeface="Arial" charset="0"/>
              </a:rPr>
              <a:t>&gt;&gt;</a:t>
            </a:r>
            <a:r>
              <a:rPr lang="hu-HU" sz="2400" dirty="0" smtClean="0">
                <a:cs typeface="Arial" charset="0"/>
              </a:rPr>
              <a:t> legjobb gyakorlat!</a:t>
            </a:r>
          </a:p>
          <a:p>
            <a:pPr eaLnBrk="1" hangingPunct="1">
              <a:lnSpc>
                <a:spcPct val="90000"/>
              </a:lnSpc>
            </a:pPr>
            <a:r>
              <a:rPr lang="hu-H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Innováció</a:t>
            </a:r>
            <a:r>
              <a:rPr lang="hu-HU" sz="2400" dirty="0" smtClean="0">
                <a:cs typeface="Arial" charset="0"/>
              </a:rPr>
              <a:t> </a:t>
            </a:r>
            <a:r>
              <a:rPr lang="en-US" sz="2400" dirty="0" smtClean="0">
                <a:cs typeface="Arial" charset="0"/>
              </a:rPr>
              <a:t>&gt;&gt;</a:t>
            </a:r>
            <a:r>
              <a:rPr lang="hu-HU" sz="2400" dirty="0" smtClean="0">
                <a:cs typeface="Arial" charset="0"/>
              </a:rPr>
              <a:t> „</a:t>
            </a:r>
            <a:r>
              <a:rPr lang="hu-HU" sz="2400" dirty="0" err="1" smtClean="0">
                <a:cs typeface="Arial" charset="0"/>
              </a:rPr>
              <a:t>high-tech</a:t>
            </a:r>
            <a:r>
              <a:rPr lang="hu-HU" sz="2400" dirty="0" smtClean="0">
                <a:cs typeface="Arial" charset="0"/>
              </a:rPr>
              <a:t>”! (lásd: </a:t>
            </a:r>
            <a:r>
              <a:rPr lang="hu-HU" sz="2400" dirty="0" smtClean="0">
                <a:solidFill>
                  <a:srgbClr val="FF0000"/>
                </a:solidFill>
                <a:cs typeface="Arial" charset="0"/>
              </a:rPr>
              <a:t>„</a:t>
            </a:r>
            <a:r>
              <a:rPr lang="hu-HU" sz="2400" dirty="0" err="1" smtClean="0">
                <a:solidFill>
                  <a:srgbClr val="FF0000"/>
                </a:solidFill>
                <a:cs typeface="Arial" charset="0"/>
              </a:rPr>
              <a:t>lowtech</a:t>
            </a:r>
            <a:r>
              <a:rPr lang="hu-HU" sz="2400" dirty="0" smtClean="0">
                <a:solidFill>
                  <a:srgbClr val="FF0000"/>
                </a:solidFill>
                <a:cs typeface="Arial" charset="0"/>
              </a:rPr>
              <a:t>”/”</a:t>
            </a:r>
            <a:r>
              <a:rPr lang="hu-HU" sz="2400" dirty="0" err="1" smtClean="0">
                <a:solidFill>
                  <a:srgbClr val="FF0000"/>
                </a:solidFill>
                <a:cs typeface="Arial" charset="0"/>
              </a:rPr>
              <a:t>nontech</a:t>
            </a:r>
            <a:r>
              <a:rPr lang="hu-HU" sz="2400" dirty="0" smtClean="0">
                <a:solidFill>
                  <a:srgbClr val="FF0000"/>
                </a:solidFill>
                <a:cs typeface="Arial" charset="0"/>
              </a:rPr>
              <a:t>”/”</a:t>
            </a:r>
            <a:r>
              <a:rPr lang="hu-HU" sz="2400" dirty="0" err="1" smtClean="0">
                <a:solidFill>
                  <a:srgbClr val="FF0000"/>
                </a:solidFill>
                <a:cs typeface="Arial" charset="0"/>
              </a:rPr>
              <a:t>nonbus</a:t>
            </a:r>
            <a:r>
              <a:rPr lang="hu-HU" sz="2400" dirty="0" smtClean="0">
                <a:solidFill>
                  <a:srgbClr val="FF0000"/>
                </a:solidFill>
                <a:cs typeface="Arial" charset="0"/>
              </a:rPr>
              <a:t>”</a:t>
            </a:r>
            <a:r>
              <a:rPr lang="hu-HU" sz="2400" dirty="0" smtClean="0">
                <a:cs typeface="Arial" charset="0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hu-H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Élhető térség </a:t>
            </a:r>
            <a:r>
              <a:rPr lang="en-US" sz="2400" dirty="0" smtClean="0">
                <a:cs typeface="Arial" charset="0"/>
              </a:rPr>
              <a:t>&gt;&gt;</a:t>
            </a:r>
            <a:r>
              <a:rPr lang="hu-HU" sz="2400" dirty="0" smtClean="0">
                <a:cs typeface="Arial" charset="0"/>
              </a:rPr>
              <a:t> versenyképes! (lásd: </a:t>
            </a:r>
            <a:r>
              <a:rPr lang="hu-HU" sz="2400" dirty="0" smtClean="0">
                <a:solidFill>
                  <a:srgbClr val="FF0000"/>
                </a:solidFill>
                <a:cs typeface="Arial" charset="0"/>
              </a:rPr>
              <a:t>„jól-lét”</a:t>
            </a:r>
            <a:r>
              <a:rPr lang="hu-HU" sz="2400" dirty="0" smtClean="0">
                <a:cs typeface="Arial" charset="0"/>
              </a:rPr>
              <a:t>!)</a:t>
            </a:r>
          </a:p>
          <a:p>
            <a:pPr eaLnBrk="1" hangingPunct="1">
              <a:lnSpc>
                <a:spcPct val="90000"/>
              </a:lnSpc>
            </a:pPr>
            <a:r>
              <a:rPr lang="hu-H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XXI. század</a:t>
            </a:r>
            <a:r>
              <a:rPr lang="hu-H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</a:t>
            </a:r>
            <a:r>
              <a:rPr lang="en-US" sz="2400" dirty="0" smtClean="0">
                <a:cs typeface="Arial" charset="0"/>
              </a:rPr>
              <a:t>&gt;&gt;</a:t>
            </a:r>
            <a:r>
              <a:rPr lang="hu-HU" sz="2400" dirty="0" smtClean="0">
                <a:cs typeface="Arial" charset="0"/>
              </a:rPr>
              <a:t> a XX. és főként a XIX. század! (lásd: „autóvezetés”)</a:t>
            </a:r>
            <a:endParaRPr lang="en-US" sz="2400" dirty="0" smtClean="0"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3928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13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7" dur="500"/>
                                        <p:tgtEl>
                                          <p:spTgt spid="133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ChangeArrowheads="1"/>
          </p:cNvSpPr>
          <p:nvPr/>
        </p:nvSpPr>
        <p:spPr bwMode="auto">
          <a:xfrm>
            <a:off x="7524750" y="1556792"/>
            <a:ext cx="1439738" cy="1511300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hu-HU"/>
          </a:p>
        </p:txBody>
      </p:sp>
      <p:graphicFrame>
        <p:nvGraphicFramePr>
          <p:cNvPr id="7171" name="Group 3"/>
          <p:cNvGraphicFramePr>
            <a:graphicFrameLocks noGrp="1"/>
          </p:cNvGraphicFramePr>
          <p:nvPr/>
        </p:nvGraphicFramePr>
        <p:xfrm>
          <a:off x="107951" y="71438"/>
          <a:ext cx="7272362" cy="6748467"/>
        </p:xfrm>
        <a:graphic>
          <a:graphicData uri="http://schemas.openxmlformats.org/drawingml/2006/table">
            <a:tbl>
              <a:tblPr/>
              <a:tblGrid>
                <a:gridCol w="3802411"/>
                <a:gridCol w="1015935"/>
                <a:gridCol w="708216"/>
                <a:gridCol w="886044"/>
                <a:gridCol w="859756"/>
              </a:tblGrid>
              <a:tr h="6400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Kist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é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rs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é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g: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……………………………………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Telep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ü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é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s: 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……………………………………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É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letkor: 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…………………………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.F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é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rfi / Nő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Rangsor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Jelen (1</a:t>
                      </a: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…</a:t>
                      </a: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5)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„</a:t>
                      </a: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</a:t>
                      </a: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ö</a:t>
                      </a: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vők</a:t>
                      </a: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é</a:t>
                      </a: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”</a:t>
                      </a: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</a:t>
                      </a: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…</a:t>
                      </a: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5)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6159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Értékelt fenntarthatósági részterületek</a:t>
                      </a:r>
                    </a:p>
                  </a:txBody>
                  <a:tcPr marL="91434" marR="91434" marT="45716" marB="45716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</a:t>
                      </a: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…</a:t>
                      </a: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20)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2014.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Passz</a:t>
                      </a: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í</a:t>
                      </a: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v-2020.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Akt</a:t>
                      </a: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í</a:t>
                      </a: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v-2020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6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1.1. Humántőke (képzett szakemberek)</a:t>
                      </a: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6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1.2. „Kultúra”, összetartás</a:t>
                      </a: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6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1.3. Demográfiai helyzet(etnikai, idősek aránya)</a:t>
                      </a: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6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1.4. Civil hálózatok fejlettsége</a:t>
                      </a: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6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2.1. Termelés (ipar, agrár – élelmiszer)</a:t>
                      </a: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6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2.2. Szolgáltatások színvonala (üzleti jellegű)</a:t>
                      </a: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6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 Piacok megléte (helybeli, külső)</a:t>
                      </a: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6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2.4. Helyi foglalkoztatás (munkahelyek)</a:t>
                      </a: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6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3.1. Energia ellátás (kiépítettség, biztonság)</a:t>
                      </a: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6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3.2. Víz- szennyvízrendszer, hulladékkezelés</a:t>
                      </a: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6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3.3. Közlekedés, úthálózat</a:t>
                      </a: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6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3.4. Információs hálózat (Internet, kábel TV)</a:t>
                      </a: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6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4.1. Közigazgatási szolgáltatások</a:t>
                      </a: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6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4.2. Egészségügy, szociális ellátás</a:t>
                      </a: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6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4.3. Oktatás, gyermeknevelés</a:t>
                      </a: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6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4.4. Rendvédelem, közbiztonság</a:t>
                      </a: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6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5.1. Természeti erőforrások (ellátottság)</a:t>
                      </a: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6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5.2. Természeti befogadók (talaj, víz, levegő, stb.)</a:t>
                      </a: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6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5.3. Fenntartó folyamatok (megvalósulása)</a:t>
                      </a: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6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5.4. Táj, természeti szépségek </a:t>
                      </a: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4" marR="91434"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4957" name="Text Box 142"/>
          <p:cNvSpPr txBox="1">
            <a:spLocks noChangeArrowheads="1"/>
          </p:cNvSpPr>
          <p:nvPr/>
        </p:nvSpPr>
        <p:spPr bwMode="auto">
          <a:xfrm>
            <a:off x="7596188" y="1628230"/>
            <a:ext cx="1547812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b="1" dirty="0"/>
              <a:t>Fókusz-csoportos / lakossági kérdőív</a:t>
            </a:r>
          </a:p>
        </p:txBody>
      </p:sp>
      <p:sp>
        <p:nvSpPr>
          <p:cNvPr id="9360" name="Rectangle 144"/>
          <p:cNvSpPr>
            <a:spLocks noChangeArrowheads="1"/>
          </p:cNvSpPr>
          <p:nvPr/>
        </p:nvSpPr>
        <p:spPr bwMode="auto">
          <a:xfrm>
            <a:off x="3924300" y="44450"/>
            <a:ext cx="1008063" cy="681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9361" name="Rectangle 145"/>
          <p:cNvSpPr>
            <a:spLocks noChangeArrowheads="1"/>
          </p:cNvSpPr>
          <p:nvPr/>
        </p:nvSpPr>
        <p:spPr bwMode="auto">
          <a:xfrm flipH="1">
            <a:off x="4932040" y="44450"/>
            <a:ext cx="719136" cy="681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9362" name="Rectangle 146"/>
          <p:cNvSpPr>
            <a:spLocks noChangeArrowheads="1"/>
          </p:cNvSpPr>
          <p:nvPr/>
        </p:nvSpPr>
        <p:spPr bwMode="auto">
          <a:xfrm flipH="1">
            <a:off x="5651500" y="44450"/>
            <a:ext cx="864716" cy="681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9363" name="Rectangle 147"/>
          <p:cNvSpPr>
            <a:spLocks noChangeArrowheads="1"/>
          </p:cNvSpPr>
          <p:nvPr/>
        </p:nvSpPr>
        <p:spPr bwMode="auto">
          <a:xfrm flipH="1">
            <a:off x="6516215" y="44450"/>
            <a:ext cx="864095" cy="72025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9364" name="Rectangle 148"/>
          <p:cNvSpPr>
            <a:spLocks noChangeArrowheads="1"/>
          </p:cNvSpPr>
          <p:nvPr/>
        </p:nvSpPr>
        <p:spPr bwMode="auto">
          <a:xfrm flipH="1">
            <a:off x="6516216" y="736600"/>
            <a:ext cx="863600" cy="6121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7452319" y="3140968"/>
            <a:ext cx="169168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u-HU" sz="16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Megyei helyzetkép</a:t>
            </a:r>
            <a:r>
              <a:rPr lang="hu-H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Heves megye </a:t>
            </a:r>
            <a:r>
              <a:rPr lang="hu-H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2014, </a:t>
            </a:r>
          </a:p>
          <a:p>
            <a:pPr algn="ctr">
              <a:defRPr/>
            </a:pPr>
            <a:r>
              <a:rPr lang="hu-H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</a:t>
            </a:r>
            <a:r>
              <a:rPr lang="hu-H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kistérség-177 fő</a:t>
            </a:r>
          </a:p>
        </p:txBody>
      </p:sp>
      <p:pic>
        <p:nvPicPr>
          <p:cNvPr id="9365" name="Picture 14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1725" y="4313238"/>
            <a:ext cx="1692275" cy="254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zövegdoboz 11"/>
          <p:cNvSpPr txBox="1"/>
          <p:nvPr/>
        </p:nvSpPr>
        <p:spPr>
          <a:xfrm>
            <a:off x="7308304" y="0"/>
            <a:ext cx="1835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PÉLDA:</a:t>
            </a:r>
            <a:r>
              <a:rPr lang="hu-H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SAJÁT „JÓ GYAKORLAT”</a:t>
            </a:r>
            <a:endParaRPr lang="hu-H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60" grpId="0" animBg="1"/>
      <p:bldP spid="9361" grpId="0" animBg="1"/>
      <p:bldP spid="9362" grpId="0" animBg="1"/>
      <p:bldP spid="9363" grpId="0" animBg="1"/>
      <p:bldP spid="936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AutoShap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0" y="0"/>
            <a:ext cx="9144000" cy="765175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hu-HU"/>
          </a:p>
        </p:txBody>
      </p:sp>
      <p:sp>
        <p:nvSpPr>
          <p:cNvPr id="35843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30175"/>
            <a:ext cx="9144000" cy="5032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hu-HU" sz="2400" b="1" u="sng" dirty="0" smtClean="0"/>
              <a:t>DIAGNÓZIS:</a:t>
            </a:r>
            <a:r>
              <a:rPr lang="hu-HU" sz="2400" b="1" dirty="0" smtClean="0"/>
              <a:t> Mikor élhető egy térség? Ha az </a:t>
            </a:r>
            <a:r>
              <a:rPr lang="hu-HU" sz="2400" b="1" dirty="0" smtClean="0">
                <a:solidFill>
                  <a:srgbClr val="CD2A09"/>
                </a:solidFill>
              </a:rPr>
              <a:t>ott lakóknak fontos</a:t>
            </a:r>
            <a:r>
              <a:rPr lang="hu-HU" sz="2400" b="1" dirty="0" smtClean="0"/>
              <a:t> területeken </a:t>
            </a:r>
            <a:r>
              <a:rPr lang="hu-HU" sz="2400" b="1" dirty="0" smtClean="0">
                <a:solidFill>
                  <a:srgbClr val="CD2A09"/>
                </a:solidFill>
              </a:rPr>
              <a:t>nem kritikus a helyzet</a:t>
            </a:r>
            <a:r>
              <a:rPr lang="hu-HU" sz="2400" b="1" dirty="0" smtClean="0"/>
              <a:t>! </a:t>
            </a:r>
          </a:p>
        </p:txBody>
      </p:sp>
      <p:pic>
        <p:nvPicPr>
          <p:cNvPr id="35844" name="Picture 5"/>
          <p:cNvPicPr>
            <a:picLocks noChangeAspect="1" noChangeArrowheads="1"/>
          </p:cNvPicPr>
          <p:nvPr/>
        </p:nvPicPr>
        <p:blipFill>
          <a:blip r:embed="rId2" cstate="print"/>
          <a:srcRect l="6477" t="6241" r="10403" b="8147"/>
          <a:stretch>
            <a:fillRect/>
          </a:stretch>
        </p:blipFill>
        <p:spPr bwMode="auto">
          <a:xfrm>
            <a:off x="0" y="755650"/>
            <a:ext cx="9144000" cy="585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29702" name="Line 6"/>
          <p:cNvSpPr>
            <a:spLocks noChangeShapeType="1"/>
          </p:cNvSpPr>
          <p:nvPr/>
        </p:nvSpPr>
        <p:spPr bwMode="auto">
          <a:xfrm>
            <a:off x="4356100" y="1125538"/>
            <a:ext cx="431800" cy="26638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9703" name="Line 7"/>
          <p:cNvSpPr>
            <a:spLocks noChangeShapeType="1"/>
          </p:cNvSpPr>
          <p:nvPr/>
        </p:nvSpPr>
        <p:spPr bwMode="auto">
          <a:xfrm>
            <a:off x="2051050" y="3429000"/>
            <a:ext cx="2736850" cy="3603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9704" name="Line 8"/>
          <p:cNvSpPr>
            <a:spLocks noChangeShapeType="1"/>
          </p:cNvSpPr>
          <p:nvPr/>
        </p:nvSpPr>
        <p:spPr bwMode="auto">
          <a:xfrm flipH="1">
            <a:off x="4787900" y="2565400"/>
            <a:ext cx="2376488" cy="12239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9705" name="Line 9"/>
          <p:cNvSpPr>
            <a:spLocks noChangeShapeType="1"/>
          </p:cNvSpPr>
          <p:nvPr/>
        </p:nvSpPr>
        <p:spPr bwMode="auto">
          <a:xfrm>
            <a:off x="4787900" y="3789363"/>
            <a:ext cx="1871663" cy="18716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9706" name="Line 10"/>
          <p:cNvSpPr>
            <a:spLocks noChangeShapeType="1"/>
          </p:cNvSpPr>
          <p:nvPr/>
        </p:nvSpPr>
        <p:spPr bwMode="auto">
          <a:xfrm flipV="1">
            <a:off x="3563938" y="3789363"/>
            <a:ext cx="1223962" cy="23034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9707" name="WordArt 11"/>
          <p:cNvSpPr>
            <a:spLocks noChangeArrowheads="1" noChangeShapeType="1" noTextEdit="1"/>
          </p:cNvSpPr>
          <p:nvPr/>
        </p:nvSpPr>
        <p:spPr bwMode="auto">
          <a:xfrm rot="-662042">
            <a:off x="4138613" y="5502275"/>
            <a:ext cx="1944687" cy="414338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hu-HU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Narrow"/>
              </a:rPr>
              <a:t>INFRASTRUKTÚRÁK</a:t>
            </a:r>
          </a:p>
        </p:txBody>
      </p:sp>
      <p:sp>
        <p:nvSpPr>
          <p:cNvPr id="29708" name="WordArt 12"/>
          <p:cNvSpPr>
            <a:spLocks noChangeArrowheads="1" noChangeShapeType="1" noTextEdit="1"/>
          </p:cNvSpPr>
          <p:nvPr/>
        </p:nvSpPr>
        <p:spPr bwMode="auto">
          <a:xfrm rot="3437841">
            <a:off x="2219325" y="4486276"/>
            <a:ext cx="1838325" cy="4445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hu-HU" sz="1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Narrow"/>
              </a:rPr>
              <a:t>KÖZSZOLGÁLTATÁSOK</a:t>
            </a:r>
          </a:p>
        </p:txBody>
      </p:sp>
      <p:sp>
        <p:nvSpPr>
          <p:cNvPr id="29709" name="WordArt 13"/>
          <p:cNvSpPr>
            <a:spLocks noChangeArrowheads="1" noChangeShapeType="1" noTextEdit="1"/>
          </p:cNvSpPr>
          <p:nvPr/>
        </p:nvSpPr>
        <p:spPr bwMode="auto">
          <a:xfrm rot="-4416987">
            <a:off x="5788819" y="4012407"/>
            <a:ext cx="1870075" cy="414337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hu-HU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Narrow"/>
              </a:rPr>
              <a:t>HELYI GAZDASÁG</a:t>
            </a:r>
          </a:p>
        </p:txBody>
      </p:sp>
      <p:sp>
        <p:nvSpPr>
          <p:cNvPr id="29710" name="WordArt 14"/>
          <p:cNvSpPr>
            <a:spLocks noChangeArrowheads="1" noChangeShapeType="1" noTextEdit="1"/>
          </p:cNvSpPr>
          <p:nvPr/>
        </p:nvSpPr>
        <p:spPr bwMode="auto">
          <a:xfrm rot="-2786134">
            <a:off x="2413001" y="2132012"/>
            <a:ext cx="2374900" cy="9366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hu-HU" sz="20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Narrow"/>
              </a:rPr>
              <a:t>TERMÉSZETI ERŐFORRÁSOK</a:t>
            </a:r>
          </a:p>
        </p:txBody>
      </p:sp>
      <p:sp>
        <p:nvSpPr>
          <p:cNvPr id="29711" name="WordArt 15"/>
          <p:cNvSpPr>
            <a:spLocks noChangeArrowheads="1" noChangeShapeType="1" noTextEdit="1"/>
          </p:cNvSpPr>
          <p:nvPr/>
        </p:nvSpPr>
        <p:spPr bwMode="auto">
          <a:xfrm rot="1599014">
            <a:off x="5186363" y="1782763"/>
            <a:ext cx="1074737" cy="2952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hu-HU" sz="105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Narrow"/>
              </a:rPr>
              <a:t>KÖZÖSSÉG</a:t>
            </a:r>
          </a:p>
        </p:txBody>
      </p:sp>
      <p:sp>
        <p:nvSpPr>
          <p:cNvPr id="35855" name="Oval 16"/>
          <p:cNvSpPr>
            <a:spLocks noChangeArrowheads="1"/>
          </p:cNvSpPr>
          <p:nvPr/>
        </p:nvSpPr>
        <p:spPr bwMode="auto">
          <a:xfrm>
            <a:off x="3995738" y="2924175"/>
            <a:ext cx="1584325" cy="1657350"/>
          </a:xfrm>
          <a:prstGeom prst="ellipse">
            <a:avLst/>
          </a:prstGeom>
          <a:solidFill>
            <a:srgbClr val="E42E0A">
              <a:alpha val="38823"/>
            </a:srgbClr>
          </a:solidFill>
          <a:ln w="28575">
            <a:solidFill>
              <a:srgbClr val="E42E0A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2785" name="Text Box 17"/>
          <p:cNvSpPr txBox="1">
            <a:spLocks noChangeArrowheads="1"/>
          </p:cNvSpPr>
          <p:nvPr/>
        </p:nvSpPr>
        <p:spPr bwMode="auto">
          <a:xfrm>
            <a:off x="0" y="6521450"/>
            <a:ext cx="9144000" cy="3365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hu-HU" sz="1600"/>
              <a:t>	KIVÁLÓ (3,67-5,0)	          KÖZEPES (2,34-3,66)	          KRITIKUS (1,0-2,33)</a:t>
            </a:r>
          </a:p>
        </p:txBody>
      </p:sp>
      <p:sp>
        <p:nvSpPr>
          <p:cNvPr id="35857" name="Line 18"/>
          <p:cNvSpPr>
            <a:spLocks noChangeShapeType="1"/>
          </p:cNvSpPr>
          <p:nvPr/>
        </p:nvSpPr>
        <p:spPr bwMode="auto">
          <a:xfrm>
            <a:off x="250825" y="6669088"/>
            <a:ext cx="649288" cy="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35858" name="Line 19"/>
          <p:cNvSpPr>
            <a:spLocks noChangeShapeType="1"/>
          </p:cNvSpPr>
          <p:nvPr/>
        </p:nvSpPr>
        <p:spPr bwMode="auto">
          <a:xfrm>
            <a:off x="2700338" y="6669088"/>
            <a:ext cx="649287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35859" name="Line 20"/>
          <p:cNvSpPr>
            <a:spLocks noChangeShapeType="1"/>
          </p:cNvSpPr>
          <p:nvPr/>
        </p:nvSpPr>
        <p:spPr bwMode="auto">
          <a:xfrm>
            <a:off x="5435600" y="6669088"/>
            <a:ext cx="649288" cy="0"/>
          </a:xfrm>
          <a:prstGeom prst="line">
            <a:avLst/>
          </a:prstGeom>
          <a:noFill/>
          <a:ln w="57150">
            <a:solidFill>
              <a:srgbClr val="CD2A09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9717" name="AutoShape 21"/>
          <p:cNvSpPr>
            <a:spLocks noChangeArrowheads="1"/>
          </p:cNvSpPr>
          <p:nvPr/>
        </p:nvSpPr>
        <p:spPr bwMode="auto">
          <a:xfrm>
            <a:off x="4284663" y="908050"/>
            <a:ext cx="1295400" cy="21748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9718" name="AutoShape 22"/>
          <p:cNvSpPr>
            <a:spLocks noChangeArrowheads="1"/>
          </p:cNvSpPr>
          <p:nvPr/>
        </p:nvSpPr>
        <p:spPr bwMode="auto">
          <a:xfrm>
            <a:off x="5580063" y="1196975"/>
            <a:ext cx="1295400" cy="21748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9721" name="AutoShape 25"/>
          <p:cNvSpPr>
            <a:spLocks noChangeArrowheads="1"/>
          </p:cNvSpPr>
          <p:nvPr/>
        </p:nvSpPr>
        <p:spPr bwMode="auto">
          <a:xfrm>
            <a:off x="6877050" y="5084763"/>
            <a:ext cx="2266950" cy="2873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9724" name="AutoShape 28"/>
          <p:cNvSpPr>
            <a:spLocks noChangeArrowheads="1"/>
          </p:cNvSpPr>
          <p:nvPr/>
        </p:nvSpPr>
        <p:spPr bwMode="auto">
          <a:xfrm>
            <a:off x="3708400" y="6308725"/>
            <a:ext cx="2232025" cy="2159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9726" name="AutoShape 30"/>
          <p:cNvSpPr>
            <a:spLocks noChangeArrowheads="1"/>
          </p:cNvSpPr>
          <p:nvPr/>
        </p:nvSpPr>
        <p:spPr bwMode="auto">
          <a:xfrm>
            <a:off x="0" y="5013176"/>
            <a:ext cx="2700338" cy="36051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9727" name="AutoShape 31"/>
          <p:cNvSpPr>
            <a:spLocks noChangeArrowheads="1"/>
          </p:cNvSpPr>
          <p:nvPr/>
        </p:nvSpPr>
        <p:spPr bwMode="auto">
          <a:xfrm>
            <a:off x="179388" y="4437063"/>
            <a:ext cx="2232025" cy="2159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9730" name="AutoShape 34"/>
          <p:cNvSpPr>
            <a:spLocks noChangeArrowheads="1"/>
          </p:cNvSpPr>
          <p:nvPr/>
        </p:nvSpPr>
        <p:spPr bwMode="auto">
          <a:xfrm>
            <a:off x="468313" y="2133600"/>
            <a:ext cx="2232025" cy="2873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9731" name="AutoShape 35"/>
          <p:cNvSpPr>
            <a:spLocks noChangeArrowheads="1"/>
          </p:cNvSpPr>
          <p:nvPr/>
        </p:nvSpPr>
        <p:spPr bwMode="auto">
          <a:xfrm>
            <a:off x="179388" y="2781300"/>
            <a:ext cx="2232025" cy="2873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9732" name="AutoShape 36"/>
          <p:cNvSpPr>
            <a:spLocks noChangeArrowheads="1"/>
          </p:cNvSpPr>
          <p:nvPr/>
        </p:nvSpPr>
        <p:spPr bwMode="auto">
          <a:xfrm>
            <a:off x="611188" y="3573463"/>
            <a:ext cx="1620837" cy="2873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9734" name="AutoShape 38"/>
          <p:cNvSpPr>
            <a:spLocks noChangeArrowheads="1"/>
          </p:cNvSpPr>
          <p:nvPr/>
        </p:nvSpPr>
        <p:spPr bwMode="auto">
          <a:xfrm>
            <a:off x="6300788" y="5661025"/>
            <a:ext cx="1620837" cy="2873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9735" name="AutoShape 39"/>
          <p:cNvSpPr>
            <a:spLocks noChangeArrowheads="1"/>
          </p:cNvSpPr>
          <p:nvPr/>
        </p:nvSpPr>
        <p:spPr bwMode="auto">
          <a:xfrm>
            <a:off x="7308850" y="3573463"/>
            <a:ext cx="1620838" cy="2873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9736" name="AutoShape 40"/>
          <p:cNvSpPr>
            <a:spLocks noChangeArrowheads="1"/>
          </p:cNvSpPr>
          <p:nvPr/>
        </p:nvSpPr>
        <p:spPr bwMode="auto">
          <a:xfrm>
            <a:off x="7235825" y="2781300"/>
            <a:ext cx="1620838" cy="2873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9737" name="AutoShape 41"/>
          <p:cNvSpPr>
            <a:spLocks noChangeArrowheads="1"/>
          </p:cNvSpPr>
          <p:nvPr/>
        </p:nvSpPr>
        <p:spPr bwMode="auto">
          <a:xfrm>
            <a:off x="7235825" y="4365625"/>
            <a:ext cx="1620838" cy="2873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278" name="Oval 38"/>
          <p:cNvSpPr>
            <a:spLocks noChangeArrowheads="1"/>
          </p:cNvSpPr>
          <p:nvPr/>
        </p:nvSpPr>
        <p:spPr bwMode="auto">
          <a:xfrm>
            <a:off x="6767513" y="1989138"/>
            <a:ext cx="2376487" cy="503237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280" name="Oval 40"/>
          <p:cNvSpPr>
            <a:spLocks noChangeArrowheads="1"/>
          </p:cNvSpPr>
          <p:nvPr/>
        </p:nvSpPr>
        <p:spPr bwMode="auto">
          <a:xfrm>
            <a:off x="6227763" y="1268760"/>
            <a:ext cx="2376487" cy="64735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4" name="Oval 39"/>
          <p:cNvSpPr>
            <a:spLocks noChangeArrowheads="1"/>
          </p:cNvSpPr>
          <p:nvPr/>
        </p:nvSpPr>
        <p:spPr bwMode="auto">
          <a:xfrm>
            <a:off x="5545138" y="5957888"/>
            <a:ext cx="2376487" cy="4318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2" name="Ellipszis 41"/>
          <p:cNvSpPr/>
          <p:nvPr/>
        </p:nvSpPr>
        <p:spPr>
          <a:xfrm>
            <a:off x="1835696" y="5589240"/>
            <a:ext cx="1512168" cy="5040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5" name="Ellipszis 44"/>
          <p:cNvSpPr/>
          <p:nvPr/>
        </p:nvSpPr>
        <p:spPr>
          <a:xfrm>
            <a:off x="1475656" y="5949280"/>
            <a:ext cx="2592288" cy="5040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6" name="Ellipszis 45"/>
          <p:cNvSpPr/>
          <p:nvPr/>
        </p:nvSpPr>
        <p:spPr>
          <a:xfrm>
            <a:off x="755576" y="1412776"/>
            <a:ext cx="2592288" cy="5040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7" name="Ellipszis 46"/>
          <p:cNvSpPr/>
          <p:nvPr/>
        </p:nvSpPr>
        <p:spPr>
          <a:xfrm>
            <a:off x="1475656" y="1052736"/>
            <a:ext cx="2592288" cy="5040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2" grpId="0" animBg="1"/>
      <p:bldP spid="29703" grpId="0" animBg="1"/>
      <p:bldP spid="29704" grpId="0" animBg="1"/>
      <p:bldP spid="29705" grpId="0" animBg="1"/>
      <p:bldP spid="29706" grpId="0" animBg="1"/>
      <p:bldP spid="29707" grpId="0" animBg="1"/>
      <p:bldP spid="29708" grpId="0" animBg="1"/>
      <p:bldP spid="29709" grpId="0" animBg="1"/>
      <p:bldP spid="29710" grpId="0" animBg="1"/>
      <p:bldP spid="29711" grpId="0" animBg="1"/>
      <p:bldP spid="29717" grpId="0" animBg="1"/>
      <p:bldP spid="29718" grpId="0" animBg="1"/>
      <p:bldP spid="29721" grpId="0" animBg="1"/>
      <p:bldP spid="29724" grpId="0" animBg="1"/>
      <p:bldP spid="29726" grpId="0" animBg="1"/>
      <p:bldP spid="29727" grpId="0" animBg="1"/>
      <p:bldP spid="29730" grpId="0" animBg="1"/>
      <p:bldP spid="29731" grpId="0" animBg="1"/>
      <p:bldP spid="29732" grpId="0" animBg="1"/>
      <p:bldP spid="29734" grpId="0" animBg="1"/>
      <p:bldP spid="29735" grpId="0" animBg="1"/>
      <p:bldP spid="29736" grpId="0" animBg="1"/>
      <p:bldP spid="29737" grpId="0" animBg="1"/>
      <p:bldP spid="10278" grpId="0" animBg="1"/>
      <p:bldP spid="10280" grpId="0" animBg="1"/>
      <p:bldP spid="44" grpId="0" animBg="1"/>
      <p:bldP spid="42" grpId="0" animBg="1"/>
      <p:bldP spid="45" grpId="0" animBg="1"/>
      <p:bldP spid="46" grpId="0" animBg="1"/>
      <p:bldP spid="4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ekerekített téglalap 7"/>
          <p:cNvSpPr/>
          <p:nvPr/>
        </p:nvSpPr>
        <p:spPr>
          <a:xfrm>
            <a:off x="1258888" y="260350"/>
            <a:ext cx="6553200" cy="504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graphicFrame>
        <p:nvGraphicFramePr>
          <p:cNvPr id="3" name="Diagram 2"/>
          <p:cNvGraphicFramePr/>
          <p:nvPr/>
        </p:nvGraphicFramePr>
        <p:xfrm>
          <a:off x="251520" y="764704"/>
          <a:ext cx="8640960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6867" name="Szövegdoboz 3"/>
          <p:cNvSpPr txBox="1">
            <a:spLocks noChangeArrowheads="1"/>
          </p:cNvSpPr>
          <p:nvPr/>
        </p:nvSpPr>
        <p:spPr bwMode="auto">
          <a:xfrm>
            <a:off x="539750" y="287338"/>
            <a:ext cx="8208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2400" b="1" u="sng" dirty="0"/>
              <a:t>Helyi értékrend</a:t>
            </a:r>
            <a:r>
              <a:rPr lang="hu-HU" sz="2400" b="1" dirty="0"/>
              <a:t> : mi a fontos, mi kevésbé</a:t>
            </a:r>
            <a:r>
              <a:rPr lang="hu-HU" sz="2400" b="1" dirty="0" smtClean="0"/>
              <a:t>?!</a:t>
            </a:r>
            <a:endParaRPr lang="hu-HU" sz="2400" b="1" dirty="0"/>
          </a:p>
        </p:txBody>
      </p:sp>
      <p:sp>
        <p:nvSpPr>
          <p:cNvPr id="36868" name="Szövegdoboz 4"/>
          <p:cNvSpPr txBox="1">
            <a:spLocks noChangeArrowheads="1"/>
          </p:cNvSpPr>
          <p:nvPr/>
        </p:nvSpPr>
        <p:spPr bwMode="auto">
          <a:xfrm>
            <a:off x="7812088" y="4941888"/>
            <a:ext cx="5762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4800">
                <a:solidFill>
                  <a:srgbClr val="FF0000"/>
                </a:solidFill>
              </a:rPr>
              <a:t>I.</a:t>
            </a:r>
          </a:p>
        </p:txBody>
      </p:sp>
      <p:sp>
        <p:nvSpPr>
          <p:cNvPr id="36869" name="Szövegdoboz 5"/>
          <p:cNvSpPr txBox="1">
            <a:spLocks noChangeArrowheads="1"/>
          </p:cNvSpPr>
          <p:nvPr/>
        </p:nvSpPr>
        <p:spPr bwMode="auto">
          <a:xfrm>
            <a:off x="7812088" y="3141663"/>
            <a:ext cx="7207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4800">
                <a:solidFill>
                  <a:srgbClr val="0070C0"/>
                </a:solidFill>
              </a:rPr>
              <a:t>II.</a:t>
            </a:r>
          </a:p>
        </p:txBody>
      </p:sp>
      <p:sp>
        <p:nvSpPr>
          <p:cNvPr id="36870" name="Szövegdoboz 6"/>
          <p:cNvSpPr txBox="1">
            <a:spLocks noChangeArrowheads="1"/>
          </p:cNvSpPr>
          <p:nvPr/>
        </p:nvSpPr>
        <p:spPr bwMode="auto">
          <a:xfrm>
            <a:off x="7812088" y="1484313"/>
            <a:ext cx="8636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4800">
                <a:solidFill>
                  <a:srgbClr val="00B050"/>
                </a:solidFill>
              </a:rPr>
              <a:t>III.</a:t>
            </a:r>
          </a:p>
        </p:txBody>
      </p:sp>
      <p:sp>
        <p:nvSpPr>
          <p:cNvPr id="36871" name="Szövegdoboz 8"/>
          <p:cNvSpPr txBox="1">
            <a:spLocks noChangeArrowheads="1"/>
          </p:cNvSpPr>
          <p:nvPr/>
        </p:nvSpPr>
        <p:spPr bwMode="auto">
          <a:xfrm>
            <a:off x="0" y="6453188"/>
            <a:ext cx="3132138" cy="369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/>
              <a:t>Heves megye, </a:t>
            </a:r>
            <a:r>
              <a:rPr lang="hu-HU" dirty="0" smtClean="0"/>
              <a:t>2014, </a:t>
            </a:r>
            <a:r>
              <a:rPr lang="hu-HU" dirty="0"/>
              <a:t>177 fő</a:t>
            </a:r>
          </a:p>
        </p:txBody>
      </p:sp>
      <p:sp>
        <p:nvSpPr>
          <p:cNvPr id="4" name="Téglalap 3"/>
          <p:cNvSpPr/>
          <p:nvPr/>
        </p:nvSpPr>
        <p:spPr>
          <a:xfrm>
            <a:off x="323850" y="908050"/>
            <a:ext cx="2160588" cy="180022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3" name="Téglalap 12"/>
          <p:cNvSpPr/>
          <p:nvPr/>
        </p:nvSpPr>
        <p:spPr>
          <a:xfrm>
            <a:off x="323850" y="4365625"/>
            <a:ext cx="2160588" cy="18002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36874" name="Text Box 12"/>
          <p:cNvSpPr txBox="1">
            <a:spLocks noChangeArrowheads="1"/>
          </p:cNvSpPr>
          <p:nvPr/>
        </p:nvSpPr>
        <p:spPr bwMode="auto">
          <a:xfrm>
            <a:off x="4572000" y="6491288"/>
            <a:ext cx="41036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 smtClean="0"/>
              <a:t>Térségenként némileg  változó a </a:t>
            </a:r>
            <a:r>
              <a:rPr lang="hu-HU" dirty="0"/>
              <a:t>sorrend!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2"/>
          <p:cNvSpPr>
            <a:spLocks noChangeArrowheads="1"/>
          </p:cNvSpPr>
          <p:nvPr/>
        </p:nvSpPr>
        <p:spPr bwMode="auto">
          <a:xfrm>
            <a:off x="1" y="0"/>
            <a:ext cx="5292080" cy="404813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>
              <a:defRPr/>
            </a:pPr>
            <a:endParaRPr lang="hu-HU"/>
          </a:p>
        </p:txBody>
      </p:sp>
      <p:pic>
        <p:nvPicPr>
          <p:cNvPr id="37890" name="Picture 3"/>
          <p:cNvPicPr>
            <a:picLocks noChangeAspect="1" noChangeArrowheads="1"/>
          </p:cNvPicPr>
          <p:nvPr/>
        </p:nvPicPr>
        <p:blipFill>
          <a:blip r:embed="rId2" cstate="print"/>
          <a:srcRect l="6413" t="4106" r="10014"/>
          <a:stretch>
            <a:fillRect/>
          </a:stretch>
        </p:blipFill>
        <p:spPr bwMode="auto">
          <a:xfrm>
            <a:off x="0" y="333375"/>
            <a:ext cx="9144000" cy="652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Oval 4"/>
          <p:cNvSpPr>
            <a:spLocks noChangeArrowheads="1"/>
          </p:cNvSpPr>
          <p:nvPr/>
        </p:nvSpPr>
        <p:spPr bwMode="auto">
          <a:xfrm>
            <a:off x="3995738" y="2492375"/>
            <a:ext cx="1584325" cy="1584325"/>
          </a:xfrm>
          <a:prstGeom prst="ellipse">
            <a:avLst/>
          </a:prstGeom>
          <a:solidFill>
            <a:srgbClr val="E42E0A">
              <a:alpha val="38823"/>
            </a:srgbClr>
          </a:solidFill>
          <a:ln w="28575">
            <a:solidFill>
              <a:srgbClr val="E42E0A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2773" name="AutoShape 5"/>
          <p:cNvSpPr>
            <a:spLocks noChangeArrowheads="1"/>
          </p:cNvSpPr>
          <p:nvPr/>
        </p:nvSpPr>
        <p:spPr bwMode="auto">
          <a:xfrm>
            <a:off x="900113" y="3141663"/>
            <a:ext cx="1368425" cy="287337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E42E0A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2774" name="AutoShape 6"/>
          <p:cNvSpPr>
            <a:spLocks noChangeArrowheads="1"/>
          </p:cNvSpPr>
          <p:nvPr/>
        </p:nvSpPr>
        <p:spPr bwMode="auto">
          <a:xfrm>
            <a:off x="1331913" y="1125538"/>
            <a:ext cx="1944687" cy="287337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E42E0A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2775" name="AutoShape 7"/>
          <p:cNvSpPr>
            <a:spLocks noChangeArrowheads="1"/>
          </p:cNvSpPr>
          <p:nvPr/>
        </p:nvSpPr>
        <p:spPr bwMode="auto">
          <a:xfrm>
            <a:off x="4156075" y="476250"/>
            <a:ext cx="1152525" cy="287338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E42E0A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2776" name="AutoShape 8"/>
          <p:cNvSpPr>
            <a:spLocks noChangeArrowheads="1"/>
          </p:cNvSpPr>
          <p:nvPr/>
        </p:nvSpPr>
        <p:spPr bwMode="auto">
          <a:xfrm>
            <a:off x="5508625" y="765175"/>
            <a:ext cx="792163" cy="287338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E42E0A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2778" name="AutoShape 10"/>
          <p:cNvSpPr>
            <a:spLocks noChangeArrowheads="1"/>
          </p:cNvSpPr>
          <p:nvPr/>
        </p:nvSpPr>
        <p:spPr bwMode="auto">
          <a:xfrm>
            <a:off x="6804025" y="1628775"/>
            <a:ext cx="2339975" cy="287338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E42E0A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2779" name="AutoShape 11"/>
          <p:cNvSpPr>
            <a:spLocks noChangeArrowheads="1"/>
          </p:cNvSpPr>
          <p:nvPr/>
        </p:nvSpPr>
        <p:spPr bwMode="auto">
          <a:xfrm>
            <a:off x="7164388" y="2349500"/>
            <a:ext cx="863600" cy="287338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E42E0A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2780" name="AutoShape 12"/>
          <p:cNvSpPr>
            <a:spLocks noChangeArrowheads="1"/>
          </p:cNvSpPr>
          <p:nvPr/>
        </p:nvSpPr>
        <p:spPr bwMode="auto">
          <a:xfrm>
            <a:off x="7092950" y="3933825"/>
            <a:ext cx="863600" cy="287338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E42E0A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2781" name="AutoShape 13"/>
          <p:cNvSpPr>
            <a:spLocks noChangeArrowheads="1"/>
          </p:cNvSpPr>
          <p:nvPr/>
        </p:nvSpPr>
        <p:spPr bwMode="auto">
          <a:xfrm>
            <a:off x="6804025" y="4652963"/>
            <a:ext cx="1800225" cy="287337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E42E0A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2782" name="AutoShape 14"/>
          <p:cNvSpPr>
            <a:spLocks noChangeArrowheads="1"/>
          </p:cNvSpPr>
          <p:nvPr/>
        </p:nvSpPr>
        <p:spPr bwMode="auto">
          <a:xfrm>
            <a:off x="3598863" y="5805488"/>
            <a:ext cx="2268537" cy="287337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E42E0A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7901" name="Text Box 15"/>
          <p:cNvSpPr txBox="1">
            <a:spLocks noChangeArrowheads="1"/>
          </p:cNvSpPr>
          <p:nvPr/>
        </p:nvSpPr>
        <p:spPr bwMode="auto">
          <a:xfrm>
            <a:off x="0" y="0"/>
            <a:ext cx="60848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b="1" u="sng" dirty="0"/>
              <a:t>HEVES MEGYE</a:t>
            </a:r>
            <a:r>
              <a:rPr lang="hu-HU" sz="2000" b="1" dirty="0"/>
              <a:t> – </a:t>
            </a:r>
            <a:r>
              <a:rPr lang="hu-HU" sz="2000" b="1" dirty="0" smtClean="0"/>
              <a:t>2014, </a:t>
            </a:r>
            <a:r>
              <a:rPr lang="hu-HU" sz="2000" b="1" dirty="0"/>
              <a:t>7 KISTÉRSÉG, N=177 FŐ</a:t>
            </a:r>
          </a:p>
        </p:txBody>
      </p:sp>
      <p:sp>
        <p:nvSpPr>
          <p:cNvPr id="2" name="Lekerekített téglalap 1"/>
          <p:cNvSpPr/>
          <p:nvPr/>
        </p:nvSpPr>
        <p:spPr>
          <a:xfrm>
            <a:off x="6227763" y="1052513"/>
            <a:ext cx="2305050" cy="28733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3" grpId="0" animBg="1"/>
      <p:bldP spid="32774" grpId="0" animBg="1"/>
      <p:bldP spid="32775" grpId="0" animBg="1"/>
      <p:bldP spid="32776" grpId="0" animBg="1"/>
      <p:bldP spid="32778" grpId="0" animBg="1"/>
      <p:bldP spid="32779" grpId="0" animBg="1"/>
      <p:bldP spid="32780" grpId="0" animBg="1"/>
      <p:bldP spid="32781" grpId="0" animBg="1"/>
      <p:bldP spid="32782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AutoShape 2"/>
          <p:cNvSpPr>
            <a:spLocks noChangeArrowheads="1"/>
          </p:cNvSpPr>
          <p:nvPr/>
        </p:nvSpPr>
        <p:spPr bwMode="auto">
          <a:xfrm>
            <a:off x="6659563" y="2636838"/>
            <a:ext cx="2305050" cy="1152525"/>
          </a:xfrm>
          <a:prstGeom prst="roundRect">
            <a:avLst>
              <a:gd name="adj" fmla="val 16667"/>
            </a:avLst>
          </a:prstGeom>
          <a:solidFill>
            <a:srgbClr val="4F81BD">
              <a:alpha val="45882"/>
            </a:srgbClr>
          </a:solidFill>
          <a:ln w="9525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endParaRPr lang="hu-HU"/>
          </a:p>
        </p:txBody>
      </p:sp>
      <p:pic>
        <p:nvPicPr>
          <p:cNvPr id="38914" name="il_fi" descr="ktu"/>
          <p:cNvPicPr>
            <a:picLocks noChangeAspect="1" noChangeArrowheads="1"/>
          </p:cNvPicPr>
          <p:nvPr/>
        </p:nvPicPr>
        <p:blipFill>
          <a:blip r:embed="rId2" cstate="print">
            <a:lum bright="2000" contrast="-30000"/>
          </a:blip>
          <a:srcRect l="51175" t="15601" r="30815" b="58301"/>
          <a:stretch>
            <a:fillRect/>
          </a:stretch>
        </p:blipFill>
        <p:spPr bwMode="auto">
          <a:xfrm>
            <a:off x="3347864" y="2017824"/>
            <a:ext cx="2420718" cy="2203263"/>
          </a:xfrm>
          <a:prstGeom prst="rect">
            <a:avLst/>
          </a:prstGeom>
          <a:noFill/>
          <a:ln w="57150">
            <a:solidFill>
              <a:srgbClr val="008000"/>
            </a:solidFill>
            <a:prstDash val="sysDot"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graphicFrame>
        <p:nvGraphicFramePr>
          <p:cNvPr id="45147" name="Group 91"/>
          <p:cNvGraphicFramePr>
            <a:graphicFrameLocks noGrp="1"/>
          </p:cNvGraphicFramePr>
          <p:nvPr/>
        </p:nvGraphicFramePr>
        <p:xfrm>
          <a:off x="6588125" y="0"/>
          <a:ext cx="2555875" cy="2462600"/>
        </p:xfrm>
        <a:graphic>
          <a:graphicData uri="http://schemas.openxmlformats.org/drawingml/2006/table">
            <a:tbl>
              <a:tblPr/>
              <a:tblGrid>
                <a:gridCol w="1262063"/>
                <a:gridCol w="1293812"/>
              </a:tblGrid>
              <a:tr h="13042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KRITIKUS: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Foglalkoztatás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Termelés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Demográfia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Közlekedés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Humántőke </a:t>
                      </a: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674" marB="4567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AF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ERŐSSÉG: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9933"/>
                          </a:solidFill>
                          <a:effectLst/>
                          <a:latin typeface="Arial" charset="0"/>
                        </a:rPr>
                        <a:t>Oktatás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Víz-szennyvíz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" charset="0"/>
                        </a:rPr>
                        <a:t>Energia ellátás</a:t>
                      </a: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" charset="0"/>
                        </a:rPr>
                        <a:t>Eü.-szoc. ellátás</a:t>
                      </a:r>
                    </a:p>
                  </a:txBody>
                  <a:tcPr marT="45674" marB="456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</a:tr>
              <a:tr h="11579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KIHÍVÁS: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Piacok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Szolgáltatások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Körny. fenntartása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Term.befogadók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Civil hálózatok</a:t>
                      </a:r>
                    </a:p>
                  </a:txBody>
                  <a:tcPr marT="45674" marB="4567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TARTALÉK: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Term.erőforrások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Közigazgatás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Inform. hálózat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Táj szépsége</a:t>
                      </a:r>
                    </a:p>
                  </a:txBody>
                  <a:tcPr marT="45674" marB="456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5152" name="Group 96"/>
          <p:cNvGraphicFramePr>
            <a:graphicFrameLocks noGrp="1"/>
          </p:cNvGraphicFramePr>
          <p:nvPr/>
        </p:nvGraphicFramePr>
        <p:xfrm>
          <a:off x="3348038" y="0"/>
          <a:ext cx="2376487" cy="1900324"/>
        </p:xfrm>
        <a:graphic>
          <a:graphicData uri="http://schemas.openxmlformats.org/drawingml/2006/table">
            <a:tbl>
              <a:tblPr/>
              <a:tblGrid>
                <a:gridCol w="1189037"/>
                <a:gridCol w="1187450"/>
              </a:tblGrid>
              <a:tr h="9020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KRITIKUS: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Foglalkoztatás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Termelés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Közlekedés</a:t>
                      </a:r>
                    </a:p>
                  </a:txBody>
                  <a:tcPr marT="45687" marB="4568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AF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ERŐSSÉG: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9933"/>
                          </a:solidFill>
                          <a:effectLst/>
                          <a:latin typeface="Arial" charset="0"/>
                        </a:rPr>
                        <a:t>Oktatás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" charset="0"/>
                        </a:rPr>
                        <a:t>Humántőke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" charset="0"/>
                        </a:rPr>
                        <a:t>Energia ellátás</a:t>
                      </a:r>
                    </a:p>
                  </a:txBody>
                  <a:tcPr marT="45687" marB="4568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</a:tr>
              <a:tr h="9981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KIHÍVÁS: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Körny. fenntartása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Civil hálózatok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Term.befogadók</a:t>
                      </a:r>
                    </a:p>
                  </a:txBody>
                  <a:tcPr marT="45687" marB="4568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TARTALÉK: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Term.erőforrások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Víz-szennyvíz </a:t>
                      </a:r>
                      <a:r>
                        <a:rPr kumimoji="0" lang="hu-HU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Inform. hálózat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Táj szépsége</a:t>
                      </a:r>
                    </a:p>
                  </a:txBody>
                  <a:tcPr marT="45687" marB="4568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5145" name="Group 89"/>
          <p:cNvGraphicFramePr>
            <a:graphicFrameLocks noGrp="1"/>
          </p:cNvGraphicFramePr>
          <p:nvPr/>
        </p:nvGraphicFramePr>
        <p:xfrm>
          <a:off x="0" y="0"/>
          <a:ext cx="2484438" cy="2426040"/>
        </p:xfrm>
        <a:graphic>
          <a:graphicData uri="http://schemas.openxmlformats.org/drawingml/2006/table">
            <a:tbl>
              <a:tblPr/>
              <a:tblGrid>
                <a:gridCol w="1243013"/>
                <a:gridCol w="1241425"/>
              </a:tblGrid>
              <a:tr h="10848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KRITIKUS: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Foglalkoztatás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Termelés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Közlekedés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Humántőke</a:t>
                      </a: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</a:p>
                  </a:txBody>
                  <a:tcPr marT="45678" marB="4567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AF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ERŐSSÉG: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9933"/>
                          </a:solidFill>
                          <a:effectLst/>
                          <a:latin typeface="Arial" charset="0"/>
                        </a:rPr>
                        <a:t>Oktatás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" charset="0"/>
                        </a:rPr>
                        <a:t>Eü.-szoc. ellátás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" charset="0"/>
                        </a:rPr>
                        <a:t>Energia ellátás</a:t>
                      </a:r>
                    </a:p>
                  </a:txBody>
                  <a:tcPr marT="45678" marB="456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</a:tr>
              <a:tr h="13408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KIHÍVÁS: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Piacok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Demográfia</a:t>
                      </a: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Körny. fenntartása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„Kultúra”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Civil hálózatok</a:t>
                      </a:r>
                    </a:p>
                  </a:txBody>
                  <a:tcPr marT="45678" marB="4567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TARTALÉK: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Term.erőforrások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Közigazgatás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Inform. hálózat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Táj szépsége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Víz-szennyvíz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Term.befogadók</a:t>
                      </a:r>
                    </a:p>
                  </a:txBody>
                  <a:tcPr marT="45678" marB="456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8948" name="Line 37"/>
          <p:cNvSpPr>
            <a:spLocks noChangeShapeType="1"/>
          </p:cNvSpPr>
          <p:nvPr/>
        </p:nvSpPr>
        <p:spPr bwMode="auto">
          <a:xfrm>
            <a:off x="4572001" y="1916113"/>
            <a:ext cx="288032" cy="504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8949" name="Line 38"/>
          <p:cNvSpPr>
            <a:spLocks noChangeShapeType="1"/>
          </p:cNvSpPr>
          <p:nvPr/>
        </p:nvSpPr>
        <p:spPr bwMode="auto">
          <a:xfrm flipH="1">
            <a:off x="5004047" y="1341438"/>
            <a:ext cx="1584077" cy="158350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8950" name="Line 39"/>
          <p:cNvSpPr>
            <a:spLocks noChangeShapeType="1"/>
          </p:cNvSpPr>
          <p:nvPr/>
        </p:nvSpPr>
        <p:spPr bwMode="auto">
          <a:xfrm>
            <a:off x="2484438" y="1412875"/>
            <a:ext cx="2015554" cy="115202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graphicFrame>
        <p:nvGraphicFramePr>
          <p:cNvPr id="45150" name="Group 94"/>
          <p:cNvGraphicFramePr>
            <a:graphicFrameLocks noGrp="1"/>
          </p:cNvGraphicFramePr>
          <p:nvPr/>
        </p:nvGraphicFramePr>
        <p:xfrm>
          <a:off x="3328988" y="4364038"/>
          <a:ext cx="2484437" cy="2499156"/>
        </p:xfrm>
        <a:graphic>
          <a:graphicData uri="http://schemas.openxmlformats.org/drawingml/2006/table">
            <a:tbl>
              <a:tblPr/>
              <a:tblGrid>
                <a:gridCol w="1243012"/>
                <a:gridCol w="1241425"/>
              </a:tblGrid>
              <a:tr h="11579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KRITIKUS: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Foglalkoztatás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Termelés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Demográfia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Közlekedés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Humántőke </a:t>
                      </a: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AF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ERŐSSÉG: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9933"/>
                          </a:solidFill>
                          <a:effectLst/>
                          <a:latin typeface="Arial" charset="0"/>
                        </a:rPr>
                        <a:t>Oktatás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" charset="0"/>
                        </a:rPr>
                        <a:t>Eü.-szoc. ellátás</a:t>
                      </a:r>
                    </a:p>
                  </a:txBody>
                  <a:tcPr marT="45669" marB="4566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</a:tr>
              <a:tr h="13407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KIHÍVÁS: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Piacok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Szolgáltatások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Körny. fenntartása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Term.befogadók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Civil hálózatok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Term.erőforrások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TARTALÉK: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Közigazgatás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Inform. hálózat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Táj szépsége</a:t>
                      </a:r>
                    </a:p>
                  </a:txBody>
                  <a:tcPr marT="45669" marB="4566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5154" name="Group 98"/>
          <p:cNvGraphicFramePr>
            <a:graphicFrameLocks noGrp="1"/>
          </p:cNvGraphicFramePr>
          <p:nvPr/>
        </p:nvGraphicFramePr>
        <p:xfrm>
          <a:off x="0" y="4841875"/>
          <a:ext cx="2484438" cy="2016126"/>
        </p:xfrm>
        <a:graphic>
          <a:graphicData uri="http://schemas.openxmlformats.org/drawingml/2006/table">
            <a:tbl>
              <a:tblPr/>
              <a:tblGrid>
                <a:gridCol w="1243013"/>
                <a:gridCol w="1241425"/>
              </a:tblGrid>
              <a:tr h="1008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KRITIKUS: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Foglalkoztatás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Termelés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Víz-szennyvíz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AF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ERŐSSÉG: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Term.erőforrások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" charset="0"/>
                        </a:rPr>
                        <a:t>Energia ellátás</a:t>
                      </a: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" charset="0"/>
                        </a:rPr>
                        <a:t>Humántőke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</a:tr>
              <a:tr h="1008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KIHÍVÁS: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Demográfia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Közlekedés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Term.befogadók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Civil hálózatok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TARTALÉK: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Közigazgatás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Inform. hálózat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Táj szépsége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8973" name="Line 62"/>
          <p:cNvSpPr>
            <a:spLocks noChangeShapeType="1"/>
          </p:cNvSpPr>
          <p:nvPr/>
        </p:nvSpPr>
        <p:spPr bwMode="auto">
          <a:xfrm flipV="1">
            <a:off x="4572000" y="3573016"/>
            <a:ext cx="288032" cy="79260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8974" name="Line 63"/>
          <p:cNvSpPr>
            <a:spLocks noChangeShapeType="1"/>
          </p:cNvSpPr>
          <p:nvPr/>
        </p:nvSpPr>
        <p:spPr bwMode="auto">
          <a:xfrm flipV="1">
            <a:off x="2484438" y="3284983"/>
            <a:ext cx="1799530" cy="194424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graphicFrame>
        <p:nvGraphicFramePr>
          <p:cNvPr id="45148" name="Group 92"/>
          <p:cNvGraphicFramePr>
            <a:graphicFrameLocks noGrp="1"/>
          </p:cNvGraphicFramePr>
          <p:nvPr/>
        </p:nvGraphicFramePr>
        <p:xfrm>
          <a:off x="0" y="2420938"/>
          <a:ext cx="2484438" cy="2316372"/>
        </p:xfrm>
        <a:graphic>
          <a:graphicData uri="http://schemas.openxmlformats.org/drawingml/2006/table">
            <a:tbl>
              <a:tblPr/>
              <a:tblGrid>
                <a:gridCol w="1227138"/>
                <a:gridCol w="1257300"/>
              </a:tblGrid>
              <a:tr h="11580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KRITIKUS: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Foglalkoztatás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Termelés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Piacok  </a:t>
                      </a:r>
                    </a:p>
                  </a:txBody>
                  <a:tcPr marT="45693" marB="456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AF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ERŐSSÉG: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9933"/>
                          </a:solidFill>
                          <a:effectLst/>
                          <a:latin typeface="Arial" charset="0"/>
                        </a:rPr>
                        <a:t>Oktatás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" charset="0"/>
                        </a:rPr>
                        <a:t>Humántőke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" charset="0"/>
                        </a:rPr>
                        <a:t>Energia ellátás</a:t>
                      </a: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Közlekedés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Rendvédelem 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</a:tr>
              <a:tr h="11580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KIHÍVÁS: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Demográfia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Körny. fenntartása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Term.befogadók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Civil hálózatok</a:t>
                      </a:r>
                    </a:p>
                  </a:txBody>
                  <a:tcPr marT="45693" marB="456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TARTALÉK: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Term.erőforrások</a:t>
                      </a:r>
                      <a:endParaRPr kumimoji="0" lang="hu-HU" sz="1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Közigazgatás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Inform</a:t>
                      </a:r>
                      <a:r>
                        <a:rPr kumimoji="0" lang="hu-HU" sz="1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 hálózat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Táj szépsége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Víz-szennyvíz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8986" name="Line 75"/>
          <p:cNvSpPr>
            <a:spLocks noChangeShapeType="1"/>
          </p:cNvSpPr>
          <p:nvPr/>
        </p:nvSpPr>
        <p:spPr bwMode="auto">
          <a:xfrm flipV="1">
            <a:off x="2484438" y="3428999"/>
            <a:ext cx="1223466" cy="144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graphicFrame>
        <p:nvGraphicFramePr>
          <p:cNvPr id="45151" name="Group 95"/>
          <p:cNvGraphicFramePr>
            <a:graphicFrameLocks noGrp="1"/>
          </p:cNvGraphicFramePr>
          <p:nvPr/>
        </p:nvGraphicFramePr>
        <p:xfrm>
          <a:off x="6588125" y="4181475"/>
          <a:ext cx="2555875" cy="2682876"/>
        </p:xfrm>
        <a:graphic>
          <a:graphicData uri="http://schemas.openxmlformats.org/drawingml/2006/table">
            <a:tbl>
              <a:tblPr/>
              <a:tblGrid>
                <a:gridCol w="1262063"/>
                <a:gridCol w="1293812"/>
              </a:tblGrid>
              <a:tr h="1341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KRITIKUS: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Foglalkoztatás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Termelés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Demográfia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Közlekedés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Humántőke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Rendvédelem  </a:t>
                      </a:r>
                    </a:p>
                  </a:txBody>
                  <a:tcPr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AF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ERŐSSÉG: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9933"/>
                          </a:solidFill>
                          <a:effectLst/>
                          <a:latin typeface="Arial" charset="0"/>
                        </a:rPr>
                        <a:t>Oktatás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" charset="0"/>
                        </a:rPr>
                        <a:t>Eü.-szoc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" charset="0"/>
                        </a:rPr>
                        <a:t>. ellátás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</a:tr>
              <a:tr h="1341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KIHÍVÁS: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Piacok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Szolgáltatások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Körny. fenntartása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Term.befogadók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Civil hálózatok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Term.erőforrások</a:t>
                      </a:r>
                    </a:p>
                  </a:txBody>
                  <a:tcPr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TARTALÉK: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Inform. hálózat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Táj szépsége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8998" name="Line 87"/>
          <p:cNvSpPr>
            <a:spLocks noChangeShapeType="1"/>
          </p:cNvSpPr>
          <p:nvPr/>
        </p:nvSpPr>
        <p:spPr bwMode="auto">
          <a:xfrm flipH="1" flipV="1">
            <a:off x="5292079" y="3501007"/>
            <a:ext cx="1296045" cy="108051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8999" name="Text Box 88"/>
          <p:cNvSpPr txBox="1">
            <a:spLocks noChangeArrowheads="1"/>
          </p:cNvSpPr>
          <p:nvPr/>
        </p:nvSpPr>
        <p:spPr bwMode="auto">
          <a:xfrm>
            <a:off x="6732588" y="2636838"/>
            <a:ext cx="21605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 dirty="0" smtClean="0"/>
              <a:t>KISTÉRSÉGEINK </a:t>
            </a:r>
            <a:r>
              <a:rPr lang="hu-HU" b="1" dirty="0"/>
              <a:t>STRATÉGIAI FENYEGETÉSEI ÉS ERŐSSÉGEI</a:t>
            </a:r>
          </a:p>
        </p:txBody>
      </p:sp>
      <p:cxnSp>
        <p:nvCxnSpPr>
          <p:cNvPr id="3" name="Egyenes összekötő nyíllal 2"/>
          <p:cNvCxnSpPr/>
          <p:nvPr/>
        </p:nvCxnSpPr>
        <p:spPr>
          <a:xfrm flipV="1">
            <a:off x="3779838" y="2924175"/>
            <a:ext cx="1152525" cy="468313"/>
          </a:xfrm>
          <a:prstGeom prst="straightConnector1">
            <a:avLst/>
          </a:prstGeom>
          <a:ln w="76200" cmpd="tri">
            <a:solidFill>
              <a:srgbClr val="FF0000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zis 3"/>
          <p:cNvSpPr/>
          <p:nvPr/>
        </p:nvSpPr>
        <p:spPr>
          <a:xfrm rot="20075336">
            <a:off x="4079173" y="2232805"/>
            <a:ext cx="1136041" cy="482947"/>
          </a:xfrm>
          <a:prstGeom prst="ellipse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2" name="Ellipszis 21"/>
          <p:cNvSpPr/>
          <p:nvPr/>
        </p:nvSpPr>
        <p:spPr>
          <a:xfrm rot="20075336">
            <a:off x="4605110" y="3237941"/>
            <a:ext cx="946150" cy="703263"/>
          </a:xfrm>
          <a:prstGeom prst="ellipse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4" name="Picture 2" descr="financeenvbalanc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169863"/>
            <a:ext cx="8713787" cy="668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Text Box 3"/>
          <p:cNvSpPr txBox="1">
            <a:spLocks noChangeArrowheads="1"/>
          </p:cNvSpPr>
          <p:nvPr/>
        </p:nvSpPr>
        <p:spPr bwMode="auto">
          <a:xfrm>
            <a:off x="193188" y="577984"/>
            <a:ext cx="2653688" cy="707886"/>
          </a:xfrm>
          <a:prstGeom prst="rect">
            <a:avLst/>
          </a:prstGeom>
          <a:solidFill>
            <a:srgbClr val="99FF66"/>
          </a:solidFill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hu-HU" sz="2000" b="1" dirty="0" smtClean="0">
                <a:solidFill>
                  <a:srgbClr val="009900"/>
                </a:solidFill>
              </a:rPr>
              <a:t>Túlzottan (ön)kritikus voltam?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6292327" y="579833"/>
            <a:ext cx="2496766" cy="954107"/>
          </a:xfrm>
          <a:prstGeom prst="rect">
            <a:avLst/>
          </a:prstGeom>
          <a:solidFill>
            <a:srgbClr val="99FF66"/>
          </a:solidFill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hu-HU" sz="2000" b="1" dirty="0" smtClean="0">
                <a:solidFill>
                  <a:srgbClr val="009900"/>
                </a:solidFill>
              </a:rPr>
              <a:t>„Érted haragszom, nem ellened”! </a:t>
            </a:r>
            <a:r>
              <a:rPr lang="hu-HU" sz="1600" i="1" dirty="0" smtClean="0">
                <a:solidFill>
                  <a:srgbClr val="009900"/>
                </a:solidFill>
              </a:rPr>
              <a:t>(József A.)</a:t>
            </a:r>
          </a:p>
        </p:txBody>
      </p:sp>
      <p:pic>
        <p:nvPicPr>
          <p:cNvPr id="16395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5625" y="14288"/>
            <a:ext cx="2949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2843213" y="5445125"/>
            <a:ext cx="3455987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hu-HU" sz="4400" b="1" dirty="0">
                <a:solidFill>
                  <a:schemeClr val="bg1"/>
                </a:solidFill>
                <a:latin typeface="Calibri" pitchFamily="34" charset="0"/>
              </a:rPr>
              <a:t>Köszönöm a figyelmet!</a:t>
            </a:r>
            <a:endParaRPr lang="hu-HU" sz="4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300192" y="4869160"/>
            <a:ext cx="2640782" cy="1569660"/>
          </a:xfrm>
          <a:prstGeom prst="rect">
            <a:avLst/>
          </a:prstGeom>
          <a:solidFill>
            <a:srgbClr val="99FF66"/>
          </a:solidFill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u-HU" sz="2000" b="1" dirty="0" smtClean="0">
                <a:solidFill>
                  <a:srgbClr val="009644"/>
                </a:solidFill>
                <a:latin typeface="Arial" pitchFamily="34" charset="0"/>
                <a:cs typeface="Arial" pitchFamily="34" charset="0"/>
              </a:rPr>
              <a:t>„A szép szavak nem mindig igazak, s az igaz szavak nem mindig szépek.” </a:t>
            </a:r>
          </a:p>
          <a:p>
            <a:r>
              <a:rPr lang="hu-HU" sz="1600" i="1" dirty="0" smtClean="0">
                <a:solidFill>
                  <a:srgbClr val="009644"/>
                </a:solidFill>
                <a:latin typeface="Arial" pitchFamily="34" charset="0"/>
                <a:cs typeface="Arial" pitchFamily="34" charset="0"/>
              </a:rPr>
              <a:t>(Jókai M.)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1700808"/>
            <a:ext cx="1728192" cy="3072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 descr="http://freemail.hu/mail/fm/xmldata?cmd=getattach&amp;tid=VMoFUK07EfT10jHB8oVs&amp;ulid=ldinya@freemail.hu_1134988081&amp;id=8802510&amp;uid=1511015250.67122.fmx07.freemail.hu&amp;cid=2&amp;homeid=111&amp;folder=%C3%A9rkezett&amp;cache=1&amp;save=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-437057" y="3757537"/>
            <a:ext cx="3312369" cy="193521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kerekített téglalap 5"/>
          <p:cNvSpPr/>
          <p:nvPr/>
        </p:nvSpPr>
        <p:spPr>
          <a:xfrm>
            <a:off x="251520" y="1556792"/>
            <a:ext cx="8640960" cy="489654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528" y="1745432"/>
            <a:ext cx="8640960" cy="5112568"/>
          </a:xfrm>
        </p:spPr>
        <p:txBody>
          <a:bodyPr>
            <a:noAutofit/>
          </a:bodyPr>
          <a:lstStyle/>
          <a:p>
            <a:r>
              <a:rPr lang="hu-HU" dirty="0" smtClean="0"/>
              <a:t>Saját </a:t>
            </a:r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térségfejlesztési praxisom </a:t>
            </a:r>
            <a:r>
              <a:rPr lang="hu-HU" dirty="0" smtClean="0"/>
              <a:t>eddigi tapasztalatainak összegzése (= az utóbbi </a:t>
            </a:r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 év</a:t>
            </a:r>
            <a:r>
              <a:rPr lang="hu-HU" dirty="0" smtClean="0"/>
              <a:t>)</a:t>
            </a:r>
          </a:p>
          <a:p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Alapelveim: </a:t>
            </a:r>
          </a:p>
          <a:p>
            <a:pPr lvl="1"/>
            <a:r>
              <a:rPr lang="hu-HU" sz="3200" dirty="0" smtClean="0"/>
              <a:t>csak </a:t>
            </a:r>
            <a:r>
              <a:rPr lang="hu-H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igazolt tényeken </a:t>
            </a:r>
            <a:r>
              <a:rPr lang="hu-HU" sz="3200" dirty="0" smtClean="0"/>
              <a:t>alapuló saját véleményt!</a:t>
            </a:r>
          </a:p>
          <a:p>
            <a:pPr lvl="1"/>
            <a:r>
              <a:rPr lang="hu-HU" sz="3200" dirty="0" smtClean="0"/>
              <a:t>kötelező </a:t>
            </a:r>
            <a:r>
              <a:rPr lang="hu-HU" sz="3200" dirty="0" smtClean="0"/>
              <a:t>az </a:t>
            </a:r>
            <a:r>
              <a:rPr lang="hu-H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objektív</a:t>
            </a:r>
            <a:r>
              <a:rPr lang="hu-HU" sz="3200" dirty="0" smtClean="0"/>
              <a:t> </a:t>
            </a:r>
            <a:r>
              <a:rPr lang="hu-H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kritikusság</a:t>
            </a:r>
            <a:r>
              <a:rPr lang="hu-HU" sz="3200" dirty="0" smtClean="0"/>
              <a:t>!</a:t>
            </a:r>
          </a:p>
          <a:p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Kiindulópont</a:t>
            </a:r>
            <a:r>
              <a:rPr lang="hu-HU" dirty="0" smtClean="0"/>
              <a:t> </a:t>
            </a:r>
            <a:r>
              <a:rPr lang="hu-HU" dirty="0" smtClean="0"/>
              <a:t>= egymástól </a:t>
            </a:r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elválaszthatatlanok: </a:t>
            </a:r>
          </a:p>
          <a:p>
            <a:pPr lvl="1"/>
            <a:r>
              <a:rPr lang="hu-HU" sz="3200" dirty="0" smtClean="0"/>
              <a:t>a </a:t>
            </a:r>
            <a:r>
              <a:rPr lang="hu-H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globális / makro / térségi </a:t>
            </a:r>
            <a:r>
              <a:rPr lang="hu-HU" sz="3200" dirty="0" smtClean="0"/>
              <a:t>szintű folyamatok</a:t>
            </a:r>
          </a:p>
          <a:p>
            <a:pPr lvl="1"/>
            <a:r>
              <a:rPr lang="hu-HU" sz="3200" dirty="0" smtClean="0"/>
              <a:t>a </a:t>
            </a:r>
            <a:r>
              <a:rPr lang="hu-H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gazdasági és társadalmi </a:t>
            </a:r>
            <a:r>
              <a:rPr lang="hu-HU" sz="3200" dirty="0" smtClean="0"/>
              <a:t>versenyképesség</a:t>
            </a:r>
          </a:p>
        </p:txBody>
      </p:sp>
      <p:sp>
        <p:nvSpPr>
          <p:cNvPr id="4" name="Téglalap 3"/>
          <p:cNvSpPr/>
          <p:nvPr/>
        </p:nvSpPr>
        <p:spPr>
          <a:xfrm>
            <a:off x="1619672" y="260648"/>
            <a:ext cx="57440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hu-H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Bevezetés és háttér</a:t>
            </a:r>
            <a:endParaRPr lang="hu-H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4138"/>
            <a:ext cx="9144000" cy="696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 descr="http://www.careerealism.com/wp-content/uploads/2012/04/how-cover-employment-gaps-resume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3366187" y="2924944"/>
            <a:ext cx="2349422" cy="158658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/>
        </p:spPr>
      </p:pic>
      <p:sp>
        <p:nvSpPr>
          <p:cNvPr id="15" name="Lekerekített téglalap feliratnak 14"/>
          <p:cNvSpPr>
            <a:spLocks noChangeArrowheads="1"/>
          </p:cNvSpPr>
          <p:nvPr/>
        </p:nvSpPr>
        <p:spPr bwMode="auto">
          <a:xfrm>
            <a:off x="5946775" y="4794250"/>
            <a:ext cx="2663825" cy="1658938"/>
          </a:xfrm>
          <a:prstGeom prst="wedgeRoundRectCallout">
            <a:avLst>
              <a:gd name="adj1" fmla="val -60069"/>
              <a:gd name="adj2" fmla="val -79282"/>
              <a:gd name="adj3" fmla="val 16667"/>
            </a:avLst>
          </a:prstGeom>
          <a:solidFill>
            <a:srgbClr val="DCE6F2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hu-HU">
              <a:solidFill>
                <a:schemeClr val="lt1"/>
              </a:solidFill>
              <a:latin typeface="+mn-lt"/>
            </a:endParaRPr>
          </a:p>
        </p:txBody>
      </p:sp>
      <p:sp>
        <p:nvSpPr>
          <p:cNvPr id="14" name="Lekerekített téglalap feliratnak 13"/>
          <p:cNvSpPr>
            <a:spLocks noChangeArrowheads="1"/>
          </p:cNvSpPr>
          <p:nvPr/>
        </p:nvSpPr>
        <p:spPr bwMode="auto">
          <a:xfrm>
            <a:off x="539750" y="4759325"/>
            <a:ext cx="2692400" cy="1693863"/>
          </a:xfrm>
          <a:prstGeom prst="wedgeRoundRectCallout">
            <a:avLst>
              <a:gd name="adj1" fmla="val 59551"/>
              <a:gd name="adj2" fmla="val -76806"/>
              <a:gd name="adj3" fmla="val 16667"/>
            </a:avLst>
          </a:prstGeom>
          <a:solidFill>
            <a:srgbClr val="DCE6F2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hu-HU">
              <a:solidFill>
                <a:schemeClr val="lt1"/>
              </a:solidFill>
              <a:latin typeface="+mn-lt"/>
            </a:endParaRPr>
          </a:p>
        </p:txBody>
      </p:sp>
      <p:sp>
        <p:nvSpPr>
          <p:cNvPr id="13" name="Lekerekített téglalap feliratnak 12"/>
          <p:cNvSpPr>
            <a:spLocks noChangeArrowheads="1"/>
          </p:cNvSpPr>
          <p:nvPr/>
        </p:nvSpPr>
        <p:spPr bwMode="auto">
          <a:xfrm>
            <a:off x="5946775" y="1628775"/>
            <a:ext cx="2663825" cy="1762125"/>
          </a:xfrm>
          <a:prstGeom prst="wedgeRoundRectCallout">
            <a:avLst>
              <a:gd name="adj1" fmla="val -58819"/>
              <a:gd name="adj2" fmla="val 71171"/>
              <a:gd name="adj3" fmla="val 16667"/>
            </a:avLst>
          </a:prstGeom>
          <a:solidFill>
            <a:srgbClr val="DCE6F2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hu-HU">
              <a:solidFill>
                <a:schemeClr val="lt1"/>
              </a:solidFill>
              <a:latin typeface="+mn-lt"/>
            </a:endParaRPr>
          </a:p>
        </p:txBody>
      </p:sp>
      <p:sp>
        <p:nvSpPr>
          <p:cNvPr id="8" name="Lekerekített téglalap feliratnak 7"/>
          <p:cNvSpPr>
            <a:spLocks noChangeArrowheads="1"/>
          </p:cNvSpPr>
          <p:nvPr/>
        </p:nvSpPr>
        <p:spPr bwMode="auto">
          <a:xfrm>
            <a:off x="539750" y="1628775"/>
            <a:ext cx="2663825" cy="1728788"/>
          </a:xfrm>
          <a:prstGeom prst="wedgeRoundRectCallout">
            <a:avLst>
              <a:gd name="adj1" fmla="val 62514"/>
              <a:gd name="adj2" fmla="val 70384"/>
              <a:gd name="adj3" fmla="val 16667"/>
            </a:avLst>
          </a:prstGeom>
          <a:solidFill>
            <a:srgbClr val="DCE6F2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hu-HU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AutoShape 15"/>
          <p:cNvSpPr>
            <a:spLocks noChangeArrowheads="1"/>
          </p:cNvSpPr>
          <p:nvPr/>
        </p:nvSpPr>
        <p:spPr bwMode="auto">
          <a:xfrm>
            <a:off x="179512" y="188912"/>
            <a:ext cx="8784976" cy="1079847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 altLang="hu-HU">
              <a:latin typeface="+mn-lt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0" y="260350"/>
            <a:ext cx="9144000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3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1. </a:t>
            </a:r>
            <a:r>
              <a:rPr lang="hu-HU" sz="32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VERSENYKÉPES TÉRSÉG </a:t>
            </a:r>
            <a:r>
              <a:rPr lang="hu-HU" sz="3200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= ALKALMAZKODÁS A „MEGA-TRENDEKHEZ”!</a:t>
            </a:r>
            <a:endParaRPr lang="hu-HU" sz="3200" b="1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611186" y="1700213"/>
            <a:ext cx="252065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4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DEMOGRÁFIA:</a:t>
            </a:r>
            <a:r>
              <a:rPr lang="hu-HU" dirty="0"/>
              <a:t> </a:t>
            </a:r>
          </a:p>
          <a:p>
            <a:pPr>
              <a:buFontTx/>
              <a:buChar char="-"/>
            </a:pPr>
            <a:r>
              <a:rPr lang="hu-HU" dirty="0"/>
              <a:t> </a:t>
            </a:r>
            <a:r>
              <a:rPr lang="hu-HU" dirty="0" smtClean="0"/>
              <a:t>Öregedő / fiatalodó    	térségek</a:t>
            </a:r>
            <a:endParaRPr lang="hu-HU" dirty="0"/>
          </a:p>
          <a:p>
            <a:pPr>
              <a:buFontTx/>
              <a:buChar char="-"/>
            </a:pPr>
            <a:r>
              <a:rPr lang="hu-HU" dirty="0"/>
              <a:t> </a:t>
            </a:r>
            <a:r>
              <a:rPr lang="hu-HU" dirty="0" smtClean="0"/>
              <a:t>Migráció  / „</a:t>
            </a:r>
            <a:r>
              <a:rPr lang="hu-HU" dirty="0" err="1" smtClean="0"/>
              <a:t>multi-kulti</a:t>
            </a:r>
            <a:r>
              <a:rPr lang="hu-HU" dirty="0" smtClean="0"/>
              <a:t>”</a:t>
            </a:r>
            <a:endParaRPr lang="hu-HU" dirty="0"/>
          </a:p>
          <a:p>
            <a:pPr>
              <a:buFontTx/>
              <a:buChar char="-"/>
            </a:pPr>
            <a:r>
              <a:rPr lang="hu-HU" dirty="0"/>
              <a:t> Újszerű </a:t>
            </a:r>
            <a:r>
              <a:rPr lang="hu-HU" dirty="0" smtClean="0"/>
              <a:t>életmódok  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611188" y="4868863"/>
            <a:ext cx="2663825" cy="15557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hu-HU" sz="24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MUNKA VILÁGA:</a:t>
            </a:r>
            <a:r>
              <a:rPr lang="hu-HU" dirty="0" smtClean="0"/>
              <a:t> </a:t>
            </a:r>
            <a:endParaRPr lang="hu-HU" dirty="0"/>
          </a:p>
          <a:p>
            <a:pPr>
              <a:buFontTx/>
              <a:buChar char="-"/>
            </a:pPr>
            <a:r>
              <a:rPr lang="hu-HU" dirty="0"/>
              <a:t> Egyre kevesebben </a:t>
            </a:r>
          </a:p>
          <a:p>
            <a:pPr>
              <a:buFontTx/>
              <a:buChar char="-"/>
            </a:pPr>
            <a:r>
              <a:rPr lang="hu-HU" dirty="0"/>
              <a:t> …egyre kevesebbet   </a:t>
            </a:r>
            <a:r>
              <a:rPr lang="hu-HU" dirty="0" smtClean="0"/>
              <a:t>       </a:t>
            </a:r>
            <a:r>
              <a:rPr lang="hu-HU" dirty="0"/>
              <a:t>- …egyre másképp 	dolgozunk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6011863" y="1773238"/>
            <a:ext cx="2592387" cy="1281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24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TECHNOLÓGIA:</a:t>
            </a:r>
          </a:p>
          <a:p>
            <a:pPr>
              <a:defRPr/>
            </a:pPr>
            <a:r>
              <a:rPr lang="hu-HU" dirty="0" smtClean="0"/>
              <a:t>- „Ipari forradalom 4.0”</a:t>
            </a:r>
            <a:endParaRPr lang="hu-HU" dirty="0"/>
          </a:p>
          <a:p>
            <a:pPr>
              <a:buFontTx/>
              <a:buChar char="-"/>
              <a:defRPr/>
            </a:pPr>
            <a:r>
              <a:rPr lang="hu-HU" dirty="0"/>
              <a:t> Totális automatizálás</a:t>
            </a:r>
          </a:p>
          <a:p>
            <a:pPr>
              <a:buFontTx/>
              <a:buChar char="-"/>
              <a:defRPr/>
            </a:pPr>
            <a:r>
              <a:rPr lang="hu-HU" dirty="0"/>
              <a:t>„Behálózva”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5940425" y="4868863"/>
            <a:ext cx="2735263" cy="1281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hu-HU" sz="24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GYORSULÁS:</a:t>
            </a:r>
          </a:p>
          <a:p>
            <a:pPr>
              <a:buFontTx/>
              <a:buChar char="-"/>
            </a:pPr>
            <a:r>
              <a:rPr lang="hu-HU" dirty="0"/>
              <a:t> </a:t>
            </a:r>
            <a:r>
              <a:rPr lang="hu-HU" dirty="0" smtClean="0"/>
              <a:t> Exponenciális </a:t>
            </a:r>
            <a:r>
              <a:rPr lang="hu-HU" dirty="0"/>
              <a:t>ütem</a:t>
            </a:r>
          </a:p>
          <a:p>
            <a:pPr>
              <a:buFontTx/>
              <a:buChar char="-"/>
            </a:pPr>
            <a:r>
              <a:rPr lang="hu-HU" dirty="0"/>
              <a:t> </a:t>
            </a:r>
            <a:r>
              <a:rPr lang="hu-HU" dirty="0" smtClean="0"/>
              <a:t> Sebességkülönbségek      -  Növekvő </a:t>
            </a:r>
            <a:r>
              <a:rPr lang="hu-HU" dirty="0"/>
              <a:t>szakadékok</a:t>
            </a:r>
          </a:p>
        </p:txBody>
      </p:sp>
      <p:sp>
        <p:nvSpPr>
          <p:cNvPr id="9" name="Lefelé nyíl 8"/>
          <p:cNvSpPr/>
          <p:nvPr/>
        </p:nvSpPr>
        <p:spPr>
          <a:xfrm>
            <a:off x="4157663" y="4471988"/>
            <a:ext cx="792162" cy="541337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0" name="Szövegdoboz 9"/>
          <p:cNvSpPr txBox="1"/>
          <p:nvPr/>
        </p:nvSpPr>
        <p:spPr>
          <a:xfrm>
            <a:off x="4324350" y="4479925"/>
            <a:ext cx="4318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u-H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11" name="Balra-jobbra nyíl 10"/>
          <p:cNvSpPr/>
          <p:nvPr/>
        </p:nvSpPr>
        <p:spPr>
          <a:xfrm>
            <a:off x="4013200" y="2133600"/>
            <a:ext cx="1081088" cy="287338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9" name="Balra-jobbra nyíl 18"/>
          <p:cNvSpPr/>
          <p:nvPr/>
        </p:nvSpPr>
        <p:spPr>
          <a:xfrm>
            <a:off x="4013200" y="5740400"/>
            <a:ext cx="1081088" cy="287338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0" name="Balra-jobbra nyíl 19"/>
          <p:cNvSpPr/>
          <p:nvPr/>
        </p:nvSpPr>
        <p:spPr>
          <a:xfrm rot="5400000">
            <a:off x="1187450" y="3897313"/>
            <a:ext cx="1081087" cy="287338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1" name="Balra-jobbra nyíl 20"/>
          <p:cNvSpPr/>
          <p:nvPr/>
        </p:nvSpPr>
        <p:spPr>
          <a:xfrm rot="5400000">
            <a:off x="6892132" y="3925094"/>
            <a:ext cx="1081087" cy="288925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345566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9" grpId="0" animBg="1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772816"/>
            <a:ext cx="3024336" cy="321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7" name="Téglalap feliratnak 6"/>
          <p:cNvSpPr/>
          <p:nvPr/>
        </p:nvSpPr>
        <p:spPr>
          <a:xfrm>
            <a:off x="6516216" y="980728"/>
            <a:ext cx="2160240" cy="864096"/>
          </a:xfrm>
          <a:prstGeom prst="wedgeRectCallout">
            <a:avLst>
              <a:gd name="adj1" fmla="val -91590"/>
              <a:gd name="adj2" fmla="val 44493"/>
            </a:avLst>
          </a:prstGeom>
          <a:solidFill>
            <a:schemeClr val="accent1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feliratnak 9"/>
          <p:cNvSpPr/>
          <p:nvPr/>
        </p:nvSpPr>
        <p:spPr>
          <a:xfrm>
            <a:off x="6516216" y="4725144"/>
            <a:ext cx="2376264" cy="864096"/>
          </a:xfrm>
          <a:prstGeom prst="wedgeRectCallout">
            <a:avLst>
              <a:gd name="adj1" fmla="val -65688"/>
              <a:gd name="adj2" fmla="val -83439"/>
            </a:avLst>
          </a:prstGeom>
          <a:solidFill>
            <a:schemeClr val="accent1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feliratnak 10"/>
          <p:cNvSpPr/>
          <p:nvPr/>
        </p:nvSpPr>
        <p:spPr>
          <a:xfrm>
            <a:off x="6516216" y="2205411"/>
            <a:ext cx="2376264" cy="864096"/>
          </a:xfrm>
          <a:prstGeom prst="wedgeRectCallout">
            <a:avLst>
              <a:gd name="adj1" fmla="val -66452"/>
              <a:gd name="adj2" fmla="val -4411"/>
            </a:avLst>
          </a:prstGeom>
          <a:solidFill>
            <a:schemeClr val="accent1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églalap feliratnak 11"/>
          <p:cNvSpPr/>
          <p:nvPr/>
        </p:nvSpPr>
        <p:spPr>
          <a:xfrm>
            <a:off x="6516216" y="3428584"/>
            <a:ext cx="2376264" cy="877123"/>
          </a:xfrm>
          <a:prstGeom prst="wedgeRectCallout">
            <a:avLst>
              <a:gd name="adj1" fmla="val -65507"/>
              <a:gd name="adj2" fmla="val 3745"/>
            </a:avLst>
          </a:prstGeom>
          <a:solidFill>
            <a:schemeClr val="accent1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Téglalap feliratnak 12"/>
          <p:cNvSpPr/>
          <p:nvPr/>
        </p:nvSpPr>
        <p:spPr>
          <a:xfrm>
            <a:off x="4654352" y="5949280"/>
            <a:ext cx="4238128" cy="720080"/>
          </a:xfrm>
          <a:prstGeom prst="wedgeRectCallout">
            <a:avLst>
              <a:gd name="adj1" fmla="val -41272"/>
              <a:gd name="adj2" fmla="val -175949"/>
            </a:avLst>
          </a:prstGeom>
          <a:solidFill>
            <a:schemeClr val="accent1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Téglalap feliratnak 13"/>
          <p:cNvSpPr/>
          <p:nvPr/>
        </p:nvSpPr>
        <p:spPr>
          <a:xfrm>
            <a:off x="1619672" y="5949280"/>
            <a:ext cx="2880320" cy="720080"/>
          </a:xfrm>
          <a:prstGeom prst="wedgeRectCallout">
            <a:avLst>
              <a:gd name="adj1" fmla="val 40579"/>
              <a:gd name="adj2" fmla="val -176076"/>
            </a:avLst>
          </a:prstGeom>
          <a:solidFill>
            <a:schemeClr val="accent1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Téglalap feliratnak 14"/>
          <p:cNvSpPr/>
          <p:nvPr/>
        </p:nvSpPr>
        <p:spPr>
          <a:xfrm>
            <a:off x="611560" y="4797152"/>
            <a:ext cx="2160240" cy="792088"/>
          </a:xfrm>
          <a:prstGeom prst="wedgeRectCallout">
            <a:avLst>
              <a:gd name="adj1" fmla="val 65720"/>
              <a:gd name="adj2" fmla="val -89125"/>
            </a:avLst>
          </a:prstGeom>
          <a:solidFill>
            <a:schemeClr val="accent1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Téglalap feliratnak 15"/>
          <p:cNvSpPr/>
          <p:nvPr/>
        </p:nvSpPr>
        <p:spPr>
          <a:xfrm>
            <a:off x="611560" y="3382378"/>
            <a:ext cx="2160240" cy="982726"/>
          </a:xfrm>
          <a:prstGeom prst="wedgeRectCallout">
            <a:avLst>
              <a:gd name="adj1" fmla="val 68001"/>
              <a:gd name="adj2" fmla="val -44770"/>
            </a:avLst>
          </a:prstGeom>
          <a:solidFill>
            <a:schemeClr val="accent1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Téglalap feliratnak 16"/>
          <p:cNvSpPr/>
          <p:nvPr/>
        </p:nvSpPr>
        <p:spPr>
          <a:xfrm>
            <a:off x="611560" y="2276872"/>
            <a:ext cx="2160240" cy="720080"/>
          </a:xfrm>
          <a:prstGeom prst="wedgeRectCallout">
            <a:avLst>
              <a:gd name="adj1" fmla="val 68247"/>
              <a:gd name="adj2" fmla="val 17012"/>
            </a:avLst>
          </a:prstGeom>
          <a:solidFill>
            <a:schemeClr val="accent1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Téglalap feliratnak 17"/>
          <p:cNvSpPr/>
          <p:nvPr/>
        </p:nvSpPr>
        <p:spPr>
          <a:xfrm>
            <a:off x="611560" y="980728"/>
            <a:ext cx="2160240" cy="864096"/>
          </a:xfrm>
          <a:prstGeom prst="wedgeRectCallout">
            <a:avLst>
              <a:gd name="adj1" fmla="val 90991"/>
              <a:gd name="adj2" fmla="val 44153"/>
            </a:avLst>
          </a:prstGeom>
          <a:solidFill>
            <a:schemeClr val="accent1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Szövegdoboz 19"/>
          <p:cNvSpPr txBox="1"/>
          <p:nvPr/>
        </p:nvSpPr>
        <p:spPr>
          <a:xfrm>
            <a:off x="6516216" y="980728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2030-ban 5 milliárd ember él </a:t>
            </a:r>
            <a:r>
              <a:rPr lang="hu-HU" b="1" dirty="0" smtClean="0">
                <a:solidFill>
                  <a:srgbClr val="FF0000"/>
                </a:solidFill>
              </a:rPr>
              <a:t>nagy városokban </a:t>
            </a:r>
            <a:r>
              <a:rPr lang="hu-HU" dirty="0" smtClean="0"/>
              <a:t>(65%)!</a:t>
            </a:r>
            <a:endParaRPr lang="hu-HU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611560" y="3428585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Infó</a:t>
            </a:r>
            <a:r>
              <a:rPr lang="hu-HU" dirty="0" smtClean="0"/>
              <a:t>termelés = 2016: </a:t>
            </a:r>
            <a:r>
              <a:rPr lang="hu-HU" b="1" dirty="0" smtClean="0">
                <a:solidFill>
                  <a:srgbClr val="FF0000"/>
                </a:solidFill>
              </a:rPr>
              <a:t>duplázás</a:t>
            </a:r>
            <a:r>
              <a:rPr lang="hu-HU" dirty="0" smtClean="0"/>
              <a:t> évente! 2025: 12 óránként!!!</a:t>
            </a:r>
          </a:p>
        </p:txBody>
      </p:sp>
      <p:sp>
        <p:nvSpPr>
          <p:cNvPr id="22" name="Szövegdoboz 21"/>
          <p:cNvSpPr txBox="1"/>
          <p:nvPr/>
        </p:nvSpPr>
        <p:spPr>
          <a:xfrm>
            <a:off x="6516216" y="2175247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Munkahelyek=2030-ig  + 500 millió/- 2 milliárd: „</a:t>
            </a:r>
            <a:r>
              <a:rPr lang="hu-HU" b="1" dirty="0" err="1" smtClean="0">
                <a:solidFill>
                  <a:srgbClr val="FF0000"/>
                </a:solidFill>
              </a:rPr>
              <a:t>titty-tainment</a:t>
            </a:r>
            <a:r>
              <a:rPr lang="hu-HU" dirty="0" smtClean="0"/>
              <a:t>”?!</a:t>
            </a:r>
            <a:endParaRPr lang="hu-HU" dirty="0"/>
          </a:p>
        </p:txBody>
      </p:sp>
      <p:sp>
        <p:nvSpPr>
          <p:cNvPr id="24" name="Szövegdoboz 23"/>
          <p:cNvSpPr txBox="1"/>
          <p:nvPr/>
        </p:nvSpPr>
        <p:spPr>
          <a:xfrm>
            <a:off x="611560" y="2314294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2025-re </a:t>
            </a:r>
            <a:r>
              <a:rPr lang="hu-HU" b="1" dirty="0" smtClean="0">
                <a:solidFill>
                  <a:srgbClr val="FF0000"/>
                </a:solidFill>
              </a:rPr>
              <a:t>70 milliárd </a:t>
            </a:r>
            <a:r>
              <a:rPr lang="hu-HU" dirty="0" smtClean="0"/>
              <a:t>okos eszköz az </a:t>
            </a:r>
            <a:r>
              <a:rPr lang="hu-HU" b="1" dirty="0" err="1" smtClean="0">
                <a:solidFill>
                  <a:srgbClr val="FF0000"/>
                </a:solidFill>
              </a:rPr>
              <a:t>IoT</a:t>
            </a:r>
            <a:r>
              <a:rPr lang="hu-HU" dirty="0" err="1" smtClean="0"/>
              <a:t>-n</a:t>
            </a:r>
            <a:r>
              <a:rPr lang="hu-HU" dirty="0" smtClean="0"/>
              <a:t>!</a:t>
            </a:r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611560" y="980728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Technikai</a:t>
            </a:r>
            <a:r>
              <a:rPr lang="hu-HU" dirty="0" smtClean="0"/>
              <a:t> fejlődés: 21. század = előző 20.000 év! </a:t>
            </a:r>
            <a:r>
              <a:rPr lang="hu-HU" b="1" dirty="0" smtClean="0">
                <a:solidFill>
                  <a:srgbClr val="FF0000"/>
                </a:solidFill>
              </a:rPr>
              <a:t>(NBIC)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29" name="Lekerekített téglalap 28"/>
          <p:cNvSpPr/>
          <p:nvPr/>
        </p:nvSpPr>
        <p:spPr>
          <a:xfrm>
            <a:off x="0" y="188640"/>
            <a:ext cx="9144000" cy="5760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0" name="Cím 1"/>
          <p:cNvSpPr txBox="1">
            <a:spLocks/>
          </p:cNvSpPr>
          <p:nvPr/>
        </p:nvSpPr>
        <p:spPr>
          <a:xfrm>
            <a:off x="0" y="188640"/>
            <a:ext cx="9144000" cy="64807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„Exponenciális” világunk: 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tudásgazdaság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+ 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tudástársadalom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9458" name="Picture 2" descr="Képtalálat a következőre: „EXPONENTIAL GROWTH”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1" y="1772816"/>
            <a:ext cx="3024336" cy="3240360"/>
          </a:xfrm>
          <a:prstGeom prst="rect">
            <a:avLst/>
          </a:prstGeom>
          <a:noFill/>
        </p:spPr>
      </p:pic>
      <p:sp>
        <p:nvSpPr>
          <p:cNvPr id="36" name="Szövegdoboz 35"/>
          <p:cNvSpPr txBox="1"/>
          <p:nvPr/>
        </p:nvSpPr>
        <p:spPr>
          <a:xfrm>
            <a:off x="4644008" y="5934670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2030-ra </a:t>
            </a:r>
            <a:r>
              <a:rPr lang="hu-HU" b="1" dirty="0" smtClean="0">
                <a:solidFill>
                  <a:srgbClr val="FF0000"/>
                </a:solidFill>
              </a:rPr>
              <a:t>globális konfliktusok </a:t>
            </a:r>
            <a:r>
              <a:rPr lang="hu-HU" dirty="0" smtClean="0"/>
              <a:t>folyamatossá válnak a természeti erőforrás hiány miatt! </a:t>
            </a:r>
            <a:endParaRPr lang="hu-HU" dirty="0"/>
          </a:p>
        </p:txBody>
      </p:sp>
      <p:sp>
        <p:nvSpPr>
          <p:cNvPr id="27" name="Szövegdoboz 26"/>
          <p:cNvSpPr txBox="1"/>
          <p:nvPr/>
        </p:nvSpPr>
        <p:spPr>
          <a:xfrm>
            <a:off x="6591560" y="3543979"/>
            <a:ext cx="2300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Váltások </a:t>
            </a:r>
            <a:r>
              <a:rPr lang="hu-HU" dirty="0" smtClean="0"/>
              <a:t>= munkahely: 6 X, lakóhely: 8 X!</a:t>
            </a:r>
          </a:p>
        </p:txBody>
      </p:sp>
      <p:sp>
        <p:nvSpPr>
          <p:cNvPr id="28" name="Szövegdoboz 27"/>
          <p:cNvSpPr txBox="1"/>
          <p:nvPr/>
        </p:nvSpPr>
        <p:spPr>
          <a:xfrm>
            <a:off x="6613173" y="4665910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2025-ben </a:t>
            </a:r>
            <a:r>
              <a:rPr lang="hu-HU" b="1" dirty="0" smtClean="0">
                <a:solidFill>
                  <a:srgbClr val="FF0000"/>
                </a:solidFill>
              </a:rPr>
              <a:t>Top 10 szakma </a:t>
            </a:r>
            <a:r>
              <a:rPr lang="hu-HU" dirty="0" smtClean="0"/>
              <a:t>2015-ben még sehol sem volt!</a:t>
            </a:r>
            <a:endParaRPr lang="hu-HU" dirty="0"/>
          </a:p>
        </p:txBody>
      </p:sp>
      <p:sp>
        <p:nvSpPr>
          <p:cNvPr id="33" name="Szövegdoboz 32"/>
          <p:cNvSpPr txBox="1"/>
          <p:nvPr/>
        </p:nvSpPr>
        <p:spPr>
          <a:xfrm>
            <a:off x="1835696" y="5986154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Globális </a:t>
            </a:r>
            <a:r>
              <a:rPr lang="hu-HU" b="1" dirty="0" smtClean="0">
                <a:solidFill>
                  <a:srgbClr val="FF0000"/>
                </a:solidFill>
              </a:rPr>
              <a:t>migráció</a:t>
            </a:r>
            <a:r>
              <a:rPr lang="hu-HU" dirty="0" smtClean="0"/>
              <a:t>: 1 milliárd ember „úton”!</a:t>
            </a:r>
            <a:endParaRPr lang="hu-HU" dirty="0"/>
          </a:p>
        </p:txBody>
      </p:sp>
      <p:sp>
        <p:nvSpPr>
          <p:cNvPr id="34" name="Szövegdoboz 33"/>
          <p:cNvSpPr txBox="1"/>
          <p:nvPr/>
        </p:nvSpPr>
        <p:spPr>
          <a:xfrm>
            <a:off x="611560" y="4739046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Oktatás: </a:t>
            </a:r>
            <a:r>
              <a:rPr lang="hu-HU" dirty="0" smtClean="0"/>
              <a:t>az 1. évben tanultak </a:t>
            </a:r>
            <a:r>
              <a:rPr lang="hu-HU" b="1" dirty="0" smtClean="0">
                <a:solidFill>
                  <a:srgbClr val="FF0000"/>
                </a:solidFill>
              </a:rPr>
              <a:t>fele</a:t>
            </a:r>
            <a:r>
              <a:rPr lang="hu-HU" dirty="0" smtClean="0"/>
              <a:t> a 4. év végére már </a:t>
            </a:r>
            <a:r>
              <a:rPr lang="hu-HU" b="1" dirty="0" smtClean="0">
                <a:solidFill>
                  <a:srgbClr val="FF0000"/>
                </a:solidFill>
              </a:rPr>
              <a:t>elavul </a:t>
            </a:r>
            <a:r>
              <a:rPr lang="hu-HU" dirty="0" smtClean="0"/>
              <a:t>!</a:t>
            </a:r>
            <a:endParaRPr lang="hu-HU" dirty="0"/>
          </a:p>
        </p:txBody>
      </p:sp>
    </p:spTree>
    <p:extLst>
      <p:ext uri="{BB962C8B-B14F-4D97-AF65-F5344CB8AC3E}">
        <p14:creationId xmlns="" xmlns:p14="http://schemas.microsoft.com/office/powerpoint/2010/main" val="58259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4" grpId="0"/>
      <p:bldP spid="9" grpId="0"/>
      <p:bldP spid="36" grpId="0"/>
      <p:bldP spid="27" grpId="0"/>
      <p:bldP spid="28" grpId="0"/>
      <p:bldP spid="33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ekerekített téglalap 6"/>
          <p:cNvSpPr/>
          <p:nvPr/>
        </p:nvSpPr>
        <p:spPr>
          <a:xfrm>
            <a:off x="0" y="4653136"/>
            <a:ext cx="9144000" cy="220486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Lekerekített téglalap 5"/>
          <p:cNvSpPr/>
          <p:nvPr/>
        </p:nvSpPr>
        <p:spPr>
          <a:xfrm>
            <a:off x="0" y="2564904"/>
            <a:ext cx="9144000" cy="208823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Lekerekített téglalap 4"/>
          <p:cNvSpPr/>
          <p:nvPr/>
        </p:nvSpPr>
        <p:spPr>
          <a:xfrm>
            <a:off x="0" y="1052736"/>
            <a:ext cx="9144000" cy="151216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409" name="AutoShape 4"/>
          <p:cNvSpPr>
            <a:spLocks noChangeArrowheads="1"/>
          </p:cNvSpPr>
          <p:nvPr/>
        </p:nvSpPr>
        <p:spPr bwMode="auto">
          <a:xfrm>
            <a:off x="323850" y="188913"/>
            <a:ext cx="8569325" cy="79181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endParaRPr lang="hu-HU"/>
          </a:p>
        </p:txBody>
      </p:sp>
      <p:sp>
        <p:nvSpPr>
          <p:cNvPr id="16386" name="Rectangle 2"/>
          <p:cNvSpPr>
            <a:spLocks noGrp="1"/>
          </p:cNvSpPr>
          <p:nvPr>
            <p:ph type="title"/>
          </p:nvPr>
        </p:nvSpPr>
        <p:spPr>
          <a:xfrm>
            <a:off x="0" y="260350"/>
            <a:ext cx="9144000" cy="64837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hu-HU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Térségek kihívása:</a:t>
            </a:r>
            <a:r>
              <a:rPr lang="hu-H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hu-H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tudásalapú</a:t>
            </a:r>
            <a:r>
              <a:rPr lang="hu-H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hu-H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versenyképesség?</a:t>
            </a:r>
            <a:r>
              <a:rPr lang="hu-H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 </a:t>
            </a:r>
          </a:p>
        </p:txBody>
      </p:sp>
      <p:sp>
        <p:nvSpPr>
          <p:cNvPr id="57347" name="Rectangle 3"/>
          <p:cNvSpPr>
            <a:spLocks noGrp="1"/>
          </p:cNvSpPr>
          <p:nvPr>
            <p:ph type="body" idx="1"/>
          </p:nvPr>
        </p:nvSpPr>
        <p:spPr>
          <a:xfrm>
            <a:off x="179512" y="1124744"/>
            <a:ext cx="8713787" cy="5733256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hu-HU" sz="28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Tudástársadalom?</a:t>
            </a:r>
            <a:r>
              <a:rPr lang="hu-HU" sz="2800" dirty="0" smtClean="0"/>
              <a:t> „Az </a:t>
            </a:r>
            <a:r>
              <a:rPr lang="hu-HU" sz="2800" b="1" u="sng" dirty="0" smtClean="0">
                <a:solidFill>
                  <a:srgbClr val="FF0000"/>
                </a:solidFill>
              </a:rPr>
              <a:t>elmúlt</a:t>
            </a:r>
            <a:r>
              <a:rPr lang="hu-HU" sz="2800" dirty="0" smtClean="0"/>
              <a:t> századok </a:t>
            </a:r>
            <a:r>
              <a:rPr lang="hu-HU" sz="2800" u="sng" dirty="0" smtClean="0"/>
              <a:t>lassan változó</a:t>
            </a:r>
            <a:r>
              <a:rPr lang="hu-HU" sz="2800" dirty="0" smtClean="0"/>
              <a:t> világában a </a:t>
            </a:r>
            <a:r>
              <a:rPr lang="hu-HU" sz="2800" u="sng" dirty="0" smtClean="0"/>
              <a:t>siker kulcsa</a:t>
            </a:r>
            <a:r>
              <a:rPr lang="hu-HU" sz="2800" dirty="0" smtClean="0"/>
              <a:t> = </a:t>
            </a:r>
            <a:r>
              <a:rPr lang="hu-HU" sz="2800" u="sng" dirty="0" smtClean="0"/>
              <a:t>jól csinálni</a:t>
            </a:r>
            <a:r>
              <a:rPr lang="hu-HU" sz="2800" dirty="0" smtClean="0"/>
              <a:t>, amit </a:t>
            </a:r>
            <a:r>
              <a:rPr lang="hu-HU" sz="2800" u="sng" dirty="0" smtClean="0"/>
              <a:t>megtanultunk</a:t>
            </a:r>
            <a:r>
              <a:rPr lang="hu-HU" sz="2800" dirty="0" smtClean="0"/>
              <a:t> az iskolában. A </a:t>
            </a:r>
            <a:r>
              <a:rPr lang="hu-HU" sz="2800" b="1" u="sng" dirty="0" smtClean="0">
                <a:solidFill>
                  <a:srgbClr val="FF0000"/>
                </a:solidFill>
              </a:rPr>
              <a:t>gyorsan változó világban </a:t>
            </a:r>
            <a:r>
              <a:rPr lang="hu-HU" sz="2800" dirty="0" smtClean="0"/>
              <a:t>azt kell </a:t>
            </a:r>
            <a:r>
              <a:rPr lang="hu-HU" sz="2800" b="1" u="sng" dirty="0" smtClean="0">
                <a:solidFill>
                  <a:srgbClr val="FF0000"/>
                </a:solidFill>
              </a:rPr>
              <a:t>jól csinálnunk</a:t>
            </a:r>
            <a:r>
              <a:rPr lang="hu-HU" sz="2800" b="1" dirty="0" smtClean="0">
                <a:solidFill>
                  <a:srgbClr val="FF0000"/>
                </a:solidFill>
              </a:rPr>
              <a:t>,</a:t>
            </a:r>
            <a:r>
              <a:rPr lang="hu-HU" sz="2800" dirty="0" smtClean="0"/>
              <a:t> amit </a:t>
            </a:r>
            <a:r>
              <a:rPr lang="hu-HU" sz="2800" b="1" u="sng" dirty="0" smtClean="0">
                <a:solidFill>
                  <a:srgbClr val="FF0000"/>
                </a:solidFill>
              </a:rPr>
              <a:t>nem tanultunk</a:t>
            </a:r>
            <a:r>
              <a:rPr lang="hu-HU" sz="2800" dirty="0" smtClean="0"/>
              <a:t>.” </a:t>
            </a:r>
            <a:r>
              <a:rPr lang="hu-HU" sz="1800" i="1" dirty="0" smtClean="0"/>
              <a:t>(</a:t>
            </a:r>
            <a:r>
              <a:rPr lang="hu-HU" sz="1800" i="1" dirty="0" err="1" smtClean="0"/>
              <a:t>Seymour</a:t>
            </a:r>
            <a:r>
              <a:rPr lang="hu-HU" sz="1800" i="1" dirty="0" smtClean="0"/>
              <a:t> </a:t>
            </a:r>
            <a:r>
              <a:rPr lang="hu-HU" sz="1800" i="1" dirty="0" err="1" smtClean="0"/>
              <a:t>Papert</a:t>
            </a:r>
            <a:r>
              <a:rPr lang="hu-HU" sz="1800" i="1" dirty="0" smtClean="0"/>
              <a:t>)</a:t>
            </a:r>
          </a:p>
          <a:p>
            <a:pPr>
              <a:lnSpc>
                <a:spcPct val="80000"/>
              </a:lnSpc>
            </a:pPr>
            <a:r>
              <a:rPr lang="hu-HU" sz="28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Kultúra?</a:t>
            </a:r>
            <a:r>
              <a:rPr lang="hu-H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800" dirty="0" smtClean="0"/>
              <a:t>„A </a:t>
            </a:r>
            <a:r>
              <a:rPr lang="hu-HU" sz="2800" u="sng" dirty="0" smtClean="0"/>
              <a:t>gondolkodás</a:t>
            </a:r>
            <a:r>
              <a:rPr lang="hu-HU" sz="2800" dirty="0" smtClean="0"/>
              <a:t> és </a:t>
            </a:r>
            <a:r>
              <a:rPr lang="hu-HU" sz="2800" b="1" u="sng" dirty="0" smtClean="0">
                <a:solidFill>
                  <a:srgbClr val="FF0000"/>
                </a:solidFill>
              </a:rPr>
              <a:t>jó döntések </a:t>
            </a:r>
            <a:r>
              <a:rPr lang="hu-HU" sz="2800" dirty="0" smtClean="0"/>
              <a:t>kultúrája”. Felvételi Oxfordban / Cambridge-ben: már </a:t>
            </a:r>
            <a:r>
              <a:rPr lang="hu-HU" sz="2800" b="1" dirty="0" smtClean="0"/>
              <a:t>nem a vitt pontszám és/vagy a teszt</a:t>
            </a:r>
            <a:r>
              <a:rPr lang="hu-HU" sz="2800" dirty="0" smtClean="0"/>
              <a:t>, hanem az </a:t>
            </a:r>
            <a:r>
              <a:rPr lang="hu-HU" sz="2800" b="1" dirty="0" smtClean="0">
                <a:solidFill>
                  <a:srgbClr val="FF0000"/>
                </a:solidFill>
              </a:rPr>
              <a:t>interjú</a:t>
            </a:r>
            <a:r>
              <a:rPr lang="hu-HU" sz="2800" b="1" dirty="0" smtClean="0"/>
              <a:t> </a:t>
            </a:r>
            <a:r>
              <a:rPr lang="hu-HU" sz="2800" dirty="0" smtClean="0"/>
              <a:t>dönt! </a:t>
            </a:r>
            <a:r>
              <a:rPr lang="hu-HU" sz="2800" u="sng" dirty="0" smtClean="0"/>
              <a:t>Nem a tudást</a:t>
            </a:r>
            <a:r>
              <a:rPr lang="hu-HU" sz="2800" dirty="0" smtClean="0"/>
              <a:t>, hanem </a:t>
            </a:r>
            <a:r>
              <a:rPr lang="hu-HU" sz="2800" b="1" u="sng" dirty="0" smtClean="0">
                <a:solidFill>
                  <a:srgbClr val="FF0000"/>
                </a:solidFill>
              </a:rPr>
              <a:t>a gondolkodást nézik</a:t>
            </a:r>
            <a:r>
              <a:rPr lang="hu-HU" sz="2800" b="1" dirty="0" smtClean="0">
                <a:solidFill>
                  <a:srgbClr val="FF0000"/>
                </a:solidFill>
              </a:rPr>
              <a:t> </a:t>
            </a:r>
            <a:r>
              <a:rPr lang="hu-HU" sz="2800" dirty="0" smtClean="0">
                <a:hlinkClick r:id="rId2"/>
              </a:rPr>
              <a:t>meghökkentő kérdések</a:t>
            </a:r>
            <a:r>
              <a:rPr lang="hu-HU" sz="2800" dirty="0" smtClean="0"/>
              <a:t>kel – célja: </a:t>
            </a:r>
            <a:r>
              <a:rPr lang="hu-HU" sz="2800" u="sng" dirty="0" smtClean="0"/>
              <a:t>a diák ne adhasson rájuk betanult válaszokat! </a:t>
            </a:r>
          </a:p>
          <a:p>
            <a:pPr>
              <a:lnSpc>
                <a:spcPct val="80000"/>
              </a:lnSpc>
            </a:pPr>
            <a:r>
              <a:rPr lang="hu-HU" sz="28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Lemaradásunk van, és növekvő!</a:t>
            </a:r>
            <a:r>
              <a:rPr lang="hu-HU" sz="2800" dirty="0" smtClean="0"/>
              <a:t> Lásd a </a:t>
            </a:r>
            <a:r>
              <a:rPr lang="hu-HU" sz="2800" b="1" dirty="0" err="1" smtClean="0">
                <a:solidFill>
                  <a:srgbClr val="FF0000"/>
                </a:solidFill>
              </a:rPr>
              <a:t>PISA-tesztek</a:t>
            </a:r>
            <a:r>
              <a:rPr lang="hu-HU" sz="2800" b="1" dirty="0" smtClean="0">
                <a:solidFill>
                  <a:srgbClr val="FF0000"/>
                </a:solidFill>
              </a:rPr>
              <a:t>:</a:t>
            </a:r>
            <a:r>
              <a:rPr lang="hu-HU" sz="2800" dirty="0" smtClean="0"/>
              <a:t> ebben már </a:t>
            </a:r>
            <a:r>
              <a:rPr lang="hu-HU" sz="2800" b="1" dirty="0" smtClean="0">
                <a:solidFill>
                  <a:srgbClr val="FF0000"/>
                </a:solidFill>
              </a:rPr>
              <a:t>nem az számít tudásnak</a:t>
            </a:r>
            <a:r>
              <a:rPr lang="hu-HU" sz="2800" dirty="0" smtClean="0"/>
              <a:t>, amit mi gondol(t)</a:t>
            </a:r>
            <a:r>
              <a:rPr lang="hu-HU" sz="2800" dirty="0" err="1" smtClean="0"/>
              <a:t>unk</a:t>
            </a:r>
            <a:r>
              <a:rPr lang="hu-HU" sz="2800" dirty="0" smtClean="0"/>
              <a:t> annak! Hanem: </a:t>
            </a:r>
            <a:r>
              <a:rPr lang="hu-HU" sz="2800" b="1" dirty="0" smtClean="0">
                <a:solidFill>
                  <a:srgbClr val="FF0000"/>
                </a:solidFill>
              </a:rPr>
              <a:t>kreativitás, problémamegoldás, kooperáció, digitális kompetencia…</a:t>
            </a:r>
            <a:r>
              <a:rPr lang="hu-HU" sz="2800" b="1" dirty="0" smtClean="0"/>
              <a:t> </a:t>
            </a:r>
            <a:r>
              <a:rPr lang="hu-HU" sz="2800" dirty="0" smtClean="0"/>
              <a:t>(PISA: 35 ország közt 28.-30. </a:t>
            </a:r>
            <a:r>
              <a:rPr lang="hu-HU" sz="2800" dirty="0" smtClean="0"/>
              <a:t>a helyünk + Rögzülő </a:t>
            </a:r>
            <a:r>
              <a:rPr lang="hu-HU" sz="2800" dirty="0" smtClean="0"/>
              <a:t>„szakadékok</a:t>
            </a:r>
            <a:r>
              <a:rPr lang="hu-HU" sz="2800" dirty="0" smtClean="0"/>
              <a:t>”: 35. helyünk! „Speciális olimpia”?)</a:t>
            </a:r>
            <a:endParaRPr lang="hu-HU" sz="2800" b="1" u="sng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637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http://asset-aid.com/assets/images/no-hide.gif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2448272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3280" y="0"/>
            <a:ext cx="5760720" cy="4280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zövegdoboz 3"/>
          <p:cNvSpPr txBox="1"/>
          <p:nvPr/>
        </p:nvSpPr>
        <p:spPr>
          <a:xfrm>
            <a:off x="4932040" y="1916832"/>
            <a:ext cx="3240360" cy="369332"/>
          </a:xfrm>
          <a:prstGeom prst="rect">
            <a:avLst/>
          </a:prstGeom>
          <a:solidFill>
            <a:srgbClr val="6F2927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HUNGARIAN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Kapcsolódó kép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581128"/>
            <a:ext cx="3370040" cy="22768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zövegdoboz 7"/>
          <p:cNvSpPr txBox="1"/>
          <p:nvPr/>
        </p:nvSpPr>
        <p:spPr>
          <a:xfrm>
            <a:off x="0" y="0"/>
            <a:ext cx="3203848" cy="1077218"/>
          </a:xfrm>
          <a:prstGeom prst="rect">
            <a:avLst/>
          </a:prstGeom>
          <a:noFill/>
          <a:ln w="57150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/>
              <a:t>NE VEGYÜK TUDOMÁSUL?!</a:t>
            </a:r>
            <a:endParaRPr lang="hu-HU" sz="3200" b="1" dirty="0"/>
          </a:p>
        </p:txBody>
      </p:sp>
      <p:graphicFrame>
        <p:nvGraphicFramePr>
          <p:cNvPr id="9" name="Táblázat 8"/>
          <p:cNvGraphicFramePr>
            <a:graphicFrameLocks noGrp="1"/>
          </p:cNvGraphicFramePr>
          <p:nvPr/>
        </p:nvGraphicFramePr>
        <p:xfrm>
          <a:off x="6168008" y="4581127"/>
          <a:ext cx="2975992" cy="22768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792"/>
                <a:gridCol w="1800200"/>
              </a:tblGrid>
              <a:tr h="6907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dirty="0" smtClean="0"/>
                        <a:t>Ország-(csoport)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dirty="0" smtClean="0"/>
                        <a:t>Termelékenység (GDP USD/óra)</a:t>
                      </a:r>
                    </a:p>
                  </a:txBody>
                  <a:tcPr/>
                </a:tc>
              </a:tr>
              <a:tr h="396532">
                <a:tc>
                  <a:txBody>
                    <a:bodyPr/>
                    <a:lstStyle/>
                    <a:p>
                      <a:r>
                        <a:rPr lang="hu-HU" dirty="0" smtClean="0"/>
                        <a:t>EURO (</a:t>
                      </a:r>
                      <a:r>
                        <a:rPr lang="hu-HU" baseline="0" dirty="0" smtClean="0"/>
                        <a:t>19)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53,1</a:t>
                      </a:r>
                      <a:endParaRPr lang="hu-HU" dirty="0"/>
                    </a:p>
                  </a:txBody>
                  <a:tcPr/>
                </a:tc>
              </a:tr>
              <a:tr h="396532">
                <a:tc>
                  <a:txBody>
                    <a:bodyPr/>
                    <a:lstStyle/>
                    <a:p>
                      <a:r>
                        <a:rPr lang="hu-HU" dirty="0" smtClean="0"/>
                        <a:t>EU</a:t>
                      </a:r>
                      <a:r>
                        <a:rPr lang="hu-HU" baseline="0" dirty="0" smtClean="0"/>
                        <a:t> (28)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47,7</a:t>
                      </a:r>
                      <a:endParaRPr lang="hu-HU" dirty="0"/>
                    </a:p>
                  </a:txBody>
                  <a:tcPr/>
                </a:tc>
              </a:tr>
              <a:tr h="396532">
                <a:tc>
                  <a:txBody>
                    <a:bodyPr/>
                    <a:lstStyle/>
                    <a:p>
                      <a:r>
                        <a:rPr lang="hu-HU" dirty="0" smtClean="0"/>
                        <a:t>OECD (35)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46,8</a:t>
                      </a:r>
                      <a:endParaRPr lang="hu-HU" dirty="0"/>
                    </a:p>
                  </a:txBody>
                  <a:tcPr/>
                </a:tc>
              </a:tr>
              <a:tr h="396532">
                <a:tc>
                  <a:txBody>
                    <a:bodyPr/>
                    <a:lstStyle/>
                    <a:p>
                      <a:r>
                        <a:rPr lang="hu-HU" b="1" dirty="0" smtClean="0">
                          <a:solidFill>
                            <a:srgbClr val="FF0000"/>
                          </a:solidFill>
                        </a:rPr>
                        <a:t>HU</a:t>
                      </a:r>
                      <a:endParaRPr lang="hu-H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dirty="0" smtClean="0">
                          <a:solidFill>
                            <a:srgbClr val="FF0000"/>
                          </a:solidFill>
                        </a:rPr>
                        <a:t>34,1</a:t>
                      </a:r>
                      <a:endParaRPr lang="hu-H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3314" name="Picture 2" descr="Képtalálat a következőre: „összeszerelő ország”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69533" y="4581128"/>
            <a:ext cx="3074467" cy="2276872"/>
          </a:xfrm>
          <a:prstGeom prst="rect">
            <a:avLst/>
          </a:prstGeom>
          <a:noFill/>
        </p:spPr>
      </p:pic>
      <p:pic>
        <p:nvPicPr>
          <p:cNvPr id="13316" name="Picture 4" descr="Képtalálat a következőre: „hollókő képek”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4581128"/>
            <a:ext cx="2987824" cy="22768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5649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638" y="3192463"/>
            <a:ext cx="4738687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250"/>
            <a:ext cx="4833938" cy="325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 Box 7"/>
          <p:cNvSpPr txBox="1">
            <a:spLocks noChangeArrowheads="1"/>
          </p:cNvSpPr>
          <p:nvPr/>
        </p:nvSpPr>
        <p:spPr bwMode="auto">
          <a:xfrm>
            <a:off x="0" y="6583363"/>
            <a:ext cx="23764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 dirty="0"/>
              <a:t>(Forrás: Lipták, K.,JCEGI, </a:t>
            </a:r>
            <a:r>
              <a:rPr lang="hu-HU" sz="1200" dirty="0" smtClean="0"/>
              <a:t>2015)</a:t>
            </a:r>
            <a:endParaRPr lang="hu-HU" sz="1200" dirty="0"/>
          </a:p>
        </p:txBody>
      </p:sp>
      <p:sp>
        <p:nvSpPr>
          <p:cNvPr id="21509" name="Freeform 10"/>
          <p:cNvSpPr>
            <a:spLocks/>
          </p:cNvSpPr>
          <p:nvPr/>
        </p:nvSpPr>
        <p:spPr bwMode="auto">
          <a:xfrm>
            <a:off x="369888" y="1065213"/>
            <a:ext cx="2627312" cy="1919287"/>
          </a:xfrm>
          <a:custGeom>
            <a:avLst/>
            <a:gdLst>
              <a:gd name="T0" fmla="*/ 2147483647 w 1655"/>
              <a:gd name="T1" fmla="*/ 2147483647 h 1209"/>
              <a:gd name="T2" fmla="*/ 2147483647 w 1655"/>
              <a:gd name="T3" fmla="*/ 2147483647 h 1209"/>
              <a:gd name="T4" fmla="*/ 2147483647 w 1655"/>
              <a:gd name="T5" fmla="*/ 2147483647 h 1209"/>
              <a:gd name="T6" fmla="*/ 2147483647 w 1655"/>
              <a:gd name="T7" fmla="*/ 2147483647 h 1209"/>
              <a:gd name="T8" fmla="*/ 2147483647 w 1655"/>
              <a:gd name="T9" fmla="*/ 2147483647 h 1209"/>
              <a:gd name="T10" fmla="*/ 2147483647 w 1655"/>
              <a:gd name="T11" fmla="*/ 2147483647 h 1209"/>
              <a:gd name="T12" fmla="*/ 2147483647 w 1655"/>
              <a:gd name="T13" fmla="*/ 2147483647 h 1209"/>
              <a:gd name="T14" fmla="*/ 2147483647 w 1655"/>
              <a:gd name="T15" fmla="*/ 2147483647 h 1209"/>
              <a:gd name="T16" fmla="*/ 2147483647 w 1655"/>
              <a:gd name="T17" fmla="*/ 2147483647 h 1209"/>
              <a:gd name="T18" fmla="*/ 2147483647 w 1655"/>
              <a:gd name="T19" fmla="*/ 2147483647 h 1209"/>
              <a:gd name="T20" fmla="*/ 2147483647 w 1655"/>
              <a:gd name="T21" fmla="*/ 2147483647 h 1209"/>
              <a:gd name="T22" fmla="*/ 2147483647 w 1655"/>
              <a:gd name="T23" fmla="*/ 2147483647 h 1209"/>
              <a:gd name="T24" fmla="*/ 2147483647 w 1655"/>
              <a:gd name="T25" fmla="*/ 2147483647 h 1209"/>
              <a:gd name="T26" fmla="*/ 2147483647 w 1655"/>
              <a:gd name="T27" fmla="*/ 2147483647 h 1209"/>
              <a:gd name="T28" fmla="*/ 2147483647 w 1655"/>
              <a:gd name="T29" fmla="*/ 2147483647 h 1209"/>
              <a:gd name="T30" fmla="*/ 2147483647 w 1655"/>
              <a:gd name="T31" fmla="*/ 2147483647 h 1209"/>
              <a:gd name="T32" fmla="*/ 2147483647 w 1655"/>
              <a:gd name="T33" fmla="*/ 2147483647 h 1209"/>
              <a:gd name="T34" fmla="*/ 2147483647 w 1655"/>
              <a:gd name="T35" fmla="*/ 2147483647 h 1209"/>
              <a:gd name="T36" fmla="*/ 2147483647 w 1655"/>
              <a:gd name="T37" fmla="*/ 2147483647 h 1209"/>
              <a:gd name="T38" fmla="*/ 2147483647 w 1655"/>
              <a:gd name="T39" fmla="*/ 2147483647 h 1209"/>
              <a:gd name="T40" fmla="*/ 2147483647 w 1655"/>
              <a:gd name="T41" fmla="*/ 2147483647 h 1209"/>
              <a:gd name="T42" fmla="*/ 2147483647 w 1655"/>
              <a:gd name="T43" fmla="*/ 2147483647 h 1209"/>
              <a:gd name="T44" fmla="*/ 2147483647 w 1655"/>
              <a:gd name="T45" fmla="*/ 2147483647 h 1209"/>
              <a:gd name="T46" fmla="*/ 2147483647 w 1655"/>
              <a:gd name="T47" fmla="*/ 2147483647 h 1209"/>
              <a:gd name="T48" fmla="*/ 2147483647 w 1655"/>
              <a:gd name="T49" fmla="*/ 2147483647 h 1209"/>
              <a:gd name="T50" fmla="*/ 2147483647 w 1655"/>
              <a:gd name="T51" fmla="*/ 2147483647 h 1209"/>
              <a:gd name="T52" fmla="*/ 2147483647 w 1655"/>
              <a:gd name="T53" fmla="*/ 2147483647 h 1209"/>
              <a:gd name="T54" fmla="*/ 2147483647 w 1655"/>
              <a:gd name="T55" fmla="*/ 2147483647 h 1209"/>
              <a:gd name="T56" fmla="*/ 2147483647 w 1655"/>
              <a:gd name="T57" fmla="*/ 2147483647 h 1209"/>
              <a:gd name="T58" fmla="*/ 2147483647 w 1655"/>
              <a:gd name="T59" fmla="*/ 2147483647 h 1209"/>
              <a:gd name="T60" fmla="*/ 2147483647 w 1655"/>
              <a:gd name="T61" fmla="*/ 2147483647 h 1209"/>
              <a:gd name="T62" fmla="*/ 2147483647 w 1655"/>
              <a:gd name="T63" fmla="*/ 2147483647 h 1209"/>
              <a:gd name="T64" fmla="*/ 2147483647 w 1655"/>
              <a:gd name="T65" fmla="*/ 2147483647 h 1209"/>
              <a:gd name="T66" fmla="*/ 2147483647 w 1655"/>
              <a:gd name="T67" fmla="*/ 2147483647 h 1209"/>
              <a:gd name="T68" fmla="*/ 2147483647 w 1655"/>
              <a:gd name="T69" fmla="*/ 2147483647 h 1209"/>
              <a:gd name="T70" fmla="*/ 2147483647 w 1655"/>
              <a:gd name="T71" fmla="*/ 2147483647 h 1209"/>
              <a:gd name="T72" fmla="*/ 2147483647 w 1655"/>
              <a:gd name="T73" fmla="*/ 2147483647 h 1209"/>
              <a:gd name="T74" fmla="*/ 2147483647 w 1655"/>
              <a:gd name="T75" fmla="*/ 2147483647 h 1209"/>
              <a:gd name="T76" fmla="*/ 2147483647 w 1655"/>
              <a:gd name="T77" fmla="*/ 2147483647 h 1209"/>
              <a:gd name="T78" fmla="*/ 2147483647 w 1655"/>
              <a:gd name="T79" fmla="*/ 2147483647 h 1209"/>
              <a:gd name="T80" fmla="*/ 2147483647 w 1655"/>
              <a:gd name="T81" fmla="*/ 2147483647 h 1209"/>
              <a:gd name="T82" fmla="*/ 2147483647 w 1655"/>
              <a:gd name="T83" fmla="*/ 2147483647 h 120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655"/>
              <a:gd name="T127" fmla="*/ 0 h 1209"/>
              <a:gd name="T128" fmla="*/ 1655 w 1655"/>
              <a:gd name="T129" fmla="*/ 1209 h 1209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655" h="1209">
                <a:moveTo>
                  <a:pt x="1005" y="23"/>
                </a:moveTo>
                <a:cubicBezTo>
                  <a:pt x="1054" y="15"/>
                  <a:pt x="1103" y="8"/>
                  <a:pt x="1141" y="23"/>
                </a:cubicBezTo>
                <a:cubicBezTo>
                  <a:pt x="1179" y="38"/>
                  <a:pt x="1187" y="106"/>
                  <a:pt x="1232" y="113"/>
                </a:cubicBezTo>
                <a:cubicBezTo>
                  <a:pt x="1277" y="120"/>
                  <a:pt x="1353" y="68"/>
                  <a:pt x="1413" y="68"/>
                </a:cubicBezTo>
                <a:cubicBezTo>
                  <a:pt x="1473" y="68"/>
                  <a:pt x="1564" y="45"/>
                  <a:pt x="1594" y="113"/>
                </a:cubicBezTo>
                <a:cubicBezTo>
                  <a:pt x="1624" y="181"/>
                  <a:pt x="1609" y="355"/>
                  <a:pt x="1594" y="476"/>
                </a:cubicBezTo>
                <a:cubicBezTo>
                  <a:pt x="1579" y="597"/>
                  <a:pt x="1496" y="733"/>
                  <a:pt x="1504" y="839"/>
                </a:cubicBezTo>
                <a:cubicBezTo>
                  <a:pt x="1512" y="945"/>
                  <a:pt x="1625" y="1051"/>
                  <a:pt x="1640" y="1111"/>
                </a:cubicBezTo>
                <a:cubicBezTo>
                  <a:pt x="1655" y="1171"/>
                  <a:pt x="1624" y="1195"/>
                  <a:pt x="1594" y="1202"/>
                </a:cubicBezTo>
                <a:cubicBezTo>
                  <a:pt x="1564" y="1209"/>
                  <a:pt x="1496" y="1164"/>
                  <a:pt x="1458" y="1156"/>
                </a:cubicBezTo>
                <a:cubicBezTo>
                  <a:pt x="1420" y="1148"/>
                  <a:pt x="1391" y="1201"/>
                  <a:pt x="1368" y="1156"/>
                </a:cubicBezTo>
                <a:cubicBezTo>
                  <a:pt x="1345" y="1111"/>
                  <a:pt x="1352" y="907"/>
                  <a:pt x="1322" y="884"/>
                </a:cubicBezTo>
                <a:cubicBezTo>
                  <a:pt x="1292" y="861"/>
                  <a:pt x="1224" y="1005"/>
                  <a:pt x="1186" y="1020"/>
                </a:cubicBezTo>
                <a:cubicBezTo>
                  <a:pt x="1148" y="1035"/>
                  <a:pt x="1103" y="1028"/>
                  <a:pt x="1096" y="975"/>
                </a:cubicBezTo>
                <a:cubicBezTo>
                  <a:pt x="1089" y="922"/>
                  <a:pt x="1149" y="763"/>
                  <a:pt x="1141" y="703"/>
                </a:cubicBezTo>
                <a:cubicBezTo>
                  <a:pt x="1133" y="643"/>
                  <a:pt x="1141" y="589"/>
                  <a:pt x="1050" y="612"/>
                </a:cubicBezTo>
                <a:cubicBezTo>
                  <a:pt x="959" y="635"/>
                  <a:pt x="710" y="801"/>
                  <a:pt x="597" y="839"/>
                </a:cubicBezTo>
                <a:cubicBezTo>
                  <a:pt x="484" y="877"/>
                  <a:pt x="423" y="809"/>
                  <a:pt x="370" y="839"/>
                </a:cubicBezTo>
                <a:cubicBezTo>
                  <a:pt x="317" y="869"/>
                  <a:pt x="309" y="982"/>
                  <a:pt x="279" y="1020"/>
                </a:cubicBezTo>
                <a:cubicBezTo>
                  <a:pt x="249" y="1058"/>
                  <a:pt x="211" y="1073"/>
                  <a:pt x="188" y="1066"/>
                </a:cubicBezTo>
                <a:cubicBezTo>
                  <a:pt x="165" y="1059"/>
                  <a:pt x="150" y="1005"/>
                  <a:pt x="143" y="975"/>
                </a:cubicBezTo>
                <a:cubicBezTo>
                  <a:pt x="136" y="945"/>
                  <a:pt x="158" y="914"/>
                  <a:pt x="143" y="884"/>
                </a:cubicBezTo>
                <a:cubicBezTo>
                  <a:pt x="128" y="854"/>
                  <a:pt x="75" y="824"/>
                  <a:pt x="52" y="794"/>
                </a:cubicBezTo>
                <a:cubicBezTo>
                  <a:pt x="29" y="764"/>
                  <a:pt x="14" y="726"/>
                  <a:pt x="7" y="703"/>
                </a:cubicBezTo>
                <a:cubicBezTo>
                  <a:pt x="0" y="680"/>
                  <a:pt x="7" y="711"/>
                  <a:pt x="7" y="658"/>
                </a:cubicBezTo>
                <a:cubicBezTo>
                  <a:pt x="7" y="605"/>
                  <a:pt x="0" y="430"/>
                  <a:pt x="7" y="385"/>
                </a:cubicBezTo>
                <a:cubicBezTo>
                  <a:pt x="14" y="340"/>
                  <a:pt x="37" y="400"/>
                  <a:pt x="52" y="385"/>
                </a:cubicBezTo>
                <a:cubicBezTo>
                  <a:pt x="67" y="370"/>
                  <a:pt x="98" y="318"/>
                  <a:pt x="98" y="295"/>
                </a:cubicBezTo>
                <a:cubicBezTo>
                  <a:pt x="98" y="272"/>
                  <a:pt x="67" y="264"/>
                  <a:pt x="52" y="249"/>
                </a:cubicBezTo>
                <a:cubicBezTo>
                  <a:pt x="37" y="234"/>
                  <a:pt x="7" y="219"/>
                  <a:pt x="7" y="204"/>
                </a:cubicBezTo>
                <a:cubicBezTo>
                  <a:pt x="7" y="189"/>
                  <a:pt x="29" y="159"/>
                  <a:pt x="52" y="159"/>
                </a:cubicBezTo>
                <a:cubicBezTo>
                  <a:pt x="75" y="159"/>
                  <a:pt x="113" y="197"/>
                  <a:pt x="143" y="204"/>
                </a:cubicBezTo>
                <a:cubicBezTo>
                  <a:pt x="173" y="211"/>
                  <a:pt x="211" y="211"/>
                  <a:pt x="234" y="204"/>
                </a:cubicBezTo>
                <a:cubicBezTo>
                  <a:pt x="257" y="197"/>
                  <a:pt x="279" y="174"/>
                  <a:pt x="279" y="159"/>
                </a:cubicBezTo>
                <a:cubicBezTo>
                  <a:pt x="279" y="144"/>
                  <a:pt x="234" y="136"/>
                  <a:pt x="234" y="113"/>
                </a:cubicBezTo>
                <a:cubicBezTo>
                  <a:pt x="234" y="90"/>
                  <a:pt x="249" y="38"/>
                  <a:pt x="279" y="23"/>
                </a:cubicBezTo>
                <a:cubicBezTo>
                  <a:pt x="309" y="8"/>
                  <a:pt x="400" y="23"/>
                  <a:pt x="415" y="23"/>
                </a:cubicBezTo>
                <a:cubicBezTo>
                  <a:pt x="430" y="23"/>
                  <a:pt x="355" y="0"/>
                  <a:pt x="370" y="23"/>
                </a:cubicBezTo>
                <a:cubicBezTo>
                  <a:pt x="385" y="46"/>
                  <a:pt x="415" y="129"/>
                  <a:pt x="506" y="159"/>
                </a:cubicBezTo>
                <a:cubicBezTo>
                  <a:pt x="597" y="189"/>
                  <a:pt x="839" y="212"/>
                  <a:pt x="914" y="204"/>
                </a:cubicBezTo>
                <a:cubicBezTo>
                  <a:pt x="989" y="196"/>
                  <a:pt x="952" y="143"/>
                  <a:pt x="959" y="113"/>
                </a:cubicBezTo>
                <a:cubicBezTo>
                  <a:pt x="966" y="83"/>
                  <a:pt x="962" y="53"/>
                  <a:pt x="959" y="23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4347" name="Freeform 11"/>
          <p:cNvSpPr>
            <a:spLocks/>
          </p:cNvSpPr>
          <p:nvPr/>
        </p:nvSpPr>
        <p:spPr bwMode="auto">
          <a:xfrm>
            <a:off x="4500563" y="3716338"/>
            <a:ext cx="2627312" cy="1919287"/>
          </a:xfrm>
          <a:custGeom>
            <a:avLst/>
            <a:gdLst>
              <a:gd name="T0" fmla="*/ 2147483647 w 1655"/>
              <a:gd name="T1" fmla="*/ 2147483647 h 1209"/>
              <a:gd name="T2" fmla="*/ 2147483647 w 1655"/>
              <a:gd name="T3" fmla="*/ 2147483647 h 1209"/>
              <a:gd name="T4" fmla="*/ 2147483647 w 1655"/>
              <a:gd name="T5" fmla="*/ 2147483647 h 1209"/>
              <a:gd name="T6" fmla="*/ 2147483647 w 1655"/>
              <a:gd name="T7" fmla="*/ 2147483647 h 1209"/>
              <a:gd name="T8" fmla="*/ 2147483647 w 1655"/>
              <a:gd name="T9" fmla="*/ 2147483647 h 1209"/>
              <a:gd name="T10" fmla="*/ 2147483647 w 1655"/>
              <a:gd name="T11" fmla="*/ 2147483647 h 1209"/>
              <a:gd name="T12" fmla="*/ 2147483647 w 1655"/>
              <a:gd name="T13" fmla="*/ 2147483647 h 1209"/>
              <a:gd name="T14" fmla="*/ 2147483647 w 1655"/>
              <a:gd name="T15" fmla="*/ 2147483647 h 1209"/>
              <a:gd name="T16" fmla="*/ 2147483647 w 1655"/>
              <a:gd name="T17" fmla="*/ 2147483647 h 1209"/>
              <a:gd name="T18" fmla="*/ 2147483647 w 1655"/>
              <a:gd name="T19" fmla="*/ 2147483647 h 1209"/>
              <a:gd name="T20" fmla="*/ 2147483647 w 1655"/>
              <a:gd name="T21" fmla="*/ 2147483647 h 1209"/>
              <a:gd name="T22" fmla="*/ 2147483647 w 1655"/>
              <a:gd name="T23" fmla="*/ 2147483647 h 1209"/>
              <a:gd name="T24" fmla="*/ 2147483647 w 1655"/>
              <a:gd name="T25" fmla="*/ 2147483647 h 1209"/>
              <a:gd name="T26" fmla="*/ 2147483647 w 1655"/>
              <a:gd name="T27" fmla="*/ 2147483647 h 1209"/>
              <a:gd name="T28" fmla="*/ 2147483647 w 1655"/>
              <a:gd name="T29" fmla="*/ 2147483647 h 1209"/>
              <a:gd name="T30" fmla="*/ 2147483647 w 1655"/>
              <a:gd name="T31" fmla="*/ 2147483647 h 1209"/>
              <a:gd name="T32" fmla="*/ 2147483647 w 1655"/>
              <a:gd name="T33" fmla="*/ 2147483647 h 1209"/>
              <a:gd name="T34" fmla="*/ 2147483647 w 1655"/>
              <a:gd name="T35" fmla="*/ 2147483647 h 1209"/>
              <a:gd name="T36" fmla="*/ 2147483647 w 1655"/>
              <a:gd name="T37" fmla="*/ 2147483647 h 1209"/>
              <a:gd name="T38" fmla="*/ 2147483647 w 1655"/>
              <a:gd name="T39" fmla="*/ 2147483647 h 1209"/>
              <a:gd name="T40" fmla="*/ 2147483647 w 1655"/>
              <a:gd name="T41" fmla="*/ 2147483647 h 1209"/>
              <a:gd name="T42" fmla="*/ 2147483647 w 1655"/>
              <a:gd name="T43" fmla="*/ 2147483647 h 1209"/>
              <a:gd name="T44" fmla="*/ 2147483647 w 1655"/>
              <a:gd name="T45" fmla="*/ 2147483647 h 1209"/>
              <a:gd name="T46" fmla="*/ 2147483647 w 1655"/>
              <a:gd name="T47" fmla="*/ 2147483647 h 1209"/>
              <a:gd name="T48" fmla="*/ 2147483647 w 1655"/>
              <a:gd name="T49" fmla="*/ 2147483647 h 1209"/>
              <a:gd name="T50" fmla="*/ 2147483647 w 1655"/>
              <a:gd name="T51" fmla="*/ 2147483647 h 1209"/>
              <a:gd name="T52" fmla="*/ 2147483647 w 1655"/>
              <a:gd name="T53" fmla="*/ 2147483647 h 1209"/>
              <a:gd name="T54" fmla="*/ 2147483647 w 1655"/>
              <a:gd name="T55" fmla="*/ 2147483647 h 1209"/>
              <a:gd name="T56" fmla="*/ 2147483647 w 1655"/>
              <a:gd name="T57" fmla="*/ 2147483647 h 1209"/>
              <a:gd name="T58" fmla="*/ 2147483647 w 1655"/>
              <a:gd name="T59" fmla="*/ 2147483647 h 1209"/>
              <a:gd name="T60" fmla="*/ 2147483647 w 1655"/>
              <a:gd name="T61" fmla="*/ 2147483647 h 1209"/>
              <a:gd name="T62" fmla="*/ 2147483647 w 1655"/>
              <a:gd name="T63" fmla="*/ 2147483647 h 1209"/>
              <a:gd name="T64" fmla="*/ 2147483647 w 1655"/>
              <a:gd name="T65" fmla="*/ 2147483647 h 1209"/>
              <a:gd name="T66" fmla="*/ 2147483647 w 1655"/>
              <a:gd name="T67" fmla="*/ 2147483647 h 1209"/>
              <a:gd name="T68" fmla="*/ 2147483647 w 1655"/>
              <a:gd name="T69" fmla="*/ 2147483647 h 1209"/>
              <a:gd name="T70" fmla="*/ 2147483647 w 1655"/>
              <a:gd name="T71" fmla="*/ 2147483647 h 1209"/>
              <a:gd name="T72" fmla="*/ 2147483647 w 1655"/>
              <a:gd name="T73" fmla="*/ 2147483647 h 1209"/>
              <a:gd name="T74" fmla="*/ 2147483647 w 1655"/>
              <a:gd name="T75" fmla="*/ 2147483647 h 1209"/>
              <a:gd name="T76" fmla="*/ 2147483647 w 1655"/>
              <a:gd name="T77" fmla="*/ 2147483647 h 1209"/>
              <a:gd name="T78" fmla="*/ 2147483647 w 1655"/>
              <a:gd name="T79" fmla="*/ 2147483647 h 1209"/>
              <a:gd name="T80" fmla="*/ 2147483647 w 1655"/>
              <a:gd name="T81" fmla="*/ 2147483647 h 1209"/>
              <a:gd name="T82" fmla="*/ 2147483647 w 1655"/>
              <a:gd name="T83" fmla="*/ 2147483647 h 120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655"/>
              <a:gd name="T127" fmla="*/ 0 h 1209"/>
              <a:gd name="T128" fmla="*/ 1655 w 1655"/>
              <a:gd name="T129" fmla="*/ 1209 h 1209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655" h="1209">
                <a:moveTo>
                  <a:pt x="1005" y="23"/>
                </a:moveTo>
                <a:cubicBezTo>
                  <a:pt x="1054" y="15"/>
                  <a:pt x="1103" y="8"/>
                  <a:pt x="1141" y="23"/>
                </a:cubicBezTo>
                <a:cubicBezTo>
                  <a:pt x="1179" y="38"/>
                  <a:pt x="1187" y="106"/>
                  <a:pt x="1232" y="113"/>
                </a:cubicBezTo>
                <a:cubicBezTo>
                  <a:pt x="1277" y="120"/>
                  <a:pt x="1353" y="68"/>
                  <a:pt x="1413" y="68"/>
                </a:cubicBezTo>
                <a:cubicBezTo>
                  <a:pt x="1473" y="68"/>
                  <a:pt x="1564" y="45"/>
                  <a:pt x="1594" y="113"/>
                </a:cubicBezTo>
                <a:cubicBezTo>
                  <a:pt x="1624" y="181"/>
                  <a:pt x="1609" y="355"/>
                  <a:pt x="1594" y="476"/>
                </a:cubicBezTo>
                <a:cubicBezTo>
                  <a:pt x="1579" y="597"/>
                  <a:pt x="1496" y="733"/>
                  <a:pt x="1504" y="839"/>
                </a:cubicBezTo>
                <a:cubicBezTo>
                  <a:pt x="1512" y="945"/>
                  <a:pt x="1625" y="1051"/>
                  <a:pt x="1640" y="1111"/>
                </a:cubicBezTo>
                <a:cubicBezTo>
                  <a:pt x="1655" y="1171"/>
                  <a:pt x="1624" y="1195"/>
                  <a:pt x="1594" y="1202"/>
                </a:cubicBezTo>
                <a:cubicBezTo>
                  <a:pt x="1564" y="1209"/>
                  <a:pt x="1496" y="1164"/>
                  <a:pt x="1458" y="1156"/>
                </a:cubicBezTo>
                <a:cubicBezTo>
                  <a:pt x="1420" y="1148"/>
                  <a:pt x="1391" y="1201"/>
                  <a:pt x="1368" y="1156"/>
                </a:cubicBezTo>
                <a:cubicBezTo>
                  <a:pt x="1345" y="1111"/>
                  <a:pt x="1352" y="907"/>
                  <a:pt x="1322" y="884"/>
                </a:cubicBezTo>
                <a:cubicBezTo>
                  <a:pt x="1292" y="861"/>
                  <a:pt x="1224" y="1005"/>
                  <a:pt x="1186" y="1020"/>
                </a:cubicBezTo>
                <a:cubicBezTo>
                  <a:pt x="1148" y="1035"/>
                  <a:pt x="1103" y="1028"/>
                  <a:pt x="1096" y="975"/>
                </a:cubicBezTo>
                <a:cubicBezTo>
                  <a:pt x="1089" y="922"/>
                  <a:pt x="1149" y="763"/>
                  <a:pt x="1141" y="703"/>
                </a:cubicBezTo>
                <a:cubicBezTo>
                  <a:pt x="1133" y="643"/>
                  <a:pt x="1141" y="589"/>
                  <a:pt x="1050" y="612"/>
                </a:cubicBezTo>
                <a:cubicBezTo>
                  <a:pt x="959" y="635"/>
                  <a:pt x="710" y="801"/>
                  <a:pt x="597" y="839"/>
                </a:cubicBezTo>
                <a:cubicBezTo>
                  <a:pt x="484" y="877"/>
                  <a:pt x="423" y="809"/>
                  <a:pt x="370" y="839"/>
                </a:cubicBezTo>
                <a:cubicBezTo>
                  <a:pt x="317" y="869"/>
                  <a:pt x="309" y="982"/>
                  <a:pt x="279" y="1020"/>
                </a:cubicBezTo>
                <a:cubicBezTo>
                  <a:pt x="249" y="1058"/>
                  <a:pt x="211" y="1073"/>
                  <a:pt x="188" y="1066"/>
                </a:cubicBezTo>
                <a:cubicBezTo>
                  <a:pt x="165" y="1059"/>
                  <a:pt x="150" y="1005"/>
                  <a:pt x="143" y="975"/>
                </a:cubicBezTo>
                <a:cubicBezTo>
                  <a:pt x="136" y="945"/>
                  <a:pt x="158" y="914"/>
                  <a:pt x="143" y="884"/>
                </a:cubicBezTo>
                <a:cubicBezTo>
                  <a:pt x="128" y="854"/>
                  <a:pt x="75" y="824"/>
                  <a:pt x="52" y="794"/>
                </a:cubicBezTo>
                <a:cubicBezTo>
                  <a:pt x="29" y="764"/>
                  <a:pt x="14" y="726"/>
                  <a:pt x="7" y="703"/>
                </a:cubicBezTo>
                <a:cubicBezTo>
                  <a:pt x="0" y="680"/>
                  <a:pt x="7" y="711"/>
                  <a:pt x="7" y="658"/>
                </a:cubicBezTo>
                <a:cubicBezTo>
                  <a:pt x="7" y="605"/>
                  <a:pt x="0" y="430"/>
                  <a:pt x="7" y="385"/>
                </a:cubicBezTo>
                <a:cubicBezTo>
                  <a:pt x="14" y="340"/>
                  <a:pt x="37" y="400"/>
                  <a:pt x="52" y="385"/>
                </a:cubicBezTo>
                <a:cubicBezTo>
                  <a:pt x="67" y="370"/>
                  <a:pt x="98" y="318"/>
                  <a:pt x="98" y="295"/>
                </a:cubicBezTo>
                <a:cubicBezTo>
                  <a:pt x="98" y="272"/>
                  <a:pt x="67" y="264"/>
                  <a:pt x="52" y="249"/>
                </a:cubicBezTo>
                <a:cubicBezTo>
                  <a:pt x="37" y="234"/>
                  <a:pt x="7" y="219"/>
                  <a:pt x="7" y="204"/>
                </a:cubicBezTo>
                <a:cubicBezTo>
                  <a:pt x="7" y="189"/>
                  <a:pt x="29" y="159"/>
                  <a:pt x="52" y="159"/>
                </a:cubicBezTo>
                <a:cubicBezTo>
                  <a:pt x="75" y="159"/>
                  <a:pt x="113" y="197"/>
                  <a:pt x="143" y="204"/>
                </a:cubicBezTo>
                <a:cubicBezTo>
                  <a:pt x="173" y="211"/>
                  <a:pt x="211" y="211"/>
                  <a:pt x="234" y="204"/>
                </a:cubicBezTo>
                <a:cubicBezTo>
                  <a:pt x="257" y="197"/>
                  <a:pt x="279" y="174"/>
                  <a:pt x="279" y="159"/>
                </a:cubicBezTo>
                <a:cubicBezTo>
                  <a:pt x="279" y="144"/>
                  <a:pt x="234" y="136"/>
                  <a:pt x="234" y="113"/>
                </a:cubicBezTo>
                <a:cubicBezTo>
                  <a:pt x="234" y="90"/>
                  <a:pt x="249" y="38"/>
                  <a:pt x="279" y="23"/>
                </a:cubicBezTo>
                <a:cubicBezTo>
                  <a:pt x="309" y="8"/>
                  <a:pt x="400" y="23"/>
                  <a:pt x="415" y="23"/>
                </a:cubicBezTo>
                <a:cubicBezTo>
                  <a:pt x="430" y="23"/>
                  <a:pt x="355" y="0"/>
                  <a:pt x="370" y="23"/>
                </a:cubicBezTo>
                <a:cubicBezTo>
                  <a:pt x="385" y="46"/>
                  <a:pt x="415" y="129"/>
                  <a:pt x="506" y="159"/>
                </a:cubicBezTo>
                <a:cubicBezTo>
                  <a:pt x="597" y="189"/>
                  <a:pt x="839" y="212"/>
                  <a:pt x="914" y="204"/>
                </a:cubicBezTo>
                <a:cubicBezTo>
                  <a:pt x="989" y="196"/>
                  <a:pt x="952" y="143"/>
                  <a:pt x="959" y="113"/>
                </a:cubicBezTo>
                <a:cubicBezTo>
                  <a:pt x="966" y="83"/>
                  <a:pt x="962" y="53"/>
                  <a:pt x="959" y="23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4353" name="Line 17"/>
          <p:cNvSpPr>
            <a:spLocks noChangeShapeType="1"/>
          </p:cNvSpPr>
          <p:nvPr/>
        </p:nvSpPr>
        <p:spPr bwMode="auto">
          <a:xfrm>
            <a:off x="4284663" y="3213100"/>
            <a:ext cx="574675" cy="503238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4105" name="AutoShape 19"/>
          <p:cNvSpPr>
            <a:spLocks noChangeArrowheads="1"/>
          </p:cNvSpPr>
          <p:nvPr/>
        </p:nvSpPr>
        <p:spPr bwMode="auto">
          <a:xfrm>
            <a:off x="250825" y="260350"/>
            <a:ext cx="649288" cy="4318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hu-HU"/>
          </a:p>
        </p:txBody>
      </p:sp>
      <p:sp>
        <p:nvSpPr>
          <p:cNvPr id="14354" name="Text Box 18"/>
          <p:cNvSpPr txBox="1">
            <a:spLocks noChangeArrowheads="1"/>
          </p:cNvSpPr>
          <p:nvPr/>
        </p:nvSpPr>
        <p:spPr bwMode="auto">
          <a:xfrm>
            <a:off x="250825" y="4149725"/>
            <a:ext cx="43211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>
              <a:spcBef>
                <a:spcPct val="50000"/>
              </a:spcBef>
            </a:pPr>
            <a:r>
              <a:rPr lang="hu-HU" b="1" u="sng" dirty="0"/>
              <a:t>Szembetűnő különbségek</a:t>
            </a:r>
            <a:r>
              <a:rPr lang="hu-HU" dirty="0"/>
              <a:t>:</a:t>
            </a:r>
          </a:p>
          <a:p>
            <a:pPr marL="177800" indent="-177800">
              <a:spcBef>
                <a:spcPct val="50000"/>
              </a:spcBef>
              <a:buFontTx/>
              <a:buChar char="-"/>
            </a:pPr>
            <a:r>
              <a:rPr lang="hu-HU" dirty="0"/>
              <a:t>Jelentősen </a:t>
            </a:r>
            <a:r>
              <a:rPr lang="hu-HU" b="1" dirty="0">
                <a:solidFill>
                  <a:srgbClr val="FF0000"/>
                </a:solidFill>
              </a:rPr>
              <a:t>szűkül a kedvezőbb </a:t>
            </a:r>
            <a:r>
              <a:rPr lang="hu-HU" dirty="0"/>
              <a:t>helyzetű térségek mezőnye!</a:t>
            </a:r>
          </a:p>
          <a:p>
            <a:pPr marL="177800" indent="-177800">
              <a:spcBef>
                <a:spcPct val="50000"/>
              </a:spcBef>
              <a:buFontTx/>
              <a:buChar char="-"/>
            </a:pPr>
            <a:r>
              <a:rPr lang="hu-HU" dirty="0" err="1"/>
              <a:t>Észak-Kelet-Dél-Magyarország</a:t>
            </a:r>
            <a:r>
              <a:rPr lang="hu-HU" dirty="0"/>
              <a:t> süllyedőben! </a:t>
            </a:r>
            <a:r>
              <a:rPr lang="hu-HU" b="1" dirty="0">
                <a:solidFill>
                  <a:srgbClr val="FF0000"/>
                </a:solidFill>
              </a:rPr>
              <a:t>Növekvő szakadékok</a:t>
            </a:r>
            <a:r>
              <a:rPr lang="hu-HU" dirty="0"/>
              <a:t>…</a:t>
            </a:r>
          </a:p>
          <a:p>
            <a:pPr marL="177800" indent="-177800">
              <a:spcBef>
                <a:spcPct val="50000"/>
              </a:spcBef>
              <a:buFontTx/>
              <a:buChar char="-"/>
            </a:pPr>
            <a:r>
              <a:rPr lang="hu-HU" dirty="0"/>
              <a:t>Még ha vannak is itt-ott „feltámadó” térségek!</a:t>
            </a:r>
          </a:p>
        </p:txBody>
      </p:sp>
      <p:sp>
        <p:nvSpPr>
          <p:cNvPr id="21514" name="Text Box 8"/>
          <p:cNvSpPr txBox="1">
            <a:spLocks noChangeArrowheads="1"/>
          </p:cNvSpPr>
          <p:nvPr/>
        </p:nvSpPr>
        <p:spPr bwMode="auto">
          <a:xfrm>
            <a:off x="250825" y="260350"/>
            <a:ext cx="7191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b="1"/>
              <a:t>2008</a:t>
            </a:r>
          </a:p>
        </p:txBody>
      </p:sp>
      <p:sp>
        <p:nvSpPr>
          <p:cNvPr id="7180" name="AutoShape 20"/>
          <p:cNvSpPr>
            <a:spLocks noChangeArrowheads="1"/>
          </p:cNvSpPr>
          <p:nvPr/>
        </p:nvSpPr>
        <p:spPr bwMode="auto">
          <a:xfrm>
            <a:off x="8172450" y="6308725"/>
            <a:ext cx="792163" cy="358775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hu-HU"/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8172450" y="6308725"/>
            <a:ext cx="7191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b="1" dirty="0" smtClean="0"/>
              <a:t>2014</a:t>
            </a:r>
            <a:endParaRPr lang="hu-HU" b="1" dirty="0"/>
          </a:p>
        </p:txBody>
      </p:sp>
      <p:sp>
        <p:nvSpPr>
          <p:cNvPr id="14358" name="Freeform 22"/>
          <p:cNvSpPr>
            <a:spLocks/>
          </p:cNvSpPr>
          <p:nvPr/>
        </p:nvSpPr>
        <p:spPr bwMode="auto">
          <a:xfrm>
            <a:off x="4559300" y="3716338"/>
            <a:ext cx="2065338" cy="1019175"/>
          </a:xfrm>
          <a:custGeom>
            <a:avLst/>
            <a:gdLst>
              <a:gd name="T0" fmla="*/ 2147483647 w 1301"/>
              <a:gd name="T1" fmla="*/ 2147483647 h 642"/>
              <a:gd name="T2" fmla="*/ 2147483647 w 1301"/>
              <a:gd name="T3" fmla="*/ 2147483647 h 642"/>
              <a:gd name="T4" fmla="*/ 2147483647 w 1301"/>
              <a:gd name="T5" fmla="*/ 2147483647 h 642"/>
              <a:gd name="T6" fmla="*/ 2147483647 w 1301"/>
              <a:gd name="T7" fmla="*/ 2147483647 h 642"/>
              <a:gd name="T8" fmla="*/ 2147483647 w 1301"/>
              <a:gd name="T9" fmla="*/ 2147483647 h 642"/>
              <a:gd name="T10" fmla="*/ 2147483647 w 1301"/>
              <a:gd name="T11" fmla="*/ 2147483647 h 642"/>
              <a:gd name="T12" fmla="*/ 2147483647 w 1301"/>
              <a:gd name="T13" fmla="*/ 2147483647 h 642"/>
              <a:gd name="T14" fmla="*/ 2147483647 w 1301"/>
              <a:gd name="T15" fmla="*/ 2147483647 h 642"/>
              <a:gd name="T16" fmla="*/ 2147483647 w 1301"/>
              <a:gd name="T17" fmla="*/ 2147483647 h 642"/>
              <a:gd name="T18" fmla="*/ 2147483647 w 1301"/>
              <a:gd name="T19" fmla="*/ 2147483647 h 642"/>
              <a:gd name="T20" fmla="*/ 2147483647 w 1301"/>
              <a:gd name="T21" fmla="*/ 2147483647 h 642"/>
              <a:gd name="T22" fmla="*/ 2147483647 w 1301"/>
              <a:gd name="T23" fmla="*/ 2147483647 h 642"/>
              <a:gd name="T24" fmla="*/ 2147483647 w 1301"/>
              <a:gd name="T25" fmla="*/ 2147483647 h 642"/>
              <a:gd name="T26" fmla="*/ 2147483647 w 1301"/>
              <a:gd name="T27" fmla="*/ 2147483647 h 642"/>
              <a:gd name="T28" fmla="*/ 2147483647 w 1301"/>
              <a:gd name="T29" fmla="*/ 2147483647 h 642"/>
              <a:gd name="T30" fmla="*/ 2147483647 w 1301"/>
              <a:gd name="T31" fmla="*/ 2147483647 h 642"/>
              <a:gd name="T32" fmla="*/ 2147483647 w 1301"/>
              <a:gd name="T33" fmla="*/ 2147483647 h 642"/>
              <a:gd name="T34" fmla="*/ 2147483647 w 1301"/>
              <a:gd name="T35" fmla="*/ 2147483647 h 642"/>
              <a:gd name="T36" fmla="*/ 2147483647 w 1301"/>
              <a:gd name="T37" fmla="*/ 2147483647 h 642"/>
              <a:gd name="T38" fmla="*/ 2147483647 w 1301"/>
              <a:gd name="T39" fmla="*/ 2147483647 h 642"/>
              <a:gd name="T40" fmla="*/ 2147483647 w 1301"/>
              <a:gd name="T41" fmla="*/ 2147483647 h 642"/>
              <a:gd name="T42" fmla="*/ 2147483647 w 1301"/>
              <a:gd name="T43" fmla="*/ 2147483647 h 642"/>
              <a:gd name="T44" fmla="*/ 2147483647 w 1301"/>
              <a:gd name="T45" fmla="*/ 2147483647 h 642"/>
              <a:gd name="T46" fmla="*/ 2147483647 w 1301"/>
              <a:gd name="T47" fmla="*/ 2147483647 h 642"/>
              <a:gd name="T48" fmla="*/ 2147483647 w 1301"/>
              <a:gd name="T49" fmla="*/ 2147483647 h 642"/>
              <a:gd name="T50" fmla="*/ 2147483647 w 1301"/>
              <a:gd name="T51" fmla="*/ 2147483647 h 642"/>
              <a:gd name="T52" fmla="*/ 2147483647 w 1301"/>
              <a:gd name="T53" fmla="*/ 2147483647 h 642"/>
              <a:gd name="T54" fmla="*/ 2147483647 w 1301"/>
              <a:gd name="T55" fmla="*/ 2147483647 h 642"/>
              <a:gd name="T56" fmla="*/ 2147483647 w 1301"/>
              <a:gd name="T57" fmla="*/ 2147483647 h 642"/>
              <a:gd name="T58" fmla="*/ 2147483647 w 1301"/>
              <a:gd name="T59" fmla="*/ 2147483647 h 642"/>
              <a:gd name="T60" fmla="*/ 2147483647 w 1301"/>
              <a:gd name="T61" fmla="*/ 2147483647 h 642"/>
              <a:gd name="T62" fmla="*/ 2147483647 w 1301"/>
              <a:gd name="T63" fmla="*/ 2147483647 h 642"/>
              <a:gd name="T64" fmla="*/ 2147483647 w 1301"/>
              <a:gd name="T65" fmla="*/ 2147483647 h 642"/>
              <a:gd name="T66" fmla="*/ 2147483647 w 1301"/>
              <a:gd name="T67" fmla="*/ 2147483647 h 642"/>
              <a:gd name="T68" fmla="*/ 2147483647 w 1301"/>
              <a:gd name="T69" fmla="*/ 2147483647 h 642"/>
              <a:gd name="T70" fmla="*/ 2147483647 w 1301"/>
              <a:gd name="T71" fmla="*/ 2147483647 h 642"/>
              <a:gd name="T72" fmla="*/ 2147483647 w 1301"/>
              <a:gd name="T73" fmla="*/ 2147483647 h 642"/>
              <a:gd name="T74" fmla="*/ 2147483647 w 1301"/>
              <a:gd name="T75" fmla="*/ 2147483647 h 642"/>
              <a:gd name="T76" fmla="*/ 2147483647 w 1301"/>
              <a:gd name="T77" fmla="*/ 2147483647 h 642"/>
              <a:gd name="T78" fmla="*/ 2147483647 w 1301"/>
              <a:gd name="T79" fmla="*/ 2147483647 h 642"/>
              <a:gd name="T80" fmla="*/ 2147483647 w 1301"/>
              <a:gd name="T81" fmla="*/ 2147483647 h 642"/>
              <a:gd name="T82" fmla="*/ 2147483647 w 1301"/>
              <a:gd name="T83" fmla="*/ 0 h 642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301"/>
              <a:gd name="T127" fmla="*/ 0 h 642"/>
              <a:gd name="T128" fmla="*/ 1301 w 1301"/>
              <a:gd name="T129" fmla="*/ 642 h 642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301" h="642">
                <a:moveTo>
                  <a:pt x="1006" y="46"/>
                </a:moveTo>
                <a:cubicBezTo>
                  <a:pt x="994" y="84"/>
                  <a:pt x="983" y="122"/>
                  <a:pt x="1006" y="137"/>
                </a:cubicBezTo>
                <a:cubicBezTo>
                  <a:pt x="1029" y="152"/>
                  <a:pt x="1112" y="130"/>
                  <a:pt x="1142" y="137"/>
                </a:cubicBezTo>
                <a:cubicBezTo>
                  <a:pt x="1172" y="144"/>
                  <a:pt x="1172" y="159"/>
                  <a:pt x="1187" y="182"/>
                </a:cubicBezTo>
                <a:cubicBezTo>
                  <a:pt x="1202" y="205"/>
                  <a:pt x="1233" y="243"/>
                  <a:pt x="1233" y="273"/>
                </a:cubicBezTo>
                <a:cubicBezTo>
                  <a:pt x="1233" y="303"/>
                  <a:pt x="1195" y="340"/>
                  <a:pt x="1187" y="363"/>
                </a:cubicBezTo>
                <a:cubicBezTo>
                  <a:pt x="1179" y="386"/>
                  <a:pt x="1172" y="386"/>
                  <a:pt x="1187" y="409"/>
                </a:cubicBezTo>
                <a:cubicBezTo>
                  <a:pt x="1202" y="432"/>
                  <a:pt x="1263" y="469"/>
                  <a:pt x="1278" y="499"/>
                </a:cubicBezTo>
                <a:cubicBezTo>
                  <a:pt x="1293" y="529"/>
                  <a:pt x="1301" y="567"/>
                  <a:pt x="1278" y="590"/>
                </a:cubicBezTo>
                <a:cubicBezTo>
                  <a:pt x="1255" y="613"/>
                  <a:pt x="1180" y="635"/>
                  <a:pt x="1142" y="635"/>
                </a:cubicBezTo>
                <a:cubicBezTo>
                  <a:pt x="1104" y="635"/>
                  <a:pt x="1081" y="605"/>
                  <a:pt x="1051" y="590"/>
                </a:cubicBezTo>
                <a:cubicBezTo>
                  <a:pt x="1021" y="575"/>
                  <a:pt x="976" y="560"/>
                  <a:pt x="961" y="545"/>
                </a:cubicBezTo>
                <a:cubicBezTo>
                  <a:pt x="946" y="530"/>
                  <a:pt x="976" y="514"/>
                  <a:pt x="961" y="499"/>
                </a:cubicBezTo>
                <a:cubicBezTo>
                  <a:pt x="946" y="484"/>
                  <a:pt x="908" y="454"/>
                  <a:pt x="870" y="454"/>
                </a:cubicBezTo>
                <a:cubicBezTo>
                  <a:pt x="832" y="454"/>
                  <a:pt x="772" y="492"/>
                  <a:pt x="734" y="499"/>
                </a:cubicBezTo>
                <a:cubicBezTo>
                  <a:pt x="696" y="506"/>
                  <a:pt x="666" y="506"/>
                  <a:pt x="643" y="499"/>
                </a:cubicBezTo>
                <a:cubicBezTo>
                  <a:pt x="620" y="492"/>
                  <a:pt x="621" y="461"/>
                  <a:pt x="598" y="454"/>
                </a:cubicBezTo>
                <a:cubicBezTo>
                  <a:pt x="575" y="447"/>
                  <a:pt x="530" y="461"/>
                  <a:pt x="507" y="454"/>
                </a:cubicBezTo>
                <a:cubicBezTo>
                  <a:pt x="484" y="447"/>
                  <a:pt x="492" y="424"/>
                  <a:pt x="462" y="409"/>
                </a:cubicBezTo>
                <a:cubicBezTo>
                  <a:pt x="432" y="394"/>
                  <a:pt x="364" y="363"/>
                  <a:pt x="326" y="363"/>
                </a:cubicBezTo>
                <a:cubicBezTo>
                  <a:pt x="288" y="363"/>
                  <a:pt x="258" y="394"/>
                  <a:pt x="235" y="409"/>
                </a:cubicBezTo>
                <a:cubicBezTo>
                  <a:pt x="212" y="424"/>
                  <a:pt x="189" y="439"/>
                  <a:pt x="189" y="454"/>
                </a:cubicBezTo>
                <a:cubicBezTo>
                  <a:pt x="189" y="469"/>
                  <a:pt x="227" y="476"/>
                  <a:pt x="235" y="499"/>
                </a:cubicBezTo>
                <a:cubicBezTo>
                  <a:pt x="243" y="522"/>
                  <a:pt x="243" y="567"/>
                  <a:pt x="235" y="590"/>
                </a:cubicBezTo>
                <a:cubicBezTo>
                  <a:pt x="227" y="613"/>
                  <a:pt x="212" y="642"/>
                  <a:pt x="189" y="635"/>
                </a:cubicBezTo>
                <a:cubicBezTo>
                  <a:pt x="166" y="628"/>
                  <a:pt x="114" y="575"/>
                  <a:pt x="99" y="545"/>
                </a:cubicBezTo>
                <a:cubicBezTo>
                  <a:pt x="84" y="515"/>
                  <a:pt x="107" y="477"/>
                  <a:pt x="99" y="454"/>
                </a:cubicBezTo>
                <a:cubicBezTo>
                  <a:pt x="91" y="431"/>
                  <a:pt x="61" y="424"/>
                  <a:pt x="53" y="409"/>
                </a:cubicBezTo>
                <a:cubicBezTo>
                  <a:pt x="45" y="394"/>
                  <a:pt x="53" y="386"/>
                  <a:pt x="53" y="363"/>
                </a:cubicBezTo>
                <a:cubicBezTo>
                  <a:pt x="53" y="340"/>
                  <a:pt x="60" y="303"/>
                  <a:pt x="53" y="273"/>
                </a:cubicBezTo>
                <a:cubicBezTo>
                  <a:pt x="46" y="243"/>
                  <a:pt x="0" y="197"/>
                  <a:pt x="8" y="182"/>
                </a:cubicBezTo>
                <a:cubicBezTo>
                  <a:pt x="16" y="167"/>
                  <a:pt x="76" y="175"/>
                  <a:pt x="99" y="182"/>
                </a:cubicBezTo>
                <a:cubicBezTo>
                  <a:pt x="122" y="189"/>
                  <a:pt x="121" y="220"/>
                  <a:pt x="144" y="227"/>
                </a:cubicBezTo>
                <a:cubicBezTo>
                  <a:pt x="167" y="234"/>
                  <a:pt x="220" y="242"/>
                  <a:pt x="235" y="227"/>
                </a:cubicBezTo>
                <a:cubicBezTo>
                  <a:pt x="250" y="212"/>
                  <a:pt x="235" y="167"/>
                  <a:pt x="235" y="137"/>
                </a:cubicBezTo>
                <a:cubicBezTo>
                  <a:pt x="235" y="107"/>
                  <a:pt x="220" y="61"/>
                  <a:pt x="235" y="46"/>
                </a:cubicBezTo>
                <a:cubicBezTo>
                  <a:pt x="250" y="31"/>
                  <a:pt x="303" y="31"/>
                  <a:pt x="326" y="46"/>
                </a:cubicBezTo>
                <a:cubicBezTo>
                  <a:pt x="349" y="61"/>
                  <a:pt x="318" y="114"/>
                  <a:pt x="371" y="137"/>
                </a:cubicBezTo>
                <a:cubicBezTo>
                  <a:pt x="424" y="160"/>
                  <a:pt x="552" y="174"/>
                  <a:pt x="643" y="182"/>
                </a:cubicBezTo>
                <a:cubicBezTo>
                  <a:pt x="734" y="190"/>
                  <a:pt x="870" y="197"/>
                  <a:pt x="915" y="182"/>
                </a:cubicBezTo>
                <a:cubicBezTo>
                  <a:pt x="960" y="167"/>
                  <a:pt x="907" y="121"/>
                  <a:pt x="915" y="91"/>
                </a:cubicBezTo>
                <a:cubicBezTo>
                  <a:pt x="923" y="61"/>
                  <a:pt x="942" y="30"/>
                  <a:pt x="961" y="0"/>
                </a:cubicBezTo>
              </a:path>
            </a:pathLst>
          </a:custGeom>
          <a:noFill/>
          <a:ln w="57150" cmpd="sng">
            <a:solidFill>
              <a:srgbClr val="E42E0A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1518" name="Text Box 23"/>
          <p:cNvSpPr txBox="1">
            <a:spLocks noChangeArrowheads="1"/>
          </p:cNvSpPr>
          <p:nvPr/>
        </p:nvSpPr>
        <p:spPr bwMode="auto">
          <a:xfrm>
            <a:off x="4932363" y="2033588"/>
            <a:ext cx="3995737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 b="1"/>
              <a:t>Differenciálódó kistérségek és fejlesztési</a:t>
            </a:r>
            <a:r>
              <a:rPr lang="hu-HU" sz="2000"/>
              <a:t> </a:t>
            </a:r>
            <a:r>
              <a:rPr lang="hu-HU" sz="2000" b="1"/>
              <a:t>teendők (175 térség, 22 mutató = 4 faktor) </a:t>
            </a:r>
          </a:p>
        </p:txBody>
      </p:sp>
      <p:sp>
        <p:nvSpPr>
          <p:cNvPr id="5122" name="AutoShape 24"/>
          <p:cNvSpPr>
            <a:spLocks noChangeArrowheads="1"/>
          </p:cNvSpPr>
          <p:nvPr/>
        </p:nvSpPr>
        <p:spPr bwMode="auto">
          <a:xfrm>
            <a:off x="4644009" y="188640"/>
            <a:ext cx="4499991" cy="18002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>
            <a:softEdge rad="31750"/>
          </a:effectLst>
          <a:scene3d>
            <a:camera prst="perspectiveBelow"/>
            <a:lightRig rig="threePt" dir="t"/>
          </a:scene3d>
          <a:sp3d prstMaterial="matte"/>
        </p:spPr>
        <p:txBody>
          <a:bodyPr wrap="none" anchor="ctr"/>
          <a:lstStyle/>
          <a:p>
            <a:pPr>
              <a:defRPr/>
            </a:pPr>
            <a:endParaRPr lang="hu-HU"/>
          </a:p>
        </p:txBody>
      </p:sp>
      <p:sp>
        <p:nvSpPr>
          <p:cNvPr id="21519" name="Text Box 16"/>
          <p:cNvSpPr txBox="1">
            <a:spLocks noChangeArrowheads="1"/>
          </p:cNvSpPr>
          <p:nvPr/>
        </p:nvSpPr>
        <p:spPr bwMode="auto">
          <a:xfrm>
            <a:off x="4644008" y="260350"/>
            <a:ext cx="449999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hu-HU" sz="3200" b="1" u="sng" dirty="0" smtClean="0"/>
              <a:t>2. Diagnózis: </a:t>
            </a:r>
            <a:r>
              <a:rPr lang="hu-HU" sz="3200" b="1" dirty="0" smtClean="0"/>
              <a:t>„térségeink</a:t>
            </a:r>
            <a:r>
              <a:rPr lang="hu-HU" sz="3200" b="1" dirty="0"/>
              <a:t>” </a:t>
            </a:r>
            <a:r>
              <a:rPr lang="hu-HU" sz="3200" b="1" dirty="0" smtClean="0"/>
              <a:t>társadalmi-gazdasági helyzete </a:t>
            </a:r>
            <a:endParaRPr lang="hu-HU" sz="3200" b="1" dirty="0"/>
          </a:p>
        </p:txBody>
      </p:sp>
    </p:spTree>
    <p:extLst>
      <p:ext uri="{BB962C8B-B14F-4D97-AF65-F5344CB8AC3E}">
        <p14:creationId xmlns="" xmlns:p14="http://schemas.microsoft.com/office/powerpoint/2010/main" val="15093584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  <p:bldP spid="14353" grpId="0" animBg="1"/>
      <p:bldP spid="14354" grpId="0"/>
      <p:bldP spid="7180" grpId="0" animBg="1"/>
      <p:bldP spid="14345" grpId="0"/>
      <p:bldP spid="1435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12"/>
          <p:cNvSpPr>
            <a:spLocks noChangeArrowheads="1"/>
          </p:cNvSpPr>
          <p:nvPr/>
        </p:nvSpPr>
        <p:spPr bwMode="auto">
          <a:xfrm>
            <a:off x="323850" y="333375"/>
            <a:ext cx="3816350" cy="1439863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latin typeface="+mn-lt"/>
            </a:endParaRPr>
          </a:p>
        </p:txBody>
      </p:sp>
      <p:pic>
        <p:nvPicPr>
          <p:cNvPr id="22532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9313" y="331788"/>
            <a:ext cx="4465637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9313" y="0"/>
            <a:ext cx="4465637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Text Box 9"/>
          <p:cNvSpPr txBox="1">
            <a:spLocks noChangeArrowheads="1"/>
          </p:cNvSpPr>
          <p:nvPr/>
        </p:nvSpPr>
        <p:spPr bwMode="auto">
          <a:xfrm>
            <a:off x="468313" y="404813"/>
            <a:ext cx="36718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400" b="1" u="sng" dirty="0" smtClean="0">
                <a:solidFill>
                  <a:srgbClr val="FF0000"/>
                </a:solidFill>
              </a:rPr>
              <a:t>Fenyegetés</a:t>
            </a:r>
            <a:r>
              <a:rPr lang="hu-HU" sz="2400" b="1" dirty="0" smtClean="0">
                <a:solidFill>
                  <a:srgbClr val="FF0000"/>
                </a:solidFill>
              </a:rPr>
              <a:t>: </a:t>
            </a:r>
            <a:r>
              <a:rPr lang="hu-HU" sz="2400" b="1" dirty="0">
                <a:solidFill>
                  <a:srgbClr val="FF0000"/>
                </a:solidFill>
              </a:rPr>
              <a:t>elnéptelenedő</a:t>
            </a:r>
            <a:r>
              <a:rPr lang="hu-HU" sz="2400" dirty="0">
                <a:solidFill>
                  <a:srgbClr val="FF0000"/>
                </a:solidFill>
              </a:rPr>
              <a:t> </a:t>
            </a:r>
            <a:r>
              <a:rPr lang="hu-HU" sz="2400" b="1" u="sng" dirty="0">
                <a:solidFill>
                  <a:srgbClr val="FF0000"/>
                </a:solidFill>
              </a:rPr>
              <a:t>falvak</a:t>
            </a:r>
            <a:r>
              <a:rPr lang="hu-HU" sz="2400" b="1" dirty="0">
                <a:solidFill>
                  <a:srgbClr val="FF0000"/>
                </a:solidFill>
              </a:rPr>
              <a:t> és a délnyugati-északkeleti „</a:t>
            </a:r>
            <a:r>
              <a:rPr lang="hu-HU" sz="2400" b="1" u="sng" dirty="0">
                <a:solidFill>
                  <a:srgbClr val="FF0000"/>
                </a:solidFill>
              </a:rPr>
              <a:t>banán</a:t>
            </a:r>
            <a:r>
              <a:rPr lang="hu-HU" sz="2400" b="1" dirty="0">
                <a:solidFill>
                  <a:srgbClr val="FF0000"/>
                </a:solidFill>
              </a:rPr>
              <a:t>”!</a:t>
            </a:r>
          </a:p>
        </p:txBody>
      </p:sp>
      <p:sp>
        <p:nvSpPr>
          <p:cNvPr id="22535" name="Freeform 11"/>
          <p:cNvSpPr>
            <a:spLocks/>
          </p:cNvSpPr>
          <p:nvPr/>
        </p:nvSpPr>
        <p:spPr bwMode="auto">
          <a:xfrm>
            <a:off x="4837113" y="344488"/>
            <a:ext cx="4116387" cy="2616200"/>
          </a:xfrm>
          <a:custGeom>
            <a:avLst/>
            <a:gdLst>
              <a:gd name="T0" fmla="*/ 2147483647 w 2593"/>
              <a:gd name="T1" fmla="*/ 2147483647 h 1648"/>
              <a:gd name="T2" fmla="*/ 2147483647 w 2593"/>
              <a:gd name="T3" fmla="*/ 2147483647 h 1648"/>
              <a:gd name="T4" fmla="*/ 2147483647 w 2593"/>
              <a:gd name="T5" fmla="*/ 2147483647 h 1648"/>
              <a:gd name="T6" fmla="*/ 2147483647 w 2593"/>
              <a:gd name="T7" fmla="*/ 2147483647 h 1648"/>
              <a:gd name="T8" fmla="*/ 2147483647 w 2593"/>
              <a:gd name="T9" fmla="*/ 2147483647 h 1648"/>
              <a:gd name="T10" fmla="*/ 2147483647 w 2593"/>
              <a:gd name="T11" fmla="*/ 2147483647 h 1648"/>
              <a:gd name="T12" fmla="*/ 2147483647 w 2593"/>
              <a:gd name="T13" fmla="*/ 2147483647 h 1648"/>
              <a:gd name="T14" fmla="*/ 2147483647 w 2593"/>
              <a:gd name="T15" fmla="*/ 2147483647 h 1648"/>
              <a:gd name="T16" fmla="*/ 2147483647 w 2593"/>
              <a:gd name="T17" fmla="*/ 2147483647 h 1648"/>
              <a:gd name="T18" fmla="*/ 2147483647 w 2593"/>
              <a:gd name="T19" fmla="*/ 2147483647 h 1648"/>
              <a:gd name="T20" fmla="*/ 2147483647 w 2593"/>
              <a:gd name="T21" fmla="*/ 2147483647 h 1648"/>
              <a:gd name="T22" fmla="*/ 2147483647 w 2593"/>
              <a:gd name="T23" fmla="*/ 2147483647 h 1648"/>
              <a:gd name="T24" fmla="*/ 2147483647 w 2593"/>
              <a:gd name="T25" fmla="*/ 2147483647 h 1648"/>
              <a:gd name="T26" fmla="*/ 2147483647 w 2593"/>
              <a:gd name="T27" fmla="*/ 2147483647 h 1648"/>
              <a:gd name="T28" fmla="*/ 2147483647 w 2593"/>
              <a:gd name="T29" fmla="*/ 2147483647 h 1648"/>
              <a:gd name="T30" fmla="*/ 2147483647 w 2593"/>
              <a:gd name="T31" fmla="*/ 2147483647 h 1648"/>
              <a:gd name="T32" fmla="*/ 2147483647 w 2593"/>
              <a:gd name="T33" fmla="*/ 2147483647 h 1648"/>
              <a:gd name="T34" fmla="*/ 2147483647 w 2593"/>
              <a:gd name="T35" fmla="*/ 2147483647 h 1648"/>
              <a:gd name="T36" fmla="*/ 2147483647 w 2593"/>
              <a:gd name="T37" fmla="*/ 2147483647 h 1648"/>
              <a:gd name="T38" fmla="*/ 2147483647 w 2593"/>
              <a:gd name="T39" fmla="*/ 2147483647 h 164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593"/>
              <a:gd name="T61" fmla="*/ 0 h 1648"/>
              <a:gd name="T62" fmla="*/ 2593 w 2593"/>
              <a:gd name="T63" fmla="*/ 1648 h 1648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593" h="1648">
                <a:moveTo>
                  <a:pt x="1330" y="401"/>
                </a:moveTo>
                <a:cubicBezTo>
                  <a:pt x="1315" y="461"/>
                  <a:pt x="1375" y="545"/>
                  <a:pt x="1375" y="628"/>
                </a:cubicBezTo>
                <a:cubicBezTo>
                  <a:pt x="1375" y="711"/>
                  <a:pt x="1406" y="840"/>
                  <a:pt x="1330" y="900"/>
                </a:cubicBezTo>
                <a:cubicBezTo>
                  <a:pt x="1254" y="960"/>
                  <a:pt x="1088" y="975"/>
                  <a:pt x="922" y="990"/>
                </a:cubicBezTo>
                <a:cubicBezTo>
                  <a:pt x="756" y="1005"/>
                  <a:pt x="476" y="990"/>
                  <a:pt x="332" y="990"/>
                </a:cubicBezTo>
                <a:cubicBezTo>
                  <a:pt x="188" y="990"/>
                  <a:pt x="105" y="952"/>
                  <a:pt x="60" y="990"/>
                </a:cubicBezTo>
                <a:cubicBezTo>
                  <a:pt x="15" y="1028"/>
                  <a:pt x="0" y="1119"/>
                  <a:pt x="60" y="1217"/>
                </a:cubicBezTo>
                <a:cubicBezTo>
                  <a:pt x="120" y="1315"/>
                  <a:pt x="295" y="1512"/>
                  <a:pt x="423" y="1580"/>
                </a:cubicBezTo>
                <a:cubicBezTo>
                  <a:pt x="551" y="1648"/>
                  <a:pt x="703" y="1640"/>
                  <a:pt x="831" y="1625"/>
                </a:cubicBezTo>
                <a:cubicBezTo>
                  <a:pt x="959" y="1610"/>
                  <a:pt x="1073" y="1519"/>
                  <a:pt x="1194" y="1489"/>
                </a:cubicBezTo>
                <a:cubicBezTo>
                  <a:pt x="1315" y="1459"/>
                  <a:pt x="1451" y="1467"/>
                  <a:pt x="1557" y="1444"/>
                </a:cubicBezTo>
                <a:cubicBezTo>
                  <a:pt x="1663" y="1421"/>
                  <a:pt x="1723" y="1489"/>
                  <a:pt x="1829" y="1353"/>
                </a:cubicBezTo>
                <a:cubicBezTo>
                  <a:pt x="1935" y="1217"/>
                  <a:pt x="2094" y="779"/>
                  <a:pt x="2192" y="628"/>
                </a:cubicBezTo>
                <a:cubicBezTo>
                  <a:pt x="2290" y="477"/>
                  <a:pt x="2358" y="499"/>
                  <a:pt x="2418" y="446"/>
                </a:cubicBezTo>
                <a:cubicBezTo>
                  <a:pt x="2478" y="393"/>
                  <a:pt x="2593" y="370"/>
                  <a:pt x="2555" y="310"/>
                </a:cubicBezTo>
                <a:cubicBezTo>
                  <a:pt x="2517" y="250"/>
                  <a:pt x="2313" y="128"/>
                  <a:pt x="2192" y="83"/>
                </a:cubicBezTo>
                <a:cubicBezTo>
                  <a:pt x="2071" y="38"/>
                  <a:pt x="1927" y="45"/>
                  <a:pt x="1829" y="38"/>
                </a:cubicBezTo>
                <a:cubicBezTo>
                  <a:pt x="1731" y="31"/>
                  <a:pt x="1662" y="0"/>
                  <a:pt x="1602" y="38"/>
                </a:cubicBezTo>
                <a:cubicBezTo>
                  <a:pt x="1542" y="76"/>
                  <a:pt x="1511" y="205"/>
                  <a:pt x="1466" y="265"/>
                </a:cubicBezTo>
                <a:cubicBezTo>
                  <a:pt x="1421" y="325"/>
                  <a:pt x="1345" y="341"/>
                  <a:pt x="1330" y="401"/>
                </a:cubicBezTo>
                <a:close/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pic>
        <p:nvPicPr>
          <p:cNvPr id="16391" name="Picture 13" descr="gp2_16_A14H0001$BOGY__0_a14h0001ogy$A50$A1a$Amk1$BBMP_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36875"/>
            <a:ext cx="5575300" cy="392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2" name="Rectangle 14"/>
          <p:cNvSpPr>
            <a:spLocks noChangeArrowheads="1"/>
          </p:cNvSpPr>
          <p:nvPr/>
        </p:nvSpPr>
        <p:spPr bwMode="auto">
          <a:xfrm>
            <a:off x="0" y="2924944"/>
            <a:ext cx="30130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hu-HU" sz="2400" b="1" dirty="0">
                <a:latin typeface="Garamond" pitchFamily="18" charset="0"/>
              </a:rPr>
              <a:t>Demográfiai prognózis (2010-2021) </a:t>
            </a:r>
          </a:p>
        </p:txBody>
      </p:sp>
      <p:sp>
        <p:nvSpPr>
          <p:cNvPr id="22538" name="Freeform 15"/>
          <p:cNvSpPr>
            <a:spLocks/>
          </p:cNvSpPr>
          <p:nvPr/>
        </p:nvSpPr>
        <p:spPr bwMode="auto">
          <a:xfrm>
            <a:off x="5435600" y="692150"/>
            <a:ext cx="2592388" cy="1730375"/>
          </a:xfrm>
          <a:custGeom>
            <a:avLst/>
            <a:gdLst>
              <a:gd name="T0" fmla="*/ 0 w 1633"/>
              <a:gd name="T1" fmla="*/ 2147483647 h 1090"/>
              <a:gd name="T2" fmla="*/ 2147483647 w 1633"/>
              <a:gd name="T3" fmla="*/ 2147483647 h 1090"/>
              <a:gd name="T4" fmla="*/ 2147483647 w 1633"/>
              <a:gd name="T5" fmla="*/ 2147483647 h 1090"/>
              <a:gd name="T6" fmla="*/ 2147483647 w 1633"/>
              <a:gd name="T7" fmla="*/ 0 h 1090"/>
              <a:gd name="T8" fmla="*/ 0 60000 65536"/>
              <a:gd name="T9" fmla="*/ 0 60000 65536"/>
              <a:gd name="T10" fmla="*/ 0 60000 65536"/>
              <a:gd name="T11" fmla="*/ 0 60000 65536"/>
              <a:gd name="T12" fmla="*/ 0 w 1633"/>
              <a:gd name="T13" fmla="*/ 0 h 1090"/>
              <a:gd name="T14" fmla="*/ 1633 w 1633"/>
              <a:gd name="T15" fmla="*/ 1090 h 109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33" h="1090">
                <a:moveTo>
                  <a:pt x="0" y="1044"/>
                </a:moveTo>
                <a:cubicBezTo>
                  <a:pt x="219" y="1067"/>
                  <a:pt x="438" y="1090"/>
                  <a:pt x="635" y="1044"/>
                </a:cubicBezTo>
                <a:cubicBezTo>
                  <a:pt x="832" y="998"/>
                  <a:pt x="1014" y="945"/>
                  <a:pt x="1180" y="771"/>
                </a:cubicBezTo>
                <a:cubicBezTo>
                  <a:pt x="1346" y="597"/>
                  <a:pt x="1489" y="298"/>
                  <a:pt x="1633" y="0"/>
                </a:cubicBezTo>
              </a:path>
            </a:pathLst>
          </a:custGeom>
          <a:noFill/>
          <a:ln w="57150" cmpd="sng">
            <a:solidFill>
              <a:srgbClr val="E42E0A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0" name="Szaggatott nyíl jobbra 9"/>
          <p:cNvSpPr/>
          <p:nvPr/>
        </p:nvSpPr>
        <p:spPr>
          <a:xfrm rot="10800000">
            <a:off x="3995738" y="2060575"/>
            <a:ext cx="1368425" cy="792163"/>
          </a:xfrm>
          <a:prstGeom prst="strip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611188" y="2205038"/>
            <a:ext cx="3240087" cy="6461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hu-HU" dirty="0" smtClean="0">
                <a:solidFill>
                  <a:srgbClr val="FFFFFF"/>
                </a:solidFill>
              </a:rPr>
              <a:t>Csak az EU-ban kb.600 ezer piacképes emberünk! (2017)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5796136" y="4869160"/>
            <a:ext cx="3168352" cy="1477328"/>
          </a:xfrm>
          <a:prstGeom prst="rect">
            <a:avLst/>
          </a:prstGeom>
          <a:noFill/>
          <a:ln w="57150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hu-HU" b="1" dirty="0" smtClean="0"/>
              <a:t>MAGYARORSZÁG 2040 KÖRÜL:</a:t>
            </a:r>
          </a:p>
          <a:p>
            <a:pPr>
              <a:buFontTx/>
              <a:buChar char="-"/>
            </a:pPr>
            <a:r>
              <a:rPr lang="hu-HU" dirty="0" smtClean="0"/>
              <a:t> 8 millió magyar (2 millió roma)</a:t>
            </a:r>
          </a:p>
          <a:p>
            <a:pPr>
              <a:buFontTx/>
              <a:buChar char="-"/>
            </a:pPr>
            <a:r>
              <a:rPr lang="hu-HU" dirty="0" smtClean="0"/>
              <a:t> 3,2 millió nyugdíjas, 1,8 millió    fiatalkorú </a:t>
            </a:r>
          </a:p>
          <a:p>
            <a:pPr>
              <a:buFontTx/>
              <a:buChar char="-"/>
            </a:pPr>
            <a:r>
              <a:rPr lang="hu-HU" dirty="0" smtClean="0"/>
              <a:t> Kb. 1000 megszűnt település</a:t>
            </a:r>
            <a:endParaRPr lang="hu-HU" dirty="0"/>
          </a:p>
        </p:txBody>
      </p:sp>
    </p:spTree>
    <p:extLst>
      <p:ext uri="{BB962C8B-B14F-4D97-AF65-F5344CB8AC3E}">
        <p14:creationId xmlns="" xmlns:p14="http://schemas.microsoft.com/office/powerpoint/2010/main" val="356982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2" grpId="0"/>
      <p:bldP spid="2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éptalálat a következőre: „eltűnő települések”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4008" cy="29678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olttala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472" y="3382064"/>
            <a:ext cx="5289938" cy="34759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profalu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9451"/>
          <a:stretch>
            <a:fillRect/>
          </a:stretch>
        </p:blipFill>
        <p:spPr bwMode="auto">
          <a:xfrm>
            <a:off x="-41041" y="3378357"/>
            <a:ext cx="4829065" cy="34946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elepulesi_vasarloero_201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616" y="0"/>
            <a:ext cx="4540384" cy="32129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588460" y="4941017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2003: 1,9%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-25830" y="0"/>
            <a:ext cx="2347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Települések…</a:t>
            </a:r>
            <a:endParaRPr lang="hu-HU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677762" y="263691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…</a:t>
            </a:r>
            <a:r>
              <a:rPr lang="hu-HU" b="1" dirty="0" smtClean="0">
                <a:solidFill>
                  <a:srgbClr val="FF0000"/>
                </a:solidFill>
              </a:rPr>
              <a:t>bolt </a:t>
            </a:r>
            <a:r>
              <a:rPr lang="hu-HU" b="1" dirty="0">
                <a:solidFill>
                  <a:srgbClr val="FF0000"/>
                </a:solidFill>
              </a:rPr>
              <a:t>nélkül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251520" y="3742873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…</a:t>
            </a:r>
            <a:r>
              <a:rPr lang="hu-HU" b="1" dirty="0" smtClean="0">
                <a:solidFill>
                  <a:srgbClr val="FF0000"/>
                </a:solidFill>
              </a:rPr>
              <a:t>lakók nélkül?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6078895" y="299753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…</a:t>
            </a:r>
            <a:r>
              <a:rPr lang="hu-HU" b="1" dirty="0" smtClean="0">
                <a:solidFill>
                  <a:srgbClr val="FF0000"/>
                </a:solidFill>
              </a:rPr>
              <a:t>jövedelem </a:t>
            </a:r>
            <a:r>
              <a:rPr lang="hu-HU" b="1" dirty="0">
                <a:solidFill>
                  <a:srgbClr val="FF0000"/>
                </a:solidFill>
              </a:rPr>
              <a:t>nélkül</a:t>
            </a:r>
          </a:p>
        </p:txBody>
      </p:sp>
      <p:sp>
        <p:nvSpPr>
          <p:cNvPr id="5" name="Téglalap 4"/>
          <p:cNvSpPr/>
          <p:nvPr/>
        </p:nvSpPr>
        <p:spPr>
          <a:xfrm>
            <a:off x="7103507" y="3558207"/>
            <a:ext cx="1351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/>
              <a:t>2015: </a:t>
            </a:r>
            <a:r>
              <a:rPr lang="hu-HU" b="1" dirty="0"/>
              <a:t>7,5%</a:t>
            </a:r>
          </a:p>
        </p:txBody>
      </p:sp>
      <p:sp>
        <p:nvSpPr>
          <p:cNvPr id="6" name="Lekerekített téglalap 5"/>
          <p:cNvSpPr/>
          <p:nvPr/>
        </p:nvSpPr>
        <p:spPr>
          <a:xfrm>
            <a:off x="4644008" y="4941168"/>
            <a:ext cx="1351692" cy="3693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Lekerekített téglalap 12"/>
          <p:cNvSpPr/>
          <p:nvPr/>
        </p:nvSpPr>
        <p:spPr>
          <a:xfrm>
            <a:off x="7103467" y="3558207"/>
            <a:ext cx="1351692" cy="3693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8" name="Egyenes összekötő nyíllal 7"/>
          <p:cNvCxnSpPr>
            <a:stCxn id="6" idx="3"/>
          </p:cNvCxnSpPr>
          <p:nvPr/>
        </p:nvCxnSpPr>
        <p:spPr>
          <a:xfrm flipV="1">
            <a:off x="5995700" y="3927690"/>
            <a:ext cx="1944216" cy="119814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/>
          <p:cNvCxnSpPr/>
          <p:nvPr/>
        </p:nvCxnSpPr>
        <p:spPr>
          <a:xfrm>
            <a:off x="4261938" y="2821578"/>
            <a:ext cx="1966246" cy="129062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45342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5" grpId="0"/>
      <p:bldP spid="6" grpId="0" animBg="1"/>
      <p:bldP spid="13" grpId="0" animBg="1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lapértelmezett terv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Alapértelmezett terv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1299</Words>
  <Application>Microsoft Office PowerPoint</Application>
  <PresentationFormat>Diavetítés a képernyőre (4:3 oldalarány)</PresentationFormat>
  <Paragraphs>376</Paragraphs>
  <Slides>18</Slides>
  <Notes>1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18</vt:i4>
      </vt:variant>
    </vt:vector>
  </HeadingPairs>
  <TitlesOfParts>
    <vt:vector size="19" baseType="lpstr">
      <vt:lpstr>Office-téma</vt:lpstr>
      <vt:lpstr>TÉRSÉGEK VERSENYKÉPESSÉGE A TUDÁSGAZDASÁGBAN</vt:lpstr>
      <vt:lpstr>2. dia</vt:lpstr>
      <vt:lpstr>3. dia</vt:lpstr>
      <vt:lpstr>4. dia</vt:lpstr>
      <vt:lpstr>Térségek kihívása: tudásalapú versenyképesség?  </vt:lpstr>
      <vt:lpstr>6. dia</vt:lpstr>
      <vt:lpstr>7. dia</vt:lpstr>
      <vt:lpstr>8. dia</vt:lpstr>
      <vt:lpstr>9. dia</vt:lpstr>
      <vt:lpstr>3. Fejlesztési teendők = differenciáltan!</vt:lpstr>
      <vt:lpstr>11. dia</vt:lpstr>
      <vt:lpstr>Első lépés: „…törvény a tiszta beszéd”</vt:lpstr>
      <vt:lpstr>13. dia</vt:lpstr>
      <vt:lpstr>DIAGNÓZIS: Mikor élhető egy térség? Ha az ott lakóknak fontos területeken nem kritikus a helyzet! </vt:lpstr>
      <vt:lpstr>15. dia</vt:lpstr>
      <vt:lpstr>16. dia</vt:lpstr>
      <vt:lpstr>17. dia</vt:lpstr>
      <vt:lpstr>18.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TÉRSÉGEK VERSENYKÉPESSÉGE A TUDÁSGAZDASÁGBAN</dc:title>
  <dc:creator>Dr. Dinya László</dc:creator>
  <cp:lastModifiedBy>Win7</cp:lastModifiedBy>
  <cp:revision>53</cp:revision>
  <dcterms:created xsi:type="dcterms:W3CDTF">2017-11-08T09:28:53Z</dcterms:created>
  <dcterms:modified xsi:type="dcterms:W3CDTF">2017-11-20T07:01:17Z</dcterms:modified>
</cp:coreProperties>
</file>