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8"/>
  </p:notesMasterIdLst>
  <p:handoutMasterIdLst>
    <p:handoutMasterId r:id="rId29"/>
  </p:handoutMasterIdLst>
  <p:sldIdLst>
    <p:sldId id="379" r:id="rId2"/>
    <p:sldId id="423" r:id="rId3"/>
    <p:sldId id="428" r:id="rId4"/>
    <p:sldId id="457" r:id="rId5"/>
    <p:sldId id="443" r:id="rId6"/>
    <p:sldId id="449" r:id="rId7"/>
    <p:sldId id="441" r:id="rId8"/>
    <p:sldId id="442" r:id="rId9"/>
    <p:sldId id="440" r:id="rId10"/>
    <p:sldId id="439" r:id="rId11"/>
    <p:sldId id="424" r:id="rId12"/>
    <p:sldId id="431" r:id="rId13"/>
    <p:sldId id="432" r:id="rId14"/>
    <p:sldId id="433" r:id="rId15"/>
    <p:sldId id="417" r:id="rId16"/>
    <p:sldId id="438" r:id="rId17"/>
    <p:sldId id="437" r:id="rId18"/>
    <p:sldId id="444" r:id="rId19"/>
    <p:sldId id="455" r:id="rId20"/>
    <p:sldId id="456" r:id="rId21"/>
    <p:sldId id="446" r:id="rId22"/>
    <p:sldId id="447" r:id="rId23"/>
    <p:sldId id="448" r:id="rId24"/>
    <p:sldId id="452" r:id="rId25"/>
    <p:sldId id="453" r:id="rId26"/>
    <p:sldId id="445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3366"/>
    <a:srgbClr val="CC0000"/>
    <a:srgbClr val="FFD85D"/>
    <a:srgbClr val="008000"/>
    <a:srgbClr val="CC9900"/>
    <a:srgbClr val="78EEFE"/>
    <a:srgbClr val="F7FDAD"/>
    <a:srgbClr val="800000"/>
    <a:srgbClr val="D5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581" autoAdjust="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92A69F46-5CAA-48F3-BC3C-317CB120F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D542901A-88D7-4555-B460-B638FF1491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1F22CF2F-B4A8-4811-BBB9-0C97417946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5">
            <a:extLst>
              <a:ext uri="{FF2B5EF4-FFF2-40B4-BE49-F238E27FC236}">
                <a16:creationId xmlns:a16="http://schemas.microsoft.com/office/drawing/2014/main" id="{BA7A107C-6942-4941-833D-ACCC96F798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BA2DE1-C550-486B-A8F1-5F64376F311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8FACDDA6-ADA3-478E-BA32-BB97EB87F8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70747CC8-F6E9-491F-88DD-C13F9EAB4A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607181-11BE-44E2-A1E7-A1E85AC9F0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F8D0FCB-2D37-4C58-BBBF-8E669EF149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E6787F99-2A06-4EFE-8489-4442F08E52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BB288BC4-9E5A-4474-BB62-50DFEE2E2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B894ACD-4E80-4ABC-80BD-426B9420D94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9857B6A-8025-420B-9678-C81D71528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E9A4F-FE9B-4561-973B-43F68BF53E11}" type="slidenum">
              <a:rPr lang="en-US" altLang="hu-HU"/>
              <a:pPr>
                <a:spcBef>
                  <a:spcPct val="0"/>
                </a:spcBef>
              </a:pPr>
              <a:t>1</a:t>
            </a:fld>
            <a:endParaRPr lang="en-US" altLang="hu-HU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AE493B4-E40C-498A-8DE5-AD27E2C17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A21EA1B-9C11-4B53-8187-6F8B9E1CB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10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6862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11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4980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12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4997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13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3902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14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8641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15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1526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16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51374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17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17758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18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27115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19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4406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18614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20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73902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21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7447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22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1262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23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67080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24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39188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25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19141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26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8639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3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7404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4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1924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5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8911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6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1019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7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7402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8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0661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2DEDC7-B4F7-4D12-B8DA-3936A5C4C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1CA40D-40F6-4BB1-9FE5-6205F897AC33}" type="slidenum">
              <a:rPr lang="en-US" altLang="hu-HU" sz="1200"/>
              <a:pPr eaLnBrk="1" hangingPunct="1"/>
              <a:t>9</a:t>
            </a:fld>
            <a:endParaRPr lang="en-US" altLang="hu-H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0CC7B2E-9370-4175-816E-1F656A364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5EB45C-7617-4E7A-A264-35768A19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3026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2B3C0-9088-4FAD-B4B7-C7379AEAC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500F6-A390-4CD1-8617-7A158FD4B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28828-D5A2-4663-8782-7FC488881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7255-5D14-408B-B97A-5EDF680A4E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504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1992C9-FAE3-45BA-A78D-F1E26A17D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B255EC-AC76-471C-B254-58BF677E9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61E9B-B7A8-4C9C-BA4D-5A58E49D4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B94C-0DA0-414D-95F6-498842FFF9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54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F774D-15E9-4BDB-B90D-214A1E540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34E145-7FF9-4EE0-9075-AFDC0A629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0D4F40-AC43-49DA-B40E-D052951BE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B821-1395-4DC3-93AE-8B8B93B6E3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881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C4B746-45EF-401A-BB1B-5D043E900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E1CFCA-37E2-4DAE-8A83-48E913DC5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61DB574-9830-45EB-B520-1CCEDF3FD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38D4-0A69-4089-B4BD-3F23611FBA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638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A077E2-EBB0-42B2-94FA-C2C23AEDC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1DC030-A3EB-4BDF-B3B9-B86EC3E4F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CFFED-8820-45AE-98D7-3ABCE30A7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DD43-0E6A-493F-985B-C8F7DBA127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183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2AD1D4-C3B5-47B7-B60F-B509EFC11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E31161-A045-4777-9FFF-B472BF807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24275-9CFC-4197-858D-5DD551581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6393-AF11-4CE5-AABF-D1B8D9F3C4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484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6C2F2-7FF1-4E85-8287-95A23745D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22E92-B97F-4B62-9F67-B63858308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28521-1D36-4B19-BF18-3E080FFAF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B00F-463F-4619-B671-2A5E97143A8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97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9C7C25-0021-4E64-AE83-36B46871F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D6B6BF-7D69-4D33-B5B4-6D6A34A4A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6DCA3D-7174-4BAA-9937-7E4D3C5E5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8C8D-40C4-42A7-A124-C18B1E83596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9445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05473-1AD8-4F6E-88E3-8F1AC125A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F43BF-285C-47EC-AEDC-D8D8933FF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1330D-971B-4FC6-BBBC-DC4CE0F50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FF70-4FEA-46C1-AB0E-68276C02CDD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805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AC1BEC-80E6-449F-A80F-58E53B6AF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E1B707-11ED-41C1-841F-4A2DA7A22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461A05-8C13-4992-9B56-46E6F9618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8838-5A98-4591-87E4-5345CD9A3B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45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2041D2-8870-47A5-B9B8-33E62C685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4016FD-C842-4A4B-8351-3220AF401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E9E301-7060-410C-BF84-E6B832ED8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AA54-BD60-4138-9607-28F87D45E6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96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43E890-282F-45CC-B244-9BD3B2033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2D4BD3-969F-4BBD-AF39-097BC2A00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42A536-E562-486A-8180-ABCCC229F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04FB-A72E-4BA7-A871-EEBA4BE352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88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93557-9F3A-4103-8993-DF819BA8E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6B2E4-356E-4CCF-8CD0-A42A12859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285E6-99DF-4BD4-9B82-E74394A62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D8C8-92E8-4112-9CBB-3C23F7CE87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96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9C869-F44C-4E1B-B8D0-8613961CC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ED260-25CD-42CC-82DD-22CC99AAC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C62F8-12E3-447E-B47C-E39A72CC4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0197-5514-4A46-A0EE-16F82B112D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405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E6F4E9-5C33-4E53-9753-0777D4D5B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6E76A0-9CB5-4689-BD69-02828517E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43A5272D-E8FA-43F7-B77C-764EBEDE5A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3EB0779-0391-44AA-B29C-43309EEF6C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42AFE41-F713-4223-A49C-4481BA5438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BF7E62-88C0-4D66-B9F1-9C3FD274B5D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51.JPG"/><Relationship Id="rId3" Type="http://schemas.openxmlformats.org/officeDocument/2006/relationships/image" Target="../media/image42.JPG"/><Relationship Id="rId7" Type="http://schemas.openxmlformats.org/officeDocument/2006/relationships/image" Target="../media/image25.png"/><Relationship Id="rId12" Type="http://schemas.openxmlformats.org/officeDocument/2006/relationships/image" Target="../media/image50.JPG"/><Relationship Id="rId17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G"/><Relationship Id="rId11" Type="http://schemas.openxmlformats.org/officeDocument/2006/relationships/image" Target="../media/image49.JPG"/><Relationship Id="rId5" Type="http://schemas.openxmlformats.org/officeDocument/2006/relationships/image" Target="../media/image44.JPG"/><Relationship Id="rId15" Type="http://schemas.openxmlformats.org/officeDocument/2006/relationships/image" Target="../media/image53.JPG"/><Relationship Id="rId10" Type="http://schemas.openxmlformats.org/officeDocument/2006/relationships/image" Target="../media/image48.JPG"/><Relationship Id="rId4" Type="http://schemas.openxmlformats.org/officeDocument/2006/relationships/image" Target="../media/image43.JPG"/><Relationship Id="rId9" Type="http://schemas.openxmlformats.org/officeDocument/2006/relationships/image" Target="../media/image47.JPG"/><Relationship Id="rId1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13" Type="http://schemas.openxmlformats.org/officeDocument/2006/relationships/image" Target="../media/image89.JPG"/><Relationship Id="rId18" Type="http://schemas.openxmlformats.org/officeDocument/2006/relationships/image" Target="../media/image94.JPG"/><Relationship Id="rId3" Type="http://schemas.openxmlformats.org/officeDocument/2006/relationships/image" Target="../media/image41.JPG"/><Relationship Id="rId7" Type="http://schemas.openxmlformats.org/officeDocument/2006/relationships/image" Target="../media/image83.JPG"/><Relationship Id="rId12" Type="http://schemas.openxmlformats.org/officeDocument/2006/relationships/image" Target="../media/image88.JPG"/><Relationship Id="rId17" Type="http://schemas.openxmlformats.org/officeDocument/2006/relationships/image" Target="../media/image93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2.JPG"/><Relationship Id="rId20" Type="http://schemas.openxmlformats.org/officeDocument/2006/relationships/image" Target="../media/image9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JPG"/><Relationship Id="rId11" Type="http://schemas.openxmlformats.org/officeDocument/2006/relationships/image" Target="../media/image87.JPG"/><Relationship Id="rId5" Type="http://schemas.openxmlformats.org/officeDocument/2006/relationships/image" Target="../media/image81.JPG"/><Relationship Id="rId15" Type="http://schemas.openxmlformats.org/officeDocument/2006/relationships/image" Target="../media/image91.JPG"/><Relationship Id="rId10" Type="http://schemas.openxmlformats.org/officeDocument/2006/relationships/image" Target="../media/image86.JPG"/><Relationship Id="rId19" Type="http://schemas.openxmlformats.org/officeDocument/2006/relationships/image" Target="../media/image95.JPG"/><Relationship Id="rId4" Type="http://schemas.openxmlformats.org/officeDocument/2006/relationships/image" Target="../media/image80.JPG"/><Relationship Id="rId9" Type="http://schemas.openxmlformats.org/officeDocument/2006/relationships/image" Target="../media/image85.JPG"/><Relationship Id="rId14" Type="http://schemas.openxmlformats.org/officeDocument/2006/relationships/image" Target="../media/image9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101.JPG"/><Relationship Id="rId3" Type="http://schemas.openxmlformats.org/officeDocument/2006/relationships/image" Target="../media/image97.JPG"/><Relationship Id="rId7" Type="http://schemas.openxmlformats.org/officeDocument/2006/relationships/image" Target="../media/image85.JP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JPG"/><Relationship Id="rId11" Type="http://schemas.openxmlformats.org/officeDocument/2006/relationships/image" Target="../media/image100.JPG"/><Relationship Id="rId5" Type="http://schemas.openxmlformats.org/officeDocument/2006/relationships/image" Target="../media/image88.JPG"/><Relationship Id="rId15" Type="http://schemas.openxmlformats.org/officeDocument/2006/relationships/image" Target="../media/image87.JPG"/><Relationship Id="rId10" Type="http://schemas.openxmlformats.org/officeDocument/2006/relationships/image" Target="../media/image99.JPG"/><Relationship Id="rId4" Type="http://schemas.openxmlformats.org/officeDocument/2006/relationships/image" Target="../media/image80.JPG"/><Relationship Id="rId9" Type="http://schemas.openxmlformats.org/officeDocument/2006/relationships/image" Target="../media/image98.JPG"/><Relationship Id="rId14" Type="http://schemas.openxmlformats.org/officeDocument/2006/relationships/image" Target="../media/image10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JPG"/><Relationship Id="rId11" Type="http://schemas.openxmlformats.org/officeDocument/2006/relationships/image" Target="../media/image120.JPG"/><Relationship Id="rId5" Type="http://schemas.openxmlformats.org/officeDocument/2006/relationships/image" Target="../media/image116.JPG"/><Relationship Id="rId10" Type="http://schemas.openxmlformats.org/officeDocument/2006/relationships/image" Target="../media/image113.JPG"/><Relationship Id="rId4" Type="http://schemas.openxmlformats.org/officeDocument/2006/relationships/image" Target="../media/image115.JPG"/><Relationship Id="rId9" Type="http://schemas.openxmlformats.org/officeDocument/2006/relationships/image" Target="../media/image1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3.JPG"/><Relationship Id="rId4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7.pn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EA3842B-9C62-4A75-A97A-7D31DD1DA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28066B9D-F800-4CB1-9797-7C6F2DDD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575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 dirty="0"/>
          </a:p>
        </p:txBody>
      </p:sp>
      <p:sp>
        <p:nvSpPr>
          <p:cNvPr id="4100" name="Szövegdoboz 11">
            <a:extLst>
              <a:ext uri="{FF2B5EF4-FFF2-40B4-BE49-F238E27FC236}">
                <a16:creationId xmlns:a16="http://schemas.microsoft.com/office/drawing/2014/main" id="{707351A2-5A33-4A09-A054-9F286095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77704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Spin evolution of compact binaries from post-Newtonian secular dynamics</a:t>
            </a:r>
            <a:endParaRPr lang="en-US" sz="5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E67313E-FEE8-4F87-B578-454F6DB888A3}"/>
              </a:ext>
            </a:extLst>
          </p:cNvPr>
          <p:cNvSpPr txBox="1"/>
          <p:nvPr/>
        </p:nvSpPr>
        <p:spPr>
          <a:xfrm>
            <a:off x="1690043" y="3772197"/>
            <a:ext cx="537518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Zoltán Keresztes,</a:t>
            </a:r>
          </a:p>
          <a:p>
            <a:pPr algn="ctr" eaLnBrk="1" hangingPunct="1">
              <a:defRPr/>
            </a:pPr>
            <a:r>
              <a:rPr lang="hu-H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Márton Tápai, László Á. Gergely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85DB9B5-1964-4786-95C7-EEBD9660851A}"/>
              </a:ext>
            </a:extLst>
          </p:cNvPr>
          <p:cNvSpPr txBox="1"/>
          <p:nvPr/>
        </p:nvSpPr>
        <p:spPr>
          <a:xfrm>
            <a:off x="2167332" y="5169386"/>
            <a:ext cx="485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University of Szeged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Department of Theoretical Physics,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Department of Experimental Physics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Spin evolution equations</a:t>
            </a:r>
            <a:endParaRPr lang="en-US" sz="42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A0B9C81-2BA0-4F56-8044-574EA09BAB45}"/>
              </a:ext>
            </a:extLst>
          </p:cNvPr>
          <p:cNvSpPr/>
          <p:nvPr/>
        </p:nvSpPr>
        <p:spPr>
          <a:xfrm>
            <a:off x="8748464" y="715156"/>
            <a:ext cx="402566" cy="4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F8B4E510-DC20-4EB5-B0CC-0609973ACAE5}"/>
              </a:ext>
            </a:extLst>
          </p:cNvPr>
          <p:cNvSpPr/>
          <p:nvPr/>
        </p:nvSpPr>
        <p:spPr>
          <a:xfrm>
            <a:off x="3865988" y="1435235"/>
            <a:ext cx="618590" cy="93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F448DB05-40AC-4F64-BB48-1113343A837C}"/>
              </a:ext>
            </a:extLst>
          </p:cNvPr>
          <p:cNvSpPr/>
          <p:nvPr/>
        </p:nvSpPr>
        <p:spPr>
          <a:xfrm>
            <a:off x="4033542" y="4180910"/>
            <a:ext cx="162000" cy="28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2C883618-A56B-499F-BFD4-C8943EE86613}"/>
              </a:ext>
            </a:extLst>
          </p:cNvPr>
          <p:cNvSpPr/>
          <p:nvPr/>
        </p:nvSpPr>
        <p:spPr>
          <a:xfrm>
            <a:off x="1275368" y="4221088"/>
            <a:ext cx="144000" cy="28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ECBD556-C24C-4D22-B7E3-55C0B3F1E980}"/>
              </a:ext>
            </a:extLst>
          </p:cNvPr>
          <p:cNvSpPr txBox="1"/>
          <p:nvPr/>
        </p:nvSpPr>
        <p:spPr>
          <a:xfrm>
            <a:off x="107504" y="1279793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G=c=1 units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3554F7CD-821E-4F46-A9A1-751B77483FD2}"/>
              </a:ext>
            </a:extLst>
          </p:cNvPr>
          <p:cNvSpPr txBox="1"/>
          <p:nvPr/>
        </p:nvSpPr>
        <p:spPr>
          <a:xfrm>
            <a:off x="-36512" y="650492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L. E. </a:t>
            </a:r>
            <a:r>
              <a:rPr lang="hu-HU" sz="1000" dirty="0" err="1"/>
              <a:t>Kidder</a:t>
            </a:r>
            <a:r>
              <a:rPr lang="hu-HU" sz="1000" dirty="0"/>
              <a:t>, </a:t>
            </a:r>
            <a:r>
              <a:rPr lang="hu-HU" sz="1000" dirty="0" err="1"/>
              <a:t>Phys</a:t>
            </a:r>
            <a:r>
              <a:rPr lang="hu-HU" sz="1000" dirty="0"/>
              <a:t>. </a:t>
            </a:r>
            <a:r>
              <a:rPr lang="hu-HU" sz="1000" dirty="0" err="1"/>
              <a:t>Rev</a:t>
            </a:r>
            <a:r>
              <a:rPr lang="hu-HU" sz="1000" dirty="0"/>
              <a:t>. D </a:t>
            </a:r>
            <a:r>
              <a:rPr lang="hu-HU" sz="1000" b="1" dirty="0"/>
              <a:t>52</a:t>
            </a:r>
            <a:r>
              <a:rPr lang="hu-HU" sz="1000" dirty="0"/>
              <a:t>, 821 (1995).</a:t>
            </a:r>
          </a:p>
          <a:p>
            <a:r>
              <a:rPr lang="hu-HU" sz="1000" dirty="0"/>
              <a:t>E Poisson, </a:t>
            </a:r>
            <a:r>
              <a:rPr lang="hu-HU" sz="1000" dirty="0" err="1"/>
              <a:t>Phys</a:t>
            </a:r>
            <a:r>
              <a:rPr lang="hu-HU" sz="1000" dirty="0"/>
              <a:t>. </a:t>
            </a:r>
            <a:r>
              <a:rPr lang="hu-HU" sz="1000" dirty="0" err="1"/>
              <a:t>Rev</a:t>
            </a:r>
            <a:r>
              <a:rPr lang="hu-HU" sz="1000" dirty="0"/>
              <a:t>. D </a:t>
            </a:r>
            <a:r>
              <a:rPr lang="hu-HU" sz="1000" b="1" dirty="0"/>
              <a:t>57</a:t>
            </a:r>
            <a:r>
              <a:rPr lang="hu-HU" sz="1000" dirty="0"/>
              <a:t>, 5287 (1998).</a:t>
            </a:r>
          </a:p>
          <a:p>
            <a:r>
              <a:rPr lang="hu-HU" sz="1000" dirty="0"/>
              <a:t>LÁ Gergely, Z Keresztes, </a:t>
            </a:r>
            <a:r>
              <a:rPr lang="hu-HU" sz="1000" dirty="0" err="1"/>
              <a:t>Phys</a:t>
            </a:r>
            <a:r>
              <a:rPr lang="hu-HU" sz="1000" dirty="0"/>
              <a:t> </a:t>
            </a:r>
            <a:r>
              <a:rPr lang="hu-HU" sz="1000" dirty="0" err="1"/>
              <a:t>Rev</a:t>
            </a:r>
            <a:r>
              <a:rPr lang="hu-HU" sz="1000" dirty="0"/>
              <a:t> D </a:t>
            </a:r>
            <a:r>
              <a:rPr lang="hu-HU" sz="1000" b="1" dirty="0"/>
              <a:t>67</a:t>
            </a:r>
            <a:r>
              <a:rPr lang="hu-HU" sz="1000" dirty="0"/>
              <a:t>, 024020 (2003).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7DE20863-9182-46F4-8E87-B474D627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0" y="1700808"/>
            <a:ext cx="3941148" cy="51937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EF5A91FC-CF39-4F01-89AC-2ACD6675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3" y="908720"/>
            <a:ext cx="2800679" cy="710031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CAD0D28E-CB00-4C01-984F-1C54F8243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72" y="1556792"/>
            <a:ext cx="3304736" cy="683258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55E1234E-1A8A-4ACC-B1A6-558C08562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810885" cy="663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31EA5094-2968-4B82-A5DB-8510ED1C4050}"/>
                  </a:ext>
                </a:extLst>
              </p:cNvPr>
              <p:cNvSpPr txBox="1"/>
              <p:nvPr/>
            </p:nvSpPr>
            <p:spPr>
              <a:xfrm>
                <a:off x="8313541" y="1340768"/>
                <a:ext cx="722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i="1" dirty="0" err="1">
                    <a:latin typeface="Cambria Math" panose="02040503050406030204" pitchFamily="18" charset="0"/>
                  </a:rPr>
                  <a:t>i</a:t>
                </a:r>
                <a:r>
                  <a:rPr lang="hu-HU" b="0" i="1" dirty="0" err="1">
                    <a:latin typeface="Cambria Math" panose="02040503050406030204" pitchFamily="18" charset="0"/>
                  </a:rPr>
                  <a:t>,j</a:t>
                </a:r>
                <a:r>
                  <a:rPr lang="hu-HU" b="0" i="1" dirty="0">
                    <a:latin typeface="Cambria Math" panose="02040503050406030204" pitchFamily="18" charset="0"/>
                  </a:rPr>
                  <a:t>=1,2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31EA5094-2968-4B82-A5DB-8510ED1C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41" y="1340768"/>
                <a:ext cx="722955" cy="615553"/>
              </a:xfrm>
              <a:prstGeom prst="rect">
                <a:avLst/>
              </a:prstGeom>
              <a:blipFill>
                <a:blip r:embed="rId7"/>
                <a:stretch>
                  <a:fillRect l="-22034" t="-12871" r="-21186" b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églalap 14">
            <a:extLst>
              <a:ext uri="{FF2B5EF4-FFF2-40B4-BE49-F238E27FC236}">
                <a16:creationId xmlns:a16="http://schemas.microsoft.com/office/drawing/2014/main" id="{C03F6E3F-DB90-4A48-B624-2E778B4F6497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C294AC8-008F-40A3-B922-DEBA4B385490}"/>
              </a:ext>
            </a:extLst>
          </p:cNvPr>
          <p:cNvSpPr txBox="1"/>
          <p:nvPr/>
        </p:nvSpPr>
        <p:spPr>
          <a:xfrm>
            <a:off x="35496" y="3100898"/>
            <a:ext cx="478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+mj-lt"/>
              </a:rPr>
              <a:t>Constant of motion: Total angular momentum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C592AF-A824-45A2-A4DD-7EC407CA6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98764"/>
            <a:ext cx="2244103" cy="48931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179951F-405A-40FA-B28E-DE80EE5CF9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330469"/>
            <a:ext cx="1820992" cy="37675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D0046C5-570B-47E4-88DA-8411CA645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" y="4221088"/>
            <a:ext cx="1694584" cy="40011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834B7BD-9454-4F38-A386-D7E8359A9F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" y="4725144"/>
            <a:ext cx="1762685" cy="37675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126DE33-D699-4EC2-9238-893276A08A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" y="5877272"/>
            <a:ext cx="4948532" cy="592343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F27087F-7300-4FF8-BBAC-04BF64534D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" y="3573016"/>
            <a:ext cx="3253384" cy="50608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8FF6F4D-1A34-4D09-BAAC-CBA346CA15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93096"/>
            <a:ext cx="4689698" cy="88845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3089B78-7980-4C93-9B5A-50311588F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57" y="5256867"/>
            <a:ext cx="1855411" cy="476389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EB5E3357-E9F4-40C0-83E6-4E9C73DA66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3929"/>
            <a:ext cx="1577051" cy="507399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C473981D-ADFC-450B-B21B-DF1E1AEE83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32912"/>
            <a:ext cx="2761437" cy="462322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30DED9D4-2EBD-4AB9-A5D9-0BD541CFACD2}"/>
              </a:ext>
            </a:extLst>
          </p:cNvPr>
          <p:cNvSpPr txBox="1"/>
          <p:nvPr/>
        </p:nvSpPr>
        <p:spPr>
          <a:xfrm>
            <a:off x="4355976" y="3885175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432927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Variables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grpSp>
        <p:nvGrpSpPr>
          <p:cNvPr id="107" name="Csoportba foglalás 106">
            <a:extLst>
              <a:ext uri="{FF2B5EF4-FFF2-40B4-BE49-F238E27FC236}">
                <a16:creationId xmlns:a16="http://schemas.microsoft.com/office/drawing/2014/main" id="{EED709E6-FBE5-4E6C-AE25-1BA6F556B07A}"/>
              </a:ext>
            </a:extLst>
          </p:cNvPr>
          <p:cNvGrpSpPr/>
          <p:nvPr/>
        </p:nvGrpSpPr>
        <p:grpSpPr>
          <a:xfrm>
            <a:off x="3699626" y="1124744"/>
            <a:ext cx="5336870" cy="5237067"/>
            <a:chOff x="-548846" y="712214"/>
            <a:chExt cx="5336870" cy="5237067"/>
          </a:xfrm>
        </p:grpSpPr>
        <p:cxnSp>
          <p:nvCxnSpPr>
            <p:cNvPr id="72" name="Egyenes összekötő 71">
              <a:extLst>
                <a:ext uri="{FF2B5EF4-FFF2-40B4-BE49-F238E27FC236}">
                  <a16:creationId xmlns:a16="http://schemas.microsoft.com/office/drawing/2014/main" id="{D2435B8E-DC8B-4FC5-BEC0-4114A01DE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74" y="5304707"/>
              <a:ext cx="133888" cy="2971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Csoportba foglalás 65">
              <a:extLst>
                <a:ext uri="{FF2B5EF4-FFF2-40B4-BE49-F238E27FC236}">
                  <a16:creationId xmlns:a16="http://schemas.microsoft.com/office/drawing/2014/main" id="{273A6C18-A3B8-4316-85C8-3CED854957B0}"/>
                </a:ext>
              </a:extLst>
            </p:cNvPr>
            <p:cNvGrpSpPr/>
            <p:nvPr/>
          </p:nvGrpSpPr>
          <p:grpSpPr>
            <a:xfrm>
              <a:off x="-548846" y="1016230"/>
              <a:ext cx="5336870" cy="4933051"/>
              <a:chOff x="1030274" y="1157465"/>
              <a:chExt cx="5336870" cy="4933051"/>
            </a:xfrm>
          </p:grpSpPr>
          <p:cxnSp>
            <p:nvCxnSpPr>
              <p:cNvPr id="11" name="Egyenes összekötő 10">
                <a:extLst>
                  <a:ext uri="{FF2B5EF4-FFF2-40B4-BE49-F238E27FC236}">
                    <a16:creationId xmlns:a16="http://schemas.microsoft.com/office/drawing/2014/main" id="{A76BC5DD-DE7F-41D2-AF09-2E009D13DAE9}"/>
                  </a:ext>
                </a:extLst>
              </p:cNvPr>
              <p:cNvCxnSpPr/>
              <p:nvPr/>
            </p:nvCxnSpPr>
            <p:spPr>
              <a:xfrm>
                <a:off x="1763688" y="5733256"/>
                <a:ext cx="32403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>
                <a:extLst>
                  <a:ext uri="{FF2B5EF4-FFF2-40B4-BE49-F238E27FC236}">
                    <a16:creationId xmlns:a16="http://schemas.microsoft.com/office/drawing/2014/main" id="{B3191363-7FDF-41B6-962C-3DDCC117B418}"/>
                  </a:ext>
                </a:extLst>
              </p:cNvPr>
              <p:cNvCxnSpPr/>
              <p:nvPr/>
            </p:nvCxnSpPr>
            <p:spPr>
              <a:xfrm flipV="1">
                <a:off x="5004048" y="3536937"/>
                <a:ext cx="1080120" cy="21963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16">
                <a:extLst>
                  <a:ext uri="{FF2B5EF4-FFF2-40B4-BE49-F238E27FC236}">
                    <a16:creationId xmlns:a16="http://schemas.microsoft.com/office/drawing/2014/main" id="{155C8BFE-4007-4940-BD0C-0CA4F7438695}"/>
                  </a:ext>
                </a:extLst>
              </p:cNvPr>
              <p:cNvCxnSpPr/>
              <p:nvPr/>
            </p:nvCxnSpPr>
            <p:spPr>
              <a:xfrm flipH="1">
                <a:off x="5652120" y="3536937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>
                <a:extLst>
                  <a:ext uri="{FF2B5EF4-FFF2-40B4-BE49-F238E27FC236}">
                    <a16:creationId xmlns:a16="http://schemas.microsoft.com/office/drawing/2014/main" id="{EC5B4550-1466-4C18-A134-70978CDBF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3536937"/>
                <a:ext cx="1080120" cy="21963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gyenes összekötő 39">
                <a:extLst>
                  <a:ext uri="{FF2B5EF4-FFF2-40B4-BE49-F238E27FC236}">
                    <a16:creationId xmlns:a16="http://schemas.microsoft.com/office/drawing/2014/main" id="{BA1DD869-E0A1-4C85-B00D-68A9B389D8ED}"/>
                  </a:ext>
                </a:extLst>
              </p:cNvPr>
              <p:cNvCxnSpPr/>
              <p:nvPr/>
            </p:nvCxnSpPr>
            <p:spPr>
              <a:xfrm>
                <a:off x="3707904" y="3533402"/>
                <a:ext cx="194421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>
                <a:extLst>
                  <a:ext uri="{FF2B5EF4-FFF2-40B4-BE49-F238E27FC236}">
                    <a16:creationId xmlns:a16="http://schemas.microsoft.com/office/drawing/2014/main" id="{906D8744-01AB-4D5F-BC4D-119066F64D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4956904"/>
                <a:ext cx="3240360" cy="1133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7DBCEB01-FD23-41FC-A81B-177C799FD1B2}"/>
                  </a:ext>
                </a:extLst>
              </p:cNvPr>
              <p:cNvCxnSpPr/>
              <p:nvPr/>
            </p:nvCxnSpPr>
            <p:spPr>
              <a:xfrm flipV="1">
                <a:off x="5004048" y="2708920"/>
                <a:ext cx="1080120" cy="2247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75017D2-8032-49A4-A552-6FDCD33DD440}"/>
                  </a:ext>
                </a:extLst>
              </p:cNvPr>
              <p:cNvCxnSpPr/>
              <p:nvPr/>
            </p:nvCxnSpPr>
            <p:spPr>
              <a:xfrm flipH="1">
                <a:off x="3803948" y="2708920"/>
                <a:ext cx="2280220" cy="8181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FD5529F4-D046-40E2-A21A-C12ED7D2D829}"/>
                  </a:ext>
                </a:extLst>
              </p:cNvPr>
              <p:cNvCxnSpPr>
                <a:cxnSpLocks/>
              </p:cNvCxnSpPr>
              <p:nvPr/>
            </p:nvCxnSpPr>
            <p:spPr>
              <a:xfrm rot="21480000" flipV="1">
                <a:off x="1763688" y="5758380"/>
                <a:ext cx="169632" cy="3321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57">
                <a:extLst>
                  <a:ext uri="{FF2B5EF4-FFF2-40B4-BE49-F238E27FC236}">
                    <a16:creationId xmlns:a16="http://schemas.microsoft.com/office/drawing/2014/main" id="{BBA05D9E-28AC-4AD3-9768-5BB0BA985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3320" y="3832912"/>
                <a:ext cx="910488" cy="1910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gyenes összekötő 59">
                <a:extLst>
                  <a:ext uri="{FF2B5EF4-FFF2-40B4-BE49-F238E27FC236}">
                    <a16:creationId xmlns:a16="http://schemas.microsoft.com/office/drawing/2014/main" id="{80E7174C-48A6-4842-A93B-AB6D5BD10707}"/>
                  </a:ext>
                </a:extLst>
              </p:cNvPr>
              <p:cNvCxnSpPr/>
              <p:nvPr/>
            </p:nvCxnSpPr>
            <p:spPr>
              <a:xfrm flipV="1">
                <a:off x="2843808" y="3527054"/>
                <a:ext cx="960140" cy="3058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nyíllal 61">
                <a:extLst>
                  <a:ext uri="{FF2B5EF4-FFF2-40B4-BE49-F238E27FC236}">
                    <a16:creationId xmlns:a16="http://schemas.microsoft.com/office/drawing/2014/main" id="{4C1A48B8-B70C-4A4D-B6DD-9EAFB0B97F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0911" y="1628800"/>
                <a:ext cx="825038" cy="2492144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4" name="Egyenes összekötő nyíllal 7173">
                <a:extLst>
                  <a:ext uri="{FF2B5EF4-FFF2-40B4-BE49-F238E27FC236}">
                    <a16:creationId xmlns:a16="http://schemas.microsoft.com/office/drawing/2014/main" id="{6DD504D9-F3B5-44F2-AC13-CF82131AAB4C}"/>
                  </a:ext>
                </a:extLst>
              </p:cNvPr>
              <p:cNvCxnSpPr/>
              <p:nvPr/>
            </p:nvCxnSpPr>
            <p:spPr>
              <a:xfrm flipV="1">
                <a:off x="3520017" y="1426844"/>
                <a:ext cx="0" cy="2708168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7" name="Egyenes összekötő nyíllal 7186">
                <a:extLst>
                  <a:ext uri="{FF2B5EF4-FFF2-40B4-BE49-F238E27FC236}">
                    <a16:creationId xmlns:a16="http://schemas.microsoft.com/office/drawing/2014/main" id="{4E1E03A2-A4E9-4817-A567-23DAB228E546}"/>
                  </a:ext>
                </a:extLst>
              </p:cNvPr>
              <p:cNvCxnSpPr/>
              <p:nvPr/>
            </p:nvCxnSpPr>
            <p:spPr>
              <a:xfrm flipV="1">
                <a:off x="3520017" y="2564904"/>
                <a:ext cx="835959" cy="157010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9" name="Egyenes összekötő nyíllal 7188">
                <a:extLst>
                  <a:ext uri="{FF2B5EF4-FFF2-40B4-BE49-F238E27FC236}">
                    <a16:creationId xmlns:a16="http://schemas.microsoft.com/office/drawing/2014/main" id="{8E831705-5DD4-4700-9AB6-2A567837427F}"/>
                  </a:ext>
                </a:extLst>
              </p:cNvPr>
              <p:cNvCxnSpPr/>
              <p:nvPr/>
            </p:nvCxnSpPr>
            <p:spPr>
              <a:xfrm flipV="1">
                <a:off x="3520017" y="1844824"/>
                <a:ext cx="2024091" cy="227612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1" name="Egyenes összekötő nyíllal 7190">
                <a:extLst>
                  <a:ext uri="{FF2B5EF4-FFF2-40B4-BE49-F238E27FC236}">
                    <a16:creationId xmlns:a16="http://schemas.microsoft.com/office/drawing/2014/main" id="{4076EB48-C51B-4628-AFE0-6059F770B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360041" cy="1210300"/>
              </a:xfrm>
              <a:prstGeom prst="straightConnector1">
                <a:avLst/>
              </a:prstGeom>
              <a:ln w="2540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5" name="Egyenes összekötő nyíllal 7194">
                <a:extLst>
                  <a:ext uri="{FF2B5EF4-FFF2-40B4-BE49-F238E27FC236}">
                    <a16:creationId xmlns:a16="http://schemas.microsoft.com/office/drawing/2014/main" id="{C3404651-20F5-43F7-96E0-DE6A8AC1B1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3808" y="4135012"/>
                <a:ext cx="676210" cy="140589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9" name="Egyenes összekötő nyíllal 7208">
                <a:extLst>
                  <a:ext uri="{FF2B5EF4-FFF2-40B4-BE49-F238E27FC236}">
                    <a16:creationId xmlns:a16="http://schemas.microsoft.com/office/drawing/2014/main" id="{1342954E-8E9C-44E3-88E0-5A8638059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1159995" cy="605150"/>
              </a:xfrm>
              <a:prstGeom prst="straightConnector1">
                <a:avLst/>
              </a:prstGeom>
              <a:ln w="254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2" name="Egyenes összekötő nyíllal 7211">
                <a:extLst>
                  <a:ext uri="{FF2B5EF4-FFF2-40B4-BE49-F238E27FC236}">
                    <a16:creationId xmlns:a16="http://schemas.microsoft.com/office/drawing/2014/main" id="{F67FD17D-FBA6-4756-B1F2-D12D991DC877}"/>
                  </a:ext>
                </a:extLst>
              </p:cNvPr>
              <p:cNvCxnSpPr/>
              <p:nvPr/>
            </p:nvCxnSpPr>
            <p:spPr>
              <a:xfrm flipH="1">
                <a:off x="2375756" y="4120944"/>
                <a:ext cx="1116125" cy="1108256"/>
              </a:xfrm>
              <a:prstGeom prst="straightConnector1">
                <a:avLst/>
              </a:prstGeom>
              <a:ln w="25400">
                <a:solidFill>
                  <a:srgbClr val="FFD85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4" name="Egyenes összekötő 7213">
                <a:extLst>
                  <a:ext uri="{FF2B5EF4-FFF2-40B4-BE49-F238E27FC236}">
                    <a16:creationId xmlns:a16="http://schemas.microsoft.com/office/drawing/2014/main" id="{6CFF188A-38E8-433F-9144-C242B5385169}"/>
                  </a:ext>
                </a:extLst>
              </p:cNvPr>
              <p:cNvCxnSpPr/>
              <p:nvPr/>
            </p:nvCxnSpPr>
            <p:spPr>
              <a:xfrm>
                <a:off x="3520017" y="4106876"/>
                <a:ext cx="1424041" cy="316643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6" name="Egyenes összekötő 7215">
                <a:extLst>
                  <a:ext uri="{FF2B5EF4-FFF2-40B4-BE49-F238E27FC236}">
                    <a16:creationId xmlns:a16="http://schemas.microsoft.com/office/drawing/2014/main" id="{A39F5218-12B4-46F0-B9F6-528FAE83FDAF}"/>
                  </a:ext>
                </a:extLst>
              </p:cNvPr>
              <p:cNvCxnSpPr/>
              <p:nvPr/>
            </p:nvCxnSpPr>
            <p:spPr>
              <a:xfrm>
                <a:off x="4341908" y="2578972"/>
                <a:ext cx="648072" cy="187268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8" name="Egyenes összekötő 7217">
                <a:extLst>
                  <a:ext uri="{FF2B5EF4-FFF2-40B4-BE49-F238E27FC236}">
                    <a16:creationId xmlns:a16="http://schemas.microsoft.com/office/drawing/2014/main" id="{CCDD7C6B-1844-45F5-8310-6FF1BF1DF6A9}"/>
                  </a:ext>
                </a:extLst>
              </p:cNvPr>
              <p:cNvCxnSpPr/>
              <p:nvPr/>
            </p:nvCxnSpPr>
            <p:spPr>
              <a:xfrm flipV="1">
                <a:off x="3520017" y="2968816"/>
                <a:ext cx="2348127" cy="113806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2" name="Egyenes összekötő 7221">
                <a:extLst>
                  <a:ext uri="{FF2B5EF4-FFF2-40B4-BE49-F238E27FC236}">
                    <a16:creationId xmlns:a16="http://schemas.microsoft.com/office/drawing/2014/main" id="{F0FE64D6-30BF-4FF9-90C8-1A6D43A97AE2}"/>
                  </a:ext>
                </a:extLst>
              </p:cNvPr>
              <p:cNvCxnSpPr/>
              <p:nvPr/>
            </p:nvCxnSpPr>
            <p:spPr>
              <a:xfrm>
                <a:off x="5572244" y="1929232"/>
                <a:ext cx="324036" cy="1030048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5" name="Egyenes összekötő 7224">
                <a:extLst>
                  <a:ext uri="{FF2B5EF4-FFF2-40B4-BE49-F238E27FC236}">
                    <a16:creationId xmlns:a16="http://schemas.microsoft.com/office/drawing/2014/main" id="{0AEE83B8-4BC1-428A-9DEB-093EEC952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3808" y="3530812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7" name="Ív 7226">
                <a:extLst>
                  <a:ext uri="{FF2B5EF4-FFF2-40B4-BE49-F238E27FC236}">
                    <a16:creationId xmlns:a16="http://schemas.microsoft.com/office/drawing/2014/main" id="{06DA2376-C5EF-4251-9EC8-A81C1CD25258}"/>
                  </a:ext>
                </a:extLst>
              </p:cNvPr>
              <p:cNvSpPr/>
              <p:nvPr/>
            </p:nvSpPr>
            <p:spPr>
              <a:xfrm rot="776168">
                <a:off x="1030274" y="1680436"/>
                <a:ext cx="3313954" cy="1416074"/>
              </a:xfrm>
              <a:prstGeom prst="arc">
                <a:avLst>
                  <a:gd name="adj1" fmla="val 15579446"/>
                  <a:gd name="adj2" fmla="val 21269084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4" name="Ív 123">
                <a:extLst>
                  <a:ext uri="{FF2B5EF4-FFF2-40B4-BE49-F238E27FC236}">
                    <a16:creationId xmlns:a16="http://schemas.microsoft.com/office/drawing/2014/main" id="{68D5D918-D33F-4E02-9C26-26C6B4D3DA84}"/>
                  </a:ext>
                </a:extLst>
              </p:cNvPr>
              <p:cNvSpPr/>
              <p:nvPr/>
            </p:nvSpPr>
            <p:spPr>
              <a:xfrm rot="19252833">
                <a:off x="2006482" y="1157465"/>
                <a:ext cx="4360662" cy="4848785"/>
              </a:xfrm>
              <a:prstGeom prst="arc">
                <a:avLst>
                  <a:gd name="adj1" fmla="val 16299747"/>
                  <a:gd name="adj2" fmla="val 20727553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228" name="Ív 7227">
                <a:extLst>
                  <a:ext uri="{FF2B5EF4-FFF2-40B4-BE49-F238E27FC236}">
                    <a16:creationId xmlns:a16="http://schemas.microsoft.com/office/drawing/2014/main" id="{0268FBA9-9561-4F8A-8002-AB17EEE7196F}"/>
                  </a:ext>
                </a:extLst>
              </p:cNvPr>
              <p:cNvSpPr/>
              <p:nvPr/>
            </p:nvSpPr>
            <p:spPr>
              <a:xfrm rot="19976261">
                <a:off x="2050775" y="1608383"/>
                <a:ext cx="1778546" cy="933264"/>
              </a:xfrm>
              <a:prstGeom prst="arc">
                <a:avLst>
                  <a:gd name="adj1" fmla="val 16200000"/>
                  <a:gd name="adj2" fmla="val 20476206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230" name="Ív 7229">
                <a:extLst>
                  <a:ext uri="{FF2B5EF4-FFF2-40B4-BE49-F238E27FC236}">
                    <a16:creationId xmlns:a16="http://schemas.microsoft.com/office/drawing/2014/main" id="{074A99CD-1859-41ED-870E-4F8CA9DD0E12}"/>
                  </a:ext>
                </a:extLst>
              </p:cNvPr>
              <p:cNvSpPr/>
              <p:nvPr/>
            </p:nvSpPr>
            <p:spPr>
              <a:xfrm rot="10800000">
                <a:off x="2761695" y="4653136"/>
                <a:ext cx="658177" cy="417980"/>
              </a:xfrm>
              <a:prstGeom prst="arc">
                <a:avLst>
                  <a:gd name="adj1" fmla="val 17236968"/>
                  <a:gd name="adj2" fmla="val 0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231" name="Ív 7230">
                <a:extLst>
                  <a:ext uri="{FF2B5EF4-FFF2-40B4-BE49-F238E27FC236}">
                    <a16:creationId xmlns:a16="http://schemas.microsoft.com/office/drawing/2014/main" id="{0E65CDE4-FF23-4779-955D-1F3C82FCAC01}"/>
                  </a:ext>
                </a:extLst>
              </p:cNvPr>
              <p:cNvSpPr/>
              <p:nvPr/>
            </p:nvSpPr>
            <p:spPr>
              <a:xfrm rot="9205161">
                <a:off x="2991287" y="4742348"/>
                <a:ext cx="1021730" cy="394675"/>
              </a:xfrm>
              <a:prstGeom prst="arc">
                <a:avLst>
                  <a:gd name="adj1" fmla="val 13305923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0" name="Ív 129">
                <a:extLst>
                  <a:ext uri="{FF2B5EF4-FFF2-40B4-BE49-F238E27FC236}">
                    <a16:creationId xmlns:a16="http://schemas.microsoft.com/office/drawing/2014/main" id="{0B230CBD-AB9F-4671-953A-EC9FC422D625}"/>
                  </a:ext>
                </a:extLst>
              </p:cNvPr>
              <p:cNvSpPr/>
              <p:nvPr/>
            </p:nvSpPr>
            <p:spPr>
              <a:xfrm rot="8263404">
                <a:off x="3676881" y="4611676"/>
                <a:ext cx="1232598" cy="119330"/>
              </a:xfrm>
              <a:prstGeom prst="arc">
                <a:avLst>
                  <a:gd name="adj1" fmla="val 12104477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2" name="Ív 131">
                <a:extLst>
                  <a:ext uri="{FF2B5EF4-FFF2-40B4-BE49-F238E27FC236}">
                    <a16:creationId xmlns:a16="http://schemas.microsoft.com/office/drawing/2014/main" id="{E8DEFFD0-E57F-440D-9C3B-F08D0090D576}"/>
                  </a:ext>
                </a:extLst>
              </p:cNvPr>
              <p:cNvSpPr/>
              <p:nvPr/>
            </p:nvSpPr>
            <p:spPr>
              <a:xfrm rot="7808554">
                <a:off x="3580533" y="4416021"/>
                <a:ext cx="642926" cy="132239"/>
              </a:xfrm>
              <a:prstGeom prst="arc">
                <a:avLst>
                  <a:gd name="adj1" fmla="val 10784423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3" name="Ív 132">
                <a:extLst>
                  <a:ext uri="{FF2B5EF4-FFF2-40B4-BE49-F238E27FC236}">
                    <a16:creationId xmlns:a16="http://schemas.microsoft.com/office/drawing/2014/main" id="{DF4E64DD-AAE5-4A1D-AF1B-ADA47C0079DF}"/>
                  </a:ext>
                </a:extLst>
              </p:cNvPr>
              <p:cNvSpPr/>
              <p:nvPr/>
            </p:nvSpPr>
            <p:spPr>
              <a:xfrm rot="7427983">
                <a:off x="3428229" y="4093915"/>
                <a:ext cx="960915" cy="230515"/>
              </a:xfrm>
              <a:prstGeom prst="arc">
                <a:avLst>
                  <a:gd name="adj1" fmla="val 10784423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74" name="Szövegdoboz 73">
              <a:extLst>
                <a:ext uri="{FF2B5EF4-FFF2-40B4-BE49-F238E27FC236}">
                  <a16:creationId xmlns:a16="http://schemas.microsoft.com/office/drawing/2014/main" id="{7E6932D7-AF54-485F-9EC1-7A26E6B7DCC8}"/>
                </a:ext>
              </a:extLst>
            </p:cNvPr>
            <p:cNvSpPr txBox="1"/>
            <p:nvPr/>
          </p:nvSpPr>
          <p:spPr>
            <a:xfrm>
              <a:off x="1475656" y="126876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hu-HU" dirty="0"/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5E53EB55-4B7D-4FD8-B907-6ECA8C6E6BED}"/>
                </a:ext>
              </a:extLst>
            </p:cNvPr>
            <p:cNvSpPr txBox="1"/>
            <p:nvPr/>
          </p:nvSpPr>
          <p:spPr>
            <a:xfrm rot="288738">
              <a:off x="2441831" y="712214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2</a:t>
              </a:r>
            </a:p>
          </p:txBody>
        </p:sp>
        <p:sp>
          <p:nvSpPr>
            <p:cNvPr id="144" name="Szövegdoboz 143">
              <a:extLst>
                <a:ext uri="{FF2B5EF4-FFF2-40B4-BE49-F238E27FC236}">
                  <a16:creationId xmlns:a16="http://schemas.microsoft.com/office/drawing/2014/main" id="{E8CA162A-D3EC-4AB0-836A-EE00B668F7F4}"/>
                </a:ext>
              </a:extLst>
            </p:cNvPr>
            <p:cNvSpPr txBox="1"/>
            <p:nvPr/>
          </p:nvSpPr>
          <p:spPr>
            <a:xfrm rot="1393928">
              <a:off x="1984156" y="1832890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1</a:t>
              </a:r>
            </a:p>
          </p:txBody>
        </p: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27723392-5F95-4116-9B55-9B4E9A01C2E9}"/>
                </a:ext>
              </a:extLst>
            </p:cNvPr>
            <p:cNvSpPr txBox="1"/>
            <p:nvPr/>
          </p:nvSpPr>
          <p:spPr>
            <a:xfrm rot="446340">
              <a:off x="1534450" y="4972394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ψ</a:t>
              </a:r>
              <a:r>
                <a:rPr lang="hu-HU" baseline="-25000" dirty="0"/>
                <a:t>p</a:t>
              </a:r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11CDBC89-E48B-43C6-957C-BB0FB1828CF2}"/>
                </a:ext>
              </a:extLst>
            </p:cNvPr>
            <p:cNvSpPr txBox="1"/>
            <p:nvPr/>
          </p:nvSpPr>
          <p:spPr>
            <a:xfrm rot="1949705">
              <a:off x="995960" y="478918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ϕ</a:t>
              </a:r>
              <a:r>
                <a:rPr lang="hu-HU" baseline="-25000" dirty="0"/>
                <a:t>n</a:t>
              </a:r>
            </a:p>
          </p:txBody>
        </p:sp>
        <p:sp>
          <p:nvSpPr>
            <p:cNvPr id="78" name="Szövegdoboz 77">
              <a:extLst>
                <a:ext uri="{FF2B5EF4-FFF2-40B4-BE49-F238E27FC236}">
                  <a16:creationId xmlns:a16="http://schemas.microsoft.com/office/drawing/2014/main" id="{AFB29E26-6539-409D-A3CF-203B0AF30991}"/>
                </a:ext>
              </a:extLst>
            </p:cNvPr>
            <p:cNvSpPr txBox="1"/>
            <p:nvPr/>
          </p:nvSpPr>
          <p:spPr>
            <a:xfrm rot="19378969">
              <a:off x="2478116" y="4560597"/>
              <a:ext cx="516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χ</a:t>
              </a:r>
              <a:r>
                <a:rPr lang="hu-HU" baseline="-25000" dirty="0"/>
                <a:t>p</a:t>
              </a:r>
            </a:p>
          </p:txBody>
        </p:sp>
        <p:sp>
          <p:nvSpPr>
            <p:cNvPr id="79" name="Szövegdoboz 78">
              <a:extLst>
                <a:ext uri="{FF2B5EF4-FFF2-40B4-BE49-F238E27FC236}">
                  <a16:creationId xmlns:a16="http://schemas.microsoft.com/office/drawing/2014/main" id="{A1B866DC-921D-4DCF-9FF9-CA90BEF04E3D}"/>
                </a:ext>
              </a:extLst>
            </p:cNvPr>
            <p:cNvSpPr txBox="1"/>
            <p:nvPr/>
          </p:nvSpPr>
          <p:spPr>
            <a:xfrm rot="1344034">
              <a:off x="2550327" y="3613607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ζ</a:t>
              </a:r>
              <a:r>
                <a:rPr lang="hu-HU" baseline="-25000" dirty="0"/>
                <a:t>2</a:t>
              </a:r>
            </a:p>
          </p:txBody>
        </p:sp>
        <p:sp>
          <p:nvSpPr>
            <p:cNvPr id="149" name="Szövegdoboz 148">
              <a:extLst>
                <a:ext uri="{FF2B5EF4-FFF2-40B4-BE49-F238E27FC236}">
                  <a16:creationId xmlns:a16="http://schemas.microsoft.com/office/drawing/2014/main" id="{72B931AE-7D5E-447F-8EE2-01FECE12CF1E}"/>
                </a:ext>
              </a:extLst>
            </p:cNvPr>
            <p:cNvSpPr txBox="1"/>
            <p:nvPr/>
          </p:nvSpPr>
          <p:spPr>
            <a:xfrm rot="2133473">
              <a:off x="2289312" y="4245720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ζ</a:t>
              </a:r>
              <a:r>
                <a:rPr lang="hu-HU" baseline="-25000" dirty="0"/>
                <a:t>1</a:t>
              </a:r>
            </a:p>
          </p:txBody>
        </p:sp>
        <p:sp>
          <p:nvSpPr>
            <p:cNvPr id="80" name="Szövegdoboz 79">
              <a:extLst>
                <a:ext uri="{FF2B5EF4-FFF2-40B4-BE49-F238E27FC236}">
                  <a16:creationId xmlns:a16="http://schemas.microsoft.com/office/drawing/2014/main" id="{FB4563B6-0E84-45AA-B4A4-2A5C4110DD88}"/>
                </a:ext>
              </a:extLst>
            </p:cNvPr>
            <p:cNvSpPr txBox="1"/>
            <p:nvPr/>
          </p:nvSpPr>
          <p:spPr>
            <a:xfrm>
              <a:off x="1907704" y="115501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008000"/>
                  </a:solidFill>
                </a:rPr>
                <a:t>J</a:t>
              </a:r>
            </a:p>
          </p:txBody>
        </p:sp>
        <p:sp>
          <p:nvSpPr>
            <p:cNvPr id="81" name="Szövegdoboz 80">
              <a:extLst>
                <a:ext uri="{FF2B5EF4-FFF2-40B4-BE49-F238E27FC236}">
                  <a16:creationId xmlns:a16="http://schemas.microsoft.com/office/drawing/2014/main" id="{D747FC4D-5DD5-43FC-911F-CBFBE9425DF6}"/>
                </a:ext>
              </a:extLst>
            </p:cNvPr>
            <p:cNvSpPr txBox="1"/>
            <p:nvPr/>
          </p:nvSpPr>
          <p:spPr>
            <a:xfrm>
              <a:off x="674096" y="1191324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hu-HU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</a:t>
              </a:r>
            </a:p>
          </p:txBody>
        </p:sp>
        <p:sp>
          <p:nvSpPr>
            <p:cNvPr id="82" name="Szövegdoboz 81">
              <a:extLst>
                <a:ext uri="{FF2B5EF4-FFF2-40B4-BE49-F238E27FC236}">
                  <a16:creationId xmlns:a16="http://schemas.microsoft.com/office/drawing/2014/main" id="{FC1D5398-BF18-4927-899A-782372963015}"/>
                </a:ext>
              </a:extLst>
            </p:cNvPr>
            <p:cNvSpPr txBox="1"/>
            <p:nvPr/>
          </p:nvSpPr>
          <p:spPr>
            <a:xfrm>
              <a:off x="2654063" y="2097251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CC0000"/>
                  </a:solidFill>
                </a:rPr>
                <a:t>S</a:t>
              </a:r>
              <a:r>
                <a:rPr lang="hu-HU" baseline="-25000" dirty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153" name="Szövegdoboz 152">
              <a:extLst>
                <a:ext uri="{FF2B5EF4-FFF2-40B4-BE49-F238E27FC236}">
                  <a16:creationId xmlns:a16="http://schemas.microsoft.com/office/drawing/2014/main" id="{4464AB47-B846-46F0-AE8B-3C0D2C19FA22}"/>
                </a:ext>
              </a:extLst>
            </p:cNvPr>
            <p:cNvSpPr txBox="1"/>
            <p:nvPr/>
          </p:nvSpPr>
          <p:spPr>
            <a:xfrm>
              <a:off x="3843228" y="1377979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CC0000"/>
                  </a:solidFill>
                </a:rPr>
                <a:t>S</a:t>
              </a:r>
              <a:r>
                <a:rPr lang="hu-HU" baseline="-25000" dirty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83" name="Szövegdoboz 82">
              <a:extLst>
                <a:ext uri="{FF2B5EF4-FFF2-40B4-BE49-F238E27FC236}">
                  <a16:creationId xmlns:a16="http://schemas.microsoft.com/office/drawing/2014/main" id="{3DB8BC0B-9D1E-4A98-BB9D-8680830F6D9E}"/>
                </a:ext>
              </a:extLst>
            </p:cNvPr>
            <p:cNvSpPr txBox="1"/>
            <p:nvPr/>
          </p:nvSpPr>
          <p:spPr>
            <a:xfrm>
              <a:off x="2161927" y="5220886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993366"/>
                  </a:solidFill>
                </a:rPr>
                <a:t>A</a:t>
              </a:r>
              <a:r>
                <a:rPr lang="hu-HU" baseline="-25000" dirty="0">
                  <a:solidFill>
                    <a:srgbClr val="993366"/>
                  </a:solidFill>
                </a:rPr>
                <a:t>N</a:t>
              </a:r>
            </a:p>
          </p:txBody>
        </p:sp>
        <p:sp>
          <p:nvSpPr>
            <p:cNvPr id="85" name="Szövegdoboz 84">
              <a:extLst>
                <a:ext uri="{FF2B5EF4-FFF2-40B4-BE49-F238E27FC236}">
                  <a16:creationId xmlns:a16="http://schemas.microsoft.com/office/drawing/2014/main" id="{199439F5-D3AB-44E1-B0F3-19D4C02B9827}"/>
                </a:ext>
              </a:extLst>
            </p:cNvPr>
            <p:cNvSpPr txBox="1"/>
            <p:nvPr/>
          </p:nvSpPr>
          <p:spPr>
            <a:xfrm>
              <a:off x="3031863" y="4404212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r</a:t>
              </a:r>
            </a:p>
          </p:txBody>
        </p:sp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9650075E-29A7-428D-9C68-1744118A96C7}"/>
                </a:ext>
              </a:extLst>
            </p:cNvPr>
            <p:cNvSpPr txBox="1"/>
            <p:nvPr/>
          </p:nvSpPr>
          <p:spPr>
            <a:xfrm>
              <a:off x="594269" y="499679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FFC000"/>
                  </a:solidFill>
                </a:rPr>
                <a:t>x</a:t>
              </a:r>
            </a:p>
          </p:txBody>
        </p:sp>
        <p:grpSp>
          <p:nvGrpSpPr>
            <p:cNvPr id="105" name="Csoportba foglalás 104">
              <a:extLst>
                <a:ext uri="{FF2B5EF4-FFF2-40B4-BE49-F238E27FC236}">
                  <a16:creationId xmlns:a16="http://schemas.microsoft.com/office/drawing/2014/main" id="{FA275C87-D30A-478C-A9F6-B8E92130CFFC}"/>
                </a:ext>
              </a:extLst>
            </p:cNvPr>
            <p:cNvGrpSpPr/>
            <p:nvPr/>
          </p:nvGrpSpPr>
          <p:grpSpPr>
            <a:xfrm>
              <a:off x="741508" y="1210828"/>
              <a:ext cx="108000" cy="72000"/>
              <a:chOff x="4156396" y="922788"/>
              <a:chExt cx="226696" cy="152400"/>
            </a:xfrm>
          </p:grpSpPr>
          <p:cxnSp>
            <p:nvCxnSpPr>
              <p:cNvPr id="102" name="Egyenes összekötő 101">
                <a:extLst>
                  <a:ext uri="{FF2B5EF4-FFF2-40B4-BE49-F238E27FC236}">
                    <a16:creationId xmlns:a16="http://schemas.microsoft.com/office/drawing/2014/main" id="{8FF4D3C9-ED2F-4168-B25B-D1FB0B6F48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Egyenes összekötő 173">
                <a:extLst>
                  <a:ext uri="{FF2B5EF4-FFF2-40B4-BE49-F238E27FC236}">
                    <a16:creationId xmlns:a16="http://schemas.microsoft.com/office/drawing/2014/main" id="{40C480C0-A591-4603-A42D-F761A33D57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Csoportba foglalás 177">
              <a:extLst>
                <a:ext uri="{FF2B5EF4-FFF2-40B4-BE49-F238E27FC236}">
                  <a16:creationId xmlns:a16="http://schemas.microsoft.com/office/drawing/2014/main" id="{C459515F-7BD9-464E-BE07-B8FF12999AF0}"/>
                </a:ext>
              </a:extLst>
            </p:cNvPr>
            <p:cNvGrpSpPr/>
            <p:nvPr/>
          </p:nvGrpSpPr>
          <p:grpSpPr>
            <a:xfrm>
              <a:off x="2015728" y="1166956"/>
              <a:ext cx="108000" cy="72000"/>
              <a:chOff x="4156396" y="922788"/>
              <a:chExt cx="226696" cy="152400"/>
            </a:xfrm>
          </p:grpSpPr>
          <p:cxnSp>
            <p:nvCxnSpPr>
              <p:cNvPr id="179" name="Egyenes összekötő 178">
                <a:extLst>
                  <a:ext uri="{FF2B5EF4-FFF2-40B4-BE49-F238E27FC236}">
                    <a16:creationId xmlns:a16="http://schemas.microsoft.com/office/drawing/2014/main" id="{19B2744C-9E2E-4000-A504-ED7D4EC27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Egyenes összekötő 179">
                <a:extLst>
                  <a:ext uri="{FF2B5EF4-FFF2-40B4-BE49-F238E27FC236}">
                    <a16:creationId xmlns:a16="http://schemas.microsoft.com/office/drawing/2014/main" id="{CFB229BA-9045-4B89-BF5E-E99D1FFBB2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Csoportba foglalás 180">
              <a:extLst>
                <a:ext uri="{FF2B5EF4-FFF2-40B4-BE49-F238E27FC236}">
                  <a16:creationId xmlns:a16="http://schemas.microsoft.com/office/drawing/2014/main" id="{6D256744-4A0A-4113-B2F6-707AA3DBFEE7}"/>
                </a:ext>
              </a:extLst>
            </p:cNvPr>
            <p:cNvGrpSpPr/>
            <p:nvPr/>
          </p:nvGrpSpPr>
          <p:grpSpPr>
            <a:xfrm>
              <a:off x="3945876" y="1398716"/>
              <a:ext cx="108000" cy="72000"/>
              <a:chOff x="4156396" y="922788"/>
              <a:chExt cx="226696" cy="152400"/>
            </a:xfrm>
          </p:grpSpPr>
          <p:cxnSp>
            <p:nvCxnSpPr>
              <p:cNvPr id="182" name="Egyenes összekötő 181">
                <a:extLst>
                  <a:ext uri="{FF2B5EF4-FFF2-40B4-BE49-F238E27FC236}">
                    <a16:creationId xmlns:a16="http://schemas.microsoft.com/office/drawing/2014/main" id="{EE439964-7FA6-491B-A754-FAB3CFF68A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Egyenes összekötő 182">
                <a:extLst>
                  <a:ext uri="{FF2B5EF4-FFF2-40B4-BE49-F238E27FC236}">
                    <a16:creationId xmlns:a16="http://schemas.microsoft.com/office/drawing/2014/main" id="{9C8C8689-58B5-416A-8D48-F310DF531B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Csoportba foglalás 183">
              <a:extLst>
                <a:ext uri="{FF2B5EF4-FFF2-40B4-BE49-F238E27FC236}">
                  <a16:creationId xmlns:a16="http://schemas.microsoft.com/office/drawing/2014/main" id="{295DA4C7-827F-4E80-AAEA-589241A27B88}"/>
                </a:ext>
              </a:extLst>
            </p:cNvPr>
            <p:cNvGrpSpPr/>
            <p:nvPr/>
          </p:nvGrpSpPr>
          <p:grpSpPr>
            <a:xfrm>
              <a:off x="2757732" y="2117128"/>
              <a:ext cx="108000" cy="72000"/>
              <a:chOff x="4156396" y="922788"/>
              <a:chExt cx="226696" cy="152400"/>
            </a:xfrm>
          </p:grpSpPr>
          <p:cxnSp>
            <p:nvCxnSpPr>
              <p:cNvPr id="185" name="Egyenes összekötő 184">
                <a:extLst>
                  <a:ext uri="{FF2B5EF4-FFF2-40B4-BE49-F238E27FC236}">
                    <a16:creationId xmlns:a16="http://schemas.microsoft.com/office/drawing/2014/main" id="{94D0D7EC-EB46-4CC4-8932-A2EFA3EF4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Egyenes összekötő 185">
                <a:extLst>
                  <a:ext uri="{FF2B5EF4-FFF2-40B4-BE49-F238E27FC236}">
                    <a16:creationId xmlns:a16="http://schemas.microsoft.com/office/drawing/2014/main" id="{782AFE9A-7DE4-4780-B3CB-71B39D1F67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Csoportba foglalás 186">
              <a:extLst>
                <a:ext uri="{FF2B5EF4-FFF2-40B4-BE49-F238E27FC236}">
                  <a16:creationId xmlns:a16="http://schemas.microsoft.com/office/drawing/2014/main" id="{D33E34E4-A5DC-4568-A866-40CFF152DCA4}"/>
                </a:ext>
              </a:extLst>
            </p:cNvPr>
            <p:cNvGrpSpPr/>
            <p:nvPr/>
          </p:nvGrpSpPr>
          <p:grpSpPr>
            <a:xfrm>
              <a:off x="3116841" y="4487978"/>
              <a:ext cx="122068" cy="75289"/>
              <a:chOff x="4156396" y="945604"/>
              <a:chExt cx="256226" cy="159361"/>
            </a:xfrm>
          </p:grpSpPr>
          <p:cxnSp>
            <p:nvCxnSpPr>
              <p:cNvPr id="188" name="Egyenes összekötő 187">
                <a:extLst>
                  <a:ext uri="{FF2B5EF4-FFF2-40B4-BE49-F238E27FC236}">
                    <a16:creationId xmlns:a16="http://schemas.microsoft.com/office/drawing/2014/main" id="{10559997-F8FA-491C-8213-9B08186CD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Egyenes összekötő 188">
                <a:extLst>
                  <a:ext uri="{FF2B5EF4-FFF2-40B4-BE49-F238E27FC236}">
                    <a16:creationId xmlns:a16="http://schemas.microsoft.com/office/drawing/2014/main" id="{A2008C92-1F31-4FDC-B288-6007363A54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Csoportba foglalás 189">
              <a:extLst>
                <a:ext uri="{FF2B5EF4-FFF2-40B4-BE49-F238E27FC236}">
                  <a16:creationId xmlns:a16="http://schemas.microsoft.com/office/drawing/2014/main" id="{90852528-5FDD-45FE-AC00-890FB867E38F}"/>
                </a:ext>
              </a:extLst>
            </p:cNvPr>
            <p:cNvGrpSpPr/>
            <p:nvPr/>
          </p:nvGrpSpPr>
          <p:grpSpPr>
            <a:xfrm>
              <a:off x="683568" y="5081903"/>
              <a:ext cx="122068" cy="75289"/>
              <a:chOff x="4156396" y="945604"/>
              <a:chExt cx="256226" cy="159361"/>
            </a:xfrm>
          </p:grpSpPr>
          <p:cxnSp>
            <p:nvCxnSpPr>
              <p:cNvPr id="191" name="Egyenes összekötő 190">
                <a:extLst>
                  <a:ext uri="{FF2B5EF4-FFF2-40B4-BE49-F238E27FC236}">
                    <a16:creationId xmlns:a16="http://schemas.microsoft.com/office/drawing/2014/main" id="{247EC0BC-3B02-46BC-A6C4-AC0363DC5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Egyenes összekötő 191">
                <a:extLst>
                  <a:ext uri="{FF2B5EF4-FFF2-40B4-BE49-F238E27FC236}">
                    <a16:creationId xmlns:a16="http://schemas.microsoft.com/office/drawing/2014/main" id="{C4C91147-F971-42F5-8F14-843C7D5FFE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Csoportba foglalás 192">
              <a:extLst>
                <a:ext uri="{FF2B5EF4-FFF2-40B4-BE49-F238E27FC236}">
                  <a16:creationId xmlns:a16="http://schemas.microsoft.com/office/drawing/2014/main" id="{250081C1-654B-4DFF-AF47-9CA7DE9D8BD9}"/>
                </a:ext>
              </a:extLst>
            </p:cNvPr>
            <p:cNvGrpSpPr/>
            <p:nvPr/>
          </p:nvGrpSpPr>
          <p:grpSpPr>
            <a:xfrm>
              <a:off x="2284503" y="5249046"/>
              <a:ext cx="122068" cy="75289"/>
              <a:chOff x="4156396" y="945604"/>
              <a:chExt cx="256226" cy="159361"/>
            </a:xfrm>
          </p:grpSpPr>
          <p:cxnSp>
            <p:nvCxnSpPr>
              <p:cNvPr id="194" name="Egyenes összekötő 193">
                <a:extLst>
                  <a:ext uri="{FF2B5EF4-FFF2-40B4-BE49-F238E27FC236}">
                    <a16:creationId xmlns:a16="http://schemas.microsoft.com/office/drawing/2014/main" id="{7BD7E146-2A9D-4A7A-96D4-7B3D0F106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Egyenes összekötő 194">
                <a:extLst>
                  <a:ext uri="{FF2B5EF4-FFF2-40B4-BE49-F238E27FC236}">
                    <a16:creationId xmlns:a16="http://schemas.microsoft.com/office/drawing/2014/main" id="{5D97424A-CBF2-4A45-A377-0F0FBC24FE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Szövegdoboz 105">
              <a:extLst>
                <a:ext uri="{FF2B5EF4-FFF2-40B4-BE49-F238E27FC236}">
                  <a16:creationId xmlns:a16="http://schemas.microsoft.com/office/drawing/2014/main" id="{DDAB5BEE-3473-455B-A509-C1234555DAD9}"/>
                </a:ext>
              </a:extLst>
            </p:cNvPr>
            <p:cNvSpPr txBox="1"/>
            <p:nvPr/>
          </p:nvSpPr>
          <p:spPr>
            <a:xfrm>
              <a:off x="1048306" y="523300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l</a:t>
              </a:r>
            </a:p>
          </p:txBody>
        </p:sp>
        <p:grpSp>
          <p:nvGrpSpPr>
            <p:cNvPr id="197" name="Csoportba foglalás 196">
              <a:extLst>
                <a:ext uri="{FF2B5EF4-FFF2-40B4-BE49-F238E27FC236}">
                  <a16:creationId xmlns:a16="http://schemas.microsoft.com/office/drawing/2014/main" id="{BFFBE60E-6330-4250-8F9E-6C531C0C45CC}"/>
                </a:ext>
              </a:extLst>
            </p:cNvPr>
            <p:cNvGrpSpPr/>
            <p:nvPr/>
          </p:nvGrpSpPr>
          <p:grpSpPr>
            <a:xfrm>
              <a:off x="1115616" y="5266455"/>
              <a:ext cx="122068" cy="75289"/>
              <a:chOff x="4156396" y="945604"/>
              <a:chExt cx="256226" cy="159361"/>
            </a:xfrm>
          </p:grpSpPr>
          <p:cxnSp>
            <p:nvCxnSpPr>
              <p:cNvPr id="198" name="Egyenes összekötő 197">
                <a:extLst>
                  <a:ext uri="{FF2B5EF4-FFF2-40B4-BE49-F238E27FC236}">
                    <a16:creationId xmlns:a16="http://schemas.microsoft.com/office/drawing/2014/main" id="{6525D85B-6A24-44B9-9807-E924720E3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Egyenes összekötő 198">
                <a:extLst>
                  <a:ext uri="{FF2B5EF4-FFF2-40B4-BE49-F238E27FC236}">
                    <a16:creationId xmlns:a16="http://schemas.microsoft.com/office/drawing/2014/main" id="{A73CEA0A-CA67-4CDD-A46B-3A922E2802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Szövegdoboz 118">
            <a:extLst>
              <a:ext uri="{FF2B5EF4-FFF2-40B4-BE49-F238E27FC236}">
                <a16:creationId xmlns:a16="http://schemas.microsoft.com/office/drawing/2014/main" id="{72AB3331-9F25-465A-A67F-112758C1CE31}"/>
              </a:ext>
            </a:extLst>
          </p:cNvPr>
          <p:cNvSpPr txBox="1"/>
          <p:nvPr/>
        </p:nvSpPr>
        <p:spPr>
          <a:xfrm>
            <a:off x="119402" y="724634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Shape variables:</a:t>
            </a:r>
          </a:p>
        </p:txBody>
      </p:sp>
      <p:pic>
        <p:nvPicPr>
          <p:cNvPr id="121" name="Kép 120">
            <a:extLst>
              <a:ext uri="{FF2B5EF4-FFF2-40B4-BE49-F238E27FC236}">
                <a16:creationId xmlns:a16="http://schemas.microsoft.com/office/drawing/2014/main" id="{55ACE023-3F96-4247-ADE6-D95815C3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61" y="1235429"/>
            <a:ext cx="1840804" cy="794072"/>
          </a:xfrm>
          <a:prstGeom prst="rect">
            <a:avLst/>
          </a:prstGeom>
        </p:spPr>
      </p:pic>
      <p:pic>
        <p:nvPicPr>
          <p:cNvPr id="123" name="Kép 122">
            <a:extLst>
              <a:ext uri="{FF2B5EF4-FFF2-40B4-BE49-F238E27FC236}">
                <a16:creationId xmlns:a16="http://schemas.microsoft.com/office/drawing/2014/main" id="{E6611CB0-706D-48FC-AA51-BFC07EA29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5" y="1262764"/>
            <a:ext cx="1715181" cy="798084"/>
          </a:xfrm>
          <a:prstGeom prst="rect">
            <a:avLst/>
          </a:prstGeom>
        </p:spPr>
      </p:pic>
      <p:sp>
        <p:nvSpPr>
          <p:cNvPr id="91" name="Szövegdoboz 90">
            <a:extLst>
              <a:ext uri="{FF2B5EF4-FFF2-40B4-BE49-F238E27FC236}">
                <a16:creationId xmlns:a16="http://schemas.microsoft.com/office/drawing/2014/main" id="{A4D2EEE8-FFAF-477F-B8C1-474C5B0EF452}"/>
              </a:ext>
            </a:extLst>
          </p:cNvPr>
          <p:cNvSpPr txBox="1"/>
          <p:nvPr/>
        </p:nvSpPr>
        <p:spPr>
          <a:xfrm>
            <a:off x="4217697" y="748968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Angle variables: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B25BCF6-BA4F-4265-A240-49969DDAF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30960"/>
            <a:ext cx="3057525" cy="838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BEA03B4-0480-4E39-8685-6C5EBCDC5CC9}"/>
              </a:ext>
            </a:extLst>
          </p:cNvPr>
          <p:cNvSpPr txBox="1"/>
          <p:nvPr/>
        </p:nvSpPr>
        <p:spPr>
          <a:xfrm>
            <a:off x="195248" y="350100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+mj-lt"/>
              </a:rPr>
              <a:t>Parametrization: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0035894-7ACE-4FB9-9EE5-8AB8E07B254A}"/>
              </a:ext>
            </a:extLst>
          </p:cNvPr>
          <p:cNvSpPr txBox="1"/>
          <p:nvPr/>
        </p:nvSpPr>
        <p:spPr>
          <a:xfrm>
            <a:off x="179512" y="5027244"/>
            <a:ext cx="3938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Conservative dynamics:</a:t>
            </a:r>
            <a:endParaRPr lang="en-US" sz="1000"/>
          </a:p>
          <a:p>
            <a:r>
              <a:rPr lang="en-US" sz="1000"/>
              <a:t>B. M. Barker, R. F. O’Connell, Phys. Rev. D </a:t>
            </a:r>
            <a:r>
              <a:rPr lang="en-US" sz="1000" b="1"/>
              <a:t>12</a:t>
            </a:r>
            <a:r>
              <a:rPr lang="en-US" sz="1000"/>
              <a:t>, 329 (1975).</a:t>
            </a:r>
          </a:p>
          <a:p>
            <a:r>
              <a:rPr lang="en-US" sz="1000"/>
              <a:t>B. M. Barker, R. F. O’Connell, Gen. Relativ. Gravit. </a:t>
            </a:r>
            <a:r>
              <a:rPr lang="en-US" sz="1000" b="1"/>
              <a:t>11</a:t>
            </a:r>
            <a:r>
              <a:rPr lang="en-US" sz="1000"/>
              <a:t>, 149 (1979).</a:t>
            </a:r>
          </a:p>
          <a:p>
            <a:r>
              <a:rPr lang="en-US" sz="1000"/>
              <a:t>L. E. Kidder, Phys. Rev. D </a:t>
            </a:r>
            <a:r>
              <a:rPr lang="en-US" sz="1000" b="1"/>
              <a:t>52</a:t>
            </a:r>
            <a:r>
              <a:rPr lang="en-US" sz="1000"/>
              <a:t>, 821 (1995).</a:t>
            </a:r>
          </a:p>
          <a:p>
            <a:r>
              <a:rPr lang="en-US" sz="1000"/>
              <a:t>LÁ Gergely, Phys.Rev. D 82, 104031 (2010).</a:t>
            </a:r>
          </a:p>
          <a:p>
            <a:r>
              <a:rPr lang="en-US" sz="1000"/>
              <a:t>LÁ Gergely, Phys.Rev. D 81, 084025 (2010).</a:t>
            </a:r>
          </a:p>
          <a:p>
            <a:r>
              <a:rPr lang="en-US" sz="1000"/>
              <a:t>E Poisson, CM Will, </a:t>
            </a:r>
            <a:r>
              <a:rPr lang="en-US" sz="1000" i="1"/>
              <a:t>Gravity: Newtonian, Post-Newtonian, Relativistic</a:t>
            </a:r>
            <a:r>
              <a:rPr lang="en-US" sz="1000"/>
              <a:t>, Cambridge Univ. Press (2014).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10F8DD5-F0E2-465E-8EFD-C67C7D67FD59}"/>
              </a:ext>
            </a:extLst>
          </p:cNvPr>
          <p:cNvSpPr txBox="1"/>
          <p:nvPr/>
        </p:nvSpPr>
        <p:spPr>
          <a:xfrm>
            <a:off x="1946950" y="1416578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,</a:t>
            </a:r>
          </a:p>
        </p:txBody>
      </p:sp>
      <p:sp>
        <p:nvSpPr>
          <p:cNvPr id="89" name="Téglalap 88">
            <a:extLst>
              <a:ext uri="{FF2B5EF4-FFF2-40B4-BE49-F238E27FC236}">
                <a16:creationId xmlns:a16="http://schemas.microsoft.com/office/drawing/2014/main" id="{3906F135-1587-43AE-B264-EACEF290B310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7348444-7887-4A61-B256-E80E7EB1B41D}"/>
              </a:ext>
            </a:extLst>
          </p:cNvPr>
          <p:cNvSpPr txBox="1"/>
          <p:nvPr/>
        </p:nvSpPr>
        <p:spPr>
          <a:xfrm>
            <a:off x="251520" y="2380352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Laplace-</a:t>
            </a:r>
            <a:r>
              <a:rPr lang="hu-HU" dirty="0" err="1"/>
              <a:t>Runge</a:t>
            </a:r>
            <a:r>
              <a:rPr lang="hu-HU" dirty="0"/>
              <a:t>-Lenz </a:t>
            </a:r>
            <a:r>
              <a:rPr lang="hu-HU" dirty="0" err="1"/>
              <a:t>vector</a:t>
            </a:r>
            <a:r>
              <a:rPr lang="hu-HU" dirty="0"/>
              <a:t>:</a:t>
            </a:r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0988E25-350B-4F4D-A5AE-09CA3ADF2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7" y="2738734"/>
            <a:ext cx="2443846" cy="680127"/>
          </a:xfrm>
          <a:prstGeom prst="rect">
            <a:avLst/>
          </a:prstGeom>
        </p:spPr>
      </p:pic>
      <p:sp>
        <p:nvSpPr>
          <p:cNvPr id="90" name="Ellipszis 89">
            <a:extLst>
              <a:ext uri="{FF2B5EF4-FFF2-40B4-BE49-F238E27FC236}">
                <a16:creationId xmlns:a16="http://schemas.microsoft.com/office/drawing/2014/main" id="{DB88D083-3A49-41AC-B30B-080E918178AF}"/>
              </a:ext>
            </a:extLst>
          </p:cNvPr>
          <p:cNvSpPr/>
          <p:nvPr/>
        </p:nvSpPr>
        <p:spPr>
          <a:xfrm>
            <a:off x="6155246" y="2262108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91">
            <a:extLst>
              <a:ext uri="{FF2B5EF4-FFF2-40B4-BE49-F238E27FC236}">
                <a16:creationId xmlns:a16="http://schemas.microsoft.com/office/drawing/2014/main" id="{B6241946-6E65-4DC6-B55D-809572F2F0AD}"/>
              </a:ext>
            </a:extLst>
          </p:cNvPr>
          <p:cNvSpPr/>
          <p:nvPr/>
        </p:nvSpPr>
        <p:spPr>
          <a:xfrm>
            <a:off x="6659302" y="1196752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Ellipszis 92">
            <a:extLst>
              <a:ext uri="{FF2B5EF4-FFF2-40B4-BE49-F238E27FC236}">
                <a16:creationId xmlns:a16="http://schemas.microsoft.com/office/drawing/2014/main" id="{21472B07-E3A8-4413-B8F8-80A79E1A1EDD}"/>
              </a:ext>
            </a:extLst>
          </p:cNvPr>
          <p:cNvSpPr/>
          <p:nvPr/>
        </p:nvSpPr>
        <p:spPr>
          <a:xfrm>
            <a:off x="6811702" y="4048240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Ellipszis 93">
            <a:extLst>
              <a:ext uri="{FF2B5EF4-FFF2-40B4-BE49-F238E27FC236}">
                <a16:creationId xmlns:a16="http://schemas.microsoft.com/office/drawing/2014/main" id="{4F81D050-6AF7-42AF-91B4-E267E221FAB4}"/>
              </a:ext>
            </a:extLst>
          </p:cNvPr>
          <p:cNvSpPr/>
          <p:nvPr/>
        </p:nvSpPr>
        <p:spPr>
          <a:xfrm>
            <a:off x="6444208" y="4696312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98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Evolution of the eccentricity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B2A42D6-6A0B-477E-81AB-C8EC95397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7052"/>
            <a:ext cx="4410075" cy="9334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D9607FC-0D0D-499D-BDE0-D95F551B2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30" y="715156"/>
            <a:ext cx="4267200" cy="52863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761A7B6-A288-4320-9D5C-235281C3D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867680"/>
            <a:ext cx="4019550" cy="29813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F7A03A8-AC1A-4939-93A8-9012AF090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" y="3950460"/>
            <a:ext cx="3944787" cy="2596453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1A0B9C81-2BA0-4F56-8044-574EA09BAB45}"/>
              </a:ext>
            </a:extLst>
          </p:cNvPr>
          <p:cNvSpPr/>
          <p:nvPr/>
        </p:nvSpPr>
        <p:spPr>
          <a:xfrm>
            <a:off x="8748464" y="715156"/>
            <a:ext cx="402566" cy="4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F8B4E510-DC20-4EB5-B0CC-0609973ACAE5}"/>
              </a:ext>
            </a:extLst>
          </p:cNvPr>
          <p:cNvSpPr/>
          <p:nvPr/>
        </p:nvSpPr>
        <p:spPr>
          <a:xfrm>
            <a:off x="3865988" y="1435235"/>
            <a:ext cx="618590" cy="93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9E1AC12-1BAC-4C1A-A5DA-8BE818AE9547}"/>
              </a:ext>
            </a:extLst>
          </p:cNvPr>
          <p:cNvSpPr txBox="1"/>
          <p:nvPr/>
        </p:nvSpPr>
        <p:spPr>
          <a:xfrm>
            <a:off x="107504" y="692696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LÁ Gergely, Z Keresztes, PRD </a:t>
            </a:r>
            <a:r>
              <a:rPr lang="hu-HU" sz="1000" b="1" dirty="0"/>
              <a:t>91</a:t>
            </a:r>
            <a:r>
              <a:rPr lang="hu-HU" sz="1000" dirty="0"/>
              <a:t>, 024012 (2015)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401AE81-882F-44EE-8360-23ECADB82578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847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Chameleon orbits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3DB4E7B-03EF-4CD1-B6B8-44BE0F3DB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7" y="462604"/>
            <a:ext cx="8158489" cy="309634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F07178D-6CC8-444C-806D-5F89E68D4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6" y="3552283"/>
            <a:ext cx="8623375" cy="308727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3A7DF1D-A0E3-4B12-8894-262345DDF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6" y="206700"/>
            <a:ext cx="1162050" cy="24765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C9217CB4-F879-4345-9E16-FC61FCFAA628}"/>
              </a:ext>
            </a:extLst>
          </p:cNvPr>
          <p:cNvSpPr txBox="1"/>
          <p:nvPr/>
        </p:nvSpPr>
        <p:spPr>
          <a:xfrm>
            <a:off x="3169384" y="448537"/>
            <a:ext cx="2899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LÁ Gergely, Z Keresztes, PRD </a:t>
            </a:r>
            <a:r>
              <a:rPr lang="hu-HU" sz="1000" b="1" dirty="0"/>
              <a:t>91</a:t>
            </a:r>
            <a:r>
              <a:rPr lang="hu-HU" sz="1000" dirty="0"/>
              <a:t>, 024012 (2015)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E7C1430-35E5-4767-8579-8982C4E0171F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5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Timescales; secular evolution equations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14FC3051-2B70-4985-963D-0E173FC7E88F}"/>
              </a:ext>
            </a:extLst>
          </p:cNvPr>
          <p:cNvGrpSpPr/>
          <p:nvPr/>
        </p:nvGrpSpPr>
        <p:grpSpPr>
          <a:xfrm>
            <a:off x="93436" y="692308"/>
            <a:ext cx="6782820" cy="576452"/>
            <a:chOff x="-50580" y="776677"/>
            <a:chExt cx="6782820" cy="576452"/>
          </a:xfrm>
        </p:grpSpPr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CBBE0438-F7D1-4217-A984-8E3515F4C864}"/>
                </a:ext>
              </a:extLst>
            </p:cNvPr>
            <p:cNvSpPr txBox="1"/>
            <p:nvPr/>
          </p:nvSpPr>
          <p:spPr>
            <a:xfrm>
              <a:off x="-50580" y="836712"/>
              <a:ext cx="6782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+mj-lt"/>
                </a:rPr>
                <a:t>Timescales in dimensionless units (                ):</a:t>
              </a:r>
            </a:p>
          </p:txBody>
        </p:sp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2C9C71DD-CCDE-4936-A081-F0D779D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916" y="776677"/>
              <a:ext cx="915541" cy="576452"/>
            </a:xfrm>
            <a:prstGeom prst="rect">
              <a:avLst/>
            </a:prstGeom>
          </p:spPr>
        </p:pic>
      </p:grpSp>
      <p:pic>
        <p:nvPicPr>
          <p:cNvPr id="6" name="Kép 5">
            <a:extLst>
              <a:ext uri="{FF2B5EF4-FFF2-40B4-BE49-F238E27FC236}">
                <a16:creationId xmlns:a16="http://schemas.microsoft.com/office/drawing/2014/main" id="{14E1AD02-3F0B-441C-AE4B-2A68B062F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2868"/>
            <a:ext cx="2011054" cy="36281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96F0DBB-05C8-41EA-BBEC-D5EBAD1D1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4" y="1110676"/>
            <a:ext cx="1756036" cy="40010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406662-C022-42FD-A175-011F97E9B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8465"/>
            <a:ext cx="4950837" cy="100655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15A57F5-305E-441B-9A95-84820A3C7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0" y="4343215"/>
            <a:ext cx="3290530" cy="38192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705810A-7A75-4CB4-8D61-CA5EA2BD4251}"/>
              </a:ext>
            </a:extLst>
          </p:cNvPr>
          <p:cNvSpPr txBox="1"/>
          <p:nvPr/>
        </p:nvSpPr>
        <p:spPr>
          <a:xfrm>
            <a:off x="-36512" y="2204864"/>
            <a:ext cx="355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+mj-lt"/>
              </a:rPr>
              <a:t>Secular differential equations: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6FB0DA36-3591-4153-8004-DDCE1EB1F8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0" y="5345628"/>
            <a:ext cx="3851526" cy="45963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70B8B4D-5900-492D-A28F-F4FFBC421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8" y="5813963"/>
            <a:ext cx="3851526" cy="56736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3A40EEC-34C6-4BE5-A481-AFBB338CE4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3" y="3782985"/>
            <a:ext cx="762197" cy="366095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03B00FAB-E546-4DB7-989F-D8F66EF80CFF}"/>
              </a:ext>
            </a:extLst>
          </p:cNvPr>
          <p:cNvSpPr txBox="1"/>
          <p:nvPr/>
        </p:nvSpPr>
        <p:spPr>
          <a:xfrm>
            <a:off x="1115616" y="3759236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where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F45636F0-8AD2-4BC3-B83D-ABE82FFAD668}"/>
              </a:ext>
            </a:extLst>
          </p:cNvPr>
          <p:cNvSpPr txBox="1"/>
          <p:nvPr/>
        </p:nvSpPr>
        <p:spPr>
          <a:xfrm>
            <a:off x="107504" y="490109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Examples: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D6BF0A1E-DD3C-4A9A-8B3A-9544C4152965}"/>
              </a:ext>
            </a:extLst>
          </p:cNvPr>
          <p:cNvGrpSpPr/>
          <p:nvPr/>
        </p:nvGrpSpPr>
        <p:grpSpPr>
          <a:xfrm>
            <a:off x="4958782" y="620688"/>
            <a:ext cx="4359074" cy="4322614"/>
            <a:chOff x="-548846" y="712214"/>
            <a:chExt cx="5336870" cy="5237067"/>
          </a:xfrm>
        </p:grpSpPr>
        <p:cxnSp>
          <p:nvCxnSpPr>
            <p:cNvPr id="22" name="Egyenes összekötő 21">
              <a:extLst>
                <a:ext uri="{FF2B5EF4-FFF2-40B4-BE49-F238E27FC236}">
                  <a16:creationId xmlns:a16="http://schemas.microsoft.com/office/drawing/2014/main" id="{F744A7CA-54A1-47E2-866A-4E226A966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74" y="5304707"/>
              <a:ext cx="133888" cy="2971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6333D41E-71C5-415F-AD43-74CD999D5B3A}"/>
                </a:ext>
              </a:extLst>
            </p:cNvPr>
            <p:cNvGrpSpPr/>
            <p:nvPr/>
          </p:nvGrpSpPr>
          <p:grpSpPr>
            <a:xfrm>
              <a:off x="-548846" y="1016230"/>
              <a:ext cx="5336870" cy="4933051"/>
              <a:chOff x="1030274" y="1157465"/>
              <a:chExt cx="5336870" cy="4933051"/>
            </a:xfrm>
          </p:grpSpPr>
          <p:cxnSp>
            <p:nvCxnSpPr>
              <p:cNvPr id="66" name="Egyenes összekötő 65">
                <a:extLst>
                  <a:ext uri="{FF2B5EF4-FFF2-40B4-BE49-F238E27FC236}">
                    <a16:creationId xmlns:a16="http://schemas.microsoft.com/office/drawing/2014/main" id="{03E1840D-19FB-4AB4-A31D-14C596CD36B8}"/>
                  </a:ext>
                </a:extLst>
              </p:cNvPr>
              <p:cNvCxnSpPr/>
              <p:nvPr/>
            </p:nvCxnSpPr>
            <p:spPr>
              <a:xfrm>
                <a:off x="1763688" y="5733256"/>
                <a:ext cx="32403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gyenes összekötő 66">
                <a:extLst>
                  <a:ext uri="{FF2B5EF4-FFF2-40B4-BE49-F238E27FC236}">
                    <a16:creationId xmlns:a16="http://schemas.microsoft.com/office/drawing/2014/main" id="{248DBFE7-7236-4287-8160-14745DF32B0E}"/>
                  </a:ext>
                </a:extLst>
              </p:cNvPr>
              <p:cNvCxnSpPr/>
              <p:nvPr/>
            </p:nvCxnSpPr>
            <p:spPr>
              <a:xfrm flipV="1">
                <a:off x="5004048" y="3536937"/>
                <a:ext cx="1080120" cy="21963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gyenes összekötő 67">
                <a:extLst>
                  <a:ext uri="{FF2B5EF4-FFF2-40B4-BE49-F238E27FC236}">
                    <a16:creationId xmlns:a16="http://schemas.microsoft.com/office/drawing/2014/main" id="{112EBC68-A885-4921-9435-8D0731D1E623}"/>
                  </a:ext>
                </a:extLst>
              </p:cNvPr>
              <p:cNvCxnSpPr/>
              <p:nvPr/>
            </p:nvCxnSpPr>
            <p:spPr>
              <a:xfrm flipH="1">
                <a:off x="5652120" y="3536937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gyenes összekötő 68">
                <a:extLst>
                  <a:ext uri="{FF2B5EF4-FFF2-40B4-BE49-F238E27FC236}">
                    <a16:creationId xmlns:a16="http://schemas.microsoft.com/office/drawing/2014/main" id="{DFF6E414-FFD7-41E7-A33D-12EC04BFA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3536937"/>
                <a:ext cx="1080120" cy="21963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gyenes összekötő 69">
                <a:extLst>
                  <a:ext uri="{FF2B5EF4-FFF2-40B4-BE49-F238E27FC236}">
                    <a16:creationId xmlns:a16="http://schemas.microsoft.com/office/drawing/2014/main" id="{20BF6F07-9541-4F55-B6DF-0579048F9A91}"/>
                  </a:ext>
                </a:extLst>
              </p:cNvPr>
              <p:cNvCxnSpPr/>
              <p:nvPr/>
            </p:nvCxnSpPr>
            <p:spPr>
              <a:xfrm>
                <a:off x="3707904" y="3533402"/>
                <a:ext cx="194421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gyenes összekötő 70">
                <a:extLst>
                  <a:ext uri="{FF2B5EF4-FFF2-40B4-BE49-F238E27FC236}">
                    <a16:creationId xmlns:a16="http://schemas.microsoft.com/office/drawing/2014/main" id="{4F708AD5-4AB4-49F8-8DA4-B69A8639A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4956904"/>
                <a:ext cx="3240360" cy="1133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gyenes összekötő 71">
                <a:extLst>
                  <a:ext uri="{FF2B5EF4-FFF2-40B4-BE49-F238E27FC236}">
                    <a16:creationId xmlns:a16="http://schemas.microsoft.com/office/drawing/2014/main" id="{79DDC6E4-3240-4E42-A313-107A82399A40}"/>
                  </a:ext>
                </a:extLst>
              </p:cNvPr>
              <p:cNvCxnSpPr/>
              <p:nvPr/>
            </p:nvCxnSpPr>
            <p:spPr>
              <a:xfrm flipV="1">
                <a:off x="5004048" y="2708920"/>
                <a:ext cx="1080120" cy="2247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gyenes összekötő 72">
                <a:extLst>
                  <a:ext uri="{FF2B5EF4-FFF2-40B4-BE49-F238E27FC236}">
                    <a16:creationId xmlns:a16="http://schemas.microsoft.com/office/drawing/2014/main" id="{DB15068E-031A-4995-9CEF-A2F8C4DF12BB}"/>
                  </a:ext>
                </a:extLst>
              </p:cNvPr>
              <p:cNvCxnSpPr/>
              <p:nvPr/>
            </p:nvCxnSpPr>
            <p:spPr>
              <a:xfrm flipH="1">
                <a:off x="3803948" y="2708920"/>
                <a:ext cx="2280220" cy="8181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gyenes összekötő 73">
                <a:extLst>
                  <a:ext uri="{FF2B5EF4-FFF2-40B4-BE49-F238E27FC236}">
                    <a16:creationId xmlns:a16="http://schemas.microsoft.com/office/drawing/2014/main" id="{30D557D5-68D0-460D-9EC1-347D90D35F46}"/>
                  </a:ext>
                </a:extLst>
              </p:cNvPr>
              <p:cNvCxnSpPr>
                <a:cxnSpLocks/>
              </p:cNvCxnSpPr>
              <p:nvPr/>
            </p:nvCxnSpPr>
            <p:spPr>
              <a:xfrm rot="21480000" flipV="1">
                <a:off x="1763688" y="5758380"/>
                <a:ext cx="169632" cy="3321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gyenes összekötő 74">
                <a:extLst>
                  <a:ext uri="{FF2B5EF4-FFF2-40B4-BE49-F238E27FC236}">
                    <a16:creationId xmlns:a16="http://schemas.microsoft.com/office/drawing/2014/main" id="{BAB19CF4-50CF-4AB0-98E0-25D8CC82B1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3320" y="3832912"/>
                <a:ext cx="910488" cy="1910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75">
                <a:extLst>
                  <a:ext uri="{FF2B5EF4-FFF2-40B4-BE49-F238E27FC236}">
                    <a16:creationId xmlns:a16="http://schemas.microsoft.com/office/drawing/2014/main" id="{DD5BFE83-4C1A-46BB-AE6F-323E0505408F}"/>
                  </a:ext>
                </a:extLst>
              </p:cNvPr>
              <p:cNvCxnSpPr/>
              <p:nvPr/>
            </p:nvCxnSpPr>
            <p:spPr>
              <a:xfrm flipV="1">
                <a:off x="2843808" y="3527054"/>
                <a:ext cx="960140" cy="3058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gyenes összekötő nyíllal 76">
                <a:extLst>
                  <a:ext uri="{FF2B5EF4-FFF2-40B4-BE49-F238E27FC236}">
                    <a16:creationId xmlns:a16="http://schemas.microsoft.com/office/drawing/2014/main" id="{CDACA832-6BA4-407F-BD58-3D5389C428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0911" y="1628800"/>
                <a:ext cx="825038" cy="2492144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gyenes összekötő nyíllal 77">
                <a:extLst>
                  <a:ext uri="{FF2B5EF4-FFF2-40B4-BE49-F238E27FC236}">
                    <a16:creationId xmlns:a16="http://schemas.microsoft.com/office/drawing/2014/main" id="{50D339F0-55BD-4D9F-B94D-8CF400D247F9}"/>
                  </a:ext>
                </a:extLst>
              </p:cNvPr>
              <p:cNvCxnSpPr/>
              <p:nvPr/>
            </p:nvCxnSpPr>
            <p:spPr>
              <a:xfrm flipV="1">
                <a:off x="3520017" y="1426844"/>
                <a:ext cx="0" cy="2708168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gyenes összekötő nyíllal 78">
                <a:extLst>
                  <a:ext uri="{FF2B5EF4-FFF2-40B4-BE49-F238E27FC236}">
                    <a16:creationId xmlns:a16="http://schemas.microsoft.com/office/drawing/2014/main" id="{92CE7109-A2AC-4237-B841-7D8FEAC4D6D8}"/>
                  </a:ext>
                </a:extLst>
              </p:cNvPr>
              <p:cNvCxnSpPr/>
              <p:nvPr/>
            </p:nvCxnSpPr>
            <p:spPr>
              <a:xfrm flipV="1">
                <a:off x="3520017" y="2564904"/>
                <a:ext cx="835959" cy="157010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gyenes összekötő nyíllal 79">
                <a:extLst>
                  <a:ext uri="{FF2B5EF4-FFF2-40B4-BE49-F238E27FC236}">
                    <a16:creationId xmlns:a16="http://schemas.microsoft.com/office/drawing/2014/main" id="{19EE48FF-E72E-4975-A06E-04DFFF95FC51}"/>
                  </a:ext>
                </a:extLst>
              </p:cNvPr>
              <p:cNvCxnSpPr/>
              <p:nvPr/>
            </p:nvCxnSpPr>
            <p:spPr>
              <a:xfrm flipV="1">
                <a:off x="3520017" y="1844824"/>
                <a:ext cx="2024091" cy="227612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gyenes összekötő nyíllal 80">
                <a:extLst>
                  <a:ext uri="{FF2B5EF4-FFF2-40B4-BE49-F238E27FC236}">
                    <a16:creationId xmlns:a16="http://schemas.microsoft.com/office/drawing/2014/main" id="{413D1C96-1F47-45EB-BFAA-3A8831EBE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360041" cy="1210300"/>
              </a:xfrm>
              <a:prstGeom prst="straightConnector1">
                <a:avLst/>
              </a:prstGeom>
              <a:ln w="2540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gyenes összekötő nyíllal 81">
                <a:extLst>
                  <a:ext uri="{FF2B5EF4-FFF2-40B4-BE49-F238E27FC236}">
                    <a16:creationId xmlns:a16="http://schemas.microsoft.com/office/drawing/2014/main" id="{6E3675B7-51BE-4BF8-939B-6B46950430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3808" y="4135012"/>
                <a:ext cx="676210" cy="140589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gyenes összekötő nyíllal 82">
                <a:extLst>
                  <a:ext uri="{FF2B5EF4-FFF2-40B4-BE49-F238E27FC236}">
                    <a16:creationId xmlns:a16="http://schemas.microsoft.com/office/drawing/2014/main" id="{DE2A43F9-3D63-4C19-AF4E-B903FB2A84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1159995" cy="605150"/>
              </a:xfrm>
              <a:prstGeom prst="straightConnector1">
                <a:avLst/>
              </a:prstGeom>
              <a:ln w="254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gyenes összekötő nyíllal 83">
                <a:extLst>
                  <a:ext uri="{FF2B5EF4-FFF2-40B4-BE49-F238E27FC236}">
                    <a16:creationId xmlns:a16="http://schemas.microsoft.com/office/drawing/2014/main" id="{F6B7C37A-95E5-4882-AA24-0971F476A418}"/>
                  </a:ext>
                </a:extLst>
              </p:cNvPr>
              <p:cNvCxnSpPr/>
              <p:nvPr/>
            </p:nvCxnSpPr>
            <p:spPr>
              <a:xfrm flipH="1">
                <a:off x="2375756" y="4120944"/>
                <a:ext cx="1116125" cy="1108256"/>
              </a:xfrm>
              <a:prstGeom prst="straightConnector1">
                <a:avLst/>
              </a:prstGeom>
              <a:ln w="25400">
                <a:solidFill>
                  <a:srgbClr val="FFD85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gyenes összekötő 84">
                <a:extLst>
                  <a:ext uri="{FF2B5EF4-FFF2-40B4-BE49-F238E27FC236}">
                    <a16:creationId xmlns:a16="http://schemas.microsoft.com/office/drawing/2014/main" id="{86E50CCE-F7B3-426C-BACB-E45D8B26FAFC}"/>
                  </a:ext>
                </a:extLst>
              </p:cNvPr>
              <p:cNvCxnSpPr/>
              <p:nvPr/>
            </p:nvCxnSpPr>
            <p:spPr>
              <a:xfrm>
                <a:off x="3520017" y="4106876"/>
                <a:ext cx="1424041" cy="316643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gyenes összekötő 85">
                <a:extLst>
                  <a:ext uri="{FF2B5EF4-FFF2-40B4-BE49-F238E27FC236}">
                    <a16:creationId xmlns:a16="http://schemas.microsoft.com/office/drawing/2014/main" id="{1FCEC432-FF72-442B-8424-2C50442938FB}"/>
                  </a:ext>
                </a:extLst>
              </p:cNvPr>
              <p:cNvCxnSpPr/>
              <p:nvPr/>
            </p:nvCxnSpPr>
            <p:spPr>
              <a:xfrm>
                <a:off x="4341908" y="2578972"/>
                <a:ext cx="648072" cy="187268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gyenes összekötő 86">
                <a:extLst>
                  <a:ext uri="{FF2B5EF4-FFF2-40B4-BE49-F238E27FC236}">
                    <a16:creationId xmlns:a16="http://schemas.microsoft.com/office/drawing/2014/main" id="{1F5D48F7-7EBE-4377-A567-B0B329FA0D95}"/>
                  </a:ext>
                </a:extLst>
              </p:cNvPr>
              <p:cNvCxnSpPr/>
              <p:nvPr/>
            </p:nvCxnSpPr>
            <p:spPr>
              <a:xfrm flipV="1">
                <a:off x="3520017" y="2968816"/>
                <a:ext cx="2348127" cy="113806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gyenes összekötő 87">
                <a:extLst>
                  <a:ext uri="{FF2B5EF4-FFF2-40B4-BE49-F238E27FC236}">
                    <a16:creationId xmlns:a16="http://schemas.microsoft.com/office/drawing/2014/main" id="{36F60F40-0C04-4F35-A4B8-7A3362E4C119}"/>
                  </a:ext>
                </a:extLst>
              </p:cNvPr>
              <p:cNvCxnSpPr/>
              <p:nvPr/>
            </p:nvCxnSpPr>
            <p:spPr>
              <a:xfrm>
                <a:off x="5572244" y="1929232"/>
                <a:ext cx="324036" cy="1030048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Egyenes összekötő 88">
                <a:extLst>
                  <a:ext uri="{FF2B5EF4-FFF2-40B4-BE49-F238E27FC236}">
                    <a16:creationId xmlns:a16="http://schemas.microsoft.com/office/drawing/2014/main" id="{3E79BB82-3654-422B-995A-D92AA732B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3808" y="3530812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Ív 89">
                <a:extLst>
                  <a:ext uri="{FF2B5EF4-FFF2-40B4-BE49-F238E27FC236}">
                    <a16:creationId xmlns:a16="http://schemas.microsoft.com/office/drawing/2014/main" id="{EF46550D-3ACD-41A0-A008-A89E084321B0}"/>
                  </a:ext>
                </a:extLst>
              </p:cNvPr>
              <p:cNvSpPr/>
              <p:nvPr/>
            </p:nvSpPr>
            <p:spPr>
              <a:xfrm rot="776168">
                <a:off x="1030274" y="1680436"/>
                <a:ext cx="3313954" cy="1416074"/>
              </a:xfrm>
              <a:prstGeom prst="arc">
                <a:avLst>
                  <a:gd name="adj1" fmla="val 15579446"/>
                  <a:gd name="adj2" fmla="val 21269084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1" name="Ív 90">
                <a:extLst>
                  <a:ext uri="{FF2B5EF4-FFF2-40B4-BE49-F238E27FC236}">
                    <a16:creationId xmlns:a16="http://schemas.microsoft.com/office/drawing/2014/main" id="{6794210A-5928-4489-BE73-A8AB8ABD1904}"/>
                  </a:ext>
                </a:extLst>
              </p:cNvPr>
              <p:cNvSpPr/>
              <p:nvPr/>
            </p:nvSpPr>
            <p:spPr>
              <a:xfrm rot="19252833">
                <a:off x="2006482" y="1157465"/>
                <a:ext cx="4360662" cy="4848785"/>
              </a:xfrm>
              <a:prstGeom prst="arc">
                <a:avLst>
                  <a:gd name="adj1" fmla="val 16299747"/>
                  <a:gd name="adj2" fmla="val 20727553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2" name="Ív 91">
                <a:extLst>
                  <a:ext uri="{FF2B5EF4-FFF2-40B4-BE49-F238E27FC236}">
                    <a16:creationId xmlns:a16="http://schemas.microsoft.com/office/drawing/2014/main" id="{491B8B48-AD5F-4B5D-82BE-9C68E85ACA5D}"/>
                  </a:ext>
                </a:extLst>
              </p:cNvPr>
              <p:cNvSpPr/>
              <p:nvPr/>
            </p:nvSpPr>
            <p:spPr>
              <a:xfrm rot="19976261">
                <a:off x="2050775" y="1608383"/>
                <a:ext cx="1778546" cy="933264"/>
              </a:xfrm>
              <a:prstGeom prst="arc">
                <a:avLst>
                  <a:gd name="adj1" fmla="val 16200000"/>
                  <a:gd name="adj2" fmla="val 20476206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3" name="Ív 92">
                <a:extLst>
                  <a:ext uri="{FF2B5EF4-FFF2-40B4-BE49-F238E27FC236}">
                    <a16:creationId xmlns:a16="http://schemas.microsoft.com/office/drawing/2014/main" id="{9F4982F6-1220-4F6E-B9B6-C6221669E488}"/>
                  </a:ext>
                </a:extLst>
              </p:cNvPr>
              <p:cNvSpPr/>
              <p:nvPr/>
            </p:nvSpPr>
            <p:spPr>
              <a:xfrm rot="10800000">
                <a:off x="2761695" y="4653136"/>
                <a:ext cx="658177" cy="417980"/>
              </a:xfrm>
              <a:prstGeom prst="arc">
                <a:avLst>
                  <a:gd name="adj1" fmla="val 17236968"/>
                  <a:gd name="adj2" fmla="val 0"/>
                </a:avLst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4" name="Ív 93">
                <a:extLst>
                  <a:ext uri="{FF2B5EF4-FFF2-40B4-BE49-F238E27FC236}">
                    <a16:creationId xmlns:a16="http://schemas.microsoft.com/office/drawing/2014/main" id="{AAFE4EC3-A0E7-44BB-A0D5-36C8D94340BB}"/>
                  </a:ext>
                </a:extLst>
              </p:cNvPr>
              <p:cNvSpPr/>
              <p:nvPr/>
            </p:nvSpPr>
            <p:spPr>
              <a:xfrm rot="9205161">
                <a:off x="2991287" y="4742348"/>
                <a:ext cx="1021730" cy="394675"/>
              </a:xfrm>
              <a:prstGeom prst="arc">
                <a:avLst>
                  <a:gd name="adj1" fmla="val 13305923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5" name="Ív 94">
                <a:extLst>
                  <a:ext uri="{FF2B5EF4-FFF2-40B4-BE49-F238E27FC236}">
                    <a16:creationId xmlns:a16="http://schemas.microsoft.com/office/drawing/2014/main" id="{023AE57B-7DBA-481C-9C3A-5C55A1E62E68}"/>
                  </a:ext>
                </a:extLst>
              </p:cNvPr>
              <p:cNvSpPr/>
              <p:nvPr/>
            </p:nvSpPr>
            <p:spPr>
              <a:xfrm rot="8263404">
                <a:off x="3676881" y="4611676"/>
                <a:ext cx="1232598" cy="119330"/>
              </a:xfrm>
              <a:prstGeom prst="arc">
                <a:avLst>
                  <a:gd name="adj1" fmla="val 12104477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6" name="Ív 95">
                <a:extLst>
                  <a:ext uri="{FF2B5EF4-FFF2-40B4-BE49-F238E27FC236}">
                    <a16:creationId xmlns:a16="http://schemas.microsoft.com/office/drawing/2014/main" id="{919C4698-2884-4DB1-8BEA-6BBD2598F1C7}"/>
                  </a:ext>
                </a:extLst>
              </p:cNvPr>
              <p:cNvSpPr/>
              <p:nvPr/>
            </p:nvSpPr>
            <p:spPr>
              <a:xfrm rot="7808554">
                <a:off x="3580533" y="4416021"/>
                <a:ext cx="642926" cy="132239"/>
              </a:xfrm>
              <a:prstGeom prst="arc">
                <a:avLst>
                  <a:gd name="adj1" fmla="val 10784423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7" name="Ív 96">
                <a:extLst>
                  <a:ext uri="{FF2B5EF4-FFF2-40B4-BE49-F238E27FC236}">
                    <a16:creationId xmlns:a16="http://schemas.microsoft.com/office/drawing/2014/main" id="{4BF6E915-BD4E-4FAF-9890-4284B5D1B729}"/>
                  </a:ext>
                </a:extLst>
              </p:cNvPr>
              <p:cNvSpPr/>
              <p:nvPr/>
            </p:nvSpPr>
            <p:spPr>
              <a:xfrm rot="7427983">
                <a:off x="3428229" y="4093915"/>
                <a:ext cx="960915" cy="230515"/>
              </a:xfrm>
              <a:prstGeom prst="arc">
                <a:avLst>
                  <a:gd name="adj1" fmla="val 10784423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ECAC97B1-EA9F-450C-BC48-40A713CDC3D7}"/>
                </a:ext>
              </a:extLst>
            </p:cNvPr>
            <p:cNvSpPr txBox="1"/>
            <p:nvPr/>
          </p:nvSpPr>
          <p:spPr>
            <a:xfrm>
              <a:off x="1475656" y="126876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hu-HU" dirty="0"/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FBE5774E-4978-4016-8850-34F6CB9CF085}"/>
                </a:ext>
              </a:extLst>
            </p:cNvPr>
            <p:cNvSpPr txBox="1"/>
            <p:nvPr/>
          </p:nvSpPr>
          <p:spPr>
            <a:xfrm rot="288738">
              <a:off x="2441831" y="712214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2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2C6109D6-1AD4-4CBE-842F-621E7A41AC20}"/>
                </a:ext>
              </a:extLst>
            </p:cNvPr>
            <p:cNvSpPr txBox="1"/>
            <p:nvPr/>
          </p:nvSpPr>
          <p:spPr>
            <a:xfrm rot="1393928">
              <a:off x="1984156" y="1832890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1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58F83BF8-2ADF-4614-AF2E-5C009BDADA63}"/>
                </a:ext>
              </a:extLst>
            </p:cNvPr>
            <p:cNvSpPr txBox="1"/>
            <p:nvPr/>
          </p:nvSpPr>
          <p:spPr>
            <a:xfrm rot="446340">
              <a:off x="1534450" y="4972394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ψ</a:t>
              </a:r>
              <a:r>
                <a:rPr lang="hu-HU" baseline="-25000" dirty="0"/>
                <a:t>p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7C7E06F6-4DE8-406C-874F-3B91B23D0686}"/>
                </a:ext>
              </a:extLst>
            </p:cNvPr>
            <p:cNvSpPr txBox="1"/>
            <p:nvPr/>
          </p:nvSpPr>
          <p:spPr>
            <a:xfrm rot="1949705">
              <a:off x="995960" y="478918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ϕ</a:t>
              </a:r>
              <a:r>
                <a:rPr lang="hu-HU" baseline="-25000" dirty="0"/>
                <a:t>n</a:t>
              </a:r>
            </a:p>
          </p:txBody>
        </p:sp>
        <p:sp>
          <p:nvSpPr>
            <p:cNvPr id="31" name="Szövegdoboz 30">
              <a:extLst>
                <a:ext uri="{FF2B5EF4-FFF2-40B4-BE49-F238E27FC236}">
                  <a16:creationId xmlns:a16="http://schemas.microsoft.com/office/drawing/2014/main" id="{B65B6CAC-2417-4B2E-98F2-299573BA1CEA}"/>
                </a:ext>
              </a:extLst>
            </p:cNvPr>
            <p:cNvSpPr txBox="1"/>
            <p:nvPr/>
          </p:nvSpPr>
          <p:spPr>
            <a:xfrm rot="19378969">
              <a:off x="2478116" y="4560597"/>
              <a:ext cx="516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χ</a:t>
              </a:r>
              <a:r>
                <a:rPr lang="hu-HU" baseline="-25000" dirty="0"/>
                <a:t>p</a:t>
              </a:r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2E0277F4-4533-4730-9DDD-38F165FE41F7}"/>
                </a:ext>
              </a:extLst>
            </p:cNvPr>
            <p:cNvSpPr txBox="1"/>
            <p:nvPr/>
          </p:nvSpPr>
          <p:spPr>
            <a:xfrm rot="1344034">
              <a:off x="2550327" y="3613607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ζ</a:t>
              </a:r>
              <a:r>
                <a:rPr lang="hu-HU" baseline="-25000" dirty="0"/>
                <a:t>2</a:t>
              </a:r>
            </a:p>
          </p:txBody>
        </p: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E56F73DB-90E3-45DE-BD13-492F9A6198B2}"/>
                </a:ext>
              </a:extLst>
            </p:cNvPr>
            <p:cNvSpPr txBox="1"/>
            <p:nvPr/>
          </p:nvSpPr>
          <p:spPr>
            <a:xfrm rot="2133473">
              <a:off x="2289312" y="4245720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ζ</a:t>
              </a:r>
              <a:r>
                <a:rPr lang="hu-HU" baseline="-25000" dirty="0"/>
                <a:t>1</a:t>
              </a:r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CDB29485-CA29-4EB4-9F2D-837E87281C7E}"/>
                </a:ext>
              </a:extLst>
            </p:cNvPr>
            <p:cNvSpPr txBox="1"/>
            <p:nvPr/>
          </p:nvSpPr>
          <p:spPr>
            <a:xfrm>
              <a:off x="1907704" y="115501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008000"/>
                  </a:solidFill>
                </a:rPr>
                <a:t>J</a:t>
              </a:r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DE204070-28CD-44EC-B38E-EA64A1FD4FAE}"/>
                </a:ext>
              </a:extLst>
            </p:cNvPr>
            <p:cNvSpPr txBox="1"/>
            <p:nvPr/>
          </p:nvSpPr>
          <p:spPr>
            <a:xfrm>
              <a:off x="623648" y="1207798"/>
              <a:ext cx="479618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hu-HU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</a:t>
              </a:r>
            </a:p>
          </p:txBody>
        </p:sp>
        <p:sp>
          <p:nvSpPr>
            <p:cNvPr id="36" name="Szövegdoboz 35">
              <a:extLst>
                <a:ext uri="{FF2B5EF4-FFF2-40B4-BE49-F238E27FC236}">
                  <a16:creationId xmlns:a16="http://schemas.microsoft.com/office/drawing/2014/main" id="{EEC7987E-3ACD-4EE3-9DA6-B4182D3091A3}"/>
                </a:ext>
              </a:extLst>
            </p:cNvPr>
            <p:cNvSpPr txBox="1"/>
            <p:nvPr/>
          </p:nvSpPr>
          <p:spPr>
            <a:xfrm>
              <a:off x="2654063" y="2097251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CC0000"/>
                  </a:solidFill>
                </a:rPr>
                <a:t>S</a:t>
              </a:r>
              <a:r>
                <a:rPr lang="hu-HU" baseline="-25000" dirty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5D1EF8D7-A0F5-4589-9C29-9B7FCA2AB3F3}"/>
                </a:ext>
              </a:extLst>
            </p:cNvPr>
            <p:cNvSpPr txBox="1"/>
            <p:nvPr/>
          </p:nvSpPr>
          <p:spPr>
            <a:xfrm>
              <a:off x="3843228" y="1377979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CC0000"/>
                  </a:solidFill>
                </a:rPr>
                <a:t>S</a:t>
              </a:r>
              <a:r>
                <a:rPr lang="hu-HU" baseline="-25000" dirty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183F9273-8274-4B75-979E-6080BBF017D8}"/>
                </a:ext>
              </a:extLst>
            </p:cNvPr>
            <p:cNvSpPr txBox="1"/>
            <p:nvPr/>
          </p:nvSpPr>
          <p:spPr>
            <a:xfrm>
              <a:off x="2161927" y="5220886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993366"/>
                  </a:solidFill>
                </a:rPr>
                <a:t>A</a:t>
              </a:r>
              <a:r>
                <a:rPr lang="hu-HU" baseline="-25000" dirty="0">
                  <a:solidFill>
                    <a:srgbClr val="993366"/>
                  </a:solidFill>
                </a:rPr>
                <a:t>N</a:t>
              </a: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B57C87E6-7EF3-440E-96F0-FA925962B931}"/>
                </a:ext>
              </a:extLst>
            </p:cNvPr>
            <p:cNvSpPr txBox="1"/>
            <p:nvPr/>
          </p:nvSpPr>
          <p:spPr>
            <a:xfrm>
              <a:off x="3031863" y="4404212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r</a:t>
              </a:r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id="{AEF19E96-1F13-46B4-BD43-95A07E5CEAE8}"/>
                </a:ext>
              </a:extLst>
            </p:cNvPr>
            <p:cNvSpPr txBox="1"/>
            <p:nvPr/>
          </p:nvSpPr>
          <p:spPr>
            <a:xfrm>
              <a:off x="594269" y="499679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FFC000"/>
                  </a:solidFill>
                </a:rPr>
                <a:t>x</a:t>
              </a:r>
            </a:p>
          </p:txBody>
        </p:sp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B93EAE4A-472C-4B50-BA50-77965D43C29D}"/>
                </a:ext>
              </a:extLst>
            </p:cNvPr>
            <p:cNvGrpSpPr/>
            <p:nvPr/>
          </p:nvGrpSpPr>
          <p:grpSpPr>
            <a:xfrm>
              <a:off x="691071" y="1210828"/>
              <a:ext cx="124816" cy="88474"/>
              <a:chOff x="4050505" y="922788"/>
              <a:chExt cx="261992" cy="187270"/>
            </a:xfrm>
          </p:grpSpPr>
          <p:cxnSp>
            <p:nvCxnSpPr>
              <p:cNvPr id="64" name="Egyenes összekötő 63">
                <a:extLst>
                  <a:ext uri="{FF2B5EF4-FFF2-40B4-BE49-F238E27FC236}">
                    <a16:creationId xmlns:a16="http://schemas.microsoft.com/office/drawing/2014/main" id="{466A0F0C-69BE-43D2-9232-48FCF5106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0505" y="980474"/>
                <a:ext cx="113191" cy="129584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gyenes összekötő 64">
                <a:extLst>
                  <a:ext uri="{FF2B5EF4-FFF2-40B4-BE49-F238E27FC236}">
                    <a16:creationId xmlns:a16="http://schemas.microsoft.com/office/drawing/2014/main" id="{ECA65E1F-4404-4819-91B6-9D3AE4748B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99304" y="922788"/>
                <a:ext cx="113193" cy="152400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5FBE2B11-6787-4E58-8425-B1730249168C}"/>
                </a:ext>
              </a:extLst>
            </p:cNvPr>
            <p:cNvGrpSpPr/>
            <p:nvPr/>
          </p:nvGrpSpPr>
          <p:grpSpPr>
            <a:xfrm>
              <a:off x="2015728" y="1166956"/>
              <a:ext cx="108000" cy="72000"/>
              <a:chOff x="4156396" y="922788"/>
              <a:chExt cx="226696" cy="152400"/>
            </a:xfrm>
          </p:grpSpPr>
          <p:cxnSp>
            <p:nvCxnSpPr>
              <p:cNvPr id="62" name="Egyenes összekötő 61">
                <a:extLst>
                  <a:ext uri="{FF2B5EF4-FFF2-40B4-BE49-F238E27FC236}">
                    <a16:creationId xmlns:a16="http://schemas.microsoft.com/office/drawing/2014/main" id="{D341A72B-2123-4D2D-8A34-CFC1293E4F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gyenes összekötő 62">
                <a:extLst>
                  <a:ext uri="{FF2B5EF4-FFF2-40B4-BE49-F238E27FC236}">
                    <a16:creationId xmlns:a16="http://schemas.microsoft.com/office/drawing/2014/main" id="{9993D021-E531-4F23-8513-8825FDDA01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Csoportba foglalás 42">
              <a:extLst>
                <a:ext uri="{FF2B5EF4-FFF2-40B4-BE49-F238E27FC236}">
                  <a16:creationId xmlns:a16="http://schemas.microsoft.com/office/drawing/2014/main" id="{9CEB9CB1-01D0-49BC-A528-781660EFC30B}"/>
                </a:ext>
              </a:extLst>
            </p:cNvPr>
            <p:cNvGrpSpPr/>
            <p:nvPr/>
          </p:nvGrpSpPr>
          <p:grpSpPr>
            <a:xfrm>
              <a:off x="3945876" y="1398716"/>
              <a:ext cx="108000" cy="72000"/>
              <a:chOff x="4156396" y="922788"/>
              <a:chExt cx="226696" cy="152400"/>
            </a:xfrm>
          </p:grpSpPr>
          <p:cxnSp>
            <p:nvCxnSpPr>
              <p:cNvPr id="60" name="Egyenes összekötő 59">
                <a:extLst>
                  <a:ext uri="{FF2B5EF4-FFF2-40B4-BE49-F238E27FC236}">
                    <a16:creationId xmlns:a16="http://schemas.microsoft.com/office/drawing/2014/main" id="{D2586B7A-ED04-4806-BCA3-11C911F60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gyenes összekötő 60">
                <a:extLst>
                  <a:ext uri="{FF2B5EF4-FFF2-40B4-BE49-F238E27FC236}">
                    <a16:creationId xmlns:a16="http://schemas.microsoft.com/office/drawing/2014/main" id="{48ED6CC6-FB18-4039-A28B-4EA39E52C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8ECC1828-B940-41DD-8D75-FE8683D7DFB7}"/>
                </a:ext>
              </a:extLst>
            </p:cNvPr>
            <p:cNvGrpSpPr/>
            <p:nvPr/>
          </p:nvGrpSpPr>
          <p:grpSpPr>
            <a:xfrm>
              <a:off x="2757732" y="2117128"/>
              <a:ext cx="108000" cy="72000"/>
              <a:chOff x="4156396" y="922788"/>
              <a:chExt cx="226696" cy="152400"/>
            </a:xfrm>
          </p:grpSpPr>
          <p:cxnSp>
            <p:nvCxnSpPr>
              <p:cNvPr id="58" name="Egyenes összekötő 57">
                <a:extLst>
                  <a:ext uri="{FF2B5EF4-FFF2-40B4-BE49-F238E27FC236}">
                    <a16:creationId xmlns:a16="http://schemas.microsoft.com/office/drawing/2014/main" id="{FDDCF1AD-7C39-41E9-BABB-220818E4E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58">
                <a:extLst>
                  <a:ext uri="{FF2B5EF4-FFF2-40B4-BE49-F238E27FC236}">
                    <a16:creationId xmlns:a16="http://schemas.microsoft.com/office/drawing/2014/main" id="{82C1C2A3-9C94-4D4E-8039-07CAFFCC1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Csoportba foglalás 44">
              <a:extLst>
                <a:ext uri="{FF2B5EF4-FFF2-40B4-BE49-F238E27FC236}">
                  <a16:creationId xmlns:a16="http://schemas.microsoft.com/office/drawing/2014/main" id="{663D8E68-D072-431D-9FFD-66E55E67C427}"/>
                </a:ext>
              </a:extLst>
            </p:cNvPr>
            <p:cNvGrpSpPr/>
            <p:nvPr/>
          </p:nvGrpSpPr>
          <p:grpSpPr>
            <a:xfrm>
              <a:off x="3116841" y="4487978"/>
              <a:ext cx="122068" cy="75289"/>
              <a:chOff x="4156396" y="945604"/>
              <a:chExt cx="256226" cy="159361"/>
            </a:xfrm>
          </p:grpSpPr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D4F96A59-B4D1-45C3-8B34-A1DF4D761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6">
                <a:extLst>
                  <a:ext uri="{FF2B5EF4-FFF2-40B4-BE49-F238E27FC236}">
                    <a16:creationId xmlns:a16="http://schemas.microsoft.com/office/drawing/2014/main" id="{AE66E45F-7295-440E-A1C8-957C1AF79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2077F3A4-BC54-40AD-B1E2-9086E9B4B5AC}"/>
                </a:ext>
              </a:extLst>
            </p:cNvPr>
            <p:cNvGrpSpPr/>
            <p:nvPr/>
          </p:nvGrpSpPr>
          <p:grpSpPr>
            <a:xfrm>
              <a:off x="683568" y="5081903"/>
              <a:ext cx="122068" cy="75289"/>
              <a:chOff x="4156396" y="945604"/>
              <a:chExt cx="256226" cy="159361"/>
            </a:xfrm>
          </p:grpSpPr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CD0BB09A-A1FD-43A5-9D63-B4B82B9DBB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0973BF54-68C0-490F-982C-ACFCB86477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Csoportba foglalás 46">
              <a:extLst>
                <a:ext uri="{FF2B5EF4-FFF2-40B4-BE49-F238E27FC236}">
                  <a16:creationId xmlns:a16="http://schemas.microsoft.com/office/drawing/2014/main" id="{DF71B078-DF65-4DA7-A510-2C51BBCFB802}"/>
                </a:ext>
              </a:extLst>
            </p:cNvPr>
            <p:cNvGrpSpPr/>
            <p:nvPr/>
          </p:nvGrpSpPr>
          <p:grpSpPr>
            <a:xfrm>
              <a:off x="2284503" y="5249046"/>
              <a:ext cx="122068" cy="75289"/>
              <a:chOff x="4156396" y="945604"/>
              <a:chExt cx="256226" cy="159361"/>
            </a:xfrm>
          </p:grpSpPr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803F0C75-94B9-4C90-81EF-8F9A1DB08E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C588DAEC-2542-4D2A-9159-F6E17C7F53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334DFB1F-9A06-4ECA-87CB-B50A97BB6A8B}"/>
                </a:ext>
              </a:extLst>
            </p:cNvPr>
            <p:cNvSpPr txBox="1"/>
            <p:nvPr/>
          </p:nvSpPr>
          <p:spPr>
            <a:xfrm>
              <a:off x="1048306" y="523300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l</a:t>
              </a:r>
            </a:p>
          </p:txBody>
        </p:sp>
        <p:grpSp>
          <p:nvGrpSpPr>
            <p:cNvPr id="49" name="Csoportba foglalás 48">
              <a:extLst>
                <a:ext uri="{FF2B5EF4-FFF2-40B4-BE49-F238E27FC236}">
                  <a16:creationId xmlns:a16="http://schemas.microsoft.com/office/drawing/2014/main" id="{B4283473-26D5-47AE-BFCF-094C0C0F3AA9}"/>
                </a:ext>
              </a:extLst>
            </p:cNvPr>
            <p:cNvGrpSpPr/>
            <p:nvPr/>
          </p:nvGrpSpPr>
          <p:grpSpPr>
            <a:xfrm>
              <a:off x="1115616" y="5266455"/>
              <a:ext cx="122068" cy="75289"/>
              <a:chOff x="4156396" y="945604"/>
              <a:chExt cx="256226" cy="159361"/>
            </a:xfrm>
          </p:grpSpPr>
          <p:cxnSp>
            <p:nvCxnSpPr>
              <p:cNvPr id="50" name="Egyenes összekötő 49">
                <a:extLst>
                  <a:ext uri="{FF2B5EF4-FFF2-40B4-BE49-F238E27FC236}">
                    <a16:creationId xmlns:a16="http://schemas.microsoft.com/office/drawing/2014/main" id="{704DAF16-3E64-41B3-A896-69DC0FC9BF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>
                <a:extLst>
                  <a:ext uri="{FF2B5EF4-FFF2-40B4-BE49-F238E27FC236}">
                    <a16:creationId xmlns:a16="http://schemas.microsoft.com/office/drawing/2014/main" id="{3AFFBA79-2060-45A1-96DD-B816BEC6B1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9" name="Kép 98">
            <a:extLst>
              <a:ext uri="{FF2B5EF4-FFF2-40B4-BE49-F238E27FC236}">
                <a16:creationId xmlns:a16="http://schemas.microsoft.com/office/drawing/2014/main" id="{0CD92BD2-3123-4E9B-97F9-EB527FBD5B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43" y="5882175"/>
            <a:ext cx="4346578" cy="643169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3E6052A-FDC7-4830-923E-DAE95999A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21" y="5328481"/>
            <a:ext cx="2927695" cy="678739"/>
          </a:xfrm>
          <a:prstGeom prst="rect">
            <a:avLst/>
          </a:prstGeom>
        </p:spPr>
      </p:pic>
      <p:sp>
        <p:nvSpPr>
          <p:cNvPr id="102" name="Szövegdoboz 101">
            <a:extLst>
              <a:ext uri="{FF2B5EF4-FFF2-40B4-BE49-F238E27FC236}">
                <a16:creationId xmlns:a16="http://schemas.microsoft.com/office/drawing/2014/main" id="{AD0B7B13-A9BE-4834-9FE0-2DBEFA262309}"/>
              </a:ext>
            </a:extLst>
          </p:cNvPr>
          <p:cNvSpPr txBox="1"/>
          <p:nvPr/>
        </p:nvSpPr>
        <p:spPr>
          <a:xfrm>
            <a:off x="4800792" y="546671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j-lt"/>
              </a:rPr>
              <a:t>Constraints:</a:t>
            </a:r>
          </a:p>
        </p:txBody>
      </p:sp>
      <p:sp>
        <p:nvSpPr>
          <p:cNvPr id="98" name="Téglalap 97">
            <a:extLst>
              <a:ext uri="{FF2B5EF4-FFF2-40B4-BE49-F238E27FC236}">
                <a16:creationId xmlns:a16="http://schemas.microsoft.com/office/drawing/2014/main" id="{618F844C-897E-49B7-9B9D-0B755727CBCA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09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436271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Secular vs momentarily evolutions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E055047-3C06-4A18-BE1E-B55CF1B5C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304073"/>
          </a:xfrm>
          <a:prstGeom prst="rect">
            <a:avLst/>
          </a:prstGeom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407A8AA-DC1B-4698-B75E-692B7374013B}"/>
              </a:ext>
            </a:extLst>
          </p:cNvPr>
          <p:cNvGrpSpPr/>
          <p:nvPr/>
        </p:nvGrpSpPr>
        <p:grpSpPr>
          <a:xfrm>
            <a:off x="8387065" y="1535661"/>
            <a:ext cx="443064" cy="332136"/>
            <a:chOff x="7433908" y="949834"/>
            <a:chExt cx="462865" cy="447290"/>
          </a:xfrm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35433C5D-3799-4BCD-BBCE-38F079FA9B3E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BD1F80A1-6B31-4DDE-AC54-3B9E375D0371}"/>
                </a:ext>
              </a:extLst>
            </p:cNvPr>
            <p:cNvSpPr txBox="1"/>
            <p:nvPr/>
          </p:nvSpPr>
          <p:spPr>
            <a:xfrm>
              <a:off x="7433908" y="949834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1DC27FC4-B4BB-40ED-8F73-25083F48BA02}"/>
              </a:ext>
            </a:extLst>
          </p:cNvPr>
          <p:cNvGrpSpPr/>
          <p:nvPr/>
        </p:nvGrpSpPr>
        <p:grpSpPr>
          <a:xfrm>
            <a:off x="8738808" y="1834092"/>
            <a:ext cx="413568" cy="332136"/>
            <a:chOff x="7464722" y="969695"/>
            <a:chExt cx="432051" cy="447290"/>
          </a:xfrm>
        </p:grpSpPr>
        <p:sp>
          <p:nvSpPr>
            <p:cNvPr id="23" name="Téglalap 22">
              <a:extLst>
                <a:ext uri="{FF2B5EF4-FFF2-40B4-BE49-F238E27FC236}">
                  <a16:creationId xmlns:a16="http://schemas.microsoft.com/office/drawing/2014/main" id="{970FB5AA-D44F-45E9-8696-A6534EEA3E97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C0B648C4-F599-467C-9620-E9A62C807B47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578079C9-D91A-41D6-A427-A2F1E6456B6D}"/>
              </a:ext>
            </a:extLst>
          </p:cNvPr>
          <p:cNvGrpSpPr/>
          <p:nvPr/>
        </p:nvGrpSpPr>
        <p:grpSpPr>
          <a:xfrm>
            <a:off x="8474500" y="3286420"/>
            <a:ext cx="413568" cy="332136"/>
            <a:chOff x="7464722" y="969695"/>
            <a:chExt cx="432051" cy="447290"/>
          </a:xfrm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DFB5CCC5-A71D-43DA-8E07-0FFC90FA047D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32D44F1B-3FD5-4D89-A483-6D3B22790958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10E71A8E-86BF-42EB-9C7F-3A5EA0C32107}"/>
              </a:ext>
            </a:extLst>
          </p:cNvPr>
          <p:cNvGrpSpPr/>
          <p:nvPr/>
        </p:nvGrpSpPr>
        <p:grpSpPr>
          <a:xfrm>
            <a:off x="8738808" y="5705120"/>
            <a:ext cx="413568" cy="332136"/>
            <a:chOff x="7464722" y="969695"/>
            <a:chExt cx="432051" cy="447290"/>
          </a:xfrm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5FE9A207-1B3F-4A60-AC52-B05F04E1E55E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2176EACF-74E3-4C6F-9BA9-3294391B26EE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50B89CF8-BACD-4B97-9578-825416AA92B8}"/>
              </a:ext>
            </a:extLst>
          </p:cNvPr>
          <p:cNvGrpSpPr/>
          <p:nvPr/>
        </p:nvGrpSpPr>
        <p:grpSpPr>
          <a:xfrm>
            <a:off x="8837284" y="3616888"/>
            <a:ext cx="413568" cy="332136"/>
            <a:chOff x="7464722" y="969695"/>
            <a:chExt cx="432051" cy="447290"/>
          </a:xfrm>
        </p:grpSpPr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4E90AE16-9D42-4D63-8A8F-4C7F3916B4D6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47FECA64-286E-479E-9C78-CB993A4ABABA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75DDDECF-548B-47A9-B677-B75AB9407578}"/>
              </a:ext>
            </a:extLst>
          </p:cNvPr>
          <p:cNvGrpSpPr/>
          <p:nvPr/>
        </p:nvGrpSpPr>
        <p:grpSpPr>
          <a:xfrm>
            <a:off x="5511440" y="3063724"/>
            <a:ext cx="413568" cy="332136"/>
            <a:chOff x="7464722" y="969695"/>
            <a:chExt cx="432051" cy="447290"/>
          </a:xfrm>
        </p:grpSpPr>
        <p:sp>
          <p:nvSpPr>
            <p:cNvPr id="37" name="Téglalap 36">
              <a:extLst>
                <a:ext uri="{FF2B5EF4-FFF2-40B4-BE49-F238E27FC236}">
                  <a16:creationId xmlns:a16="http://schemas.microsoft.com/office/drawing/2014/main" id="{CD5DAC9B-5FCC-4BBD-9C53-5A21409D50C3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E55B6DAC-27FD-4775-A250-90AE6FC79DD6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0902E102-4133-43E8-B52C-23EFCA5A6909}"/>
              </a:ext>
            </a:extLst>
          </p:cNvPr>
          <p:cNvGrpSpPr/>
          <p:nvPr/>
        </p:nvGrpSpPr>
        <p:grpSpPr>
          <a:xfrm>
            <a:off x="5508104" y="4567060"/>
            <a:ext cx="413568" cy="332136"/>
            <a:chOff x="7464722" y="969695"/>
            <a:chExt cx="432051" cy="447290"/>
          </a:xfrm>
        </p:grpSpPr>
        <p:sp>
          <p:nvSpPr>
            <p:cNvPr id="40" name="Téglalap 39">
              <a:extLst>
                <a:ext uri="{FF2B5EF4-FFF2-40B4-BE49-F238E27FC236}">
                  <a16:creationId xmlns:a16="http://schemas.microsoft.com/office/drawing/2014/main" id="{04DD9DD1-A740-4182-A8D0-A18AC5B6D3DD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24C5E221-7547-4ABE-B7A9-F45C8A1FC2FE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0619CCFA-94D4-4B1F-A47E-7189A6717F3F}"/>
              </a:ext>
            </a:extLst>
          </p:cNvPr>
          <p:cNvGrpSpPr/>
          <p:nvPr/>
        </p:nvGrpSpPr>
        <p:grpSpPr>
          <a:xfrm>
            <a:off x="5508104" y="6309320"/>
            <a:ext cx="413568" cy="332136"/>
            <a:chOff x="7464722" y="969695"/>
            <a:chExt cx="432051" cy="447290"/>
          </a:xfrm>
        </p:grpSpPr>
        <p:sp>
          <p:nvSpPr>
            <p:cNvPr id="43" name="Téglalap 42">
              <a:extLst>
                <a:ext uri="{FF2B5EF4-FFF2-40B4-BE49-F238E27FC236}">
                  <a16:creationId xmlns:a16="http://schemas.microsoft.com/office/drawing/2014/main" id="{9B704F02-A7FF-46F6-B6A8-C62105F1ED28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F22F2255-5D44-42F8-9F9C-E6F6DB8ABCE9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0E530197-F1AA-4064-B9F8-291615954E8B}"/>
              </a:ext>
            </a:extLst>
          </p:cNvPr>
          <p:cNvGrpSpPr/>
          <p:nvPr/>
        </p:nvGrpSpPr>
        <p:grpSpPr>
          <a:xfrm>
            <a:off x="2571512" y="2852936"/>
            <a:ext cx="413568" cy="332136"/>
            <a:chOff x="7464722" y="969695"/>
            <a:chExt cx="432051" cy="447290"/>
          </a:xfrm>
        </p:grpSpPr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DF008527-BC9E-4FAB-86D0-40001A7E2965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D04669B0-36ED-46AF-B038-85BB6D001BB5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234B98FB-DEA5-4B09-98F3-BD08B8E4A1A1}"/>
              </a:ext>
            </a:extLst>
          </p:cNvPr>
          <p:cNvGrpSpPr/>
          <p:nvPr/>
        </p:nvGrpSpPr>
        <p:grpSpPr>
          <a:xfrm>
            <a:off x="2513572" y="4567060"/>
            <a:ext cx="413568" cy="332136"/>
            <a:chOff x="7464722" y="969695"/>
            <a:chExt cx="432051" cy="447290"/>
          </a:xfrm>
        </p:grpSpPr>
        <p:sp>
          <p:nvSpPr>
            <p:cNvPr id="49" name="Téglalap 48">
              <a:extLst>
                <a:ext uri="{FF2B5EF4-FFF2-40B4-BE49-F238E27FC236}">
                  <a16:creationId xmlns:a16="http://schemas.microsoft.com/office/drawing/2014/main" id="{5B0E5A60-D662-4823-BA1D-44A0830DCE78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0" name="Szövegdoboz 49">
              <a:extLst>
                <a:ext uri="{FF2B5EF4-FFF2-40B4-BE49-F238E27FC236}">
                  <a16:creationId xmlns:a16="http://schemas.microsoft.com/office/drawing/2014/main" id="{4FBA4814-7647-473F-8704-FB36DD05634A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EC6EB9C3-CEEC-46B9-8058-26759E76A8A6}"/>
              </a:ext>
            </a:extLst>
          </p:cNvPr>
          <p:cNvGrpSpPr/>
          <p:nvPr/>
        </p:nvGrpSpPr>
        <p:grpSpPr>
          <a:xfrm>
            <a:off x="2525967" y="6295253"/>
            <a:ext cx="427636" cy="332136"/>
            <a:chOff x="7450025" y="607799"/>
            <a:chExt cx="446748" cy="447290"/>
          </a:xfrm>
        </p:grpSpPr>
        <p:sp>
          <p:nvSpPr>
            <p:cNvPr id="52" name="Téglalap 51">
              <a:extLst>
                <a:ext uri="{FF2B5EF4-FFF2-40B4-BE49-F238E27FC236}">
                  <a16:creationId xmlns:a16="http://schemas.microsoft.com/office/drawing/2014/main" id="{5F39035C-3165-4D01-9187-FC034BC51CD1}"/>
                </a:ext>
              </a:extLst>
            </p:cNvPr>
            <p:cNvSpPr/>
            <p:nvPr/>
          </p:nvSpPr>
          <p:spPr>
            <a:xfrm>
              <a:off x="7464725" y="626743"/>
              <a:ext cx="432048" cy="316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B3C4FC30-168A-4FF7-BAF6-DC153E7298F3}"/>
                </a:ext>
              </a:extLst>
            </p:cNvPr>
            <p:cNvSpPr txBox="1"/>
            <p:nvPr/>
          </p:nvSpPr>
          <p:spPr>
            <a:xfrm>
              <a:off x="7450025" y="607799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sp>
        <p:nvSpPr>
          <p:cNvPr id="2" name="Téglalap 1">
            <a:extLst>
              <a:ext uri="{FF2B5EF4-FFF2-40B4-BE49-F238E27FC236}">
                <a16:creationId xmlns:a16="http://schemas.microsoft.com/office/drawing/2014/main" id="{A4BCEC06-E487-4335-8098-10EC069CF9AF}"/>
              </a:ext>
            </a:extLst>
          </p:cNvPr>
          <p:cNvSpPr/>
          <p:nvPr/>
        </p:nvSpPr>
        <p:spPr>
          <a:xfrm>
            <a:off x="2842729" y="2564904"/>
            <a:ext cx="198000" cy="38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980FFB73-B3A7-4D99-8BC8-4EF068FA74EF}"/>
              </a:ext>
            </a:extLst>
          </p:cNvPr>
          <p:cNvGrpSpPr/>
          <p:nvPr/>
        </p:nvGrpSpPr>
        <p:grpSpPr>
          <a:xfrm>
            <a:off x="8540821" y="1815353"/>
            <a:ext cx="413568" cy="332136"/>
            <a:chOff x="7464722" y="969695"/>
            <a:chExt cx="432051" cy="447290"/>
          </a:xfrm>
        </p:grpSpPr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935A8C07-E068-40BB-8BFE-1CEE88E5F495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id="{9622EA6C-0E08-4426-9D14-5193D5EBB502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sp>
        <p:nvSpPr>
          <p:cNvPr id="57" name="Téglalap 56">
            <a:extLst>
              <a:ext uri="{FF2B5EF4-FFF2-40B4-BE49-F238E27FC236}">
                <a16:creationId xmlns:a16="http://schemas.microsoft.com/office/drawing/2014/main" id="{F44E4B49-C265-4D49-B44B-F48E33DF1A46}"/>
              </a:ext>
            </a:extLst>
          </p:cNvPr>
          <p:cNvSpPr/>
          <p:nvPr/>
        </p:nvSpPr>
        <p:spPr>
          <a:xfrm>
            <a:off x="2829740" y="4293096"/>
            <a:ext cx="180000" cy="38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447A084D-A379-41D9-AF47-CF9D93E353C1}"/>
              </a:ext>
            </a:extLst>
          </p:cNvPr>
          <p:cNvSpPr/>
          <p:nvPr/>
        </p:nvSpPr>
        <p:spPr>
          <a:xfrm>
            <a:off x="5775888" y="2778580"/>
            <a:ext cx="198000" cy="38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01F47103-9497-4C45-ADC9-D0A7FB683491}"/>
              </a:ext>
            </a:extLst>
          </p:cNvPr>
          <p:cNvSpPr/>
          <p:nvPr/>
        </p:nvSpPr>
        <p:spPr>
          <a:xfrm>
            <a:off x="5782068" y="5589240"/>
            <a:ext cx="198000" cy="38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D6928EF2-5945-4549-8D09-EA3FA81BA727}"/>
              </a:ext>
            </a:extLst>
          </p:cNvPr>
          <p:cNvSpPr/>
          <p:nvPr/>
        </p:nvSpPr>
        <p:spPr>
          <a:xfrm>
            <a:off x="2843808" y="6093296"/>
            <a:ext cx="190800" cy="38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596C384-7FA5-4B81-9372-D49D8D43477A}"/>
              </a:ext>
            </a:extLst>
          </p:cNvPr>
          <p:cNvSpPr/>
          <p:nvPr/>
        </p:nvSpPr>
        <p:spPr>
          <a:xfrm>
            <a:off x="5879464" y="4221088"/>
            <a:ext cx="108000" cy="355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19FE58E6-1C88-462D-8A0C-A9874291F49D}"/>
              </a:ext>
            </a:extLst>
          </p:cNvPr>
          <p:cNvSpPr txBox="1"/>
          <p:nvPr/>
        </p:nvSpPr>
        <p:spPr>
          <a:xfrm>
            <a:off x="5694632" y="2825312"/>
            <a:ext cx="413565" cy="33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CED5379C-8543-492F-967C-51321B260E85}"/>
              </a:ext>
            </a:extLst>
          </p:cNvPr>
          <p:cNvSpPr txBox="1"/>
          <p:nvPr/>
        </p:nvSpPr>
        <p:spPr>
          <a:xfrm>
            <a:off x="2771800" y="2564904"/>
            <a:ext cx="413565" cy="33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</a:t>
            </a: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F971BCA0-ED66-476B-8678-EC2E5F6F978F}"/>
              </a:ext>
            </a:extLst>
          </p:cNvPr>
          <p:cNvSpPr txBox="1"/>
          <p:nvPr/>
        </p:nvSpPr>
        <p:spPr>
          <a:xfrm>
            <a:off x="5782068" y="4207020"/>
            <a:ext cx="413565" cy="33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</a:t>
            </a: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AE1B019F-AE06-49FD-AF84-5E1FBCAC3AD1}"/>
              </a:ext>
            </a:extLst>
          </p:cNvPr>
          <p:cNvSpPr txBox="1"/>
          <p:nvPr/>
        </p:nvSpPr>
        <p:spPr>
          <a:xfrm>
            <a:off x="2742304" y="4307164"/>
            <a:ext cx="413565" cy="33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C327356C-408C-4997-AC55-8F9171DFEE32}"/>
              </a:ext>
            </a:extLst>
          </p:cNvPr>
          <p:cNvSpPr txBox="1"/>
          <p:nvPr/>
        </p:nvSpPr>
        <p:spPr>
          <a:xfrm>
            <a:off x="5710060" y="5689152"/>
            <a:ext cx="413565" cy="33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D605F191-71E5-49D4-8949-7A375BEBD0F9}"/>
              </a:ext>
            </a:extLst>
          </p:cNvPr>
          <p:cNvSpPr txBox="1"/>
          <p:nvPr/>
        </p:nvSpPr>
        <p:spPr>
          <a:xfrm>
            <a:off x="2771800" y="6135268"/>
            <a:ext cx="413565" cy="33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41E663-8FBB-428B-8D28-66EDDEE2B77F}"/>
              </a:ext>
            </a:extLst>
          </p:cNvPr>
          <p:cNvSpPr txBox="1"/>
          <p:nvPr/>
        </p:nvSpPr>
        <p:spPr>
          <a:xfrm>
            <a:off x="3779912" y="1052736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j-lt"/>
              </a:rPr>
              <a:t>Angles are in radian.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E9EDED-0B62-4B85-83D1-273D14BDC9A5}"/>
              </a:ext>
            </a:extLst>
          </p:cNvPr>
          <p:cNvSpPr txBox="1"/>
          <p:nvPr/>
        </p:nvSpPr>
        <p:spPr>
          <a:xfrm>
            <a:off x="6974079" y="1124744"/>
            <a:ext cx="242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L.Á. Gergely, Z. Keresztes, M. Tápai, </a:t>
            </a:r>
            <a:r>
              <a:rPr lang="hu-HU" sz="1000" dirty="0" err="1"/>
              <a:t>Universe</a:t>
            </a:r>
            <a:r>
              <a:rPr lang="hu-HU" sz="1000" dirty="0"/>
              <a:t> </a:t>
            </a:r>
            <a:r>
              <a:rPr lang="hu-HU" sz="1000" b="1" dirty="0"/>
              <a:t>2018</a:t>
            </a:r>
            <a:r>
              <a:rPr lang="hu-HU" sz="1000" dirty="0"/>
              <a:t>, 4(2) (2018)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65753CE-0848-4E27-8A8B-48FCA11E8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1778262" cy="400109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1F752C2A-952F-4375-AA92-E4F7275A5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012318" cy="40011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BE0094D7-6905-4F59-94A6-B43C7DE5EF95}"/>
              </a:ext>
            </a:extLst>
          </p:cNvPr>
          <p:cNvSpPr/>
          <p:nvPr/>
        </p:nvSpPr>
        <p:spPr>
          <a:xfrm>
            <a:off x="14514" y="6656428"/>
            <a:ext cx="9136516" cy="228955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0FCDAD50-D0BD-4E20-903E-BC073FB76A55}"/>
              </a:ext>
            </a:extLst>
          </p:cNvPr>
          <p:cNvSpPr txBox="1"/>
          <p:nvPr/>
        </p:nvSpPr>
        <p:spPr>
          <a:xfrm>
            <a:off x="35496" y="508610"/>
            <a:ext cx="478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The maximal number of periods where roughly p% error occurs since we neglect the 2.5PN order GW radiation backreaction</a:t>
            </a:r>
            <a:r>
              <a:rPr lang="hu-HU" sz="1000" b="1" dirty="0">
                <a:latin typeface="+mj-lt"/>
              </a:rPr>
              <a:t>:</a:t>
            </a:r>
            <a:endParaRPr lang="en-US" sz="1000" b="1" dirty="0">
              <a:latin typeface="+mj-lt"/>
            </a:endParaRPr>
          </a:p>
        </p:txBody>
      </p:sp>
      <p:sp>
        <p:nvSpPr>
          <p:cNvPr id="69" name="Téglalap 68">
            <a:extLst>
              <a:ext uri="{FF2B5EF4-FFF2-40B4-BE49-F238E27FC236}">
                <a16:creationId xmlns:a16="http://schemas.microsoft.com/office/drawing/2014/main" id="{450770D7-79BA-446E-BD20-79E59B460509}"/>
              </a:ext>
            </a:extLst>
          </p:cNvPr>
          <p:cNvSpPr/>
          <p:nvPr/>
        </p:nvSpPr>
        <p:spPr>
          <a:xfrm>
            <a:off x="2993917" y="4813218"/>
            <a:ext cx="2963247" cy="1764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4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églalap: lekerekített 204">
            <a:extLst>
              <a:ext uri="{FF2B5EF4-FFF2-40B4-BE49-F238E27FC236}">
                <a16:creationId xmlns:a16="http://schemas.microsoft.com/office/drawing/2014/main" id="{73217C31-A1D0-42F3-88DE-AD5B3A613432}"/>
              </a:ext>
            </a:extLst>
          </p:cNvPr>
          <p:cNvSpPr/>
          <p:nvPr/>
        </p:nvSpPr>
        <p:spPr>
          <a:xfrm>
            <a:off x="2909645" y="550352"/>
            <a:ext cx="6171728" cy="3758390"/>
          </a:xfrm>
          <a:prstGeom prst="roundRect">
            <a:avLst>
              <a:gd name="adj" fmla="val 3462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t: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517157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Spin angle dynamics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4679504E-A7AB-4ACE-A4F5-C53672A893F8}"/>
              </a:ext>
            </a:extLst>
          </p:cNvPr>
          <p:cNvSpPr/>
          <p:nvPr/>
        </p:nvSpPr>
        <p:spPr>
          <a:xfrm>
            <a:off x="1496174" y="536284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Ellipszis 155">
            <a:extLst>
              <a:ext uri="{FF2B5EF4-FFF2-40B4-BE49-F238E27FC236}">
                <a16:creationId xmlns:a16="http://schemas.microsoft.com/office/drawing/2014/main" id="{1EF3ECB2-E31F-4A91-940E-B344EC9078D4}"/>
              </a:ext>
            </a:extLst>
          </p:cNvPr>
          <p:cNvSpPr/>
          <p:nvPr/>
        </p:nvSpPr>
        <p:spPr>
          <a:xfrm>
            <a:off x="1129684" y="1121264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156">
            <a:extLst>
              <a:ext uri="{FF2B5EF4-FFF2-40B4-BE49-F238E27FC236}">
                <a16:creationId xmlns:a16="http://schemas.microsoft.com/office/drawing/2014/main" id="{0CC9E7D4-B9A6-456D-9DB5-515AE4F22E45}"/>
              </a:ext>
            </a:extLst>
          </p:cNvPr>
          <p:cNvSpPr/>
          <p:nvPr/>
        </p:nvSpPr>
        <p:spPr>
          <a:xfrm>
            <a:off x="2195736" y="2001096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3" name="Kép 182">
            <a:extLst>
              <a:ext uri="{FF2B5EF4-FFF2-40B4-BE49-F238E27FC236}">
                <a16:creationId xmlns:a16="http://schemas.microsoft.com/office/drawing/2014/main" id="{5F323C44-8751-4688-AF62-0C985257C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55" y="1269815"/>
            <a:ext cx="1041781" cy="575009"/>
          </a:xfrm>
          <a:prstGeom prst="rect">
            <a:avLst/>
          </a:prstGeom>
        </p:spPr>
      </p:pic>
      <p:pic>
        <p:nvPicPr>
          <p:cNvPr id="185" name="Kép 184">
            <a:extLst>
              <a:ext uri="{FF2B5EF4-FFF2-40B4-BE49-F238E27FC236}">
                <a16:creationId xmlns:a16="http://schemas.microsoft.com/office/drawing/2014/main" id="{658538B6-2F6D-460B-B2F2-A992FF6D8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0" y="2996952"/>
            <a:ext cx="6209700" cy="565137"/>
          </a:xfrm>
          <a:prstGeom prst="rect">
            <a:avLst/>
          </a:prstGeom>
        </p:spPr>
      </p:pic>
      <p:pic>
        <p:nvPicPr>
          <p:cNvPr id="189" name="Kép 188">
            <a:extLst>
              <a:ext uri="{FF2B5EF4-FFF2-40B4-BE49-F238E27FC236}">
                <a16:creationId xmlns:a16="http://schemas.microsoft.com/office/drawing/2014/main" id="{1A041DD2-368F-4000-9768-83A1EE029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4" y="865045"/>
            <a:ext cx="1238250" cy="333375"/>
          </a:xfrm>
          <a:prstGeom prst="rect">
            <a:avLst/>
          </a:prstGeom>
        </p:spPr>
      </p:pic>
      <p:pic>
        <p:nvPicPr>
          <p:cNvPr id="191" name="Kép 190">
            <a:extLst>
              <a:ext uri="{FF2B5EF4-FFF2-40B4-BE49-F238E27FC236}">
                <a16:creationId xmlns:a16="http://schemas.microsoft.com/office/drawing/2014/main" id="{1B92D990-5228-4E85-83B4-F9771F571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6" y="785947"/>
            <a:ext cx="4469042" cy="700505"/>
          </a:xfrm>
          <a:prstGeom prst="rect">
            <a:avLst/>
          </a:prstGeom>
        </p:spPr>
      </p:pic>
      <p:pic>
        <p:nvPicPr>
          <p:cNvPr id="193" name="Kép 192">
            <a:extLst>
              <a:ext uri="{FF2B5EF4-FFF2-40B4-BE49-F238E27FC236}">
                <a16:creationId xmlns:a16="http://schemas.microsoft.com/office/drawing/2014/main" id="{25132F9E-2AD3-44F5-A639-5346C5ED9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64" y="1440128"/>
            <a:ext cx="2387608" cy="664592"/>
          </a:xfrm>
          <a:prstGeom prst="rect">
            <a:avLst/>
          </a:prstGeom>
        </p:spPr>
      </p:pic>
      <p:pic>
        <p:nvPicPr>
          <p:cNvPr id="195" name="Kép 194">
            <a:extLst>
              <a:ext uri="{FF2B5EF4-FFF2-40B4-BE49-F238E27FC236}">
                <a16:creationId xmlns:a16="http://schemas.microsoft.com/office/drawing/2014/main" id="{CCF1126A-F1E6-49E0-9D48-0E6685982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00" y="1438155"/>
            <a:ext cx="1146362" cy="610293"/>
          </a:xfrm>
          <a:prstGeom prst="rect">
            <a:avLst/>
          </a:prstGeom>
        </p:spPr>
      </p:pic>
      <p:sp>
        <p:nvSpPr>
          <p:cNvPr id="196" name="Szövegdoboz 195">
            <a:extLst>
              <a:ext uri="{FF2B5EF4-FFF2-40B4-BE49-F238E27FC236}">
                <a16:creationId xmlns:a16="http://schemas.microsoft.com/office/drawing/2014/main" id="{A6EA1731-1482-48DC-AA87-8C38F5FA092B}"/>
              </a:ext>
            </a:extLst>
          </p:cNvPr>
          <p:cNvSpPr txBox="1"/>
          <p:nvPr/>
        </p:nvSpPr>
        <p:spPr>
          <a:xfrm>
            <a:off x="2915816" y="2658398"/>
            <a:ext cx="279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Quasi constant coefficients:</a:t>
            </a:r>
          </a:p>
        </p:txBody>
      </p:sp>
      <p:sp>
        <p:nvSpPr>
          <p:cNvPr id="197" name="Szövegdoboz 196">
            <a:extLst>
              <a:ext uri="{FF2B5EF4-FFF2-40B4-BE49-F238E27FC236}">
                <a16:creationId xmlns:a16="http://schemas.microsoft.com/office/drawing/2014/main" id="{3B9A1D20-386A-40CD-8B35-C80A040AEE6F}"/>
              </a:ext>
            </a:extLst>
          </p:cNvPr>
          <p:cNvSpPr txBox="1"/>
          <p:nvPr/>
        </p:nvSpPr>
        <p:spPr>
          <a:xfrm>
            <a:off x="2873612" y="476672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+mj-lt"/>
              </a:rPr>
              <a:t>Small dimensionless spin parameter ratio.</a:t>
            </a:r>
          </a:p>
        </p:txBody>
      </p:sp>
      <p:pic>
        <p:nvPicPr>
          <p:cNvPr id="187" name="Kép 186">
            <a:extLst>
              <a:ext uri="{FF2B5EF4-FFF2-40B4-BE49-F238E27FC236}">
                <a16:creationId xmlns:a16="http://schemas.microsoft.com/office/drawing/2014/main" id="{81699776-8903-4D5C-B262-8C858ADB70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4" y="3621561"/>
            <a:ext cx="4613427" cy="599527"/>
          </a:xfrm>
          <a:prstGeom prst="rect">
            <a:avLst/>
          </a:prstGeom>
        </p:spPr>
      </p:pic>
      <p:sp>
        <p:nvSpPr>
          <p:cNvPr id="208" name="Téglalap 207">
            <a:extLst>
              <a:ext uri="{FF2B5EF4-FFF2-40B4-BE49-F238E27FC236}">
                <a16:creationId xmlns:a16="http://schemas.microsoft.com/office/drawing/2014/main" id="{E05E263D-BDEC-4913-984B-A4D537BE139F}"/>
              </a:ext>
            </a:extLst>
          </p:cNvPr>
          <p:cNvSpPr/>
          <p:nvPr/>
        </p:nvSpPr>
        <p:spPr>
          <a:xfrm>
            <a:off x="0" y="3479373"/>
            <a:ext cx="232671" cy="7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1" name="Csoportba foglalás 80">
            <a:extLst>
              <a:ext uri="{FF2B5EF4-FFF2-40B4-BE49-F238E27FC236}">
                <a16:creationId xmlns:a16="http://schemas.microsoft.com/office/drawing/2014/main" id="{25B7808F-F2A9-42AD-BE6E-993E644BF4F6}"/>
              </a:ext>
            </a:extLst>
          </p:cNvPr>
          <p:cNvGrpSpPr/>
          <p:nvPr/>
        </p:nvGrpSpPr>
        <p:grpSpPr>
          <a:xfrm>
            <a:off x="-512432" y="459140"/>
            <a:ext cx="3558196" cy="3122367"/>
            <a:chOff x="-548846" y="872332"/>
            <a:chExt cx="5336870" cy="5076949"/>
          </a:xfrm>
          <a:noFill/>
        </p:grpSpPr>
        <p:cxnSp>
          <p:nvCxnSpPr>
            <p:cNvPr id="82" name="Egyenes összekötő 81">
              <a:extLst>
                <a:ext uri="{FF2B5EF4-FFF2-40B4-BE49-F238E27FC236}">
                  <a16:creationId xmlns:a16="http://schemas.microsoft.com/office/drawing/2014/main" id="{2B9F7FC8-AD42-44E7-B079-0370FBA24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74" y="5304707"/>
              <a:ext cx="133888" cy="297198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Csoportba foglalás 82">
              <a:extLst>
                <a:ext uri="{FF2B5EF4-FFF2-40B4-BE49-F238E27FC236}">
                  <a16:creationId xmlns:a16="http://schemas.microsoft.com/office/drawing/2014/main" id="{98632581-6A25-438E-94D7-09161FAAE7F9}"/>
                </a:ext>
              </a:extLst>
            </p:cNvPr>
            <p:cNvGrpSpPr/>
            <p:nvPr/>
          </p:nvGrpSpPr>
          <p:grpSpPr>
            <a:xfrm>
              <a:off x="-548846" y="1016230"/>
              <a:ext cx="5336870" cy="4933051"/>
              <a:chOff x="1030274" y="1157465"/>
              <a:chExt cx="5336870" cy="4933051"/>
            </a:xfrm>
            <a:grpFill/>
          </p:grpSpPr>
          <p:cxnSp>
            <p:nvCxnSpPr>
              <p:cNvPr id="124" name="Egyenes összekötő 123">
                <a:extLst>
                  <a:ext uri="{FF2B5EF4-FFF2-40B4-BE49-F238E27FC236}">
                    <a16:creationId xmlns:a16="http://schemas.microsoft.com/office/drawing/2014/main" id="{EBD1D5E7-D91B-4CCB-8BFA-7BBDAD2A490C}"/>
                  </a:ext>
                </a:extLst>
              </p:cNvPr>
              <p:cNvCxnSpPr/>
              <p:nvPr/>
            </p:nvCxnSpPr>
            <p:spPr>
              <a:xfrm>
                <a:off x="1763688" y="5733256"/>
                <a:ext cx="324036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Egyenes összekötő 124">
                <a:extLst>
                  <a:ext uri="{FF2B5EF4-FFF2-40B4-BE49-F238E27FC236}">
                    <a16:creationId xmlns:a16="http://schemas.microsoft.com/office/drawing/2014/main" id="{EBBCF844-5B7F-4CAB-9068-6477F2CD90DB}"/>
                  </a:ext>
                </a:extLst>
              </p:cNvPr>
              <p:cNvCxnSpPr/>
              <p:nvPr/>
            </p:nvCxnSpPr>
            <p:spPr>
              <a:xfrm flipV="1">
                <a:off x="5004048" y="3536937"/>
                <a:ext cx="1080120" cy="219631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Egyenes összekötő 125">
                <a:extLst>
                  <a:ext uri="{FF2B5EF4-FFF2-40B4-BE49-F238E27FC236}">
                    <a16:creationId xmlns:a16="http://schemas.microsoft.com/office/drawing/2014/main" id="{A280C897-D5A6-486D-843F-1C8FFDBC35A8}"/>
                  </a:ext>
                </a:extLst>
              </p:cNvPr>
              <p:cNvCxnSpPr/>
              <p:nvPr/>
            </p:nvCxnSpPr>
            <p:spPr>
              <a:xfrm flipH="1">
                <a:off x="5652120" y="3536937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Egyenes összekötő 126">
                <a:extLst>
                  <a:ext uri="{FF2B5EF4-FFF2-40B4-BE49-F238E27FC236}">
                    <a16:creationId xmlns:a16="http://schemas.microsoft.com/office/drawing/2014/main" id="{E0E2E30A-B83F-4451-8935-C0717BA49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3536937"/>
                <a:ext cx="1080120" cy="219631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Egyenes összekötő 127">
                <a:extLst>
                  <a:ext uri="{FF2B5EF4-FFF2-40B4-BE49-F238E27FC236}">
                    <a16:creationId xmlns:a16="http://schemas.microsoft.com/office/drawing/2014/main" id="{6864E610-8CBF-42DB-9CFB-B056C3ACB669}"/>
                  </a:ext>
                </a:extLst>
              </p:cNvPr>
              <p:cNvCxnSpPr/>
              <p:nvPr/>
            </p:nvCxnSpPr>
            <p:spPr>
              <a:xfrm>
                <a:off x="3707904" y="3533402"/>
                <a:ext cx="194421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Egyenes összekötő 128">
                <a:extLst>
                  <a:ext uri="{FF2B5EF4-FFF2-40B4-BE49-F238E27FC236}">
                    <a16:creationId xmlns:a16="http://schemas.microsoft.com/office/drawing/2014/main" id="{AADDB2ED-AFDA-40E9-88F0-03014E563A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4956904"/>
                <a:ext cx="3240360" cy="113361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Egyenes összekötő 129">
                <a:extLst>
                  <a:ext uri="{FF2B5EF4-FFF2-40B4-BE49-F238E27FC236}">
                    <a16:creationId xmlns:a16="http://schemas.microsoft.com/office/drawing/2014/main" id="{5B72443C-51F0-45C5-83C1-E16B9A7506A2}"/>
                  </a:ext>
                </a:extLst>
              </p:cNvPr>
              <p:cNvCxnSpPr/>
              <p:nvPr/>
            </p:nvCxnSpPr>
            <p:spPr>
              <a:xfrm flipV="1">
                <a:off x="5004048" y="2708920"/>
                <a:ext cx="1080120" cy="224798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gyenes összekötő 130">
                <a:extLst>
                  <a:ext uri="{FF2B5EF4-FFF2-40B4-BE49-F238E27FC236}">
                    <a16:creationId xmlns:a16="http://schemas.microsoft.com/office/drawing/2014/main" id="{A6C85E43-7D2F-4F37-9072-D67A22134291}"/>
                  </a:ext>
                </a:extLst>
              </p:cNvPr>
              <p:cNvCxnSpPr/>
              <p:nvPr/>
            </p:nvCxnSpPr>
            <p:spPr>
              <a:xfrm flipH="1">
                <a:off x="3803948" y="2708920"/>
                <a:ext cx="2280220" cy="81813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gyenes összekötő 131">
                <a:extLst>
                  <a:ext uri="{FF2B5EF4-FFF2-40B4-BE49-F238E27FC236}">
                    <a16:creationId xmlns:a16="http://schemas.microsoft.com/office/drawing/2014/main" id="{D31FAE86-B03F-464C-BBA7-036BE9C364EB}"/>
                  </a:ext>
                </a:extLst>
              </p:cNvPr>
              <p:cNvCxnSpPr>
                <a:cxnSpLocks/>
              </p:cNvCxnSpPr>
              <p:nvPr/>
            </p:nvCxnSpPr>
            <p:spPr>
              <a:xfrm rot="21480000" flipV="1">
                <a:off x="1763688" y="5758380"/>
                <a:ext cx="169632" cy="33213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gyenes összekötő 132">
                <a:extLst>
                  <a:ext uri="{FF2B5EF4-FFF2-40B4-BE49-F238E27FC236}">
                    <a16:creationId xmlns:a16="http://schemas.microsoft.com/office/drawing/2014/main" id="{D475AAF4-68EA-473D-8247-C84F32FCED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3320" y="3832912"/>
                <a:ext cx="910488" cy="19102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gyenes összekötő 133">
                <a:extLst>
                  <a:ext uri="{FF2B5EF4-FFF2-40B4-BE49-F238E27FC236}">
                    <a16:creationId xmlns:a16="http://schemas.microsoft.com/office/drawing/2014/main" id="{72B97049-C4A3-4BB4-9F9F-97E1D119917D}"/>
                  </a:ext>
                </a:extLst>
              </p:cNvPr>
              <p:cNvCxnSpPr/>
              <p:nvPr/>
            </p:nvCxnSpPr>
            <p:spPr>
              <a:xfrm flipV="1">
                <a:off x="2843808" y="3527054"/>
                <a:ext cx="960140" cy="30585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gyenes összekötő nyíllal 134">
                <a:extLst>
                  <a:ext uri="{FF2B5EF4-FFF2-40B4-BE49-F238E27FC236}">
                    <a16:creationId xmlns:a16="http://schemas.microsoft.com/office/drawing/2014/main" id="{9B95B962-2561-4AAA-8692-78117D5CE7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0911" y="1628800"/>
                <a:ext cx="825038" cy="2492144"/>
              </a:xfrm>
              <a:prstGeom prst="straightConnector1">
                <a:avLst/>
              </a:prstGeom>
              <a:grpFill/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gyenes összekötő nyíllal 135">
                <a:extLst>
                  <a:ext uri="{FF2B5EF4-FFF2-40B4-BE49-F238E27FC236}">
                    <a16:creationId xmlns:a16="http://schemas.microsoft.com/office/drawing/2014/main" id="{8F93778A-894E-4C6E-AA40-BF9C76241873}"/>
                  </a:ext>
                </a:extLst>
              </p:cNvPr>
              <p:cNvCxnSpPr/>
              <p:nvPr/>
            </p:nvCxnSpPr>
            <p:spPr>
              <a:xfrm flipV="1">
                <a:off x="3520017" y="1426844"/>
                <a:ext cx="0" cy="2708168"/>
              </a:xfrm>
              <a:prstGeom prst="straightConnector1">
                <a:avLst/>
              </a:prstGeom>
              <a:grpFill/>
              <a:ln w="127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gyenes összekötő nyíllal 136">
                <a:extLst>
                  <a:ext uri="{FF2B5EF4-FFF2-40B4-BE49-F238E27FC236}">
                    <a16:creationId xmlns:a16="http://schemas.microsoft.com/office/drawing/2014/main" id="{3C65978D-4039-4C44-839B-2F4B60EEEEC2}"/>
                  </a:ext>
                </a:extLst>
              </p:cNvPr>
              <p:cNvCxnSpPr/>
              <p:nvPr/>
            </p:nvCxnSpPr>
            <p:spPr>
              <a:xfrm flipV="1">
                <a:off x="3520017" y="2564904"/>
                <a:ext cx="835959" cy="1570108"/>
              </a:xfrm>
              <a:prstGeom prst="straightConnector1">
                <a:avLst/>
              </a:prstGeom>
              <a:grpFill/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gyenes összekötő nyíllal 137">
                <a:extLst>
                  <a:ext uri="{FF2B5EF4-FFF2-40B4-BE49-F238E27FC236}">
                    <a16:creationId xmlns:a16="http://schemas.microsoft.com/office/drawing/2014/main" id="{621A1DAC-0429-46FE-9D2D-1F6634D7918F}"/>
                  </a:ext>
                </a:extLst>
              </p:cNvPr>
              <p:cNvCxnSpPr/>
              <p:nvPr/>
            </p:nvCxnSpPr>
            <p:spPr>
              <a:xfrm flipV="1">
                <a:off x="3520017" y="1844824"/>
                <a:ext cx="2024091" cy="2276120"/>
              </a:xfrm>
              <a:prstGeom prst="straightConnector1">
                <a:avLst/>
              </a:prstGeom>
              <a:grpFill/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gyenes összekötő nyíllal 138">
                <a:extLst>
                  <a:ext uri="{FF2B5EF4-FFF2-40B4-BE49-F238E27FC236}">
                    <a16:creationId xmlns:a16="http://schemas.microsoft.com/office/drawing/2014/main" id="{8061B10B-F127-4692-B7AF-2170A27B9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360041" cy="1210300"/>
              </a:xfrm>
              <a:prstGeom prst="straightConnector1">
                <a:avLst/>
              </a:prstGeom>
              <a:grpFill/>
              <a:ln w="1270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gyenes összekötő nyíllal 139">
                <a:extLst>
                  <a:ext uri="{FF2B5EF4-FFF2-40B4-BE49-F238E27FC236}">
                    <a16:creationId xmlns:a16="http://schemas.microsoft.com/office/drawing/2014/main" id="{55A48C2E-46F3-45AF-A3E8-460901023D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3808" y="4135012"/>
                <a:ext cx="676210" cy="1405899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gyenes összekötő nyíllal 140">
                <a:extLst>
                  <a:ext uri="{FF2B5EF4-FFF2-40B4-BE49-F238E27FC236}">
                    <a16:creationId xmlns:a16="http://schemas.microsoft.com/office/drawing/2014/main" id="{EFEF8931-FD14-4752-8847-5D5106EB4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1159995" cy="605150"/>
              </a:xfrm>
              <a:prstGeom prst="straightConnector1">
                <a:avLst/>
              </a:prstGeom>
              <a:grpFill/>
              <a:ln w="127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gyenes összekötő nyíllal 141">
                <a:extLst>
                  <a:ext uri="{FF2B5EF4-FFF2-40B4-BE49-F238E27FC236}">
                    <a16:creationId xmlns:a16="http://schemas.microsoft.com/office/drawing/2014/main" id="{42ADF1D9-BAAB-4A15-8557-A7B7CEC244E2}"/>
                  </a:ext>
                </a:extLst>
              </p:cNvPr>
              <p:cNvCxnSpPr/>
              <p:nvPr/>
            </p:nvCxnSpPr>
            <p:spPr>
              <a:xfrm flipH="1">
                <a:off x="2375756" y="4120944"/>
                <a:ext cx="1116125" cy="1108256"/>
              </a:xfrm>
              <a:prstGeom prst="straightConnector1">
                <a:avLst/>
              </a:prstGeom>
              <a:grpFill/>
              <a:ln w="12700">
                <a:solidFill>
                  <a:srgbClr val="FFD85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gyenes összekötő 142">
                <a:extLst>
                  <a:ext uri="{FF2B5EF4-FFF2-40B4-BE49-F238E27FC236}">
                    <a16:creationId xmlns:a16="http://schemas.microsoft.com/office/drawing/2014/main" id="{66EB083A-D537-4CA6-BEAC-9116E8190172}"/>
                  </a:ext>
                </a:extLst>
              </p:cNvPr>
              <p:cNvCxnSpPr/>
              <p:nvPr/>
            </p:nvCxnSpPr>
            <p:spPr>
              <a:xfrm>
                <a:off x="3520017" y="4106876"/>
                <a:ext cx="1424041" cy="316643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gyenes összekötő 143">
                <a:extLst>
                  <a:ext uri="{FF2B5EF4-FFF2-40B4-BE49-F238E27FC236}">
                    <a16:creationId xmlns:a16="http://schemas.microsoft.com/office/drawing/2014/main" id="{44EF8035-5041-4BB9-BF45-CF91C3785397}"/>
                  </a:ext>
                </a:extLst>
              </p:cNvPr>
              <p:cNvCxnSpPr/>
              <p:nvPr/>
            </p:nvCxnSpPr>
            <p:spPr>
              <a:xfrm>
                <a:off x="4341908" y="2578972"/>
                <a:ext cx="648072" cy="1872683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gyenes összekötő 144">
                <a:extLst>
                  <a:ext uri="{FF2B5EF4-FFF2-40B4-BE49-F238E27FC236}">
                    <a16:creationId xmlns:a16="http://schemas.microsoft.com/office/drawing/2014/main" id="{EA3D9C3A-65FB-4E13-8768-F83D499F8437}"/>
                  </a:ext>
                </a:extLst>
              </p:cNvPr>
              <p:cNvCxnSpPr/>
              <p:nvPr/>
            </p:nvCxnSpPr>
            <p:spPr>
              <a:xfrm flipV="1">
                <a:off x="3520017" y="2968816"/>
                <a:ext cx="2348127" cy="1138060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Egyenes összekötő 145">
                <a:extLst>
                  <a:ext uri="{FF2B5EF4-FFF2-40B4-BE49-F238E27FC236}">
                    <a16:creationId xmlns:a16="http://schemas.microsoft.com/office/drawing/2014/main" id="{1D1F4796-4211-425A-B7D0-1544F2F72039}"/>
                  </a:ext>
                </a:extLst>
              </p:cNvPr>
              <p:cNvCxnSpPr/>
              <p:nvPr/>
            </p:nvCxnSpPr>
            <p:spPr>
              <a:xfrm>
                <a:off x="5572244" y="1929232"/>
                <a:ext cx="324036" cy="1030048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Egyenes összekötő 146">
                <a:extLst>
                  <a:ext uri="{FF2B5EF4-FFF2-40B4-BE49-F238E27FC236}">
                    <a16:creationId xmlns:a16="http://schemas.microsoft.com/office/drawing/2014/main" id="{DE03F4A3-EE58-4132-BDA3-85A4978F77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3808" y="3530812"/>
                <a:ext cx="86409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Ív 147">
                <a:extLst>
                  <a:ext uri="{FF2B5EF4-FFF2-40B4-BE49-F238E27FC236}">
                    <a16:creationId xmlns:a16="http://schemas.microsoft.com/office/drawing/2014/main" id="{8158C3EB-E677-4026-B575-33576915D629}"/>
                  </a:ext>
                </a:extLst>
              </p:cNvPr>
              <p:cNvSpPr/>
              <p:nvPr/>
            </p:nvSpPr>
            <p:spPr>
              <a:xfrm rot="776168">
                <a:off x="1030274" y="1680436"/>
                <a:ext cx="3313954" cy="1416074"/>
              </a:xfrm>
              <a:prstGeom prst="arc">
                <a:avLst>
                  <a:gd name="adj1" fmla="val 15579446"/>
                  <a:gd name="adj2" fmla="val 21269084"/>
                </a:avLst>
              </a:prstGeom>
              <a:grpFill/>
              <a:ln w="25400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Ív 148">
                <a:extLst>
                  <a:ext uri="{FF2B5EF4-FFF2-40B4-BE49-F238E27FC236}">
                    <a16:creationId xmlns:a16="http://schemas.microsoft.com/office/drawing/2014/main" id="{2BC7A708-D994-4D7F-8D89-1CCB51F0CA5E}"/>
                  </a:ext>
                </a:extLst>
              </p:cNvPr>
              <p:cNvSpPr/>
              <p:nvPr/>
            </p:nvSpPr>
            <p:spPr>
              <a:xfrm rot="19252833">
                <a:off x="2006482" y="1157465"/>
                <a:ext cx="4360662" cy="4848785"/>
              </a:xfrm>
              <a:prstGeom prst="arc">
                <a:avLst>
                  <a:gd name="adj1" fmla="val 16299747"/>
                  <a:gd name="adj2" fmla="val 20727553"/>
                </a:avLst>
              </a:prstGeom>
              <a:grpFill/>
              <a:ln w="25400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Ív 150">
                <a:extLst>
                  <a:ext uri="{FF2B5EF4-FFF2-40B4-BE49-F238E27FC236}">
                    <a16:creationId xmlns:a16="http://schemas.microsoft.com/office/drawing/2014/main" id="{661F7A04-A08E-448F-8762-BCFBF5340C8A}"/>
                  </a:ext>
                </a:extLst>
              </p:cNvPr>
              <p:cNvSpPr/>
              <p:nvPr/>
            </p:nvSpPr>
            <p:spPr>
              <a:xfrm rot="2991040">
                <a:off x="3723699" y="2900508"/>
                <a:ext cx="1339116" cy="1614790"/>
              </a:xfrm>
              <a:prstGeom prst="arc">
                <a:avLst>
                  <a:gd name="adj1" fmla="val 17103914"/>
                  <a:gd name="adj2" fmla="val 1414332"/>
                </a:avLst>
              </a:prstGeom>
              <a:grpFill/>
              <a:ln w="25400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5" name="Szövegdoboz 84">
              <a:extLst>
                <a:ext uri="{FF2B5EF4-FFF2-40B4-BE49-F238E27FC236}">
                  <a16:creationId xmlns:a16="http://schemas.microsoft.com/office/drawing/2014/main" id="{D3E95FF4-F26A-40A0-AD66-0E42FA4F608A}"/>
                </a:ext>
              </a:extLst>
            </p:cNvPr>
            <p:cNvSpPr txBox="1"/>
            <p:nvPr/>
          </p:nvSpPr>
          <p:spPr>
            <a:xfrm rot="288738">
              <a:off x="2441831" y="872332"/>
              <a:ext cx="39946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2</a:t>
              </a:r>
            </a:p>
          </p:txBody>
        </p:sp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A256539C-FAE8-4AE1-84FC-09DD29F15066}"/>
                </a:ext>
              </a:extLst>
            </p:cNvPr>
            <p:cNvSpPr txBox="1"/>
            <p:nvPr/>
          </p:nvSpPr>
          <p:spPr>
            <a:xfrm rot="1393928">
              <a:off x="1984156" y="1832890"/>
              <a:ext cx="39946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1</a:t>
              </a:r>
            </a:p>
          </p:txBody>
        </p:sp>
        <p:sp>
          <p:nvSpPr>
            <p:cNvPr id="90" name="Szövegdoboz 89">
              <a:extLst>
                <a:ext uri="{FF2B5EF4-FFF2-40B4-BE49-F238E27FC236}">
                  <a16:creationId xmlns:a16="http://schemas.microsoft.com/office/drawing/2014/main" id="{EDD4CE22-803A-4F77-9C0F-32D93642E2AD}"/>
                </a:ext>
              </a:extLst>
            </p:cNvPr>
            <p:cNvSpPr txBox="1"/>
            <p:nvPr/>
          </p:nvSpPr>
          <p:spPr>
            <a:xfrm rot="1344034">
              <a:off x="3459971" y="3260712"/>
              <a:ext cx="45557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Δζ</a:t>
              </a:r>
              <a:endParaRPr lang="hu-HU" baseline="-25000" dirty="0"/>
            </a:p>
          </p:txBody>
        </p:sp>
        <p:sp>
          <p:nvSpPr>
            <p:cNvPr id="92" name="Szövegdoboz 91">
              <a:extLst>
                <a:ext uri="{FF2B5EF4-FFF2-40B4-BE49-F238E27FC236}">
                  <a16:creationId xmlns:a16="http://schemas.microsoft.com/office/drawing/2014/main" id="{138BFAD4-0F09-4D6C-A548-17B51393FABB}"/>
                </a:ext>
              </a:extLst>
            </p:cNvPr>
            <p:cNvSpPr txBox="1"/>
            <p:nvPr/>
          </p:nvSpPr>
          <p:spPr>
            <a:xfrm>
              <a:off x="1907704" y="1155014"/>
              <a:ext cx="26161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rgbClr val="008000"/>
                  </a:solidFill>
                </a:rPr>
                <a:t>J</a:t>
              </a:r>
            </a:p>
          </p:txBody>
        </p:sp>
        <p:sp>
          <p:nvSpPr>
            <p:cNvPr id="93" name="Szövegdoboz 92">
              <a:extLst>
                <a:ext uri="{FF2B5EF4-FFF2-40B4-BE49-F238E27FC236}">
                  <a16:creationId xmlns:a16="http://schemas.microsoft.com/office/drawing/2014/main" id="{FD0AD390-88B7-41BC-B58F-0FD0D57E066E}"/>
                </a:ext>
              </a:extLst>
            </p:cNvPr>
            <p:cNvSpPr txBox="1"/>
            <p:nvPr/>
          </p:nvSpPr>
          <p:spPr>
            <a:xfrm>
              <a:off x="589694" y="1144787"/>
              <a:ext cx="420309" cy="3385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hu-HU" sz="160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</a:t>
              </a:r>
            </a:p>
          </p:txBody>
        </p:sp>
        <p:sp>
          <p:nvSpPr>
            <p:cNvPr id="94" name="Szövegdoboz 93">
              <a:extLst>
                <a:ext uri="{FF2B5EF4-FFF2-40B4-BE49-F238E27FC236}">
                  <a16:creationId xmlns:a16="http://schemas.microsoft.com/office/drawing/2014/main" id="{63075C9D-E658-4BAC-9E6F-B6A82467F3A2}"/>
                </a:ext>
              </a:extLst>
            </p:cNvPr>
            <p:cNvSpPr txBox="1"/>
            <p:nvPr/>
          </p:nvSpPr>
          <p:spPr>
            <a:xfrm>
              <a:off x="2654063" y="2097251"/>
              <a:ext cx="3674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600" b="1" dirty="0">
                  <a:solidFill>
                    <a:srgbClr val="CC0000"/>
                  </a:solidFill>
                </a:rPr>
                <a:t>S</a:t>
              </a:r>
              <a:r>
                <a:rPr lang="hu-HU" sz="1600" baseline="-25000" dirty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95" name="Szövegdoboz 94">
              <a:extLst>
                <a:ext uri="{FF2B5EF4-FFF2-40B4-BE49-F238E27FC236}">
                  <a16:creationId xmlns:a16="http://schemas.microsoft.com/office/drawing/2014/main" id="{5B34160E-A4EC-45E4-AC3F-19D40C7D9D7F}"/>
                </a:ext>
              </a:extLst>
            </p:cNvPr>
            <p:cNvSpPr txBox="1"/>
            <p:nvPr/>
          </p:nvSpPr>
          <p:spPr>
            <a:xfrm>
              <a:off x="3843228" y="1377979"/>
              <a:ext cx="3674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600" b="1" dirty="0">
                  <a:solidFill>
                    <a:srgbClr val="CC0000"/>
                  </a:solidFill>
                </a:rPr>
                <a:t>S</a:t>
              </a:r>
              <a:r>
                <a:rPr lang="hu-HU" sz="1600" baseline="-25000" dirty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96" name="Szövegdoboz 95">
              <a:extLst>
                <a:ext uri="{FF2B5EF4-FFF2-40B4-BE49-F238E27FC236}">
                  <a16:creationId xmlns:a16="http://schemas.microsoft.com/office/drawing/2014/main" id="{2DE2B529-125B-4559-BFD8-77C97175CD88}"/>
                </a:ext>
              </a:extLst>
            </p:cNvPr>
            <p:cNvSpPr txBox="1"/>
            <p:nvPr/>
          </p:nvSpPr>
          <p:spPr>
            <a:xfrm>
              <a:off x="2161927" y="5220886"/>
              <a:ext cx="36901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rgbClr val="993366"/>
                  </a:solidFill>
                </a:rPr>
                <a:t>A</a:t>
              </a:r>
              <a:r>
                <a:rPr lang="hu-HU" sz="1200" baseline="-25000" dirty="0">
                  <a:solidFill>
                    <a:srgbClr val="993366"/>
                  </a:solidFill>
                </a:rPr>
                <a:t>N</a:t>
              </a:r>
            </a:p>
          </p:txBody>
        </p:sp>
        <p:sp>
          <p:nvSpPr>
            <p:cNvPr id="97" name="Szövegdoboz 96">
              <a:extLst>
                <a:ext uri="{FF2B5EF4-FFF2-40B4-BE49-F238E27FC236}">
                  <a16:creationId xmlns:a16="http://schemas.microsoft.com/office/drawing/2014/main" id="{13844F4A-9C6C-4680-9374-DC419E6D0124}"/>
                </a:ext>
              </a:extLst>
            </p:cNvPr>
            <p:cNvSpPr txBox="1"/>
            <p:nvPr/>
          </p:nvSpPr>
          <p:spPr>
            <a:xfrm>
              <a:off x="3031863" y="4404212"/>
              <a:ext cx="25359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r</a:t>
              </a:r>
            </a:p>
          </p:txBody>
        </p:sp>
        <p:sp>
          <p:nvSpPr>
            <p:cNvPr id="98" name="Szövegdoboz 97">
              <a:extLst>
                <a:ext uri="{FF2B5EF4-FFF2-40B4-BE49-F238E27FC236}">
                  <a16:creationId xmlns:a16="http://schemas.microsoft.com/office/drawing/2014/main" id="{8E3048CB-2D47-4AE6-8132-A92E20C142D8}"/>
                </a:ext>
              </a:extLst>
            </p:cNvPr>
            <p:cNvSpPr txBox="1"/>
            <p:nvPr/>
          </p:nvSpPr>
          <p:spPr>
            <a:xfrm>
              <a:off x="594269" y="4996797"/>
              <a:ext cx="26161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rgbClr val="FFC000"/>
                  </a:solidFill>
                </a:rPr>
                <a:t>x</a:t>
              </a:r>
            </a:p>
          </p:txBody>
        </p:sp>
        <p:grpSp>
          <p:nvGrpSpPr>
            <p:cNvPr id="99" name="Csoportba foglalás 98">
              <a:extLst>
                <a:ext uri="{FF2B5EF4-FFF2-40B4-BE49-F238E27FC236}">
                  <a16:creationId xmlns:a16="http://schemas.microsoft.com/office/drawing/2014/main" id="{90DC64CE-40C0-4812-A03B-A7CD85A6E72C}"/>
                </a:ext>
              </a:extLst>
            </p:cNvPr>
            <p:cNvGrpSpPr/>
            <p:nvPr/>
          </p:nvGrpSpPr>
          <p:grpSpPr>
            <a:xfrm>
              <a:off x="741499" y="1208114"/>
              <a:ext cx="108010" cy="74710"/>
              <a:chOff x="4156396" y="917050"/>
              <a:chExt cx="226718" cy="158138"/>
            </a:xfrm>
            <a:grpFill/>
          </p:grpSpPr>
          <p:cxnSp>
            <p:nvCxnSpPr>
              <p:cNvPr id="122" name="Egyenes összekötő 121">
                <a:extLst>
                  <a:ext uri="{FF2B5EF4-FFF2-40B4-BE49-F238E27FC236}">
                    <a16:creationId xmlns:a16="http://schemas.microsoft.com/office/drawing/2014/main" id="{79518ECA-4A71-4CAF-9C70-F788C1CEF5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Egyenes összekötő 122">
                <a:extLst>
                  <a:ext uri="{FF2B5EF4-FFF2-40B4-BE49-F238E27FC236}">
                    <a16:creationId xmlns:a16="http://schemas.microsoft.com/office/drawing/2014/main" id="{96C46BFD-B256-4300-B100-4ECC4F1687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22" y="917050"/>
                <a:ext cx="113192" cy="152404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35FDAEF8-91D8-417B-97F7-3BE6ABF54EFA}"/>
                </a:ext>
              </a:extLst>
            </p:cNvPr>
            <p:cNvGrpSpPr/>
            <p:nvPr/>
          </p:nvGrpSpPr>
          <p:grpSpPr>
            <a:xfrm>
              <a:off x="2015728" y="1166956"/>
              <a:ext cx="108000" cy="72000"/>
              <a:chOff x="4156396" y="922788"/>
              <a:chExt cx="226696" cy="152400"/>
            </a:xfrm>
            <a:grpFill/>
          </p:grpSpPr>
          <p:cxnSp>
            <p:nvCxnSpPr>
              <p:cNvPr id="120" name="Egyenes összekötő 119">
                <a:extLst>
                  <a:ext uri="{FF2B5EF4-FFF2-40B4-BE49-F238E27FC236}">
                    <a16:creationId xmlns:a16="http://schemas.microsoft.com/office/drawing/2014/main" id="{0DE52FED-A127-424A-B024-00D33A4CBF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gyenes összekötő 120">
                <a:extLst>
                  <a:ext uri="{FF2B5EF4-FFF2-40B4-BE49-F238E27FC236}">
                    <a16:creationId xmlns:a16="http://schemas.microsoft.com/office/drawing/2014/main" id="{A201BA11-0858-41FC-9CFA-815BF94599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grpFill/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Csoportba foglalás 100">
              <a:extLst>
                <a:ext uri="{FF2B5EF4-FFF2-40B4-BE49-F238E27FC236}">
                  <a16:creationId xmlns:a16="http://schemas.microsoft.com/office/drawing/2014/main" id="{B17029CF-214F-4C74-A49B-8F469322EF0D}"/>
                </a:ext>
              </a:extLst>
            </p:cNvPr>
            <p:cNvGrpSpPr/>
            <p:nvPr/>
          </p:nvGrpSpPr>
          <p:grpSpPr>
            <a:xfrm>
              <a:off x="3945876" y="1398716"/>
              <a:ext cx="108000" cy="72000"/>
              <a:chOff x="4156396" y="922788"/>
              <a:chExt cx="226696" cy="152400"/>
            </a:xfrm>
            <a:grpFill/>
          </p:grpSpPr>
          <p:cxnSp>
            <p:nvCxnSpPr>
              <p:cNvPr id="118" name="Egyenes összekötő 117">
                <a:extLst>
                  <a:ext uri="{FF2B5EF4-FFF2-40B4-BE49-F238E27FC236}">
                    <a16:creationId xmlns:a16="http://schemas.microsoft.com/office/drawing/2014/main" id="{7A42E70B-9149-4236-A3B3-B0E356B110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gyenes összekötő 118">
                <a:extLst>
                  <a:ext uri="{FF2B5EF4-FFF2-40B4-BE49-F238E27FC236}">
                    <a16:creationId xmlns:a16="http://schemas.microsoft.com/office/drawing/2014/main" id="{09A6014D-0131-4BAF-9627-37BC7DCBD5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Csoportba foglalás 101">
              <a:extLst>
                <a:ext uri="{FF2B5EF4-FFF2-40B4-BE49-F238E27FC236}">
                  <a16:creationId xmlns:a16="http://schemas.microsoft.com/office/drawing/2014/main" id="{09578ED1-0232-463B-9E49-BDA6040BC965}"/>
                </a:ext>
              </a:extLst>
            </p:cNvPr>
            <p:cNvGrpSpPr/>
            <p:nvPr/>
          </p:nvGrpSpPr>
          <p:grpSpPr>
            <a:xfrm>
              <a:off x="2757732" y="2117128"/>
              <a:ext cx="108000" cy="72000"/>
              <a:chOff x="4156396" y="922788"/>
              <a:chExt cx="226696" cy="152400"/>
            </a:xfrm>
            <a:grpFill/>
          </p:grpSpPr>
          <p:cxnSp>
            <p:nvCxnSpPr>
              <p:cNvPr id="116" name="Egyenes összekötő 115">
                <a:extLst>
                  <a:ext uri="{FF2B5EF4-FFF2-40B4-BE49-F238E27FC236}">
                    <a16:creationId xmlns:a16="http://schemas.microsoft.com/office/drawing/2014/main" id="{A2FD67B4-A7DF-4059-BC7D-CB33D0E1BB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gyenes összekötő 116">
                <a:extLst>
                  <a:ext uri="{FF2B5EF4-FFF2-40B4-BE49-F238E27FC236}">
                    <a16:creationId xmlns:a16="http://schemas.microsoft.com/office/drawing/2014/main" id="{8535698A-35C5-4DB9-AA48-E19CCBD33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899" y="922788"/>
                <a:ext cx="113193" cy="15240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Csoportba foglalás 102">
              <a:extLst>
                <a:ext uri="{FF2B5EF4-FFF2-40B4-BE49-F238E27FC236}">
                  <a16:creationId xmlns:a16="http://schemas.microsoft.com/office/drawing/2014/main" id="{C84D7892-AF85-4772-BA5D-9FAD5E132682}"/>
                </a:ext>
              </a:extLst>
            </p:cNvPr>
            <p:cNvGrpSpPr/>
            <p:nvPr/>
          </p:nvGrpSpPr>
          <p:grpSpPr>
            <a:xfrm>
              <a:off x="3116858" y="4487978"/>
              <a:ext cx="122069" cy="75289"/>
              <a:chOff x="4156396" y="945604"/>
              <a:chExt cx="256226" cy="159361"/>
            </a:xfrm>
            <a:grpFill/>
          </p:grpSpPr>
          <p:cxnSp>
            <p:nvCxnSpPr>
              <p:cNvPr id="114" name="Egyenes összekötő 113">
                <a:extLst>
                  <a:ext uri="{FF2B5EF4-FFF2-40B4-BE49-F238E27FC236}">
                    <a16:creationId xmlns:a16="http://schemas.microsoft.com/office/drawing/2014/main" id="{05B13282-4A96-48DF-AD32-3DBF83FAB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Egyenes összekötő 114">
                <a:extLst>
                  <a:ext uri="{FF2B5EF4-FFF2-40B4-BE49-F238E27FC236}">
                    <a16:creationId xmlns:a16="http://schemas.microsoft.com/office/drawing/2014/main" id="{D7DF1403-C9FF-455A-98FF-019ECB7720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Csoportba foglalás 103">
              <a:extLst>
                <a:ext uri="{FF2B5EF4-FFF2-40B4-BE49-F238E27FC236}">
                  <a16:creationId xmlns:a16="http://schemas.microsoft.com/office/drawing/2014/main" id="{3DAC8669-BEB1-4C72-9533-837FE88AC84D}"/>
                </a:ext>
              </a:extLst>
            </p:cNvPr>
            <p:cNvGrpSpPr/>
            <p:nvPr/>
          </p:nvGrpSpPr>
          <p:grpSpPr>
            <a:xfrm>
              <a:off x="683568" y="5081903"/>
              <a:ext cx="122068" cy="75289"/>
              <a:chOff x="4156396" y="945604"/>
              <a:chExt cx="256226" cy="159361"/>
            </a:xfrm>
            <a:grpFill/>
          </p:grpSpPr>
          <p:cxnSp>
            <p:nvCxnSpPr>
              <p:cNvPr id="112" name="Egyenes összekötő 111">
                <a:extLst>
                  <a:ext uri="{FF2B5EF4-FFF2-40B4-BE49-F238E27FC236}">
                    <a16:creationId xmlns:a16="http://schemas.microsoft.com/office/drawing/2014/main" id="{CF7684DD-2615-46D0-B2E8-F3E9317BEA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gyenes összekötő 112">
                <a:extLst>
                  <a:ext uri="{FF2B5EF4-FFF2-40B4-BE49-F238E27FC236}">
                    <a16:creationId xmlns:a16="http://schemas.microsoft.com/office/drawing/2014/main" id="{42FF7B82-742B-4C4B-A46F-48F83ECEDA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Csoportba foglalás 104">
              <a:extLst>
                <a:ext uri="{FF2B5EF4-FFF2-40B4-BE49-F238E27FC236}">
                  <a16:creationId xmlns:a16="http://schemas.microsoft.com/office/drawing/2014/main" id="{A206606E-9654-4383-A553-34F6D1B4AA90}"/>
                </a:ext>
              </a:extLst>
            </p:cNvPr>
            <p:cNvGrpSpPr/>
            <p:nvPr/>
          </p:nvGrpSpPr>
          <p:grpSpPr>
            <a:xfrm>
              <a:off x="2284505" y="5249045"/>
              <a:ext cx="122070" cy="75288"/>
              <a:chOff x="4156396" y="945604"/>
              <a:chExt cx="256230" cy="159359"/>
            </a:xfrm>
            <a:grpFill/>
          </p:grpSpPr>
          <p:cxnSp>
            <p:nvCxnSpPr>
              <p:cNvPr id="110" name="Egyenes összekötő 109">
                <a:extLst>
                  <a:ext uri="{FF2B5EF4-FFF2-40B4-BE49-F238E27FC236}">
                    <a16:creationId xmlns:a16="http://schemas.microsoft.com/office/drawing/2014/main" id="{BB4C0E41-02FD-42D6-BB85-BEBEE3F85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Egyenes összekötő 110">
                <a:extLst>
                  <a:ext uri="{FF2B5EF4-FFF2-40B4-BE49-F238E27FC236}">
                    <a16:creationId xmlns:a16="http://schemas.microsoft.com/office/drawing/2014/main" id="{6FC8CC26-118D-4682-B2A2-34BED5DC0F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33" y="952564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Szövegdoboz 105">
              <a:extLst>
                <a:ext uri="{FF2B5EF4-FFF2-40B4-BE49-F238E27FC236}">
                  <a16:creationId xmlns:a16="http://schemas.microsoft.com/office/drawing/2014/main" id="{0BE8097A-E459-4A64-8368-0EEF5BA91437}"/>
                </a:ext>
              </a:extLst>
            </p:cNvPr>
            <p:cNvSpPr txBox="1"/>
            <p:nvPr/>
          </p:nvSpPr>
          <p:spPr>
            <a:xfrm>
              <a:off x="1048306" y="5233002"/>
              <a:ext cx="227948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l</a:t>
              </a:r>
            </a:p>
          </p:txBody>
        </p:sp>
        <p:grpSp>
          <p:nvGrpSpPr>
            <p:cNvPr id="107" name="Csoportba foglalás 106">
              <a:extLst>
                <a:ext uri="{FF2B5EF4-FFF2-40B4-BE49-F238E27FC236}">
                  <a16:creationId xmlns:a16="http://schemas.microsoft.com/office/drawing/2014/main" id="{FA6232F8-9605-47D1-B99F-C5957D09066E}"/>
                </a:ext>
              </a:extLst>
            </p:cNvPr>
            <p:cNvGrpSpPr/>
            <p:nvPr/>
          </p:nvGrpSpPr>
          <p:grpSpPr>
            <a:xfrm>
              <a:off x="1115616" y="5266455"/>
              <a:ext cx="122068" cy="75289"/>
              <a:chOff x="4156396" y="945604"/>
              <a:chExt cx="256226" cy="159361"/>
            </a:xfrm>
            <a:grpFill/>
          </p:grpSpPr>
          <p:cxnSp>
            <p:nvCxnSpPr>
              <p:cNvPr id="108" name="Egyenes összekötő 107">
                <a:extLst>
                  <a:ext uri="{FF2B5EF4-FFF2-40B4-BE49-F238E27FC236}">
                    <a16:creationId xmlns:a16="http://schemas.microsoft.com/office/drawing/2014/main" id="{0155FB79-5700-41AD-9935-355003C1C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gyenes összekötő 108">
                <a:extLst>
                  <a:ext uri="{FF2B5EF4-FFF2-40B4-BE49-F238E27FC236}">
                    <a16:creationId xmlns:a16="http://schemas.microsoft.com/office/drawing/2014/main" id="{F3B481A0-6004-422E-B949-EF2A285A36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6" name="Kép 215">
            <a:extLst>
              <a:ext uri="{FF2B5EF4-FFF2-40B4-BE49-F238E27FC236}">
                <a16:creationId xmlns:a16="http://schemas.microsoft.com/office/drawing/2014/main" id="{929A4C7E-EE32-4F5E-B46A-6E5FD7C11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31" y="4085828"/>
            <a:ext cx="1533525" cy="495300"/>
          </a:xfrm>
          <a:prstGeom prst="rect">
            <a:avLst/>
          </a:prstGeom>
        </p:spPr>
      </p:pic>
      <p:pic>
        <p:nvPicPr>
          <p:cNvPr id="218" name="Kép 217">
            <a:extLst>
              <a:ext uri="{FF2B5EF4-FFF2-40B4-BE49-F238E27FC236}">
                <a16:creationId xmlns:a16="http://schemas.microsoft.com/office/drawing/2014/main" id="{B124F33A-86BC-43A9-879E-0DFB4E87C7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49" y="3522046"/>
            <a:ext cx="885825" cy="555026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829CC89-7BC3-4EE0-97A6-68555D09D571}"/>
              </a:ext>
            </a:extLst>
          </p:cNvPr>
          <p:cNvGrpSpPr/>
          <p:nvPr/>
        </p:nvGrpSpPr>
        <p:grpSpPr>
          <a:xfrm>
            <a:off x="1696462" y="4279027"/>
            <a:ext cx="5827866" cy="2290188"/>
            <a:chOff x="11934" y="3557678"/>
            <a:chExt cx="5457357" cy="2035722"/>
          </a:xfrm>
        </p:grpSpPr>
        <p:sp>
          <p:nvSpPr>
            <p:cNvPr id="206" name="Téglalap 205">
              <a:extLst>
                <a:ext uri="{FF2B5EF4-FFF2-40B4-BE49-F238E27FC236}">
                  <a16:creationId xmlns:a16="http://schemas.microsoft.com/office/drawing/2014/main" id="{982156B5-87E8-46B8-93B9-6BD9F9322580}"/>
                </a:ext>
              </a:extLst>
            </p:cNvPr>
            <p:cNvSpPr/>
            <p:nvPr/>
          </p:nvSpPr>
          <p:spPr>
            <a:xfrm>
              <a:off x="11934" y="3619179"/>
              <a:ext cx="5457357" cy="1885205"/>
            </a:xfrm>
            <a:prstGeom prst="rect">
              <a:avLst/>
            </a:prstGeom>
            <a:noFill/>
            <a:ln>
              <a:solidFill>
                <a:srgbClr val="CC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Szövegdoboz 178">
              <a:extLst>
                <a:ext uri="{FF2B5EF4-FFF2-40B4-BE49-F238E27FC236}">
                  <a16:creationId xmlns:a16="http://schemas.microsoft.com/office/drawing/2014/main" id="{ACDBB2F2-3BEB-42BE-8CA2-71595C2D9623}"/>
                </a:ext>
              </a:extLst>
            </p:cNvPr>
            <p:cNvSpPr txBox="1"/>
            <p:nvPr/>
          </p:nvSpPr>
          <p:spPr>
            <a:xfrm>
              <a:off x="74886" y="3557678"/>
              <a:ext cx="1064574" cy="46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Gabriola" panose="04040605051002020D02" pitchFamily="82" charset="0"/>
                </a:rPr>
                <a:t>Solution:</a:t>
              </a:r>
            </a:p>
          </p:txBody>
        </p:sp>
        <p:pic>
          <p:nvPicPr>
            <p:cNvPr id="199" name="Kép 198">
              <a:extLst>
                <a:ext uri="{FF2B5EF4-FFF2-40B4-BE49-F238E27FC236}">
                  <a16:creationId xmlns:a16="http://schemas.microsoft.com/office/drawing/2014/main" id="{7B1AD9CC-C888-464A-BC05-165BEFA0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7" y="3941164"/>
              <a:ext cx="5237564" cy="614421"/>
            </a:xfrm>
            <a:prstGeom prst="rect">
              <a:avLst/>
            </a:prstGeom>
          </p:spPr>
        </p:pic>
        <p:pic>
          <p:nvPicPr>
            <p:cNvPr id="201" name="Kép 200">
              <a:extLst>
                <a:ext uri="{FF2B5EF4-FFF2-40B4-BE49-F238E27FC236}">
                  <a16:creationId xmlns:a16="http://schemas.microsoft.com/office/drawing/2014/main" id="{17276DB6-4FBD-453B-802E-5638BC234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2" y="4502077"/>
              <a:ext cx="5010328" cy="557564"/>
            </a:xfrm>
            <a:prstGeom prst="rect">
              <a:avLst/>
            </a:prstGeom>
          </p:spPr>
        </p:pic>
        <p:sp>
          <p:nvSpPr>
            <p:cNvPr id="202" name="Szövegdoboz 201">
              <a:extLst>
                <a:ext uri="{FF2B5EF4-FFF2-40B4-BE49-F238E27FC236}">
                  <a16:creationId xmlns:a16="http://schemas.microsoft.com/office/drawing/2014/main" id="{B2A59A4C-6A76-40AB-9576-DF63839D0BC5}"/>
                </a:ext>
              </a:extLst>
            </p:cNvPr>
            <p:cNvSpPr txBox="1"/>
            <p:nvPr/>
          </p:nvSpPr>
          <p:spPr>
            <a:xfrm>
              <a:off x="93436" y="5200321"/>
              <a:ext cx="513674" cy="300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  <a:latin typeface="+mj-lt"/>
                </a:rPr>
                <a:t>with</a:t>
              </a:r>
            </a:p>
          </p:txBody>
        </p:sp>
        <p:pic>
          <p:nvPicPr>
            <p:cNvPr id="212" name="Kép 211">
              <a:extLst>
                <a:ext uri="{FF2B5EF4-FFF2-40B4-BE49-F238E27FC236}">
                  <a16:creationId xmlns:a16="http://schemas.microsoft.com/office/drawing/2014/main" id="{C8E86289-EB4B-4D36-A316-517E6706D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04" y="5307650"/>
              <a:ext cx="790575" cy="285750"/>
            </a:xfrm>
            <a:prstGeom prst="rect">
              <a:avLst/>
            </a:prstGeom>
          </p:spPr>
        </p:pic>
        <p:pic>
          <p:nvPicPr>
            <p:cNvPr id="214" name="Kép 213">
              <a:extLst>
                <a:ext uri="{FF2B5EF4-FFF2-40B4-BE49-F238E27FC236}">
                  <a16:creationId xmlns:a16="http://schemas.microsoft.com/office/drawing/2014/main" id="{046D00D4-8F5F-4442-A1E5-0DC263AA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77" y="5063386"/>
              <a:ext cx="2090388" cy="514213"/>
            </a:xfrm>
            <a:prstGeom prst="rect">
              <a:avLst/>
            </a:prstGeom>
          </p:spPr>
        </p:pic>
        <p:grpSp>
          <p:nvGrpSpPr>
            <p:cNvPr id="5" name="Csoportba foglalás 4">
              <a:extLst>
                <a:ext uri="{FF2B5EF4-FFF2-40B4-BE49-F238E27FC236}">
                  <a16:creationId xmlns:a16="http://schemas.microsoft.com/office/drawing/2014/main" id="{88C67652-1C09-4DD1-84EE-4803A576B17B}"/>
                </a:ext>
              </a:extLst>
            </p:cNvPr>
            <p:cNvGrpSpPr/>
            <p:nvPr/>
          </p:nvGrpSpPr>
          <p:grpSpPr>
            <a:xfrm>
              <a:off x="2660808" y="5062611"/>
              <a:ext cx="2705100" cy="314325"/>
              <a:chOff x="2660808" y="5062611"/>
              <a:chExt cx="2705100" cy="314325"/>
            </a:xfrm>
          </p:grpSpPr>
          <p:pic>
            <p:nvPicPr>
              <p:cNvPr id="210" name="Kép 209">
                <a:extLst>
                  <a:ext uri="{FF2B5EF4-FFF2-40B4-BE49-F238E27FC236}">
                    <a16:creationId xmlns:a16="http://schemas.microsoft.com/office/drawing/2014/main" id="{2275FA8F-D8A2-4906-932A-E44C071D2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808" y="5062611"/>
                <a:ext cx="2705100" cy="314325"/>
              </a:xfrm>
              <a:prstGeom prst="rect">
                <a:avLst/>
              </a:prstGeom>
            </p:spPr>
          </p:pic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CA8FC30C-7DB6-4C6E-9654-383754142818}"/>
                  </a:ext>
                </a:extLst>
              </p:cNvPr>
              <p:cNvSpPr/>
              <p:nvPr/>
            </p:nvSpPr>
            <p:spPr>
              <a:xfrm>
                <a:off x="3319728" y="5130013"/>
                <a:ext cx="2046180" cy="180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err="1"/>
                  <a:t>integr</a:t>
                </a:r>
                <a:endParaRPr lang="hu-HU" dirty="0"/>
              </a:p>
            </p:txBody>
          </p:sp>
        </p:grp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3F127887-C464-42E2-81E6-46D14487B9FE}"/>
                </a:ext>
              </a:extLst>
            </p:cNvPr>
            <p:cNvSpPr txBox="1"/>
            <p:nvPr/>
          </p:nvSpPr>
          <p:spPr>
            <a:xfrm>
              <a:off x="3296793" y="5081420"/>
              <a:ext cx="2071379" cy="273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Integration constants,</a:t>
              </a:r>
            </a:p>
          </p:txBody>
        </p:sp>
      </p:grpSp>
      <p:sp>
        <p:nvSpPr>
          <p:cNvPr id="152" name="Téglalap 151">
            <a:extLst>
              <a:ext uri="{FF2B5EF4-FFF2-40B4-BE49-F238E27FC236}">
                <a16:creationId xmlns:a16="http://schemas.microsoft.com/office/drawing/2014/main" id="{7B74032F-15EA-438A-B685-EAC9BC897D2D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9B1EDA6-AD99-4CB2-BB88-7E0D5123CDBF}"/>
              </a:ext>
            </a:extLst>
          </p:cNvPr>
          <p:cNvSpPr/>
          <p:nvPr/>
        </p:nvSpPr>
        <p:spPr>
          <a:xfrm>
            <a:off x="4391560" y="4152095"/>
            <a:ext cx="302244" cy="35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Nyíl: jobbra mutató 206">
            <a:extLst>
              <a:ext uri="{FF2B5EF4-FFF2-40B4-BE49-F238E27FC236}">
                <a16:creationId xmlns:a16="http://schemas.microsoft.com/office/drawing/2014/main" id="{80CEC7DC-1987-4F57-909A-007C27C9E814}"/>
              </a:ext>
            </a:extLst>
          </p:cNvPr>
          <p:cNvSpPr/>
          <p:nvPr/>
        </p:nvSpPr>
        <p:spPr>
          <a:xfrm rot="5400000">
            <a:off x="4395510" y="4264378"/>
            <a:ext cx="310491" cy="178993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98A20495-68AF-4E68-8951-401D0092B9BC}"/>
              </a:ext>
            </a:extLst>
          </p:cNvPr>
          <p:cNvGrpSpPr/>
          <p:nvPr/>
        </p:nvGrpSpPr>
        <p:grpSpPr>
          <a:xfrm>
            <a:off x="4813301" y="2113968"/>
            <a:ext cx="4070695" cy="825044"/>
            <a:chOff x="4813301" y="2113968"/>
            <a:chExt cx="4070695" cy="825044"/>
          </a:xfrm>
        </p:grpSpPr>
        <p:grpSp>
          <p:nvGrpSpPr>
            <p:cNvPr id="19" name="Csoportba foglalás 18">
              <a:extLst>
                <a:ext uri="{FF2B5EF4-FFF2-40B4-BE49-F238E27FC236}">
                  <a16:creationId xmlns:a16="http://schemas.microsoft.com/office/drawing/2014/main" id="{558E6D4F-62F9-4A53-89B6-734571396368}"/>
                </a:ext>
              </a:extLst>
            </p:cNvPr>
            <p:cNvGrpSpPr/>
            <p:nvPr/>
          </p:nvGrpSpPr>
          <p:grpSpPr>
            <a:xfrm>
              <a:off x="4813301" y="2113968"/>
              <a:ext cx="4070695" cy="825044"/>
              <a:chOff x="4813301" y="2132856"/>
              <a:chExt cx="4070695" cy="825044"/>
            </a:xfrm>
          </p:grpSpPr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373E1259-1A14-439A-8AC3-4079CB28257C}"/>
                  </a:ext>
                </a:extLst>
              </p:cNvPr>
              <p:cNvSpPr txBox="1"/>
              <p:nvPr/>
            </p:nvSpPr>
            <p:spPr>
              <a:xfrm>
                <a:off x="4813301" y="2233000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Fix point:</a:t>
                </a:r>
              </a:p>
            </p:txBody>
          </p:sp>
          <p:pic>
            <p:nvPicPr>
              <p:cNvPr id="9" name="Kép 8">
                <a:extLst>
                  <a:ext uri="{FF2B5EF4-FFF2-40B4-BE49-F238E27FC236}">
                    <a16:creationId xmlns:a16="http://schemas.microsoft.com/office/drawing/2014/main" id="{4A641D84-B9F2-4CA2-8D5A-AE8286C52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233000"/>
                <a:ext cx="773837" cy="302806"/>
              </a:xfrm>
              <a:prstGeom prst="rect">
                <a:avLst/>
              </a:prstGeom>
            </p:spPr>
          </p:pic>
          <p:pic>
            <p:nvPicPr>
              <p:cNvPr id="11" name="Kép 10">
                <a:extLst>
                  <a:ext uri="{FF2B5EF4-FFF2-40B4-BE49-F238E27FC236}">
                    <a16:creationId xmlns:a16="http://schemas.microsoft.com/office/drawing/2014/main" id="{C8D51DCA-DC94-4091-8048-33D962451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0043" y="2132856"/>
                <a:ext cx="1297914" cy="525110"/>
              </a:xfrm>
              <a:prstGeom prst="rect">
                <a:avLst/>
              </a:prstGeom>
            </p:spPr>
          </p:pic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78477BAE-AE1C-41D4-97F3-F2F95D38059A}"/>
                  </a:ext>
                </a:extLst>
              </p:cNvPr>
              <p:cNvSpPr/>
              <p:nvPr/>
            </p:nvSpPr>
            <p:spPr>
              <a:xfrm>
                <a:off x="4829419" y="2132856"/>
                <a:ext cx="3726501" cy="5570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Kép 9">
                <a:extLst>
                  <a:ext uri="{FF2B5EF4-FFF2-40B4-BE49-F238E27FC236}">
                    <a16:creationId xmlns:a16="http://schemas.microsoft.com/office/drawing/2014/main" id="{90281FEF-0D91-4498-9D88-55C0BAE95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4796" y="2634050"/>
                <a:ext cx="1219200" cy="323850"/>
              </a:xfrm>
              <a:prstGeom prst="rect">
                <a:avLst/>
              </a:prstGeom>
            </p:spPr>
          </p:pic>
          <p:pic>
            <p:nvPicPr>
              <p:cNvPr id="16" name="Kép 15">
                <a:extLst>
                  <a:ext uri="{FF2B5EF4-FFF2-40B4-BE49-F238E27FC236}">
                    <a16:creationId xmlns:a16="http://schemas.microsoft.com/office/drawing/2014/main" id="{535F4625-C61A-40E4-84A8-9A2CA2E07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0973" y="2259581"/>
                <a:ext cx="828675" cy="276225"/>
              </a:xfrm>
              <a:prstGeom prst="rect">
                <a:avLst/>
              </a:prstGeom>
            </p:spPr>
          </p:pic>
          <p:cxnSp>
            <p:nvCxnSpPr>
              <p:cNvPr id="18" name="Egyenes összekötő nyíllal 17">
                <a:extLst>
                  <a:ext uri="{FF2B5EF4-FFF2-40B4-BE49-F238E27FC236}">
                    <a16:creationId xmlns:a16="http://schemas.microsoft.com/office/drawing/2014/main" id="{8708444C-46D3-40DE-B9E9-C15CDE8E2856}"/>
                  </a:ext>
                </a:extLst>
              </p:cNvPr>
              <p:cNvCxnSpPr/>
              <p:nvPr/>
            </p:nvCxnSpPr>
            <p:spPr>
              <a:xfrm flipH="1" flipV="1">
                <a:off x="7839281" y="2458920"/>
                <a:ext cx="164068" cy="2310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22953BE8-8547-4872-BDF2-7DC1D292D36F}"/>
                </a:ext>
              </a:extLst>
            </p:cNvPr>
            <p:cNvSpPr txBox="1"/>
            <p:nvPr/>
          </p:nvSpPr>
          <p:spPr>
            <a:xfrm>
              <a:off x="6265589" y="2233000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,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685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églalap: lekerekített 204">
            <a:extLst>
              <a:ext uri="{FF2B5EF4-FFF2-40B4-BE49-F238E27FC236}">
                <a16:creationId xmlns:a16="http://schemas.microsoft.com/office/drawing/2014/main" id="{73217C31-A1D0-42F3-88DE-AD5B3A613432}"/>
              </a:ext>
            </a:extLst>
          </p:cNvPr>
          <p:cNvSpPr/>
          <p:nvPr/>
        </p:nvSpPr>
        <p:spPr>
          <a:xfrm>
            <a:off x="2909645" y="550352"/>
            <a:ext cx="6171728" cy="3213561"/>
          </a:xfrm>
          <a:prstGeom prst="roundRect">
            <a:avLst>
              <a:gd name="adj" fmla="val 3462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517157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Spin angle dynamics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4679504E-A7AB-4ACE-A4F5-C53672A893F8}"/>
              </a:ext>
            </a:extLst>
          </p:cNvPr>
          <p:cNvSpPr/>
          <p:nvPr/>
        </p:nvSpPr>
        <p:spPr>
          <a:xfrm>
            <a:off x="1496174" y="536284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Ellipszis 155">
            <a:extLst>
              <a:ext uri="{FF2B5EF4-FFF2-40B4-BE49-F238E27FC236}">
                <a16:creationId xmlns:a16="http://schemas.microsoft.com/office/drawing/2014/main" id="{1EF3ECB2-E31F-4A91-940E-B344EC9078D4}"/>
              </a:ext>
            </a:extLst>
          </p:cNvPr>
          <p:cNvSpPr/>
          <p:nvPr/>
        </p:nvSpPr>
        <p:spPr>
          <a:xfrm>
            <a:off x="1129684" y="1121264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156">
            <a:extLst>
              <a:ext uri="{FF2B5EF4-FFF2-40B4-BE49-F238E27FC236}">
                <a16:creationId xmlns:a16="http://schemas.microsoft.com/office/drawing/2014/main" id="{0CC9E7D4-B9A6-456D-9DB5-515AE4F22E45}"/>
              </a:ext>
            </a:extLst>
          </p:cNvPr>
          <p:cNvSpPr/>
          <p:nvPr/>
        </p:nvSpPr>
        <p:spPr>
          <a:xfrm>
            <a:off x="2195736" y="2001096"/>
            <a:ext cx="432978" cy="388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0" name="Kép 159">
            <a:extLst>
              <a:ext uri="{FF2B5EF4-FFF2-40B4-BE49-F238E27FC236}">
                <a16:creationId xmlns:a16="http://schemas.microsoft.com/office/drawing/2014/main" id="{C179463D-3EAF-4277-8506-D4AF3F24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3256"/>
            <a:ext cx="2867172" cy="572290"/>
          </a:xfrm>
          <a:prstGeom prst="rect">
            <a:avLst/>
          </a:prstGeom>
        </p:spPr>
      </p:pic>
      <p:sp>
        <p:nvSpPr>
          <p:cNvPr id="180" name="Szövegdoboz 179">
            <a:extLst>
              <a:ext uri="{FF2B5EF4-FFF2-40B4-BE49-F238E27FC236}">
                <a16:creationId xmlns:a16="http://schemas.microsoft.com/office/drawing/2014/main" id="{5D5627BA-97DF-437A-94AF-6A3649BB97FA}"/>
              </a:ext>
            </a:extLst>
          </p:cNvPr>
          <p:cNvSpPr txBox="1"/>
          <p:nvPr/>
        </p:nvSpPr>
        <p:spPr>
          <a:xfrm>
            <a:off x="-36512" y="3933056"/>
            <a:ext cx="356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+mj-lt"/>
              </a:rPr>
              <a:t>Smaller spin vector evolves through the axis of </a:t>
            </a:r>
            <a:r>
              <a:rPr lang="en-US" sz="1800" b="1">
                <a:solidFill>
                  <a:srgbClr val="002060"/>
                </a:solidFill>
                <a:latin typeface="+mj-lt"/>
              </a:rPr>
              <a:t>L</a:t>
            </a:r>
            <a:r>
              <a:rPr lang="en-US" sz="1800" baseline="-25000">
                <a:solidFill>
                  <a:srgbClr val="002060"/>
                </a:solidFill>
                <a:latin typeface="+mj-lt"/>
              </a:rPr>
              <a:t>N </a:t>
            </a:r>
            <a:r>
              <a:rPr lang="en-US" sz="180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pic>
        <p:nvPicPr>
          <p:cNvPr id="185" name="Kép 184">
            <a:extLst>
              <a:ext uri="{FF2B5EF4-FFF2-40B4-BE49-F238E27FC236}">
                <a16:creationId xmlns:a16="http://schemas.microsoft.com/office/drawing/2014/main" id="{658538B6-2F6D-460B-B2F2-A992FF6D8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0" y="2505296"/>
            <a:ext cx="6209700" cy="565137"/>
          </a:xfrm>
          <a:prstGeom prst="rect">
            <a:avLst/>
          </a:prstGeom>
        </p:spPr>
      </p:pic>
      <p:sp>
        <p:nvSpPr>
          <p:cNvPr id="196" name="Szövegdoboz 195">
            <a:extLst>
              <a:ext uri="{FF2B5EF4-FFF2-40B4-BE49-F238E27FC236}">
                <a16:creationId xmlns:a16="http://schemas.microsoft.com/office/drawing/2014/main" id="{A6EA1731-1482-48DC-AA87-8C38F5FA092B}"/>
              </a:ext>
            </a:extLst>
          </p:cNvPr>
          <p:cNvSpPr txBox="1"/>
          <p:nvPr/>
        </p:nvSpPr>
        <p:spPr>
          <a:xfrm>
            <a:off x="2915816" y="2062516"/>
            <a:ext cx="279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B050"/>
                </a:solidFill>
                <a:latin typeface="+mj-lt"/>
              </a:rPr>
              <a:t>Quasi constant coefficients:</a:t>
            </a:r>
          </a:p>
        </p:txBody>
      </p:sp>
      <p:pic>
        <p:nvPicPr>
          <p:cNvPr id="199" name="Kép 198">
            <a:extLst>
              <a:ext uri="{FF2B5EF4-FFF2-40B4-BE49-F238E27FC236}">
                <a16:creationId xmlns:a16="http://schemas.microsoft.com/office/drawing/2014/main" id="{7B1AD9CC-C888-464A-BC05-165BEFA08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5" y="839143"/>
            <a:ext cx="5237564" cy="614421"/>
          </a:xfrm>
          <a:prstGeom prst="rect">
            <a:avLst/>
          </a:prstGeom>
        </p:spPr>
      </p:pic>
      <p:pic>
        <p:nvPicPr>
          <p:cNvPr id="201" name="Kép 200">
            <a:extLst>
              <a:ext uri="{FF2B5EF4-FFF2-40B4-BE49-F238E27FC236}">
                <a16:creationId xmlns:a16="http://schemas.microsoft.com/office/drawing/2014/main" id="{17276DB6-4FBD-453B-802E-5638BC234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72" y="1387528"/>
            <a:ext cx="5010328" cy="557564"/>
          </a:xfrm>
          <a:prstGeom prst="rect">
            <a:avLst/>
          </a:prstGeom>
        </p:spPr>
      </p:pic>
      <p:pic>
        <p:nvPicPr>
          <p:cNvPr id="187" name="Kép 186">
            <a:extLst>
              <a:ext uri="{FF2B5EF4-FFF2-40B4-BE49-F238E27FC236}">
                <a16:creationId xmlns:a16="http://schemas.microsoft.com/office/drawing/2014/main" id="{81699776-8903-4D5C-B262-8C858ADB7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4" y="3086033"/>
            <a:ext cx="4613427" cy="599527"/>
          </a:xfrm>
          <a:prstGeom prst="rect">
            <a:avLst/>
          </a:prstGeom>
        </p:spPr>
      </p:pic>
      <p:sp>
        <p:nvSpPr>
          <p:cNvPr id="208" name="Téglalap 207">
            <a:extLst>
              <a:ext uri="{FF2B5EF4-FFF2-40B4-BE49-F238E27FC236}">
                <a16:creationId xmlns:a16="http://schemas.microsoft.com/office/drawing/2014/main" id="{E05E263D-BDEC-4913-984B-A4D537BE139F}"/>
              </a:ext>
            </a:extLst>
          </p:cNvPr>
          <p:cNvSpPr/>
          <p:nvPr/>
        </p:nvSpPr>
        <p:spPr>
          <a:xfrm>
            <a:off x="0" y="3479373"/>
            <a:ext cx="232671" cy="7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1" name="Csoportba foglalás 80">
            <a:extLst>
              <a:ext uri="{FF2B5EF4-FFF2-40B4-BE49-F238E27FC236}">
                <a16:creationId xmlns:a16="http://schemas.microsoft.com/office/drawing/2014/main" id="{25B7808F-F2A9-42AD-BE6E-993E644BF4F6}"/>
              </a:ext>
            </a:extLst>
          </p:cNvPr>
          <p:cNvGrpSpPr/>
          <p:nvPr/>
        </p:nvGrpSpPr>
        <p:grpSpPr>
          <a:xfrm>
            <a:off x="-512432" y="459140"/>
            <a:ext cx="3558196" cy="3122367"/>
            <a:chOff x="-548846" y="872332"/>
            <a:chExt cx="5336870" cy="5076949"/>
          </a:xfrm>
          <a:noFill/>
        </p:grpSpPr>
        <p:cxnSp>
          <p:nvCxnSpPr>
            <p:cNvPr id="82" name="Egyenes összekötő 81">
              <a:extLst>
                <a:ext uri="{FF2B5EF4-FFF2-40B4-BE49-F238E27FC236}">
                  <a16:creationId xmlns:a16="http://schemas.microsoft.com/office/drawing/2014/main" id="{2B9F7FC8-AD42-44E7-B079-0370FBA24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74" y="5304707"/>
              <a:ext cx="133888" cy="297198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Csoportba foglalás 82">
              <a:extLst>
                <a:ext uri="{FF2B5EF4-FFF2-40B4-BE49-F238E27FC236}">
                  <a16:creationId xmlns:a16="http://schemas.microsoft.com/office/drawing/2014/main" id="{98632581-6A25-438E-94D7-09161FAAE7F9}"/>
                </a:ext>
              </a:extLst>
            </p:cNvPr>
            <p:cNvGrpSpPr/>
            <p:nvPr/>
          </p:nvGrpSpPr>
          <p:grpSpPr>
            <a:xfrm>
              <a:off x="-548846" y="1016230"/>
              <a:ext cx="5336870" cy="4933051"/>
              <a:chOff x="1030274" y="1157465"/>
              <a:chExt cx="5336870" cy="4933051"/>
            </a:xfrm>
            <a:grpFill/>
          </p:grpSpPr>
          <p:cxnSp>
            <p:nvCxnSpPr>
              <p:cNvPr id="124" name="Egyenes összekötő 123">
                <a:extLst>
                  <a:ext uri="{FF2B5EF4-FFF2-40B4-BE49-F238E27FC236}">
                    <a16:creationId xmlns:a16="http://schemas.microsoft.com/office/drawing/2014/main" id="{EBD1D5E7-D91B-4CCB-8BFA-7BBDAD2A490C}"/>
                  </a:ext>
                </a:extLst>
              </p:cNvPr>
              <p:cNvCxnSpPr/>
              <p:nvPr/>
            </p:nvCxnSpPr>
            <p:spPr>
              <a:xfrm>
                <a:off x="1763688" y="5733256"/>
                <a:ext cx="324036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Egyenes összekötő 124">
                <a:extLst>
                  <a:ext uri="{FF2B5EF4-FFF2-40B4-BE49-F238E27FC236}">
                    <a16:creationId xmlns:a16="http://schemas.microsoft.com/office/drawing/2014/main" id="{EBBCF844-5B7F-4CAB-9068-6477F2CD90DB}"/>
                  </a:ext>
                </a:extLst>
              </p:cNvPr>
              <p:cNvCxnSpPr/>
              <p:nvPr/>
            </p:nvCxnSpPr>
            <p:spPr>
              <a:xfrm flipV="1">
                <a:off x="5004048" y="3536937"/>
                <a:ext cx="1080120" cy="219631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Egyenes összekötő 125">
                <a:extLst>
                  <a:ext uri="{FF2B5EF4-FFF2-40B4-BE49-F238E27FC236}">
                    <a16:creationId xmlns:a16="http://schemas.microsoft.com/office/drawing/2014/main" id="{A280C897-D5A6-486D-843F-1C8FFDBC35A8}"/>
                  </a:ext>
                </a:extLst>
              </p:cNvPr>
              <p:cNvCxnSpPr/>
              <p:nvPr/>
            </p:nvCxnSpPr>
            <p:spPr>
              <a:xfrm flipH="1">
                <a:off x="5652120" y="3536937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Egyenes összekötő 126">
                <a:extLst>
                  <a:ext uri="{FF2B5EF4-FFF2-40B4-BE49-F238E27FC236}">
                    <a16:creationId xmlns:a16="http://schemas.microsoft.com/office/drawing/2014/main" id="{E0E2E30A-B83F-4451-8935-C0717BA49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3536937"/>
                <a:ext cx="1080120" cy="219631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Egyenes összekötő 127">
                <a:extLst>
                  <a:ext uri="{FF2B5EF4-FFF2-40B4-BE49-F238E27FC236}">
                    <a16:creationId xmlns:a16="http://schemas.microsoft.com/office/drawing/2014/main" id="{6864E610-8CBF-42DB-9CFB-B056C3ACB669}"/>
                  </a:ext>
                </a:extLst>
              </p:cNvPr>
              <p:cNvCxnSpPr/>
              <p:nvPr/>
            </p:nvCxnSpPr>
            <p:spPr>
              <a:xfrm>
                <a:off x="3707904" y="3533402"/>
                <a:ext cx="194421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Egyenes összekötő 128">
                <a:extLst>
                  <a:ext uri="{FF2B5EF4-FFF2-40B4-BE49-F238E27FC236}">
                    <a16:creationId xmlns:a16="http://schemas.microsoft.com/office/drawing/2014/main" id="{AADDB2ED-AFDA-40E9-88F0-03014E563A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4956904"/>
                <a:ext cx="3240360" cy="113361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Egyenes összekötő 129">
                <a:extLst>
                  <a:ext uri="{FF2B5EF4-FFF2-40B4-BE49-F238E27FC236}">
                    <a16:creationId xmlns:a16="http://schemas.microsoft.com/office/drawing/2014/main" id="{5B72443C-51F0-45C5-83C1-E16B9A7506A2}"/>
                  </a:ext>
                </a:extLst>
              </p:cNvPr>
              <p:cNvCxnSpPr/>
              <p:nvPr/>
            </p:nvCxnSpPr>
            <p:spPr>
              <a:xfrm flipV="1">
                <a:off x="5004048" y="2708920"/>
                <a:ext cx="1080120" cy="224798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gyenes összekötő 130">
                <a:extLst>
                  <a:ext uri="{FF2B5EF4-FFF2-40B4-BE49-F238E27FC236}">
                    <a16:creationId xmlns:a16="http://schemas.microsoft.com/office/drawing/2014/main" id="{A6C85E43-7D2F-4F37-9072-D67A22134291}"/>
                  </a:ext>
                </a:extLst>
              </p:cNvPr>
              <p:cNvCxnSpPr/>
              <p:nvPr/>
            </p:nvCxnSpPr>
            <p:spPr>
              <a:xfrm flipH="1">
                <a:off x="3803948" y="2708920"/>
                <a:ext cx="2280220" cy="81813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gyenes összekötő 131">
                <a:extLst>
                  <a:ext uri="{FF2B5EF4-FFF2-40B4-BE49-F238E27FC236}">
                    <a16:creationId xmlns:a16="http://schemas.microsoft.com/office/drawing/2014/main" id="{D31FAE86-B03F-464C-BBA7-036BE9C364EB}"/>
                  </a:ext>
                </a:extLst>
              </p:cNvPr>
              <p:cNvCxnSpPr>
                <a:cxnSpLocks/>
              </p:cNvCxnSpPr>
              <p:nvPr/>
            </p:nvCxnSpPr>
            <p:spPr>
              <a:xfrm rot="21480000" flipV="1">
                <a:off x="1763688" y="5758380"/>
                <a:ext cx="169632" cy="33213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gyenes összekötő 132">
                <a:extLst>
                  <a:ext uri="{FF2B5EF4-FFF2-40B4-BE49-F238E27FC236}">
                    <a16:creationId xmlns:a16="http://schemas.microsoft.com/office/drawing/2014/main" id="{D475AAF4-68EA-473D-8247-C84F32FCED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3320" y="3832912"/>
                <a:ext cx="910488" cy="19102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gyenes összekötő 133">
                <a:extLst>
                  <a:ext uri="{FF2B5EF4-FFF2-40B4-BE49-F238E27FC236}">
                    <a16:creationId xmlns:a16="http://schemas.microsoft.com/office/drawing/2014/main" id="{72B97049-C4A3-4BB4-9F9F-97E1D119917D}"/>
                  </a:ext>
                </a:extLst>
              </p:cNvPr>
              <p:cNvCxnSpPr/>
              <p:nvPr/>
            </p:nvCxnSpPr>
            <p:spPr>
              <a:xfrm flipV="1">
                <a:off x="2843808" y="3527054"/>
                <a:ext cx="960140" cy="30585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gyenes összekötő nyíllal 134">
                <a:extLst>
                  <a:ext uri="{FF2B5EF4-FFF2-40B4-BE49-F238E27FC236}">
                    <a16:creationId xmlns:a16="http://schemas.microsoft.com/office/drawing/2014/main" id="{9B95B962-2561-4AAA-8692-78117D5CE7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0911" y="1628800"/>
                <a:ext cx="825038" cy="2492144"/>
              </a:xfrm>
              <a:prstGeom prst="straightConnector1">
                <a:avLst/>
              </a:prstGeom>
              <a:grpFill/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gyenes összekötő nyíllal 135">
                <a:extLst>
                  <a:ext uri="{FF2B5EF4-FFF2-40B4-BE49-F238E27FC236}">
                    <a16:creationId xmlns:a16="http://schemas.microsoft.com/office/drawing/2014/main" id="{8F93778A-894E-4C6E-AA40-BF9C76241873}"/>
                  </a:ext>
                </a:extLst>
              </p:cNvPr>
              <p:cNvCxnSpPr/>
              <p:nvPr/>
            </p:nvCxnSpPr>
            <p:spPr>
              <a:xfrm flipV="1">
                <a:off x="3520017" y="1426844"/>
                <a:ext cx="0" cy="2708168"/>
              </a:xfrm>
              <a:prstGeom prst="straightConnector1">
                <a:avLst/>
              </a:prstGeom>
              <a:grpFill/>
              <a:ln w="127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gyenes összekötő nyíllal 136">
                <a:extLst>
                  <a:ext uri="{FF2B5EF4-FFF2-40B4-BE49-F238E27FC236}">
                    <a16:creationId xmlns:a16="http://schemas.microsoft.com/office/drawing/2014/main" id="{3C65978D-4039-4C44-839B-2F4B60EEEEC2}"/>
                  </a:ext>
                </a:extLst>
              </p:cNvPr>
              <p:cNvCxnSpPr/>
              <p:nvPr/>
            </p:nvCxnSpPr>
            <p:spPr>
              <a:xfrm flipV="1">
                <a:off x="3520017" y="2564904"/>
                <a:ext cx="835959" cy="1570108"/>
              </a:xfrm>
              <a:prstGeom prst="straightConnector1">
                <a:avLst/>
              </a:prstGeom>
              <a:grpFill/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gyenes összekötő nyíllal 137">
                <a:extLst>
                  <a:ext uri="{FF2B5EF4-FFF2-40B4-BE49-F238E27FC236}">
                    <a16:creationId xmlns:a16="http://schemas.microsoft.com/office/drawing/2014/main" id="{621A1DAC-0429-46FE-9D2D-1F6634D7918F}"/>
                  </a:ext>
                </a:extLst>
              </p:cNvPr>
              <p:cNvCxnSpPr/>
              <p:nvPr/>
            </p:nvCxnSpPr>
            <p:spPr>
              <a:xfrm flipV="1">
                <a:off x="3520017" y="1844824"/>
                <a:ext cx="2024091" cy="2276120"/>
              </a:xfrm>
              <a:prstGeom prst="straightConnector1">
                <a:avLst/>
              </a:prstGeom>
              <a:grpFill/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gyenes összekötő nyíllal 138">
                <a:extLst>
                  <a:ext uri="{FF2B5EF4-FFF2-40B4-BE49-F238E27FC236}">
                    <a16:creationId xmlns:a16="http://schemas.microsoft.com/office/drawing/2014/main" id="{8061B10B-F127-4692-B7AF-2170A27B9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360041" cy="1210300"/>
              </a:xfrm>
              <a:prstGeom prst="straightConnector1">
                <a:avLst/>
              </a:prstGeom>
              <a:grpFill/>
              <a:ln w="1270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gyenes összekötő nyíllal 139">
                <a:extLst>
                  <a:ext uri="{FF2B5EF4-FFF2-40B4-BE49-F238E27FC236}">
                    <a16:creationId xmlns:a16="http://schemas.microsoft.com/office/drawing/2014/main" id="{55A48C2E-46F3-45AF-A3E8-460901023D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3808" y="4135012"/>
                <a:ext cx="676210" cy="1405899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gyenes összekötő nyíllal 140">
                <a:extLst>
                  <a:ext uri="{FF2B5EF4-FFF2-40B4-BE49-F238E27FC236}">
                    <a16:creationId xmlns:a16="http://schemas.microsoft.com/office/drawing/2014/main" id="{EFEF8931-FD14-4752-8847-5D5106EB4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017" y="4135012"/>
                <a:ext cx="1159995" cy="605150"/>
              </a:xfrm>
              <a:prstGeom prst="straightConnector1">
                <a:avLst/>
              </a:prstGeom>
              <a:grpFill/>
              <a:ln w="127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gyenes összekötő nyíllal 141">
                <a:extLst>
                  <a:ext uri="{FF2B5EF4-FFF2-40B4-BE49-F238E27FC236}">
                    <a16:creationId xmlns:a16="http://schemas.microsoft.com/office/drawing/2014/main" id="{42ADF1D9-BAAB-4A15-8557-A7B7CEC244E2}"/>
                  </a:ext>
                </a:extLst>
              </p:cNvPr>
              <p:cNvCxnSpPr/>
              <p:nvPr/>
            </p:nvCxnSpPr>
            <p:spPr>
              <a:xfrm flipH="1">
                <a:off x="2375756" y="4120944"/>
                <a:ext cx="1116125" cy="1108256"/>
              </a:xfrm>
              <a:prstGeom prst="straightConnector1">
                <a:avLst/>
              </a:prstGeom>
              <a:grpFill/>
              <a:ln w="12700">
                <a:solidFill>
                  <a:srgbClr val="FFD85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gyenes összekötő 142">
                <a:extLst>
                  <a:ext uri="{FF2B5EF4-FFF2-40B4-BE49-F238E27FC236}">
                    <a16:creationId xmlns:a16="http://schemas.microsoft.com/office/drawing/2014/main" id="{66EB083A-D537-4CA6-BEAC-9116E8190172}"/>
                  </a:ext>
                </a:extLst>
              </p:cNvPr>
              <p:cNvCxnSpPr/>
              <p:nvPr/>
            </p:nvCxnSpPr>
            <p:spPr>
              <a:xfrm>
                <a:off x="3520017" y="4106876"/>
                <a:ext cx="1424041" cy="316643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gyenes összekötő 143">
                <a:extLst>
                  <a:ext uri="{FF2B5EF4-FFF2-40B4-BE49-F238E27FC236}">
                    <a16:creationId xmlns:a16="http://schemas.microsoft.com/office/drawing/2014/main" id="{44EF8035-5041-4BB9-BF45-CF91C3785397}"/>
                  </a:ext>
                </a:extLst>
              </p:cNvPr>
              <p:cNvCxnSpPr/>
              <p:nvPr/>
            </p:nvCxnSpPr>
            <p:spPr>
              <a:xfrm>
                <a:off x="4341908" y="2578972"/>
                <a:ext cx="648072" cy="1872683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gyenes összekötő 144">
                <a:extLst>
                  <a:ext uri="{FF2B5EF4-FFF2-40B4-BE49-F238E27FC236}">
                    <a16:creationId xmlns:a16="http://schemas.microsoft.com/office/drawing/2014/main" id="{EA3D9C3A-65FB-4E13-8768-F83D499F8437}"/>
                  </a:ext>
                </a:extLst>
              </p:cNvPr>
              <p:cNvCxnSpPr/>
              <p:nvPr/>
            </p:nvCxnSpPr>
            <p:spPr>
              <a:xfrm flipV="1">
                <a:off x="3520017" y="2968816"/>
                <a:ext cx="2348127" cy="1138060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Egyenes összekötő 145">
                <a:extLst>
                  <a:ext uri="{FF2B5EF4-FFF2-40B4-BE49-F238E27FC236}">
                    <a16:creationId xmlns:a16="http://schemas.microsoft.com/office/drawing/2014/main" id="{1D1F4796-4211-425A-B7D0-1544F2F72039}"/>
                  </a:ext>
                </a:extLst>
              </p:cNvPr>
              <p:cNvCxnSpPr/>
              <p:nvPr/>
            </p:nvCxnSpPr>
            <p:spPr>
              <a:xfrm>
                <a:off x="5572244" y="1929232"/>
                <a:ext cx="324036" cy="1030048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Egyenes összekötő 146">
                <a:extLst>
                  <a:ext uri="{FF2B5EF4-FFF2-40B4-BE49-F238E27FC236}">
                    <a16:creationId xmlns:a16="http://schemas.microsoft.com/office/drawing/2014/main" id="{DE03F4A3-EE58-4132-BDA3-85A4978F77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3808" y="3530812"/>
                <a:ext cx="86409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Ív 147">
                <a:extLst>
                  <a:ext uri="{FF2B5EF4-FFF2-40B4-BE49-F238E27FC236}">
                    <a16:creationId xmlns:a16="http://schemas.microsoft.com/office/drawing/2014/main" id="{8158C3EB-E677-4026-B575-33576915D629}"/>
                  </a:ext>
                </a:extLst>
              </p:cNvPr>
              <p:cNvSpPr/>
              <p:nvPr/>
            </p:nvSpPr>
            <p:spPr>
              <a:xfrm rot="776168">
                <a:off x="1030274" y="1680436"/>
                <a:ext cx="3313954" cy="1416074"/>
              </a:xfrm>
              <a:prstGeom prst="arc">
                <a:avLst>
                  <a:gd name="adj1" fmla="val 15579446"/>
                  <a:gd name="adj2" fmla="val 21269084"/>
                </a:avLst>
              </a:prstGeom>
              <a:grpFill/>
              <a:ln w="25400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Ív 148">
                <a:extLst>
                  <a:ext uri="{FF2B5EF4-FFF2-40B4-BE49-F238E27FC236}">
                    <a16:creationId xmlns:a16="http://schemas.microsoft.com/office/drawing/2014/main" id="{2BC7A708-D994-4D7F-8D89-1CCB51F0CA5E}"/>
                  </a:ext>
                </a:extLst>
              </p:cNvPr>
              <p:cNvSpPr/>
              <p:nvPr/>
            </p:nvSpPr>
            <p:spPr>
              <a:xfrm rot="19252833">
                <a:off x="2006482" y="1157465"/>
                <a:ext cx="4360662" cy="4848785"/>
              </a:xfrm>
              <a:prstGeom prst="arc">
                <a:avLst>
                  <a:gd name="adj1" fmla="val 16299747"/>
                  <a:gd name="adj2" fmla="val 20727553"/>
                </a:avLst>
              </a:prstGeom>
              <a:grpFill/>
              <a:ln w="25400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Ív 150">
                <a:extLst>
                  <a:ext uri="{FF2B5EF4-FFF2-40B4-BE49-F238E27FC236}">
                    <a16:creationId xmlns:a16="http://schemas.microsoft.com/office/drawing/2014/main" id="{661F7A04-A08E-448F-8762-BCFBF5340C8A}"/>
                  </a:ext>
                </a:extLst>
              </p:cNvPr>
              <p:cNvSpPr/>
              <p:nvPr/>
            </p:nvSpPr>
            <p:spPr>
              <a:xfrm rot="2991040">
                <a:off x="3723699" y="2900508"/>
                <a:ext cx="1339116" cy="1614790"/>
              </a:xfrm>
              <a:prstGeom prst="arc">
                <a:avLst>
                  <a:gd name="adj1" fmla="val 17103914"/>
                  <a:gd name="adj2" fmla="val 1414332"/>
                </a:avLst>
              </a:prstGeom>
              <a:grpFill/>
              <a:ln w="25400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5" name="Szövegdoboz 84">
              <a:extLst>
                <a:ext uri="{FF2B5EF4-FFF2-40B4-BE49-F238E27FC236}">
                  <a16:creationId xmlns:a16="http://schemas.microsoft.com/office/drawing/2014/main" id="{D3E95FF4-F26A-40A0-AD66-0E42FA4F608A}"/>
                </a:ext>
              </a:extLst>
            </p:cNvPr>
            <p:cNvSpPr txBox="1"/>
            <p:nvPr/>
          </p:nvSpPr>
          <p:spPr>
            <a:xfrm rot="288738">
              <a:off x="2441831" y="872332"/>
              <a:ext cx="39946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2</a:t>
              </a:r>
            </a:p>
          </p:txBody>
        </p:sp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A256539C-FAE8-4AE1-84FC-09DD29F15066}"/>
                </a:ext>
              </a:extLst>
            </p:cNvPr>
            <p:cNvSpPr txBox="1"/>
            <p:nvPr/>
          </p:nvSpPr>
          <p:spPr>
            <a:xfrm rot="1393928">
              <a:off x="1984156" y="1832890"/>
              <a:ext cx="39946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κ</a:t>
              </a:r>
              <a:r>
                <a:rPr lang="hu-HU" baseline="-25000" dirty="0"/>
                <a:t>1</a:t>
              </a:r>
            </a:p>
          </p:txBody>
        </p:sp>
        <p:sp>
          <p:nvSpPr>
            <p:cNvPr id="90" name="Szövegdoboz 89">
              <a:extLst>
                <a:ext uri="{FF2B5EF4-FFF2-40B4-BE49-F238E27FC236}">
                  <a16:creationId xmlns:a16="http://schemas.microsoft.com/office/drawing/2014/main" id="{EDD4CE22-803A-4F77-9C0F-32D93642E2AD}"/>
                </a:ext>
              </a:extLst>
            </p:cNvPr>
            <p:cNvSpPr txBox="1"/>
            <p:nvPr/>
          </p:nvSpPr>
          <p:spPr>
            <a:xfrm rot="1344034">
              <a:off x="3459971" y="3260712"/>
              <a:ext cx="45557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Δζ</a:t>
              </a:r>
              <a:endParaRPr lang="hu-HU" baseline="-25000" dirty="0"/>
            </a:p>
          </p:txBody>
        </p:sp>
        <p:sp>
          <p:nvSpPr>
            <p:cNvPr id="92" name="Szövegdoboz 91">
              <a:extLst>
                <a:ext uri="{FF2B5EF4-FFF2-40B4-BE49-F238E27FC236}">
                  <a16:creationId xmlns:a16="http://schemas.microsoft.com/office/drawing/2014/main" id="{138BFAD4-0F09-4D6C-A548-17B51393FABB}"/>
                </a:ext>
              </a:extLst>
            </p:cNvPr>
            <p:cNvSpPr txBox="1"/>
            <p:nvPr/>
          </p:nvSpPr>
          <p:spPr>
            <a:xfrm>
              <a:off x="1907704" y="1155014"/>
              <a:ext cx="26161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rgbClr val="008000"/>
                  </a:solidFill>
                </a:rPr>
                <a:t>J</a:t>
              </a:r>
            </a:p>
          </p:txBody>
        </p:sp>
        <p:sp>
          <p:nvSpPr>
            <p:cNvPr id="93" name="Szövegdoboz 92">
              <a:extLst>
                <a:ext uri="{FF2B5EF4-FFF2-40B4-BE49-F238E27FC236}">
                  <a16:creationId xmlns:a16="http://schemas.microsoft.com/office/drawing/2014/main" id="{FD0AD390-88B7-41BC-B58F-0FD0D57E066E}"/>
                </a:ext>
              </a:extLst>
            </p:cNvPr>
            <p:cNvSpPr txBox="1"/>
            <p:nvPr/>
          </p:nvSpPr>
          <p:spPr>
            <a:xfrm>
              <a:off x="589694" y="1144787"/>
              <a:ext cx="420309" cy="3385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hu-HU" sz="160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</a:t>
              </a:r>
            </a:p>
          </p:txBody>
        </p:sp>
        <p:sp>
          <p:nvSpPr>
            <p:cNvPr id="94" name="Szövegdoboz 93">
              <a:extLst>
                <a:ext uri="{FF2B5EF4-FFF2-40B4-BE49-F238E27FC236}">
                  <a16:creationId xmlns:a16="http://schemas.microsoft.com/office/drawing/2014/main" id="{63075C9D-E658-4BAC-9E6F-B6A82467F3A2}"/>
                </a:ext>
              </a:extLst>
            </p:cNvPr>
            <p:cNvSpPr txBox="1"/>
            <p:nvPr/>
          </p:nvSpPr>
          <p:spPr>
            <a:xfrm>
              <a:off x="2654063" y="2097251"/>
              <a:ext cx="3674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600" b="1" dirty="0">
                  <a:solidFill>
                    <a:srgbClr val="CC0000"/>
                  </a:solidFill>
                </a:rPr>
                <a:t>S</a:t>
              </a:r>
              <a:r>
                <a:rPr lang="hu-HU" sz="1600" baseline="-25000" dirty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95" name="Szövegdoboz 94">
              <a:extLst>
                <a:ext uri="{FF2B5EF4-FFF2-40B4-BE49-F238E27FC236}">
                  <a16:creationId xmlns:a16="http://schemas.microsoft.com/office/drawing/2014/main" id="{5B34160E-A4EC-45E4-AC3F-19D40C7D9D7F}"/>
                </a:ext>
              </a:extLst>
            </p:cNvPr>
            <p:cNvSpPr txBox="1"/>
            <p:nvPr/>
          </p:nvSpPr>
          <p:spPr>
            <a:xfrm>
              <a:off x="3843228" y="1377979"/>
              <a:ext cx="3674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600" b="1" dirty="0">
                  <a:solidFill>
                    <a:srgbClr val="CC0000"/>
                  </a:solidFill>
                </a:rPr>
                <a:t>S</a:t>
              </a:r>
              <a:r>
                <a:rPr lang="hu-HU" sz="1600" baseline="-25000" dirty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96" name="Szövegdoboz 95">
              <a:extLst>
                <a:ext uri="{FF2B5EF4-FFF2-40B4-BE49-F238E27FC236}">
                  <a16:creationId xmlns:a16="http://schemas.microsoft.com/office/drawing/2014/main" id="{2DE2B529-125B-4559-BFD8-77C97175CD88}"/>
                </a:ext>
              </a:extLst>
            </p:cNvPr>
            <p:cNvSpPr txBox="1"/>
            <p:nvPr/>
          </p:nvSpPr>
          <p:spPr>
            <a:xfrm>
              <a:off x="2161927" y="5220886"/>
              <a:ext cx="36901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rgbClr val="993366"/>
                  </a:solidFill>
                </a:rPr>
                <a:t>A</a:t>
              </a:r>
              <a:r>
                <a:rPr lang="hu-HU" sz="1200" baseline="-25000" dirty="0">
                  <a:solidFill>
                    <a:srgbClr val="993366"/>
                  </a:solidFill>
                </a:rPr>
                <a:t>N</a:t>
              </a:r>
            </a:p>
          </p:txBody>
        </p:sp>
        <p:sp>
          <p:nvSpPr>
            <p:cNvPr id="97" name="Szövegdoboz 96">
              <a:extLst>
                <a:ext uri="{FF2B5EF4-FFF2-40B4-BE49-F238E27FC236}">
                  <a16:creationId xmlns:a16="http://schemas.microsoft.com/office/drawing/2014/main" id="{13844F4A-9C6C-4680-9374-DC419E6D0124}"/>
                </a:ext>
              </a:extLst>
            </p:cNvPr>
            <p:cNvSpPr txBox="1"/>
            <p:nvPr/>
          </p:nvSpPr>
          <p:spPr>
            <a:xfrm>
              <a:off x="3031863" y="4404212"/>
              <a:ext cx="25359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r</a:t>
              </a:r>
            </a:p>
          </p:txBody>
        </p:sp>
        <p:sp>
          <p:nvSpPr>
            <p:cNvPr id="98" name="Szövegdoboz 97">
              <a:extLst>
                <a:ext uri="{FF2B5EF4-FFF2-40B4-BE49-F238E27FC236}">
                  <a16:creationId xmlns:a16="http://schemas.microsoft.com/office/drawing/2014/main" id="{8E3048CB-2D47-4AE6-8132-A92E20C142D8}"/>
                </a:ext>
              </a:extLst>
            </p:cNvPr>
            <p:cNvSpPr txBox="1"/>
            <p:nvPr/>
          </p:nvSpPr>
          <p:spPr>
            <a:xfrm>
              <a:off x="594269" y="4996797"/>
              <a:ext cx="26161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rgbClr val="FFC000"/>
                  </a:solidFill>
                </a:rPr>
                <a:t>x</a:t>
              </a:r>
            </a:p>
          </p:txBody>
        </p:sp>
        <p:grpSp>
          <p:nvGrpSpPr>
            <p:cNvPr id="99" name="Csoportba foglalás 98">
              <a:extLst>
                <a:ext uri="{FF2B5EF4-FFF2-40B4-BE49-F238E27FC236}">
                  <a16:creationId xmlns:a16="http://schemas.microsoft.com/office/drawing/2014/main" id="{90DC64CE-40C0-4812-A03B-A7CD85A6E72C}"/>
                </a:ext>
              </a:extLst>
            </p:cNvPr>
            <p:cNvGrpSpPr/>
            <p:nvPr/>
          </p:nvGrpSpPr>
          <p:grpSpPr>
            <a:xfrm>
              <a:off x="741499" y="1208114"/>
              <a:ext cx="108010" cy="74710"/>
              <a:chOff x="4156396" y="917050"/>
              <a:chExt cx="226718" cy="158138"/>
            </a:xfrm>
            <a:grpFill/>
          </p:grpSpPr>
          <p:cxnSp>
            <p:nvCxnSpPr>
              <p:cNvPr id="122" name="Egyenes összekötő 121">
                <a:extLst>
                  <a:ext uri="{FF2B5EF4-FFF2-40B4-BE49-F238E27FC236}">
                    <a16:creationId xmlns:a16="http://schemas.microsoft.com/office/drawing/2014/main" id="{79518ECA-4A71-4CAF-9C70-F788C1CEF5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Egyenes összekötő 122">
                <a:extLst>
                  <a:ext uri="{FF2B5EF4-FFF2-40B4-BE49-F238E27FC236}">
                    <a16:creationId xmlns:a16="http://schemas.microsoft.com/office/drawing/2014/main" id="{96C46BFD-B256-4300-B100-4ECC4F1687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22" y="917050"/>
                <a:ext cx="113192" cy="152404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35FDAEF8-91D8-417B-97F7-3BE6ABF54EFA}"/>
                </a:ext>
              </a:extLst>
            </p:cNvPr>
            <p:cNvGrpSpPr/>
            <p:nvPr/>
          </p:nvGrpSpPr>
          <p:grpSpPr>
            <a:xfrm>
              <a:off x="2015728" y="1166956"/>
              <a:ext cx="108000" cy="72000"/>
              <a:chOff x="4156396" y="922788"/>
              <a:chExt cx="226696" cy="152400"/>
            </a:xfrm>
            <a:grpFill/>
          </p:grpSpPr>
          <p:cxnSp>
            <p:nvCxnSpPr>
              <p:cNvPr id="120" name="Egyenes összekötő 119">
                <a:extLst>
                  <a:ext uri="{FF2B5EF4-FFF2-40B4-BE49-F238E27FC236}">
                    <a16:creationId xmlns:a16="http://schemas.microsoft.com/office/drawing/2014/main" id="{0DE52FED-A127-424A-B024-00D33A4CBF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gyenes összekötő 120">
                <a:extLst>
                  <a:ext uri="{FF2B5EF4-FFF2-40B4-BE49-F238E27FC236}">
                    <a16:creationId xmlns:a16="http://schemas.microsoft.com/office/drawing/2014/main" id="{A201BA11-0858-41FC-9CFA-815BF94599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grpFill/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Csoportba foglalás 100">
              <a:extLst>
                <a:ext uri="{FF2B5EF4-FFF2-40B4-BE49-F238E27FC236}">
                  <a16:creationId xmlns:a16="http://schemas.microsoft.com/office/drawing/2014/main" id="{B17029CF-214F-4C74-A49B-8F469322EF0D}"/>
                </a:ext>
              </a:extLst>
            </p:cNvPr>
            <p:cNvGrpSpPr/>
            <p:nvPr/>
          </p:nvGrpSpPr>
          <p:grpSpPr>
            <a:xfrm>
              <a:off x="3945876" y="1398716"/>
              <a:ext cx="108000" cy="72000"/>
              <a:chOff x="4156396" y="922788"/>
              <a:chExt cx="226696" cy="152400"/>
            </a:xfrm>
            <a:grpFill/>
          </p:grpSpPr>
          <p:cxnSp>
            <p:nvCxnSpPr>
              <p:cNvPr id="118" name="Egyenes összekötő 117">
                <a:extLst>
                  <a:ext uri="{FF2B5EF4-FFF2-40B4-BE49-F238E27FC236}">
                    <a16:creationId xmlns:a16="http://schemas.microsoft.com/office/drawing/2014/main" id="{7A42E70B-9149-4236-A3B3-B0E356B110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gyenes összekötő 118">
                <a:extLst>
                  <a:ext uri="{FF2B5EF4-FFF2-40B4-BE49-F238E27FC236}">
                    <a16:creationId xmlns:a16="http://schemas.microsoft.com/office/drawing/2014/main" id="{09A6014D-0131-4BAF-9627-37BC7DCBD5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900" y="922788"/>
                <a:ext cx="113192" cy="15240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Csoportba foglalás 101">
              <a:extLst>
                <a:ext uri="{FF2B5EF4-FFF2-40B4-BE49-F238E27FC236}">
                  <a16:creationId xmlns:a16="http://schemas.microsoft.com/office/drawing/2014/main" id="{09578ED1-0232-463B-9E49-BDA6040BC965}"/>
                </a:ext>
              </a:extLst>
            </p:cNvPr>
            <p:cNvGrpSpPr/>
            <p:nvPr/>
          </p:nvGrpSpPr>
          <p:grpSpPr>
            <a:xfrm>
              <a:off x="2757732" y="2117128"/>
              <a:ext cx="108000" cy="72000"/>
              <a:chOff x="4156396" y="922788"/>
              <a:chExt cx="226696" cy="152400"/>
            </a:xfrm>
            <a:grpFill/>
          </p:grpSpPr>
          <p:cxnSp>
            <p:nvCxnSpPr>
              <p:cNvPr id="116" name="Egyenes összekötő 115">
                <a:extLst>
                  <a:ext uri="{FF2B5EF4-FFF2-40B4-BE49-F238E27FC236}">
                    <a16:creationId xmlns:a16="http://schemas.microsoft.com/office/drawing/2014/main" id="{A2FD67B4-A7DF-4059-BC7D-CB33D0E1BB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gyenes összekötő 116">
                <a:extLst>
                  <a:ext uri="{FF2B5EF4-FFF2-40B4-BE49-F238E27FC236}">
                    <a16:creationId xmlns:a16="http://schemas.microsoft.com/office/drawing/2014/main" id="{8535698A-35C5-4DB9-AA48-E19CCBD33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9899" y="922788"/>
                <a:ext cx="113193" cy="15240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Csoportba foglalás 102">
              <a:extLst>
                <a:ext uri="{FF2B5EF4-FFF2-40B4-BE49-F238E27FC236}">
                  <a16:creationId xmlns:a16="http://schemas.microsoft.com/office/drawing/2014/main" id="{C84D7892-AF85-4772-BA5D-9FAD5E132682}"/>
                </a:ext>
              </a:extLst>
            </p:cNvPr>
            <p:cNvGrpSpPr/>
            <p:nvPr/>
          </p:nvGrpSpPr>
          <p:grpSpPr>
            <a:xfrm>
              <a:off x="3116858" y="4487978"/>
              <a:ext cx="122069" cy="75289"/>
              <a:chOff x="4156396" y="945604"/>
              <a:chExt cx="256226" cy="159361"/>
            </a:xfrm>
            <a:grpFill/>
          </p:grpSpPr>
          <p:cxnSp>
            <p:nvCxnSpPr>
              <p:cNvPr id="114" name="Egyenes összekötő 113">
                <a:extLst>
                  <a:ext uri="{FF2B5EF4-FFF2-40B4-BE49-F238E27FC236}">
                    <a16:creationId xmlns:a16="http://schemas.microsoft.com/office/drawing/2014/main" id="{05B13282-4A96-48DF-AD32-3DBF83FAB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Egyenes összekötő 114">
                <a:extLst>
                  <a:ext uri="{FF2B5EF4-FFF2-40B4-BE49-F238E27FC236}">
                    <a16:creationId xmlns:a16="http://schemas.microsoft.com/office/drawing/2014/main" id="{D7DF1403-C9FF-455A-98FF-019ECB7720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Csoportba foglalás 103">
              <a:extLst>
                <a:ext uri="{FF2B5EF4-FFF2-40B4-BE49-F238E27FC236}">
                  <a16:creationId xmlns:a16="http://schemas.microsoft.com/office/drawing/2014/main" id="{3DAC8669-BEB1-4C72-9533-837FE88AC84D}"/>
                </a:ext>
              </a:extLst>
            </p:cNvPr>
            <p:cNvGrpSpPr/>
            <p:nvPr/>
          </p:nvGrpSpPr>
          <p:grpSpPr>
            <a:xfrm>
              <a:off x="683568" y="5081903"/>
              <a:ext cx="122068" cy="75289"/>
              <a:chOff x="4156396" y="945604"/>
              <a:chExt cx="256226" cy="159361"/>
            </a:xfrm>
            <a:grpFill/>
          </p:grpSpPr>
          <p:cxnSp>
            <p:nvCxnSpPr>
              <p:cNvPr id="112" name="Egyenes összekötő 111">
                <a:extLst>
                  <a:ext uri="{FF2B5EF4-FFF2-40B4-BE49-F238E27FC236}">
                    <a16:creationId xmlns:a16="http://schemas.microsoft.com/office/drawing/2014/main" id="{CF7684DD-2615-46D0-B2E8-F3E9317BEA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gyenes összekötő 112">
                <a:extLst>
                  <a:ext uri="{FF2B5EF4-FFF2-40B4-BE49-F238E27FC236}">
                    <a16:creationId xmlns:a16="http://schemas.microsoft.com/office/drawing/2014/main" id="{42FF7B82-742B-4C4B-A46F-48F83ECEDA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Csoportba foglalás 104">
              <a:extLst>
                <a:ext uri="{FF2B5EF4-FFF2-40B4-BE49-F238E27FC236}">
                  <a16:creationId xmlns:a16="http://schemas.microsoft.com/office/drawing/2014/main" id="{A206606E-9654-4383-A553-34F6D1B4AA90}"/>
                </a:ext>
              </a:extLst>
            </p:cNvPr>
            <p:cNvGrpSpPr/>
            <p:nvPr/>
          </p:nvGrpSpPr>
          <p:grpSpPr>
            <a:xfrm>
              <a:off x="2284505" y="5249045"/>
              <a:ext cx="122070" cy="75288"/>
              <a:chOff x="4156396" y="945604"/>
              <a:chExt cx="256230" cy="159359"/>
            </a:xfrm>
            <a:grpFill/>
          </p:grpSpPr>
          <p:cxnSp>
            <p:nvCxnSpPr>
              <p:cNvPr id="110" name="Egyenes összekötő 109">
                <a:extLst>
                  <a:ext uri="{FF2B5EF4-FFF2-40B4-BE49-F238E27FC236}">
                    <a16:creationId xmlns:a16="http://schemas.microsoft.com/office/drawing/2014/main" id="{BB4C0E41-02FD-42D6-BB85-BEBEE3F85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Egyenes összekötő 110">
                <a:extLst>
                  <a:ext uri="{FF2B5EF4-FFF2-40B4-BE49-F238E27FC236}">
                    <a16:creationId xmlns:a16="http://schemas.microsoft.com/office/drawing/2014/main" id="{6FC8CC26-118D-4682-B2A2-34BED5DC0F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33" y="952564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Szövegdoboz 105">
              <a:extLst>
                <a:ext uri="{FF2B5EF4-FFF2-40B4-BE49-F238E27FC236}">
                  <a16:creationId xmlns:a16="http://schemas.microsoft.com/office/drawing/2014/main" id="{0BE8097A-E459-4A64-8368-0EEF5BA91437}"/>
                </a:ext>
              </a:extLst>
            </p:cNvPr>
            <p:cNvSpPr txBox="1"/>
            <p:nvPr/>
          </p:nvSpPr>
          <p:spPr>
            <a:xfrm>
              <a:off x="1048306" y="5233002"/>
              <a:ext cx="227948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l</a:t>
              </a:r>
            </a:p>
          </p:txBody>
        </p:sp>
        <p:grpSp>
          <p:nvGrpSpPr>
            <p:cNvPr id="107" name="Csoportba foglalás 106">
              <a:extLst>
                <a:ext uri="{FF2B5EF4-FFF2-40B4-BE49-F238E27FC236}">
                  <a16:creationId xmlns:a16="http://schemas.microsoft.com/office/drawing/2014/main" id="{FA6232F8-9605-47D1-B99F-C5957D09066E}"/>
                </a:ext>
              </a:extLst>
            </p:cNvPr>
            <p:cNvGrpSpPr/>
            <p:nvPr/>
          </p:nvGrpSpPr>
          <p:grpSpPr>
            <a:xfrm>
              <a:off x="1115616" y="5266455"/>
              <a:ext cx="122068" cy="75289"/>
              <a:chOff x="4156396" y="945604"/>
              <a:chExt cx="256226" cy="159361"/>
            </a:xfrm>
            <a:grpFill/>
          </p:grpSpPr>
          <p:cxnSp>
            <p:nvCxnSpPr>
              <p:cNvPr id="108" name="Egyenes összekötő 107">
                <a:extLst>
                  <a:ext uri="{FF2B5EF4-FFF2-40B4-BE49-F238E27FC236}">
                    <a16:creationId xmlns:a16="http://schemas.microsoft.com/office/drawing/2014/main" id="{0155FB79-5700-41AD-9935-355003C1C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6396" y="945604"/>
                <a:ext cx="113192" cy="12958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gyenes összekötő 108">
                <a:extLst>
                  <a:ext uri="{FF2B5EF4-FFF2-40B4-BE49-F238E27FC236}">
                    <a16:creationId xmlns:a16="http://schemas.microsoft.com/office/drawing/2014/main" id="{F3B481A0-6004-422E-B949-EF2A285A36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9429" y="952566"/>
                <a:ext cx="113193" cy="15239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4" name="Kép 213">
            <a:extLst>
              <a:ext uri="{FF2B5EF4-FFF2-40B4-BE49-F238E27FC236}">
                <a16:creationId xmlns:a16="http://schemas.microsoft.com/office/drawing/2014/main" id="{046D00D4-8F5F-4442-A1E5-0DC263AA6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90" y="1948290"/>
            <a:ext cx="2090388" cy="514213"/>
          </a:xfrm>
          <a:prstGeom prst="rect">
            <a:avLst/>
          </a:prstGeom>
        </p:spPr>
      </p:pic>
      <p:sp>
        <p:nvSpPr>
          <p:cNvPr id="179" name="Szövegdoboz 178">
            <a:extLst>
              <a:ext uri="{FF2B5EF4-FFF2-40B4-BE49-F238E27FC236}">
                <a16:creationId xmlns:a16="http://schemas.microsoft.com/office/drawing/2014/main" id="{ACDBB2F2-3BEB-42BE-8CA2-71595C2D9623}"/>
              </a:ext>
            </a:extLst>
          </p:cNvPr>
          <p:cNvSpPr txBox="1"/>
          <p:nvPr/>
        </p:nvSpPr>
        <p:spPr>
          <a:xfrm>
            <a:off x="2973229" y="413748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Gabriola" panose="04040605051002020D02" pitchFamily="82" charset="0"/>
              </a:rPr>
              <a:t>Solution:</a:t>
            </a:r>
          </a:p>
        </p:txBody>
      </p:sp>
      <p:pic>
        <p:nvPicPr>
          <p:cNvPr id="152" name="Kép 151">
            <a:extLst>
              <a:ext uri="{FF2B5EF4-FFF2-40B4-BE49-F238E27FC236}">
                <a16:creationId xmlns:a16="http://schemas.microsoft.com/office/drawing/2014/main" id="{1324F98E-0B90-428E-9EDE-3B44768F3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94" y="4726459"/>
            <a:ext cx="1274682" cy="487140"/>
          </a:xfrm>
          <a:prstGeom prst="rect">
            <a:avLst/>
          </a:prstGeom>
        </p:spPr>
      </p:pic>
      <p:sp>
        <p:nvSpPr>
          <p:cNvPr id="153" name="Szövegdoboz 152">
            <a:extLst>
              <a:ext uri="{FF2B5EF4-FFF2-40B4-BE49-F238E27FC236}">
                <a16:creationId xmlns:a16="http://schemas.microsoft.com/office/drawing/2014/main" id="{7225606E-EB82-431F-B024-48C2DAAE5EE4}"/>
              </a:ext>
            </a:extLst>
          </p:cNvPr>
          <p:cNvSpPr txBox="1"/>
          <p:nvPr/>
        </p:nvSpPr>
        <p:spPr>
          <a:xfrm>
            <a:off x="3856198" y="4767574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  <a:latin typeface="+mj-lt"/>
              </a:rPr>
              <a:t>Large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Flip-Flop</a:t>
            </a:r>
            <a:r>
              <a:rPr lang="hu-HU" dirty="0">
                <a:solidFill>
                  <a:srgbClr val="C00000"/>
                </a:solidFill>
                <a:latin typeface="+mj-lt"/>
              </a:rPr>
              <a:t>: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4" name="Kép 153">
            <a:extLst>
              <a:ext uri="{FF2B5EF4-FFF2-40B4-BE49-F238E27FC236}">
                <a16:creationId xmlns:a16="http://schemas.microsoft.com/office/drawing/2014/main" id="{5D9A3533-B35B-4A2E-8C2D-6F876F5F1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20" y="4772706"/>
            <a:ext cx="887315" cy="428358"/>
          </a:xfrm>
          <a:prstGeom prst="rect">
            <a:avLst/>
          </a:prstGeom>
        </p:spPr>
      </p:pic>
      <p:sp>
        <p:nvSpPr>
          <p:cNvPr id="155" name="Nyíl: jobbra mutató 154">
            <a:extLst>
              <a:ext uri="{FF2B5EF4-FFF2-40B4-BE49-F238E27FC236}">
                <a16:creationId xmlns:a16="http://schemas.microsoft.com/office/drawing/2014/main" id="{0786AAFF-92A2-47D6-ABF4-EE4BDB17F0B5}"/>
              </a:ext>
            </a:extLst>
          </p:cNvPr>
          <p:cNvSpPr/>
          <p:nvPr/>
        </p:nvSpPr>
        <p:spPr>
          <a:xfrm>
            <a:off x="7234628" y="4927100"/>
            <a:ext cx="329708" cy="130463"/>
          </a:xfrm>
          <a:prstGeom prst="rightArrow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8" name="Szövegdoboz 157">
            <a:extLst>
              <a:ext uri="{FF2B5EF4-FFF2-40B4-BE49-F238E27FC236}">
                <a16:creationId xmlns:a16="http://schemas.microsoft.com/office/drawing/2014/main" id="{0C36ACB5-4F50-48FA-BADF-5B614777FA2F}"/>
              </a:ext>
            </a:extLst>
          </p:cNvPr>
          <p:cNvSpPr txBox="1"/>
          <p:nvPr/>
        </p:nvSpPr>
        <p:spPr>
          <a:xfrm>
            <a:off x="4355976" y="530120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1)</a:t>
            </a:r>
          </a:p>
        </p:txBody>
      </p:sp>
      <p:sp>
        <p:nvSpPr>
          <p:cNvPr id="159" name="Szövegdoboz 158">
            <a:extLst>
              <a:ext uri="{FF2B5EF4-FFF2-40B4-BE49-F238E27FC236}">
                <a16:creationId xmlns:a16="http://schemas.microsoft.com/office/drawing/2014/main" id="{01E239F5-46F1-4A9C-A26B-8B2DC7C63FB8}"/>
              </a:ext>
            </a:extLst>
          </p:cNvPr>
          <p:cNvSpPr txBox="1"/>
          <p:nvPr/>
        </p:nvSpPr>
        <p:spPr>
          <a:xfrm>
            <a:off x="4355976" y="609543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2)</a:t>
            </a:r>
          </a:p>
        </p:txBody>
      </p:sp>
      <p:sp>
        <p:nvSpPr>
          <p:cNvPr id="161" name="Szövegdoboz 160">
            <a:extLst>
              <a:ext uri="{FF2B5EF4-FFF2-40B4-BE49-F238E27FC236}">
                <a16:creationId xmlns:a16="http://schemas.microsoft.com/office/drawing/2014/main" id="{427F03C6-4032-4A66-A923-0C54D06AC73E}"/>
              </a:ext>
            </a:extLst>
          </p:cNvPr>
          <p:cNvSpPr txBox="1"/>
          <p:nvPr/>
        </p:nvSpPr>
        <p:spPr>
          <a:xfrm>
            <a:off x="6029480" y="6147900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+mj-lt"/>
              </a:rPr>
              <a:t>neutron stars ?</a:t>
            </a:r>
          </a:p>
        </p:txBody>
      </p:sp>
      <p:pic>
        <p:nvPicPr>
          <p:cNvPr id="162" name="Kép 161">
            <a:extLst>
              <a:ext uri="{FF2B5EF4-FFF2-40B4-BE49-F238E27FC236}">
                <a16:creationId xmlns:a16="http://schemas.microsoft.com/office/drawing/2014/main" id="{F188B12B-ADA6-468B-962B-0D8877725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52" y="5316432"/>
            <a:ext cx="1148696" cy="375084"/>
          </a:xfrm>
          <a:prstGeom prst="rect">
            <a:avLst/>
          </a:prstGeom>
        </p:spPr>
      </p:pic>
      <p:sp>
        <p:nvSpPr>
          <p:cNvPr id="163" name="Szövegdoboz 162">
            <a:extLst>
              <a:ext uri="{FF2B5EF4-FFF2-40B4-BE49-F238E27FC236}">
                <a16:creationId xmlns:a16="http://schemas.microsoft.com/office/drawing/2014/main" id="{17188CF9-599D-445E-86BD-6D3EF86A9834}"/>
              </a:ext>
            </a:extLst>
          </p:cNvPr>
          <p:cNvSpPr txBox="1"/>
          <p:nvPr/>
        </p:nvSpPr>
        <p:spPr>
          <a:xfrm>
            <a:off x="4499992" y="5761392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Quasi circular orbits:</a:t>
            </a:r>
          </a:p>
        </p:txBody>
      </p:sp>
      <p:sp>
        <p:nvSpPr>
          <p:cNvPr id="164" name="Szövegdoboz 163">
            <a:extLst>
              <a:ext uri="{FF2B5EF4-FFF2-40B4-BE49-F238E27FC236}">
                <a16:creationId xmlns:a16="http://schemas.microsoft.com/office/drawing/2014/main" id="{951B5541-8483-40E6-B51C-D95D6DC34240}"/>
              </a:ext>
            </a:extLst>
          </p:cNvPr>
          <p:cNvSpPr txBox="1"/>
          <p:nvPr/>
        </p:nvSpPr>
        <p:spPr>
          <a:xfrm>
            <a:off x="5756895" y="5773746"/>
            <a:ext cx="3395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CO </a:t>
            </a:r>
            <a:r>
              <a:rPr lang="hu-HU" sz="1100" dirty="0" err="1"/>
              <a:t>Lousto</a:t>
            </a:r>
            <a:r>
              <a:rPr lang="hu-HU" sz="1100" dirty="0"/>
              <a:t>, J </a:t>
            </a:r>
            <a:r>
              <a:rPr lang="hu-HU" sz="1100" dirty="0" err="1"/>
              <a:t>Healy</a:t>
            </a:r>
            <a:r>
              <a:rPr lang="hu-HU" sz="1100" dirty="0"/>
              <a:t>, </a:t>
            </a:r>
            <a:r>
              <a:rPr lang="hu-HU" sz="1100" dirty="0" err="1"/>
              <a:t>Phys</a:t>
            </a:r>
            <a:r>
              <a:rPr lang="hu-HU" sz="1100" dirty="0"/>
              <a:t>. </a:t>
            </a:r>
            <a:r>
              <a:rPr lang="hu-HU" sz="1100" dirty="0" err="1"/>
              <a:t>Rev</a:t>
            </a:r>
            <a:r>
              <a:rPr lang="hu-HU" sz="1100" dirty="0"/>
              <a:t> Lett. </a:t>
            </a:r>
            <a:r>
              <a:rPr lang="hu-HU" sz="1100" b="1" dirty="0"/>
              <a:t>114</a:t>
            </a:r>
            <a:r>
              <a:rPr lang="hu-HU" sz="1100" dirty="0"/>
              <a:t>, 141101 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zövegdoboz 164">
                <a:extLst>
                  <a:ext uri="{FF2B5EF4-FFF2-40B4-BE49-F238E27FC236}">
                    <a16:creationId xmlns:a16="http://schemas.microsoft.com/office/drawing/2014/main" id="{AF5DC958-1183-4600-A001-8302AAB9EBAB}"/>
                  </a:ext>
                </a:extLst>
              </p:cNvPr>
              <p:cNvSpPr txBox="1"/>
              <p:nvPr/>
            </p:nvSpPr>
            <p:spPr>
              <a:xfrm>
                <a:off x="4886500" y="6129823"/>
                <a:ext cx="8359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5" name="Szövegdoboz 164">
                <a:extLst>
                  <a:ext uri="{FF2B5EF4-FFF2-40B4-BE49-F238E27FC236}">
                    <a16:creationId xmlns:a16="http://schemas.microsoft.com/office/drawing/2014/main" id="{AF5DC958-1183-4600-A001-8302AAB9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00" y="6129823"/>
                <a:ext cx="835934" cy="307777"/>
              </a:xfrm>
              <a:prstGeom prst="rect">
                <a:avLst/>
              </a:prstGeom>
              <a:blipFill>
                <a:blip r:embed="rId12"/>
                <a:stretch>
                  <a:fillRect l="-3650" r="-5839" b="-1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Kép 9">
            <a:extLst>
              <a:ext uri="{FF2B5EF4-FFF2-40B4-BE49-F238E27FC236}">
                <a16:creationId xmlns:a16="http://schemas.microsoft.com/office/drawing/2014/main" id="{217F4DB1-26DC-4130-9E54-384435D490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" y="4653136"/>
            <a:ext cx="1723237" cy="74212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27E051A-2005-44FE-9DF4-DB2BA928EB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58" y="3865314"/>
            <a:ext cx="3243022" cy="75493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E5027EB-D097-4740-A920-921E5A4FB1D6}"/>
              </a:ext>
            </a:extLst>
          </p:cNvPr>
          <p:cNvSpPr txBox="1"/>
          <p:nvPr/>
        </p:nvSpPr>
        <p:spPr>
          <a:xfrm>
            <a:off x="3696726" y="4016677"/>
            <a:ext cx="1952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Change in the polar angle of the smaller spin vector:</a:t>
            </a:r>
          </a:p>
        </p:txBody>
      </p:sp>
      <p:sp>
        <p:nvSpPr>
          <p:cNvPr id="166" name="Téglalap 165">
            <a:extLst>
              <a:ext uri="{FF2B5EF4-FFF2-40B4-BE49-F238E27FC236}">
                <a16:creationId xmlns:a16="http://schemas.microsoft.com/office/drawing/2014/main" id="{53918EB8-C28D-4D66-B1CE-873A9772FD10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150" name="Kép 149">
            <a:extLst>
              <a:ext uri="{FF2B5EF4-FFF2-40B4-BE49-F238E27FC236}">
                <a16:creationId xmlns:a16="http://schemas.microsoft.com/office/drawing/2014/main" id="{161F1BE7-C4F1-4524-9922-290A42E977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13" y="5169935"/>
            <a:ext cx="885825" cy="5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07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452312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Standard results are reproduced with small eccentricity</a:t>
            </a:r>
            <a:endParaRPr lang="en-US" sz="42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575A037-2054-49E4-805E-6F147725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08" y="490740"/>
            <a:ext cx="2456334" cy="2429750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98976070-EA7A-45DC-AC50-2DAE88368313}"/>
              </a:ext>
            </a:extLst>
          </p:cNvPr>
          <p:cNvGrpSpPr/>
          <p:nvPr/>
        </p:nvGrpSpPr>
        <p:grpSpPr>
          <a:xfrm>
            <a:off x="107504" y="778772"/>
            <a:ext cx="3239984" cy="2434204"/>
            <a:chOff x="14514" y="490740"/>
            <a:chExt cx="3239984" cy="2434204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85BF8E00-00D0-4C85-B623-C8BDE7860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" y="490740"/>
              <a:ext cx="3239984" cy="2290188"/>
            </a:xfrm>
            <a:prstGeom prst="rect">
              <a:avLst/>
            </a:prstGeom>
          </p:spPr>
        </p:pic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0E696472-1D52-4E44-AD36-6D75885E8002}"/>
                </a:ext>
              </a:extLst>
            </p:cNvPr>
            <p:cNvSpPr txBox="1"/>
            <p:nvPr/>
          </p:nvSpPr>
          <p:spPr>
            <a:xfrm>
              <a:off x="2456528" y="2678723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/>
                <a:t>(in </a:t>
              </a:r>
              <a:r>
                <a:rPr lang="en-US" sz="1000" dirty="0"/>
                <a:t>degree</a:t>
              </a:r>
              <a:r>
                <a:rPr lang="hu-HU" sz="1000" dirty="0"/>
                <a:t>)</a:t>
              </a:r>
              <a:endParaRPr lang="en-US" sz="1000" dirty="0"/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8908943F-267D-4B9D-BBB3-C918E1537CE6}"/>
              </a:ext>
            </a:extLst>
          </p:cNvPr>
          <p:cNvGrpSpPr/>
          <p:nvPr/>
        </p:nvGrpSpPr>
        <p:grpSpPr>
          <a:xfrm>
            <a:off x="1217051" y="3819582"/>
            <a:ext cx="3859005" cy="2728148"/>
            <a:chOff x="14514" y="3941212"/>
            <a:chExt cx="3859005" cy="2728148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4F7C8ECE-A73B-49DF-B49E-04E2710BD703}"/>
                </a:ext>
              </a:extLst>
            </p:cNvPr>
            <p:cNvGrpSpPr/>
            <p:nvPr/>
          </p:nvGrpSpPr>
          <p:grpSpPr>
            <a:xfrm>
              <a:off x="14514" y="3941212"/>
              <a:ext cx="3859005" cy="2728148"/>
              <a:chOff x="14514" y="3941212"/>
              <a:chExt cx="3859005" cy="2728148"/>
            </a:xfrm>
          </p:grpSpPr>
          <p:pic>
            <p:nvPicPr>
              <p:cNvPr id="7" name="Kép 6">
                <a:extLst>
                  <a:ext uri="{FF2B5EF4-FFF2-40B4-BE49-F238E27FC236}">
                    <a16:creationId xmlns:a16="http://schemas.microsoft.com/office/drawing/2014/main" id="{C15B0E51-4A75-428A-858D-4DC80185C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4" y="3941212"/>
                <a:ext cx="3859005" cy="2728148"/>
              </a:xfrm>
              <a:prstGeom prst="rect">
                <a:avLst/>
              </a:prstGeom>
            </p:spPr>
          </p:pic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F2CE8BF9-0CC3-4D69-83D0-143C1C11F712}"/>
                  </a:ext>
                </a:extLst>
              </p:cNvPr>
              <p:cNvSpPr/>
              <p:nvPr/>
            </p:nvSpPr>
            <p:spPr>
              <a:xfrm>
                <a:off x="2987824" y="3941212"/>
                <a:ext cx="432048" cy="332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09620C6-F79F-4BCC-9079-1D39C5BD8DF8}"/>
                </a:ext>
              </a:extLst>
            </p:cNvPr>
            <p:cNvSpPr txBox="1"/>
            <p:nvPr/>
          </p:nvSpPr>
          <p:spPr>
            <a:xfrm>
              <a:off x="2596725" y="3995078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/>
                <a:t>Δκ</a:t>
              </a:r>
              <a:r>
                <a:rPr lang="hu-HU" sz="1600" baseline="-25000" dirty="0"/>
                <a:t>1</a:t>
              </a:r>
              <a:r>
                <a:rPr lang="hu-HU" sz="1600" dirty="0"/>
                <a:t>=</a:t>
              </a:r>
              <a:r>
                <a:rPr lang="el-GR" sz="1600" dirty="0"/>
                <a:t>Δκ</a:t>
              </a:r>
              <a:r>
                <a:rPr lang="hu-HU" sz="1600" baseline="-25000" dirty="0"/>
                <a:t>2</a:t>
              </a:r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F1A471FF-504D-4EF5-BFAC-4427940D9911}"/>
                </a:ext>
              </a:extLst>
            </p:cNvPr>
            <p:cNvSpPr txBox="1"/>
            <p:nvPr/>
          </p:nvSpPr>
          <p:spPr>
            <a:xfrm>
              <a:off x="2874508" y="6423139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/>
                <a:t>(in </a:t>
              </a:r>
              <a:r>
                <a:rPr lang="en-US" sz="1000" dirty="0"/>
                <a:t>degree</a:t>
              </a:r>
              <a:r>
                <a:rPr lang="hu-HU" sz="1000" dirty="0"/>
                <a:t>)</a:t>
              </a:r>
              <a:endParaRPr lang="en-US" sz="1000" dirty="0"/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A1FF1971-AB5A-484C-83B2-9EEE589CB60B}"/>
              </a:ext>
            </a:extLst>
          </p:cNvPr>
          <p:cNvGrpSpPr/>
          <p:nvPr/>
        </p:nvGrpSpPr>
        <p:grpSpPr>
          <a:xfrm>
            <a:off x="5555312" y="4547857"/>
            <a:ext cx="3178499" cy="2007291"/>
            <a:chOff x="5641973" y="2621176"/>
            <a:chExt cx="3178499" cy="2007291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7A9B16E0-1B98-4867-BC2E-D7248027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973" y="2668392"/>
              <a:ext cx="3178499" cy="1960075"/>
            </a:xfrm>
            <a:prstGeom prst="rect">
              <a:avLst/>
            </a:prstGeom>
          </p:spPr>
        </p:pic>
        <p:sp>
          <p:nvSpPr>
            <p:cNvPr id="31" name="Szövegdoboz 30">
              <a:extLst>
                <a:ext uri="{FF2B5EF4-FFF2-40B4-BE49-F238E27FC236}">
                  <a16:creationId xmlns:a16="http://schemas.microsoft.com/office/drawing/2014/main" id="{C5D447DF-3758-41FB-AB1E-5D85446ECD60}"/>
                </a:ext>
              </a:extLst>
            </p:cNvPr>
            <p:cNvSpPr txBox="1"/>
            <p:nvPr/>
          </p:nvSpPr>
          <p:spPr>
            <a:xfrm>
              <a:off x="7807562" y="2621176"/>
              <a:ext cx="7248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/>
                <a:t>(in </a:t>
              </a:r>
              <a:r>
                <a:rPr lang="hu-HU" sz="1000" dirty="0" err="1"/>
                <a:t>radian</a:t>
              </a:r>
              <a:r>
                <a:rPr lang="hu-HU" sz="1000" dirty="0"/>
                <a:t>)</a:t>
              </a:r>
              <a:endParaRPr lang="en-US" sz="1000" dirty="0"/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5D3B46F0-1B04-4E38-9375-290A9CE4BD24}"/>
              </a:ext>
            </a:extLst>
          </p:cNvPr>
          <p:cNvGrpSpPr/>
          <p:nvPr/>
        </p:nvGrpSpPr>
        <p:grpSpPr>
          <a:xfrm>
            <a:off x="5569965" y="2564904"/>
            <a:ext cx="3178499" cy="1820622"/>
            <a:chOff x="5569965" y="4823227"/>
            <a:chExt cx="3178499" cy="1820622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BF707045-2CBD-45EC-B384-CBCBFD127DA0}"/>
                </a:ext>
              </a:extLst>
            </p:cNvPr>
            <p:cNvGrpSpPr/>
            <p:nvPr/>
          </p:nvGrpSpPr>
          <p:grpSpPr>
            <a:xfrm>
              <a:off x="5569965" y="4869160"/>
              <a:ext cx="3178499" cy="1774689"/>
              <a:chOff x="4599173" y="4070083"/>
              <a:chExt cx="4087430" cy="2429750"/>
            </a:xfrm>
          </p:grpSpPr>
          <p:grpSp>
            <p:nvGrpSpPr>
              <p:cNvPr id="17" name="Csoportba foglalás 16">
                <a:extLst>
                  <a:ext uri="{FF2B5EF4-FFF2-40B4-BE49-F238E27FC236}">
                    <a16:creationId xmlns:a16="http://schemas.microsoft.com/office/drawing/2014/main" id="{A07B84F1-8B56-4DE4-BF3A-E7680E9250FD}"/>
                  </a:ext>
                </a:extLst>
              </p:cNvPr>
              <p:cNvGrpSpPr/>
              <p:nvPr/>
            </p:nvGrpSpPr>
            <p:grpSpPr>
              <a:xfrm>
                <a:off x="4599173" y="4070083"/>
                <a:ext cx="4087430" cy="2429750"/>
                <a:chOff x="4599173" y="4070083"/>
                <a:chExt cx="4087430" cy="2429750"/>
              </a:xfrm>
            </p:grpSpPr>
            <p:pic>
              <p:nvPicPr>
                <p:cNvPr id="11" name="Kép 10">
                  <a:extLst>
                    <a:ext uri="{FF2B5EF4-FFF2-40B4-BE49-F238E27FC236}">
                      <a16:creationId xmlns:a16="http://schemas.microsoft.com/office/drawing/2014/main" id="{F9E2C716-3453-495C-9A80-92214C861B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173" y="4070083"/>
                  <a:ext cx="4087430" cy="2429750"/>
                </a:xfrm>
                <a:prstGeom prst="rect">
                  <a:avLst/>
                </a:prstGeom>
              </p:spPr>
            </p:pic>
            <p:sp>
              <p:nvSpPr>
                <p:cNvPr id="16" name="Téglalap 15">
                  <a:extLst>
                    <a:ext uri="{FF2B5EF4-FFF2-40B4-BE49-F238E27FC236}">
                      <a16:creationId xmlns:a16="http://schemas.microsoft.com/office/drawing/2014/main" id="{380FA6F2-035B-4967-90F8-231382CB24A6}"/>
                    </a:ext>
                  </a:extLst>
                </p:cNvPr>
                <p:cNvSpPr/>
                <p:nvPr/>
              </p:nvSpPr>
              <p:spPr>
                <a:xfrm>
                  <a:off x="8172400" y="6093296"/>
                  <a:ext cx="514203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2C993FA0-1682-4B51-B28E-E14E4F032CDF}"/>
                  </a:ext>
                </a:extLst>
              </p:cNvPr>
              <p:cNvSpPr txBox="1"/>
              <p:nvPr/>
            </p:nvSpPr>
            <p:spPr>
              <a:xfrm>
                <a:off x="8114460" y="6148201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N</a:t>
                </a:r>
                <a:endParaRPr lang="en-US" sz="1200" dirty="0"/>
              </a:p>
            </p:txBody>
          </p:sp>
        </p:grp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696EDF2E-3A33-426C-959F-3DDD64DA43A7}"/>
                </a:ext>
              </a:extLst>
            </p:cNvPr>
            <p:cNvSpPr txBox="1"/>
            <p:nvPr/>
          </p:nvSpPr>
          <p:spPr>
            <a:xfrm>
              <a:off x="7742020" y="4823227"/>
              <a:ext cx="7248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/>
                <a:t>(in </a:t>
              </a:r>
              <a:r>
                <a:rPr lang="hu-HU" sz="1000" dirty="0" err="1"/>
                <a:t>radian</a:t>
              </a:r>
              <a:r>
                <a:rPr lang="hu-HU" sz="1000" dirty="0"/>
                <a:t>)</a:t>
              </a:r>
              <a:endParaRPr lang="en-US" sz="1000" dirty="0"/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82FD83DF-D20D-4D84-A914-ACAD8386800E}"/>
              </a:ext>
            </a:extLst>
          </p:cNvPr>
          <p:cNvGrpSpPr/>
          <p:nvPr/>
        </p:nvGrpSpPr>
        <p:grpSpPr>
          <a:xfrm>
            <a:off x="1633748" y="1802620"/>
            <a:ext cx="2135433" cy="860760"/>
            <a:chOff x="1633748" y="1802620"/>
            <a:chExt cx="2135433" cy="860760"/>
          </a:xfrm>
        </p:grpSpPr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F96A0AA5-C9AC-491A-9492-25E2BFB66BBC}"/>
                </a:ext>
              </a:extLst>
            </p:cNvPr>
            <p:cNvSpPr/>
            <p:nvPr/>
          </p:nvSpPr>
          <p:spPr>
            <a:xfrm>
              <a:off x="1633748" y="259138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7" name="Egyenes összekötő nyíllal 36">
              <a:extLst>
                <a:ext uri="{FF2B5EF4-FFF2-40B4-BE49-F238E27FC236}">
                  <a16:creationId xmlns:a16="http://schemas.microsoft.com/office/drawing/2014/main" id="{68281DDF-5809-400E-B747-3F26691E9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2110" y="1802620"/>
              <a:ext cx="2097071" cy="813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9298F2CA-FB58-45FE-B51A-54FCF9469AF1}"/>
              </a:ext>
            </a:extLst>
          </p:cNvPr>
          <p:cNvGrpSpPr/>
          <p:nvPr/>
        </p:nvGrpSpPr>
        <p:grpSpPr>
          <a:xfrm>
            <a:off x="1793492" y="3703088"/>
            <a:ext cx="3761820" cy="542800"/>
            <a:chOff x="1633748" y="2120580"/>
            <a:chExt cx="3761820" cy="542800"/>
          </a:xfrm>
        </p:grpSpPr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47F2BA90-8987-4EA7-92BF-DC54A64DD62D}"/>
                </a:ext>
              </a:extLst>
            </p:cNvPr>
            <p:cNvSpPr/>
            <p:nvPr/>
          </p:nvSpPr>
          <p:spPr>
            <a:xfrm>
              <a:off x="1633748" y="259138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42" name="Egyenes összekötő nyíllal 41">
              <a:extLst>
                <a:ext uri="{FF2B5EF4-FFF2-40B4-BE49-F238E27FC236}">
                  <a16:creationId xmlns:a16="http://schemas.microsoft.com/office/drawing/2014/main" id="{DC79F726-B4E2-4FAB-98BA-5D5EB956F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2110" y="2120580"/>
              <a:ext cx="3723458" cy="4960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3E19A726-D6AD-4D2E-BB26-FE6661F582A2}"/>
              </a:ext>
            </a:extLst>
          </p:cNvPr>
          <p:cNvGrpSpPr/>
          <p:nvPr/>
        </p:nvGrpSpPr>
        <p:grpSpPr>
          <a:xfrm>
            <a:off x="3054835" y="4577800"/>
            <a:ext cx="2414986" cy="535288"/>
            <a:chOff x="1633748" y="2591380"/>
            <a:chExt cx="2414986" cy="535288"/>
          </a:xfrm>
        </p:grpSpPr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id="{C05E4A1B-8B32-4063-B171-C51AD7BEE903}"/>
                </a:ext>
              </a:extLst>
            </p:cNvPr>
            <p:cNvSpPr/>
            <p:nvPr/>
          </p:nvSpPr>
          <p:spPr>
            <a:xfrm>
              <a:off x="1633748" y="259138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46" name="Egyenes összekötő nyíllal 45">
              <a:extLst>
                <a:ext uri="{FF2B5EF4-FFF2-40B4-BE49-F238E27FC236}">
                  <a16:creationId xmlns:a16="http://schemas.microsoft.com/office/drawing/2014/main" id="{C97FFBE5-F2C9-43B9-A309-07DD61766200}"/>
                </a:ext>
              </a:extLst>
            </p:cNvPr>
            <p:cNvCxnSpPr>
              <a:cxnSpLocks/>
            </p:cNvCxnSpPr>
            <p:nvPr/>
          </p:nvCxnSpPr>
          <p:spPr>
            <a:xfrm>
              <a:off x="1672110" y="2630658"/>
              <a:ext cx="2376624" cy="4960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églalap 48">
            <a:extLst>
              <a:ext uri="{FF2B5EF4-FFF2-40B4-BE49-F238E27FC236}">
                <a16:creationId xmlns:a16="http://schemas.microsoft.com/office/drawing/2014/main" id="{CEB0F68F-FB93-400F-9156-45F4D35E9C2C}"/>
              </a:ext>
            </a:extLst>
          </p:cNvPr>
          <p:cNvSpPr/>
          <p:nvPr/>
        </p:nvSpPr>
        <p:spPr>
          <a:xfrm>
            <a:off x="4049681" y="462604"/>
            <a:ext cx="1173727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9AD5B2A1-BC07-4B1D-AA78-8398E3CF901D}"/>
              </a:ext>
            </a:extLst>
          </p:cNvPr>
          <p:cNvSpPr txBox="1"/>
          <p:nvPr/>
        </p:nvSpPr>
        <p:spPr>
          <a:xfrm>
            <a:off x="3943684" y="65262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C0000"/>
                </a:solidFill>
              </a:rPr>
              <a:t>S</a:t>
            </a:r>
            <a:r>
              <a:rPr lang="hu-HU" baseline="-25000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BB0AC227-D02F-4409-8D71-449C80D6359E}"/>
              </a:ext>
            </a:extLst>
          </p:cNvPr>
          <p:cNvSpPr txBox="1"/>
          <p:nvPr/>
        </p:nvSpPr>
        <p:spPr>
          <a:xfrm>
            <a:off x="4615074" y="54868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hu-HU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9D5DB284-E5D7-4C13-800A-C43E083E2B98}"/>
              </a:ext>
            </a:extLst>
          </p:cNvPr>
          <p:cNvCxnSpPr>
            <a:cxnSpLocks/>
          </p:cNvCxnSpPr>
          <p:nvPr/>
        </p:nvCxnSpPr>
        <p:spPr>
          <a:xfrm flipH="1" flipV="1">
            <a:off x="4775836" y="561434"/>
            <a:ext cx="35953" cy="44281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35283755-807A-4A1A-A726-3CB18A5FBEB0}"/>
              </a:ext>
            </a:extLst>
          </p:cNvPr>
          <p:cNvCxnSpPr>
            <a:cxnSpLocks/>
          </p:cNvCxnSpPr>
          <p:nvPr/>
        </p:nvCxnSpPr>
        <p:spPr>
          <a:xfrm flipV="1">
            <a:off x="4700280" y="550348"/>
            <a:ext cx="53926" cy="6122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0000AA13-4462-4155-9F32-007F1C20EB11}"/>
              </a:ext>
            </a:extLst>
          </p:cNvPr>
          <p:cNvCxnSpPr>
            <a:cxnSpLocks/>
          </p:cNvCxnSpPr>
          <p:nvPr/>
        </p:nvCxnSpPr>
        <p:spPr>
          <a:xfrm flipV="1">
            <a:off x="4038140" y="688680"/>
            <a:ext cx="53926" cy="612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E8543A5C-F123-4078-A0DE-57038F8E997B}"/>
              </a:ext>
            </a:extLst>
          </p:cNvPr>
          <p:cNvCxnSpPr>
            <a:cxnSpLocks/>
          </p:cNvCxnSpPr>
          <p:nvPr/>
        </p:nvCxnSpPr>
        <p:spPr>
          <a:xfrm flipH="1" flipV="1">
            <a:off x="4097748" y="699766"/>
            <a:ext cx="35953" cy="44281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EBD70534-A29E-4218-82E8-7096FA613AF5}"/>
              </a:ext>
            </a:extLst>
          </p:cNvPr>
          <p:cNvGrpSpPr/>
          <p:nvPr/>
        </p:nvGrpSpPr>
        <p:grpSpPr>
          <a:xfrm>
            <a:off x="8346220" y="6193208"/>
            <a:ext cx="413568" cy="332136"/>
            <a:chOff x="7464722" y="969695"/>
            <a:chExt cx="432051" cy="447290"/>
          </a:xfrm>
        </p:grpSpPr>
        <p:sp>
          <p:nvSpPr>
            <p:cNvPr id="58" name="Téglalap 57">
              <a:extLst>
                <a:ext uri="{FF2B5EF4-FFF2-40B4-BE49-F238E27FC236}">
                  <a16:creationId xmlns:a16="http://schemas.microsoft.com/office/drawing/2014/main" id="{31F5DDAC-E194-491C-82C3-BBC536FDCE55}"/>
                </a:ext>
              </a:extLst>
            </p:cNvPr>
            <p:cNvSpPr/>
            <p:nvPr/>
          </p:nvSpPr>
          <p:spPr>
            <a:xfrm>
              <a:off x="7464725" y="1014845"/>
              <a:ext cx="432048" cy="316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9" name="Szövegdoboz 58">
              <a:extLst>
                <a:ext uri="{FF2B5EF4-FFF2-40B4-BE49-F238E27FC236}">
                  <a16:creationId xmlns:a16="http://schemas.microsoft.com/office/drawing/2014/main" id="{830A3563-15D1-4207-BFD4-F4A03E420522}"/>
                </a:ext>
              </a:extLst>
            </p:cNvPr>
            <p:cNvSpPr txBox="1"/>
            <p:nvPr/>
          </p:nvSpPr>
          <p:spPr>
            <a:xfrm>
              <a:off x="7464722" y="969695"/>
              <a:ext cx="432048" cy="4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N</a:t>
              </a:r>
            </a:p>
          </p:txBody>
        </p:sp>
      </p:grpSp>
      <p:sp>
        <p:nvSpPr>
          <p:cNvPr id="60" name="Téglalap 59">
            <a:extLst>
              <a:ext uri="{FF2B5EF4-FFF2-40B4-BE49-F238E27FC236}">
                <a16:creationId xmlns:a16="http://schemas.microsoft.com/office/drawing/2014/main" id="{64605277-5F49-4B17-9ACD-85BFA006117A}"/>
              </a:ext>
            </a:extLst>
          </p:cNvPr>
          <p:cNvSpPr/>
          <p:nvPr/>
        </p:nvSpPr>
        <p:spPr>
          <a:xfrm>
            <a:off x="1231799" y="934042"/>
            <a:ext cx="762669" cy="21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635137B8-23CF-4399-84A6-64B2EF625CE0}"/>
              </a:ext>
            </a:extLst>
          </p:cNvPr>
          <p:cNvSpPr txBox="1"/>
          <p:nvPr/>
        </p:nvSpPr>
        <p:spPr>
          <a:xfrm>
            <a:off x="5078404" y="419412"/>
            <a:ext cx="1421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+mj-lt"/>
              </a:rPr>
              <a:t>Evolutions of the spin unit vectors.</a:t>
            </a:r>
          </a:p>
          <a:p>
            <a:r>
              <a:rPr lang="en-US" sz="1100" b="1">
                <a:latin typeface="+mj-lt"/>
              </a:rPr>
              <a:t>L</a:t>
            </a:r>
            <a:r>
              <a:rPr lang="en-US" sz="1100" baseline="-25000">
                <a:latin typeface="+mj-lt"/>
              </a:rPr>
              <a:t>N</a:t>
            </a:r>
            <a:r>
              <a:rPr lang="en-US" sz="1100">
                <a:latin typeface="+mj-lt"/>
              </a:rPr>
              <a:t> determines the z-direction.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04688558-5184-4C80-A695-4F190B73684F}"/>
              </a:ext>
            </a:extLst>
          </p:cNvPr>
          <p:cNvSpPr txBox="1"/>
          <p:nvPr/>
        </p:nvSpPr>
        <p:spPr>
          <a:xfrm>
            <a:off x="6746855" y="706764"/>
            <a:ext cx="22317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/>
              <a:t>CO </a:t>
            </a:r>
            <a:r>
              <a:rPr lang="hu-HU" sz="700" dirty="0" err="1"/>
              <a:t>Lousto</a:t>
            </a:r>
            <a:r>
              <a:rPr lang="hu-HU" sz="700" dirty="0"/>
              <a:t>, J </a:t>
            </a:r>
            <a:r>
              <a:rPr lang="hu-HU" sz="700" dirty="0" err="1"/>
              <a:t>Healy</a:t>
            </a:r>
            <a:r>
              <a:rPr lang="hu-HU" sz="700" dirty="0"/>
              <a:t>, </a:t>
            </a:r>
            <a:r>
              <a:rPr lang="hu-HU" sz="700" dirty="0" err="1"/>
              <a:t>Phys</a:t>
            </a:r>
            <a:r>
              <a:rPr lang="hu-HU" sz="700" dirty="0"/>
              <a:t>. </a:t>
            </a:r>
            <a:r>
              <a:rPr lang="hu-HU" sz="700" dirty="0" err="1"/>
              <a:t>Rev</a:t>
            </a:r>
            <a:r>
              <a:rPr lang="hu-HU" sz="700" dirty="0"/>
              <a:t> Lett. </a:t>
            </a:r>
            <a:r>
              <a:rPr lang="hu-HU" sz="700" b="1" dirty="0"/>
              <a:t>114</a:t>
            </a:r>
            <a:r>
              <a:rPr lang="hu-HU" sz="700" dirty="0"/>
              <a:t>, 141101 (2015)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DF4EE4F-6509-4F47-BBCE-4DDE4AEA363D}"/>
              </a:ext>
            </a:extLst>
          </p:cNvPr>
          <p:cNvSpPr txBox="1"/>
          <p:nvPr/>
        </p:nvSpPr>
        <p:spPr>
          <a:xfrm>
            <a:off x="6541830" y="518483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For circular orbit</a:t>
            </a:r>
            <a:r>
              <a:rPr lang="hu-HU" sz="1000" dirty="0"/>
              <a:t>s</a:t>
            </a:r>
            <a:r>
              <a:rPr lang="en-US" sz="1000" dirty="0"/>
              <a:t>:</a:t>
            </a:r>
          </a:p>
        </p:txBody>
      </p:sp>
      <p:sp>
        <p:nvSpPr>
          <p:cNvPr id="61" name="Téglalap 60">
            <a:extLst>
              <a:ext uri="{FF2B5EF4-FFF2-40B4-BE49-F238E27FC236}">
                <a16:creationId xmlns:a16="http://schemas.microsoft.com/office/drawing/2014/main" id="{FB910539-EA57-4B85-9491-B689BB58C62C}"/>
              </a:ext>
            </a:extLst>
          </p:cNvPr>
          <p:cNvSpPr/>
          <p:nvPr/>
        </p:nvSpPr>
        <p:spPr>
          <a:xfrm>
            <a:off x="6747781" y="864848"/>
            <a:ext cx="2706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700" dirty="0">
                <a:cs typeface="Times New Roman" panose="02020603050405020304" pitchFamily="18" charset="0"/>
              </a:rPr>
              <a:t>D </a:t>
            </a:r>
            <a:r>
              <a:rPr lang="hu-HU" sz="700" dirty="0" err="1">
                <a:cs typeface="Times New Roman" panose="02020603050405020304" pitchFamily="18" charset="0"/>
              </a:rPr>
              <a:t>Gerosa</a:t>
            </a:r>
            <a:r>
              <a:rPr lang="hu-HU" sz="700" dirty="0">
                <a:cs typeface="Times New Roman" panose="02020603050405020304" pitchFamily="18" charset="0"/>
              </a:rPr>
              <a:t>, M </a:t>
            </a:r>
            <a:r>
              <a:rPr lang="hu-HU" sz="700" dirty="0" err="1">
                <a:cs typeface="Times New Roman" panose="02020603050405020304" pitchFamily="18" charset="0"/>
              </a:rPr>
              <a:t>Kesden</a:t>
            </a:r>
            <a:r>
              <a:rPr lang="hu-HU" sz="700" dirty="0">
                <a:cs typeface="Times New Roman" panose="02020603050405020304" pitchFamily="18" charset="0"/>
              </a:rPr>
              <a:t>, R </a:t>
            </a:r>
            <a:r>
              <a:rPr lang="hu-HU" sz="700" dirty="0" err="1">
                <a:cs typeface="Times New Roman" panose="02020603050405020304" pitchFamily="18" charset="0"/>
              </a:rPr>
              <a:t>O’Shaughnessy</a:t>
            </a:r>
            <a:r>
              <a:rPr lang="hu-HU" sz="700" dirty="0">
                <a:cs typeface="Times New Roman" panose="02020603050405020304" pitchFamily="18" charset="0"/>
              </a:rPr>
              <a:t>, A Klein, E </a:t>
            </a:r>
            <a:r>
              <a:rPr lang="hu-HU" sz="700" dirty="0" err="1">
                <a:cs typeface="Times New Roman" panose="02020603050405020304" pitchFamily="18" charset="0"/>
              </a:rPr>
              <a:t>Berti</a:t>
            </a:r>
            <a:r>
              <a:rPr lang="hu-HU" sz="700" dirty="0">
                <a:cs typeface="Times New Roman" panose="02020603050405020304" pitchFamily="18" charset="0"/>
              </a:rPr>
              <a:t>, U </a:t>
            </a:r>
            <a:r>
              <a:rPr lang="hu-HU" sz="700" dirty="0" err="1">
                <a:cs typeface="Times New Roman" panose="02020603050405020304" pitchFamily="18" charset="0"/>
              </a:rPr>
              <a:t>Sperhake</a:t>
            </a:r>
            <a:r>
              <a:rPr lang="hu-HU" sz="700" dirty="0">
                <a:cs typeface="Times New Roman" panose="02020603050405020304" pitchFamily="18" charset="0"/>
              </a:rPr>
              <a:t>, D </a:t>
            </a:r>
            <a:r>
              <a:rPr lang="hu-HU" sz="700" dirty="0" err="1">
                <a:cs typeface="Times New Roman" panose="02020603050405020304" pitchFamily="18" charset="0"/>
              </a:rPr>
              <a:t>Trifirn</a:t>
            </a:r>
            <a:r>
              <a:rPr lang="hu-HU" sz="700" dirty="0">
                <a:cs typeface="Times New Roman" panose="02020603050405020304" pitchFamily="18" charset="0"/>
              </a:rPr>
              <a:t>, </a:t>
            </a:r>
            <a:r>
              <a:rPr lang="hu-HU" sz="700" dirty="0" err="1">
                <a:cs typeface="Times New Roman" panose="02020603050405020304" pitchFamily="18" charset="0"/>
              </a:rPr>
              <a:t>Phys</a:t>
            </a:r>
            <a:r>
              <a:rPr lang="hu-HU" sz="700" dirty="0">
                <a:cs typeface="Times New Roman" panose="02020603050405020304" pitchFamily="18" charset="0"/>
              </a:rPr>
              <a:t>. </a:t>
            </a:r>
            <a:r>
              <a:rPr lang="hu-HU" sz="700" dirty="0" err="1">
                <a:cs typeface="Times New Roman" panose="02020603050405020304" pitchFamily="18" charset="0"/>
              </a:rPr>
              <a:t>Rev</a:t>
            </a:r>
            <a:r>
              <a:rPr lang="hu-HU" sz="700" dirty="0">
                <a:cs typeface="Times New Roman" panose="02020603050405020304" pitchFamily="18" charset="0"/>
              </a:rPr>
              <a:t>. Lett. </a:t>
            </a:r>
            <a:r>
              <a:rPr lang="hu-HU" sz="700" b="1" dirty="0">
                <a:cs typeface="Times New Roman" panose="02020603050405020304" pitchFamily="18" charset="0"/>
              </a:rPr>
              <a:t>115</a:t>
            </a:r>
            <a:r>
              <a:rPr lang="hu-HU" sz="700" dirty="0">
                <a:cs typeface="Times New Roman" panose="02020603050405020304" pitchFamily="18" charset="0"/>
              </a:rPr>
              <a:t>, 141102 (2015)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5F3D543D-2B80-42FE-B903-2CE6F0EE509D}"/>
              </a:ext>
            </a:extLst>
          </p:cNvPr>
          <p:cNvSpPr txBox="1"/>
          <p:nvPr/>
        </p:nvSpPr>
        <p:spPr>
          <a:xfrm>
            <a:off x="6759530" y="1168849"/>
            <a:ext cx="2492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/>
              <a:t>CO </a:t>
            </a:r>
            <a:r>
              <a:rPr lang="hu-HU" sz="700" dirty="0" err="1"/>
              <a:t>Lousto</a:t>
            </a:r>
            <a:r>
              <a:rPr lang="hu-HU" sz="700" dirty="0"/>
              <a:t>, J </a:t>
            </a:r>
            <a:r>
              <a:rPr lang="hu-HU" sz="700" dirty="0" err="1"/>
              <a:t>Healy</a:t>
            </a:r>
            <a:r>
              <a:rPr lang="hu-HU" sz="700" dirty="0"/>
              <a:t>, H </a:t>
            </a:r>
            <a:r>
              <a:rPr lang="hu-HU" sz="700" dirty="0" err="1"/>
              <a:t>Nakano</a:t>
            </a:r>
            <a:r>
              <a:rPr lang="hu-HU" sz="700" dirty="0"/>
              <a:t>, </a:t>
            </a:r>
            <a:r>
              <a:rPr lang="hu-HU" sz="700" dirty="0" err="1"/>
              <a:t>Phys</a:t>
            </a:r>
            <a:r>
              <a:rPr lang="hu-HU" sz="700" dirty="0"/>
              <a:t>. </a:t>
            </a:r>
            <a:r>
              <a:rPr lang="hu-HU" sz="700" dirty="0" err="1"/>
              <a:t>Rev</a:t>
            </a:r>
            <a:r>
              <a:rPr lang="hu-HU" sz="700" dirty="0"/>
              <a:t> D </a:t>
            </a:r>
            <a:r>
              <a:rPr lang="hu-HU" sz="700" b="1" dirty="0"/>
              <a:t>93</a:t>
            </a:r>
            <a:r>
              <a:rPr lang="hu-HU" sz="700" dirty="0"/>
              <a:t>, 044031 (2016)</a:t>
            </a: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273A493C-4FE9-4D05-B365-C1FCB700F218}"/>
              </a:ext>
            </a:extLst>
          </p:cNvPr>
          <p:cNvSpPr txBox="1"/>
          <p:nvPr/>
        </p:nvSpPr>
        <p:spPr>
          <a:xfrm>
            <a:off x="6781723" y="1325032"/>
            <a:ext cx="20826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/>
              <a:t>CO </a:t>
            </a:r>
            <a:r>
              <a:rPr lang="hu-HU" sz="700" dirty="0" err="1"/>
              <a:t>Lousto</a:t>
            </a:r>
            <a:r>
              <a:rPr lang="hu-HU" sz="700" dirty="0"/>
              <a:t>, J </a:t>
            </a:r>
            <a:r>
              <a:rPr lang="hu-HU" sz="700" dirty="0" err="1"/>
              <a:t>Healy</a:t>
            </a:r>
            <a:r>
              <a:rPr lang="hu-HU" sz="700" dirty="0"/>
              <a:t>, </a:t>
            </a:r>
            <a:r>
              <a:rPr lang="hu-HU" sz="700" dirty="0" err="1"/>
              <a:t>Phys</a:t>
            </a:r>
            <a:r>
              <a:rPr lang="hu-HU" sz="700" dirty="0"/>
              <a:t>. </a:t>
            </a:r>
            <a:r>
              <a:rPr lang="hu-HU" sz="700" dirty="0" err="1"/>
              <a:t>Rev</a:t>
            </a:r>
            <a:r>
              <a:rPr lang="hu-HU" sz="700" dirty="0"/>
              <a:t> D </a:t>
            </a:r>
            <a:r>
              <a:rPr lang="hu-HU" sz="700" b="1" dirty="0"/>
              <a:t>93</a:t>
            </a:r>
            <a:r>
              <a:rPr lang="hu-HU" sz="700" dirty="0"/>
              <a:t>, 124074 (2016)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C45F661-0643-4EF8-BB4B-87FE76037D8F}"/>
              </a:ext>
            </a:extLst>
          </p:cNvPr>
          <p:cNvSpPr txBox="1"/>
          <p:nvPr/>
        </p:nvSpPr>
        <p:spPr>
          <a:xfrm>
            <a:off x="79368" y="3573016"/>
            <a:ext cx="912429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e</a:t>
            </a:r>
            <a:r>
              <a:rPr lang="hu-HU" baseline="-25000" dirty="0" err="1"/>
              <a:t>r</a:t>
            </a:r>
            <a:r>
              <a:rPr lang="hu-HU" dirty="0"/>
              <a:t>=0.1,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AC8D045F-63FA-495A-A12D-E473217E15AA}"/>
              </a:ext>
            </a:extLst>
          </p:cNvPr>
          <p:cNvSpPr txBox="1"/>
          <p:nvPr/>
        </p:nvSpPr>
        <p:spPr>
          <a:xfrm>
            <a:off x="81036" y="3964994"/>
            <a:ext cx="585417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ν</a:t>
            </a:r>
            <a:r>
              <a:rPr lang="hu-HU" dirty="0"/>
              <a:t>=1</a:t>
            </a:r>
          </a:p>
        </p:txBody>
      </p:sp>
      <p:sp>
        <p:nvSpPr>
          <p:cNvPr id="67" name="Téglalap 66">
            <a:extLst>
              <a:ext uri="{FF2B5EF4-FFF2-40B4-BE49-F238E27FC236}">
                <a16:creationId xmlns:a16="http://schemas.microsoft.com/office/drawing/2014/main" id="{7DA7932C-F097-4387-9E6C-ECE98D7F31C2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8C4BF4D-C3DD-46C2-894D-10E081B4D98C}"/>
              </a:ext>
            </a:extLst>
          </p:cNvPr>
          <p:cNvSpPr txBox="1"/>
          <p:nvPr/>
        </p:nvSpPr>
        <p:spPr>
          <a:xfrm>
            <a:off x="1049404" y="679789"/>
            <a:ext cx="1082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hu-HU" dirty="0">
                <a:sym typeface="Symbol" panose="05050102010706020507" pitchFamily="18" charset="2"/>
              </a:rPr>
              <a:t>19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A1CEB994-14D4-4791-A536-952ED502FA81}"/>
              </a:ext>
            </a:extLst>
          </p:cNvPr>
          <p:cNvSpPr txBox="1"/>
          <p:nvPr/>
        </p:nvSpPr>
        <p:spPr>
          <a:xfrm>
            <a:off x="1828019" y="3545892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E38671AC-017D-4DFF-9DDB-7DC84B338C95}"/>
              </a:ext>
            </a:extLst>
          </p:cNvPr>
          <p:cNvSpPr txBox="1"/>
          <p:nvPr/>
        </p:nvSpPr>
        <p:spPr>
          <a:xfrm>
            <a:off x="87411" y="3234462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822200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6ACF210A-4C79-4DBA-A2C6-C2AF6BF0F501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8DB5324-47A9-406B-895D-4816CEC64FD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36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Spin evolution with small eccentricity and spin parameter ratio</a:t>
            </a:r>
            <a:endParaRPr lang="en-US" sz="36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10B2532-67F9-45EC-BF32-7537F120A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-42204" y="1341328"/>
            <a:ext cx="9144000" cy="5040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696370A-70F6-4147-B92E-90A52C8B54FE}"/>
              </a:ext>
            </a:extLst>
          </p:cNvPr>
          <p:cNvSpPr txBox="1"/>
          <p:nvPr/>
        </p:nvSpPr>
        <p:spPr>
          <a:xfrm>
            <a:off x="77700" y="2234026"/>
            <a:ext cx="87235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</a:t>
            </a:r>
            <a:endParaRPr lang="en-US" sz="1600" b="1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D85DF8D-DDB6-4861-BA9D-9FFC4CCF11BF}"/>
              </a:ext>
            </a:extLst>
          </p:cNvPr>
          <p:cNvSpPr txBox="1"/>
          <p:nvPr/>
        </p:nvSpPr>
        <p:spPr>
          <a:xfrm>
            <a:off x="8036492" y="2167996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9EAFAEF-85DE-43E0-B5E4-7F04F3342BAE}"/>
              </a:ext>
            </a:extLst>
          </p:cNvPr>
          <p:cNvSpPr txBox="1"/>
          <p:nvPr/>
        </p:nvSpPr>
        <p:spPr>
          <a:xfrm>
            <a:off x="7963804" y="4646072"/>
            <a:ext cx="114486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</a:t>
            </a:r>
            <a:r>
              <a:rPr lang="hu-HU" sz="1600" b="1" dirty="0">
                <a:sym typeface="Symbol" panose="05050102010706020507" pitchFamily="18" charset="2"/>
              </a:rPr>
              <a:t>3</a:t>
            </a:r>
            <a:r>
              <a:rPr lang="el-GR" sz="1600" b="1" dirty="0">
                <a:sym typeface="Symbol" panose="05050102010706020507" pitchFamily="18" charset="2"/>
              </a:rPr>
              <a:t>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A3463DA-A502-4251-9D68-4B6F954824C4}"/>
              </a:ext>
            </a:extLst>
          </p:cNvPr>
          <p:cNvSpPr txBox="1"/>
          <p:nvPr/>
        </p:nvSpPr>
        <p:spPr>
          <a:xfrm>
            <a:off x="-24112" y="4746216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/2</a:t>
            </a:r>
            <a:endParaRPr lang="en-US" sz="1600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E9A2093-511F-489C-99DE-A9AD7E6A4865}"/>
              </a:ext>
            </a:extLst>
          </p:cNvPr>
          <p:cNvSpPr txBox="1"/>
          <p:nvPr/>
        </p:nvSpPr>
        <p:spPr>
          <a:xfrm>
            <a:off x="4209732" y="693857"/>
            <a:ext cx="1082348" cy="430887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hu-HU" dirty="0">
                <a:sym typeface="Symbol" panose="05050102010706020507" pitchFamily="18" charset="2"/>
              </a:rPr>
              <a:t>19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6670EC1-A12F-4931-8567-9C49FB4EF666}"/>
              </a:ext>
            </a:extLst>
          </p:cNvPr>
          <p:cNvSpPr txBox="1"/>
          <p:nvPr/>
        </p:nvSpPr>
        <p:spPr>
          <a:xfrm>
            <a:off x="3203848" y="724634"/>
            <a:ext cx="912429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e</a:t>
            </a:r>
            <a:r>
              <a:rPr lang="hu-HU" baseline="-25000" dirty="0" err="1"/>
              <a:t>r</a:t>
            </a:r>
            <a:r>
              <a:rPr lang="hu-HU" dirty="0"/>
              <a:t>=0.1,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786EF94-76D5-4547-84C8-BBB28931A266}"/>
              </a:ext>
            </a:extLst>
          </p:cNvPr>
          <p:cNvSpPr txBox="1"/>
          <p:nvPr/>
        </p:nvSpPr>
        <p:spPr>
          <a:xfrm>
            <a:off x="5426743" y="720832"/>
            <a:ext cx="585417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ν</a:t>
            </a:r>
            <a:r>
              <a:rPr lang="hu-HU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29728381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6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Contents</a:t>
            </a:r>
            <a:endParaRPr lang="en-US" sz="46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F208A4F-6EDF-4586-A16E-965D81D86858}"/>
              </a:ext>
            </a:extLst>
          </p:cNvPr>
          <p:cNvSpPr txBox="1"/>
          <p:nvPr/>
        </p:nvSpPr>
        <p:spPr>
          <a:xfrm>
            <a:off x="188013" y="764704"/>
            <a:ext cx="9136515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j-lt"/>
              </a:rPr>
              <a:t>Equations of motion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j-lt"/>
              </a:rPr>
              <a:t>Shape and angle variables, Chameleon orbits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j-lt"/>
              </a:rPr>
              <a:t>Secular evolution equations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j-lt"/>
              </a:rPr>
              <a:t>Spin angle dynamics an</a:t>
            </a:r>
            <a:r>
              <a:rPr lang="hu-HU" sz="2600" dirty="0">
                <a:solidFill>
                  <a:srgbClr val="002060"/>
                </a:solidFill>
                <a:latin typeface="+mj-lt"/>
              </a:rPr>
              <a:t>d</a:t>
            </a:r>
            <a:r>
              <a:rPr lang="en-US" sz="2600" dirty="0">
                <a:solidFill>
                  <a:srgbClr val="002060"/>
                </a:solidFill>
                <a:latin typeface="+mj-lt"/>
              </a:rPr>
              <a:t> Spin Flip-Flop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93C0711-0B11-4022-8B2D-AB20954C2628}"/>
              </a:ext>
            </a:extLst>
          </p:cNvPr>
          <p:cNvSpPr/>
          <p:nvPr/>
        </p:nvSpPr>
        <p:spPr>
          <a:xfrm>
            <a:off x="14514" y="6453336"/>
            <a:ext cx="9136516" cy="43204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2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6ACF210A-4C79-4DBA-A2C6-C2AF6BF0F501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8DB5324-47A9-406B-895D-4816CEC64FD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36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Spin evolution with small eccentricity and equal spin parameter</a:t>
            </a:r>
            <a:r>
              <a:rPr lang="hu-HU" sz="36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s</a:t>
            </a:r>
            <a:endParaRPr lang="en-US" sz="36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166BA48-BF8D-4A7D-A044-2A1E0AA43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5"/>
          <a:stretch/>
        </p:blipFill>
        <p:spPr>
          <a:xfrm>
            <a:off x="-22444" y="1150290"/>
            <a:ext cx="9101758" cy="537505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8210A52-BA25-4097-8D63-714A151015AC}"/>
              </a:ext>
            </a:extLst>
          </p:cNvPr>
          <p:cNvSpPr txBox="1"/>
          <p:nvPr/>
        </p:nvSpPr>
        <p:spPr>
          <a:xfrm>
            <a:off x="4438077" y="693857"/>
            <a:ext cx="825867" cy="430887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47C717-4139-4C29-9ACC-40116744814C}"/>
              </a:ext>
            </a:extLst>
          </p:cNvPr>
          <p:cNvSpPr txBox="1"/>
          <p:nvPr/>
        </p:nvSpPr>
        <p:spPr>
          <a:xfrm>
            <a:off x="3419872" y="724634"/>
            <a:ext cx="912429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e</a:t>
            </a:r>
            <a:r>
              <a:rPr lang="hu-HU" baseline="-25000" dirty="0" err="1"/>
              <a:t>r</a:t>
            </a:r>
            <a:r>
              <a:rPr lang="hu-HU" dirty="0"/>
              <a:t>=0.1,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01CE49F-9B78-42CC-8FA9-7D1254A84F0C}"/>
              </a:ext>
            </a:extLst>
          </p:cNvPr>
          <p:cNvSpPr txBox="1"/>
          <p:nvPr/>
        </p:nvSpPr>
        <p:spPr>
          <a:xfrm>
            <a:off x="35496" y="2198886"/>
            <a:ext cx="87235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</a:t>
            </a:r>
            <a:endParaRPr lang="en-US" sz="1600" b="1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32720A9-318E-4769-8045-A2BB1276F698}"/>
              </a:ext>
            </a:extLst>
          </p:cNvPr>
          <p:cNvSpPr txBox="1"/>
          <p:nvPr/>
        </p:nvSpPr>
        <p:spPr>
          <a:xfrm>
            <a:off x="8078696" y="2082334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624B2EC-2315-4371-A85F-33522188F002}"/>
              </a:ext>
            </a:extLst>
          </p:cNvPr>
          <p:cNvSpPr txBox="1"/>
          <p:nvPr/>
        </p:nvSpPr>
        <p:spPr>
          <a:xfrm>
            <a:off x="8062280" y="4625000"/>
            <a:ext cx="1080745" cy="323165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500" b="1" dirty="0"/>
              <a:t>Δ</a:t>
            </a:r>
            <a:r>
              <a:rPr lang="el-GR" sz="1500" b="1" dirty="0">
                <a:sym typeface="Symbol" panose="05050102010706020507" pitchFamily="18" charset="2"/>
              </a:rPr>
              <a:t></a:t>
            </a:r>
            <a:r>
              <a:rPr lang="hu-HU" sz="1500" b="1" dirty="0">
                <a:sym typeface="Symbol" panose="05050102010706020507" pitchFamily="18" charset="2"/>
              </a:rPr>
              <a:t>(0)</a:t>
            </a:r>
            <a:r>
              <a:rPr lang="el-GR" sz="1500" b="1" dirty="0">
                <a:sym typeface="Symbol" panose="05050102010706020507" pitchFamily="18" charset="2"/>
              </a:rPr>
              <a:t></a:t>
            </a:r>
            <a:r>
              <a:rPr lang="hu-HU" sz="1500" b="1" dirty="0">
                <a:sym typeface="Symbol" panose="05050102010706020507" pitchFamily="18" charset="2"/>
              </a:rPr>
              <a:t>3</a:t>
            </a:r>
            <a:r>
              <a:rPr lang="el-GR" sz="1500" b="1" dirty="0">
                <a:sym typeface="Symbol" panose="05050102010706020507" pitchFamily="18" charset="2"/>
              </a:rPr>
              <a:t></a:t>
            </a:r>
            <a:r>
              <a:rPr lang="hu-HU" sz="1500" b="1" dirty="0">
                <a:sym typeface="Symbol" panose="05050102010706020507" pitchFamily="18" charset="2"/>
              </a:rPr>
              <a:t>/4</a:t>
            </a:r>
            <a:endParaRPr lang="en-US" sz="1500" b="1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1426192-48C3-4C91-8A49-581F307E03E5}"/>
              </a:ext>
            </a:extLst>
          </p:cNvPr>
          <p:cNvSpPr txBox="1"/>
          <p:nvPr/>
        </p:nvSpPr>
        <p:spPr>
          <a:xfrm>
            <a:off x="-24112" y="4739212"/>
            <a:ext cx="984565" cy="323165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500" b="1" dirty="0"/>
              <a:t>Δ</a:t>
            </a:r>
            <a:r>
              <a:rPr lang="el-GR" sz="1500" b="1" dirty="0">
                <a:sym typeface="Symbol" panose="05050102010706020507" pitchFamily="18" charset="2"/>
              </a:rPr>
              <a:t></a:t>
            </a:r>
            <a:r>
              <a:rPr lang="hu-HU" sz="1500" b="1" dirty="0">
                <a:sym typeface="Symbol" panose="05050102010706020507" pitchFamily="18" charset="2"/>
              </a:rPr>
              <a:t>(0)</a:t>
            </a:r>
            <a:r>
              <a:rPr lang="el-GR" sz="1500" b="1" dirty="0">
                <a:sym typeface="Symbol" panose="05050102010706020507" pitchFamily="18" charset="2"/>
              </a:rPr>
              <a:t></a:t>
            </a:r>
            <a:r>
              <a:rPr lang="hu-HU" sz="1500" b="1" dirty="0">
                <a:sym typeface="Symbol" panose="05050102010706020507" pitchFamily="18" charset="2"/>
              </a:rPr>
              <a:t>/2</a:t>
            </a:r>
            <a:endParaRPr lang="en-US" sz="15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015B643-8343-4472-8696-3BD991FE2EA4}"/>
              </a:ext>
            </a:extLst>
          </p:cNvPr>
          <p:cNvSpPr txBox="1"/>
          <p:nvPr/>
        </p:nvSpPr>
        <p:spPr>
          <a:xfrm>
            <a:off x="5354735" y="722500"/>
            <a:ext cx="585417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ν</a:t>
            </a:r>
            <a:r>
              <a:rPr lang="hu-HU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1618009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315BC7D-D734-4BF6-9072-C85F4294411A}"/>
              </a:ext>
            </a:extLst>
          </p:cNvPr>
          <p:cNvSpPr txBox="1"/>
          <p:nvPr/>
        </p:nvSpPr>
        <p:spPr>
          <a:xfrm>
            <a:off x="5220072" y="1440912"/>
            <a:ext cx="365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+mj-lt"/>
              </a:rPr>
              <a:t>Period of the Flip-Flop effect</a:t>
            </a:r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41B702FB-5488-42FB-B9CB-BDC74E6CADDC}"/>
              </a:ext>
            </a:extLst>
          </p:cNvPr>
          <p:cNvGrpSpPr/>
          <p:nvPr/>
        </p:nvGrpSpPr>
        <p:grpSpPr>
          <a:xfrm>
            <a:off x="14514" y="2415827"/>
            <a:ext cx="4314156" cy="3111836"/>
            <a:chOff x="14514" y="603464"/>
            <a:chExt cx="4314156" cy="3111836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709B412D-44FC-4F60-9472-0E7691637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" y="692486"/>
              <a:ext cx="4280454" cy="3022814"/>
            </a:xfrm>
            <a:prstGeom prst="rect">
              <a:avLst/>
            </a:prstGeom>
          </p:spPr>
        </p:pic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4C8EEDFC-2443-4570-A98F-254873070FCC}"/>
                </a:ext>
              </a:extLst>
            </p:cNvPr>
            <p:cNvSpPr txBox="1"/>
            <p:nvPr/>
          </p:nvSpPr>
          <p:spPr>
            <a:xfrm>
              <a:off x="3581350" y="603464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(in degree)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CE09D9A1-749E-4E58-A44A-57B77D012F17}"/>
                </a:ext>
              </a:extLst>
            </p:cNvPr>
            <p:cNvSpPr txBox="1"/>
            <p:nvPr/>
          </p:nvSpPr>
          <p:spPr>
            <a:xfrm>
              <a:off x="3336732" y="694789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/>
                <a:t>Δκ</a:t>
              </a:r>
              <a:r>
                <a:rPr lang="hu-HU" sz="1600" baseline="-25000" dirty="0"/>
                <a:t>2</a:t>
              </a:r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6C978E4B-2FBF-4937-9242-59A0AC7E9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2" y="2204864"/>
            <a:ext cx="4573034" cy="371641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E74BDDC7-637D-4A1E-AF95-8306B1A390F0}"/>
              </a:ext>
            </a:extLst>
          </p:cNvPr>
          <p:cNvSpPr txBox="1"/>
          <p:nvPr/>
        </p:nvSpPr>
        <p:spPr>
          <a:xfrm>
            <a:off x="416364" y="1462552"/>
            <a:ext cx="365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+mj-lt"/>
              </a:rPr>
              <a:t>Magnitude of the Flip-Flop effect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069AAD4B-B0E2-491D-ADED-002FE006EDDE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Effects of eccentricity</a:t>
            </a:r>
            <a:endParaRPr lang="en-US" sz="42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A1A45EB-B704-4CBB-A5D4-0FF01DC20192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E3A136D-0465-44A2-9DA5-B1C512C2D503}"/>
              </a:ext>
            </a:extLst>
          </p:cNvPr>
          <p:cNvSpPr txBox="1"/>
          <p:nvPr/>
        </p:nvSpPr>
        <p:spPr>
          <a:xfrm>
            <a:off x="3709572" y="701782"/>
            <a:ext cx="1250663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l-GR" dirty="0">
                <a:sym typeface="Symbol" panose="05050102010706020507" pitchFamily="18" charset="2"/>
              </a:rPr>
              <a:t></a:t>
            </a:r>
            <a:r>
              <a:rPr lang="hu-HU" dirty="0">
                <a:sym typeface="Symbol" panose="05050102010706020507" pitchFamily="18" charset="2"/>
              </a:rPr>
              <a:t>(0)</a:t>
            </a:r>
            <a:r>
              <a:rPr lang="el-GR" dirty="0">
                <a:sym typeface="Symbol" panose="05050102010706020507" pitchFamily="18" charset="2"/>
              </a:rPr>
              <a:t></a:t>
            </a:r>
            <a:r>
              <a:rPr lang="hu-HU" dirty="0">
                <a:sym typeface="Symbol" panose="05050102010706020507" pitchFamily="18" charset="2"/>
              </a:rPr>
              <a:t>/2</a:t>
            </a:r>
            <a:endParaRPr lang="en-US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55EB6A7-AC60-4188-A015-85C66C995206}"/>
              </a:ext>
            </a:extLst>
          </p:cNvPr>
          <p:cNvSpPr txBox="1"/>
          <p:nvPr/>
        </p:nvSpPr>
        <p:spPr>
          <a:xfrm>
            <a:off x="5019784" y="706764"/>
            <a:ext cx="585417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ν</a:t>
            </a:r>
            <a:r>
              <a:rPr lang="hu-HU" dirty="0"/>
              <a:t>=1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F9F3339B-5E6F-406E-B9F4-092E8F1C7901}"/>
              </a:ext>
            </a:extLst>
          </p:cNvPr>
          <p:cNvSpPr txBox="1"/>
          <p:nvPr/>
        </p:nvSpPr>
        <p:spPr>
          <a:xfrm>
            <a:off x="2581684" y="692696"/>
            <a:ext cx="1082348" cy="430887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hu-HU" dirty="0">
                <a:sym typeface="Symbol" panose="05050102010706020507" pitchFamily="18" charset="2"/>
              </a:rPr>
              <a:t>19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4B86323D-833F-42B0-B169-D09C7626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92697"/>
            <a:ext cx="1250663" cy="447164"/>
          </a:xfrm>
          <a:prstGeom prst="rect">
            <a:avLst/>
          </a:prstGeom>
          <a:ln w="25400">
            <a:solidFill>
              <a:srgbClr val="CC0000"/>
            </a:solidFill>
          </a:ln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B54A8BA6-70CF-415D-8BC7-D69B0F95B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53" y="759359"/>
            <a:ext cx="1486739" cy="365385"/>
          </a:xfrm>
          <a:prstGeom prst="rect">
            <a:avLst/>
          </a:prstGeom>
          <a:ln w="25400">
            <a:solidFill>
              <a:srgbClr val="CC6600"/>
            </a:solidFill>
          </a:ln>
        </p:spPr>
      </p:pic>
    </p:spTree>
    <p:extLst>
      <p:ext uri="{BB962C8B-B14F-4D97-AF65-F5344CB8AC3E}">
        <p14:creationId xmlns:p14="http://schemas.microsoft.com/office/powerpoint/2010/main" val="12302484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hu-HU" sz="42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(</a:t>
            </a:r>
            <a:r>
              <a:rPr lang="hu-HU" sz="36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e)</a:t>
            </a:r>
            <a:r>
              <a:rPr lang="hu-HU" sz="42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LISA</a:t>
            </a:r>
            <a:endParaRPr lang="en-US" sz="42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0EC8F84-6989-4E01-8C03-A652869F0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0936"/>
            <a:ext cx="4964965" cy="3350796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BC8D99DB-6B1D-40DA-AEB5-43C3DD179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r="-23831"/>
          <a:stretch/>
        </p:blipFill>
        <p:spPr>
          <a:xfrm>
            <a:off x="107504" y="4091140"/>
            <a:ext cx="3754354" cy="72065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7860FC4E-CBF4-48C0-9DEF-52350D3E5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1" y="5568870"/>
            <a:ext cx="2120656" cy="46296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E1264F38-DCEE-400A-987D-6D772E99F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4" y="6062384"/>
            <a:ext cx="1967580" cy="462960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15A2EA07-A374-45A4-8576-B10527E9C508}"/>
              </a:ext>
            </a:extLst>
          </p:cNvPr>
          <p:cNvSpPr txBox="1"/>
          <p:nvPr/>
        </p:nvSpPr>
        <p:spPr>
          <a:xfrm>
            <a:off x="21428" y="3803108"/>
            <a:ext cx="3539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GW </a:t>
            </a:r>
            <a:r>
              <a:rPr lang="en-US">
                <a:latin typeface="+mj-lt"/>
              </a:rPr>
              <a:t>frequency</a:t>
            </a:r>
            <a:r>
              <a:rPr lang="en-US"/>
              <a:t> – PN parameter:</a:t>
            </a:r>
          </a:p>
        </p:txBody>
      </p: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A1E4B41C-AB7D-4E84-9845-3A6C90381039}"/>
              </a:ext>
            </a:extLst>
          </p:cNvPr>
          <p:cNvCxnSpPr/>
          <p:nvPr/>
        </p:nvCxnSpPr>
        <p:spPr>
          <a:xfrm>
            <a:off x="2397917" y="5829304"/>
            <a:ext cx="37906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749ADC78-8FD1-4A50-AD49-E924E4FF0F10}"/>
              </a:ext>
            </a:extLst>
          </p:cNvPr>
          <p:cNvCxnSpPr/>
          <p:nvPr/>
        </p:nvCxnSpPr>
        <p:spPr>
          <a:xfrm>
            <a:off x="2406806" y="6319292"/>
            <a:ext cx="37906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DD776FF9-14D6-4472-A20B-3F85DADFDD92}"/>
              </a:ext>
            </a:extLst>
          </p:cNvPr>
          <p:cNvSpPr txBox="1"/>
          <p:nvPr/>
        </p:nvSpPr>
        <p:spPr>
          <a:xfrm>
            <a:off x="5225867" y="3706288"/>
            <a:ext cx="43866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+mj-lt"/>
              </a:rPr>
              <a:t>The time spent between these frequencies:</a:t>
            </a:r>
          </a:p>
        </p:txBody>
      </p:sp>
      <p:pic>
        <p:nvPicPr>
          <p:cNvPr id="41" name="Kép 40">
            <a:extLst>
              <a:ext uri="{FF2B5EF4-FFF2-40B4-BE49-F238E27FC236}">
                <a16:creationId xmlns:a16="http://schemas.microsoft.com/office/drawing/2014/main" id="{670EF10D-AAB8-415E-A62B-A97ED56C6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8323"/>
            <a:ext cx="2568366" cy="382071"/>
          </a:xfrm>
          <a:prstGeom prst="rect">
            <a:avLst/>
          </a:prstGeom>
        </p:spPr>
      </p:pic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6B0DCFE7-2C6F-4537-95F6-127BD239866C}"/>
              </a:ext>
            </a:extLst>
          </p:cNvPr>
          <p:cNvCxnSpPr>
            <a:cxnSpLocks/>
          </p:cNvCxnSpPr>
          <p:nvPr/>
        </p:nvCxnSpPr>
        <p:spPr>
          <a:xfrm>
            <a:off x="6084168" y="5117053"/>
            <a:ext cx="0" cy="4951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E6AF047F-B515-44AD-A614-86D546E180C6}"/>
              </a:ext>
            </a:extLst>
          </p:cNvPr>
          <p:cNvSpPr txBox="1"/>
          <p:nvPr/>
        </p:nvSpPr>
        <p:spPr>
          <a:xfrm>
            <a:off x="2609499" y="973789"/>
            <a:ext cx="3153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CJ Moore, RH Cole, CPL Berry, CQG </a:t>
            </a:r>
            <a:r>
              <a:rPr lang="hu-HU" sz="1000" b="1" dirty="0"/>
              <a:t>32</a:t>
            </a:r>
            <a:r>
              <a:rPr lang="hu-HU" sz="1000" dirty="0"/>
              <a:t>, 015014 (2015)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5106115-A7CB-4845-BD75-04C51F89A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1" y="4969029"/>
            <a:ext cx="1573421" cy="56256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F7E486E-B83F-47A7-A09C-61F0D3F97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11312"/>
            <a:ext cx="3754354" cy="100186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DBDAE8E-3FF9-4BB6-8838-8786487A4D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3" y="5613699"/>
            <a:ext cx="1486739" cy="36538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1EE3F05-BC1D-41FF-BAC3-851C5A81D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68" y="6093123"/>
            <a:ext cx="1518123" cy="40823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7A41BCC9-42FF-48F3-A4C3-1C93510E0002}"/>
              </a:ext>
            </a:extLst>
          </p:cNvPr>
          <p:cNvSpPr txBox="1"/>
          <p:nvPr/>
        </p:nvSpPr>
        <p:spPr>
          <a:xfrm>
            <a:off x="5470862" y="5754133"/>
            <a:ext cx="196756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sym typeface="Symbol" panose="05050102010706020507" pitchFamily="18" charset="2"/>
              </a:rPr>
              <a:t>Δ </a:t>
            </a:r>
            <a:r>
              <a:rPr lang="en-US" sz="2600"/>
              <a:t> 4.3 years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7014C938-3A3A-474D-94B6-80CD64BADCF3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764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539705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Effects of quadrupole parameter 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C712E0B-5222-4D93-8A29-8A8029022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14" y="719758"/>
            <a:ext cx="4286250" cy="1943812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C2E1C43-9326-460F-B54B-9114E0DD6DBB}"/>
              </a:ext>
            </a:extLst>
          </p:cNvPr>
          <p:cNvGrpSpPr/>
          <p:nvPr/>
        </p:nvGrpSpPr>
        <p:grpSpPr>
          <a:xfrm>
            <a:off x="2267744" y="3018342"/>
            <a:ext cx="5006877" cy="3534906"/>
            <a:chOff x="0" y="3018342"/>
            <a:chExt cx="5006877" cy="3534906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17C57F2E-AF31-47D2-AB7D-00892867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18342"/>
              <a:ext cx="5006877" cy="3534906"/>
            </a:xfrm>
            <a:prstGeom prst="rect">
              <a:avLst/>
            </a:prstGeom>
          </p:spPr>
        </p:pic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DD6AE4B6-C66D-4123-B22F-0184BC6397BD}"/>
                </a:ext>
              </a:extLst>
            </p:cNvPr>
            <p:cNvSpPr/>
            <p:nvPr/>
          </p:nvSpPr>
          <p:spPr>
            <a:xfrm>
              <a:off x="2311616" y="6307188"/>
              <a:ext cx="576064" cy="232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0ACDB5CD-CDD7-46E7-8BC8-A34202C55CB3}"/>
              </a:ext>
            </a:extLst>
          </p:cNvPr>
          <p:cNvSpPr txBox="1"/>
          <p:nvPr/>
        </p:nvSpPr>
        <p:spPr>
          <a:xfrm>
            <a:off x="6453480" y="3069780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(in </a:t>
            </a:r>
            <a:r>
              <a:rPr lang="en-US" sz="1000" dirty="0"/>
              <a:t>degree</a:t>
            </a:r>
            <a:r>
              <a:rPr lang="hu-HU" sz="1000" dirty="0"/>
              <a:t>)</a:t>
            </a:r>
            <a:endParaRPr lang="en-US" sz="1000" dirty="0"/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1175A488-0259-4663-9FC8-7A0C61E1A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61" y="2651660"/>
            <a:ext cx="2242403" cy="400109"/>
          </a:xfrm>
          <a:prstGeom prst="rect">
            <a:avLst/>
          </a:prstGeom>
          <a:ln>
            <a:solidFill>
              <a:srgbClr val="FFD85D"/>
            </a:solidFill>
          </a:ln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0D41D741-0EA8-438C-BFF9-BDA387CCD3A9}"/>
              </a:ext>
            </a:extLst>
          </p:cNvPr>
          <p:cNvSpPr txBox="1"/>
          <p:nvPr/>
        </p:nvSpPr>
        <p:spPr>
          <a:xfrm>
            <a:off x="5273552" y="938216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=w(EOS,M)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34B0BC15-426E-4E52-A06D-487E55ECD71B}"/>
              </a:ext>
            </a:extLst>
          </p:cNvPr>
          <p:cNvSpPr txBox="1"/>
          <p:nvPr/>
        </p:nvSpPr>
        <p:spPr>
          <a:xfrm>
            <a:off x="2670622" y="533932"/>
            <a:ext cx="426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WG </a:t>
            </a:r>
            <a:r>
              <a:rPr lang="hu-HU" sz="1400" dirty="0" err="1"/>
              <a:t>Laarakers</a:t>
            </a:r>
            <a:r>
              <a:rPr lang="hu-HU" sz="1400" dirty="0"/>
              <a:t>, E Poisson, </a:t>
            </a:r>
            <a:r>
              <a:rPr lang="hu-HU" sz="1400" dirty="0" err="1"/>
              <a:t>Astrophys</a:t>
            </a:r>
            <a:r>
              <a:rPr lang="hu-HU" sz="1400" dirty="0"/>
              <a:t>. J. </a:t>
            </a:r>
            <a:r>
              <a:rPr lang="hu-HU" sz="1400" b="1" dirty="0"/>
              <a:t>512</a:t>
            </a:r>
            <a:r>
              <a:rPr lang="hu-HU" sz="1400" dirty="0"/>
              <a:t>, 282 (1998)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98D3C0CA-EB55-483C-938C-0DF32833D34A}"/>
              </a:ext>
            </a:extLst>
          </p:cNvPr>
          <p:cNvSpPr txBox="1"/>
          <p:nvPr/>
        </p:nvSpPr>
        <p:spPr>
          <a:xfrm>
            <a:off x="2292001" y="2636912"/>
            <a:ext cx="912429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e</a:t>
            </a:r>
            <a:r>
              <a:rPr lang="hu-HU" baseline="-25000" dirty="0" err="1"/>
              <a:t>r</a:t>
            </a:r>
            <a:r>
              <a:rPr lang="hu-HU" dirty="0"/>
              <a:t>=0.1,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40042DD-5FD3-4347-A206-1717F593C83A}"/>
              </a:ext>
            </a:extLst>
          </p:cNvPr>
          <p:cNvSpPr txBox="1"/>
          <p:nvPr/>
        </p:nvSpPr>
        <p:spPr>
          <a:xfrm>
            <a:off x="6025314" y="3053224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Δκ</a:t>
            </a:r>
            <a:r>
              <a:rPr lang="hu-HU" baseline="-25000" dirty="0"/>
              <a:t>2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6ACF210A-4C79-4DBA-A2C6-C2AF6BF0F501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D96FD8A-DBE3-4B49-A747-B86041C9B09A}"/>
              </a:ext>
            </a:extLst>
          </p:cNvPr>
          <p:cNvSpPr txBox="1"/>
          <p:nvPr/>
        </p:nvSpPr>
        <p:spPr>
          <a:xfrm>
            <a:off x="5470525" y="2621176"/>
            <a:ext cx="1082348" cy="430887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hu-HU" dirty="0">
                <a:sym typeface="Symbol" panose="05050102010706020507" pitchFamily="18" charset="2"/>
              </a:rPr>
              <a:t>19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560526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539705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38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Effects of quadrupole parameter (small spin parameter ratio) </a:t>
            </a:r>
            <a:endParaRPr lang="en-US" sz="38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6ACF210A-4C79-4DBA-A2C6-C2AF6BF0F501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59C4BB7-7010-4301-BA6F-EDC88B514B3F}"/>
              </a:ext>
            </a:extLst>
          </p:cNvPr>
          <p:cNvGrpSpPr/>
          <p:nvPr/>
        </p:nvGrpSpPr>
        <p:grpSpPr>
          <a:xfrm>
            <a:off x="138324" y="985220"/>
            <a:ext cx="9144000" cy="5468116"/>
            <a:chOff x="0" y="462604"/>
            <a:chExt cx="9144000" cy="5468116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A0E3EA1A-03C6-4786-B779-86E4A5888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89"/>
            <a:stretch/>
          </p:blipFill>
          <p:spPr>
            <a:xfrm>
              <a:off x="0" y="530720"/>
              <a:ext cx="9144000" cy="5400000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598F6C82-1D83-4D75-AC5B-3C8170E74985}"/>
                </a:ext>
              </a:extLst>
            </p:cNvPr>
            <p:cNvSpPr txBox="1"/>
            <p:nvPr/>
          </p:nvSpPr>
          <p:spPr>
            <a:xfrm>
              <a:off x="3590814" y="475004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(in degree)</a:t>
              </a:r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DAD42A6C-A323-48DA-AC5E-FF5FA264B004}"/>
                </a:ext>
              </a:extLst>
            </p:cNvPr>
            <p:cNvSpPr txBox="1"/>
            <p:nvPr/>
          </p:nvSpPr>
          <p:spPr>
            <a:xfrm>
              <a:off x="3303992" y="495989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/>
                <a:t>Δκ</a:t>
              </a:r>
              <a:r>
                <a:rPr lang="hu-HU" sz="1600" baseline="-25000" dirty="0"/>
                <a:t>2</a:t>
              </a: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908F492F-6F97-4EED-9CAE-589752F51DE5}"/>
                </a:ext>
              </a:extLst>
            </p:cNvPr>
            <p:cNvSpPr txBox="1"/>
            <p:nvPr/>
          </p:nvSpPr>
          <p:spPr>
            <a:xfrm>
              <a:off x="3634686" y="3109997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(in degree)</a:t>
              </a: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957C29AF-6895-4DD2-BAE3-C30B82F9F504}"/>
                </a:ext>
              </a:extLst>
            </p:cNvPr>
            <p:cNvSpPr txBox="1"/>
            <p:nvPr/>
          </p:nvSpPr>
          <p:spPr>
            <a:xfrm>
              <a:off x="3347864" y="3130982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/>
                <a:t>Δκ</a:t>
              </a:r>
              <a:r>
                <a:rPr lang="hu-HU" sz="1600" baseline="-25000" dirty="0"/>
                <a:t>2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149AB449-4D33-4BD8-B5E0-441CF8F0EFE2}"/>
                </a:ext>
              </a:extLst>
            </p:cNvPr>
            <p:cNvSpPr txBox="1"/>
            <p:nvPr/>
          </p:nvSpPr>
          <p:spPr>
            <a:xfrm>
              <a:off x="7425080" y="462604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(in degree)</a:t>
              </a: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3562FD87-DF3F-4608-8315-36C2C35BBF31}"/>
                </a:ext>
              </a:extLst>
            </p:cNvPr>
            <p:cNvSpPr txBox="1"/>
            <p:nvPr/>
          </p:nvSpPr>
          <p:spPr>
            <a:xfrm>
              <a:off x="7138258" y="469521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/>
                <a:t>Δκ</a:t>
              </a:r>
              <a:r>
                <a:rPr lang="hu-HU" sz="1600" baseline="-25000" dirty="0"/>
                <a:t>2</a:t>
              </a:r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1C8871B6-061F-4EA9-9235-0BDB2F3FC79F}"/>
                </a:ext>
              </a:extLst>
            </p:cNvPr>
            <p:cNvSpPr txBox="1"/>
            <p:nvPr/>
          </p:nvSpPr>
          <p:spPr>
            <a:xfrm>
              <a:off x="7381208" y="3127401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(in degree)</a:t>
              </a:r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BC20F55F-4E55-44B1-A2AC-2A789682A3FA}"/>
                </a:ext>
              </a:extLst>
            </p:cNvPr>
            <p:cNvSpPr txBox="1"/>
            <p:nvPr/>
          </p:nvSpPr>
          <p:spPr>
            <a:xfrm>
              <a:off x="7094386" y="3148386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/>
                <a:t>Δκ</a:t>
              </a:r>
              <a:r>
                <a:rPr lang="hu-HU" sz="1600" baseline="-25000" dirty="0"/>
                <a:t>2</a:t>
              </a:r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DEEEEED-3AC4-4155-876B-05FFF5F3DA8C}"/>
              </a:ext>
            </a:extLst>
          </p:cNvPr>
          <p:cNvSpPr txBox="1"/>
          <p:nvPr/>
        </p:nvSpPr>
        <p:spPr>
          <a:xfrm>
            <a:off x="4006029" y="547012"/>
            <a:ext cx="1082348" cy="430887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hu-HU" dirty="0">
                <a:sym typeface="Symbol" panose="05050102010706020507" pitchFamily="18" charset="2"/>
              </a:rPr>
              <a:t>19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62F460C-1DFE-49E2-9D79-5F443F73AB08}"/>
              </a:ext>
            </a:extLst>
          </p:cNvPr>
          <p:cNvSpPr txBox="1"/>
          <p:nvPr/>
        </p:nvSpPr>
        <p:spPr>
          <a:xfrm>
            <a:off x="2987824" y="563721"/>
            <a:ext cx="912429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e</a:t>
            </a:r>
            <a:r>
              <a:rPr lang="hu-HU" baseline="-25000" dirty="0" err="1"/>
              <a:t>r</a:t>
            </a:r>
            <a:r>
              <a:rPr lang="hu-HU" dirty="0"/>
              <a:t>=0.1,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4A4DA2E-F9F2-45E9-96E5-8C415C0BE4EC}"/>
              </a:ext>
            </a:extLst>
          </p:cNvPr>
          <p:cNvSpPr txBox="1"/>
          <p:nvPr/>
        </p:nvSpPr>
        <p:spPr>
          <a:xfrm>
            <a:off x="65300" y="2067270"/>
            <a:ext cx="87235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</a:t>
            </a:r>
            <a:endParaRPr lang="en-US" sz="1600" b="1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7C4B596-0A33-4ADF-B966-E31C72611F4A}"/>
              </a:ext>
            </a:extLst>
          </p:cNvPr>
          <p:cNvSpPr txBox="1"/>
          <p:nvPr/>
        </p:nvSpPr>
        <p:spPr>
          <a:xfrm>
            <a:off x="8024092" y="2001240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75335F0-87A8-4587-8496-6A4676F650E3}"/>
              </a:ext>
            </a:extLst>
          </p:cNvPr>
          <p:cNvSpPr txBox="1"/>
          <p:nvPr/>
        </p:nvSpPr>
        <p:spPr>
          <a:xfrm>
            <a:off x="7965472" y="4479316"/>
            <a:ext cx="114486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</a:t>
            </a:r>
            <a:r>
              <a:rPr lang="hu-HU" sz="1600" b="1" dirty="0">
                <a:sym typeface="Symbol" panose="05050102010706020507" pitchFamily="18" charset="2"/>
              </a:rPr>
              <a:t>3</a:t>
            </a:r>
            <a:r>
              <a:rPr lang="el-GR" sz="1600" b="1" dirty="0">
                <a:sym typeface="Symbol" panose="05050102010706020507" pitchFamily="18" charset="2"/>
              </a:rPr>
              <a:t>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0D14DA6F-AA78-4727-BCD3-734ED8F50463}"/>
              </a:ext>
            </a:extLst>
          </p:cNvPr>
          <p:cNvSpPr txBox="1"/>
          <p:nvPr/>
        </p:nvSpPr>
        <p:spPr>
          <a:xfrm>
            <a:off x="15403" y="4579460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/2</a:t>
            </a:r>
            <a:endParaRPr lang="en-US" sz="1600" b="1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C191BB2E-3C79-4243-BFC4-DE7F76E64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0" y="568608"/>
            <a:ext cx="2058736" cy="400109"/>
          </a:xfrm>
          <a:prstGeom prst="rect">
            <a:avLst/>
          </a:prstGeom>
          <a:ln>
            <a:solidFill>
              <a:srgbClr val="FFD85D"/>
            </a:solidFill>
          </a:ln>
        </p:spPr>
      </p:pic>
    </p:spTree>
    <p:extLst>
      <p:ext uri="{BB962C8B-B14F-4D97-AF65-F5344CB8AC3E}">
        <p14:creationId xmlns:p14="http://schemas.microsoft.com/office/powerpoint/2010/main" val="2522346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539705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38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Effects of quadrupole parameter (equal spin parameters) </a:t>
            </a:r>
            <a:endParaRPr lang="en-US" sz="38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6ACF210A-4C79-4DBA-A2C6-C2AF6BF0F501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42543C4-E8AE-4BDE-8333-5E98CC0E4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2"/>
          <a:stretch/>
        </p:blipFill>
        <p:spPr>
          <a:xfrm>
            <a:off x="0" y="1305344"/>
            <a:ext cx="9144000" cy="5220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BB36602-E9E1-46D5-94D7-2218804FF831}"/>
              </a:ext>
            </a:extLst>
          </p:cNvPr>
          <p:cNvSpPr txBox="1"/>
          <p:nvPr/>
        </p:nvSpPr>
        <p:spPr>
          <a:xfrm>
            <a:off x="3590814" y="113319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(in degree)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1D7D288-F5E5-45F8-BF9E-D5BEDF5A4203}"/>
              </a:ext>
            </a:extLst>
          </p:cNvPr>
          <p:cNvSpPr txBox="1"/>
          <p:nvPr/>
        </p:nvSpPr>
        <p:spPr>
          <a:xfrm>
            <a:off x="3303992" y="1154177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Δκ</a:t>
            </a:r>
            <a:r>
              <a:rPr lang="hu-HU" sz="1600" baseline="-25000" dirty="0"/>
              <a:t>2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830C5FD-03B4-43D4-A8AA-532325F858A5}"/>
              </a:ext>
            </a:extLst>
          </p:cNvPr>
          <p:cNvSpPr txBox="1"/>
          <p:nvPr/>
        </p:nvSpPr>
        <p:spPr>
          <a:xfrm>
            <a:off x="7353072" y="113319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(in degree)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618DF16-BE53-45FD-A5A5-EE73F1C881A9}"/>
              </a:ext>
            </a:extLst>
          </p:cNvPr>
          <p:cNvSpPr txBox="1"/>
          <p:nvPr/>
        </p:nvSpPr>
        <p:spPr>
          <a:xfrm>
            <a:off x="7066250" y="1154177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Δκ</a:t>
            </a:r>
            <a:r>
              <a:rPr lang="hu-HU" sz="1600" baseline="-25000" dirty="0"/>
              <a:t>2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0EB571C-701A-45C8-A084-BA2059955CF2}"/>
              </a:ext>
            </a:extLst>
          </p:cNvPr>
          <p:cNvSpPr txBox="1"/>
          <p:nvPr/>
        </p:nvSpPr>
        <p:spPr>
          <a:xfrm>
            <a:off x="3604882" y="3713080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(in degree)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FC38DD8-75DF-4D2C-A796-5CFDCE140BC7}"/>
              </a:ext>
            </a:extLst>
          </p:cNvPr>
          <p:cNvSpPr txBox="1"/>
          <p:nvPr/>
        </p:nvSpPr>
        <p:spPr>
          <a:xfrm>
            <a:off x="3318060" y="3734065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Δκ</a:t>
            </a:r>
            <a:r>
              <a:rPr lang="hu-HU" sz="1600" baseline="-25000" dirty="0"/>
              <a:t>2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9DF1830-30A6-46F8-B1EA-906047E9662E}"/>
              </a:ext>
            </a:extLst>
          </p:cNvPr>
          <p:cNvSpPr txBox="1"/>
          <p:nvPr/>
        </p:nvSpPr>
        <p:spPr>
          <a:xfrm>
            <a:off x="7281064" y="3724313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(in degree)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4821021-D4C2-4435-B3BE-6830376EC297}"/>
              </a:ext>
            </a:extLst>
          </p:cNvPr>
          <p:cNvSpPr txBox="1"/>
          <p:nvPr/>
        </p:nvSpPr>
        <p:spPr>
          <a:xfrm>
            <a:off x="6994242" y="3745298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Δκ</a:t>
            </a:r>
            <a:r>
              <a:rPr lang="hu-HU" sz="1600" baseline="-25000" dirty="0"/>
              <a:t>2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D9B1189-8B3E-48D4-A495-30970A547046}"/>
              </a:ext>
            </a:extLst>
          </p:cNvPr>
          <p:cNvSpPr txBox="1"/>
          <p:nvPr/>
        </p:nvSpPr>
        <p:spPr>
          <a:xfrm>
            <a:off x="2637877" y="561080"/>
            <a:ext cx="825867" cy="430887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endParaRPr lang="en-US" sz="22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F5D56FD-2552-4B8F-ABAB-F36633559018}"/>
              </a:ext>
            </a:extLst>
          </p:cNvPr>
          <p:cNvSpPr txBox="1"/>
          <p:nvPr/>
        </p:nvSpPr>
        <p:spPr>
          <a:xfrm>
            <a:off x="1619672" y="577789"/>
            <a:ext cx="912429" cy="400110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e</a:t>
            </a:r>
            <a:r>
              <a:rPr lang="hu-HU" baseline="-25000" dirty="0" err="1"/>
              <a:t>r</a:t>
            </a:r>
            <a:r>
              <a:rPr lang="hu-HU" dirty="0"/>
              <a:t>=0.1,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8C634B26-3453-4122-A84F-075A4AFA3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30" y="582676"/>
            <a:ext cx="2058736" cy="400109"/>
          </a:xfrm>
          <a:prstGeom prst="rect">
            <a:avLst/>
          </a:prstGeom>
          <a:ln>
            <a:solidFill>
              <a:srgbClr val="FFD85D"/>
            </a:solidFill>
          </a:ln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29A529C8-5A29-44DE-AF78-0FCF3D2DC77D}"/>
              </a:ext>
            </a:extLst>
          </p:cNvPr>
          <p:cNvSpPr txBox="1"/>
          <p:nvPr/>
        </p:nvSpPr>
        <p:spPr>
          <a:xfrm>
            <a:off x="65300" y="2067270"/>
            <a:ext cx="87235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</a:t>
            </a:r>
            <a:endParaRPr lang="en-US" sz="1600" b="1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6405FE2-A9DF-409E-A626-5CED6E40C65C}"/>
              </a:ext>
            </a:extLst>
          </p:cNvPr>
          <p:cNvSpPr txBox="1"/>
          <p:nvPr/>
        </p:nvSpPr>
        <p:spPr>
          <a:xfrm>
            <a:off x="8024092" y="2001240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2198CCF-D9EB-445B-81D1-B747B0855E24}"/>
              </a:ext>
            </a:extLst>
          </p:cNvPr>
          <p:cNvSpPr txBox="1"/>
          <p:nvPr/>
        </p:nvSpPr>
        <p:spPr>
          <a:xfrm>
            <a:off x="7965472" y="4479316"/>
            <a:ext cx="1144865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</a:t>
            </a:r>
            <a:r>
              <a:rPr lang="hu-HU" sz="1600" b="1" dirty="0">
                <a:sym typeface="Symbol" panose="05050102010706020507" pitchFamily="18" charset="2"/>
              </a:rPr>
              <a:t>3</a:t>
            </a:r>
            <a:r>
              <a:rPr lang="el-GR" sz="1600" b="1" dirty="0">
                <a:sym typeface="Symbol" panose="05050102010706020507" pitchFamily="18" charset="2"/>
              </a:rPr>
              <a:t></a:t>
            </a:r>
            <a:r>
              <a:rPr lang="hu-HU" sz="1600" b="1" dirty="0">
                <a:sym typeface="Symbol" panose="05050102010706020507" pitchFamily="18" charset="2"/>
              </a:rPr>
              <a:t>/4</a:t>
            </a:r>
            <a:endParaRPr lang="en-US" sz="1600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905AEA1-0255-4682-B5F9-8FBDA425D7A9}"/>
              </a:ext>
            </a:extLst>
          </p:cNvPr>
          <p:cNvSpPr txBox="1"/>
          <p:nvPr/>
        </p:nvSpPr>
        <p:spPr>
          <a:xfrm>
            <a:off x="15403" y="4579460"/>
            <a:ext cx="1042273" cy="338554"/>
          </a:xfrm>
          <a:prstGeom prst="rect">
            <a:avLst/>
          </a:prstGeom>
          <a:noFill/>
          <a:ln>
            <a:solidFill>
              <a:srgbClr val="FFD85D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b="1" dirty="0"/>
              <a:t>Δ</a:t>
            </a:r>
            <a:r>
              <a:rPr lang="el-GR" sz="1600" b="1" dirty="0">
                <a:sym typeface="Symbol" panose="05050102010706020507" pitchFamily="18" charset="2"/>
              </a:rPr>
              <a:t></a:t>
            </a:r>
            <a:r>
              <a:rPr lang="hu-HU" sz="1600" b="1" dirty="0">
                <a:sym typeface="Symbol" panose="05050102010706020507" pitchFamily="18" charset="2"/>
              </a:rPr>
              <a:t>(0)</a:t>
            </a:r>
            <a:r>
              <a:rPr lang="el-GR" sz="1600" b="1" dirty="0">
                <a:sym typeface="Symbol" panose="05050102010706020507" pitchFamily="18" charset="2"/>
              </a:rPr>
              <a:t></a:t>
            </a:r>
            <a:r>
              <a:rPr lang="hu-HU" sz="1600" b="1" dirty="0">
                <a:sym typeface="Symbol" panose="05050102010706020507" pitchFamily="18" charset="2"/>
              </a:rPr>
              <a:t>/2</a:t>
            </a:r>
            <a:endParaRPr lang="en-US" sz="1600" b="1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7C075EB-A780-4F46-953F-FDC89DA090F5}"/>
              </a:ext>
            </a:extLst>
          </p:cNvPr>
          <p:cNvSpPr txBox="1"/>
          <p:nvPr/>
        </p:nvSpPr>
        <p:spPr>
          <a:xfrm>
            <a:off x="5724128" y="564416"/>
            <a:ext cx="782587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dirty="0">
                <a:sym typeface="Symbol" panose="05050102010706020507" pitchFamily="18" charset="2"/>
              </a:rPr>
              <a:t>w</a:t>
            </a:r>
            <a:r>
              <a:rPr lang="hu-HU" sz="2200" baseline="-25000" dirty="0">
                <a:sym typeface="Symbol" panose="05050102010706020507" pitchFamily="18" charset="2"/>
              </a:rPr>
              <a:t>2</a:t>
            </a:r>
            <a:r>
              <a:rPr lang="hu-HU" sz="2200" dirty="0">
                <a:sym typeface="Symbol" panose="05050102010706020507" pitchFamily="18" charset="2"/>
              </a:rPr>
              <a:t>=5</a:t>
            </a:r>
            <a:endParaRPr lang="en-US" sz="2200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071FA83E-DC2A-47F4-87D2-3F68F839C08B}"/>
              </a:ext>
            </a:extLst>
          </p:cNvPr>
          <p:cNvCxnSpPr/>
          <p:nvPr/>
        </p:nvCxnSpPr>
        <p:spPr>
          <a:xfrm flipH="1">
            <a:off x="3059832" y="991967"/>
            <a:ext cx="2664296" cy="780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7389E5C4-0721-4CE6-AB53-9CF05B7CE8F8}"/>
              </a:ext>
            </a:extLst>
          </p:cNvPr>
          <p:cNvCxnSpPr/>
          <p:nvPr/>
        </p:nvCxnSpPr>
        <p:spPr>
          <a:xfrm>
            <a:off x="5724128" y="991967"/>
            <a:ext cx="782587" cy="708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41E091E2-B893-4CCE-8CF9-989D94B79B5B}"/>
              </a:ext>
            </a:extLst>
          </p:cNvPr>
          <p:cNvCxnSpPr/>
          <p:nvPr/>
        </p:nvCxnSpPr>
        <p:spPr>
          <a:xfrm flipH="1">
            <a:off x="3059832" y="991967"/>
            <a:ext cx="2664296" cy="3229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A13B696-E2F2-4F9F-AAF7-F3A04C129EAB}"/>
              </a:ext>
            </a:extLst>
          </p:cNvPr>
          <p:cNvCxnSpPr/>
          <p:nvPr/>
        </p:nvCxnSpPr>
        <p:spPr>
          <a:xfrm>
            <a:off x="5722462" y="991967"/>
            <a:ext cx="1123990" cy="3229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9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539705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Conclusions</a:t>
            </a:r>
            <a:endParaRPr lang="en-US" sz="42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6D49F41-A4AC-4549-B9F5-46E91B894C27}"/>
              </a:ext>
            </a:extLst>
          </p:cNvPr>
          <p:cNvSpPr txBox="1"/>
          <p:nvPr/>
        </p:nvSpPr>
        <p:spPr>
          <a:xfrm>
            <a:off x="323529" y="764704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eccentricity has no influence on the magnitude of the flip-flop effect.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eccentricity has influence on the period of the flip-flop effect.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quadrupole parameter can have significant influence on the magnitude of the flip-flop effect through the quadrupole-monopole coupling.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ACDAF3C-07CA-4FE9-BC8C-887475D11BE3}"/>
              </a:ext>
            </a:extLst>
          </p:cNvPr>
          <p:cNvSpPr txBox="1"/>
          <p:nvPr/>
        </p:nvSpPr>
        <p:spPr>
          <a:xfrm>
            <a:off x="-36512" y="59985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Acknowledgments: </a:t>
            </a:r>
            <a:r>
              <a:rPr lang="en-US" sz="1600" dirty="0"/>
              <a:t>This work was supported by NKFI-123996. The work of Z.K. was also supported by the UNKP-17-4 New National Excellence Program of the Ministry of Human Capacities.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F482450-D6D2-4C4E-AAC1-0D9BA77213D1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526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36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Observed gravitational waves originated from compact binaries</a:t>
            </a:r>
            <a:endParaRPr lang="en-US" sz="36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1ECE2BF-C628-4DFB-9383-483C8803B8F5}"/>
              </a:ext>
            </a:extLst>
          </p:cNvPr>
          <p:cNvSpPr/>
          <p:nvPr/>
        </p:nvSpPr>
        <p:spPr>
          <a:xfrm>
            <a:off x="14514" y="6553248"/>
            <a:ext cx="9136516" cy="3321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2" name="Variety of Gravitational Waves and a Chirp">
            <a:hlinkClick r:id="" action="ppaction://media"/>
            <a:extLst>
              <a:ext uri="{FF2B5EF4-FFF2-40B4-BE49-F238E27FC236}">
                <a16:creationId xmlns:a16="http://schemas.microsoft.com/office/drawing/2014/main" id="{AD35298F-0962-43D1-A3B9-98EE305B4B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DD5D6B4-7FD1-480D-A0A8-64C262F133C9}"/>
              </a:ext>
            </a:extLst>
          </p:cNvPr>
          <p:cNvSpPr txBox="1"/>
          <p:nvPr/>
        </p:nvSpPr>
        <p:spPr>
          <a:xfrm>
            <a:off x="4131053" y="796642"/>
            <a:ext cx="512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https://www.ligo.org/detections/GW170817.php</a:t>
            </a:r>
          </a:p>
        </p:txBody>
      </p:sp>
    </p:spTree>
    <p:extLst>
      <p:ext uri="{BB962C8B-B14F-4D97-AF65-F5344CB8AC3E}">
        <p14:creationId xmlns:p14="http://schemas.microsoft.com/office/powerpoint/2010/main" val="50533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6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Post-Newtonian (PN) description</a:t>
            </a:r>
            <a:endParaRPr lang="en-US" sz="46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93C0711-0B11-4022-8B2D-AB20954C2628}"/>
              </a:ext>
            </a:extLst>
          </p:cNvPr>
          <p:cNvSpPr/>
          <p:nvPr/>
        </p:nvSpPr>
        <p:spPr>
          <a:xfrm>
            <a:off x="14514" y="6520233"/>
            <a:ext cx="9136516" cy="365150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3AC9ECB-91EE-4820-A6F5-9697331D0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68" y="1137739"/>
            <a:ext cx="1540304" cy="41905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C0DC9A92-9872-41FD-9896-030C1EF8FF5C}"/>
              </a:ext>
            </a:extLst>
          </p:cNvPr>
          <p:cNvSpPr txBox="1"/>
          <p:nvPr/>
        </p:nvSpPr>
        <p:spPr>
          <a:xfrm>
            <a:off x="35496" y="652626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Landau-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Lifschitz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formulation of GR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10CF968-AA38-4288-8D5F-58FD560C849C}"/>
              </a:ext>
            </a:extLst>
          </p:cNvPr>
          <p:cNvSpPr txBox="1"/>
          <p:nvPr/>
        </p:nvSpPr>
        <p:spPr>
          <a:xfrm>
            <a:off x="251520" y="2231949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j-lt"/>
              </a:rPr>
              <a:t>Symmetries: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4309F911-0C49-4D5B-801F-38B744107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626482"/>
            <a:ext cx="2452170" cy="427349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AEE97BF6-BE01-4C00-9C10-312649950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18" y="5617376"/>
            <a:ext cx="1321960" cy="391692"/>
          </a:xfrm>
          <a:prstGeom prst="rect">
            <a:avLst/>
          </a:prstGeom>
        </p:spPr>
      </p:pic>
      <p:sp>
        <p:nvSpPr>
          <p:cNvPr id="40" name="Nyíl: balra-jobbra mutató 39">
            <a:extLst>
              <a:ext uri="{FF2B5EF4-FFF2-40B4-BE49-F238E27FC236}">
                <a16:creationId xmlns:a16="http://schemas.microsoft.com/office/drawing/2014/main" id="{37C95D74-C1EC-485E-8413-1B34924C7779}"/>
              </a:ext>
            </a:extLst>
          </p:cNvPr>
          <p:cNvSpPr/>
          <p:nvPr/>
        </p:nvSpPr>
        <p:spPr>
          <a:xfrm>
            <a:off x="4186054" y="5781524"/>
            <a:ext cx="749884" cy="109816"/>
          </a:xfrm>
          <a:prstGeom prst="left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4C34444A-BBAA-4EF0-8BB2-C5A8886D220A}"/>
              </a:ext>
            </a:extLst>
          </p:cNvPr>
          <p:cNvSpPr txBox="1"/>
          <p:nvPr/>
        </p:nvSpPr>
        <p:spPr>
          <a:xfrm>
            <a:off x="3886075" y="5953833"/>
            <a:ext cx="152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Provided the Einstein equations are satisfied.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A9E0F55F-F2BC-4030-A6AD-777CB1BA9EB0}"/>
              </a:ext>
            </a:extLst>
          </p:cNvPr>
          <p:cNvSpPr txBox="1"/>
          <p:nvPr/>
        </p:nvSpPr>
        <p:spPr>
          <a:xfrm>
            <a:off x="5364089" y="652626"/>
            <a:ext cx="368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E. Poisson, C. M. Will, Gravity: Newtonian, Post-Newtonian, Relativistic, Cambridge Univ. Press, Cambridge (2014)</a:t>
            </a:r>
          </a:p>
        </p:txBody>
      </p:sp>
      <p:sp>
        <p:nvSpPr>
          <p:cNvPr id="44" name="Jobb oldali kapcsos zárójel 43">
            <a:extLst>
              <a:ext uri="{FF2B5EF4-FFF2-40B4-BE49-F238E27FC236}">
                <a16:creationId xmlns:a16="http://schemas.microsoft.com/office/drawing/2014/main" id="{7A15BCCC-1FBF-49CF-914C-554BB40A681F}"/>
              </a:ext>
            </a:extLst>
          </p:cNvPr>
          <p:cNvSpPr/>
          <p:nvPr/>
        </p:nvSpPr>
        <p:spPr>
          <a:xfrm rot="5400000">
            <a:off x="2660662" y="5339053"/>
            <a:ext cx="45719" cy="1490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Kép 44">
            <a:extLst>
              <a:ext uri="{FF2B5EF4-FFF2-40B4-BE49-F238E27FC236}">
                <a16:creationId xmlns:a16="http://schemas.microsoft.com/office/drawing/2014/main" id="{79B1B0C0-CD31-4A34-92B3-0287D94B1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43" y="6149568"/>
            <a:ext cx="485775" cy="352425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C588141D-1197-423A-BC5C-3BF82BE111AD}"/>
              </a:ext>
            </a:extLst>
          </p:cNvPr>
          <p:cNvSpPr txBox="1"/>
          <p:nvPr/>
        </p:nvSpPr>
        <p:spPr>
          <a:xfrm>
            <a:off x="179512" y="1196752"/>
            <a:ext cx="3153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+mj-lt"/>
              </a:rPr>
              <a:t>Tensor densities from the metric: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979CC4F-A545-469E-9930-EDF4CAD26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8" y="1641795"/>
            <a:ext cx="2755591" cy="419053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2475795C-F9E1-437A-A4D0-2FB81ABD9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58" y="2815155"/>
            <a:ext cx="4129567" cy="671676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FA02C77B-3DB6-4A83-A938-E977FDED7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55" y="2122562"/>
            <a:ext cx="5806443" cy="514350"/>
          </a:xfrm>
          <a:prstGeom prst="rect">
            <a:avLst/>
          </a:prstGeom>
        </p:spPr>
      </p:pic>
      <p:sp>
        <p:nvSpPr>
          <p:cNvPr id="46" name="Nyíl: lefelé mutató 45">
            <a:extLst>
              <a:ext uri="{FF2B5EF4-FFF2-40B4-BE49-F238E27FC236}">
                <a16:creationId xmlns:a16="http://schemas.microsoft.com/office/drawing/2014/main" id="{94ACE680-987C-4311-92D9-2FE50662890D}"/>
              </a:ext>
            </a:extLst>
          </p:cNvPr>
          <p:cNvSpPr/>
          <p:nvPr/>
        </p:nvSpPr>
        <p:spPr>
          <a:xfrm>
            <a:off x="4155222" y="2626619"/>
            <a:ext cx="45719" cy="216236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90C264CF-C696-48FA-AA29-CCF96114E7FC}"/>
              </a:ext>
            </a:extLst>
          </p:cNvPr>
          <p:cNvSpPr txBox="1"/>
          <p:nvPr/>
        </p:nvSpPr>
        <p:spPr>
          <a:xfrm>
            <a:off x="6379225" y="3428436"/>
            <a:ext cx="149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quadratic and higher order in</a:t>
            </a:r>
            <a:endParaRPr lang="en-US" sz="1200" baseline="30000" dirty="0">
              <a:latin typeface="+mj-lt"/>
            </a:endParaRPr>
          </a:p>
        </p:txBody>
      </p: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5401DB8B-FBF5-4BE3-87E5-3E6C92846032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3429001"/>
            <a:ext cx="151041" cy="57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Kép 50">
            <a:extLst>
              <a:ext uri="{FF2B5EF4-FFF2-40B4-BE49-F238E27FC236}">
                <a16:creationId xmlns:a16="http://schemas.microsoft.com/office/drawing/2014/main" id="{EAE58DB7-E6EB-40A4-A3A7-5877FD87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55" r="76995"/>
          <a:stretch/>
        </p:blipFill>
        <p:spPr>
          <a:xfrm>
            <a:off x="6618376" y="3486831"/>
            <a:ext cx="1180800" cy="419053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E555CB66-EB56-43D3-B915-29C53D393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33" y="3749154"/>
            <a:ext cx="1954823" cy="400110"/>
          </a:xfrm>
          <a:prstGeom prst="rect">
            <a:avLst/>
          </a:prstGeom>
        </p:spPr>
      </p:pic>
      <p:sp>
        <p:nvSpPr>
          <p:cNvPr id="55" name="Szövegdoboz 54">
            <a:extLst>
              <a:ext uri="{FF2B5EF4-FFF2-40B4-BE49-F238E27FC236}">
                <a16:creationId xmlns:a16="http://schemas.microsoft.com/office/drawing/2014/main" id="{43129635-CD27-4A5D-8DA5-5515D0FE7CB3}"/>
              </a:ext>
            </a:extLst>
          </p:cNvPr>
          <p:cNvSpPr txBox="1"/>
          <p:nvPr/>
        </p:nvSpPr>
        <p:spPr>
          <a:xfrm>
            <a:off x="3419872" y="3543212"/>
            <a:ext cx="148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latin typeface="+mj-lt"/>
              </a:rPr>
              <a:t>Einsten’s</a:t>
            </a:r>
            <a:r>
              <a:rPr lang="en-US" sz="1100" b="1" dirty="0">
                <a:latin typeface="+mj-lt"/>
              </a:rPr>
              <a:t> equation:</a:t>
            </a:r>
          </a:p>
        </p:txBody>
      </p:sp>
      <p:pic>
        <p:nvPicPr>
          <p:cNvPr id="57" name="Kép 56">
            <a:extLst>
              <a:ext uri="{FF2B5EF4-FFF2-40B4-BE49-F238E27FC236}">
                <a16:creationId xmlns:a16="http://schemas.microsoft.com/office/drawing/2014/main" id="{79AC272B-2383-4E6A-8B4C-CAD4BDF13D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9" y="4236244"/>
            <a:ext cx="3511219" cy="707037"/>
          </a:xfrm>
          <a:prstGeom prst="rect">
            <a:avLst/>
          </a:prstGeom>
        </p:spPr>
      </p:pic>
      <p:sp>
        <p:nvSpPr>
          <p:cNvPr id="58" name="Nyíl: lefelé mutató 57">
            <a:extLst>
              <a:ext uri="{FF2B5EF4-FFF2-40B4-BE49-F238E27FC236}">
                <a16:creationId xmlns:a16="http://schemas.microsoft.com/office/drawing/2014/main" id="{58D706E1-AE98-4D85-A2C2-FCBCAFC2B167}"/>
              </a:ext>
            </a:extLst>
          </p:cNvPr>
          <p:cNvSpPr/>
          <p:nvPr/>
        </p:nvSpPr>
        <p:spPr>
          <a:xfrm flipH="1">
            <a:off x="3734193" y="5006322"/>
            <a:ext cx="45719" cy="495174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yíl: lefelé mutató 58">
            <a:extLst>
              <a:ext uri="{FF2B5EF4-FFF2-40B4-BE49-F238E27FC236}">
                <a16:creationId xmlns:a16="http://schemas.microsoft.com/office/drawing/2014/main" id="{F235925D-F327-46D7-A5D6-D79E0C8F4F5E}"/>
              </a:ext>
            </a:extLst>
          </p:cNvPr>
          <p:cNvSpPr/>
          <p:nvPr/>
        </p:nvSpPr>
        <p:spPr>
          <a:xfrm flipH="1">
            <a:off x="3432093" y="3581898"/>
            <a:ext cx="45719" cy="495174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Kép 61">
            <a:extLst>
              <a:ext uri="{FF2B5EF4-FFF2-40B4-BE49-F238E27FC236}">
                <a16:creationId xmlns:a16="http://schemas.microsoft.com/office/drawing/2014/main" id="{8BC92F26-3826-4B33-BCE2-0EA48BAC5A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07" y="5113528"/>
            <a:ext cx="1404309" cy="446826"/>
          </a:xfrm>
          <a:prstGeom prst="rect">
            <a:avLst/>
          </a:prstGeom>
        </p:spPr>
      </p:pic>
      <p:sp>
        <p:nvSpPr>
          <p:cNvPr id="60" name="Szövegdoboz 59">
            <a:extLst>
              <a:ext uri="{FF2B5EF4-FFF2-40B4-BE49-F238E27FC236}">
                <a16:creationId xmlns:a16="http://schemas.microsoft.com/office/drawing/2014/main" id="{EA72F7DE-5D56-43DF-8D31-2BF9B13DFE46}"/>
              </a:ext>
            </a:extLst>
          </p:cNvPr>
          <p:cNvSpPr txBox="1"/>
          <p:nvPr/>
        </p:nvSpPr>
        <p:spPr>
          <a:xfrm>
            <a:off x="3779912" y="4955236"/>
            <a:ext cx="1524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From the symmetries</a:t>
            </a: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F22026B8-E2A0-40BA-B1F9-75B9984B95E8}"/>
              </a:ext>
            </a:extLst>
          </p:cNvPr>
          <p:cNvSpPr txBox="1"/>
          <p:nvPr/>
        </p:nvSpPr>
        <p:spPr>
          <a:xfrm>
            <a:off x="307792" y="4402326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+mj-lt"/>
              </a:rPr>
              <a:t>Field equation:</a:t>
            </a:r>
          </a:p>
        </p:txBody>
      </p:sp>
      <p:sp>
        <p:nvSpPr>
          <p:cNvPr id="64" name="Téglalap 63">
            <a:extLst>
              <a:ext uri="{FF2B5EF4-FFF2-40B4-BE49-F238E27FC236}">
                <a16:creationId xmlns:a16="http://schemas.microsoft.com/office/drawing/2014/main" id="{506F7307-7B15-40FE-8E71-3775786ED2CE}"/>
              </a:ext>
            </a:extLst>
          </p:cNvPr>
          <p:cNvSpPr/>
          <p:nvPr/>
        </p:nvSpPr>
        <p:spPr>
          <a:xfrm>
            <a:off x="3505948" y="3543212"/>
            <a:ext cx="1978184" cy="617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FA50A7F-17D4-418D-AE56-CDF2844A3E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0" y="3510941"/>
            <a:ext cx="1304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6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Post-Newtonian (PN) description</a:t>
            </a:r>
            <a:endParaRPr lang="en-US" sz="46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93C0711-0B11-4022-8B2D-AB20954C2628}"/>
              </a:ext>
            </a:extLst>
          </p:cNvPr>
          <p:cNvSpPr/>
          <p:nvPr/>
        </p:nvSpPr>
        <p:spPr>
          <a:xfrm>
            <a:off x="14514" y="6520233"/>
            <a:ext cx="9136516" cy="365150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5242CB6-0EFE-425D-94B1-F981182D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44" y="1803346"/>
            <a:ext cx="2239120" cy="34191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DA54DD2-8003-4E91-BE50-B79C89247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37739"/>
            <a:ext cx="1168270" cy="41905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6AA281E-54AC-4E6D-B045-5FF233C77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1" y="1728944"/>
            <a:ext cx="1716191" cy="432048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8EC31C2B-BD78-4A4D-9E2D-37CD8C84BCD6}"/>
              </a:ext>
            </a:extLst>
          </p:cNvPr>
          <p:cNvSpPr txBox="1"/>
          <p:nvPr/>
        </p:nvSpPr>
        <p:spPr>
          <a:xfrm>
            <a:off x="89174" y="1177007"/>
            <a:ext cx="512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+mj-lt"/>
              </a:rPr>
              <a:t>Almost</a:t>
            </a:r>
            <a:r>
              <a:rPr lang="en-US" sz="1400" dirty="0">
                <a:latin typeface="+mj-lt"/>
              </a:rPr>
              <a:t> Lorentz coordinates satisfying harmonic conditions, i.e.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331F343-FDDE-42D6-B503-A7701225C0A1}"/>
              </a:ext>
            </a:extLst>
          </p:cNvPr>
          <p:cNvSpPr txBox="1"/>
          <p:nvPr/>
        </p:nvSpPr>
        <p:spPr>
          <a:xfrm>
            <a:off x="193580" y="1795275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j-lt"/>
              </a:rPr>
              <a:t>Potentials: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4A6D8CB-2827-4A24-B989-380119D9B648}"/>
              </a:ext>
            </a:extLst>
          </p:cNvPr>
          <p:cNvSpPr txBox="1"/>
          <p:nvPr/>
        </p:nvSpPr>
        <p:spPr>
          <a:xfrm>
            <a:off x="3204240" y="181101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with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0AC74A0-C265-46B9-81FC-4E89EC54E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04" y="2593022"/>
            <a:ext cx="2953688" cy="907986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310CF968-AA38-4288-8D5F-58FD560C849C}"/>
              </a:ext>
            </a:extLst>
          </p:cNvPr>
          <p:cNvSpPr txBox="1"/>
          <p:nvPr/>
        </p:nvSpPr>
        <p:spPr>
          <a:xfrm>
            <a:off x="151376" y="2882307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+mj-lt"/>
              </a:rPr>
              <a:t>„Relaxed” Einstein equation: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42891E38-8D50-43E2-AA12-5A5AC27A1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4987441" cy="526906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FBD6850B-ECCE-4C60-B2D6-8D3D44455AAA}"/>
              </a:ext>
            </a:extLst>
          </p:cNvPr>
          <p:cNvSpPr txBox="1"/>
          <p:nvPr/>
        </p:nvSpPr>
        <p:spPr>
          <a:xfrm>
            <a:off x="193580" y="4027914"/>
            <a:ext cx="337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+mj-lt"/>
              </a:rPr>
              <a:t>Effective energy-momentum pseudotensor: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3FF68A6-8C68-492B-9005-99519059E9F7}"/>
              </a:ext>
            </a:extLst>
          </p:cNvPr>
          <p:cNvSpPr txBox="1"/>
          <p:nvPr/>
        </p:nvSpPr>
        <p:spPr>
          <a:xfrm>
            <a:off x="4882964" y="4586574"/>
            <a:ext cx="149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matter energy momentum-tensor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7A62EEA-0E1C-47AF-95CF-7305A091E617}"/>
              </a:ext>
            </a:extLst>
          </p:cNvPr>
          <p:cNvSpPr txBox="1"/>
          <p:nvPr/>
        </p:nvSpPr>
        <p:spPr>
          <a:xfrm>
            <a:off x="6444208" y="4603900"/>
            <a:ext cx="149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quadratic and higher order in h</a:t>
            </a:r>
            <a:r>
              <a:rPr lang="en-US" sz="1200" baseline="30000" dirty="0">
                <a:latin typeface="+mj-lt"/>
                <a:sym typeface="Symbol" panose="05050102010706020507" pitchFamily="18" charset="2"/>
              </a:rPr>
              <a:t>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21" name="Jobb oldali kapcsos zárójel 20">
            <a:extLst>
              <a:ext uri="{FF2B5EF4-FFF2-40B4-BE49-F238E27FC236}">
                <a16:creationId xmlns:a16="http://schemas.microsoft.com/office/drawing/2014/main" id="{6CEA811A-AAF0-43FA-8AF1-4612F2163C45}"/>
              </a:ext>
            </a:extLst>
          </p:cNvPr>
          <p:cNvSpPr/>
          <p:nvPr/>
        </p:nvSpPr>
        <p:spPr>
          <a:xfrm rot="5400000">
            <a:off x="7145861" y="3824850"/>
            <a:ext cx="45719" cy="1490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A1BCF8C-1D9E-41B1-8B04-18DAC83B15EC}"/>
              </a:ext>
            </a:extLst>
          </p:cNvPr>
          <p:cNvSpPr txBox="1"/>
          <p:nvPr/>
        </p:nvSpPr>
        <p:spPr>
          <a:xfrm>
            <a:off x="219368" y="5566364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j-lt"/>
              </a:rPr>
              <a:t>Harmonic coordinate condition: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EBC7752-C847-4546-A26E-BC26427E6EFF}"/>
              </a:ext>
            </a:extLst>
          </p:cNvPr>
          <p:cNvSpPr txBox="1"/>
          <p:nvPr/>
        </p:nvSpPr>
        <p:spPr>
          <a:xfrm>
            <a:off x="5753932" y="289804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with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3A3AC3BA-4121-49C6-8DD0-EFD5800B1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2083"/>
            <a:ext cx="1398530" cy="499475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1FF9D13C-C51A-4FB3-8C89-4E3FB27EFD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84" y="5472602"/>
            <a:ext cx="1354084" cy="53887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F95426AA-2109-4CA3-9336-598FA47263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12" y="2778203"/>
            <a:ext cx="2800350" cy="552450"/>
          </a:xfrm>
          <a:prstGeom prst="rect">
            <a:avLst/>
          </a:prstGeom>
        </p:spPr>
      </p:pic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1FF751D5-5EFA-4E19-935B-2E45AFBE4AF7}"/>
              </a:ext>
            </a:extLst>
          </p:cNvPr>
          <p:cNvSpPr/>
          <p:nvPr/>
        </p:nvSpPr>
        <p:spPr>
          <a:xfrm>
            <a:off x="4831896" y="5709372"/>
            <a:ext cx="611071" cy="122724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C701BAB4-546B-4D68-8451-D2D29F091E8A}"/>
              </a:ext>
            </a:extLst>
          </p:cNvPr>
          <p:cNvSpPr txBox="1"/>
          <p:nvPr/>
        </p:nvSpPr>
        <p:spPr>
          <a:xfrm>
            <a:off x="60249" y="714182"/>
            <a:ext cx="142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j-lt"/>
              </a:rPr>
              <a:t>Weak gravity!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FBD77611-42F4-4345-A083-86F1317635B2}"/>
              </a:ext>
            </a:extLst>
          </p:cNvPr>
          <p:cNvSpPr/>
          <p:nvPr/>
        </p:nvSpPr>
        <p:spPr>
          <a:xfrm>
            <a:off x="2844240" y="2486980"/>
            <a:ext cx="2909692" cy="1002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10D37240-C189-4297-8D18-DC411D01DAD1}"/>
              </a:ext>
            </a:extLst>
          </p:cNvPr>
          <p:cNvSpPr/>
          <p:nvPr/>
        </p:nvSpPr>
        <p:spPr>
          <a:xfrm>
            <a:off x="5623984" y="5403574"/>
            <a:ext cx="1398530" cy="617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48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6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Post-Newtonian (PN) description</a:t>
            </a:r>
            <a:endParaRPr lang="en-US" sz="46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93C0711-0B11-4022-8B2D-AB20954C2628}"/>
              </a:ext>
            </a:extLst>
          </p:cNvPr>
          <p:cNvSpPr/>
          <p:nvPr/>
        </p:nvSpPr>
        <p:spPr>
          <a:xfrm>
            <a:off x="14514" y="6453336"/>
            <a:ext cx="9136516" cy="43204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05A628A-0DF2-47F0-AA12-EA6454EC6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28" y="1104638"/>
            <a:ext cx="2952550" cy="768322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4A1BCF8C-1D9E-41B1-8B04-18DAC83B15EC}"/>
              </a:ext>
            </a:extLst>
          </p:cNvPr>
          <p:cNvSpPr txBox="1"/>
          <p:nvPr/>
        </p:nvSpPr>
        <p:spPr>
          <a:xfrm>
            <a:off x="59839" y="1313683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j-lt"/>
              </a:rPr>
              <a:t>Solution with iterations: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A586C2C-DE54-4348-A66B-79FDC157521A}"/>
              </a:ext>
            </a:extLst>
          </p:cNvPr>
          <p:cNvSpPr txBox="1"/>
          <p:nvPr/>
        </p:nvSpPr>
        <p:spPr>
          <a:xfrm>
            <a:off x="1452667" y="2010326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+mj-lt"/>
              </a:rPr>
              <a:t>Iteration starts with: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33D4FBC1-BEFA-4704-B974-8A6C77AEE34D}"/>
              </a:ext>
            </a:extLst>
          </p:cNvPr>
          <p:cNvSpPr txBox="1"/>
          <p:nvPr/>
        </p:nvSpPr>
        <p:spPr>
          <a:xfrm>
            <a:off x="60249" y="620688"/>
            <a:ext cx="829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Weak gravity regions!</a:t>
            </a:r>
          </a:p>
          <a:p>
            <a:r>
              <a:rPr lang="en-US" sz="1600" dirty="0">
                <a:latin typeface="+mj-lt"/>
              </a:rPr>
              <a:t>Relaxed Einstein equation can be solved without enforcing the harmonic gauge condition.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D2832F-B055-4680-87F8-FA4CB811E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8" y="1920693"/>
            <a:ext cx="962144" cy="454045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id="{0D5648BD-7DC8-4178-98E7-A0B575C3E46A}"/>
              </a:ext>
            </a:extLst>
          </p:cNvPr>
          <p:cNvSpPr txBox="1"/>
          <p:nvPr/>
        </p:nvSpPr>
        <p:spPr>
          <a:xfrm>
            <a:off x="151376" y="2586390"/>
            <a:ext cx="825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Then </a:t>
            </a:r>
            <a:r>
              <a:rPr lang="en-US" sz="1800" dirty="0">
                <a:latin typeface="+mj-lt"/>
              </a:rPr>
              <a:t>h</a:t>
            </a:r>
            <a:r>
              <a:rPr lang="en-US" sz="1800" baseline="30000" dirty="0">
                <a:latin typeface="+mj-lt"/>
                <a:sym typeface="Symbol" panose="05050102010706020507" pitchFamily="18" charset="2"/>
              </a:rPr>
              <a:t></a:t>
            </a:r>
            <a:r>
              <a:rPr lang="en-US" sz="18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is expressed in terms of harmonic coordinates for a given distribution of matter.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6DB83EFF-9DB4-487B-8C97-E1E0177AF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8" y="3207966"/>
            <a:ext cx="1354084" cy="538870"/>
          </a:xfrm>
          <a:prstGeom prst="rect">
            <a:avLst/>
          </a:prstGeom>
        </p:spPr>
      </p:pic>
      <p:sp>
        <p:nvSpPr>
          <p:cNvPr id="30" name="Szövegdoboz 29">
            <a:extLst>
              <a:ext uri="{FF2B5EF4-FFF2-40B4-BE49-F238E27FC236}">
                <a16:creationId xmlns:a16="http://schemas.microsoft.com/office/drawing/2014/main" id="{F618B642-5368-4C48-A93B-F01A5172C3AF}"/>
              </a:ext>
            </a:extLst>
          </p:cNvPr>
          <p:cNvSpPr txBox="1"/>
          <p:nvPr/>
        </p:nvSpPr>
        <p:spPr>
          <a:xfrm>
            <a:off x="239121" y="3176522"/>
            <a:ext cx="404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j-lt"/>
              </a:rPr>
              <a:t>Then the flow of the matter is determined by the harmonic coordinate condition: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B8BC077-9046-4195-B4EE-9A4AA3BE53C1}"/>
              </a:ext>
            </a:extLst>
          </p:cNvPr>
          <p:cNvSpPr txBox="1"/>
          <p:nvPr/>
        </p:nvSpPr>
        <p:spPr>
          <a:xfrm>
            <a:off x="179512" y="4140369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EOM for a non-spinning star is the same as for a point particle obtained from the geodesic equation immersed in „post-Newtonian environment”.</a:t>
            </a:r>
            <a:endParaRPr lang="en-US" sz="1600" b="1" dirty="0">
              <a:latin typeface="+mj-lt"/>
            </a:endParaRP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2CE831D1-6BD0-4CD6-AAF3-16F4400FAB73}"/>
              </a:ext>
            </a:extLst>
          </p:cNvPr>
          <p:cNvSpPr txBox="1"/>
          <p:nvPr/>
        </p:nvSpPr>
        <p:spPr>
          <a:xfrm>
            <a:off x="179512" y="582675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motion of a spinning body deviates from the geodesic trajectory.</a:t>
            </a: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EB5648EE-05A2-4AD3-87A7-7C7F11F52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28" y="4869159"/>
            <a:ext cx="3245210" cy="690213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61C85333-BCDD-47C9-8FFC-FA9D62CC1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48308"/>
            <a:ext cx="1791052" cy="676341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3E3B7398-75EC-4908-9A44-4A5E3A788909}"/>
              </a:ext>
            </a:extLst>
          </p:cNvPr>
          <p:cNvSpPr txBox="1"/>
          <p:nvPr/>
        </p:nvSpPr>
        <p:spPr>
          <a:xfrm>
            <a:off x="4759238" y="5028546"/>
            <a:ext cx="35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+mj-lt"/>
              </a:rPr>
              <a:t>,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8630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34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EO</a:t>
            </a:r>
            <a:r>
              <a:rPr lang="hu-HU" sz="34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M </a:t>
            </a:r>
            <a:r>
              <a:rPr lang="en-US" sz="3400" b="1" i="1" dirty="0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for a Schwarzschild black hole immersed in PN environment</a:t>
            </a:r>
            <a:endParaRPr lang="en-US" sz="3400" b="1" dirty="0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93C0711-0B11-4022-8B2D-AB20954C2628}"/>
              </a:ext>
            </a:extLst>
          </p:cNvPr>
          <p:cNvSpPr/>
          <p:nvPr/>
        </p:nvSpPr>
        <p:spPr>
          <a:xfrm>
            <a:off x="14514" y="6453336"/>
            <a:ext cx="9136516" cy="43204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B46747D-547D-4197-9613-39688E58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" y="670041"/>
            <a:ext cx="4967089" cy="3297027"/>
          </a:xfrm>
          <a:prstGeom prst="rect">
            <a:avLst/>
          </a:prstGeom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AAC1DCD-0E31-4C5F-BEC7-D23D77383522}"/>
              </a:ext>
            </a:extLst>
          </p:cNvPr>
          <p:cNvCxnSpPr>
            <a:cxnSpLocks/>
          </p:cNvCxnSpPr>
          <p:nvPr/>
        </p:nvCxnSpPr>
        <p:spPr>
          <a:xfrm flipH="1">
            <a:off x="1787807" y="1052736"/>
            <a:ext cx="2568169" cy="958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A5D3AC5-FC0E-4E9A-9DA2-E1BE45A369EE}"/>
              </a:ext>
            </a:extLst>
          </p:cNvPr>
          <p:cNvSpPr txBox="1"/>
          <p:nvPr/>
        </p:nvSpPr>
        <p:spPr>
          <a:xfrm>
            <a:off x="3851920" y="652626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hole</a:t>
            </a:r>
            <a:r>
              <a:rPr lang="hu-HU" dirty="0"/>
              <a:t> (BH)</a:t>
            </a:r>
            <a:endParaRPr lang="en-US" dirty="0"/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13C0292C-3DCF-4951-8B94-ABF59C9EFA4A}"/>
              </a:ext>
            </a:extLst>
          </p:cNvPr>
          <p:cNvCxnSpPr>
            <a:cxnSpLocks/>
          </p:cNvCxnSpPr>
          <p:nvPr/>
        </p:nvCxnSpPr>
        <p:spPr>
          <a:xfrm flipH="1">
            <a:off x="1868466" y="1700808"/>
            <a:ext cx="2919560" cy="3931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57216D6-8ED2-4968-90DE-A2264A240BF0}"/>
              </a:ext>
            </a:extLst>
          </p:cNvPr>
          <p:cNvSpPr txBox="1"/>
          <p:nvPr/>
        </p:nvSpPr>
        <p:spPr>
          <a:xfrm>
            <a:off x="4830889" y="1424970"/>
            <a:ext cx="434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Strong gravitational field due to the BH</a:t>
            </a:r>
          </a:p>
          <a:p>
            <a:pPr algn="just"/>
            <a:r>
              <a:rPr lang="en-US" dirty="0"/>
              <a:t>- Perturbed BH spacetime</a:t>
            </a:r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A0824CD2-F7F7-4D87-888A-8E2526DF7510}"/>
              </a:ext>
            </a:extLst>
          </p:cNvPr>
          <p:cNvCxnSpPr>
            <a:cxnSpLocks/>
          </p:cNvCxnSpPr>
          <p:nvPr/>
        </p:nvCxnSpPr>
        <p:spPr>
          <a:xfrm flipV="1">
            <a:off x="1331640" y="2450360"/>
            <a:ext cx="285758" cy="1842736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01364E8-5176-4CC4-B89D-9D781A0F795F}"/>
              </a:ext>
            </a:extLst>
          </p:cNvPr>
          <p:cNvSpPr txBox="1"/>
          <p:nvPr/>
        </p:nvSpPr>
        <p:spPr>
          <a:xfrm>
            <a:off x="463741" y="4390072"/>
            <a:ext cx="2884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field described by </a:t>
            </a:r>
          </a:p>
          <a:p>
            <a:pPr marL="342900" indent="-342900">
              <a:buFontTx/>
              <a:buChar char="-"/>
            </a:pPr>
            <a:r>
              <a:rPr lang="en-US" dirty="0"/>
              <a:t>perturbed BH</a:t>
            </a:r>
          </a:p>
          <a:p>
            <a:pPr marL="342900" indent="-342900">
              <a:buFontTx/>
              <a:buChar char="-"/>
            </a:pPr>
            <a:r>
              <a:rPr lang="en-US" dirty="0"/>
              <a:t>post-Newtonian metric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03621AE-D71A-47C1-B04E-5B4F289340AB}"/>
              </a:ext>
            </a:extLst>
          </p:cNvPr>
          <p:cNvSpPr txBox="1"/>
          <p:nvPr/>
        </p:nvSpPr>
        <p:spPr>
          <a:xfrm>
            <a:off x="4716016" y="2793122"/>
            <a:ext cx="434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Weak gravitational field of the sources described by post-Newtonian metric</a:t>
            </a:r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74C2E591-2A51-430D-B1F4-55B47A7E259E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463424"/>
            <a:ext cx="864096" cy="4615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82B3F7A6-82FC-4E18-9815-4D9841CBDEDB}"/>
              </a:ext>
            </a:extLst>
          </p:cNvPr>
          <p:cNvSpPr txBox="1"/>
          <p:nvPr/>
        </p:nvSpPr>
        <p:spPr>
          <a:xfrm>
            <a:off x="4163324" y="4005064"/>
            <a:ext cx="4369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</a:rPr>
              <a:t>Matching the metrics: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>
                <a:sym typeface="Wingdings" panose="05000000000000000000" pitchFamily="2" charset="2"/>
              </a:rPr>
              <a:t>Determines</a:t>
            </a:r>
          </a:p>
          <a:p>
            <a:pPr marL="342900" indent="-342900" algn="just">
              <a:buFontTx/>
              <a:buChar char="-"/>
            </a:pPr>
            <a:r>
              <a:rPr lang="en-US">
                <a:sym typeface="Wingdings" panose="05000000000000000000" pitchFamily="2" charset="2"/>
              </a:rPr>
              <a:t>the free functions related to the gravitation field of the perturbed BH in the PN metric</a:t>
            </a:r>
          </a:p>
          <a:p>
            <a:pPr marL="342900" indent="-342900" algn="just">
              <a:buFontTx/>
              <a:buChar char="-"/>
            </a:pPr>
            <a:r>
              <a:rPr lang="en-US">
                <a:sym typeface="Wingdings" panose="05000000000000000000" pitchFamily="2" charset="2"/>
              </a:rPr>
              <a:t>EOM for the BH in the spacetime described by the PN metric</a:t>
            </a:r>
            <a:endParaRPr lang="en-US"/>
          </a:p>
        </p:txBody>
      </p:sp>
      <p:sp>
        <p:nvSpPr>
          <p:cNvPr id="33" name="Jobb oldali kapcsos zárójel 32">
            <a:extLst>
              <a:ext uri="{FF2B5EF4-FFF2-40B4-BE49-F238E27FC236}">
                <a16:creationId xmlns:a16="http://schemas.microsoft.com/office/drawing/2014/main" id="{E8D231C0-89F1-4DC1-A6A2-5012B34BC89B}"/>
              </a:ext>
            </a:extLst>
          </p:cNvPr>
          <p:cNvSpPr/>
          <p:nvPr/>
        </p:nvSpPr>
        <p:spPr>
          <a:xfrm>
            <a:off x="3567691" y="4653136"/>
            <a:ext cx="212221" cy="1224136"/>
          </a:xfrm>
          <a:prstGeom prst="rightBrace">
            <a:avLst/>
          </a:prstGeom>
          <a:ln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0B95D280-DAE4-41F5-925B-C91EB1F29983}"/>
                  </a:ext>
                </a:extLst>
              </p:cNvPr>
              <p:cNvSpPr txBox="1"/>
              <p:nvPr/>
            </p:nvSpPr>
            <p:spPr>
              <a:xfrm>
                <a:off x="895789" y="5517232"/>
                <a:ext cx="2030428" cy="61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0B95D280-DAE4-41F5-925B-C91EB1F2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89" y="5517232"/>
                <a:ext cx="2030428" cy="61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96F98F19-23CA-4B8F-AD1E-98F898544FFF}"/>
              </a:ext>
            </a:extLst>
          </p:cNvPr>
          <p:cNvSpPr txBox="1"/>
          <p:nvPr/>
        </p:nvSpPr>
        <p:spPr>
          <a:xfrm>
            <a:off x="6468038" y="652626"/>
            <a:ext cx="2563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S. Taylor, E. Poisson</a:t>
            </a:r>
            <a:r>
              <a:rPr lang="hu-HU" sz="1000" dirty="0"/>
              <a:t>, PRD </a:t>
            </a:r>
            <a:r>
              <a:rPr lang="hu-HU" sz="1000" b="1" dirty="0"/>
              <a:t>78</a:t>
            </a:r>
            <a:r>
              <a:rPr lang="hu-HU" sz="1000" dirty="0"/>
              <a:t>, 084016 (2008)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59675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Binaries; Relative acceleration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A0B9C81-2BA0-4F56-8044-574EA09BAB45}"/>
              </a:ext>
            </a:extLst>
          </p:cNvPr>
          <p:cNvSpPr/>
          <p:nvPr/>
        </p:nvSpPr>
        <p:spPr>
          <a:xfrm>
            <a:off x="8748464" y="715156"/>
            <a:ext cx="402566" cy="4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9E1AC12-1BAC-4C1A-A5DA-8BE818AE9547}"/>
              </a:ext>
            </a:extLst>
          </p:cNvPr>
          <p:cNvSpPr txBox="1"/>
          <p:nvPr/>
        </p:nvSpPr>
        <p:spPr>
          <a:xfrm>
            <a:off x="107504" y="3573016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L. E. </a:t>
            </a:r>
            <a:r>
              <a:rPr lang="hu-HU" sz="1000" dirty="0" err="1"/>
              <a:t>Kidder</a:t>
            </a:r>
            <a:r>
              <a:rPr lang="hu-HU" sz="1000" dirty="0"/>
              <a:t>, </a:t>
            </a:r>
            <a:r>
              <a:rPr lang="hu-HU" sz="1000" dirty="0" err="1"/>
              <a:t>Phys</a:t>
            </a:r>
            <a:r>
              <a:rPr lang="hu-HU" sz="1000" dirty="0"/>
              <a:t>. </a:t>
            </a:r>
            <a:r>
              <a:rPr lang="hu-HU" sz="1000" dirty="0" err="1"/>
              <a:t>Rev</a:t>
            </a:r>
            <a:r>
              <a:rPr lang="hu-HU" sz="1000" dirty="0"/>
              <a:t>. D </a:t>
            </a:r>
            <a:r>
              <a:rPr lang="hu-HU" sz="1000" b="1" dirty="0"/>
              <a:t>52</a:t>
            </a:r>
            <a:r>
              <a:rPr lang="hu-HU" sz="1000" dirty="0"/>
              <a:t>, 821 (1995).</a:t>
            </a:r>
          </a:p>
          <a:p>
            <a:r>
              <a:rPr lang="hu-HU" sz="1000" dirty="0"/>
              <a:t>E Poisson, </a:t>
            </a:r>
            <a:r>
              <a:rPr lang="hu-HU" sz="1000" dirty="0" err="1"/>
              <a:t>Phys</a:t>
            </a:r>
            <a:r>
              <a:rPr lang="hu-HU" sz="1000" dirty="0"/>
              <a:t>. </a:t>
            </a:r>
            <a:r>
              <a:rPr lang="hu-HU" sz="1000" dirty="0" err="1"/>
              <a:t>Rev</a:t>
            </a:r>
            <a:r>
              <a:rPr lang="hu-HU" sz="1000" dirty="0"/>
              <a:t>. D </a:t>
            </a:r>
            <a:r>
              <a:rPr lang="hu-HU" sz="1000" b="1" dirty="0"/>
              <a:t>57</a:t>
            </a:r>
            <a:r>
              <a:rPr lang="hu-HU" sz="1000" dirty="0"/>
              <a:t>, 5287 (1998).</a:t>
            </a:r>
          </a:p>
          <a:p>
            <a:r>
              <a:rPr lang="hu-HU" sz="1000" dirty="0"/>
              <a:t>LÁ Gergely, Z Keresztes, </a:t>
            </a:r>
            <a:r>
              <a:rPr lang="hu-HU" sz="1000" dirty="0" err="1"/>
              <a:t>Phys</a:t>
            </a:r>
            <a:r>
              <a:rPr lang="hu-HU" sz="1000" dirty="0"/>
              <a:t> </a:t>
            </a:r>
            <a:r>
              <a:rPr lang="hu-HU" sz="1000" dirty="0" err="1"/>
              <a:t>Rev</a:t>
            </a:r>
            <a:r>
              <a:rPr lang="hu-HU" sz="1000" dirty="0"/>
              <a:t> D </a:t>
            </a:r>
            <a:r>
              <a:rPr lang="hu-HU" sz="1000" b="1" dirty="0"/>
              <a:t>67</a:t>
            </a:r>
            <a:r>
              <a:rPr lang="hu-HU" sz="1000" dirty="0"/>
              <a:t>, 024020 (2003).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48B5216-F01F-4F43-8F2E-7E2135E63AD2}"/>
                  </a:ext>
                </a:extLst>
              </p:cNvPr>
              <p:cNvSpPr txBox="1"/>
              <p:nvPr/>
            </p:nvSpPr>
            <p:spPr>
              <a:xfrm>
                <a:off x="1619672" y="4143209"/>
                <a:ext cx="5095819" cy="395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hu-HU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sub>
                    </m:sSub>
                  </m:oMath>
                </a14:m>
                <a:r>
                  <a:rPr lang="hu-HU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𝑄𝑀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</m:sub>
                    </m:sSub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48B5216-F01F-4F43-8F2E-7E2135E6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3209"/>
                <a:ext cx="5095819" cy="395429"/>
              </a:xfrm>
              <a:prstGeom prst="rect">
                <a:avLst/>
              </a:prstGeom>
              <a:blipFill>
                <a:blip r:embed="rId3"/>
                <a:stretch>
                  <a:fillRect l="-1555" t="-24615" r="-478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>
            <a:extLst>
              <a:ext uri="{FF2B5EF4-FFF2-40B4-BE49-F238E27FC236}">
                <a16:creationId xmlns:a16="http://schemas.microsoft.com/office/drawing/2014/main" id="{2869C7B4-8850-4193-A524-A6715C8E2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" y="4869160"/>
            <a:ext cx="1238819" cy="510102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12B08F56-D9AD-419B-8962-9CB67803F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" y="5589240"/>
            <a:ext cx="5433480" cy="629026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id="{7ECBD556-C24C-4D22-B7E3-55C0B3F1E980}"/>
              </a:ext>
            </a:extLst>
          </p:cNvPr>
          <p:cNvSpPr txBox="1"/>
          <p:nvPr/>
        </p:nvSpPr>
        <p:spPr>
          <a:xfrm>
            <a:off x="179512" y="4218053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G=c=1 units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4D9B3383-8C41-4B92-85E9-FD44280ECD11}"/>
              </a:ext>
            </a:extLst>
          </p:cNvPr>
          <p:cNvSpPr/>
          <p:nvPr/>
        </p:nvSpPr>
        <p:spPr>
          <a:xfrm>
            <a:off x="14514" y="6453336"/>
            <a:ext cx="9136516" cy="43204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D1E793-46C5-4A42-8B62-94A6C0ECD73B}"/>
              </a:ext>
            </a:extLst>
          </p:cNvPr>
          <p:cNvSpPr txBox="1"/>
          <p:nvPr/>
        </p:nvSpPr>
        <p:spPr>
          <a:xfrm>
            <a:off x="16478" y="756547"/>
            <a:ext cx="902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Almost </a:t>
            </a:r>
            <a:r>
              <a:rPr lang="en-US" dirty="0"/>
              <a:t>Lorentzian coordinates (t,x</a:t>
            </a:r>
            <a:r>
              <a:rPr lang="en-US" baseline="30000" dirty="0"/>
              <a:t>1</a:t>
            </a:r>
            <a:r>
              <a:rPr lang="en-US" dirty="0"/>
              <a:t>,x</a:t>
            </a:r>
            <a:r>
              <a:rPr lang="en-US" baseline="30000" dirty="0"/>
              <a:t>2</a:t>
            </a:r>
            <a:r>
              <a:rPr lang="en-US" dirty="0"/>
              <a:t>,x</a:t>
            </a:r>
            <a:r>
              <a:rPr lang="en-US" baseline="30000" dirty="0"/>
              <a:t>3</a:t>
            </a:r>
            <a:r>
              <a:rPr lang="en-US" dirty="0"/>
              <a:t>) are used for the description of the metric, the origin is the </a:t>
            </a:r>
            <a:r>
              <a:rPr lang="en-US" dirty="0" err="1"/>
              <a:t>centre</a:t>
            </a:r>
            <a:r>
              <a:rPr lang="en-US" dirty="0"/>
              <a:t> of mass of two bodies. The PN metric is asymptotically flat.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78581FE-6904-469A-8787-CCBC7C61CEF3}"/>
              </a:ext>
            </a:extLst>
          </p:cNvPr>
          <p:cNvSpPr txBox="1"/>
          <p:nvPr/>
        </p:nvSpPr>
        <p:spPr>
          <a:xfrm>
            <a:off x="193580" y="157633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vector: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9A3C320-3262-4F37-9D88-CEA570D07AC6}"/>
              </a:ext>
            </a:extLst>
          </p:cNvPr>
          <p:cNvSpPr txBox="1"/>
          <p:nvPr/>
        </p:nvSpPr>
        <p:spPr>
          <a:xfrm>
            <a:off x="185249" y="2206579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distance:</a:t>
            </a:r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0F412E2-ED40-4BCA-8F6D-0C296E8AFB1A}"/>
              </a:ext>
            </a:extLst>
          </p:cNvPr>
          <p:cNvCxnSpPr>
            <a:cxnSpLocks/>
          </p:cNvCxnSpPr>
          <p:nvPr/>
        </p:nvCxnSpPr>
        <p:spPr>
          <a:xfrm>
            <a:off x="2155989" y="4682940"/>
            <a:ext cx="122167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29353310-1D25-491D-83C2-8816356B244D}"/>
              </a:ext>
            </a:extLst>
          </p:cNvPr>
          <p:cNvSpPr txBox="1"/>
          <p:nvPr/>
        </p:nvSpPr>
        <p:spPr>
          <a:xfrm>
            <a:off x="184739" y="2907259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position: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2C5FFE6F-2590-4720-BB02-81B5088AF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39012"/>
            <a:ext cx="1895475" cy="414986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F4D0F28F-5704-4DF4-BD3F-716AE67EA870}"/>
              </a:ext>
            </a:extLst>
          </p:cNvPr>
          <p:cNvSpPr txBox="1"/>
          <p:nvPr/>
        </p:nvSpPr>
        <p:spPr>
          <a:xfrm>
            <a:off x="6308345" y="5765194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with</a:t>
            </a: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8CB6370D-5FD9-4B83-9100-741C7A67A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83" y="5661248"/>
            <a:ext cx="1063325" cy="493295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AF906B40-D5A2-43CF-A47F-D68E2C777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89" y="2036543"/>
            <a:ext cx="2704043" cy="797208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17476BA2-B3CA-4AD1-B62D-40A28B0D9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2234969" cy="49120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84647F6-BFE3-45E7-B12A-4D5DC43E1B31}"/>
              </a:ext>
            </a:extLst>
          </p:cNvPr>
          <p:cNvSpPr txBox="1"/>
          <p:nvPr/>
        </p:nvSpPr>
        <p:spPr>
          <a:xfrm>
            <a:off x="4933708" y="1685072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</a:rPr>
              <a:t>i=1,2,3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2578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360C96DB-DD23-47D6-A81E-165326381917}"/>
              </a:ext>
            </a:extLst>
          </p:cNvPr>
          <p:cNvSpPr/>
          <p:nvPr/>
        </p:nvSpPr>
        <p:spPr>
          <a:xfrm>
            <a:off x="0" y="0"/>
            <a:ext cx="9144000" cy="668336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4200" b="1" i="1">
                <a:solidFill>
                  <a:srgbClr val="FFFF00"/>
                </a:solidFill>
                <a:latin typeface="Gabriola" panose="04040605051002020D02" pitchFamily="82" charset="0"/>
                <a:cs typeface="Times New Roman" pitchFamily="18" charset="0"/>
              </a:rPr>
              <a:t>Relative acceleration</a:t>
            </a:r>
            <a:endParaRPr lang="en-US" sz="4200" b="1">
              <a:solidFill>
                <a:srgbClr val="FFFF0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A0B9C81-2BA0-4F56-8044-574EA09BAB45}"/>
              </a:ext>
            </a:extLst>
          </p:cNvPr>
          <p:cNvSpPr/>
          <p:nvPr/>
        </p:nvSpPr>
        <p:spPr>
          <a:xfrm>
            <a:off x="8748464" y="715156"/>
            <a:ext cx="402566" cy="4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F8B4E510-DC20-4EB5-B0CC-0609973ACAE5}"/>
              </a:ext>
            </a:extLst>
          </p:cNvPr>
          <p:cNvSpPr/>
          <p:nvPr/>
        </p:nvSpPr>
        <p:spPr>
          <a:xfrm>
            <a:off x="3865988" y="1435235"/>
            <a:ext cx="618590" cy="93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9E1AC12-1BAC-4C1A-A5DA-8BE818AE9547}"/>
              </a:ext>
            </a:extLst>
          </p:cNvPr>
          <p:cNvSpPr txBox="1"/>
          <p:nvPr/>
        </p:nvSpPr>
        <p:spPr>
          <a:xfrm>
            <a:off x="107504" y="650492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L. E. </a:t>
            </a:r>
            <a:r>
              <a:rPr lang="hu-HU" sz="1000" dirty="0" err="1"/>
              <a:t>Kidder</a:t>
            </a:r>
            <a:r>
              <a:rPr lang="hu-HU" sz="1000" dirty="0"/>
              <a:t>, </a:t>
            </a:r>
            <a:r>
              <a:rPr lang="hu-HU" sz="1000" dirty="0" err="1"/>
              <a:t>Phys</a:t>
            </a:r>
            <a:r>
              <a:rPr lang="hu-HU" sz="1000" dirty="0"/>
              <a:t>. </a:t>
            </a:r>
            <a:r>
              <a:rPr lang="hu-HU" sz="1000" dirty="0" err="1"/>
              <a:t>Rev</a:t>
            </a:r>
            <a:r>
              <a:rPr lang="hu-HU" sz="1000" dirty="0"/>
              <a:t>. D </a:t>
            </a:r>
            <a:r>
              <a:rPr lang="hu-HU" sz="1000" b="1" dirty="0"/>
              <a:t>52</a:t>
            </a:r>
            <a:r>
              <a:rPr lang="hu-HU" sz="1000" dirty="0"/>
              <a:t>, 821 (1995).</a:t>
            </a:r>
          </a:p>
          <a:p>
            <a:r>
              <a:rPr lang="hu-HU" sz="1000" dirty="0"/>
              <a:t>E Poisson, </a:t>
            </a:r>
            <a:r>
              <a:rPr lang="hu-HU" sz="1000" dirty="0" err="1"/>
              <a:t>Phys</a:t>
            </a:r>
            <a:r>
              <a:rPr lang="hu-HU" sz="1000" dirty="0"/>
              <a:t>. </a:t>
            </a:r>
            <a:r>
              <a:rPr lang="hu-HU" sz="1000" dirty="0" err="1"/>
              <a:t>Rev</a:t>
            </a:r>
            <a:r>
              <a:rPr lang="hu-HU" sz="1000" dirty="0"/>
              <a:t>. D </a:t>
            </a:r>
            <a:r>
              <a:rPr lang="hu-HU" sz="1000" b="1" dirty="0"/>
              <a:t>57</a:t>
            </a:r>
            <a:r>
              <a:rPr lang="hu-HU" sz="1000" dirty="0"/>
              <a:t>, 5287 (1998).</a:t>
            </a:r>
          </a:p>
          <a:p>
            <a:r>
              <a:rPr lang="hu-HU" sz="1000" dirty="0"/>
              <a:t>LÁ Gergely, Z Keresztes, </a:t>
            </a:r>
            <a:r>
              <a:rPr lang="hu-HU" sz="1000" dirty="0" err="1"/>
              <a:t>Phys</a:t>
            </a:r>
            <a:r>
              <a:rPr lang="hu-HU" sz="1000" dirty="0"/>
              <a:t> </a:t>
            </a:r>
            <a:r>
              <a:rPr lang="hu-HU" sz="1000" dirty="0" err="1"/>
              <a:t>Rev</a:t>
            </a:r>
            <a:r>
              <a:rPr lang="hu-HU" sz="1000" dirty="0"/>
              <a:t> D </a:t>
            </a:r>
            <a:r>
              <a:rPr lang="hu-HU" sz="1000" b="1" dirty="0"/>
              <a:t>67</a:t>
            </a:r>
            <a:r>
              <a:rPr lang="hu-HU" sz="1000" dirty="0"/>
              <a:t>, 024020 (2003).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48B5216-F01F-4F43-8F2E-7E2135E63AD2}"/>
                  </a:ext>
                </a:extLst>
              </p:cNvPr>
              <p:cNvSpPr txBox="1"/>
              <p:nvPr/>
            </p:nvSpPr>
            <p:spPr>
              <a:xfrm>
                <a:off x="2500517" y="1205235"/>
                <a:ext cx="5095819" cy="395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hu-HU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sub>
                    </m:sSub>
                  </m:oMath>
                </a14:m>
                <a:r>
                  <a:rPr lang="hu-HU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𝑄𝑀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</m:sub>
                    </m:sSub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48B5216-F01F-4F43-8F2E-7E2135E6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17" y="1205235"/>
                <a:ext cx="5095819" cy="395429"/>
              </a:xfrm>
              <a:prstGeom prst="rect">
                <a:avLst/>
              </a:prstGeom>
              <a:blipFill>
                <a:blip r:embed="rId3"/>
                <a:stretch>
                  <a:fillRect l="-1435" t="-24615" r="-478" b="-384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Kép 18">
            <a:extLst>
              <a:ext uri="{FF2B5EF4-FFF2-40B4-BE49-F238E27FC236}">
                <a16:creationId xmlns:a16="http://schemas.microsoft.com/office/drawing/2014/main" id="{75429E61-C65D-4509-B738-879D552BE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35208"/>
            <a:ext cx="7598332" cy="62969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AEA4BDDC-B8A8-4B91-AA5E-782C10C36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61301"/>
            <a:ext cx="6564758" cy="595691"/>
          </a:xfrm>
          <a:prstGeom prst="rect">
            <a:avLst/>
          </a:prstGeom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F448DB05-40AC-4F64-BB48-1113343A837C}"/>
              </a:ext>
            </a:extLst>
          </p:cNvPr>
          <p:cNvSpPr/>
          <p:nvPr/>
        </p:nvSpPr>
        <p:spPr>
          <a:xfrm>
            <a:off x="4033542" y="4180910"/>
            <a:ext cx="162000" cy="28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2C883618-A56B-499F-BFD4-C8943EE86613}"/>
              </a:ext>
            </a:extLst>
          </p:cNvPr>
          <p:cNvSpPr/>
          <p:nvPr/>
        </p:nvSpPr>
        <p:spPr>
          <a:xfrm>
            <a:off x="1275368" y="4221088"/>
            <a:ext cx="144000" cy="28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ECBD556-C24C-4D22-B7E3-55C0B3F1E980}"/>
              </a:ext>
            </a:extLst>
          </p:cNvPr>
          <p:cNvSpPr txBox="1"/>
          <p:nvPr/>
        </p:nvSpPr>
        <p:spPr>
          <a:xfrm>
            <a:off x="107504" y="1195084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G=c=1 units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882653F-34CB-461A-82A9-14B8A8AEA56D}"/>
              </a:ext>
            </a:extLst>
          </p:cNvPr>
          <p:cNvSpPr/>
          <p:nvPr/>
        </p:nvSpPr>
        <p:spPr>
          <a:xfrm>
            <a:off x="14514" y="6453336"/>
            <a:ext cx="9136516" cy="432048"/>
          </a:xfrm>
          <a:prstGeom prst="rect">
            <a:avLst/>
          </a:prstGeom>
          <a:gradFill flip="none" rotWithShape="1">
            <a:gsLst>
              <a:gs pos="83000">
                <a:schemeClr val="accent6">
                  <a:lumMod val="75000"/>
                  <a:alpha val="83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WIGNER seminar 06.01.</a:t>
            </a:r>
            <a:r>
              <a:rPr lang="hu-HU" sz="26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2018.</a:t>
            </a:r>
            <a:endParaRPr lang="en-US" sz="2600" b="1" dirty="0">
              <a:solidFill>
                <a:schemeClr val="bg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2F391E5-6F3C-4513-A1C5-BEA6BA5DA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31585"/>
            <a:ext cx="6516071" cy="1761711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8EE53302-83F4-4804-AE64-8EF96960AD8D}"/>
              </a:ext>
            </a:extLst>
          </p:cNvPr>
          <p:cNvCxnSpPr/>
          <p:nvPr/>
        </p:nvCxnSpPr>
        <p:spPr>
          <a:xfrm>
            <a:off x="4499992" y="1700808"/>
            <a:ext cx="30243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1E4AD964-9432-4E55-8D68-E42060771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" y="3544880"/>
            <a:ext cx="5505512" cy="71528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FC3CCA2-C6F0-426C-A77E-52EEF8896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117747"/>
            <a:ext cx="1487268" cy="351323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47159CE-0271-4540-B6EE-7A3B95969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37" y="3914579"/>
            <a:ext cx="1871703" cy="594541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F44712B-07BB-4C34-8315-F500B159F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05" y="3471204"/>
            <a:ext cx="953003" cy="481625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05F6D629-FFF1-4AFD-A1AE-CA970D070243}"/>
              </a:ext>
            </a:extLst>
          </p:cNvPr>
          <p:cNvSpPr txBox="1"/>
          <p:nvPr/>
        </p:nvSpPr>
        <p:spPr>
          <a:xfrm>
            <a:off x="7164288" y="274085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Notations:</a:t>
            </a:r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9E3A200A-C4F4-4665-8998-9D71FEE86B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99" y="4609264"/>
            <a:ext cx="1693881" cy="594541"/>
          </a:xfrm>
          <a:prstGeom prst="rect">
            <a:avLst/>
          </a:prstGeom>
        </p:spPr>
      </p:pic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CE7E60C8-1FB4-436E-9DA5-F0B052E6D86D}"/>
              </a:ext>
            </a:extLst>
          </p:cNvPr>
          <p:cNvCxnSpPr>
            <a:cxnSpLocks/>
          </p:cNvCxnSpPr>
          <p:nvPr/>
        </p:nvCxnSpPr>
        <p:spPr>
          <a:xfrm flipV="1">
            <a:off x="7740352" y="5071116"/>
            <a:ext cx="618686" cy="302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CC3F514F-8677-4FA5-9DDA-23E459D469BD}"/>
              </a:ext>
            </a:extLst>
          </p:cNvPr>
          <p:cNvCxnSpPr>
            <a:cxnSpLocks/>
          </p:cNvCxnSpPr>
          <p:nvPr/>
        </p:nvCxnSpPr>
        <p:spPr>
          <a:xfrm flipV="1">
            <a:off x="8359038" y="5071116"/>
            <a:ext cx="173402" cy="662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84DE4D0F-AA94-4908-A2A9-2506163168D9}"/>
              </a:ext>
            </a:extLst>
          </p:cNvPr>
          <p:cNvSpPr txBox="1"/>
          <p:nvPr/>
        </p:nvSpPr>
        <p:spPr>
          <a:xfrm>
            <a:off x="7136152" y="5311267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i</a:t>
            </a:r>
            <a:r>
              <a:rPr lang="en-US" sz="1400"/>
              <a:t>=1 for BH</a:t>
            </a: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EFCE1729-1172-4620-A7E9-9A02889236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9" y="5747324"/>
            <a:ext cx="1041781" cy="575009"/>
          </a:xfrm>
          <a:prstGeom prst="rect">
            <a:avLst/>
          </a:prstGeom>
        </p:spPr>
      </p:pic>
      <p:sp>
        <p:nvSpPr>
          <p:cNvPr id="44" name="Szövegdoboz 43">
            <a:extLst>
              <a:ext uri="{FF2B5EF4-FFF2-40B4-BE49-F238E27FC236}">
                <a16:creationId xmlns:a16="http://schemas.microsoft.com/office/drawing/2014/main" id="{6ACEBA6D-63F3-4D66-834A-DB8C57EAE8CC}"/>
              </a:ext>
            </a:extLst>
          </p:cNvPr>
          <p:cNvSpPr txBox="1"/>
          <p:nvPr/>
        </p:nvSpPr>
        <p:spPr>
          <a:xfrm>
            <a:off x="6835550" y="5805264"/>
            <a:ext cx="11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dimensionless spin parameter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B0B6DFC1-828A-4D11-A495-113A6B45DC5A}"/>
              </a:ext>
            </a:extLst>
          </p:cNvPr>
          <p:cNvSpPr/>
          <p:nvPr/>
        </p:nvSpPr>
        <p:spPr>
          <a:xfrm>
            <a:off x="1668306" y="3533585"/>
            <a:ext cx="239398" cy="617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10648C02-AFED-45DD-BAED-BC3C75442294}"/>
              </a:ext>
            </a:extLst>
          </p:cNvPr>
          <p:cNvSpPr/>
          <p:nvPr/>
        </p:nvSpPr>
        <p:spPr>
          <a:xfrm>
            <a:off x="4462550" y="3545305"/>
            <a:ext cx="239398" cy="617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1BA4EDB6-1902-49D8-8A15-E37C17833824}"/>
              </a:ext>
            </a:extLst>
          </p:cNvPr>
          <p:cNvSpPr/>
          <p:nvPr/>
        </p:nvSpPr>
        <p:spPr>
          <a:xfrm>
            <a:off x="6835551" y="4556768"/>
            <a:ext cx="2180594" cy="1764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3BCED07B-4E1B-400F-A468-D82E76DA26F3}"/>
              </a:ext>
            </a:extLst>
          </p:cNvPr>
          <p:cNvCxnSpPr/>
          <p:nvPr/>
        </p:nvCxnSpPr>
        <p:spPr>
          <a:xfrm>
            <a:off x="4701948" y="4151299"/>
            <a:ext cx="2133602" cy="457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1B0B656B-5CFC-4794-917E-1BC01FFC9401}"/>
              </a:ext>
            </a:extLst>
          </p:cNvPr>
          <p:cNvCxnSpPr>
            <a:cxnSpLocks/>
          </p:cNvCxnSpPr>
          <p:nvPr/>
        </p:nvCxnSpPr>
        <p:spPr>
          <a:xfrm>
            <a:off x="1907704" y="4151299"/>
            <a:ext cx="4927846" cy="457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77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45163</TotalTime>
  <Words>1827</Words>
  <Application>Microsoft Office PowerPoint</Application>
  <PresentationFormat>Diavetítés a képernyőre (4:3 oldalarány)</PresentationFormat>
  <Paragraphs>357</Paragraphs>
  <Slides>26</Slides>
  <Notes>26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Gabriola</vt:lpstr>
      <vt:lpstr>Symbol</vt:lpstr>
      <vt:lpstr>Times New Roman</vt:lpstr>
      <vt:lpstr>Wingdings</vt:lpstr>
      <vt:lpstr>1_Alapértelmezett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BRANE KOZMOLÓGIA           Készítette: Keresztes Zoltán Témavezető:    Dr. Gergely Árpád László</dc:title>
  <dc:creator>Barbara</dc:creator>
  <cp:lastModifiedBy>Zoltan</cp:lastModifiedBy>
  <cp:revision>3646</cp:revision>
  <dcterms:created xsi:type="dcterms:W3CDTF">2005-05-12T15:14:51Z</dcterms:created>
  <dcterms:modified xsi:type="dcterms:W3CDTF">2018-06-01T09:27:39Z</dcterms:modified>
</cp:coreProperties>
</file>