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6" r:id="rId2"/>
    <p:sldMasterId id="2147483689" r:id="rId3"/>
  </p:sldMasterIdLst>
  <p:notesMasterIdLst>
    <p:notesMasterId r:id="rId40"/>
  </p:notesMasterIdLst>
  <p:sldIdLst>
    <p:sldId id="256" r:id="rId4"/>
    <p:sldId id="262" r:id="rId5"/>
    <p:sldId id="263" r:id="rId6"/>
    <p:sldId id="269" r:id="rId7"/>
    <p:sldId id="261" r:id="rId8"/>
    <p:sldId id="305" r:id="rId9"/>
    <p:sldId id="324" r:id="rId10"/>
    <p:sldId id="325" r:id="rId11"/>
    <p:sldId id="326" r:id="rId12"/>
    <p:sldId id="323" r:id="rId13"/>
    <p:sldId id="327" r:id="rId14"/>
    <p:sldId id="334" r:id="rId15"/>
    <p:sldId id="328" r:id="rId16"/>
    <p:sldId id="307" r:id="rId17"/>
    <p:sldId id="322" r:id="rId18"/>
    <p:sldId id="320" r:id="rId19"/>
    <p:sldId id="321" r:id="rId20"/>
    <p:sldId id="318" r:id="rId21"/>
    <p:sldId id="297" r:id="rId22"/>
    <p:sldId id="310" r:id="rId23"/>
    <p:sldId id="311" r:id="rId24"/>
    <p:sldId id="319" r:id="rId25"/>
    <p:sldId id="313" r:id="rId26"/>
    <p:sldId id="315" r:id="rId27"/>
    <p:sldId id="329" r:id="rId28"/>
    <p:sldId id="330" r:id="rId29"/>
    <p:sldId id="331" r:id="rId30"/>
    <p:sldId id="264" r:id="rId31"/>
    <p:sldId id="333" r:id="rId32"/>
    <p:sldId id="272" r:id="rId33"/>
    <p:sldId id="332" r:id="rId34"/>
    <p:sldId id="265" r:id="rId35"/>
    <p:sldId id="289" r:id="rId36"/>
    <p:sldId id="285" r:id="rId37"/>
    <p:sldId id="290" r:id="rId38"/>
    <p:sldId id="288" r:id="rId3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BC34"/>
    <a:srgbClr val="12B6BE"/>
    <a:srgbClr val="1D02BE"/>
    <a:srgbClr val="003076"/>
    <a:srgbClr val="FF0909"/>
    <a:srgbClr val="B21EAB"/>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3184" autoAdjust="0"/>
  </p:normalViewPr>
  <p:slideViewPr>
    <p:cSldViewPr snapToGrid="0">
      <p:cViewPr varScale="1">
        <p:scale>
          <a:sx n="59" d="100"/>
          <a:sy n="59" d="100"/>
        </p:scale>
        <p:origin x="-82" y="-34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B7FA62-1B60-44D4-A737-F32CBAA06762}" type="datetimeFigureOut">
              <a:rPr lang="de-DE" smtClean="0"/>
              <a:t>10.11.2013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168DC4-D86B-4700-96CB-DC537468D950}" type="slidenum">
              <a:rPr lang="de-DE" smtClean="0"/>
              <a:t>‹Nr.›</a:t>
            </a:fld>
            <a:endParaRPr lang="de-DE"/>
          </a:p>
        </p:txBody>
      </p:sp>
    </p:spTree>
    <p:extLst>
      <p:ext uri="{BB962C8B-B14F-4D97-AF65-F5344CB8AC3E}">
        <p14:creationId xmlns:p14="http://schemas.microsoft.com/office/powerpoint/2010/main" val="328177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dirty="0" smtClean="0"/>
              <a:t>KAGRA </a:t>
            </a:r>
            <a:r>
              <a:rPr lang="de-DE" dirty="0" err="1" smtClean="0"/>
              <a:t>the</a:t>
            </a:r>
            <a:r>
              <a:rPr lang="de-DE" dirty="0" smtClean="0"/>
              <a:t> </a:t>
            </a:r>
            <a:r>
              <a:rPr lang="de-DE" dirty="0" err="1" smtClean="0"/>
              <a:t>former</a:t>
            </a:r>
            <a:r>
              <a:rPr lang="de-DE" dirty="0" smtClean="0"/>
              <a:t> LCGT </a:t>
            </a:r>
            <a:r>
              <a:rPr lang="de-DE" dirty="0" err="1" smtClean="0"/>
              <a:t>detector</a:t>
            </a:r>
            <a:r>
              <a:rPr lang="de-DE" dirty="0" smtClean="0"/>
              <a:t>,</a:t>
            </a:r>
            <a:r>
              <a:rPr lang="de-DE" baseline="0" dirty="0" smtClean="0"/>
              <a:t> </a:t>
            </a:r>
            <a:r>
              <a:rPr lang="de-DE" dirty="0" smtClean="0"/>
              <a:t>a 3km </a:t>
            </a:r>
            <a:r>
              <a:rPr lang="de-DE" dirty="0" err="1" smtClean="0"/>
              <a:t>cryogenic</a:t>
            </a:r>
            <a:r>
              <a:rPr lang="de-DE" dirty="0" smtClean="0"/>
              <a:t> </a:t>
            </a:r>
            <a:r>
              <a:rPr lang="de-DE" dirty="0" err="1" smtClean="0"/>
              <a:t>interferometer</a:t>
            </a:r>
            <a:r>
              <a:rPr lang="de-DE" dirty="0" smtClean="0"/>
              <a:t> </a:t>
            </a:r>
            <a:r>
              <a:rPr lang="de-DE" dirty="0" err="1" smtClean="0"/>
              <a:t>is</a:t>
            </a:r>
            <a:r>
              <a:rPr lang="de-DE" dirty="0" smtClean="0"/>
              <a:t> </a:t>
            </a:r>
            <a:r>
              <a:rPr lang="de-DE" dirty="0" err="1" smtClean="0"/>
              <a:t>being</a:t>
            </a:r>
            <a:r>
              <a:rPr lang="de-DE" dirty="0" smtClean="0"/>
              <a:t> </a:t>
            </a:r>
            <a:r>
              <a:rPr lang="de-DE" dirty="0" err="1" smtClean="0"/>
              <a:t>constructed</a:t>
            </a:r>
            <a:r>
              <a:rPr lang="de-DE" dirty="0" smtClean="0"/>
              <a:t> in Japan in </a:t>
            </a:r>
            <a:r>
              <a:rPr lang="de-DE" dirty="0" err="1" smtClean="0"/>
              <a:t>the</a:t>
            </a:r>
            <a:r>
              <a:rPr lang="de-DE" dirty="0" smtClean="0"/>
              <a:t> </a:t>
            </a:r>
            <a:r>
              <a:rPr lang="de-DE" dirty="0" err="1" smtClean="0"/>
              <a:t>Kamioka</a:t>
            </a:r>
            <a:r>
              <a:rPr lang="de-DE" dirty="0" smtClean="0"/>
              <a:t> </a:t>
            </a:r>
            <a:r>
              <a:rPr lang="de-DE" dirty="0" err="1" smtClean="0"/>
              <a:t>mine</a:t>
            </a:r>
            <a:r>
              <a:rPr lang="de-DE" dirty="0" smtClean="0"/>
              <a:t>.</a:t>
            </a:r>
          </a:p>
          <a:p>
            <a:pPr>
              <a:spcBef>
                <a:spcPct val="0"/>
              </a:spcBef>
            </a:pPr>
            <a:r>
              <a:rPr lang="de-DE" dirty="0" err="1" smtClean="0"/>
              <a:t>One</a:t>
            </a:r>
            <a:r>
              <a:rPr lang="de-DE" dirty="0" smtClean="0"/>
              <a:t> </a:t>
            </a:r>
            <a:r>
              <a:rPr lang="de-DE" dirty="0" err="1" smtClean="0"/>
              <a:t>of</a:t>
            </a:r>
            <a:r>
              <a:rPr lang="de-DE" dirty="0" smtClean="0"/>
              <a:t> </a:t>
            </a:r>
            <a:r>
              <a:rPr lang="de-DE" dirty="0" err="1" smtClean="0"/>
              <a:t>the</a:t>
            </a:r>
            <a:r>
              <a:rPr lang="de-DE" dirty="0" smtClean="0"/>
              <a:t> LIGO </a:t>
            </a:r>
            <a:r>
              <a:rPr lang="de-DE" dirty="0" err="1" smtClean="0"/>
              <a:t>Hanford</a:t>
            </a:r>
            <a:r>
              <a:rPr lang="de-DE" dirty="0" smtClean="0"/>
              <a:t> </a:t>
            </a:r>
            <a:r>
              <a:rPr lang="de-DE" dirty="0" err="1" smtClean="0"/>
              <a:t>detectors</a:t>
            </a:r>
            <a:r>
              <a:rPr lang="de-DE" dirty="0" smtClean="0"/>
              <a:t> will </a:t>
            </a:r>
            <a:r>
              <a:rPr lang="de-DE" dirty="0" err="1" smtClean="0"/>
              <a:t>most</a:t>
            </a:r>
            <a:r>
              <a:rPr lang="de-DE" dirty="0" smtClean="0"/>
              <a:t> </a:t>
            </a:r>
            <a:r>
              <a:rPr lang="de-DE" dirty="0" err="1" smtClean="0"/>
              <a:t>likely</a:t>
            </a:r>
            <a:r>
              <a:rPr lang="de-DE" dirty="0" smtClean="0"/>
              <a:t> </a:t>
            </a:r>
            <a:r>
              <a:rPr lang="de-DE" dirty="0" err="1" smtClean="0"/>
              <a:t>be</a:t>
            </a:r>
            <a:r>
              <a:rPr lang="de-DE" dirty="0" smtClean="0"/>
              <a:t> </a:t>
            </a:r>
            <a:r>
              <a:rPr lang="de-DE" dirty="0" err="1" smtClean="0"/>
              <a:t>transferred</a:t>
            </a:r>
            <a:r>
              <a:rPr lang="de-DE" baseline="0" dirty="0" smtClean="0"/>
              <a:t> </a:t>
            </a:r>
            <a:r>
              <a:rPr lang="de-DE" baseline="0" dirty="0" err="1" smtClean="0"/>
              <a:t>to</a:t>
            </a:r>
            <a:r>
              <a:rPr lang="de-DE" baseline="0" dirty="0" smtClean="0"/>
              <a:t> </a:t>
            </a:r>
            <a:r>
              <a:rPr lang="de-DE" baseline="0" dirty="0" err="1" smtClean="0"/>
              <a:t>India</a:t>
            </a:r>
            <a:r>
              <a:rPr lang="de-DE" baseline="0" dirty="0" smtClean="0"/>
              <a:t>.</a:t>
            </a:r>
            <a:endParaRPr lang="de-DE" dirty="0" smtClean="0"/>
          </a:p>
        </p:txBody>
      </p:sp>
      <p:sp>
        <p:nvSpPr>
          <p:cNvPr id="4" name="Foliennummernplatzhalter 3"/>
          <p:cNvSpPr>
            <a:spLocks noGrp="1"/>
          </p:cNvSpPr>
          <p:nvPr>
            <p:ph type="sldNum" sz="quarter" idx="10"/>
          </p:nvPr>
        </p:nvSpPr>
        <p:spPr/>
        <p:txBody>
          <a:bodyPr/>
          <a:lstStyle/>
          <a:p>
            <a:pPr>
              <a:defRPr/>
            </a:pPr>
            <a:fld id="{630A448B-C13A-4C8D-BA8F-2381F4AA82AA}" type="slidenum">
              <a:rPr lang="en-US" smtClean="0"/>
              <a:pPr>
                <a:defRPr/>
              </a:pPr>
              <a:t>2</a:t>
            </a:fld>
            <a:endParaRPr lang="en-US"/>
          </a:p>
        </p:txBody>
      </p:sp>
    </p:spTree>
    <p:extLst>
      <p:ext uri="{BB962C8B-B14F-4D97-AF65-F5344CB8AC3E}">
        <p14:creationId xmlns:p14="http://schemas.microsoft.com/office/powerpoint/2010/main" val="158207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168DC4-D86B-4700-96CB-DC537468D950}" type="slidenum">
              <a:rPr lang="de-DE" smtClean="0"/>
              <a:t>33</a:t>
            </a:fld>
            <a:endParaRPr lang="de-DE"/>
          </a:p>
        </p:txBody>
      </p:sp>
    </p:spTree>
    <p:extLst>
      <p:ext uri="{BB962C8B-B14F-4D97-AF65-F5344CB8AC3E}">
        <p14:creationId xmlns:p14="http://schemas.microsoft.com/office/powerpoint/2010/main" val="3403853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200" dirty="0" smtClean="0"/>
              <a:t>MSU-SAI:</a:t>
            </a:r>
            <a:r>
              <a:rPr lang="en-US" sz="1200" baseline="0" dirty="0" smtClean="0"/>
              <a:t> </a:t>
            </a:r>
            <a:r>
              <a:rPr lang="en-US" sz="1200" dirty="0" smtClean="0"/>
              <a:t>Sternberg Astronomical Institute (lead) </a:t>
            </a:r>
          </a:p>
          <a:p>
            <a:pPr algn="l"/>
            <a:r>
              <a:rPr lang="en-US" sz="1200" dirty="0" smtClean="0"/>
              <a:t>MSU-PD: Physics Department </a:t>
            </a:r>
            <a:br>
              <a:rPr lang="en-US" sz="1200" dirty="0" smtClean="0"/>
            </a:br>
            <a:r>
              <a:rPr lang="en-US" sz="1200" dirty="0" smtClean="0"/>
              <a:t>INR RAS: Institute of Nuclear Research Russian Academy of Science </a:t>
            </a:r>
          </a:p>
          <a:p>
            <a:endParaRPr lang="de-DE" dirty="0" smtClean="0"/>
          </a:p>
          <a:p>
            <a:pPr algn="l"/>
            <a:r>
              <a:rPr lang="en-US" sz="1200" dirty="0" smtClean="0"/>
              <a:t>University of Warsaw (lead), </a:t>
            </a:r>
          </a:p>
          <a:p>
            <a:pPr algn="l"/>
            <a:r>
              <a:rPr lang="en-US" sz="1200" dirty="0" smtClean="0"/>
              <a:t>University of </a:t>
            </a:r>
            <a:r>
              <a:rPr lang="en-US" sz="1200" dirty="0" err="1" smtClean="0"/>
              <a:t>Zielona</a:t>
            </a:r>
            <a:r>
              <a:rPr lang="en-US" sz="1200" dirty="0" smtClean="0"/>
              <a:t> Gora,  </a:t>
            </a:r>
          </a:p>
          <a:p>
            <a:pPr algn="l"/>
            <a:r>
              <a:rPr lang="en-US" sz="1200" dirty="0" smtClean="0"/>
              <a:t>University of Bialystok, </a:t>
            </a:r>
            <a:br>
              <a:rPr lang="en-US" sz="1200" dirty="0" smtClean="0"/>
            </a:br>
            <a:r>
              <a:rPr lang="en-US" sz="1200" dirty="0" smtClean="0"/>
              <a:t>Warsaw University of Technology, </a:t>
            </a:r>
          </a:p>
          <a:p>
            <a:pPr algn="l"/>
            <a:r>
              <a:rPr lang="en-US" sz="1200" dirty="0" smtClean="0"/>
              <a:t>Polish Academy of Science (Inst. of Mathematics), </a:t>
            </a:r>
            <a:br>
              <a:rPr lang="en-US" sz="1200" dirty="0" smtClean="0"/>
            </a:br>
            <a:r>
              <a:rPr lang="en-US" sz="1200" dirty="0" err="1" smtClean="0"/>
              <a:t>PAoS</a:t>
            </a:r>
            <a:r>
              <a:rPr lang="en-US" sz="1200" dirty="0" smtClean="0"/>
              <a:t>(</a:t>
            </a:r>
            <a:r>
              <a:rPr lang="en-US" sz="1200" dirty="0" err="1" smtClean="0"/>
              <a:t>Nicolaus</a:t>
            </a:r>
            <a:r>
              <a:rPr lang="en-US" sz="1200" dirty="0" smtClean="0"/>
              <a:t> Copernicus Astronomical Centre) </a:t>
            </a:r>
          </a:p>
          <a:p>
            <a:endParaRPr lang="de-DE" dirty="0" smtClean="0"/>
          </a:p>
          <a:p>
            <a:pPr rtl="0" eaLnBrk="1" fontAlgn="t" latinLnBrk="0" hangingPunct="1"/>
            <a:r>
              <a:rPr lang="en-US" sz="1200" b="0" i="0" u="none" strike="noStrike" kern="1200" dirty="0" smtClean="0">
                <a:solidFill>
                  <a:schemeClr val="tx1"/>
                </a:solidFill>
                <a:effectLst/>
                <a:latin typeface="+mn-lt"/>
                <a:ea typeface="+mn-ea"/>
                <a:cs typeface="+mn-cs"/>
              </a:rPr>
              <a:t> KFKI Research Institute for Particle and Nuclear Science</a:t>
            </a:r>
            <a:endParaRPr lang="de-DE"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Geodetic and Geophysical Research Institute </a:t>
            </a:r>
            <a:endParaRPr lang="de-DE" sz="1200" b="0" i="0" u="none" strike="noStrike"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AF168DC4-D86B-4700-96CB-DC537468D950}" type="slidenum">
              <a:rPr lang="de-DE" smtClean="0"/>
              <a:t>35</a:t>
            </a:fld>
            <a:endParaRPr lang="de-DE"/>
          </a:p>
        </p:txBody>
      </p:sp>
    </p:spTree>
    <p:extLst>
      <p:ext uri="{BB962C8B-B14F-4D97-AF65-F5344CB8AC3E}">
        <p14:creationId xmlns:p14="http://schemas.microsoft.com/office/powerpoint/2010/main" val="151895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Going</a:t>
            </a:r>
            <a:r>
              <a:rPr lang="de-DE" dirty="0" smtClean="0"/>
              <a:t> </a:t>
            </a:r>
            <a:r>
              <a:rPr lang="de-DE" dirty="0" err="1" smtClean="0"/>
              <a:t>beyond</a:t>
            </a:r>
            <a:r>
              <a:rPr lang="de-DE" dirty="0" smtClean="0"/>
              <a:t> </a:t>
            </a:r>
            <a:r>
              <a:rPr lang="de-DE" dirty="0" err="1" smtClean="0"/>
              <a:t>what</a:t>
            </a:r>
            <a:r>
              <a:rPr lang="de-DE" dirty="0" smtClean="0"/>
              <a:t> </a:t>
            </a:r>
            <a:r>
              <a:rPr lang="de-DE" dirty="0" err="1" smtClean="0"/>
              <a:t>is</a:t>
            </a:r>
            <a:r>
              <a:rPr lang="de-DE" dirty="0" smtClean="0"/>
              <a:t> </a:t>
            </a:r>
            <a:r>
              <a:rPr lang="de-DE" dirty="0" err="1" smtClean="0"/>
              <a:t>possible</a:t>
            </a:r>
            <a:r>
              <a:rPr lang="de-DE" dirty="0" smtClean="0"/>
              <a:t> </a:t>
            </a:r>
            <a:r>
              <a:rPr lang="de-DE" dirty="0" err="1" smtClean="0"/>
              <a:t>with</a:t>
            </a:r>
            <a:r>
              <a:rPr lang="de-DE" dirty="0" smtClean="0"/>
              <a:t> </a:t>
            </a:r>
            <a:r>
              <a:rPr lang="de-DE" dirty="0" err="1" smtClean="0"/>
              <a:t>the</a:t>
            </a:r>
            <a:r>
              <a:rPr lang="de-DE" dirty="0" smtClean="0"/>
              <a:t> </a:t>
            </a:r>
            <a:r>
              <a:rPr lang="de-DE" dirty="0" err="1" smtClean="0"/>
              <a:t>current</a:t>
            </a:r>
            <a:r>
              <a:rPr lang="de-DE" dirty="0" smtClean="0"/>
              <a:t> </a:t>
            </a:r>
            <a:r>
              <a:rPr lang="de-DE" dirty="0" err="1" smtClean="0"/>
              <a:t>infrastructure</a:t>
            </a:r>
            <a:endParaRPr lang="de-DE" dirty="0" smtClean="0"/>
          </a:p>
          <a:p>
            <a:r>
              <a:rPr lang="de-DE" dirty="0" smtClean="0"/>
              <a:t>Underground </a:t>
            </a:r>
            <a:r>
              <a:rPr lang="de-DE" dirty="0" err="1" smtClean="0"/>
              <a:t>and</a:t>
            </a:r>
            <a:r>
              <a:rPr lang="de-DE" dirty="0" smtClean="0"/>
              <a:t> larger in </a:t>
            </a:r>
            <a:r>
              <a:rPr lang="de-DE" dirty="0" err="1" smtClean="0"/>
              <a:t>size</a:t>
            </a:r>
            <a:endParaRPr lang="de-DE" dirty="0"/>
          </a:p>
        </p:txBody>
      </p:sp>
      <p:sp>
        <p:nvSpPr>
          <p:cNvPr id="4" name="Foliennummernplatzhalter 3"/>
          <p:cNvSpPr>
            <a:spLocks noGrp="1"/>
          </p:cNvSpPr>
          <p:nvPr>
            <p:ph type="sldNum" sz="quarter" idx="10"/>
          </p:nvPr>
        </p:nvSpPr>
        <p:spPr/>
        <p:txBody>
          <a:bodyPr/>
          <a:lstStyle/>
          <a:p>
            <a:fld id="{AF168DC4-D86B-4700-96CB-DC537468D950}" type="slidenum">
              <a:rPr lang="de-DE" smtClean="0"/>
              <a:t>5</a:t>
            </a:fld>
            <a:endParaRPr lang="de-DE"/>
          </a:p>
        </p:txBody>
      </p:sp>
    </p:spTree>
    <p:extLst>
      <p:ext uri="{BB962C8B-B14F-4D97-AF65-F5344CB8AC3E}">
        <p14:creationId xmlns:p14="http://schemas.microsoft.com/office/powerpoint/2010/main" val="1050156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36868" name="Slide Number Placeholder 3"/>
          <p:cNvSpPr>
            <a:spLocks noGrp="1"/>
          </p:cNvSpPr>
          <p:nvPr>
            <p:ph type="sldNum" sz="quarter" idx="5"/>
          </p:nvPr>
        </p:nvSpPr>
        <p:spPr>
          <a:noFill/>
        </p:spPr>
        <p:txBody>
          <a:bodyPr/>
          <a:lstStyle/>
          <a:p>
            <a:fld id="{36811430-713F-40A2-9476-13B6847849B5}"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36868" name="Slide Number Placeholder 3"/>
          <p:cNvSpPr>
            <a:spLocks noGrp="1"/>
          </p:cNvSpPr>
          <p:nvPr>
            <p:ph type="sldNum" sz="quarter" idx="5"/>
          </p:nvPr>
        </p:nvSpPr>
        <p:spPr>
          <a:noFill/>
        </p:spPr>
        <p:txBody>
          <a:bodyPr/>
          <a:lstStyle/>
          <a:p>
            <a:fld id="{36811430-713F-40A2-9476-13B6847849B5}"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High Power </a:t>
            </a:r>
            <a:r>
              <a:rPr lang="de-DE" dirty="0" err="1" smtClean="0"/>
              <a:t>disagrees</a:t>
            </a:r>
            <a:r>
              <a:rPr lang="de-DE" dirty="0" smtClean="0"/>
              <a:t> </a:t>
            </a:r>
            <a:r>
              <a:rPr lang="de-DE" dirty="0" err="1" smtClean="0"/>
              <a:t>with</a:t>
            </a:r>
            <a:r>
              <a:rPr lang="de-DE" dirty="0" smtClean="0"/>
              <a:t> </a:t>
            </a:r>
            <a:r>
              <a:rPr lang="de-DE" dirty="0" err="1" smtClean="0"/>
              <a:t>Cryo</a:t>
            </a:r>
            <a:r>
              <a:rPr lang="de-DE" dirty="0" smtClean="0"/>
              <a:t> </a:t>
            </a:r>
            <a:r>
              <a:rPr lang="de-DE" dirty="0" err="1" smtClean="0"/>
              <a:t>requirements</a:t>
            </a:r>
            <a:endParaRPr lang="de-DE" dirty="0"/>
          </a:p>
        </p:txBody>
      </p:sp>
      <p:sp>
        <p:nvSpPr>
          <p:cNvPr id="4" name="Foliennummernplatzhalter 3"/>
          <p:cNvSpPr>
            <a:spLocks noGrp="1"/>
          </p:cNvSpPr>
          <p:nvPr>
            <p:ph type="sldNum" sz="quarter" idx="10"/>
          </p:nvPr>
        </p:nvSpPr>
        <p:spPr/>
        <p:txBody>
          <a:bodyPr/>
          <a:lstStyle/>
          <a:p>
            <a:fld id="{AF168DC4-D86B-4700-96CB-DC537468D950}" type="slidenum">
              <a:rPr lang="de-DE" smtClean="0"/>
              <a:t>13</a:t>
            </a:fld>
            <a:endParaRPr lang="de-DE"/>
          </a:p>
        </p:txBody>
      </p:sp>
    </p:spTree>
    <p:extLst>
      <p:ext uri="{BB962C8B-B14F-4D97-AF65-F5344CB8AC3E}">
        <p14:creationId xmlns:p14="http://schemas.microsoft.com/office/powerpoint/2010/main" val="403408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168DC4-D86B-4700-96CB-DC537468D950}" type="slidenum">
              <a:rPr lang="de-DE" smtClean="0"/>
              <a:t>18</a:t>
            </a:fld>
            <a:endParaRPr lang="de-DE"/>
          </a:p>
        </p:txBody>
      </p:sp>
    </p:spTree>
    <p:extLst>
      <p:ext uri="{BB962C8B-B14F-4D97-AF65-F5344CB8AC3E}">
        <p14:creationId xmlns:p14="http://schemas.microsoft.com/office/powerpoint/2010/main" val="248111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Assumption</a:t>
            </a:r>
            <a:r>
              <a:rPr lang="de-DE" baseline="0" dirty="0" smtClean="0"/>
              <a:t> </a:t>
            </a:r>
            <a:r>
              <a:rPr lang="de-DE" baseline="0" dirty="0" err="1" smtClean="0"/>
              <a:t>is</a:t>
            </a:r>
            <a:r>
              <a:rPr lang="de-DE" baseline="0" dirty="0" smtClean="0"/>
              <a:t> </a:t>
            </a:r>
            <a:r>
              <a:rPr lang="de-DE" baseline="0" dirty="0" err="1" smtClean="0"/>
              <a:t>that</a:t>
            </a:r>
            <a:r>
              <a:rPr lang="de-DE" baseline="0" dirty="0" smtClean="0"/>
              <a:t> </a:t>
            </a:r>
            <a:r>
              <a:rPr lang="de-DE" baseline="0" dirty="0" err="1" smtClean="0"/>
              <a:t>basically</a:t>
            </a:r>
            <a:r>
              <a:rPr lang="de-DE" baseline="0" dirty="0" smtClean="0"/>
              <a:t> </a:t>
            </a:r>
            <a:r>
              <a:rPr lang="de-DE" baseline="0" dirty="0" err="1" smtClean="0"/>
              <a:t>the</a:t>
            </a:r>
            <a:r>
              <a:rPr lang="de-DE" baseline="0" dirty="0" smtClean="0"/>
              <a:t> same </a:t>
            </a:r>
            <a:r>
              <a:rPr lang="de-DE" baseline="0" dirty="0" err="1" smtClean="0"/>
              <a:t>infrastructure</a:t>
            </a:r>
            <a:r>
              <a:rPr lang="de-DE" baseline="0" dirty="0" smtClean="0"/>
              <a:t> will </a:t>
            </a:r>
            <a:r>
              <a:rPr lang="de-DE" baseline="0" dirty="0" err="1" smtClean="0"/>
              <a:t>be</a:t>
            </a:r>
            <a:r>
              <a:rPr lang="de-DE" baseline="0" dirty="0" smtClean="0"/>
              <a:t> </a:t>
            </a:r>
            <a:r>
              <a:rPr lang="de-DE" baseline="0" dirty="0" err="1" smtClean="0"/>
              <a:t>used</a:t>
            </a:r>
            <a:endParaRPr lang="de-DE" dirty="0"/>
          </a:p>
        </p:txBody>
      </p:sp>
      <p:sp>
        <p:nvSpPr>
          <p:cNvPr id="4" name="Foliennummernplatzhalter 3"/>
          <p:cNvSpPr>
            <a:spLocks noGrp="1"/>
          </p:cNvSpPr>
          <p:nvPr>
            <p:ph type="sldNum" sz="quarter" idx="10"/>
          </p:nvPr>
        </p:nvSpPr>
        <p:spPr/>
        <p:txBody>
          <a:bodyPr/>
          <a:lstStyle/>
          <a:p>
            <a:fld id="{AF168DC4-D86B-4700-96CB-DC537468D950}" type="slidenum">
              <a:rPr lang="de-DE" smtClean="0"/>
              <a:t>28</a:t>
            </a:fld>
            <a:endParaRPr lang="de-DE"/>
          </a:p>
        </p:txBody>
      </p:sp>
    </p:spTree>
    <p:extLst>
      <p:ext uri="{BB962C8B-B14F-4D97-AF65-F5344CB8AC3E}">
        <p14:creationId xmlns:p14="http://schemas.microsoft.com/office/powerpoint/2010/main" val="3251994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30A448B-C13A-4C8D-BA8F-2381F4AA82AA}" type="slidenum">
              <a:rPr lang="en-US" smtClean="0"/>
              <a:pPr>
                <a:defRPr/>
              </a:pPr>
              <a:t>29</a:t>
            </a:fld>
            <a:endParaRPr lang="en-US"/>
          </a:p>
        </p:txBody>
      </p:sp>
    </p:spTree>
    <p:extLst>
      <p:ext uri="{BB962C8B-B14F-4D97-AF65-F5344CB8AC3E}">
        <p14:creationId xmlns:p14="http://schemas.microsoft.com/office/powerpoint/2010/main" val="2037989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30A448B-C13A-4C8D-BA8F-2381F4AA82AA}" type="slidenum">
              <a:rPr lang="en-US" smtClean="0"/>
              <a:pPr>
                <a:defRPr/>
              </a:pPr>
              <a:t>31</a:t>
            </a:fld>
            <a:endParaRPr lang="en-US"/>
          </a:p>
        </p:txBody>
      </p:sp>
    </p:spTree>
    <p:extLst>
      <p:ext uri="{BB962C8B-B14F-4D97-AF65-F5344CB8AC3E}">
        <p14:creationId xmlns:p14="http://schemas.microsoft.com/office/powerpoint/2010/main" val="2169129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8" name="Datumsplatzhalter 27"/>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17" name="Fußzeilenplatzhalter 16"/>
          <p:cNvSpPr>
            <a:spLocks noGrp="1"/>
          </p:cNvSpPr>
          <p:nvPr>
            <p:ph type="ftr" sz="quarter" idx="11"/>
          </p:nvPr>
        </p:nvSpPr>
        <p:spPr/>
        <p:txBody>
          <a:bodyPr/>
          <a:lstStyle>
            <a:extLst/>
          </a:lstStyle>
          <a:p>
            <a:endParaRPr lang="de-DE" dirty="0"/>
          </a:p>
        </p:txBody>
      </p:sp>
      <p:sp>
        <p:nvSpPr>
          <p:cNvPr id="29" name="Foliennummernplatzhalter 28"/>
          <p:cNvSpPr>
            <a:spLocks noGrp="1"/>
          </p:cNvSpPr>
          <p:nvPr>
            <p:ph type="sldNum" sz="quarter" idx="12"/>
          </p:nvPr>
        </p:nvSpPr>
        <p:spPr/>
        <p:txBody>
          <a:bodyPr/>
          <a:lstStyle>
            <a:extLst/>
          </a:lstStyle>
          <a:p>
            <a:fld id="{ECE3FA2B-BD28-499E-A22D-A423270F3F14}" type="slidenum">
              <a:rPr lang="de-DE" smtClean="0"/>
              <a:pPr/>
              <a:t>‹Nr.›</a:t>
            </a:fld>
            <a:endParaRPr lang="de-DE" dirty="0"/>
          </a:p>
        </p:txBody>
      </p:sp>
      <p:sp>
        <p:nvSpPr>
          <p:cNvPr id="8" name="Titel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de-DE" smtClean="0"/>
              <a:t>Formatvorlage des Untertitelmasters durch Klicken bearbeiten</a:t>
            </a:r>
            <a:endParaRPr kumimoji="0" lang="en-US"/>
          </a:p>
        </p:txBody>
      </p:sp>
      <p:cxnSp>
        <p:nvCxnSpPr>
          <p:cNvPr id="12" name="Gerade Verbindung 11"/>
          <p:cNvCxnSpPr/>
          <p:nvPr userDrawn="1"/>
        </p:nvCxnSpPr>
        <p:spPr>
          <a:xfrm>
            <a:off x="-71470" y="785794"/>
            <a:ext cx="9358346"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userDrawn="1"/>
        </p:nvPicPr>
        <p:blipFill>
          <a:blip r:embed="rId2" cstate="print"/>
          <a:srcRect/>
          <a:stretch>
            <a:fillRect/>
          </a:stretch>
        </p:blipFill>
        <p:spPr bwMode="auto">
          <a:xfrm>
            <a:off x="8100395" y="44624"/>
            <a:ext cx="1016000" cy="1125538"/>
          </a:xfrm>
          <a:prstGeom prst="rect">
            <a:avLst/>
          </a:prstGeom>
          <a:noFill/>
          <a:ln w="9525">
            <a:noFill/>
            <a:round/>
            <a:headEnd/>
            <a:tailEnd/>
          </a:ln>
          <a:effectLst/>
        </p:spPr>
      </p:pic>
    </p:spTree>
    <p:extLst>
      <p:ext uri="{BB962C8B-B14F-4D97-AF65-F5344CB8AC3E}">
        <p14:creationId xmlns:p14="http://schemas.microsoft.com/office/powerpoint/2010/main" val="40213788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5" name="Fußzeilenplatzhalter 4"/>
          <p:cNvSpPr>
            <a:spLocks noGrp="1"/>
          </p:cNvSpPr>
          <p:nvPr>
            <p:ph type="ftr" sz="quarter" idx="11"/>
          </p:nvPr>
        </p:nvSpPr>
        <p:spPr/>
        <p:txBody>
          <a:bodyPr/>
          <a:lstStyle>
            <a:extLst/>
          </a:lstStyle>
          <a:p>
            <a:endParaRPr lang="de-DE"/>
          </a:p>
        </p:txBody>
      </p:sp>
      <p:sp>
        <p:nvSpPr>
          <p:cNvPr id="6" name="Foliennummernplatzhalter 5"/>
          <p:cNvSpPr>
            <a:spLocks noGrp="1"/>
          </p:cNvSpPr>
          <p:nvPr>
            <p:ph type="sldNum" sz="quarter" idx="12"/>
          </p:nvPr>
        </p:nvSpPr>
        <p:spPr/>
        <p:txBody>
          <a:bodyPr/>
          <a:lstStyle>
            <a:extLst/>
          </a:lstStyle>
          <a:p>
            <a:fld id="{ECE3FA2B-BD28-499E-A22D-A423270F3F14}" type="slidenum">
              <a:rPr lang="de-DE" smtClean="0"/>
              <a:pPr/>
              <a:t>‹Nr.›</a:t>
            </a:fld>
            <a:endParaRPr lang="de-DE"/>
          </a:p>
        </p:txBody>
      </p:sp>
    </p:spTree>
    <p:extLst>
      <p:ext uri="{BB962C8B-B14F-4D97-AF65-F5344CB8AC3E}">
        <p14:creationId xmlns:p14="http://schemas.microsoft.com/office/powerpoint/2010/main" val="292351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1981200" cy="5851525"/>
          </a:xfrm>
        </p:spPr>
        <p:txBody>
          <a:bodyPr vert="eaVert" anchor="ctr"/>
          <a:lstStyle>
            <a:extLs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609600" y="274639"/>
            <a:ext cx="5867400" cy="5851525"/>
          </a:xfrm>
        </p:spPr>
        <p:txBody>
          <a:bodyPr vert="eaVert"/>
          <a:lstStyle>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5" name="Fußzeilenplatzhalter 4"/>
          <p:cNvSpPr>
            <a:spLocks noGrp="1"/>
          </p:cNvSpPr>
          <p:nvPr>
            <p:ph type="ftr" sz="quarter" idx="11"/>
          </p:nvPr>
        </p:nvSpPr>
        <p:spPr/>
        <p:txBody>
          <a:bodyPr/>
          <a:lstStyle>
            <a:extLst/>
          </a:lstStyle>
          <a:p>
            <a:endParaRPr lang="de-DE"/>
          </a:p>
        </p:txBody>
      </p:sp>
      <p:sp>
        <p:nvSpPr>
          <p:cNvPr id="6" name="Foliennummernplatzhalter 5"/>
          <p:cNvSpPr>
            <a:spLocks noGrp="1"/>
          </p:cNvSpPr>
          <p:nvPr>
            <p:ph type="sldNum" sz="quarter" idx="12"/>
          </p:nvPr>
        </p:nvSpPr>
        <p:spPr/>
        <p:txBody>
          <a:bodyPr/>
          <a:lstStyle>
            <a:extLst/>
          </a:lstStyle>
          <a:p>
            <a:fld id="{ECE3FA2B-BD28-499E-A22D-A423270F3F14}" type="slidenum">
              <a:rPr lang="de-DE" smtClean="0"/>
              <a:pPr/>
              <a:t>‹Nr.›</a:t>
            </a:fld>
            <a:endParaRPr lang="de-DE"/>
          </a:p>
        </p:txBody>
      </p:sp>
    </p:spTree>
    <p:extLst>
      <p:ext uri="{BB962C8B-B14F-4D97-AF65-F5344CB8AC3E}">
        <p14:creationId xmlns:p14="http://schemas.microsoft.com/office/powerpoint/2010/main" val="76278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6481" y="273629"/>
            <a:ext cx="8226720" cy="1143480"/>
          </a:xfrm>
        </p:spPr>
        <p:txBody>
          <a:bodyPr/>
          <a:lstStyle/>
          <a:p>
            <a:r>
              <a:rPr lang="de-DE" smtClean="0"/>
              <a:t>Titelmasterformat durch Klicken bearbeiten</a:t>
            </a:r>
            <a:endParaRPr lang="en-US"/>
          </a:p>
        </p:txBody>
      </p:sp>
    </p:spTree>
    <p:extLst>
      <p:ext uri="{BB962C8B-B14F-4D97-AF65-F5344CB8AC3E}">
        <p14:creationId xmlns:p14="http://schemas.microsoft.com/office/powerpoint/2010/main" val="40903827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mit Aufzählungszeichen">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142844" y="836712"/>
            <a:ext cx="8715436" cy="5164056"/>
          </a:xfrm>
          <a:prstGeom prst="rect">
            <a:avLst/>
          </a:prstGeom>
        </p:spPr>
        <p:txBody>
          <a:bodyPr/>
          <a:lstStyle>
            <a:lvl1pPr marL="242888" indent="-242888">
              <a:spcBef>
                <a:spcPts val="1200"/>
              </a:spcBef>
              <a:spcAft>
                <a:spcPts val="0"/>
              </a:spcAft>
              <a:buSzPct val="100000"/>
              <a:buFont typeface="Arial"/>
              <a:buChar char="•"/>
              <a:defRPr sz="2800" b="0" i="0">
                <a:solidFill>
                  <a:srgbClr val="003D81"/>
                </a:solidFill>
                <a:latin typeface="Gill Sans"/>
                <a:cs typeface="Gill Sans"/>
              </a:defRPr>
            </a:lvl1pPr>
            <a:lvl2pPr marL="534988" indent="-292100">
              <a:spcBef>
                <a:spcPts val="0"/>
              </a:spcBef>
              <a:buFont typeface="Lucida Grande"/>
              <a:buChar char="-"/>
              <a:defRPr sz="2400" b="0" i="0">
                <a:solidFill>
                  <a:srgbClr val="E58324"/>
                </a:solidFill>
                <a:latin typeface="Gill Sans"/>
                <a:cs typeface="Gill Sans"/>
              </a:defRPr>
            </a:lvl2pPr>
            <a:lvl3pPr marL="719138" indent="-184150">
              <a:buFont typeface="Arial"/>
              <a:buChar char="•"/>
              <a:defRPr sz="2000" b="0" i="0">
                <a:solidFill>
                  <a:srgbClr val="000000"/>
                </a:solidFill>
                <a:latin typeface="Gill Sans"/>
                <a:cs typeface="Gill Sans"/>
              </a:defRPr>
            </a:lvl3pPr>
            <a:lvl4pPr>
              <a:buNone/>
              <a:defRPr/>
            </a:lvl4p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11" name="Titel 10"/>
          <p:cNvSpPr>
            <a:spLocks noGrp="1"/>
          </p:cNvSpPr>
          <p:nvPr>
            <p:ph type="title"/>
          </p:nvPr>
        </p:nvSpPr>
        <p:spPr>
          <a:xfrm>
            <a:off x="142844" y="121192"/>
            <a:ext cx="8715436" cy="571504"/>
          </a:xfrm>
        </p:spPr>
        <p:txBody>
          <a:bodyPr>
            <a:noAutofit/>
          </a:bodyPr>
          <a:lstStyle>
            <a:lvl1pPr algn="l">
              <a:defRPr sz="3200" b="0" i="0">
                <a:solidFill>
                  <a:srgbClr val="073C8D"/>
                </a:solidFill>
                <a:latin typeface="Gill Sans"/>
                <a:cs typeface="Gill Sans"/>
              </a:defRPr>
            </a:lvl1pPr>
          </a:lstStyle>
          <a:p>
            <a:r>
              <a:rPr lang="de-DE" dirty="0" smtClean="0"/>
              <a:t>Titelmasterformat durch Klicken bearbeiten</a:t>
            </a:r>
            <a:endParaRPr lang="de-DE" dirty="0"/>
          </a:p>
        </p:txBody>
      </p:sp>
      <p:sp>
        <p:nvSpPr>
          <p:cNvPr id="7" name="Fußzeilenplatzhalter 4"/>
          <p:cNvSpPr>
            <a:spLocks noGrp="1"/>
          </p:cNvSpPr>
          <p:nvPr>
            <p:ph type="ftr" sz="quarter" idx="3"/>
          </p:nvPr>
        </p:nvSpPr>
        <p:spPr>
          <a:xfrm>
            <a:off x="107504" y="6421438"/>
            <a:ext cx="3212976" cy="365125"/>
          </a:xfrm>
          <a:prstGeom prst="rect">
            <a:avLst/>
          </a:prstGeom>
        </p:spPr>
        <p:txBody>
          <a:bodyPr vert="horz" lIns="91440" tIns="45720" rIns="91440" bIns="45720" rtlCol="0" anchor="ctr"/>
          <a:lstStyle>
            <a:lvl1pPr algn="l" fontAlgn="auto">
              <a:spcBef>
                <a:spcPts val="0"/>
              </a:spcBef>
              <a:spcAft>
                <a:spcPts val="0"/>
              </a:spcAft>
              <a:defRPr sz="1200" b="0" i="0">
                <a:solidFill>
                  <a:srgbClr val="003D81"/>
                </a:solidFill>
                <a:latin typeface="Gill Sans Light"/>
                <a:cs typeface="Gill Sans Light"/>
              </a:defRPr>
            </a:lvl1pPr>
          </a:lstStyle>
          <a:p>
            <a:pPr>
              <a:defRPr/>
            </a:pPr>
            <a:r>
              <a:rPr lang="de-DE" smtClean="0"/>
              <a:t>Name</a:t>
            </a:r>
            <a:endParaRPr lang="de-DE" dirty="0"/>
          </a:p>
        </p:txBody>
      </p:sp>
    </p:spTree>
    <p:extLst>
      <p:ext uri="{BB962C8B-B14F-4D97-AF65-F5344CB8AC3E}">
        <p14:creationId xmlns:p14="http://schemas.microsoft.com/office/powerpoint/2010/main" val="20922687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Gerade Verbindung 6"/>
          <p:cNvSpPr>
            <a:spLocks noChangeShapeType="1"/>
          </p:cNvSpPr>
          <p:nvPr/>
        </p:nvSpPr>
        <p:spPr bwMode="auto">
          <a:xfrm>
            <a:off x="251520" y="105273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el 28"/>
          <p:cNvSpPr>
            <a:spLocks noGrp="1"/>
          </p:cNvSpPr>
          <p:nvPr>
            <p:ph type="ctrTitle"/>
          </p:nvPr>
        </p:nvSpPr>
        <p:spPr>
          <a:xfrm>
            <a:off x="323528" y="404664"/>
            <a:ext cx="8458200" cy="1222375"/>
          </a:xfrm>
        </p:spPr>
        <p:txBody>
          <a:bodyPr anchor="t"/>
          <a:lstStyle/>
          <a:p>
            <a:r>
              <a:rPr kumimoji="0" lang="de-DE" dirty="0" smtClean="0"/>
              <a:t>Titelmasterformat durch Klicken bearbeiten</a:t>
            </a:r>
            <a:endParaRPr kumimoji="0" lang="en-US" dirty="0"/>
          </a:p>
        </p:txBody>
      </p:sp>
      <p:sp>
        <p:nvSpPr>
          <p:cNvPr id="9" name="Untertitel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16" name="Datumsplatzhalter 15"/>
          <p:cNvSpPr>
            <a:spLocks noGrp="1"/>
          </p:cNvSpPr>
          <p:nvPr>
            <p:ph type="dt" sz="half" idx="10"/>
          </p:nvPr>
        </p:nvSpPr>
        <p:spPr/>
        <p:txBody>
          <a:bodyPr/>
          <a:lstStyle/>
          <a:p>
            <a:fld id="{B4E775E8-FBCD-460D-B99E-5F9527D948F0}" type="datetimeFigureOut">
              <a:rPr lang="de-DE" smtClean="0"/>
              <a:t>10.11.2013</a:t>
            </a:fld>
            <a:endParaRPr lang="de-DE"/>
          </a:p>
        </p:txBody>
      </p:sp>
      <p:sp>
        <p:nvSpPr>
          <p:cNvPr id="2" name="Fußzeilenplatzhalter 1"/>
          <p:cNvSpPr>
            <a:spLocks noGrp="1"/>
          </p:cNvSpPr>
          <p:nvPr>
            <p:ph type="ftr" sz="quarter" idx="11"/>
          </p:nvPr>
        </p:nvSpPr>
        <p:spPr/>
        <p:txBody>
          <a:bodyPr/>
          <a:lstStyle/>
          <a:p>
            <a:endParaRPr lang="de-DE"/>
          </a:p>
        </p:txBody>
      </p:sp>
      <p:sp>
        <p:nvSpPr>
          <p:cNvPr id="15" name="Foliennummernplatzhalter 14"/>
          <p:cNvSpPr>
            <a:spLocks noGrp="1"/>
          </p:cNvSpPr>
          <p:nvPr>
            <p:ph type="sldNum" sz="quarter" idx="12"/>
          </p:nvPr>
        </p:nvSpPr>
        <p:spPr>
          <a:xfrm>
            <a:off x="8229600" y="6473952"/>
            <a:ext cx="758952" cy="246888"/>
          </a:xfrm>
        </p:spPr>
        <p:txBody>
          <a:bodyPr/>
          <a:lstStyle/>
          <a:p>
            <a:fld id="{055BAC0A-7CE6-4016-B970-A8ABC5FBE7FD}" type="slidenum">
              <a:rPr lang="de-DE" smtClean="0"/>
              <a:t>‹Nr.›</a:t>
            </a:fld>
            <a:endParaRPr lang="de-DE"/>
          </a:p>
        </p:txBody>
      </p:sp>
      <p:sp>
        <p:nvSpPr>
          <p:cNvPr id="8" name="Textfeld 7"/>
          <p:cNvSpPr txBox="1"/>
          <p:nvPr userDrawn="1"/>
        </p:nvSpPr>
        <p:spPr>
          <a:xfrm>
            <a:off x="-55968" y="6629626"/>
            <a:ext cx="7776864" cy="276999"/>
          </a:xfrm>
          <a:prstGeom prst="rect">
            <a:avLst/>
          </a:prstGeom>
          <a:noFill/>
        </p:spPr>
        <p:txBody>
          <a:bodyPr wrap="square" rtlCol="0">
            <a:spAutoFit/>
          </a:bodyPr>
          <a:lstStyle/>
          <a:p>
            <a:r>
              <a:rPr lang="de-DE" sz="1200" dirty="0" smtClean="0"/>
              <a:t>Harald Lück, </a:t>
            </a:r>
            <a:r>
              <a:rPr lang="de-DE" sz="1200" dirty="0" err="1" smtClean="0"/>
              <a:t>Amaldi</a:t>
            </a:r>
            <a:r>
              <a:rPr lang="de-DE" sz="1200" dirty="0" smtClean="0"/>
              <a:t>,</a:t>
            </a:r>
            <a:r>
              <a:rPr lang="de-DE" sz="1200" baseline="0" dirty="0" smtClean="0"/>
              <a:t> </a:t>
            </a:r>
            <a:r>
              <a:rPr lang="de-DE" sz="1200" baseline="0" dirty="0" err="1" smtClean="0"/>
              <a:t>Warsaw</a:t>
            </a:r>
            <a:r>
              <a:rPr lang="de-DE" sz="1200" baseline="0" dirty="0" smtClean="0"/>
              <a:t> 2013</a:t>
            </a:r>
            <a:endParaRPr lang="de-DE" sz="1200" dirty="0"/>
          </a:p>
        </p:txBody>
      </p:sp>
    </p:spTree>
    <p:extLst>
      <p:ext uri="{BB962C8B-B14F-4D97-AF65-F5344CB8AC3E}">
        <p14:creationId xmlns:p14="http://schemas.microsoft.com/office/powerpoint/2010/main" val="41551855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2" name="Titel 21"/>
          <p:cNvSpPr>
            <a:spLocks noGrp="1"/>
          </p:cNvSpPr>
          <p:nvPr>
            <p:ph type="title"/>
          </p:nvPr>
        </p:nvSpPr>
        <p:spPr>
          <a:xfrm>
            <a:off x="304800" y="430560"/>
            <a:ext cx="8686800" cy="838200"/>
          </a:xfrm>
        </p:spPr>
        <p:txBody>
          <a:bodyPr/>
          <a:lstStyle/>
          <a:p>
            <a:r>
              <a:rPr kumimoji="0" lang="de-DE" dirty="0" smtClean="0"/>
              <a:t>Titelmasterformat durch Klicken bearbeiten</a:t>
            </a:r>
            <a:endParaRPr kumimoji="0" lang="en-US" dirty="0"/>
          </a:p>
        </p:txBody>
      </p:sp>
      <p:sp>
        <p:nvSpPr>
          <p:cNvPr id="27" name="Inhaltsplatzhalter 26"/>
          <p:cNvSpPr>
            <a:spLocks noGrp="1"/>
          </p:cNvSpPr>
          <p:nvPr>
            <p:ph idx="1"/>
          </p:nvPr>
        </p:nvSpPr>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5" name="Datumsplatzhalter 24"/>
          <p:cNvSpPr>
            <a:spLocks noGrp="1"/>
          </p:cNvSpPr>
          <p:nvPr>
            <p:ph type="dt" sz="half" idx="10"/>
          </p:nvPr>
        </p:nvSpPr>
        <p:spPr/>
        <p:txBody>
          <a:bodyPr/>
          <a:lstStyle/>
          <a:p>
            <a:fld id="{B4E775E8-FBCD-460D-B99E-5F9527D948F0}" type="datetimeFigureOut">
              <a:rPr lang="de-DE" smtClean="0"/>
              <a:t>10.11.2013</a:t>
            </a:fld>
            <a:endParaRPr lang="de-DE"/>
          </a:p>
        </p:txBody>
      </p:sp>
      <p:sp>
        <p:nvSpPr>
          <p:cNvPr id="19" name="Fußzeilenplatzhalter 18"/>
          <p:cNvSpPr>
            <a:spLocks noGrp="1"/>
          </p:cNvSpPr>
          <p:nvPr>
            <p:ph type="ftr" sz="quarter" idx="11"/>
          </p:nvPr>
        </p:nvSpPr>
        <p:spPr>
          <a:xfrm>
            <a:off x="3581400" y="76200"/>
            <a:ext cx="2895600" cy="288925"/>
          </a:xfrm>
        </p:spPr>
        <p:txBody>
          <a:bodyPr/>
          <a:lstStyle/>
          <a:p>
            <a:endParaRPr lang="de-DE"/>
          </a:p>
        </p:txBody>
      </p:sp>
      <p:sp>
        <p:nvSpPr>
          <p:cNvPr id="16" name="Foliennummernplatzhalter 15"/>
          <p:cNvSpPr>
            <a:spLocks noGrp="1"/>
          </p:cNvSpPr>
          <p:nvPr>
            <p:ph type="sldNum" sz="quarter" idx="12"/>
          </p:nvPr>
        </p:nvSpPr>
        <p:spPr>
          <a:xfrm>
            <a:off x="8229600" y="6473952"/>
            <a:ext cx="758952" cy="246888"/>
          </a:xfrm>
        </p:spPr>
        <p:txBody>
          <a:bodyPr/>
          <a:lstStyle/>
          <a:p>
            <a:fld id="{055BAC0A-7CE6-4016-B970-A8ABC5FBE7FD}" type="slidenum">
              <a:rPr lang="de-DE" smtClean="0"/>
              <a:t>‹Nr.›</a:t>
            </a:fld>
            <a:endParaRPr lang="de-DE"/>
          </a:p>
        </p:txBody>
      </p:sp>
      <p:cxnSp>
        <p:nvCxnSpPr>
          <p:cNvPr id="4" name="Gerade Verbindung 3"/>
          <p:cNvCxnSpPr/>
          <p:nvPr userDrawn="1"/>
        </p:nvCxnSpPr>
        <p:spPr>
          <a:xfrm>
            <a:off x="1835696" y="6630448"/>
            <a:ext cx="4824536"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0761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3">
        <a:schemeClr val="bg2"/>
      </p:bgRef>
    </p:bg>
    <p:spTree>
      <p:nvGrpSpPr>
        <p:cNvPr id="1" name=""/>
        <p:cNvGrpSpPr/>
        <p:nvPr/>
      </p:nvGrpSpPr>
      <p:grpSpPr>
        <a:xfrm>
          <a:off x="0" y="0"/>
          <a:ext cx="0" cy="0"/>
          <a:chOff x="0" y="0"/>
          <a:chExt cx="0" cy="0"/>
        </a:xfrm>
      </p:grpSpPr>
      <p:sp>
        <p:nvSpPr>
          <p:cNvPr id="7" name="Gerade Verbindung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platzhalt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19" name="Datumsplatzhalter 18"/>
          <p:cNvSpPr>
            <a:spLocks noGrp="1"/>
          </p:cNvSpPr>
          <p:nvPr>
            <p:ph type="dt" sz="half" idx="10"/>
          </p:nvPr>
        </p:nvSpPr>
        <p:spPr/>
        <p:txBody>
          <a:bodyPr/>
          <a:lstStyle/>
          <a:p>
            <a:fld id="{B4E775E8-FBCD-460D-B99E-5F9527D948F0}" type="datetimeFigureOut">
              <a:rPr lang="de-DE" smtClean="0"/>
              <a:t>10.11.2013</a:t>
            </a:fld>
            <a:endParaRPr lang="de-DE"/>
          </a:p>
        </p:txBody>
      </p:sp>
      <p:sp>
        <p:nvSpPr>
          <p:cNvPr id="11" name="Fußzeilenplatzhalter 10"/>
          <p:cNvSpPr>
            <a:spLocks noGrp="1"/>
          </p:cNvSpPr>
          <p:nvPr>
            <p:ph type="ftr" sz="quarter" idx="11"/>
          </p:nvPr>
        </p:nvSpPr>
        <p:spPr/>
        <p:txBody>
          <a:bodyPr/>
          <a:lstStyle/>
          <a:p>
            <a:endParaRPr lang="de-DE"/>
          </a:p>
        </p:txBody>
      </p:sp>
      <p:sp>
        <p:nvSpPr>
          <p:cNvPr id="16" name="Foliennummernplatzhalter 15"/>
          <p:cNvSpPr>
            <a:spLocks noGrp="1"/>
          </p:cNvSpPr>
          <p:nvPr>
            <p:ph type="sldNum" sz="quarter" idx="12"/>
          </p:nvPr>
        </p:nvSpPr>
        <p:spPr/>
        <p:txBody>
          <a:bodyPr/>
          <a:lstStyle/>
          <a:p>
            <a:fld id="{055BAC0A-7CE6-4016-B970-A8ABC5FBE7FD}" type="slidenum">
              <a:rPr lang="de-DE" smtClean="0"/>
              <a:t>‹Nr.›</a:t>
            </a:fld>
            <a:endParaRPr lang="de-DE"/>
          </a:p>
        </p:txBody>
      </p:sp>
      <p:sp>
        <p:nvSpPr>
          <p:cNvPr id="8" name="Titel 7"/>
          <p:cNvSpPr>
            <a:spLocks noGrp="1"/>
          </p:cNvSpPr>
          <p:nvPr>
            <p:ph type="title"/>
          </p:nvPr>
        </p:nvSpPr>
        <p:spPr>
          <a:xfrm>
            <a:off x="180475" y="2947085"/>
            <a:ext cx="8686800" cy="1184825"/>
          </a:xfrm>
        </p:spPr>
        <p:txBody>
          <a:bodyPr rtlCol="0" anchor="t"/>
          <a:lstStyle>
            <a:lvl1pPr algn="r">
              <a:defRPr/>
            </a:lvl1pPr>
          </a:lstStyle>
          <a:p>
            <a:r>
              <a:rPr kumimoji="0" lang="de-DE" smtClean="0"/>
              <a:t>Titelmasterformat durch Klicken bearbeiten</a:t>
            </a:r>
            <a:endParaRPr kumimoji="0" lang="en-US"/>
          </a:p>
        </p:txBody>
      </p:sp>
    </p:spTree>
    <p:extLst>
      <p:ext uri="{BB962C8B-B14F-4D97-AF65-F5344CB8AC3E}">
        <p14:creationId xmlns:p14="http://schemas.microsoft.com/office/powerpoint/2010/main" val="22461800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0" name="Titel 19"/>
          <p:cNvSpPr>
            <a:spLocks noGrp="1"/>
          </p:cNvSpPr>
          <p:nvPr>
            <p:ph type="title"/>
          </p:nvPr>
        </p:nvSpPr>
        <p:spPr>
          <a:xfrm>
            <a:off x="301752" y="457200"/>
            <a:ext cx="8686800" cy="841248"/>
          </a:xfrm>
        </p:spPr>
        <p:txBody>
          <a:bodyPr/>
          <a:lstStyle/>
          <a:p>
            <a:r>
              <a:rPr kumimoji="0" lang="de-DE" smtClean="0"/>
              <a:t>Titelmasterformat durch Klicken bearbeiten</a:t>
            </a:r>
            <a:endParaRPr kumimoji="0" lang="en-US"/>
          </a:p>
        </p:txBody>
      </p:sp>
      <p:sp>
        <p:nvSpPr>
          <p:cNvPr id="14" name="Inhaltsplatzhalt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1" name="Datumsplatzhalter 20"/>
          <p:cNvSpPr>
            <a:spLocks noGrp="1"/>
          </p:cNvSpPr>
          <p:nvPr>
            <p:ph type="dt" sz="half" idx="10"/>
          </p:nvPr>
        </p:nvSpPr>
        <p:spPr/>
        <p:txBody>
          <a:bodyPr/>
          <a:lstStyle/>
          <a:p>
            <a:fld id="{B4E775E8-FBCD-460D-B99E-5F9527D948F0}" type="datetimeFigureOut">
              <a:rPr lang="de-DE" smtClean="0"/>
              <a:t>10.11.2013</a:t>
            </a:fld>
            <a:endParaRPr lang="de-DE"/>
          </a:p>
        </p:txBody>
      </p:sp>
      <p:sp>
        <p:nvSpPr>
          <p:cNvPr id="10" name="Fußzeilenplatzhalter 9"/>
          <p:cNvSpPr>
            <a:spLocks noGrp="1"/>
          </p:cNvSpPr>
          <p:nvPr>
            <p:ph type="ftr" sz="quarter" idx="11"/>
          </p:nvPr>
        </p:nvSpPr>
        <p:spPr/>
        <p:txBody>
          <a:bodyPr/>
          <a:lstStyle/>
          <a:p>
            <a:endParaRPr lang="de-DE"/>
          </a:p>
        </p:txBody>
      </p:sp>
      <p:sp>
        <p:nvSpPr>
          <p:cNvPr id="31" name="Foliennummernplatzhalter 30"/>
          <p:cNvSpPr>
            <a:spLocks noGrp="1"/>
          </p:cNvSpPr>
          <p:nvPr>
            <p:ph type="sldNum" sz="quarter" idx="12"/>
          </p:nvPr>
        </p:nvSpPr>
        <p:spPr/>
        <p:txBody>
          <a:bodyPr/>
          <a:lstStyle/>
          <a:p>
            <a:fld id="{055BAC0A-7CE6-4016-B970-A8ABC5FBE7FD}" type="slidenum">
              <a:rPr lang="de-DE" smtClean="0"/>
              <a:t>‹Nr.›</a:t>
            </a:fld>
            <a:endParaRPr lang="de-DE"/>
          </a:p>
        </p:txBody>
      </p:sp>
    </p:spTree>
    <p:extLst>
      <p:ext uri="{BB962C8B-B14F-4D97-AF65-F5344CB8AC3E}">
        <p14:creationId xmlns:p14="http://schemas.microsoft.com/office/powerpoint/2010/main" val="9760970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9" name="Titel 28"/>
          <p:cNvSpPr>
            <a:spLocks noGrp="1"/>
          </p:cNvSpPr>
          <p:nvPr>
            <p:ph type="title"/>
          </p:nvPr>
        </p:nvSpPr>
        <p:spPr>
          <a:xfrm>
            <a:off x="304800" y="5410200"/>
            <a:ext cx="8610600" cy="882650"/>
          </a:xfrm>
        </p:spPr>
        <p:txBody>
          <a:bodyPr anchor="ctr"/>
          <a:lstStyle>
            <a:lvl1pPr>
              <a:defRPr/>
            </a:lvl1p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25" name="Textplatzhalt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Inhaltsplatzhalt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8" name="Inhaltsplatzhalt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Datumsplatzhalter 9"/>
          <p:cNvSpPr>
            <a:spLocks noGrp="1"/>
          </p:cNvSpPr>
          <p:nvPr>
            <p:ph type="dt" sz="half" idx="10"/>
          </p:nvPr>
        </p:nvSpPr>
        <p:spPr/>
        <p:txBody>
          <a:bodyPr/>
          <a:lstStyle/>
          <a:p>
            <a:fld id="{B4E775E8-FBCD-460D-B99E-5F9527D948F0}" type="datetimeFigureOut">
              <a:rPr lang="de-DE" smtClean="0"/>
              <a:t>10.11.2013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8229600" y="6477000"/>
            <a:ext cx="762000" cy="246888"/>
          </a:xfrm>
        </p:spPr>
        <p:txBody>
          <a:bodyPr/>
          <a:lstStyle/>
          <a:p>
            <a:fld id="{055BAC0A-7CE6-4016-B970-A8ABC5FBE7FD}" type="slidenum">
              <a:rPr lang="de-DE" smtClean="0"/>
              <a:t>‹Nr.›</a:t>
            </a:fld>
            <a:endParaRPr lang="de-DE"/>
          </a:p>
        </p:txBody>
      </p:sp>
      <p:sp>
        <p:nvSpPr>
          <p:cNvPr id="11" name="Gerade Verbindung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091503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0" name="Titel 29"/>
          <p:cNvSpPr>
            <a:spLocks noGrp="1"/>
          </p:cNvSpPr>
          <p:nvPr>
            <p:ph type="title"/>
          </p:nvPr>
        </p:nvSpPr>
        <p:spPr>
          <a:xfrm>
            <a:off x="301752" y="457200"/>
            <a:ext cx="8686800" cy="841248"/>
          </a:xfrm>
        </p:spPr>
        <p:txBody>
          <a:bodyPr/>
          <a:lstStyle/>
          <a:p>
            <a:r>
              <a:rPr kumimoji="0" lang="de-DE" dirty="0" smtClean="0"/>
              <a:t>Titelmasterformat durch Klicken bearbeiten</a:t>
            </a:r>
            <a:endParaRPr kumimoji="0" lang="en-US" dirty="0"/>
          </a:p>
        </p:txBody>
      </p:sp>
      <p:sp>
        <p:nvSpPr>
          <p:cNvPr id="12" name="Datumsplatzhalter 11"/>
          <p:cNvSpPr>
            <a:spLocks noGrp="1"/>
          </p:cNvSpPr>
          <p:nvPr>
            <p:ph type="dt" sz="half" idx="10"/>
          </p:nvPr>
        </p:nvSpPr>
        <p:spPr/>
        <p:txBody>
          <a:bodyPr/>
          <a:lstStyle/>
          <a:p>
            <a:fld id="{B4E775E8-FBCD-460D-B99E-5F9527D948F0}" type="datetimeFigureOut">
              <a:rPr lang="de-DE" smtClean="0"/>
              <a:t>10.11.2013</a:t>
            </a:fld>
            <a:endParaRPr lang="de-DE"/>
          </a:p>
        </p:txBody>
      </p:sp>
      <p:sp>
        <p:nvSpPr>
          <p:cNvPr id="21" name="Fußzeilenplatzhalter 20"/>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55BAC0A-7CE6-4016-B970-A8ABC5FBE7FD}" type="slidenum">
              <a:rPr lang="de-DE" smtClean="0"/>
              <a:t>‹Nr.›</a:t>
            </a:fld>
            <a:endParaRPr lang="de-DE"/>
          </a:p>
        </p:txBody>
      </p:sp>
    </p:spTree>
    <p:extLst>
      <p:ext uri="{BB962C8B-B14F-4D97-AF65-F5344CB8AC3E}">
        <p14:creationId xmlns:p14="http://schemas.microsoft.com/office/powerpoint/2010/main" val="29599418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835696" y="44624"/>
            <a:ext cx="6192688" cy="914400"/>
          </a:xfrm>
        </p:spPr>
        <p:txBody>
          <a:bodyPr/>
          <a:lstStyle>
            <a:lvl1pPr>
              <a:defRPr>
                <a:solidFill>
                  <a:schemeClr val="accent3">
                    <a:lumMod val="60000"/>
                    <a:lumOff val="40000"/>
                  </a:schemeClr>
                </a:solidFill>
              </a:defRPr>
            </a:lvl1pPr>
            <a:extLst/>
          </a:lstStyle>
          <a:p>
            <a:r>
              <a:rPr kumimoji="0" lang="de-DE" dirty="0" smtClean="0"/>
              <a:t>Titelmasterformat durch Klicken bearbeiten</a:t>
            </a:r>
            <a:endParaRPr kumimoji="0" lang="en-US" dirty="0"/>
          </a:p>
        </p:txBody>
      </p:sp>
      <p:sp>
        <p:nvSpPr>
          <p:cNvPr id="3" name="Inhaltsplatzhalter 2"/>
          <p:cNvSpPr>
            <a:spLocks noGrp="1"/>
          </p:cNvSpPr>
          <p:nvPr>
            <p:ph idx="1"/>
          </p:nvPr>
        </p:nvSpPr>
        <p:spPr/>
        <p:txBody>
          <a:bodyPr/>
          <a:lstStyle>
            <a:extLst/>
          </a:lstStyle>
          <a:p>
            <a:pPr lvl="0" eaLnBrk="1" latinLnBrk="0" hangingPunct="1"/>
            <a:r>
              <a:rPr lang="de-DE" dirty="0" smtClean="0"/>
              <a:t>Textmasterformate durch Klicken bearbeiten</a:t>
            </a:r>
          </a:p>
          <a:p>
            <a:pPr lvl="1" eaLnBrk="1" latinLnBrk="0" hangingPunct="1"/>
            <a:r>
              <a:rPr lang="de-DE" dirty="0" smtClean="0"/>
              <a:t>Zweite Ebene</a:t>
            </a:r>
          </a:p>
          <a:p>
            <a:pPr lvl="2" eaLnBrk="1" latinLnBrk="0" hangingPunct="1"/>
            <a:r>
              <a:rPr lang="de-DE" dirty="0" smtClean="0"/>
              <a:t>Dritte Ebene</a:t>
            </a:r>
          </a:p>
          <a:p>
            <a:pPr lvl="3" eaLnBrk="1" latinLnBrk="0" hangingPunct="1"/>
            <a:r>
              <a:rPr lang="de-DE" dirty="0" smtClean="0"/>
              <a:t>Vierte Ebene</a:t>
            </a:r>
          </a:p>
          <a:p>
            <a:pPr lvl="4" eaLnBrk="1" latinLnBrk="0" hangingPunct="1"/>
            <a:r>
              <a:rPr lang="de-DE" dirty="0" smtClean="0"/>
              <a:t>Fünfte Ebene</a:t>
            </a:r>
            <a:endParaRPr kumimoji="0" lang="en-US" dirty="0"/>
          </a:p>
        </p:txBody>
      </p:sp>
      <p:sp>
        <p:nvSpPr>
          <p:cNvPr id="4" name="Datumsplatzhalter 3"/>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5" name="Fußzeilenplatzhalter 4"/>
          <p:cNvSpPr>
            <a:spLocks noGrp="1"/>
          </p:cNvSpPr>
          <p:nvPr>
            <p:ph type="ftr" sz="quarter" idx="11"/>
          </p:nvPr>
        </p:nvSpPr>
        <p:spPr/>
        <p:txBody>
          <a:bodyPr/>
          <a:lstStyle>
            <a:extLst/>
          </a:lstStyle>
          <a:p>
            <a:endParaRPr lang="de-DE"/>
          </a:p>
        </p:txBody>
      </p:sp>
      <p:sp>
        <p:nvSpPr>
          <p:cNvPr id="6" name="Foliennummernplatzhalter 5"/>
          <p:cNvSpPr>
            <a:spLocks noGrp="1"/>
          </p:cNvSpPr>
          <p:nvPr>
            <p:ph type="sldNum" sz="quarter" idx="12"/>
          </p:nvPr>
        </p:nvSpPr>
        <p:spPr/>
        <p:txBody>
          <a:bodyPr/>
          <a:lstStyle>
            <a:extLst/>
          </a:lstStyle>
          <a:p>
            <a:fld id="{ECE3FA2B-BD28-499E-A22D-A423270F3F14}" type="slidenum">
              <a:rPr lang="de-DE" smtClean="0"/>
              <a:pPr/>
              <a:t>‹Nr.›</a:t>
            </a:fld>
            <a:endParaRPr lang="de-DE"/>
          </a:p>
        </p:txBody>
      </p:sp>
      <p:cxnSp>
        <p:nvCxnSpPr>
          <p:cNvPr id="8" name="Gerade Verbindung 7"/>
          <p:cNvCxnSpPr/>
          <p:nvPr userDrawn="1"/>
        </p:nvCxnSpPr>
        <p:spPr>
          <a:xfrm>
            <a:off x="-71470" y="785794"/>
            <a:ext cx="9358346"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5378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4E775E8-FBCD-460D-B99E-5F9527D948F0}" type="datetimeFigureOut">
              <a:rPr lang="de-DE" smtClean="0"/>
              <a:t>10.11.2013</a:t>
            </a:fld>
            <a:endParaRPr lang="de-DE"/>
          </a:p>
        </p:txBody>
      </p:sp>
      <p:sp>
        <p:nvSpPr>
          <p:cNvPr id="24" name="Fußzeilenplatzhalter 23"/>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55BAC0A-7CE6-4016-B970-A8ABC5FBE7FD}" type="slidenum">
              <a:rPr lang="de-DE" smtClean="0"/>
              <a:t>‹Nr.›</a:t>
            </a:fld>
            <a:endParaRPr lang="de-DE"/>
          </a:p>
        </p:txBody>
      </p:sp>
    </p:spTree>
    <p:extLst>
      <p:ext uri="{BB962C8B-B14F-4D97-AF65-F5344CB8AC3E}">
        <p14:creationId xmlns:p14="http://schemas.microsoft.com/office/powerpoint/2010/main" val="33527710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Gerade Verbindung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el 11"/>
          <p:cNvSpPr>
            <a:spLocks noGrp="1"/>
          </p:cNvSpPr>
          <p:nvPr>
            <p:ph type="title"/>
          </p:nvPr>
        </p:nvSpPr>
        <p:spPr>
          <a:xfrm>
            <a:off x="457200" y="5486400"/>
            <a:ext cx="8458200" cy="520700"/>
          </a:xfrm>
        </p:spPr>
        <p:txBody>
          <a:bodyPr anchor="ctr"/>
          <a:lstStyle>
            <a:lvl1pPr algn="l">
              <a:buNone/>
              <a:defRPr sz="2000" b="1"/>
            </a:lvl1pPr>
          </a:lstStyle>
          <a:p>
            <a:r>
              <a:rPr kumimoji="0" lang="de-DE" smtClean="0"/>
              <a:t>Titelmasterformat durch Klicken bearbeiten</a:t>
            </a:r>
            <a:endParaRPr kumimoji="0" lang="en-US"/>
          </a:p>
        </p:txBody>
      </p:sp>
      <p:sp>
        <p:nvSpPr>
          <p:cNvPr id="26" name="Textplatzhalt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14" name="Inhaltsplatzhalt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5" name="Datumsplatzhalter 24"/>
          <p:cNvSpPr>
            <a:spLocks noGrp="1"/>
          </p:cNvSpPr>
          <p:nvPr>
            <p:ph type="dt" sz="half" idx="10"/>
          </p:nvPr>
        </p:nvSpPr>
        <p:spPr/>
        <p:txBody>
          <a:bodyPr/>
          <a:lstStyle/>
          <a:p>
            <a:fld id="{B4E775E8-FBCD-460D-B99E-5F9527D948F0}" type="datetimeFigureOut">
              <a:rPr lang="de-DE" smtClean="0"/>
              <a:t>10.11.2013</a:t>
            </a:fld>
            <a:endParaRPr lang="de-DE"/>
          </a:p>
        </p:txBody>
      </p:sp>
      <p:sp>
        <p:nvSpPr>
          <p:cNvPr id="29" name="Fußzeilenplatzhalter 28"/>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55BAC0A-7CE6-4016-B970-A8ABC5FBE7FD}" type="slidenum">
              <a:rPr lang="de-DE" smtClean="0"/>
              <a:t>‹Nr.›</a:t>
            </a:fld>
            <a:endParaRPr lang="de-DE"/>
          </a:p>
        </p:txBody>
      </p:sp>
    </p:spTree>
    <p:extLst>
      <p:ext uri="{BB962C8B-B14F-4D97-AF65-F5344CB8AC3E}">
        <p14:creationId xmlns:p14="http://schemas.microsoft.com/office/powerpoint/2010/main" val="21828313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3" name="Bildplatzhalt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de-DE" smtClean="0"/>
              <a:t>Bild durch Klicken auf Symbol hinzufügen</a:t>
            </a:r>
            <a:endParaRPr kumimoji="0" lang="en-US" dirty="0"/>
          </a:p>
        </p:txBody>
      </p:sp>
      <p:sp>
        <p:nvSpPr>
          <p:cNvPr id="7" name="Datumsplatzhalter 6"/>
          <p:cNvSpPr>
            <a:spLocks noGrp="1"/>
          </p:cNvSpPr>
          <p:nvPr>
            <p:ph type="dt" sz="half" idx="10"/>
          </p:nvPr>
        </p:nvSpPr>
        <p:spPr/>
        <p:txBody>
          <a:bodyPr/>
          <a:lstStyle/>
          <a:p>
            <a:fld id="{B4E775E8-FBCD-460D-B99E-5F9527D948F0}" type="datetimeFigureOut">
              <a:rPr lang="de-DE" smtClean="0"/>
              <a:t>10.11.2013</a:t>
            </a:fld>
            <a:endParaRPr lang="de-DE"/>
          </a:p>
        </p:txBody>
      </p:sp>
      <p:sp>
        <p:nvSpPr>
          <p:cNvPr id="5" name="Fußzeilenplatzhalter 4"/>
          <p:cNvSpPr>
            <a:spLocks noGrp="1"/>
          </p:cNvSpPr>
          <p:nvPr>
            <p:ph type="ftr" sz="quarter" idx="11"/>
          </p:nvPr>
        </p:nvSpPr>
        <p:spPr/>
        <p:txBody>
          <a:bodyPr/>
          <a:lstStyle/>
          <a:p>
            <a:endParaRPr lang="de-DE"/>
          </a:p>
        </p:txBody>
      </p:sp>
      <p:sp>
        <p:nvSpPr>
          <p:cNvPr id="31" name="Foliennummernplatzhalter 30"/>
          <p:cNvSpPr>
            <a:spLocks noGrp="1"/>
          </p:cNvSpPr>
          <p:nvPr>
            <p:ph type="sldNum" sz="quarter" idx="12"/>
          </p:nvPr>
        </p:nvSpPr>
        <p:spPr/>
        <p:txBody>
          <a:bodyPr/>
          <a:lstStyle/>
          <a:p>
            <a:fld id="{055BAC0A-7CE6-4016-B970-A8ABC5FBE7FD}" type="slidenum">
              <a:rPr lang="de-DE" smtClean="0"/>
              <a:t>‹Nr.›</a:t>
            </a:fld>
            <a:endParaRPr lang="de-DE"/>
          </a:p>
        </p:txBody>
      </p:sp>
      <p:sp>
        <p:nvSpPr>
          <p:cNvPr id="17" name="Titel 16"/>
          <p:cNvSpPr>
            <a:spLocks noGrp="1"/>
          </p:cNvSpPr>
          <p:nvPr>
            <p:ph type="title"/>
          </p:nvPr>
        </p:nvSpPr>
        <p:spPr>
          <a:xfrm>
            <a:off x="381000" y="4993760"/>
            <a:ext cx="5867400" cy="522288"/>
          </a:xfrm>
        </p:spPr>
        <p:txBody>
          <a:bodyPr anchor="ctr"/>
          <a:lstStyle>
            <a:lvl1pPr algn="l">
              <a:buNone/>
              <a:defRPr sz="2000" b="1"/>
            </a:lvl1pPr>
          </a:lstStyle>
          <a:p>
            <a:r>
              <a:rPr kumimoji="0" lang="de-DE" smtClean="0"/>
              <a:t>Titelmasterformat durch Klicken bearbeiten</a:t>
            </a:r>
            <a:endParaRPr kumimoji="0" lang="en-US"/>
          </a:p>
        </p:txBody>
      </p:sp>
      <p:sp>
        <p:nvSpPr>
          <p:cNvPr id="26" name="Textplatzhalt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Tree>
    <p:extLst>
      <p:ext uri="{BB962C8B-B14F-4D97-AF65-F5344CB8AC3E}">
        <p14:creationId xmlns:p14="http://schemas.microsoft.com/office/powerpoint/2010/main" val="40142854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B4E775E8-FBCD-460D-B99E-5F9527D948F0}" type="datetimeFigureOut">
              <a:rPr lang="de-DE" smtClean="0"/>
              <a:t>10.11.2013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55BAC0A-7CE6-4016-B970-A8ABC5FBE7FD}" type="slidenum">
              <a:rPr lang="de-DE" smtClean="0"/>
              <a:t>‹Nr.›</a:t>
            </a:fld>
            <a:endParaRPr lang="de-DE"/>
          </a:p>
        </p:txBody>
      </p:sp>
    </p:spTree>
    <p:extLst>
      <p:ext uri="{BB962C8B-B14F-4D97-AF65-F5344CB8AC3E}">
        <p14:creationId xmlns:p14="http://schemas.microsoft.com/office/powerpoint/2010/main" val="22286474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549276"/>
            <a:ext cx="18288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549276"/>
            <a:ext cx="62484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B4E775E8-FBCD-460D-B99E-5F9527D948F0}" type="datetimeFigureOut">
              <a:rPr lang="de-DE" smtClean="0"/>
              <a:t>10.11.2013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55BAC0A-7CE6-4016-B970-A8ABC5FBE7FD}" type="slidenum">
              <a:rPr lang="de-DE" smtClean="0"/>
              <a:t>‹Nr.›</a:t>
            </a:fld>
            <a:endParaRPr lang="de-DE"/>
          </a:p>
        </p:txBody>
      </p:sp>
    </p:spTree>
    <p:extLst>
      <p:ext uri="{BB962C8B-B14F-4D97-AF65-F5344CB8AC3E}">
        <p14:creationId xmlns:p14="http://schemas.microsoft.com/office/powerpoint/2010/main" val="528984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mit Aufzählungszeichen">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142844" y="836712"/>
            <a:ext cx="8715436" cy="5164056"/>
          </a:xfrm>
          <a:prstGeom prst="rect">
            <a:avLst/>
          </a:prstGeom>
        </p:spPr>
        <p:txBody>
          <a:bodyPr/>
          <a:lstStyle>
            <a:lvl1pPr marL="242888" indent="-242888">
              <a:spcBef>
                <a:spcPts val="1200"/>
              </a:spcBef>
              <a:spcAft>
                <a:spcPts val="0"/>
              </a:spcAft>
              <a:buSzPct val="100000"/>
              <a:buFont typeface="Arial"/>
              <a:buChar char="•"/>
              <a:defRPr sz="2800" b="0" i="0">
                <a:solidFill>
                  <a:srgbClr val="003D81"/>
                </a:solidFill>
                <a:latin typeface="Gill Sans"/>
                <a:cs typeface="Gill Sans"/>
              </a:defRPr>
            </a:lvl1pPr>
            <a:lvl2pPr marL="534988" indent="-292100">
              <a:spcBef>
                <a:spcPts val="0"/>
              </a:spcBef>
              <a:buFont typeface="Lucida Grande"/>
              <a:buChar char="-"/>
              <a:defRPr sz="2400" b="0" i="0">
                <a:solidFill>
                  <a:srgbClr val="E58324"/>
                </a:solidFill>
                <a:latin typeface="Gill Sans"/>
                <a:cs typeface="Gill Sans"/>
              </a:defRPr>
            </a:lvl2pPr>
            <a:lvl3pPr marL="719138" indent="-184150">
              <a:buFont typeface="Arial"/>
              <a:buChar char="•"/>
              <a:defRPr sz="2000" b="0" i="0">
                <a:solidFill>
                  <a:srgbClr val="000000"/>
                </a:solidFill>
                <a:latin typeface="Gill Sans"/>
                <a:cs typeface="Gill Sans"/>
              </a:defRPr>
            </a:lvl3pPr>
            <a:lvl4pPr>
              <a:buNone/>
              <a:defRPr/>
            </a:lvl4p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11" name="Titel 10"/>
          <p:cNvSpPr>
            <a:spLocks noGrp="1"/>
          </p:cNvSpPr>
          <p:nvPr>
            <p:ph type="title"/>
          </p:nvPr>
        </p:nvSpPr>
        <p:spPr>
          <a:xfrm>
            <a:off x="142844" y="121192"/>
            <a:ext cx="8715436" cy="571504"/>
          </a:xfrm>
        </p:spPr>
        <p:txBody>
          <a:bodyPr>
            <a:noAutofit/>
          </a:bodyPr>
          <a:lstStyle>
            <a:lvl1pPr algn="l">
              <a:defRPr sz="3200" b="0" i="0">
                <a:solidFill>
                  <a:srgbClr val="073C8D"/>
                </a:solidFill>
                <a:latin typeface="Gill Sans"/>
                <a:cs typeface="Gill Sans"/>
              </a:defRPr>
            </a:lvl1pPr>
          </a:lstStyle>
          <a:p>
            <a:r>
              <a:rPr lang="de-DE" dirty="0" smtClean="0"/>
              <a:t>Titelmasterformat durch Klicken bearbeiten</a:t>
            </a:r>
            <a:endParaRPr lang="de-DE" dirty="0"/>
          </a:p>
        </p:txBody>
      </p:sp>
      <p:sp>
        <p:nvSpPr>
          <p:cNvPr id="7" name="Fußzeilenplatzhalter 4"/>
          <p:cNvSpPr>
            <a:spLocks noGrp="1"/>
          </p:cNvSpPr>
          <p:nvPr>
            <p:ph type="ftr" sz="quarter" idx="3"/>
          </p:nvPr>
        </p:nvSpPr>
        <p:spPr>
          <a:xfrm>
            <a:off x="107504" y="6421438"/>
            <a:ext cx="3212976" cy="365125"/>
          </a:xfrm>
          <a:prstGeom prst="rect">
            <a:avLst/>
          </a:prstGeom>
        </p:spPr>
        <p:txBody>
          <a:bodyPr vert="horz" lIns="91440" tIns="45720" rIns="91440" bIns="45720" rtlCol="0" anchor="ctr"/>
          <a:lstStyle>
            <a:lvl1pPr algn="l" fontAlgn="auto">
              <a:spcBef>
                <a:spcPts val="0"/>
              </a:spcBef>
              <a:spcAft>
                <a:spcPts val="0"/>
              </a:spcAft>
              <a:defRPr sz="1200" b="0" i="0">
                <a:solidFill>
                  <a:srgbClr val="003D81"/>
                </a:solidFill>
                <a:latin typeface="Gill Sans Light"/>
                <a:cs typeface="Gill Sans Light"/>
              </a:defRPr>
            </a:lvl1pPr>
          </a:lstStyle>
          <a:p>
            <a:pPr>
              <a:defRPr/>
            </a:pPr>
            <a:r>
              <a:rPr lang="de-DE" smtClean="0"/>
              <a:t>Name</a:t>
            </a:r>
            <a:endParaRPr lang="de-DE" dirty="0"/>
          </a:p>
        </p:txBody>
      </p:sp>
    </p:spTree>
    <p:extLst>
      <p:ext uri="{BB962C8B-B14F-4D97-AF65-F5344CB8AC3E}">
        <p14:creationId xmlns:p14="http://schemas.microsoft.com/office/powerpoint/2010/main" val="125775933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2369" y="1752601"/>
            <a:ext cx="4044462"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77507" y="1752601"/>
            <a:ext cx="4044462"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en-US" dirty="0" smtClean="0"/>
              <a:t>Christian </a:t>
            </a:r>
            <a:r>
              <a:rPr lang="en-US" dirty="0" err="1" smtClean="0"/>
              <a:t>Gräf</a:t>
            </a:r>
            <a:endParaRPr lang="en-US" sz="1900" dirty="0"/>
          </a:p>
        </p:txBody>
      </p:sp>
      <p:sp>
        <p:nvSpPr>
          <p:cNvPr id="6" name="Footer Placeholder 5"/>
          <p:cNvSpPr>
            <a:spLocks noGrp="1"/>
          </p:cNvSpPr>
          <p:nvPr>
            <p:ph type="ftr" sz="quarter" idx="11"/>
          </p:nvPr>
        </p:nvSpPr>
        <p:spPr/>
        <p:txBody>
          <a:bodyPr/>
          <a:lstStyle>
            <a:lvl1pPr>
              <a:defRPr/>
            </a:lvl1pPr>
          </a:lstStyle>
          <a:p>
            <a:pPr>
              <a:defRPr/>
            </a:pPr>
            <a:r>
              <a:rPr lang="en-GB" dirty="0" smtClean="0"/>
              <a:t>5</a:t>
            </a:r>
            <a:r>
              <a:rPr lang="en-GB" baseline="30000" dirty="0" smtClean="0"/>
              <a:t>th</a:t>
            </a:r>
            <a:r>
              <a:rPr lang="en-GB" dirty="0" smtClean="0"/>
              <a:t> ET Symposium, Hannover, October 2013</a:t>
            </a:r>
            <a:endParaRPr lang="en-GB" dirty="0"/>
          </a:p>
        </p:txBody>
      </p:sp>
      <p:sp>
        <p:nvSpPr>
          <p:cNvPr id="7" name="Slide Number Placeholder 6"/>
          <p:cNvSpPr>
            <a:spLocks noGrp="1"/>
          </p:cNvSpPr>
          <p:nvPr>
            <p:ph type="sldNum" sz="quarter" idx="12"/>
          </p:nvPr>
        </p:nvSpPr>
        <p:spPr/>
        <p:txBody>
          <a:bodyPr/>
          <a:lstStyle>
            <a:lvl1pPr>
              <a:defRPr/>
            </a:lvl1pPr>
          </a:lstStyle>
          <a:p>
            <a:r>
              <a:rPr lang="en-GB"/>
              <a:t>Slide </a:t>
            </a:r>
            <a:fld id="{E71B1E4F-844D-4578-9832-98A86497386C}" type="slidenum">
              <a:rPr lang="en-GB"/>
              <a:pPr/>
              <a:t>‹Nr.›</a:t>
            </a:fld>
            <a:endParaRPr lang="en-GB"/>
          </a:p>
        </p:txBody>
      </p:sp>
      <p:sp>
        <p:nvSpPr>
          <p:cNvPr id="8" name="Rectangle 2"/>
          <p:cNvSpPr>
            <a:spLocks noGrp="1" noChangeArrowheads="1"/>
          </p:cNvSpPr>
          <p:nvPr>
            <p:ph type="title"/>
          </p:nvPr>
        </p:nvSpPr>
        <p:spPr bwMode="auto">
          <a:xfrm>
            <a:off x="1713836" y="260649"/>
            <a:ext cx="6447486" cy="576263"/>
          </a:xfrm>
          <a:prstGeom prst="rect">
            <a:avLst/>
          </a:prstGeom>
          <a:noFill/>
          <a:ln w="9525">
            <a:noFill/>
            <a:miter lim="800000"/>
            <a:headEnd/>
            <a:tailEnd/>
          </a:ln>
        </p:spPr>
        <p:txBody>
          <a:bodyPr vert="horz" wrap="square" lIns="95780" tIns="47889" rIns="95780" bIns="47889" numCol="1" anchor="ctr" anchorCtr="0" compatLnSpc="1">
            <a:prstTxWarp prst="textNoShape">
              <a:avLst/>
            </a:prstTxWarp>
          </a:bodyPr>
          <a:lstStyle/>
          <a:p>
            <a:pPr lvl="0"/>
            <a:r>
              <a:rPr lang="en-GB" dirty="0" smtClean="0"/>
              <a:t>Click to edit Master title style</a:t>
            </a:r>
          </a:p>
        </p:txBody>
      </p:sp>
    </p:spTree>
    <p:extLst>
      <p:ext uri="{BB962C8B-B14F-4D97-AF65-F5344CB8AC3E}">
        <p14:creationId xmlns:p14="http://schemas.microsoft.com/office/powerpoint/2010/main" val="3429301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185527867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5602280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14" name="Freihand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ihand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ihand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ihand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ihand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ihand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ihand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ihand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ihand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ihand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ihand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ihand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ihand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ihand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ihand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platzhalt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5" name="Fußzeilenplatzhalter 4"/>
          <p:cNvSpPr>
            <a:spLocks noGrp="1"/>
          </p:cNvSpPr>
          <p:nvPr>
            <p:ph type="ftr" sz="quarter" idx="11"/>
          </p:nvPr>
        </p:nvSpPr>
        <p:spPr/>
        <p:txBody>
          <a:bodyPr/>
          <a:lstStyle>
            <a:extLst/>
          </a:lstStyle>
          <a:p>
            <a:endParaRPr lang="de-DE"/>
          </a:p>
        </p:txBody>
      </p:sp>
      <p:sp>
        <p:nvSpPr>
          <p:cNvPr id="6" name="Foliennummernplatzhalter 5"/>
          <p:cNvSpPr>
            <a:spLocks noGrp="1"/>
          </p:cNvSpPr>
          <p:nvPr>
            <p:ph type="sldNum" sz="quarter" idx="12"/>
          </p:nvPr>
        </p:nvSpPr>
        <p:spPr/>
        <p:txBody>
          <a:bodyPr/>
          <a:lstStyle>
            <a:extLst/>
          </a:lstStyle>
          <a:p>
            <a:fld id="{ECE3FA2B-BD28-499E-A22D-A423270F3F14}" type="slidenum">
              <a:rPr lang="de-DE" smtClean="0"/>
              <a:pPr/>
              <a:t>‹Nr.›</a:t>
            </a:fld>
            <a:endParaRPr lang="de-DE"/>
          </a:p>
        </p:txBody>
      </p:sp>
      <p:sp>
        <p:nvSpPr>
          <p:cNvPr id="7" name="Rechteck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el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de-DE" smtClean="0"/>
              <a:t>Titelmasterformat durch Klicken bearbeiten</a:t>
            </a:r>
            <a:endParaRPr kumimoji="0" lang="en-US"/>
          </a:p>
        </p:txBody>
      </p:sp>
      <p:sp>
        <p:nvSpPr>
          <p:cNvPr id="8" name="Rechteck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hteck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hteck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hteck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hteck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extLst>
      <p:ext uri="{BB962C8B-B14F-4D97-AF65-F5344CB8AC3E}">
        <p14:creationId xmlns:p14="http://schemas.microsoft.com/office/powerpoint/2010/main" val="309747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12064"/>
            <a:ext cx="8229600" cy="914400"/>
          </a:xfrm>
        </p:spPr>
        <p:txBody>
          <a:bodyPr/>
          <a:lstStyle>
            <a:extLst/>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6" name="Fußzeilenplatzhalter 5"/>
          <p:cNvSpPr>
            <a:spLocks noGrp="1"/>
          </p:cNvSpPr>
          <p:nvPr>
            <p:ph type="ftr" sz="quarter" idx="11"/>
          </p:nvPr>
        </p:nvSpPr>
        <p:spPr/>
        <p:txBody>
          <a:bodyPr/>
          <a:lstStyle>
            <a:extLst/>
          </a:lstStyle>
          <a:p>
            <a:endParaRPr lang="de-DE"/>
          </a:p>
        </p:txBody>
      </p:sp>
      <p:sp>
        <p:nvSpPr>
          <p:cNvPr id="7" name="Foliennummernplatzhalter 6"/>
          <p:cNvSpPr>
            <a:spLocks noGrp="1"/>
          </p:cNvSpPr>
          <p:nvPr>
            <p:ph type="sldNum" sz="quarter" idx="12"/>
          </p:nvPr>
        </p:nvSpPr>
        <p:spPr/>
        <p:txBody>
          <a:bodyPr/>
          <a:lstStyle>
            <a:extLst/>
          </a:lstStyle>
          <a:p>
            <a:fld id="{ECE3FA2B-BD28-499E-A22D-A423270F3F14}" type="slidenum">
              <a:rPr lang="de-DE" smtClean="0"/>
              <a:pPr/>
              <a:t>‹Nr.›</a:t>
            </a:fld>
            <a:endParaRPr lang="de-DE"/>
          </a:p>
        </p:txBody>
      </p:sp>
    </p:spTree>
    <p:extLst>
      <p:ext uri="{BB962C8B-B14F-4D97-AF65-F5344CB8AC3E}">
        <p14:creationId xmlns:p14="http://schemas.microsoft.com/office/powerpoint/2010/main" val="3122592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5" name="Rechteck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el 1"/>
          <p:cNvSpPr>
            <a:spLocks noGrp="1"/>
          </p:cNvSpPr>
          <p:nvPr>
            <p:ph type="title"/>
          </p:nvPr>
        </p:nvSpPr>
        <p:spPr>
          <a:xfrm>
            <a:off x="504824" y="512064"/>
            <a:ext cx="7772400" cy="914400"/>
          </a:xfrm>
        </p:spPr>
        <p:txBody>
          <a:bodyPr anchor="t"/>
          <a:lstStyle>
            <a:lvl1pPr>
              <a:defRPr sz="4000"/>
            </a:lvl1pPr>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smtClean="0"/>
              <a:t>Textmasterformate durch Klicken bearbeiten</a:t>
            </a:r>
          </a:p>
        </p:txBody>
      </p:sp>
      <p:sp>
        <p:nvSpPr>
          <p:cNvPr id="5" name="Inhaltsplatzhalt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8" name="Fußzeilenplatzhalter 7"/>
          <p:cNvSpPr>
            <a:spLocks noGrp="1"/>
          </p:cNvSpPr>
          <p:nvPr>
            <p:ph type="ftr" sz="quarter" idx="11"/>
          </p:nvPr>
        </p:nvSpPr>
        <p:spPr/>
        <p:txBody>
          <a:bodyPr/>
          <a:lstStyle>
            <a:extLst/>
          </a:lstStyle>
          <a:p>
            <a:endParaRPr lang="de-DE"/>
          </a:p>
        </p:txBody>
      </p:sp>
      <p:sp>
        <p:nvSpPr>
          <p:cNvPr id="9" name="Foliennummernplatzhalter 8"/>
          <p:cNvSpPr>
            <a:spLocks noGrp="1"/>
          </p:cNvSpPr>
          <p:nvPr>
            <p:ph type="sldNum" sz="quarter" idx="12"/>
          </p:nvPr>
        </p:nvSpPr>
        <p:spPr/>
        <p:txBody>
          <a:bodyPr/>
          <a:lstStyle>
            <a:extLst/>
          </a:lstStyle>
          <a:p>
            <a:fld id="{ECE3FA2B-BD28-499E-A22D-A423270F3F14}" type="slidenum">
              <a:rPr lang="de-DE" smtClean="0"/>
              <a:pPr/>
              <a:t>‹Nr.›</a:t>
            </a:fld>
            <a:endParaRPr lang="de-DE"/>
          </a:p>
        </p:txBody>
      </p:sp>
      <p:sp>
        <p:nvSpPr>
          <p:cNvPr id="16" name="Rechteck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hteck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hteck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hteck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hteck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hteck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hteck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hteck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hteck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extLst>
      <p:ext uri="{BB962C8B-B14F-4D97-AF65-F5344CB8AC3E}">
        <p14:creationId xmlns:p14="http://schemas.microsoft.com/office/powerpoint/2010/main" val="7714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14400" y="512064"/>
            <a:ext cx="7772400" cy="914400"/>
          </a:xfrm>
        </p:spPr>
        <p:txBody>
          <a:bodyPr/>
          <a:lstStyle>
            <a:lvl1pPr>
              <a:defRPr sz="4000" cap="none" baseline="0"/>
            </a:lvl1pPr>
            <a:extLst/>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4" name="Fußzeilenplatzhalter 3"/>
          <p:cNvSpPr>
            <a:spLocks noGrp="1"/>
          </p:cNvSpPr>
          <p:nvPr>
            <p:ph type="ftr" sz="quarter" idx="11"/>
          </p:nvPr>
        </p:nvSpPr>
        <p:spPr/>
        <p:txBody>
          <a:bodyPr/>
          <a:lstStyle>
            <a:extLst/>
          </a:lstStyle>
          <a:p>
            <a:endParaRPr lang="de-DE"/>
          </a:p>
        </p:txBody>
      </p:sp>
      <p:sp>
        <p:nvSpPr>
          <p:cNvPr id="5" name="Foliennummernplatzhalter 4"/>
          <p:cNvSpPr>
            <a:spLocks noGrp="1"/>
          </p:cNvSpPr>
          <p:nvPr>
            <p:ph type="sldNum" sz="quarter" idx="12"/>
          </p:nvPr>
        </p:nvSpPr>
        <p:spPr/>
        <p:txBody>
          <a:bodyPr/>
          <a:lstStyle>
            <a:extLst/>
          </a:lstStyle>
          <a:p>
            <a:fld id="{ECE3FA2B-BD28-499E-A22D-A423270F3F14}" type="slidenum">
              <a:rPr lang="de-DE" smtClean="0"/>
              <a:pPr/>
              <a:t>‹Nr.›</a:t>
            </a:fld>
            <a:endParaRPr lang="de-DE"/>
          </a:p>
        </p:txBody>
      </p:sp>
    </p:spTree>
    <p:extLst>
      <p:ext uri="{BB962C8B-B14F-4D97-AF65-F5344CB8AC3E}">
        <p14:creationId xmlns:p14="http://schemas.microsoft.com/office/powerpoint/2010/main" val="10728313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3" name="Fußzeilenplatzhalter 2"/>
          <p:cNvSpPr>
            <a:spLocks noGrp="1"/>
          </p:cNvSpPr>
          <p:nvPr>
            <p:ph type="ftr" sz="quarter" idx="11"/>
          </p:nvPr>
        </p:nvSpPr>
        <p:spPr/>
        <p:txBody>
          <a:bodyPr/>
          <a:lstStyle>
            <a:extLst/>
          </a:lstStyle>
          <a:p>
            <a:endParaRPr lang="de-DE"/>
          </a:p>
        </p:txBody>
      </p:sp>
      <p:sp>
        <p:nvSpPr>
          <p:cNvPr id="4" name="Foliennummernplatzhalter 3"/>
          <p:cNvSpPr>
            <a:spLocks noGrp="1"/>
          </p:cNvSpPr>
          <p:nvPr>
            <p:ph type="sldNum" sz="quarter" idx="12"/>
          </p:nvPr>
        </p:nvSpPr>
        <p:spPr/>
        <p:txBody>
          <a:bodyPr/>
          <a:lstStyle>
            <a:extLst/>
          </a:lstStyle>
          <a:p>
            <a:fld id="{ECE3FA2B-BD28-499E-A22D-A423270F3F14}" type="slidenum">
              <a:rPr lang="de-DE" smtClean="0"/>
              <a:pPr/>
              <a:t>‹Nr.›</a:t>
            </a:fld>
            <a:endParaRPr lang="de-DE"/>
          </a:p>
        </p:txBody>
      </p:sp>
      <p:cxnSp>
        <p:nvCxnSpPr>
          <p:cNvPr id="5" name="Gerade Verbindung 4"/>
          <p:cNvCxnSpPr/>
          <p:nvPr userDrawn="1"/>
        </p:nvCxnSpPr>
        <p:spPr>
          <a:xfrm>
            <a:off x="-71470" y="785794"/>
            <a:ext cx="9358346"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1537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273050"/>
            <a:ext cx="8229600" cy="1162050"/>
          </a:xfrm>
        </p:spPr>
        <p:txBody>
          <a:bodyPr anchor="ctr"/>
          <a:lstStyle>
            <a:lvl1pPr algn="l">
              <a:buNone/>
              <a:defRPr sz="3600" b="0"/>
            </a:lvl1pPr>
            <a:extLst/>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de-DE" smtClean="0"/>
              <a:t>Textmasterformate durch Klicken bearbeiten</a:t>
            </a:r>
          </a:p>
        </p:txBody>
      </p:sp>
      <p:sp>
        <p:nvSpPr>
          <p:cNvPr id="4" name="Inhaltsplatzhalt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extLst/>
          </a:lstStyle>
          <a:p>
            <a:fld id="{C7FF8BDD-796B-4DD9-BE67-1B90850BF36E}" type="datetimeFigureOut">
              <a:rPr lang="de-DE" smtClean="0"/>
              <a:pPr/>
              <a:t>10.11.2013</a:t>
            </a:fld>
            <a:endParaRPr lang="de-DE"/>
          </a:p>
        </p:txBody>
      </p:sp>
      <p:sp>
        <p:nvSpPr>
          <p:cNvPr id="6" name="Fußzeilenplatzhalter 5"/>
          <p:cNvSpPr>
            <a:spLocks noGrp="1"/>
          </p:cNvSpPr>
          <p:nvPr>
            <p:ph type="ftr" sz="quarter" idx="11"/>
          </p:nvPr>
        </p:nvSpPr>
        <p:spPr/>
        <p:txBody>
          <a:bodyPr/>
          <a:lstStyle>
            <a:extLst/>
          </a:lstStyle>
          <a:p>
            <a:endParaRPr lang="de-DE"/>
          </a:p>
        </p:txBody>
      </p:sp>
      <p:sp>
        <p:nvSpPr>
          <p:cNvPr id="7" name="Foliennummernplatzhalter 6"/>
          <p:cNvSpPr>
            <a:spLocks noGrp="1"/>
          </p:cNvSpPr>
          <p:nvPr>
            <p:ph type="sldNum" sz="quarter" idx="12"/>
          </p:nvPr>
        </p:nvSpPr>
        <p:spPr/>
        <p:txBody>
          <a:bodyPr/>
          <a:lstStyle>
            <a:extLst/>
          </a:lstStyle>
          <a:p>
            <a:fld id="{ECE3FA2B-BD28-499E-A22D-A423270F3F14}" type="slidenum">
              <a:rPr lang="de-DE" smtClean="0"/>
              <a:pPr/>
              <a:t>‹Nr.›</a:t>
            </a:fld>
            <a:endParaRPr lang="de-DE"/>
          </a:p>
        </p:txBody>
      </p:sp>
    </p:spTree>
    <p:extLst>
      <p:ext uri="{BB962C8B-B14F-4D97-AF65-F5344CB8AC3E}">
        <p14:creationId xmlns:p14="http://schemas.microsoft.com/office/powerpoint/2010/main" val="265747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8" name="Rechteck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Gerade Verbindung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ieren 9"/>
          <p:cNvGrpSpPr/>
          <p:nvPr/>
        </p:nvGrpSpPr>
        <p:grpSpPr>
          <a:xfrm rot="5400000">
            <a:off x="8514581" y="1219200"/>
            <a:ext cx="132763" cy="128466"/>
            <a:chOff x="6668087" y="1297746"/>
            <a:chExt cx="161840" cy="156602"/>
          </a:xfrm>
        </p:grpSpPr>
        <p:cxnSp>
          <p:nvCxnSpPr>
            <p:cNvPr id="15" name="Gerade Verbindung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de-DE" smtClean="0"/>
              <a:t>Bild durch Klicken auf Symbol hinzufügen</a:t>
            </a:r>
            <a:endParaRPr kumimoji="0" lang="en-US"/>
          </a:p>
        </p:txBody>
      </p:sp>
      <p:sp>
        <p:nvSpPr>
          <p:cNvPr id="4" name="Textplatzhalt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de-DE" smtClean="0"/>
              <a:t>Textmasterformate durch Klicken bearbeiten</a:t>
            </a:r>
          </a:p>
        </p:txBody>
      </p:sp>
      <p:grpSp>
        <p:nvGrpSpPr>
          <p:cNvPr id="14" name="Gruppieren 13"/>
          <p:cNvGrpSpPr/>
          <p:nvPr/>
        </p:nvGrpSpPr>
        <p:grpSpPr>
          <a:xfrm rot="5400000">
            <a:off x="8666981" y="1371600"/>
            <a:ext cx="132763" cy="128466"/>
            <a:chOff x="6668087" y="1297746"/>
            <a:chExt cx="161840" cy="156602"/>
          </a:xfrm>
        </p:grpSpPr>
        <p:cxnSp>
          <p:nvCxnSpPr>
            <p:cNvPr id="11" name="Gerade Verbindung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ieren 17"/>
          <p:cNvGrpSpPr/>
          <p:nvPr/>
        </p:nvGrpSpPr>
        <p:grpSpPr>
          <a:xfrm rot="5400000">
            <a:off x="8320088" y="1474763"/>
            <a:ext cx="132763" cy="128466"/>
            <a:chOff x="6668087" y="1297746"/>
            <a:chExt cx="161840" cy="156602"/>
          </a:xfrm>
        </p:grpSpPr>
        <p:cxnSp>
          <p:nvCxnSpPr>
            <p:cNvPr id="19" name="Gerade Verbindung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umsplatzhalter 4"/>
          <p:cNvSpPr>
            <a:spLocks noGrp="1"/>
          </p:cNvSpPr>
          <p:nvPr>
            <p:ph type="dt" sz="half" idx="10"/>
          </p:nvPr>
        </p:nvSpPr>
        <p:spPr>
          <a:xfrm>
            <a:off x="6477000" y="55499"/>
            <a:ext cx="2133600" cy="365125"/>
          </a:xfrm>
        </p:spPr>
        <p:txBody>
          <a:bodyPr/>
          <a:lstStyle>
            <a:extLst/>
          </a:lstStyle>
          <a:p>
            <a:fld id="{C7FF8BDD-796B-4DD9-BE67-1B90850BF36E}" type="datetimeFigureOut">
              <a:rPr lang="de-DE" smtClean="0"/>
              <a:pPr/>
              <a:t>10.11.2013</a:t>
            </a:fld>
            <a:endParaRPr lang="de-DE"/>
          </a:p>
        </p:txBody>
      </p:sp>
      <p:sp>
        <p:nvSpPr>
          <p:cNvPr id="6" name="Fußzeilenplatzhalter 5"/>
          <p:cNvSpPr>
            <a:spLocks noGrp="1"/>
          </p:cNvSpPr>
          <p:nvPr>
            <p:ph type="ftr" sz="quarter" idx="11"/>
          </p:nvPr>
        </p:nvSpPr>
        <p:spPr>
          <a:xfrm>
            <a:off x="914400" y="55499"/>
            <a:ext cx="5562600" cy="365125"/>
          </a:xfrm>
        </p:spPr>
        <p:txBody>
          <a:bodyPr/>
          <a:lstStyle>
            <a:extLst/>
          </a:lstStyle>
          <a:p>
            <a:endParaRPr lang="de-DE"/>
          </a:p>
        </p:txBody>
      </p:sp>
      <p:sp>
        <p:nvSpPr>
          <p:cNvPr id="7" name="Foliennummernplatzhalter 6"/>
          <p:cNvSpPr>
            <a:spLocks noGrp="1"/>
          </p:cNvSpPr>
          <p:nvPr>
            <p:ph type="sldNum" sz="quarter" idx="12"/>
          </p:nvPr>
        </p:nvSpPr>
        <p:spPr>
          <a:xfrm>
            <a:off x="8610600" y="55499"/>
            <a:ext cx="457200" cy="365125"/>
          </a:xfrm>
        </p:spPr>
        <p:txBody>
          <a:bodyPr/>
          <a:lstStyle>
            <a:extLst/>
          </a:lstStyle>
          <a:p>
            <a:fld id="{ECE3FA2B-BD28-499E-A22D-A423270F3F14}" type="slidenum">
              <a:rPr lang="de-DE" smtClean="0"/>
              <a:pPr/>
              <a:t>‹Nr.›</a:t>
            </a:fld>
            <a:endParaRPr lang="de-DE"/>
          </a:p>
        </p:txBody>
      </p:sp>
    </p:spTree>
    <p:extLst>
      <p:ext uri="{BB962C8B-B14F-4D97-AF65-F5344CB8AC3E}">
        <p14:creationId xmlns:p14="http://schemas.microsoft.com/office/powerpoint/2010/main" val="342560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de-DE" dirty="0" smtClean="0"/>
              <a:t>Titelmasterformat durch Klicken bearbeiten</a:t>
            </a:r>
            <a:endParaRPr kumimoji="0" lang="en-US" dirty="0"/>
          </a:p>
        </p:txBody>
      </p:sp>
      <p:sp>
        <p:nvSpPr>
          <p:cNvPr id="13" name="Textplatzhalt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de-DE" dirty="0" smtClean="0"/>
              <a:t>Textmasterformate durch Klicken bearbeiten</a:t>
            </a:r>
          </a:p>
          <a:p>
            <a:pPr lvl="1" eaLnBrk="1" latinLnBrk="0" hangingPunct="1"/>
            <a:r>
              <a:rPr kumimoji="0" lang="de-DE" dirty="0" smtClean="0"/>
              <a:t>Zweite Ebene</a:t>
            </a:r>
          </a:p>
          <a:p>
            <a:pPr lvl="2" eaLnBrk="1" latinLnBrk="0" hangingPunct="1"/>
            <a:r>
              <a:rPr kumimoji="0" lang="de-DE" dirty="0" smtClean="0"/>
              <a:t>Dritte Ebene</a:t>
            </a:r>
          </a:p>
          <a:p>
            <a:pPr lvl="3" eaLnBrk="1" latinLnBrk="0" hangingPunct="1"/>
            <a:r>
              <a:rPr kumimoji="0" lang="de-DE" dirty="0" smtClean="0"/>
              <a:t>Vierte Ebene</a:t>
            </a:r>
          </a:p>
          <a:p>
            <a:pPr lvl="4" eaLnBrk="1" latinLnBrk="0" hangingPunct="1"/>
            <a:r>
              <a:rPr kumimoji="0" lang="de-DE" dirty="0" smtClean="0"/>
              <a:t>Fünfte Ebene</a:t>
            </a:r>
            <a:endParaRPr kumimoji="0" lang="en-US" dirty="0"/>
          </a:p>
        </p:txBody>
      </p:sp>
      <p:sp>
        <p:nvSpPr>
          <p:cNvPr id="14" name="Datumsplatzhalt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C7FF8BDD-796B-4DD9-BE67-1B90850BF36E}" type="datetimeFigureOut">
              <a:rPr lang="de-DE" smtClean="0"/>
              <a:pPr/>
              <a:t>10.11.2013</a:t>
            </a:fld>
            <a:endParaRPr lang="de-DE"/>
          </a:p>
        </p:txBody>
      </p:sp>
      <p:sp>
        <p:nvSpPr>
          <p:cNvPr id="3" name="Fußzeilenplatzhalt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de-DE" dirty="0"/>
          </a:p>
        </p:txBody>
      </p:sp>
      <p:sp>
        <p:nvSpPr>
          <p:cNvPr id="23" name="Foliennummernplatzhalt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CE3FA2B-BD28-499E-A22D-A423270F3F14}" type="slidenum">
              <a:rPr lang="de-DE" smtClean="0"/>
              <a:pPr/>
              <a:t>‹Nr.›</a:t>
            </a:fld>
            <a:endParaRPr lang="de-DE"/>
          </a:p>
        </p:txBody>
      </p:sp>
      <p:cxnSp>
        <p:nvCxnSpPr>
          <p:cNvPr id="7" name="Gerade Verbindung 6"/>
          <p:cNvCxnSpPr/>
          <p:nvPr/>
        </p:nvCxnSpPr>
        <p:spPr>
          <a:xfrm>
            <a:off x="-71470" y="785794"/>
            <a:ext cx="9358346"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a:off x="-55968" y="6629626"/>
            <a:ext cx="7776864" cy="276999"/>
          </a:xfrm>
          <a:prstGeom prst="rect">
            <a:avLst/>
          </a:prstGeom>
          <a:noFill/>
        </p:spPr>
        <p:txBody>
          <a:bodyPr wrap="square" rtlCol="0">
            <a:spAutoFit/>
          </a:bodyPr>
          <a:lstStyle/>
          <a:p>
            <a:r>
              <a:rPr lang="de-DE" sz="1200" dirty="0" smtClean="0"/>
              <a:t>Harald Lück,  Wigner111, November 12, </a:t>
            </a:r>
            <a:r>
              <a:rPr lang="de-DE" sz="1200" baseline="0" dirty="0" smtClean="0"/>
              <a:t> 2013</a:t>
            </a:r>
            <a:endParaRPr lang="de-DE" sz="1200" dirty="0"/>
          </a:p>
        </p:txBody>
      </p:sp>
    </p:spTree>
    <p:extLst>
      <p:ext uri="{BB962C8B-B14F-4D97-AF65-F5344CB8AC3E}">
        <p14:creationId xmlns:p14="http://schemas.microsoft.com/office/powerpoint/2010/main" val="1322788335"/>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iming>
    <p:tnLst>
      <p:par>
        <p:cTn id="1" dur="indefinite" restart="never" nodeType="tmRoot"/>
      </p:par>
    </p:tnLst>
  </p:timing>
  <p:txStyles>
    <p:titleStyle>
      <a:lvl1pPr algn="l" rtl="0" eaLnBrk="1" latinLnBrk="0" hangingPunct="1">
        <a:spcBef>
          <a:spcPct val="0"/>
        </a:spcBef>
        <a:buNone/>
        <a:defRPr kumimoji="0" sz="4000" kern="1200" spc="-100" baseline="0">
          <a:solidFill>
            <a:schemeClr val="accent3"/>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accent3"/>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accent3"/>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accent3"/>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accent3"/>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accent3"/>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Gerade Verbindung 6"/>
          <p:cNvSpPr>
            <a:spLocks noChangeShapeType="1"/>
          </p:cNvSpPr>
          <p:nvPr/>
        </p:nvSpPr>
        <p:spPr bwMode="auto">
          <a:xfrm>
            <a:off x="514350" y="7647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platzhalt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de-DE" dirty="0" smtClean="0"/>
              <a:t>Textmasterformat bearbeiten</a:t>
            </a:r>
          </a:p>
          <a:p>
            <a:pPr lvl="1" eaLnBrk="1" latinLnBrk="0" hangingPunct="1"/>
            <a:r>
              <a:rPr kumimoji="0" lang="de-DE" dirty="0" smtClean="0"/>
              <a:t>Zweite Ebene</a:t>
            </a:r>
          </a:p>
          <a:p>
            <a:pPr lvl="2" eaLnBrk="1" latinLnBrk="0" hangingPunct="1"/>
            <a:r>
              <a:rPr kumimoji="0" lang="de-DE" dirty="0" smtClean="0"/>
              <a:t>Dritte Ebene</a:t>
            </a:r>
          </a:p>
          <a:p>
            <a:pPr lvl="3" eaLnBrk="1" latinLnBrk="0" hangingPunct="1"/>
            <a:r>
              <a:rPr kumimoji="0" lang="de-DE" dirty="0" smtClean="0"/>
              <a:t>Vierte Ebene</a:t>
            </a:r>
          </a:p>
          <a:p>
            <a:pPr lvl="4" eaLnBrk="1" latinLnBrk="0" hangingPunct="1"/>
            <a:r>
              <a:rPr kumimoji="0" lang="de-DE" dirty="0" smtClean="0"/>
              <a:t>Fünfte Ebene</a:t>
            </a:r>
            <a:endParaRPr kumimoji="0" lang="en-US" dirty="0"/>
          </a:p>
        </p:txBody>
      </p:sp>
      <p:sp>
        <p:nvSpPr>
          <p:cNvPr id="11" name="Datumsplatzhalt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E775E8-FBCD-460D-B99E-5F9527D948F0}" type="datetimeFigureOut">
              <a:rPr lang="de-DE" smtClean="0"/>
              <a:t>10.11.2013</a:t>
            </a:fld>
            <a:endParaRPr lang="de-DE"/>
          </a:p>
        </p:txBody>
      </p:sp>
      <p:sp>
        <p:nvSpPr>
          <p:cNvPr id="28" name="Fußzeilenplatzhalt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de-DE"/>
          </a:p>
        </p:txBody>
      </p:sp>
      <p:sp>
        <p:nvSpPr>
          <p:cNvPr id="5" name="Foliennummernplatzhalt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55BAC0A-7CE6-4016-B970-A8ABC5FBE7FD}" type="slidenum">
              <a:rPr lang="de-DE" smtClean="0"/>
              <a:t>‹Nr.›</a:t>
            </a:fld>
            <a:endParaRPr lang="de-DE"/>
          </a:p>
        </p:txBody>
      </p:sp>
      <p:sp>
        <p:nvSpPr>
          <p:cNvPr id="10" name="Titelplatzhalter 9"/>
          <p:cNvSpPr>
            <a:spLocks noGrp="1"/>
          </p:cNvSpPr>
          <p:nvPr>
            <p:ph type="title"/>
          </p:nvPr>
        </p:nvSpPr>
        <p:spPr>
          <a:xfrm>
            <a:off x="304800" y="574576"/>
            <a:ext cx="8686800" cy="838200"/>
          </a:xfrm>
          <a:prstGeom prst="rect">
            <a:avLst/>
          </a:prstGeom>
        </p:spPr>
        <p:txBody>
          <a:bodyPr vert="horz" anchor="ctr">
            <a:normAutofit/>
          </a:bodyPr>
          <a:lstStyle/>
          <a:p>
            <a:r>
              <a:rPr kumimoji="0" lang="de-DE" dirty="0" smtClean="0"/>
              <a:t>Titelmasterformat durch Klicken bearbeiten</a:t>
            </a:r>
            <a:endParaRPr kumimoji="0" lang="en-US" dirty="0"/>
          </a:p>
        </p:txBody>
      </p:sp>
      <p:sp>
        <p:nvSpPr>
          <p:cNvPr id="9" name="Gerade Verbindung 8"/>
          <p:cNvSpPr>
            <a:spLocks noChangeShapeType="1"/>
          </p:cNvSpPr>
          <p:nvPr/>
        </p:nvSpPr>
        <p:spPr bwMode="auto">
          <a:xfrm>
            <a:off x="514350" y="7647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Gerade Verbindung 11"/>
          <p:cNvSpPr>
            <a:spLocks noChangeShapeType="1"/>
          </p:cNvSpPr>
          <p:nvPr/>
        </p:nvSpPr>
        <p:spPr bwMode="auto">
          <a:xfrm>
            <a:off x="514350" y="77179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Textfeld 12"/>
          <p:cNvSpPr txBox="1"/>
          <p:nvPr/>
        </p:nvSpPr>
        <p:spPr>
          <a:xfrm>
            <a:off x="-55968" y="6629626"/>
            <a:ext cx="7776864" cy="276999"/>
          </a:xfrm>
          <a:prstGeom prst="rect">
            <a:avLst/>
          </a:prstGeom>
          <a:noFill/>
        </p:spPr>
        <p:txBody>
          <a:bodyPr wrap="square" rtlCol="0">
            <a:spAutoFit/>
          </a:bodyPr>
          <a:lstStyle/>
          <a:p>
            <a:r>
              <a:rPr lang="de-DE" sz="1200" dirty="0" smtClean="0"/>
              <a:t>Harald Lück, Wigner111, November 12, </a:t>
            </a:r>
            <a:r>
              <a:rPr lang="de-DE" sz="1200" baseline="0" dirty="0" smtClean="0"/>
              <a:t>2013</a:t>
            </a:r>
            <a:endParaRPr lang="de-DE" sz="1200" dirty="0"/>
          </a:p>
        </p:txBody>
      </p:sp>
    </p:spTree>
    <p:extLst>
      <p:ext uri="{BB962C8B-B14F-4D97-AF65-F5344CB8AC3E}">
        <p14:creationId xmlns:p14="http://schemas.microsoft.com/office/powerpoint/2010/main" val="18962713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2" r:id="rId13"/>
  </p:sldLayoutIdLst>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95755" y="228600"/>
            <a:ext cx="748811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5780" tIns="47889" rIns="95780" bIns="47889"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92369"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5780" tIns="47889" rIns="95780" bIns="47889"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1324" name="Line 12"/>
          <p:cNvSpPr>
            <a:spLocks noChangeShapeType="1"/>
          </p:cNvSpPr>
          <p:nvPr/>
        </p:nvSpPr>
        <p:spPr bwMode="auto">
          <a:xfrm>
            <a:off x="108439" y="6308725"/>
            <a:ext cx="8927123" cy="0"/>
          </a:xfrm>
          <a:prstGeom prst="line">
            <a:avLst/>
          </a:prstGeom>
          <a:noFill/>
          <a:ln w="25400">
            <a:solidFill>
              <a:schemeClr val="tx1">
                <a:alpha val="55000"/>
              </a:schemeClr>
            </a:solidFill>
            <a:round/>
            <a:headEnd/>
            <a:tailEnd/>
          </a:ln>
          <a:effectLst>
            <a:outerShdw blurRad="63500" dist="38099" dir="2700000" algn="ctr" rotWithShape="0">
              <a:schemeClr val="bg2">
                <a:alpha val="74998"/>
              </a:schemeClr>
            </a:outerShdw>
          </a:effectLst>
        </p:spPr>
        <p:txBody>
          <a:bodyPr/>
          <a:lstStyle/>
          <a:p>
            <a:pPr>
              <a:defRPr/>
            </a:pPr>
            <a:endParaRPr lang="en-US" sz="1800">
              <a:ea typeface="+mn-ea"/>
              <a:cs typeface="+mn-cs"/>
            </a:endParaRPr>
          </a:p>
        </p:txBody>
      </p:sp>
      <p:sp>
        <p:nvSpPr>
          <p:cNvPr id="141328" name="Line 16"/>
          <p:cNvSpPr>
            <a:spLocks noChangeShapeType="1"/>
          </p:cNvSpPr>
          <p:nvPr userDrawn="1"/>
        </p:nvSpPr>
        <p:spPr bwMode="auto">
          <a:xfrm>
            <a:off x="984738" y="1219200"/>
            <a:ext cx="7848600" cy="0"/>
          </a:xfrm>
          <a:prstGeom prst="line">
            <a:avLst/>
          </a:prstGeom>
          <a:noFill/>
          <a:ln w="25400">
            <a:solidFill>
              <a:schemeClr val="tx1">
                <a:alpha val="50000"/>
              </a:schemeClr>
            </a:solidFill>
            <a:round/>
            <a:headEnd/>
            <a:tailEnd/>
          </a:ln>
          <a:effectLst>
            <a:outerShdw blurRad="63500" dist="38099" dir="2700000" algn="ctr" rotWithShape="0">
              <a:schemeClr val="bg2">
                <a:alpha val="74998"/>
              </a:schemeClr>
            </a:outerShdw>
          </a:effectLst>
        </p:spPr>
        <p:txBody>
          <a:bodyPr/>
          <a:lstStyle/>
          <a:p>
            <a:pPr>
              <a:defRPr/>
            </a:pPr>
            <a:endParaRPr lang="en-US" sz="1800">
              <a:ea typeface="+mn-ea"/>
              <a:cs typeface="+mn-cs"/>
            </a:endParaRPr>
          </a:p>
        </p:txBody>
      </p:sp>
      <p:pic>
        <p:nvPicPr>
          <p:cNvPr id="1033" name="Picture 17" descr="New_Glasgow_Crest"/>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0677" y="152400"/>
            <a:ext cx="77372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432187"/>
      </p:ext>
    </p:extLst>
  </p:cSld>
  <p:clrMap bg1="lt1" tx1="dk1" bg2="lt2" tx2="dk2" accent1="accent1" accent2="accent2" accent3="accent3" accent4="accent4" accent5="accent5" accent6="accent6" hlink="hlink" folHlink="folHlink"/>
  <p:sldLayoutIdLst>
    <p:sldLayoutId id="2147483690" r:id="rId1"/>
    <p:sldLayoutId id="2147483691" r:id="rId2"/>
  </p:sldLayoutIdLst>
  <p:timing>
    <p:tnLst>
      <p:par>
        <p:cTn id="1" dur="indefinite" restart="never" nodeType="tmRoot"/>
      </p:par>
    </p:tnLst>
  </p:timing>
  <p:hf hdr="0"/>
  <p:txStyles>
    <p:titleStyle>
      <a:lvl1pPr algn="ctr" defTabSz="958850" rtl="0" eaLnBrk="0" fontAlgn="base" hangingPunct="0">
        <a:spcBef>
          <a:spcPct val="0"/>
        </a:spcBef>
        <a:spcAft>
          <a:spcPct val="0"/>
        </a:spcAft>
        <a:defRPr sz="3300">
          <a:solidFill>
            <a:srgbClr val="0000B7"/>
          </a:solidFill>
          <a:latin typeface="+mj-lt"/>
          <a:ea typeface="ＭＳ Ｐゴシック" charset="-128"/>
          <a:cs typeface="ＭＳ Ｐゴシック" charset="-128"/>
        </a:defRPr>
      </a:lvl1pPr>
      <a:lvl2pPr algn="ctr" defTabSz="958850" rtl="0" eaLnBrk="0" fontAlgn="base" hangingPunct="0">
        <a:spcBef>
          <a:spcPct val="0"/>
        </a:spcBef>
        <a:spcAft>
          <a:spcPct val="0"/>
        </a:spcAft>
        <a:defRPr sz="3300">
          <a:solidFill>
            <a:srgbClr val="0000B7"/>
          </a:solidFill>
          <a:latin typeface="Verdana" charset="0"/>
          <a:ea typeface="ＭＳ Ｐゴシック" charset="-128"/>
          <a:cs typeface="ＭＳ Ｐゴシック" charset="-128"/>
        </a:defRPr>
      </a:lvl2pPr>
      <a:lvl3pPr algn="ctr" defTabSz="958850" rtl="0" eaLnBrk="0" fontAlgn="base" hangingPunct="0">
        <a:spcBef>
          <a:spcPct val="0"/>
        </a:spcBef>
        <a:spcAft>
          <a:spcPct val="0"/>
        </a:spcAft>
        <a:defRPr sz="3300">
          <a:solidFill>
            <a:srgbClr val="0000B7"/>
          </a:solidFill>
          <a:latin typeface="Verdana" charset="0"/>
          <a:ea typeface="ＭＳ Ｐゴシック" charset="-128"/>
          <a:cs typeface="ＭＳ Ｐゴシック" charset="-128"/>
        </a:defRPr>
      </a:lvl3pPr>
      <a:lvl4pPr algn="ctr" defTabSz="958850" rtl="0" eaLnBrk="0" fontAlgn="base" hangingPunct="0">
        <a:spcBef>
          <a:spcPct val="0"/>
        </a:spcBef>
        <a:spcAft>
          <a:spcPct val="0"/>
        </a:spcAft>
        <a:defRPr sz="3300">
          <a:solidFill>
            <a:srgbClr val="0000B7"/>
          </a:solidFill>
          <a:latin typeface="Verdana" charset="0"/>
          <a:ea typeface="ＭＳ Ｐゴシック" charset="-128"/>
          <a:cs typeface="ＭＳ Ｐゴシック" charset="-128"/>
        </a:defRPr>
      </a:lvl4pPr>
      <a:lvl5pPr algn="ctr" defTabSz="958850" rtl="0" eaLnBrk="0" fontAlgn="base" hangingPunct="0">
        <a:spcBef>
          <a:spcPct val="0"/>
        </a:spcBef>
        <a:spcAft>
          <a:spcPct val="0"/>
        </a:spcAft>
        <a:defRPr sz="3300">
          <a:solidFill>
            <a:srgbClr val="0000B7"/>
          </a:solidFill>
          <a:latin typeface="Verdana" charset="0"/>
          <a:ea typeface="ＭＳ Ｐゴシック" charset="-128"/>
          <a:cs typeface="ＭＳ Ｐゴシック" charset="-128"/>
        </a:defRPr>
      </a:lvl5pPr>
      <a:lvl6pPr marL="457200" algn="ctr" defTabSz="958850" rtl="0" fontAlgn="base">
        <a:spcBef>
          <a:spcPct val="0"/>
        </a:spcBef>
        <a:spcAft>
          <a:spcPct val="0"/>
        </a:spcAft>
        <a:defRPr sz="3300">
          <a:solidFill>
            <a:srgbClr val="AD170F"/>
          </a:solidFill>
          <a:latin typeface="Verdana" charset="0"/>
        </a:defRPr>
      </a:lvl6pPr>
      <a:lvl7pPr marL="914400" algn="ctr" defTabSz="958850" rtl="0" fontAlgn="base">
        <a:spcBef>
          <a:spcPct val="0"/>
        </a:spcBef>
        <a:spcAft>
          <a:spcPct val="0"/>
        </a:spcAft>
        <a:defRPr sz="3300">
          <a:solidFill>
            <a:srgbClr val="AD170F"/>
          </a:solidFill>
          <a:latin typeface="Verdana" charset="0"/>
        </a:defRPr>
      </a:lvl7pPr>
      <a:lvl8pPr marL="1371600" algn="ctr" defTabSz="958850" rtl="0" fontAlgn="base">
        <a:spcBef>
          <a:spcPct val="0"/>
        </a:spcBef>
        <a:spcAft>
          <a:spcPct val="0"/>
        </a:spcAft>
        <a:defRPr sz="3300">
          <a:solidFill>
            <a:srgbClr val="AD170F"/>
          </a:solidFill>
          <a:latin typeface="Verdana" charset="0"/>
        </a:defRPr>
      </a:lvl8pPr>
      <a:lvl9pPr marL="1828800" algn="ctr" defTabSz="958850" rtl="0" fontAlgn="base">
        <a:spcBef>
          <a:spcPct val="0"/>
        </a:spcBef>
        <a:spcAft>
          <a:spcPct val="0"/>
        </a:spcAft>
        <a:defRPr sz="3300">
          <a:solidFill>
            <a:srgbClr val="AD170F"/>
          </a:solidFill>
          <a:latin typeface="Verdana" charset="0"/>
        </a:defRPr>
      </a:lvl9pPr>
    </p:titleStyle>
    <p:bodyStyle>
      <a:lvl1pPr marL="358775" indent="-358775" algn="l" defTabSz="958850" rtl="0" eaLnBrk="0" fontAlgn="base" hangingPunct="0">
        <a:spcBef>
          <a:spcPct val="50000"/>
        </a:spcBef>
        <a:spcAft>
          <a:spcPct val="0"/>
        </a:spcAft>
        <a:buClr>
          <a:schemeClr val="accent2"/>
        </a:buClr>
        <a:buFont typeface="Wingdings" charset="0"/>
        <a:buChar char=""/>
        <a:defRPr sz="3200">
          <a:solidFill>
            <a:schemeClr val="tx1"/>
          </a:solidFill>
          <a:latin typeface="+mn-lt"/>
          <a:ea typeface="ＭＳ Ｐゴシック" charset="-128"/>
          <a:cs typeface="ＭＳ Ｐゴシック" charset="-128"/>
        </a:defRPr>
      </a:lvl1pPr>
      <a:lvl2pPr marL="777875" indent="-298450" algn="l" defTabSz="958850" rtl="0" eaLnBrk="0" fontAlgn="base" hangingPunct="0">
        <a:spcBef>
          <a:spcPct val="20000"/>
        </a:spcBef>
        <a:spcAft>
          <a:spcPct val="0"/>
        </a:spcAft>
        <a:buClr>
          <a:srgbClr val="B20810"/>
        </a:buClr>
        <a:buFont typeface="Wingdings" charset="0"/>
        <a:buChar char=""/>
        <a:defRPr sz="2000">
          <a:solidFill>
            <a:schemeClr val="tx1"/>
          </a:solidFill>
          <a:latin typeface="+mn-lt"/>
          <a:ea typeface="ＭＳ Ｐゴシック" charset="-128"/>
        </a:defRPr>
      </a:lvl2pPr>
      <a:lvl3pPr marL="1196975" indent="-238125" algn="l" defTabSz="958850" rtl="0" eaLnBrk="0" fontAlgn="base" hangingPunct="0">
        <a:spcBef>
          <a:spcPct val="20000"/>
        </a:spcBef>
        <a:spcAft>
          <a:spcPct val="0"/>
        </a:spcAft>
        <a:buClr>
          <a:schemeClr val="accent2"/>
        </a:buClr>
        <a:buFont typeface="Wingdings" charset="0"/>
        <a:buChar char="§"/>
        <a:defRPr sz="1600">
          <a:solidFill>
            <a:schemeClr val="tx1"/>
          </a:solidFill>
          <a:latin typeface="+mn-lt"/>
          <a:ea typeface="ＭＳ Ｐゴシック" charset="-128"/>
        </a:defRPr>
      </a:lvl3pPr>
      <a:lvl4pPr marL="1676400" indent="-239713" algn="l" defTabSz="958850" rtl="0" eaLnBrk="0" fontAlgn="base" hangingPunct="0">
        <a:spcBef>
          <a:spcPct val="20000"/>
        </a:spcBef>
        <a:spcAft>
          <a:spcPct val="0"/>
        </a:spcAft>
        <a:buClr>
          <a:schemeClr val="accent2"/>
        </a:buClr>
        <a:buFont typeface="Wingdings" charset="0"/>
        <a:buChar char="§"/>
        <a:defRPr sz="1600">
          <a:solidFill>
            <a:schemeClr val="tx1"/>
          </a:solidFill>
          <a:latin typeface="+mn-lt"/>
          <a:ea typeface="ＭＳ Ｐゴシック" charset="-128"/>
        </a:defRPr>
      </a:lvl4pPr>
      <a:lvl5pPr marL="2154238" indent="-238125" algn="l" defTabSz="958850" rtl="0" eaLnBrk="0" fontAlgn="base" hangingPunct="0">
        <a:spcBef>
          <a:spcPct val="20000"/>
        </a:spcBef>
        <a:spcAft>
          <a:spcPct val="0"/>
        </a:spcAft>
        <a:buClr>
          <a:schemeClr val="accent2"/>
        </a:buClr>
        <a:buFont typeface="Wingdings" charset="0"/>
        <a:buChar char="§"/>
        <a:defRPr sz="1600">
          <a:solidFill>
            <a:schemeClr val="tx1"/>
          </a:solidFill>
          <a:latin typeface="+mn-lt"/>
          <a:ea typeface="ＭＳ Ｐゴシック" charset="-128"/>
        </a:defRPr>
      </a:lvl5pPr>
      <a:lvl6pPr marL="2611438" indent="-238125" algn="l" defTabSz="958850" rtl="0" fontAlgn="base">
        <a:spcBef>
          <a:spcPct val="20000"/>
        </a:spcBef>
        <a:spcAft>
          <a:spcPct val="0"/>
        </a:spcAft>
        <a:buClr>
          <a:schemeClr val="accent2"/>
        </a:buClr>
        <a:buFont typeface="Wingdings" charset="2"/>
        <a:buChar char="§"/>
        <a:defRPr sz="1600">
          <a:solidFill>
            <a:schemeClr val="tx1"/>
          </a:solidFill>
          <a:latin typeface="+mn-lt"/>
          <a:ea typeface="ＭＳ Ｐゴシック" charset="-128"/>
        </a:defRPr>
      </a:lvl6pPr>
      <a:lvl7pPr marL="3068638" indent="-238125" algn="l" defTabSz="958850" rtl="0" fontAlgn="base">
        <a:spcBef>
          <a:spcPct val="20000"/>
        </a:spcBef>
        <a:spcAft>
          <a:spcPct val="0"/>
        </a:spcAft>
        <a:buClr>
          <a:schemeClr val="accent2"/>
        </a:buClr>
        <a:buFont typeface="Wingdings" charset="2"/>
        <a:buChar char="§"/>
        <a:defRPr sz="1600">
          <a:solidFill>
            <a:schemeClr val="tx1"/>
          </a:solidFill>
          <a:latin typeface="+mn-lt"/>
          <a:ea typeface="ＭＳ Ｐゴシック" charset="-128"/>
        </a:defRPr>
      </a:lvl7pPr>
      <a:lvl8pPr marL="3525838" indent="-238125" algn="l" defTabSz="958850" rtl="0" fontAlgn="base">
        <a:spcBef>
          <a:spcPct val="20000"/>
        </a:spcBef>
        <a:spcAft>
          <a:spcPct val="0"/>
        </a:spcAft>
        <a:buClr>
          <a:schemeClr val="accent2"/>
        </a:buClr>
        <a:buFont typeface="Wingdings" charset="2"/>
        <a:buChar char="§"/>
        <a:defRPr sz="1600">
          <a:solidFill>
            <a:schemeClr val="tx1"/>
          </a:solidFill>
          <a:latin typeface="+mn-lt"/>
          <a:ea typeface="ＭＳ Ｐゴシック" charset="-128"/>
        </a:defRPr>
      </a:lvl8pPr>
      <a:lvl9pPr marL="3983038" indent="-238125" algn="l" defTabSz="958850" rtl="0" fontAlgn="base">
        <a:spcBef>
          <a:spcPct val="20000"/>
        </a:spcBef>
        <a:spcAft>
          <a:spcPct val="0"/>
        </a:spcAft>
        <a:buClr>
          <a:schemeClr val="accent2"/>
        </a:buClr>
        <a:buFont typeface="Wingdings" charset="2"/>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2.png"/><Relationship Id="rId7"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icrr.u-tokyo.ac.jp/index_e.html"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4.wmf"/><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7.png"/><Relationship Id="rId4" Type="http://schemas.openxmlformats.org/officeDocument/2006/relationships/image" Target="../media/image26.gif"/><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emf"/><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22.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088" y="795550"/>
            <a:ext cx="9406742" cy="608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12959" y="34301"/>
            <a:ext cx="9144000" cy="1178893"/>
          </a:xfrm>
          <a:solidFill>
            <a:srgbClr val="003076"/>
          </a:solidFill>
        </p:spPr>
        <p:txBody>
          <a:bodyPr tIns="180000">
            <a:normAutofit fontScale="90000"/>
          </a:bodyPr>
          <a:lstStyle/>
          <a:p>
            <a:pPr>
              <a:tabLst>
                <a:tab pos="449263" algn="l"/>
              </a:tabLst>
            </a:pPr>
            <a:r>
              <a:rPr lang="en-US" sz="4900" dirty="0" smtClean="0"/>
              <a:t>  ET</a:t>
            </a:r>
            <a:r>
              <a:rPr lang="en-US" dirty="0" smtClean="0"/>
              <a:t>: the </a:t>
            </a:r>
            <a:r>
              <a:rPr lang="en-US" dirty="0"/>
              <a:t>Einstein </a:t>
            </a:r>
            <a:r>
              <a:rPr lang="en-US" dirty="0" smtClean="0"/>
              <a:t>Telescope</a:t>
            </a:r>
            <a:r>
              <a:rPr lang="en-US" sz="3200" dirty="0" smtClean="0"/>
              <a:t/>
            </a:r>
            <a:br>
              <a:rPr lang="en-US" sz="3200" dirty="0" smtClean="0"/>
            </a:br>
            <a:endParaRPr lang="de-DE" sz="2800" dirty="0"/>
          </a:p>
        </p:txBody>
      </p:sp>
      <p:sp>
        <p:nvSpPr>
          <p:cNvPr id="3" name="Untertitel 2"/>
          <p:cNvSpPr>
            <a:spLocks noGrp="1"/>
          </p:cNvSpPr>
          <p:nvPr>
            <p:ph type="subTitle" idx="1"/>
          </p:nvPr>
        </p:nvSpPr>
        <p:spPr>
          <a:xfrm>
            <a:off x="5713917" y="2013437"/>
            <a:ext cx="1641376" cy="462012"/>
          </a:xfrm>
        </p:spPr>
        <p:txBody>
          <a:bodyPr/>
          <a:lstStyle/>
          <a:p>
            <a:r>
              <a:rPr lang="de-DE" dirty="0" smtClean="0">
                <a:solidFill>
                  <a:schemeClr val="accent3">
                    <a:lumMod val="60000"/>
                    <a:lumOff val="40000"/>
                  </a:schemeClr>
                </a:solidFill>
              </a:rPr>
              <a:t>Harald Lück</a:t>
            </a:r>
            <a:endParaRPr lang="de-DE" dirty="0">
              <a:solidFill>
                <a:schemeClr val="accent3">
                  <a:lumMod val="60000"/>
                  <a:lumOff val="40000"/>
                </a:schemeClr>
              </a:solidFill>
            </a:endParaRPr>
          </a:p>
        </p:txBody>
      </p:sp>
      <p:sp>
        <p:nvSpPr>
          <p:cNvPr id="6" name="Untertitel 2"/>
          <p:cNvSpPr txBox="1">
            <a:spLocks/>
          </p:cNvSpPr>
          <p:nvPr/>
        </p:nvSpPr>
        <p:spPr>
          <a:xfrm rot="21366815">
            <a:off x="249207" y="3745868"/>
            <a:ext cx="4302895" cy="770384"/>
          </a:xfrm>
          <a:prstGeom prst="rect">
            <a:avLst/>
          </a:prstGeom>
        </p:spPr>
        <p:txBody>
          <a:bodyPr vert="horz" lIns="100584" tIns="45720" anchor="b">
            <a:normAutofit/>
          </a:bodyPr>
          <a:lstStyle>
            <a:lvl1pPr marL="0" indent="0" algn="l" rtl="0" eaLnBrk="1" latinLnBrk="0" hangingPunct="1">
              <a:spcBef>
                <a:spcPts val="0"/>
              </a:spcBef>
              <a:buClr>
                <a:schemeClr val="tx2"/>
              </a:buClr>
              <a:buSzPct val="95000"/>
              <a:buFont typeface="Wingdings"/>
              <a:buNone/>
              <a:defRPr kumimoji="0" sz="2000" kern="1200">
                <a:solidFill>
                  <a:schemeClr val="tx1"/>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600" kern="1200">
                <a:solidFill>
                  <a:schemeClr val="accent3"/>
                </a:solidFill>
                <a:latin typeface="+mn-lt"/>
                <a:ea typeface="+mn-ea"/>
                <a:cs typeface="+mn-cs"/>
              </a:defRPr>
            </a:lvl2pPr>
            <a:lvl3pPr marL="914400" indent="0" algn="ctr" rtl="0" eaLnBrk="1" latinLnBrk="0" hangingPunct="1">
              <a:spcBef>
                <a:spcPct val="20000"/>
              </a:spcBef>
              <a:buClr>
                <a:schemeClr val="accent2"/>
              </a:buClr>
              <a:buFont typeface="Wingdings 2"/>
              <a:buNone/>
              <a:defRPr kumimoji="0" sz="2400" kern="1200">
                <a:solidFill>
                  <a:schemeClr val="accent3"/>
                </a:solidFill>
                <a:latin typeface="+mn-lt"/>
                <a:ea typeface="+mn-ea"/>
                <a:cs typeface="+mn-cs"/>
              </a:defRPr>
            </a:lvl3pPr>
            <a:lvl4pPr marL="1371600" indent="0" algn="ctr" rtl="0" eaLnBrk="1" latinLnBrk="0" hangingPunct="1">
              <a:spcBef>
                <a:spcPct val="20000"/>
              </a:spcBef>
              <a:buClr>
                <a:schemeClr val="accent3"/>
              </a:buClr>
              <a:buFont typeface="Wingdings 3"/>
              <a:buNone/>
              <a:defRPr kumimoji="0" sz="2200" kern="1200">
                <a:solidFill>
                  <a:schemeClr val="accent3"/>
                </a:solidFill>
                <a:latin typeface="+mn-lt"/>
                <a:ea typeface="+mn-ea"/>
                <a:cs typeface="+mn-cs"/>
              </a:defRPr>
            </a:lvl4pPr>
            <a:lvl5pPr marL="1828800" indent="0" algn="ctr" rtl="0" eaLnBrk="1" latinLnBrk="0" hangingPunct="1">
              <a:spcBef>
                <a:spcPct val="20000"/>
              </a:spcBef>
              <a:buClr>
                <a:schemeClr val="accent3"/>
              </a:buClr>
              <a:buFont typeface="Wingdings 2"/>
              <a:buNone/>
              <a:defRPr kumimoji="0" sz="2000" kern="1200">
                <a:solidFill>
                  <a:schemeClr val="accent3"/>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9pPr>
            <a:extLst/>
          </a:lstStyle>
          <a:p>
            <a:r>
              <a:rPr lang="de-DE" sz="1800" dirty="0" smtClean="0"/>
              <a:t>Wigner111 September 12, 2013, Budapest</a:t>
            </a:r>
            <a:endParaRPr lang="de-DE" sz="1800" dirty="0"/>
          </a:p>
        </p:txBody>
      </p:sp>
      <p:pic>
        <p:nvPicPr>
          <p:cNvPr id="7"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sp>
        <p:nvSpPr>
          <p:cNvPr id="8" name="Untertitel 2"/>
          <p:cNvSpPr txBox="1">
            <a:spLocks/>
          </p:cNvSpPr>
          <p:nvPr/>
        </p:nvSpPr>
        <p:spPr>
          <a:xfrm>
            <a:off x="-100003" y="6463490"/>
            <a:ext cx="1641376" cy="462012"/>
          </a:xfrm>
          <a:prstGeom prst="rect">
            <a:avLst/>
          </a:prstGeom>
        </p:spPr>
        <p:txBody>
          <a:bodyPr vert="horz" lIns="100584" tIns="45720" anchor="b">
            <a:normAutofit/>
          </a:bodyPr>
          <a:lstStyle>
            <a:lvl1pPr marL="0" indent="0" algn="l" rtl="0" eaLnBrk="1" latinLnBrk="0" hangingPunct="1">
              <a:spcBef>
                <a:spcPts val="0"/>
              </a:spcBef>
              <a:buClr>
                <a:schemeClr val="tx2"/>
              </a:buClr>
              <a:buSzPct val="95000"/>
              <a:buFont typeface="Wingdings"/>
              <a:buNone/>
              <a:defRPr kumimoji="0" sz="2000" kern="1200">
                <a:solidFill>
                  <a:schemeClr val="tx1"/>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600" kern="1200">
                <a:solidFill>
                  <a:schemeClr val="accent3"/>
                </a:solidFill>
                <a:latin typeface="+mn-lt"/>
                <a:ea typeface="+mn-ea"/>
                <a:cs typeface="+mn-cs"/>
              </a:defRPr>
            </a:lvl2pPr>
            <a:lvl3pPr marL="914400" indent="0" algn="ctr" rtl="0" eaLnBrk="1" latinLnBrk="0" hangingPunct="1">
              <a:spcBef>
                <a:spcPct val="20000"/>
              </a:spcBef>
              <a:buClr>
                <a:schemeClr val="accent2"/>
              </a:buClr>
              <a:buFont typeface="Wingdings 2"/>
              <a:buNone/>
              <a:defRPr kumimoji="0" sz="2400" kern="1200">
                <a:solidFill>
                  <a:schemeClr val="accent3"/>
                </a:solidFill>
                <a:latin typeface="+mn-lt"/>
                <a:ea typeface="+mn-ea"/>
                <a:cs typeface="+mn-cs"/>
              </a:defRPr>
            </a:lvl3pPr>
            <a:lvl4pPr marL="1371600" indent="0" algn="ctr" rtl="0" eaLnBrk="1" latinLnBrk="0" hangingPunct="1">
              <a:spcBef>
                <a:spcPct val="20000"/>
              </a:spcBef>
              <a:buClr>
                <a:schemeClr val="accent3"/>
              </a:buClr>
              <a:buFont typeface="Wingdings 3"/>
              <a:buNone/>
              <a:defRPr kumimoji="0" sz="2200" kern="1200">
                <a:solidFill>
                  <a:schemeClr val="accent3"/>
                </a:solidFill>
                <a:latin typeface="+mn-lt"/>
                <a:ea typeface="+mn-ea"/>
                <a:cs typeface="+mn-cs"/>
              </a:defRPr>
            </a:lvl4pPr>
            <a:lvl5pPr marL="1828800" indent="0" algn="ctr" rtl="0" eaLnBrk="1" latinLnBrk="0" hangingPunct="1">
              <a:spcBef>
                <a:spcPct val="20000"/>
              </a:spcBef>
              <a:buClr>
                <a:schemeClr val="accent3"/>
              </a:buClr>
              <a:buFont typeface="Wingdings 2"/>
              <a:buNone/>
              <a:defRPr kumimoji="0" sz="2000" kern="1200">
                <a:solidFill>
                  <a:schemeClr val="accent3"/>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9pPr>
            <a:extLst/>
          </a:lstStyle>
          <a:p>
            <a:r>
              <a:rPr lang="de-DE" sz="1400" dirty="0" smtClean="0">
                <a:solidFill>
                  <a:schemeClr val="accent3">
                    <a:lumMod val="40000"/>
                    <a:lumOff val="60000"/>
                  </a:schemeClr>
                </a:solidFill>
              </a:rPr>
              <a:t>Image </a:t>
            </a:r>
            <a:r>
              <a:rPr lang="de-DE" sz="1400" dirty="0" err="1" smtClean="0">
                <a:solidFill>
                  <a:schemeClr val="accent3">
                    <a:lumMod val="40000"/>
                    <a:lumOff val="60000"/>
                  </a:schemeClr>
                </a:solidFill>
              </a:rPr>
              <a:t>by</a:t>
            </a:r>
            <a:r>
              <a:rPr lang="de-DE" sz="1400" dirty="0" smtClean="0">
                <a:solidFill>
                  <a:schemeClr val="accent3">
                    <a:lumMod val="40000"/>
                    <a:lumOff val="60000"/>
                  </a:schemeClr>
                </a:solidFill>
              </a:rPr>
              <a:t> </a:t>
            </a:r>
            <a:r>
              <a:rPr lang="de-DE" sz="1400" dirty="0" err="1" smtClean="0">
                <a:solidFill>
                  <a:schemeClr val="accent3">
                    <a:lumMod val="40000"/>
                    <a:lumOff val="60000"/>
                  </a:schemeClr>
                </a:solidFill>
              </a:rPr>
              <a:t>Nikhef</a:t>
            </a:r>
            <a:endParaRPr lang="de-DE" sz="1400" dirty="0">
              <a:solidFill>
                <a:schemeClr val="accent3">
                  <a:lumMod val="40000"/>
                  <a:lumOff val="60000"/>
                </a:schemeClr>
              </a:solidFill>
            </a:endParaRPr>
          </a:p>
        </p:txBody>
      </p:sp>
      <p:sp>
        <p:nvSpPr>
          <p:cNvPr id="4" name="Rechteck 3"/>
          <p:cNvSpPr/>
          <p:nvPr/>
        </p:nvSpPr>
        <p:spPr>
          <a:xfrm>
            <a:off x="4190104" y="5925318"/>
            <a:ext cx="4572000" cy="830997"/>
          </a:xfrm>
          <a:prstGeom prst="rect">
            <a:avLst/>
          </a:prstGeom>
        </p:spPr>
        <p:txBody>
          <a:bodyPr>
            <a:spAutoFit/>
          </a:bodyPr>
          <a:lstStyle/>
          <a:p>
            <a:r>
              <a:rPr lang="en-US" sz="2400" dirty="0" smtClean="0">
                <a:solidFill>
                  <a:srgbClr val="FFC000"/>
                </a:solidFill>
              </a:rPr>
              <a:t>Designing </a:t>
            </a:r>
            <a:r>
              <a:rPr lang="en-US" sz="2400" dirty="0">
                <a:solidFill>
                  <a:srgbClr val="FFC000"/>
                </a:solidFill>
              </a:rPr>
              <a:t>the third Generation of Gravitational Wave Detectors</a:t>
            </a:r>
            <a:endParaRPr lang="de-DE" sz="2400" dirty="0">
              <a:solidFill>
                <a:srgbClr val="FFC000"/>
              </a:solidFill>
            </a:endParaRPr>
          </a:p>
        </p:txBody>
      </p:sp>
    </p:spTree>
    <p:extLst>
      <p:ext uri="{BB962C8B-B14F-4D97-AF65-F5344CB8AC3E}">
        <p14:creationId xmlns:p14="http://schemas.microsoft.com/office/powerpoint/2010/main" val="1826399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96390" y="990600"/>
            <a:ext cx="2932610" cy="5715000"/>
          </a:xfrm>
          <a:prstGeom prst="rect">
            <a:avLst/>
          </a:prstGeom>
        </p:spPr>
        <p:txBody>
          <a:bodyPr/>
          <a:lstStyle/>
          <a:p>
            <a:pPr>
              <a:spcAft>
                <a:spcPct val="40000"/>
              </a:spcAft>
              <a:buClr>
                <a:srgbClr val="666699"/>
              </a:buClr>
              <a:buSzPct val="85000"/>
              <a:defRPr/>
            </a:pPr>
            <a:r>
              <a:rPr lang="en-US" b="1" kern="0" dirty="0" smtClean="0">
                <a:solidFill>
                  <a:srgbClr val="002060"/>
                </a:solidFill>
                <a:latin typeface="+mn-lt"/>
              </a:rPr>
              <a:t>ET </a:t>
            </a:r>
            <a:r>
              <a:rPr lang="en-US" b="1" kern="0" dirty="0" smtClean="0">
                <a:solidFill>
                  <a:srgbClr val="002060"/>
                </a:solidFill>
                <a:latin typeface="+mn-lt"/>
              </a:rPr>
              <a:t>seismic requirements</a:t>
            </a:r>
          </a:p>
          <a:p>
            <a:pPr lvl="1">
              <a:spcAft>
                <a:spcPct val="40000"/>
              </a:spcAft>
              <a:buClr>
                <a:srgbClr val="666699"/>
              </a:buClr>
              <a:buSzPct val="85000"/>
              <a:defRPr/>
            </a:pPr>
            <a:r>
              <a:rPr lang="en-US" sz="1600" b="1" kern="0" dirty="0" smtClean="0">
                <a:latin typeface="+mn-lt"/>
              </a:rPr>
              <a:t>5 x10</a:t>
            </a:r>
            <a:r>
              <a:rPr lang="en-US" sz="1600" b="1" kern="0" baseline="30000" dirty="0" smtClean="0">
                <a:latin typeface="+mn-lt"/>
              </a:rPr>
              <a:t>-10</a:t>
            </a:r>
            <a:r>
              <a:rPr lang="en-US" sz="1600" b="1" kern="0" dirty="0" smtClean="0">
                <a:latin typeface="+mn-lt"/>
              </a:rPr>
              <a:t> m/</a:t>
            </a:r>
            <a:r>
              <a:rPr lang="en-US" sz="1600" b="1" i="1" kern="0" dirty="0" smtClean="0">
                <a:latin typeface="+mn-lt"/>
              </a:rPr>
              <a:t>f</a:t>
            </a:r>
            <a:r>
              <a:rPr lang="en-US" sz="1600" b="1" kern="0" baseline="30000" dirty="0" smtClean="0">
                <a:latin typeface="+mn-lt"/>
              </a:rPr>
              <a:t>2</a:t>
            </a:r>
          </a:p>
          <a:p>
            <a:pPr>
              <a:spcAft>
                <a:spcPct val="40000"/>
              </a:spcAft>
              <a:buClr>
                <a:srgbClr val="666699"/>
              </a:buClr>
              <a:buSzPct val="85000"/>
              <a:defRPr/>
            </a:pPr>
            <a:r>
              <a:rPr lang="en-US" kern="0" dirty="0" smtClean="0">
                <a:solidFill>
                  <a:srgbClr val="002060"/>
                </a:solidFill>
                <a:latin typeface="+mn-lt"/>
                <a:sym typeface="Wingdings" panose="05000000000000000000" pitchFamily="2" charset="2"/>
              </a:rPr>
              <a:t></a:t>
            </a:r>
            <a:r>
              <a:rPr lang="en-US" kern="0" dirty="0" smtClean="0">
                <a:solidFill>
                  <a:srgbClr val="002060"/>
                </a:solidFill>
                <a:latin typeface="+mn-lt"/>
              </a:rPr>
              <a:t>Underground </a:t>
            </a:r>
            <a:r>
              <a:rPr lang="en-US" kern="0" dirty="0" smtClean="0">
                <a:solidFill>
                  <a:srgbClr val="002060"/>
                </a:solidFill>
                <a:latin typeface="+mn-lt"/>
              </a:rPr>
              <a:t>sites</a:t>
            </a:r>
          </a:p>
          <a:p>
            <a:pPr marL="688975" lvl="1" indent="-231775">
              <a:spcAft>
                <a:spcPct val="40000"/>
              </a:spcAft>
              <a:buClr>
                <a:srgbClr val="666699"/>
              </a:buClr>
              <a:buSzPct val="85000"/>
              <a:buFont typeface="Wingdings" pitchFamily="2" charset="2"/>
              <a:buChar char="§"/>
              <a:defRPr/>
            </a:pPr>
            <a:r>
              <a:rPr lang="en-US" sz="1600" kern="0" dirty="0" smtClean="0">
                <a:latin typeface="+mn-lt"/>
              </a:rPr>
              <a:t>Several 100 m</a:t>
            </a:r>
          </a:p>
          <a:p>
            <a:pPr marL="231775" indent="-231775">
              <a:spcAft>
                <a:spcPct val="40000"/>
              </a:spcAft>
              <a:buClr>
                <a:srgbClr val="666699"/>
              </a:buClr>
              <a:buSzPct val="85000"/>
              <a:buFont typeface="Wingdings" pitchFamily="2" charset="2"/>
              <a:buChar char="§"/>
              <a:defRPr/>
            </a:pPr>
            <a:endParaRPr lang="en-US" kern="0" dirty="0" smtClean="0">
              <a:solidFill>
                <a:srgbClr val="6C18B0"/>
              </a:solidFill>
              <a:latin typeface="+mn-lt"/>
            </a:endParaRPr>
          </a:p>
          <a:p>
            <a:pPr marL="231775" indent="-231775">
              <a:spcAft>
                <a:spcPct val="40000"/>
              </a:spcAft>
              <a:buClr>
                <a:srgbClr val="666699"/>
              </a:buClr>
              <a:buSzPct val="85000"/>
              <a:buFont typeface="Wingdings" pitchFamily="2" charset="2"/>
              <a:buChar char="§"/>
              <a:defRPr/>
            </a:pPr>
            <a:r>
              <a:rPr lang="en-US" kern="0" dirty="0" smtClean="0">
                <a:solidFill>
                  <a:srgbClr val="002060"/>
                </a:solidFill>
              </a:rPr>
              <a:t>Location w.r.t. oceans</a:t>
            </a:r>
            <a:endParaRPr lang="en-US" kern="0" dirty="0">
              <a:solidFill>
                <a:srgbClr val="002060"/>
              </a:solidFill>
            </a:endParaRPr>
          </a:p>
          <a:p>
            <a:pPr marL="231775" indent="-231775">
              <a:spcAft>
                <a:spcPct val="40000"/>
              </a:spcAft>
              <a:buClr>
                <a:srgbClr val="666699"/>
              </a:buClr>
              <a:buSzPct val="85000"/>
              <a:buFont typeface="Wingdings" pitchFamily="2" charset="2"/>
              <a:buChar char="§"/>
              <a:defRPr/>
            </a:pPr>
            <a:r>
              <a:rPr lang="en-US" kern="0" dirty="0" smtClean="0">
                <a:solidFill>
                  <a:srgbClr val="002060"/>
                </a:solidFill>
                <a:latin typeface="+mn-lt"/>
              </a:rPr>
              <a:t>Population </a:t>
            </a:r>
            <a:r>
              <a:rPr lang="en-US" kern="0" dirty="0" smtClean="0">
                <a:solidFill>
                  <a:srgbClr val="002060"/>
                </a:solidFill>
                <a:latin typeface="+mn-lt"/>
              </a:rPr>
              <a:t>density</a:t>
            </a:r>
          </a:p>
          <a:p>
            <a:pPr marL="231775" indent="-231775">
              <a:spcAft>
                <a:spcPct val="40000"/>
              </a:spcAft>
              <a:buClr>
                <a:srgbClr val="666699"/>
              </a:buClr>
              <a:buSzPct val="85000"/>
              <a:buFont typeface="Wingdings" pitchFamily="2" charset="2"/>
              <a:buChar char="§"/>
              <a:defRPr/>
            </a:pPr>
            <a:r>
              <a:rPr lang="en-US" kern="0" dirty="0" smtClean="0">
                <a:solidFill>
                  <a:srgbClr val="002060"/>
                </a:solidFill>
                <a:latin typeface="+mn-lt"/>
              </a:rPr>
              <a:t>Geology </a:t>
            </a:r>
          </a:p>
        </p:txBody>
      </p:sp>
      <p:cxnSp>
        <p:nvCxnSpPr>
          <p:cNvPr id="6" name="Straight Connector 5"/>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7" name="Tekstvak 8"/>
          <p:cNvSpPr txBox="1"/>
          <p:nvPr/>
        </p:nvSpPr>
        <p:spPr>
          <a:xfrm>
            <a:off x="6104370" y="6114987"/>
            <a:ext cx="3039630" cy="461665"/>
          </a:xfrm>
          <a:prstGeom prst="rect">
            <a:avLst/>
          </a:prstGeom>
          <a:noFill/>
        </p:spPr>
        <p:txBody>
          <a:bodyPr wrap="square">
            <a:spAutoFit/>
          </a:bodyPr>
          <a:lstStyle/>
          <a:p>
            <a:pPr>
              <a:defRPr/>
            </a:pPr>
            <a:r>
              <a:rPr lang="nl-NL" sz="1200" dirty="0" smtClean="0">
                <a:solidFill>
                  <a:schemeClr val="accent3">
                    <a:lumMod val="50000"/>
                  </a:schemeClr>
                </a:solidFill>
                <a:latin typeface="Arial" pitchFamily="34" charset="0"/>
                <a:cs typeface="+mn-cs"/>
              </a:rPr>
              <a:t>Mark Beker, David Rabeling, Nikhef</a:t>
            </a:r>
          </a:p>
          <a:p>
            <a:pPr>
              <a:defRPr/>
            </a:pPr>
            <a:r>
              <a:rPr lang="nl-NL" sz="1200" dirty="0" smtClean="0">
                <a:solidFill>
                  <a:schemeClr val="accent3">
                    <a:lumMod val="50000"/>
                  </a:schemeClr>
                </a:solidFill>
                <a:latin typeface="Arial" pitchFamily="34" charset="0"/>
                <a:cs typeface="+mn-cs"/>
              </a:rPr>
              <a:t>Fulvio Ricci </a:t>
            </a:r>
            <a:r>
              <a:rPr lang="nl-NL" sz="1200" i="1" dirty="0" smtClean="0">
                <a:solidFill>
                  <a:schemeClr val="accent3">
                    <a:lumMod val="50000"/>
                  </a:schemeClr>
                </a:solidFill>
                <a:latin typeface="Arial" pitchFamily="34" charset="0"/>
                <a:cs typeface="+mn-cs"/>
              </a:rPr>
              <a:t>et al</a:t>
            </a:r>
            <a:r>
              <a:rPr lang="nl-NL" sz="1200" dirty="0" smtClean="0">
                <a:solidFill>
                  <a:schemeClr val="accent3">
                    <a:lumMod val="50000"/>
                  </a:schemeClr>
                </a:solidFill>
                <a:latin typeface="Arial" pitchFamily="34" charset="0"/>
                <a:cs typeface="+mn-cs"/>
              </a:rPr>
              <a:t>., Roma1</a:t>
            </a:r>
            <a:endParaRPr lang="nl-NL" sz="1200" dirty="0">
              <a:solidFill>
                <a:schemeClr val="accent3">
                  <a:lumMod val="50000"/>
                </a:schemeClr>
              </a:solidFill>
              <a:latin typeface="Arial" pitchFamily="34" charset="0"/>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3238052" y="1729291"/>
            <a:ext cx="5905948" cy="4385696"/>
          </a:xfrm>
          <a:prstGeom prst="rect">
            <a:avLst/>
          </a:prstGeom>
          <a:noFill/>
          <a:ln w="9525">
            <a:noFill/>
            <a:miter lim="800000"/>
            <a:headEnd/>
            <a:tailEnd/>
          </a:ln>
        </p:spPr>
      </p:pic>
      <p:cxnSp>
        <p:nvCxnSpPr>
          <p:cNvPr id="12" name="Rechte verbindingslijn met pijl 11"/>
          <p:cNvCxnSpPr/>
          <p:nvPr/>
        </p:nvCxnSpPr>
        <p:spPr>
          <a:xfrm>
            <a:off x="7239000" y="5410200"/>
            <a:ext cx="1447800" cy="1588"/>
          </a:xfrm>
          <a:prstGeom prst="straightConnector1">
            <a:avLst/>
          </a:prstGeom>
          <a:ln w="38100">
            <a:solidFill>
              <a:srgbClr val="00206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4"/>
          <p:cNvPicPr>
            <a:picLocks noChangeAspect="1" noChangeArrowheads="1"/>
          </p:cNvPicPr>
          <p:nvPr/>
        </p:nvPicPr>
        <p:blipFill>
          <a:blip r:embed="rId4" cstate="print"/>
          <a:srcRect/>
          <a:stretch>
            <a:fillRect/>
          </a:stretch>
        </p:blipFill>
        <p:spPr bwMode="auto">
          <a:xfrm>
            <a:off x="8100395" y="44624"/>
            <a:ext cx="1016000" cy="1125538"/>
          </a:xfrm>
          <a:prstGeom prst="rect">
            <a:avLst/>
          </a:prstGeom>
          <a:noFill/>
          <a:ln w="9525">
            <a:noFill/>
            <a:round/>
            <a:headEnd/>
            <a:tailEnd/>
          </a:ln>
          <a:effectLst/>
        </p:spPr>
      </p:pic>
      <p:pic>
        <p:nvPicPr>
          <p:cNvPr id="13" name="Immagine 26" descr="ET-new-logo.png"/>
          <p:cNvPicPr>
            <a:picLocks noChangeAspect="1"/>
          </p:cNvPicPr>
          <p:nvPr/>
        </p:nvPicPr>
        <p:blipFill>
          <a:blip r:embed="rId5" cstate="print"/>
          <a:stretch>
            <a:fillRect/>
          </a:stretch>
        </p:blipFill>
        <p:spPr>
          <a:xfrm>
            <a:off x="0" y="0"/>
            <a:ext cx="2304256" cy="744295"/>
          </a:xfrm>
          <a:prstGeom prst="rect">
            <a:avLst/>
          </a:prstGeom>
        </p:spPr>
      </p:pic>
      <p:sp>
        <p:nvSpPr>
          <p:cNvPr id="14" name="Titolo 6"/>
          <p:cNvSpPr txBox="1">
            <a:spLocks/>
          </p:cNvSpPr>
          <p:nvPr/>
        </p:nvSpPr>
        <p:spPr>
          <a:xfrm>
            <a:off x="2947531" y="102551"/>
            <a:ext cx="5295083" cy="841248"/>
          </a:xfrm>
          <a:prstGeom prst="rect">
            <a:avLst/>
          </a:prstGeom>
        </p:spPr>
        <p:txBody>
          <a:bodyPr vert="horz" anchor="ctr">
            <a:normAutofit fontScale="550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sz="6500" dirty="0" smtClean="0"/>
              <a:t>Low Frequencies</a:t>
            </a:r>
            <a:r>
              <a:rPr lang="en-US" sz="4400" dirty="0" smtClean="0"/>
              <a:t/>
            </a:r>
            <a:br>
              <a:rPr lang="en-US" sz="4400" dirty="0" smtClean="0"/>
            </a:br>
            <a:endParaRPr lang="en-US" sz="4400" dirty="0"/>
          </a:p>
        </p:txBody>
      </p:sp>
      <p:sp>
        <p:nvSpPr>
          <p:cNvPr id="8" name="Rechteck 7"/>
          <p:cNvSpPr/>
          <p:nvPr/>
        </p:nvSpPr>
        <p:spPr>
          <a:xfrm>
            <a:off x="4039838" y="782429"/>
            <a:ext cx="2353529" cy="523220"/>
          </a:xfrm>
          <a:prstGeom prst="rect">
            <a:avLst/>
          </a:prstGeom>
        </p:spPr>
        <p:txBody>
          <a:bodyPr wrap="none">
            <a:spAutoFit/>
          </a:bodyPr>
          <a:lstStyle/>
          <a:p>
            <a:r>
              <a:rPr lang="en-US" sz="2800" dirty="0">
                <a:latin typeface="+mj-lt"/>
              </a:rPr>
              <a:t>Seismic Noise</a:t>
            </a:r>
            <a:endParaRPr lang="en-US" sz="2800" dirty="0">
              <a:latin typeface="+mj-lt"/>
            </a:endParaRPr>
          </a:p>
        </p:txBody>
      </p:sp>
    </p:spTree>
    <p:extLst>
      <p:ext uri="{BB962C8B-B14F-4D97-AF65-F5344CB8AC3E}">
        <p14:creationId xmlns:p14="http://schemas.microsoft.com/office/powerpoint/2010/main" val="1694970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9562" y="0"/>
            <a:ext cx="6040419" cy="914400"/>
          </a:xfrm>
        </p:spPr>
        <p:txBody>
          <a:bodyPr/>
          <a:lstStyle/>
          <a:p>
            <a:r>
              <a:rPr lang="de-DE" dirty="0" smtClean="0"/>
              <a:t>Go Underground</a:t>
            </a:r>
            <a:endParaRPr lang="de-DE" dirty="0"/>
          </a:p>
        </p:txBody>
      </p:sp>
      <p:pic>
        <p:nvPicPr>
          <p:cNvPr id="5" name="Immagine 26" descr="ET-new-logo.png"/>
          <p:cNvPicPr>
            <a:picLocks noChangeAspect="1"/>
          </p:cNvPicPr>
          <p:nvPr/>
        </p:nvPicPr>
        <p:blipFill>
          <a:blip r:embed="rId2" cstate="print"/>
          <a:stretch>
            <a:fillRect/>
          </a:stretch>
        </p:blipFill>
        <p:spPr>
          <a:xfrm>
            <a:off x="0" y="0"/>
            <a:ext cx="2304256" cy="744295"/>
          </a:xfrm>
          <a:prstGeom prst="rect">
            <a:avLst/>
          </a:prstGeom>
        </p:spPr>
      </p:pic>
      <p:pic>
        <p:nvPicPr>
          <p:cNvPr id="6" name="Picture 7" descr="shaftaccess.jpg"/>
          <p:cNvPicPr>
            <a:picLocks noChangeAspect="1"/>
          </p:cNvPicPr>
          <p:nvPr/>
        </p:nvPicPr>
        <p:blipFill>
          <a:blip r:embed="rId3"/>
          <a:stretch>
            <a:fillRect/>
          </a:stretch>
        </p:blipFill>
        <p:spPr>
          <a:xfrm>
            <a:off x="408654" y="943188"/>
            <a:ext cx="8583181" cy="4763515"/>
          </a:xfrm>
          <a:prstGeom prst="rect">
            <a:avLst/>
          </a:prstGeom>
        </p:spPr>
      </p:pic>
      <p:sp>
        <p:nvSpPr>
          <p:cNvPr id="7" name="Untertitel 2"/>
          <p:cNvSpPr txBox="1">
            <a:spLocks/>
          </p:cNvSpPr>
          <p:nvPr/>
        </p:nvSpPr>
        <p:spPr>
          <a:xfrm>
            <a:off x="7813059" y="5513902"/>
            <a:ext cx="1641376" cy="462012"/>
          </a:xfrm>
          <a:prstGeom prst="rect">
            <a:avLst/>
          </a:prstGeom>
        </p:spPr>
        <p:txBody>
          <a:bodyPr vert="horz" lIns="100584" tIns="45720" anchor="b">
            <a:normAutofit/>
          </a:bodyPr>
          <a:lstStyle>
            <a:lvl1pPr marL="0" indent="0" algn="l" rtl="0" eaLnBrk="1" latinLnBrk="0" hangingPunct="1">
              <a:spcBef>
                <a:spcPts val="0"/>
              </a:spcBef>
              <a:buClr>
                <a:schemeClr val="tx2"/>
              </a:buClr>
              <a:buSzPct val="95000"/>
              <a:buFont typeface="Wingdings"/>
              <a:buNone/>
              <a:defRPr kumimoji="0" sz="2000" kern="1200">
                <a:solidFill>
                  <a:schemeClr val="tx1"/>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600" kern="1200">
                <a:solidFill>
                  <a:schemeClr val="accent3"/>
                </a:solidFill>
                <a:latin typeface="+mn-lt"/>
                <a:ea typeface="+mn-ea"/>
                <a:cs typeface="+mn-cs"/>
              </a:defRPr>
            </a:lvl2pPr>
            <a:lvl3pPr marL="914400" indent="0" algn="ctr" rtl="0" eaLnBrk="1" latinLnBrk="0" hangingPunct="1">
              <a:spcBef>
                <a:spcPct val="20000"/>
              </a:spcBef>
              <a:buClr>
                <a:schemeClr val="accent2"/>
              </a:buClr>
              <a:buFont typeface="Wingdings 2"/>
              <a:buNone/>
              <a:defRPr kumimoji="0" sz="2400" kern="1200">
                <a:solidFill>
                  <a:schemeClr val="accent3"/>
                </a:solidFill>
                <a:latin typeface="+mn-lt"/>
                <a:ea typeface="+mn-ea"/>
                <a:cs typeface="+mn-cs"/>
              </a:defRPr>
            </a:lvl3pPr>
            <a:lvl4pPr marL="1371600" indent="0" algn="ctr" rtl="0" eaLnBrk="1" latinLnBrk="0" hangingPunct="1">
              <a:spcBef>
                <a:spcPct val="20000"/>
              </a:spcBef>
              <a:buClr>
                <a:schemeClr val="accent3"/>
              </a:buClr>
              <a:buFont typeface="Wingdings 3"/>
              <a:buNone/>
              <a:defRPr kumimoji="0" sz="2200" kern="1200">
                <a:solidFill>
                  <a:schemeClr val="accent3"/>
                </a:solidFill>
                <a:latin typeface="+mn-lt"/>
                <a:ea typeface="+mn-ea"/>
                <a:cs typeface="+mn-cs"/>
              </a:defRPr>
            </a:lvl4pPr>
            <a:lvl5pPr marL="1828800" indent="0" algn="ctr" rtl="0" eaLnBrk="1" latinLnBrk="0" hangingPunct="1">
              <a:spcBef>
                <a:spcPct val="20000"/>
              </a:spcBef>
              <a:buClr>
                <a:schemeClr val="accent3"/>
              </a:buClr>
              <a:buFont typeface="Wingdings 2"/>
              <a:buNone/>
              <a:defRPr kumimoji="0" sz="2000" kern="1200">
                <a:solidFill>
                  <a:schemeClr val="accent3"/>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9pPr>
            <a:extLst/>
          </a:lstStyle>
          <a:p>
            <a:r>
              <a:rPr lang="de-DE" sz="1400" dirty="0" err="1" smtClean="0">
                <a:solidFill>
                  <a:schemeClr val="accent4">
                    <a:lumMod val="75000"/>
                  </a:schemeClr>
                </a:solidFill>
              </a:rPr>
              <a:t>Credit</a:t>
            </a:r>
            <a:r>
              <a:rPr lang="de-DE" sz="1400" dirty="0" smtClean="0">
                <a:solidFill>
                  <a:schemeClr val="accent4">
                    <a:lumMod val="75000"/>
                  </a:schemeClr>
                </a:solidFill>
              </a:rPr>
              <a:t>: </a:t>
            </a:r>
            <a:r>
              <a:rPr lang="de-DE" sz="1400" dirty="0" err="1" smtClean="0">
                <a:solidFill>
                  <a:schemeClr val="accent4">
                    <a:lumMod val="75000"/>
                  </a:schemeClr>
                </a:solidFill>
              </a:rPr>
              <a:t>Nikhef</a:t>
            </a:r>
            <a:endParaRPr lang="de-DE" sz="1400" dirty="0">
              <a:solidFill>
                <a:schemeClr val="accent4">
                  <a:lumMod val="75000"/>
                </a:schemeClr>
              </a:solidFill>
            </a:endParaRPr>
          </a:p>
        </p:txBody>
      </p:sp>
      <p:pic>
        <p:nvPicPr>
          <p:cNvPr id="4" name="Picture 4"/>
          <p:cNvPicPr>
            <a:picLocks noChangeAspect="1" noChangeArrowheads="1"/>
          </p:cNvPicPr>
          <p:nvPr/>
        </p:nvPicPr>
        <p:blipFill>
          <a:blip r:embed="rId4" cstate="print"/>
          <a:srcRect/>
          <a:stretch>
            <a:fillRect/>
          </a:stretch>
        </p:blipFill>
        <p:spPr bwMode="auto">
          <a:xfrm>
            <a:off x="8100395" y="44624"/>
            <a:ext cx="1016000" cy="1125538"/>
          </a:xfrm>
          <a:prstGeom prst="rect">
            <a:avLst/>
          </a:prstGeom>
          <a:noFill/>
          <a:ln w="9525">
            <a:noFill/>
            <a:round/>
            <a:headEnd/>
            <a:tailEnd/>
          </a:ln>
          <a:effectLst/>
        </p:spPr>
      </p:pic>
      <p:sp>
        <p:nvSpPr>
          <p:cNvPr id="8" name="Textfeld 7"/>
          <p:cNvSpPr txBox="1"/>
          <p:nvPr/>
        </p:nvSpPr>
        <p:spPr>
          <a:xfrm>
            <a:off x="408654" y="5791248"/>
            <a:ext cx="4373505" cy="400110"/>
          </a:xfrm>
          <a:prstGeom prst="rect">
            <a:avLst/>
          </a:prstGeom>
          <a:noFill/>
        </p:spPr>
        <p:txBody>
          <a:bodyPr wrap="none" rtlCol="0">
            <a:spAutoFit/>
          </a:bodyPr>
          <a:lstStyle/>
          <a:p>
            <a:r>
              <a:rPr lang="de-DE" sz="2000" dirty="0" smtClean="0"/>
              <a:t>ET Baseline: </a:t>
            </a:r>
            <a:r>
              <a:rPr lang="de-DE" sz="2000" dirty="0" err="1" smtClean="0"/>
              <a:t>Build</a:t>
            </a:r>
            <a:r>
              <a:rPr lang="de-DE" sz="2000" dirty="0" smtClean="0"/>
              <a:t> 200m </a:t>
            </a:r>
            <a:r>
              <a:rPr lang="de-DE" sz="2000" dirty="0" err="1" smtClean="0"/>
              <a:t>under</a:t>
            </a:r>
            <a:r>
              <a:rPr lang="de-DE" sz="2000" dirty="0" smtClean="0"/>
              <a:t> </a:t>
            </a:r>
            <a:r>
              <a:rPr lang="de-DE" sz="2000" dirty="0" err="1" smtClean="0"/>
              <a:t>ground</a:t>
            </a:r>
            <a:endParaRPr lang="de-DE" sz="2000" dirty="0"/>
          </a:p>
        </p:txBody>
      </p:sp>
    </p:spTree>
    <p:extLst>
      <p:ext uri="{BB962C8B-B14F-4D97-AF65-F5344CB8AC3E}">
        <p14:creationId xmlns:p14="http://schemas.microsoft.com/office/powerpoint/2010/main" val="3752161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941763" y="127866"/>
            <a:ext cx="7326463" cy="838200"/>
          </a:xfrm>
        </p:spPr>
        <p:txBody>
          <a:bodyPr>
            <a:normAutofit/>
          </a:bodyPr>
          <a:lstStyle/>
          <a:p>
            <a:r>
              <a:rPr lang="de-DE" dirty="0" smtClean="0"/>
              <a:t>Mid- </a:t>
            </a:r>
            <a:r>
              <a:rPr lang="de-DE" dirty="0" err="1" smtClean="0"/>
              <a:t>and</a:t>
            </a:r>
            <a:r>
              <a:rPr lang="de-DE" dirty="0" smtClean="0"/>
              <a:t> high </a:t>
            </a:r>
            <a:r>
              <a:rPr lang="de-DE" dirty="0" err="1" smtClean="0"/>
              <a:t>Frequencies</a:t>
            </a:r>
            <a:endParaRPr lang="de-DE" dirty="0"/>
          </a:p>
        </p:txBody>
      </p:sp>
      <p:sp>
        <p:nvSpPr>
          <p:cNvPr id="7" name="object 8"/>
          <p:cNvSpPr/>
          <p:nvPr/>
        </p:nvSpPr>
        <p:spPr>
          <a:xfrm>
            <a:off x="334251" y="1324635"/>
            <a:ext cx="7766143" cy="5128701"/>
          </a:xfrm>
          <a:prstGeom prst="rect">
            <a:avLst/>
          </a:prstGeom>
          <a:blipFill>
            <a:blip r:embed="rId2" cstate="print"/>
            <a:stretch>
              <a:fillRect/>
            </a:stretch>
          </a:blipFill>
        </p:spPr>
        <p:txBody>
          <a:bodyPr wrap="square" lIns="0" tIns="0" rIns="0" bIns="0" rtlCol="0">
            <a:spAutoFit/>
          </a:bodyPr>
          <a:lstStyle/>
          <a:p>
            <a:endParaRPr/>
          </a:p>
        </p:txBody>
      </p:sp>
      <p:sp>
        <p:nvSpPr>
          <p:cNvPr id="8" name="object 9"/>
          <p:cNvSpPr/>
          <p:nvPr/>
        </p:nvSpPr>
        <p:spPr>
          <a:xfrm>
            <a:off x="395713" y="1383697"/>
            <a:ext cx="7561426" cy="4922605"/>
          </a:xfrm>
          <a:custGeom>
            <a:avLst/>
            <a:gdLst/>
            <a:ahLst/>
            <a:cxnLst/>
            <a:rect l="l" t="t" r="r" b="b"/>
            <a:pathLst>
              <a:path w="5345823" h="3714076">
                <a:moveTo>
                  <a:pt x="0" y="3714076"/>
                </a:moveTo>
                <a:lnTo>
                  <a:pt x="5345823" y="3714076"/>
                </a:lnTo>
                <a:lnTo>
                  <a:pt x="5345823" y="0"/>
                </a:lnTo>
                <a:lnTo>
                  <a:pt x="0" y="0"/>
                </a:lnTo>
                <a:lnTo>
                  <a:pt x="0" y="3714076"/>
                </a:lnTo>
                <a:close/>
              </a:path>
            </a:pathLst>
          </a:custGeom>
          <a:solidFill>
            <a:srgbClr val="FFFFFF"/>
          </a:solidFill>
        </p:spPr>
        <p:txBody>
          <a:bodyPr wrap="square" lIns="0" tIns="0" rIns="0" bIns="0" rtlCol="0">
            <a:spAutoFit/>
          </a:bodyPr>
          <a:lstStyle/>
          <a:p>
            <a:endParaRPr/>
          </a:p>
        </p:txBody>
      </p:sp>
      <p:sp>
        <p:nvSpPr>
          <p:cNvPr id="9" name="object 10"/>
          <p:cNvSpPr/>
          <p:nvPr/>
        </p:nvSpPr>
        <p:spPr>
          <a:xfrm>
            <a:off x="1300987" y="1859348"/>
            <a:ext cx="6508851" cy="3905689"/>
          </a:xfrm>
          <a:custGeom>
            <a:avLst/>
            <a:gdLst/>
            <a:ahLst/>
            <a:cxnLst/>
            <a:rect l="l" t="t" r="r" b="b"/>
            <a:pathLst>
              <a:path w="4601667" h="2946819">
                <a:moveTo>
                  <a:pt x="0" y="2946819"/>
                </a:moveTo>
                <a:lnTo>
                  <a:pt x="4601667" y="2946819"/>
                </a:lnTo>
                <a:lnTo>
                  <a:pt x="4601667" y="0"/>
                </a:lnTo>
                <a:lnTo>
                  <a:pt x="0" y="0"/>
                </a:lnTo>
                <a:lnTo>
                  <a:pt x="0" y="2946819"/>
                </a:lnTo>
                <a:close/>
              </a:path>
            </a:pathLst>
          </a:custGeom>
          <a:solidFill>
            <a:srgbClr val="FFFFFF"/>
          </a:solidFill>
        </p:spPr>
        <p:txBody>
          <a:bodyPr wrap="square" lIns="0" tIns="0" rIns="0" bIns="0" rtlCol="0">
            <a:spAutoFit/>
          </a:bodyPr>
          <a:lstStyle/>
          <a:p>
            <a:endParaRPr/>
          </a:p>
        </p:txBody>
      </p:sp>
      <p:sp>
        <p:nvSpPr>
          <p:cNvPr id="10" name="object 11"/>
          <p:cNvSpPr/>
          <p:nvPr/>
        </p:nvSpPr>
        <p:spPr>
          <a:xfrm>
            <a:off x="1300980" y="1859355"/>
            <a:ext cx="6508851" cy="3905683"/>
          </a:xfrm>
          <a:custGeom>
            <a:avLst/>
            <a:gdLst/>
            <a:ahLst/>
            <a:cxnLst/>
            <a:rect l="l" t="t" r="r" b="b"/>
            <a:pathLst>
              <a:path w="4601667" h="2946814">
                <a:moveTo>
                  <a:pt x="0" y="2946814"/>
                </a:moveTo>
                <a:lnTo>
                  <a:pt x="0" y="0"/>
                </a:lnTo>
                <a:lnTo>
                  <a:pt x="4601667" y="0"/>
                </a:lnTo>
                <a:lnTo>
                  <a:pt x="4601667" y="2946814"/>
                </a:lnTo>
                <a:lnTo>
                  <a:pt x="0" y="2946814"/>
                </a:lnTo>
              </a:path>
            </a:pathLst>
          </a:custGeom>
          <a:ln w="4640">
            <a:solidFill>
              <a:srgbClr val="FFFFFF"/>
            </a:solidFill>
          </a:ln>
        </p:spPr>
        <p:txBody>
          <a:bodyPr wrap="square" lIns="0" tIns="0" rIns="0" bIns="0" rtlCol="0">
            <a:spAutoFit/>
          </a:bodyPr>
          <a:lstStyle/>
          <a:p>
            <a:endParaRPr/>
          </a:p>
        </p:txBody>
      </p:sp>
      <p:sp>
        <p:nvSpPr>
          <p:cNvPr id="11" name="object 12"/>
          <p:cNvSpPr/>
          <p:nvPr/>
        </p:nvSpPr>
        <p:spPr>
          <a:xfrm>
            <a:off x="1953836" y="1860377"/>
            <a:ext cx="0" cy="3904662"/>
          </a:xfrm>
          <a:custGeom>
            <a:avLst/>
            <a:gdLst/>
            <a:ahLst/>
            <a:cxnLst/>
            <a:rect l="l" t="t" r="r" b="b"/>
            <a:pathLst>
              <a:path h="2946044">
                <a:moveTo>
                  <a:pt x="0" y="0"/>
                </a:moveTo>
                <a:lnTo>
                  <a:pt x="0" y="2946044"/>
                </a:lnTo>
              </a:path>
            </a:pathLst>
          </a:custGeom>
          <a:ln w="4638">
            <a:solidFill>
              <a:srgbClr val="000000"/>
            </a:solidFill>
          </a:ln>
        </p:spPr>
        <p:txBody>
          <a:bodyPr wrap="square" lIns="0" tIns="0" rIns="0" bIns="0" rtlCol="0">
            <a:spAutoFit/>
          </a:bodyPr>
          <a:lstStyle/>
          <a:p>
            <a:endParaRPr/>
          </a:p>
        </p:txBody>
      </p:sp>
      <p:sp>
        <p:nvSpPr>
          <p:cNvPr id="12" name="object 13"/>
          <p:cNvSpPr/>
          <p:nvPr/>
        </p:nvSpPr>
        <p:spPr>
          <a:xfrm>
            <a:off x="1953836" y="1860377"/>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spAutoFit/>
          </a:bodyPr>
          <a:lstStyle/>
          <a:p>
            <a:endParaRPr/>
          </a:p>
        </p:txBody>
      </p:sp>
      <p:sp>
        <p:nvSpPr>
          <p:cNvPr id="13" name="object 14"/>
          <p:cNvSpPr/>
          <p:nvPr/>
        </p:nvSpPr>
        <p:spPr>
          <a:xfrm>
            <a:off x="4123449" y="1860377"/>
            <a:ext cx="0" cy="3904662"/>
          </a:xfrm>
          <a:custGeom>
            <a:avLst/>
            <a:gdLst/>
            <a:ahLst/>
            <a:cxnLst/>
            <a:rect l="l" t="t" r="r" b="b"/>
            <a:pathLst>
              <a:path h="2946044">
                <a:moveTo>
                  <a:pt x="0" y="0"/>
                </a:moveTo>
                <a:lnTo>
                  <a:pt x="0" y="2946044"/>
                </a:lnTo>
              </a:path>
            </a:pathLst>
          </a:custGeom>
          <a:ln w="4639">
            <a:solidFill>
              <a:srgbClr val="000000"/>
            </a:solidFill>
          </a:ln>
        </p:spPr>
        <p:txBody>
          <a:bodyPr wrap="square" lIns="0" tIns="0" rIns="0" bIns="0" rtlCol="0">
            <a:spAutoFit/>
          </a:bodyPr>
          <a:lstStyle/>
          <a:p>
            <a:endParaRPr/>
          </a:p>
        </p:txBody>
      </p:sp>
      <p:sp>
        <p:nvSpPr>
          <p:cNvPr id="14" name="object 15"/>
          <p:cNvSpPr/>
          <p:nvPr/>
        </p:nvSpPr>
        <p:spPr>
          <a:xfrm>
            <a:off x="4123449" y="1860377"/>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spAutoFit/>
          </a:bodyPr>
          <a:lstStyle/>
          <a:p>
            <a:endParaRPr/>
          </a:p>
        </p:txBody>
      </p:sp>
      <p:sp>
        <p:nvSpPr>
          <p:cNvPr id="16" name="object 17"/>
          <p:cNvSpPr/>
          <p:nvPr/>
        </p:nvSpPr>
        <p:spPr>
          <a:xfrm>
            <a:off x="6293060" y="3607166"/>
            <a:ext cx="0" cy="2157873"/>
          </a:xfrm>
          <a:custGeom>
            <a:avLst/>
            <a:gdLst/>
            <a:ahLst/>
            <a:cxnLst/>
            <a:rect l="l" t="t" r="r" b="b"/>
            <a:pathLst>
              <a:path h="1628102">
                <a:moveTo>
                  <a:pt x="0" y="0"/>
                </a:moveTo>
                <a:lnTo>
                  <a:pt x="0" y="1628102"/>
                </a:lnTo>
              </a:path>
            </a:pathLst>
          </a:custGeom>
          <a:ln w="4639">
            <a:solidFill>
              <a:srgbClr val="000000"/>
            </a:solidFill>
          </a:ln>
        </p:spPr>
        <p:txBody>
          <a:bodyPr wrap="square" lIns="0" tIns="0" rIns="0" bIns="0" rtlCol="0">
            <a:spAutoFit/>
          </a:bodyPr>
          <a:lstStyle/>
          <a:p>
            <a:endParaRPr/>
          </a:p>
        </p:txBody>
      </p:sp>
      <p:sp>
        <p:nvSpPr>
          <p:cNvPr id="18" name="object 19"/>
          <p:cNvSpPr/>
          <p:nvPr/>
        </p:nvSpPr>
        <p:spPr>
          <a:xfrm>
            <a:off x="1300980" y="5184822"/>
            <a:ext cx="6508851" cy="0"/>
          </a:xfrm>
          <a:custGeom>
            <a:avLst/>
            <a:gdLst/>
            <a:ahLst/>
            <a:cxnLst/>
            <a:rect l="l" t="t" r="r" b="b"/>
            <a:pathLst>
              <a:path w="4601667">
                <a:moveTo>
                  <a:pt x="0" y="0"/>
                </a:moveTo>
                <a:lnTo>
                  <a:pt x="4601667" y="0"/>
                </a:lnTo>
              </a:path>
            </a:pathLst>
          </a:custGeom>
          <a:ln w="4640">
            <a:solidFill>
              <a:srgbClr val="000000"/>
            </a:solidFill>
          </a:ln>
        </p:spPr>
        <p:txBody>
          <a:bodyPr wrap="square" lIns="0" tIns="0" rIns="0" bIns="0" rtlCol="0">
            <a:spAutoFit/>
          </a:bodyPr>
          <a:lstStyle/>
          <a:p>
            <a:endParaRPr/>
          </a:p>
        </p:txBody>
      </p:sp>
      <p:sp>
        <p:nvSpPr>
          <p:cNvPr id="19" name="object 20"/>
          <p:cNvSpPr/>
          <p:nvPr/>
        </p:nvSpPr>
        <p:spPr>
          <a:xfrm>
            <a:off x="7809831" y="518482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spAutoFit/>
          </a:bodyPr>
          <a:lstStyle/>
          <a:p>
            <a:endParaRPr/>
          </a:p>
        </p:txBody>
      </p:sp>
      <p:sp>
        <p:nvSpPr>
          <p:cNvPr id="20" name="object 21"/>
          <p:cNvSpPr/>
          <p:nvPr/>
        </p:nvSpPr>
        <p:spPr>
          <a:xfrm>
            <a:off x="1300980" y="4076678"/>
            <a:ext cx="6508851" cy="0"/>
          </a:xfrm>
          <a:custGeom>
            <a:avLst/>
            <a:gdLst/>
            <a:ahLst/>
            <a:cxnLst/>
            <a:rect l="l" t="t" r="r" b="b"/>
            <a:pathLst>
              <a:path w="4601667">
                <a:moveTo>
                  <a:pt x="0" y="0"/>
                </a:moveTo>
                <a:lnTo>
                  <a:pt x="4601667" y="0"/>
                </a:lnTo>
              </a:path>
            </a:pathLst>
          </a:custGeom>
          <a:ln w="4640">
            <a:solidFill>
              <a:srgbClr val="000000"/>
            </a:solidFill>
          </a:ln>
        </p:spPr>
        <p:txBody>
          <a:bodyPr wrap="square" lIns="0" tIns="0" rIns="0" bIns="0" rtlCol="0">
            <a:spAutoFit/>
          </a:bodyPr>
          <a:lstStyle/>
          <a:p>
            <a:endParaRPr/>
          </a:p>
        </p:txBody>
      </p:sp>
      <p:sp>
        <p:nvSpPr>
          <p:cNvPr id="21" name="object 22"/>
          <p:cNvSpPr/>
          <p:nvPr/>
        </p:nvSpPr>
        <p:spPr>
          <a:xfrm>
            <a:off x="7809831" y="4076678"/>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spAutoFit/>
          </a:bodyPr>
          <a:lstStyle/>
          <a:p>
            <a:endParaRPr/>
          </a:p>
        </p:txBody>
      </p:sp>
      <p:sp>
        <p:nvSpPr>
          <p:cNvPr id="23" name="object 24"/>
          <p:cNvSpPr/>
          <p:nvPr/>
        </p:nvSpPr>
        <p:spPr>
          <a:xfrm>
            <a:off x="1300980" y="2968522"/>
            <a:ext cx="3776059" cy="0"/>
          </a:xfrm>
          <a:custGeom>
            <a:avLst/>
            <a:gdLst/>
            <a:ahLst/>
            <a:cxnLst/>
            <a:rect l="l" t="t" r="r" b="b"/>
            <a:pathLst>
              <a:path w="2669621">
                <a:moveTo>
                  <a:pt x="0" y="0"/>
                </a:moveTo>
                <a:lnTo>
                  <a:pt x="2669621" y="0"/>
                </a:lnTo>
              </a:path>
            </a:pathLst>
          </a:custGeom>
          <a:ln w="4640">
            <a:solidFill>
              <a:srgbClr val="000000"/>
            </a:solidFill>
          </a:ln>
        </p:spPr>
        <p:txBody>
          <a:bodyPr wrap="square" lIns="0" tIns="0" rIns="0" bIns="0" rtlCol="0">
            <a:spAutoFit/>
          </a:bodyPr>
          <a:lstStyle/>
          <a:p>
            <a:endParaRPr/>
          </a:p>
        </p:txBody>
      </p:sp>
      <p:sp>
        <p:nvSpPr>
          <p:cNvPr id="25" name="object 26"/>
          <p:cNvSpPr/>
          <p:nvPr/>
        </p:nvSpPr>
        <p:spPr>
          <a:xfrm>
            <a:off x="1300980" y="5765040"/>
            <a:ext cx="6508851" cy="0"/>
          </a:xfrm>
          <a:custGeom>
            <a:avLst/>
            <a:gdLst/>
            <a:ahLst/>
            <a:cxnLst/>
            <a:rect l="l" t="t" r="r" b="b"/>
            <a:pathLst>
              <a:path w="4601667">
                <a:moveTo>
                  <a:pt x="0" y="0"/>
                </a:moveTo>
                <a:lnTo>
                  <a:pt x="4601667" y="0"/>
                </a:lnTo>
              </a:path>
            </a:pathLst>
          </a:custGeom>
          <a:ln w="4640">
            <a:solidFill>
              <a:srgbClr val="000000"/>
            </a:solidFill>
          </a:ln>
        </p:spPr>
        <p:txBody>
          <a:bodyPr wrap="square" lIns="0" tIns="0" rIns="0" bIns="0" rtlCol="0">
            <a:spAutoFit/>
          </a:bodyPr>
          <a:lstStyle/>
          <a:p>
            <a:endParaRPr/>
          </a:p>
        </p:txBody>
      </p:sp>
      <p:sp>
        <p:nvSpPr>
          <p:cNvPr id="26" name="object 27"/>
          <p:cNvSpPr/>
          <p:nvPr/>
        </p:nvSpPr>
        <p:spPr>
          <a:xfrm>
            <a:off x="1300980" y="1859867"/>
            <a:ext cx="6508851" cy="0"/>
          </a:xfrm>
          <a:custGeom>
            <a:avLst/>
            <a:gdLst/>
            <a:ahLst/>
            <a:cxnLst/>
            <a:rect l="l" t="t" r="r" b="b"/>
            <a:pathLst>
              <a:path w="4601667">
                <a:moveTo>
                  <a:pt x="0" y="0"/>
                </a:moveTo>
                <a:lnTo>
                  <a:pt x="4601667" y="0"/>
                </a:lnTo>
              </a:path>
            </a:pathLst>
          </a:custGeom>
          <a:ln w="5411">
            <a:solidFill>
              <a:srgbClr val="000000"/>
            </a:solidFill>
          </a:ln>
        </p:spPr>
        <p:txBody>
          <a:bodyPr wrap="square" lIns="0" tIns="0" rIns="0" bIns="0" rtlCol="0">
            <a:spAutoFit/>
          </a:bodyPr>
          <a:lstStyle/>
          <a:p>
            <a:endParaRPr/>
          </a:p>
        </p:txBody>
      </p:sp>
      <p:sp>
        <p:nvSpPr>
          <p:cNvPr id="27" name="object 28"/>
          <p:cNvSpPr/>
          <p:nvPr/>
        </p:nvSpPr>
        <p:spPr>
          <a:xfrm>
            <a:off x="1300980" y="1859355"/>
            <a:ext cx="0" cy="3905684"/>
          </a:xfrm>
          <a:custGeom>
            <a:avLst/>
            <a:gdLst/>
            <a:ahLst/>
            <a:cxnLst/>
            <a:rect l="l" t="t" r="r" b="b"/>
            <a:pathLst>
              <a:path h="2946815">
                <a:moveTo>
                  <a:pt x="0" y="0"/>
                </a:moveTo>
                <a:lnTo>
                  <a:pt x="0" y="2946815"/>
                </a:lnTo>
              </a:path>
            </a:pathLst>
          </a:custGeom>
          <a:ln w="4638">
            <a:solidFill>
              <a:srgbClr val="000000"/>
            </a:solidFill>
          </a:ln>
        </p:spPr>
        <p:txBody>
          <a:bodyPr wrap="square" lIns="0" tIns="0" rIns="0" bIns="0" rtlCol="0">
            <a:spAutoFit/>
          </a:bodyPr>
          <a:lstStyle/>
          <a:p>
            <a:endParaRPr/>
          </a:p>
        </p:txBody>
      </p:sp>
      <p:sp>
        <p:nvSpPr>
          <p:cNvPr id="28" name="object 29"/>
          <p:cNvSpPr/>
          <p:nvPr/>
        </p:nvSpPr>
        <p:spPr>
          <a:xfrm>
            <a:off x="7809831" y="1859355"/>
            <a:ext cx="0" cy="3905684"/>
          </a:xfrm>
          <a:custGeom>
            <a:avLst/>
            <a:gdLst/>
            <a:ahLst/>
            <a:cxnLst/>
            <a:rect l="l" t="t" r="r" b="b"/>
            <a:pathLst>
              <a:path h="2946815">
                <a:moveTo>
                  <a:pt x="0" y="0"/>
                </a:moveTo>
                <a:lnTo>
                  <a:pt x="0" y="2946815"/>
                </a:lnTo>
              </a:path>
            </a:pathLst>
          </a:custGeom>
          <a:ln w="4638">
            <a:solidFill>
              <a:srgbClr val="000000"/>
            </a:solidFill>
          </a:ln>
        </p:spPr>
        <p:txBody>
          <a:bodyPr wrap="square" lIns="0" tIns="0" rIns="0" bIns="0" rtlCol="0">
            <a:spAutoFit/>
          </a:bodyPr>
          <a:lstStyle/>
          <a:p>
            <a:endParaRPr/>
          </a:p>
        </p:txBody>
      </p:sp>
      <p:sp>
        <p:nvSpPr>
          <p:cNvPr id="29" name="object 30"/>
          <p:cNvSpPr/>
          <p:nvPr/>
        </p:nvSpPr>
        <p:spPr>
          <a:xfrm>
            <a:off x="1953836"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0" name="object 31"/>
          <p:cNvSpPr/>
          <p:nvPr/>
        </p:nvSpPr>
        <p:spPr>
          <a:xfrm>
            <a:off x="1854314"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31" name="object 32"/>
          <p:cNvSpPr/>
          <p:nvPr/>
        </p:nvSpPr>
        <p:spPr>
          <a:xfrm>
            <a:off x="1854314"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2" name="object 33"/>
          <p:cNvSpPr/>
          <p:nvPr/>
        </p:nvSpPr>
        <p:spPr>
          <a:xfrm>
            <a:off x="1742771"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33" name="object 34"/>
          <p:cNvSpPr/>
          <p:nvPr/>
        </p:nvSpPr>
        <p:spPr>
          <a:xfrm>
            <a:off x="1742771"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4" name="object 35"/>
          <p:cNvSpPr/>
          <p:nvPr/>
        </p:nvSpPr>
        <p:spPr>
          <a:xfrm>
            <a:off x="1617016"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35" name="object 36"/>
          <p:cNvSpPr/>
          <p:nvPr/>
        </p:nvSpPr>
        <p:spPr>
          <a:xfrm>
            <a:off x="1617016"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6" name="object 37"/>
          <p:cNvSpPr/>
          <p:nvPr/>
        </p:nvSpPr>
        <p:spPr>
          <a:xfrm>
            <a:off x="1472667"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37" name="object 38"/>
          <p:cNvSpPr/>
          <p:nvPr/>
        </p:nvSpPr>
        <p:spPr>
          <a:xfrm>
            <a:off x="1472667"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8" name="object 39"/>
          <p:cNvSpPr/>
          <p:nvPr/>
        </p:nvSpPr>
        <p:spPr>
          <a:xfrm>
            <a:off x="1300980"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9" name="object 40"/>
          <p:cNvSpPr txBox="1"/>
          <p:nvPr/>
        </p:nvSpPr>
        <p:spPr>
          <a:xfrm>
            <a:off x="1780579" y="5858498"/>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40" name="object 41"/>
          <p:cNvSpPr txBox="1"/>
          <p:nvPr/>
        </p:nvSpPr>
        <p:spPr>
          <a:xfrm>
            <a:off x="2013505" y="5799736"/>
            <a:ext cx="114069"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1</a:t>
            </a:r>
            <a:endParaRPr sz="900">
              <a:latin typeface="Arial"/>
              <a:cs typeface="Arial"/>
            </a:endParaRPr>
          </a:p>
        </p:txBody>
      </p:sp>
      <p:sp>
        <p:nvSpPr>
          <p:cNvPr id="41" name="object 42"/>
          <p:cNvSpPr/>
          <p:nvPr/>
        </p:nvSpPr>
        <p:spPr>
          <a:xfrm>
            <a:off x="2606689"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42" name="object 43"/>
          <p:cNvSpPr/>
          <p:nvPr/>
        </p:nvSpPr>
        <p:spPr>
          <a:xfrm>
            <a:off x="2606689"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43" name="object 44"/>
          <p:cNvSpPr/>
          <p:nvPr/>
        </p:nvSpPr>
        <p:spPr>
          <a:xfrm>
            <a:off x="2988336"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44" name="object 45"/>
          <p:cNvSpPr/>
          <p:nvPr/>
        </p:nvSpPr>
        <p:spPr>
          <a:xfrm>
            <a:off x="2988336"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45" name="object 46"/>
          <p:cNvSpPr/>
          <p:nvPr/>
        </p:nvSpPr>
        <p:spPr>
          <a:xfrm>
            <a:off x="3259543"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46" name="object 47"/>
          <p:cNvSpPr/>
          <p:nvPr/>
        </p:nvSpPr>
        <p:spPr>
          <a:xfrm>
            <a:off x="3259543"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47" name="object 48"/>
          <p:cNvSpPr/>
          <p:nvPr/>
        </p:nvSpPr>
        <p:spPr>
          <a:xfrm>
            <a:off x="3470596"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48" name="object 49"/>
          <p:cNvSpPr/>
          <p:nvPr/>
        </p:nvSpPr>
        <p:spPr>
          <a:xfrm>
            <a:off x="3470596"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49" name="object 50"/>
          <p:cNvSpPr/>
          <p:nvPr/>
        </p:nvSpPr>
        <p:spPr>
          <a:xfrm>
            <a:off x="3642278"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50" name="object 51"/>
          <p:cNvSpPr/>
          <p:nvPr/>
        </p:nvSpPr>
        <p:spPr>
          <a:xfrm>
            <a:off x="3642278"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1" name="object 52"/>
          <p:cNvSpPr/>
          <p:nvPr/>
        </p:nvSpPr>
        <p:spPr>
          <a:xfrm>
            <a:off x="3786629"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52" name="object 53"/>
          <p:cNvSpPr/>
          <p:nvPr/>
        </p:nvSpPr>
        <p:spPr>
          <a:xfrm>
            <a:off x="3786629"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3" name="object 54"/>
          <p:cNvSpPr/>
          <p:nvPr/>
        </p:nvSpPr>
        <p:spPr>
          <a:xfrm>
            <a:off x="3912395"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54" name="object 55"/>
          <p:cNvSpPr/>
          <p:nvPr/>
        </p:nvSpPr>
        <p:spPr>
          <a:xfrm>
            <a:off x="3912395"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5" name="object 56"/>
          <p:cNvSpPr/>
          <p:nvPr/>
        </p:nvSpPr>
        <p:spPr>
          <a:xfrm>
            <a:off x="4023938"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56" name="object 57"/>
          <p:cNvSpPr/>
          <p:nvPr/>
        </p:nvSpPr>
        <p:spPr>
          <a:xfrm>
            <a:off x="4023938"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7" name="object 58"/>
          <p:cNvSpPr/>
          <p:nvPr/>
        </p:nvSpPr>
        <p:spPr>
          <a:xfrm>
            <a:off x="4123449"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8" name="object 59"/>
          <p:cNvSpPr txBox="1"/>
          <p:nvPr/>
        </p:nvSpPr>
        <p:spPr>
          <a:xfrm>
            <a:off x="3950205" y="5858498"/>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59" name="object 60"/>
          <p:cNvSpPr txBox="1"/>
          <p:nvPr/>
        </p:nvSpPr>
        <p:spPr>
          <a:xfrm>
            <a:off x="4183132" y="5799736"/>
            <a:ext cx="114069"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2</a:t>
            </a:r>
            <a:endParaRPr sz="900">
              <a:latin typeface="Arial"/>
              <a:cs typeface="Arial"/>
            </a:endParaRPr>
          </a:p>
        </p:txBody>
      </p:sp>
      <p:sp>
        <p:nvSpPr>
          <p:cNvPr id="60" name="object 61"/>
          <p:cNvSpPr/>
          <p:nvPr/>
        </p:nvSpPr>
        <p:spPr>
          <a:xfrm>
            <a:off x="4776302"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63" name="object 64"/>
          <p:cNvSpPr/>
          <p:nvPr/>
        </p:nvSpPr>
        <p:spPr>
          <a:xfrm>
            <a:off x="5157949"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66" name="object 67"/>
          <p:cNvSpPr/>
          <p:nvPr/>
        </p:nvSpPr>
        <p:spPr>
          <a:xfrm>
            <a:off x="5429155"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69" name="object 70"/>
          <p:cNvSpPr/>
          <p:nvPr/>
        </p:nvSpPr>
        <p:spPr>
          <a:xfrm>
            <a:off x="5640207"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72" name="object 73"/>
          <p:cNvSpPr/>
          <p:nvPr/>
        </p:nvSpPr>
        <p:spPr>
          <a:xfrm>
            <a:off x="5811902"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75" name="object 76"/>
          <p:cNvSpPr/>
          <p:nvPr/>
        </p:nvSpPr>
        <p:spPr>
          <a:xfrm>
            <a:off x="5956254"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78" name="object 79"/>
          <p:cNvSpPr/>
          <p:nvPr/>
        </p:nvSpPr>
        <p:spPr>
          <a:xfrm>
            <a:off x="6082008"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81" name="object 82"/>
          <p:cNvSpPr/>
          <p:nvPr/>
        </p:nvSpPr>
        <p:spPr>
          <a:xfrm>
            <a:off x="6193552"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84" name="object 85"/>
          <p:cNvSpPr txBox="1"/>
          <p:nvPr/>
        </p:nvSpPr>
        <p:spPr>
          <a:xfrm>
            <a:off x="6119816" y="5858498"/>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85" name="object 86"/>
          <p:cNvSpPr txBox="1"/>
          <p:nvPr/>
        </p:nvSpPr>
        <p:spPr>
          <a:xfrm>
            <a:off x="6352745" y="5799736"/>
            <a:ext cx="114069"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3</a:t>
            </a:r>
            <a:endParaRPr sz="900">
              <a:latin typeface="Arial"/>
              <a:cs typeface="Arial"/>
            </a:endParaRPr>
          </a:p>
        </p:txBody>
      </p:sp>
      <p:sp>
        <p:nvSpPr>
          <p:cNvPr id="87" name="object 88"/>
          <p:cNvSpPr/>
          <p:nvPr/>
        </p:nvSpPr>
        <p:spPr>
          <a:xfrm>
            <a:off x="6945915"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90" name="object 91"/>
          <p:cNvSpPr/>
          <p:nvPr/>
        </p:nvSpPr>
        <p:spPr>
          <a:xfrm>
            <a:off x="7327574"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93" name="object 94"/>
          <p:cNvSpPr/>
          <p:nvPr/>
        </p:nvSpPr>
        <p:spPr>
          <a:xfrm>
            <a:off x="7598766"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96" name="object 97"/>
          <p:cNvSpPr/>
          <p:nvPr/>
        </p:nvSpPr>
        <p:spPr>
          <a:xfrm>
            <a:off x="7809831" y="5184822"/>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97" name="object 98"/>
          <p:cNvSpPr/>
          <p:nvPr/>
        </p:nvSpPr>
        <p:spPr>
          <a:xfrm>
            <a:off x="1300980" y="5236080"/>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98" name="object 99"/>
          <p:cNvSpPr/>
          <p:nvPr/>
        </p:nvSpPr>
        <p:spPr>
          <a:xfrm>
            <a:off x="7809831" y="5236080"/>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99" name="object 100"/>
          <p:cNvSpPr/>
          <p:nvPr/>
        </p:nvSpPr>
        <p:spPr>
          <a:xfrm>
            <a:off x="1300980" y="5292460"/>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0" name="object 101"/>
          <p:cNvSpPr/>
          <p:nvPr/>
        </p:nvSpPr>
        <p:spPr>
          <a:xfrm>
            <a:off x="7809831" y="5292460"/>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1" name="object 102"/>
          <p:cNvSpPr/>
          <p:nvPr/>
        </p:nvSpPr>
        <p:spPr>
          <a:xfrm>
            <a:off x="1300980" y="5357042"/>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2" name="object 103"/>
          <p:cNvSpPr/>
          <p:nvPr/>
        </p:nvSpPr>
        <p:spPr>
          <a:xfrm>
            <a:off x="7809831" y="5357042"/>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3" name="object 104"/>
          <p:cNvSpPr/>
          <p:nvPr/>
        </p:nvSpPr>
        <p:spPr>
          <a:xfrm>
            <a:off x="1300980" y="5430851"/>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4" name="object 105"/>
          <p:cNvSpPr/>
          <p:nvPr/>
        </p:nvSpPr>
        <p:spPr>
          <a:xfrm>
            <a:off x="7809831" y="5430851"/>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5" name="object 106"/>
          <p:cNvSpPr/>
          <p:nvPr/>
        </p:nvSpPr>
        <p:spPr>
          <a:xfrm>
            <a:off x="1300980" y="5519012"/>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6" name="object 107"/>
          <p:cNvSpPr/>
          <p:nvPr/>
        </p:nvSpPr>
        <p:spPr>
          <a:xfrm>
            <a:off x="7809831" y="5519012"/>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7" name="object 108"/>
          <p:cNvSpPr/>
          <p:nvPr/>
        </p:nvSpPr>
        <p:spPr>
          <a:xfrm>
            <a:off x="1300980" y="5625620"/>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8" name="object 109"/>
          <p:cNvSpPr/>
          <p:nvPr/>
        </p:nvSpPr>
        <p:spPr>
          <a:xfrm>
            <a:off x="7809831" y="5625620"/>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9" name="object 110"/>
          <p:cNvSpPr/>
          <p:nvPr/>
        </p:nvSpPr>
        <p:spPr>
          <a:xfrm>
            <a:off x="7809831" y="5765039"/>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10" name="object 111"/>
          <p:cNvSpPr txBox="1"/>
          <p:nvPr/>
        </p:nvSpPr>
        <p:spPr>
          <a:xfrm>
            <a:off x="774513" y="5066082"/>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111" name="object 112"/>
          <p:cNvSpPr txBox="1"/>
          <p:nvPr/>
        </p:nvSpPr>
        <p:spPr>
          <a:xfrm>
            <a:off x="1007440" y="5007323"/>
            <a:ext cx="273945"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−24</a:t>
            </a:r>
            <a:endParaRPr sz="900">
              <a:latin typeface="Arial"/>
              <a:cs typeface="Arial"/>
            </a:endParaRPr>
          </a:p>
        </p:txBody>
      </p:sp>
      <p:sp>
        <p:nvSpPr>
          <p:cNvPr id="112" name="object 113"/>
          <p:cNvSpPr/>
          <p:nvPr/>
        </p:nvSpPr>
        <p:spPr>
          <a:xfrm>
            <a:off x="1300980" y="4851665"/>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13" name="object 114"/>
          <p:cNvSpPr/>
          <p:nvPr/>
        </p:nvSpPr>
        <p:spPr>
          <a:xfrm>
            <a:off x="7809831" y="4851665"/>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14" name="object 115"/>
          <p:cNvSpPr/>
          <p:nvPr/>
        </p:nvSpPr>
        <p:spPr>
          <a:xfrm>
            <a:off x="1300980" y="4655864"/>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15" name="object 116"/>
          <p:cNvSpPr/>
          <p:nvPr/>
        </p:nvSpPr>
        <p:spPr>
          <a:xfrm>
            <a:off x="7809831" y="4655864"/>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16" name="object 117"/>
          <p:cNvSpPr/>
          <p:nvPr/>
        </p:nvSpPr>
        <p:spPr>
          <a:xfrm>
            <a:off x="1300980" y="4517473"/>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17" name="object 118"/>
          <p:cNvSpPr/>
          <p:nvPr/>
        </p:nvSpPr>
        <p:spPr>
          <a:xfrm>
            <a:off x="7809831" y="4517473"/>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18" name="object 119"/>
          <p:cNvSpPr/>
          <p:nvPr/>
        </p:nvSpPr>
        <p:spPr>
          <a:xfrm>
            <a:off x="1300980" y="4409837"/>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19" name="object 120"/>
          <p:cNvSpPr/>
          <p:nvPr/>
        </p:nvSpPr>
        <p:spPr>
          <a:xfrm>
            <a:off x="7809831" y="440983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0" name="object 121"/>
          <p:cNvSpPr/>
          <p:nvPr/>
        </p:nvSpPr>
        <p:spPr>
          <a:xfrm>
            <a:off x="1300980" y="4322705"/>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21" name="object 122"/>
          <p:cNvSpPr/>
          <p:nvPr/>
        </p:nvSpPr>
        <p:spPr>
          <a:xfrm>
            <a:off x="7809831" y="4322705"/>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2" name="object 123"/>
          <p:cNvSpPr/>
          <p:nvPr/>
        </p:nvSpPr>
        <p:spPr>
          <a:xfrm>
            <a:off x="1300980" y="4247864"/>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23" name="object 124"/>
          <p:cNvSpPr/>
          <p:nvPr/>
        </p:nvSpPr>
        <p:spPr>
          <a:xfrm>
            <a:off x="7809831" y="4247864"/>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4" name="object 125"/>
          <p:cNvSpPr/>
          <p:nvPr/>
        </p:nvSpPr>
        <p:spPr>
          <a:xfrm>
            <a:off x="1300980" y="4184315"/>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25" name="object 126"/>
          <p:cNvSpPr/>
          <p:nvPr/>
        </p:nvSpPr>
        <p:spPr>
          <a:xfrm>
            <a:off x="7809831" y="4184315"/>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6" name="object 127"/>
          <p:cNvSpPr/>
          <p:nvPr/>
        </p:nvSpPr>
        <p:spPr>
          <a:xfrm>
            <a:off x="1300980" y="4126905"/>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27" name="object 128"/>
          <p:cNvSpPr/>
          <p:nvPr/>
        </p:nvSpPr>
        <p:spPr>
          <a:xfrm>
            <a:off x="7809831" y="4126905"/>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8" name="object 129"/>
          <p:cNvSpPr/>
          <p:nvPr/>
        </p:nvSpPr>
        <p:spPr>
          <a:xfrm>
            <a:off x="7809831" y="4076678"/>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9" name="object 130"/>
          <p:cNvSpPr txBox="1"/>
          <p:nvPr/>
        </p:nvSpPr>
        <p:spPr>
          <a:xfrm>
            <a:off x="774513" y="3957936"/>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130" name="object 131"/>
          <p:cNvSpPr txBox="1"/>
          <p:nvPr/>
        </p:nvSpPr>
        <p:spPr>
          <a:xfrm>
            <a:off x="1007440" y="3899175"/>
            <a:ext cx="273945"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−23</a:t>
            </a:r>
            <a:endParaRPr sz="900">
              <a:latin typeface="Arial"/>
              <a:cs typeface="Arial"/>
            </a:endParaRPr>
          </a:p>
        </p:txBody>
      </p:sp>
      <p:sp>
        <p:nvSpPr>
          <p:cNvPr id="131" name="object 132"/>
          <p:cNvSpPr/>
          <p:nvPr/>
        </p:nvSpPr>
        <p:spPr>
          <a:xfrm>
            <a:off x="1300980" y="3742486"/>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34" name="object 135"/>
          <p:cNvSpPr/>
          <p:nvPr/>
        </p:nvSpPr>
        <p:spPr>
          <a:xfrm>
            <a:off x="1300980" y="3547718"/>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37" name="object 138"/>
          <p:cNvSpPr/>
          <p:nvPr/>
        </p:nvSpPr>
        <p:spPr>
          <a:xfrm>
            <a:off x="1300980" y="3409328"/>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40" name="object 141"/>
          <p:cNvSpPr/>
          <p:nvPr/>
        </p:nvSpPr>
        <p:spPr>
          <a:xfrm>
            <a:off x="1300980" y="3301691"/>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43" name="object 144"/>
          <p:cNvSpPr/>
          <p:nvPr/>
        </p:nvSpPr>
        <p:spPr>
          <a:xfrm>
            <a:off x="1300980" y="3214549"/>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46" name="object 147"/>
          <p:cNvSpPr/>
          <p:nvPr/>
        </p:nvSpPr>
        <p:spPr>
          <a:xfrm>
            <a:off x="1300980" y="3139719"/>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49" name="object 150"/>
          <p:cNvSpPr/>
          <p:nvPr/>
        </p:nvSpPr>
        <p:spPr>
          <a:xfrm>
            <a:off x="1300980" y="3075137"/>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52" name="object 153"/>
          <p:cNvSpPr/>
          <p:nvPr/>
        </p:nvSpPr>
        <p:spPr>
          <a:xfrm>
            <a:off x="1300980" y="3018760"/>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55" name="object 156"/>
          <p:cNvSpPr txBox="1"/>
          <p:nvPr/>
        </p:nvSpPr>
        <p:spPr>
          <a:xfrm>
            <a:off x="774513" y="2849792"/>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dirty="0">
              <a:latin typeface="Arial"/>
              <a:cs typeface="Arial"/>
            </a:endParaRPr>
          </a:p>
        </p:txBody>
      </p:sp>
      <p:sp>
        <p:nvSpPr>
          <p:cNvPr id="156" name="object 157"/>
          <p:cNvSpPr txBox="1"/>
          <p:nvPr/>
        </p:nvSpPr>
        <p:spPr>
          <a:xfrm>
            <a:off x="1007440" y="2791031"/>
            <a:ext cx="273945"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−22</a:t>
            </a:r>
            <a:endParaRPr sz="900" dirty="0">
              <a:latin typeface="Arial"/>
              <a:cs typeface="Arial"/>
            </a:endParaRPr>
          </a:p>
        </p:txBody>
      </p:sp>
      <p:sp>
        <p:nvSpPr>
          <p:cNvPr id="158" name="object 159"/>
          <p:cNvSpPr/>
          <p:nvPr/>
        </p:nvSpPr>
        <p:spPr>
          <a:xfrm>
            <a:off x="1300980" y="2634342"/>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61" name="object 162"/>
          <p:cNvSpPr/>
          <p:nvPr/>
        </p:nvSpPr>
        <p:spPr>
          <a:xfrm>
            <a:off x="1300980" y="2439562"/>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64" name="object 165"/>
          <p:cNvSpPr/>
          <p:nvPr/>
        </p:nvSpPr>
        <p:spPr>
          <a:xfrm>
            <a:off x="1300980" y="2301172"/>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67" name="object 168"/>
          <p:cNvSpPr/>
          <p:nvPr/>
        </p:nvSpPr>
        <p:spPr>
          <a:xfrm>
            <a:off x="1300980" y="2193535"/>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70" name="object 171"/>
          <p:cNvSpPr/>
          <p:nvPr/>
        </p:nvSpPr>
        <p:spPr>
          <a:xfrm>
            <a:off x="1300980" y="2105383"/>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73" name="object 174"/>
          <p:cNvSpPr/>
          <p:nvPr/>
        </p:nvSpPr>
        <p:spPr>
          <a:xfrm>
            <a:off x="1300980" y="2031575"/>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76" name="object 177"/>
          <p:cNvSpPr/>
          <p:nvPr/>
        </p:nvSpPr>
        <p:spPr>
          <a:xfrm>
            <a:off x="1300980" y="1966993"/>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78" name="object 179"/>
          <p:cNvSpPr/>
          <p:nvPr/>
        </p:nvSpPr>
        <p:spPr>
          <a:xfrm>
            <a:off x="1300980" y="1910603"/>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81" name="object 182"/>
          <p:cNvSpPr/>
          <p:nvPr/>
        </p:nvSpPr>
        <p:spPr>
          <a:xfrm>
            <a:off x="1281299" y="2509278"/>
            <a:ext cx="6548221" cy="2180414"/>
          </a:xfrm>
          <a:prstGeom prst="rect">
            <a:avLst/>
          </a:prstGeom>
          <a:blipFill>
            <a:blip r:embed="rId3" cstate="print"/>
            <a:stretch>
              <a:fillRect/>
            </a:stretch>
          </a:blipFill>
        </p:spPr>
        <p:txBody>
          <a:bodyPr wrap="square" lIns="0" tIns="0" rIns="0" bIns="0" rtlCol="0">
            <a:spAutoFit/>
          </a:bodyPr>
          <a:lstStyle/>
          <a:p>
            <a:endParaRPr/>
          </a:p>
        </p:txBody>
      </p:sp>
      <p:sp>
        <p:nvSpPr>
          <p:cNvPr id="182" name="object 183"/>
          <p:cNvSpPr/>
          <p:nvPr/>
        </p:nvSpPr>
        <p:spPr>
          <a:xfrm>
            <a:off x="1665137" y="2224288"/>
            <a:ext cx="647381" cy="3541774"/>
          </a:xfrm>
          <a:custGeom>
            <a:avLst/>
            <a:gdLst/>
            <a:ahLst/>
            <a:cxnLst/>
            <a:rect l="l" t="t" r="r" b="b"/>
            <a:pathLst>
              <a:path w="457689" h="2672247">
                <a:moveTo>
                  <a:pt x="0" y="0"/>
                </a:moveTo>
                <a:lnTo>
                  <a:pt x="1540" y="11601"/>
                </a:lnTo>
                <a:lnTo>
                  <a:pt x="3089" y="22432"/>
                </a:lnTo>
                <a:lnTo>
                  <a:pt x="4638" y="33264"/>
                </a:lnTo>
                <a:lnTo>
                  <a:pt x="6178" y="44086"/>
                </a:lnTo>
                <a:lnTo>
                  <a:pt x="7728" y="54917"/>
                </a:lnTo>
                <a:lnTo>
                  <a:pt x="9277" y="65748"/>
                </a:lnTo>
                <a:lnTo>
                  <a:pt x="10817" y="76570"/>
                </a:lnTo>
                <a:lnTo>
                  <a:pt x="12366" y="87402"/>
                </a:lnTo>
                <a:lnTo>
                  <a:pt x="13916" y="98233"/>
                </a:lnTo>
                <a:lnTo>
                  <a:pt x="15456" y="109055"/>
                </a:lnTo>
                <a:lnTo>
                  <a:pt x="17005" y="119886"/>
                </a:lnTo>
                <a:lnTo>
                  <a:pt x="18555" y="130718"/>
                </a:lnTo>
                <a:lnTo>
                  <a:pt x="20095" y="141540"/>
                </a:lnTo>
                <a:lnTo>
                  <a:pt x="21644" y="152371"/>
                </a:lnTo>
                <a:lnTo>
                  <a:pt x="23193" y="162422"/>
                </a:lnTo>
                <a:lnTo>
                  <a:pt x="24733" y="173254"/>
                </a:lnTo>
                <a:lnTo>
                  <a:pt x="26283" y="184085"/>
                </a:lnTo>
                <a:lnTo>
                  <a:pt x="27832" y="194907"/>
                </a:lnTo>
                <a:lnTo>
                  <a:pt x="29372" y="204968"/>
                </a:lnTo>
                <a:lnTo>
                  <a:pt x="30922" y="215790"/>
                </a:lnTo>
                <a:lnTo>
                  <a:pt x="32471" y="226621"/>
                </a:lnTo>
                <a:lnTo>
                  <a:pt x="34011" y="236673"/>
                </a:lnTo>
                <a:lnTo>
                  <a:pt x="35560" y="247504"/>
                </a:lnTo>
                <a:lnTo>
                  <a:pt x="37110" y="258336"/>
                </a:lnTo>
                <a:lnTo>
                  <a:pt x="38650" y="268387"/>
                </a:lnTo>
                <a:lnTo>
                  <a:pt x="40199" y="279219"/>
                </a:lnTo>
                <a:lnTo>
                  <a:pt x="41748" y="289270"/>
                </a:lnTo>
                <a:lnTo>
                  <a:pt x="42519" y="299322"/>
                </a:lnTo>
                <a:lnTo>
                  <a:pt x="44068" y="310153"/>
                </a:lnTo>
                <a:lnTo>
                  <a:pt x="45608" y="320205"/>
                </a:lnTo>
                <a:lnTo>
                  <a:pt x="47157" y="331036"/>
                </a:lnTo>
                <a:lnTo>
                  <a:pt x="48707" y="341088"/>
                </a:lnTo>
                <a:lnTo>
                  <a:pt x="50247" y="351149"/>
                </a:lnTo>
                <a:lnTo>
                  <a:pt x="51796" y="361200"/>
                </a:lnTo>
                <a:lnTo>
                  <a:pt x="53345" y="372032"/>
                </a:lnTo>
                <a:lnTo>
                  <a:pt x="54886" y="382083"/>
                </a:lnTo>
                <a:lnTo>
                  <a:pt x="56435" y="392135"/>
                </a:lnTo>
                <a:lnTo>
                  <a:pt x="57984" y="402196"/>
                </a:lnTo>
                <a:lnTo>
                  <a:pt x="59524" y="412248"/>
                </a:lnTo>
                <a:lnTo>
                  <a:pt x="61074" y="422299"/>
                </a:lnTo>
                <a:lnTo>
                  <a:pt x="62623" y="432360"/>
                </a:lnTo>
                <a:lnTo>
                  <a:pt x="64163" y="442412"/>
                </a:lnTo>
                <a:lnTo>
                  <a:pt x="65712" y="452463"/>
                </a:lnTo>
                <a:lnTo>
                  <a:pt x="67262" y="462524"/>
                </a:lnTo>
                <a:lnTo>
                  <a:pt x="68802" y="471806"/>
                </a:lnTo>
                <a:lnTo>
                  <a:pt x="70351" y="481857"/>
                </a:lnTo>
                <a:lnTo>
                  <a:pt x="71901" y="491909"/>
                </a:lnTo>
                <a:lnTo>
                  <a:pt x="73441" y="501970"/>
                </a:lnTo>
                <a:lnTo>
                  <a:pt x="74990" y="511251"/>
                </a:lnTo>
                <a:lnTo>
                  <a:pt x="76539" y="521303"/>
                </a:lnTo>
                <a:lnTo>
                  <a:pt x="78079" y="530584"/>
                </a:lnTo>
                <a:lnTo>
                  <a:pt x="79629" y="540636"/>
                </a:lnTo>
                <a:lnTo>
                  <a:pt x="81178" y="549917"/>
                </a:lnTo>
                <a:lnTo>
                  <a:pt x="82718" y="559978"/>
                </a:lnTo>
                <a:lnTo>
                  <a:pt x="84268" y="569260"/>
                </a:lnTo>
                <a:lnTo>
                  <a:pt x="85817" y="579311"/>
                </a:lnTo>
                <a:lnTo>
                  <a:pt x="87357" y="588593"/>
                </a:lnTo>
                <a:lnTo>
                  <a:pt x="88906" y="597874"/>
                </a:lnTo>
                <a:lnTo>
                  <a:pt x="90456" y="607155"/>
                </a:lnTo>
                <a:lnTo>
                  <a:pt x="91996" y="617207"/>
                </a:lnTo>
                <a:lnTo>
                  <a:pt x="93545" y="626488"/>
                </a:lnTo>
                <a:lnTo>
                  <a:pt x="95094" y="635769"/>
                </a:lnTo>
                <a:lnTo>
                  <a:pt x="96634" y="645051"/>
                </a:lnTo>
                <a:lnTo>
                  <a:pt x="98184" y="654332"/>
                </a:lnTo>
                <a:lnTo>
                  <a:pt x="99733" y="663613"/>
                </a:lnTo>
                <a:lnTo>
                  <a:pt x="101273" y="672895"/>
                </a:lnTo>
                <a:lnTo>
                  <a:pt x="102823" y="682176"/>
                </a:lnTo>
                <a:lnTo>
                  <a:pt x="104372" y="691457"/>
                </a:lnTo>
                <a:lnTo>
                  <a:pt x="105912" y="700739"/>
                </a:lnTo>
                <a:lnTo>
                  <a:pt x="107461" y="709250"/>
                </a:lnTo>
                <a:lnTo>
                  <a:pt x="109011" y="718531"/>
                </a:lnTo>
                <a:lnTo>
                  <a:pt x="110551" y="727812"/>
                </a:lnTo>
                <a:lnTo>
                  <a:pt x="112100" y="737094"/>
                </a:lnTo>
                <a:lnTo>
                  <a:pt x="113650" y="745604"/>
                </a:lnTo>
                <a:lnTo>
                  <a:pt x="115190" y="754886"/>
                </a:lnTo>
                <a:lnTo>
                  <a:pt x="116739" y="763387"/>
                </a:lnTo>
                <a:lnTo>
                  <a:pt x="118288" y="772669"/>
                </a:lnTo>
                <a:lnTo>
                  <a:pt x="119828" y="781180"/>
                </a:lnTo>
                <a:lnTo>
                  <a:pt x="121378" y="790461"/>
                </a:lnTo>
                <a:lnTo>
                  <a:pt x="122927" y="798972"/>
                </a:lnTo>
                <a:lnTo>
                  <a:pt x="124467" y="808253"/>
                </a:lnTo>
                <a:lnTo>
                  <a:pt x="126017" y="816755"/>
                </a:lnTo>
                <a:lnTo>
                  <a:pt x="127566" y="826036"/>
                </a:lnTo>
                <a:lnTo>
                  <a:pt x="129106" y="834547"/>
                </a:lnTo>
                <a:lnTo>
                  <a:pt x="130655" y="843058"/>
                </a:lnTo>
                <a:lnTo>
                  <a:pt x="132205" y="851560"/>
                </a:lnTo>
                <a:lnTo>
                  <a:pt x="133745" y="860841"/>
                </a:lnTo>
                <a:lnTo>
                  <a:pt x="135294" y="869352"/>
                </a:lnTo>
                <a:lnTo>
                  <a:pt x="136843" y="877863"/>
                </a:lnTo>
                <a:lnTo>
                  <a:pt x="138383" y="886365"/>
                </a:lnTo>
                <a:lnTo>
                  <a:pt x="139933" y="894876"/>
                </a:lnTo>
                <a:lnTo>
                  <a:pt x="141482" y="903387"/>
                </a:lnTo>
                <a:lnTo>
                  <a:pt x="142252" y="912668"/>
                </a:lnTo>
                <a:lnTo>
                  <a:pt x="143802" y="921170"/>
                </a:lnTo>
                <a:lnTo>
                  <a:pt x="145342" y="929681"/>
                </a:lnTo>
                <a:lnTo>
                  <a:pt x="146891" y="938192"/>
                </a:lnTo>
                <a:lnTo>
                  <a:pt x="148440" y="946693"/>
                </a:lnTo>
                <a:lnTo>
                  <a:pt x="149980" y="955204"/>
                </a:lnTo>
                <a:lnTo>
                  <a:pt x="151530" y="963715"/>
                </a:lnTo>
                <a:lnTo>
                  <a:pt x="153079" y="972217"/>
                </a:lnTo>
                <a:lnTo>
                  <a:pt x="154619" y="979958"/>
                </a:lnTo>
                <a:lnTo>
                  <a:pt x="156169" y="988459"/>
                </a:lnTo>
                <a:lnTo>
                  <a:pt x="157718" y="996970"/>
                </a:lnTo>
                <a:lnTo>
                  <a:pt x="159258" y="1005481"/>
                </a:lnTo>
                <a:lnTo>
                  <a:pt x="160807" y="1013983"/>
                </a:lnTo>
                <a:lnTo>
                  <a:pt x="162357" y="1022494"/>
                </a:lnTo>
                <a:lnTo>
                  <a:pt x="163897" y="1031005"/>
                </a:lnTo>
                <a:lnTo>
                  <a:pt x="165446" y="1038736"/>
                </a:lnTo>
                <a:lnTo>
                  <a:pt x="166995" y="1047247"/>
                </a:lnTo>
                <a:lnTo>
                  <a:pt x="168536" y="1055749"/>
                </a:lnTo>
                <a:lnTo>
                  <a:pt x="170085" y="1064260"/>
                </a:lnTo>
                <a:lnTo>
                  <a:pt x="171634" y="1072771"/>
                </a:lnTo>
                <a:lnTo>
                  <a:pt x="173174" y="1080502"/>
                </a:lnTo>
                <a:lnTo>
                  <a:pt x="174724" y="1089013"/>
                </a:lnTo>
                <a:lnTo>
                  <a:pt x="176273" y="1097515"/>
                </a:lnTo>
                <a:lnTo>
                  <a:pt x="177813" y="1106026"/>
                </a:lnTo>
                <a:lnTo>
                  <a:pt x="179362" y="1113757"/>
                </a:lnTo>
                <a:lnTo>
                  <a:pt x="180912" y="1122268"/>
                </a:lnTo>
                <a:lnTo>
                  <a:pt x="182452" y="1130779"/>
                </a:lnTo>
                <a:lnTo>
                  <a:pt x="184001" y="1139281"/>
                </a:lnTo>
                <a:lnTo>
                  <a:pt x="185551" y="1147021"/>
                </a:lnTo>
                <a:lnTo>
                  <a:pt x="187091" y="1155523"/>
                </a:lnTo>
                <a:lnTo>
                  <a:pt x="188640" y="1164034"/>
                </a:lnTo>
                <a:lnTo>
                  <a:pt x="190189" y="1172545"/>
                </a:lnTo>
                <a:lnTo>
                  <a:pt x="191729" y="1181047"/>
                </a:lnTo>
                <a:lnTo>
                  <a:pt x="193279" y="1188787"/>
                </a:lnTo>
                <a:lnTo>
                  <a:pt x="194828" y="1197289"/>
                </a:lnTo>
                <a:lnTo>
                  <a:pt x="196368" y="1205800"/>
                </a:lnTo>
                <a:lnTo>
                  <a:pt x="197918" y="1214311"/>
                </a:lnTo>
                <a:lnTo>
                  <a:pt x="199467" y="1222042"/>
                </a:lnTo>
                <a:lnTo>
                  <a:pt x="201007" y="1230553"/>
                </a:lnTo>
                <a:lnTo>
                  <a:pt x="202556" y="1239055"/>
                </a:lnTo>
                <a:lnTo>
                  <a:pt x="204106" y="1247566"/>
                </a:lnTo>
                <a:lnTo>
                  <a:pt x="205646" y="1256077"/>
                </a:lnTo>
                <a:lnTo>
                  <a:pt x="207195" y="1263808"/>
                </a:lnTo>
                <a:lnTo>
                  <a:pt x="208744" y="1272319"/>
                </a:lnTo>
                <a:lnTo>
                  <a:pt x="210285" y="1280821"/>
                </a:lnTo>
                <a:lnTo>
                  <a:pt x="211834" y="1289332"/>
                </a:lnTo>
                <a:lnTo>
                  <a:pt x="213383" y="1297843"/>
                </a:lnTo>
                <a:lnTo>
                  <a:pt x="214923" y="1305574"/>
                </a:lnTo>
                <a:lnTo>
                  <a:pt x="216473" y="1314085"/>
                </a:lnTo>
                <a:lnTo>
                  <a:pt x="218022" y="1322587"/>
                </a:lnTo>
                <a:lnTo>
                  <a:pt x="219562" y="1331098"/>
                </a:lnTo>
                <a:lnTo>
                  <a:pt x="221111" y="1339608"/>
                </a:lnTo>
                <a:lnTo>
                  <a:pt x="222661" y="1347340"/>
                </a:lnTo>
                <a:lnTo>
                  <a:pt x="224201" y="1355851"/>
                </a:lnTo>
                <a:lnTo>
                  <a:pt x="225750" y="1364352"/>
                </a:lnTo>
                <a:lnTo>
                  <a:pt x="227300" y="1372863"/>
                </a:lnTo>
                <a:lnTo>
                  <a:pt x="228840" y="1380595"/>
                </a:lnTo>
                <a:lnTo>
                  <a:pt x="230389" y="1389106"/>
                </a:lnTo>
                <a:lnTo>
                  <a:pt x="231938" y="1397617"/>
                </a:lnTo>
                <a:lnTo>
                  <a:pt x="233478" y="1405348"/>
                </a:lnTo>
                <a:lnTo>
                  <a:pt x="235028" y="1413859"/>
                </a:lnTo>
                <a:lnTo>
                  <a:pt x="236577" y="1422361"/>
                </a:lnTo>
                <a:lnTo>
                  <a:pt x="238117" y="1430872"/>
                </a:lnTo>
                <a:lnTo>
                  <a:pt x="239667" y="1438603"/>
                </a:lnTo>
                <a:lnTo>
                  <a:pt x="241216" y="1447114"/>
                </a:lnTo>
                <a:lnTo>
                  <a:pt x="241986" y="1455625"/>
                </a:lnTo>
                <a:lnTo>
                  <a:pt x="243535" y="1464127"/>
                </a:lnTo>
                <a:lnTo>
                  <a:pt x="245075" y="1471867"/>
                </a:lnTo>
                <a:lnTo>
                  <a:pt x="246625" y="1480369"/>
                </a:lnTo>
                <a:lnTo>
                  <a:pt x="248174" y="1488880"/>
                </a:lnTo>
                <a:lnTo>
                  <a:pt x="249714" y="1497391"/>
                </a:lnTo>
                <a:lnTo>
                  <a:pt x="251263" y="1505122"/>
                </a:lnTo>
                <a:lnTo>
                  <a:pt x="252813" y="1513633"/>
                </a:lnTo>
                <a:lnTo>
                  <a:pt x="254353" y="1522135"/>
                </a:lnTo>
                <a:lnTo>
                  <a:pt x="255902" y="1530646"/>
                </a:lnTo>
                <a:lnTo>
                  <a:pt x="257452" y="1538377"/>
                </a:lnTo>
                <a:lnTo>
                  <a:pt x="258992" y="1546888"/>
                </a:lnTo>
                <a:lnTo>
                  <a:pt x="260541" y="1555399"/>
                </a:lnTo>
                <a:lnTo>
                  <a:pt x="262090" y="1563901"/>
                </a:lnTo>
                <a:lnTo>
                  <a:pt x="263630" y="1571641"/>
                </a:lnTo>
                <a:lnTo>
                  <a:pt x="265180" y="1580143"/>
                </a:lnTo>
                <a:lnTo>
                  <a:pt x="266729" y="1588654"/>
                </a:lnTo>
                <a:lnTo>
                  <a:pt x="268269" y="1597165"/>
                </a:lnTo>
                <a:lnTo>
                  <a:pt x="269819" y="1604896"/>
                </a:lnTo>
                <a:lnTo>
                  <a:pt x="271368" y="1613407"/>
                </a:lnTo>
                <a:lnTo>
                  <a:pt x="272908" y="1621909"/>
                </a:lnTo>
                <a:lnTo>
                  <a:pt x="274457" y="1630420"/>
                </a:lnTo>
                <a:lnTo>
                  <a:pt x="276007" y="1638931"/>
                </a:lnTo>
                <a:lnTo>
                  <a:pt x="277547" y="1646662"/>
                </a:lnTo>
                <a:lnTo>
                  <a:pt x="279096" y="1655173"/>
                </a:lnTo>
                <a:lnTo>
                  <a:pt x="280645" y="1663675"/>
                </a:lnTo>
                <a:lnTo>
                  <a:pt x="282186" y="1672186"/>
                </a:lnTo>
                <a:lnTo>
                  <a:pt x="283735" y="1680697"/>
                </a:lnTo>
                <a:lnTo>
                  <a:pt x="285284" y="1689198"/>
                </a:lnTo>
                <a:lnTo>
                  <a:pt x="286824" y="1696939"/>
                </a:lnTo>
                <a:lnTo>
                  <a:pt x="288374" y="1705441"/>
                </a:lnTo>
                <a:lnTo>
                  <a:pt x="289923" y="1713952"/>
                </a:lnTo>
                <a:lnTo>
                  <a:pt x="291463" y="1722463"/>
                </a:lnTo>
                <a:lnTo>
                  <a:pt x="293012" y="1730964"/>
                </a:lnTo>
                <a:lnTo>
                  <a:pt x="294562" y="1739475"/>
                </a:lnTo>
                <a:lnTo>
                  <a:pt x="296102" y="1747986"/>
                </a:lnTo>
                <a:lnTo>
                  <a:pt x="297651" y="1755718"/>
                </a:lnTo>
                <a:lnTo>
                  <a:pt x="299201" y="1764229"/>
                </a:lnTo>
                <a:lnTo>
                  <a:pt x="300741" y="1772730"/>
                </a:lnTo>
                <a:lnTo>
                  <a:pt x="302290" y="1781241"/>
                </a:lnTo>
                <a:lnTo>
                  <a:pt x="303839" y="1789752"/>
                </a:lnTo>
                <a:lnTo>
                  <a:pt x="305379" y="1798254"/>
                </a:lnTo>
                <a:lnTo>
                  <a:pt x="306929" y="1806765"/>
                </a:lnTo>
                <a:lnTo>
                  <a:pt x="308478" y="1815276"/>
                </a:lnTo>
                <a:lnTo>
                  <a:pt x="310018" y="1823777"/>
                </a:lnTo>
                <a:lnTo>
                  <a:pt x="311568" y="1832288"/>
                </a:lnTo>
                <a:lnTo>
                  <a:pt x="313117" y="1840799"/>
                </a:lnTo>
                <a:lnTo>
                  <a:pt x="314657" y="1849301"/>
                </a:lnTo>
                <a:lnTo>
                  <a:pt x="316206" y="1857812"/>
                </a:lnTo>
                <a:lnTo>
                  <a:pt x="317756" y="1866323"/>
                </a:lnTo>
                <a:lnTo>
                  <a:pt x="319296" y="1874825"/>
                </a:lnTo>
                <a:lnTo>
                  <a:pt x="320845" y="1883336"/>
                </a:lnTo>
                <a:lnTo>
                  <a:pt x="322394" y="1891847"/>
                </a:lnTo>
                <a:lnTo>
                  <a:pt x="323935" y="1900348"/>
                </a:lnTo>
                <a:lnTo>
                  <a:pt x="325484" y="1908859"/>
                </a:lnTo>
                <a:lnTo>
                  <a:pt x="327033" y="1917370"/>
                </a:lnTo>
                <a:lnTo>
                  <a:pt x="328573" y="1925872"/>
                </a:lnTo>
                <a:lnTo>
                  <a:pt x="330123" y="1934383"/>
                </a:lnTo>
                <a:lnTo>
                  <a:pt x="331672" y="1942894"/>
                </a:lnTo>
                <a:lnTo>
                  <a:pt x="333212" y="1951396"/>
                </a:lnTo>
                <a:lnTo>
                  <a:pt x="334761" y="1959906"/>
                </a:lnTo>
                <a:lnTo>
                  <a:pt x="336311" y="1968417"/>
                </a:lnTo>
                <a:lnTo>
                  <a:pt x="337851" y="1976919"/>
                </a:lnTo>
                <a:lnTo>
                  <a:pt x="339400" y="1985430"/>
                </a:lnTo>
                <a:lnTo>
                  <a:pt x="340950" y="1993941"/>
                </a:lnTo>
                <a:lnTo>
                  <a:pt x="342490" y="2002443"/>
                </a:lnTo>
                <a:lnTo>
                  <a:pt x="343269" y="2011724"/>
                </a:lnTo>
                <a:lnTo>
                  <a:pt x="344809" y="2020235"/>
                </a:lnTo>
                <a:lnTo>
                  <a:pt x="346358" y="2028746"/>
                </a:lnTo>
                <a:lnTo>
                  <a:pt x="347908" y="2037248"/>
                </a:lnTo>
                <a:lnTo>
                  <a:pt x="349448" y="2045759"/>
                </a:lnTo>
                <a:lnTo>
                  <a:pt x="350997" y="2054270"/>
                </a:lnTo>
                <a:lnTo>
                  <a:pt x="352547" y="2062771"/>
                </a:lnTo>
                <a:lnTo>
                  <a:pt x="354087" y="2072053"/>
                </a:lnTo>
                <a:lnTo>
                  <a:pt x="355636" y="2080564"/>
                </a:lnTo>
                <a:lnTo>
                  <a:pt x="357185" y="2089075"/>
                </a:lnTo>
                <a:lnTo>
                  <a:pt x="358725" y="2097576"/>
                </a:lnTo>
                <a:lnTo>
                  <a:pt x="360275" y="2106087"/>
                </a:lnTo>
                <a:lnTo>
                  <a:pt x="361824" y="2115368"/>
                </a:lnTo>
                <a:lnTo>
                  <a:pt x="363364" y="2123879"/>
                </a:lnTo>
                <a:lnTo>
                  <a:pt x="364914" y="2132381"/>
                </a:lnTo>
                <a:lnTo>
                  <a:pt x="366463" y="2140892"/>
                </a:lnTo>
                <a:lnTo>
                  <a:pt x="368003" y="2150173"/>
                </a:lnTo>
                <a:lnTo>
                  <a:pt x="369552" y="2158684"/>
                </a:lnTo>
                <a:lnTo>
                  <a:pt x="371102" y="2167188"/>
                </a:lnTo>
                <a:lnTo>
                  <a:pt x="372642" y="2176469"/>
                </a:lnTo>
                <a:lnTo>
                  <a:pt x="374191" y="2184978"/>
                </a:lnTo>
                <a:lnTo>
                  <a:pt x="375740" y="2193487"/>
                </a:lnTo>
                <a:lnTo>
                  <a:pt x="377280" y="2201993"/>
                </a:lnTo>
                <a:lnTo>
                  <a:pt x="378830" y="2211274"/>
                </a:lnTo>
                <a:lnTo>
                  <a:pt x="380379" y="2219783"/>
                </a:lnTo>
                <a:lnTo>
                  <a:pt x="381919" y="2228292"/>
                </a:lnTo>
                <a:lnTo>
                  <a:pt x="383469" y="2237574"/>
                </a:lnTo>
                <a:lnTo>
                  <a:pt x="385018" y="2246079"/>
                </a:lnTo>
                <a:lnTo>
                  <a:pt x="386558" y="2254588"/>
                </a:lnTo>
                <a:lnTo>
                  <a:pt x="388107" y="2263869"/>
                </a:lnTo>
                <a:lnTo>
                  <a:pt x="389657" y="2272379"/>
                </a:lnTo>
                <a:lnTo>
                  <a:pt x="391197" y="2281660"/>
                </a:lnTo>
                <a:lnTo>
                  <a:pt x="392746" y="2290165"/>
                </a:lnTo>
                <a:lnTo>
                  <a:pt x="394296" y="2298674"/>
                </a:lnTo>
                <a:lnTo>
                  <a:pt x="395836" y="2307956"/>
                </a:lnTo>
                <a:lnTo>
                  <a:pt x="397385" y="2316465"/>
                </a:lnTo>
                <a:lnTo>
                  <a:pt x="398934" y="2325746"/>
                </a:lnTo>
                <a:lnTo>
                  <a:pt x="400474" y="2334252"/>
                </a:lnTo>
                <a:lnTo>
                  <a:pt x="402024" y="2343533"/>
                </a:lnTo>
                <a:lnTo>
                  <a:pt x="403573" y="2352042"/>
                </a:lnTo>
                <a:lnTo>
                  <a:pt x="405113" y="2361323"/>
                </a:lnTo>
                <a:lnTo>
                  <a:pt x="406662" y="2369832"/>
                </a:lnTo>
                <a:lnTo>
                  <a:pt x="408212" y="2379114"/>
                </a:lnTo>
                <a:lnTo>
                  <a:pt x="409752" y="2387619"/>
                </a:lnTo>
                <a:lnTo>
                  <a:pt x="411301" y="2396900"/>
                </a:lnTo>
                <a:lnTo>
                  <a:pt x="412851" y="2405409"/>
                </a:lnTo>
                <a:lnTo>
                  <a:pt x="414391" y="2414691"/>
                </a:lnTo>
                <a:lnTo>
                  <a:pt x="415940" y="2423200"/>
                </a:lnTo>
                <a:lnTo>
                  <a:pt x="417489" y="2432481"/>
                </a:lnTo>
                <a:lnTo>
                  <a:pt x="419029" y="2440987"/>
                </a:lnTo>
                <a:lnTo>
                  <a:pt x="420579" y="2450268"/>
                </a:lnTo>
                <a:lnTo>
                  <a:pt x="422128" y="2458777"/>
                </a:lnTo>
                <a:lnTo>
                  <a:pt x="423668" y="2468058"/>
                </a:lnTo>
                <a:lnTo>
                  <a:pt x="425218" y="2477340"/>
                </a:lnTo>
                <a:lnTo>
                  <a:pt x="426767" y="2485849"/>
                </a:lnTo>
                <a:lnTo>
                  <a:pt x="428307" y="2495130"/>
                </a:lnTo>
                <a:lnTo>
                  <a:pt x="429856" y="2503635"/>
                </a:lnTo>
                <a:lnTo>
                  <a:pt x="431406" y="2512917"/>
                </a:lnTo>
                <a:lnTo>
                  <a:pt x="432946" y="2522198"/>
                </a:lnTo>
                <a:lnTo>
                  <a:pt x="434495" y="2530707"/>
                </a:lnTo>
                <a:lnTo>
                  <a:pt x="436045" y="2539989"/>
                </a:lnTo>
                <a:lnTo>
                  <a:pt x="437585" y="2549270"/>
                </a:lnTo>
                <a:lnTo>
                  <a:pt x="439134" y="2557779"/>
                </a:lnTo>
                <a:lnTo>
                  <a:pt x="440683" y="2567060"/>
                </a:lnTo>
                <a:lnTo>
                  <a:pt x="442223" y="2576342"/>
                </a:lnTo>
                <a:lnTo>
                  <a:pt x="443003" y="2584847"/>
                </a:lnTo>
                <a:lnTo>
                  <a:pt x="444543" y="2594128"/>
                </a:lnTo>
                <a:lnTo>
                  <a:pt x="446092" y="2603410"/>
                </a:lnTo>
                <a:lnTo>
                  <a:pt x="447641" y="2611919"/>
                </a:lnTo>
                <a:lnTo>
                  <a:pt x="449182" y="2621200"/>
                </a:lnTo>
                <a:lnTo>
                  <a:pt x="450731" y="2630481"/>
                </a:lnTo>
                <a:lnTo>
                  <a:pt x="452280" y="2639763"/>
                </a:lnTo>
                <a:lnTo>
                  <a:pt x="453820" y="2648272"/>
                </a:lnTo>
                <a:lnTo>
                  <a:pt x="455370" y="2657553"/>
                </a:lnTo>
                <a:lnTo>
                  <a:pt x="456919" y="2666834"/>
                </a:lnTo>
                <a:lnTo>
                  <a:pt x="457689" y="2672247"/>
                </a:lnTo>
              </a:path>
            </a:pathLst>
          </a:custGeom>
          <a:ln w="27832">
            <a:solidFill>
              <a:srgbClr val="996600"/>
            </a:solidFill>
          </a:ln>
        </p:spPr>
        <p:txBody>
          <a:bodyPr wrap="square" lIns="0" tIns="0" rIns="0" bIns="0" rtlCol="0">
            <a:spAutoFit/>
          </a:bodyPr>
          <a:lstStyle/>
          <a:p>
            <a:endParaRPr/>
          </a:p>
        </p:txBody>
      </p:sp>
      <p:sp>
        <p:nvSpPr>
          <p:cNvPr id="183" name="object 184"/>
          <p:cNvSpPr/>
          <p:nvPr/>
        </p:nvSpPr>
        <p:spPr>
          <a:xfrm>
            <a:off x="1281295" y="1841930"/>
            <a:ext cx="6548227" cy="3942585"/>
          </a:xfrm>
          <a:prstGeom prst="rect">
            <a:avLst/>
          </a:prstGeom>
          <a:blipFill>
            <a:blip r:embed="rId4" cstate="print"/>
            <a:stretch>
              <a:fillRect/>
            </a:stretch>
          </a:blipFill>
        </p:spPr>
        <p:txBody>
          <a:bodyPr wrap="square" lIns="0" tIns="0" rIns="0" bIns="0" rtlCol="0">
            <a:spAutoFit/>
          </a:bodyPr>
          <a:lstStyle/>
          <a:p>
            <a:endParaRPr/>
          </a:p>
        </p:txBody>
      </p:sp>
      <p:sp>
        <p:nvSpPr>
          <p:cNvPr id="184" name="object 185"/>
          <p:cNvSpPr txBox="1"/>
          <p:nvPr/>
        </p:nvSpPr>
        <p:spPr>
          <a:xfrm>
            <a:off x="3779609" y="6059416"/>
            <a:ext cx="1552951"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Frequency [Hz]</a:t>
            </a:r>
            <a:endParaRPr sz="1400">
              <a:latin typeface="Arial"/>
              <a:cs typeface="Arial"/>
            </a:endParaRPr>
          </a:p>
        </p:txBody>
      </p:sp>
      <p:sp>
        <p:nvSpPr>
          <p:cNvPr id="185" name="object 186"/>
          <p:cNvSpPr txBox="1"/>
          <p:nvPr/>
        </p:nvSpPr>
        <p:spPr>
          <a:xfrm>
            <a:off x="464510" y="3165351"/>
            <a:ext cx="255339" cy="1289366"/>
          </a:xfrm>
          <a:prstGeom prst="rect">
            <a:avLst/>
          </a:prstGeom>
        </p:spPr>
        <p:txBody>
          <a:bodyPr vert="vert270" wrap="square" lIns="0" tIns="0" rIns="0" bIns="0" rtlCol="0">
            <a:spAutoFit/>
          </a:bodyPr>
          <a:lstStyle/>
          <a:p>
            <a:pPr marL="12700">
              <a:lnSpc>
                <a:spcPct val="100000"/>
              </a:lnSpc>
            </a:pPr>
            <a:r>
              <a:rPr sz="1400" b="1" dirty="0">
                <a:latin typeface="Arial"/>
                <a:cs typeface="Arial"/>
              </a:rPr>
              <a:t>Strain</a:t>
            </a:r>
            <a:r>
              <a:rPr sz="1400" b="1" spc="5" dirty="0">
                <a:latin typeface="Arial"/>
                <a:cs typeface="Arial"/>
              </a:rPr>
              <a:t> </a:t>
            </a:r>
            <a:r>
              <a:rPr sz="1400" b="1" dirty="0">
                <a:latin typeface="Arial"/>
                <a:cs typeface="Arial"/>
              </a:rPr>
              <a:t>[1</a:t>
            </a:r>
            <a:r>
              <a:rPr sz="1400" b="1" spc="-5" dirty="0">
                <a:latin typeface="Arial"/>
                <a:cs typeface="Arial"/>
              </a:rPr>
              <a:t>/</a:t>
            </a:r>
            <a:r>
              <a:rPr sz="1400" spc="-5" dirty="0">
                <a:latin typeface="Arial"/>
                <a:cs typeface="Arial"/>
              </a:rPr>
              <a:t>√</a:t>
            </a:r>
            <a:r>
              <a:rPr sz="1400" b="1" dirty="0">
                <a:latin typeface="Arial"/>
                <a:cs typeface="Arial"/>
              </a:rPr>
              <a:t>Hz]</a:t>
            </a:r>
            <a:endParaRPr sz="1400">
              <a:latin typeface="Arial"/>
              <a:cs typeface="Arial"/>
            </a:endParaRPr>
          </a:p>
        </p:txBody>
      </p:sp>
      <p:sp>
        <p:nvSpPr>
          <p:cNvPr id="186" name="object 187"/>
          <p:cNvSpPr txBox="1"/>
          <p:nvPr/>
        </p:nvSpPr>
        <p:spPr>
          <a:xfrm>
            <a:off x="2627784" y="1377077"/>
            <a:ext cx="2805910" cy="286152"/>
          </a:xfrm>
          <a:prstGeom prst="rect">
            <a:avLst/>
          </a:prstGeom>
        </p:spPr>
        <p:txBody>
          <a:bodyPr vert="horz" wrap="square" lIns="0" tIns="0" rIns="0" bIns="0" rtlCol="0">
            <a:spAutoFit/>
          </a:bodyPr>
          <a:lstStyle/>
          <a:p>
            <a:pPr marL="12700">
              <a:lnSpc>
                <a:spcPct val="100000"/>
              </a:lnSpc>
            </a:pPr>
            <a:r>
              <a:rPr sz="1300" b="1" spc="5" dirty="0">
                <a:latin typeface="Arial"/>
                <a:cs typeface="Arial"/>
              </a:rPr>
              <a:t>AdvLIGO Noise Curve: P</a:t>
            </a:r>
            <a:endParaRPr sz="1300" dirty="0">
              <a:latin typeface="Arial"/>
              <a:cs typeface="Arial"/>
            </a:endParaRPr>
          </a:p>
        </p:txBody>
      </p:sp>
      <p:sp>
        <p:nvSpPr>
          <p:cNvPr id="187" name="object 188"/>
          <p:cNvSpPr txBox="1"/>
          <p:nvPr/>
        </p:nvSpPr>
        <p:spPr>
          <a:xfrm>
            <a:off x="4516621" y="1465503"/>
            <a:ext cx="199396" cy="224714"/>
          </a:xfrm>
          <a:prstGeom prst="rect">
            <a:avLst/>
          </a:prstGeom>
        </p:spPr>
        <p:txBody>
          <a:bodyPr vert="horz" wrap="square" lIns="0" tIns="0" rIns="0" bIns="0" rtlCol="0">
            <a:spAutoFit/>
          </a:bodyPr>
          <a:lstStyle/>
          <a:p>
            <a:pPr marL="12700">
              <a:lnSpc>
                <a:spcPct val="100000"/>
              </a:lnSpc>
            </a:pPr>
            <a:r>
              <a:rPr sz="1000" b="1" spc="5" dirty="0">
                <a:latin typeface="Arial"/>
                <a:cs typeface="Arial"/>
              </a:rPr>
              <a:t>in</a:t>
            </a:r>
            <a:endParaRPr sz="1000" dirty="0">
              <a:latin typeface="Arial"/>
              <a:cs typeface="Arial"/>
            </a:endParaRPr>
          </a:p>
        </p:txBody>
      </p:sp>
      <p:sp>
        <p:nvSpPr>
          <p:cNvPr id="188" name="object 189"/>
          <p:cNvSpPr txBox="1"/>
          <p:nvPr/>
        </p:nvSpPr>
        <p:spPr>
          <a:xfrm>
            <a:off x="4676107" y="1377077"/>
            <a:ext cx="1120029" cy="286152"/>
          </a:xfrm>
          <a:prstGeom prst="rect">
            <a:avLst/>
          </a:prstGeom>
        </p:spPr>
        <p:txBody>
          <a:bodyPr vert="horz" wrap="square" lIns="0" tIns="0" rIns="0" bIns="0" rtlCol="0">
            <a:spAutoFit/>
          </a:bodyPr>
          <a:lstStyle/>
          <a:p>
            <a:pPr marL="12700">
              <a:lnSpc>
                <a:spcPct val="100000"/>
              </a:lnSpc>
            </a:pPr>
            <a:r>
              <a:rPr sz="1300" b="1" spc="5" dirty="0">
                <a:latin typeface="Arial"/>
                <a:cs typeface="Arial"/>
              </a:rPr>
              <a:t>= 125.0 </a:t>
            </a:r>
            <a:r>
              <a:rPr sz="1300" b="1" spc="10" dirty="0">
                <a:latin typeface="Arial"/>
                <a:cs typeface="Arial"/>
              </a:rPr>
              <a:t>W</a:t>
            </a:r>
            <a:endParaRPr sz="1300" dirty="0">
              <a:latin typeface="Arial"/>
              <a:cs typeface="Arial"/>
            </a:endParaRPr>
          </a:p>
        </p:txBody>
      </p:sp>
      <p:sp>
        <p:nvSpPr>
          <p:cNvPr id="190" name="object 191"/>
          <p:cNvSpPr/>
          <p:nvPr/>
        </p:nvSpPr>
        <p:spPr>
          <a:xfrm>
            <a:off x="388446" y="1376887"/>
            <a:ext cx="7577299" cy="4946961"/>
          </a:xfrm>
          <a:custGeom>
            <a:avLst/>
            <a:gdLst/>
            <a:ahLst/>
            <a:cxnLst/>
            <a:rect l="l" t="t" r="r" b="b"/>
            <a:pathLst>
              <a:path w="5357045" h="3732452">
                <a:moveTo>
                  <a:pt x="0" y="0"/>
                </a:moveTo>
                <a:lnTo>
                  <a:pt x="5357045" y="0"/>
                </a:lnTo>
                <a:lnTo>
                  <a:pt x="5357045" y="3732452"/>
                </a:lnTo>
                <a:lnTo>
                  <a:pt x="0" y="3732452"/>
                </a:lnTo>
                <a:lnTo>
                  <a:pt x="0" y="0"/>
                </a:lnTo>
                <a:close/>
              </a:path>
            </a:pathLst>
          </a:custGeom>
          <a:ln w="10282">
            <a:solidFill>
              <a:srgbClr val="000000"/>
            </a:solidFill>
          </a:ln>
        </p:spPr>
        <p:txBody>
          <a:bodyPr wrap="square" lIns="0" tIns="0" rIns="0" bIns="0" rtlCol="0">
            <a:spAutoFit/>
          </a:bodyPr>
          <a:lstStyle/>
          <a:p>
            <a:endParaRPr/>
          </a:p>
        </p:txBody>
      </p:sp>
      <p:sp>
        <p:nvSpPr>
          <p:cNvPr id="191" name="object 193"/>
          <p:cNvSpPr txBox="1"/>
          <p:nvPr/>
        </p:nvSpPr>
        <p:spPr>
          <a:xfrm>
            <a:off x="6800444" y="6103592"/>
            <a:ext cx="1587980" cy="277736"/>
          </a:xfrm>
          <a:prstGeom prst="rect">
            <a:avLst/>
          </a:prstGeom>
        </p:spPr>
        <p:txBody>
          <a:bodyPr vert="horz" wrap="square" lIns="0" tIns="0" rIns="0" bIns="0" rtlCol="0">
            <a:spAutoFit/>
          </a:bodyPr>
          <a:lstStyle/>
          <a:p>
            <a:pPr marL="12700">
              <a:lnSpc>
                <a:spcPct val="100000"/>
              </a:lnSpc>
            </a:pPr>
            <a:r>
              <a:rPr sz="1300" spc="-10" dirty="0">
                <a:solidFill>
                  <a:srgbClr val="7F7F7F"/>
                </a:solidFill>
                <a:latin typeface="Arial"/>
                <a:cs typeface="Arial"/>
              </a:rPr>
              <a:t>LIGO-T070247</a:t>
            </a:r>
            <a:endParaRPr sz="1300" dirty="0">
              <a:latin typeface="Arial"/>
              <a:cs typeface="Arial"/>
            </a:endParaRPr>
          </a:p>
        </p:txBody>
      </p:sp>
      <p:pic>
        <p:nvPicPr>
          <p:cNvPr id="193" name="Picture 4"/>
          <p:cNvPicPr>
            <a:picLocks noChangeAspect="1" noChangeArrowheads="1"/>
          </p:cNvPicPr>
          <p:nvPr/>
        </p:nvPicPr>
        <p:blipFill>
          <a:blip r:embed="rId5" cstate="print"/>
          <a:srcRect/>
          <a:stretch>
            <a:fillRect/>
          </a:stretch>
        </p:blipFill>
        <p:spPr bwMode="auto">
          <a:xfrm>
            <a:off x="8100395" y="44624"/>
            <a:ext cx="1016000" cy="1125538"/>
          </a:xfrm>
          <a:prstGeom prst="rect">
            <a:avLst/>
          </a:prstGeom>
          <a:noFill/>
          <a:ln w="9525">
            <a:noFill/>
            <a:round/>
            <a:headEnd/>
            <a:tailEnd/>
          </a:ln>
          <a:effectLst/>
        </p:spPr>
      </p:pic>
      <p:sp>
        <p:nvSpPr>
          <p:cNvPr id="199" name="Rechteck 198"/>
          <p:cNvSpPr/>
          <p:nvPr/>
        </p:nvSpPr>
        <p:spPr>
          <a:xfrm>
            <a:off x="2915815" y="1857524"/>
            <a:ext cx="1682117" cy="3906714"/>
          </a:xfrm>
          <a:prstGeom prst="rect">
            <a:avLst/>
          </a:prstGeom>
          <a:solidFill>
            <a:srgbClr val="B4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412" y="1930978"/>
            <a:ext cx="2681902" cy="181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281295" y="938340"/>
            <a:ext cx="6200031" cy="369332"/>
          </a:xfrm>
          <a:prstGeom prst="rect">
            <a:avLst/>
          </a:prstGeom>
          <a:noFill/>
        </p:spPr>
        <p:txBody>
          <a:bodyPr wrap="none" rtlCol="0">
            <a:spAutoFit/>
          </a:bodyPr>
          <a:lstStyle/>
          <a:p>
            <a:r>
              <a:rPr lang="de-DE" dirty="0" err="1" smtClean="0"/>
              <a:t>Shot</a:t>
            </a:r>
            <a:r>
              <a:rPr lang="de-DE" dirty="0" smtClean="0"/>
              <a:t> </a:t>
            </a:r>
            <a:r>
              <a:rPr lang="de-DE" dirty="0"/>
              <a:t>N</a:t>
            </a:r>
            <a:r>
              <a:rPr lang="de-DE" dirty="0" smtClean="0"/>
              <a:t>oise (high power) </a:t>
            </a:r>
            <a:r>
              <a:rPr lang="de-DE" dirty="0" err="1" smtClean="0"/>
              <a:t>and</a:t>
            </a:r>
            <a:r>
              <a:rPr lang="de-DE" dirty="0" smtClean="0"/>
              <a:t> Thermal Noise (</a:t>
            </a:r>
            <a:r>
              <a:rPr lang="de-DE" dirty="0" err="1" smtClean="0"/>
              <a:t>low</a:t>
            </a:r>
            <a:r>
              <a:rPr lang="de-DE" dirty="0" smtClean="0"/>
              <a:t> </a:t>
            </a:r>
            <a:r>
              <a:rPr lang="de-DE" dirty="0" err="1"/>
              <a:t>t</a:t>
            </a:r>
            <a:r>
              <a:rPr lang="de-DE" dirty="0" err="1" smtClean="0"/>
              <a:t>emperature</a:t>
            </a:r>
            <a:r>
              <a:rPr lang="de-DE" dirty="0" smtClean="0"/>
              <a:t>)</a:t>
            </a:r>
            <a:endParaRPr lang="de-DE" dirty="0"/>
          </a:p>
        </p:txBody>
      </p:sp>
    </p:spTree>
    <p:extLst>
      <p:ext uri="{BB962C8B-B14F-4D97-AF65-F5344CB8AC3E}">
        <p14:creationId xmlns:p14="http://schemas.microsoft.com/office/powerpoint/2010/main" val="35110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1304" y="21516"/>
            <a:ext cx="6314201" cy="841248"/>
          </a:xfrm>
        </p:spPr>
        <p:txBody>
          <a:bodyPr/>
          <a:lstStyle/>
          <a:p>
            <a:r>
              <a:rPr lang="de-DE" dirty="0" smtClean="0"/>
              <a:t>Mid- </a:t>
            </a:r>
            <a:r>
              <a:rPr lang="de-DE" dirty="0" err="1" smtClean="0"/>
              <a:t>and</a:t>
            </a:r>
            <a:r>
              <a:rPr lang="de-DE" dirty="0" smtClean="0"/>
              <a:t> High </a:t>
            </a:r>
            <a:r>
              <a:rPr lang="de-DE" dirty="0" err="1" smtClean="0"/>
              <a:t>frequencies</a:t>
            </a:r>
            <a:endParaRPr lang="de-DE" dirty="0"/>
          </a:p>
        </p:txBody>
      </p:sp>
      <p:sp>
        <p:nvSpPr>
          <p:cNvPr id="3" name="Textfeld 2"/>
          <p:cNvSpPr txBox="1"/>
          <p:nvPr/>
        </p:nvSpPr>
        <p:spPr>
          <a:xfrm>
            <a:off x="1253616" y="1168657"/>
            <a:ext cx="3680879" cy="707886"/>
          </a:xfrm>
          <a:prstGeom prst="rect">
            <a:avLst/>
          </a:prstGeom>
          <a:noFill/>
        </p:spPr>
        <p:txBody>
          <a:bodyPr wrap="none" rtlCol="0">
            <a:spAutoFit/>
          </a:bodyPr>
          <a:lstStyle/>
          <a:p>
            <a:r>
              <a:rPr lang="de-DE" sz="2000" dirty="0" smtClean="0">
                <a:solidFill>
                  <a:srgbClr val="C00000"/>
                </a:solidFill>
                <a:latin typeface="+mj-lt"/>
              </a:rPr>
              <a:t>Need </a:t>
            </a:r>
            <a:r>
              <a:rPr lang="de-DE" sz="2000" dirty="0">
                <a:solidFill>
                  <a:srgbClr val="C00000"/>
                </a:solidFill>
                <a:latin typeface="+mj-lt"/>
              </a:rPr>
              <a:t>H</a:t>
            </a:r>
            <a:r>
              <a:rPr lang="de-DE" sz="2000" dirty="0" smtClean="0">
                <a:solidFill>
                  <a:srgbClr val="C00000"/>
                </a:solidFill>
                <a:latin typeface="+mj-lt"/>
              </a:rPr>
              <a:t>igh Power </a:t>
            </a:r>
            <a:r>
              <a:rPr lang="de-DE" sz="2000" dirty="0" err="1" smtClean="0">
                <a:solidFill>
                  <a:srgbClr val="C00000"/>
                </a:solidFill>
                <a:latin typeface="+mj-lt"/>
              </a:rPr>
              <a:t>for</a:t>
            </a:r>
            <a:r>
              <a:rPr lang="de-DE" sz="2000" dirty="0" smtClean="0">
                <a:solidFill>
                  <a:srgbClr val="C00000"/>
                </a:solidFill>
                <a:latin typeface="+mj-lt"/>
              </a:rPr>
              <a:t> </a:t>
            </a:r>
            <a:r>
              <a:rPr lang="de-DE" sz="2000" b="1" dirty="0" err="1">
                <a:solidFill>
                  <a:srgbClr val="C00000"/>
                </a:solidFill>
                <a:latin typeface="+mj-lt"/>
              </a:rPr>
              <a:t>S</a:t>
            </a:r>
            <a:r>
              <a:rPr lang="de-DE" sz="2000" b="1" dirty="0" err="1" smtClean="0">
                <a:solidFill>
                  <a:srgbClr val="C00000"/>
                </a:solidFill>
                <a:latin typeface="+mj-lt"/>
              </a:rPr>
              <a:t>hot</a:t>
            </a:r>
            <a:r>
              <a:rPr lang="de-DE" sz="2000" b="1" dirty="0" smtClean="0">
                <a:solidFill>
                  <a:srgbClr val="C00000"/>
                </a:solidFill>
                <a:latin typeface="+mj-lt"/>
              </a:rPr>
              <a:t> Noise</a:t>
            </a:r>
          </a:p>
          <a:p>
            <a:r>
              <a:rPr lang="de-DE" sz="2000" dirty="0" smtClean="0">
                <a:solidFill>
                  <a:srgbClr val="C00000"/>
                </a:solidFill>
                <a:latin typeface="+mj-lt"/>
              </a:rPr>
              <a:t>3MW</a:t>
            </a:r>
          </a:p>
        </p:txBody>
      </p:sp>
      <p:sp>
        <p:nvSpPr>
          <p:cNvPr id="4" name="Rechteck 3"/>
          <p:cNvSpPr/>
          <p:nvPr/>
        </p:nvSpPr>
        <p:spPr>
          <a:xfrm>
            <a:off x="4290898" y="5034306"/>
            <a:ext cx="4033027" cy="707886"/>
          </a:xfrm>
          <a:prstGeom prst="rect">
            <a:avLst/>
          </a:prstGeom>
        </p:spPr>
        <p:txBody>
          <a:bodyPr wrap="none">
            <a:spAutoFit/>
          </a:bodyPr>
          <a:lstStyle/>
          <a:p>
            <a:r>
              <a:rPr lang="de-DE" sz="2000" dirty="0">
                <a:solidFill>
                  <a:srgbClr val="0070C0"/>
                </a:solidFill>
                <a:latin typeface="+mj-lt"/>
              </a:rPr>
              <a:t>Need </a:t>
            </a:r>
            <a:r>
              <a:rPr lang="de-DE" sz="2000" dirty="0" err="1">
                <a:solidFill>
                  <a:srgbClr val="0070C0"/>
                </a:solidFill>
                <a:latin typeface="+mj-lt"/>
              </a:rPr>
              <a:t>Cryogenics</a:t>
            </a:r>
            <a:r>
              <a:rPr lang="de-DE" sz="2000" dirty="0">
                <a:solidFill>
                  <a:srgbClr val="0070C0"/>
                </a:solidFill>
                <a:latin typeface="+mj-lt"/>
              </a:rPr>
              <a:t> </a:t>
            </a:r>
            <a:r>
              <a:rPr lang="de-DE" sz="2000" dirty="0" err="1">
                <a:solidFill>
                  <a:srgbClr val="0070C0"/>
                </a:solidFill>
                <a:latin typeface="+mj-lt"/>
              </a:rPr>
              <a:t>for</a:t>
            </a:r>
            <a:r>
              <a:rPr lang="de-DE" sz="2000" dirty="0">
                <a:solidFill>
                  <a:srgbClr val="0070C0"/>
                </a:solidFill>
                <a:latin typeface="+mj-lt"/>
              </a:rPr>
              <a:t> </a:t>
            </a:r>
            <a:r>
              <a:rPr lang="de-DE" sz="2000" b="1" dirty="0">
                <a:solidFill>
                  <a:srgbClr val="0070C0"/>
                </a:solidFill>
                <a:latin typeface="+mj-lt"/>
              </a:rPr>
              <a:t>Thermal </a:t>
            </a:r>
            <a:r>
              <a:rPr lang="de-DE" sz="2000" b="1" dirty="0" smtClean="0">
                <a:solidFill>
                  <a:srgbClr val="0070C0"/>
                </a:solidFill>
                <a:latin typeface="+mj-lt"/>
              </a:rPr>
              <a:t>Noise</a:t>
            </a:r>
          </a:p>
          <a:p>
            <a:r>
              <a:rPr lang="de-DE" sz="2000" dirty="0" smtClean="0">
                <a:solidFill>
                  <a:srgbClr val="0070C0"/>
                </a:solidFill>
                <a:latin typeface="+mj-lt"/>
              </a:rPr>
              <a:t>10K</a:t>
            </a:r>
            <a:endParaRPr lang="de-DE" sz="2000" dirty="0">
              <a:solidFill>
                <a:srgbClr val="0070C0"/>
              </a:solidFill>
              <a:latin typeface="+mj-lt"/>
            </a:endParaRPr>
          </a:p>
        </p:txBody>
      </p:sp>
      <p:sp>
        <p:nvSpPr>
          <p:cNvPr id="5" name="Rechteck 4"/>
          <p:cNvSpPr/>
          <p:nvPr/>
        </p:nvSpPr>
        <p:spPr>
          <a:xfrm rot="16200000">
            <a:off x="6998017" y="2502142"/>
            <a:ext cx="1602170" cy="276999"/>
          </a:xfrm>
          <a:prstGeom prst="rect">
            <a:avLst/>
          </a:prstGeom>
        </p:spPr>
        <p:txBody>
          <a:bodyPr wrap="none">
            <a:spAutoFit/>
          </a:bodyPr>
          <a:lstStyle/>
          <a:p>
            <a:r>
              <a:rPr lang="de-DE" sz="1200" dirty="0"/>
              <a:t>jgindo.wordpress.com</a:t>
            </a:r>
          </a:p>
        </p:txBody>
      </p:sp>
      <p:pic>
        <p:nvPicPr>
          <p:cNvPr id="9218" name="Picture 2" descr="http://thebrewster.files.wordpress.com/2009/01/051215_laser_100x90.jpg?w=1182&amp;h=10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122" y="1118530"/>
            <a:ext cx="2558779" cy="2323197"/>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rot="16200000">
            <a:off x="435970" y="5294848"/>
            <a:ext cx="2131033" cy="276999"/>
          </a:xfrm>
          <a:prstGeom prst="rect">
            <a:avLst/>
          </a:prstGeom>
        </p:spPr>
        <p:txBody>
          <a:bodyPr wrap="none">
            <a:spAutoFit/>
          </a:bodyPr>
          <a:lstStyle/>
          <a:p>
            <a:r>
              <a:rPr lang="de-DE" sz="1200" dirty="0"/>
              <a:t>http://s658.photobucket.com</a:t>
            </a:r>
          </a:p>
        </p:txBody>
      </p:sp>
      <p:pic>
        <p:nvPicPr>
          <p:cNvPr id="9220" name="Picture 4" descr=" photo download_0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178" y="2864927"/>
            <a:ext cx="2554469" cy="354787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images.wikia.com/acdc/de/images/c/c9/ACDC_Blitz.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05201">
            <a:off x="4251089" y="2325187"/>
            <a:ext cx="866657" cy="170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946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3652" y="-110149"/>
            <a:ext cx="6643449" cy="838200"/>
          </a:xfrm>
        </p:spPr>
        <p:txBody>
          <a:bodyPr/>
          <a:lstStyle/>
          <a:p>
            <a:r>
              <a:rPr lang="de-DE" dirty="0" smtClean="0"/>
              <a:t>ET Xylophone </a:t>
            </a:r>
            <a:r>
              <a:rPr lang="de-DE" dirty="0" err="1" smtClean="0"/>
              <a:t>STrategy</a:t>
            </a:r>
            <a:endParaRPr lang="de-DE" dirty="0"/>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6790" y="2152609"/>
            <a:ext cx="7322820" cy="448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pic>
        <p:nvPicPr>
          <p:cNvPr id="6" name="Immagine 26" descr="ET-new-logo.png"/>
          <p:cNvPicPr>
            <a:picLocks noChangeAspect="1"/>
          </p:cNvPicPr>
          <p:nvPr/>
        </p:nvPicPr>
        <p:blipFill>
          <a:blip r:embed="rId4" cstate="print"/>
          <a:stretch>
            <a:fillRect/>
          </a:stretch>
        </p:blipFill>
        <p:spPr>
          <a:xfrm>
            <a:off x="0" y="0"/>
            <a:ext cx="2304256" cy="744295"/>
          </a:xfrm>
          <a:prstGeom prst="rect">
            <a:avLst/>
          </a:prstGeom>
        </p:spPr>
      </p:pic>
      <p:sp>
        <p:nvSpPr>
          <p:cNvPr id="3" name="Textfeld 2"/>
          <p:cNvSpPr txBox="1"/>
          <p:nvPr/>
        </p:nvSpPr>
        <p:spPr>
          <a:xfrm>
            <a:off x="1807284" y="1760475"/>
            <a:ext cx="2390398" cy="369332"/>
          </a:xfrm>
          <a:prstGeom prst="rect">
            <a:avLst/>
          </a:prstGeom>
          <a:noFill/>
        </p:spPr>
        <p:txBody>
          <a:bodyPr wrap="none" rtlCol="0">
            <a:spAutoFit/>
          </a:bodyPr>
          <a:lstStyle/>
          <a:p>
            <a:r>
              <a:rPr lang="de-DE" dirty="0" smtClean="0">
                <a:solidFill>
                  <a:srgbClr val="0070C0"/>
                </a:solidFill>
                <a:latin typeface="+mj-lt"/>
              </a:rPr>
              <a:t>10K,  18kW, 1550nm</a:t>
            </a:r>
            <a:endParaRPr lang="de-DE" dirty="0">
              <a:solidFill>
                <a:srgbClr val="0070C0"/>
              </a:solidFill>
              <a:latin typeface="+mj-lt"/>
            </a:endParaRPr>
          </a:p>
        </p:txBody>
      </p:sp>
      <p:sp>
        <p:nvSpPr>
          <p:cNvPr id="7" name="Textfeld 6"/>
          <p:cNvSpPr txBox="1"/>
          <p:nvPr/>
        </p:nvSpPr>
        <p:spPr>
          <a:xfrm>
            <a:off x="5251515" y="1749717"/>
            <a:ext cx="2390783" cy="369332"/>
          </a:xfrm>
          <a:prstGeom prst="rect">
            <a:avLst/>
          </a:prstGeom>
          <a:noFill/>
        </p:spPr>
        <p:txBody>
          <a:bodyPr wrap="none" rtlCol="0">
            <a:spAutoFit/>
          </a:bodyPr>
          <a:lstStyle/>
          <a:p>
            <a:r>
              <a:rPr lang="de-DE" dirty="0" smtClean="0">
                <a:solidFill>
                  <a:srgbClr val="C00000"/>
                </a:solidFill>
                <a:latin typeface="+mj-lt"/>
              </a:rPr>
              <a:t>300K,  3MW, 1064nm</a:t>
            </a:r>
            <a:endParaRPr lang="de-DE" dirty="0">
              <a:solidFill>
                <a:srgbClr val="C00000"/>
              </a:solidFill>
              <a:latin typeface="+mj-lt"/>
            </a:endParaRPr>
          </a:p>
        </p:txBody>
      </p:sp>
      <p:sp>
        <p:nvSpPr>
          <p:cNvPr id="8" name="Textfeld 7"/>
          <p:cNvSpPr txBox="1"/>
          <p:nvPr/>
        </p:nvSpPr>
        <p:spPr>
          <a:xfrm>
            <a:off x="2073499" y="858523"/>
            <a:ext cx="5246949" cy="369332"/>
          </a:xfrm>
          <a:prstGeom prst="rect">
            <a:avLst/>
          </a:prstGeom>
          <a:noFill/>
        </p:spPr>
        <p:txBody>
          <a:bodyPr wrap="none" rtlCol="0">
            <a:spAutoFit/>
          </a:bodyPr>
          <a:lstStyle/>
          <a:p>
            <a:r>
              <a:rPr lang="de-DE" dirty="0" smtClean="0"/>
              <a:t>Split </a:t>
            </a:r>
            <a:r>
              <a:rPr lang="de-DE" dirty="0" err="1" smtClean="0"/>
              <a:t>detector</a:t>
            </a:r>
            <a:r>
              <a:rPr lang="de-DE" dirty="0" smtClean="0"/>
              <a:t> </a:t>
            </a:r>
            <a:r>
              <a:rPr lang="de-DE" dirty="0" err="1" smtClean="0"/>
              <a:t>into</a:t>
            </a:r>
            <a:r>
              <a:rPr lang="de-DE" dirty="0" smtClean="0"/>
              <a:t> </a:t>
            </a:r>
            <a:r>
              <a:rPr lang="de-DE" dirty="0" err="1" smtClean="0"/>
              <a:t>two</a:t>
            </a:r>
            <a:r>
              <a:rPr lang="de-DE" dirty="0" smtClean="0"/>
              <a:t> </a:t>
            </a:r>
            <a:r>
              <a:rPr lang="de-DE" dirty="0" err="1" smtClean="0"/>
              <a:t>interferometers</a:t>
            </a:r>
            <a:r>
              <a:rPr lang="de-DE" dirty="0" smtClean="0"/>
              <a:t> </a:t>
            </a:r>
            <a:r>
              <a:rPr lang="de-DE" dirty="0" err="1" smtClean="0"/>
              <a:t>optimised</a:t>
            </a:r>
            <a:r>
              <a:rPr lang="de-DE" dirty="0" smtClean="0"/>
              <a:t> </a:t>
            </a:r>
            <a:r>
              <a:rPr lang="de-DE" dirty="0" err="1" smtClean="0"/>
              <a:t>for</a:t>
            </a:r>
            <a:r>
              <a:rPr lang="de-DE" dirty="0" smtClean="0"/>
              <a:t> </a:t>
            </a:r>
          </a:p>
        </p:txBody>
      </p:sp>
      <p:sp>
        <p:nvSpPr>
          <p:cNvPr id="9" name="Rechteck 8"/>
          <p:cNvSpPr/>
          <p:nvPr/>
        </p:nvSpPr>
        <p:spPr>
          <a:xfrm>
            <a:off x="2059555" y="1220547"/>
            <a:ext cx="1811393" cy="369332"/>
          </a:xfrm>
          <a:prstGeom prst="rect">
            <a:avLst/>
          </a:prstGeom>
        </p:spPr>
        <p:txBody>
          <a:bodyPr wrap="none">
            <a:spAutoFit/>
          </a:bodyPr>
          <a:lstStyle/>
          <a:p>
            <a:r>
              <a:rPr lang="de-DE" b="1" dirty="0">
                <a:solidFill>
                  <a:srgbClr val="0070C0"/>
                </a:solidFill>
              </a:rPr>
              <a:t>Low </a:t>
            </a:r>
            <a:r>
              <a:rPr lang="de-DE" b="1" dirty="0" err="1" smtClean="0">
                <a:solidFill>
                  <a:srgbClr val="0070C0"/>
                </a:solidFill>
              </a:rPr>
              <a:t>Frequencies</a:t>
            </a:r>
            <a:endParaRPr lang="de-DE" b="1" dirty="0">
              <a:solidFill>
                <a:srgbClr val="0070C0"/>
              </a:solidFill>
            </a:endParaRPr>
          </a:p>
        </p:txBody>
      </p:sp>
      <p:sp>
        <p:nvSpPr>
          <p:cNvPr id="10" name="Rechteck 9"/>
          <p:cNvSpPr/>
          <p:nvPr/>
        </p:nvSpPr>
        <p:spPr>
          <a:xfrm>
            <a:off x="4397262" y="1220547"/>
            <a:ext cx="556563" cy="369332"/>
          </a:xfrm>
          <a:prstGeom prst="rect">
            <a:avLst/>
          </a:prstGeom>
        </p:spPr>
        <p:txBody>
          <a:bodyPr wrap="none">
            <a:spAutoFit/>
          </a:bodyPr>
          <a:lstStyle/>
          <a:p>
            <a:r>
              <a:rPr lang="de-DE" dirty="0" err="1" smtClean="0"/>
              <a:t>and</a:t>
            </a:r>
            <a:endParaRPr lang="de-DE" dirty="0"/>
          </a:p>
        </p:txBody>
      </p:sp>
      <p:sp>
        <p:nvSpPr>
          <p:cNvPr id="11" name="Rechteck 10"/>
          <p:cNvSpPr/>
          <p:nvPr/>
        </p:nvSpPr>
        <p:spPr>
          <a:xfrm>
            <a:off x="5489709" y="1220547"/>
            <a:ext cx="1867306" cy="369332"/>
          </a:xfrm>
          <a:prstGeom prst="rect">
            <a:avLst/>
          </a:prstGeom>
        </p:spPr>
        <p:txBody>
          <a:bodyPr wrap="none">
            <a:spAutoFit/>
          </a:bodyPr>
          <a:lstStyle/>
          <a:p>
            <a:r>
              <a:rPr lang="de-DE" b="1" dirty="0">
                <a:solidFill>
                  <a:srgbClr val="C00000"/>
                </a:solidFill>
              </a:rPr>
              <a:t>High </a:t>
            </a:r>
            <a:r>
              <a:rPr lang="de-DE" b="1" dirty="0" err="1">
                <a:solidFill>
                  <a:srgbClr val="C00000"/>
                </a:solidFill>
              </a:rPr>
              <a:t>Frequencies</a:t>
            </a:r>
            <a:endParaRPr lang="de-DE" b="1" dirty="0">
              <a:solidFill>
                <a:srgbClr val="C00000"/>
              </a:solidFill>
            </a:endParaRPr>
          </a:p>
        </p:txBody>
      </p:sp>
    </p:spTree>
    <p:extLst>
      <p:ext uri="{BB962C8B-B14F-4D97-AF65-F5344CB8AC3E}">
        <p14:creationId xmlns:p14="http://schemas.microsoft.com/office/powerpoint/2010/main" val="4093029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770053"/>
            <a:ext cx="2514600" cy="288925"/>
          </a:xfrm>
        </p:spPr>
        <p:txBody>
          <a:bodyPr/>
          <a:lstStyle/>
          <a:p>
            <a:pPr>
              <a:defRPr/>
            </a:pPr>
            <a:r>
              <a:rPr lang="en-US" dirty="0" smtClean="0"/>
              <a:t>Slide: Christian </a:t>
            </a:r>
            <a:r>
              <a:rPr lang="en-US" dirty="0" err="1" smtClean="0"/>
              <a:t>Gräf</a:t>
            </a:r>
            <a:r>
              <a:rPr lang="en-US" dirty="0" smtClean="0"/>
              <a:t>, 2013</a:t>
            </a:r>
            <a:endParaRPr lang="en-US" sz="1900" dirty="0"/>
          </a:p>
        </p:txBody>
      </p:sp>
      <p:sp>
        <p:nvSpPr>
          <p:cNvPr id="6" name="Slide Number Placeholder 5"/>
          <p:cNvSpPr>
            <a:spLocks noGrp="1"/>
          </p:cNvSpPr>
          <p:nvPr>
            <p:ph type="sldNum" sz="quarter" idx="12"/>
          </p:nvPr>
        </p:nvSpPr>
        <p:spPr/>
        <p:txBody>
          <a:bodyPr/>
          <a:lstStyle/>
          <a:p>
            <a:r>
              <a:rPr lang="en-GB" smtClean="0"/>
              <a:t>Slide </a:t>
            </a:r>
            <a:fld id="{E71B1E4F-844D-4578-9832-98A86497386C}" type="slidenum">
              <a:rPr lang="en-GB" smtClean="0"/>
              <a:pPr/>
              <a:t>15</a:t>
            </a:fld>
            <a:endParaRPr lang="en-GB"/>
          </a:p>
        </p:txBody>
      </p:sp>
      <p:sp>
        <p:nvSpPr>
          <p:cNvPr id="7" name="Title 6"/>
          <p:cNvSpPr>
            <a:spLocks noGrp="1"/>
          </p:cNvSpPr>
          <p:nvPr>
            <p:ph type="title"/>
          </p:nvPr>
        </p:nvSpPr>
        <p:spPr>
          <a:xfrm>
            <a:off x="2458850" y="196101"/>
            <a:ext cx="6447486" cy="576263"/>
          </a:xfrm>
        </p:spPr>
        <p:txBody>
          <a:bodyPr>
            <a:normAutofit fontScale="90000"/>
          </a:bodyPr>
          <a:lstStyle/>
          <a:p>
            <a:r>
              <a:rPr lang="de-DE" dirty="0" smtClean="0"/>
              <a:t>ET-D Xylophone sensitivity</a:t>
            </a:r>
            <a:endParaRPr lang="en-US" dirty="0"/>
          </a:p>
        </p:txBody>
      </p:sp>
      <p:sp>
        <p:nvSpPr>
          <p:cNvPr id="8" name="Title 1"/>
          <p:cNvSpPr txBox="1">
            <a:spLocks/>
          </p:cNvSpPr>
          <p:nvPr/>
        </p:nvSpPr>
        <p:spPr bwMode="auto">
          <a:xfrm>
            <a:off x="2391508" y="1341710"/>
            <a:ext cx="4572000" cy="719138"/>
          </a:xfrm>
          <a:prstGeom prst="rect">
            <a:avLst/>
          </a:prstGeom>
          <a:noFill/>
          <a:ln w="9525">
            <a:noFill/>
            <a:miter lim="800000"/>
            <a:headEnd/>
            <a:tailEnd/>
          </a:ln>
        </p:spPr>
        <p:txBody>
          <a:bodyPr vert="horz" wrap="square" lIns="95780" tIns="47889" rIns="95780" bIns="47889" numCol="1" anchor="ctr" anchorCtr="0" compatLnSpc="1">
            <a:prstTxWarp prst="textNoShape">
              <a:avLst/>
            </a:prstTxWarp>
          </a:bodyPr>
          <a:lstStyle/>
          <a:p>
            <a:pPr marL="0" marR="0" lvl="0" indent="0" algn="ctr" defTabSz="95885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alibri" pitchFamily="34" charset="0"/>
                <a:ea typeface="ＭＳ Ｐゴシック" charset="-128"/>
                <a:cs typeface="Calibri" pitchFamily="34" charset="0"/>
              </a:rPr>
              <a:t>Combining the two interferometers</a:t>
            </a:r>
          </a:p>
        </p:txBody>
      </p:sp>
      <p:pic>
        <p:nvPicPr>
          <p:cNvPr id="9" name="Picture 8"/>
          <p:cNvPicPr>
            <a:picLocks noChangeAspect="1"/>
          </p:cNvPicPr>
          <p:nvPr/>
        </p:nvPicPr>
        <p:blipFill>
          <a:blip r:embed="rId2"/>
          <a:srcRect/>
          <a:stretch>
            <a:fillRect/>
          </a:stretch>
        </p:blipFill>
        <p:spPr bwMode="auto">
          <a:xfrm>
            <a:off x="2332892" y="3089275"/>
            <a:ext cx="4876800" cy="3168650"/>
          </a:xfrm>
          <a:prstGeom prst="rect">
            <a:avLst/>
          </a:prstGeom>
          <a:noFill/>
          <a:ln w="9525">
            <a:solidFill>
              <a:srgbClr val="000000"/>
            </a:solidFill>
            <a:miter lim="800000"/>
            <a:headEnd/>
            <a:tailEnd/>
          </a:ln>
          <a:effectLst>
            <a:outerShdw dist="38100" dir="2700000" rotWithShape="0">
              <a:srgbClr val="808080">
                <a:alpha val="42999"/>
              </a:srgbClr>
            </a:outerShdw>
          </a:effectLst>
        </p:spPr>
      </p:pic>
      <p:pic>
        <p:nvPicPr>
          <p:cNvPr id="10" name="Picture 9"/>
          <p:cNvPicPr>
            <a:picLocks noChangeAspect="1"/>
          </p:cNvPicPr>
          <p:nvPr/>
        </p:nvPicPr>
        <p:blipFill>
          <a:blip r:embed="rId3"/>
          <a:srcRect/>
          <a:stretch>
            <a:fillRect/>
          </a:stretch>
        </p:blipFill>
        <p:spPr bwMode="auto">
          <a:xfrm>
            <a:off x="400051" y="1178124"/>
            <a:ext cx="2577611" cy="1674813"/>
          </a:xfrm>
          <a:prstGeom prst="rect">
            <a:avLst/>
          </a:prstGeom>
          <a:noFill/>
          <a:ln w="9525">
            <a:solidFill>
              <a:srgbClr val="000000"/>
            </a:solidFill>
            <a:miter lim="800000"/>
            <a:headEnd/>
            <a:tailEnd/>
          </a:ln>
          <a:effectLst>
            <a:outerShdw dist="38100" dir="2700000" rotWithShape="0">
              <a:srgbClr val="808080">
                <a:alpha val="42999"/>
              </a:srgbClr>
            </a:outerShdw>
          </a:effectLst>
        </p:spPr>
      </p:pic>
      <p:pic>
        <p:nvPicPr>
          <p:cNvPr id="11" name="Picture 10"/>
          <p:cNvPicPr>
            <a:picLocks noChangeAspect="1"/>
          </p:cNvPicPr>
          <p:nvPr/>
        </p:nvPicPr>
        <p:blipFill>
          <a:blip r:embed="rId4"/>
          <a:srcRect/>
          <a:stretch>
            <a:fillRect/>
          </a:stretch>
        </p:blipFill>
        <p:spPr bwMode="auto">
          <a:xfrm>
            <a:off x="6260123" y="1165424"/>
            <a:ext cx="2596662" cy="1687513"/>
          </a:xfrm>
          <a:prstGeom prst="rect">
            <a:avLst/>
          </a:prstGeom>
          <a:noFill/>
          <a:ln w="12700">
            <a:solidFill>
              <a:schemeClr val="tx1"/>
            </a:solidFill>
            <a:miter lim="800000"/>
            <a:headEnd/>
            <a:tailEnd/>
          </a:ln>
          <a:effectLst>
            <a:outerShdw dist="38100" dir="2700000" rotWithShape="0">
              <a:srgbClr val="808080">
                <a:alpha val="42999"/>
              </a:srgbClr>
            </a:outerShdw>
          </a:effectLst>
        </p:spPr>
      </p:pic>
      <p:sp>
        <p:nvSpPr>
          <p:cNvPr id="12" name="Right Arrow 11"/>
          <p:cNvSpPr>
            <a:spLocks noChangeArrowheads="1"/>
          </p:cNvSpPr>
          <p:nvPr/>
        </p:nvSpPr>
        <p:spPr bwMode="auto">
          <a:xfrm rot="2947095">
            <a:off x="2212242" y="2564423"/>
            <a:ext cx="1003300" cy="586154"/>
          </a:xfrm>
          <a:prstGeom prst="rightArrow">
            <a:avLst>
              <a:gd name="adj1" fmla="val 50000"/>
              <a:gd name="adj2" fmla="val 49997"/>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Verdana" charset="0"/>
            </a:endParaRPr>
          </a:p>
        </p:txBody>
      </p:sp>
      <p:sp>
        <p:nvSpPr>
          <p:cNvPr id="13" name="Right Arrow 12"/>
          <p:cNvSpPr>
            <a:spLocks noChangeArrowheads="1"/>
          </p:cNvSpPr>
          <p:nvPr/>
        </p:nvSpPr>
        <p:spPr bwMode="auto">
          <a:xfrm rot="7415885">
            <a:off x="6221535" y="2564423"/>
            <a:ext cx="1003300" cy="586154"/>
          </a:xfrm>
          <a:prstGeom prst="rightArrow">
            <a:avLst>
              <a:gd name="adj1" fmla="val 50000"/>
              <a:gd name="adj2" fmla="val 49997"/>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Verdana" charset="0"/>
            </a:endParaRPr>
          </a:p>
        </p:txBody>
      </p:sp>
      <p:sp>
        <p:nvSpPr>
          <p:cNvPr id="14" name="TextBox 13"/>
          <p:cNvSpPr txBox="1"/>
          <p:nvPr/>
        </p:nvSpPr>
        <p:spPr>
          <a:xfrm>
            <a:off x="3071447" y="2550047"/>
            <a:ext cx="911147" cy="369332"/>
          </a:xfrm>
          <a:prstGeom prst="rect">
            <a:avLst/>
          </a:prstGeom>
          <a:noFill/>
        </p:spPr>
        <p:txBody>
          <a:bodyPr wrap="none">
            <a:spAutoFit/>
          </a:bodyPr>
          <a:lstStyle/>
          <a:p>
            <a:r>
              <a:rPr lang="en-US" b="1" dirty="0">
                <a:solidFill>
                  <a:srgbClr val="2D2D8A"/>
                </a:solidFill>
              </a:rPr>
              <a:t>ET-D-LF</a:t>
            </a:r>
          </a:p>
        </p:txBody>
      </p:sp>
      <p:sp>
        <p:nvSpPr>
          <p:cNvPr id="15" name="TextBox 14"/>
          <p:cNvSpPr txBox="1"/>
          <p:nvPr/>
        </p:nvSpPr>
        <p:spPr>
          <a:xfrm>
            <a:off x="4904345" y="2540001"/>
            <a:ext cx="946413" cy="369332"/>
          </a:xfrm>
          <a:prstGeom prst="rect">
            <a:avLst/>
          </a:prstGeom>
          <a:noFill/>
        </p:spPr>
        <p:txBody>
          <a:bodyPr wrap="none">
            <a:spAutoFit/>
          </a:bodyPr>
          <a:lstStyle/>
          <a:p>
            <a:r>
              <a:rPr lang="en-US" b="1" dirty="0">
                <a:solidFill>
                  <a:srgbClr val="2D2D8A"/>
                </a:solidFill>
              </a:rPr>
              <a:t>ET-D-HF</a:t>
            </a:r>
          </a:p>
        </p:txBody>
      </p:sp>
      <p:pic>
        <p:nvPicPr>
          <p:cNvPr id="16" name="Picture 4"/>
          <p:cNvPicPr>
            <a:picLocks noChangeAspect="1" noChangeArrowheads="1"/>
          </p:cNvPicPr>
          <p:nvPr/>
        </p:nvPicPr>
        <p:blipFill>
          <a:blip r:embed="rId5" cstate="print"/>
          <a:srcRect/>
          <a:stretch>
            <a:fillRect/>
          </a:stretch>
        </p:blipFill>
        <p:spPr bwMode="auto">
          <a:xfrm>
            <a:off x="8100395" y="44624"/>
            <a:ext cx="1016000" cy="1125538"/>
          </a:xfrm>
          <a:prstGeom prst="rect">
            <a:avLst/>
          </a:prstGeom>
          <a:noFill/>
          <a:ln w="9525">
            <a:noFill/>
            <a:round/>
            <a:headEnd/>
            <a:tailEnd/>
          </a:ln>
          <a:effectLst/>
        </p:spPr>
      </p:pic>
      <p:pic>
        <p:nvPicPr>
          <p:cNvPr id="17" name="Immagine 26" descr="ET-new-logo.png"/>
          <p:cNvPicPr>
            <a:picLocks noChangeAspect="1"/>
          </p:cNvPicPr>
          <p:nvPr/>
        </p:nvPicPr>
        <p:blipFill>
          <a:blip r:embed="rId6" cstate="print"/>
          <a:stretch>
            <a:fillRect/>
          </a:stretch>
        </p:blipFill>
        <p:spPr>
          <a:xfrm>
            <a:off x="0" y="0"/>
            <a:ext cx="2304256" cy="744295"/>
          </a:xfrm>
          <a:prstGeom prst="rect">
            <a:avLst/>
          </a:prstGeom>
        </p:spPr>
      </p:pic>
    </p:spTree>
    <p:extLst>
      <p:ext uri="{BB962C8B-B14F-4D97-AF65-F5344CB8AC3E}">
        <p14:creationId xmlns:p14="http://schemas.microsoft.com/office/powerpoint/2010/main" val="344095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GB" smtClean="0"/>
              <a:t>Slide </a:t>
            </a:r>
            <a:fld id="{E71B1E4F-844D-4578-9832-98A86497386C}" type="slidenum">
              <a:rPr lang="en-GB" smtClean="0"/>
              <a:pPr/>
              <a:t>16</a:t>
            </a:fld>
            <a:endParaRPr lang="en-GB"/>
          </a:p>
        </p:txBody>
      </p:sp>
      <p:sp>
        <p:nvSpPr>
          <p:cNvPr id="7" name="Title 6"/>
          <p:cNvSpPr>
            <a:spLocks noGrp="1"/>
          </p:cNvSpPr>
          <p:nvPr>
            <p:ph type="title"/>
          </p:nvPr>
        </p:nvSpPr>
        <p:spPr/>
        <p:txBody>
          <a:bodyPr>
            <a:normAutofit fontScale="90000"/>
          </a:bodyPr>
          <a:lstStyle/>
          <a:p>
            <a:r>
              <a:rPr lang="de-DE" dirty="0" smtClean="0"/>
              <a:t>ET-D high frequency detector</a:t>
            </a:r>
            <a:endParaRPr lang="en-US" dirty="0"/>
          </a:p>
        </p:txBody>
      </p:sp>
      <p:pic>
        <p:nvPicPr>
          <p:cNvPr id="8" name="Picture 7"/>
          <p:cNvPicPr>
            <a:picLocks noChangeAspect="1"/>
          </p:cNvPicPr>
          <p:nvPr/>
        </p:nvPicPr>
        <p:blipFill>
          <a:blip r:embed="rId2"/>
          <a:srcRect/>
          <a:stretch>
            <a:fillRect/>
          </a:stretch>
        </p:blipFill>
        <p:spPr bwMode="auto">
          <a:xfrm>
            <a:off x="4290647" y="1524000"/>
            <a:ext cx="4340469" cy="4033838"/>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9" name="Rectangle 3"/>
          <p:cNvSpPr txBox="1">
            <a:spLocks noChangeArrowheads="1"/>
          </p:cNvSpPr>
          <p:nvPr/>
        </p:nvSpPr>
        <p:spPr bwMode="auto">
          <a:xfrm>
            <a:off x="703385" y="1092786"/>
            <a:ext cx="3024554" cy="4800600"/>
          </a:xfrm>
          <a:prstGeom prst="rect">
            <a:avLst/>
          </a:prstGeom>
          <a:noFill/>
          <a:ln w="9525">
            <a:noFill/>
            <a:miter lim="800000"/>
            <a:headEnd/>
            <a:tailEnd/>
          </a:ln>
        </p:spPr>
        <p:txBody>
          <a:bodyPr vert="horz" wrap="square" lIns="95780" tIns="47889" rIns="95780" bIns="47889" numCol="1" anchor="t" anchorCtr="0" compatLnSpc="1">
            <a:prstTxWarp prst="textNoShape">
              <a:avLst/>
            </a:prstTxWarp>
          </a:bodyPr>
          <a:lstStyle/>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E31FE8"/>
                </a:solidFill>
                <a:effectLst/>
                <a:uLnTx/>
                <a:uFillTx/>
                <a:latin typeface="Calibri" pitchFamily="34" charset="0"/>
                <a:ea typeface="ＭＳ Ｐゴシック" charset="-128"/>
                <a:cs typeface="Calibri" pitchFamily="34" charset="0"/>
              </a:rPr>
              <a:t>Quantum noise:</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3MW, tuned Signal-</a:t>
            </a:r>
            <a:r>
              <a:rPr kumimoji="0" lang="en-US" sz="1800" b="0" i="0" u="none" strike="noStrike" kern="0" cap="none" spc="0" normalizeH="0" baseline="0" noProof="0" dirty="0" err="1" smtClean="0">
                <a:ln>
                  <a:noFill/>
                </a:ln>
                <a:solidFill>
                  <a:schemeClr val="tx1"/>
                </a:solidFill>
                <a:effectLst/>
                <a:uLnTx/>
                <a:uFillTx/>
                <a:latin typeface="Calibri" pitchFamily="34" charset="0"/>
                <a:ea typeface="ＭＳ Ｐゴシック" charset="-128"/>
                <a:cs typeface="Calibri" pitchFamily="34" charset="0"/>
              </a:rPr>
              <a:t>Recyling</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10dB Squeezing, 200kg </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fused silica mirrors</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a:t>
            </a: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6666FF"/>
                </a:solidFill>
                <a:effectLst/>
                <a:uLnTx/>
                <a:uFillTx/>
                <a:latin typeface="Calibri" pitchFamily="34" charset="0"/>
                <a:ea typeface="ＭＳ Ｐゴシック" charset="-128"/>
                <a:cs typeface="Calibri" pitchFamily="34" charset="0"/>
              </a:rPr>
              <a:t>Suspension Thermal</a:t>
            </a:r>
            <a:r>
              <a:rPr kumimoji="0" lang="en-US" sz="1800" b="1"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a:t>
            </a:r>
            <a:r>
              <a:rPr kumimoji="0" lang="en-US" sz="1800" b="1" i="0" u="none" strike="noStrike" kern="0" cap="none" spc="0" normalizeH="0" baseline="0" noProof="0" dirty="0" smtClean="0">
                <a:ln>
                  <a:noFill/>
                </a:ln>
                <a:solidFill>
                  <a:srgbClr val="804000"/>
                </a:solidFill>
                <a:effectLst/>
                <a:uLnTx/>
                <a:uFillTx/>
                <a:latin typeface="Calibri" pitchFamily="34" charset="0"/>
                <a:ea typeface="ＭＳ Ｐゴシック" charset="-128"/>
                <a:cs typeface="Calibri" pitchFamily="34" charset="0"/>
              </a:rPr>
              <a:t>and Seismic:</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a:t>
            </a:r>
            <a:r>
              <a:rPr kumimoji="0" lang="en-US" sz="1800" b="0" i="0" u="none" strike="noStrike" kern="0" cap="none" spc="0" normalizeH="0" baseline="0" noProof="0" dirty="0" err="1" smtClean="0">
                <a:ln>
                  <a:noFill/>
                </a:ln>
                <a:solidFill>
                  <a:schemeClr val="tx1"/>
                </a:solidFill>
                <a:effectLst/>
                <a:uLnTx/>
                <a:uFillTx/>
                <a:latin typeface="Calibri" pitchFamily="34" charset="0"/>
                <a:ea typeface="ＭＳ Ｐゴシック" charset="-128"/>
                <a:cs typeface="Calibri" pitchFamily="34" charset="0"/>
              </a:rPr>
              <a:t>Superattenuator</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a:t>
            </a:r>
            <a:r>
              <a:rPr kumimoji="0" lang="en-US" sz="1800" b="0" i="0" u="none" strike="noStrike" kern="0" cap="none" spc="0" normalizeH="0" baseline="0" noProof="0" smtClean="0">
                <a:ln>
                  <a:noFill/>
                </a:ln>
                <a:solidFill>
                  <a:schemeClr val="tx1"/>
                </a:solidFill>
                <a:effectLst/>
                <a:uLnTx/>
                <a:uFillTx/>
                <a:latin typeface="Calibri" pitchFamily="34" charset="0"/>
                <a:ea typeface="ＭＳ Ｐゴシック" charset="-128"/>
                <a:cs typeface="Calibri" pitchFamily="34" charset="0"/>
              </a:rPr>
              <a:t>standard Virgo)</a:t>
            </a:r>
            <a:endPar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endParaRP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149C1B"/>
                </a:solidFill>
                <a:effectLst/>
                <a:uLnTx/>
                <a:uFillTx/>
                <a:latin typeface="Calibri" pitchFamily="34" charset="0"/>
                <a:ea typeface="ＭＳ Ｐゴシック" charset="-128"/>
                <a:cs typeface="Calibri" pitchFamily="34" charset="0"/>
              </a:rPr>
              <a:t>Gravity gradient:</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No </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Subtraction needed</a:t>
            </a:r>
            <a:endPar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endParaRP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D80202"/>
                </a:solidFill>
                <a:effectLst/>
                <a:uLnTx/>
                <a:uFillTx/>
                <a:latin typeface="Calibri" pitchFamily="34" charset="0"/>
                <a:ea typeface="ＭＳ Ｐゴシック" charset="-128"/>
                <a:cs typeface="Calibri" pitchFamily="34" charset="0"/>
              </a:rPr>
              <a:t>Thermal noise:</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290K, 12cm beam radius, fused Silica, LG33 (reduction factor of 1.6 compared to TEM00).</a:t>
            </a: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charset="2"/>
              <a:buNone/>
              <a:tabLst/>
              <a:defRPr/>
            </a:pPr>
            <a:endPar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endParaRPr>
          </a:p>
        </p:txBody>
      </p:sp>
      <p:sp>
        <p:nvSpPr>
          <p:cNvPr id="10" name="Text Box 6"/>
          <p:cNvSpPr txBox="1">
            <a:spLocks noChangeArrowheads="1"/>
          </p:cNvSpPr>
          <p:nvPr/>
        </p:nvSpPr>
        <p:spPr bwMode="auto">
          <a:xfrm>
            <a:off x="4307195" y="5618179"/>
            <a:ext cx="4632743" cy="954107"/>
          </a:xfrm>
          <a:prstGeom prst="rect">
            <a:avLst/>
          </a:prstGeom>
          <a:noFill/>
          <a:ln w="9525">
            <a:noFill/>
            <a:miter lim="800000"/>
            <a:headEnd/>
            <a:tailEnd/>
          </a:ln>
        </p:spPr>
        <p:txBody>
          <a:bodyPr wrap="none">
            <a:spAutoFit/>
          </a:bodyPr>
          <a:lstStyle/>
          <a:p>
            <a:r>
              <a:rPr lang="en-US" sz="1400" b="1" dirty="0"/>
              <a:t>Coating Brownian reduction factors </a:t>
            </a:r>
            <a:r>
              <a:rPr lang="en-US" sz="1400" dirty="0"/>
              <a:t>(compared to 2G):</a:t>
            </a:r>
          </a:p>
          <a:p>
            <a:r>
              <a:rPr lang="en-US" sz="1400" dirty="0"/>
              <a:t>3.3 (arm length), 2 (beam size) and 1.6 (LG33) = </a:t>
            </a:r>
            <a:r>
              <a:rPr lang="en-US" sz="1400" b="1" dirty="0" smtClean="0"/>
              <a:t>10.5</a:t>
            </a:r>
          </a:p>
          <a:p>
            <a:r>
              <a:rPr lang="en-US" sz="1400" b="1" dirty="0" smtClean="0"/>
              <a:t>Shot Noise reduction factors </a:t>
            </a:r>
            <a:r>
              <a:rPr lang="en-US" sz="1400" dirty="0" smtClean="0"/>
              <a:t>(compared to 2G): </a:t>
            </a:r>
          </a:p>
          <a:p>
            <a:r>
              <a:rPr lang="en-US" sz="1400" dirty="0" smtClean="0"/>
              <a:t>1.6 (arm length), </a:t>
            </a:r>
            <a:r>
              <a:rPr lang="en-US" sz="1400" dirty="0" smtClean="0"/>
              <a:t>1.9</a:t>
            </a:r>
            <a:r>
              <a:rPr lang="en-US" sz="1400" dirty="0" smtClean="0"/>
              <a:t> (power), 3.2 (squeezing (10dB)) = </a:t>
            </a:r>
            <a:r>
              <a:rPr lang="en-US" sz="1400" b="1" dirty="0" smtClean="0"/>
              <a:t>9.7</a:t>
            </a:r>
            <a:endParaRPr lang="en-US" sz="1400" b="1" dirty="0"/>
          </a:p>
        </p:txBody>
      </p:sp>
      <p:pic>
        <p:nvPicPr>
          <p:cNvPr id="11" name="Picture 7" descr="LG"/>
          <p:cNvPicPr>
            <a:picLocks noChangeAspect="1" noChangeArrowheads="1"/>
          </p:cNvPicPr>
          <p:nvPr/>
        </p:nvPicPr>
        <p:blipFill>
          <a:blip r:embed="rId3"/>
          <a:srcRect/>
          <a:stretch>
            <a:fillRect/>
          </a:stretch>
        </p:blipFill>
        <p:spPr bwMode="auto">
          <a:xfrm>
            <a:off x="1115615" y="5558824"/>
            <a:ext cx="1929461" cy="1008111"/>
          </a:xfrm>
          <a:prstGeom prst="rect">
            <a:avLst/>
          </a:prstGeom>
          <a:noFill/>
          <a:ln w="19050">
            <a:solidFill>
              <a:srgbClr val="FF0000"/>
            </a:solidFill>
            <a:miter lim="800000"/>
            <a:headEnd/>
            <a:tailEnd/>
          </a:ln>
          <a:effectLst>
            <a:outerShdw blurRad="63500" dist="38099" dir="2700000" algn="ctr" rotWithShape="0">
              <a:srgbClr val="000000">
                <a:alpha val="74998"/>
              </a:srgbClr>
            </a:outerShdw>
          </a:effectLst>
        </p:spPr>
      </p:pic>
      <p:sp>
        <p:nvSpPr>
          <p:cNvPr id="12" name="Date Placeholder 3"/>
          <p:cNvSpPr>
            <a:spLocks noGrp="1"/>
          </p:cNvSpPr>
          <p:nvPr>
            <p:ph type="dt" sz="half" idx="10"/>
          </p:nvPr>
        </p:nvSpPr>
        <p:spPr>
          <a:xfrm>
            <a:off x="6460881" y="803861"/>
            <a:ext cx="2683119" cy="288925"/>
          </a:xfrm>
        </p:spPr>
        <p:txBody>
          <a:bodyPr/>
          <a:lstStyle/>
          <a:p>
            <a:pPr>
              <a:defRPr/>
            </a:pPr>
            <a:r>
              <a:rPr lang="en-US" dirty="0" smtClean="0"/>
              <a:t>Slide: </a:t>
            </a:r>
            <a:r>
              <a:rPr lang="en-US" dirty="0" smtClean="0"/>
              <a:t> Christian </a:t>
            </a:r>
            <a:r>
              <a:rPr lang="en-US" dirty="0" err="1" smtClean="0"/>
              <a:t>Gräf</a:t>
            </a:r>
            <a:r>
              <a:rPr lang="en-US" dirty="0" smtClean="0"/>
              <a:t>, </a:t>
            </a:r>
            <a:r>
              <a:rPr lang="en-US" dirty="0" smtClean="0"/>
              <a:t>ET </a:t>
            </a:r>
            <a:r>
              <a:rPr lang="en-US" dirty="0" err="1" smtClean="0"/>
              <a:t>Symp</a:t>
            </a:r>
            <a:r>
              <a:rPr lang="en-US" dirty="0"/>
              <a:t>.</a:t>
            </a:r>
            <a:r>
              <a:rPr lang="en-US" dirty="0" smtClean="0"/>
              <a:t>, 2013, modified</a:t>
            </a:r>
            <a:endParaRPr lang="en-US" sz="1900" dirty="0"/>
          </a:p>
        </p:txBody>
      </p:sp>
    </p:spTree>
    <p:extLst>
      <p:ext uri="{BB962C8B-B14F-4D97-AF65-F5344CB8AC3E}">
        <p14:creationId xmlns:p14="http://schemas.microsoft.com/office/powerpoint/2010/main" val="4160823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GB" smtClean="0"/>
              <a:t>Slide </a:t>
            </a:r>
            <a:fld id="{E71B1E4F-844D-4578-9832-98A86497386C}" type="slidenum">
              <a:rPr lang="en-GB" smtClean="0"/>
              <a:pPr/>
              <a:t>17</a:t>
            </a:fld>
            <a:endParaRPr lang="en-GB"/>
          </a:p>
        </p:txBody>
      </p:sp>
      <p:sp>
        <p:nvSpPr>
          <p:cNvPr id="7" name="Title 6"/>
          <p:cNvSpPr>
            <a:spLocks noGrp="1"/>
          </p:cNvSpPr>
          <p:nvPr>
            <p:ph type="title"/>
          </p:nvPr>
        </p:nvSpPr>
        <p:spPr/>
        <p:txBody>
          <a:bodyPr>
            <a:normAutofit fontScale="90000"/>
          </a:bodyPr>
          <a:lstStyle/>
          <a:p>
            <a:r>
              <a:rPr lang="de-DE" dirty="0" smtClean="0"/>
              <a:t>ET-D low frequency detector</a:t>
            </a:r>
            <a:endParaRPr lang="en-US" dirty="0"/>
          </a:p>
        </p:txBody>
      </p:sp>
      <p:sp>
        <p:nvSpPr>
          <p:cNvPr id="8" name="Rectangle 3"/>
          <p:cNvSpPr txBox="1">
            <a:spLocks noChangeArrowheads="1"/>
          </p:cNvSpPr>
          <p:nvPr/>
        </p:nvSpPr>
        <p:spPr bwMode="auto">
          <a:xfrm>
            <a:off x="109226" y="1013010"/>
            <a:ext cx="3376246" cy="4800600"/>
          </a:xfrm>
          <a:prstGeom prst="rect">
            <a:avLst/>
          </a:prstGeom>
          <a:noFill/>
          <a:ln w="9525">
            <a:noFill/>
            <a:miter lim="800000"/>
            <a:headEnd/>
            <a:tailEnd/>
          </a:ln>
        </p:spPr>
        <p:txBody>
          <a:bodyPr vert="horz" wrap="square" lIns="95780" tIns="47889" rIns="95780" bIns="47889" numCol="1" anchor="t" anchorCtr="0" compatLnSpc="1">
            <a:prstTxWarp prst="textNoShape">
              <a:avLst/>
            </a:prstTxWarp>
          </a:bodyPr>
          <a:lstStyle/>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E31FE8"/>
                </a:solidFill>
                <a:effectLst/>
                <a:uLnTx/>
                <a:uFillTx/>
                <a:latin typeface="Calibri" pitchFamily="34" charset="0"/>
                <a:ea typeface="ＭＳ Ｐゴシック" charset="-128"/>
                <a:cs typeface="Calibri" pitchFamily="34" charset="0"/>
              </a:rPr>
              <a:t>Quantum noise:</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18kW, detuned Signal-</a:t>
            </a:r>
            <a:r>
              <a:rPr kumimoji="0" lang="en-US" sz="1800" b="0" i="0" u="none" strike="noStrike" kern="0" cap="none" spc="0" normalizeH="0" baseline="0" noProof="0" dirty="0" err="1" smtClean="0">
                <a:ln>
                  <a:noFill/>
                </a:ln>
                <a:solidFill>
                  <a:schemeClr val="tx1"/>
                </a:solidFill>
                <a:effectLst/>
                <a:uLnTx/>
                <a:uFillTx/>
                <a:latin typeface="Calibri" pitchFamily="34" charset="0"/>
                <a:ea typeface="ＭＳ Ｐゴシック" charset="-128"/>
                <a:cs typeface="Calibri" pitchFamily="34" charset="0"/>
              </a:rPr>
              <a:t>Recyling</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10 dB frequency dependent Squeezing, 211kg mirrors.</a:t>
            </a: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804000"/>
                </a:solidFill>
                <a:effectLst/>
                <a:uLnTx/>
                <a:uFillTx/>
                <a:latin typeface="Calibri" pitchFamily="34" charset="0"/>
                <a:ea typeface="ＭＳ Ｐゴシック" charset="-128"/>
                <a:cs typeface="Calibri" pitchFamily="34" charset="0"/>
              </a:rPr>
              <a:t>Seismic:</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extended </a:t>
            </a:r>
            <a:r>
              <a:rPr lang="en-US" kern="0" dirty="0" err="1">
                <a:latin typeface="Calibri" pitchFamily="34" charset="0"/>
                <a:ea typeface="ＭＳ Ｐゴシック" charset="-128"/>
                <a:cs typeface="Calibri" pitchFamily="34" charset="0"/>
              </a:rPr>
              <a:t>S</a:t>
            </a:r>
            <a:r>
              <a:rPr kumimoji="0" lang="en-US" sz="1800" b="0" i="0" u="none" strike="noStrike" kern="0" cap="none" spc="0" normalizeH="0" baseline="0" noProof="0" dirty="0" err="1" smtClean="0">
                <a:ln>
                  <a:noFill/>
                </a:ln>
                <a:solidFill>
                  <a:schemeClr val="tx1"/>
                </a:solidFill>
                <a:effectLst/>
                <a:uLnTx/>
                <a:uFillTx/>
                <a:latin typeface="Calibri" pitchFamily="34" charset="0"/>
                <a:ea typeface="ＭＳ Ｐゴシック" charset="-128"/>
                <a:cs typeface="Calibri" pitchFamily="34" charset="0"/>
              </a:rPr>
              <a:t>uperattenuator</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17m</a:t>
            </a:r>
            <a:r>
              <a:rPr kumimoji="0" lang="en-US" sz="1800" b="0" i="0" u="none" strike="noStrike" kern="0" cap="none" spc="0" normalizeH="0" noProof="0" dirty="0" smtClean="0">
                <a:ln>
                  <a:noFill/>
                </a:ln>
                <a:solidFill>
                  <a:schemeClr val="tx1"/>
                </a:solidFill>
                <a:effectLst/>
                <a:uLnTx/>
                <a:uFillTx/>
                <a:latin typeface="Calibri" pitchFamily="34" charset="0"/>
                <a:ea typeface="ＭＳ Ｐゴシック" charset="-128"/>
                <a:cs typeface="Calibri" pitchFamily="34" charset="0"/>
              </a:rPr>
              <a:t> tall</a:t>
            </a:r>
            <a:endPar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endParaRP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149C1B"/>
                </a:solidFill>
                <a:effectLst/>
                <a:uLnTx/>
                <a:uFillTx/>
                <a:latin typeface="Calibri" pitchFamily="34" charset="0"/>
                <a:ea typeface="ＭＳ Ｐゴシック" charset="-128"/>
                <a:cs typeface="Calibri" pitchFamily="34" charset="0"/>
              </a:rPr>
              <a:t>Gravity gradient:</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no subtraction </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assumed in noise curve</a:t>
            </a:r>
            <a:endPar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endParaRP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D80202"/>
                </a:solidFill>
                <a:effectLst/>
                <a:uLnTx/>
                <a:uFillTx/>
                <a:latin typeface="Calibri" pitchFamily="34" charset="0"/>
                <a:ea typeface="ＭＳ Ｐゴシック" charset="-128"/>
                <a:cs typeface="Calibri" pitchFamily="34" charset="0"/>
              </a:rPr>
              <a:t>Mirror thermal :</a:t>
            </a:r>
            <a:r>
              <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rPr>
              <a:t> 10K, Silicon, 12cm beam radius, TEM00.</a:t>
            </a: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pitchFamily="2" charset="2"/>
              <a:buChar char="§"/>
              <a:tabLst/>
              <a:defRPr/>
            </a:pPr>
            <a:r>
              <a:rPr kumimoji="0" lang="en-US" sz="1800" b="1" i="0" u="none" strike="noStrike" kern="0" cap="none" spc="0" normalizeH="0" baseline="0" noProof="0" dirty="0" smtClean="0">
                <a:ln>
                  <a:noFill/>
                </a:ln>
                <a:solidFill>
                  <a:srgbClr val="6666FF"/>
                </a:solidFill>
                <a:effectLst/>
                <a:uLnTx/>
                <a:uFillTx/>
                <a:latin typeface="Calibri" pitchFamily="34" charset="0"/>
                <a:ea typeface="ＭＳ Ｐゴシック" charset="-128"/>
                <a:cs typeface="Calibri" pitchFamily="34" charset="0"/>
              </a:rPr>
              <a:t>Suspension Thermal: </a:t>
            </a:r>
            <a:r>
              <a:rPr kumimoji="0" lang="en-US" sz="1800" b="0" i="0" u="none" strike="noStrike" kern="0" cap="none" spc="0" normalizeH="0" noProof="0" dirty="0" smtClean="0">
                <a:ln>
                  <a:noFill/>
                </a:ln>
                <a:effectLst/>
                <a:uLnTx/>
                <a:uFillTx/>
                <a:latin typeface="Calibri" pitchFamily="34" charset="0"/>
                <a:ea typeface="ＭＳ Ｐゴシック" charset="-128"/>
                <a:cs typeface="Calibri" pitchFamily="34" charset="0"/>
              </a:rPr>
              <a:t> penultimate mass</a:t>
            </a:r>
            <a:r>
              <a:rPr kumimoji="0" lang="en-US" sz="1800" b="0" i="0" u="none" strike="noStrike" kern="0" cap="none" spc="0" normalizeH="0" baseline="0" noProof="0" dirty="0" smtClean="0">
                <a:ln>
                  <a:noFill/>
                </a:ln>
                <a:effectLst/>
                <a:uLnTx/>
                <a:uFillTx/>
                <a:latin typeface="Calibri" pitchFamily="34" charset="0"/>
                <a:ea typeface="ＭＳ Ｐゴシック" charset="-128"/>
                <a:cs typeface="Calibri" pitchFamily="34" charset="0"/>
              </a:rPr>
              <a:t>@2K, 3mm diameter silicon</a:t>
            </a:r>
            <a:r>
              <a:rPr kumimoji="0" lang="en-US" sz="1800" b="0" i="0" u="none" strike="noStrike" kern="0" cap="none" spc="0" normalizeH="0" noProof="0" dirty="0" smtClean="0">
                <a:ln>
                  <a:noFill/>
                </a:ln>
                <a:effectLst/>
                <a:uLnTx/>
                <a:uFillTx/>
                <a:latin typeface="Calibri" pitchFamily="34" charset="0"/>
                <a:ea typeface="ＭＳ Ｐゴシック" charset="-128"/>
                <a:cs typeface="Calibri" pitchFamily="34" charset="0"/>
              </a:rPr>
              <a:t> </a:t>
            </a:r>
            <a:r>
              <a:rPr kumimoji="0" lang="en-US" sz="1800" b="0" i="0" u="none" strike="noStrike" kern="0" cap="none" spc="0" normalizeH="0" noProof="0" dirty="0" err="1" smtClean="0">
                <a:ln>
                  <a:noFill/>
                </a:ln>
                <a:effectLst/>
                <a:uLnTx/>
                <a:uFillTx/>
                <a:latin typeface="Calibri" pitchFamily="34" charset="0"/>
                <a:ea typeface="ＭＳ Ｐゴシック" charset="-128"/>
                <a:cs typeface="Calibri" pitchFamily="34" charset="0"/>
              </a:rPr>
              <a:t>fibres</a:t>
            </a:r>
            <a:r>
              <a:rPr kumimoji="0" lang="en-US" sz="1800" b="0" i="0" u="none" strike="noStrike" kern="0" cap="none" spc="0" normalizeH="0" noProof="0" dirty="0" smtClean="0">
                <a:ln>
                  <a:noFill/>
                </a:ln>
                <a:effectLst/>
                <a:uLnTx/>
                <a:uFillTx/>
                <a:latin typeface="Calibri" pitchFamily="34" charset="0"/>
                <a:ea typeface="ＭＳ Ｐゴシック" charset="-128"/>
                <a:cs typeface="Calibri" pitchFamily="34" charset="0"/>
              </a:rPr>
              <a:t>, 2m long</a:t>
            </a:r>
            <a:r>
              <a:rPr lang="en-US" sz="1800" kern="0" dirty="0" smtClean="0">
                <a:latin typeface="Calibri" pitchFamily="34" charset="0"/>
                <a:ea typeface="ＭＳ Ｐゴシック" charset="-128"/>
                <a:cs typeface="Calibri" pitchFamily="34" charset="0"/>
              </a:rPr>
              <a:t>; limiting noise contribution from 1Hz-10Hz</a:t>
            </a:r>
            <a:endParaRPr kumimoji="0" lang="en-US" sz="1800" b="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a:p>
            <a:pPr marL="358775" marR="0" lvl="0" indent="-358775" algn="l" defTabSz="958850" rtl="0" eaLnBrk="1" fontAlgn="base" latinLnBrk="0" hangingPunct="1">
              <a:lnSpc>
                <a:spcPct val="100000"/>
              </a:lnSpc>
              <a:spcBef>
                <a:spcPct val="50000"/>
              </a:spcBef>
              <a:spcAft>
                <a:spcPct val="0"/>
              </a:spcAft>
              <a:buClr>
                <a:schemeClr val="accent2"/>
              </a:buClr>
              <a:buSzTx/>
              <a:buFont typeface="Wingdings" charset="2"/>
              <a:buNone/>
              <a:tabLst/>
              <a:defRPr/>
            </a:pPr>
            <a:endParaRPr kumimoji="0" lang="en-US" sz="18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Calibri" pitchFamily="34" charset="0"/>
            </a:endParaRPr>
          </a:p>
        </p:txBody>
      </p:sp>
      <p:sp>
        <p:nvSpPr>
          <p:cNvPr id="9" name="Text Box 9"/>
          <p:cNvSpPr txBox="1">
            <a:spLocks noChangeArrowheads="1"/>
          </p:cNvSpPr>
          <p:nvPr/>
        </p:nvSpPr>
        <p:spPr bwMode="auto">
          <a:xfrm>
            <a:off x="3657600" y="5638801"/>
            <a:ext cx="5205046" cy="523220"/>
          </a:xfrm>
          <a:prstGeom prst="rect">
            <a:avLst/>
          </a:prstGeom>
          <a:noFill/>
          <a:ln w="9525">
            <a:noFill/>
            <a:miter lim="800000"/>
            <a:headEnd/>
            <a:tailEnd/>
          </a:ln>
        </p:spPr>
        <p:txBody>
          <a:bodyPr>
            <a:spAutoFit/>
          </a:bodyPr>
          <a:lstStyle/>
          <a:p>
            <a:r>
              <a:rPr lang="en-US" sz="1400" dirty="0"/>
              <a:t>As mirror TN is no longer limiting, one </a:t>
            </a:r>
            <a:r>
              <a:rPr lang="en-US" sz="1400" dirty="0" smtClean="0"/>
              <a:t>could </a:t>
            </a:r>
            <a:r>
              <a:rPr lang="en-US" sz="1400" dirty="0"/>
              <a:t>relax the assumptions on the material parameters and the beam size… </a:t>
            </a:r>
          </a:p>
        </p:txBody>
      </p:sp>
      <p:pic>
        <p:nvPicPr>
          <p:cNvPr id="10" name="Picture 9"/>
          <p:cNvPicPr>
            <a:picLocks noChangeAspect="1"/>
          </p:cNvPicPr>
          <p:nvPr/>
        </p:nvPicPr>
        <p:blipFill>
          <a:blip r:embed="rId2"/>
          <a:srcRect/>
          <a:stretch>
            <a:fillRect/>
          </a:stretch>
        </p:blipFill>
        <p:spPr bwMode="auto">
          <a:xfrm>
            <a:off x="3798277" y="1371600"/>
            <a:ext cx="4853354" cy="4191000"/>
          </a:xfrm>
          <a:prstGeom prst="rect">
            <a:avLst/>
          </a:prstGeom>
          <a:noFill/>
          <a:ln w="9525">
            <a:solidFill>
              <a:srgbClr val="000000"/>
            </a:solidFill>
            <a:miter lim="800000"/>
            <a:headEnd/>
            <a:tailEnd/>
          </a:ln>
          <a:effectLst>
            <a:outerShdw dist="38100" dir="2700000" rotWithShape="0">
              <a:srgbClr val="808080">
                <a:alpha val="42999"/>
              </a:srgbClr>
            </a:outerShdw>
          </a:effectLst>
        </p:spPr>
      </p:pic>
      <p:sp>
        <p:nvSpPr>
          <p:cNvPr id="11" name="Date Placeholder 3"/>
          <p:cNvSpPr txBox="1">
            <a:spLocks/>
          </p:cNvSpPr>
          <p:nvPr/>
        </p:nvSpPr>
        <p:spPr>
          <a:xfrm>
            <a:off x="3420207" y="0"/>
            <a:ext cx="3225291" cy="288925"/>
          </a:xfrm>
          <a:prstGeom prst="rect">
            <a:avLst/>
          </a:prstGeom>
        </p:spPr>
        <p:txBody>
          <a:bodyPr vert="horz"/>
          <a:lstStyle>
            <a:defPPr>
              <a:defRPr lang="de-DE"/>
            </a:defPPr>
            <a:lvl1pPr marL="0" algn="l" defTabSz="914400" rtl="0" eaLnBrk="1" latinLnBrk="0" hangingPunct="1">
              <a:defRPr kumimoji="0" sz="1200" kern="1200">
                <a:solidFill>
                  <a:schemeClr val="accent1">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Slide: Christian </a:t>
            </a:r>
            <a:r>
              <a:rPr lang="en-US" dirty="0" err="1" smtClean="0"/>
              <a:t>Gräf</a:t>
            </a:r>
            <a:r>
              <a:rPr lang="en-US" dirty="0" smtClean="0"/>
              <a:t>, </a:t>
            </a:r>
            <a:r>
              <a:rPr lang="en-US" dirty="0" smtClean="0"/>
              <a:t>ET </a:t>
            </a:r>
            <a:r>
              <a:rPr lang="en-US" dirty="0" err="1" smtClean="0"/>
              <a:t>Symp</a:t>
            </a:r>
            <a:r>
              <a:rPr lang="en-US" dirty="0" smtClean="0"/>
              <a:t>., 2013; modified</a:t>
            </a:r>
            <a:endParaRPr lang="en-US" sz="1900" dirty="0"/>
          </a:p>
        </p:txBody>
      </p:sp>
    </p:spTree>
    <p:extLst>
      <p:ext uri="{BB962C8B-B14F-4D97-AF65-F5344CB8AC3E}">
        <p14:creationId xmlns:p14="http://schemas.microsoft.com/office/powerpoint/2010/main" val="2682958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5779" y="-21515"/>
            <a:ext cx="3036224" cy="914400"/>
          </a:xfrm>
        </p:spPr>
        <p:txBody>
          <a:bodyPr>
            <a:normAutofit/>
          </a:bodyPr>
          <a:lstStyle/>
          <a:p>
            <a:r>
              <a:rPr lang="de-DE" dirty="0" smtClean="0"/>
              <a:t>SQUEEZING</a:t>
            </a:r>
            <a:endParaRPr lang="de-DE" dirty="0">
              <a:solidFill>
                <a:srgbClr val="B21EAB"/>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0" y="2576812"/>
            <a:ext cx="4181475" cy="4219575"/>
          </a:xfrm>
          <a:prstGeom prst="rect">
            <a:avLst/>
          </a:prstGeom>
          <a:noFill/>
          <a:ln w="63500">
            <a:gradFill>
              <a:gsLst>
                <a:gs pos="0">
                  <a:schemeClr val="accent1"/>
                </a:gs>
                <a:gs pos="50000">
                  <a:schemeClr val="accent2"/>
                </a:gs>
                <a:gs pos="100000">
                  <a:schemeClr val="tx2">
                    <a:lumMod val="50000"/>
                  </a:schemeClr>
                </a:gs>
              </a:gsLst>
              <a:lin ang="5400000" scaled="0"/>
            </a:gradFill>
            <a:miter lim="800000"/>
            <a:headEnd/>
            <a:tailEnd/>
          </a:ln>
          <a:extLst>
            <a:ext uri="{909E8E84-426E-40DD-AFC4-6F175D3DCCD1}">
              <a14:hiddenFill xmlns:a14="http://schemas.microsoft.com/office/drawing/2010/main">
                <a:solidFill>
                  <a:schemeClr val="accent1"/>
                </a:solidFill>
              </a14:hiddenFill>
            </a:ext>
          </a:extLst>
        </p:spPr>
      </p:pic>
      <p:sp>
        <p:nvSpPr>
          <p:cNvPr id="3" name="Rechteck 2"/>
          <p:cNvSpPr/>
          <p:nvPr/>
        </p:nvSpPr>
        <p:spPr>
          <a:xfrm>
            <a:off x="251520" y="1369934"/>
            <a:ext cx="4320480" cy="707886"/>
          </a:xfrm>
          <a:prstGeom prst="rect">
            <a:avLst/>
          </a:prstGeom>
        </p:spPr>
        <p:txBody>
          <a:bodyPr wrap="square">
            <a:spAutoFit/>
          </a:bodyPr>
          <a:lstStyle/>
          <a:p>
            <a:r>
              <a:rPr lang="de-DE" sz="2000" dirty="0"/>
              <a:t>Add </a:t>
            </a:r>
            <a:r>
              <a:rPr lang="de-DE" sz="2000" dirty="0" err="1"/>
              <a:t>filter</a:t>
            </a:r>
            <a:r>
              <a:rPr lang="de-DE" sz="2000" dirty="0"/>
              <a:t> </a:t>
            </a:r>
            <a:r>
              <a:rPr lang="de-DE" sz="2000" dirty="0" err="1"/>
              <a:t>cavities</a:t>
            </a:r>
            <a:r>
              <a:rPr lang="de-DE" sz="2000" dirty="0"/>
              <a:t> </a:t>
            </a:r>
            <a:r>
              <a:rPr lang="de-DE" sz="2000" dirty="0" err="1"/>
              <a:t>to</a:t>
            </a:r>
            <a:r>
              <a:rPr lang="de-DE" sz="2000" dirty="0"/>
              <a:t> </a:t>
            </a:r>
            <a:r>
              <a:rPr lang="de-DE" sz="2000" dirty="0" err="1"/>
              <a:t>have</a:t>
            </a:r>
            <a:r>
              <a:rPr lang="de-DE" sz="2000" dirty="0"/>
              <a:t> </a:t>
            </a:r>
            <a:r>
              <a:rPr lang="de-DE" sz="2000" dirty="0" err="1"/>
              <a:t>benefit</a:t>
            </a:r>
            <a:r>
              <a:rPr lang="de-DE" sz="2000" dirty="0"/>
              <a:t> </a:t>
            </a:r>
            <a:r>
              <a:rPr lang="de-DE" sz="2000" dirty="0" err="1"/>
              <a:t>at</a:t>
            </a:r>
            <a:r>
              <a:rPr lang="de-DE" sz="2000" dirty="0"/>
              <a:t> high AND </a:t>
            </a:r>
            <a:r>
              <a:rPr lang="de-DE" sz="2000" dirty="0" err="1"/>
              <a:t>low</a:t>
            </a:r>
            <a:r>
              <a:rPr lang="de-DE" sz="2000" dirty="0"/>
              <a:t> </a:t>
            </a:r>
            <a:r>
              <a:rPr lang="de-DE" sz="2000" dirty="0" err="1" smtClean="0"/>
              <a:t>frequencies</a:t>
            </a:r>
            <a:endParaRPr lang="de-DE" sz="20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08" y="2584782"/>
            <a:ext cx="4512792" cy="4220837"/>
          </a:xfrm>
          <a:prstGeom prst="rect">
            <a:avLst/>
          </a:prstGeom>
          <a:noFill/>
          <a:ln w="63500">
            <a:gradFill>
              <a:gsLst>
                <a:gs pos="0">
                  <a:schemeClr val="accent1"/>
                </a:gs>
                <a:gs pos="50000">
                  <a:schemeClr val="accent2"/>
                </a:gs>
                <a:gs pos="100000">
                  <a:schemeClr val="tx2">
                    <a:lumMod val="50000"/>
                  </a:schemeClr>
                </a:gs>
              </a:gsLst>
              <a:lin ang="5400000" scaled="0"/>
            </a:gradFill>
            <a:miter lim="800000"/>
            <a:headEnd/>
            <a:tailEnd/>
          </a:ln>
          <a:extLst>
            <a:ext uri="{909E8E84-426E-40DD-AFC4-6F175D3DCCD1}">
              <a14:hiddenFill xmlns:a14="http://schemas.microsoft.com/office/drawing/2010/main">
                <a:solidFill>
                  <a:schemeClr val="accent1"/>
                </a:solidFill>
              </a14:hiddenFill>
            </a:ext>
          </a:extLst>
        </p:spPr>
      </p:pic>
      <p:grpSp>
        <p:nvGrpSpPr>
          <p:cNvPr id="6" name="Gruppieren 5"/>
          <p:cNvGrpSpPr/>
          <p:nvPr/>
        </p:nvGrpSpPr>
        <p:grpSpPr>
          <a:xfrm>
            <a:off x="5040487" y="1521035"/>
            <a:ext cx="3886200" cy="2514600"/>
            <a:chOff x="5148064" y="692696"/>
            <a:chExt cx="3886200" cy="251460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692696"/>
              <a:ext cx="3886200" cy="2514600"/>
            </a:xfrm>
            <a:prstGeom prst="rect">
              <a:avLst/>
            </a:prstGeom>
            <a:noFill/>
            <a:ln w="63500">
              <a:gradFill>
                <a:gsLst>
                  <a:gs pos="0">
                    <a:schemeClr val="accent1"/>
                  </a:gs>
                  <a:gs pos="50000">
                    <a:schemeClr val="accent2"/>
                  </a:gs>
                  <a:gs pos="100000">
                    <a:schemeClr val="tx2">
                      <a:lumMod val="50000"/>
                    </a:schemeClr>
                  </a:gs>
                </a:gsLst>
                <a:lin ang="5400000" scaled="0"/>
              </a:gradFill>
              <a:miter lim="800000"/>
              <a:headEnd/>
              <a:tailEnd/>
            </a:ln>
            <a:extLst>
              <a:ext uri="{909E8E84-426E-40DD-AFC4-6F175D3DCCD1}">
                <a14:hiddenFill xmlns:a14="http://schemas.microsoft.com/office/drawing/2010/main">
                  <a:solidFill>
                    <a:schemeClr val="accent1"/>
                  </a:solidFill>
                </a14:hiddenFill>
              </a:ext>
            </a:extLst>
          </p:spPr>
        </p:pic>
        <p:sp>
          <p:nvSpPr>
            <p:cNvPr id="4" name="Textfeld 3"/>
            <p:cNvSpPr txBox="1"/>
            <p:nvPr/>
          </p:nvSpPr>
          <p:spPr>
            <a:xfrm>
              <a:off x="5167846" y="2683634"/>
              <a:ext cx="1181734" cy="369332"/>
            </a:xfrm>
            <a:prstGeom prst="rect">
              <a:avLst/>
            </a:prstGeom>
            <a:noFill/>
          </p:spPr>
          <p:txBody>
            <a:bodyPr wrap="none" rtlCol="0">
              <a:spAutoFit/>
            </a:bodyPr>
            <a:lstStyle/>
            <a:p>
              <a:r>
                <a:rPr lang="de-DE" dirty="0" smtClean="0">
                  <a:solidFill>
                    <a:schemeClr val="bg2">
                      <a:lumMod val="90000"/>
                    </a:schemeClr>
                  </a:solidFill>
                </a:rPr>
                <a:t>Squeezing</a:t>
              </a:r>
            </a:p>
          </p:txBody>
        </p:sp>
      </p:grpSp>
      <p:pic>
        <p:nvPicPr>
          <p:cNvPr id="10" name="Picture 4"/>
          <p:cNvPicPr>
            <a:picLocks noChangeAspect="1" noChangeArrowheads="1"/>
          </p:cNvPicPr>
          <p:nvPr/>
        </p:nvPicPr>
        <p:blipFill>
          <a:blip r:embed="rId6" cstate="print"/>
          <a:srcRect/>
          <a:stretch>
            <a:fillRect/>
          </a:stretch>
        </p:blipFill>
        <p:spPr bwMode="auto">
          <a:xfrm>
            <a:off x="8100395" y="44624"/>
            <a:ext cx="1016000" cy="1125538"/>
          </a:xfrm>
          <a:prstGeom prst="rect">
            <a:avLst/>
          </a:prstGeom>
          <a:noFill/>
          <a:ln w="9525">
            <a:noFill/>
            <a:round/>
            <a:headEnd/>
            <a:tailEnd/>
          </a:ln>
          <a:effectLst/>
        </p:spPr>
      </p:pic>
      <p:pic>
        <p:nvPicPr>
          <p:cNvPr id="12" name="Immagine 26" descr="ET-new-logo.png"/>
          <p:cNvPicPr>
            <a:picLocks noChangeAspect="1"/>
          </p:cNvPicPr>
          <p:nvPr/>
        </p:nvPicPr>
        <p:blipFill>
          <a:blip r:embed="rId7" cstate="print"/>
          <a:stretch>
            <a:fillRect/>
          </a:stretch>
        </p:blipFill>
        <p:spPr>
          <a:xfrm>
            <a:off x="0" y="0"/>
            <a:ext cx="2304256" cy="744295"/>
          </a:xfrm>
          <a:prstGeom prst="rect">
            <a:avLst/>
          </a:prstGeom>
        </p:spPr>
      </p:pic>
      <p:sp>
        <p:nvSpPr>
          <p:cNvPr id="8" name="Textfeld 7"/>
          <p:cNvSpPr txBox="1"/>
          <p:nvPr/>
        </p:nvSpPr>
        <p:spPr>
          <a:xfrm>
            <a:off x="4945488" y="4493416"/>
            <a:ext cx="3981200" cy="1754326"/>
          </a:xfrm>
          <a:prstGeom prst="rect">
            <a:avLst/>
          </a:prstGeom>
          <a:noFill/>
        </p:spPr>
        <p:txBody>
          <a:bodyPr wrap="square" rtlCol="0">
            <a:spAutoFit/>
          </a:bodyPr>
          <a:lstStyle/>
          <a:p>
            <a:r>
              <a:rPr lang="de-DE" b="1" dirty="0" smtClean="0"/>
              <a:t>10 dB Squeezing </a:t>
            </a:r>
            <a:r>
              <a:rPr lang="de-DE" dirty="0" smtClean="0"/>
              <a:t>(</a:t>
            </a:r>
            <a:r>
              <a:rPr lang="de-DE" dirty="0" err="1" smtClean="0"/>
              <a:t>baseline</a:t>
            </a:r>
            <a:r>
              <a:rPr lang="de-DE" dirty="0" smtClean="0"/>
              <a:t> ET) </a:t>
            </a:r>
            <a:r>
              <a:rPr lang="de-DE" dirty="0" err="1" smtClean="0"/>
              <a:t>is</a:t>
            </a:r>
            <a:r>
              <a:rPr lang="de-DE" dirty="0" smtClean="0"/>
              <a:t> a </a:t>
            </a:r>
            <a:r>
              <a:rPr lang="de-DE" dirty="0" err="1" smtClean="0"/>
              <a:t>challenge</a:t>
            </a:r>
            <a:r>
              <a:rPr lang="de-DE" dirty="0" smtClean="0"/>
              <a:t> in </a:t>
            </a:r>
            <a:r>
              <a:rPr lang="de-DE" dirty="0" err="1" smtClean="0"/>
              <a:t>terms</a:t>
            </a:r>
            <a:r>
              <a:rPr lang="de-DE" dirty="0" smtClean="0"/>
              <a:t> </a:t>
            </a:r>
            <a:r>
              <a:rPr lang="de-DE" dirty="0" err="1" smtClean="0"/>
              <a:t>of</a:t>
            </a:r>
            <a:r>
              <a:rPr lang="de-DE" dirty="0" smtClean="0"/>
              <a:t> </a:t>
            </a:r>
            <a:r>
              <a:rPr lang="de-DE" b="1" dirty="0" err="1" smtClean="0"/>
              <a:t>optical</a:t>
            </a:r>
            <a:r>
              <a:rPr lang="de-DE" b="1" dirty="0" smtClean="0"/>
              <a:t> </a:t>
            </a:r>
            <a:r>
              <a:rPr lang="de-DE" b="1" dirty="0" err="1" smtClean="0"/>
              <a:t>losses</a:t>
            </a:r>
            <a:r>
              <a:rPr lang="de-DE" dirty="0" smtClean="0"/>
              <a:t>:</a:t>
            </a:r>
          </a:p>
          <a:p>
            <a:r>
              <a:rPr lang="de-DE" dirty="0" err="1" smtClean="0"/>
              <a:t>Starting</a:t>
            </a:r>
            <a:r>
              <a:rPr lang="de-DE" dirty="0" smtClean="0"/>
              <a:t> </a:t>
            </a:r>
            <a:r>
              <a:rPr lang="de-DE" dirty="0" err="1" smtClean="0"/>
              <a:t>with</a:t>
            </a:r>
            <a:r>
              <a:rPr lang="de-DE" dirty="0" smtClean="0"/>
              <a:t> 20dB </a:t>
            </a:r>
            <a:r>
              <a:rPr lang="de-DE" dirty="0" err="1" smtClean="0"/>
              <a:t>the</a:t>
            </a:r>
            <a:r>
              <a:rPr lang="de-DE" dirty="0" smtClean="0"/>
              <a:t> </a:t>
            </a:r>
            <a:r>
              <a:rPr lang="de-DE" dirty="0" err="1" smtClean="0"/>
              <a:t>overall</a:t>
            </a:r>
            <a:r>
              <a:rPr lang="de-DE" dirty="0" smtClean="0"/>
              <a:t> </a:t>
            </a:r>
            <a:r>
              <a:rPr lang="de-DE" dirty="0" err="1" smtClean="0"/>
              <a:t>losses</a:t>
            </a:r>
            <a:r>
              <a:rPr lang="de-DE" dirty="0" smtClean="0"/>
              <a:t> </a:t>
            </a:r>
            <a:r>
              <a:rPr lang="de-DE" dirty="0" err="1" smtClean="0"/>
              <a:t>from</a:t>
            </a:r>
            <a:r>
              <a:rPr lang="de-DE" dirty="0" smtClean="0"/>
              <a:t> </a:t>
            </a:r>
            <a:r>
              <a:rPr lang="de-DE" dirty="0" err="1" smtClean="0"/>
              <a:t>the</a:t>
            </a:r>
            <a:r>
              <a:rPr lang="de-DE" dirty="0" smtClean="0"/>
              <a:t> </a:t>
            </a:r>
            <a:r>
              <a:rPr lang="de-DE" dirty="0" err="1" smtClean="0"/>
              <a:t>crystal</a:t>
            </a:r>
            <a:r>
              <a:rPr lang="de-DE" dirty="0" smtClean="0"/>
              <a:t> </a:t>
            </a:r>
            <a:r>
              <a:rPr lang="de-DE" dirty="0" err="1" smtClean="0"/>
              <a:t>to</a:t>
            </a:r>
            <a:r>
              <a:rPr lang="de-DE" dirty="0" smtClean="0"/>
              <a:t> </a:t>
            </a:r>
            <a:r>
              <a:rPr lang="de-DE" dirty="0" err="1" smtClean="0"/>
              <a:t>the</a:t>
            </a:r>
            <a:r>
              <a:rPr lang="de-DE" dirty="0" smtClean="0"/>
              <a:t> </a:t>
            </a:r>
            <a:r>
              <a:rPr lang="de-DE" dirty="0" err="1" smtClean="0"/>
              <a:t>photo</a:t>
            </a:r>
            <a:r>
              <a:rPr lang="de-DE" dirty="0" smtClean="0"/>
              <a:t> </a:t>
            </a:r>
            <a:r>
              <a:rPr lang="de-DE" dirty="0" err="1" smtClean="0"/>
              <a:t>diode</a:t>
            </a:r>
            <a:r>
              <a:rPr lang="de-DE" dirty="0" smtClean="0"/>
              <a:t>, </a:t>
            </a:r>
            <a:r>
              <a:rPr lang="de-DE" dirty="0" err="1" smtClean="0"/>
              <a:t>including</a:t>
            </a:r>
            <a:r>
              <a:rPr lang="de-DE" dirty="0" smtClean="0"/>
              <a:t> </a:t>
            </a:r>
            <a:r>
              <a:rPr lang="de-DE" dirty="0" err="1" smtClean="0"/>
              <a:t>filter</a:t>
            </a:r>
            <a:r>
              <a:rPr lang="de-DE" dirty="0" smtClean="0"/>
              <a:t> </a:t>
            </a:r>
            <a:r>
              <a:rPr lang="de-DE" dirty="0" err="1" smtClean="0"/>
              <a:t>cavities</a:t>
            </a:r>
            <a:r>
              <a:rPr lang="de-DE" dirty="0" smtClean="0"/>
              <a:t>, must </a:t>
            </a:r>
            <a:r>
              <a:rPr lang="de-DE" dirty="0" err="1" smtClean="0"/>
              <a:t>be</a:t>
            </a:r>
            <a:r>
              <a:rPr lang="de-DE" dirty="0" smtClean="0"/>
              <a:t> </a:t>
            </a:r>
            <a:r>
              <a:rPr lang="de-DE" dirty="0" err="1" smtClean="0"/>
              <a:t>less</a:t>
            </a:r>
            <a:r>
              <a:rPr lang="de-DE" dirty="0" smtClean="0"/>
              <a:t> </a:t>
            </a:r>
            <a:r>
              <a:rPr lang="de-DE" dirty="0" err="1" smtClean="0"/>
              <a:t>then</a:t>
            </a:r>
            <a:r>
              <a:rPr lang="de-DE" dirty="0" smtClean="0"/>
              <a:t> 9%.</a:t>
            </a:r>
            <a:endParaRPr lang="de-DE" dirty="0"/>
          </a:p>
        </p:txBody>
      </p:sp>
      <p:sp>
        <p:nvSpPr>
          <p:cNvPr id="9" name="Textfeld 8"/>
          <p:cNvSpPr txBox="1"/>
          <p:nvPr/>
        </p:nvSpPr>
        <p:spPr>
          <a:xfrm>
            <a:off x="5615187" y="124755"/>
            <a:ext cx="1626920" cy="646331"/>
          </a:xfrm>
          <a:prstGeom prst="rect">
            <a:avLst/>
          </a:prstGeom>
          <a:noFill/>
        </p:spPr>
        <p:txBody>
          <a:bodyPr wrap="none" rtlCol="0">
            <a:spAutoFit/>
          </a:bodyPr>
          <a:lstStyle/>
          <a:p>
            <a:r>
              <a:rPr lang="de-DE" sz="3600" dirty="0" smtClean="0">
                <a:solidFill>
                  <a:schemeClr val="tx2"/>
                </a:solidFill>
                <a:latin typeface="+mj-lt"/>
              </a:rPr>
              <a:t>(10 dB)</a:t>
            </a:r>
            <a:endParaRPr lang="de-DE" sz="3600" dirty="0">
              <a:solidFill>
                <a:schemeClr val="tx2"/>
              </a:solidFill>
              <a:latin typeface="+mj-lt"/>
            </a:endParaRPr>
          </a:p>
        </p:txBody>
      </p:sp>
    </p:spTree>
    <p:extLst>
      <p:ext uri="{BB962C8B-B14F-4D97-AF65-F5344CB8AC3E}">
        <p14:creationId xmlns:p14="http://schemas.microsoft.com/office/powerpoint/2010/main" val="500600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1482" y="220567"/>
            <a:ext cx="4407049" cy="838200"/>
          </a:xfrm>
        </p:spPr>
        <p:txBody>
          <a:bodyPr>
            <a:normAutofit fontScale="90000"/>
          </a:bodyPr>
          <a:lstStyle/>
          <a:p>
            <a:r>
              <a:rPr lang="de-DE" dirty="0" err="1" smtClean="0"/>
              <a:t>Mechanical</a:t>
            </a:r>
            <a:r>
              <a:rPr lang="de-DE" dirty="0" smtClean="0"/>
              <a:t> </a:t>
            </a:r>
            <a:r>
              <a:rPr lang="de-DE" dirty="0" err="1" smtClean="0"/>
              <a:t>losses</a:t>
            </a:r>
            <a:r>
              <a:rPr lang="de-DE" dirty="0" smtClean="0"/>
              <a:t> </a:t>
            </a:r>
            <a:r>
              <a:rPr lang="de-DE" dirty="0" err="1" smtClean="0"/>
              <a:t>of</a:t>
            </a:r>
            <a:r>
              <a:rPr lang="de-DE" dirty="0" smtClean="0"/>
              <a:t> </a:t>
            </a:r>
            <a:r>
              <a:rPr lang="de-DE" dirty="0" err="1" smtClean="0"/>
              <a:t>substrates</a:t>
            </a:r>
            <a:endParaRPr lang="de-DE"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852613"/>
            <a:ext cx="8572500" cy="4303712"/>
          </a:xfrm>
          <a:prstGeom prst="rect">
            <a:avLst/>
          </a:prstGeom>
          <a:noFill/>
          <a:ln>
            <a:noFill/>
          </a:ln>
          <a:extLst/>
        </p:spPr>
      </p:pic>
      <p:sp>
        <p:nvSpPr>
          <p:cNvPr id="5" name="Text Box 3"/>
          <p:cNvSpPr txBox="1">
            <a:spLocks noChangeArrowheads="1"/>
          </p:cNvSpPr>
          <p:nvPr/>
        </p:nvSpPr>
        <p:spPr bwMode="auto">
          <a:xfrm>
            <a:off x="301610" y="1290622"/>
            <a:ext cx="8685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20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25000"/>
              </a:spcBef>
              <a:buFontTx/>
              <a:buNone/>
            </a:pPr>
            <a:r>
              <a:rPr lang="de-DE" altLang="de-DE" b="0" dirty="0">
                <a:sym typeface="Symbol" pitchFamily="18" charset="2"/>
              </a:rPr>
              <a:t>  </a:t>
            </a:r>
            <a:r>
              <a:rPr lang="de-DE" altLang="de-DE" b="0" dirty="0"/>
              <a:t>High Q-</a:t>
            </a:r>
            <a:r>
              <a:rPr lang="de-DE" altLang="de-DE" b="0" dirty="0" err="1"/>
              <a:t>factor</a:t>
            </a:r>
            <a:r>
              <a:rPr lang="de-DE" altLang="de-DE" b="0" dirty="0"/>
              <a:t> </a:t>
            </a:r>
            <a:r>
              <a:rPr lang="de-DE" altLang="de-DE" b="0" dirty="0" err="1"/>
              <a:t>at</a:t>
            </a:r>
            <a:r>
              <a:rPr lang="de-DE" altLang="de-DE" b="0" dirty="0"/>
              <a:t> </a:t>
            </a:r>
            <a:r>
              <a:rPr lang="de-DE" altLang="de-DE" b="0" dirty="0" err="1"/>
              <a:t>both</a:t>
            </a:r>
            <a:r>
              <a:rPr lang="de-DE" altLang="de-DE" b="0" dirty="0"/>
              <a:t> </a:t>
            </a:r>
            <a:r>
              <a:rPr lang="de-DE" altLang="de-DE" b="0" dirty="0" err="1"/>
              <a:t>room</a:t>
            </a:r>
            <a:r>
              <a:rPr lang="de-DE" altLang="de-DE" b="0" dirty="0"/>
              <a:t> </a:t>
            </a:r>
            <a:r>
              <a:rPr lang="de-DE" altLang="de-DE" b="0" dirty="0" err="1"/>
              <a:t>temperature</a:t>
            </a:r>
            <a:r>
              <a:rPr lang="de-DE" altLang="de-DE" b="0" dirty="0"/>
              <a:t> </a:t>
            </a:r>
            <a:r>
              <a:rPr lang="de-DE" altLang="de-DE" b="0" dirty="0" err="1"/>
              <a:t>and</a:t>
            </a:r>
            <a:r>
              <a:rPr lang="de-DE" altLang="de-DE" b="0" dirty="0"/>
              <a:t> </a:t>
            </a:r>
            <a:r>
              <a:rPr lang="de-DE" altLang="de-DE" b="0" dirty="0" err="1"/>
              <a:t>cryogenic</a:t>
            </a:r>
            <a:r>
              <a:rPr lang="de-DE" altLang="de-DE" b="0" dirty="0"/>
              <a:t> </a:t>
            </a:r>
            <a:r>
              <a:rPr lang="de-DE" altLang="de-DE" b="0" dirty="0" err="1"/>
              <a:t>temperatures</a:t>
            </a:r>
            <a:endParaRPr lang="de-DE" altLang="de-DE" b="0" dirty="0"/>
          </a:p>
        </p:txBody>
      </p:sp>
      <p:sp>
        <p:nvSpPr>
          <p:cNvPr id="6" name="TextBox 1"/>
          <p:cNvSpPr txBox="1">
            <a:spLocks noChangeArrowheads="1"/>
          </p:cNvSpPr>
          <p:nvPr/>
        </p:nvSpPr>
        <p:spPr bwMode="auto">
          <a:xfrm>
            <a:off x="3000375" y="6324600"/>
            <a:ext cx="605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de-DE" sz="1200" b="0"/>
              <a:t>Credits: Ronny Nawrodt</a:t>
            </a:r>
          </a:p>
        </p:txBody>
      </p:sp>
      <p:pic>
        <p:nvPicPr>
          <p:cNvPr id="7"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pic>
        <p:nvPicPr>
          <p:cNvPr id="8" name="Immagine 26" descr="ET-new-logo.png"/>
          <p:cNvPicPr>
            <a:picLocks noChangeAspect="1"/>
          </p:cNvPicPr>
          <p:nvPr/>
        </p:nvPicPr>
        <p:blipFill>
          <a:blip r:embed="rId4" cstate="print"/>
          <a:stretch>
            <a:fillRect/>
          </a:stretch>
        </p:blipFill>
        <p:spPr>
          <a:xfrm>
            <a:off x="0" y="0"/>
            <a:ext cx="2304256" cy="744295"/>
          </a:xfrm>
          <a:prstGeom prst="rect">
            <a:avLst/>
          </a:prstGeom>
        </p:spPr>
      </p:pic>
      <p:sp>
        <p:nvSpPr>
          <p:cNvPr id="3" name="Ellipse 2"/>
          <p:cNvSpPr/>
          <p:nvPr/>
        </p:nvSpPr>
        <p:spPr>
          <a:xfrm>
            <a:off x="6379285" y="2990626"/>
            <a:ext cx="2345167" cy="645459"/>
          </a:xfrm>
          <a:prstGeom prst="ellipse">
            <a:avLst/>
          </a:prstGeom>
          <a:noFill/>
          <a:ln w="66675">
            <a:solidFill>
              <a:srgbClr val="1D02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6712772" y="2452744"/>
            <a:ext cx="1321196" cy="369332"/>
          </a:xfrm>
          <a:prstGeom prst="rect">
            <a:avLst/>
          </a:prstGeom>
          <a:noFill/>
        </p:spPr>
        <p:txBody>
          <a:bodyPr wrap="none" rtlCol="0">
            <a:spAutoFit/>
          </a:bodyPr>
          <a:lstStyle/>
          <a:p>
            <a:r>
              <a:rPr lang="de-DE" dirty="0" smtClean="0">
                <a:solidFill>
                  <a:srgbClr val="1D02BE"/>
                </a:solidFill>
                <a:latin typeface="+mj-lt"/>
              </a:rPr>
              <a:t>ET Baseline</a:t>
            </a:r>
            <a:endParaRPr lang="de-DE" dirty="0">
              <a:solidFill>
                <a:srgbClr val="1D02BE"/>
              </a:solidFill>
              <a:latin typeface="+mj-lt"/>
            </a:endParaRPr>
          </a:p>
        </p:txBody>
      </p:sp>
    </p:spTree>
    <p:extLst>
      <p:ext uri="{BB962C8B-B14F-4D97-AF65-F5344CB8AC3E}">
        <p14:creationId xmlns:p14="http://schemas.microsoft.com/office/powerpoint/2010/main" val="111983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0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olo 1"/>
          <p:cNvSpPr>
            <a:spLocks noGrp="1"/>
          </p:cNvSpPr>
          <p:nvPr>
            <p:ph type="title"/>
          </p:nvPr>
        </p:nvSpPr>
        <p:spPr>
          <a:xfrm>
            <a:off x="821505" y="101623"/>
            <a:ext cx="6883030" cy="867524"/>
          </a:xfrm>
          <a:ln>
            <a:noFill/>
          </a:ln>
        </p:spPr>
        <p:txBody>
          <a:bodyPr/>
          <a:lstStyle/>
          <a:p>
            <a:r>
              <a:rPr lang="en-US" dirty="0" smtClean="0">
                <a:solidFill>
                  <a:schemeClr val="accent3">
                    <a:lumMod val="60000"/>
                    <a:lumOff val="40000"/>
                  </a:schemeClr>
                </a:solidFill>
              </a:rPr>
              <a:t>The </a:t>
            </a:r>
            <a:r>
              <a:rPr lang="en-US" dirty="0" smtClean="0"/>
              <a:t>advanced</a:t>
            </a:r>
            <a:r>
              <a:rPr lang="en-US" dirty="0" smtClean="0">
                <a:solidFill>
                  <a:schemeClr val="accent3">
                    <a:lumMod val="60000"/>
                    <a:lumOff val="40000"/>
                  </a:schemeClr>
                </a:solidFill>
              </a:rPr>
              <a:t> GW Network</a:t>
            </a:r>
            <a:endParaRPr lang="en-US" dirty="0">
              <a:solidFill>
                <a:schemeClr val="accent3">
                  <a:lumMod val="60000"/>
                  <a:lumOff val="40000"/>
                </a:schemeClr>
              </a:solidFill>
            </a:endParaRPr>
          </a:p>
        </p:txBody>
      </p:sp>
      <p:pic>
        <p:nvPicPr>
          <p:cNvPr id="56" name="Picture 3" descr="TerradiNotte"/>
          <p:cNvPicPr>
            <a:picLocks noChangeAspect="1" noChangeArrowheads="1"/>
          </p:cNvPicPr>
          <p:nvPr/>
        </p:nvPicPr>
        <p:blipFill>
          <a:blip r:embed="rId3" cstate="print"/>
          <a:srcRect/>
          <a:stretch>
            <a:fillRect/>
          </a:stretch>
        </p:blipFill>
        <p:spPr bwMode="auto">
          <a:xfrm>
            <a:off x="0" y="2365363"/>
            <a:ext cx="9144000" cy="4102100"/>
          </a:xfrm>
          <a:prstGeom prst="rect">
            <a:avLst/>
          </a:prstGeom>
          <a:noFill/>
          <a:ln w="9525">
            <a:noFill/>
            <a:miter lim="800000"/>
            <a:headEnd/>
            <a:tailEnd/>
          </a:ln>
        </p:spPr>
      </p:pic>
      <p:grpSp>
        <p:nvGrpSpPr>
          <p:cNvPr id="64" name="Gruppieren 63"/>
          <p:cNvGrpSpPr/>
          <p:nvPr/>
        </p:nvGrpSpPr>
        <p:grpSpPr>
          <a:xfrm>
            <a:off x="3214678" y="3214686"/>
            <a:ext cx="2293426" cy="1848635"/>
            <a:chOff x="3214678" y="3214686"/>
            <a:chExt cx="2293426" cy="1848635"/>
          </a:xfrm>
        </p:grpSpPr>
        <p:pic>
          <p:nvPicPr>
            <p:cNvPr id="65" name="Picture 7" descr="aerial"/>
            <p:cNvPicPr>
              <a:picLocks noChangeAspect="1" noChangeArrowheads="1"/>
            </p:cNvPicPr>
            <p:nvPr/>
          </p:nvPicPr>
          <p:blipFill>
            <a:blip r:embed="rId4" cstate="print"/>
            <a:srcRect/>
            <a:stretch>
              <a:fillRect/>
            </a:stretch>
          </p:blipFill>
          <p:spPr bwMode="auto">
            <a:xfrm>
              <a:off x="3500430" y="3646497"/>
              <a:ext cx="1512888" cy="1068387"/>
            </a:xfrm>
            <a:prstGeom prst="rect">
              <a:avLst/>
            </a:prstGeom>
            <a:noFill/>
            <a:ln w="9525">
              <a:noFill/>
              <a:miter lim="800000"/>
              <a:headEnd/>
              <a:tailEnd/>
            </a:ln>
          </p:spPr>
        </p:pic>
        <p:pic>
          <p:nvPicPr>
            <p:cNvPr id="66" name="Picture 8" descr="virgo_logo"/>
            <p:cNvPicPr>
              <a:picLocks noChangeAspect="1" noChangeArrowheads="1"/>
            </p:cNvPicPr>
            <p:nvPr/>
          </p:nvPicPr>
          <p:blipFill>
            <a:blip r:embed="rId5" cstate="print"/>
            <a:srcRect/>
            <a:stretch>
              <a:fillRect/>
            </a:stretch>
          </p:blipFill>
          <p:spPr bwMode="auto">
            <a:xfrm>
              <a:off x="3706813" y="3708388"/>
              <a:ext cx="936625" cy="150813"/>
            </a:xfrm>
            <a:prstGeom prst="rect">
              <a:avLst/>
            </a:prstGeom>
            <a:noFill/>
            <a:ln w="9525">
              <a:noFill/>
              <a:miter lim="800000"/>
              <a:headEnd/>
              <a:tailEnd/>
            </a:ln>
          </p:spPr>
        </p:pic>
        <p:sp>
          <p:nvSpPr>
            <p:cNvPr id="67" name="Text Box 20"/>
            <p:cNvSpPr txBox="1">
              <a:spLocks noChangeArrowheads="1"/>
            </p:cNvSpPr>
            <p:nvPr/>
          </p:nvSpPr>
          <p:spPr bwMode="auto">
            <a:xfrm>
              <a:off x="3214678" y="4786322"/>
              <a:ext cx="2293426" cy="276999"/>
            </a:xfrm>
            <a:prstGeom prst="rect">
              <a:avLst/>
            </a:prstGeom>
            <a:noFill/>
            <a:ln w="9525">
              <a:noFill/>
              <a:miter lim="800000"/>
              <a:headEnd/>
              <a:tailEnd/>
            </a:ln>
          </p:spPr>
          <p:txBody>
            <a:bodyPr wrap="square">
              <a:spAutoFit/>
            </a:bodyPr>
            <a:lstStyle/>
            <a:p>
              <a:r>
                <a:rPr lang="it-IT" sz="1200" dirty="0" err="1" smtClean="0">
                  <a:latin typeface="Verdana" pitchFamily="34" charset="0"/>
                </a:rPr>
                <a:t>Adv</a:t>
              </a:r>
              <a:r>
                <a:rPr lang="it-IT" sz="1200" dirty="0" smtClean="0">
                  <a:latin typeface="Verdana" pitchFamily="34" charset="0"/>
                </a:rPr>
                <a:t>. Virgo</a:t>
              </a:r>
              <a:r>
                <a:rPr lang="it-IT" sz="1200" dirty="0">
                  <a:latin typeface="Verdana" pitchFamily="34" charset="0"/>
                </a:rPr>
                <a:t>, Cascina, 3 km</a:t>
              </a:r>
            </a:p>
          </p:txBody>
        </p:sp>
        <p:grpSp>
          <p:nvGrpSpPr>
            <p:cNvPr id="68" name="Gruppo 33"/>
            <p:cNvGrpSpPr/>
            <p:nvPr/>
          </p:nvGrpSpPr>
          <p:grpSpPr>
            <a:xfrm>
              <a:off x="4643438" y="3214686"/>
              <a:ext cx="214314" cy="214314"/>
              <a:chOff x="7858148" y="1785926"/>
              <a:chExt cx="214314" cy="214314"/>
            </a:xfrm>
          </p:grpSpPr>
          <p:cxnSp>
            <p:nvCxnSpPr>
              <p:cNvPr id="69" name="Connettore 1 34"/>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Connettore 1 35"/>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71" name="Gruppieren 70"/>
          <p:cNvGrpSpPr/>
          <p:nvPr/>
        </p:nvGrpSpPr>
        <p:grpSpPr>
          <a:xfrm>
            <a:off x="0" y="1800213"/>
            <a:ext cx="1973262" cy="1557349"/>
            <a:chOff x="0" y="1800213"/>
            <a:chExt cx="1973262" cy="1557349"/>
          </a:xfrm>
        </p:grpSpPr>
        <p:pic>
          <p:nvPicPr>
            <p:cNvPr id="72" name="Picture 4" descr="HiResHanford_4"/>
            <p:cNvPicPr>
              <a:picLocks noChangeAspect="1" noChangeArrowheads="1"/>
            </p:cNvPicPr>
            <p:nvPr/>
          </p:nvPicPr>
          <p:blipFill>
            <a:blip r:embed="rId6" cstate="print"/>
            <a:srcRect/>
            <a:stretch>
              <a:fillRect/>
            </a:stretch>
          </p:blipFill>
          <p:spPr bwMode="auto">
            <a:xfrm>
              <a:off x="250825" y="1800213"/>
              <a:ext cx="1584325" cy="1116013"/>
            </a:xfrm>
            <a:prstGeom prst="rect">
              <a:avLst/>
            </a:prstGeom>
            <a:noFill/>
            <a:ln w="9525">
              <a:noFill/>
              <a:miter lim="800000"/>
              <a:headEnd/>
              <a:tailEnd/>
            </a:ln>
          </p:spPr>
        </p:pic>
        <p:pic>
          <p:nvPicPr>
            <p:cNvPr id="73" name="Picture 9" descr="ligo_logo"/>
            <p:cNvPicPr>
              <a:picLocks noChangeAspect="1" noChangeArrowheads="1"/>
            </p:cNvPicPr>
            <p:nvPr/>
          </p:nvPicPr>
          <p:blipFill>
            <a:blip r:embed="rId7" cstate="print"/>
            <a:srcRect/>
            <a:stretch>
              <a:fillRect/>
            </a:stretch>
          </p:blipFill>
          <p:spPr bwMode="auto">
            <a:xfrm>
              <a:off x="1331913" y="1831963"/>
              <a:ext cx="504825" cy="292100"/>
            </a:xfrm>
            <a:prstGeom prst="rect">
              <a:avLst/>
            </a:prstGeom>
            <a:noFill/>
            <a:ln w="9525">
              <a:noFill/>
              <a:miter lim="800000"/>
              <a:headEnd/>
              <a:tailEnd/>
            </a:ln>
          </p:spPr>
        </p:pic>
        <p:grpSp>
          <p:nvGrpSpPr>
            <p:cNvPr id="74" name="Gruppo 36"/>
            <p:cNvGrpSpPr/>
            <p:nvPr/>
          </p:nvGrpSpPr>
          <p:grpSpPr>
            <a:xfrm>
              <a:off x="714348" y="3143248"/>
              <a:ext cx="214314" cy="214314"/>
              <a:chOff x="7858148" y="1785926"/>
              <a:chExt cx="214314" cy="214314"/>
            </a:xfrm>
          </p:grpSpPr>
          <p:cxnSp>
            <p:nvCxnSpPr>
              <p:cNvPr id="76" name="Connettore 1 37"/>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ttore 1 38"/>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Text Box 17"/>
            <p:cNvSpPr txBox="1">
              <a:spLocks noChangeArrowheads="1"/>
            </p:cNvSpPr>
            <p:nvPr/>
          </p:nvSpPr>
          <p:spPr bwMode="auto">
            <a:xfrm>
              <a:off x="0" y="2924156"/>
              <a:ext cx="1973262" cy="276999"/>
            </a:xfrm>
            <a:prstGeom prst="rect">
              <a:avLst/>
            </a:prstGeom>
            <a:noFill/>
            <a:ln w="9525">
              <a:noFill/>
              <a:miter lim="800000"/>
              <a:headEnd/>
              <a:tailEnd/>
            </a:ln>
          </p:spPr>
          <p:txBody>
            <a:bodyPr>
              <a:spAutoFit/>
            </a:bodyPr>
            <a:lstStyle/>
            <a:p>
              <a:r>
                <a:rPr lang="it-IT" sz="1200" dirty="0" err="1" smtClean="0">
                  <a:latin typeface="Verdana" pitchFamily="34" charset="0"/>
                </a:rPr>
                <a:t>aLIGO</a:t>
              </a:r>
              <a:r>
                <a:rPr lang="it-IT" sz="1200" dirty="0" smtClean="0">
                  <a:latin typeface="Verdana" pitchFamily="34" charset="0"/>
                </a:rPr>
                <a:t> </a:t>
              </a:r>
              <a:r>
                <a:rPr lang="it-IT" sz="1200" dirty="0">
                  <a:latin typeface="Verdana" pitchFamily="34" charset="0"/>
                </a:rPr>
                <a:t>Hanford, 4 </a:t>
              </a:r>
              <a:r>
                <a:rPr lang="it-IT" sz="1200" dirty="0" smtClean="0">
                  <a:latin typeface="Verdana" pitchFamily="34" charset="0"/>
                </a:rPr>
                <a:t>km</a:t>
              </a:r>
              <a:endParaRPr lang="it-IT" sz="1200" dirty="0">
                <a:solidFill>
                  <a:schemeClr val="bg1"/>
                </a:solidFill>
                <a:latin typeface="Verdana" pitchFamily="34" charset="0"/>
              </a:endParaRPr>
            </a:p>
          </p:txBody>
        </p:sp>
      </p:grpSp>
      <p:grpSp>
        <p:nvGrpSpPr>
          <p:cNvPr id="78" name="Gruppieren 77"/>
          <p:cNvGrpSpPr/>
          <p:nvPr/>
        </p:nvGrpSpPr>
        <p:grpSpPr>
          <a:xfrm>
            <a:off x="250825" y="3530918"/>
            <a:ext cx="2525713" cy="1924812"/>
            <a:chOff x="250825" y="3500438"/>
            <a:chExt cx="2525713" cy="1924812"/>
          </a:xfrm>
        </p:grpSpPr>
        <p:pic>
          <p:nvPicPr>
            <p:cNvPr id="79" name="Picture 5" descr="LLOaerial"/>
            <p:cNvPicPr>
              <a:picLocks noChangeAspect="1" noChangeArrowheads="1"/>
            </p:cNvPicPr>
            <p:nvPr/>
          </p:nvPicPr>
          <p:blipFill>
            <a:blip r:embed="rId8" cstate="print"/>
            <a:srcRect/>
            <a:stretch>
              <a:fillRect/>
            </a:stretch>
          </p:blipFill>
          <p:spPr bwMode="auto">
            <a:xfrm>
              <a:off x="1187450" y="3995726"/>
              <a:ext cx="1589088" cy="1119187"/>
            </a:xfrm>
            <a:prstGeom prst="rect">
              <a:avLst/>
            </a:prstGeom>
            <a:noFill/>
            <a:ln w="3175">
              <a:noFill/>
              <a:miter lim="800000"/>
              <a:headEnd/>
              <a:tailEnd/>
            </a:ln>
          </p:spPr>
        </p:pic>
        <p:pic>
          <p:nvPicPr>
            <p:cNvPr id="80" name="Picture 6" descr="ligo_logo"/>
            <p:cNvPicPr>
              <a:picLocks noChangeAspect="1" noChangeArrowheads="1"/>
            </p:cNvPicPr>
            <p:nvPr/>
          </p:nvPicPr>
          <p:blipFill>
            <a:blip r:embed="rId7" cstate="print"/>
            <a:srcRect/>
            <a:stretch>
              <a:fillRect/>
            </a:stretch>
          </p:blipFill>
          <p:spPr bwMode="auto">
            <a:xfrm>
              <a:off x="2268538" y="3995726"/>
              <a:ext cx="503237" cy="292100"/>
            </a:xfrm>
            <a:prstGeom prst="rect">
              <a:avLst/>
            </a:prstGeom>
            <a:noFill/>
            <a:ln w="9525">
              <a:noFill/>
              <a:miter lim="800000"/>
              <a:headEnd/>
              <a:tailEnd/>
            </a:ln>
          </p:spPr>
        </p:pic>
        <p:sp>
          <p:nvSpPr>
            <p:cNvPr id="81" name="Text Box 19"/>
            <p:cNvSpPr txBox="1">
              <a:spLocks noChangeArrowheads="1"/>
            </p:cNvSpPr>
            <p:nvPr/>
          </p:nvSpPr>
          <p:spPr bwMode="auto">
            <a:xfrm>
              <a:off x="250825" y="5148251"/>
              <a:ext cx="2160935" cy="276999"/>
            </a:xfrm>
            <a:prstGeom prst="rect">
              <a:avLst/>
            </a:prstGeom>
            <a:noFill/>
            <a:ln w="9525">
              <a:noFill/>
              <a:miter lim="800000"/>
              <a:headEnd/>
              <a:tailEnd/>
            </a:ln>
          </p:spPr>
          <p:txBody>
            <a:bodyPr wrap="square">
              <a:spAutoFit/>
            </a:bodyPr>
            <a:lstStyle/>
            <a:p>
              <a:r>
                <a:rPr lang="it-IT" sz="1200" dirty="0" err="1" smtClean="0">
                  <a:latin typeface="Verdana" pitchFamily="34" charset="0"/>
                </a:rPr>
                <a:t>aLIGO</a:t>
              </a:r>
              <a:r>
                <a:rPr lang="it-IT" sz="1200" dirty="0" smtClean="0">
                  <a:latin typeface="Verdana" pitchFamily="34" charset="0"/>
                </a:rPr>
                <a:t> </a:t>
              </a:r>
              <a:r>
                <a:rPr lang="it-IT" sz="1200" dirty="0">
                  <a:latin typeface="Verdana" pitchFamily="34" charset="0"/>
                </a:rPr>
                <a:t>Livingston, 4 km</a:t>
              </a:r>
            </a:p>
          </p:txBody>
        </p:sp>
        <p:grpSp>
          <p:nvGrpSpPr>
            <p:cNvPr id="82" name="Gruppo 39"/>
            <p:cNvGrpSpPr/>
            <p:nvPr/>
          </p:nvGrpSpPr>
          <p:grpSpPr>
            <a:xfrm>
              <a:off x="1643042" y="3500438"/>
              <a:ext cx="214314" cy="214314"/>
              <a:chOff x="7858148" y="1785926"/>
              <a:chExt cx="214314" cy="214314"/>
            </a:xfrm>
          </p:grpSpPr>
          <p:cxnSp>
            <p:nvCxnSpPr>
              <p:cNvPr id="83" name="Connettore 1 40"/>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ttore 1 41"/>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91" name="Rechteck 90"/>
          <p:cNvSpPr/>
          <p:nvPr/>
        </p:nvSpPr>
        <p:spPr>
          <a:xfrm>
            <a:off x="-180528" y="6467463"/>
            <a:ext cx="9433048" cy="489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p:cNvGrpSpPr/>
          <p:nvPr/>
        </p:nvGrpSpPr>
        <p:grpSpPr>
          <a:xfrm>
            <a:off x="6295509" y="4077072"/>
            <a:ext cx="667170" cy="983519"/>
            <a:chOff x="6295509" y="3811892"/>
            <a:chExt cx="667170" cy="983519"/>
          </a:xfrm>
        </p:grpSpPr>
        <p:grpSp>
          <p:nvGrpSpPr>
            <p:cNvPr id="97" name="Gruppieren 96"/>
            <p:cNvGrpSpPr/>
            <p:nvPr/>
          </p:nvGrpSpPr>
          <p:grpSpPr>
            <a:xfrm>
              <a:off x="6514723" y="3811892"/>
              <a:ext cx="214314" cy="214314"/>
              <a:chOff x="6516216" y="3974080"/>
              <a:chExt cx="214314" cy="214314"/>
            </a:xfrm>
          </p:grpSpPr>
          <p:cxnSp>
            <p:nvCxnSpPr>
              <p:cNvPr id="98" name="Connettore 1 43"/>
              <p:cNvCxnSpPr/>
              <p:nvPr/>
            </p:nvCxnSpPr>
            <p:spPr>
              <a:xfrm rot="5400000">
                <a:off x="6409059" y="4081237"/>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Connettore 1 44"/>
              <p:cNvCxnSpPr/>
              <p:nvPr/>
            </p:nvCxnSpPr>
            <p:spPr>
              <a:xfrm rot="10800000">
                <a:off x="6516216" y="4188394"/>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4" name="Text Box 15"/>
            <p:cNvSpPr txBox="1">
              <a:spLocks noChangeArrowheads="1"/>
            </p:cNvSpPr>
            <p:nvPr/>
          </p:nvSpPr>
          <p:spPr bwMode="auto">
            <a:xfrm>
              <a:off x="6295509" y="4149080"/>
              <a:ext cx="667170" cy="646331"/>
            </a:xfrm>
            <a:prstGeom prst="rect">
              <a:avLst/>
            </a:prstGeom>
            <a:noFill/>
            <a:ln w="9525">
              <a:noFill/>
              <a:miter lim="800000"/>
              <a:headEnd/>
              <a:tailEnd/>
            </a:ln>
          </p:spPr>
          <p:txBody>
            <a:bodyPr wrap="none">
              <a:spAutoFit/>
            </a:bodyPr>
            <a:lstStyle/>
            <a:p>
              <a:r>
                <a:rPr lang="it-IT" sz="1200" dirty="0" err="1" smtClean="0">
                  <a:solidFill>
                    <a:srgbClr val="FFFFFF"/>
                  </a:solidFill>
                  <a:latin typeface="Verdana" pitchFamily="34" charset="0"/>
                </a:rPr>
                <a:t>aLIGO</a:t>
              </a:r>
              <a:r>
                <a:rPr lang="it-IT" sz="1200" dirty="0" smtClean="0">
                  <a:solidFill>
                    <a:srgbClr val="FFFFFF"/>
                  </a:solidFill>
                  <a:latin typeface="Verdana" pitchFamily="34" charset="0"/>
                </a:rPr>
                <a:t/>
              </a:r>
              <a:br>
                <a:rPr lang="it-IT" sz="1200" dirty="0" smtClean="0">
                  <a:solidFill>
                    <a:srgbClr val="FFFFFF"/>
                  </a:solidFill>
                  <a:latin typeface="Verdana" pitchFamily="34" charset="0"/>
                </a:rPr>
              </a:br>
              <a:r>
                <a:rPr lang="it-IT" sz="1200" dirty="0" smtClean="0">
                  <a:solidFill>
                    <a:srgbClr val="FFFFFF"/>
                  </a:solidFill>
                  <a:latin typeface="Verdana" pitchFamily="34" charset="0"/>
                </a:rPr>
                <a:t>INDIA</a:t>
              </a:r>
              <a:br>
                <a:rPr lang="it-IT" sz="1200" dirty="0" smtClean="0">
                  <a:solidFill>
                    <a:srgbClr val="FFFFFF"/>
                  </a:solidFill>
                  <a:latin typeface="Verdana" pitchFamily="34" charset="0"/>
                </a:rPr>
              </a:br>
              <a:r>
                <a:rPr lang="it-IT" sz="1200" dirty="0" smtClean="0">
                  <a:solidFill>
                    <a:srgbClr val="FFFFFF"/>
                  </a:solidFill>
                  <a:latin typeface="Verdana" pitchFamily="34" charset="0"/>
                </a:rPr>
                <a:t>4km</a:t>
              </a:r>
              <a:endParaRPr lang="it-IT" sz="1200" dirty="0">
                <a:solidFill>
                  <a:srgbClr val="FFFFFF"/>
                </a:solidFill>
                <a:latin typeface="Verdana" pitchFamily="34" charset="0"/>
              </a:endParaRPr>
            </a:p>
          </p:txBody>
        </p:sp>
      </p:grpSp>
      <p:pic>
        <p:nvPicPr>
          <p:cNvPr id="102" name="Picture 4"/>
          <p:cNvPicPr>
            <a:picLocks noChangeAspect="1" noChangeArrowheads="1"/>
          </p:cNvPicPr>
          <p:nvPr/>
        </p:nvPicPr>
        <p:blipFill>
          <a:blip r:embed="rId9" cstate="print"/>
          <a:srcRect/>
          <a:stretch>
            <a:fillRect/>
          </a:stretch>
        </p:blipFill>
        <p:spPr bwMode="auto">
          <a:xfrm>
            <a:off x="8164512" y="-27384"/>
            <a:ext cx="1016000" cy="1125538"/>
          </a:xfrm>
          <a:prstGeom prst="rect">
            <a:avLst/>
          </a:prstGeom>
          <a:noFill/>
          <a:ln w="9525">
            <a:noFill/>
            <a:round/>
            <a:headEnd/>
            <a:tailEnd/>
          </a:ln>
          <a:effectLst/>
        </p:spPr>
      </p:pic>
      <p:grpSp>
        <p:nvGrpSpPr>
          <p:cNvPr id="2" name="Gruppieren 1"/>
          <p:cNvGrpSpPr/>
          <p:nvPr/>
        </p:nvGrpSpPr>
        <p:grpSpPr>
          <a:xfrm>
            <a:off x="7640330" y="3398520"/>
            <a:ext cx="1241130" cy="1686664"/>
            <a:chOff x="7640330" y="3398520"/>
            <a:chExt cx="1241130" cy="1686664"/>
          </a:xfrm>
        </p:grpSpPr>
        <p:grpSp>
          <p:nvGrpSpPr>
            <p:cNvPr id="85" name="Gruppieren 84"/>
            <p:cNvGrpSpPr/>
            <p:nvPr/>
          </p:nvGrpSpPr>
          <p:grpSpPr>
            <a:xfrm>
              <a:off x="7704535" y="3398520"/>
              <a:ext cx="1176925" cy="1686664"/>
              <a:chOff x="7704535" y="3398520"/>
              <a:chExt cx="1176925" cy="1686664"/>
            </a:xfrm>
          </p:grpSpPr>
          <p:sp>
            <p:nvSpPr>
              <p:cNvPr id="87" name="Text Box 14"/>
              <p:cNvSpPr txBox="1">
                <a:spLocks noChangeArrowheads="1"/>
              </p:cNvSpPr>
              <p:nvPr/>
            </p:nvSpPr>
            <p:spPr bwMode="auto">
              <a:xfrm>
                <a:off x="7704535" y="4808185"/>
                <a:ext cx="1176925" cy="276999"/>
              </a:xfrm>
              <a:prstGeom prst="rect">
                <a:avLst/>
              </a:prstGeom>
              <a:noFill/>
              <a:ln w="9525">
                <a:noFill/>
                <a:miter lim="800000"/>
                <a:headEnd/>
                <a:tailEnd/>
              </a:ln>
            </p:spPr>
            <p:txBody>
              <a:bodyPr wrap="none">
                <a:spAutoFit/>
              </a:bodyPr>
              <a:lstStyle/>
              <a:p>
                <a:r>
                  <a:rPr lang="it-IT" sz="1200" dirty="0" smtClean="0">
                    <a:latin typeface="Verdana" pitchFamily="34" charset="0"/>
                  </a:rPr>
                  <a:t>KAGRA 3km </a:t>
                </a:r>
              </a:p>
            </p:txBody>
          </p:sp>
          <p:grpSp>
            <p:nvGrpSpPr>
              <p:cNvPr id="88" name="Gruppo 42"/>
              <p:cNvGrpSpPr/>
              <p:nvPr/>
            </p:nvGrpSpPr>
            <p:grpSpPr>
              <a:xfrm>
                <a:off x="8388694" y="3398520"/>
                <a:ext cx="214314" cy="214314"/>
                <a:chOff x="7888628" y="1755446"/>
                <a:chExt cx="214314" cy="214314"/>
              </a:xfrm>
            </p:grpSpPr>
            <p:cxnSp>
              <p:nvCxnSpPr>
                <p:cNvPr id="89" name="Connettore 1 43"/>
                <p:cNvCxnSpPr/>
                <p:nvPr/>
              </p:nvCxnSpPr>
              <p:spPr>
                <a:xfrm rot="5400000">
                  <a:off x="7781471" y="186260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Connettore 1 44"/>
                <p:cNvCxnSpPr/>
                <p:nvPr/>
              </p:nvCxnSpPr>
              <p:spPr>
                <a:xfrm rot="10800000">
                  <a:off x="7888628" y="196976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10035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40330" y="3703654"/>
              <a:ext cx="1208383" cy="116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 name="Gruppieren 44"/>
          <p:cNvGrpSpPr/>
          <p:nvPr/>
        </p:nvGrpSpPr>
        <p:grpSpPr>
          <a:xfrm>
            <a:off x="3555970" y="1417134"/>
            <a:ext cx="2255489" cy="1702720"/>
            <a:chOff x="3884644" y="1901691"/>
            <a:chExt cx="1874295" cy="1243741"/>
          </a:xfrm>
        </p:grpSpPr>
        <p:pic>
          <p:nvPicPr>
            <p:cNvPr id="46" name="Picture 10" descr="Luftb3"/>
            <p:cNvPicPr>
              <a:picLocks noChangeAspect="1" noChangeArrowheads="1"/>
            </p:cNvPicPr>
            <p:nvPr/>
          </p:nvPicPr>
          <p:blipFill>
            <a:blip r:embed="rId11" cstate="print"/>
            <a:srcRect/>
            <a:stretch>
              <a:fillRect/>
            </a:stretch>
          </p:blipFill>
          <p:spPr bwMode="auto">
            <a:xfrm>
              <a:off x="4180833" y="2091397"/>
              <a:ext cx="1209945" cy="828730"/>
            </a:xfrm>
            <a:prstGeom prst="rect">
              <a:avLst/>
            </a:prstGeom>
            <a:noFill/>
            <a:ln w="9525">
              <a:noFill/>
              <a:miter lim="800000"/>
              <a:headEnd/>
              <a:tailEnd/>
            </a:ln>
          </p:spPr>
        </p:pic>
        <p:pic>
          <p:nvPicPr>
            <p:cNvPr id="47" name="Picture 11" descr="titel1"/>
            <p:cNvPicPr>
              <a:picLocks noChangeAspect="1" noChangeArrowheads="1"/>
            </p:cNvPicPr>
            <p:nvPr/>
          </p:nvPicPr>
          <p:blipFill>
            <a:blip r:embed="rId12" cstate="print"/>
            <a:srcRect/>
            <a:stretch>
              <a:fillRect/>
            </a:stretch>
          </p:blipFill>
          <p:spPr bwMode="auto">
            <a:xfrm>
              <a:off x="4356100" y="2124063"/>
              <a:ext cx="636588" cy="236538"/>
            </a:xfrm>
            <a:prstGeom prst="rect">
              <a:avLst/>
            </a:prstGeom>
            <a:noFill/>
            <a:ln w="9525">
              <a:noFill/>
              <a:miter lim="800000"/>
              <a:headEnd/>
              <a:tailEnd/>
            </a:ln>
          </p:spPr>
        </p:pic>
        <p:sp>
          <p:nvSpPr>
            <p:cNvPr id="48" name="Text Box 15"/>
            <p:cNvSpPr txBox="1">
              <a:spLocks noChangeArrowheads="1"/>
            </p:cNvSpPr>
            <p:nvPr/>
          </p:nvSpPr>
          <p:spPr bwMode="auto">
            <a:xfrm>
              <a:off x="3884644" y="1901691"/>
              <a:ext cx="1874295" cy="202332"/>
            </a:xfrm>
            <a:prstGeom prst="rect">
              <a:avLst/>
            </a:prstGeom>
            <a:noFill/>
            <a:ln w="9525">
              <a:noFill/>
              <a:miter lim="800000"/>
              <a:headEnd/>
              <a:tailEnd/>
            </a:ln>
          </p:spPr>
          <p:txBody>
            <a:bodyPr wrap="none">
              <a:spAutoFit/>
            </a:bodyPr>
            <a:lstStyle/>
            <a:p>
              <a:r>
                <a:rPr lang="it-IT" sz="1200" dirty="0" smtClean="0">
                  <a:solidFill>
                    <a:srgbClr val="FFFFFF"/>
                  </a:solidFill>
                  <a:latin typeface="Verdana" pitchFamily="34" charset="0"/>
                </a:rPr>
                <a:t>GEO600, </a:t>
              </a:r>
              <a:r>
                <a:rPr lang="it-IT" sz="1200" dirty="0">
                  <a:solidFill>
                    <a:srgbClr val="FFFFFF"/>
                  </a:solidFill>
                  <a:latin typeface="Verdana" pitchFamily="34" charset="0"/>
                </a:rPr>
                <a:t>Hannover, 600 m</a:t>
              </a:r>
            </a:p>
          </p:txBody>
        </p:sp>
        <p:grpSp>
          <p:nvGrpSpPr>
            <p:cNvPr id="49" name="Gruppo 30"/>
            <p:cNvGrpSpPr/>
            <p:nvPr/>
          </p:nvGrpSpPr>
          <p:grpSpPr>
            <a:xfrm>
              <a:off x="4701220" y="3024458"/>
              <a:ext cx="120974" cy="120974"/>
              <a:chOff x="8201682" y="1810012"/>
              <a:chExt cx="120974" cy="120974"/>
            </a:xfrm>
          </p:grpSpPr>
          <p:cxnSp>
            <p:nvCxnSpPr>
              <p:cNvPr id="50" name="Connettore 1 31"/>
              <p:cNvCxnSpPr/>
              <p:nvPr/>
            </p:nvCxnSpPr>
            <p:spPr>
              <a:xfrm rot="5400000">
                <a:off x="8143732" y="1870499"/>
                <a:ext cx="12097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32"/>
              <p:cNvCxnSpPr/>
              <p:nvPr/>
            </p:nvCxnSpPr>
            <p:spPr>
              <a:xfrm rot="10800000">
                <a:off x="8201682" y="1926193"/>
                <a:ext cx="12097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Rechteck 3"/>
          <p:cNvSpPr/>
          <p:nvPr/>
        </p:nvSpPr>
        <p:spPr>
          <a:xfrm>
            <a:off x="78194" y="6381328"/>
            <a:ext cx="9174326" cy="369332"/>
          </a:xfrm>
          <a:prstGeom prst="rect">
            <a:avLst/>
          </a:prstGeom>
        </p:spPr>
        <p:txBody>
          <a:bodyPr wrap="square">
            <a:spAutoFit/>
          </a:bodyPr>
          <a:lstStyle/>
          <a:p>
            <a:r>
              <a:rPr lang="en-US" dirty="0" smtClean="0">
                <a:solidFill>
                  <a:schemeClr val="accent3">
                    <a:lumMod val="60000"/>
                    <a:lumOff val="40000"/>
                  </a:schemeClr>
                </a:solidFill>
              </a:rPr>
              <a:t>LIGO and Virgo are being upgraded now to advanced versions and KAGRA is being built</a:t>
            </a:r>
            <a:endParaRPr lang="en-US" dirty="0">
              <a:solidFill>
                <a:schemeClr val="accent3">
                  <a:lumMod val="60000"/>
                  <a:lumOff val="40000"/>
                </a:schemeClr>
              </a:solidFill>
            </a:endParaRPr>
          </a:p>
        </p:txBody>
      </p:sp>
    </p:spTree>
    <p:extLst>
      <p:ext uri="{BB962C8B-B14F-4D97-AF65-F5344CB8AC3E}">
        <p14:creationId xmlns:p14="http://schemas.microsoft.com/office/powerpoint/2010/main" val="391868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9856" y="0"/>
            <a:ext cx="6648225" cy="838200"/>
          </a:xfrm>
        </p:spPr>
        <p:txBody>
          <a:bodyPr/>
          <a:lstStyle/>
          <a:p>
            <a:r>
              <a:rPr lang="de-DE" dirty="0" smtClean="0"/>
              <a:t>Large Silicon Substrates</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50" y="1046063"/>
            <a:ext cx="4910418" cy="3273612"/>
          </a:xfrm>
        </p:spPr>
      </p:pic>
      <p:sp>
        <p:nvSpPr>
          <p:cNvPr id="4" name="Rechteck 3"/>
          <p:cNvSpPr/>
          <p:nvPr/>
        </p:nvSpPr>
        <p:spPr>
          <a:xfrm>
            <a:off x="0" y="4689933"/>
            <a:ext cx="4593515" cy="615553"/>
          </a:xfrm>
          <a:prstGeom prst="rect">
            <a:avLst/>
          </a:prstGeom>
        </p:spPr>
        <p:txBody>
          <a:bodyPr wrap="square">
            <a:spAutoFit/>
          </a:bodyPr>
          <a:lstStyle/>
          <a:p>
            <a:r>
              <a:rPr lang="de-DE" sz="1200" dirty="0" smtClean="0"/>
              <a:t>Source: </a:t>
            </a:r>
            <a:r>
              <a:rPr lang="de-DE" sz="1100" dirty="0" smtClean="0"/>
              <a:t>http</a:t>
            </a:r>
            <a:r>
              <a:rPr lang="de-DE" sz="1100" dirty="0"/>
              <a:t>://www.iisb.fraunhofer.de/content/dam/iisb/de/images/geschaeftsfelder/halbleiterfertigungsgeraete_und_methoden/gadest_2011/</a:t>
            </a:r>
          </a:p>
        </p:txBody>
      </p:sp>
      <p:sp>
        <p:nvSpPr>
          <p:cNvPr id="6" name="Textfeld 5"/>
          <p:cNvSpPr txBox="1"/>
          <p:nvPr/>
        </p:nvSpPr>
        <p:spPr>
          <a:xfrm>
            <a:off x="37650" y="4318800"/>
            <a:ext cx="2689683" cy="369332"/>
          </a:xfrm>
          <a:prstGeom prst="rect">
            <a:avLst/>
          </a:prstGeom>
          <a:solidFill>
            <a:schemeClr val="tx1"/>
          </a:solidFill>
          <a:ln>
            <a:noFill/>
          </a:ln>
        </p:spPr>
        <p:txBody>
          <a:bodyPr wrap="square" rtlCol="0">
            <a:spAutoFit/>
          </a:bodyPr>
          <a:lstStyle/>
          <a:p>
            <a:pPr algn="ctr"/>
            <a:r>
              <a:rPr lang="de-DE" b="1" dirty="0" smtClean="0">
                <a:solidFill>
                  <a:schemeClr val="bg2"/>
                </a:solidFill>
              </a:rPr>
              <a:t>450 mm</a:t>
            </a:r>
            <a:endParaRPr lang="de-DE" b="1" dirty="0">
              <a:solidFill>
                <a:schemeClr val="bg2"/>
              </a:solidFill>
            </a:endParaRPr>
          </a:p>
        </p:txBody>
      </p:sp>
      <p:sp>
        <p:nvSpPr>
          <p:cNvPr id="7" name="Textfeld 6"/>
          <p:cNvSpPr txBox="1"/>
          <p:nvPr/>
        </p:nvSpPr>
        <p:spPr>
          <a:xfrm>
            <a:off x="2081605" y="4320601"/>
            <a:ext cx="2861534" cy="369332"/>
          </a:xfrm>
          <a:prstGeom prst="rect">
            <a:avLst/>
          </a:prstGeom>
          <a:solidFill>
            <a:schemeClr val="tx1"/>
          </a:solidFill>
          <a:ln>
            <a:noFill/>
          </a:ln>
        </p:spPr>
        <p:txBody>
          <a:bodyPr wrap="square" rtlCol="0">
            <a:spAutoFit/>
          </a:bodyPr>
          <a:lstStyle/>
          <a:p>
            <a:pPr algn="ctr"/>
            <a:r>
              <a:rPr lang="de-DE" b="1" dirty="0" smtClean="0">
                <a:solidFill>
                  <a:schemeClr val="bg2"/>
                </a:solidFill>
              </a:rPr>
              <a:t>300 mm</a:t>
            </a:r>
            <a:endParaRPr lang="de-DE" b="1" dirty="0">
              <a:solidFill>
                <a:schemeClr val="bg2"/>
              </a:solidFill>
            </a:endParaRPr>
          </a:p>
        </p:txBody>
      </p:sp>
      <p:sp>
        <p:nvSpPr>
          <p:cNvPr id="9" name="Rechteck 8"/>
          <p:cNvSpPr/>
          <p:nvPr/>
        </p:nvSpPr>
        <p:spPr>
          <a:xfrm>
            <a:off x="4647306" y="6295953"/>
            <a:ext cx="4433982" cy="430887"/>
          </a:xfrm>
          <a:prstGeom prst="rect">
            <a:avLst/>
          </a:prstGeom>
        </p:spPr>
        <p:txBody>
          <a:bodyPr wrap="square">
            <a:spAutoFit/>
          </a:bodyPr>
          <a:lstStyle/>
          <a:p>
            <a:r>
              <a:rPr lang="de-DE" sz="1100" dirty="0" smtClean="0"/>
              <a:t>Source</a:t>
            </a:r>
            <a:r>
              <a:rPr lang="de-DE" sz="1100" dirty="0"/>
              <a:t>: http://www.quora.com/Semiconductors/How-do-silicon-boules-not-break-off-during-semiconductor-fabrication</a:t>
            </a:r>
          </a:p>
        </p:txBody>
      </p:sp>
      <p:sp>
        <p:nvSpPr>
          <p:cNvPr id="10" name="Rechteck 9"/>
          <p:cNvSpPr/>
          <p:nvPr/>
        </p:nvSpPr>
        <p:spPr>
          <a:xfrm>
            <a:off x="5152919" y="1276609"/>
            <a:ext cx="4044874" cy="1477328"/>
          </a:xfrm>
          <a:prstGeom prst="rect">
            <a:avLst/>
          </a:prstGeom>
        </p:spPr>
        <p:txBody>
          <a:bodyPr wrap="square">
            <a:spAutoFit/>
          </a:bodyPr>
          <a:lstStyle/>
          <a:p>
            <a:r>
              <a:rPr lang="de-DE" dirty="0"/>
              <a:t>Large Silicon Substrates </a:t>
            </a:r>
            <a:r>
              <a:rPr lang="de-DE" dirty="0" err="1"/>
              <a:t>are</a:t>
            </a:r>
            <a:r>
              <a:rPr lang="de-DE" dirty="0"/>
              <a:t> </a:t>
            </a:r>
            <a:r>
              <a:rPr lang="de-DE" dirty="0" err="1"/>
              <a:t>available</a:t>
            </a:r>
            <a:r>
              <a:rPr lang="de-DE" dirty="0"/>
              <a:t> but </a:t>
            </a:r>
            <a:r>
              <a:rPr lang="de-DE" dirty="0" err="1"/>
              <a:t>only</a:t>
            </a:r>
            <a:r>
              <a:rPr lang="de-DE" dirty="0"/>
              <a:t> in CZ </a:t>
            </a:r>
            <a:r>
              <a:rPr lang="de-DE" dirty="0" err="1"/>
              <a:t>grown</a:t>
            </a:r>
            <a:r>
              <a:rPr lang="de-DE" dirty="0"/>
              <a:t> Crystals</a:t>
            </a:r>
            <a:r>
              <a:rPr lang="de-DE" dirty="0" smtClean="0"/>
              <a:t>.</a:t>
            </a:r>
          </a:p>
          <a:p>
            <a:r>
              <a:rPr lang="de-DE" dirty="0" err="1"/>
              <a:t>Whether</a:t>
            </a:r>
            <a:r>
              <a:rPr lang="de-DE" dirty="0"/>
              <a:t> </a:t>
            </a:r>
            <a:r>
              <a:rPr lang="de-DE" dirty="0" err="1"/>
              <a:t>the</a:t>
            </a:r>
            <a:r>
              <a:rPr lang="de-DE" dirty="0"/>
              <a:t> </a:t>
            </a:r>
            <a:r>
              <a:rPr lang="de-DE" dirty="0" err="1"/>
              <a:t>purity</a:t>
            </a:r>
            <a:r>
              <a:rPr lang="de-DE" dirty="0"/>
              <a:t> </a:t>
            </a:r>
            <a:r>
              <a:rPr lang="de-DE" dirty="0" err="1"/>
              <a:t>reachable</a:t>
            </a:r>
            <a:r>
              <a:rPr lang="de-DE" dirty="0"/>
              <a:t> </a:t>
            </a:r>
            <a:r>
              <a:rPr lang="de-DE" dirty="0" err="1"/>
              <a:t>is</a:t>
            </a:r>
            <a:r>
              <a:rPr lang="de-DE" dirty="0"/>
              <a:t> </a:t>
            </a:r>
            <a:r>
              <a:rPr lang="de-DE" dirty="0" err="1"/>
              <a:t>sufficient</a:t>
            </a:r>
            <a:r>
              <a:rPr lang="de-DE" dirty="0"/>
              <a:t> </a:t>
            </a:r>
            <a:r>
              <a:rPr lang="de-DE" dirty="0" err="1"/>
              <a:t>is</a:t>
            </a:r>
            <a:r>
              <a:rPr lang="de-DE" dirty="0"/>
              <a:t> </a:t>
            </a:r>
            <a:r>
              <a:rPr lang="de-DE" dirty="0" err="1"/>
              <a:t>currently</a:t>
            </a:r>
            <a:r>
              <a:rPr lang="de-DE" dirty="0"/>
              <a:t> </a:t>
            </a:r>
            <a:r>
              <a:rPr lang="de-DE" dirty="0" err="1"/>
              <a:t>being</a:t>
            </a:r>
            <a:r>
              <a:rPr lang="de-DE" dirty="0"/>
              <a:t> </a:t>
            </a:r>
            <a:r>
              <a:rPr lang="de-DE" dirty="0" err="1"/>
              <a:t>tested</a:t>
            </a:r>
            <a:endParaRPr lang="de-DE" dirty="0"/>
          </a:p>
          <a:p>
            <a:endParaRPr lang="de-DE" dirty="0"/>
          </a:p>
        </p:txBody>
      </p:sp>
      <p:pic>
        <p:nvPicPr>
          <p:cNvPr id="3076" name="Picture 4" descr="http://qph.is.quoracdn.net/main-qimg-2bd5cfa2573b8d532796f4758c94cd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305" y="3424883"/>
            <a:ext cx="4433982" cy="29441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cstate="print"/>
          <a:srcRect/>
          <a:stretch>
            <a:fillRect/>
          </a:stretch>
        </p:blipFill>
        <p:spPr bwMode="auto">
          <a:xfrm>
            <a:off x="8100395" y="44624"/>
            <a:ext cx="1016000" cy="1125538"/>
          </a:xfrm>
          <a:prstGeom prst="rect">
            <a:avLst/>
          </a:prstGeom>
          <a:noFill/>
          <a:ln w="9525">
            <a:noFill/>
            <a:round/>
            <a:headEnd/>
            <a:tailEnd/>
          </a:ln>
          <a:effectLst/>
        </p:spPr>
      </p:pic>
      <p:pic>
        <p:nvPicPr>
          <p:cNvPr id="14" name="Immagine 26" descr="ET-new-logo.png"/>
          <p:cNvPicPr>
            <a:picLocks noChangeAspect="1"/>
          </p:cNvPicPr>
          <p:nvPr/>
        </p:nvPicPr>
        <p:blipFill>
          <a:blip r:embed="rId5" cstate="print"/>
          <a:stretch>
            <a:fillRect/>
          </a:stretch>
        </p:blipFill>
        <p:spPr>
          <a:xfrm>
            <a:off x="0" y="0"/>
            <a:ext cx="2304256" cy="744295"/>
          </a:xfrm>
          <a:prstGeom prst="rect">
            <a:avLst/>
          </a:prstGeom>
        </p:spPr>
      </p:pic>
    </p:spTree>
    <p:extLst>
      <p:ext uri="{BB962C8B-B14F-4D97-AF65-F5344CB8AC3E}">
        <p14:creationId xmlns:p14="http://schemas.microsoft.com/office/powerpoint/2010/main" val="3026456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83803" y="0"/>
            <a:ext cx="6035040" cy="838200"/>
          </a:xfrm>
        </p:spPr>
        <p:txBody>
          <a:bodyPr/>
          <a:lstStyle/>
          <a:p>
            <a:r>
              <a:rPr lang="de-DE" dirty="0"/>
              <a:t>	</a:t>
            </a:r>
            <a:r>
              <a:rPr lang="de-DE" dirty="0" smtClean="0"/>
              <a:t>Heavy Silicon Boules</a:t>
            </a:r>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2614445"/>
            <a:ext cx="867727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233363" y="5986295"/>
            <a:ext cx="2808910" cy="369332"/>
          </a:xfrm>
          <a:prstGeom prst="rect">
            <a:avLst/>
          </a:prstGeom>
        </p:spPr>
        <p:txBody>
          <a:bodyPr wrap="none">
            <a:spAutoFit/>
          </a:bodyPr>
          <a:lstStyle/>
          <a:p>
            <a:r>
              <a:rPr lang="de-DE" i="1" dirty="0" smtClean="0"/>
              <a:t>Source: www.pvatepla.com</a:t>
            </a:r>
            <a:endParaRPr lang="de-DE" dirty="0"/>
          </a:p>
        </p:txBody>
      </p:sp>
      <p:sp>
        <p:nvSpPr>
          <p:cNvPr id="7" name="Textfeld 6"/>
          <p:cNvSpPr txBox="1"/>
          <p:nvPr/>
        </p:nvSpPr>
        <p:spPr>
          <a:xfrm>
            <a:off x="892885" y="1376979"/>
            <a:ext cx="4958537" cy="369332"/>
          </a:xfrm>
          <a:prstGeom prst="rect">
            <a:avLst/>
          </a:prstGeom>
          <a:noFill/>
        </p:spPr>
        <p:txBody>
          <a:bodyPr wrap="none" rtlCol="0">
            <a:spAutoFit/>
          </a:bodyPr>
          <a:lstStyle/>
          <a:p>
            <a:r>
              <a:rPr lang="de-DE" dirty="0" smtClean="0"/>
              <a:t>Silicon Boules </a:t>
            </a:r>
            <a:r>
              <a:rPr lang="de-DE" dirty="0" err="1" smtClean="0"/>
              <a:t>can</a:t>
            </a:r>
            <a:r>
              <a:rPr lang="de-DE" dirty="0" smtClean="0"/>
              <a:t> </a:t>
            </a:r>
            <a:r>
              <a:rPr lang="de-DE" dirty="0" err="1" smtClean="0"/>
              <a:t>be</a:t>
            </a:r>
            <a:r>
              <a:rPr lang="de-DE" dirty="0" smtClean="0"/>
              <a:t> </a:t>
            </a:r>
            <a:r>
              <a:rPr lang="de-DE" dirty="0" err="1" smtClean="0"/>
              <a:t>grown</a:t>
            </a:r>
            <a:r>
              <a:rPr lang="de-DE" dirty="0" smtClean="0"/>
              <a:t> </a:t>
            </a:r>
            <a:r>
              <a:rPr lang="de-DE" dirty="0" err="1" smtClean="0"/>
              <a:t>to</a:t>
            </a:r>
            <a:r>
              <a:rPr lang="de-DE" dirty="0" smtClean="0"/>
              <a:t> a </a:t>
            </a:r>
            <a:r>
              <a:rPr lang="de-DE" dirty="0" err="1" smtClean="0"/>
              <a:t>weight</a:t>
            </a:r>
            <a:r>
              <a:rPr lang="de-DE" dirty="0" smtClean="0"/>
              <a:t> </a:t>
            </a:r>
            <a:r>
              <a:rPr lang="de-DE" dirty="0" err="1" smtClean="0"/>
              <a:t>of</a:t>
            </a:r>
            <a:r>
              <a:rPr lang="de-DE" dirty="0" smtClean="0"/>
              <a:t> 450kg</a:t>
            </a:r>
            <a:endParaRPr lang="de-DE" dirty="0"/>
          </a:p>
        </p:txBody>
      </p:sp>
      <p:pic>
        <p:nvPicPr>
          <p:cNvPr id="9"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pic>
        <p:nvPicPr>
          <p:cNvPr id="10" name="Immagine 26" descr="ET-new-logo.png"/>
          <p:cNvPicPr>
            <a:picLocks noChangeAspect="1"/>
          </p:cNvPicPr>
          <p:nvPr/>
        </p:nvPicPr>
        <p:blipFill>
          <a:blip r:embed="rId4" cstate="print"/>
          <a:stretch>
            <a:fillRect/>
          </a:stretch>
        </p:blipFill>
        <p:spPr>
          <a:xfrm>
            <a:off x="0" y="0"/>
            <a:ext cx="2304256" cy="744295"/>
          </a:xfrm>
          <a:prstGeom prst="rect">
            <a:avLst/>
          </a:prstGeom>
        </p:spPr>
      </p:pic>
    </p:spTree>
    <p:extLst>
      <p:ext uri="{BB962C8B-B14F-4D97-AF65-F5344CB8AC3E}">
        <p14:creationId xmlns:p14="http://schemas.microsoft.com/office/powerpoint/2010/main" val="3579899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4108" y="0"/>
            <a:ext cx="4970034" cy="838200"/>
          </a:xfrm>
        </p:spPr>
        <p:txBody>
          <a:bodyPr/>
          <a:lstStyle/>
          <a:p>
            <a:r>
              <a:rPr lang="de-DE" dirty="0" smtClean="0"/>
              <a:t>Silicon </a:t>
            </a:r>
            <a:r>
              <a:rPr lang="de-DE" dirty="0" err="1" smtClean="0"/>
              <a:t>absorption</a:t>
            </a:r>
            <a:endParaRPr lang="de-DE" dirty="0"/>
          </a:p>
        </p:txBody>
      </p:sp>
      <p:sp>
        <p:nvSpPr>
          <p:cNvPr id="3" name="Inhaltsplatzhalter 2"/>
          <p:cNvSpPr>
            <a:spLocks noGrp="1"/>
          </p:cNvSpPr>
          <p:nvPr>
            <p:ph idx="1"/>
          </p:nvPr>
        </p:nvSpPr>
        <p:spPr>
          <a:xfrm>
            <a:off x="615965" y="5383368"/>
            <a:ext cx="7795595" cy="1287888"/>
          </a:xfrm>
        </p:spPr>
        <p:txBody>
          <a:bodyPr>
            <a:normAutofit fontScale="62500" lnSpcReduction="20000"/>
          </a:bodyPr>
          <a:lstStyle/>
          <a:p>
            <a:r>
              <a:rPr lang="de-DE" dirty="0" err="1" smtClean="0"/>
              <a:t>Requires</a:t>
            </a:r>
            <a:r>
              <a:rPr lang="de-DE" dirty="0" smtClean="0"/>
              <a:t> pure (</a:t>
            </a:r>
            <a:r>
              <a:rPr lang="de-DE" dirty="0" err="1" smtClean="0"/>
              <a:t>float</a:t>
            </a:r>
            <a:r>
              <a:rPr lang="de-DE" dirty="0" smtClean="0"/>
              <a:t> </a:t>
            </a:r>
            <a:r>
              <a:rPr lang="de-DE" dirty="0" err="1" smtClean="0"/>
              <a:t>zone</a:t>
            </a:r>
            <a:r>
              <a:rPr lang="de-DE" dirty="0" smtClean="0"/>
              <a:t>)  material</a:t>
            </a:r>
          </a:p>
          <a:p>
            <a:r>
              <a:rPr lang="de-DE" dirty="0" err="1" smtClean="0"/>
              <a:t>Inconsistent</a:t>
            </a:r>
            <a:r>
              <a:rPr lang="de-DE" dirty="0" smtClean="0"/>
              <a:t> </a:t>
            </a:r>
            <a:r>
              <a:rPr lang="de-DE" dirty="0" err="1" smtClean="0"/>
              <a:t>measurements</a:t>
            </a:r>
            <a:r>
              <a:rPr lang="de-DE" dirty="0" smtClean="0"/>
              <a:t> </a:t>
            </a:r>
            <a:r>
              <a:rPr lang="de-DE" dirty="0" err="1" smtClean="0"/>
              <a:t>across</a:t>
            </a:r>
            <a:r>
              <a:rPr lang="de-DE" dirty="0" smtClean="0"/>
              <a:t> </a:t>
            </a:r>
            <a:r>
              <a:rPr lang="de-DE" dirty="0" err="1" smtClean="0"/>
              <a:t>groups</a:t>
            </a:r>
            <a:endParaRPr lang="de-DE" dirty="0" smtClean="0"/>
          </a:p>
          <a:p>
            <a:r>
              <a:rPr lang="de-DE" dirty="0" err="1" smtClean="0"/>
              <a:t>Indications</a:t>
            </a:r>
            <a:r>
              <a:rPr lang="de-DE" dirty="0" smtClean="0"/>
              <a:t> </a:t>
            </a:r>
            <a:r>
              <a:rPr lang="de-DE" dirty="0" err="1" smtClean="0"/>
              <a:t>for</a:t>
            </a:r>
            <a:r>
              <a:rPr lang="de-DE" dirty="0" smtClean="0"/>
              <a:t> </a:t>
            </a:r>
            <a:r>
              <a:rPr lang="de-DE" dirty="0" err="1" smtClean="0"/>
              <a:t>enhanced</a:t>
            </a:r>
            <a:r>
              <a:rPr lang="de-DE" dirty="0" smtClean="0"/>
              <a:t> </a:t>
            </a:r>
            <a:r>
              <a:rPr lang="de-DE" dirty="0" err="1" smtClean="0"/>
              <a:t>absorption</a:t>
            </a:r>
            <a:r>
              <a:rPr lang="de-DE" dirty="0" smtClean="0"/>
              <a:t> </a:t>
            </a:r>
            <a:r>
              <a:rPr lang="de-DE" dirty="0" err="1" smtClean="0"/>
              <a:t>close</a:t>
            </a:r>
            <a:r>
              <a:rPr lang="de-DE" dirty="0" smtClean="0"/>
              <a:t> </a:t>
            </a:r>
            <a:r>
              <a:rPr lang="de-DE" dirty="0" err="1" smtClean="0"/>
              <a:t>to</a:t>
            </a:r>
            <a:r>
              <a:rPr lang="de-DE" dirty="0" smtClean="0"/>
              <a:t> </a:t>
            </a:r>
            <a:r>
              <a:rPr lang="de-DE" dirty="0" err="1" smtClean="0"/>
              <a:t>surfaces</a:t>
            </a:r>
            <a:endParaRPr lang="de-DE" dirty="0" smtClean="0"/>
          </a:p>
          <a:p>
            <a:r>
              <a:rPr lang="de-DE" dirty="0" err="1" smtClean="0"/>
              <a:t>Under</a:t>
            </a:r>
            <a:r>
              <a:rPr lang="de-DE" dirty="0" smtClean="0"/>
              <a:t> </a:t>
            </a:r>
            <a:r>
              <a:rPr lang="de-DE" dirty="0" err="1" smtClean="0"/>
              <a:t>investigation</a:t>
            </a:r>
            <a:endParaRPr lang="de-D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413" y="901402"/>
            <a:ext cx="6994488" cy="432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pic>
        <p:nvPicPr>
          <p:cNvPr id="6" name="Immagine 26" descr="ET-new-logo.png"/>
          <p:cNvPicPr>
            <a:picLocks noChangeAspect="1"/>
          </p:cNvPicPr>
          <p:nvPr/>
        </p:nvPicPr>
        <p:blipFill>
          <a:blip r:embed="rId4" cstate="print"/>
          <a:stretch>
            <a:fillRect/>
          </a:stretch>
        </p:blipFill>
        <p:spPr>
          <a:xfrm>
            <a:off x="0" y="0"/>
            <a:ext cx="2304256" cy="744295"/>
          </a:xfrm>
          <a:prstGeom prst="rect">
            <a:avLst/>
          </a:prstGeom>
        </p:spPr>
      </p:pic>
      <p:sp>
        <p:nvSpPr>
          <p:cNvPr id="7" name="Textfeld 6"/>
          <p:cNvSpPr txBox="1"/>
          <p:nvPr/>
        </p:nvSpPr>
        <p:spPr>
          <a:xfrm>
            <a:off x="6568224" y="2685835"/>
            <a:ext cx="1152880" cy="369332"/>
          </a:xfrm>
          <a:prstGeom prst="rect">
            <a:avLst/>
          </a:prstGeom>
          <a:noFill/>
          <a:ln w="25400">
            <a:solidFill>
              <a:srgbClr val="FF0000"/>
            </a:solidFill>
          </a:ln>
        </p:spPr>
        <p:txBody>
          <a:bodyPr wrap="none" rtlCol="0">
            <a:spAutoFit/>
          </a:bodyPr>
          <a:lstStyle/>
          <a:p>
            <a:r>
              <a:rPr lang="de-DE" b="1" dirty="0" smtClean="0">
                <a:solidFill>
                  <a:srgbClr val="FF0000"/>
                </a:solidFill>
              </a:rPr>
              <a:t>4ppm/cm</a:t>
            </a:r>
            <a:endParaRPr lang="de-DE" b="1" dirty="0">
              <a:solidFill>
                <a:srgbClr val="FF0000"/>
              </a:solidFill>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335" y="3366710"/>
            <a:ext cx="3776125" cy="114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Gerade Verbindung mit Pfeil 8"/>
          <p:cNvCxnSpPr/>
          <p:nvPr/>
        </p:nvCxnSpPr>
        <p:spPr>
          <a:xfrm>
            <a:off x="7144664" y="3063890"/>
            <a:ext cx="299325" cy="914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rot="16200000">
            <a:off x="5803127" y="2862747"/>
            <a:ext cx="4572000" cy="276999"/>
          </a:xfrm>
          <a:prstGeom prst="rect">
            <a:avLst/>
          </a:prstGeom>
        </p:spPr>
        <p:txBody>
          <a:bodyPr>
            <a:spAutoFit/>
          </a:bodyPr>
          <a:lstStyle/>
          <a:p>
            <a:r>
              <a:rPr lang="de-DE" sz="1200" dirty="0"/>
              <a:t>OPTICS LETTERS / Vol. 38, </a:t>
            </a:r>
            <a:r>
              <a:rPr lang="de-DE" sz="1200" dirty="0" err="1"/>
              <a:t>No</a:t>
            </a:r>
            <a:r>
              <a:rPr lang="de-DE" sz="1200" dirty="0"/>
              <a:t>. 12 / June 15, 2013</a:t>
            </a:r>
            <a:endParaRPr lang="de-DE" sz="1200" dirty="0"/>
          </a:p>
        </p:txBody>
      </p:sp>
    </p:spTree>
    <p:extLst>
      <p:ext uri="{BB962C8B-B14F-4D97-AF65-F5344CB8AC3E}">
        <p14:creationId xmlns:p14="http://schemas.microsoft.com/office/powerpoint/2010/main" val="553186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9260" y="0"/>
            <a:ext cx="3829724" cy="838200"/>
          </a:xfrm>
        </p:spPr>
        <p:txBody>
          <a:bodyPr>
            <a:normAutofit fontScale="90000"/>
          </a:bodyPr>
          <a:lstStyle/>
          <a:p>
            <a:r>
              <a:rPr lang="de-DE" dirty="0" err="1" smtClean="0"/>
              <a:t>Coating</a:t>
            </a:r>
            <a:r>
              <a:rPr lang="de-DE" dirty="0" smtClean="0"/>
              <a:t> Resear</a:t>
            </a:r>
            <a:r>
              <a:rPr lang="de-DE" dirty="0" smtClean="0"/>
              <a:t>ch</a:t>
            </a:r>
            <a:endParaRPr lang="de-DE" dirty="0"/>
          </a:p>
        </p:txBody>
      </p:sp>
      <p:sp>
        <p:nvSpPr>
          <p:cNvPr id="3" name="Inhaltsplatzhalter 2"/>
          <p:cNvSpPr>
            <a:spLocks noGrp="1"/>
          </p:cNvSpPr>
          <p:nvPr>
            <p:ph idx="1"/>
          </p:nvPr>
        </p:nvSpPr>
        <p:spPr>
          <a:xfrm>
            <a:off x="304800" y="1005522"/>
            <a:ext cx="8686800" cy="4525963"/>
          </a:xfrm>
        </p:spPr>
        <p:txBody>
          <a:bodyPr>
            <a:normAutofit fontScale="85000" lnSpcReduction="10000"/>
          </a:bodyPr>
          <a:lstStyle/>
          <a:p>
            <a:pPr marL="0" indent="0">
              <a:buNone/>
            </a:pPr>
            <a:r>
              <a:rPr lang="en-US" dirty="0" smtClean="0"/>
              <a:t>Standard SiO</a:t>
            </a:r>
            <a:r>
              <a:rPr lang="en-US" baseline="-25000" dirty="0" smtClean="0"/>
              <a:t>2</a:t>
            </a:r>
            <a:r>
              <a:rPr lang="en-US" dirty="0" smtClean="0"/>
              <a:t>/Ta</a:t>
            </a:r>
            <a:r>
              <a:rPr lang="en-US" baseline="-25000" dirty="0" smtClean="0"/>
              <a:t>2</a:t>
            </a:r>
            <a:r>
              <a:rPr lang="en-US" dirty="0" smtClean="0"/>
              <a:t>O</a:t>
            </a:r>
            <a:r>
              <a:rPr lang="en-US" baseline="-25000" dirty="0" smtClean="0"/>
              <a:t>5 </a:t>
            </a:r>
            <a:r>
              <a:rPr lang="en-US" baseline="-25000" dirty="0"/>
              <a:t> </a:t>
            </a:r>
            <a:r>
              <a:rPr lang="en-US" dirty="0" smtClean="0"/>
              <a:t>dominate </a:t>
            </a:r>
            <a:r>
              <a:rPr lang="en-US" dirty="0" smtClean="0"/>
              <a:t>Thermal </a:t>
            </a:r>
            <a:r>
              <a:rPr lang="en-US" dirty="0" smtClean="0"/>
              <a:t>Noise</a:t>
            </a:r>
            <a:endParaRPr lang="en-US" dirty="0" smtClean="0"/>
          </a:p>
          <a:p>
            <a:r>
              <a:rPr lang="en-US" dirty="0" smtClean="0"/>
              <a:t>Amorphous </a:t>
            </a:r>
            <a:r>
              <a:rPr lang="en-US" dirty="0"/>
              <a:t>coatings </a:t>
            </a:r>
            <a:r>
              <a:rPr lang="en-US" dirty="0" smtClean="0"/>
              <a:t>(</a:t>
            </a:r>
            <a:r>
              <a:rPr lang="en-US" dirty="0" err="1" smtClean="0"/>
              <a:t>Tantala</a:t>
            </a:r>
            <a:r>
              <a:rPr lang="en-US" dirty="0" smtClean="0"/>
              <a:t> dominated)</a:t>
            </a:r>
            <a:endParaRPr lang="en-US" dirty="0" smtClean="0"/>
          </a:p>
          <a:p>
            <a:pPr lvl="1"/>
            <a:r>
              <a:rPr lang="en-US" dirty="0" smtClean="0"/>
              <a:t>Research for improving at room temperature</a:t>
            </a:r>
          </a:p>
          <a:p>
            <a:pPr lvl="2"/>
            <a:r>
              <a:rPr lang="en-US" dirty="0" smtClean="0"/>
              <a:t>Understanding loss mechanisms</a:t>
            </a:r>
          </a:p>
          <a:p>
            <a:pPr lvl="2"/>
            <a:r>
              <a:rPr lang="en-US" dirty="0" smtClean="0"/>
              <a:t>Empirical studies, doping with other materials</a:t>
            </a:r>
          </a:p>
          <a:p>
            <a:pPr lvl="2"/>
            <a:r>
              <a:rPr lang="en-US" dirty="0" smtClean="0"/>
              <a:t>Annealing</a:t>
            </a:r>
          </a:p>
          <a:p>
            <a:pPr lvl="2"/>
            <a:r>
              <a:rPr lang="en-US" dirty="0" smtClean="0"/>
              <a:t>Researching alternative materials (e.g. </a:t>
            </a:r>
            <a:r>
              <a:rPr lang="en-US" dirty="0" err="1" smtClean="0"/>
              <a:t>Zirkonia</a:t>
            </a:r>
            <a:r>
              <a:rPr lang="en-US" dirty="0" smtClean="0"/>
              <a:t>, </a:t>
            </a:r>
            <a:r>
              <a:rPr lang="en-US" dirty="0" err="1" smtClean="0"/>
              <a:t>Hafnia</a:t>
            </a:r>
            <a:r>
              <a:rPr lang="en-US" dirty="0" smtClean="0"/>
              <a:t>, </a:t>
            </a:r>
            <a:r>
              <a:rPr lang="en-US" dirty="0" err="1" smtClean="0"/>
              <a:t>Niobia</a:t>
            </a:r>
            <a:r>
              <a:rPr lang="en-US" dirty="0" smtClean="0"/>
              <a:t>)</a:t>
            </a:r>
            <a:endParaRPr lang="en-US" dirty="0"/>
          </a:p>
          <a:p>
            <a:r>
              <a:rPr lang="en-US" dirty="0" smtClean="0"/>
              <a:t>Crystalline Coatings</a:t>
            </a:r>
          </a:p>
          <a:p>
            <a:pPr lvl="1"/>
            <a:r>
              <a:rPr lang="en-US" dirty="0" err="1" smtClean="0"/>
              <a:t>AlGaAs</a:t>
            </a:r>
            <a:endParaRPr lang="en-US" dirty="0" smtClean="0"/>
          </a:p>
          <a:p>
            <a:pPr lvl="1"/>
            <a:r>
              <a:rPr lang="en-US" dirty="0" err="1" smtClean="0"/>
              <a:t>GaP</a:t>
            </a:r>
            <a:r>
              <a:rPr lang="en-US" dirty="0" smtClean="0"/>
              <a:t>/</a:t>
            </a:r>
            <a:r>
              <a:rPr lang="en-US" dirty="0" err="1" smtClean="0"/>
              <a:t>AlGaP</a:t>
            </a:r>
            <a:r>
              <a:rPr lang="en-US" dirty="0" smtClean="0"/>
              <a:t> </a:t>
            </a:r>
            <a:endParaRPr lang="en-US" dirty="0" smtClean="0"/>
          </a:p>
          <a:p>
            <a:r>
              <a:rPr lang="en-US" dirty="0" smtClean="0"/>
              <a:t>Waveguide structures</a:t>
            </a:r>
            <a:endParaRPr lang="en-US" dirty="0" smtClean="0"/>
          </a:p>
          <a:p>
            <a:pPr lvl="2"/>
            <a:endParaRPr lang="en-US" dirty="0" smtClean="0"/>
          </a:p>
          <a:p>
            <a:pPr lvl="1"/>
            <a:endParaRPr lang="en-US" dirty="0" smtClean="0"/>
          </a:p>
        </p:txBody>
      </p:sp>
      <p:pic>
        <p:nvPicPr>
          <p:cNvPr id="4" name="Picture 4"/>
          <p:cNvPicPr>
            <a:picLocks noChangeAspect="1" noChangeArrowheads="1"/>
          </p:cNvPicPr>
          <p:nvPr/>
        </p:nvPicPr>
        <p:blipFill>
          <a:blip r:embed="rId2" cstate="print"/>
          <a:srcRect/>
          <a:stretch>
            <a:fillRect/>
          </a:stretch>
        </p:blipFill>
        <p:spPr bwMode="auto">
          <a:xfrm>
            <a:off x="8100395" y="44624"/>
            <a:ext cx="1016000" cy="1125538"/>
          </a:xfrm>
          <a:prstGeom prst="rect">
            <a:avLst/>
          </a:prstGeom>
          <a:noFill/>
          <a:ln w="9525">
            <a:noFill/>
            <a:round/>
            <a:headEnd/>
            <a:tailEnd/>
          </a:ln>
          <a:effectLst/>
        </p:spPr>
      </p:pic>
      <p:pic>
        <p:nvPicPr>
          <p:cNvPr id="5" name="Immagine 26" descr="ET-new-logo.png"/>
          <p:cNvPicPr>
            <a:picLocks noChangeAspect="1"/>
          </p:cNvPicPr>
          <p:nvPr/>
        </p:nvPicPr>
        <p:blipFill>
          <a:blip r:embed="rId3" cstate="print"/>
          <a:stretch>
            <a:fillRect/>
          </a:stretch>
        </p:blipFill>
        <p:spPr>
          <a:xfrm>
            <a:off x="0" y="0"/>
            <a:ext cx="2304256" cy="744295"/>
          </a:xfrm>
          <a:prstGeom prst="rect">
            <a:avLst/>
          </a:prstGeom>
        </p:spPr>
      </p:pic>
    </p:spTree>
    <p:extLst>
      <p:ext uri="{BB962C8B-B14F-4D97-AF65-F5344CB8AC3E}">
        <p14:creationId xmlns:p14="http://schemas.microsoft.com/office/powerpoint/2010/main" val="637681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00" y="3370266"/>
            <a:ext cx="31623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872304" y="129091"/>
            <a:ext cx="4152451" cy="646331"/>
          </a:xfrm>
          <a:prstGeom prst="rect">
            <a:avLst/>
          </a:prstGeom>
          <a:noFill/>
        </p:spPr>
        <p:txBody>
          <a:bodyPr wrap="square" rtlCol="0">
            <a:spAutoFit/>
          </a:bodyPr>
          <a:lstStyle/>
          <a:p>
            <a:r>
              <a:rPr lang="de-DE" sz="3600" b="1" dirty="0" err="1" smtClean="0">
                <a:latin typeface="+mj-lt"/>
              </a:rPr>
              <a:t>AlGaAs</a:t>
            </a:r>
            <a:r>
              <a:rPr lang="de-DE" sz="3600" b="1" dirty="0" smtClean="0">
                <a:latin typeface="+mj-lt"/>
              </a:rPr>
              <a:t> </a:t>
            </a:r>
            <a:r>
              <a:rPr lang="de-DE" sz="3600" b="1" dirty="0" err="1" smtClean="0">
                <a:latin typeface="+mj-lt"/>
              </a:rPr>
              <a:t>Coatings</a:t>
            </a:r>
            <a:endParaRPr lang="de-DE" sz="3600" b="1" dirty="0">
              <a:latin typeface="+mj-lt"/>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00" y="1344266"/>
            <a:ext cx="23050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750" y="1344266"/>
            <a:ext cx="122872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57399" y="805035"/>
            <a:ext cx="4362156" cy="369332"/>
          </a:xfrm>
          <a:prstGeom prst="rect">
            <a:avLst/>
          </a:prstGeom>
          <a:noFill/>
        </p:spPr>
        <p:txBody>
          <a:bodyPr wrap="none" rtlCol="0">
            <a:spAutoFit/>
          </a:bodyPr>
          <a:lstStyle/>
          <a:p>
            <a:r>
              <a:rPr lang="de-DE" b="1" dirty="0" smtClean="0"/>
              <a:t>Promising </a:t>
            </a:r>
            <a:r>
              <a:rPr lang="de-DE" b="1" dirty="0" err="1" smtClean="0"/>
              <a:t>results</a:t>
            </a:r>
            <a:r>
              <a:rPr lang="de-DE" b="1" dirty="0" smtClean="0"/>
              <a:t> </a:t>
            </a:r>
            <a:r>
              <a:rPr lang="de-DE" b="1" dirty="0" err="1" smtClean="0"/>
              <a:t>at</a:t>
            </a:r>
            <a:r>
              <a:rPr lang="de-DE" b="1" dirty="0" smtClean="0"/>
              <a:t> </a:t>
            </a:r>
            <a:r>
              <a:rPr lang="de-DE" b="1" dirty="0" err="1" smtClean="0"/>
              <a:t>cryogenic</a:t>
            </a:r>
            <a:r>
              <a:rPr lang="de-DE" b="1" dirty="0" smtClean="0"/>
              <a:t> </a:t>
            </a:r>
            <a:r>
              <a:rPr lang="de-DE" b="1" dirty="0" err="1" smtClean="0"/>
              <a:t>temperature</a:t>
            </a:r>
            <a:endParaRPr lang="de-DE" b="1" dirty="0" smtClean="0"/>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607" y="1217423"/>
            <a:ext cx="223837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244793" y="5859757"/>
            <a:ext cx="4477814" cy="646331"/>
          </a:xfrm>
          <a:prstGeom prst="rect">
            <a:avLst/>
          </a:prstGeom>
          <a:noFill/>
        </p:spPr>
        <p:txBody>
          <a:bodyPr wrap="square" rtlCol="0">
            <a:spAutoFit/>
          </a:bodyPr>
          <a:lstStyle/>
          <a:p>
            <a:pPr marL="285750" indent="-285750">
              <a:buFont typeface="Arial" panose="020B0604020202020204" pitchFamily="34" charset="0"/>
              <a:buChar char="•"/>
            </a:pPr>
            <a:r>
              <a:rPr lang="de-DE" dirty="0" smtClean="0"/>
              <a:t>Thermo-</a:t>
            </a:r>
            <a:r>
              <a:rPr lang="de-DE" dirty="0" err="1" smtClean="0"/>
              <a:t>optic</a:t>
            </a:r>
            <a:r>
              <a:rPr lang="de-DE" dirty="0" smtClean="0"/>
              <a:t> (=</a:t>
            </a:r>
            <a:r>
              <a:rPr lang="de-DE" dirty="0" err="1" smtClean="0"/>
              <a:t>Thermoelastic</a:t>
            </a:r>
            <a:r>
              <a:rPr lang="de-DE" dirty="0"/>
              <a:t> </a:t>
            </a:r>
            <a:r>
              <a:rPr lang="de-DE" dirty="0" smtClean="0"/>
              <a:t>+ </a:t>
            </a:r>
            <a:r>
              <a:rPr lang="de-DE" dirty="0" err="1" smtClean="0"/>
              <a:t>refractive</a:t>
            </a:r>
            <a:r>
              <a:rPr lang="de-DE" dirty="0" smtClean="0"/>
              <a:t>) </a:t>
            </a:r>
            <a:r>
              <a:rPr lang="de-DE" dirty="0" err="1" smtClean="0"/>
              <a:t>noise</a:t>
            </a:r>
            <a:r>
              <a:rPr lang="de-DE" dirty="0" smtClean="0"/>
              <a:t> </a:t>
            </a:r>
            <a:r>
              <a:rPr lang="de-DE" dirty="0" err="1" smtClean="0"/>
              <a:t>at</a:t>
            </a:r>
            <a:r>
              <a:rPr lang="de-DE" dirty="0" smtClean="0"/>
              <a:t> high </a:t>
            </a:r>
            <a:r>
              <a:rPr lang="de-DE" dirty="0" err="1" smtClean="0"/>
              <a:t>frequencies</a:t>
            </a:r>
            <a:endParaRPr lang="de-DE" dirty="0" smtClean="0"/>
          </a:p>
        </p:txBody>
      </p:sp>
      <p:sp>
        <p:nvSpPr>
          <p:cNvPr id="6" name="Rechteck 5"/>
          <p:cNvSpPr/>
          <p:nvPr/>
        </p:nvSpPr>
        <p:spPr>
          <a:xfrm>
            <a:off x="288576" y="2664538"/>
            <a:ext cx="4572000" cy="646331"/>
          </a:xfrm>
          <a:prstGeom prst="rect">
            <a:avLst/>
          </a:prstGeom>
        </p:spPr>
        <p:txBody>
          <a:bodyPr>
            <a:spAutoFit/>
          </a:bodyPr>
          <a:lstStyle/>
          <a:p>
            <a:pPr marL="285750" indent="-285750">
              <a:buFont typeface="Arial" panose="020B0604020202020204" pitchFamily="34" charset="0"/>
              <a:buChar char="•"/>
            </a:pPr>
            <a:r>
              <a:rPr lang="de-DE" dirty="0"/>
              <a:t>Need </a:t>
            </a:r>
            <a:r>
              <a:rPr lang="de-DE" dirty="0" err="1" smtClean="0"/>
              <a:t>many</a:t>
            </a:r>
            <a:r>
              <a:rPr lang="de-DE" dirty="0" smtClean="0"/>
              <a:t>, </a:t>
            </a:r>
            <a:r>
              <a:rPr lang="de-DE" dirty="0" err="1" smtClean="0"/>
              <a:t>thin</a:t>
            </a:r>
            <a:r>
              <a:rPr lang="de-DE" dirty="0" smtClean="0"/>
              <a:t> </a:t>
            </a:r>
            <a:r>
              <a:rPr lang="de-DE" dirty="0" err="1" smtClean="0"/>
              <a:t>layers</a:t>
            </a:r>
            <a:endParaRPr lang="de-DE" dirty="0" smtClean="0"/>
          </a:p>
          <a:p>
            <a:pPr marL="285750" indent="-285750">
              <a:buFont typeface="Arial" panose="020B0604020202020204" pitchFamily="34" charset="0"/>
              <a:buChar char="•"/>
            </a:pPr>
            <a:r>
              <a:rPr lang="de-DE" dirty="0" smtClean="0"/>
              <a:t>Same </a:t>
            </a:r>
            <a:r>
              <a:rPr lang="de-DE" dirty="0" err="1" smtClean="0"/>
              <a:t>overall</a:t>
            </a:r>
            <a:r>
              <a:rPr lang="de-DE" dirty="0" smtClean="0"/>
              <a:t> </a:t>
            </a:r>
            <a:r>
              <a:rPr lang="de-DE" dirty="0" err="1" smtClean="0"/>
              <a:t>thickness</a:t>
            </a:r>
            <a:r>
              <a:rPr lang="de-DE" dirty="0" smtClean="0"/>
              <a:t> </a:t>
            </a:r>
            <a:r>
              <a:rPr lang="de-DE" dirty="0" err="1" smtClean="0"/>
              <a:t>as</a:t>
            </a:r>
            <a:r>
              <a:rPr lang="de-DE" dirty="0" smtClean="0"/>
              <a:t> </a:t>
            </a:r>
            <a:r>
              <a:rPr lang="de-DE" dirty="0" err="1" smtClean="0"/>
              <a:t>standard</a:t>
            </a:r>
            <a:endParaRPr lang="de-DE" dirty="0"/>
          </a:p>
        </p:txBody>
      </p:sp>
      <p:sp>
        <p:nvSpPr>
          <p:cNvPr id="7" name="Rechteck 6"/>
          <p:cNvSpPr/>
          <p:nvPr/>
        </p:nvSpPr>
        <p:spPr>
          <a:xfrm>
            <a:off x="5718966" y="3208471"/>
            <a:ext cx="3279167" cy="646331"/>
          </a:xfrm>
          <a:prstGeom prst="rect">
            <a:avLst/>
          </a:prstGeom>
        </p:spPr>
        <p:txBody>
          <a:bodyPr wrap="none">
            <a:spAutoFit/>
          </a:bodyPr>
          <a:lstStyle/>
          <a:p>
            <a:pPr marL="285750" indent="-285750">
              <a:buFont typeface="Arial" panose="020B0604020202020204" pitchFamily="34" charset="0"/>
              <a:buChar char="•"/>
            </a:pPr>
            <a:r>
              <a:rPr lang="de-DE" dirty="0" err="1"/>
              <a:t>Reach</a:t>
            </a:r>
            <a:r>
              <a:rPr lang="de-DE" dirty="0"/>
              <a:t> </a:t>
            </a:r>
            <a:r>
              <a:rPr lang="de-DE" dirty="0" err="1"/>
              <a:t>low</a:t>
            </a:r>
            <a:r>
              <a:rPr lang="de-DE" dirty="0"/>
              <a:t> </a:t>
            </a:r>
            <a:r>
              <a:rPr lang="de-DE" dirty="0" err="1"/>
              <a:t>optical</a:t>
            </a:r>
            <a:r>
              <a:rPr lang="de-DE" dirty="0"/>
              <a:t> </a:t>
            </a:r>
            <a:r>
              <a:rPr lang="de-DE" dirty="0" err="1" smtClean="0"/>
              <a:t>absoprtion</a:t>
            </a:r>
            <a:r>
              <a:rPr lang="de-DE" dirty="0" smtClean="0"/>
              <a:t/>
            </a:r>
            <a:br>
              <a:rPr lang="de-DE" dirty="0" smtClean="0"/>
            </a:br>
            <a:r>
              <a:rPr lang="de-DE" dirty="0" smtClean="0"/>
              <a:t>Finesse </a:t>
            </a:r>
            <a:r>
              <a:rPr lang="de-DE" dirty="0" smtClean="0"/>
              <a:t>ca.</a:t>
            </a:r>
            <a:r>
              <a:rPr lang="de-DE" dirty="0" smtClean="0"/>
              <a:t> </a:t>
            </a:r>
            <a:r>
              <a:rPr lang="de-DE" dirty="0" smtClean="0"/>
              <a:t>100.000</a:t>
            </a:r>
            <a:endParaRPr lang="de-DE" dirty="0"/>
          </a:p>
        </p:txBody>
      </p:sp>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095" y="4059491"/>
            <a:ext cx="237172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5869182" y="822991"/>
            <a:ext cx="1954381" cy="307777"/>
          </a:xfrm>
          <a:prstGeom prst="rect">
            <a:avLst/>
          </a:prstGeom>
          <a:noFill/>
        </p:spPr>
        <p:txBody>
          <a:bodyPr wrap="none" rtlCol="0">
            <a:spAutoFit/>
          </a:bodyPr>
          <a:lstStyle/>
          <a:p>
            <a:r>
              <a:rPr lang="de-DE" sz="1400" dirty="0" smtClean="0"/>
              <a:t>Graphics </a:t>
            </a:r>
            <a:r>
              <a:rPr lang="de-DE" sz="1400" dirty="0" err="1" smtClean="0"/>
              <a:t>credit</a:t>
            </a:r>
            <a:r>
              <a:rPr lang="de-DE" sz="1400" dirty="0" smtClean="0"/>
              <a:t>: G. Cole</a:t>
            </a:r>
            <a:endParaRPr lang="de-DE" sz="1400" dirty="0"/>
          </a:p>
        </p:txBody>
      </p:sp>
      <p:sp>
        <p:nvSpPr>
          <p:cNvPr id="9" name="Textfeld 8"/>
          <p:cNvSpPr txBox="1"/>
          <p:nvPr/>
        </p:nvSpPr>
        <p:spPr>
          <a:xfrm>
            <a:off x="6904654" y="3962077"/>
            <a:ext cx="2443363" cy="2308324"/>
          </a:xfrm>
          <a:prstGeom prst="rect">
            <a:avLst/>
          </a:prstGeom>
          <a:noFill/>
        </p:spPr>
        <p:txBody>
          <a:bodyPr wrap="square" rtlCol="0">
            <a:spAutoFit/>
          </a:bodyPr>
          <a:lstStyle/>
          <a:p>
            <a:r>
              <a:rPr lang="de-DE" dirty="0" smtClean="0"/>
              <a:t>Need </a:t>
            </a:r>
            <a:r>
              <a:rPr lang="de-DE" dirty="0" err="1" smtClean="0"/>
              <a:t>to</a:t>
            </a:r>
            <a:r>
              <a:rPr lang="de-DE" dirty="0" smtClean="0"/>
              <a:t> </a:t>
            </a:r>
            <a:r>
              <a:rPr lang="de-DE" dirty="0" err="1" smtClean="0"/>
              <a:t>be</a:t>
            </a:r>
            <a:r>
              <a:rPr lang="de-DE" dirty="0" smtClean="0"/>
              <a:t> </a:t>
            </a:r>
            <a:r>
              <a:rPr lang="de-DE" dirty="0" err="1" smtClean="0"/>
              <a:t>grown</a:t>
            </a:r>
            <a:r>
              <a:rPr lang="de-DE" dirty="0" smtClean="0"/>
              <a:t> on </a:t>
            </a:r>
            <a:r>
              <a:rPr lang="de-DE" dirty="0" err="1" smtClean="0"/>
              <a:t>GaAs</a:t>
            </a:r>
            <a:r>
              <a:rPr lang="de-DE" dirty="0" smtClean="0"/>
              <a:t> </a:t>
            </a:r>
            <a:r>
              <a:rPr lang="de-DE" dirty="0" err="1" smtClean="0"/>
              <a:t>and</a:t>
            </a:r>
            <a:r>
              <a:rPr lang="de-DE" dirty="0" smtClean="0"/>
              <a:t> </a:t>
            </a:r>
            <a:r>
              <a:rPr lang="de-DE" dirty="0" err="1" smtClean="0"/>
              <a:t>then</a:t>
            </a:r>
            <a:r>
              <a:rPr lang="de-DE" dirty="0" smtClean="0"/>
              <a:t> </a:t>
            </a:r>
            <a:r>
              <a:rPr lang="de-DE" dirty="0" err="1" smtClean="0"/>
              <a:t>transferred</a:t>
            </a:r>
            <a:r>
              <a:rPr lang="de-DE" dirty="0" smtClean="0"/>
              <a:t> </a:t>
            </a:r>
            <a:r>
              <a:rPr lang="de-DE" dirty="0" err="1" smtClean="0"/>
              <a:t>to</a:t>
            </a:r>
            <a:r>
              <a:rPr lang="de-DE" dirty="0" smtClean="0"/>
              <a:t> Si </a:t>
            </a:r>
            <a:r>
              <a:rPr lang="de-DE" dirty="0" err="1" smtClean="0"/>
              <a:t>substrate</a:t>
            </a:r>
            <a:endParaRPr lang="de-DE" dirty="0" smtClean="0"/>
          </a:p>
          <a:p>
            <a:r>
              <a:rPr lang="de-DE" dirty="0" smtClean="0"/>
              <a:t>Potential </a:t>
            </a:r>
            <a:r>
              <a:rPr lang="de-DE" dirty="0" err="1" smtClean="0"/>
              <a:t>for</a:t>
            </a:r>
            <a:r>
              <a:rPr lang="de-DE" dirty="0" smtClean="0"/>
              <a:t> large </a:t>
            </a:r>
            <a:r>
              <a:rPr lang="de-DE" dirty="0" err="1" smtClean="0"/>
              <a:t>substrates</a:t>
            </a:r>
            <a:r>
              <a:rPr lang="de-DE" dirty="0" smtClean="0"/>
              <a:t> </a:t>
            </a:r>
            <a:r>
              <a:rPr lang="de-DE" dirty="0" err="1" smtClean="0"/>
              <a:t>demonstrated</a:t>
            </a:r>
            <a:endParaRPr lang="de-DE" dirty="0" smtClean="0"/>
          </a:p>
          <a:p>
            <a:r>
              <a:rPr lang="de-DE" dirty="0" err="1" smtClean="0"/>
              <a:t>Risk</a:t>
            </a:r>
            <a:r>
              <a:rPr lang="de-DE" dirty="0" smtClean="0"/>
              <a:t> </a:t>
            </a:r>
            <a:r>
              <a:rPr lang="de-DE" dirty="0" err="1" smtClean="0"/>
              <a:t>of</a:t>
            </a:r>
            <a:r>
              <a:rPr lang="de-DE" dirty="0" smtClean="0"/>
              <a:t> </a:t>
            </a:r>
            <a:r>
              <a:rPr lang="de-DE" dirty="0" err="1" smtClean="0"/>
              <a:t>detaching</a:t>
            </a:r>
            <a:endParaRPr lang="de-DE" dirty="0"/>
          </a:p>
        </p:txBody>
      </p:sp>
      <p:pic>
        <p:nvPicPr>
          <p:cNvPr id="16" name="Picture 4"/>
          <p:cNvPicPr>
            <a:picLocks noChangeAspect="1" noChangeArrowheads="1"/>
          </p:cNvPicPr>
          <p:nvPr/>
        </p:nvPicPr>
        <p:blipFill>
          <a:blip r:embed="rId7" cstate="print"/>
          <a:srcRect/>
          <a:stretch>
            <a:fillRect/>
          </a:stretch>
        </p:blipFill>
        <p:spPr bwMode="auto">
          <a:xfrm>
            <a:off x="8100395" y="44624"/>
            <a:ext cx="1016000" cy="1125538"/>
          </a:xfrm>
          <a:prstGeom prst="rect">
            <a:avLst/>
          </a:prstGeom>
          <a:noFill/>
          <a:ln w="9525">
            <a:noFill/>
            <a:round/>
            <a:headEnd/>
            <a:tailEnd/>
          </a:ln>
          <a:effectLst/>
        </p:spPr>
      </p:pic>
      <p:pic>
        <p:nvPicPr>
          <p:cNvPr id="17" name="Immagine 26" descr="ET-new-logo.png"/>
          <p:cNvPicPr>
            <a:picLocks noChangeAspect="1"/>
          </p:cNvPicPr>
          <p:nvPr/>
        </p:nvPicPr>
        <p:blipFill>
          <a:blip r:embed="rId8" cstate="print"/>
          <a:stretch>
            <a:fillRect/>
          </a:stretch>
        </p:blipFill>
        <p:spPr>
          <a:xfrm>
            <a:off x="0" y="0"/>
            <a:ext cx="2304256" cy="744295"/>
          </a:xfrm>
          <a:prstGeom prst="rect">
            <a:avLst/>
          </a:prstGeom>
        </p:spPr>
      </p:pic>
    </p:spTree>
    <p:extLst>
      <p:ext uri="{BB962C8B-B14F-4D97-AF65-F5344CB8AC3E}">
        <p14:creationId xmlns:p14="http://schemas.microsoft.com/office/powerpoint/2010/main" val="3737384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17439" y="57072"/>
            <a:ext cx="6402946" cy="838200"/>
          </a:xfrm>
        </p:spPr>
        <p:txBody>
          <a:bodyPr/>
          <a:lstStyle/>
          <a:p>
            <a:r>
              <a:rPr lang="en-US" dirty="0" err="1" smtClean="0"/>
              <a:t>GaP</a:t>
            </a:r>
            <a:r>
              <a:rPr lang="en-US" dirty="0" smtClean="0"/>
              <a:t>/</a:t>
            </a:r>
            <a:r>
              <a:rPr lang="en-US" dirty="0" err="1" smtClean="0"/>
              <a:t>AlGaP</a:t>
            </a:r>
            <a:r>
              <a:rPr lang="en-US" dirty="0" smtClean="0"/>
              <a:t> Coatings</a:t>
            </a:r>
            <a:endParaRPr lang="de-D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4295"/>
            <a:ext cx="5016069" cy="385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pic>
        <p:nvPicPr>
          <p:cNvPr id="6" name="Immagine 26" descr="ET-new-logo.png"/>
          <p:cNvPicPr>
            <a:picLocks noChangeAspect="1"/>
          </p:cNvPicPr>
          <p:nvPr/>
        </p:nvPicPr>
        <p:blipFill>
          <a:blip r:embed="rId4" cstate="print"/>
          <a:stretch>
            <a:fillRect/>
          </a:stretch>
        </p:blipFill>
        <p:spPr>
          <a:xfrm>
            <a:off x="0" y="0"/>
            <a:ext cx="2304256" cy="744295"/>
          </a:xfrm>
          <a:prstGeom prst="rect">
            <a:avLst/>
          </a:prstGeom>
        </p:spPr>
      </p:pic>
      <p:sp>
        <p:nvSpPr>
          <p:cNvPr id="4" name="Textfeld 3"/>
          <p:cNvSpPr txBox="1"/>
          <p:nvPr/>
        </p:nvSpPr>
        <p:spPr>
          <a:xfrm>
            <a:off x="5016069" y="861070"/>
            <a:ext cx="2883662" cy="1200329"/>
          </a:xfrm>
          <a:prstGeom prst="rect">
            <a:avLst/>
          </a:prstGeom>
          <a:noFill/>
        </p:spPr>
        <p:txBody>
          <a:bodyPr wrap="square" rtlCol="0">
            <a:spAutoFit/>
          </a:bodyPr>
          <a:lstStyle/>
          <a:p>
            <a:pPr marL="285750" indent="-285750">
              <a:buFont typeface="Arial" panose="020B0604020202020204" pitchFamily="34" charset="0"/>
              <a:buChar char="•"/>
            </a:pPr>
            <a:r>
              <a:rPr lang="en-US" dirty="0" err="1"/>
              <a:t>GaP</a:t>
            </a:r>
            <a:r>
              <a:rPr lang="en-US" dirty="0"/>
              <a:t>/</a:t>
            </a:r>
            <a:r>
              <a:rPr lang="en-US" dirty="0" err="1"/>
              <a:t>AlGaP</a:t>
            </a:r>
            <a:r>
              <a:rPr lang="en-US" dirty="0"/>
              <a:t> mirrors can be grown directly on Si</a:t>
            </a:r>
          </a:p>
          <a:p>
            <a:pPr marL="285750" indent="-285750">
              <a:buFont typeface="Arial" panose="020B0604020202020204" pitchFamily="34" charset="0"/>
              <a:buChar char="•"/>
            </a:pPr>
            <a:r>
              <a:rPr lang="en-US" dirty="0" smtClean="0"/>
              <a:t>Need </a:t>
            </a:r>
            <a:r>
              <a:rPr lang="en-US" dirty="0"/>
              <a:t>a buffer layer </a:t>
            </a:r>
            <a:r>
              <a:rPr lang="en-US" dirty="0" err="1" smtClean="0"/>
              <a:t>GaP</a:t>
            </a:r>
            <a:r>
              <a:rPr lang="en-US" dirty="0" smtClean="0"/>
              <a:t> </a:t>
            </a:r>
            <a:r>
              <a:rPr lang="en-US" dirty="0"/>
              <a:t>for lattice matching</a:t>
            </a:r>
            <a:endParaRPr lang="de-DE" dirty="0"/>
          </a:p>
        </p:txBody>
      </p:sp>
      <p:sp>
        <p:nvSpPr>
          <p:cNvPr id="7" name="Textfeld 6"/>
          <p:cNvSpPr txBox="1"/>
          <p:nvPr/>
        </p:nvSpPr>
        <p:spPr>
          <a:xfrm>
            <a:off x="450756" y="5303144"/>
            <a:ext cx="3142450" cy="830997"/>
          </a:xfrm>
          <a:prstGeom prst="rect">
            <a:avLst/>
          </a:prstGeom>
          <a:noFill/>
        </p:spPr>
        <p:txBody>
          <a:bodyPr wrap="square" rtlCol="0">
            <a:spAutoFit/>
          </a:bodyPr>
          <a:lstStyle/>
          <a:p>
            <a:r>
              <a:rPr lang="de-DE" sz="2400" dirty="0" smtClean="0"/>
              <a:t>Promising </a:t>
            </a:r>
            <a:r>
              <a:rPr lang="de-DE" sz="2400" dirty="0" err="1" smtClean="0"/>
              <a:t>first</a:t>
            </a:r>
            <a:r>
              <a:rPr lang="de-DE" sz="2400" dirty="0" smtClean="0"/>
              <a:t> </a:t>
            </a:r>
            <a:r>
              <a:rPr lang="de-DE" sz="2400" dirty="0" err="1" smtClean="0"/>
              <a:t>results</a:t>
            </a:r>
            <a:r>
              <a:rPr lang="de-DE" sz="2400" dirty="0" smtClean="0"/>
              <a:t>: Low </a:t>
            </a:r>
            <a:r>
              <a:rPr lang="de-DE" sz="2400" dirty="0" err="1" smtClean="0"/>
              <a:t>losses</a:t>
            </a:r>
            <a:r>
              <a:rPr lang="de-DE" sz="2400" dirty="0" smtClean="0"/>
              <a:t> @ </a:t>
            </a:r>
            <a:r>
              <a:rPr lang="de-DE" sz="2400" dirty="0" err="1" smtClean="0"/>
              <a:t>Cryo</a:t>
            </a:r>
            <a:r>
              <a:rPr lang="de-DE" sz="2400" dirty="0" smtClean="0"/>
              <a:t> T</a:t>
            </a:r>
            <a:endParaRPr lang="de-DE" sz="2400" dirty="0"/>
          </a:p>
        </p:txBody>
      </p:sp>
      <p:grpSp>
        <p:nvGrpSpPr>
          <p:cNvPr id="12" name="Gruppieren 11"/>
          <p:cNvGrpSpPr/>
          <p:nvPr/>
        </p:nvGrpSpPr>
        <p:grpSpPr>
          <a:xfrm>
            <a:off x="3992799" y="2620435"/>
            <a:ext cx="5123596" cy="4308898"/>
            <a:chOff x="3992799" y="2620435"/>
            <a:chExt cx="5123596" cy="4308898"/>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298" y="2620435"/>
              <a:ext cx="5030097" cy="371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5465522" y="2900009"/>
              <a:ext cx="1135824" cy="461665"/>
            </a:xfrm>
            <a:prstGeom prst="rect">
              <a:avLst/>
            </a:prstGeom>
            <a:noFill/>
          </p:spPr>
          <p:txBody>
            <a:bodyPr wrap="none" rtlCol="0">
              <a:spAutoFit/>
            </a:bodyPr>
            <a:lstStyle/>
            <a:p>
              <a:r>
                <a:rPr lang="de-DE" sz="2400" b="1" dirty="0" err="1" smtClean="0">
                  <a:solidFill>
                    <a:srgbClr val="0070C0"/>
                  </a:solidFill>
                </a:rPr>
                <a:t>Tantala</a:t>
              </a:r>
              <a:endParaRPr lang="de-DE" sz="2400" b="1" dirty="0">
                <a:solidFill>
                  <a:srgbClr val="0070C0"/>
                </a:solidFill>
              </a:endParaRPr>
            </a:p>
          </p:txBody>
        </p:sp>
        <p:sp>
          <p:nvSpPr>
            <p:cNvPr id="10" name="Textfeld 9"/>
            <p:cNvSpPr txBox="1"/>
            <p:nvPr/>
          </p:nvSpPr>
          <p:spPr>
            <a:xfrm>
              <a:off x="4805643" y="4610646"/>
              <a:ext cx="1484830" cy="461665"/>
            </a:xfrm>
            <a:prstGeom prst="rect">
              <a:avLst/>
            </a:prstGeom>
            <a:noFill/>
          </p:spPr>
          <p:txBody>
            <a:bodyPr wrap="none" rtlCol="0">
              <a:spAutoFit/>
            </a:bodyPr>
            <a:lstStyle/>
            <a:p>
              <a:r>
                <a:rPr lang="de-DE" sz="2400" b="1" dirty="0" err="1" smtClean="0"/>
                <a:t>G</a:t>
              </a:r>
              <a:r>
                <a:rPr lang="de-DE" sz="2400" b="1" dirty="0" err="1" smtClean="0">
                  <a:solidFill>
                    <a:srgbClr val="14BC34"/>
                  </a:solidFill>
                </a:rPr>
                <a:t>a</a:t>
              </a:r>
              <a:r>
                <a:rPr lang="de-DE" sz="2400" b="1" dirty="0" err="1" smtClean="0">
                  <a:solidFill>
                    <a:srgbClr val="FF0000"/>
                  </a:solidFill>
                </a:rPr>
                <a:t>P</a:t>
              </a:r>
              <a:r>
                <a:rPr lang="de-DE" sz="2400" b="1" dirty="0" smtClean="0">
                  <a:solidFill>
                    <a:srgbClr val="0070C0"/>
                  </a:solidFill>
                </a:rPr>
                <a:t> </a:t>
              </a:r>
              <a:r>
                <a:rPr lang="de-DE" sz="2400" b="1" dirty="0" smtClean="0">
                  <a:solidFill>
                    <a:srgbClr val="0070C0"/>
                  </a:solidFill>
                </a:rPr>
                <a:t>-</a:t>
              </a:r>
              <a:r>
                <a:rPr lang="de-DE" sz="2400" b="1" dirty="0" err="1" smtClean="0"/>
                <a:t>l</a:t>
              </a:r>
              <a:r>
                <a:rPr lang="de-DE" sz="2400" b="1" dirty="0" err="1" smtClean="0">
                  <a:solidFill>
                    <a:srgbClr val="14BC34"/>
                  </a:solidFill>
                </a:rPr>
                <a:t>a</a:t>
              </a:r>
              <a:r>
                <a:rPr lang="de-DE" sz="2400" b="1" dirty="0" err="1" smtClean="0">
                  <a:solidFill>
                    <a:srgbClr val="FF0000"/>
                  </a:solidFill>
                </a:rPr>
                <a:t>y</a:t>
              </a:r>
              <a:r>
                <a:rPr lang="de-DE" sz="2400" b="1" dirty="0" err="1" smtClean="0"/>
                <a:t>e</a:t>
              </a:r>
              <a:r>
                <a:rPr lang="de-DE" sz="2400" b="1" dirty="0" err="1" smtClean="0">
                  <a:solidFill>
                    <a:srgbClr val="14BC34"/>
                  </a:solidFill>
                </a:rPr>
                <a:t>r</a:t>
              </a:r>
              <a:endParaRPr lang="de-DE" sz="2400" b="1" dirty="0">
                <a:solidFill>
                  <a:srgbClr val="14BC34"/>
                </a:solidFill>
              </a:endParaRPr>
            </a:p>
          </p:txBody>
        </p:sp>
        <p:sp>
          <p:nvSpPr>
            <p:cNvPr id="11" name="Textfeld 10"/>
            <p:cNvSpPr txBox="1"/>
            <p:nvPr/>
          </p:nvSpPr>
          <p:spPr>
            <a:xfrm>
              <a:off x="3992799" y="6283002"/>
              <a:ext cx="4594528" cy="646331"/>
            </a:xfrm>
            <a:prstGeom prst="rect">
              <a:avLst/>
            </a:prstGeom>
            <a:noFill/>
          </p:spPr>
          <p:txBody>
            <a:bodyPr wrap="none" rtlCol="0">
              <a:spAutoFit/>
            </a:bodyPr>
            <a:lstStyle/>
            <a:p>
              <a:r>
                <a:rPr lang="de-DE" dirty="0" err="1" smtClean="0"/>
                <a:t>Upper</a:t>
              </a:r>
              <a:r>
                <a:rPr lang="de-DE" dirty="0" smtClean="0"/>
                <a:t> </a:t>
              </a:r>
              <a:r>
                <a:rPr lang="de-DE" dirty="0" err="1" smtClean="0"/>
                <a:t>limit</a:t>
              </a:r>
              <a:r>
                <a:rPr lang="de-DE" dirty="0" smtClean="0"/>
                <a:t> </a:t>
              </a:r>
              <a:r>
                <a:rPr lang="de-DE" dirty="0" err="1" smtClean="0"/>
                <a:t>of</a:t>
              </a:r>
              <a:r>
                <a:rPr lang="de-DE" dirty="0" smtClean="0"/>
                <a:t> </a:t>
              </a:r>
              <a:r>
                <a:rPr lang="de-DE" dirty="0" err="1"/>
                <a:t>loss</a:t>
              </a:r>
              <a:r>
                <a:rPr lang="de-DE" dirty="0"/>
                <a:t> </a:t>
              </a:r>
              <a:r>
                <a:rPr lang="de-DE" dirty="0" err="1" smtClean="0"/>
                <a:t>for</a:t>
              </a:r>
              <a:r>
                <a:rPr lang="de-DE" dirty="0" smtClean="0"/>
                <a:t> </a:t>
              </a:r>
              <a:r>
                <a:rPr lang="de-DE" dirty="0" err="1" smtClean="0"/>
                <a:t>GaP</a:t>
              </a:r>
              <a:r>
                <a:rPr lang="de-DE" dirty="0" smtClean="0"/>
                <a:t> on Si, </a:t>
              </a:r>
              <a:r>
                <a:rPr lang="de-DE" dirty="0" err="1" smtClean="0"/>
                <a:t>Credit</a:t>
              </a:r>
              <a:r>
                <a:rPr lang="de-DE" dirty="0" smtClean="0"/>
                <a:t>: A. Lin</a:t>
              </a:r>
              <a:br>
                <a:rPr lang="de-DE" dirty="0" smtClean="0"/>
              </a:br>
              <a:r>
                <a:rPr lang="de-DE" dirty="0" smtClean="0"/>
                <a:t>45x </a:t>
              </a:r>
              <a:r>
                <a:rPr lang="de-DE" dirty="0" err="1" smtClean="0"/>
                <a:t>lower</a:t>
              </a:r>
              <a:r>
                <a:rPr lang="de-DE" dirty="0" smtClean="0"/>
                <a:t> </a:t>
              </a:r>
              <a:r>
                <a:rPr lang="de-DE" dirty="0" err="1" smtClean="0"/>
                <a:t>than</a:t>
              </a:r>
              <a:r>
                <a:rPr lang="de-DE" dirty="0" smtClean="0"/>
                <a:t> </a:t>
              </a:r>
              <a:r>
                <a:rPr lang="de-DE" dirty="0" err="1" smtClean="0"/>
                <a:t>undoped</a:t>
              </a:r>
              <a:r>
                <a:rPr lang="de-DE" dirty="0" smtClean="0"/>
                <a:t> SiO2/Ta2O5</a:t>
              </a:r>
              <a:endParaRPr lang="de-DE" dirty="0"/>
            </a:p>
          </p:txBody>
        </p:sp>
      </p:grpSp>
    </p:spTree>
    <p:extLst>
      <p:ext uri="{BB962C8B-B14F-4D97-AF65-F5344CB8AC3E}">
        <p14:creationId xmlns:p14="http://schemas.microsoft.com/office/powerpoint/2010/main" val="4039920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4111" y="0"/>
            <a:ext cx="4893973" cy="838200"/>
          </a:xfrm>
        </p:spPr>
        <p:txBody>
          <a:bodyPr/>
          <a:lstStyle/>
          <a:p>
            <a:r>
              <a:rPr lang="de-DE" dirty="0" err="1" smtClean="0"/>
              <a:t>Waveguide</a:t>
            </a:r>
            <a:r>
              <a:rPr lang="de-DE" dirty="0" smtClean="0"/>
              <a:t> </a:t>
            </a:r>
            <a:r>
              <a:rPr lang="de-DE" dirty="0" err="1" smtClean="0"/>
              <a:t>coatings</a:t>
            </a:r>
            <a:endParaRPr lang="de-D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128" y="2045061"/>
            <a:ext cx="6661150" cy="44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pic>
        <p:nvPicPr>
          <p:cNvPr id="7" name="Immagine 26" descr="ET-new-logo.png"/>
          <p:cNvPicPr>
            <a:picLocks noChangeAspect="1"/>
          </p:cNvPicPr>
          <p:nvPr/>
        </p:nvPicPr>
        <p:blipFill>
          <a:blip r:embed="rId4" cstate="print"/>
          <a:stretch>
            <a:fillRect/>
          </a:stretch>
        </p:blipFill>
        <p:spPr>
          <a:xfrm>
            <a:off x="0" y="0"/>
            <a:ext cx="2304256" cy="744295"/>
          </a:xfrm>
          <a:prstGeom prst="rect">
            <a:avLst/>
          </a:prstGeom>
        </p:spPr>
      </p:pic>
      <p:sp>
        <p:nvSpPr>
          <p:cNvPr id="5" name="Textfeld 4"/>
          <p:cNvSpPr txBox="1"/>
          <p:nvPr/>
        </p:nvSpPr>
        <p:spPr>
          <a:xfrm>
            <a:off x="1365161" y="1004552"/>
            <a:ext cx="4447436" cy="923330"/>
          </a:xfrm>
          <a:prstGeom prst="rect">
            <a:avLst/>
          </a:prstGeom>
          <a:noFill/>
        </p:spPr>
        <p:txBody>
          <a:bodyPr wrap="none" rtlCol="0">
            <a:spAutoFit/>
          </a:bodyPr>
          <a:lstStyle/>
          <a:p>
            <a:pPr marL="285750" indent="-285750">
              <a:buFont typeface="Arial" panose="020B0604020202020204" pitchFamily="34" charset="0"/>
              <a:buChar char="•"/>
            </a:pPr>
            <a:r>
              <a:rPr lang="de-DE" dirty="0" err="1" smtClean="0"/>
              <a:t>Avoid</a:t>
            </a:r>
            <a:r>
              <a:rPr lang="de-DE" dirty="0" smtClean="0"/>
              <a:t> </a:t>
            </a:r>
            <a:r>
              <a:rPr lang="de-DE" dirty="0" err="1" smtClean="0"/>
              <a:t>lossy</a:t>
            </a:r>
            <a:r>
              <a:rPr lang="de-DE" dirty="0" smtClean="0"/>
              <a:t> </a:t>
            </a:r>
            <a:r>
              <a:rPr lang="de-DE" dirty="0" err="1" smtClean="0"/>
              <a:t>thick</a:t>
            </a:r>
            <a:r>
              <a:rPr lang="de-DE" dirty="0" smtClean="0"/>
              <a:t> </a:t>
            </a:r>
            <a:r>
              <a:rPr lang="de-DE" dirty="0" err="1" smtClean="0"/>
              <a:t>coating</a:t>
            </a:r>
            <a:endParaRPr lang="de-DE" dirty="0" smtClean="0"/>
          </a:p>
          <a:p>
            <a:pPr marL="285750" indent="-285750">
              <a:buFont typeface="Arial" panose="020B0604020202020204" pitchFamily="34" charset="0"/>
              <a:buChar char="•"/>
            </a:pPr>
            <a:r>
              <a:rPr lang="de-DE" dirty="0" err="1" smtClean="0"/>
              <a:t>Have</a:t>
            </a:r>
            <a:r>
              <a:rPr lang="de-DE" dirty="0" smtClean="0"/>
              <a:t> not </a:t>
            </a:r>
            <a:r>
              <a:rPr lang="de-DE" dirty="0" err="1" smtClean="0"/>
              <a:t>reached</a:t>
            </a:r>
            <a:r>
              <a:rPr lang="de-DE" dirty="0" smtClean="0"/>
              <a:t> </a:t>
            </a:r>
            <a:r>
              <a:rPr lang="de-DE" dirty="0" err="1" smtClean="0"/>
              <a:t>required</a:t>
            </a:r>
            <a:r>
              <a:rPr lang="de-DE" dirty="0" smtClean="0"/>
              <a:t> </a:t>
            </a:r>
            <a:r>
              <a:rPr lang="de-DE" dirty="0" err="1" smtClean="0"/>
              <a:t>reflectivity</a:t>
            </a:r>
            <a:r>
              <a:rPr lang="de-DE" dirty="0" smtClean="0"/>
              <a:t> </a:t>
            </a:r>
            <a:r>
              <a:rPr lang="de-DE" dirty="0" err="1" smtClean="0"/>
              <a:t>yet</a:t>
            </a:r>
            <a:endParaRPr lang="de-DE" dirty="0" smtClean="0"/>
          </a:p>
          <a:p>
            <a:pPr marL="285750" indent="-285750">
              <a:buFont typeface="Arial" panose="020B0604020202020204" pitchFamily="34" charset="0"/>
              <a:buChar char="•"/>
            </a:pPr>
            <a:r>
              <a:rPr lang="de-DE" dirty="0" err="1" smtClean="0"/>
              <a:t>Mechanical</a:t>
            </a:r>
            <a:r>
              <a:rPr lang="de-DE" dirty="0" smtClean="0"/>
              <a:t> </a:t>
            </a:r>
            <a:r>
              <a:rPr lang="de-DE" dirty="0" err="1" smtClean="0"/>
              <a:t>losses</a:t>
            </a:r>
            <a:r>
              <a:rPr lang="de-DE" dirty="0" smtClean="0"/>
              <a:t> </a:t>
            </a:r>
            <a:r>
              <a:rPr lang="de-DE" dirty="0" err="1" smtClean="0"/>
              <a:t>look</a:t>
            </a:r>
            <a:r>
              <a:rPr lang="de-DE" dirty="0" smtClean="0"/>
              <a:t> promising</a:t>
            </a:r>
            <a:endParaRPr lang="de-DE" dirty="0"/>
          </a:p>
        </p:txBody>
      </p:sp>
    </p:spTree>
    <p:extLst>
      <p:ext uri="{BB962C8B-B14F-4D97-AF65-F5344CB8AC3E}">
        <p14:creationId xmlns:p14="http://schemas.microsoft.com/office/powerpoint/2010/main" val="3583944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728" y="-171400"/>
            <a:ext cx="6552728" cy="928670"/>
          </a:xfrm>
        </p:spPr>
        <p:txBody>
          <a:bodyPr>
            <a:normAutofit fontScale="90000"/>
          </a:bodyPr>
          <a:lstStyle/>
          <a:p>
            <a:pPr fontAlgn="auto">
              <a:spcAft>
                <a:spcPts val="0"/>
              </a:spcAft>
              <a:defRPr/>
            </a:pPr>
            <a:r>
              <a:rPr lang="en-US" dirty="0" err="1">
                <a:solidFill>
                  <a:schemeClr val="tx1"/>
                </a:solidFill>
              </a:rPr>
              <a:t>Sensitivites</a:t>
            </a:r>
            <a:r>
              <a:rPr lang="en-US" dirty="0">
                <a:solidFill>
                  <a:schemeClr val="tx1"/>
                </a:solidFill>
              </a:rPr>
              <a:t>: </a:t>
            </a:r>
            <a:r>
              <a:rPr lang="en-US" dirty="0" smtClean="0">
                <a:solidFill>
                  <a:schemeClr val="tx1"/>
                </a:solidFill>
              </a:rPr>
              <a:t>1</a:t>
            </a:r>
            <a:r>
              <a:rPr lang="en-US" baseline="30000" dirty="0" smtClean="0">
                <a:solidFill>
                  <a:schemeClr val="tx1"/>
                </a:solidFill>
              </a:rPr>
              <a:t>st</a:t>
            </a:r>
            <a:r>
              <a:rPr lang="en-US" dirty="0" smtClean="0">
                <a:solidFill>
                  <a:schemeClr val="tx1"/>
                </a:solidFill>
              </a:rPr>
              <a:t>, 2</a:t>
            </a:r>
            <a:r>
              <a:rPr lang="en-US" baseline="30000" dirty="0" smtClean="0">
                <a:solidFill>
                  <a:schemeClr val="tx1"/>
                </a:solidFill>
              </a:rPr>
              <a:t>nd</a:t>
            </a:r>
            <a:r>
              <a:rPr lang="en-US" dirty="0" smtClean="0">
                <a:solidFill>
                  <a:schemeClr val="tx1"/>
                </a:solidFill>
              </a:rPr>
              <a:t> and 3</a:t>
            </a:r>
            <a:r>
              <a:rPr lang="en-US" baseline="30000" dirty="0">
                <a:solidFill>
                  <a:schemeClr val="tx1"/>
                </a:solidFill>
              </a:rPr>
              <a:t>r</a:t>
            </a:r>
            <a:r>
              <a:rPr lang="en-US" baseline="30000" dirty="0" smtClean="0">
                <a:solidFill>
                  <a:schemeClr val="tx1"/>
                </a:solidFill>
              </a:rPr>
              <a:t>d</a:t>
            </a:r>
            <a:r>
              <a:rPr lang="en-US" dirty="0" smtClean="0">
                <a:solidFill>
                  <a:schemeClr val="tx1"/>
                </a:solidFill>
              </a:rPr>
              <a:t> </a:t>
            </a:r>
            <a:r>
              <a:rPr lang="en-US" dirty="0">
                <a:solidFill>
                  <a:schemeClr val="tx1"/>
                </a:solidFill>
              </a:rPr>
              <a:t>Gen.</a:t>
            </a:r>
          </a:p>
        </p:txBody>
      </p:sp>
      <p:pic>
        <p:nvPicPr>
          <p:cNvPr id="9" name="Immagine 3" descr="ET-new-logo.png"/>
          <p:cNvPicPr>
            <a:picLocks noChangeAspect="1"/>
          </p:cNvPicPr>
          <p:nvPr/>
        </p:nvPicPr>
        <p:blipFill>
          <a:blip r:embed="rId2" cstate="print"/>
          <a:stretch>
            <a:fillRect/>
          </a:stretch>
        </p:blipFill>
        <p:spPr>
          <a:xfrm>
            <a:off x="130138" y="44624"/>
            <a:ext cx="1921582" cy="620688"/>
          </a:xfrm>
          <a:prstGeom prst="rect">
            <a:avLst/>
          </a:prstGeom>
        </p:spPr>
      </p:pic>
      <p:grpSp>
        <p:nvGrpSpPr>
          <p:cNvPr id="11" name="Gruppieren 10"/>
          <p:cNvGrpSpPr/>
          <p:nvPr/>
        </p:nvGrpSpPr>
        <p:grpSpPr>
          <a:xfrm>
            <a:off x="827584" y="1069765"/>
            <a:ext cx="7848872" cy="5061489"/>
            <a:chOff x="827584" y="1069765"/>
            <a:chExt cx="7848872" cy="5061489"/>
          </a:xfrm>
        </p:grpSpPr>
        <p:grpSp>
          <p:nvGrpSpPr>
            <p:cNvPr id="8" name="Gruppieren 7"/>
            <p:cNvGrpSpPr/>
            <p:nvPr/>
          </p:nvGrpSpPr>
          <p:grpSpPr>
            <a:xfrm>
              <a:off x="1857357" y="1947690"/>
              <a:ext cx="6215106" cy="3714775"/>
              <a:chOff x="1790766" y="2509125"/>
              <a:chExt cx="6696075" cy="2854325"/>
            </a:xfrm>
          </p:grpSpPr>
          <p:sp>
            <p:nvSpPr>
              <p:cNvPr id="6" name="Freihandform 5"/>
              <p:cNvSpPr/>
              <p:nvPr/>
            </p:nvSpPr>
            <p:spPr>
              <a:xfrm>
                <a:off x="6172266" y="4385550"/>
                <a:ext cx="2314575" cy="977900"/>
              </a:xfrm>
              <a:custGeom>
                <a:avLst/>
                <a:gdLst>
                  <a:gd name="connsiteX0" fmla="*/ 2314575 w 2314575"/>
                  <a:gd name="connsiteY0" fmla="*/ 9525 h 977900"/>
                  <a:gd name="connsiteX1" fmla="*/ 1800225 w 2314575"/>
                  <a:gd name="connsiteY1" fmla="*/ 228600 h 977900"/>
                  <a:gd name="connsiteX2" fmla="*/ 981075 w 2314575"/>
                  <a:gd name="connsiteY2" fmla="*/ 552450 h 977900"/>
                  <a:gd name="connsiteX3" fmla="*/ 571500 w 2314575"/>
                  <a:gd name="connsiteY3" fmla="*/ 704850 h 977900"/>
                  <a:gd name="connsiteX4" fmla="*/ 219075 w 2314575"/>
                  <a:gd name="connsiteY4" fmla="*/ 809625 h 977900"/>
                  <a:gd name="connsiteX5" fmla="*/ 38100 w 2314575"/>
                  <a:gd name="connsiteY5" fmla="*/ 838200 h 977900"/>
                  <a:gd name="connsiteX6" fmla="*/ 28575 w 2314575"/>
                  <a:gd name="connsiteY6" fmla="*/ 838200 h 977900"/>
                  <a:gd name="connsiteX7" fmla="*/ 19050 w 2314575"/>
                  <a:gd name="connsiteY7" fmla="*/ 838200 h 977900"/>
                  <a:gd name="connsiteX8" fmla="*/ 19050 w 2314575"/>
                  <a:gd name="connsiteY8" fmla="*/ 0 h 977900"/>
                  <a:gd name="connsiteX9" fmla="*/ 19050 w 2314575"/>
                  <a:gd name="connsiteY9" fmla="*/ 838200 h 977900"/>
                  <a:gd name="connsiteX10" fmla="*/ 9525 w 2314575"/>
                  <a:gd name="connsiteY10" fmla="*/ 838200 h 977900"/>
                  <a:gd name="connsiteX11" fmla="*/ 0 w 2314575"/>
                  <a:gd name="connsiteY11" fmla="*/ 847725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4575" h="977900">
                    <a:moveTo>
                      <a:pt x="2314575" y="9525"/>
                    </a:moveTo>
                    <a:cubicBezTo>
                      <a:pt x="2166937" y="73819"/>
                      <a:pt x="2022475" y="138113"/>
                      <a:pt x="1800225" y="228600"/>
                    </a:cubicBezTo>
                    <a:cubicBezTo>
                      <a:pt x="1577975" y="319087"/>
                      <a:pt x="1185863" y="473075"/>
                      <a:pt x="981075" y="552450"/>
                    </a:cubicBezTo>
                    <a:cubicBezTo>
                      <a:pt x="776288" y="631825"/>
                      <a:pt x="698500" y="661987"/>
                      <a:pt x="571500" y="704850"/>
                    </a:cubicBezTo>
                    <a:cubicBezTo>
                      <a:pt x="444500" y="747713"/>
                      <a:pt x="307975" y="787400"/>
                      <a:pt x="219075" y="809625"/>
                    </a:cubicBezTo>
                    <a:cubicBezTo>
                      <a:pt x="130175" y="831850"/>
                      <a:pt x="69850" y="833438"/>
                      <a:pt x="38100" y="838200"/>
                    </a:cubicBezTo>
                    <a:cubicBezTo>
                      <a:pt x="6350" y="842962"/>
                      <a:pt x="28575" y="838200"/>
                      <a:pt x="28575" y="838200"/>
                    </a:cubicBezTo>
                    <a:cubicBezTo>
                      <a:pt x="25400" y="838200"/>
                      <a:pt x="20638" y="977900"/>
                      <a:pt x="19050" y="838200"/>
                    </a:cubicBezTo>
                    <a:cubicBezTo>
                      <a:pt x="17463" y="698500"/>
                      <a:pt x="19050" y="0"/>
                      <a:pt x="19050" y="0"/>
                    </a:cubicBezTo>
                    <a:cubicBezTo>
                      <a:pt x="19050" y="0"/>
                      <a:pt x="20638" y="698500"/>
                      <a:pt x="19050" y="838200"/>
                    </a:cubicBezTo>
                    <a:cubicBezTo>
                      <a:pt x="17463" y="977900"/>
                      <a:pt x="12700" y="836613"/>
                      <a:pt x="9525" y="838200"/>
                    </a:cubicBezTo>
                    <a:cubicBezTo>
                      <a:pt x="6350" y="839787"/>
                      <a:pt x="0" y="847725"/>
                      <a:pt x="0" y="847725"/>
                    </a:cubicBezTo>
                  </a:path>
                </a:pathLst>
              </a:custGeom>
              <a:noFill/>
              <a:ln w="412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a:p>
            </p:txBody>
          </p:sp>
          <p:sp>
            <p:nvSpPr>
              <p:cNvPr id="7" name="Freihandform 6"/>
              <p:cNvSpPr/>
              <p:nvPr/>
            </p:nvSpPr>
            <p:spPr>
              <a:xfrm>
                <a:off x="1790766" y="2509125"/>
                <a:ext cx="4391025" cy="2773362"/>
              </a:xfrm>
              <a:custGeom>
                <a:avLst/>
                <a:gdLst>
                  <a:gd name="connsiteX0" fmla="*/ 4391025 w 4391025"/>
                  <a:gd name="connsiteY0" fmla="*/ 2733675 h 2773362"/>
                  <a:gd name="connsiteX1" fmla="*/ 4229100 w 4391025"/>
                  <a:gd name="connsiteY1" fmla="*/ 2752725 h 2773362"/>
                  <a:gd name="connsiteX2" fmla="*/ 3990975 w 4391025"/>
                  <a:gd name="connsiteY2" fmla="*/ 2771775 h 2773362"/>
                  <a:gd name="connsiteX3" fmla="*/ 3609975 w 4391025"/>
                  <a:gd name="connsiteY3" fmla="*/ 2743200 h 2773362"/>
                  <a:gd name="connsiteX4" fmla="*/ 3095625 w 4391025"/>
                  <a:gd name="connsiteY4" fmla="*/ 2667000 h 2773362"/>
                  <a:gd name="connsiteX5" fmla="*/ 2800350 w 4391025"/>
                  <a:gd name="connsiteY5" fmla="*/ 2552700 h 2773362"/>
                  <a:gd name="connsiteX6" fmla="*/ 2695575 w 4391025"/>
                  <a:gd name="connsiteY6" fmla="*/ 2486025 h 2773362"/>
                  <a:gd name="connsiteX7" fmla="*/ 2552700 w 4391025"/>
                  <a:gd name="connsiteY7" fmla="*/ 2438400 h 2773362"/>
                  <a:gd name="connsiteX8" fmla="*/ 2457450 w 4391025"/>
                  <a:gd name="connsiteY8" fmla="*/ 2476500 h 2773362"/>
                  <a:gd name="connsiteX9" fmla="*/ 2371725 w 4391025"/>
                  <a:gd name="connsiteY9" fmla="*/ 2514600 h 2773362"/>
                  <a:gd name="connsiteX10" fmla="*/ 2219325 w 4391025"/>
                  <a:gd name="connsiteY10" fmla="*/ 2505075 h 2773362"/>
                  <a:gd name="connsiteX11" fmla="*/ 2019300 w 4391025"/>
                  <a:gd name="connsiteY11" fmla="*/ 2428875 h 2773362"/>
                  <a:gd name="connsiteX12" fmla="*/ 1771650 w 4391025"/>
                  <a:gd name="connsiteY12" fmla="*/ 2409825 h 2773362"/>
                  <a:gd name="connsiteX13" fmla="*/ 1581150 w 4391025"/>
                  <a:gd name="connsiteY13" fmla="*/ 2447925 h 2773362"/>
                  <a:gd name="connsiteX14" fmla="*/ 1476375 w 4391025"/>
                  <a:gd name="connsiteY14" fmla="*/ 2495550 h 2773362"/>
                  <a:gd name="connsiteX15" fmla="*/ 1381125 w 4391025"/>
                  <a:gd name="connsiteY15" fmla="*/ 2495550 h 2773362"/>
                  <a:gd name="connsiteX16" fmla="*/ 1247775 w 4391025"/>
                  <a:gd name="connsiteY16" fmla="*/ 2333625 h 2773362"/>
                  <a:gd name="connsiteX17" fmla="*/ 876300 w 4391025"/>
                  <a:gd name="connsiteY17" fmla="*/ 1724025 h 2773362"/>
                  <a:gd name="connsiteX18" fmla="*/ 352425 w 4391025"/>
                  <a:gd name="connsiteY18" fmla="*/ 971550 h 2773362"/>
                  <a:gd name="connsiteX19" fmla="*/ 219075 w 4391025"/>
                  <a:gd name="connsiteY19" fmla="*/ 790575 h 2773362"/>
                  <a:gd name="connsiteX20" fmla="*/ 104775 w 4391025"/>
                  <a:gd name="connsiteY20" fmla="*/ 476250 h 2773362"/>
                  <a:gd name="connsiteX21" fmla="*/ 0 w 4391025"/>
                  <a:gd name="connsiteY21" fmla="*/ 0 h 2773362"/>
                  <a:gd name="connsiteX22" fmla="*/ 0 w 4391025"/>
                  <a:gd name="connsiteY22" fmla="*/ 0 h 277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91025" h="2773362">
                    <a:moveTo>
                      <a:pt x="4391025" y="2733675"/>
                    </a:moveTo>
                    <a:cubicBezTo>
                      <a:pt x="4343400" y="2740025"/>
                      <a:pt x="4295775" y="2746375"/>
                      <a:pt x="4229100" y="2752725"/>
                    </a:cubicBezTo>
                    <a:cubicBezTo>
                      <a:pt x="4162425" y="2759075"/>
                      <a:pt x="4094162" y="2773362"/>
                      <a:pt x="3990975" y="2771775"/>
                    </a:cubicBezTo>
                    <a:cubicBezTo>
                      <a:pt x="3887788" y="2770188"/>
                      <a:pt x="3759200" y="2760663"/>
                      <a:pt x="3609975" y="2743200"/>
                    </a:cubicBezTo>
                    <a:cubicBezTo>
                      <a:pt x="3460750" y="2725737"/>
                      <a:pt x="3230563" y="2698750"/>
                      <a:pt x="3095625" y="2667000"/>
                    </a:cubicBezTo>
                    <a:cubicBezTo>
                      <a:pt x="2960687" y="2635250"/>
                      <a:pt x="2867025" y="2582862"/>
                      <a:pt x="2800350" y="2552700"/>
                    </a:cubicBezTo>
                    <a:cubicBezTo>
                      <a:pt x="2733675" y="2522538"/>
                      <a:pt x="2736850" y="2505075"/>
                      <a:pt x="2695575" y="2486025"/>
                    </a:cubicBezTo>
                    <a:cubicBezTo>
                      <a:pt x="2654300" y="2466975"/>
                      <a:pt x="2592387" y="2439987"/>
                      <a:pt x="2552700" y="2438400"/>
                    </a:cubicBezTo>
                    <a:cubicBezTo>
                      <a:pt x="2513013" y="2436813"/>
                      <a:pt x="2487613" y="2463800"/>
                      <a:pt x="2457450" y="2476500"/>
                    </a:cubicBezTo>
                    <a:cubicBezTo>
                      <a:pt x="2427288" y="2489200"/>
                      <a:pt x="2411413" y="2509838"/>
                      <a:pt x="2371725" y="2514600"/>
                    </a:cubicBezTo>
                    <a:cubicBezTo>
                      <a:pt x="2332038" y="2519363"/>
                      <a:pt x="2278063" y="2519363"/>
                      <a:pt x="2219325" y="2505075"/>
                    </a:cubicBezTo>
                    <a:cubicBezTo>
                      <a:pt x="2160588" y="2490788"/>
                      <a:pt x="2093912" y="2444750"/>
                      <a:pt x="2019300" y="2428875"/>
                    </a:cubicBezTo>
                    <a:cubicBezTo>
                      <a:pt x="1944688" y="2413000"/>
                      <a:pt x="1844675" y="2406650"/>
                      <a:pt x="1771650" y="2409825"/>
                    </a:cubicBezTo>
                    <a:cubicBezTo>
                      <a:pt x="1698625" y="2413000"/>
                      <a:pt x="1630363" y="2433638"/>
                      <a:pt x="1581150" y="2447925"/>
                    </a:cubicBezTo>
                    <a:cubicBezTo>
                      <a:pt x="1531938" y="2462213"/>
                      <a:pt x="1509712" y="2487613"/>
                      <a:pt x="1476375" y="2495550"/>
                    </a:cubicBezTo>
                    <a:cubicBezTo>
                      <a:pt x="1443038" y="2503487"/>
                      <a:pt x="1419225" y="2522537"/>
                      <a:pt x="1381125" y="2495550"/>
                    </a:cubicBezTo>
                    <a:cubicBezTo>
                      <a:pt x="1343025" y="2468563"/>
                      <a:pt x="1331912" y="2462212"/>
                      <a:pt x="1247775" y="2333625"/>
                    </a:cubicBezTo>
                    <a:cubicBezTo>
                      <a:pt x="1163638" y="2205038"/>
                      <a:pt x="1025525" y="1951038"/>
                      <a:pt x="876300" y="1724025"/>
                    </a:cubicBezTo>
                    <a:cubicBezTo>
                      <a:pt x="727075" y="1497013"/>
                      <a:pt x="461962" y="1127125"/>
                      <a:pt x="352425" y="971550"/>
                    </a:cubicBezTo>
                    <a:cubicBezTo>
                      <a:pt x="242888" y="815975"/>
                      <a:pt x="260350" y="873125"/>
                      <a:pt x="219075" y="790575"/>
                    </a:cubicBezTo>
                    <a:cubicBezTo>
                      <a:pt x="177800" y="708025"/>
                      <a:pt x="141287" y="608012"/>
                      <a:pt x="104775" y="476250"/>
                    </a:cubicBezTo>
                    <a:cubicBezTo>
                      <a:pt x="68263" y="344488"/>
                      <a:pt x="0" y="0"/>
                      <a:pt x="0" y="0"/>
                    </a:cubicBezTo>
                    <a:lnTo>
                      <a:pt x="0" y="0"/>
                    </a:lnTo>
                  </a:path>
                </a:pathLst>
              </a:custGeom>
              <a:noFill/>
              <a:ln w="412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a:p>
            </p:txBody>
          </p:sp>
        </p:gr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69765"/>
              <a:ext cx="7848872" cy="506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2"/>
            <p:cNvSpPr txBox="1"/>
            <p:nvPr/>
          </p:nvSpPr>
          <p:spPr>
            <a:xfrm>
              <a:off x="2422518" y="2994966"/>
              <a:ext cx="867416" cy="307777"/>
            </a:xfrm>
            <a:prstGeom prst="rect">
              <a:avLst/>
            </a:prstGeom>
            <a:solidFill>
              <a:schemeClr val="bg1"/>
            </a:solidFill>
            <a:ln>
              <a:noFill/>
            </a:ln>
          </p:spPr>
          <p:txBody>
            <a:bodyPr wrap="square" lIns="0" tIns="0" rIns="0" bIns="0" rtlCol="0">
              <a:spAutoFit/>
            </a:bodyPr>
            <a:lstStyle/>
            <a:p>
              <a:r>
                <a:rPr lang="de-DE" sz="2000" b="1" dirty="0" smtClean="0">
                  <a:solidFill>
                    <a:srgbClr val="FF00FF"/>
                  </a:solidFill>
                </a:rPr>
                <a:t>KAGRA</a:t>
              </a:r>
              <a:endParaRPr lang="de-DE" sz="2000" b="1" dirty="0">
                <a:solidFill>
                  <a:srgbClr val="FF00FF"/>
                </a:solidFill>
              </a:endParaRPr>
            </a:p>
          </p:txBody>
        </p:sp>
      </p:grpSp>
    </p:spTree>
    <p:extLst>
      <p:ext uri="{BB962C8B-B14F-4D97-AF65-F5344CB8AC3E}">
        <p14:creationId xmlns:p14="http://schemas.microsoft.com/office/powerpoint/2010/main" val="3868409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uppieren 9"/>
          <p:cNvGrpSpPr/>
          <p:nvPr/>
        </p:nvGrpSpPr>
        <p:grpSpPr>
          <a:xfrm>
            <a:off x="683568" y="1322636"/>
            <a:ext cx="7848872" cy="5061488"/>
            <a:chOff x="755576" y="1124744"/>
            <a:chExt cx="7900608" cy="5467282"/>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576" y="1124744"/>
              <a:ext cx="7900608" cy="5467282"/>
            </a:xfrm>
            <a:prstGeom prst="rect">
              <a:avLst/>
            </a:prstGeom>
            <a:noFill/>
            <a:ln w="9525">
              <a:noFill/>
              <a:miter lim="800000"/>
              <a:headEnd/>
              <a:tailEnd/>
            </a:ln>
          </p:spPr>
        </p:pic>
        <p:sp>
          <p:nvSpPr>
            <p:cNvPr id="13" name="Textfeld 12"/>
            <p:cNvSpPr txBox="1"/>
            <p:nvPr/>
          </p:nvSpPr>
          <p:spPr>
            <a:xfrm>
              <a:off x="2287746" y="3229039"/>
              <a:ext cx="939424" cy="400110"/>
            </a:xfrm>
            <a:prstGeom prst="rect">
              <a:avLst/>
            </a:prstGeom>
            <a:solidFill>
              <a:schemeClr val="bg1"/>
            </a:solidFill>
            <a:ln>
              <a:noFill/>
            </a:ln>
          </p:spPr>
          <p:txBody>
            <a:bodyPr wrap="none" rtlCol="0">
              <a:spAutoFit/>
            </a:bodyPr>
            <a:lstStyle/>
            <a:p>
              <a:r>
                <a:rPr lang="de-DE" sz="2000" b="1" dirty="0" smtClean="0">
                  <a:solidFill>
                    <a:srgbClr val="FF00FF"/>
                  </a:solidFill>
                </a:rPr>
                <a:t>KAGRA</a:t>
              </a:r>
              <a:endParaRPr lang="de-DE" sz="2000" b="1" dirty="0">
                <a:solidFill>
                  <a:srgbClr val="FF00FF"/>
                </a:solidFill>
              </a:endParaRPr>
            </a:p>
          </p:txBody>
        </p:sp>
      </p:grpSp>
      <p:sp>
        <p:nvSpPr>
          <p:cNvPr id="2" name="Titel 1"/>
          <p:cNvSpPr>
            <a:spLocks noGrp="1"/>
          </p:cNvSpPr>
          <p:nvPr>
            <p:ph type="title"/>
          </p:nvPr>
        </p:nvSpPr>
        <p:spPr>
          <a:xfrm>
            <a:off x="1113148" y="193200"/>
            <a:ext cx="8715436" cy="571504"/>
          </a:xfrm>
        </p:spPr>
        <p:txBody>
          <a:bodyPr>
            <a:normAutofit fontScale="90000"/>
          </a:bodyPr>
          <a:lstStyle/>
          <a:p>
            <a:pPr fontAlgn="auto">
              <a:spcAft>
                <a:spcPts val="0"/>
              </a:spcAft>
              <a:defRPr/>
            </a:pPr>
            <a:r>
              <a:rPr lang="en-US" dirty="0" err="1">
                <a:solidFill>
                  <a:schemeClr val="tx1"/>
                </a:solidFill>
              </a:rPr>
              <a:t>Sensitivites</a:t>
            </a:r>
            <a:r>
              <a:rPr lang="en-US" dirty="0">
                <a:solidFill>
                  <a:schemeClr val="tx1"/>
                </a:solidFill>
              </a:rPr>
              <a:t>: </a:t>
            </a:r>
            <a:r>
              <a:rPr lang="en-US" dirty="0" smtClean="0">
                <a:solidFill>
                  <a:schemeClr val="tx1"/>
                </a:solidFill>
              </a:rPr>
              <a:t>1</a:t>
            </a:r>
            <a:r>
              <a:rPr lang="en-US" baseline="30000" dirty="0" smtClean="0">
                <a:solidFill>
                  <a:schemeClr val="tx1"/>
                </a:solidFill>
              </a:rPr>
              <a:t>st</a:t>
            </a:r>
            <a:r>
              <a:rPr lang="en-US" dirty="0" smtClean="0">
                <a:solidFill>
                  <a:schemeClr val="tx1"/>
                </a:solidFill>
              </a:rPr>
              <a:t>, 2</a:t>
            </a:r>
            <a:r>
              <a:rPr lang="en-US" baseline="30000" dirty="0" smtClean="0">
                <a:solidFill>
                  <a:schemeClr val="tx1"/>
                </a:solidFill>
              </a:rPr>
              <a:t>nd</a:t>
            </a:r>
            <a:r>
              <a:rPr lang="en-US" dirty="0" smtClean="0">
                <a:solidFill>
                  <a:schemeClr val="tx1"/>
                </a:solidFill>
              </a:rPr>
              <a:t> and 3</a:t>
            </a:r>
            <a:r>
              <a:rPr lang="en-US" baseline="30000" dirty="0">
                <a:solidFill>
                  <a:schemeClr val="tx1"/>
                </a:solidFill>
              </a:rPr>
              <a:t>r</a:t>
            </a:r>
            <a:r>
              <a:rPr lang="en-US" baseline="30000" dirty="0" smtClean="0">
                <a:solidFill>
                  <a:schemeClr val="tx1"/>
                </a:solidFill>
              </a:rPr>
              <a:t>d</a:t>
            </a:r>
            <a:r>
              <a:rPr lang="en-US" dirty="0" smtClean="0">
                <a:solidFill>
                  <a:schemeClr val="tx1"/>
                </a:solidFill>
              </a:rPr>
              <a:t> </a:t>
            </a:r>
            <a:r>
              <a:rPr lang="en-US" dirty="0">
                <a:solidFill>
                  <a:schemeClr val="tx1"/>
                </a:solidFill>
              </a:rPr>
              <a:t>Gen.</a:t>
            </a:r>
          </a:p>
        </p:txBody>
      </p:sp>
      <p:pic>
        <p:nvPicPr>
          <p:cNvPr id="17" name="Picture 4"/>
          <p:cNvPicPr>
            <a:picLocks noChangeAspect="1" noChangeArrowheads="1"/>
          </p:cNvPicPr>
          <p:nvPr/>
        </p:nvPicPr>
        <p:blipFill>
          <a:blip r:embed="rId4" cstate="print"/>
          <a:srcRect/>
          <a:stretch>
            <a:fillRect/>
          </a:stretch>
        </p:blipFill>
        <p:spPr bwMode="auto">
          <a:xfrm>
            <a:off x="8100395" y="44624"/>
            <a:ext cx="1016000" cy="1125538"/>
          </a:xfrm>
          <a:prstGeom prst="rect">
            <a:avLst/>
          </a:prstGeom>
          <a:noFill/>
          <a:ln w="9525">
            <a:noFill/>
            <a:round/>
            <a:headEnd/>
            <a:tailEnd/>
          </a:ln>
          <a:effectLst/>
        </p:spPr>
      </p:pic>
      <p:sp>
        <p:nvSpPr>
          <p:cNvPr id="19" name="Freihandform 18"/>
          <p:cNvSpPr/>
          <p:nvPr/>
        </p:nvSpPr>
        <p:spPr>
          <a:xfrm>
            <a:off x="2821577" y="2037806"/>
            <a:ext cx="5381897" cy="2902825"/>
          </a:xfrm>
          <a:custGeom>
            <a:avLst/>
            <a:gdLst>
              <a:gd name="connsiteX0" fmla="*/ 0 w 5381897"/>
              <a:gd name="connsiteY0" fmla="*/ 0 h 2902825"/>
              <a:gd name="connsiteX1" fmla="*/ 261257 w 5381897"/>
              <a:gd name="connsiteY1" fmla="*/ 1397725 h 2902825"/>
              <a:gd name="connsiteX2" fmla="*/ 404949 w 5381897"/>
              <a:gd name="connsiteY2" fmla="*/ 1645920 h 2902825"/>
              <a:gd name="connsiteX3" fmla="*/ 770709 w 5381897"/>
              <a:gd name="connsiteY3" fmla="*/ 2103120 h 2902825"/>
              <a:gd name="connsiteX4" fmla="*/ 1071154 w 5381897"/>
              <a:gd name="connsiteY4" fmla="*/ 2403565 h 2902825"/>
              <a:gd name="connsiteX5" fmla="*/ 1436914 w 5381897"/>
              <a:gd name="connsiteY5" fmla="*/ 2651760 h 2902825"/>
              <a:gd name="connsiteX6" fmla="*/ 1933303 w 5381897"/>
              <a:gd name="connsiteY6" fmla="*/ 2834640 h 2902825"/>
              <a:gd name="connsiteX7" fmla="*/ 2508069 w 5381897"/>
              <a:gd name="connsiteY7" fmla="*/ 2899954 h 2902825"/>
              <a:gd name="connsiteX8" fmla="*/ 3161212 w 5381897"/>
              <a:gd name="connsiteY8" fmla="*/ 2886891 h 2902825"/>
              <a:gd name="connsiteX9" fmla="*/ 3461657 w 5381897"/>
              <a:gd name="connsiteY9" fmla="*/ 2847703 h 2902825"/>
              <a:gd name="connsiteX10" fmla="*/ 4075612 w 5381897"/>
              <a:gd name="connsiteY10" fmla="*/ 2599508 h 2902825"/>
              <a:gd name="connsiteX11" fmla="*/ 4728754 w 5381897"/>
              <a:gd name="connsiteY11" fmla="*/ 2286000 h 2902825"/>
              <a:gd name="connsiteX12" fmla="*/ 5381897 w 5381897"/>
              <a:gd name="connsiteY12" fmla="*/ 1907177 h 2902825"/>
              <a:gd name="connsiteX13" fmla="*/ 5381897 w 5381897"/>
              <a:gd name="connsiteY13" fmla="*/ 1907177 h 2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81897" h="2902825">
                <a:moveTo>
                  <a:pt x="0" y="0"/>
                </a:moveTo>
                <a:cubicBezTo>
                  <a:pt x="96883" y="561702"/>
                  <a:pt x="193766" y="1123405"/>
                  <a:pt x="261257" y="1397725"/>
                </a:cubicBezTo>
                <a:cubicBezTo>
                  <a:pt x="328749" y="1672045"/>
                  <a:pt x="320040" y="1528354"/>
                  <a:pt x="404949" y="1645920"/>
                </a:cubicBezTo>
                <a:cubicBezTo>
                  <a:pt x="489858" y="1763486"/>
                  <a:pt x="659675" y="1976846"/>
                  <a:pt x="770709" y="2103120"/>
                </a:cubicBezTo>
                <a:cubicBezTo>
                  <a:pt x="881743" y="2229394"/>
                  <a:pt x="960120" y="2312125"/>
                  <a:pt x="1071154" y="2403565"/>
                </a:cubicBezTo>
                <a:cubicBezTo>
                  <a:pt x="1182188" y="2495005"/>
                  <a:pt x="1293223" y="2579914"/>
                  <a:pt x="1436914" y="2651760"/>
                </a:cubicBezTo>
                <a:cubicBezTo>
                  <a:pt x="1580605" y="2723606"/>
                  <a:pt x="1754777" y="2793274"/>
                  <a:pt x="1933303" y="2834640"/>
                </a:cubicBezTo>
                <a:cubicBezTo>
                  <a:pt x="2111829" y="2876006"/>
                  <a:pt x="2303418" y="2891246"/>
                  <a:pt x="2508069" y="2899954"/>
                </a:cubicBezTo>
                <a:cubicBezTo>
                  <a:pt x="2712720" y="2908662"/>
                  <a:pt x="3002281" y="2895599"/>
                  <a:pt x="3161212" y="2886891"/>
                </a:cubicBezTo>
                <a:cubicBezTo>
                  <a:pt x="3320143" y="2878183"/>
                  <a:pt x="3309257" y="2895600"/>
                  <a:pt x="3461657" y="2847703"/>
                </a:cubicBezTo>
                <a:cubicBezTo>
                  <a:pt x="3614057" y="2799806"/>
                  <a:pt x="3864429" y="2693125"/>
                  <a:pt x="4075612" y="2599508"/>
                </a:cubicBezTo>
                <a:cubicBezTo>
                  <a:pt x="4286795" y="2505891"/>
                  <a:pt x="4511040" y="2401388"/>
                  <a:pt x="4728754" y="2286000"/>
                </a:cubicBezTo>
                <a:cubicBezTo>
                  <a:pt x="4946468" y="2170612"/>
                  <a:pt x="5381897" y="1907177"/>
                  <a:pt x="5381897" y="1907177"/>
                </a:cubicBezTo>
                <a:lnTo>
                  <a:pt x="5381897" y="1907177"/>
                </a:lnTo>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4990835" y="4931876"/>
            <a:ext cx="992579" cy="369332"/>
          </a:xfrm>
          <a:prstGeom prst="rect">
            <a:avLst/>
          </a:prstGeom>
          <a:noFill/>
        </p:spPr>
        <p:txBody>
          <a:bodyPr wrap="none" rtlCol="0">
            <a:spAutoFit/>
          </a:bodyPr>
          <a:lstStyle/>
          <a:p>
            <a:r>
              <a:rPr lang="de-DE" b="1" dirty="0" smtClean="0">
                <a:solidFill>
                  <a:schemeClr val="accent3">
                    <a:lumMod val="75000"/>
                  </a:schemeClr>
                </a:solidFill>
              </a:rPr>
              <a:t>LIGO 3G</a:t>
            </a:r>
            <a:endParaRPr lang="de-DE" b="1" dirty="0">
              <a:solidFill>
                <a:schemeClr val="accent3">
                  <a:lumMod val="75000"/>
                </a:schemeClr>
              </a:solidFill>
            </a:endParaRPr>
          </a:p>
        </p:txBody>
      </p:sp>
    </p:spTree>
    <p:extLst>
      <p:ext uri="{BB962C8B-B14F-4D97-AF65-F5344CB8AC3E}">
        <p14:creationId xmlns:p14="http://schemas.microsoft.com/office/powerpoint/2010/main" val="1199540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p:txBody>
          <a:bodyPr/>
          <a:lstStyle/>
          <a:p>
            <a:endParaRPr lang="de-DE"/>
          </a:p>
        </p:txBody>
      </p:sp>
      <p:sp>
        <p:nvSpPr>
          <p:cNvPr id="5" name="Foliennummernplatzhalter 4"/>
          <p:cNvSpPr>
            <a:spLocks noGrp="1"/>
          </p:cNvSpPr>
          <p:nvPr>
            <p:ph type="sldNum" sz="quarter" idx="12"/>
          </p:nvPr>
        </p:nvSpPr>
        <p:spPr/>
        <p:txBody>
          <a:bodyPr/>
          <a:lstStyle/>
          <a:p>
            <a:pPr>
              <a:defRPr/>
            </a:pPr>
            <a:fld id="{E26359A3-CC29-4A25-986B-E96B8788E022}" type="slidenum">
              <a:rPr lang="en-US"/>
              <a:pPr>
                <a:defRPr/>
              </a:pPr>
              <a:t>29</a:t>
            </a:fld>
            <a:endParaRPr lang="en-US"/>
          </a:p>
        </p:txBody>
      </p:sp>
      <p:sp>
        <p:nvSpPr>
          <p:cNvPr id="60" name="Textfeld 59"/>
          <p:cNvSpPr txBox="1"/>
          <p:nvPr/>
        </p:nvSpPr>
        <p:spPr>
          <a:xfrm>
            <a:off x="2481397" y="37733"/>
            <a:ext cx="5072063" cy="830263"/>
          </a:xfrm>
          <a:prstGeom prst="rect">
            <a:avLst/>
          </a:prstGeom>
          <a:noFill/>
        </p:spPr>
        <p:txBody>
          <a:bodyPr>
            <a:spAutoFit/>
          </a:bodyPr>
          <a:lstStyle/>
          <a:p>
            <a:pPr algn="ctr" fontAlgn="auto">
              <a:spcBef>
                <a:spcPts val="0"/>
              </a:spcBef>
              <a:spcAft>
                <a:spcPts val="0"/>
              </a:spcAft>
              <a:defRPr/>
            </a:pPr>
            <a:r>
              <a:rPr lang="de-DE" sz="4800" b="1" dirty="0">
                <a:solidFill>
                  <a:schemeClr val="accent3">
                    <a:lumMod val="40000"/>
                    <a:lumOff val="60000"/>
                  </a:schemeClr>
                </a:solidFill>
                <a:effectLst>
                  <a:outerShdw blurRad="38100" dist="38100" dir="2700000" algn="tl">
                    <a:srgbClr val="000000"/>
                  </a:outerShdw>
                </a:effectLst>
                <a:latin typeface="+mj-lt"/>
                <a:cs typeface="+mn-cs"/>
              </a:rPr>
              <a:t>GW </a:t>
            </a:r>
            <a:r>
              <a:rPr lang="de-DE" sz="4800" b="1" dirty="0" err="1">
                <a:solidFill>
                  <a:schemeClr val="accent3">
                    <a:lumMod val="40000"/>
                    <a:lumOff val="60000"/>
                  </a:schemeClr>
                </a:solidFill>
                <a:effectLst>
                  <a:outerShdw blurRad="38100" dist="38100" dir="2700000" algn="tl">
                    <a:srgbClr val="000000"/>
                  </a:outerShdw>
                </a:effectLst>
                <a:latin typeface="+mj-lt"/>
                <a:cs typeface="+mn-cs"/>
              </a:rPr>
              <a:t>Timelines</a:t>
            </a:r>
            <a:endParaRPr lang="de-DE" sz="4000" dirty="0">
              <a:solidFill>
                <a:schemeClr val="accent3">
                  <a:lumMod val="40000"/>
                  <a:lumOff val="60000"/>
                </a:schemeClr>
              </a:solidFill>
              <a:latin typeface="+mj-lt"/>
              <a:cs typeface="+mn-cs"/>
            </a:endParaRPr>
          </a:p>
        </p:txBody>
      </p:sp>
      <p:sp>
        <p:nvSpPr>
          <p:cNvPr id="38" name="Rectangle 4"/>
          <p:cNvSpPr>
            <a:spLocks noChangeArrowheads="1"/>
          </p:cNvSpPr>
          <p:nvPr/>
        </p:nvSpPr>
        <p:spPr bwMode="auto">
          <a:xfrm>
            <a:off x="0" y="1772816"/>
            <a:ext cx="9144000" cy="5085184"/>
          </a:xfrm>
          <a:prstGeom prst="rect">
            <a:avLst/>
          </a:prstGeom>
          <a:solidFill>
            <a:schemeClr val="bg1"/>
          </a:solidFill>
          <a:ln w="9525">
            <a:noFill/>
            <a:miter lim="800000"/>
            <a:headEnd/>
            <a:tailEnd/>
          </a:ln>
        </p:spPr>
        <p:txBody>
          <a:bodyPr wrap="none" anchor="ctr"/>
          <a:lstStyle/>
          <a:p>
            <a:endParaRPr lang="de-DE">
              <a:latin typeface="Corbel" pitchFamily="34" charset="0"/>
            </a:endParaRPr>
          </a:p>
        </p:txBody>
      </p:sp>
      <p:graphicFrame>
        <p:nvGraphicFramePr>
          <p:cNvPr id="39" name="Group 5"/>
          <p:cNvGraphicFramePr>
            <a:graphicFrameLocks noGrp="1"/>
          </p:cNvGraphicFramePr>
          <p:nvPr>
            <p:extLst>
              <p:ext uri="{D42A27DB-BD31-4B8C-83A1-F6EECF244321}">
                <p14:modId xmlns:p14="http://schemas.microsoft.com/office/powerpoint/2010/main" val="3188365110"/>
              </p:ext>
            </p:extLst>
          </p:nvPr>
        </p:nvGraphicFramePr>
        <p:xfrm>
          <a:off x="124459" y="2000792"/>
          <a:ext cx="8900496" cy="3367390"/>
        </p:xfrm>
        <a:graphic>
          <a:graphicData uri="http://schemas.openxmlformats.org/drawingml/2006/table">
            <a:tbl>
              <a:tblPr/>
              <a:tblGrid>
                <a:gridCol w="1257342"/>
                <a:gridCol w="348146"/>
                <a:gridCol w="346808"/>
                <a:gridCol w="348146"/>
                <a:gridCol w="348146"/>
                <a:gridCol w="346807"/>
                <a:gridCol w="346808"/>
                <a:gridCol w="349485"/>
                <a:gridCol w="346808"/>
                <a:gridCol w="346807"/>
                <a:gridCol w="348146"/>
                <a:gridCol w="346808"/>
                <a:gridCol w="348146"/>
                <a:gridCol w="348146"/>
                <a:gridCol w="348146"/>
                <a:gridCol w="345468"/>
                <a:gridCol w="349485"/>
                <a:gridCol w="346808"/>
                <a:gridCol w="346808"/>
                <a:gridCol w="346808"/>
                <a:gridCol w="346808"/>
                <a:gridCol w="346808"/>
                <a:gridCol w="346808"/>
              </a:tblGrid>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marL="0" marR="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´06</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´07</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´08</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´09</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´10</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´11</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´12</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´13</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´14</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´15</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´16</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´17</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´18</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´19</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´20</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´21</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´22</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de-DE"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´23</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de-DE"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´24</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de-DE"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´25</a:t>
                      </a: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endParaRPr kumimoji="0" lang="de-DE"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marL="0" marR="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endParaRPr kumimoji="0" lang="de-DE"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marL="0" marR="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600" b="1" i="0" u="none" strike="noStrike" cap="none" normalizeH="0" baseline="0" smtClean="0">
                          <a:ln>
                            <a:noFill/>
                          </a:ln>
                          <a:solidFill>
                            <a:srgbClr val="FF0000"/>
                          </a:solidFill>
                          <a:effectLst>
                            <a:outerShdw blurRad="38100" dist="38100" dir="2700000" algn="tl">
                              <a:srgbClr val="000000"/>
                            </a:outerShdw>
                          </a:effectLst>
                          <a:latin typeface="Tahoma" pitchFamily="34" charset="0"/>
                        </a:rPr>
                        <a:t>Virgo</a:t>
                      </a:r>
                    </a:p>
                  </a:txBody>
                  <a:tcPr marL="90000" marR="90000" marT="720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600" b="1" i="0" u="none" strike="noStrike" cap="none" normalizeH="0" baseline="0" smtClean="0">
                          <a:ln>
                            <a:noFill/>
                          </a:ln>
                          <a:solidFill>
                            <a:srgbClr val="00CC00"/>
                          </a:solidFill>
                          <a:effectLst>
                            <a:outerShdw blurRad="38100" dist="38100" dir="2700000" algn="tl">
                              <a:srgbClr val="000000"/>
                            </a:outerShdw>
                          </a:effectLst>
                          <a:latin typeface="Tahoma" pitchFamily="34" charset="0"/>
                        </a:rPr>
                        <a:t>GEO</a:t>
                      </a:r>
                    </a:p>
                  </a:txBody>
                  <a:tcPr marL="90000" marR="90000" marT="720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75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600" b="1" i="0" u="none" strike="noStrike" cap="none" normalizeH="0" baseline="0" dirty="0" smtClean="0">
                          <a:ln>
                            <a:noFill/>
                          </a:ln>
                          <a:solidFill>
                            <a:srgbClr val="B49D14"/>
                          </a:solidFill>
                          <a:effectLst>
                            <a:outerShdw blurRad="38100" dist="38100" dir="2700000" algn="tl">
                              <a:srgbClr val="000000"/>
                            </a:outerShdw>
                          </a:effectLst>
                          <a:latin typeface="Tahoma" pitchFamily="34" charset="0"/>
                        </a:rPr>
                        <a:t>LIGO</a:t>
                      </a:r>
                      <a:endParaRPr kumimoji="0" lang="de-DE" sz="1200" b="1" i="0" u="none" strike="noStrike" cap="none" normalizeH="0" baseline="0" dirty="0" smtClean="0">
                        <a:ln>
                          <a:noFill/>
                        </a:ln>
                        <a:solidFill>
                          <a:srgbClr val="B49D14"/>
                        </a:solidFill>
                        <a:effectLst>
                          <a:outerShdw blurRad="38100" dist="38100" dir="2700000" algn="tl">
                            <a:srgbClr val="000000"/>
                          </a:outerShdw>
                        </a:effectLst>
                        <a:latin typeface="Tahoma" pitchFamily="34" charset="0"/>
                      </a:endParaRPr>
                    </a:p>
                  </a:txBody>
                  <a:tcPr marL="90000" marR="90000" marT="720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e-DE" sz="1600" b="1" i="0" u="none" strike="noStrike" cap="none" normalizeH="0" baseline="0" dirty="0" smtClean="0">
                          <a:ln>
                            <a:noFill/>
                          </a:ln>
                          <a:solidFill>
                            <a:schemeClr val="tx2">
                              <a:lumMod val="75000"/>
                            </a:schemeClr>
                          </a:solidFill>
                          <a:effectLst>
                            <a:outerShdw blurRad="38100" dist="38100" dir="2700000" algn="tl">
                              <a:srgbClr val="000000"/>
                            </a:outerShdw>
                          </a:effectLst>
                          <a:latin typeface="Tahoma" pitchFamily="34" charset="0"/>
                        </a:rPr>
                        <a:t>KAGRA</a:t>
                      </a:r>
                    </a:p>
                  </a:txBody>
                  <a:tcPr marL="90000" marR="90000" marT="720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de-DE" sz="1600" b="1" i="0" u="none" strike="noStrike" cap="none" normalizeH="0" baseline="0" dirty="0" smtClean="0">
                          <a:ln>
                            <a:noFill/>
                          </a:ln>
                          <a:solidFill>
                            <a:srgbClr val="FF33CC"/>
                          </a:solidFill>
                          <a:effectLst>
                            <a:outerShdw blurRad="38100" dist="38100" dir="2700000" algn="tl">
                              <a:srgbClr val="000000"/>
                            </a:outerShdw>
                          </a:effectLst>
                          <a:latin typeface="Tahoma" pitchFamily="34" charset="0"/>
                        </a:rPr>
                        <a:t>E.T.</a:t>
                      </a:r>
                    </a:p>
                  </a:txBody>
                  <a:tcPr marL="90000" marR="90000" marT="720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e-DE"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0" name="Text Box 170"/>
          <p:cNvSpPr txBox="1">
            <a:spLocks noChangeArrowheads="1"/>
          </p:cNvSpPr>
          <p:nvPr/>
        </p:nvSpPr>
        <p:spPr bwMode="auto">
          <a:xfrm>
            <a:off x="694373" y="3452391"/>
            <a:ext cx="801687" cy="274637"/>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de-DE" sz="1200" b="1" dirty="0" err="1">
                <a:solidFill>
                  <a:srgbClr val="B49D14"/>
                </a:solidFill>
                <a:effectLst>
                  <a:outerShdw blurRad="38100" dist="38100" dir="2700000" algn="tl">
                    <a:srgbClr val="000000"/>
                  </a:outerShdw>
                </a:effectLst>
                <a:latin typeface="+mn-lt"/>
                <a:cs typeface="+mn-cs"/>
              </a:rPr>
              <a:t>Hanford</a:t>
            </a:r>
            <a:endParaRPr lang="de-DE" sz="1200" b="1" dirty="0">
              <a:solidFill>
                <a:srgbClr val="B49D14"/>
              </a:solidFill>
              <a:effectLst>
                <a:outerShdw blurRad="38100" dist="38100" dir="2700000" algn="tl">
                  <a:srgbClr val="000000"/>
                </a:outerShdw>
              </a:effectLst>
              <a:latin typeface="+mn-lt"/>
              <a:cs typeface="+mn-cs"/>
            </a:endParaRPr>
          </a:p>
        </p:txBody>
      </p:sp>
      <p:sp>
        <p:nvSpPr>
          <p:cNvPr id="41" name="Text Box 171"/>
          <p:cNvSpPr txBox="1">
            <a:spLocks noChangeArrowheads="1"/>
          </p:cNvSpPr>
          <p:nvPr/>
        </p:nvSpPr>
        <p:spPr bwMode="auto">
          <a:xfrm>
            <a:off x="551498" y="3755603"/>
            <a:ext cx="976312" cy="27463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de-DE" sz="1200" b="1" dirty="0">
                <a:solidFill>
                  <a:srgbClr val="FF6600"/>
                </a:solidFill>
                <a:effectLst>
                  <a:outerShdw blurRad="38100" dist="38100" dir="2700000" algn="tl">
                    <a:srgbClr val="000000"/>
                  </a:outerShdw>
                </a:effectLst>
                <a:latin typeface="+mn-lt"/>
                <a:cs typeface="+mn-cs"/>
              </a:rPr>
              <a:t>Livingston</a:t>
            </a:r>
          </a:p>
        </p:txBody>
      </p:sp>
      <p:grpSp>
        <p:nvGrpSpPr>
          <p:cNvPr id="51395" name="Group 179"/>
          <p:cNvGrpSpPr>
            <a:grpSpLocks/>
          </p:cNvGrpSpPr>
          <p:nvPr/>
        </p:nvGrpSpPr>
        <p:grpSpPr bwMode="auto">
          <a:xfrm>
            <a:off x="3257332" y="1008435"/>
            <a:ext cx="1727200" cy="925513"/>
            <a:chOff x="1072" y="1087"/>
            <a:chExt cx="1088" cy="583"/>
          </a:xfrm>
        </p:grpSpPr>
        <p:sp>
          <p:nvSpPr>
            <p:cNvPr id="51398" name="Line 180"/>
            <p:cNvSpPr>
              <a:spLocks noChangeShapeType="1"/>
            </p:cNvSpPr>
            <p:nvPr/>
          </p:nvSpPr>
          <p:spPr bwMode="auto">
            <a:xfrm>
              <a:off x="1612" y="1417"/>
              <a:ext cx="0" cy="253"/>
            </a:xfrm>
            <a:prstGeom prst="line">
              <a:avLst/>
            </a:prstGeom>
            <a:noFill/>
            <a:ln w="47625">
              <a:solidFill>
                <a:srgbClr val="FF0000"/>
              </a:solidFill>
              <a:round/>
              <a:headEnd/>
              <a:tailEnd type="triangle" w="lg" len="lg"/>
            </a:ln>
          </p:spPr>
          <p:txBody>
            <a:bodyPr/>
            <a:lstStyle/>
            <a:p>
              <a:endParaRPr lang="en-US"/>
            </a:p>
          </p:txBody>
        </p:sp>
        <p:sp>
          <p:nvSpPr>
            <p:cNvPr id="51399" name="Text Box 181"/>
            <p:cNvSpPr txBox="1">
              <a:spLocks noChangeArrowheads="1"/>
            </p:cNvSpPr>
            <p:nvPr/>
          </p:nvSpPr>
          <p:spPr bwMode="auto">
            <a:xfrm>
              <a:off x="1176" y="1127"/>
              <a:ext cx="935" cy="231"/>
            </a:xfrm>
            <a:prstGeom prst="rect">
              <a:avLst/>
            </a:prstGeom>
            <a:noFill/>
            <a:ln w="9525">
              <a:noFill/>
              <a:miter lim="800000"/>
              <a:headEnd/>
              <a:tailEnd/>
            </a:ln>
          </p:spPr>
          <p:txBody>
            <a:bodyPr wrap="none">
              <a:spAutoFit/>
            </a:bodyPr>
            <a:lstStyle/>
            <a:p>
              <a:r>
                <a:rPr lang="en-GB" dirty="0">
                  <a:solidFill>
                    <a:srgbClr val="FF0000"/>
                  </a:solidFill>
                  <a:latin typeface="Corbel" pitchFamily="34" charset="0"/>
                </a:rPr>
                <a:t>You are here</a:t>
              </a:r>
            </a:p>
          </p:txBody>
        </p:sp>
        <p:sp>
          <p:nvSpPr>
            <p:cNvPr id="51400" name="Oval 182"/>
            <p:cNvSpPr>
              <a:spLocks noChangeArrowheads="1"/>
            </p:cNvSpPr>
            <p:nvPr/>
          </p:nvSpPr>
          <p:spPr bwMode="auto">
            <a:xfrm>
              <a:off x="1072" y="1087"/>
              <a:ext cx="1088" cy="318"/>
            </a:xfrm>
            <a:prstGeom prst="ellipse">
              <a:avLst/>
            </a:prstGeom>
            <a:noFill/>
            <a:ln w="38100">
              <a:solidFill>
                <a:srgbClr val="FF0000"/>
              </a:solidFill>
              <a:round/>
              <a:headEnd/>
              <a:tailEnd/>
            </a:ln>
          </p:spPr>
          <p:txBody>
            <a:bodyPr wrap="none" anchor="ctr"/>
            <a:lstStyle/>
            <a:p>
              <a:endParaRPr lang="de-DE">
                <a:latin typeface="Corbel" pitchFamily="34" charset="0"/>
              </a:endParaRPr>
            </a:p>
          </p:txBody>
        </p:sp>
      </p:grpSp>
      <p:sp>
        <p:nvSpPr>
          <p:cNvPr id="51" name="Text Box 184"/>
          <p:cNvSpPr txBox="1">
            <a:spLocks noChangeArrowheads="1"/>
          </p:cNvSpPr>
          <p:nvPr/>
        </p:nvSpPr>
        <p:spPr bwMode="auto">
          <a:xfrm>
            <a:off x="3809048" y="5631631"/>
            <a:ext cx="3100388" cy="461665"/>
          </a:xfrm>
          <a:prstGeom prst="rect">
            <a:avLst/>
          </a:prstGeom>
          <a:noFill/>
          <a:ln w="9525">
            <a:solidFill>
              <a:srgbClr val="00CC00"/>
            </a:solidFill>
            <a:miter lim="800000"/>
            <a:headEnd/>
            <a:tailEnd/>
          </a:ln>
        </p:spPr>
        <p:txBody>
          <a:bodyPr wrap="square">
            <a:spAutoFit/>
          </a:bodyPr>
          <a:lstStyle/>
          <a:p>
            <a:pPr>
              <a:spcBef>
                <a:spcPct val="50000"/>
              </a:spcBef>
            </a:pPr>
            <a:r>
              <a:rPr lang="de-DE" dirty="0" smtClean="0">
                <a:solidFill>
                  <a:srgbClr val="00CC00"/>
                </a:solidFill>
                <a:latin typeface="Corbel" pitchFamily="34" charset="0"/>
              </a:rPr>
              <a:t>2nd </a:t>
            </a:r>
            <a:r>
              <a:rPr lang="de-DE" dirty="0">
                <a:solidFill>
                  <a:srgbClr val="00CC00"/>
                </a:solidFill>
                <a:latin typeface="Corbel" pitchFamily="34" charset="0"/>
              </a:rPr>
              <a:t>Generation</a:t>
            </a:r>
          </a:p>
        </p:txBody>
      </p:sp>
      <p:grpSp>
        <p:nvGrpSpPr>
          <p:cNvPr id="2" name="Gruppieren 1"/>
          <p:cNvGrpSpPr/>
          <p:nvPr/>
        </p:nvGrpSpPr>
        <p:grpSpPr>
          <a:xfrm>
            <a:off x="2243773" y="4845893"/>
            <a:ext cx="6720715" cy="522288"/>
            <a:chOff x="2335213" y="4676775"/>
            <a:chExt cx="6720715" cy="522288"/>
          </a:xfrm>
        </p:grpSpPr>
        <p:sp>
          <p:nvSpPr>
            <p:cNvPr id="77" name="Text Box 165"/>
            <p:cNvSpPr txBox="1">
              <a:spLocks noChangeArrowheads="1"/>
            </p:cNvSpPr>
            <p:nvPr/>
          </p:nvSpPr>
          <p:spPr bwMode="auto">
            <a:xfrm>
              <a:off x="2822575" y="4700588"/>
              <a:ext cx="388938" cy="304800"/>
            </a:xfrm>
            <a:prstGeom prst="rect">
              <a:avLst/>
            </a:prstGeom>
            <a:noFill/>
            <a:ln w="9525">
              <a:noFill/>
              <a:miter lim="800000"/>
              <a:headEnd/>
              <a:tailEnd/>
            </a:ln>
          </p:spPr>
          <p:txBody>
            <a:bodyPr wrap="none">
              <a:spAutoFit/>
            </a:bodyPr>
            <a:lstStyle/>
            <a:p>
              <a:r>
                <a:rPr lang="de-DE" sz="1400">
                  <a:latin typeface="Corbel" pitchFamily="34" charset="0"/>
                </a:rPr>
                <a:t>DS</a:t>
              </a:r>
            </a:p>
          </p:txBody>
        </p:sp>
        <p:sp>
          <p:nvSpPr>
            <p:cNvPr id="78" name="Text Box 166"/>
            <p:cNvSpPr txBox="1">
              <a:spLocks noChangeArrowheads="1"/>
            </p:cNvSpPr>
            <p:nvPr/>
          </p:nvSpPr>
          <p:spPr bwMode="auto">
            <a:xfrm>
              <a:off x="4386263" y="4700588"/>
              <a:ext cx="469900" cy="304800"/>
            </a:xfrm>
            <a:prstGeom prst="rect">
              <a:avLst/>
            </a:prstGeom>
            <a:noFill/>
            <a:ln w="9525">
              <a:noFill/>
              <a:miter lim="800000"/>
              <a:headEnd/>
              <a:tailEnd/>
            </a:ln>
          </p:spPr>
          <p:txBody>
            <a:bodyPr wrap="none">
              <a:spAutoFit/>
            </a:bodyPr>
            <a:lstStyle/>
            <a:p>
              <a:r>
                <a:rPr lang="de-DE" sz="1400">
                  <a:latin typeface="Corbel" pitchFamily="34" charset="0"/>
                </a:rPr>
                <a:t>PCP</a:t>
              </a:r>
            </a:p>
          </p:txBody>
        </p:sp>
        <p:sp>
          <p:nvSpPr>
            <p:cNvPr id="79" name="Text Box 167"/>
            <p:cNvSpPr txBox="1">
              <a:spLocks noChangeArrowheads="1"/>
            </p:cNvSpPr>
            <p:nvPr/>
          </p:nvSpPr>
          <p:spPr bwMode="auto">
            <a:xfrm>
              <a:off x="5942013" y="4700588"/>
              <a:ext cx="1131887" cy="307975"/>
            </a:xfrm>
            <a:prstGeom prst="rect">
              <a:avLst/>
            </a:prstGeom>
            <a:noFill/>
            <a:ln w="9525">
              <a:noFill/>
              <a:miter lim="800000"/>
              <a:headEnd/>
              <a:tailEnd/>
            </a:ln>
          </p:spPr>
          <p:txBody>
            <a:bodyPr wrap="none">
              <a:spAutoFit/>
            </a:bodyPr>
            <a:lstStyle/>
            <a:p>
              <a:r>
                <a:rPr lang="de-DE" sz="1400">
                  <a:latin typeface="Corbel" pitchFamily="34" charset="0"/>
                </a:rPr>
                <a:t> Construction</a:t>
              </a:r>
            </a:p>
          </p:txBody>
        </p:sp>
        <p:sp>
          <p:nvSpPr>
            <p:cNvPr id="80" name="Text Box 169"/>
            <p:cNvSpPr txBox="1">
              <a:spLocks noChangeArrowheads="1"/>
            </p:cNvSpPr>
            <p:nvPr/>
          </p:nvSpPr>
          <p:spPr bwMode="auto">
            <a:xfrm>
              <a:off x="7453313" y="4703763"/>
              <a:ext cx="735012" cy="307975"/>
            </a:xfrm>
            <a:prstGeom prst="rect">
              <a:avLst/>
            </a:prstGeom>
            <a:noFill/>
            <a:ln w="9525">
              <a:noFill/>
              <a:miter lim="800000"/>
              <a:headEnd/>
              <a:tailEnd/>
            </a:ln>
          </p:spPr>
          <p:txBody>
            <a:bodyPr wrap="none">
              <a:spAutoFit/>
            </a:bodyPr>
            <a:lstStyle/>
            <a:p>
              <a:r>
                <a:rPr lang="de-DE" sz="1400">
                  <a:latin typeface="Corbel" pitchFamily="34" charset="0"/>
                </a:rPr>
                <a:t> Comm.</a:t>
              </a:r>
            </a:p>
          </p:txBody>
        </p:sp>
        <p:sp>
          <p:nvSpPr>
            <p:cNvPr id="82" name="Text Box 176"/>
            <p:cNvSpPr txBox="1">
              <a:spLocks noChangeArrowheads="1"/>
            </p:cNvSpPr>
            <p:nvPr/>
          </p:nvSpPr>
          <p:spPr bwMode="auto">
            <a:xfrm>
              <a:off x="8221663" y="4683125"/>
              <a:ext cx="563562" cy="304800"/>
            </a:xfrm>
            <a:prstGeom prst="rect">
              <a:avLst/>
            </a:prstGeom>
            <a:noFill/>
            <a:ln w="9525">
              <a:noFill/>
              <a:miter lim="800000"/>
              <a:headEnd/>
              <a:tailEnd/>
            </a:ln>
          </p:spPr>
          <p:txBody>
            <a:bodyPr wrap="none">
              <a:spAutoFit/>
            </a:bodyPr>
            <a:lstStyle/>
            <a:p>
              <a:r>
                <a:rPr lang="de-DE" sz="1400">
                  <a:latin typeface="Corbel" pitchFamily="34" charset="0"/>
                </a:rPr>
                <a:t> data</a:t>
              </a:r>
            </a:p>
          </p:txBody>
        </p:sp>
        <p:sp>
          <p:nvSpPr>
            <p:cNvPr id="84" name="Line 162"/>
            <p:cNvSpPr>
              <a:spLocks noChangeShapeType="1"/>
            </p:cNvSpPr>
            <p:nvPr/>
          </p:nvSpPr>
          <p:spPr bwMode="auto">
            <a:xfrm>
              <a:off x="8695565" y="5049203"/>
              <a:ext cx="360363" cy="0"/>
            </a:xfrm>
            <a:prstGeom prst="line">
              <a:avLst/>
            </a:prstGeom>
            <a:noFill/>
            <a:ln w="88900">
              <a:solidFill>
                <a:srgbClr val="FF00FF"/>
              </a:solidFill>
              <a:round/>
              <a:headEnd/>
              <a:tailEnd type="arrow" w="sm" len="sm"/>
            </a:ln>
          </p:spPr>
          <p:txBody>
            <a:bodyPr/>
            <a:lstStyle/>
            <a:p>
              <a:endParaRPr lang="en-US"/>
            </a:p>
          </p:txBody>
        </p:sp>
        <p:sp>
          <p:nvSpPr>
            <p:cNvPr id="85" name="Line 163"/>
            <p:cNvSpPr>
              <a:spLocks noChangeShapeType="1"/>
            </p:cNvSpPr>
            <p:nvPr/>
          </p:nvSpPr>
          <p:spPr bwMode="auto">
            <a:xfrm>
              <a:off x="2335213" y="5073650"/>
              <a:ext cx="1041400" cy="0"/>
            </a:xfrm>
            <a:prstGeom prst="line">
              <a:avLst/>
            </a:prstGeom>
            <a:noFill/>
            <a:ln w="88900" cap="rnd">
              <a:solidFill>
                <a:srgbClr val="7030A0"/>
              </a:solidFill>
              <a:prstDash val="sysDot"/>
              <a:round/>
              <a:headEnd/>
              <a:tailEnd/>
            </a:ln>
          </p:spPr>
          <p:txBody>
            <a:bodyPr/>
            <a:lstStyle/>
            <a:p>
              <a:endParaRPr lang="en-US"/>
            </a:p>
          </p:txBody>
        </p:sp>
        <p:sp>
          <p:nvSpPr>
            <p:cNvPr id="86" name="Line 164"/>
            <p:cNvSpPr>
              <a:spLocks noChangeShapeType="1"/>
            </p:cNvSpPr>
            <p:nvPr/>
          </p:nvSpPr>
          <p:spPr bwMode="auto">
            <a:xfrm>
              <a:off x="4451166" y="5073650"/>
              <a:ext cx="1311275" cy="0"/>
            </a:xfrm>
            <a:prstGeom prst="line">
              <a:avLst/>
            </a:prstGeom>
            <a:noFill/>
            <a:ln w="88900" cap="rnd">
              <a:solidFill>
                <a:srgbClr val="9900CC"/>
              </a:solidFill>
              <a:prstDash val="sysDash"/>
              <a:round/>
              <a:headEnd/>
              <a:tailEnd/>
            </a:ln>
          </p:spPr>
          <p:txBody>
            <a:bodyPr/>
            <a:lstStyle/>
            <a:p>
              <a:endParaRPr lang="en-US"/>
            </a:p>
          </p:txBody>
        </p:sp>
        <p:sp>
          <p:nvSpPr>
            <p:cNvPr id="87" name="Line 162"/>
            <p:cNvSpPr>
              <a:spLocks noChangeShapeType="1"/>
            </p:cNvSpPr>
            <p:nvPr/>
          </p:nvSpPr>
          <p:spPr bwMode="auto">
            <a:xfrm>
              <a:off x="5426075" y="5057775"/>
              <a:ext cx="1023938" cy="0"/>
            </a:xfrm>
            <a:prstGeom prst="line">
              <a:avLst/>
            </a:prstGeom>
            <a:noFill/>
            <a:ln w="88900">
              <a:solidFill>
                <a:srgbClr val="8A3CC4"/>
              </a:solidFill>
              <a:round/>
              <a:headEnd/>
              <a:tailEnd type="none" w="sm" len="sm"/>
            </a:ln>
          </p:spPr>
          <p:txBody>
            <a:bodyPr/>
            <a:lstStyle/>
            <a:p>
              <a:endParaRPr lang="en-US"/>
            </a:p>
          </p:txBody>
        </p:sp>
        <p:sp>
          <p:nvSpPr>
            <p:cNvPr id="88" name="Line 162"/>
            <p:cNvSpPr>
              <a:spLocks noChangeShapeType="1"/>
            </p:cNvSpPr>
            <p:nvPr/>
          </p:nvSpPr>
          <p:spPr bwMode="auto">
            <a:xfrm>
              <a:off x="6481019" y="5057775"/>
              <a:ext cx="2191665" cy="0"/>
            </a:xfrm>
            <a:prstGeom prst="line">
              <a:avLst/>
            </a:prstGeom>
            <a:noFill/>
            <a:ln w="88900">
              <a:solidFill>
                <a:srgbClr val="B172D4"/>
              </a:solidFill>
              <a:round/>
              <a:headEnd/>
              <a:tailEnd type="none" w="sm" len="sm"/>
            </a:ln>
          </p:spPr>
          <p:txBody>
            <a:bodyPr/>
            <a:lstStyle/>
            <a:p>
              <a:endParaRPr lang="en-US"/>
            </a:p>
          </p:txBody>
        </p:sp>
        <p:sp>
          <p:nvSpPr>
            <p:cNvPr id="89" name="Text Box 167"/>
            <p:cNvSpPr txBox="1">
              <a:spLocks noChangeArrowheads="1"/>
            </p:cNvSpPr>
            <p:nvPr/>
          </p:nvSpPr>
          <p:spPr bwMode="auto">
            <a:xfrm rot="10800000" flipV="1">
              <a:off x="5432425" y="4676775"/>
              <a:ext cx="717550" cy="522288"/>
            </a:xfrm>
            <a:prstGeom prst="rect">
              <a:avLst/>
            </a:prstGeom>
            <a:noFill/>
            <a:ln w="9525">
              <a:noFill/>
              <a:miter lim="800000"/>
              <a:headEnd/>
              <a:tailEnd/>
            </a:ln>
          </p:spPr>
          <p:txBody>
            <a:bodyPr>
              <a:spAutoFit/>
            </a:bodyPr>
            <a:lstStyle/>
            <a:p>
              <a:r>
                <a:rPr lang="de-DE" sz="1400">
                  <a:latin typeface="Corbel" pitchFamily="34" charset="0"/>
                </a:rPr>
                <a:t> Site Prep.</a:t>
              </a:r>
            </a:p>
          </p:txBody>
        </p:sp>
        <p:sp>
          <p:nvSpPr>
            <p:cNvPr id="90" name="Line 163"/>
            <p:cNvSpPr>
              <a:spLocks noChangeShapeType="1"/>
            </p:cNvSpPr>
            <p:nvPr/>
          </p:nvSpPr>
          <p:spPr bwMode="auto">
            <a:xfrm>
              <a:off x="3195638" y="4997450"/>
              <a:ext cx="1368425" cy="0"/>
            </a:xfrm>
            <a:prstGeom prst="line">
              <a:avLst/>
            </a:prstGeom>
            <a:noFill/>
            <a:ln w="88900" cap="rnd">
              <a:solidFill>
                <a:srgbClr val="7030A0"/>
              </a:solidFill>
              <a:prstDash val="sysDot"/>
              <a:round/>
              <a:headEnd/>
              <a:tailEnd/>
            </a:ln>
          </p:spPr>
          <p:txBody>
            <a:bodyPr/>
            <a:lstStyle/>
            <a:p>
              <a:endParaRPr lang="en-US"/>
            </a:p>
          </p:txBody>
        </p:sp>
      </p:grpSp>
      <p:sp>
        <p:nvSpPr>
          <p:cNvPr id="93" name="Text Box 184"/>
          <p:cNvSpPr txBox="1">
            <a:spLocks noChangeArrowheads="1"/>
          </p:cNvSpPr>
          <p:nvPr/>
        </p:nvSpPr>
        <p:spPr bwMode="auto">
          <a:xfrm>
            <a:off x="6268656" y="5607589"/>
            <a:ext cx="2379092" cy="461665"/>
          </a:xfrm>
          <a:prstGeom prst="rect">
            <a:avLst/>
          </a:prstGeom>
          <a:noFill/>
          <a:ln w="22225">
            <a:solidFill>
              <a:srgbClr val="A938B2"/>
            </a:solidFill>
            <a:miter lim="800000"/>
            <a:headEnd/>
            <a:tailEnd/>
          </a:ln>
        </p:spPr>
        <p:txBody>
          <a:bodyPr wrap="square">
            <a:spAutoFit/>
          </a:bodyPr>
          <a:lstStyle/>
          <a:p>
            <a:pPr>
              <a:spcBef>
                <a:spcPct val="50000"/>
              </a:spcBef>
            </a:pPr>
            <a:r>
              <a:rPr lang="de-DE" dirty="0" smtClean="0">
                <a:solidFill>
                  <a:srgbClr val="A938B2"/>
                </a:solidFill>
                <a:latin typeface="Corbel" pitchFamily="34" charset="0"/>
              </a:rPr>
              <a:t>     3rd Generation</a:t>
            </a:r>
            <a:endParaRPr lang="de-DE" dirty="0">
              <a:solidFill>
                <a:srgbClr val="A938B2"/>
              </a:solidFill>
              <a:latin typeface="Corbel" pitchFamily="34" charset="0"/>
            </a:endParaRPr>
          </a:p>
        </p:txBody>
      </p:sp>
      <p:sp>
        <p:nvSpPr>
          <p:cNvPr id="96" name="Text Box 171"/>
          <p:cNvSpPr txBox="1">
            <a:spLocks noChangeArrowheads="1"/>
          </p:cNvSpPr>
          <p:nvPr/>
        </p:nvSpPr>
        <p:spPr bwMode="auto">
          <a:xfrm>
            <a:off x="880348" y="4043560"/>
            <a:ext cx="514885" cy="27699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de-DE" sz="1200" b="1" dirty="0" err="1" smtClean="0">
                <a:solidFill>
                  <a:srgbClr val="FFFF00"/>
                </a:solidFill>
                <a:effectLst>
                  <a:outerShdw blurRad="38100" dist="38100" dir="2700000" algn="tl">
                    <a:srgbClr val="000000"/>
                  </a:outerShdw>
                </a:effectLst>
                <a:latin typeface="+mn-lt"/>
                <a:cs typeface="+mn-cs"/>
              </a:rPr>
              <a:t>India</a:t>
            </a:r>
            <a:endParaRPr lang="de-DE" sz="1200" b="1" dirty="0">
              <a:solidFill>
                <a:srgbClr val="FFFF00"/>
              </a:solidFill>
              <a:effectLst>
                <a:outerShdw blurRad="38100" dist="38100" dir="2700000" algn="tl">
                  <a:srgbClr val="000000"/>
                </a:outerShdw>
              </a:effectLst>
              <a:latin typeface="+mn-lt"/>
              <a:cs typeface="+mn-cs"/>
            </a:endParaRPr>
          </a:p>
        </p:txBody>
      </p:sp>
      <p:sp>
        <p:nvSpPr>
          <p:cNvPr id="97" name="Line 154"/>
          <p:cNvSpPr>
            <a:spLocks noChangeShapeType="1"/>
          </p:cNvSpPr>
          <p:nvPr/>
        </p:nvSpPr>
        <p:spPr bwMode="auto">
          <a:xfrm>
            <a:off x="6205105" y="4174182"/>
            <a:ext cx="938213" cy="0"/>
          </a:xfrm>
          <a:prstGeom prst="line">
            <a:avLst/>
          </a:prstGeom>
          <a:noFill/>
          <a:ln w="88900">
            <a:solidFill>
              <a:srgbClr val="FFF64B"/>
            </a:solidFill>
            <a:round/>
            <a:headEnd/>
            <a:tailEnd/>
          </a:ln>
        </p:spPr>
        <p:txBody>
          <a:bodyPr/>
          <a:lstStyle/>
          <a:p>
            <a:endParaRPr lang="en-US"/>
          </a:p>
        </p:txBody>
      </p:sp>
      <p:sp>
        <p:nvSpPr>
          <p:cNvPr id="98" name="Line 156"/>
          <p:cNvSpPr>
            <a:spLocks noChangeShapeType="1"/>
          </p:cNvSpPr>
          <p:nvPr/>
        </p:nvSpPr>
        <p:spPr bwMode="auto">
          <a:xfrm>
            <a:off x="6832168" y="4174182"/>
            <a:ext cx="1320800" cy="0"/>
          </a:xfrm>
          <a:prstGeom prst="line">
            <a:avLst/>
          </a:prstGeom>
          <a:noFill/>
          <a:ln w="88900" cap="rnd">
            <a:solidFill>
              <a:srgbClr val="FFF64B"/>
            </a:solidFill>
            <a:prstDash val="sysDot"/>
            <a:round/>
            <a:headEnd/>
            <a:tailEnd type="arrow" w="sm" len="sm"/>
          </a:ln>
        </p:spPr>
        <p:txBody>
          <a:bodyPr/>
          <a:lstStyle/>
          <a:p>
            <a:endParaRPr lang="en-US"/>
          </a:p>
        </p:txBody>
      </p:sp>
      <p:sp>
        <p:nvSpPr>
          <p:cNvPr id="101" name="Line 149"/>
          <p:cNvSpPr>
            <a:spLocks noChangeShapeType="1"/>
          </p:cNvSpPr>
          <p:nvPr/>
        </p:nvSpPr>
        <p:spPr bwMode="auto">
          <a:xfrm>
            <a:off x="1392873" y="3607966"/>
            <a:ext cx="652462" cy="0"/>
          </a:xfrm>
          <a:prstGeom prst="line">
            <a:avLst/>
          </a:prstGeom>
          <a:noFill/>
          <a:ln w="88900">
            <a:solidFill>
              <a:srgbClr val="B49D14"/>
            </a:solidFill>
            <a:round/>
            <a:headEnd/>
            <a:tailEnd/>
          </a:ln>
        </p:spPr>
        <p:txBody>
          <a:bodyPr/>
          <a:lstStyle/>
          <a:p>
            <a:endParaRPr lang="en-US"/>
          </a:p>
        </p:txBody>
      </p:sp>
      <p:sp>
        <p:nvSpPr>
          <p:cNvPr id="102" name="Line 150"/>
          <p:cNvSpPr>
            <a:spLocks noChangeShapeType="1"/>
          </p:cNvSpPr>
          <p:nvPr/>
        </p:nvSpPr>
        <p:spPr bwMode="auto">
          <a:xfrm>
            <a:off x="2580323" y="3607966"/>
            <a:ext cx="432000" cy="0"/>
          </a:xfrm>
          <a:prstGeom prst="line">
            <a:avLst/>
          </a:prstGeom>
          <a:noFill/>
          <a:ln w="88900">
            <a:solidFill>
              <a:srgbClr val="B49D14"/>
            </a:solidFill>
            <a:round/>
            <a:headEnd/>
            <a:tailEnd/>
          </a:ln>
        </p:spPr>
        <p:txBody>
          <a:bodyPr/>
          <a:lstStyle/>
          <a:p>
            <a:endParaRPr lang="en-US"/>
          </a:p>
        </p:txBody>
      </p:sp>
      <p:sp>
        <p:nvSpPr>
          <p:cNvPr id="103" name="Line 151"/>
          <p:cNvSpPr>
            <a:spLocks noChangeShapeType="1"/>
          </p:cNvSpPr>
          <p:nvPr/>
        </p:nvSpPr>
        <p:spPr bwMode="auto">
          <a:xfrm>
            <a:off x="1392873" y="3914353"/>
            <a:ext cx="593725" cy="0"/>
          </a:xfrm>
          <a:prstGeom prst="line">
            <a:avLst/>
          </a:prstGeom>
          <a:noFill/>
          <a:ln w="88900">
            <a:solidFill>
              <a:srgbClr val="FF6600"/>
            </a:solidFill>
            <a:round/>
            <a:headEnd/>
            <a:tailEnd/>
          </a:ln>
        </p:spPr>
        <p:txBody>
          <a:bodyPr/>
          <a:lstStyle/>
          <a:p>
            <a:endParaRPr lang="en-US"/>
          </a:p>
        </p:txBody>
      </p:sp>
      <p:sp>
        <p:nvSpPr>
          <p:cNvPr id="104" name="Line 152"/>
          <p:cNvSpPr>
            <a:spLocks noChangeShapeType="1"/>
          </p:cNvSpPr>
          <p:nvPr/>
        </p:nvSpPr>
        <p:spPr bwMode="auto">
          <a:xfrm>
            <a:off x="2573973" y="3914353"/>
            <a:ext cx="432000" cy="0"/>
          </a:xfrm>
          <a:prstGeom prst="line">
            <a:avLst/>
          </a:prstGeom>
          <a:noFill/>
          <a:ln w="88900">
            <a:solidFill>
              <a:srgbClr val="FF6600"/>
            </a:solidFill>
            <a:round/>
            <a:headEnd/>
            <a:tailEnd/>
          </a:ln>
        </p:spPr>
        <p:txBody>
          <a:bodyPr/>
          <a:lstStyle/>
          <a:p>
            <a:endParaRPr lang="en-US"/>
          </a:p>
        </p:txBody>
      </p:sp>
      <p:sp>
        <p:nvSpPr>
          <p:cNvPr id="105" name="Line 153"/>
          <p:cNvSpPr>
            <a:spLocks noChangeShapeType="1"/>
          </p:cNvSpPr>
          <p:nvPr/>
        </p:nvSpPr>
        <p:spPr bwMode="auto">
          <a:xfrm>
            <a:off x="4518811" y="3609553"/>
            <a:ext cx="98823" cy="0"/>
          </a:xfrm>
          <a:prstGeom prst="line">
            <a:avLst/>
          </a:prstGeom>
          <a:noFill/>
          <a:ln w="88900">
            <a:solidFill>
              <a:srgbClr val="B49D14"/>
            </a:solidFill>
            <a:round/>
            <a:headEnd/>
            <a:tailEnd/>
          </a:ln>
        </p:spPr>
        <p:txBody>
          <a:bodyPr/>
          <a:lstStyle/>
          <a:p>
            <a:endParaRPr lang="en-US"/>
          </a:p>
        </p:txBody>
      </p:sp>
      <p:sp>
        <p:nvSpPr>
          <p:cNvPr id="106" name="Line 154"/>
          <p:cNvSpPr>
            <a:spLocks noChangeShapeType="1"/>
          </p:cNvSpPr>
          <p:nvPr/>
        </p:nvSpPr>
        <p:spPr bwMode="auto">
          <a:xfrm>
            <a:off x="4521200" y="3914353"/>
            <a:ext cx="104778" cy="0"/>
          </a:xfrm>
          <a:prstGeom prst="line">
            <a:avLst/>
          </a:prstGeom>
          <a:noFill/>
          <a:ln w="88900">
            <a:solidFill>
              <a:srgbClr val="FF6600"/>
            </a:solidFill>
            <a:round/>
            <a:headEnd/>
            <a:tailEnd/>
          </a:ln>
        </p:spPr>
        <p:txBody>
          <a:bodyPr/>
          <a:lstStyle/>
          <a:p>
            <a:endParaRPr lang="en-US"/>
          </a:p>
        </p:txBody>
      </p:sp>
      <p:sp>
        <p:nvSpPr>
          <p:cNvPr id="107" name="Line 155"/>
          <p:cNvSpPr>
            <a:spLocks noChangeShapeType="1"/>
          </p:cNvSpPr>
          <p:nvPr/>
        </p:nvSpPr>
        <p:spPr bwMode="auto">
          <a:xfrm>
            <a:off x="4335886" y="3607966"/>
            <a:ext cx="1895680" cy="0"/>
          </a:xfrm>
          <a:prstGeom prst="line">
            <a:avLst/>
          </a:prstGeom>
          <a:noFill/>
          <a:ln w="88900" cap="rnd">
            <a:solidFill>
              <a:srgbClr val="B49D14"/>
            </a:solidFill>
            <a:prstDash val="sysDot"/>
            <a:round/>
            <a:headEnd/>
            <a:tailEnd type="arrow" w="sm" len="sm"/>
          </a:ln>
        </p:spPr>
        <p:txBody>
          <a:bodyPr/>
          <a:lstStyle/>
          <a:p>
            <a:endParaRPr lang="en-US"/>
          </a:p>
        </p:txBody>
      </p:sp>
      <p:sp>
        <p:nvSpPr>
          <p:cNvPr id="108" name="Line 156"/>
          <p:cNvSpPr>
            <a:spLocks noChangeShapeType="1"/>
          </p:cNvSpPr>
          <p:nvPr/>
        </p:nvSpPr>
        <p:spPr bwMode="auto">
          <a:xfrm>
            <a:off x="4335656" y="3914353"/>
            <a:ext cx="1933784" cy="0"/>
          </a:xfrm>
          <a:prstGeom prst="line">
            <a:avLst/>
          </a:prstGeom>
          <a:noFill/>
          <a:ln w="88900" cap="rnd">
            <a:solidFill>
              <a:srgbClr val="FF6600"/>
            </a:solidFill>
            <a:prstDash val="sysDot"/>
            <a:round/>
            <a:headEnd/>
            <a:tailEnd type="arrow" w="sm" len="sm"/>
          </a:ln>
        </p:spPr>
        <p:txBody>
          <a:bodyPr/>
          <a:lstStyle/>
          <a:p>
            <a:endParaRPr lang="en-US"/>
          </a:p>
        </p:txBody>
      </p:sp>
      <p:sp>
        <p:nvSpPr>
          <p:cNvPr id="109" name="Text Box 158"/>
          <p:cNvSpPr txBox="1">
            <a:spLocks noChangeArrowheads="1"/>
          </p:cNvSpPr>
          <p:nvPr/>
        </p:nvSpPr>
        <p:spPr bwMode="auto">
          <a:xfrm>
            <a:off x="2408876" y="3614321"/>
            <a:ext cx="732893" cy="307777"/>
          </a:xfrm>
          <a:prstGeom prst="rect">
            <a:avLst/>
          </a:prstGeom>
          <a:noFill/>
          <a:ln w="9525">
            <a:noFill/>
            <a:miter lim="800000"/>
            <a:headEnd/>
            <a:tailEnd/>
          </a:ln>
        </p:spPr>
        <p:txBody>
          <a:bodyPr wrap="none">
            <a:spAutoFit/>
          </a:bodyPr>
          <a:lstStyle/>
          <a:p>
            <a:r>
              <a:rPr lang="de-DE" sz="1400">
                <a:latin typeface="Corbel" pitchFamily="34" charset="0"/>
              </a:rPr>
              <a:t>E-LIGO</a:t>
            </a:r>
          </a:p>
        </p:txBody>
      </p:sp>
      <p:sp>
        <p:nvSpPr>
          <p:cNvPr id="110" name="Text Box 161"/>
          <p:cNvSpPr txBox="1">
            <a:spLocks noChangeArrowheads="1"/>
          </p:cNvSpPr>
          <p:nvPr/>
        </p:nvSpPr>
        <p:spPr bwMode="auto">
          <a:xfrm>
            <a:off x="3809048" y="3601618"/>
            <a:ext cx="1350050" cy="307777"/>
          </a:xfrm>
          <a:prstGeom prst="rect">
            <a:avLst/>
          </a:prstGeom>
          <a:noFill/>
          <a:ln w="9525">
            <a:noFill/>
            <a:miter lim="800000"/>
            <a:headEnd/>
            <a:tailEnd/>
          </a:ln>
        </p:spPr>
        <p:txBody>
          <a:bodyPr wrap="none">
            <a:spAutoFit/>
          </a:bodyPr>
          <a:lstStyle/>
          <a:p>
            <a:r>
              <a:rPr lang="de-DE" sz="1400" dirty="0" err="1">
                <a:latin typeface="Corbel" pitchFamily="34" charset="0"/>
              </a:rPr>
              <a:t>Advanced</a:t>
            </a:r>
            <a:r>
              <a:rPr lang="de-DE" sz="1400" dirty="0">
                <a:latin typeface="Corbel" pitchFamily="34" charset="0"/>
              </a:rPr>
              <a:t> LIGO</a:t>
            </a:r>
          </a:p>
        </p:txBody>
      </p:sp>
      <p:sp>
        <p:nvSpPr>
          <p:cNvPr id="111" name="Line 144"/>
          <p:cNvSpPr>
            <a:spLocks noChangeShapeType="1"/>
          </p:cNvSpPr>
          <p:nvPr/>
        </p:nvSpPr>
        <p:spPr bwMode="auto">
          <a:xfrm>
            <a:off x="1384216" y="3355553"/>
            <a:ext cx="533400" cy="0"/>
          </a:xfrm>
          <a:prstGeom prst="line">
            <a:avLst/>
          </a:prstGeom>
          <a:noFill/>
          <a:ln w="88900">
            <a:solidFill>
              <a:srgbClr val="00CC00"/>
            </a:solidFill>
            <a:round/>
            <a:headEnd/>
            <a:tailEnd/>
          </a:ln>
        </p:spPr>
        <p:txBody>
          <a:bodyPr/>
          <a:lstStyle/>
          <a:p>
            <a:endParaRPr lang="en-US"/>
          </a:p>
        </p:txBody>
      </p:sp>
      <p:sp>
        <p:nvSpPr>
          <p:cNvPr id="112" name="Line 146"/>
          <p:cNvSpPr>
            <a:spLocks noChangeShapeType="1"/>
          </p:cNvSpPr>
          <p:nvPr/>
        </p:nvSpPr>
        <p:spPr bwMode="auto">
          <a:xfrm>
            <a:off x="1925556" y="3355553"/>
            <a:ext cx="652463" cy="0"/>
          </a:xfrm>
          <a:prstGeom prst="line">
            <a:avLst/>
          </a:prstGeom>
          <a:noFill/>
          <a:ln w="88900">
            <a:solidFill>
              <a:srgbClr val="00CC00"/>
            </a:solidFill>
            <a:round/>
            <a:headEnd/>
            <a:tailEnd/>
          </a:ln>
        </p:spPr>
        <p:txBody>
          <a:bodyPr/>
          <a:lstStyle/>
          <a:p>
            <a:endParaRPr lang="en-US"/>
          </a:p>
        </p:txBody>
      </p:sp>
      <p:sp>
        <p:nvSpPr>
          <p:cNvPr id="113" name="Line 147"/>
          <p:cNvSpPr>
            <a:spLocks noChangeShapeType="1"/>
          </p:cNvSpPr>
          <p:nvPr/>
        </p:nvSpPr>
        <p:spPr bwMode="auto">
          <a:xfrm>
            <a:off x="3229866" y="3355553"/>
            <a:ext cx="1541462" cy="0"/>
          </a:xfrm>
          <a:prstGeom prst="line">
            <a:avLst/>
          </a:prstGeom>
          <a:noFill/>
          <a:ln w="63500">
            <a:solidFill>
              <a:srgbClr val="00CC00"/>
            </a:solidFill>
            <a:prstDash val="dash"/>
            <a:round/>
            <a:headEnd/>
            <a:tailEnd/>
          </a:ln>
        </p:spPr>
        <p:txBody>
          <a:bodyPr/>
          <a:lstStyle/>
          <a:p>
            <a:endParaRPr lang="en-US"/>
          </a:p>
        </p:txBody>
      </p:sp>
      <p:sp>
        <p:nvSpPr>
          <p:cNvPr id="114" name="Line 148"/>
          <p:cNvSpPr>
            <a:spLocks noChangeShapeType="1"/>
          </p:cNvSpPr>
          <p:nvPr/>
        </p:nvSpPr>
        <p:spPr bwMode="auto">
          <a:xfrm>
            <a:off x="4399895" y="3347794"/>
            <a:ext cx="1800200" cy="1"/>
          </a:xfrm>
          <a:prstGeom prst="line">
            <a:avLst/>
          </a:prstGeom>
          <a:noFill/>
          <a:ln w="88900" cap="rnd">
            <a:solidFill>
              <a:srgbClr val="00CC00"/>
            </a:solidFill>
            <a:prstDash val="sysDot"/>
            <a:round/>
            <a:headEnd/>
            <a:tailEnd type="arrow" w="sm" len="sm"/>
          </a:ln>
        </p:spPr>
        <p:txBody>
          <a:bodyPr/>
          <a:lstStyle/>
          <a:p>
            <a:endParaRPr lang="en-US"/>
          </a:p>
        </p:txBody>
      </p:sp>
      <p:sp>
        <p:nvSpPr>
          <p:cNvPr id="115" name="Text Box 160"/>
          <p:cNvSpPr txBox="1">
            <a:spLocks noChangeArrowheads="1"/>
          </p:cNvSpPr>
          <p:nvPr/>
        </p:nvSpPr>
        <p:spPr bwMode="auto">
          <a:xfrm>
            <a:off x="3468606" y="3074317"/>
            <a:ext cx="851515" cy="307777"/>
          </a:xfrm>
          <a:prstGeom prst="rect">
            <a:avLst/>
          </a:prstGeom>
          <a:noFill/>
          <a:ln w="9525">
            <a:noFill/>
            <a:miter lim="800000"/>
            <a:headEnd/>
            <a:tailEnd/>
          </a:ln>
        </p:spPr>
        <p:txBody>
          <a:bodyPr wrap="none">
            <a:spAutoFit/>
          </a:bodyPr>
          <a:lstStyle/>
          <a:p>
            <a:r>
              <a:rPr lang="de-DE" sz="1400" dirty="0">
                <a:latin typeface="Corbel" pitchFamily="34" charset="0"/>
              </a:rPr>
              <a:t>GEO </a:t>
            </a:r>
            <a:r>
              <a:rPr lang="de-DE" sz="1400" dirty="0" smtClean="0">
                <a:latin typeface="Corbel" pitchFamily="34" charset="0"/>
              </a:rPr>
              <a:t>600</a:t>
            </a:r>
            <a:endParaRPr lang="de-DE" sz="1400" dirty="0">
              <a:latin typeface="Corbel" pitchFamily="34" charset="0"/>
            </a:endParaRPr>
          </a:p>
        </p:txBody>
      </p:sp>
      <p:sp>
        <p:nvSpPr>
          <p:cNvPr id="116" name="Line 146"/>
          <p:cNvSpPr>
            <a:spLocks noChangeShapeType="1"/>
          </p:cNvSpPr>
          <p:nvPr/>
        </p:nvSpPr>
        <p:spPr bwMode="auto">
          <a:xfrm>
            <a:off x="2971705" y="3349781"/>
            <a:ext cx="36000" cy="0"/>
          </a:xfrm>
          <a:prstGeom prst="line">
            <a:avLst/>
          </a:prstGeom>
          <a:noFill/>
          <a:ln w="88900">
            <a:solidFill>
              <a:srgbClr val="00CC00"/>
            </a:solidFill>
            <a:round/>
            <a:headEnd/>
            <a:tailEnd/>
          </a:ln>
        </p:spPr>
        <p:txBody>
          <a:bodyPr/>
          <a:lstStyle/>
          <a:p>
            <a:endParaRPr lang="en-US"/>
          </a:p>
        </p:txBody>
      </p:sp>
      <p:sp>
        <p:nvSpPr>
          <p:cNvPr id="117" name="Line 140"/>
          <p:cNvSpPr>
            <a:spLocks noChangeShapeType="1"/>
          </p:cNvSpPr>
          <p:nvPr/>
        </p:nvSpPr>
        <p:spPr bwMode="auto">
          <a:xfrm>
            <a:off x="1702435" y="2844378"/>
            <a:ext cx="58738" cy="0"/>
          </a:xfrm>
          <a:prstGeom prst="line">
            <a:avLst/>
          </a:prstGeom>
          <a:noFill/>
          <a:ln w="88900">
            <a:solidFill>
              <a:srgbClr val="FF0000"/>
            </a:solidFill>
            <a:round/>
            <a:headEnd/>
            <a:tailEnd/>
          </a:ln>
        </p:spPr>
        <p:txBody>
          <a:bodyPr/>
          <a:lstStyle/>
          <a:p>
            <a:endParaRPr lang="en-US"/>
          </a:p>
        </p:txBody>
      </p:sp>
      <p:sp>
        <p:nvSpPr>
          <p:cNvPr id="118" name="Line 141"/>
          <p:cNvSpPr>
            <a:spLocks noChangeShapeType="1"/>
          </p:cNvSpPr>
          <p:nvPr/>
        </p:nvSpPr>
        <p:spPr bwMode="auto">
          <a:xfrm>
            <a:off x="1915160" y="2850728"/>
            <a:ext cx="117475" cy="0"/>
          </a:xfrm>
          <a:prstGeom prst="line">
            <a:avLst/>
          </a:prstGeom>
          <a:noFill/>
          <a:ln w="88900">
            <a:solidFill>
              <a:srgbClr val="FF0000"/>
            </a:solidFill>
            <a:round/>
            <a:headEnd/>
            <a:tailEnd/>
          </a:ln>
        </p:spPr>
        <p:txBody>
          <a:bodyPr/>
          <a:lstStyle/>
          <a:p>
            <a:endParaRPr lang="en-US"/>
          </a:p>
        </p:txBody>
      </p:sp>
      <p:sp>
        <p:nvSpPr>
          <p:cNvPr id="119" name="Line 142"/>
          <p:cNvSpPr>
            <a:spLocks noChangeShapeType="1"/>
          </p:cNvSpPr>
          <p:nvPr/>
        </p:nvSpPr>
        <p:spPr bwMode="auto">
          <a:xfrm>
            <a:off x="2588260" y="2850728"/>
            <a:ext cx="180000" cy="0"/>
          </a:xfrm>
          <a:prstGeom prst="line">
            <a:avLst/>
          </a:prstGeom>
          <a:noFill/>
          <a:ln w="88900">
            <a:solidFill>
              <a:srgbClr val="FF0000"/>
            </a:solidFill>
            <a:round/>
            <a:headEnd/>
            <a:tailEnd/>
          </a:ln>
        </p:spPr>
        <p:txBody>
          <a:bodyPr/>
          <a:lstStyle/>
          <a:p>
            <a:endParaRPr lang="en-US"/>
          </a:p>
        </p:txBody>
      </p:sp>
      <p:sp>
        <p:nvSpPr>
          <p:cNvPr id="120" name="Line 143"/>
          <p:cNvSpPr>
            <a:spLocks noChangeShapeType="1"/>
          </p:cNvSpPr>
          <p:nvPr/>
        </p:nvSpPr>
        <p:spPr bwMode="auto">
          <a:xfrm>
            <a:off x="5055235" y="2850728"/>
            <a:ext cx="1185863" cy="0"/>
          </a:xfrm>
          <a:prstGeom prst="line">
            <a:avLst/>
          </a:prstGeom>
          <a:noFill/>
          <a:ln w="88900" cap="rnd">
            <a:solidFill>
              <a:srgbClr val="FF0000"/>
            </a:solidFill>
            <a:prstDash val="sysDot"/>
            <a:round/>
            <a:headEnd/>
            <a:tailEnd type="arrow" w="sm" len="sm"/>
          </a:ln>
        </p:spPr>
        <p:txBody>
          <a:bodyPr/>
          <a:lstStyle/>
          <a:p>
            <a:endParaRPr lang="en-US"/>
          </a:p>
        </p:txBody>
      </p:sp>
      <p:sp>
        <p:nvSpPr>
          <p:cNvPr id="121" name="Line 145"/>
          <p:cNvSpPr>
            <a:spLocks noChangeShapeType="1"/>
          </p:cNvSpPr>
          <p:nvPr/>
        </p:nvSpPr>
        <p:spPr bwMode="auto">
          <a:xfrm>
            <a:off x="4720869" y="2850728"/>
            <a:ext cx="534335" cy="0"/>
          </a:xfrm>
          <a:prstGeom prst="line">
            <a:avLst/>
          </a:prstGeom>
          <a:noFill/>
          <a:ln w="88900">
            <a:solidFill>
              <a:srgbClr val="FF0000"/>
            </a:solidFill>
            <a:round/>
            <a:headEnd/>
            <a:tailEnd/>
          </a:ln>
        </p:spPr>
        <p:txBody>
          <a:bodyPr/>
          <a:lstStyle/>
          <a:p>
            <a:endParaRPr lang="en-US"/>
          </a:p>
        </p:txBody>
      </p:sp>
      <p:sp>
        <p:nvSpPr>
          <p:cNvPr id="122" name="Text Box 157"/>
          <p:cNvSpPr txBox="1">
            <a:spLocks noChangeArrowheads="1"/>
          </p:cNvSpPr>
          <p:nvPr/>
        </p:nvSpPr>
        <p:spPr bwMode="auto">
          <a:xfrm>
            <a:off x="2332673" y="2485603"/>
            <a:ext cx="593725" cy="304800"/>
          </a:xfrm>
          <a:prstGeom prst="rect">
            <a:avLst/>
          </a:prstGeom>
          <a:noFill/>
          <a:ln w="9525">
            <a:noFill/>
            <a:miter lim="800000"/>
            <a:headEnd/>
            <a:tailEnd/>
          </a:ln>
        </p:spPr>
        <p:txBody>
          <a:bodyPr wrap="none">
            <a:spAutoFit/>
          </a:bodyPr>
          <a:lstStyle/>
          <a:p>
            <a:r>
              <a:rPr lang="de-DE" sz="1400" dirty="0" err="1">
                <a:latin typeface="Corbel" pitchFamily="34" charset="0"/>
              </a:rPr>
              <a:t>Virgo</a:t>
            </a:r>
            <a:r>
              <a:rPr lang="de-DE" sz="1400" dirty="0">
                <a:latin typeface="Corbel" pitchFamily="34" charset="0"/>
              </a:rPr>
              <a:t>+</a:t>
            </a:r>
          </a:p>
        </p:txBody>
      </p:sp>
      <p:sp>
        <p:nvSpPr>
          <p:cNvPr id="123" name="Text Box 159"/>
          <p:cNvSpPr txBox="1">
            <a:spLocks noChangeArrowheads="1"/>
          </p:cNvSpPr>
          <p:nvPr/>
        </p:nvSpPr>
        <p:spPr bwMode="auto">
          <a:xfrm>
            <a:off x="3796348" y="2490366"/>
            <a:ext cx="1158875" cy="304800"/>
          </a:xfrm>
          <a:prstGeom prst="rect">
            <a:avLst/>
          </a:prstGeom>
          <a:noFill/>
          <a:ln w="9525">
            <a:noFill/>
            <a:miter lim="800000"/>
            <a:headEnd/>
            <a:tailEnd/>
          </a:ln>
        </p:spPr>
        <p:txBody>
          <a:bodyPr wrap="none">
            <a:spAutoFit/>
          </a:bodyPr>
          <a:lstStyle/>
          <a:p>
            <a:r>
              <a:rPr lang="de-DE" sz="1400">
                <a:latin typeface="Corbel" pitchFamily="34" charset="0"/>
              </a:rPr>
              <a:t>Advanced Virgo</a:t>
            </a:r>
          </a:p>
        </p:txBody>
      </p:sp>
      <p:sp>
        <p:nvSpPr>
          <p:cNvPr id="124" name="Line 168"/>
          <p:cNvSpPr>
            <a:spLocks noChangeShapeType="1"/>
          </p:cNvSpPr>
          <p:nvPr/>
        </p:nvSpPr>
        <p:spPr bwMode="auto">
          <a:xfrm>
            <a:off x="1810385" y="2844378"/>
            <a:ext cx="58738" cy="0"/>
          </a:xfrm>
          <a:prstGeom prst="line">
            <a:avLst/>
          </a:prstGeom>
          <a:noFill/>
          <a:ln w="88900">
            <a:solidFill>
              <a:srgbClr val="FF0000"/>
            </a:solidFill>
            <a:round/>
            <a:headEnd/>
            <a:tailEnd/>
          </a:ln>
        </p:spPr>
        <p:txBody>
          <a:bodyPr/>
          <a:lstStyle/>
          <a:p>
            <a:endParaRPr lang="en-US"/>
          </a:p>
        </p:txBody>
      </p:sp>
      <p:sp>
        <p:nvSpPr>
          <p:cNvPr id="125" name="Line 142"/>
          <p:cNvSpPr>
            <a:spLocks noChangeShapeType="1"/>
          </p:cNvSpPr>
          <p:nvPr/>
        </p:nvSpPr>
        <p:spPr bwMode="auto">
          <a:xfrm>
            <a:off x="2936067" y="2853903"/>
            <a:ext cx="72000" cy="0"/>
          </a:xfrm>
          <a:prstGeom prst="line">
            <a:avLst/>
          </a:prstGeom>
          <a:noFill/>
          <a:ln w="88900">
            <a:solidFill>
              <a:srgbClr val="FF0000"/>
            </a:solidFill>
            <a:round/>
            <a:headEnd/>
            <a:tailEnd/>
          </a:ln>
        </p:spPr>
        <p:txBody>
          <a:bodyPr/>
          <a:lstStyle/>
          <a:p>
            <a:endParaRPr lang="en-US"/>
          </a:p>
        </p:txBody>
      </p:sp>
      <p:sp>
        <p:nvSpPr>
          <p:cNvPr id="126" name="Line 142"/>
          <p:cNvSpPr>
            <a:spLocks noChangeShapeType="1"/>
          </p:cNvSpPr>
          <p:nvPr/>
        </p:nvSpPr>
        <p:spPr bwMode="auto">
          <a:xfrm>
            <a:off x="3245415" y="2844987"/>
            <a:ext cx="72000" cy="0"/>
          </a:xfrm>
          <a:prstGeom prst="line">
            <a:avLst/>
          </a:prstGeom>
          <a:noFill/>
          <a:ln w="88900">
            <a:solidFill>
              <a:srgbClr val="FF0000"/>
            </a:solidFill>
            <a:round/>
            <a:headEnd/>
            <a:tailEnd/>
          </a:ln>
        </p:spPr>
        <p:txBody>
          <a:bodyPr/>
          <a:lstStyle/>
          <a:p>
            <a:endParaRPr lang="en-US"/>
          </a:p>
        </p:txBody>
      </p:sp>
      <p:sp>
        <p:nvSpPr>
          <p:cNvPr id="127" name="Line 154"/>
          <p:cNvSpPr>
            <a:spLocks noChangeShapeType="1"/>
          </p:cNvSpPr>
          <p:nvPr/>
        </p:nvSpPr>
        <p:spPr bwMode="auto">
          <a:xfrm>
            <a:off x="4696584" y="4606230"/>
            <a:ext cx="126782" cy="0"/>
          </a:xfrm>
          <a:prstGeom prst="line">
            <a:avLst/>
          </a:prstGeom>
          <a:noFill/>
          <a:ln w="88900">
            <a:solidFill>
              <a:schemeClr val="tx2">
                <a:lumMod val="75000"/>
              </a:schemeClr>
            </a:solidFill>
            <a:round/>
            <a:headEnd/>
            <a:tailEnd/>
          </a:ln>
        </p:spPr>
        <p:txBody>
          <a:bodyPr/>
          <a:lstStyle/>
          <a:p>
            <a:endParaRPr lang="en-US"/>
          </a:p>
        </p:txBody>
      </p:sp>
      <p:sp>
        <p:nvSpPr>
          <p:cNvPr id="128" name="Line 156"/>
          <p:cNvSpPr>
            <a:spLocks noChangeShapeType="1"/>
          </p:cNvSpPr>
          <p:nvPr/>
        </p:nvSpPr>
        <p:spPr bwMode="auto">
          <a:xfrm>
            <a:off x="6040080" y="4606230"/>
            <a:ext cx="1320800" cy="0"/>
          </a:xfrm>
          <a:prstGeom prst="line">
            <a:avLst/>
          </a:prstGeom>
          <a:noFill/>
          <a:ln w="88900" cap="rnd">
            <a:solidFill>
              <a:schemeClr val="tx2">
                <a:lumMod val="75000"/>
              </a:schemeClr>
            </a:solidFill>
            <a:prstDash val="sysDot"/>
            <a:round/>
            <a:headEnd/>
            <a:tailEnd type="arrow" w="sm" len="sm"/>
          </a:ln>
        </p:spPr>
        <p:txBody>
          <a:bodyPr/>
          <a:lstStyle/>
          <a:p>
            <a:endParaRPr lang="en-US"/>
          </a:p>
        </p:txBody>
      </p:sp>
      <p:sp>
        <p:nvSpPr>
          <p:cNvPr id="129" name="Line 163"/>
          <p:cNvSpPr>
            <a:spLocks noChangeShapeType="1"/>
          </p:cNvSpPr>
          <p:nvPr/>
        </p:nvSpPr>
        <p:spPr bwMode="auto">
          <a:xfrm>
            <a:off x="3710568" y="4182432"/>
            <a:ext cx="2455564" cy="0"/>
          </a:xfrm>
          <a:prstGeom prst="line">
            <a:avLst/>
          </a:prstGeom>
          <a:noFill/>
          <a:ln w="88900" cap="rnd">
            <a:solidFill>
              <a:srgbClr val="FFE161"/>
            </a:solidFill>
            <a:prstDash val="sysDot"/>
            <a:round/>
            <a:headEnd/>
            <a:tailEnd/>
          </a:ln>
        </p:spPr>
        <p:txBody>
          <a:bodyPr/>
          <a:lstStyle/>
          <a:p>
            <a:endParaRPr lang="en-US"/>
          </a:p>
        </p:txBody>
      </p:sp>
      <p:sp>
        <p:nvSpPr>
          <p:cNvPr id="130" name="Line 163"/>
          <p:cNvSpPr>
            <a:spLocks noChangeShapeType="1"/>
          </p:cNvSpPr>
          <p:nvPr/>
        </p:nvSpPr>
        <p:spPr bwMode="auto">
          <a:xfrm>
            <a:off x="3092088" y="4606230"/>
            <a:ext cx="1524713" cy="0"/>
          </a:xfrm>
          <a:prstGeom prst="line">
            <a:avLst/>
          </a:prstGeom>
          <a:noFill/>
          <a:ln w="88900" cap="rnd">
            <a:solidFill>
              <a:schemeClr val="tx2">
                <a:lumMod val="75000"/>
              </a:schemeClr>
            </a:solidFill>
            <a:prstDash val="sysDot"/>
            <a:round/>
            <a:headEnd/>
            <a:tailEnd/>
          </a:ln>
        </p:spPr>
        <p:txBody>
          <a:bodyPr/>
          <a:lstStyle/>
          <a:p>
            <a:endParaRPr lang="en-US"/>
          </a:p>
        </p:txBody>
      </p:sp>
      <p:sp>
        <p:nvSpPr>
          <p:cNvPr id="131" name="Line 154"/>
          <p:cNvSpPr>
            <a:spLocks noChangeShapeType="1"/>
          </p:cNvSpPr>
          <p:nvPr/>
        </p:nvSpPr>
        <p:spPr bwMode="auto">
          <a:xfrm>
            <a:off x="5647869" y="4601448"/>
            <a:ext cx="704899" cy="0"/>
          </a:xfrm>
          <a:prstGeom prst="line">
            <a:avLst/>
          </a:prstGeom>
          <a:noFill/>
          <a:ln w="88900">
            <a:solidFill>
              <a:schemeClr val="tx2">
                <a:lumMod val="75000"/>
              </a:schemeClr>
            </a:solidFill>
            <a:round/>
            <a:headEnd/>
            <a:tailEnd/>
          </a:ln>
        </p:spPr>
        <p:txBody>
          <a:bodyPr/>
          <a:lstStyle/>
          <a:p>
            <a:endParaRPr lang="en-US"/>
          </a:p>
        </p:txBody>
      </p:sp>
      <p:sp>
        <p:nvSpPr>
          <p:cNvPr id="132" name="Line 163"/>
          <p:cNvSpPr>
            <a:spLocks noChangeShapeType="1"/>
          </p:cNvSpPr>
          <p:nvPr/>
        </p:nvSpPr>
        <p:spPr bwMode="auto">
          <a:xfrm>
            <a:off x="4922768" y="4602336"/>
            <a:ext cx="646627" cy="0"/>
          </a:xfrm>
          <a:prstGeom prst="line">
            <a:avLst/>
          </a:prstGeom>
          <a:noFill/>
          <a:ln w="88900" cap="rnd">
            <a:solidFill>
              <a:schemeClr val="tx2">
                <a:lumMod val="75000"/>
              </a:schemeClr>
            </a:solidFill>
            <a:prstDash val="sysDot"/>
            <a:round/>
            <a:headEnd/>
            <a:tailEnd/>
          </a:ln>
        </p:spPr>
        <p:txBody>
          <a:bodyPr/>
          <a:lstStyle/>
          <a:p>
            <a:endParaRPr lang="en-US"/>
          </a:p>
        </p:txBody>
      </p:sp>
      <p:sp>
        <p:nvSpPr>
          <p:cNvPr id="133" name="Text Box 161"/>
          <p:cNvSpPr txBox="1">
            <a:spLocks noChangeArrowheads="1"/>
          </p:cNvSpPr>
          <p:nvPr/>
        </p:nvSpPr>
        <p:spPr bwMode="auto">
          <a:xfrm>
            <a:off x="6131887" y="3614321"/>
            <a:ext cx="1011815" cy="338554"/>
          </a:xfrm>
          <a:prstGeom prst="rect">
            <a:avLst/>
          </a:prstGeom>
          <a:noFill/>
          <a:ln w="9525">
            <a:noFill/>
            <a:miter lim="800000"/>
            <a:headEnd/>
            <a:tailEnd/>
          </a:ln>
        </p:spPr>
        <p:txBody>
          <a:bodyPr wrap="none">
            <a:spAutoFit/>
          </a:bodyPr>
          <a:lstStyle/>
          <a:p>
            <a:r>
              <a:rPr lang="de-DE" sz="1600" b="1" dirty="0" smtClean="0">
                <a:latin typeface="Corbel" pitchFamily="34" charset="0"/>
              </a:rPr>
              <a:t>LIGO 3G?</a:t>
            </a:r>
            <a:endParaRPr lang="de-DE" sz="1600" b="1" dirty="0">
              <a:latin typeface="Corbel" pitchFamily="34" charset="0"/>
            </a:endParaRPr>
          </a:p>
        </p:txBody>
      </p:sp>
      <p:sp>
        <p:nvSpPr>
          <p:cNvPr id="51203" name="Text Box 183"/>
          <p:cNvSpPr txBox="1">
            <a:spLocks noChangeArrowheads="1"/>
          </p:cNvSpPr>
          <p:nvPr/>
        </p:nvSpPr>
        <p:spPr bwMode="auto">
          <a:xfrm>
            <a:off x="1380174" y="5598982"/>
            <a:ext cx="3019722" cy="461665"/>
          </a:xfrm>
          <a:prstGeom prst="rect">
            <a:avLst/>
          </a:prstGeom>
          <a:noFill/>
          <a:ln w="9525">
            <a:solidFill>
              <a:srgbClr val="FF0000"/>
            </a:solidFill>
            <a:miter lim="800000"/>
            <a:headEnd/>
            <a:tailEnd/>
          </a:ln>
        </p:spPr>
        <p:txBody>
          <a:bodyPr wrap="square">
            <a:spAutoFit/>
          </a:bodyPr>
          <a:lstStyle/>
          <a:p>
            <a:pPr>
              <a:spcBef>
                <a:spcPct val="50000"/>
              </a:spcBef>
            </a:pPr>
            <a:r>
              <a:rPr lang="de-DE" dirty="0">
                <a:solidFill>
                  <a:srgbClr val="F20000"/>
                </a:solidFill>
                <a:latin typeface="Corbel" pitchFamily="34" charset="0"/>
              </a:rPr>
              <a:t>1st Generation</a:t>
            </a:r>
          </a:p>
        </p:txBody>
      </p:sp>
      <p:pic>
        <p:nvPicPr>
          <p:cNvPr id="137"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sp>
        <p:nvSpPr>
          <p:cNvPr id="73" name="Line 146"/>
          <p:cNvSpPr>
            <a:spLocks noChangeShapeType="1"/>
          </p:cNvSpPr>
          <p:nvPr/>
        </p:nvSpPr>
        <p:spPr bwMode="auto">
          <a:xfrm>
            <a:off x="3270651" y="3353182"/>
            <a:ext cx="304380" cy="0"/>
          </a:xfrm>
          <a:prstGeom prst="line">
            <a:avLst/>
          </a:prstGeom>
          <a:noFill/>
          <a:ln w="63500">
            <a:solidFill>
              <a:srgbClr val="00CC00"/>
            </a:solidFill>
            <a:round/>
            <a:headEnd/>
            <a:tailEnd/>
          </a:ln>
        </p:spPr>
        <p:txBody>
          <a:bodyPr/>
          <a:lstStyle/>
          <a:p>
            <a:endParaRPr lang="en-US"/>
          </a:p>
        </p:txBody>
      </p:sp>
      <p:sp>
        <p:nvSpPr>
          <p:cNvPr id="74" name="Line 146"/>
          <p:cNvSpPr>
            <a:spLocks noChangeShapeType="1"/>
          </p:cNvSpPr>
          <p:nvPr/>
        </p:nvSpPr>
        <p:spPr bwMode="auto">
          <a:xfrm>
            <a:off x="3888148" y="3353182"/>
            <a:ext cx="304380" cy="0"/>
          </a:xfrm>
          <a:prstGeom prst="line">
            <a:avLst/>
          </a:prstGeom>
          <a:noFill/>
          <a:ln w="63500">
            <a:solidFill>
              <a:srgbClr val="00CC00"/>
            </a:solidFill>
            <a:round/>
            <a:headEnd/>
            <a:tailEnd/>
          </a:ln>
        </p:spPr>
        <p:txBody>
          <a:bodyPr/>
          <a:lstStyle/>
          <a:p>
            <a:endParaRPr lang="en-US"/>
          </a:p>
        </p:txBody>
      </p:sp>
      <p:sp>
        <p:nvSpPr>
          <p:cNvPr id="3" name="Rechteck 2"/>
          <p:cNvSpPr/>
          <p:nvPr/>
        </p:nvSpPr>
        <p:spPr>
          <a:xfrm>
            <a:off x="8251016" y="2081519"/>
            <a:ext cx="478016" cy="307777"/>
          </a:xfrm>
          <a:prstGeom prst="rect">
            <a:avLst/>
          </a:prstGeom>
        </p:spPr>
        <p:txBody>
          <a:bodyPr wrap="none">
            <a:spAutoFit/>
          </a:bodyPr>
          <a:lstStyle/>
          <a:p>
            <a:pPr lvl="0" fontAlgn="base">
              <a:spcBef>
                <a:spcPct val="20000"/>
              </a:spcBef>
              <a:spcAft>
                <a:spcPct val="0"/>
              </a:spcAft>
              <a:buClr>
                <a:schemeClr val="hlink"/>
              </a:buClr>
              <a:buSzPct val="70000"/>
              <a:defRPr/>
            </a:pPr>
            <a:r>
              <a:rPr lang="de-DE" sz="1400" dirty="0">
                <a:effectLst>
                  <a:outerShdw blurRad="38100" dist="38100" dir="2700000" algn="tl">
                    <a:srgbClr val="000000"/>
                  </a:outerShdw>
                </a:effectLst>
                <a:latin typeface="Tahoma" pitchFamily="34" charset="0"/>
              </a:rPr>
              <a:t>´</a:t>
            </a:r>
            <a:r>
              <a:rPr lang="de-DE" sz="1400" dirty="0" smtClean="0">
                <a:effectLst>
                  <a:outerShdw blurRad="38100" dist="38100" dir="2700000" algn="tl">
                    <a:srgbClr val="000000"/>
                  </a:outerShdw>
                </a:effectLst>
                <a:latin typeface="Tahoma" pitchFamily="34" charset="0"/>
              </a:rPr>
              <a:t>26</a:t>
            </a:r>
            <a:endParaRPr lang="de-DE" sz="1400" dirty="0">
              <a:effectLst>
                <a:outerShdw blurRad="38100" dist="38100" dir="2700000" algn="tl">
                  <a:srgbClr val="000000"/>
                </a:outerShdw>
              </a:effectLst>
              <a:latin typeface="Tahoma" pitchFamily="34" charset="0"/>
            </a:endParaRPr>
          </a:p>
        </p:txBody>
      </p:sp>
      <p:cxnSp>
        <p:nvCxnSpPr>
          <p:cNvPr id="6" name="Gerade Verbindung 5"/>
          <p:cNvCxnSpPr/>
          <p:nvPr/>
        </p:nvCxnSpPr>
        <p:spPr>
          <a:xfrm>
            <a:off x="8287385" y="5598982"/>
            <a:ext cx="0" cy="134274"/>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hteck 71"/>
          <p:cNvSpPr/>
          <p:nvPr/>
        </p:nvSpPr>
        <p:spPr>
          <a:xfrm>
            <a:off x="8580576" y="2081168"/>
            <a:ext cx="478016" cy="307777"/>
          </a:xfrm>
          <a:prstGeom prst="rect">
            <a:avLst/>
          </a:prstGeom>
        </p:spPr>
        <p:txBody>
          <a:bodyPr wrap="none">
            <a:spAutoFit/>
          </a:bodyPr>
          <a:lstStyle/>
          <a:p>
            <a:pPr lvl="0" fontAlgn="base">
              <a:spcBef>
                <a:spcPct val="20000"/>
              </a:spcBef>
              <a:spcAft>
                <a:spcPct val="0"/>
              </a:spcAft>
              <a:buClr>
                <a:schemeClr val="hlink"/>
              </a:buClr>
              <a:buSzPct val="70000"/>
              <a:defRPr/>
            </a:pPr>
            <a:r>
              <a:rPr lang="de-DE" sz="1400" dirty="0">
                <a:effectLst>
                  <a:outerShdw blurRad="38100" dist="38100" dir="2700000" algn="tl">
                    <a:srgbClr val="000000"/>
                  </a:outerShdw>
                </a:effectLst>
                <a:latin typeface="Tahoma" pitchFamily="34" charset="0"/>
              </a:rPr>
              <a:t>´</a:t>
            </a:r>
            <a:r>
              <a:rPr lang="de-DE" sz="1400" dirty="0" smtClean="0">
                <a:effectLst>
                  <a:outerShdw blurRad="38100" dist="38100" dir="2700000" algn="tl">
                    <a:srgbClr val="000000"/>
                  </a:outerShdw>
                </a:effectLst>
                <a:latin typeface="Tahoma" pitchFamily="34" charset="0"/>
              </a:rPr>
              <a:t>27</a:t>
            </a:r>
            <a:endParaRPr lang="de-DE" sz="1400" dirty="0">
              <a:effectLst>
                <a:outerShdw blurRad="38100" dist="38100" dir="2700000" algn="tl">
                  <a:srgbClr val="000000"/>
                </a:outerShdw>
              </a:effectLst>
              <a:latin typeface="Tahoma" pitchFamily="34" charset="0"/>
            </a:endParaRPr>
          </a:p>
        </p:txBody>
      </p:sp>
      <p:sp>
        <p:nvSpPr>
          <p:cNvPr id="75" name="Line 153"/>
          <p:cNvSpPr>
            <a:spLocks noChangeShapeType="1"/>
          </p:cNvSpPr>
          <p:nvPr/>
        </p:nvSpPr>
        <p:spPr bwMode="auto">
          <a:xfrm>
            <a:off x="5058523" y="3603496"/>
            <a:ext cx="167975" cy="0"/>
          </a:xfrm>
          <a:prstGeom prst="line">
            <a:avLst/>
          </a:prstGeom>
          <a:noFill/>
          <a:ln w="88900">
            <a:solidFill>
              <a:srgbClr val="B49D14"/>
            </a:solidFill>
            <a:round/>
            <a:headEnd/>
            <a:tailEnd/>
          </a:ln>
        </p:spPr>
        <p:txBody>
          <a:bodyPr/>
          <a:lstStyle/>
          <a:p>
            <a:endParaRPr lang="en-US"/>
          </a:p>
        </p:txBody>
      </p:sp>
      <p:sp>
        <p:nvSpPr>
          <p:cNvPr id="76" name="Line 153"/>
          <p:cNvSpPr>
            <a:spLocks noChangeShapeType="1"/>
          </p:cNvSpPr>
          <p:nvPr/>
        </p:nvSpPr>
        <p:spPr bwMode="auto">
          <a:xfrm>
            <a:off x="5409183" y="3603496"/>
            <a:ext cx="297579" cy="0"/>
          </a:xfrm>
          <a:prstGeom prst="line">
            <a:avLst/>
          </a:prstGeom>
          <a:noFill/>
          <a:ln w="88900">
            <a:solidFill>
              <a:srgbClr val="B49D14"/>
            </a:solidFill>
            <a:round/>
            <a:headEnd/>
            <a:tailEnd/>
          </a:ln>
        </p:spPr>
        <p:txBody>
          <a:bodyPr/>
          <a:lstStyle/>
          <a:p>
            <a:endParaRPr lang="en-US"/>
          </a:p>
        </p:txBody>
      </p:sp>
      <p:sp>
        <p:nvSpPr>
          <p:cNvPr id="81" name="Line 154"/>
          <p:cNvSpPr>
            <a:spLocks noChangeShapeType="1"/>
          </p:cNvSpPr>
          <p:nvPr/>
        </p:nvSpPr>
        <p:spPr bwMode="auto">
          <a:xfrm>
            <a:off x="5055658" y="3912736"/>
            <a:ext cx="185622" cy="0"/>
          </a:xfrm>
          <a:prstGeom prst="line">
            <a:avLst/>
          </a:prstGeom>
          <a:noFill/>
          <a:ln w="88900">
            <a:solidFill>
              <a:srgbClr val="FF6600"/>
            </a:solidFill>
            <a:round/>
            <a:headEnd/>
            <a:tailEnd/>
          </a:ln>
        </p:spPr>
        <p:txBody>
          <a:bodyPr/>
          <a:lstStyle/>
          <a:p>
            <a:endParaRPr lang="en-US"/>
          </a:p>
        </p:txBody>
      </p:sp>
      <p:sp>
        <p:nvSpPr>
          <p:cNvPr id="83" name="Line 154"/>
          <p:cNvSpPr>
            <a:spLocks noChangeShapeType="1"/>
          </p:cNvSpPr>
          <p:nvPr/>
        </p:nvSpPr>
        <p:spPr bwMode="auto">
          <a:xfrm>
            <a:off x="5436096" y="3912736"/>
            <a:ext cx="265298" cy="0"/>
          </a:xfrm>
          <a:prstGeom prst="line">
            <a:avLst/>
          </a:prstGeom>
          <a:noFill/>
          <a:ln w="88900">
            <a:solidFill>
              <a:srgbClr val="FF6600"/>
            </a:solidFill>
            <a:round/>
            <a:headEnd/>
            <a:tailEnd/>
          </a:ln>
        </p:spPr>
        <p:txBody>
          <a:bodyPr/>
          <a:lstStyle/>
          <a:p>
            <a:endParaRPr lang="en-US"/>
          </a:p>
        </p:txBody>
      </p:sp>
      <p:pic>
        <p:nvPicPr>
          <p:cNvPr id="91" name="Immagine 26" descr="ET-new-logo.png"/>
          <p:cNvPicPr>
            <a:picLocks noChangeAspect="1"/>
          </p:cNvPicPr>
          <p:nvPr/>
        </p:nvPicPr>
        <p:blipFill>
          <a:blip r:embed="rId4" cstate="print"/>
          <a:stretch>
            <a:fillRect/>
          </a:stretch>
        </p:blipFill>
        <p:spPr>
          <a:xfrm>
            <a:off x="0" y="0"/>
            <a:ext cx="2304256" cy="744295"/>
          </a:xfrm>
          <a:prstGeom prst="rect">
            <a:avLst/>
          </a:prstGeom>
        </p:spPr>
      </p:pic>
    </p:spTree>
    <p:extLst>
      <p:ext uri="{BB962C8B-B14F-4D97-AF65-F5344CB8AC3E}">
        <p14:creationId xmlns:p14="http://schemas.microsoft.com/office/powerpoint/2010/main" val="58303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8100392" cy="829278"/>
          </a:xfrm>
        </p:spPr>
        <p:txBody>
          <a:bodyPr>
            <a:normAutofit/>
          </a:bodyPr>
          <a:lstStyle/>
          <a:p>
            <a:pPr fontAlgn="auto">
              <a:spcAft>
                <a:spcPts val="0"/>
              </a:spcAft>
              <a:defRPr/>
            </a:pPr>
            <a:r>
              <a:rPr lang="en-US" dirty="0" err="1" smtClean="0"/>
              <a:t>Sensitivites</a:t>
            </a:r>
            <a:r>
              <a:rPr lang="en-US" dirty="0" smtClean="0"/>
              <a:t>: 1</a:t>
            </a:r>
            <a:r>
              <a:rPr lang="en-US" baseline="30000" dirty="0" smtClean="0"/>
              <a:t>st</a:t>
            </a:r>
            <a:r>
              <a:rPr lang="en-US" dirty="0" smtClean="0"/>
              <a:t> and 2</a:t>
            </a:r>
            <a:r>
              <a:rPr lang="en-US" baseline="30000" dirty="0" smtClean="0"/>
              <a:t>nd</a:t>
            </a:r>
            <a:r>
              <a:rPr lang="en-US" dirty="0" smtClean="0"/>
              <a:t> Gen.</a:t>
            </a:r>
            <a:endParaRPr lang="en-US" dirty="0"/>
          </a:p>
        </p:txBody>
      </p:sp>
      <p:sp>
        <p:nvSpPr>
          <p:cNvPr id="70659" name="Inhaltsplatzhalter 2"/>
          <p:cNvSpPr>
            <a:spLocks noGrp="1"/>
          </p:cNvSpPr>
          <p:nvPr>
            <p:ph idx="1"/>
          </p:nvPr>
        </p:nvSpPr>
        <p:spPr/>
        <p:txBody>
          <a:bodyPr/>
          <a:lstStyle/>
          <a:p>
            <a:endParaRPr lang="en-US" smtClean="0"/>
          </a:p>
        </p:txBody>
      </p:sp>
      <p:grpSp>
        <p:nvGrpSpPr>
          <p:cNvPr id="7" name="Gruppieren 6"/>
          <p:cNvGrpSpPr/>
          <p:nvPr/>
        </p:nvGrpSpPr>
        <p:grpSpPr>
          <a:xfrm>
            <a:off x="755576" y="1124744"/>
            <a:ext cx="7900608" cy="5467282"/>
            <a:chOff x="755576" y="1124744"/>
            <a:chExt cx="7900608" cy="5467282"/>
          </a:xfrm>
        </p:grpSpPr>
        <p:pic>
          <p:nvPicPr>
            <p:cNvPr id="7066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576" y="1124744"/>
              <a:ext cx="7900608" cy="5467282"/>
            </a:xfrm>
            <a:prstGeom prst="rect">
              <a:avLst/>
            </a:prstGeom>
            <a:noFill/>
            <a:ln w="9525">
              <a:noFill/>
              <a:miter lim="800000"/>
              <a:headEnd/>
              <a:tailEnd/>
            </a:ln>
          </p:spPr>
        </p:pic>
        <p:sp>
          <p:nvSpPr>
            <p:cNvPr id="12" name="Textfeld 11"/>
            <p:cNvSpPr txBox="1"/>
            <p:nvPr/>
          </p:nvSpPr>
          <p:spPr>
            <a:xfrm>
              <a:off x="2287746" y="3229039"/>
              <a:ext cx="939424" cy="400110"/>
            </a:xfrm>
            <a:prstGeom prst="rect">
              <a:avLst/>
            </a:prstGeom>
            <a:solidFill>
              <a:schemeClr val="tx1"/>
            </a:solidFill>
            <a:ln>
              <a:noFill/>
            </a:ln>
          </p:spPr>
          <p:txBody>
            <a:bodyPr wrap="none" rtlCol="0">
              <a:spAutoFit/>
            </a:bodyPr>
            <a:lstStyle/>
            <a:p>
              <a:r>
                <a:rPr lang="de-DE" sz="2000" b="1" dirty="0" smtClean="0">
                  <a:solidFill>
                    <a:srgbClr val="FF00FF"/>
                  </a:solidFill>
                </a:rPr>
                <a:t>KAGRA</a:t>
              </a:r>
              <a:endParaRPr lang="de-DE" sz="2000" b="1" dirty="0">
                <a:solidFill>
                  <a:srgbClr val="FF00FF"/>
                </a:solidFill>
              </a:endParaRPr>
            </a:p>
          </p:txBody>
        </p:sp>
      </p:grpSp>
      <p:pic>
        <p:nvPicPr>
          <p:cNvPr id="13"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spTree>
    <p:extLst>
      <p:ext uri="{BB962C8B-B14F-4D97-AF65-F5344CB8AC3E}">
        <p14:creationId xmlns:p14="http://schemas.microsoft.com/office/powerpoint/2010/main" val="2612911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310649" y="1822560"/>
            <a:ext cx="8614410" cy="4732008"/>
          </a:xfrm>
        </p:spPr>
        <p:txBody>
          <a:bodyPr>
            <a:normAutofit/>
          </a:bodyPr>
          <a:lstStyle/>
          <a:p>
            <a:r>
              <a:rPr lang="de-DE" dirty="0" smtClean="0"/>
              <a:t>ET  </a:t>
            </a:r>
            <a:r>
              <a:rPr lang="de-DE" dirty="0" err="1" smtClean="0"/>
              <a:t>is</a:t>
            </a:r>
            <a:r>
              <a:rPr lang="de-DE" dirty="0" smtClean="0"/>
              <a:t> </a:t>
            </a:r>
            <a:r>
              <a:rPr lang="de-DE" dirty="0" err="1" smtClean="0"/>
              <a:t>based</a:t>
            </a:r>
            <a:r>
              <a:rPr lang="de-DE" dirty="0" smtClean="0"/>
              <a:t> </a:t>
            </a:r>
            <a:r>
              <a:rPr lang="de-DE" dirty="0" err="1" smtClean="0"/>
              <a:t>mostly</a:t>
            </a:r>
            <a:r>
              <a:rPr lang="de-DE" dirty="0" smtClean="0"/>
              <a:t> on </a:t>
            </a:r>
            <a:r>
              <a:rPr lang="de-DE" dirty="0" err="1" smtClean="0"/>
              <a:t>mature</a:t>
            </a:r>
            <a:r>
              <a:rPr lang="de-DE" dirty="0" smtClean="0"/>
              <a:t> </a:t>
            </a:r>
            <a:r>
              <a:rPr lang="de-DE" dirty="0" err="1" smtClean="0"/>
              <a:t>proven</a:t>
            </a:r>
            <a:r>
              <a:rPr lang="de-DE" dirty="0" smtClean="0"/>
              <a:t>  </a:t>
            </a:r>
            <a:r>
              <a:rPr lang="de-DE" dirty="0" err="1" smtClean="0"/>
              <a:t>technology</a:t>
            </a:r>
            <a:endParaRPr lang="de-DE" dirty="0" smtClean="0"/>
          </a:p>
          <a:p>
            <a:pPr lvl="1">
              <a:buFont typeface="Wingdings" pitchFamily="2" charset="2"/>
              <a:buChar char="Ø"/>
            </a:pPr>
            <a:r>
              <a:rPr lang="de-DE" dirty="0" err="1" smtClean="0">
                <a:solidFill>
                  <a:srgbClr val="0070C0"/>
                </a:solidFill>
              </a:rPr>
              <a:t>Longer</a:t>
            </a:r>
            <a:r>
              <a:rPr lang="de-DE" dirty="0" smtClean="0">
                <a:solidFill>
                  <a:srgbClr val="0070C0"/>
                </a:solidFill>
              </a:rPr>
              <a:t> </a:t>
            </a:r>
            <a:r>
              <a:rPr lang="de-DE" dirty="0" err="1" smtClean="0">
                <a:solidFill>
                  <a:srgbClr val="0070C0"/>
                </a:solidFill>
              </a:rPr>
              <a:t>arms</a:t>
            </a:r>
            <a:r>
              <a:rPr lang="de-DE" dirty="0" smtClean="0">
                <a:solidFill>
                  <a:srgbClr val="0070C0"/>
                </a:solidFill>
              </a:rPr>
              <a:t> („1.5“x10km) </a:t>
            </a:r>
            <a:r>
              <a:rPr lang="de-DE" dirty="0" smtClean="0">
                <a:solidFill>
                  <a:srgbClr val="0070C0"/>
                </a:solidFill>
              </a:rPr>
              <a:t>&amp; </a:t>
            </a:r>
            <a:r>
              <a:rPr lang="de-DE" dirty="0" err="1" smtClean="0">
                <a:solidFill>
                  <a:srgbClr val="0070C0"/>
                </a:solidFill>
              </a:rPr>
              <a:t>underground</a:t>
            </a:r>
            <a:endParaRPr lang="de-DE" dirty="0" smtClean="0">
              <a:solidFill>
                <a:srgbClr val="0070C0"/>
              </a:solidFill>
            </a:endParaRPr>
          </a:p>
          <a:p>
            <a:pPr lvl="1">
              <a:buFont typeface="Wingdings" pitchFamily="2" charset="2"/>
              <a:buChar char="Ø"/>
            </a:pPr>
            <a:r>
              <a:rPr lang="de-DE" dirty="0" smtClean="0">
                <a:solidFill>
                  <a:srgbClr val="0070C0"/>
                </a:solidFill>
              </a:rPr>
              <a:t>Higher power </a:t>
            </a:r>
            <a:r>
              <a:rPr lang="de-DE" dirty="0" err="1" smtClean="0">
                <a:solidFill>
                  <a:srgbClr val="0070C0"/>
                </a:solidFill>
              </a:rPr>
              <a:t>than</a:t>
            </a:r>
            <a:r>
              <a:rPr lang="de-DE" dirty="0" smtClean="0">
                <a:solidFill>
                  <a:srgbClr val="0070C0"/>
                </a:solidFill>
              </a:rPr>
              <a:t> </a:t>
            </a:r>
            <a:r>
              <a:rPr lang="de-DE" dirty="0" err="1" smtClean="0">
                <a:solidFill>
                  <a:srgbClr val="0070C0"/>
                </a:solidFill>
              </a:rPr>
              <a:t>advanced</a:t>
            </a:r>
            <a:r>
              <a:rPr lang="de-DE" dirty="0" smtClean="0">
                <a:solidFill>
                  <a:srgbClr val="0070C0"/>
                </a:solidFill>
              </a:rPr>
              <a:t> </a:t>
            </a:r>
            <a:r>
              <a:rPr lang="de-DE" dirty="0" err="1" smtClean="0">
                <a:solidFill>
                  <a:srgbClr val="0070C0"/>
                </a:solidFill>
              </a:rPr>
              <a:t>detectors</a:t>
            </a:r>
            <a:r>
              <a:rPr lang="de-DE" dirty="0" smtClean="0">
                <a:solidFill>
                  <a:srgbClr val="0070C0"/>
                </a:solidFill>
              </a:rPr>
              <a:t> (3 MW)</a:t>
            </a:r>
          </a:p>
          <a:p>
            <a:pPr lvl="1">
              <a:buFont typeface="Wingdings" pitchFamily="2" charset="2"/>
              <a:buChar char="Ø"/>
            </a:pPr>
            <a:r>
              <a:rPr lang="de-DE" dirty="0" err="1" smtClean="0">
                <a:solidFill>
                  <a:srgbClr val="0070C0"/>
                </a:solidFill>
              </a:rPr>
              <a:t>Cryogenic</a:t>
            </a:r>
            <a:r>
              <a:rPr lang="de-DE" dirty="0" smtClean="0">
                <a:solidFill>
                  <a:srgbClr val="0070C0"/>
                </a:solidFill>
              </a:rPr>
              <a:t> </a:t>
            </a:r>
            <a:r>
              <a:rPr lang="de-DE" dirty="0" err="1" smtClean="0">
                <a:solidFill>
                  <a:srgbClr val="0070C0"/>
                </a:solidFill>
              </a:rPr>
              <a:t>optics</a:t>
            </a:r>
            <a:r>
              <a:rPr lang="de-DE" dirty="0" smtClean="0">
                <a:solidFill>
                  <a:srgbClr val="0070C0"/>
                </a:solidFill>
              </a:rPr>
              <a:t> </a:t>
            </a:r>
            <a:r>
              <a:rPr lang="de-DE" dirty="0" err="1" smtClean="0">
                <a:solidFill>
                  <a:srgbClr val="0070C0"/>
                </a:solidFill>
              </a:rPr>
              <a:t>for</a:t>
            </a:r>
            <a:r>
              <a:rPr lang="de-DE" dirty="0" smtClean="0">
                <a:solidFill>
                  <a:srgbClr val="0070C0"/>
                </a:solidFill>
              </a:rPr>
              <a:t> </a:t>
            </a:r>
            <a:r>
              <a:rPr lang="de-DE" dirty="0" err="1" smtClean="0">
                <a:solidFill>
                  <a:srgbClr val="0070C0"/>
                </a:solidFill>
              </a:rPr>
              <a:t>low</a:t>
            </a:r>
            <a:r>
              <a:rPr lang="de-DE" dirty="0" smtClean="0">
                <a:solidFill>
                  <a:srgbClr val="0070C0"/>
                </a:solidFill>
              </a:rPr>
              <a:t> thermal </a:t>
            </a:r>
            <a:r>
              <a:rPr lang="de-DE" dirty="0" err="1" smtClean="0">
                <a:solidFill>
                  <a:srgbClr val="0070C0"/>
                </a:solidFill>
              </a:rPr>
              <a:t>noise</a:t>
            </a:r>
            <a:endParaRPr lang="de-DE" dirty="0" smtClean="0">
              <a:solidFill>
                <a:srgbClr val="0070C0"/>
              </a:solidFill>
            </a:endParaRPr>
          </a:p>
          <a:p>
            <a:pPr lvl="1">
              <a:buFont typeface="Wingdings" pitchFamily="2" charset="2"/>
              <a:buChar char="Ø"/>
            </a:pPr>
            <a:r>
              <a:rPr lang="de-DE" dirty="0" smtClean="0">
                <a:solidFill>
                  <a:srgbClr val="0070C0"/>
                </a:solidFill>
              </a:rPr>
              <a:t>Split </a:t>
            </a:r>
            <a:r>
              <a:rPr lang="de-DE" dirty="0" err="1" smtClean="0">
                <a:solidFill>
                  <a:srgbClr val="0070C0"/>
                </a:solidFill>
              </a:rPr>
              <a:t>into</a:t>
            </a:r>
            <a:r>
              <a:rPr lang="de-DE" dirty="0" smtClean="0">
                <a:solidFill>
                  <a:srgbClr val="0070C0"/>
                </a:solidFill>
              </a:rPr>
              <a:t> </a:t>
            </a:r>
            <a:r>
              <a:rPr lang="de-DE" dirty="0" err="1" smtClean="0">
                <a:solidFill>
                  <a:srgbClr val="0070C0"/>
                </a:solidFill>
              </a:rPr>
              <a:t>two</a:t>
            </a:r>
            <a:r>
              <a:rPr lang="de-DE" dirty="0" smtClean="0">
                <a:solidFill>
                  <a:srgbClr val="0070C0"/>
                </a:solidFill>
              </a:rPr>
              <a:t> (Xylophone) </a:t>
            </a:r>
            <a:r>
              <a:rPr lang="de-DE" dirty="0" err="1" smtClean="0">
                <a:solidFill>
                  <a:srgbClr val="0070C0"/>
                </a:solidFill>
              </a:rPr>
              <a:t>to</a:t>
            </a:r>
            <a:r>
              <a:rPr lang="de-DE" dirty="0" smtClean="0">
                <a:solidFill>
                  <a:srgbClr val="0070C0"/>
                </a:solidFill>
              </a:rPr>
              <a:t> </a:t>
            </a:r>
            <a:r>
              <a:rPr lang="de-DE" dirty="0" err="1" smtClean="0">
                <a:solidFill>
                  <a:srgbClr val="0070C0"/>
                </a:solidFill>
              </a:rPr>
              <a:t>make</a:t>
            </a:r>
            <a:r>
              <a:rPr lang="de-DE" dirty="0" smtClean="0">
                <a:solidFill>
                  <a:srgbClr val="0070C0"/>
                </a:solidFill>
              </a:rPr>
              <a:t> </a:t>
            </a:r>
            <a:r>
              <a:rPr lang="de-DE" dirty="0" err="1">
                <a:solidFill>
                  <a:srgbClr val="0070C0"/>
                </a:solidFill>
              </a:rPr>
              <a:t>C</a:t>
            </a:r>
            <a:r>
              <a:rPr lang="de-DE" dirty="0" err="1" smtClean="0">
                <a:solidFill>
                  <a:srgbClr val="0070C0"/>
                </a:solidFill>
              </a:rPr>
              <a:t>ryo</a:t>
            </a:r>
            <a:r>
              <a:rPr lang="de-DE" dirty="0" smtClean="0">
                <a:solidFill>
                  <a:srgbClr val="0070C0"/>
                </a:solidFill>
              </a:rPr>
              <a:t> </a:t>
            </a:r>
            <a:r>
              <a:rPr lang="de-DE" dirty="0" err="1" smtClean="0">
                <a:solidFill>
                  <a:srgbClr val="0070C0"/>
                </a:solidFill>
              </a:rPr>
              <a:t>and</a:t>
            </a:r>
            <a:r>
              <a:rPr lang="de-DE" dirty="0" smtClean="0">
                <a:solidFill>
                  <a:srgbClr val="0070C0"/>
                </a:solidFill>
              </a:rPr>
              <a:t> MW </a:t>
            </a:r>
            <a:r>
              <a:rPr lang="de-DE" dirty="0" err="1" smtClean="0">
                <a:solidFill>
                  <a:srgbClr val="0070C0"/>
                </a:solidFill>
              </a:rPr>
              <a:t>compatible</a:t>
            </a:r>
            <a:endParaRPr lang="de-DE" dirty="0" smtClean="0">
              <a:solidFill>
                <a:srgbClr val="0070C0"/>
              </a:solidFill>
            </a:endParaRPr>
          </a:p>
          <a:p>
            <a:pPr lvl="1">
              <a:buFont typeface="Wingdings" pitchFamily="2" charset="2"/>
              <a:buChar char="Ø"/>
            </a:pPr>
            <a:r>
              <a:rPr lang="de-DE" dirty="0" smtClean="0">
                <a:solidFill>
                  <a:srgbClr val="0070C0"/>
                </a:solidFill>
              </a:rPr>
              <a:t>Larger, </a:t>
            </a:r>
            <a:r>
              <a:rPr lang="de-DE" dirty="0" err="1" smtClean="0">
                <a:solidFill>
                  <a:srgbClr val="0070C0"/>
                </a:solidFill>
              </a:rPr>
              <a:t>heavier</a:t>
            </a:r>
            <a:r>
              <a:rPr lang="de-DE" dirty="0" smtClean="0">
                <a:solidFill>
                  <a:srgbClr val="0070C0"/>
                </a:solidFill>
              </a:rPr>
              <a:t> </a:t>
            </a:r>
            <a:r>
              <a:rPr lang="de-DE" dirty="0" err="1" smtClean="0">
                <a:solidFill>
                  <a:srgbClr val="0070C0"/>
                </a:solidFill>
              </a:rPr>
              <a:t>optics</a:t>
            </a:r>
            <a:r>
              <a:rPr lang="de-DE" dirty="0" smtClean="0">
                <a:solidFill>
                  <a:srgbClr val="0070C0"/>
                </a:solidFill>
              </a:rPr>
              <a:t>; </a:t>
            </a:r>
            <a:r>
              <a:rPr lang="de-DE" dirty="0" smtClean="0">
                <a:solidFill>
                  <a:srgbClr val="0070C0"/>
                </a:solidFill>
              </a:rPr>
              <a:t>HOM (LG33) </a:t>
            </a:r>
            <a:r>
              <a:rPr lang="de-DE" dirty="0" err="1" smtClean="0">
                <a:solidFill>
                  <a:srgbClr val="0070C0"/>
                </a:solidFill>
              </a:rPr>
              <a:t>beams</a:t>
            </a:r>
            <a:r>
              <a:rPr lang="de-DE" dirty="0" smtClean="0">
                <a:solidFill>
                  <a:srgbClr val="0070C0"/>
                </a:solidFill>
              </a:rPr>
              <a:t>; </a:t>
            </a:r>
          </a:p>
          <a:p>
            <a:pPr lvl="1">
              <a:buFont typeface="Wingdings" pitchFamily="2" charset="2"/>
              <a:buChar char="Ø"/>
            </a:pPr>
            <a:r>
              <a:rPr lang="de-DE" dirty="0" smtClean="0">
                <a:solidFill>
                  <a:srgbClr val="0070C0"/>
                </a:solidFill>
              </a:rPr>
              <a:t>Laser </a:t>
            </a:r>
            <a:r>
              <a:rPr lang="de-DE" dirty="0" err="1" smtClean="0">
                <a:solidFill>
                  <a:srgbClr val="0070C0"/>
                </a:solidFill>
              </a:rPr>
              <a:t>Wavelength</a:t>
            </a:r>
            <a:r>
              <a:rPr lang="de-DE" dirty="0" smtClean="0">
                <a:solidFill>
                  <a:srgbClr val="0070C0"/>
                </a:solidFill>
              </a:rPr>
              <a:t> (Silicon:</a:t>
            </a:r>
            <a:r>
              <a:rPr lang="de-DE" dirty="0" smtClean="0">
                <a:solidFill>
                  <a:srgbClr val="0070C0"/>
                </a:solidFill>
                <a:sym typeface="Wingdings" pitchFamily="2" charset="2"/>
              </a:rPr>
              <a:t>1550nm; </a:t>
            </a:r>
            <a:r>
              <a:rPr lang="de-DE" dirty="0" err="1" smtClean="0">
                <a:solidFill>
                  <a:srgbClr val="0070C0"/>
                </a:solidFill>
                <a:sym typeface="Wingdings" pitchFamily="2" charset="2"/>
              </a:rPr>
              <a:t>fused</a:t>
            </a:r>
            <a:r>
              <a:rPr lang="de-DE" dirty="0" smtClean="0">
                <a:solidFill>
                  <a:srgbClr val="0070C0"/>
                </a:solidFill>
                <a:sym typeface="Wingdings" pitchFamily="2" charset="2"/>
              </a:rPr>
              <a:t> </a:t>
            </a:r>
            <a:r>
              <a:rPr lang="de-DE" dirty="0" err="1">
                <a:solidFill>
                  <a:srgbClr val="0070C0"/>
                </a:solidFill>
                <a:sym typeface="Wingdings" pitchFamily="2" charset="2"/>
              </a:rPr>
              <a:t>S</a:t>
            </a:r>
            <a:r>
              <a:rPr lang="de-DE" dirty="0" err="1" smtClean="0">
                <a:solidFill>
                  <a:srgbClr val="0070C0"/>
                </a:solidFill>
                <a:sym typeface="Wingdings" pitchFamily="2" charset="2"/>
              </a:rPr>
              <a:t>ilica</a:t>
            </a:r>
            <a:r>
              <a:rPr lang="de-DE" dirty="0" smtClean="0">
                <a:solidFill>
                  <a:srgbClr val="0070C0"/>
                </a:solidFill>
                <a:sym typeface="Wingdings" pitchFamily="2" charset="2"/>
              </a:rPr>
              <a:t>: 1064nm)</a:t>
            </a:r>
            <a:endParaRPr lang="de-DE" dirty="0">
              <a:solidFill>
                <a:srgbClr val="0070C0"/>
              </a:solidFill>
            </a:endParaRPr>
          </a:p>
          <a:p>
            <a:pPr lvl="1">
              <a:buFont typeface="Wingdings" pitchFamily="2" charset="2"/>
              <a:buChar char="Ø"/>
            </a:pPr>
            <a:r>
              <a:rPr lang="de-DE" dirty="0" err="1" smtClean="0">
                <a:solidFill>
                  <a:srgbClr val="0070C0"/>
                </a:solidFill>
              </a:rPr>
              <a:t>Frequency</a:t>
            </a:r>
            <a:r>
              <a:rPr lang="de-DE" dirty="0" smtClean="0">
                <a:solidFill>
                  <a:srgbClr val="0070C0"/>
                </a:solidFill>
              </a:rPr>
              <a:t> </a:t>
            </a:r>
            <a:r>
              <a:rPr lang="de-DE" dirty="0" err="1" smtClean="0">
                <a:solidFill>
                  <a:srgbClr val="0070C0"/>
                </a:solidFill>
              </a:rPr>
              <a:t>dependent</a:t>
            </a:r>
            <a:r>
              <a:rPr lang="de-DE" dirty="0" smtClean="0">
                <a:solidFill>
                  <a:srgbClr val="0070C0"/>
                </a:solidFill>
              </a:rPr>
              <a:t> </a:t>
            </a:r>
            <a:r>
              <a:rPr lang="de-DE" dirty="0" err="1" smtClean="0">
                <a:solidFill>
                  <a:srgbClr val="0070C0"/>
                </a:solidFill>
              </a:rPr>
              <a:t>squeezing</a:t>
            </a:r>
            <a:endParaRPr lang="de-DE" dirty="0" smtClean="0">
              <a:solidFill>
                <a:srgbClr val="0070C0"/>
              </a:solidFill>
            </a:endParaRPr>
          </a:p>
          <a:p>
            <a:pPr lvl="1">
              <a:buFont typeface="Wingdings" pitchFamily="2" charset="2"/>
              <a:buChar char="Ø"/>
            </a:pPr>
            <a:r>
              <a:rPr lang="de-DE" dirty="0" err="1" smtClean="0">
                <a:solidFill>
                  <a:srgbClr val="0070C0"/>
                </a:solidFill>
              </a:rPr>
              <a:t>No</a:t>
            </a:r>
            <a:r>
              <a:rPr lang="de-DE" dirty="0" smtClean="0">
                <a:solidFill>
                  <a:srgbClr val="0070C0"/>
                </a:solidFill>
              </a:rPr>
              <a:t> </a:t>
            </a:r>
            <a:r>
              <a:rPr lang="de-DE" dirty="0" err="1" smtClean="0">
                <a:solidFill>
                  <a:srgbClr val="0070C0"/>
                </a:solidFill>
              </a:rPr>
              <a:t>new</a:t>
            </a:r>
            <a:r>
              <a:rPr lang="de-DE" dirty="0" smtClean="0">
                <a:solidFill>
                  <a:srgbClr val="0070C0"/>
                </a:solidFill>
              </a:rPr>
              <a:t> </a:t>
            </a:r>
            <a:r>
              <a:rPr lang="de-DE" dirty="0" err="1" smtClean="0">
                <a:solidFill>
                  <a:srgbClr val="0070C0"/>
                </a:solidFill>
              </a:rPr>
              <a:t>coatings</a:t>
            </a:r>
            <a:r>
              <a:rPr lang="de-DE" dirty="0" smtClean="0">
                <a:solidFill>
                  <a:srgbClr val="0070C0"/>
                </a:solidFill>
              </a:rPr>
              <a:t> in </a:t>
            </a:r>
            <a:r>
              <a:rPr lang="de-DE" dirty="0" err="1" smtClean="0">
                <a:solidFill>
                  <a:srgbClr val="0070C0"/>
                </a:solidFill>
              </a:rPr>
              <a:t>baseline</a:t>
            </a:r>
            <a:r>
              <a:rPr lang="de-DE" dirty="0" smtClean="0">
                <a:solidFill>
                  <a:srgbClr val="0070C0"/>
                </a:solidFill>
              </a:rPr>
              <a:t> </a:t>
            </a:r>
            <a:r>
              <a:rPr lang="de-DE" dirty="0" err="1" smtClean="0">
                <a:solidFill>
                  <a:srgbClr val="0070C0"/>
                </a:solidFill>
              </a:rPr>
              <a:t>concept</a:t>
            </a:r>
            <a:r>
              <a:rPr lang="de-DE" dirty="0" smtClean="0">
                <a:solidFill>
                  <a:srgbClr val="0070C0"/>
                </a:solidFill>
              </a:rPr>
              <a:t>, but will </a:t>
            </a:r>
            <a:r>
              <a:rPr lang="de-DE" dirty="0" err="1" smtClean="0">
                <a:solidFill>
                  <a:srgbClr val="0070C0"/>
                </a:solidFill>
              </a:rPr>
              <a:t>be</a:t>
            </a:r>
            <a:r>
              <a:rPr lang="de-DE" dirty="0" smtClean="0">
                <a:solidFill>
                  <a:srgbClr val="0070C0"/>
                </a:solidFill>
              </a:rPr>
              <a:t> </a:t>
            </a:r>
            <a:r>
              <a:rPr lang="de-DE" dirty="0" err="1" smtClean="0">
                <a:solidFill>
                  <a:srgbClr val="0070C0"/>
                </a:solidFill>
              </a:rPr>
              <a:t>used</a:t>
            </a:r>
            <a:r>
              <a:rPr lang="de-DE" dirty="0" smtClean="0">
                <a:solidFill>
                  <a:srgbClr val="0070C0"/>
                </a:solidFill>
              </a:rPr>
              <a:t> </a:t>
            </a:r>
            <a:r>
              <a:rPr lang="de-DE" dirty="0" err="1" smtClean="0">
                <a:solidFill>
                  <a:srgbClr val="0070C0"/>
                </a:solidFill>
              </a:rPr>
              <a:t>as</a:t>
            </a:r>
            <a:r>
              <a:rPr lang="de-DE" dirty="0" smtClean="0">
                <a:solidFill>
                  <a:srgbClr val="0070C0"/>
                </a:solidFill>
              </a:rPr>
              <a:t> </a:t>
            </a:r>
            <a:r>
              <a:rPr lang="de-DE" dirty="0" err="1" smtClean="0">
                <a:solidFill>
                  <a:srgbClr val="0070C0"/>
                </a:solidFill>
              </a:rPr>
              <a:t>state</a:t>
            </a:r>
            <a:r>
              <a:rPr lang="de-DE" dirty="0" smtClean="0">
                <a:solidFill>
                  <a:srgbClr val="0070C0"/>
                </a:solidFill>
              </a:rPr>
              <a:t> </a:t>
            </a:r>
            <a:r>
              <a:rPr lang="de-DE" dirty="0" err="1" smtClean="0">
                <a:solidFill>
                  <a:srgbClr val="0070C0"/>
                </a:solidFill>
              </a:rPr>
              <a:t>of</a:t>
            </a:r>
            <a:r>
              <a:rPr lang="de-DE" dirty="0" smtClean="0">
                <a:solidFill>
                  <a:srgbClr val="0070C0"/>
                </a:solidFill>
              </a:rPr>
              <a:t> </a:t>
            </a:r>
            <a:r>
              <a:rPr lang="de-DE" dirty="0" err="1" smtClean="0">
                <a:solidFill>
                  <a:srgbClr val="0070C0"/>
                </a:solidFill>
              </a:rPr>
              <a:t>the</a:t>
            </a:r>
            <a:r>
              <a:rPr lang="de-DE" dirty="0" smtClean="0">
                <a:solidFill>
                  <a:srgbClr val="0070C0"/>
                </a:solidFill>
              </a:rPr>
              <a:t> </a:t>
            </a:r>
            <a:r>
              <a:rPr lang="de-DE" dirty="0" err="1" smtClean="0">
                <a:solidFill>
                  <a:srgbClr val="0070C0"/>
                </a:solidFill>
              </a:rPr>
              <a:t>art</a:t>
            </a:r>
            <a:r>
              <a:rPr lang="de-DE" dirty="0" smtClean="0">
                <a:solidFill>
                  <a:srgbClr val="0070C0"/>
                </a:solidFill>
              </a:rPr>
              <a:t> </a:t>
            </a:r>
            <a:r>
              <a:rPr lang="de-DE" dirty="0" err="1" smtClean="0">
                <a:solidFill>
                  <a:srgbClr val="0070C0"/>
                </a:solidFill>
              </a:rPr>
              <a:t>allows</a:t>
            </a:r>
            <a:endParaRPr lang="de-DE" dirty="0" smtClean="0">
              <a:solidFill>
                <a:srgbClr val="0070C0"/>
              </a:solidFill>
            </a:endParaRPr>
          </a:p>
        </p:txBody>
      </p:sp>
      <p:sp>
        <p:nvSpPr>
          <p:cNvPr id="3" name="Titel 2"/>
          <p:cNvSpPr>
            <a:spLocks noGrp="1"/>
          </p:cNvSpPr>
          <p:nvPr>
            <p:ph type="title"/>
          </p:nvPr>
        </p:nvSpPr>
        <p:spPr>
          <a:xfrm>
            <a:off x="2558574" y="430288"/>
            <a:ext cx="5259052" cy="571504"/>
          </a:xfrm>
        </p:spPr>
        <p:txBody>
          <a:bodyPr/>
          <a:lstStyle/>
          <a:p>
            <a:r>
              <a:rPr lang="de-DE" dirty="0" smtClean="0"/>
              <a:t>Einstein </a:t>
            </a:r>
            <a:r>
              <a:rPr lang="de-DE" dirty="0" err="1" smtClean="0"/>
              <a:t>telescope</a:t>
            </a:r>
            <a:r>
              <a:rPr lang="de-DE" dirty="0" smtClean="0"/>
              <a:t/>
            </a:r>
            <a:br>
              <a:rPr lang="de-DE" dirty="0" smtClean="0"/>
            </a:br>
            <a:r>
              <a:rPr lang="de-DE" sz="2400" dirty="0" smtClean="0"/>
              <a:t>New </a:t>
            </a:r>
            <a:r>
              <a:rPr lang="de-DE" sz="2400" dirty="0" err="1" smtClean="0"/>
              <a:t>technologies</a:t>
            </a:r>
            <a:endParaRPr lang="de-DE" sz="2400" dirty="0"/>
          </a:p>
        </p:txBody>
      </p:sp>
      <p:pic>
        <p:nvPicPr>
          <p:cNvPr id="4" name="Picture 4"/>
          <p:cNvPicPr>
            <a:picLocks noChangeAspect="1" noChangeArrowheads="1"/>
          </p:cNvPicPr>
          <p:nvPr/>
        </p:nvPicPr>
        <p:blipFill>
          <a:blip r:embed="rId2" cstate="print"/>
          <a:srcRect/>
          <a:stretch>
            <a:fillRect/>
          </a:stretch>
        </p:blipFill>
        <p:spPr bwMode="auto">
          <a:xfrm>
            <a:off x="8100395" y="44624"/>
            <a:ext cx="1016000" cy="1125538"/>
          </a:xfrm>
          <a:prstGeom prst="rect">
            <a:avLst/>
          </a:prstGeom>
          <a:noFill/>
          <a:ln w="9525">
            <a:noFill/>
            <a:round/>
            <a:headEnd/>
            <a:tailEnd/>
          </a:ln>
          <a:effectLst/>
        </p:spPr>
      </p:pic>
      <p:pic>
        <p:nvPicPr>
          <p:cNvPr id="5" name="Immagine 3" descr="ET-new-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57422" cy="761468"/>
          </a:xfrm>
          <a:prstGeom prst="rect">
            <a:avLst/>
          </a:prstGeom>
        </p:spPr>
      </p:pic>
    </p:spTree>
    <p:extLst>
      <p:ext uri="{BB962C8B-B14F-4D97-AF65-F5344CB8AC3E}">
        <p14:creationId xmlns:p14="http://schemas.microsoft.com/office/powerpoint/2010/main" val="3582045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7467" y="-27384"/>
            <a:ext cx="9555945" cy="13363037"/>
          </a:xfrm>
        </p:spPr>
      </p:pic>
      <p:sp>
        <p:nvSpPr>
          <p:cNvPr id="5" name="Textfeld 4"/>
          <p:cNvSpPr txBox="1"/>
          <p:nvPr/>
        </p:nvSpPr>
        <p:spPr>
          <a:xfrm>
            <a:off x="4866178" y="3861048"/>
            <a:ext cx="3594254" cy="584775"/>
          </a:xfrm>
          <a:prstGeom prst="rect">
            <a:avLst/>
          </a:prstGeom>
          <a:noFill/>
        </p:spPr>
        <p:txBody>
          <a:bodyPr wrap="none" rtlCol="0">
            <a:spAutoFit/>
          </a:bodyPr>
          <a:lstStyle/>
          <a:p>
            <a:r>
              <a:rPr lang="de-DE" sz="3200" dirty="0" smtClean="0">
                <a:solidFill>
                  <a:srgbClr val="01E93E"/>
                </a:solidFill>
              </a:rPr>
              <a:t>Einstein </a:t>
            </a:r>
            <a:r>
              <a:rPr lang="de-DE" sz="3200" dirty="0" err="1" smtClean="0">
                <a:solidFill>
                  <a:srgbClr val="01E93E"/>
                </a:solidFill>
              </a:rPr>
              <a:t>Telescope</a:t>
            </a:r>
            <a:endParaRPr lang="de-DE" sz="3200" dirty="0">
              <a:solidFill>
                <a:srgbClr val="01E93E"/>
              </a:solidFill>
            </a:endParaRPr>
          </a:p>
        </p:txBody>
      </p:sp>
    </p:spTree>
    <p:extLst>
      <p:ext uri="{BB962C8B-B14F-4D97-AF65-F5344CB8AC3E}">
        <p14:creationId xmlns:p14="http://schemas.microsoft.com/office/powerpoint/2010/main" val="2853590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3000" decel="11000" fill="hold" nodeType="withEffect">
                                  <p:stCondLst>
                                    <p:cond delay="0"/>
                                  </p:stCondLst>
                                  <p:childTnLst>
                                    <p:animMotion origin="layout" path="M 0 3.42355E-6 L 0 -0.90007 " pathEditMode="relative" rAng="0" ptsTypes="AA">
                                      <p:cBhvr>
                                        <p:cTn id="6" dur="5000" fill="hold"/>
                                        <p:tgtEl>
                                          <p:spTgt spid="4"/>
                                        </p:tgtEl>
                                        <p:attrNameLst>
                                          <p:attrName>ppt_x</p:attrName>
                                          <p:attrName>ppt_y</p:attrName>
                                        </p:attrNameLst>
                                      </p:cBhvr>
                                      <p:rCtr x="0" y="-45015"/>
                                    </p:animMotion>
                                  </p:childTnLst>
                                </p:cTn>
                              </p:par>
                            </p:childTnLst>
                          </p:cTn>
                        </p:par>
                        <p:par>
                          <p:cTn id="7" fill="hold">
                            <p:stCondLst>
                              <p:cond delay="5000"/>
                            </p:stCondLst>
                            <p:childTnLst>
                              <p:par>
                                <p:cTn id="8" presetID="6" presetClass="emph" presetSubtype="0" accel="23000" decel="21000" fill="hold" nodeType="afterEffect">
                                  <p:stCondLst>
                                    <p:cond delay="0"/>
                                  </p:stCondLst>
                                  <p:childTnLst>
                                    <p:animScale>
                                      <p:cBhvr>
                                        <p:cTn id="9" dur="2000" fill="hold"/>
                                        <p:tgtEl>
                                          <p:spTgt spid="4"/>
                                        </p:tgtEl>
                                      </p:cBhvr>
                                      <p:by x="200000" y="200000"/>
                                    </p:animScale>
                                  </p:childTnLst>
                                </p:cTn>
                              </p:par>
                              <p:par>
                                <p:cTn id="10" presetID="42" presetClass="path" presetSubtype="0" accel="20000" decel="17000" fill="hold" nodeType="withEffect">
                                  <p:stCondLst>
                                    <p:cond delay="0"/>
                                  </p:stCondLst>
                                  <p:childTnLst>
                                    <p:animMotion origin="layout" path="M -8.33333E-7 -0.90007 L 0.50573 -1.81287 " pathEditMode="relative" rAng="0" ptsTypes="AA">
                                      <p:cBhvr>
                                        <p:cTn id="11" dur="2000" fill="hold"/>
                                        <p:tgtEl>
                                          <p:spTgt spid="4"/>
                                        </p:tgtEl>
                                        <p:attrNameLst>
                                          <p:attrName>ppt_x</p:attrName>
                                          <p:attrName>ppt_y</p:attrName>
                                        </p:attrNameLst>
                                      </p:cBhvr>
                                      <p:rCtr x="25278" y="-45640"/>
                                    </p:animMotion>
                                  </p:childTnLst>
                                </p:cTn>
                              </p:par>
                            </p:childTnLst>
                          </p:cTn>
                        </p:par>
                        <p:par>
                          <p:cTn id="12" fill="hold">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1</a:t>
            </a:r>
            <a:r>
              <a:rPr lang="de-DE" baseline="30000" dirty="0" smtClean="0"/>
              <a:t>st</a:t>
            </a:r>
            <a:r>
              <a:rPr lang="de-DE" dirty="0" smtClean="0"/>
              <a:t>, 2</a:t>
            </a:r>
            <a:r>
              <a:rPr lang="de-DE" baseline="30000" dirty="0" smtClean="0"/>
              <a:t>nd</a:t>
            </a:r>
            <a:r>
              <a:rPr lang="de-DE" dirty="0" smtClean="0"/>
              <a:t> 2+, </a:t>
            </a:r>
            <a:r>
              <a:rPr lang="de-DE" dirty="0" err="1" smtClean="0"/>
              <a:t>and</a:t>
            </a:r>
            <a:r>
              <a:rPr lang="de-DE" dirty="0" smtClean="0"/>
              <a:t> 3</a:t>
            </a:r>
            <a:r>
              <a:rPr lang="de-DE" baseline="30000" dirty="0" smtClean="0"/>
              <a:t>rd</a:t>
            </a:r>
            <a:r>
              <a:rPr lang="de-DE" dirty="0" smtClean="0"/>
              <a:t> </a:t>
            </a:r>
            <a:r>
              <a:rPr lang="de-DE" dirty="0" err="1" smtClean="0"/>
              <a:t>generation</a:t>
            </a:r>
            <a:endParaRPr lang="de-D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966936"/>
            <a:ext cx="79724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sp>
        <p:nvSpPr>
          <p:cNvPr id="7" name="Textfeld 6"/>
          <p:cNvSpPr txBox="1"/>
          <p:nvPr/>
        </p:nvSpPr>
        <p:spPr>
          <a:xfrm>
            <a:off x="4532571" y="4615420"/>
            <a:ext cx="1093601" cy="276999"/>
          </a:xfrm>
          <a:prstGeom prst="rect">
            <a:avLst/>
          </a:prstGeom>
          <a:solidFill>
            <a:schemeClr val="bg1"/>
          </a:solidFill>
        </p:spPr>
        <p:txBody>
          <a:bodyPr wrap="none" tIns="0" bIns="0" rtlCol="0">
            <a:spAutoFit/>
          </a:bodyPr>
          <a:lstStyle/>
          <a:p>
            <a:r>
              <a:rPr lang="de-DE" b="1" dirty="0" smtClean="0">
                <a:solidFill>
                  <a:schemeClr val="accent3">
                    <a:lumMod val="75000"/>
                  </a:schemeClr>
                </a:solidFill>
              </a:rPr>
              <a:t>LIGO 3G</a:t>
            </a:r>
            <a:endParaRPr lang="de-DE" b="1" dirty="0">
              <a:solidFill>
                <a:schemeClr val="accent3">
                  <a:lumMod val="75000"/>
                </a:schemeClr>
              </a:solidFill>
            </a:endParaRPr>
          </a:p>
        </p:txBody>
      </p:sp>
      <p:sp>
        <p:nvSpPr>
          <p:cNvPr id="5" name="Freihandform 4"/>
          <p:cNvSpPr/>
          <p:nvPr/>
        </p:nvSpPr>
        <p:spPr>
          <a:xfrm>
            <a:off x="2903580" y="1678774"/>
            <a:ext cx="4674733" cy="2902825"/>
          </a:xfrm>
          <a:custGeom>
            <a:avLst/>
            <a:gdLst>
              <a:gd name="connsiteX0" fmla="*/ 0 w 5381897"/>
              <a:gd name="connsiteY0" fmla="*/ 0 h 2902825"/>
              <a:gd name="connsiteX1" fmla="*/ 261257 w 5381897"/>
              <a:gd name="connsiteY1" fmla="*/ 1397725 h 2902825"/>
              <a:gd name="connsiteX2" fmla="*/ 404949 w 5381897"/>
              <a:gd name="connsiteY2" fmla="*/ 1645920 h 2902825"/>
              <a:gd name="connsiteX3" fmla="*/ 770709 w 5381897"/>
              <a:gd name="connsiteY3" fmla="*/ 2103120 h 2902825"/>
              <a:gd name="connsiteX4" fmla="*/ 1071154 w 5381897"/>
              <a:gd name="connsiteY4" fmla="*/ 2403565 h 2902825"/>
              <a:gd name="connsiteX5" fmla="*/ 1436914 w 5381897"/>
              <a:gd name="connsiteY5" fmla="*/ 2651760 h 2902825"/>
              <a:gd name="connsiteX6" fmla="*/ 1933303 w 5381897"/>
              <a:gd name="connsiteY6" fmla="*/ 2834640 h 2902825"/>
              <a:gd name="connsiteX7" fmla="*/ 2508069 w 5381897"/>
              <a:gd name="connsiteY7" fmla="*/ 2899954 h 2902825"/>
              <a:gd name="connsiteX8" fmla="*/ 3161212 w 5381897"/>
              <a:gd name="connsiteY8" fmla="*/ 2886891 h 2902825"/>
              <a:gd name="connsiteX9" fmla="*/ 3461657 w 5381897"/>
              <a:gd name="connsiteY9" fmla="*/ 2847703 h 2902825"/>
              <a:gd name="connsiteX10" fmla="*/ 4075612 w 5381897"/>
              <a:gd name="connsiteY10" fmla="*/ 2599508 h 2902825"/>
              <a:gd name="connsiteX11" fmla="*/ 4728754 w 5381897"/>
              <a:gd name="connsiteY11" fmla="*/ 2286000 h 2902825"/>
              <a:gd name="connsiteX12" fmla="*/ 5381897 w 5381897"/>
              <a:gd name="connsiteY12" fmla="*/ 1907177 h 2902825"/>
              <a:gd name="connsiteX13" fmla="*/ 5381897 w 5381897"/>
              <a:gd name="connsiteY13" fmla="*/ 1907177 h 29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81897" h="2902825">
                <a:moveTo>
                  <a:pt x="0" y="0"/>
                </a:moveTo>
                <a:cubicBezTo>
                  <a:pt x="96883" y="561702"/>
                  <a:pt x="193766" y="1123405"/>
                  <a:pt x="261257" y="1397725"/>
                </a:cubicBezTo>
                <a:cubicBezTo>
                  <a:pt x="328749" y="1672045"/>
                  <a:pt x="320040" y="1528354"/>
                  <a:pt x="404949" y="1645920"/>
                </a:cubicBezTo>
                <a:cubicBezTo>
                  <a:pt x="489858" y="1763486"/>
                  <a:pt x="659675" y="1976846"/>
                  <a:pt x="770709" y="2103120"/>
                </a:cubicBezTo>
                <a:cubicBezTo>
                  <a:pt x="881743" y="2229394"/>
                  <a:pt x="960120" y="2312125"/>
                  <a:pt x="1071154" y="2403565"/>
                </a:cubicBezTo>
                <a:cubicBezTo>
                  <a:pt x="1182188" y="2495005"/>
                  <a:pt x="1293223" y="2579914"/>
                  <a:pt x="1436914" y="2651760"/>
                </a:cubicBezTo>
                <a:cubicBezTo>
                  <a:pt x="1580605" y="2723606"/>
                  <a:pt x="1754777" y="2793274"/>
                  <a:pt x="1933303" y="2834640"/>
                </a:cubicBezTo>
                <a:cubicBezTo>
                  <a:pt x="2111829" y="2876006"/>
                  <a:pt x="2303418" y="2891246"/>
                  <a:pt x="2508069" y="2899954"/>
                </a:cubicBezTo>
                <a:cubicBezTo>
                  <a:pt x="2712720" y="2908662"/>
                  <a:pt x="3002281" y="2895599"/>
                  <a:pt x="3161212" y="2886891"/>
                </a:cubicBezTo>
                <a:cubicBezTo>
                  <a:pt x="3320143" y="2878183"/>
                  <a:pt x="3309257" y="2895600"/>
                  <a:pt x="3461657" y="2847703"/>
                </a:cubicBezTo>
                <a:cubicBezTo>
                  <a:pt x="3614057" y="2799806"/>
                  <a:pt x="3864429" y="2693125"/>
                  <a:pt x="4075612" y="2599508"/>
                </a:cubicBezTo>
                <a:cubicBezTo>
                  <a:pt x="4286795" y="2505891"/>
                  <a:pt x="4511040" y="2401388"/>
                  <a:pt x="4728754" y="2286000"/>
                </a:cubicBezTo>
                <a:cubicBezTo>
                  <a:pt x="4946468" y="2170612"/>
                  <a:pt x="5381897" y="1907177"/>
                  <a:pt x="5381897" y="1907177"/>
                </a:cubicBezTo>
                <a:lnTo>
                  <a:pt x="5381897" y="1907177"/>
                </a:lnTo>
              </a:path>
            </a:pathLst>
          </a:cu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286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de-DE" dirty="0"/>
          </a:p>
        </p:txBody>
      </p:sp>
      <p:sp>
        <p:nvSpPr>
          <p:cNvPr id="3" name="Titel 2"/>
          <p:cNvSpPr>
            <a:spLocks noGrp="1"/>
          </p:cNvSpPr>
          <p:nvPr>
            <p:ph type="title"/>
          </p:nvPr>
        </p:nvSpPr>
        <p:spPr/>
        <p:txBody>
          <a:bodyPr/>
          <a:lstStyle/>
          <a:p>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00894"/>
            <a:ext cx="883920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ieren 4"/>
          <p:cNvGrpSpPr/>
          <p:nvPr/>
        </p:nvGrpSpPr>
        <p:grpSpPr>
          <a:xfrm>
            <a:off x="827584" y="556"/>
            <a:ext cx="7698105" cy="1456373"/>
            <a:chOff x="827584" y="112345"/>
            <a:chExt cx="7698105" cy="1456373"/>
          </a:xfrm>
        </p:grpSpPr>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164" y="116632"/>
              <a:ext cx="61055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12345"/>
              <a:ext cx="1592580" cy="145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4260" y="3944073"/>
            <a:ext cx="2736528" cy="2851693"/>
          </a:xfrm>
          <a:prstGeom prst="rect">
            <a:avLst/>
          </a:prstGeom>
          <a:noFill/>
          <a:ln w="635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hteck 3"/>
          <p:cNvSpPr/>
          <p:nvPr/>
        </p:nvSpPr>
        <p:spPr>
          <a:xfrm>
            <a:off x="8028384" y="5733256"/>
            <a:ext cx="495896" cy="246221"/>
          </a:xfrm>
          <a:prstGeom prst="rect">
            <a:avLst/>
          </a:prstGeom>
          <a:solidFill>
            <a:schemeClr val="bg1"/>
          </a:solidFill>
        </p:spPr>
        <p:txBody>
          <a:bodyPr wrap="none" lIns="0" tIns="0" rIns="72000" bIns="0">
            <a:spAutoFit/>
          </a:bodyPr>
          <a:lstStyle/>
          <a:p>
            <a:r>
              <a:rPr lang="en-US" sz="1600" b="1" dirty="0">
                <a:solidFill>
                  <a:srgbClr val="FF0000"/>
                </a:solidFill>
                <a:hlinkClick r:id="rId7"/>
              </a:rPr>
              <a:t>ICRR</a:t>
            </a:r>
            <a:endParaRPr lang="de-DE" sz="1600" b="1" dirty="0">
              <a:solidFill>
                <a:srgbClr val="FF0000"/>
              </a:solidFill>
            </a:endParaRPr>
          </a:p>
        </p:txBody>
      </p:sp>
      <p:sp>
        <p:nvSpPr>
          <p:cNvPr id="10" name="Rechteck 9"/>
          <p:cNvSpPr/>
          <p:nvPr/>
        </p:nvSpPr>
        <p:spPr>
          <a:xfrm>
            <a:off x="4211960" y="4797152"/>
            <a:ext cx="447806" cy="246221"/>
          </a:xfrm>
          <a:prstGeom prst="rect">
            <a:avLst/>
          </a:prstGeom>
          <a:solidFill>
            <a:schemeClr val="bg1"/>
          </a:solidFill>
        </p:spPr>
        <p:txBody>
          <a:bodyPr wrap="none" lIns="0" tIns="0" rIns="72000" bIns="0">
            <a:spAutoFit/>
          </a:bodyPr>
          <a:lstStyle/>
          <a:p>
            <a:r>
              <a:rPr lang="en-US" sz="1600" b="1" dirty="0" smtClean="0">
                <a:solidFill>
                  <a:srgbClr val="FF0000"/>
                </a:solidFill>
              </a:rPr>
              <a:t>EGO</a:t>
            </a:r>
            <a:endParaRPr lang="de-DE" sz="1600" b="1" dirty="0">
              <a:solidFill>
                <a:srgbClr val="FF0000"/>
              </a:solidFill>
            </a:endParaRPr>
          </a:p>
        </p:txBody>
      </p:sp>
      <p:sp>
        <p:nvSpPr>
          <p:cNvPr id="11" name="Rechteck 10"/>
          <p:cNvSpPr/>
          <p:nvPr/>
        </p:nvSpPr>
        <p:spPr>
          <a:xfrm>
            <a:off x="4211959" y="5095899"/>
            <a:ext cx="860226" cy="246221"/>
          </a:xfrm>
          <a:prstGeom prst="rect">
            <a:avLst/>
          </a:prstGeom>
          <a:solidFill>
            <a:schemeClr val="bg1"/>
          </a:solidFill>
        </p:spPr>
        <p:txBody>
          <a:bodyPr wrap="none" lIns="0" tIns="0" rIns="72000" bIns="0">
            <a:spAutoFit/>
          </a:bodyPr>
          <a:lstStyle/>
          <a:p>
            <a:r>
              <a:rPr lang="en-US" sz="1600" dirty="0" err="1" smtClean="0">
                <a:solidFill>
                  <a:srgbClr val="FF0000"/>
                </a:solidFill>
              </a:rPr>
              <a:t>UniRoma</a:t>
            </a:r>
            <a:endParaRPr lang="de-DE" sz="1600" dirty="0">
              <a:solidFill>
                <a:srgbClr val="FF0000"/>
              </a:solidFill>
            </a:endParaRPr>
          </a:p>
        </p:txBody>
      </p:sp>
      <p:sp>
        <p:nvSpPr>
          <p:cNvPr id="12" name="Rechteck 11"/>
          <p:cNvSpPr/>
          <p:nvPr/>
        </p:nvSpPr>
        <p:spPr>
          <a:xfrm>
            <a:off x="3945962" y="3068960"/>
            <a:ext cx="487881" cy="246221"/>
          </a:xfrm>
          <a:prstGeom prst="rect">
            <a:avLst/>
          </a:prstGeom>
          <a:solidFill>
            <a:schemeClr val="bg1"/>
          </a:solidFill>
        </p:spPr>
        <p:txBody>
          <a:bodyPr wrap="none" lIns="0" tIns="0" rIns="72000" bIns="0">
            <a:spAutoFit/>
          </a:bodyPr>
          <a:lstStyle/>
          <a:p>
            <a:r>
              <a:rPr lang="en-US" sz="1600" dirty="0" smtClean="0">
                <a:solidFill>
                  <a:srgbClr val="FF0000"/>
                </a:solidFill>
              </a:rPr>
              <a:t>MPG</a:t>
            </a:r>
            <a:endParaRPr lang="de-DE" sz="1600" dirty="0">
              <a:solidFill>
                <a:srgbClr val="FF0000"/>
              </a:solidFill>
            </a:endParaRPr>
          </a:p>
        </p:txBody>
      </p:sp>
      <p:sp>
        <p:nvSpPr>
          <p:cNvPr id="13" name="Rechteck 12"/>
          <p:cNvSpPr/>
          <p:nvPr/>
        </p:nvSpPr>
        <p:spPr>
          <a:xfrm>
            <a:off x="4245825" y="3323941"/>
            <a:ext cx="418952" cy="246221"/>
          </a:xfrm>
          <a:prstGeom prst="rect">
            <a:avLst/>
          </a:prstGeom>
          <a:solidFill>
            <a:schemeClr val="bg1"/>
          </a:solidFill>
        </p:spPr>
        <p:txBody>
          <a:bodyPr wrap="none" lIns="0" tIns="0" rIns="72000" bIns="0">
            <a:spAutoFit/>
          </a:bodyPr>
          <a:lstStyle/>
          <a:p>
            <a:r>
              <a:rPr lang="en-US" sz="1600" dirty="0" smtClean="0">
                <a:solidFill>
                  <a:srgbClr val="FF0000"/>
                </a:solidFill>
              </a:rPr>
              <a:t>FSU</a:t>
            </a:r>
            <a:endParaRPr lang="de-DE" sz="1600" dirty="0">
              <a:solidFill>
                <a:srgbClr val="FF0000"/>
              </a:solidFill>
            </a:endParaRPr>
          </a:p>
        </p:txBody>
      </p:sp>
      <p:sp>
        <p:nvSpPr>
          <p:cNvPr id="14" name="Rechteck 13"/>
          <p:cNvSpPr/>
          <p:nvPr/>
        </p:nvSpPr>
        <p:spPr>
          <a:xfrm>
            <a:off x="3377415" y="3068959"/>
            <a:ext cx="470376" cy="246221"/>
          </a:xfrm>
          <a:prstGeom prst="rect">
            <a:avLst/>
          </a:prstGeom>
          <a:solidFill>
            <a:schemeClr val="bg1"/>
          </a:solidFill>
        </p:spPr>
        <p:txBody>
          <a:bodyPr wrap="none" lIns="0" tIns="0" rIns="72000" bIns="0">
            <a:spAutoFit/>
          </a:bodyPr>
          <a:lstStyle/>
          <a:p>
            <a:r>
              <a:rPr lang="en-US" sz="1600" dirty="0" smtClean="0">
                <a:solidFill>
                  <a:srgbClr val="FF0000"/>
                </a:solidFill>
              </a:rPr>
              <a:t>FOM</a:t>
            </a:r>
            <a:endParaRPr lang="de-DE" sz="1600" dirty="0">
              <a:solidFill>
                <a:srgbClr val="FF0000"/>
              </a:solidFill>
            </a:endParaRPr>
          </a:p>
        </p:txBody>
      </p:sp>
      <p:sp>
        <p:nvSpPr>
          <p:cNvPr id="15" name="Rechteck 14"/>
          <p:cNvSpPr/>
          <p:nvPr/>
        </p:nvSpPr>
        <p:spPr>
          <a:xfrm>
            <a:off x="2627784" y="2492912"/>
            <a:ext cx="1130172" cy="246221"/>
          </a:xfrm>
          <a:prstGeom prst="rect">
            <a:avLst/>
          </a:prstGeom>
          <a:solidFill>
            <a:schemeClr val="bg1"/>
          </a:solidFill>
        </p:spPr>
        <p:txBody>
          <a:bodyPr wrap="none" lIns="0" tIns="0" rIns="72000" bIns="0">
            <a:spAutoFit/>
          </a:bodyPr>
          <a:lstStyle/>
          <a:p>
            <a:r>
              <a:rPr lang="en-US" sz="1600" dirty="0" err="1" smtClean="0">
                <a:solidFill>
                  <a:srgbClr val="FF0000"/>
                </a:solidFill>
              </a:rPr>
              <a:t>Uni</a:t>
            </a:r>
            <a:r>
              <a:rPr lang="en-US" sz="1600" dirty="0" smtClean="0">
                <a:solidFill>
                  <a:srgbClr val="FF0000"/>
                </a:solidFill>
              </a:rPr>
              <a:t> Glasgow</a:t>
            </a:r>
            <a:endParaRPr lang="de-DE" sz="1600" dirty="0">
              <a:solidFill>
                <a:srgbClr val="FF0000"/>
              </a:solidFill>
            </a:endParaRPr>
          </a:p>
        </p:txBody>
      </p:sp>
      <p:sp>
        <p:nvSpPr>
          <p:cNvPr id="17" name="Rechteck 16"/>
          <p:cNvSpPr/>
          <p:nvPr/>
        </p:nvSpPr>
        <p:spPr>
          <a:xfrm>
            <a:off x="4658717" y="5384249"/>
            <a:ext cx="954932" cy="246221"/>
          </a:xfrm>
          <a:prstGeom prst="rect">
            <a:avLst/>
          </a:prstGeom>
          <a:solidFill>
            <a:schemeClr val="bg1"/>
          </a:solidFill>
        </p:spPr>
        <p:txBody>
          <a:bodyPr wrap="none" lIns="0" tIns="0" rIns="72000" bIns="0">
            <a:spAutoFit/>
          </a:bodyPr>
          <a:lstStyle/>
          <a:p>
            <a:r>
              <a:rPr lang="en-US" sz="1600" dirty="0" err="1" smtClean="0">
                <a:solidFill>
                  <a:srgbClr val="FF0000"/>
                </a:solidFill>
              </a:rPr>
              <a:t>UniSannio</a:t>
            </a:r>
            <a:endParaRPr lang="de-DE" sz="1600" dirty="0">
              <a:solidFill>
                <a:srgbClr val="FF0000"/>
              </a:solidFill>
            </a:endParaRPr>
          </a:p>
        </p:txBody>
      </p:sp>
      <p:sp>
        <p:nvSpPr>
          <p:cNvPr id="18" name="Rechteck 17"/>
          <p:cNvSpPr/>
          <p:nvPr/>
        </p:nvSpPr>
        <p:spPr>
          <a:xfrm>
            <a:off x="2565929" y="2255695"/>
            <a:ext cx="481854" cy="246221"/>
          </a:xfrm>
          <a:prstGeom prst="rect">
            <a:avLst/>
          </a:prstGeom>
          <a:solidFill>
            <a:schemeClr val="bg1"/>
          </a:solidFill>
        </p:spPr>
        <p:txBody>
          <a:bodyPr wrap="none" lIns="0" tIns="0" rIns="72000" bIns="0">
            <a:spAutoFit/>
          </a:bodyPr>
          <a:lstStyle/>
          <a:p>
            <a:r>
              <a:rPr lang="en-US" sz="1600" dirty="0" smtClean="0">
                <a:solidFill>
                  <a:srgbClr val="FF0000"/>
                </a:solidFill>
              </a:rPr>
              <a:t>UWS</a:t>
            </a:r>
            <a:endParaRPr lang="de-DE" sz="1600" dirty="0">
              <a:solidFill>
                <a:srgbClr val="FF0000"/>
              </a:solidFill>
            </a:endParaRPr>
          </a:p>
        </p:txBody>
      </p:sp>
      <p:sp>
        <p:nvSpPr>
          <p:cNvPr id="8" name="Rechteck 7"/>
          <p:cNvSpPr/>
          <p:nvPr/>
        </p:nvSpPr>
        <p:spPr>
          <a:xfrm>
            <a:off x="748919" y="1513633"/>
            <a:ext cx="3867790" cy="369332"/>
          </a:xfrm>
          <a:prstGeom prst="rect">
            <a:avLst/>
          </a:prstGeom>
        </p:spPr>
        <p:txBody>
          <a:bodyPr wrap="none">
            <a:spAutoFit/>
          </a:bodyPr>
          <a:lstStyle/>
          <a:p>
            <a:r>
              <a:rPr lang="de-DE" b="1" dirty="0">
                <a:solidFill>
                  <a:schemeClr val="bg1"/>
                </a:solidFill>
              </a:rPr>
              <a:t>http://www.et-gw.eu/descriptionelites</a:t>
            </a:r>
          </a:p>
        </p:txBody>
      </p:sp>
    </p:spTree>
    <p:extLst>
      <p:ext uri="{BB962C8B-B14F-4D97-AF65-F5344CB8AC3E}">
        <p14:creationId xmlns:p14="http://schemas.microsoft.com/office/powerpoint/2010/main" val="2147395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177044" y="1505304"/>
            <a:ext cx="8715436" cy="5164056"/>
          </a:xfrm>
        </p:spPr>
        <p:txBody>
          <a:bodyPr>
            <a:normAutofit fontScale="70000" lnSpcReduction="20000"/>
          </a:bodyPr>
          <a:lstStyle/>
          <a:p>
            <a:r>
              <a:rPr lang="en-US" b="1" dirty="0"/>
              <a:t>WP1</a:t>
            </a:r>
            <a:r>
              <a:rPr lang="en-US" dirty="0"/>
              <a:t>, "</a:t>
            </a:r>
            <a:r>
              <a:rPr lang="en-US" i="1" dirty="0"/>
              <a:t>Cryogenics and suspensions</a:t>
            </a:r>
            <a:r>
              <a:rPr lang="en-US" dirty="0"/>
              <a:t>", </a:t>
            </a:r>
            <a:endParaRPr lang="en-US" dirty="0" smtClean="0"/>
          </a:p>
          <a:p>
            <a:pPr lvl="1">
              <a:buFont typeface="Wingdings" pitchFamily="2" charset="2"/>
              <a:buChar char="Ø"/>
            </a:pPr>
            <a:r>
              <a:rPr lang="en-US" dirty="0" smtClean="0"/>
              <a:t>Measure </a:t>
            </a:r>
            <a:r>
              <a:rPr lang="en-US" dirty="0"/>
              <a:t>of the performance of designed cryogenic suspension system in a practical interferometer from the point of </a:t>
            </a:r>
            <a:r>
              <a:rPr lang="en-US" dirty="0">
                <a:solidFill>
                  <a:srgbClr val="0070C0"/>
                </a:solidFill>
              </a:rPr>
              <a:t>seismic and vibration </a:t>
            </a:r>
            <a:r>
              <a:rPr lang="en-US" dirty="0"/>
              <a:t>isolation</a:t>
            </a:r>
          </a:p>
          <a:p>
            <a:pPr lvl="1">
              <a:buFont typeface="Wingdings" pitchFamily="2" charset="2"/>
              <a:buChar char="Ø"/>
            </a:pPr>
            <a:r>
              <a:rPr lang="en-US" dirty="0"/>
              <a:t>Design and test of auxiliary </a:t>
            </a:r>
            <a:r>
              <a:rPr lang="en-US" dirty="0">
                <a:solidFill>
                  <a:srgbClr val="0070C0"/>
                </a:solidFill>
              </a:rPr>
              <a:t>attenuation system for thermal link</a:t>
            </a:r>
          </a:p>
          <a:p>
            <a:r>
              <a:rPr lang="en-US" b="1" dirty="0"/>
              <a:t>WP2</a:t>
            </a:r>
            <a:r>
              <a:rPr lang="en-US" dirty="0"/>
              <a:t>, "</a:t>
            </a:r>
            <a:r>
              <a:rPr lang="en-US" i="1" dirty="0"/>
              <a:t>Mirror thermal noise and </a:t>
            </a:r>
            <a:r>
              <a:rPr lang="en-US" i="1" dirty="0" smtClean="0"/>
              <a:t>cryogenics</a:t>
            </a:r>
          </a:p>
          <a:p>
            <a:pPr lvl="1">
              <a:buFont typeface="Wingdings" pitchFamily="2" charset="2"/>
              <a:buChar char="Ø"/>
            </a:pPr>
            <a:r>
              <a:rPr lang="en-US" dirty="0" smtClean="0"/>
              <a:t>Investigation </a:t>
            </a:r>
            <a:r>
              <a:rPr lang="en-US" dirty="0"/>
              <a:t>of the </a:t>
            </a:r>
            <a:r>
              <a:rPr lang="en-US" dirty="0">
                <a:solidFill>
                  <a:srgbClr val="0070C0"/>
                </a:solidFill>
              </a:rPr>
              <a:t>mechanical loss in both silicon and sapphire bulk </a:t>
            </a:r>
            <a:r>
              <a:rPr lang="en-US" dirty="0"/>
              <a:t>materials;</a:t>
            </a:r>
          </a:p>
          <a:p>
            <a:pPr lvl="1">
              <a:buFont typeface="Wingdings" pitchFamily="2" charset="2"/>
              <a:buChar char="Ø"/>
            </a:pPr>
            <a:r>
              <a:rPr lang="en-US" dirty="0"/>
              <a:t>Performance of suitable </a:t>
            </a:r>
            <a:r>
              <a:rPr lang="en-US" dirty="0">
                <a:solidFill>
                  <a:srgbClr val="0070C0"/>
                </a:solidFill>
              </a:rPr>
              <a:t>optical coatings on sapphire </a:t>
            </a:r>
            <a:r>
              <a:rPr lang="en-US" dirty="0"/>
              <a:t>substrates for the development of the mirrors for LCGT and to share the complimentary expertise contained within the LCGT and ET groups (e.g. Japanese expertise in studying low temperature properties of sapphire, European expertise in studying low temperature coatings)</a:t>
            </a:r>
          </a:p>
          <a:p>
            <a:pPr lvl="1">
              <a:buFont typeface="Wingdings" pitchFamily="2" charset="2"/>
              <a:buChar char="Ø"/>
            </a:pPr>
            <a:r>
              <a:rPr lang="en-US" dirty="0"/>
              <a:t>Assessment of the properties and suitability of </a:t>
            </a:r>
            <a:r>
              <a:rPr lang="en-US" dirty="0">
                <a:solidFill>
                  <a:srgbClr val="0070C0"/>
                </a:solidFill>
              </a:rPr>
              <a:t>silicate bonding for bonding sapphire</a:t>
            </a:r>
            <a:r>
              <a:rPr lang="en-US" dirty="0"/>
              <a:t>, and comparison with the properties of bonded silicon, to develop techniques for constructing sapphire suspensions for use in LCGT and as a possible alternate suspension material for use in ET</a:t>
            </a:r>
          </a:p>
          <a:p>
            <a:pPr lvl="1">
              <a:buFont typeface="Wingdings" pitchFamily="2" charset="2"/>
              <a:buChar char="Ø"/>
            </a:pPr>
            <a:r>
              <a:rPr lang="en-US" dirty="0" err="1"/>
              <a:t>Characterisation</a:t>
            </a:r>
            <a:r>
              <a:rPr lang="en-US" dirty="0"/>
              <a:t> of the </a:t>
            </a:r>
            <a:r>
              <a:rPr lang="en-US" dirty="0">
                <a:solidFill>
                  <a:srgbClr val="0070C0"/>
                </a:solidFill>
              </a:rPr>
              <a:t>thermal and mechanical properties of suspension elements </a:t>
            </a:r>
            <a:r>
              <a:rPr lang="en-US" dirty="0"/>
              <a:t>(</a:t>
            </a:r>
            <a:r>
              <a:rPr lang="en-US" dirty="0" err="1"/>
              <a:t>fibres</a:t>
            </a:r>
            <a:r>
              <a:rPr lang="en-US" dirty="0"/>
              <a:t>, bond areas, etc.)</a:t>
            </a:r>
          </a:p>
          <a:p>
            <a:r>
              <a:rPr lang="en-US" b="1" dirty="0"/>
              <a:t>WP3</a:t>
            </a:r>
            <a:r>
              <a:rPr lang="en-US" dirty="0"/>
              <a:t>, "</a:t>
            </a:r>
            <a:r>
              <a:rPr lang="en-US" i="1" dirty="0"/>
              <a:t>Large-scale cryogenic infrastructure for LCGT and </a:t>
            </a:r>
            <a:r>
              <a:rPr lang="en-US" i="1" dirty="0" smtClean="0"/>
              <a:t>ET</a:t>
            </a:r>
            <a:r>
              <a:rPr lang="en-US" dirty="0" smtClean="0"/>
              <a:t>“</a:t>
            </a:r>
          </a:p>
          <a:p>
            <a:pPr lvl="1">
              <a:buFont typeface="Wingdings" pitchFamily="2" charset="2"/>
              <a:buChar char="Ø"/>
            </a:pPr>
            <a:r>
              <a:rPr lang="en-US" dirty="0" smtClean="0"/>
              <a:t>Specifying </a:t>
            </a:r>
            <a:r>
              <a:rPr lang="en-US" dirty="0">
                <a:solidFill>
                  <a:srgbClr val="0070C0"/>
                </a:solidFill>
              </a:rPr>
              <a:t>noise sources arising from cooling system </a:t>
            </a:r>
            <a:r>
              <a:rPr lang="en-US" dirty="0" err="1"/>
              <a:t>quantatively</a:t>
            </a:r>
            <a:r>
              <a:rPr lang="en-US" dirty="0"/>
              <a:t> and qualitatively</a:t>
            </a:r>
          </a:p>
          <a:p>
            <a:pPr lvl="1">
              <a:buFont typeface="Wingdings" pitchFamily="2" charset="2"/>
              <a:buChar char="Ø"/>
            </a:pPr>
            <a:r>
              <a:rPr lang="en-US" dirty="0"/>
              <a:t>Optimum design of </a:t>
            </a:r>
            <a:r>
              <a:rPr lang="en-US" dirty="0" err="1">
                <a:solidFill>
                  <a:srgbClr val="0070C0"/>
                </a:solidFill>
              </a:rPr>
              <a:t>raditation</a:t>
            </a:r>
            <a:r>
              <a:rPr lang="en-US" dirty="0">
                <a:solidFill>
                  <a:srgbClr val="0070C0"/>
                </a:solidFill>
              </a:rPr>
              <a:t> shield</a:t>
            </a:r>
          </a:p>
          <a:p>
            <a:pPr lvl="1">
              <a:buFont typeface="Wingdings" pitchFamily="2" charset="2"/>
              <a:buChar char="Ø"/>
            </a:pPr>
            <a:r>
              <a:rPr lang="en-US" dirty="0" smtClean="0"/>
              <a:t>Prevention </a:t>
            </a:r>
            <a:r>
              <a:rPr lang="en-US" dirty="0"/>
              <a:t>of </a:t>
            </a:r>
            <a:r>
              <a:rPr lang="en-US" dirty="0" err="1">
                <a:solidFill>
                  <a:srgbClr val="0070C0"/>
                </a:solidFill>
              </a:rPr>
              <a:t>possbile</a:t>
            </a:r>
            <a:r>
              <a:rPr lang="en-US" dirty="0">
                <a:solidFill>
                  <a:srgbClr val="0070C0"/>
                </a:solidFill>
              </a:rPr>
              <a:t> contamination of clean surface of mirrors</a:t>
            </a:r>
          </a:p>
          <a:p>
            <a:endParaRPr lang="de-DE" dirty="0"/>
          </a:p>
        </p:txBody>
      </p:sp>
      <p:grpSp>
        <p:nvGrpSpPr>
          <p:cNvPr id="4" name="Gruppieren 3"/>
          <p:cNvGrpSpPr/>
          <p:nvPr/>
        </p:nvGrpSpPr>
        <p:grpSpPr>
          <a:xfrm>
            <a:off x="827584" y="-27384"/>
            <a:ext cx="7698105" cy="1456373"/>
            <a:chOff x="827584" y="112345"/>
            <a:chExt cx="7698105" cy="1456373"/>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164" y="116632"/>
              <a:ext cx="61055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2345"/>
              <a:ext cx="1592580" cy="145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002980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00894"/>
            <a:ext cx="883920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hteck 18"/>
          <p:cNvSpPr/>
          <p:nvPr/>
        </p:nvSpPr>
        <p:spPr>
          <a:xfrm>
            <a:off x="4211960" y="4869160"/>
            <a:ext cx="354832" cy="184666"/>
          </a:xfrm>
          <a:prstGeom prst="rect">
            <a:avLst/>
          </a:prstGeom>
          <a:solidFill>
            <a:schemeClr val="bg1"/>
          </a:solidFill>
        </p:spPr>
        <p:txBody>
          <a:bodyPr wrap="none" lIns="0" tIns="0" rIns="72000" bIns="0">
            <a:spAutoFit/>
          </a:bodyPr>
          <a:lstStyle/>
          <a:p>
            <a:r>
              <a:rPr lang="en-US" sz="1200" b="1" dirty="0" smtClean="0">
                <a:solidFill>
                  <a:srgbClr val="00B050"/>
                </a:solidFill>
              </a:rPr>
              <a:t>EGO</a:t>
            </a:r>
            <a:endParaRPr lang="de-DE" sz="1200" b="1" dirty="0">
              <a:solidFill>
                <a:srgbClr val="00B050"/>
              </a:solidFill>
            </a:endParaRPr>
          </a:p>
        </p:txBody>
      </p:sp>
      <p:sp>
        <p:nvSpPr>
          <p:cNvPr id="20" name="Rechteck 19"/>
          <p:cNvSpPr/>
          <p:nvPr/>
        </p:nvSpPr>
        <p:spPr>
          <a:xfrm>
            <a:off x="4211959" y="5095899"/>
            <a:ext cx="662545" cy="184666"/>
          </a:xfrm>
          <a:prstGeom prst="rect">
            <a:avLst/>
          </a:prstGeom>
          <a:solidFill>
            <a:schemeClr val="bg1"/>
          </a:solidFill>
        </p:spPr>
        <p:txBody>
          <a:bodyPr wrap="none" lIns="0" tIns="0" rIns="72000" bIns="0">
            <a:spAutoFit/>
          </a:bodyPr>
          <a:lstStyle/>
          <a:p>
            <a:r>
              <a:rPr lang="en-US" sz="1200" b="1" dirty="0" err="1" smtClean="0">
                <a:solidFill>
                  <a:srgbClr val="00B050"/>
                </a:solidFill>
              </a:rPr>
              <a:t>UniRoma</a:t>
            </a:r>
            <a:endParaRPr lang="de-DE" sz="1200" b="1" dirty="0">
              <a:solidFill>
                <a:srgbClr val="00B050"/>
              </a:solidFill>
            </a:endParaRPr>
          </a:p>
        </p:txBody>
      </p:sp>
      <p:sp>
        <p:nvSpPr>
          <p:cNvPr id="21" name="Rechteck 20"/>
          <p:cNvSpPr/>
          <p:nvPr/>
        </p:nvSpPr>
        <p:spPr>
          <a:xfrm>
            <a:off x="3945962" y="3068960"/>
            <a:ext cx="383686" cy="184666"/>
          </a:xfrm>
          <a:prstGeom prst="rect">
            <a:avLst/>
          </a:prstGeom>
          <a:solidFill>
            <a:schemeClr val="bg1"/>
          </a:solidFill>
        </p:spPr>
        <p:txBody>
          <a:bodyPr wrap="none" lIns="0" tIns="0" rIns="72000" bIns="0">
            <a:spAutoFit/>
          </a:bodyPr>
          <a:lstStyle/>
          <a:p>
            <a:r>
              <a:rPr lang="en-US" sz="1200" b="1" dirty="0" smtClean="0">
                <a:solidFill>
                  <a:srgbClr val="002060"/>
                </a:solidFill>
              </a:rPr>
              <a:t>MPG</a:t>
            </a:r>
            <a:endParaRPr lang="de-DE" sz="1200" b="1" dirty="0">
              <a:solidFill>
                <a:srgbClr val="002060"/>
              </a:solidFill>
            </a:endParaRPr>
          </a:p>
        </p:txBody>
      </p:sp>
      <p:sp>
        <p:nvSpPr>
          <p:cNvPr id="22" name="Rechteck 21"/>
          <p:cNvSpPr/>
          <p:nvPr/>
        </p:nvSpPr>
        <p:spPr>
          <a:xfrm>
            <a:off x="4245825" y="3279873"/>
            <a:ext cx="332390" cy="184666"/>
          </a:xfrm>
          <a:prstGeom prst="rect">
            <a:avLst/>
          </a:prstGeom>
          <a:solidFill>
            <a:schemeClr val="bg1"/>
          </a:solidFill>
        </p:spPr>
        <p:txBody>
          <a:bodyPr wrap="none" lIns="0" tIns="0" rIns="72000" bIns="0">
            <a:spAutoFit/>
          </a:bodyPr>
          <a:lstStyle/>
          <a:p>
            <a:r>
              <a:rPr lang="en-US" sz="1200" b="1" dirty="0" smtClean="0">
                <a:solidFill>
                  <a:srgbClr val="002060"/>
                </a:solidFill>
              </a:rPr>
              <a:t>FSU</a:t>
            </a:r>
            <a:endParaRPr lang="de-DE" sz="1200" b="1" dirty="0">
              <a:solidFill>
                <a:srgbClr val="002060"/>
              </a:solidFill>
            </a:endParaRPr>
          </a:p>
        </p:txBody>
      </p:sp>
      <p:sp>
        <p:nvSpPr>
          <p:cNvPr id="23" name="Rechteck 22"/>
          <p:cNvSpPr/>
          <p:nvPr/>
        </p:nvSpPr>
        <p:spPr>
          <a:xfrm>
            <a:off x="3377415" y="3068959"/>
            <a:ext cx="371759" cy="184666"/>
          </a:xfrm>
          <a:prstGeom prst="rect">
            <a:avLst/>
          </a:prstGeom>
          <a:solidFill>
            <a:schemeClr val="bg1"/>
          </a:solidFill>
        </p:spPr>
        <p:txBody>
          <a:bodyPr wrap="none" lIns="0" tIns="0" rIns="72000" bIns="0">
            <a:spAutoFit/>
          </a:bodyPr>
          <a:lstStyle/>
          <a:p>
            <a:r>
              <a:rPr lang="en-US" sz="1200" b="1" dirty="0" smtClean="0">
                <a:solidFill>
                  <a:srgbClr val="002060"/>
                </a:solidFill>
              </a:rPr>
              <a:t>FOM</a:t>
            </a:r>
            <a:endParaRPr lang="de-DE" sz="1200" b="1" dirty="0">
              <a:solidFill>
                <a:srgbClr val="002060"/>
              </a:solidFill>
            </a:endParaRPr>
          </a:p>
        </p:txBody>
      </p:sp>
      <p:sp>
        <p:nvSpPr>
          <p:cNvPr id="24" name="Rechteck 23"/>
          <p:cNvSpPr/>
          <p:nvPr/>
        </p:nvSpPr>
        <p:spPr>
          <a:xfrm>
            <a:off x="2627784" y="2492912"/>
            <a:ext cx="382083" cy="184666"/>
          </a:xfrm>
          <a:prstGeom prst="rect">
            <a:avLst/>
          </a:prstGeom>
          <a:solidFill>
            <a:schemeClr val="bg1"/>
          </a:solidFill>
        </p:spPr>
        <p:txBody>
          <a:bodyPr wrap="none" lIns="0" tIns="0" rIns="72000" bIns="0">
            <a:spAutoFit/>
          </a:bodyPr>
          <a:lstStyle/>
          <a:p>
            <a:r>
              <a:rPr lang="en-US" sz="1200" b="1" dirty="0" err="1" smtClean="0">
                <a:solidFill>
                  <a:srgbClr val="002060"/>
                </a:solidFill>
              </a:rPr>
              <a:t>UGla</a:t>
            </a:r>
            <a:endParaRPr lang="de-DE" sz="1200" b="1" dirty="0">
              <a:solidFill>
                <a:srgbClr val="002060"/>
              </a:solidFill>
            </a:endParaRPr>
          </a:p>
        </p:txBody>
      </p:sp>
      <p:sp>
        <p:nvSpPr>
          <p:cNvPr id="25" name="Rechteck 24"/>
          <p:cNvSpPr/>
          <p:nvPr/>
        </p:nvSpPr>
        <p:spPr>
          <a:xfrm>
            <a:off x="4658717" y="5384249"/>
            <a:ext cx="487881" cy="184666"/>
          </a:xfrm>
          <a:prstGeom prst="rect">
            <a:avLst/>
          </a:prstGeom>
          <a:solidFill>
            <a:schemeClr val="bg1"/>
          </a:solidFill>
        </p:spPr>
        <p:txBody>
          <a:bodyPr wrap="none" lIns="0" tIns="0" rIns="72000" bIns="0">
            <a:spAutoFit/>
          </a:bodyPr>
          <a:lstStyle/>
          <a:p>
            <a:r>
              <a:rPr lang="en-US" sz="1200" b="1" dirty="0" smtClean="0">
                <a:solidFill>
                  <a:srgbClr val="00B050"/>
                </a:solidFill>
              </a:rPr>
              <a:t>Napoli</a:t>
            </a:r>
            <a:endParaRPr lang="de-DE" sz="1200" b="1" dirty="0">
              <a:solidFill>
                <a:srgbClr val="00B050"/>
              </a:solidFill>
            </a:endParaRPr>
          </a:p>
        </p:txBody>
      </p:sp>
      <p:sp>
        <p:nvSpPr>
          <p:cNvPr id="26" name="Rechteck 25"/>
          <p:cNvSpPr/>
          <p:nvPr/>
        </p:nvSpPr>
        <p:spPr>
          <a:xfrm>
            <a:off x="2565929" y="2288746"/>
            <a:ext cx="379582" cy="184666"/>
          </a:xfrm>
          <a:prstGeom prst="rect">
            <a:avLst/>
          </a:prstGeom>
          <a:solidFill>
            <a:schemeClr val="bg1"/>
          </a:solidFill>
        </p:spPr>
        <p:txBody>
          <a:bodyPr wrap="none" lIns="0" tIns="0" rIns="72000" bIns="0">
            <a:spAutoFit/>
          </a:bodyPr>
          <a:lstStyle/>
          <a:p>
            <a:r>
              <a:rPr lang="en-US" sz="1200" b="1" dirty="0" smtClean="0">
                <a:solidFill>
                  <a:srgbClr val="002060"/>
                </a:solidFill>
              </a:rPr>
              <a:t>UWS</a:t>
            </a:r>
            <a:endParaRPr lang="de-DE" sz="1200" b="1" dirty="0">
              <a:solidFill>
                <a:srgbClr val="002060"/>
              </a:solidFill>
            </a:endParaRPr>
          </a:p>
        </p:txBody>
      </p:sp>
      <p:sp>
        <p:nvSpPr>
          <p:cNvPr id="27" name="Rechteck 26"/>
          <p:cNvSpPr/>
          <p:nvPr/>
        </p:nvSpPr>
        <p:spPr>
          <a:xfrm>
            <a:off x="185460" y="985496"/>
            <a:ext cx="3735446" cy="369332"/>
          </a:xfrm>
          <a:prstGeom prst="rect">
            <a:avLst/>
          </a:prstGeom>
        </p:spPr>
        <p:txBody>
          <a:bodyPr wrap="none">
            <a:spAutoFit/>
          </a:bodyPr>
          <a:lstStyle/>
          <a:p>
            <a:r>
              <a:rPr lang="de-DE" b="1" dirty="0">
                <a:solidFill>
                  <a:srgbClr val="002060"/>
                </a:solidFill>
              </a:rPr>
              <a:t>http://www.et-gw.eu/etrddescription</a:t>
            </a:r>
          </a:p>
        </p:txBody>
      </p:sp>
      <p:sp>
        <p:nvSpPr>
          <p:cNvPr id="28" name="Titel 2"/>
          <p:cNvSpPr>
            <a:spLocks noGrp="1"/>
          </p:cNvSpPr>
          <p:nvPr>
            <p:ph type="title"/>
          </p:nvPr>
        </p:nvSpPr>
        <p:spPr>
          <a:xfrm>
            <a:off x="2627784" y="121192"/>
            <a:ext cx="6230496" cy="571504"/>
          </a:xfrm>
        </p:spPr>
        <p:txBody>
          <a:bodyPr/>
          <a:lstStyle/>
          <a:p>
            <a:r>
              <a:rPr lang="de-DE" dirty="0" smtClean="0">
                <a:solidFill>
                  <a:srgbClr val="002060"/>
                </a:solidFill>
              </a:rPr>
              <a:t>ET R&amp;D Project</a:t>
            </a:r>
            <a:endParaRPr lang="de-DE" dirty="0">
              <a:solidFill>
                <a:srgbClr val="002060"/>
              </a:solidFill>
            </a:endParaRPr>
          </a:p>
        </p:txBody>
      </p:sp>
      <p:pic>
        <p:nvPicPr>
          <p:cNvPr id="29" name="Picture 4"/>
          <p:cNvPicPr>
            <a:picLocks noChangeAspect="1" noChangeArrowheads="1"/>
          </p:cNvPicPr>
          <p:nvPr/>
        </p:nvPicPr>
        <p:blipFill>
          <a:blip r:embed="rId4" cstate="print"/>
          <a:srcRect/>
          <a:stretch>
            <a:fillRect/>
          </a:stretch>
        </p:blipFill>
        <p:spPr bwMode="auto">
          <a:xfrm>
            <a:off x="8100395" y="44624"/>
            <a:ext cx="1016000" cy="1125538"/>
          </a:xfrm>
          <a:prstGeom prst="rect">
            <a:avLst/>
          </a:prstGeom>
          <a:noFill/>
          <a:ln w="9525">
            <a:noFill/>
            <a:round/>
            <a:headEnd/>
            <a:tailEnd/>
          </a:ln>
          <a:effectLst/>
        </p:spPr>
      </p:pic>
      <p:pic>
        <p:nvPicPr>
          <p:cNvPr id="30" name="Immagine 3" descr="ET-new-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357422" cy="761468"/>
          </a:xfrm>
          <a:prstGeom prst="rect">
            <a:avLst/>
          </a:prstGeom>
        </p:spPr>
      </p:pic>
      <p:sp>
        <p:nvSpPr>
          <p:cNvPr id="31" name="Rechteck 30"/>
          <p:cNvSpPr/>
          <p:nvPr/>
        </p:nvSpPr>
        <p:spPr>
          <a:xfrm>
            <a:off x="6804248" y="1978696"/>
            <a:ext cx="609710" cy="369332"/>
          </a:xfrm>
          <a:prstGeom prst="rect">
            <a:avLst/>
          </a:prstGeom>
          <a:solidFill>
            <a:schemeClr val="bg1"/>
          </a:solidFill>
        </p:spPr>
        <p:txBody>
          <a:bodyPr wrap="none" lIns="0" tIns="0" rIns="72000" bIns="0">
            <a:spAutoFit/>
          </a:bodyPr>
          <a:lstStyle/>
          <a:p>
            <a:r>
              <a:rPr lang="en-US" sz="1200" b="1" dirty="0" smtClean="0">
                <a:solidFill>
                  <a:srgbClr val="002060"/>
                </a:solidFill>
              </a:rPr>
              <a:t>MSU</a:t>
            </a:r>
          </a:p>
          <a:p>
            <a:r>
              <a:rPr lang="en-US" sz="1200" b="1" dirty="0" smtClean="0">
                <a:solidFill>
                  <a:srgbClr val="002060"/>
                </a:solidFill>
              </a:rPr>
              <a:t>INR RAS</a:t>
            </a:r>
            <a:endParaRPr lang="de-DE" sz="1200" b="1" dirty="0">
              <a:solidFill>
                <a:srgbClr val="002060"/>
              </a:solidFill>
            </a:endParaRPr>
          </a:p>
        </p:txBody>
      </p:sp>
      <p:sp>
        <p:nvSpPr>
          <p:cNvPr id="32" name="Rechteck 31"/>
          <p:cNvSpPr/>
          <p:nvPr/>
        </p:nvSpPr>
        <p:spPr>
          <a:xfrm>
            <a:off x="3214403" y="4472328"/>
            <a:ext cx="354832" cy="184666"/>
          </a:xfrm>
          <a:prstGeom prst="rect">
            <a:avLst/>
          </a:prstGeom>
          <a:solidFill>
            <a:schemeClr val="bg1"/>
          </a:solidFill>
        </p:spPr>
        <p:txBody>
          <a:bodyPr wrap="none" lIns="0" tIns="0" rIns="72000" bIns="0">
            <a:spAutoFit/>
          </a:bodyPr>
          <a:lstStyle/>
          <a:p>
            <a:r>
              <a:rPr lang="en-US" sz="1200" b="1" dirty="0" smtClean="0">
                <a:solidFill>
                  <a:srgbClr val="00B050"/>
                </a:solidFill>
              </a:rPr>
              <a:t>LMA</a:t>
            </a:r>
            <a:endParaRPr lang="de-DE" sz="1200" b="1" dirty="0">
              <a:solidFill>
                <a:srgbClr val="00B050"/>
              </a:solidFill>
            </a:endParaRPr>
          </a:p>
        </p:txBody>
      </p:sp>
      <p:sp>
        <p:nvSpPr>
          <p:cNvPr id="33" name="Rechteck 32"/>
          <p:cNvSpPr/>
          <p:nvPr/>
        </p:nvSpPr>
        <p:spPr>
          <a:xfrm>
            <a:off x="3353555" y="4840172"/>
            <a:ext cx="659787" cy="184666"/>
          </a:xfrm>
          <a:prstGeom prst="rect">
            <a:avLst/>
          </a:prstGeom>
          <a:solidFill>
            <a:schemeClr val="bg1"/>
          </a:solidFill>
        </p:spPr>
        <p:txBody>
          <a:bodyPr wrap="none" lIns="0" tIns="0" rIns="72000" bIns="0">
            <a:spAutoFit/>
          </a:bodyPr>
          <a:lstStyle/>
          <a:p>
            <a:r>
              <a:rPr lang="en-US" sz="1200" b="1" dirty="0" smtClean="0">
                <a:solidFill>
                  <a:srgbClr val="00B050"/>
                </a:solidFill>
              </a:rPr>
              <a:t>ARTEMIS</a:t>
            </a:r>
            <a:endParaRPr lang="de-DE" sz="1200" b="1" dirty="0">
              <a:solidFill>
                <a:srgbClr val="00B050"/>
              </a:solidFill>
            </a:endParaRPr>
          </a:p>
        </p:txBody>
      </p:sp>
      <p:sp>
        <p:nvSpPr>
          <p:cNvPr id="34" name="Rechteck 33"/>
          <p:cNvSpPr/>
          <p:nvPr/>
        </p:nvSpPr>
        <p:spPr>
          <a:xfrm>
            <a:off x="5220072" y="3156144"/>
            <a:ext cx="401704" cy="553998"/>
          </a:xfrm>
          <a:prstGeom prst="rect">
            <a:avLst/>
          </a:prstGeom>
          <a:solidFill>
            <a:schemeClr val="bg1"/>
          </a:solidFill>
        </p:spPr>
        <p:txBody>
          <a:bodyPr wrap="none" lIns="0" tIns="0" rIns="72000" bIns="0">
            <a:spAutoFit/>
          </a:bodyPr>
          <a:lstStyle/>
          <a:p>
            <a:r>
              <a:rPr lang="en-US" sz="1200" b="1" dirty="0" smtClean="0">
                <a:solidFill>
                  <a:srgbClr val="002060"/>
                </a:solidFill>
              </a:rPr>
              <a:t>UW</a:t>
            </a:r>
          </a:p>
          <a:p>
            <a:r>
              <a:rPr lang="en-US" sz="1200" b="1" dirty="0" smtClean="0">
                <a:solidFill>
                  <a:srgbClr val="002060"/>
                </a:solidFill>
              </a:rPr>
              <a:t>WUT</a:t>
            </a:r>
          </a:p>
          <a:p>
            <a:r>
              <a:rPr lang="en-US" sz="1200" b="1" dirty="0" err="1" smtClean="0">
                <a:solidFill>
                  <a:srgbClr val="002060"/>
                </a:solidFill>
              </a:rPr>
              <a:t>PAoS</a:t>
            </a:r>
            <a:endParaRPr lang="de-DE" sz="1200" b="1" dirty="0">
              <a:solidFill>
                <a:srgbClr val="002060"/>
              </a:solidFill>
            </a:endParaRPr>
          </a:p>
        </p:txBody>
      </p:sp>
      <p:sp>
        <p:nvSpPr>
          <p:cNvPr id="35" name="Rechteck 34"/>
          <p:cNvSpPr/>
          <p:nvPr/>
        </p:nvSpPr>
        <p:spPr>
          <a:xfrm>
            <a:off x="2499464" y="2753034"/>
            <a:ext cx="455821" cy="184666"/>
          </a:xfrm>
          <a:prstGeom prst="rect">
            <a:avLst/>
          </a:prstGeom>
          <a:solidFill>
            <a:schemeClr val="bg1"/>
          </a:solidFill>
        </p:spPr>
        <p:txBody>
          <a:bodyPr wrap="none" lIns="0" tIns="0" rIns="72000" bIns="0">
            <a:spAutoFit/>
          </a:bodyPr>
          <a:lstStyle/>
          <a:p>
            <a:r>
              <a:rPr lang="en-US" sz="1200" b="1" dirty="0" err="1" smtClean="0">
                <a:solidFill>
                  <a:srgbClr val="002060"/>
                </a:solidFill>
              </a:rPr>
              <a:t>Bham</a:t>
            </a:r>
            <a:endParaRPr lang="de-DE" sz="1200" b="1" dirty="0">
              <a:solidFill>
                <a:srgbClr val="002060"/>
              </a:solidFill>
            </a:endParaRPr>
          </a:p>
        </p:txBody>
      </p:sp>
      <p:sp>
        <p:nvSpPr>
          <p:cNvPr id="36" name="Rechteck 35"/>
          <p:cNvSpPr/>
          <p:nvPr/>
        </p:nvSpPr>
        <p:spPr>
          <a:xfrm>
            <a:off x="2412536" y="3068960"/>
            <a:ext cx="508592" cy="184666"/>
          </a:xfrm>
          <a:prstGeom prst="rect">
            <a:avLst/>
          </a:prstGeom>
          <a:solidFill>
            <a:schemeClr val="bg1"/>
          </a:solidFill>
        </p:spPr>
        <p:txBody>
          <a:bodyPr wrap="none" lIns="0" tIns="0" rIns="72000" bIns="0">
            <a:spAutoFit/>
          </a:bodyPr>
          <a:lstStyle/>
          <a:p>
            <a:r>
              <a:rPr lang="en-US" sz="1200" b="1" dirty="0" smtClean="0">
                <a:solidFill>
                  <a:srgbClr val="002060"/>
                </a:solidFill>
              </a:rPr>
              <a:t>Cardiff</a:t>
            </a:r>
            <a:endParaRPr lang="de-DE" sz="1200" b="1" dirty="0">
              <a:solidFill>
                <a:srgbClr val="002060"/>
              </a:solidFill>
            </a:endParaRPr>
          </a:p>
        </p:txBody>
      </p:sp>
      <p:sp>
        <p:nvSpPr>
          <p:cNvPr id="37" name="Rechteck 36"/>
          <p:cNvSpPr/>
          <p:nvPr/>
        </p:nvSpPr>
        <p:spPr>
          <a:xfrm>
            <a:off x="4592730" y="3284984"/>
            <a:ext cx="548796" cy="184666"/>
          </a:xfrm>
          <a:prstGeom prst="rect">
            <a:avLst/>
          </a:prstGeom>
          <a:solidFill>
            <a:schemeClr val="bg1"/>
          </a:solidFill>
        </p:spPr>
        <p:txBody>
          <a:bodyPr wrap="none" lIns="0" tIns="0" rIns="72000" bIns="0">
            <a:spAutoFit/>
          </a:bodyPr>
          <a:lstStyle/>
          <a:p>
            <a:r>
              <a:rPr lang="en-US" sz="1200" b="1" dirty="0" err="1" smtClean="0">
                <a:solidFill>
                  <a:srgbClr val="002060"/>
                </a:solidFill>
              </a:rPr>
              <a:t>Zielona</a:t>
            </a:r>
            <a:endParaRPr lang="de-DE" sz="1200" b="1" dirty="0">
              <a:solidFill>
                <a:srgbClr val="002060"/>
              </a:solidFill>
            </a:endParaRPr>
          </a:p>
        </p:txBody>
      </p:sp>
      <p:sp>
        <p:nvSpPr>
          <p:cNvPr id="38" name="Rechteck 37"/>
          <p:cNvSpPr/>
          <p:nvPr/>
        </p:nvSpPr>
        <p:spPr>
          <a:xfrm>
            <a:off x="5403900" y="2937700"/>
            <a:ext cx="628240" cy="184666"/>
          </a:xfrm>
          <a:prstGeom prst="rect">
            <a:avLst/>
          </a:prstGeom>
          <a:solidFill>
            <a:schemeClr val="bg1"/>
          </a:solidFill>
        </p:spPr>
        <p:txBody>
          <a:bodyPr wrap="none" lIns="0" tIns="0" rIns="72000" bIns="0">
            <a:spAutoFit/>
          </a:bodyPr>
          <a:lstStyle/>
          <a:p>
            <a:r>
              <a:rPr lang="en-US" sz="1200" b="1" dirty="0" err="1" smtClean="0">
                <a:solidFill>
                  <a:srgbClr val="002060"/>
                </a:solidFill>
              </a:rPr>
              <a:t>Bialistok</a:t>
            </a:r>
            <a:endParaRPr lang="de-DE" sz="1200" b="1" dirty="0">
              <a:solidFill>
                <a:srgbClr val="002060"/>
              </a:solidFill>
            </a:endParaRPr>
          </a:p>
        </p:txBody>
      </p:sp>
      <p:sp>
        <p:nvSpPr>
          <p:cNvPr id="40" name="Rechteck 39"/>
          <p:cNvSpPr/>
          <p:nvPr/>
        </p:nvSpPr>
        <p:spPr>
          <a:xfrm>
            <a:off x="8172400" y="3887720"/>
            <a:ext cx="561620" cy="184666"/>
          </a:xfrm>
          <a:prstGeom prst="rect">
            <a:avLst/>
          </a:prstGeom>
          <a:solidFill>
            <a:schemeClr val="bg1"/>
          </a:solidFill>
        </p:spPr>
        <p:txBody>
          <a:bodyPr wrap="none" lIns="0" tIns="0" rIns="72000" bIns="0">
            <a:spAutoFit/>
          </a:bodyPr>
          <a:lstStyle/>
          <a:p>
            <a:r>
              <a:rPr lang="en-US" sz="1200" b="1" dirty="0" err="1" smtClean="0">
                <a:solidFill>
                  <a:srgbClr val="00B050"/>
                </a:solidFill>
              </a:rPr>
              <a:t>Baksan</a:t>
            </a:r>
            <a:endParaRPr lang="de-DE" sz="1200" b="1" dirty="0">
              <a:solidFill>
                <a:srgbClr val="00B050"/>
              </a:solidFill>
            </a:endParaRPr>
          </a:p>
        </p:txBody>
      </p:sp>
      <p:sp>
        <p:nvSpPr>
          <p:cNvPr id="41" name="Rechteck 40"/>
          <p:cNvSpPr/>
          <p:nvPr/>
        </p:nvSpPr>
        <p:spPr>
          <a:xfrm>
            <a:off x="4087994" y="4674624"/>
            <a:ext cx="705890" cy="184666"/>
          </a:xfrm>
          <a:prstGeom prst="rect">
            <a:avLst/>
          </a:prstGeom>
          <a:solidFill>
            <a:schemeClr val="bg1"/>
          </a:solidFill>
        </p:spPr>
        <p:txBody>
          <a:bodyPr wrap="none" lIns="0" tIns="0" rIns="72000" bIns="0">
            <a:spAutoFit/>
          </a:bodyPr>
          <a:lstStyle/>
          <a:p>
            <a:r>
              <a:rPr lang="en-US" sz="1200" b="1" dirty="0" smtClean="0">
                <a:solidFill>
                  <a:srgbClr val="00B050"/>
                </a:solidFill>
              </a:rPr>
              <a:t>INFN Pisa</a:t>
            </a:r>
            <a:endParaRPr lang="de-DE" sz="1200" b="1" dirty="0">
              <a:solidFill>
                <a:srgbClr val="00B050"/>
              </a:solidFill>
            </a:endParaRPr>
          </a:p>
        </p:txBody>
      </p:sp>
      <p:sp>
        <p:nvSpPr>
          <p:cNvPr id="42" name="Rechteck 41"/>
          <p:cNvSpPr/>
          <p:nvPr/>
        </p:nvSpPr>
        <p:spPr>
          <a:xfrm>
            <a:off x="5361884" y="4072386"/>
            <a:ext cx="382083" cy="184666"/>
          </a:xfrm>
          <a:prstGeom prst="rect">
            <a:avLst/>
          </a:prstGeom>
          <a:solidFill>
            <a:schemeClr val="bg1"/>
          </a:solidFill>
        </p:spPr>
        <p:txBody>
          <a:bodyPr wrap="none" lIns="0" tIns="0" rIns="72000" bIns="0">
            <a:spAutoFit/>
          </a:bodyPr>
          <a:lstStyle/>
          <a:p>
            <a:r>
              <a:rPr lang="en-US" sz="1200" b="1" dirty="0" smtClean="0">
                <a:solidFill>
                  <a:srgbClr val="00B050"/>
                </a:solidFill>
              </a:rPr>
              <a:t>KFKI</a:t>
            </a:r>
            <a:endParaRPr lang="de-DE" sz="1200" b="1" dirty="0">
              <a:solidFill>
                <a:srgbClr val="00B050"/>
              </a:solidFill>
            </a:endParaRPr>
          </a:p>
        </p:txBody>
      </p:sp>
      <p:graphicFrame>
        <p:nvGraphicFramePr>
          <p:cNvPr id="43" name="Tabelle 42"/>
          <p:cNvGraphicFramePr>
            <a:graphicFrameLocks noGrp="1"/>
          </p:cNvGraphicFramePr>
          <p:nvPr>
            <p:extLst>
              <p:ext uri="{D42A27DB-BD31-4B8C-83A1-F6EECF244321}">
                <p14:modId xmlns:p14="http://schemas.microsoft.com/office/powerpoint/2010/main" val="2062411560"/>
              </p:ext>
            </p:extLst>
          </p:nvPr>
        </p:nvGraphicFramePr>
        <p:xfrm>
          <a:off x="304800" y="1554163"/>
          <a:ext cx="1368152" cy="1800578"/>
        </p:xfrm>
        <a:graphic>
          <a:graphicData uri="http://schemas.openxmlformats.org/drawingml/2006/table">
            <a:tbl>
              <a:tblPr>
                <a:tableStyleId>{3C2FFA5D-87B4-456A-9821-1D502468CF0F}</a:tableStyleId>
              </a:tblPr>
              <a:tblGrid>
                <a:gridCol w="1368152"/>
              </a:tblGrid>
              <a:tr h="218653">
                <a:tc>
                  <a:txBody>
                    <a:bodyPr/>
                    <a:lstStyle/>
                    <a:p>
                      <a:pPr algn="l"/>
                      <a:r>
                        <a:rPr lang="de-DE" sz="1200" b="1" dirty="0"/>
                        <a:t> </a:t>
                      </a:r>
                      <a:r>
                        <a:rPr lang="de-DE" sz="1200" b="1" dirty="0" smtClean="0"/>
                        <a:t>Germany</a:t>
                      </a:r>
                      <a:endParaRPr lang="de-DE" sz="1200" b="1" dirty="0"/>
                    </a:p>
                  </a:txBody>
                  <a:tcPr marL="11756" marR="11756" marT="5878" marB="5878"/>
                </a:tc>
              </a:tr>
              <a:tr h="212791">
                <a:tc>
                  <a:txBody>
                    <a:bodyPr/>
                    <a:lstStyle/>
                    <a:p>
                      <a:pPr algn="l"/>
                      <a:r>
                        <a:rPr lang="de-DE" sz="1200" b="1" dirty="0"/>
                        <a:t> </a:t>
                      </a:r>
                      <a:r>
                        <a:rPr lang="de-DE" sz="1200" b="1" dirty="0" err="1" smtClean="0"/>
                        <a:t>Netherlands</a:t>
                      </a:r>
                      <a:endParaRPr lang="de-DE" sz="1200" b="1" dirty="0"/>
                    </a:p>
                  </a:txBody>
                  <a:tcPr marL="11756" marR="11756" marT="5878" marB="5878"/>
                </a:tc>
              </a:tr>
              <a:tr h="216024">
                <a:tc>
                  <a:txBody>
                    <a:bodyPr/>
                    <a:lstStyle/>
                    <a:p>
                      <a:pPr algn="l"/>
                      <a:r>
                        <a:rPr lang="de-DE" sz="1200" b="1" dirty="0"/>
                        <a:t> </a:t>
                      </a:r>
                      <a:r>
                        <a:rPr lang="de-DE" sz="1200" b="1" dirty="0" err="1"/>
                        <a:t>Russia</a:t>
                      </a:r>
                      <a:endParaRPr lang="de-DE" sz="1200" b="1" dirty="0"/>
                    </a:p>
                  </a:txBody>
                  <a:tcPr marL="11756" marR="11756" marT="5878" marB="5878"/>
                </a:tc>
              </a:tr>
              <a:tr h="216024">
                <a:tc>
                  <a:txBody>
                    <a:bodyPr/>
                    <a:lstStyle/>
                    <a:p>
                      <a:pPr algn="l"/>
                      <a:r>
                        <a:rPr lang="de-DE" sz="1200" b="1" dirty="0"/>
                        <a:t> </a:t>
                      </a:r>
                      <a:r>
                        <a:rPr lang="de-DE" sz="1200" b="1" dirty="0" err="1"/>
                        <a:t>Poland</a:t>
                      </a:r>
                      <a:endParaRPr lang="de-DE" sz="1200" b="1" dirty="0"/>
                    </a:p>
                  </a:txBody>
                  <a:tcPr marL="11756" marR="11756" marT="5878" marB="5878"/>
                </a:tc>
              </a:tr>
              <a:tr h="216024">
                <a:tc>
                  <a:txBody>
                    <a:bodyPr/>
                    <a:lstStyle/>
                    <a:p>
                      <a:pPr algn="l"/>
                      <a:r>
                        <a:rPr lang="de-DE" sz="1200" b="1" dirty="0"/>
                        <a:t> United </a:t>
                      </a:r>
                      <a:r>
                        <a:rPr lang="de-DE" sz="1200" b="1" dirty="0" err="1" smtClean="0"/>
                        <a:t>Kingdom</a:t>
                      </a:r>
                      <a:endParaRPr lang="de-DE" sz="1200" b="1" dirty="0"/>
                    </a:p>
                  </a:txBody>
                  <a:tcPr marL="11756" marR="11756" marT="5878" marB="5878"/>
                </a:tc>
              </a:tr>
              <a:tr h="216024">
                <a:tc>
                  <a:txBody>
                    <a:bodyPr/>
                    <a:lstStyle/>
                    <a:p>
                      <a:r>
                        <a:rPr lang="de-DE" sz="1200" b="1" dirty="0"/>
                        <a:t> </a:t>
                      </a:r>
                      <a:r>
                        <a:rPr lang="de-DE" sz="1200" b="1" dirty="0" err="1"/>
                        <a:t>Italy</a:t>
                      </a:r>
                      <a:r>
                        <a:rPr lang="de-DE" sz="1200" b="1" dirty="0"/>
                        <a:t> </a:t>
                      </a:r>
                    </a:p>
                  </a:txBody>
                  <a:tcPr marL="20857" marR="20857" marT="10428" marB="10428"/>
                </a:tc>
              </a:tr>
              <a:tr h="246412">
                <a:tc>
                  <a:txBody>
                    <a:bodyPr/>
                    <a:lstStyle/>
                    <a:p>
                      <a:r>
                        <a:rPr lang="de-DE" sz="1200" b="1" dirty="0" smtClean="0"/>
                        <a:t> France</a:t>
                      </a:r>
                      <a:endParaRPr lang="de-DE" sz="1200" b="1" dirty="0"/>
                    </a:p>
                  </a:txBody>
                  <a:tcPr marL="20857" marR="20857" marT="10428" marB="10428"/>
                </a:tc>
              </a:tr>
              <a:tr h="258626">
                <a:tc>
                  <a:txBody>
                    <a:bodyPr/>
                    <a:lstStyle/>
                    <a:p>
                      <a:r>
                        <a:rPr lang="de-DE" sz="1200" b="1" dirty="0"/>
                        <a:t> </a:t>
                      </a:r>
                      <a:r>
                        <a:rPr lang="de-DE" sz="1200" b="1" dirty="0" err="1"/>
                        <a:t>Hungary</a:t>
                      </a:r>
                      <a:endParaRPr lang="de-DE" sz="1200" b="1" dirty="0"/>
                    </a:p>
                  </a:txBody>
                  <a:tcPr marL="20857" marR="20857" marT="10428" marB="10428"/>
                </a:tc>
              </a:tr>
            </a:tbl>
          </a:graphicData>
        </a:graphic>
      </p:graphicFrame>
    </p:spTree>
    <p:extLst>
      <p:ext uri="{BB962C8B-B14F-4D97-AF65-F5344CB8AC3E}">
        <p14:creationId xmlns:p14="http://schemas.microsoft.com/office/powerpoint/2010/main" val="8184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142844" y="908720"/>
            <a:ext cx="8715436" cy="5740120"/>
          </a:xfrm>
        </p:spPr>
        <p:txBody>
          <a:bodyPr>
            <a:normAutofit fontScale="70000" lnSpcReduction="20000"/>
          </a:bodyPr>
          <a:lstStyle/>
          <a:p>
            <a:pPr marL="0" indent="0">
              <a:buNone/>
            </a:pPr>
            <a:r>
              <a:rPr lang="en-US" sz="3400" b="1" dirty="0" smtClean="0"/>
              <a:t>Working Projects</a:t>
            </a:r>
          </a:p>
          <a:p>
            <a:r>
              <a:rPr lang="en-US" b="1" dirty="0" smtClean="0"/>
              <a:t>WP1</a:t>
            </a:r>
            <a:r>
              <a:rPr lang="en-US" dirty="0"/>
              <a:t>, "</a:t>
            </a:r>
            <a:r>
              <a:rPr lang="en-US" i="1" dirty="0"/>
              <a:t>ET’s scientific potential</a:t>
            </a:r>
            <a:r>
              <a:rPr lang="en-US" dirty="0" smtClean="0"/>
              <a:t>"</a:t>
            </a:r>
            <a:endParaRPr lang="en-US" dirty="0"/>
          </a:p>
          <a:p>
            <a:pPr lvl="1">
              <a:buFont typeface="Wingdings" pitchFamily="2" charset="2"/>
              <a:buChar char="Ø"/>
            </a:pPr>
            <a:r>
              <a:rPr lang="en-US" dirty="0" smtClean="0"/>
              <a:t>Mock </a:t>
            </a:r>
            <a:r>
              <a:rPr lang="en-US" dirty="0"/>
              <a:t>ET data and science challenges of increasing complexity</a:t>
            </a:r>
          </a:p>
          <a:p>
            <a:pPr lvl="1">
              <a:buFont typeface="Wingdings" pitchFamily="2" charset="2"/>
              <a:buChar char="Ø"/>
            </a:pPr>
            <a:r>
              <a:rPr lang="en-US" dirty="0"/>
              <a:t>Explore how well astrophysical models of GW sources could be tested with ET</a:t>
            </a:r>
          </a:p>
          <a:p>
            <a:pPr lvl="1">
              <a:buFont typeface="Wingdings" pitchFamily="2" charset="2"/>
              <a:buChar char="Ø"/>
            </a:pPr>
            <a:r>
              <a:rPr lang="en-US" dirty="0"/>
              <a:t>Investigate possible strong field tests of GR with ET</a:t>
            </a:r>
          </a:p>
          <a:p>
            <a:pPr lvl="1">
              <a:buFont typeface="Wingdings" pitchFamily="2" charset="2"/>
              <a:buChar char="Ø"/>
            </a:pPr>
            <a:r>
              <a:rPr lang="en-US" dirty="0"/>
              <a:t>Probe ET’s potential for understanding the geometry and dynamics of the Universe</a:t>
            </a:r>
          </a:p>
          <a:p>
            <a:r>
              <a:rPr lang="en-US" b="1" dirty="0"/>
              <a:t>WP2</a:t>
            </a:r>
            <a:r>
              <a:rPr lang="en-US" dirty="0"/>
              <a:t>, "</a:t>
            </a:r>
            <a:r>
              <a:rPr lang="en-US" i="1" dirty="0"/>
              <a:t>Long term seismic and GGN studies of selected </a:t>
            </a:r>
            <a:r>
              <a:rPr lang="en-US" i="1" dirty="0" smtClean="0"/>
              <a:t>sites</a:t>
            </a:r>
            <a:r>
              <a:rPr lang="en-US" dirty="0" smtClean="0"/>
              <a:t>“</a:t>
            </a:r>
          </a:p>
          <a:p>
            <a:pPr lvl="1">
              <a:buFont typeface="Wingdings" pitchFamily="2" charset="2"/>
              <a:buChar char="Ø"/>
            </a:pPr>
            <a:r>
              <a:rPr lang="en-US" dirty="0" smtClean="0"/>
              <a:t>Studies </a:t>
            </a:r>
            <a:r>
              <a:rPr lang="en-US" dirty="0"/>
              <a:t>at candidate sites</a:t>
            </a:r>
          </a:p>
          <a:p>
            <a:pPr lvl="1">
              <a:buFont typeface="Wingdings" pitchFamily="2" charset="2"/>
              <a:buChar char="Ø"/>
            </a:pPr>
            <a:r>
              <a:rPr lang="en-US" dirty="0"/>
              <a:t>Sensor and network development</a:t>
            </a:r>
          </a:p>
          <a:p>
            <a:pPr lvl="1">
              <a:buFont typeface="Wingdings" pitchFamily="2" charset="2"/>
              <a:buChar char="Ø"/>
            </a:pPr>
            <a:r>
              <a:rPr lang="en-US" dirty="0"/>
              <a:t>Modeling of seismic and GGN noise</a:t>
            </a:r>
          </a:p>
          <a:p>
            <a:r>
              <a:rPr lang="en-US" b="1" dirty="0"/>
              <a:t>WP3</a:t>
            </a:r>
            <a:r>
              <a:rPr lang="en-US" dirty="0"/>
              <a:t>, "</a:t>
            </a:r>
            <a:r>
              <a:rPr lang="en-US" i="1" dirty="0"/>
              <a:t>Optical properties of silicon at cryogenic temperatures</a:t>
            </a:r>
            <a:r>
              <a:rPr lang="en-US" dirty="0" smtClean="0"/>
              <a:t>" </a:t>
            </a:r>
            <a:endParaRPr lang="en-US" dirty="0"/>
          </a:p>
          <a:p>
            <a:pPr lvl="1">
              <a:buFont typeface="Wingdings" pitchFamily="2" charset="2"/>
              <a:buChar char="Ø"/>
            </a:pPr>
            <a:r>
              <a:rPr lang="en-US" dirty="0"/>
              <a:t>Stress induced birefringence of silicon-based optic</a:t>
            </a:r>
          </a:p>
          <a:p>
            <a:pPr lvl="1">
              <a:buFont typeface="Wingdings" pitchFamily="2" charset="2"/>
              <a:buChar char="Ø"/>
            </a:pPr>
            <a:r>
              <a:rPr lang="en-US" dirty="0"/>
              <a:t>Homogeneity of optical properties within larger </a:t>
            </a:r>
            <a:r>
              <a:rPr lang="en-US" dirty="0" smtClean="0"/>
              <a:t>samples</a:t>
            </a:r>
          </a:p>
          <a:p>
            <a:pPr lvl="1">
              <a:buFont typeface="Wingdings" pitchFamily="2" charset="2"/>
              <a:buChar char="Ø"/>
            </a:pPr>
            <a:r>
              <a:rPr lang="en-US" dirty="0" smtClean="0"/>
              <a:t>Investigation </a:t>
            </a:r>
            <a:r>
              <a:rPr lang="en-US" dirty="0"/>
              <a:t>of Whispering Gallery Mode Oscillators made of silicon to probe absorption and scattering</a:t>
            </a:r>
          </a:p>
          <a:p>
            <a:r>
              <a:rPr lang="en-US" b="1" dirty="0"/>
              <a:t>WP4</a:t>
            </a:r>
            <a:r>
              <a:rPr lang="en-US" dirty="0"/>
              <a:t>, "</a:t>
            </a:r>
            <a:r>
              <a:rPr lang="en-US" i="1" dirty="0"/>
              <a:t>ET Control </a:t>
            </a:r>
            <a:r>
              <a:rPr lang="en-US" i="1" dirty="0" smtClean="0"/>
              <a:t>systems</a:t>
            </a:r>
            <a:r>
              <a:rPr lang="en-US" dirty="0" smtClean="0"/>
              <a:t>“</a:t>
            </a:r>
          </a:p>
          <a:p>
            <a:pPr lvl="1">
              <a:buFont typeface="Wingdings" pitchFamily="2" charset="2"/>
              <a:buChar char="Ø"/>
            </a:pPr>
            <a:r>
              <a:rPr lang="en-US" dirty="0" smtClean="0"/>
              <a:t>Mitigation </a:t>
            </a:r>
            <a:r>
              <a:rPr lang="en-US" dirty="0"/>
              <a:t>scheme for radiation pressure effects for the ET-HF interferometer.</a:t>
            </a:r>
          </a:p>
          <a:p>
            <a:pPr lvl="1">
              <a:buFont typeface="Wingdings" pitchFamily="2" charset="2"/>
              <a:buChar char="Ø"/>
            </a:pPr>
            <a:r>
              <a:rPr lang="en-US" dirty="0"/>
              <a:t>Control scheme for the injection of frequency dependent squeezed light.</a:t>
            </a:r>
          </a:p>
          <a:p>
            <a:pPr lvl="1">
              <a:buFont typeface="Wingdings" pitchFamily="2" charset="2"/>
              <a:buChar char="Ø"/>
            </a:pPr>
            <a:r>
              <a:rPr lang="en-US" dirty="0"/>
              <a:t>Low-frequency control scheme for the ET-LF interferometer.</a:t>
            </a:r>
          </a:p>
          <a:p>
            <a:pPr lvl="1">
              <a:buFont typeface="Wingdings" pitchFamily="2" charset="2"/>
              <a:buChar char="Ø"/>
            </a:pPr>
            <a:r>
              <a:rPr lang="en-US" dirty="0"/>
              <a:t>Mitigation scheme for correlated noise in co-located interferometers.</a:t>
            </a:r>
          </a:p>
          <a:p>
            <a:pPr lvl="1">
              <a:buFont typeface="Wingdings" pitchFamily="2" charset="2"/>
              <a:buChar char="Ø"/>
            </a:pPr>
            <a:r>
              <a:rPr lang="en-US" dirty="0"/>
              <a:t>Contamination of potential null stream signals by technical noises.</a:t>
            </a:r>
          </a:p>
          <a:p>
            <a:endParaRPr lang="de-DE" dirty="0"/>
          </a:p>
        </p:txBody>
      </p:sp>
      <p:pic>
        <p:nvPicPr>
          <p:cNvPr id="4" name="Immagine 3" descr="ET-new-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57422" cy="761468"/>
          </a:xfrm>
          <a:prstGeom prst="rect">
            <a:avLst/>
          </a:prstGeom>
        </p:spPr>
      </p:pic>
      <p:sp>
        <p:nvSpPr>
          <p:cNvPr id="5" name="Titel 2"/>
          <p:cNvSpPr txBox="1">
            <a:spLocks/>
          </p:cNvSpPr>
          <p:nvPr/>
        </p:nvSpPr>
        <p:spPr>
          <a:xfrm>
            <a:off x="2627784" y="121192"/>
            <a:ext cx="6230496" cy="571504"/>
          </a:xfrm>
          <a:prstGeom prst="rect">
            <a:avLst/>
          </a:prstGeom>
        </p:spPr>
        <p:txBody>
          <a:bodyPr vert="horz" anchor="ctr">
            <a:noAutofit/>
          </a:bodyPr>
          <a:lstStyle>
            <a:lvl1pPr algn="l" rtl="0" eaLnBrk="1" latinLnBrk="0" hangingPunct="1">
              <a:spcBef>
                <a:spcPct val="0"/>
              </a:spcBef>
              <a:buNone/>
              <a:defRPr kumimoji="0" sz="3200" b="0" i="0" kern="1200" cap="all" baseline="0">
                <a:solidFill>
                  <a:srgbClr val="073C8D"/>
                </a:solidFill>
                <a:effectLst>
                  <a:reflection blurRad="12700" stA="48000" endA="300" endPos="55000" dir="5400000" sy="-90000" algn="bl" rotWithShape="0"/>
                </a:effectLst>
                <a:latin typeface="Gill Sans"/>
                <a:ea typeface="+mj-ea"/>
                <a:cs typeface="Gill Sans"/>
              </a:defRPr>
            </a:lvl1pPr>
          </a:lstStyle>
          <a:p>
            <a:r>
              <a:rPr lang="de-DE" smtClean="0"/>
              <a:t>ET R&amp;D Project</a:t>
            </a:r>
            <a:endParaRPr lang="de-DE" dirty="0"/>
          </a:p>
        </p:txBody>
      </p:sp>
      <p:pic>
        <p:nvPicPr>
          <p:cNvPr id="6" name="Picture 4"/>
          <p:cNvPicPr>
            <a:picLocks noChangeAspect="1" noChangeArrowheads="1"/>
          </p:cNvPicPr>
          <p:nvPr/>
        </p:nvPicPr>
        <p:blipFill>
          <a:blip r:embed="rId3" cstate="print"/>
          <a:srcRect/>
          <a:stretch>
            <a:fillRect/>
          </a:stretch>
        </p:blipFill>
        <p:spPr bwMode="auto">
          <a:xfrm>
            <a:off x="8100395" y="44624"/>
            <a:ext cx="1016000" cy="1125538"/>
          </a:xfrm>
          <a:prstGeom prst="rect">
            <a:avLst/>
          </a:prstGeom>
          <a:noFill/>
          <a:ln w="9525">
            <a:noFill/>
            <a:round/>
            <a:headEnd/>
            <a:tailEnd/>
          </a:ln>
          <a:effectLst/>
        </p:spPr>
      </p:pic>
    </p:spTree>
    <p:extLst>
      <p:ext uri="{BB962C8B-B14F-4D97-AF65-F5344CB8AC3E}">
        <p14:creationId xmlns:p14="http://schemas.microsoft.com/office/powerpoint/2010/main" val="383837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61457" y="256656"/>
            <a:ext cx="7326463" cy="838200"/>
          </a:xfrm>
        </p:spPr>
        <p:txBody>
          <a:bodyPr>
            <a:normAutofit fontScale="90000"/>
          </a:bodyPr>
          <a:lstStyle/>
          <a:p>
            <a:r>
              <a:rPr lang="de-DE" dirty="0" smtClean="0"/>
              <a:t>Noise </a:t>
            </a:r>
            <a:r>
              <a:rPr lang="de-DE" dirty="0" err="1" smtClean="0"/>
              <a:t>sources</a:t>
            </a:r>
            <a:r>
              <a:rPr lang="de-DE" dirty="0" smtClean="0"/>
              <a:t> </a:t>
            </a:r>
            <a:r>
              <a:rPr lang="de-DE" dirty="0" err="1" smtClean="0"/>
              <a:t>limiting</a:t>
            </a:r>
            <a:r>
              <a:rPr lang="de-DE" dirty="0" smtClean="0"/>
              <a:t> </a:t>
            </a:r>
            <a:r>
              <a:rPr lang="de-DE" dirty="0" err="1" smtClean="0"/>
              <a:t>advanced</a:t>
            </a:r>
            <a:r>
              <a:rPr lang="de-DE" dirty="0" smtClean="0"/>
              <a:t> </a:t>
            </a:r>
            <a:r>
              <a:rPr lang="de-DE" dirty="0" err="1" smtClean="0"/>
              <a:t>detectors</a:t>
            </a:r>
            <a:r>
              <a:rPr lang="de-DE" dirty="0" smtClean="0"/>
              <a:t> (</a:t>
            </a:r>
            <a:r>
              <a:rPr lang="de-DE" sz="2700" dirty="0" err="1" smtClean="0"/>
              <a:t>example</a:t>
            </a:r>
            <a:r>
              <a:rPr lang="de-DE" sz="2700" dirty="0" smtClean="0"/>
              <a:t> </a:t>
            </a:r>
            <a:r>
              <a:rPr lang="de-DE" sz="2700" dirty="0" err="1" smtClean="0"/>
              <a:t>aLIGO</a:t>
            </a:r>
            <a:r>
              <a:rPr lang="de-DE" sz="2700" dirty="0" smtClean="0"/>
              <a:t>, </a:t>
            </a:r>
            <a:r>
              <a:rPr lang="de-DE" sz="2700" dirty="0" err="1" smtClean="0"/>
              <a:t>broadband</a:t>
            </a:r>
            <a:r>
              <a:rPr lang="de-DE" dirty="0" smtClean="0"/>
              <a:t>)</a:t>
            </a:r>
            <a:endParaRPr lang="de-DE" dirty="0"/>
          </a:p>
        </p:txBody>
      </p:sp>
      <p:sp>
        <p:nvSpPr>
          <p:cNvPr id="7" name="object 8"/>
          <p:cNvSpPr/>
          <p:nvPr/>
        </p:nvSpPr>
        <p:spPr>
          <a:xfrm>
            <a:off x="334251" y="1324635"/>
            <a:ext cx="7766143" cy="5128701"/>
          </a:xfrm>
          <a:prstGeom prst="rect">
            <a:avLst/>
          </a:prstGeom>
          <a:blipFill>
            <a:blip r:embed="rId2" cstate="print"/>
            <a:stretch>
              <a:fillRect/>
            </a:stretch>
          </a:blipFill>
        </p:spPr>
        <p:txBody>
          <a:bodyPr wrap="square" lIns="0" tIns="0" rIns="0" bIns="0" rtlCol="0">
            <a:spAutoFit/>
          </a:bodyPr>
          <a:lstStyle/>
          <a:p>
            <a:endParaRPr/>
          </a:p>
        </p:txBody>
      </p:sp>
      <p:sp>
        <p:nvSpPr>
          <p:cNvPr id="8" name="object 9"/>
          <p:cNvSpPr/>
          <p:nvPr/>
        </p:nvSpPr>
        <p:spPr>
          <a:xfrm>
            <a:off x="395713" y="1383697"/>
            <a:ext cx="7561426" cy="4922605"/>
          </a:xfrm>
          <a:custGeom>
            <a:avLst/>
            <a:gdLst/>
            <a:ahLst/>
            <a:cxnLst/>
            <a:rect l="l" t="t" r="r" b="b"/>
            <a:pathLst>
              <a:path w="5345823" h="3714076">
                <a:moveTo>
                  <a:pt x="0" y="3714076"/>
                </a:moveTo>
                <a:lnTo>
                  <a:pt x="5345823" y="3714076"/>
                </a:lnTo>
                <a:lnTo>
                  <a:pt x="5345823" y="0"/>
                </a:lnTo>
                <a:lnTo>
                  <a:pt x="0" y="0"/>
                </a:lnTo>
                <a:lnTo>
                  <a:pt x="0" y="3714076"/>
                </a:lnTo>
                <a:close/>
              </a:path>
            </a:pathLst>
          </a:custGeom>
          <a:solidFill>
            <a:srgbClr val="FFFFFF"/>
          </a:solidFill>
        </p:spPr>
        <p:txBody>
          <a:bodyPr wrap="square" lIns="0" tIns="0" rIns="0" bIns="0" rtlCol="0">
            <a:spAutoFit/>
          </a:bodyPr>
          <a:lstStyle/>
          <a:p>
            <a:endParaRPr/>
          </a:p>
        </p:txBody>
      </p:sp>
      <p:sp>
        <p:nvSpPr>
          <p:cNvPr id="9" name="object 10"/>
          <p:cNvSpPr/>
          <p:nvPr/>
        </p:nvSpPr>
        <p:spPr>
          <a:xfrm>
            <a:off x="1300987" y="1859348"/>
            <a:ext cx="6508851" cy="3905689"/>
          </a:xfrm>
          <a:custGeom>
            <a:avLst/>
            <a:gdLst/>
            <a:ahLst/>
            <a:cxnLst/>
            <a:rect l="l" t="t" r="r" b="b"/>
            <a:pathLst>
              <a:path w="4601667" h="2946819">
                <a:moveTo>
                  <a:pt x="0" y="2946819"/>
                </a:moveTo>
                <a:lnTo>
                  <a:pt x="4601667" y="2946819"/>
                </a:lnTo>
                <a:lnTo>
                  <a:pt x="4601667" y="0"/>
                </a:lnTo>
                <a:lnTo>
                  <a:pt x="0" y="0"/>
                </a:lnTo>
                <a:lnTo>
                  <a:pt x="0" y="2946819"/>
                </a:lnTo>
                <a:close/>
              </a:path>
            </a:pathLst>
          </a:custGeom>
          <a:solidFill>
            <a:srgbClr val="FFFFFF"/>
          </a:solidFill>
        </p:spPr>
        <p:txBody>
          <a:bodyPr wrap="square" lIns="0" tIns="0" rIns="0" bIns="0" rtlCol="0">
            <a:spAutoFit/>
          </a:bodyPr>
          <a:lstStyle/>
          <a:p>
            <a:endParaRPr/>
          </a:p>
        </p:txBody>
      </p:sp>
      <p:sp>
        <p:nvSpPr>
          <p:cNvPr id="10" name="object 11"/>
          <p:cNvSpPr/>
          <p:nvPr/>
        </p:nvSpPr>
        <p:spPr>
          <a:xfrm>
            <a:off x="1300980" y="1859355"/>
            <a:ext cx="6508851" cy="3905683"/>
          </a:xfrm>
          <a:custGeom>
            <a:avLst/>
            <a:gdLst/>
            <a:ahLst/>
            <a:cxnLst/>
            <a:rect l="l" t="t" r="r" b="b"/>
            <a:pathLst>
              <a:path w="4601667" h="2946814">
                <a:moveTo>
                  <a:pt x="0" y="2946814"/>
                </a:moveTo>
                <a:lnTo>
                  <a:pt x="0" y="0"/>
                </a:lnTo>
                <a:lnTo>
                  <a:pt x="4601667" y="0"/>
                </a:lnTo>
                <a:lnTo>
                  <a:pt x="4601667" y="2946814"/>
                </a:lnTo>
                <a:lnTo>
                  <a:pt x="0" y="2946814"/>
                </a:lnTo>
              </a:path>
            </a:pathLst>
          </a:custGeom>
          <a:ln w="4640">
            <a:solidFill>
              <a:srgbClr val="FFFFFF"/>
            </a:solidFill>
          </a:ln>
        </p:spPr>
        <p:txBody>
          <a:bodyPr wrap="square" lIns="0" tIns="0" rIns="0" bIns="0" rtlCol="0">
            <a:spAutoFit/>
          </a:bodyPr>
          <a:lstStyle/>
          <a:p>
            <a:endParaRPr/>
          </a:p>
        </p:txBody>
      </p:sp>
      <p:sp>
        <p:nvSpPr>
          <p:cNvPr id="11" name="object 12"/>
          <p:cNvSpPr/>
          <p:nvPr/>
        </p:nvSpPr>
        <p:spPr>
          <a:xfrm>
            <a:off x="1953836" y="1860377"/>
            <a:ext cx="0" cy="3904662"/>
          </a:xfrm>
          <a:custGeom>
            <a:avLst/>
            <a:gdLst/>
            <a:ahLst/>
            <a:cxnLst/>
            <a:rect l="l" t="t" r="r" b="b"/>
            <a:pathLst>
              <a:path h="2946044">
                <a:moveTo>
                  <a:pt x="0" y="0"/>
                </a:moveTo>
                <a:lnTo>
                  <a:pt x="0" y="2946044"/>
                </a:lnTo>
              </a:path>
            </a:pathLst>
          </a:custGeom>
          <a:ln w="4638">
            <a:solidFill>
              <a:srgbClr val="000000"/>
            </a:solidFill>
          </a:ln>
        </p:spPr>
        <p:txBody>
          <a:bodyPr wrap="square" lIns="0" tIns="0" rIns="0" bIns="0" rtlCol="0">
            <a:spAutoFit/>
          </a:bodyPr>
          <a:lstStyle/>
          <a:p>
            <a:endParaRPr/>
          </a:p>
        </p:txBody>
      </p:sp>
      <p:sp>
        <p:nvSpPr>
          <p:cNvPr id="12" name="object 13"/>
          <p:cNvSpPr/>
          <p:nvPr/>
        </p:nvSpPr>
        <p:spPr>
          <a:xfrm>
            <a:off x="1953836" y="1860377"/>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spAutoFit/>
          </a:bodyPr>
          <a:lstStyle/>
          <a:p>
            <a:endParaRPr/>
          </a:p>
        </p:txBody>
      </p:sp>
      <p:sp>
        <p:nvSpPr>
          <p:cNvPr id="13" name="object 14"/>
          <p:cNvSpPr/>
          <p:nvPr/>
        </p:nvSpPr>
        <p:spPr>
          <a:xfrm>
            <a:off x="4123449" y="1860377"/>
            <a:ext cx="0" cy="3904662"/>
          </a:xfrm>
          <a:custGeom>
            <a:avLst/>
            <a:gdLst/>
            <a:ahLst/>
            <a:cxnLst/>
            <a:rect l="l" t="t" r="r" b="b"/>
            <a:pathLst>
              <a:path h="2946044">
                <a:moveTo>
                  <a:pt x="0" y="0"/>
                </a:moveTo>
                <a:lnTo>
                  <a:pt x="0" y="2946044"/>
                </a:lnTo>
              </a:path>
            </a:pathLst>
          </a:custGeom>
          <a:ln w="4639">
            <a:solidFill>
              <a:srgbClr val="000000"/>
            </a:solidFill>
          </a:ln>
        </p:spPr>
        <p:txBody>
          <a:bodyPr wrap="square" lIns="0" tIns="0" rIns="0" bIns="0" rtlCol="0">
            <a:spAutoFit/>
          </a:bodyPr>
          <a:lstStyle/>
          <a:p>
            <a:endParaRPr/>
          </a:p>
        </p:txBody>
      </p:sp>
      <p:sp>
        <p:nvSpPr>
          <p:cNvPr id="14" name="object 15"/>
          <p:cNvSpPr/>
          <p:nvPr/>
        </p:nvSpPr>
        <p:spPr>
          <a:xfrm>
            <a:off x="4123449" y="1860377"/>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spAutoFit/>
          </a:bodyPr>
          <a:lstStyle/>
          <a:p>
            <a:endParaRPr/>
          </a:p>
        </p:txBody>
      </p:sp>
      <p:sp>
        <p:nvSpPr>
          <p:cNvPr id="16" name="object 17"/>
          <p:cNvSpPr/>
          <p:nvPr/>
        </p:nvSpPr>
        <p:spPr>
          <a:xfrm>
            <a:off x="6293060" y="3607166"/>
            <a:ext cx="0" cy="2157873"/>
          </a:xfrm>
          <a:custGeom>
            <a:avLst/>
            <a:gdLst/>
            <a:ahLst/>
            <a:cxnLst/>
            <a:rect l="l" t="t" r="r" b="b"/>
            <a:pathLst>
              <a:path h="1628102">
                <a:moveTo>
                  <a:pt x="0" y="0"/>
                </a:moveTo>
                <a:lnTo>
                  <a:pt x="0" y="1628102"/>
                </a:lnTo>
              </a:path>
            </a:pathLst>
          </a:custGeom>
          <a:ln w="4639">
            <a:solidFill>
              <a:srgbClr val="000000"/>
            </a:solidFill>
          </a:ln>
        </p:spPr>
        <p:txBody>
          <a:bodyPr wrap="square" lIns="0" tIns="0" rIns="0" bIns="0" rtlCol="0">
            <a:spAutoFit/>
          </a:bodyPr>
          <a:lstStyle/>
          <a:p>
            <a:endParaRPr/>
          </a:p>
        </p:txBody>
      </p:sp>
      <p:sp>
        <p:nvSpPr>
          <p:cNvPr id="18" name="object 19"/>
          <p:cNvSpPr/>
          <p:nvPr/>
        </p:nvSpPr>
        <p:spPr>
          <a:xfrm>
            <a:off x="1300980" y="5184822"/>
            <a:ext cx="6508851" cy="0"/>
          </a:xfrm>
          <a:custGeom>
            <a:avLst/>
            <a:gdLst/>
            <a:ahLst/>
            <a:cxnLst/>
            <a:rect l="l" t="t" r="r" b="b"/>
            <a:pathLst>
              <a:path w="4601667">
                <a:moveTo>
                  <a:pt x="0" y="0"/>
                </a:moveTo>
                <a:lnTo>
                  <a:pt x="4601667" y="0"/>
                </a:lnTo>
              </a:path>
            </a:pathLst>
          </a:custGeom>
          <a:ln w="4640">
            <a:solidFill>
              <a:srgbClr val="000000"/>
            </a:solidFill>
          </a:ln>
        </p:spPr>
        <p:txBody>
          <a:bodyPr wrap="square" lIns="0" tIns="0" rIns="0" bIns="0" rtlCol="0">
            <a:spAutoFit/>
          </a:bodyPr>
          <a:lstStyle/>
          <a:p>
            <a:endParaRPr/>
          </a:p>
        </p:txBody>
      </p:sp>
      <p:sp>
        <p:nvSpPr>
          <p:cNvPr id="19" name="object 20"/>
          <p:cNvSpPr/>
          <p:nvPr/>
        </p:nvSpPr>
        <p:spPr>
          <a:xfrm>
            <a:off x="7809831" y="518482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spAutoFit/>
          </a:bodyPr>
          <a:lstStyle/>
          <a:p>
            <a:endParaRPr/>
          </a:p>
        </p:txBody>
      </p:sp>
      <p:sp>
        <p:nvSpPr>
          <p:cNvPr id="20" name="object 21"/>
          <p:cNvSpPr/>
          <p:nvPr/>
        </p:nvSpPr>
        <p:spPr>
          <a:xfrm>
            <a:off x="1300980" y="4076678"/>
            <a:ext cx="6508851" cy="0"/>
          </a:xfrm>
          <a:custGeom>
            <a:avLst/>
            <a:gdLst/>
            <a:ahLst/>
            <a:cxnLst/>
            <a:rect l="l" t="t" r="r" b="b"/>
            <a:pathLst>
              <a:path w="4601667">
                <a:moveTo>
                  <a:pt x="0" y="0"/>
                </a:moveTo>
                <a:lnTo>
                  <a:pt x="4601667" y="0"/>
                </a:lnTo>
              </a:path>
            </a:pathLst>
          </a:custGeom>
          <a:ln w="4640">
            <a:solidFill>
              <a:srgbClr val="000000"/>
            </a:solidFill>
          </a:ln>
        </p:spPr>
        <p:txBody>
          <a:bodyPr wrap="square" lIns="0" tIns="0" rIns="0" bIns="0" rtlCol="0">
            <a:spAutoFit/>
          </a:bodyPr>
          <a:lstStyle/>
          <a:p>
            <a:endParaRPr/>
          </a:p>
        </p:txBody>
      </p:sp>
      <p:sp>
        <p:nvSpPr>
          <p:cNvPr id="21" name="object 22"/>
          <p:cNvSpPr/>
          <p:nvPr/>
        </p:nvSpPr>
        <p:spPr>
          <a:xfrm>
            <a:off x="7809831" y="4076678"/>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spAutoFit/>
          </a:bodyPr>
          <a:lstStyle/>
          <a:p>
            <a:endParaRPr/>
          </a:p>
        </p:txBody>
      </p:sp>
      <p:sp>
        <p:nvSpPr>
          <p:cNvPr id="23" name="object 24"/>
          <p:cNvSpPr/>
          <p:nvPr/>
        </p:nvSpPr>
        <p:spPr>
          <a:xfrm>
            <a:off x="1300980" y="2968522"/>
            <a:ext cx="3776059" cy="0"/>
          </a:xfrm>
          <a:custGeom>
            <a:avLst/>
            <a:gdLst/>
            <a:ahLst/>
            <a:cxnLst/>
            <a:rect l="l" t="t" r="r" b="b"/>
            <a:pathLst>
              <a:path w="2669621">
                <a:moveTo>
                  <a:pt x="0" y="0"/>
                </a:moveTo>
                <a:lnTo>
                  <a:pt x="2669621" y="0"/>
                </a:lnTo>
              </a:path>
            </a:pathLst>
          </a:custGeom>
          <a:ln w="4640">
            <a:solidFill>
              <a:srgbClr val="000000"/>
            </a:solidFill>
          </a:ln>
        </p:spPr>
        <p:txBody>
          <a:bodyPr wrap="square" lIns="0" tIns="0" rIns="0" bIns="0" rtlCol="0">
            <a:spAutoFit/>
          </a:bodyPr>
          <a:lstStyle/>
          <a:p>
            <a:endParaRPr/>
          </a:p>
        </p:txBody>
      </p:sp>
      <p:sp>
        <p:nvSpPr>
          <p:cNvPr id="25" name="object 26"/>
          <p:cNvSpPr/>
          <p:nvPr/>
        </p:nvSpPr>
        <p:spPr>
          <a:xfrm>
            <a:off x="1300980" y="5765040"/>
            <a:ext cx="6508851" cy="0"/>
          </a:xfrm>
          <a:custGeom>
            <a:avLst/>
            <a:gdLst/>
            <a:ahLst/>
            <a:cxnLst/>
            <a:rect l="l" t="t" r="r" b="b"/>
            <a:pathLst>
              <a:path w="4601667">
                <a:moveTo>
                  <a:pt x="0" y="0"/>
                </a:moveTo>
                <a:lnTo>
                  <a:pt x="4601667" y="0"/>
                </a:lnTo>
              </a:path>
            </a:pathLst>
          </a:custGeom>
          <a:ln w="4640">
            <a:solidFill>
              <a:srgbClr val="000000"/>
            </a:solidFill>
          </a:ln>
        </p:spPr>
        <p:txBody>
          <a:bodyPr wrap="square" lIns="0" tIns="0" rIns="0" bIns="0" rtlCol="0">
            <a:spAutoFit/>
          </a:bodyPr>
          <a:lstStyle/>
          <a:p>
            <a:endParaRPr/>
          </a:p>
        </p:txBody>
      </p:sp>
      <p:sp>
        <p:nvSpPr>
          <p:cNvPr id="26" name="object 27"/>
          <p:cNvSpPr/>
          <p:nvPr/>
        </p:nvSpPr>
        <p:spPr>
          <a:xfrm>
            <a:off x="1300980" y="1859867"/>
            <a:ext cx="6508851" cy="0"/>
          </a:xfrm>
          <a:custGeom>
            <a:avLst/>
            <a:gdLst/>
            <a:ahLst/>
            <a:cxnLst/>
            <a:rect l="l" t="t" r="r" b="b"/>
            <a:pathLst>
              <a:path w="4601667">
                <a:moveTo>
                  <a:pt x="0" y="0"/>
                </a:moveTo>
                <a:lnTo>
                  <a:pt x="4601667" y="0"/>
                </a:lnTo>
              </a:path>
            </a:pathLst>
          </a:custGeom>
          <a:ln w="5411">
            <a:solidFill>
              <a:srgbClr val="000000"/>
            </a:solidFill>
          </a:ln>
        </p:spPr>
        <p:txBody>
          <a:bodyPr wrap="square" lIns="0" tIns="0" rIns="0" bIns="0" rtlCol="0">
            <a:spAutoFit/>
          </a:bodyPr>
          <a:lstStyle/>
          <a:p>
            <a:endParaRPr/>
          </a:p>
        </p:txBody>
      </p:sp>
      <p:sp>
        <p:nvSpPr>
          <p:cNvPr id="27" name="object 28"/>
          <p:cNvSpPr/>
          <p:nvPr/>
        </p:nvSpPr>
        <p:spPr>
          <a:xfrm>
            <a:off x="1300980" y="1859355"/>
            <a:ext cx="0" cy="3905684"/>
          </a:xfrm>
          <a:custGeom>
            <a:avLst/>
            <a:gdLst/>
            <a:ahLst/>
            <a:cxnLst/>
            <a:rect l="l" t="t" r="r" b="b"/>
            <a:pathLst>
              <a:path h="2946815">
                <a:moveTo>
                  <a:pt x="0" y="0"/>
                </a:moveTo>
                <a:lnTo>
                  <a:pt x="0" y="2946815"/>
                </a:lnTo>
              </a:path>
            </a:pathLst>
          </a:custGeom>
          <a:ln w="4638">
            <a:solidFill>
              <a:srgbClr val="000000"/>
            </a:solidFill>
          </a:ln>
        </p:spPr>
        <p:txBody>
          <a:bodyPr wrap="square" lIns="0" tIns="0" rIns="0" bIns="0" rtlCol="0">
            <a:spAutoFit/>
          </a:bodyPr>
          <a:lstStyle/>
          <a:p>
            <a:endParaRPr/>
          </a:p>
        </p:txBody>
      </p:sp>
      <p:sp>
        <p:nvSpPr>
          <p:cNvPr id="28" name="object 29"/>
          <p:cNvSpPr/>
          <p:nvPr/>
        </p:nvSpPr>
        <p:spPr>
          <a:xfrm>
            <a:off x="7809831" y="1859355"/>
            <a:ext cx="0" cy="3905684"/>
          </a:xfrm>
          <a:custGeom>
            <a:avLst/>
            <a:gdLst/>
            <a:ahLst/>
            <a:cxnLst/>
            <a:rect l="l" t="t" r="r" b="b"/>
            <a:pathLst>
              <a:path h="2946815">
                <a:moveTo>
                  <a:pt x="0" y="0"/>
                </a:moveTo>
                <a:lnTo>
                  <a:pt x="0" y="2946815"/>
                </a:lnTo>
              </a:path>
            </a:pathLst>
          </a:custGeom>
          <a:ln w="4638">
            <a:solidFill>
              <a:srgbClr val="000000"/>
            </a:solidFill>
          </a:ln>
        </p:spPr>
        <p:txBody>
          <a:bodyPr wrap="square" lIns="0" tIns="0" rIns="0" bIns="0" rtlCol="0">
            <a:spAutoFit/>
          </a:bodyPr>
          <a:lstStyle/>
          <a:p>
            <a:endParaRPr/>
          </a:p>
        </p:txBody>
      </p:sp>
      <p:sp>
        <p:nvSpPr>
          <p:cNvPr id="29" name="object 30"/>
          <p:cNvSpPr/>
          <p:nvPr/>
        </p:nvSpPr>
        <p:spPr>
          <a:xfrm>
            <a:off x="1953836"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0" name="object 31"/>
          <p:cNvSpPr/>
          <p:nvPr/>
        </p:nvSpPr>
        <p:spPr>
          <a:xfrm>
            <a:off x="1854314"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31" name="object 32"/>
          <p:cNvSpPr/>
          <p:nvPr/>
        </p:nvSpPr>
        <p:spPr>
          <a:xfrm>
            <a:off x="1854314"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2" name="object 33"/>
          <p:cNvSpPr/>
          <p:nvPr/>
        </p:nvSpPr>
        <p:spPr>
          <a:xfrm>
            <a:off x="1742771"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33" name="object 34"/>
          <p:cNvSpPr/>
          <p:nvPr/>
        </p:nvSpPr>
        <p:spPr>
          <a:xfrm>
            <a:off x="1742771"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4" name="object 35"/>
          <p:cNvSpPr/>
          <p:nvPr/>
        </p:nvSpPr>
        <p:spPr>
          <a:xfrm>
            <a:off x="1617016"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35" name="object 36"/>
          <p:cNvSpPr/>
          <p:nvPr/>
        </p:nvSpPr>
        <p:spPr>
          <a:xfrm>
            <a:off x="1617016"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6" name="object 37"/>
          <p:cNvSpPr/>
          <p:nvPr/>
        </p:nvSpPr>
        <p:spPr>
          <a:xfrm>
            <a:off x="1472667"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37" name="object 38"/>
          <p:cNvSpPr/>
          <p:nvPr/>
        </p:nvSpPr>
        <p:spPr>
          <a:xfrm>
            <a:off x="1472667"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8" name="object 39"/>
          <p:cNvSpPr/>
          <p:nvPr/>
        </p:nvSpPr>
        <p:spPr>
          <a:xfrm>
            <a:off x="1300980"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39" name="object 40"/>
          <p:cNvSpPr txBox="1"/>
          <p:nvPr/>
        </p:nvSpPr>
        <p:spPr>
          <a:xfrm>
            <a:off x="1780579" y="5858498"/>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40" name="object 41"/>
          <p:cNvSpPr txBox="1"/>
          <p:nvPr/>
        </p:nvSpPr>
        <p:spPr>
          <a:xfrm>
            <a:off x="2013505" y="5799736"/>
            <a:ext cx="114069"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1</a:t>
            </a:r>
            <a:endParaRPr sz="900">
              <a:latin typeface="Arial"/>
              <a:cs typeface="Arial"/>
            </a:endParaRPr>
          </a:p>
        </p:txBody>
      </p:sp>
      <p:sp>
        <p:nvSpPr>
          <p:cNvPr id="41" name="object 42"/>
          <p:cNvSpPr/>
          <p:nvPr/>
        </p:nvSpPr>
        <p:spPr>
          <a:xfrm>
            <a:off x="2606689"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42" name="object 43"/>
          <p:cNvSpPr/>
          <p:nvPr/>
        </p:nvSpPr>
        <p:spPr>
          <a:xfrm>
            <a:off x="2606689"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43" name="object 44"/>
          <p:cNvSpPr/>
          <p:nvPr/>
        </p:nvSpPr>
        <p:spPr>
          <a:xfrm>
            <a:off x="2988336"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44" name="object 45"/>
          <p:cNvSpPr/>
          <p:nvPr/>
        </p:nvSpPr>
        <p:spPr>
          <a:xfrm>
            <a:off x="2988336"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45" name="object 46"/>
          <p:cNvSpPr/>
          <p:nvPr/>
        </p:nvSpPr>
        <p:spPr>
          <a:xfrm>
            <a:off x="3259543"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46" name="object 47"/>
          <p:cNvSpPr/>
          <p:nvPr/>
        </p:nvSpPr>
        <p:spPr>
          <a:xfrm>
            <a:off x="3259543"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47" name="object 48"/>
          <p:cNvSpPr/>
          <p:nvPr/>
        </p:nvSpPr>
        <p:spPr>
          <a:xfrm>
            <a:off x="3470596"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48" name="object 49"/>
          <p:cNvSpPr/>
          <p:nvPr/>
        </p:nvSpPr>
        <p:spPr>
          <a:xfrm>
            <a:off x="3470596"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49" name="object 50"/>
          <p:cNvSpPr/>
          <p:nvPr/>
        </p:nvSpPr>
        <p:spPr>
          <a:xfrm>
            <a:off x="3642278"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50" name="object 51"/>
          <p:cNvSpPr/>
          <p:nvPr/>
        </p:nvSpPr>
        <p:spPr>
          <a:xfrm>
            <a:off x="3642278"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1" name="object 52"/>
          <p:cNvSpPr/>
          <p:nvPr/>
        </p:nvSpPr>
        <p:spPr>
          <a:xfrm>
            <a:off x="3786629"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52" name="object 53"/>
          <p:cNvSpPr/>
          <p:nvPr/>
        </p:nvSpPr>
        <p:spPr>
          <a:xfrm>
            <a:off x="3786629"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3" name="object 54"/>
          <p:cNvSpPr/>
          <p:nvPr/>
        </p:nvSpPr>
        <p:spPr>
          <a:xfrm>
            <a:off x="3912395"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54" name="object 55"/>
          <p:cNvSpPr/>
          <p:nvPr/>
        </p:nvSpPr>
        <p:spPr>
          <a:xfrm>
            <a:off x="3912395"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5" name="object 56"/>
          <p:cNvSpPr/>
          <p:nvPr/>
        </p:nvSpPr>
        <p:spPr>
          <a:xfrm>
            <a:off x="4023938"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56" name="object 57"/>
          <p:cNvSpPr/>
          <p:nvPr/>
        </p:nvSpPr>
        <p:spPr>
          <a:xfrm>
            <a:off x="4023938"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7" name="object 58"/>
          <p:cNvSpPr/>
          <p:nvPr/>
        </p:nvSpPr>
        <p:spPr>
          <a:xfrm>
            <a:off x="4123449" y="186037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58" name="object 59"/>
          <p:cNvSpPr txBox="1"/>
          <p:nvPr/>
        </p:nvSpPr>
        <p:spPr>
          <a:xfrm>
            <a:off x="3950205" y="5858498"/>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59" name="object 60"/>
          <p:cNvSpPr txBox="1"/>
          <p:nvPr/>
        </p:nvSpPr>
        <p:spPr>
          <a:xfrm>
            <a:off x="4183132" y="5799736"/>
            <a:ext cx="114069"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2</a:t>
            </a:r>
            <a:endParaRPr sz="900">
              <a:latin typeface="Arial"/>
              <a:cs typeface="Arial"/>
            </a:endParaRPr>
          </a:p>
        </p:txBody>
      </p:sp>
      <p:sp>
        <p:nvSpPr>
          <p:cNvPr id="60" name="object 61"/>
          <p:cNvSpPr/>
          <p:nvPr/>
        </p:nvSpPr>
        <p:spPr>
          <a:xfrm>
            <a:off x="4776302" y="1860377"/>
            <a:ext cx="0" cy="3904662"/>
          </a:xfrm>
          <a:custGeom>
            <a:avLst/>
            <a:gdLst/>
            <a:ahLst/>
            <a:cxnLst/>
            <a:rect l="l" t="t" r="r" b="b"/>
            <a:pathLst>
              <a:path h="2946044">
                <a:moveTo>
                  <a:pt x="0" y="2946044"/>
                </a:moveTo>
                <a:lnTo>
                  <a:pt x="0" y="0"/>
                </a:lnTo>
              </a:path>
            </a:pathLst>
          </a:custGeom>
          <a:ln w="4638">
            <a:solidFill>
              <a:srgbClr val="000000"/>
            </a:solidFill>
            <a:prstDash val="lgDash"/>
          </a:ln>
        </p:spPr>
        <p:txBody>
          <a:bodyPr wrap="square" lIns="0" tIns="0" rIns="0" bIns="0" rtlCol="0">
            <a:spAutoFit/>
          </a:bodyPr>
          <a:lstStyle/>
          <a:p>
            <a:endParaRPr/>
          </a:p>
        </p:txBody>
      </p:sp>
      <p:sp>
        <p:nvSpPr>
          <p:cNvPr id="63" name="object 64"/>
          <p:cNvSpPr/>
          <p:nvPr/>
        </p:nvSpPr>
        <p:spPr>
          <a:xfrm>
            <a:off x="5157949"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66" name="object 67"/>
          <p:cNvSpPr/>
          <p:nvPr/>
        </p:nvSpPr>
        <p:spPr>
          <a:xfrm>
            <a:off x="5429155"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69" name="object 70"/>
          <p:cNvSpPr/>
          <p:nvPr/>
        </p:nvSpPr>
        <p:spPr>
          <a:xfrm>
            <a:off x="5640207"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72" name="object 73"/>
          <p:cNvSpPr/>
          <p:nvPr/>
        </p:nvSpPr>
        <p:spPr>
          <a:xfrm>
            <a:off x="5811902"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75" name="object 76"/>
          <p:cNvSpPr/>
          <p:nvPr/>
        </p:nvSpPr>
        <p:spPr>
          <a:xfrm>
            <a:off x="5956254"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78" name="object 79"/>
          <p:cNvSpPr/>
          <p:nvPr/>
        </p:nvSpPr>
        <p:spPr>
          <a:xfrm>
            <a:off x="6082008"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81" name="object 82"/>
          <p:cNvSpPr/>
          <p:nvPr/>
        </p:nvSpPr>
        <p:spPr>
          <a:xfrm>
            <a:off x="6193552"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84" name="object 85"/>
          <p:cNvSpPr txBox="1"/>
          <p:nvPr/>
        </p:nvSpPr>
        <p:spPr>
          <a:xfrm>
            <a:off x="6119816" y="5858498"/>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85" name="object 86"/>
          <p:cNvSpPr txBox="1"/>
          <p:nvPr/>
        </p:nvSpPr>
        <p:spPr>
          <a:xfrm>
            <a:off x="6352745" y="5799736"/>
            <a:ext cx="114069"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3</a:t>
            </a:r>
            <a:endParaRPr sz="900">
              <a:latin typeface="Arial"/>
              <a:cs typeface="Arial"/>
            </a:endParaRPr>
          </a:p>
        </p:txBody>
      </p:sp>
      <p:sp>
        <p:nvSpPr>
          <p:cNvPr id="87" name="object 88"/>
          <p:cNvSpPr/>
          <p:nvPr/>
        </p:nvSpPr>
        <p:spPr>
          <a:xfrm>
            <a:off x="6945915"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90" name="object 91"/>
          <p:cNvSpPr/>
          <p:nvPr/>
        </p:nvSpPr>
        <p:spPr>
          <a:xfrm>
            <a:off x="7327574"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93" name="object 94"/>
          <p:cNvSpPr/>
          <p:nvPr/>
        </p:nvSpPr>
        <p:spPr>
          <a:xfrm>
            <a:off x="7598766" y="3607166"/>
            <a:ext cx="0" cy="2157873"/>
          </a:xfrm>
          <a:custGeom>
            <a:avLst/>
            <a:gdLst/>
            <a:ahLst/>
            <a:cxnLst/>
            <a:rect l="l" t="t" r="r" b="b"/>
            <a:pathLst>
              <a:path h="1628102">
                <a:moveTo>
                  <a:pt x="0" y="0"/>
                </a:moveTo>
                <a:lnTo>
                  <a:pt x="0" y="1628102"/>
                </a:lnTo>
              </a:path>
            </a:pathLst>
          </a:custGeom>
          <a:ln w="4638">
            <a:solidFill>
              <a:srgbClr val="000000"/>
            </a:solidFill>
            <a:prstDash val="lgDash"/>
          </a:ln>
        </p:spPr>
        <p:txBody>
          <a:bodyPr wrap="square" lIns="0" tIns="0" rIns="0" bIns="0" rtlCol="0">
            <a:spAutoFit/>
          </a:bodyPr>
          <a:lstStyle/>
          <a:p>
            <a:endParaRPr/>
          </a:p>
        </p:txBody>
      </p:sp>
      <p:sp>
        <p:nvSpPr>
          <p:cNvPr id="96" name="object 97"/>
          <p:cNvSpPr/>
          <p:nvPr/>
        </p:nvSpPr>
        <p:spPr>
          <a:xfrm>
            <a:off x="7809831" y="5184822"/>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97" name="object 98"/>
          <p:cNvSpPr/>
          <p:nvPr/>
        </p:nvSpPr>
        <p:spPr>
          <a:xfrm>
            <a:off x="1300980" y="5236080"/>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98" name="object 99"/>
          <p:cNvSpPr/>
          <p:nvPr/>
        </p:nvSpPr>
        <p:spPr>
          <a:xfrm>
            <a:off x="7809831" y="5236080"/>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99" name="object 100"/>
          <p:cNvSpPr/>
          <p:nvPr/>
        </p:nvSpPr>
        <p:spPr>
          <a:xfrm>
            <a:off x="1300980" y="5292460"/>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0" name="object 101"/>
          <p:cNvSpPr/>
          <p:nvPr/>
        </p:nvSpPr>
        <p:spPr>
          <a:xfrm>
            <a:off x="7809831" y="5292460"/>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1" name="object 102"/>
          <p:cNvSpPr/>
          <p:nvPr/>
        </p:nvSpPr>
        <p:spPr>
          <a:xfrm>
            <a:off x="1300980" y="5357042"/>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2" name="object 103"/>
          <p:cNvSpPr/>
          <p:nvPr/>
        </p:nvSpPr>
        <p:spPr>
          <a:xfrm>
            <a:off x="7809831" y="5357042"/>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3" name="object 104"/>
          <p:cNvSpPr/>
          <p:nvPr/>
        </p:nvSpPr>
        <p:spPr>
          <a:xfrm>
            <a:off x="1300980" y="5430851"/>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4" name="object 105"/>
          <p:cNvSpPr/>
          <p:nvPr/>
        </p:nvSpPr>
        <p:spPr>
          <a:xfrm>
            <a:off x="7809831" y="5430851"/>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5" name="object 106"/>
          <p:cNvSpPr/>
          <p:nvPr/>
        </p:nvSpPr>
        <p:spPr>
          <a:xfrm>
            <a:off x="1300980" y="5519012"/>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6" name="object 107"/>
          <p:cNvSpPr/>
          <p:nvPr/>
        </p:nvSpPr>
        <p:spPr>
          <a:xfrm>
            <a:off x="7809831" y="5519012"/>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7" name="object 108"/>
          <p:cNvSpPr/>
          <p:nvPr/>
        </p:nvSpPr>
        <p:spPr>
          <a:xfrm>
            <a:off x="1300980" y="5625620"/>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08" name="object 109"/>
          <p:cNvSpPr/>
          <p:nvPr/>
        </p:nvSpPr>
        <p:spPr>
          <a:xfrm>
            <a:off x="7809831" y="5625620"/>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09" name="object 110"/>
          <p:cNvSpPr/>
          <p:nvPr/>
        </p:nvSpPr>
        <p:spPr>
          <a:xfrm>
            <a:off x="7809831" y="5765039"/>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10" name="object 111"/>
          <p:cNvSpPr txBox="1"/>
          <p:nvPr/>
        </p:nvSpPr>
        <p:spPr>
          <a:xfrm>
            <a:off x="774513" y="5066082"/>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111" name="object 112"/>
          <p:cNvSpPr txBox="1"/>
          <p:nvPr/>
        </p:nvSpPr>
        <p:spPr>
          <a:xfrm>
            <a:off x="1007440" y="5007323"/>
            <a:ext cx="273945"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−24</a:t>
            </a:r>
            <a:endParaRPr sz="900">
              <a:latin typeface="Arial"/>
              <a:cs typeface="Arial"/>
            </a:endParaRPr>
          </a:p>
        </p:txBody>
      </p:sp>
      <p:sp>
        <p:nvSpPr>
          <p:cNvPr id="112" name="object 113"/>
          <p:cNvSpPr/>
          <p:nvPr/>
        </p:nvSpPr>
        <p:spPr>
          <a:xfrm>
            <a:off x="1300980" y="4851665"/>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13" name="object 114"/>
          <p:cNvSpPr/>
          <p:nvPr/>
        </p:nvSpPr>
        <p:spPr>
          <a:xfrm>
            <a:off x="7809831" y="4851665"/>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14" name="object 115"/>
          <p:cNvSpPr/>
          <p:nvPr/>
        </p:nvSpPr>
        <p:spPr>
          <a:xfrm>
            <a:off x="1300980" y="4655864"/>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15" name="object 116"/>
          <p:cNvSpPr/>
          <p:nvPr/>
        </p:nvSpPr>
        <p:spPr>
          <a:xfrm>
            <a:off x="7809831" y="4655864"/>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16" name="object 117"/>
          <p:cNvSpPr/>
          <p:nvPr/>
        </p:nvSpPr>
        <p:spPr>
          <a:xfrm>
            <a:off x="1300980" y="4517473"/>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17" name="object 118"/>
          <p:cNvSpPr/>
          <p:nvPr/>
        </p:nvSpPr>
        <p:spPr>
          <a:xfrm>
            <a:off x="7809831" y="4517473"/>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18" name="object 119"/>
          <p:cNvSpPr/>
          <p:nvPr/>
        </p:nvSpPr>
        <p:spPr>
          <a:xfrm>
            <a:off x="1300980" y="4409837"/>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19" name="object 120"/>
          <p:cNvSpPr/>
          <p:nvPr/>
        </p:nvSpPr>
        <p:spPr>
          <a:xfrm>
            <a:off x="7809831" y="4409837"/>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0" name="object 121"/>
          <p:cNvSpPr/>
          <p:nvPr/>
        </p:nvSpPr>
        <p:spPr>
          <a:xfrm>
            <a:off x="1300980" y="4322705"/>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21" name="object 122"/>
          <p:cNvSpPr/>
          <p:nvPr/>
        </p:nvSpPr>
        <p:spPr>
          <a:xfrm>
            <a:off x="7809831" y="4322705"/>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2" name="object 123"/>
          <p:cNvSpPr/>
          <p:nvPr/>
        </p:nvSpPr>
        <p:spPr>
          <a:xfrm>
            <a:off x="1300980" y="4247864"/>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23" name="object 124"/>
          <p:cNvSpPr/>
          <p:nvPr/>
        </p:nvSpPr>
        <p:spPr>
          <a:xfrm>
            <a:off x="7809831" y="4247864"/>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4" name="object 125"/>
          <p:cNvSpPr/>
          <p:nvPr/>
        </p:nvSpPr>
        <p:spPr>
          <a:xfrm>
            <a:off x="1300980" y="4184315"/>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25" name="object 126"/>
          <p:cNvSpPr/>
          <p:nvPr/>
        </p:nvSpPr>
        <p:spPr>
          <a:xfrm>
            <a:off x="7809831" y="4184315"/>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6" name="object 127"/>
          <p:cNvSpPr/>
          <p:nvPr/>
        </p:nvSpPr>
        <p:spPr>
          <a:xfrm>
            <a:off x="1300980" y="4126905"/>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27" name="object 128"/>
          <p:cNvSpPr/>
          <p:nvPr/>
        </p:nvSpPr>
        <p:spPr>
          <a:xfrm>
            <a:off x="7809831" y="4126905"/>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8" name="object 129"/>
          <p:cNvSpPr/>
          <p:nvPr/>
        </p:nvSpPr>
        <p:spPr>
          <a:xfrm>
            <a:off x="7809831" y="4076678"/>
            <a:ext cx="0" cy="0"/>
          </a:xfrm>
          <a:custGeom>
            <a:avLst/>
            <a:gdLst/>
            <a:ahLst/>
            <a:cxnLst/>
            <a:rect l="l" t="t" r="r" b="b"/>
            <a:pathLst>
              <a:path>
                <a:moveTo>
                  <a:pt x="0" y="0"/>
                </a:moveTo>
                <a:lnTo>
                  <a:pt x="0" y="0"/>
                </a:lnTo>
              </a:path>
            </a:pathLst>
          </a:custGeom>
          <a:ln w="4640">
            <a:solidFill>
              <a:srgbClr val="000000"/>
            </a:solidFill>
            <a:prstDash val="lgDash"/>
          </a:ln>
        </p:spPr>
        <p:txBody>
          <a:bodyPr wrap="square" lIns="0" tIns="0" rIns="0" bIns="0" rtlCol="0">
            <a:spAutoFit/>
          </a:bodyPr>
          <a:lstStyle/>
          <a:p>
            <a:endParaRPr/>
          </a:p>
        </p:txBody>
      </p:sp>
      <p:sp>
        <p:nvSpPr>
          <p:cNvPr id="129" name="object 130"/>
          <p:cNvSpPr txBox="1"/>
          <p:nvPr/>
        </p:nvSpPr>
        <p:spPr>
          <a:xfrm>
            <a:off x="774513" y="3957936"/>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a:latin typeface="Arial"/>
              <a:cs typeface="Arial"/>
            </a:endParaRPr>
          </a:p>
        </p:txBody>
      </p:sp>
      <p:sp>
        <p:nvSpPr>
          <p:cNvPr id="130" name="object 131"/>
          <p:cNvSpPr txBox="1"/>
          <p:nvPr/>
        </p:nvSpPr>
        <p:spPr>
          <a:xfrm>
            <a:off x="1007440" y="3899175"/>
            <a:ext cx="273945"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−23</a:t>
            </a:r>
            <a:endParaRPr sz="900">
              <a:latin typeface="Arial"/>
              <a:cs typeface="Arial"/>
            </a:endParaRPr>
          </a:p>
        </p:txBody>
      </p:sp>
      <p:sp>
        <p:nvSpPr>
          <p:cNvPr id="131" name="object 132"/>
          <p:cNvSpPr/>
          <p:nvPr/>
        </p:nvSpPr>
        <p:spPr>
          <a:xfrm>
            <a:off x="1300980" y="3742486"/>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34" name="object 135"/>
          <p:cNvSpPr/>
          <p:nvPr/>
        </p:nvSpPr>
        <p:spPr>
          <a:xfrm>
            <a:off x="1300980" y="3547718"/>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37" name="object 138"/>
          <p:cNvSpPr/>
          <p:nvPr/>
        </p:nvSpPr>
        <p:spPr>
          <a:xfrm>
            <a:off x="1300980" y="3409328"/>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40" name="object 141"/>
          <p:cNvSpPr/>
          <p:nvPr/>
        </p:nvSpPr>
        <p:spPr>
          <a:xfrm>
            <a:off x="1300980" y="3301691"/>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43" name="object 144"/>
          <p:cNvSpPr/>
          <p:nvPr/>
        </p:nvSpPr>
        <p:spPr>
          <a:xfrm>
            <a:off x="1300980" y="3214549"/>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46" name="object 147"/>
          <p:cNvSpPr/>
          <p:nvPr/>
        </p:nvSpPr>
        <p:spPr>
          <a:xfrm>
            <a:off x="1300980" y="3139719"/>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49" name="object 150"/>
          <p:cNvSpPr/>
          <p:nvPr/>
        </p:nvSpPr>
        <p:spPr>
          <a:xfrm>
            <a:off x="1300980" y="3075137"/>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52" name="object 153"/>
          <p:cNvSpPr/>
          <p:nvPr/>
        </p:nvSpPr>
        <p:spPr>
          <a:xfrm>
            <a:off x="1300980" y="3018760"/>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55" name="object 156"/>
          <p:cNvSpPr txBox="1"/>
          <p:nvPr/>
        </p:nvSpPr>
        <p:spPr>
          <a:xfrm>
            <a:off x="774513" y="2849792"/>
            <a:ext cx="269454"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10</a:t>
            </a:r>
            <a:endParaRPr sz="1400" dirty="0">
              <a:latin typeface="Arial"/>
              <a:cs typeface="Arial"/>
            </a:endParaRPr>
          </a:p>
        </p:txBody>
      </p:sp>
      <p:sp>
        <p:nvSpPr>
          <p:cNvPr id="156" name="object 157"/>
          <p:cNvSpPr txBox="1"/>
          <p:nvPr/>
        </p:nvSpPr>
        <p:spPr>
          <a:xfrm>
            <a:off x="1007440" y="2791031"/>
            <a:ext cx="273945" cy="151761"/>
          </a:xfrm>
          <a:prstGeom prst="rect">
            <a:avLst/>
          </a:prstGeom>
        </p:spPr>
        <p:txBody>
          <a:bodyPr vert="horz" wrap="square" lIns="0" tIns="0" rIns="0" bIns="0" rtlCol="0">
            <a:spAutoFit/>
          </a:bodyPr>
          <a:lstStyle/>
          <a:p>
            <a:pPr marL="12700">
              <a:lnSpc>
                <a:spcPct val="100000"/>
              </a:lnSpc>
            </a:pPr>
            <a:r>
              <a:rPr sz="900" b="1" spc="10" dirty="0">
                <a:latin typeface="Arial"/>
                <a:cs typeface="Arial"/>
              </a:rPr>
              <a:t>−22</a:t>
            </a:r>
            <a:endParaRPr sz="900" dirty="0">
              <a:latin typeface="Arial"/>
              <a:cs typeface="Arial"/>
            </a:endParaRPr>
          </a:p>
        </p:txBody>
      </p:sp>
      <p:sp>
        <p:nvSpPr>
          <p:cNvPr id="158" name="object 159"/>
          <p:cNvSpPr/>
          <p:nvPr/>
        </p:nvSpPr>
        <p:spPr>
          <a:xfrm>
            <a:off x="1300980" y="2634342"/>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61" name="object 162"/>
          <p:cNvSpPr/>
          <p:nvPr/>
        </p:nvSpPr>
        <p:spPr>
          <a:xfrm>
            <a:off x="1300980" y="2439562"/>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64" name="object 165"/>
          <p:cNvSpPr/>
          <p:nvPr/>
        </p:nvSpPr>
        <p:spPr>
          <a:xfrm>
            <a:off x="1300980" y="2301172"/>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67" name="object 168"/>
          <p:cNvSpPr/>
          <p:nvPr/>
        </p:nvSpPr>
        <p:spPr>
          <a:xfrm>
            <a:off x="1300980" y="2193535"/>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70" name="object 171"/>
          <p:cNvSpPr/>
          <p:nvPr/>
        </p:nvSpPr>
        <p:spPr>
          <a:xfrm>
            <a:off x="1300980" y="2105383"/>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73" name="object 174"/>
          <p:cNvSpPr/>
          <p:nvPr/>
        </p:nvSpPr>
        <p:spPr>
          <a:xfrm>
            <a:off x="1300980" y="2031575"/>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76" name="object 177"/>
          <p:cNvSpPr/>
          <p:nvPr/>
        </p:nvSpPr>
        <p:spPr>
          <a:xfrm>
            <a:off x="1300980" y="1966993"/>
            <a:ext cx="3776059" cy="0"/>
          </a:xfrm>
          <a:custGeom>
            <a:avLst/>
            <a:gdLst/>
            <a:ahLst/>
            <a:cxnLst/>
            <a:rect l="l" t="t" r="r" b="b"/>
            <a:pathLst>
              <a:path w="2669621">
                <a:moveTo>
                  <a:pt x="0" y="0"/>
                </a:moveTo>
                <a:lnTo>
                  <a:pt x="2669621" y="0"/>
                </a:lnTo>
              </a:path>
            </a:pathLst>
          </a:custGeom>
          <a:ln w="4640">
            <a:solidFill>
              <a:srgbClr val="000000"/>
            </a:solidFill>
            <a:prstDash val="lgDash"/>
          </a:ln>
        </p:spPr>
        <p:txBody>
          <a:bodyPr wrap="square" lIns="0" tIns="0" rIns="0" bIns="0" rtlCol="0">
            <a:spAutoFit/>
          </a:bodyPr>
          <a:lstStyle/>
          <a:p>
            <a:endParaRPr/>
          </a:p>
        </p:txBody>
      </p:sp>
      <p:sp>
        <p:nvSpPr>
          <p:cNvPr id="178" name="object 179"/>
          <p:cNvSpPr/>
          <p:nvPr/>
        </p:nvSpPr>
        <p:spPr>
          <a:xfrm>
            <a:off x="1300980" y="1910603"/>
            <a:ext cx="6508851" cy="0"/>
          </a:xfrm>
          <a:custGeom>
            <a:avLst/>
            <a:gdLst/>
            <a:ahLst/>
            <a:cxnLst/>
            <a:rect l="l" t="t" r="r" b="b"/>
            <a:pathLst>
              <a:path w="4601667">
                <a:moveTo>
                  <a:pt x="0" y="0"/>
                </a:moveTo>
                <a:lnTo>
                  <a:pt x="4601667" y="0"/>
                </a:lnTo>
              </a:path>
            </a:pathLst>
          </a:custGeom>
          <a:ln w="4640">
            <a:solidFill>
              <a:srgbClr val="000000"/>
            </a:solidFill>
            <a:prstDash val="lgDash"/>
          </a:ln>
        </p:spPr>
        <p:txBody>
          <a:bodyPr wrap="square" lIns="0" tIns="0" rIns="0" bIns="0" rtlCol="0">
            <a:spAutoFit/>
          </a:bodyPr>
          <a:lstStyle/>
          <a:p>
            <a:endParaRPr/>
          </a:p>
        </p:txBody>
      </p:sp>
      <p:sp>
        <p:nvSpPr>
          <p:cNvPr id="181" name="object 182"/>
          <p:cNvSpPr/>
          <p:nvPr/>
        </p:nvSpPr>
        <p:spPr>
          <a:xfrm>
            <a:off x="1281299" y="2509278"/>
            <a:ext cx="6548221" cy="2180414"/>
          </a:xfrm>
          <a:prstGeom prst="rect">
            <a:avLst/>
          </a:prstGeom>
          <a:blipFill>
            <a:blip r:embed="rId3" cstate="print"/>
            <a:stretch>
              <a:fillRect/>
            </a:stretch>
          </a:blipFill>
        </p:spPr>
        <p:txBody>
          <a:bodyPr wrap="square" lIns="0" tIns="0" rIns="0" bIns="0" rtlCol="0">
            <a:spAutoFit/>
          </a:bodyPr>
          <a:lstStyle/>
          <a:p>
            <a:endParaRPr/>
          </a:p>
        </p:txBody>
      </p:sp>
      <p:sp>
        <p:nvSpPr>
          <p:cNvPr id="182" name="object 183"/>
          <p:cNvSpPr/>
          <p:nvPr/>
        </p:nvSpPr>
        <p:spPr>
          <a:xfrm>
            <a:off x="1665137" y="2224288"/>
            <a:ext cx="647381" cy="3541774"/>
          </a:xfrm>
          <a:custGeom>
            <a:avLst/>
            <a:gdLst/>
            <a:ahLst/>
            <a:cxnLst/>
            <a:rect l="l" t="t" r="r" b="b"/>
            <a:pathLst>
              <a:path w="457689" h="2672247">
                <a:moveTo>
                  <a:pt x="0" y="0"/>
                </a:moveTo>
                <a:lnTo>
                  <a:pt x="1540" y="11601"/>
                </a:lnTo>
                <a:lnTo>
                  <a:pt x="3089" y="22432"/>
                </a:lnTo>
                <a:lnTo>
                  <a:pt x="4638" y="33264"/>
                </a:lnTo>
                <a:lnTo>
                  <a:pt x="6178" y="44086"/>
                </a:lnTo>
                <a:lnTo>
                  <a:pt x="7728" y="54917"/>
                </a:lnTo>
                <a:lnTo>
                  <a:pt x="9277" y="65748"/>
                </a:lnTo>
                <a:lnTo>
                  <a:pt x="10817" y="76570"/>
                </a:lnTo>
                <a:lnTo>
                  <a:pt x="12366" y="87402"/>
                </a:lnTo>
                <a:lnTo>
                  <a:pt x="13916" y="98233"/>
                </a:lnTo>
                <a:lnTo>
                  <a:pt x="15456" y="109055"/>
                </a:lnTo>
                <a:lnTo>
                  <a:pt x="17005" y="119886"/>
                </a:lnTo>
                <a:lnTo>
                  <a:pt x="18555" y="130718"/>
                </a:lnTo>
                <a:lnTo>
                  <a:pt x="20095" y="141540"/>
                </a:lnTo>
                <a:lnTo>
                  <a:pt x="21644" y="152371"/>
                </a:lnTo>
                <a:lnTo>
                  <a:pt x="23193" y="162422"/>
                </a:lnTo>
                <a:lnTo>
                  <a:pt x="24733" y="173254"/>
                </a:lnTo>
                <a:lnTo>
                  <a:pt x="26283" y="184085"/>
                </a:lnTo>
                <a:lnTo>
                  <a:pt x="27832" y="194907"/>
                </a:lnTo>
                <a:lnTo>
                  <a:pt x="29372" y="204968"/>
                </a:lnTo>
                <a:lnTo>
                  <a:pt x="30922" y="215790"/>
                </a:lnTo>
                <a:lnTo>
                  <a:pt x="32471" y="226621"/>
                </a:lnTo>
                <a:lnTo>
                  <a:pt x="34011" y="236673"/>
                </a:lnTo>
                <a:lnTo>
                  <a:pt x="35560" y="247504"/>
                </a:lnTo>
                <a:lnTo>
                  <a:pt x="37110" y="258336"/>
                </a:lnTo>
                <a:lnTo>
                  <a:pt x="38650" y="268387"/>
                </a:lnTo>
                <a:lnTo>
                  <a:pt x="40199" y="279219"/>
                </a:lnTo>
                <a:lnTo>
                  <a:pt x="41748" y="289270"/>
                </a:lnTo>
                <a:lnTo>
                  <a:pt x="42519" y="299322"/>
                </a:lnTo>
                <a:lnTo>
                  <a:pt x="44068" y="310153"/>
                </a:lnTo>
                <a:lnTo>
                  <a:pt x="45608" y="320205"/>
                </a:lnTo>
                <a:lnTo>
                  <a:pt x="47157" y="331036"/>
                </a:lnTo>
                <a:lnTo>
                  <a:pt x="48707" y="341088"/>
                </a:lnTo>
                <a:lnTo>
                  <a:pt x="50247" y="351149"/>
                </a:lnTo>
                <a:lnTo>
                  <a:pt x="51796" y="361200"/>
                </a:lnTo>
                <a:lnTo>
                  <a:pt x="53345" y="372032"/>
                </a:lnTo>
                <a:lnTo>
                  <a:pt x="54886" y="382083"/>
                </a:lnTo>
                <a:lnTo>
                  <a:pt x="56435" y="392135"/>
                </a:lnTo>
                <a:lnTo>
                  <a:pt x="57984" y="402196"/>
                </a:lnTo>
                <a:lnTo>
                  <a:pt x="59524" y="412248"/>
                </a:lnTo>
                <a:lnTo>
                  <a:pt x="61074" y="422299"/>
                </a:lnTo>
                <a:lnTo>
                  <a:pt x="62623" y="432360"/>
                </a:lnTo>
                <a:lnTo>
                  <a:pt x="64163" y="442412"/>
                </a:lnTo>
                <a:lnTo>
                  <a:pt x="65712" y="452463"/>
                </a:lnTo>
                <a:lnTo>
                  <a:pt x="67262" y="462524"/>
                </a:lnTo>
                <a:lnTo>
                  <a:pt x="68802" y="471806"/>
                </a:lnTo>
                <a:lnTo>
                  <a:pt x="70351" y="481857"/>
                </a:lnTo>
                <a:lnTo>
                  <a:pt x="71901" y="491909"/>
                </a:lnTo>
                <a:lnTo>
                  <a:pt x="73441" y="501970"/>
                </a:lnTo>
                <a:lnTo>
                  <a:pt x="74990" y="511251"/>
                </a:lnTo>
                <a:lnTo>
                  <a:pt x="76539" y="521303"/>
                </a:lnTo>
                <a:lnTo>
                  <a:pt x="78079" y="530584"/>
                </a:lnTo>
                <a:lnTo>
                  <a:pt x="79629" y="540636"/>
                </a:lnTo>
                <a:lnTo>
                  <a:pt x="81178" y="549917"/>
                </a:lnTo>
                <a:lnTo>
                  <a:pt x="82718" y="559978"/>
                </a:lnTo>
                <a:lnTo>
                  <a:pt x="84268" y="569260"/>
                </a:lnTo>
                <a:lnTo>
                  <a:pt x="85817" y="579311"/>
                </a:lnTo>
                <a:lnTo>
                  <a:pt x="87357" y="588593"/>
                </a:lnTo>
                <a:lnTo>
                  <a:pt x="88906" y="597874"/>
                </a:lnTo>
                <a:lnTo>
                  <a:pt x="90456" y="607155"/>
                </a:lnTo>
                <a:lnTo>
                  <a:pt x="91996" y="617207"/>
                </a:lnTo>
                <a:lnTo>
                  <a:pt x="93545" y="626488"/>
                </a:lnTo>
                <a:lnTo>
                  <a:pt x="95094" y="635769"/>
                </a:lnTo>
                <a:lnTo>
                  <a:pt x="96634" y="645051"/>
                </a:lnTo>
                <a:lnTo>
                  <a:pt x="98184" y="654332"/>
                </a:lnTo>
                <a:lnTo>
                  <a:pt x="99733" y="663613"/>
                </a:lnTo>
                <a:lnTo>
                  <a:pt x="101273" y="672895"/>
                </a:lnTo>
                <a:lnTo>
                  <a:pt x="102823" y="682176"/>
                </a:lnTo>
                <a:lnTo>
                  <a:pt x="104372" y="691457"/>
                </a:lnTo>
                <a:lnTo>
                  <a:pt x="105912" y="700739"/>
                </a:lnTo>
                <a:lnTo>
                  <a:pt x="107461" y="709250"/>
                </a:lnTo>
                <a:lnTo>
                  <a:pt x="109011" y="718531"/>
                </a:lnTo>
                <a:lnTo>
                  <a:pt x="110551" y="727812"/>
                </a:lnTo>
                <a:lnTo>
                  <a:pt x="112100" y="737094"/>
                </a:lnTo>
                <a:lnTo>
                  <a:pt x="113650" y="745604"/>
                </a:lnTo>
                <a:lnTo>
                  <a:pt x="115190" y="754886"/>
                </a:lnTo>
                <a:lnTo>
                  <a:pt x="116739" y="763387"/>
                </a:lnTo>
                <a:lnTo>
                  <a:pt x="118288" y="772669"/>
                </a:lnTo>
                <a:lnTo>
                  <a:pt x="119828" y="781180"/>
                </a:lnTo>
                <a:lnTo>
                  <a:pt x="121378" y="790461"/>
                </a:lnTo>
                <a:lnTo>
                  <a:pt x="122927" y="798972"/>
                </a:lnTo>
                <a:lnTo>
                  <a:pt x="124467" y="808253"/>
                </a:lnTo>
                <a:lnTo>
                  <a:pt x="126017" y="816755"/>
                </a:lnTo>
                <a:lnTo>
                  <a:pt x="127566" y="826036"/>
                </a:lnTo>
                <a:lnTo>
                  <a:pt x="129106" y="834547"/>
                </a:lnTo>
                <a:lnTo>
                  <a:pt x="130655" y="843058"/>
                </a:lnTo>
                <a:lnTo>
                  <a:pt x="132205" y="851560"/>
                </a:lnTo>
                <a:lnTo>
                  <a:pt x="133745" y="860841"/>
                </a:lnTo>
                <a:lnTo>
                  <a:pt x="135294" y="869352"/>
                </a:lnTo>
                <a:lnTo>
                  <a:pt x="136843" y="877863"/>
                </a:lnTo>
                <a:lnTo>
                  <a:pt x="138383" y="886365"/>
                </a:lnTo>
                <a:lnTo>
                  <a:pt x="139933" y="894876"/>
                </a:lnTo>
                <a:lnTo>
                  <a:pt x="141482" y="903387"/>
                </a:lnTo>
                <a:lnTo>
                  <a:pt x="142252" y="912668"/>
                </a:lnTo>
                <a:lnTo>
                  <a:pt x="143802" y="921170"/>
                </a:lnTo>
                <a:lnTo>
                  <a:pt x="145342" y="929681"/>
                </a:lnTo>
                <a:lnTo>
                  <a:pt x="146891" y="938192"/>
                </a:lnTo>
                <a:lnTo>
                  <a:pt x="148440" y="946693"/>
                </a:lnTo>
                <a:lnTo>
                  <a:pt x="149980" y="955204"/>
                </a:lnTo>
                <a:lnTo>
                  <a:pt x="151530" y="963715"/>
                </a:lnTo>
                <a:lnTo>
                  <a:pt x="153079" y="972217"/>
                </a:lnTo>
                <a:lnTo>
                  <a:pt x="154619" y="979958"/>
                </a:lnTo>
                <a:lnTo>
                  <a:pt x="156169" y="988459"/>
                </a:lnTo>
                <a:lnTo>
                  <a:pt x="157718" y="996970"/>
                </a:lnTo>
                <a:lnTo>
                  <a:pt x="159258" y="1005481"/>
                </a:lnTo>
                <a:lnTo>
                  <a:pt x="160807" y="1013983"/>
                </a:lnTo>
                <a:lnTo>
                  <a:pt x="162357" y="1022494"/>
                </a:lnTo>
                <a:lnTo>
                  <a:pt x="163897" y="1031005"/>
                </a:lnTo>
                <a:lnTo>
                  <a:pt x="165446" y="1038736"/>
                </a:lnTo>
                <a:lnTo>
                  <a:pt x="166995" y="1047247"/>
                </a:lnTo>
                <a:lnTo>
                  <a:pt x="168536" y="1055749"/>
                </a:lnTo>
                <a:lnTo>
                  <a:pt x="170085" y="1064260"/>
                </a:lnTo>
                <a:lnTo>
                  <a:pt x="171634" y="1072771"/>
                </a:lnTo>
                <a:lnTo>
                  <a:pt x="173174" y="1080502"/>
                </a:lnTo>
                <a:lnTo>
                  <a:pt x="174724" y="1089013"/>
                </a:lnTo>
                <a:lnTo>
                  <a:pt x="176273" y="1097515"/>
                </a:lnTo>
                <a:lnTo>
                  <a:pt x="177813" y="1106026"/>
                </a:lnTo>
                <a:lnTo>
                  <a:pt x="179362" y="1113757"/>
                </a:lnTo>
                <a:lnTo>
                  <a:pt x="180912" y="1122268"/>
                </a:lnTo>
                <a:lnTo>
                  <a:pt x="182452" y="1130779"/>
                </a:lnTo>
                <a:lnTo>
                  <a:pt x="184001" y="1139281"/>
                </a:lnTo>
                <a:lnTo>
                  <a:pt x="185551" y="1147021"/>
                </a:lnTo>
                <a:lnTo>
                  <a:pt x="187091" y="1155523"/>
                </a:lnTo>
                <a:lnTo>
                  <a:pt x="188640" y="1164034"/>
                </a:lnTo>
                <a:lnTo>
                  <a:pt x="190189" y="1172545"/>
                </a:lnTo>
                <a:lnTo>
                  <a:pt x="191729" y="1181047"/>
                </a:lnTo>
                <a:lnTo>
                  <a:pt x="193279" y="1188787"/>
                </a:lnTo>
                <a:lnTo>
                  <a:pt x="194828" y="1197289"/>
                </a:lnTo>
                <a:lnTo>
                  <a:pt x="196368" y="1205800"/>
                </a:lnTo>
                <a:lnTo>
                  <a:pt x="197918" y="1214311"/>
                </a:lnTo>
                <a:lnTo>
                  <a:pt x="199467" y="1222042"/>
                </a:lnTo>
                <a:lnTo>
                  <a:pt x="201007" y="1230553"/>
                </a:lnTo>
                <a:lnTo>
                  <a:pt x="202556" y="1239055"/>
                </a:lnTo>
                <a:lnTo>
                  <a:pt x="204106" y="1247566"/>
                </a:lnTo>
                <a:lnTo>
                  <a:pt x="205646" y="1256077"/>
                </a:lnTo>
                <a:lnTo>
                  <a:pt x="207195" y="1263808"/>
                </a:lnTo>
                <a:lnTo>
                  <a:pt x="208744" y="1272319"/>
                </a:lnTo>
                <a:lnTo>
                  <a:pt x="210285" y="1280821"/>
                </a:lnTo>
                <a:lnTo>
                  <a:pt x="211834" y="1289332"/>
                </a:lnTo>
                <a:lnTo>
                  <a:pt x="213383" y="1297843"/>
                </a:lnTo>
                <a:lnTo>
                  <a:pt x="214923" y="1305574"/>
                </a:lnTo>
                <a:lnTo>
                  <a:pt x="216473" y="1314085"/>
                </a:lnTo>
                <a:lnTo>
                  <a:pt x="218022" y="1322587"/>
                </a:lnTo>
                <a:lnTo>
                  <a:pt x="219562" y="1331098"/>
                </a:lnTo>
                <a:lnTo>
                  <a:pt x="221111" y="1339608"/>
                </a:lnTo>
                <a:lnTo>
                  <a:pt x="222661" y="1347340"/>
                </a:lnTo>
                <a:lnTo>
                  <a:pt x="224201" y="1355851"/>
                </a:lnTo>
                <a:lnTo>
                  <a:pt x="225750" y="1364352"/>
                </a:lnTo>
                <a:lnTo>
                  <a:pt x="227300" y="1372863"/>
                </a:lnTo>
                <a:lnTo>
                  <a:pt x="228840" y="1380595"/>
                </a:lnTo>
                <a:lnTo>
                  <a:pt x="230389" y="1389106"/>
                </a:lnTo>
                <a:lnTo>
                  <a:pt x="231938" y="1397617"/>
                </a:lnTo>
                <a:lnTo>
                  <a:pt x="233478" y="1405348"/>
                </a:lnTo>
                <a:lnTo>
                  <a:pt x="235028" y="1413859"/>
                </a:lnTo>
                <a:lnTo>
                  <a:pt x="236577" y="1422361"/>
                </a:lnTo>
                <a:lnTo>
                  <a:pt x="238117" y="1430872"/>
                </a:lnTo>
                <a:lnTo>
                  <a:pt x="239667" y="1438603"/>
                </a:lnTo>
                <a:lnTo>
                  <a:pt x="241216" y="1447114"/>
                </a:lnTo>
                <a:lnTo>
                  <a:pt x="241986" y="1455625"/>
                </a:lnTo>
                <a:lnTo>
                  <a:pt x="243535" y="1464127"/>
                </a:lnTo>
                <a:lnTo>
                  <a:pt x="245075" y="1471867"/>
                </a:lnTo>
                <a:lnTo>
                  <a:pt x="246625" y="1480369"/>
                </a:lnTo>
                <a:lnTo>
                  <a:pt x="248174" y="1488880"/>
                </a:lnTo>
                <a:lnTo>
                  <a:pt x="249714" y="1497391"/>
                </a:lnTo>
                <a:lnTo>
                  <a:pt x="251263" y="1505122"/>
                </a:lnTo>
                <a:lnTo>
                  <a:pt x="252813" y="1513633"/>
                </a:lnTo>
                <a:lnTo>
                  <a:pt x="254353" y="1522135"/>
                </a:lnTo>
                <a:lnTo>
                  <a:pt x="255902" y="1530646"/>
                </a:lnTo>
                <a:lnTo>
                  <a:pt x="257452" y="1538377"/>
                </a:lnTo>
                <a:lnTo>
                  <a:pt x="258992" y="1546888"/>
                </a:lnTo>
                <a:lnTo>
                  <a:pt x="260541" y="1555399"/>
                </a:lnTo>
                <a:lnTo>
                  <a:pt x="262090" y="1563901"/>
                </a:lnTo>
                <a:lnTo>
                  <a:pt x="263630" y="1571641"/>
                </a:lnTo>
                <a:lnTo>
                  <a:pt x="265180" y="1580143"/>
                </a:lnTo>
                <a:lnTo>
                  <a:pt x="266729" y="1588654"/>
                </a:lnTo>
                <a:lnTo>
                  <a:pt x="268269" y="1597165"/>
                </a:lnTo>
                <a:lnTo>
                  <a:pt x="269819" y="1604896"/>
                </a:lnTo>
                <a:lnTo>
                  <a:pt x="271368" y="1613407"/>
                </a:lnTo>
                <a:lnTo>
                  <a:pt x="272908" y="1621909"/>
                </a:lnTo>
                <a:lnTo>
                  <a:pt x="274457" y="1630420"/>
                </a:lnTo>
                <a:lnTo>
                  <a:pt x="276007" y="1638931"/>
                </a:lnTo>
                <a:lnTo>
                  <a:pt x="277547" y="1646662"/>
                </a:lnTo>
                <a:lnTo>
                  <a:pt x="279096" y="1655173"/>
                </a:lnTo>
                <a:lnTo>
                  <a:pt x="280645" y="1663675"/>
                </a:lnTo>
                <a:lnTo>
                  <a:pt x="282186" y="1672186"/>
                </a:lnTo>
                <a:lnTo>
                  <a:pt x="283735" y="1680697"/>
                </a:lnTo>
                <a:lnTo>
                  <a:pt x="285284" y="1689198"/>
                </a:lnTo>
                <a:lnTo>
                  <a:pt x="286824" y="1696939"/>
                </a:lnTo>
                <a:lnTo>
                  <a:pt x="288374" y="1705441"/>
                </a:lnTo>
                <a:lnTo>
                  <a:pt x="289923" y="1713952"/>
                </a:lnTo>
                <a:lnTo>
                  <a:pt x="291463" y="1722463"/>
                </a:lnTo>
                <a:lnTo>
                  <a:pt x="293012" y="1730964"/>
                </a:lnTo>
                <a:lnTo>
                  <a:pt x="294562" y="1739475"/>
                </a:lnTo>
                <a:lnTo>
                  <a:pt x="296102" y="1747986"/>
                </a:lnTo>
                <a:lnTo>
                  <a:pt x="297651" y="1755718"/>
                </a:lnTo>
                <a:lnTo>
                  <a:pt x="299201" y="1764229"/>
                </a:lnTo>
                <a:lnTo>
                  <a:pt x="300741" y="1772730"/>
                </a:lnTo>
                <a:lnTo>
                  <a:pt x="302290" y="1781241"/>
                </a:lnTo>
                <a:lnTo>
                  <a:pt x="303839" y="1789752"/>
                </a:lnTo>
                <a:lnTo>
                  <a:pt x="305379" y="1798254"/>
                </a:lnTo>
                <a:lnTo>
                  <a:pt x="306929" y="1806765"/>
                </a:lnTo>
                <a:lnTo>
                  <a:pt x="308478" y="1815276"/>
                </a:lnTo>
                <a:lnTo>
                  <a:pt x="310018" y="1823777"/>
                </a:lnTo>
                <a:lnTo>
                  <a:pt x="311568" y="1832288"/>
                </a:lnTo>
                <a:lnTo>
                  <a:pt x="313117" y="1840799"/>
                </a:lnTo>
                <a:lnTo>
                  <a:pt x="314657" y="1849301"/>
                </a:lnTo>
                <a:lnTo>
                  <a:pt x="316206" y="1857812"/>
                </a:lnTo>
                <a:lnTo>
                  <a:pt x="317756" y="1866323"/>
                </a:lnTo>
                <a:lnTo>
                  <a:pt x="319296" y="1874825"/>
                </a:lnTo>
                <a:lnTo>
                  <a:pt x="320845" y="1883336"/>
                </a:lnTo>
                <a:lnTo>
                  <a:pt x="322394" y="1891847"/>
                </a:lnTo>
                <a:lnTo>
                  <a:pt x="323935" y="1900348"/>
                </a:lnTo>
                <a:lnTo>
                  <a:pt x="325484" y="1908859"/>
                </a:lnTo>
                <a:lnTo>
                  <a:pt x="327033" y="1917370"/>
                </a:lnTo>
                <a:lnTo>
                  <a:pt x="328573" y="1925872"/>
                </a:lnTo>
                <a:lnTo>
                  <a:pt x="330123" y="1934383"/>
                </a:lnTo>
                <a:lnTo>
                  <a:pt x="331672" y="1942894"/>
                </a:lnTo>
                <a:lnTo>
                  <a:pt x="333212" y="1951396"/>
                </a:lnTo>
                <a:lnTo>
                  <a:pt x="334761" y="1959906"/>
                </a:lnTo>
                <a:lnTo>
                  <a:pt x="336311" y="1968417"/>
                </a:lnTo>
                <a:lnTo>
                  <a:pt x="337851" y="1976919"/>
                </a:lnTo>
                <a:lnTo>
                  <a:pt x="339400" y="1985430"/>
                </a:lnTo>
                <a:lnTo>
                  <a:pt x="340950" y="1993941"/>
                </a:lnTo>
                <a:lnTo>
                  <a:pt x="342490" y="2002443"/>
                </a:lnTo>
                <a:lnTo>
                  <a:pt x="343269" y="2011724"/>
                </a:lnTo>
                <a:lnTo>
                  <a:pt x="344809" y="2020235"/>
                </a:lnTo>
                <a:lnTo>
                  <a:pt x="346358" y="2028746"/>
                </a:lnTo>
                <a:lnTo>
                  <a:pt x="347908" y="2037248"/>
                </a:lnTo>
                <a:lnTo>
                  <a:pt x="349448" y="2045759"/>
                </a:lnTo>
                <a:lnTo>
                  <a:pt x="350997" y="2054270"/>
                </a:lnTo>
                <a:lnTo>
                  <a:pt x="352547" y="2062771"/>
                </a:lnTo>
                <a:lnTo>
                  <a:pt x="354087" y="2072053"/>
                </a:lnTo>
                <a:lnTo>
                  <a:pt x="355636" y="2080564"/>
                </a:lnTo>
                <a:lnTo>
                  <a:pt x="357185" y="2089075"/>
                </a:lnTo>
                <a:lnTo>
                  <a:pt x="358725" y="2097576"/>
                </a:lnTo>
                <a:lnTo>
                  <a:pt x="360275" y="2106087"/>
                </a:lnTo>
                <a:lnTo>
                  <a:pt x="361824" y="2115368"/>
                </a:lnTo>
                <a:lnTo>
                  <a:pt x="363364" y="2123879"/>
                </a:lnTo>
                <a:lnTo>
                  <a:pt x="364914" y="2132381"/>
                </a:lnTo>
                <a:lnTo>
                  <a:pt x="366463" y="2140892"/>
                </a:lnTo>
                <a:lnTo>
                  <a:pt x="368003" y="2150173"/>
                </a:lnTo>
                <a:lnTo>
                  <a:pt x="369552" y="2158684"/>
                </a:lnTo>
                <a:lnTo>
                  <a:pt x="371102" y="2167188"/>
                </a:lnTo>
                <a:lnTo>
                  <a:pt x="372642" y="2176469"/>
                </a:lnTo>
                <a:lnTo>
                  <a:pt x="374191" y="2184978"/>
                </a:lnTo>
                <a:lnTo>
                  <a:pt x="375740" y="2193487"/>
                </a:lnTo>
                <a:lnTo>
                  <a:pt x="377280" y="2201993"/>
                </a:lnTo>
                <a:lnTo>
                  <a:pt x="378830" y="2211274"/>
                </a:lnTo>
                <a:lnTo>
                  <a:pt x="380379" y="2219783"/>
                </a:lnTo>
                <a:lnTo>
                  <a:pt x="381919" y="2228292"/>
                </a:lnTo>
                <a:lnTo>
                  <a:pt x="383469" y="2237574"/>
                </a:lnTo>
                <a:lnTo>
                  <a:pt x="385018" y="2246079"/>
                </a:lnTo>
                <a:lnTo>
                  <a:pt x="386558" y="2254588"/>
                </a:lnTo>
                <a:lnTo>
                  <a:pt x="388107" y="2263869"/>
                </a:lnTo>
                <a:lnTo>
                  <a:pt x="389657" y="2272379"/>
                </a:lnTo>
                <a:lnTo>
                  <a:pt x="391197" y="2281660"/>
                </a:lnTo>
                <a:lnTo>
                  <a:pt x="392746" y="2290165"/>
                </a:lnTo>
                <a:lnTo>
                  <a:pt x="394296" y="2298674"/>
                </a:lnTo>
                <a:lnTo>
                  <a:pt x="395836" y="2307956"/>
                </a:lnTo>
                <a:lnTo>
                  <a:pt x="397385" y="2316465"/>
                </a:lnTo>
                <a:lnTo>
                  <a:pt x="398934" y="2325746"/>
                </a:lnTo>
                <a:lnTo>
                  <a:pt x="400474" y="2334252"/>
                </a:lnTo>
                <a:lnTo>
                  <a:pt x="402024" y="2343533"/>
                </a:lnTo>
                <a:lnTo>
                  <a:pt x="403573" y="2352042"/>
                </a:lnTo>
                <a:lnTo>
                  <a:pt x="405113" y="2361323"/>
                </a:lnTo>
                <a:lnTo>
                  <a:pt x="406662" y="2369832"/>
                </a:lnTo>
                <a:lnTo>
                  <a:pt x="408212" y="2379114"/>
                </a:lnTo>
                <a:lnTo>
                  <a:pt x="409752" y="2387619"/>
                </a:lnTo>
                <a:lnTo>
                  <a:pt x="411301" y="2396900"/>
                </a:lnTo>
                <a:lnTo>
                  <a:pt x="412851" y="2405409"/>
                </a:lnTo>
                <a:lnTo>
                  <a:pt x="414391" y="2414691"/>
                </a:lnTo>
                <a:lnTo>
                  <a:pt x="415940" y="2423200"/>
                </a:lnTo>
                <a:lnTo>
                  <a:pt x="417489" y="2432481"/>
                </a:lnTo>
                <a:lnTo>
                  <a:pt x="419029" y="2440987"/>
                </a:lnTo>
                <a:lnTo>
                  <a:pt x="420579" y="2450268"/>
                </a:lnTo>
                <a:lnTo>
                  <a:pt x="422128" y="2458777"/>
                </a:lnTo>
                <a:lnTo>
                  <a:pt x="423668" y="2468058"/>
                </a:lnTo>
                <a:lnTo>
                  <a:pt x="425218" y="2477340"/>
                </a:lnTo>
                <a:lnTo>
                  <a:pt x="426767" y="2485849"/>
                </a:lnTo>
                <a:lnTo>
                  <a:pt x="428307" y="2495130"/>
                </a:lnTo>
                <a:lnTo>
                  <a:pt x="429856" y="2503635"/>
                </a:lnTo>
                <a:lnTo>
                  <a:pt x="431406" y="2512917"/>
                </a:lnTo>
                <a:lnTo>
                  <a:pt x="432946" y="2522198"/>
                </a:lnTo>
                <a:lnTo>
                  <a:pt x="434495" y="2530707"/>
                </a:lnTo>
                <a:lnTo>
                  <a:pt x="436045" y="2539989"/>
                </a:lnTo>
                <a:lnTo>
                  <a:pt x="437585" y="2549270"/>
                </a:lnTo>
                <a:lnTo>
                  <a:pt x="439134" y="2557779"/>
                </a:lnTo>
                <a:lnTo>
                  <a:pt x="440683" y="2567060"/>
                </a:lnTo>
                <a:lnTo>
                  <a:pt x="442223" y="2576342"/>
                </a:lnTo>
                <a:lnTo>
                  <a:pt x="443003" y="2584847"/>
                </a:lnTo>
                <a:lnTo>
                  <a:pt x="444543" y="2594128"/>
                </a:lnTo>
                <a:lnTo>
                  <a:pt x="446092" y="2603410"/>
                </a:lnTo>
                <a:lnTo>
                  <a:pt x="447641" y="2611919"/>
                </a:lnTo>
                <a:lnTo>
                  <a:pt x="449182" y="2621200"/>
                </a:lnTo>
                <a:lnTo>
                  <a:pt x="450731" y="2630481"/>
                </a:lnTo>
                <a:lnTo>
                  <a:pt x="452280" y="2639763"/>
                </a:lnTo>
                <a:lnTo>
                  <a:pt x="453820" y="2648272"/>
                </a:lnTo>
                <a:lnTo>
                  <a:pt x="455370" y="2657553"/>
                </a:lnTo>
                <a:lnTo>
                  <a:pt x="456919" y="2666834"/>
                </a:lnTo>
                <a:lnTo>
                  <a:pt x="457689" y="2672247"/>
                </a:lnTo>
              </a:path>
            </a:pathLst>
          </a:custGeom>
          <a:ln w="27832">
            <a:solidFill>
              <a:srgbClr val="996600"/>
            </a:solidFill>
          </a:ln>
        </p:spPr>
        <p:txBody>
          <a:bodyPr wrap="square" lIns="0" tIns="0" rIns="0" bIns="0" rtlCol="0">
            <a:spAutoFit/>
          </a:bodyPr>
          <a:lstStyle/>
          <a:p>
            <a:endParaRPr/>
          </a:p>
        </p:txBody>
      </p:sp>
      <p:sp>
        <p:nvSpPr>
          <p:cNvPr id="183" name="object 184"/>
          <p:cNvSpPr/>
          <p:nvPr/>
        </p:nvSpPr>
        <p:spPr>
          <a:xfrm>
            <a:off x="1281295" y="1841930"/>
            <a:ext cx="6548227" cy="3942585"/>
          </a:xfrm>
          <a:prstGeom prst="rect">
            <a:avLst/>
          </a:prstGeom>
          <a:blipFill>
            <a:blip r:embed="rId4" cstate="print"/>
            <a:stretch>
              <a:fillRect/>
            </a:stretch>
          </a:blipFill>
        </p:spPr>
        <p:txBody>
          <a:bodyPr wrap="square" lIns="0" tIns="0" rIns="0" bIns="0" rtlCol="0">
            <a:spAutoFit/>
          </a:bodyPr>
          <a:lstStyle/>
          <a:p>
            <a:endParaRPr/>
          </a:p>
        </p:txBody>
      </p:sp>
      <p:sp>
        <p:nvSpPr>
          <p:cNvPr id="184" name="object 185"/>
          <p:cNvSpPr txBox="1"/>
          <p:nvPr/>
        </p:nvSpPr>
        <p:spPr>
          <a:xfrm>
            <a:off x="3779609" y="6059416"/>
            <a:ext cx="1552951" cy="236073"/>
          </a:xfrm>
          <a:prstGeom prst="rect">
            <a:avLst/>
          </a:prstGeom>
        </p:spPr>
        <p:txBody>
          <a:bodyPr vert="horz" wrap="square" lIns="0" tIns="0" rIns="0" bIns="0" rtlCol="0">
            <a:spAutoFit/>
          </a:bodyPr>
          <a:lstStyle/>
          <a:p>
            <a:pPr marL="12700">
              <a:lnSpc>
                <a:spcPct val="100000"/>
              </a:lnSpc>
            </a:pPr>
            <a:r>
              <a:rPr sz="1400" b="1" spc="5" dirty="0">
                <a:latin typeface="Arial"/>
                <a:cs typeface="Arial"/>
              </a:rPr>
              <a:t>Frequency [Hz]</a:t>
            </a:r>
            <a:endParaRPr sz="1400">
              <a:latin typeface="Arial"/>
              <a:cs typeface="Arial"/>
            </a:endParaRPr>
          </a:p>
        </p:txBody>
      </p:sp>
      <p:sp>
        <p:nvSpPr>
          <p:cNvPr id="185" name="object 186"/>
          <p:cNvSpPr txBox="1"/>
          <p:nvPr/>
        </p:nvSpPr>
        <p:spPr>
          <a:xfrm>
            <a:off x="464510" y="3165351"/>
            <a:ext cx="255339" cy="1289366"/>
          </a:xfrm>
          <a:prstGeom prst="rect">
            <a:avLst/>
          </a:prstGeom>
        </p:spPr>
        <p:txBody>
          <a:bodyPr vert="vert270" wrap="square" lIns="0" tIns="0" rIns="0" bIns="0" rtlCol="0">
            <a:spAutoFit/>
          </a:bodyPr>
          <a:lstStyle/>
          <a:p>
            <a:pPr marL="12700">
              <a:lnSpc>
                <a:spcPct val="100000"/>
              </a:lnSpc>
            </a:pPr>
            <a:r>
              <a:rPr sz="1400" b="1" dirty="0">
                <a:latin typeface="Arial"/>
                <a:cs typeface="Arial"/>
              </a:rPr>
              <a:t>Strain</a:t>
            </a:r>
            <a:r>
              <a:rPr sz="1400" b="1" spc="5" dirty="0">
                <a:latin typeface="Arial"/>
                <a:cs typeface="Arial"/>
              </a:rPr>
              <a:t> </a:t>
            </a:r>
            <a:r>
              <a:rPr sz="1400" b="1" dirty="0">
                <a:latin typeface="Arial"/>
                <a:cs typeface="Arial"/>
              </a:rPr>
              <a:t>[1</a:t>
            </a:r>
            <a:r>
              <a:rPr sz="1400" b="1" spc="-5" dirty="0">
                <a:latin typeface="Arial"/>
                <a:cs typeface="Arial"/>
              </a:rPr>
              <a:t>/</a:t>
            </a:r>
            <a:r>
              <a:rPr sz="1400" spc="-5" dirty="0">
                <a:latin typeface="Arial"/>
                <a:cs typeface="Arial"/>
              </a:rPr>
              <a:t>√</a:t>
            </a:r>
            <a:r>
              <a:rPr sz="1400" b="1" dirty="0">
                <a:latin typeface="Arial"/>
                <a:cs typeface="Arial"/>
              </a:rPr>
              <a:t>Hz]</a:t>
            </a:r>
            <a:endParaRPr sz="1400">
              <a:latin typeface="Arial"/>
              <a:cs typeface="Arial"/>
            </a:endParaRPr>
          </a:p>
        </p:txBody>
      </p:sp>
      <p:sp>
        <p:nvSpPr>
          <p:cNvPr id="186" name="object 187"/>
          <p:cNvSpPr txBox="1"/>
          <p:nvPr/>
        </p:nvSpPr>
        <p:spPr>
          <a:xfrm>
            <a:off x="2627784" y="1377077"/>
            <a:ext cx="2805910" cy="286152"/>
          </a:xfrm>
          <a:prstGeom prst="rect">
            <a:avLst/>
          </a:prstGeom>
        </p:spPr>
        <p:txBody>
          <a:bodyPr vert="horz" wrap="square" lIns="0" tIns="0" rIns="0" bIns="0" rtlCol="0">
            <a:spAutoFit/>
          </a:bodyPr>
          <a:lstStyle/>
          <a:p>
            <a:pPr marL="12700">
              <a:lnSpc>
                <a:spcPct val="100000"/>
              </a:lnSpc>
            </a:pPr>
            <a:r>
              <a:rPr sz="1300" b="1" spc="5" dirty="0">
                <a:latin typeface="Arial"/>
                <a:cs typeface="Arial"/>
              </a:rPr>
              <a:t>AdvLIGO Noise Curve: P</a:t>
            </a:r>
            <a:endParaRPr sz="1300" dirty="0">
              <a:latin typeface="Arial"/>
              <a:cs typeface="Arial"/>
            </a:endParaRPr>
          </a:p>
        </p:txBody>
      </p:sp>
      <p:sp>
        <p:nvSpPr>
          <p:cNvPr id="187" name="object 188"/>
          <p:cNvSpPr txBox="1"/>
          <p:nvPr/>
        </p:nvSpPr>
        <p:spPr>
          <a:xfrm>
            <a:off x="4516621" y="1465503"/>
            <a:ext cx="199396" cy="224714"/>
          </a:xfrm>
          <a:prstGeom prst="rect">
            <a:avLst/>
          </a:prstGeom>
        </p:spPr>
        <p:txBody>
          <a:bodyPr vert="horz" wrap="square" lIns="0" tIns="0" rIns="0" bIns="0" rtlCol="0">
            <a:spAutoFit/>
          </a:bodyPr>
          <a:lstStyle/>
          <a:p>
            <a:pPr marL="12700">
              <a:lnSpc>
                <a:spcPct val="100000"/>
              </a:lnSpc>
            </a:pPr>
            <a:r>
              <a:rPr sz="1000" b="1" spc="5" dirty="0">
                <a:latin typeface="Arial"/>
                <a:cs typeface="Arial"/>
              </a:rPr>
              <a:t>in</a:t>
            </a:r>
            <a:endParaRPr sz="1000" dirty="0">
              <a:latin typeface="Arial"/>
              <a:cs typeface="Arial"/>
            </a:endParaRPr>
          </a:p>
        </p:txBody>
      </p:sp>
      <p:sp>
        <p:nvSpPr>
          <p:cNvPr id="188" name="object 189"/>
          <p:cNvSpPr txBox="1"/>
          <p:nvPr/>
        </p:nvSpPr>
        <p:spPr>
          <a:xfrm>
            <a:off x="4676107" y="1377077"/>
            <a:ext cx="1120029" cy="286152"/>
          </a:xfrm>
          <a:prstGeom prst="rect">
            <a:avLst/>
          </a:prstGeom>
        </p:spPr>
        <p:txBody>
          <a:bodyPr vert="horz" wrap="square" lIns="0" tIns="0" rIns="0" bIns="0" rtlCol="0">
            <a:spAutoFit/>
          </a:bodyPr>
          <a:lstStyle/>
          <a:p>
            <a:pPr marL="12700">
              <a:lnSpc>
                <a:spcPct val="100000"/>
              </a:lnSpc>
            </a:pPr>
            <a:r>
              <a:rPr sz="1300" b="1" spc="5" dirty="0">
                <a:latin typeface="Arial"/>
                <a:cs typeface="Arial"/>
              </a:rPr>
              <a:t>= 125.0 </a:t>
            </a:r>
            <a:r>
              <a:rPr sz="1300" b="1" spc="10" dirty="0">
                <a:latin typeface="Arial"/>
                <a:cs typeface="Arial"/>
              </a:rPr>
              <a:t>W</a:t>
            </a:r>
            <a:endParaRPr sz="1300" dirty="0">
              <a:latin typeface="Arial"/>
              <a:cs typeface="Arial"/>
            </a:endParaRPr>
          </a:p>
        </p:txBody>
      </p:sp>
      <p:sp>
        <p:nvSpPr>
          <p:cNvPr id="190" name="object 191"/>
          <p:cNvSpPr/>
          <p:nvPr/>
        </p:nvSpPr>
        <p:spPr>
          <a:xfrm>
            <a:off x="388446" y="1376887"/>
            <a:ext cx="7577299" cy="4946961"/>
          </a:xfrm>
          <a:custGeom>
            <a:avLst/>
            <a:gdLst/>
            <a:ahLst/>
            <a:cxnLst/>
            <a:rect l="l" t="t" r="r" b="b"/>
            <a:pathLst>
              <a:path w="5357045" h="3732452">
                <a:moveTo>
                  <a:pt x="0" y="0"/>
                </a:moveTo>
                <a:lnTo>
                  <a:pt x="5357045" y="0"/>
                </a:lnTo>
                <a:lnTo>
                  <a:pt x="5357045" y="3732452"/>
                </a:lnTo>
                <a:lnTo>
                  <a:pt x="0" y="3732452"/>
                </a:lnTo>
                <a:lnTo>
                  <a:pt x="0" y="0"/>
                </a:lnTo>
                <a:close/>
              </a:path>
            </a:pathLst>
          </a:custGeom>
          <a:ln w="10282">
            <a:solidFill>
              <a:srgbClr val="000000"/>
            </a:solidFill>
          </a:ln>
        </p:spPr>
        <p:txBody>
          <a:bodyPr wrap="square" lIns="0" tIns="0" rIns="0" bIns="0" rtlCol="0">
            <a:spAutoFit/>
          </a:bodyPr>
          <a:lstStyle/>
          <a:p>
            <a:endParaRPr/>
          </a:p>
        </p:txBody>
      </p:sp>
      <p:sp>
        <p:nvSpPr>
          <p:cNvPr id="191" name="object 193"/>
          <p:cNvSpPr txBox="1"/>
          <p:nvPr/>
        </p:nvSpPr>
        <p:spPr>
          <a:xfrm>
            <a:off x="6800444" y="6103592"/>
            <a:ext cx="1587980" cy="277736"/>
          </a:xfrm>
          <a:prstGeom prst="rect">
            <a:avLst/>
          </a:prstGeom>
        </p:spPr>
        <p:txBody>
          <a:bodyPr vert="horz" wrap="square" lIns="0" tIns="0" rIns="0" bIns="0" rtlCol="0">
            <a:spAutoFit/>
          </a:bodyPr>
          <a:lstStyle/>
          <a:p>
            <a:pPr marL="12700">
              <a:lnSpc>
                <a:spcPct val="100000"/>
              </a:lnSpc>
            </a:pPr>
            <a:r>
              <a:rPr sz="1300" spc="-10" dirty="0">
                <a:solidFill>
                  <a:srgbClr val="7F7F7F"/>
                </a:solidFill>
                <a:latin typeface="Arial"/>
                <a:cs typeface="Arial"/>
              </a:rPr>
              <a:t>LIGO-T070247</a:t>
            </a:r>
            <a:endParaRPr sz="1300" dirty="0">
              <a:latin typeface="Arial"/>
              <a:cs typeface="Arial"/>
            </a:endParaRPr>
          </a:p>
        </p:txBody>
      </p:sp>
      <p:sp>
        <p:nvSpPr>
          <p:cNvPr id="200" name="Rechteck 199"/>
          <p:cNvSpPr/>
          <p:nvPr/>
        </p:nvSpPr>
        <p:spPr>
          <a:xfrm>
            <a:off x="4597939" y="1854630"/>
            <a:ext cx="3211899" cy="3906714"/>
          </a:xfrm>
          <a:prstGeom prst="rect">
            <a:avLst/>
          </a:prstGeom>
          <a:solidFill>
            <a:srgbClr val="B21EAB">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3" name="Picture 4"/>
          <p:cNvPicPr>
            <a:picLocks noChangeAspect="1" noChangeArrowheads="1"/>
          </p:cNvPicPr>
          <p:nvPr/>
        </p:nvPicPr>
        <p:blipFill>
          <a:blip r:embed="rId5" cstate="print"/>
          <a:srcRect/>
          <a:stretch>
            <a:fillRect/>
          </a:stretch>
        </p:blipFill>
        <p:spPr bwMode="auto">
          <a:xfrm>
            <a:off x="8100395" y="44624"/>
            <a:ext cx="1016000" cy="1125538"/>
          </a:xfrm>
          <a:prstGeom prst="rect">
            <a:avLst/>
          </a:prstGeom>
          <a:noFill/>
          <a:ln w="9525">
            <a:noFill/>
            <a:round/>
            <a:headEnd/>
            <a:tailEnd/>
          </a:ln>
          <a:effectLst/>
        </p:spPr>
      </p:pic>
      <p:sp>
        <p:nvSpPr>
          <p:cNvPr id="198" name="Rechteck 197"/>
          <p:cNvSpPr/>
          <p:nvPr/>
        </p:nvSpPr>
        <p:spPr>
          <a:xfrm>
            <a:off x="1300980" y="1859348"/>
            <a:ext cx="1614836" cy="3906714"/>
          </a:xfrm>
          <a:prstGeom prst="rect">
            <a:avLst/>
          </a:prstGeom>
          <a:solidFill>
            <a:srgbClr val="12B6B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9" name="Rechteck 198"/>
          <p:cNvSpPr/>
          <p:nvPr/>
        </p:nvSpPr>
        <p:spPr>
          <a:xfrm>
            <a:off x="2915815" y="1857524"/>
            <a:ext cx="1682117" cy="3906714"/>
          </a:xfrm>
          <a:prstGeom prst="rect">
            <a:avLst/>
          </a:prstGeom>
          <a:solidFill>
            <a:srgbClr val="B4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412" y="1930978"/>
            <a:ext cx="2681902" cy="181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5" name="Ellipse 194"/>
          <p:cNvSpPr/>
          <p:nvPr/>
        </p:nvSpPr>
        <p:spPr>
          <a:xfrm>
            <a:off x="4932040" y="1826502"/>
            <a:ext cx="2013875" cy="430533"/>
          </a:xfrm>
          <a:prstGeom prst="ellipse">
            <a:avLst/>
          </a:prstGeom>
          <a:noFill/>
          <a:ln w="38100">
            <a:solidFill>
              <a:srgbClr val="B21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6" name="Ellipse 195"/>
          <p:cNvSpPr/>
          <p:nvPr/>
        </p:nvSpPr>
        <p:spPr>
          <a:xfrm>
            <a:off x="4944740" y="2098605"/>
            <a:ext cx="2662394" cy="705126"/>
          </a:xfrm>
          <a:prstGeom prst="ellipse">
            <a:avLst/>
          </a:prstGeom>
          <a:noFill/>
          <a:ln w="38100">
            <a:solidFill>
              <a:srgbClr val="12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7" name="Ellipse 196"/>
          <p:cNvSpPr/>
          <p:nvPr/>
        </p:nvSpPr>
        <p:spPr>
          <a:xfrm>
            <a:off x="5077039" y="2677266"/>
            <a:ext cx="2662394" cy="705126"/>
          </a:xfrm>
          <a:prstGeom prst="ellipse">
            <a:avLst/>
          </a:prstGeom>
          <a:noFill/>
          <a:ln w="38100">
            <a:solidFill>
              <a:srgbClr val="FF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410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500"/>
                                        <p:tgtEl>
                                          <p:spTgt spid="2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95"/>
                                        </p:tgtEl>
                                      </p:cBhvr>
                                    </p:animEffect>
                                    <p:set>
                                      <p:cBhvr>
                                        <p:cTn id="15" dur="1" fill="hold">
                                          <p:stCondLst>
                                            <p:cond delay="499"/>
                                          </p:stCondLst>
                                        </p:cTn>
                                        <p:tgtEl>
                                          <p:spTgt spid="19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8"/>
                                        </p:tgtEl>
                                        <p:attrNameLst>
                                          <p:attrName>style.visibility</p:attrName>
                                        </p:attrNameLst>
                                      </p:cBhvr>
                                      <p:to>
                                        <p:strVal val="visible"/>
                                      </p:to>
                                    </p:set>
                                    <p:animEffect transition="in" filter="fade">
                                      <p:cBhvr>
                                        <p:cTn id="21" dur="500"/>
                                        <p:tgtEl>
                                          <p:spTgt spid="1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6"/>
                                        </p:tgtEl>
                                      </p:cBhvr>
                                    </p:animEffect>
                                    <p:set>
                                      <p:cBhvr>
                                        <p:cTn id="26" dur="1" fill="hold">
                                          <p:stCondLst>
                                            <p:cond delay="499"/>
                                          </p:stCondLst>
                                        </p:cTn>
                                        <p:tgtEl>
                                          <p:spTgt spid="19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97"/>
                                        </p:tgtEl>
                                        <p:attrNameLst>
                                          <p:attrName>style.visibility</p:attrName>
                                        </p:attrNameLst>
                                      </p:cBhvr>
                                      <p:to>
                                        <p:strVal val="visible"/>
                                      </p:to>
                                    </p:set>
                                    <p:animEffect transition="in" filter="fade">
                                      <p:cBhvr>
                                        <p:cTn id="29" dur="500"/>
                                        <p:tgtEl>
                                          <p:spTgt spid="19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9"/>
                                        </p:tgtEl>
                                        <p:attrNameLst>
                                          <p:attrName>style.visibility</p:attrName>
                                        </p:attrNameLst>
                                      </p:cBhvr>
                                      <p:to>
                                        <p:strVal val="visible"/>
                                      </p:to>
                                    </p:set>
                                    <p:animEffect transition="in" filter="fade">
                                      <p:cBhvr>
                                        <p:cTn id="3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98" grpId="0" animBg="1"/>
      <p:bldP spid="199" grpId="0" animBg="1"/>
      <p:bldP spid="195" grpId="0" animBg="1"/>
      <p:bldP spid="195" grpId="1" animBg="1"/>
      <p:bldP spid="196" grpId="0" animBg="1"/>
      <p:bldP spid="196" grpId="1" animBg="1"/>
      <p:bldP spid="19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833453" y="333080"/>
            <a:ext cx="4131035" cy="5112144"/>
          </a:xfrm>
        </p:spPr>
        <p:txBody>
          <a:bodyPr>
            <a:noAutofit/>
          </a:bodyPr>
          <a:lstStyle/>
          <a:p>
            <a:pPr marL="0" indent="0">
              <a:buNone/>
            </a:pPr>
            <a:r>
              <a:rPr lang="de-DE" sz="3000" b="1" dirty="0" smtClean="0"/>
              <a:t>Einstein </a:t>
            </a:r>
            <a:r>
              <a:rPr lang="de-DE" sz="3000" b="1" dirty="0" err="1" smtClean="0"/>
              <a:t>Telescope</a:t>
            </a:r>
            <a:r>
              <a:rPr lang="de-DE" sz="3000" b="1" dirty="0" smtClean="0"/>
              <a:t> </a:t>
            </a:r>
            <a:r>
              <a:rPr lang="de-DE" sz="3000" b="1" dirty="0" err="1" smtClean="0"/>
              <a:t>Conceptual</a:t>
            </a:r>
            <a:r>
              <a:rPr lang="de-DE" sz="3000" b="1" dirty="0" smtClean="0"/>
              <a:t> Design Study</a:t>
            </a:r>
            <a:r>
              <a:rPr lang="de-DE" b="1" dirty="0" smtClean="0"/>
              <a:t> </a:t>
            </a:r>
          </a:p>
          <a:p>
            <a:pPr marL="0" indent="0" algn="ctr">
              <a:lnSpc>
                <a:spcPct val="120000"/>
              </a:lnSpc>
              <a:buNone/>
            </a:pPr>
            <a:r>
              <a:rPr lang="en-US" sz="2000" dirty="0" smtClean="0"/>
              <a:t>supported by </a:t>
            </a:r>
            <a:r>
              <a:rPr lang="en-US" sz="2000" dirty="0"/>
              <a:t>the European Commission under the FP7-design studies </a:t>
            </a:r>
            <a:r>
              <a:rPr lang="en-US" sz="2000" dirty="0" smtClean="0"/>
              <a:t>framework</a:t>
            </a:r>
            <a:endParaRPr lang="de-DE" sz="2000" b="1" dirty="0" smtClean="0"/>
          </a:p>
          <a:p>
            <a:pPr>
              <a:lnSpc>
                <a:spcPct val="120000"/>
              </a:lnSpc>
            </a:pPr>
            <a:r>
              <a:rPr lang="de-DE" sz="2400" dirty="0" smtClean="0"/>
              <a:t>May 2008 – May 2011</a:t>
            </a:r>
          </a:p>
          <a:p>
            <a:pPr>
              <a:lnSpc>
                <a:spcPct val="120000"/>
              </a:lnSpc>
            </a:pPr>
            <a:r>
              <a:rPr lang="de-DE" sz="2400" dirty="0" smtClean="0"/>
              <a:t>Pan European </a:t>
            </a:r>
            <a:r>
              <a:rPr lang="de-DE" sz="2400" dirty="0" err="1" smtClean="0"/>
              <a:t>effort</a:t>
            </a:r>
            <a:endParaRPr lang="de-DE" sz="2400" dirty="0" smtClean="0"/>
          </a:p>
          <a:p>
            <a:pPr>
              <a:lnSpc>
                <a:spcPct val="120000"/>
              </a:lnSpc>
            </a:pPr>
            <a:r>
              <a:rPr lang="de-DE" sz="2400" dirty="0" smtClean="0"/>
              <a:t>Science Team = 	ca. 250 </a:t>
            </a:r>
            <a:r>
              <a:rPr lang="de-DE" sz="2400" dirty="0" err="1" smtClean="0"/>
              <a:t>members</a:t>
            </a:r>
            <a:endParaRPr lang="de-DE" sz="2400" dirty="0"/>
          </a:p>
          <a:p>
            <a:pPr marL="0" indent="0">
              <a:lnSpc>
                <a:spcPct val="120000"/>
              </a:lnSpc>
              <a:buNone/>
            </a:pPr>
            <a:r>
              <a:rPr lang="de-DE" sz="2400" u="sng" dirty="0"/>
              <a:t>http://www.et-gw.eu/etdsdocument</a:t>
            </a:r>
            <a:endParaRPr lang="de-DE" sz="2400" u="sng"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04664"/>
            <a:ext cx="4187693" cy="5856069"/>
          </a:xfrm>
          <a:prstGeom prst="rect">
            <a:avLst/>
          </a:prstGeom>
          <a:noFill/>
          <a:ln>
            <a:noFill/>
          </a:ln>
          <a:effectLst>
            <a:outerShdw blurRad="50800" dist="177800" dir="2700000" algn="ctr" rotWithShape="0">
              <a:schemeClr val="tx1">
                <a:lumMod val="50000"/>
                <a:alpha val="49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2323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1088" y="-64548"/>
            <a:ext cx="3808207" cy="838200"/>
          </a:xfrm>
        </p:spPr>
        <p:txBody>
          <a:bodyPr/>
          <a:lstStyle/>
          <a:p>
            <a:r>
              <a:rPr lang="de-DE" dirty="0" smtClean="0"/>
              <a:t>The Size</a:t>
            </a:r>
            <a:endParaRPr lang="de-DE" dirty="0"/>
          </a:p>
        </p:txBody>
      </p:sp>
      <p:pic>
        <p:nvPicPr>
          <p:cNvPr id="5" name="Picture 4"/>
          <p:cNvPicPr>
            <a:picLocks noChangeAspect="1" noChangeArrowheads="1"/>
          </p:cNvPicPr>
          <p:nvPr/>
        </p:nvPicPr>
        <p:blipFill>
          <a:blip r:embed="rId2" cstate="print"/>
          <a:srcRect/>
          <a:stretch>
            <a:fillRect/>
          </a:stretch>
        </p:blipFill>
        <p:spPr bwMode="auto">
          <a:xfrm>
            <a:off x="8100395" y="44624"/>
            <a:ext cx="1016000" cy="1125538"/>
          </a:xfrm>
          <a:prstGeom prst="rect">
            <a:avLst/>
          </a:prstGeom>
          <a:noFill/>
          <a:ln w="9525">
            <a:noFill/>
            <a:round/>
            <a:headEnd/>
            <a:tailEnd/>
          </a:ln>
          <a:effectLst/>
        </p:spPr>
      </p:pic>
      <p:pic>
        <p:nvPicPr>
          <p:cNvPr id="6" name="Immagine 26" descr="ET-new-logo.png"/>
          <p:cNvPicPr>
            <a:picLocks noChangeAspect="1"/>
          </p:cNvPicPr>
          <p:nvPr/>
        </p:nvPicPr>
        <p:blipFill>
          <a:blip r:embed="rId3" cstate="print"/>
          <a:stretch>
            <a:fillRect/>
          </a:stretch>
        </p:blipFill>
        <p:spPr>
          <a:xfrm>
            <a:off x="0" y="0"/>
            <a:ext cx="2304256" cy="744295"/>
          </a:xfrm>
          <a:prstGeom prst="rect">
            <a:avLst/>
          </a:prstGeom>
        </p:spPr>
      </p:pic>
      <p:sp>
        <p:nvSpPr>
          <p:cNvPr id="7" name="Textfeld 6"/>
          <p:cNvSpPr txBox="1"/>
          <p:nvPr/>
        </p:nvSpPr>
        <p:spPr>
          <a:xfrm>
            <a:off x="136426" y="827542"/>
            <a:ext cx="5393005" cy="646331"/>
          </a:xfrm>
          <a:prstGeom prst="rect">
            <a:avLst/>
          </a:prstGeom>
          <a:noFill/>
        </p:spPr>
        <p:txBody>
          <a:bodyPr wrap="square" rtlCol="0">
            <a:spAutoFit/>
          </a:bodyPr>
          <a:lstStyle/>
          <a:p>
            <a:r>
              <a:rPr lang="de-DE" dirty="0" smtClean="0"/>
              <a:t>The Einstein </a:t>
            </a:r>
            <a:r>
              <a:rPr lang="de-DE" dirty="0" err="1" smtClean="0"/>
              <a:t>Telescope</a:t>
            </a:r>
            <a:r>
              <a:rPr lang="de-DE" dirty="0" smtClean="0"/>
              <a:t> will </a:t>
            </a:r>
            <a:r>
              <a:rPr lang="de-DE" dirty="0" err="1" smtClean="0"/>
              <a:t>have</a:t>
            </a:r>
            <a:r>
              <a:rPr lang="de-DE" dirty="0" smtClean="0"/>
              <a:t> 10 km </a:t>
            </a:r>
            <a:r>
              <a:rPr lang="de-DE" dirty="0" err="1" smtClean="0"/>
              <a:t>arms</a:t>
            </a:r>
            <a:endParaRPr lang="de-DE" dirty="0" smtClean="0"/>
          </a:p>
          <a:p>
            <a:r>
              <a:rPr lang="de-DE" dirty="0" smtClean="0">
                <a:sym typeface="Wingdings" panose="05000000000000000000" pitchFamily="2" charset="2"/>
              </a:rPr>
              <a:t> </a:t>
            </a:r>
            <a:r>
              <a:rPr lang="de-DE" dirty="0" err="1" smtClean="0"/>
              <a:t>gain</a:t>
            </a:r>
            <a:r>
              <a:rPr lang="de-DE" dirty="0" smtClean="0"/>
              <a:t> a </a:t>
            </a:r>
            <a:r>
              <a:rPr lang="de-DE" dirty="0" err="1" smtClean="0"/>
              <a:t>factor</a:t>
            </a:r>
            <a:r>
              <a:rPr lang="de-DE" dirty="0" smtClean="0"/>
              <a:t> 2.5 w.r.t. </a:t>
            </a:r>
            <a:r>
              <a:rPr lang="de-DE" dirty="0" err="1" smtClean="0"/>
              <a:t>advanced</a:t>
            </a:r>
            <a:r>
              <a:rPr lang="de-DE" dirty="0" smtClean="0"/>
              <a:t> LIGO</a:t>
            </a:r>
            <a:endParaRPr lang="de-DE" dirty="0"/>
          </a:p>
        </p:txBody>
      </p:sp>
      <p:grpSp>
        <p:nvGrpSpPr>
          <p:cNvPr id="9" name="Gruppieren 8"/>
          <p:cNvGrpSpPr>
            <a:grpSpLocks noChangeAspect="1"/>
          </p:cNvGrpSpPr>
          <p:nvPr/>
        </p:nvGrpSpPr>
        <p:grpSpPr>
          <a:xfrm>
            <a:off x="290057" y="1903202"/>
            <a:ext cx="2139711" cy="2061551"/>
            <a:chOff x="3006673" y="4281891"/>
            <a:chExt cx="811986" cy="782328"/>
          </a:xfrm>
        </p:grpSpPr>
        <p:sp>
          <p:nvSpPr>
            <p:cNvPr id="10" name="Line 3"/>
            <p:cNvSpPr>
              <a:spLocks noChangeAspect="1" noChangeShapeType="1"/>
            </p:cNvSpPr>
            <p:nvPr/>
          </p:nvSpPr>
          <p:spPr bwMode="auto">
            <a:xfrm>
              <a:off x="3133083" y="4889406"/>
              <a:ext cx="116246" cy="240"/>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 name="Rectangle 4"/>
            <p:cNvSpPr>
              <a:spLocks noChangeAspect="1" noChangeArrowheads="1"/>
            </p:cNvSpPr>
            <p:nvPr/>
          </p:nvSpPr>
          <p:spPr bwMode="auto">
            <a:xfrm>
              <a:off x="3006673" y="4851852"/>
              <a:ext cx="123259" cy="754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rIns="0"/>
            <a:lstStyle/>
            <a:p>
              <a:r>
                <a:rPr lang="de-DE" sz="600" dirty="0" smtClean="0"/>
                <a:t>LASER</a:t>
              </a:r>
              <a:endParaRPr lang="de-DE" sz="600" dirty="0"/>
            </a:p>
          </p:txBody>
        </p:sp>
        <p:sp>
          <p:nvSpPr>
            <p:cNvPr id="12" name="Line 13"/>
            <p:cNvSpPr>
              <a:spLocks noChangeAspect="1" noChangeShapeType="1"/>
            </p:cNvSpPr>
            <p:nvPr/>
          </p:nvSpPr>
          <p:spPr bwMode="auto">
            <a:xfrm flipV="1">
              <a:off x="3252310" y="4339542"/>
              <a:ext cx="404" cy="546939"/>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 name="Line 24"/>
            <p:cNvSpPr>
              <a:spLocks noChangeAspect="1" noChangeShapeType="1"/>
            </p:cNvSpPr>
            <p:nvPr/>
          </p:nvSpPr>
          <p:spPr bwMode="auto">
            <a:xfrm>
              <a:off x="3282379" y="4901937"/>
              <a:ext cx="51829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 name="Line 30"/>
            <p:cNvSpPr>
              <a:spLocks noChangeAspect="1" noChangeShapeType="1"/>
            </p:cNvSpPr>
            <p:nvPr/>
          </p:nvSpPr>
          <p:spPr bwMode="auto">
            <a:xfrm>
              <a:off x="3257785" y="4889328"/>
              <a:ext cx="28335" cy="1327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 name="Line 31"/>
            <p:cNvSpPr>
              <a:spLocks noChangeAspect="1" noChangeShapeType="1"/>
            </p:cNvSpPr>
            <p:nvPr/>
          </p:nvSpPr>
          <p:spPr bwMode="auto">
            <a:xfrm rot="2700000">
              <a:off x="3259503" y="4846343"/>
              <a:ext cx="0" cy="863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 name="Line 40"/>
            <p:cNvSpPr>
              <a:spLocks noChangeShapeType="1"/>
            </p:cNvSpPr>
            <p:nvPr/>
          </p:nvSpPr>
          <p:spPr bwMode="auto">
            <a:xfrm>
              <a:off x="3268208" y="4914222"/>
              <a:ext cx="0" cy="122478"/>
            </a:xfrm>
            <a:prstGeom prst="line">
              <a:avLst/>
            </a:prstGeom>
            <a:noFill/>
            <a:ln w="34925">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sp>
          <p:nvSpPr>
            <p:cNvPr id="17" name="Line 41"/>
            <p:cNvSpPr>
              <a:spLocks noChangeAspect="1" noChangeShapeType="1"/>
            </p:cNvSpPr>
            <p:nvPr/>
          </p:nvSpPr>
          <p:spPr bwMode="auto">
            <a:xfrm>
              <a:off x="3255359" y="4889695"/>
              <a:ext cx="12387" cy="3006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 name="Line 44"/>
            <p:cNvSpPr>
              <a:spLocks noChangeAspect="1" noChangeShapeType="1"/>
            </p:cNvSpPr>
            <p:nvPr/>
          </p:nvSpPr>
          <p:spPr bwMode="auto">
            <a:xfrm rot="16200000">
              <a:off x="3248433" y="4298991"/>
              <a:ext cx="168" cy="765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 name="Rectangle 46"/>
            <p:cNvSpPr>
              <a:spLocks noChangeAspect="1" noChangeArrowheads="1"/>
            </p:cNvSpPr>
            <p:nvPr/>
          </p:nvSpPr>
          <p:spPr bwMode="auto">
            <a:xfrm>
              <a:off x="3796484" y="4857657"/>
              <a:ext cx="22175" cy="83683"/>
            </a:xfrm>
            <a:prstGeom prst="rect">
              <a:avLst/>
            </a:prstGeom>
            <a:gradFill flip="none" rotWithShape="1">
              <a:gsLst>
                <a:gs pos="53000">
                  <a:srgbClr val="CAD2E8">
                    <a:alpha val="48000"/>
                  </a:srgbClr>
                </a:gs>
                <a:gs pos="0">
                  <a:schemeClr val="tx2">
                    <a:lumMod val="60000"/>
                    <a:lumOff val="40000"/>
                  </a:schemeClr>
                </a:gs>
                <a:gs pos="100000">
                  <a:schemeClr val="tx2">
                    <a:lumMod val="60000"/>
                    <a:lumOff val="40000"/>
                  </a:schemeClr>
                </a:gs>
              </a:gsLst>
              <a:lin ang="5400000" scaled="1"/>
              <a:tileRect/>
            </a:gradFill>
            <a:ln w="0">
              <a:solidFill>
                <a:srgbClr val="000000"/>
              </a:solidFill>
              <a:miter lim="800000"/>
              <a:headEnd/>
              <a:tailEnd/>
            </a:ln>
          </p:spPr>
          <p:txBody>
            <a:bodyPr/>
            <a:lstStyle/>
            <a:p>
              <a:endParaRPr lang="de-DE"/>
            </a:p>
          </p:txBody>
        </p:sp>
        <p:sp>
          <p:nvSpPr>
            <p:cNvPr id="20" name="Line 47"/>
            <p:cNvSpPr>
              <a:spLocks noChangeAspect="1" noChangeShapeType="1"/>
            </p:cNvSpPr>
            <p:nvPr/>
          </p:nvSpPr>
          <p:spPr bwMode="auto">
            <a:xfrm>
              <a:off x="3792746" y="4856078"/>
              <a:ext cx="154" cy="8334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 name="Oval 55"/>
            <p:cNvSpPr>
              <a:spLocks noChangeAspect="1" noChangeArrowheads="1"/>
            </p:cNvSpPr>
            <p:nvPr/>
          </p:nvSpPr>
          <p:spPr bwMode="auto">
            <a:xfrm>
              <a:off x="3251549" y="5033763"/>
              <a:ext cx="35359" cy="30456"/>
            </a:xfrm>
            <a:prstGeom prst="ellipse">
              <a:avLst/>
            </a:prstGeom>
            <a:solidFill>
              <a:schemeClr val="bg2"/>
            </a:solidFill>
            <a:ln w="12700">
              <a:solidFill>
                <a:schemeClr val="tx1"/>
              </a:solidFill>
              <a:round/>
              <a:headEnd/>
              <a:tailEnd/>
            </a:ln>
          </p:spPr>
          <p:txBody>
            <a:bodyPr wrap="none" anchor="ctr"/>
            <a:lstStyle/>
            <a:p>
              <a:endParaRPr lang="de-DE"/>
            </a:p>
          </p:txBody>
        </p:sp>
        <p:sp>
          <p:nvSpPr>
            <p:cNvPr id="22" name="Rectangle 56"/>
            <p:cNvSpPr>
              <a:spLocks noChangeAspect="1" noChangeArrowheads="1"/>
            </p:cNvSpPr>
            <p:nvPr/>
          </p:nvSpPr>
          <p:spPr bwMode="auto">
            <a:xfrm>
              <a:off x="3248986" y="5024408"/>
              <a:ext cx="40155" cy="24583"/>
            </a:xfrm>
            <a:prstGeom prst="rect">
              <a:avLst/>
            </a:prstGeom>
            <a:solidFill>
              <a:schemeClr val="bg2"/>
            </a:solidFill>
            <a:ln w="12700">
              <a:solidFill>
                <a:srgbClr val="000000"/>
              </a:solidFill>
              <a:miter lim="800000"/>
              <a:headEnd/>
              <a:tailEnd/>
            </a:ln>
          </p:spPr>
          <p:txBody>
            <a:bodyPr/>
            <a:lstStyle/>
            <a:p>
              <a:endParaRPr lang="de-DE"/>
            </a:p>
          </p:txBody>
        </p:sp>
        <p:sp>
          <p:nvSpPr>
            <p:cNvPr id="23" name="Rectangle 46"/>
            <p:cNvSpPr>
              <a:spLocks noChangeAspect="1" noChangeArrowheads="1"/>
            </p:cNvSpPr>
            <p:nvPr/>
          </p:nvSpPr>
          <p:spPr bwMode="auto">
            <a:xfrm>
              <a:off x="3242835" y="4281891"/>
              <a:ext cx="22175" cy="83683"/>
            </a:xfrm>
            <a:prstGeom prst="rect">
              <a:avLst/>
            </a:prstGeom>
            <a:gradFill flip="none" rotWithShape="1">
              <a:gsLst>
                <a:gs pos="53000">
                  <a:srgbClr val="CAD2E8"/>
                </a:gs>
                <a:gs pos="0">
                  <a:schemeClr val="tx2">
                    <a:lumMod val="60000"/>
                    <a:lumOff val="40000"/>
                  </a:schemeClr>
                </a:gs>
                <a:gs pos="100000">
                  <a:schemeClr val="tx2">
                    <a:lumMod val="60000"/>
                    <a:lumOff val="40000"/>
                  </a:schemeClr>
                </a:gs>
              </a:gsLst>
              <a:lin ang="5400000" scaled="1"/>
              <a:tileRect/>
            </a:gradFill>
            <a:ln w="0">
              <a:solidFill>
                <a:srgbClr val="000000"/>
              </a:solidFill>
              <a:miter lim="800000"/>
              <a:headEnd/>
              <a:tailEnd/>
            </a:ln>
            <a:scene3d>
              <a:camera prst="orthographicFront">
                <a:rot lat="0" lon="0" rev="5400000"/>
              </a:camera>
              <a:lightRig rig="threePt" dir="t"/>
            </a:scene3d>
          </p:spPr>
          <p:txBody>
            <a:bodyPr/>
            <a:lstStyle/>
            <a:p>
              <a:endParaRPr lang="de-DE"/>
            </a:p>
          </p:txBody>
        </p:sp>
        <p:sp>
          <p:nvSpPr>
            <p:cNvPr id="24" name="Rectangle 46"/>
            <p:cNvSpPr>
              <a:spLocks noChangeAspect="1" noChangeArrowheads="1"/>
            </p:cNvSpPr>
            <p:nvPr/>
          </p:nvSpPr>
          <p:spPr bwMode="auto">
            <a:xfrm>
              <a:off x="3255730" y="4858016"/>
              <a:ext cx="22175" cy="83683"/>
            </a:xfrm>
            <a:prstGeom prst="rect">
              <a:avLst/>
            </a:prstGeom>
            <a:gradFill flip="none" rotWithShape="1">
              <a:gsLst>
                <a:gs pos="53000">
                  <a:srgbClr val="CAD2E8">
                    <a:alpha val="43000"/>
                  </a:srgbClr>
                </a:gs>
                <a:gs pos="0">
                  <a:schemeClr val="tx2">
                    <a:lumMod val="60000"/>
                    <a:lumOff val="40000"/>
                  </a:schemeClr>
                </a:gs>
                <a:gs pos="100000">
                  <a:schemeClr val="tx2">
                    <a:lumMod val="60000"/>
                    <a:lumOff val="40000"/>
                  </a:schemeClr>
                </a:gs>
              </a:gsLst>
              <a:lin ang="5400000" scaled="1"/>
              <a:tileRect/>
            </a:gradFill>
            <a:ln w="12700">
              <a:solidFill>
                <a:srgbClr val="000000"/>
              </a:solidFill>
              <a:miter lim="800000"/>
              <a:headEnd/>
              <a:tailEnd/>
            </a:ln>
            <a:scene3d>
              <a:camera prst="orthographicFront">
                <a:rot lat="0" lon="0" rev="8100000"/>
              </a:camera>
              <a:lightRig rig="threePt" dir="t"/>
            </a:scene3d>
          </p:spPr>
          <p:txBody>
            <a:bodyPr/>
            <a:lstStyle/>
            <a:p>
              <a:endParaRPr lang="de-DE"/>
            </a:p>
          </p:txBody>
        </p:sp>
        <p:sp>
          <p:nvSpPr>
            <p:cNvPr id="25" name="Rectangle 46"/>
            <p:cNvSpPr>
              <a:spLocks noChangeAspect="1" noChangeArrowheads="1"/>
            </p:cNvSpPr>
            <p:nvPr/>
          </p:nvSpPr>
          <p:spPr bwMode="auto">
            <a:xfrm>
              <a:off x="3239783" y="4726013"/>
              <a:ext cx="22175" cy="83683"/>
            </a:xfrm>
            <a:prstGeom prst="rect">
              <a:avLst/>
            </a:prstGeom>
            <a:gradFill flip="none" rotWithShape="1">
              <a:gsLst>
                <a:gs pos="53000">
                  <a:srgbClr val="CAD2E8"/>
                </a:gs>
                <a:gs pos="0">
                  <a:schemeClr val="tx2">
                    <a:lumMod val="60000"/>
                    <a:lumOff val="40000"/>
                  </a:schemeClr>
                </a:gs>
                <a:gs pos="100000">
                  <a:schemeClr val="tx2">
                    <a:lumMod val="60000"/>
                    <a:lumOff val="40000"/>
                  </a:schemeClr>
                </a:gs>
              </a:gsLst>
              <a:lin ang="5400000" scaled="1"/>
              <a:tileRect/>
            </a:gradFill>
            <a:ln w="0">
              <a:solidFill>
                <a:srgbClr val="000000"/>
              </a:solidFill>
              <a:miter lim="800000"/>
              <a:headEnd/>
              <a:tailEnd/>
            </a:ln>
            <a:scene3d>
              <a:camera prst="orthographicFront">
                <a:rot lat="0" lon="0" rev="5400000"/>
              </a:camera>
              <a:lightRig rig="threePt" dir="t"/>
            </a:scene3d>
          </p:spPr>
          <p:txBody>
            <a:bodyPr/>
            <a:lstStyle/>
            <a:p>
              <a:endParaRPr lang="de-DE"/>
            </a:p>
          </p:txBody>
        </p:sp>
        <p:sp>
          <p:nvSpPr>
            <p:cNvPr id="26" name="Line 44"/>
            <p:cNvSpPr>
              <a:spLocks noChangeAspect="1" noChangeShapeType="1"/>
            </p:cNvSpPr>
            <p:nvPr/>
          </p:nvSpPr>
          <p:spPr bwMode="auto">
            <a:xfrm rot="16200000">
              <a:off x="3248421" y="4719208"/>
              <a:ext cx="168" cy="765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 name="Rectangle 46"/>
            <p:cNvSpPr>
              <a:spLocks noChangeAspect="1" noChangeArrowheads="1"/>
            </p:cNvSpPr>
            <p:nvPr/>
          </p:nvSpPr>
          <p:spPr bwMode="auto">
            <a:xfrm>
              <a:off x="3343494" y="4862426"/>
              <a:ext cx="22175" cy="83683"/>
            </a:xfrm>
            <a:prstGeom prst="rect">
              <a:avLst/>
            </a:prstGeom>
            <a:gradFill flip="none" rotWithShape="1">
              <a:gsLst>
                <a:gs pos="53000">
                  <a:srgbClr val="CAD2E8">
                    <a:alpha val="48000"/>
                  </a:srgbClr>
                </a:gs>
                <a:gs pos="0">
                  <a:schemeClr val="tx2">
                    <a:lumMod val="60000"/>
                    <a:lumOff val="40000"/>
                  </a:schemeClr>
                </a:gs>
                <a:gs pos="100000">
                  <a:schemeClr val="tx2">
                    <a:lumMod val="60000"/>
                    <a:lumOff val="40000"/>
                  </a:schemeClr>
                </a:gs>
              </a:gsLst>
              <a:lin ang="5400000" scaled="1"/>
              <a:tileRect/>
            </a:gradFill>
            <a:ln w="0">
              <a:solidFill>
                <a:srgbClr val="000000"/>
              </a:solidFill>
              <a:miter lim="800000"/>
              <a:headEnd/>
              <a:tailEnd/>
            </a:ln>
          </p:spPr>
          <p:txBody>
            <a:bodyPr/>
            <a:lstStyle/>
            <a:p>
              <a:endParaRPr lang="de-DE"/>
            </a:p>
          </p:txBody>
        </p:sp>
        <p:sp>
          <p:nvSpPr>
            <p:cNvPr id="28" name="Line 47"/>
            <p:cNvSpPr>
              <a:spLocks noChangeAspect="1" noChangeShapeType="1"/>
            </p:cNvSpPr>
            <p:nvPr/>
          </p:nvSpPr>
          <p:spPr bwMode="auto">
            <a:xfrm>
              <a:off x="3367512" y="4863383"/>
              <a:ext cx="154" cy="8334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9" name="Rectangle 46"/>
            <p:cNvSpPr>
              <a:spLocks noChangeAspect="1" noChangeArrowheads="1"/>
            </p:cNvSpPr>
            <p:nvPr/>
          </p:nvSpPr>
          <p:spPr bwMode="auto">
            <a:xfrm>
              <a:off x="3159316" y="4850852"/>
              <a:ext cx="22175" cy="83683"/>
            </a:xfrm>
            <a:prstGeom prst="rect">
              <a:avLst/>
            </a:prstGeom>
            <a:gradFill flip="none" rotWithShape="1">
              <a:gsLst>
                <a:gs pos="53000">
                  <a:srgbClr val="CAD2E8">
                    <a:alpha val="48000"/>
                  </a:srgbClr>
                </a:gs>
                <a:gs pos="0">
                  <a:schemeClr val="tx2">
                    <a:lumMod val="60000"/>
                    <a:lumOff val="40000"/>
                  </a:schemeClr>
                </a:gs>
                <a:gs pos="100000">
                  <a:schemeClr val="tx2">
                    <a:lumMod val="60000"/>
                    <a:lumOff val="40000"/>
                  </a:schemeClr>
                </a:gs>
              </a:gsLst>
              <a:lin ang="5400000" scaled="1"/>
              <a:tileRect/>
            </a:gradFill>
            <a:ln w="0">
              <a:solidFill>
                <a:srgbClr val="000000"/>
              </a:solidFill>
              <a:miter lim="800000"/>
              <a:headEnd/>
              <a:tailEnd/>
            </a:ln>
          </p:spPr>
          <p:txBody>
            <a:bodyPr/>
            <a:lstStyle/>
            <a:p>
              <a:endParaRPr lang="de-DE"/>
            </a:p>
          </p:txBody>
        </p:sp>
        <p:sp>
          <p:nvSpPr>
            <p:cNvPr id="30" name="Line 47"/>
            <p:cNvSpPr>
              <a:spLocks noChangeAspect="1" noChangeShapeType="1"/>
            </p:cNvSpPr>
            <p:nvPr/>
          </p:nvSpPr>
          <p:spPr bwMode="auto">
            <a:xfrm>
              <a:off x="3184466" y="4852702"/>
              <a:ext cx="154" cy="8334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 name="Rectangle 46"/>
            <p:cNvSpPr>
              <a:spLocks noChangeAspect="1" noChangeArrowheads="1"/>
            </p:cNvSpPr>
            <p:nvPr/>
          </p:nvSpPr>
          <p:spPr bwMode="auto">
            <a:xfrm>
              <a:off x="3259658" y="4940175"/>
              <a:ext cx="22175" cy="83683"/>
            </a:xfrm>
            <a:prstGeom prst="rect">
              <a:avLst/>
            </a:prstGeom>
            <a:gradFill flip="none" rotWithShape="1">
              <a:gsLst>
                <a:gs pos="53000">
                  <a:srgbClr val="CAD2E8"/>
                </a:gs>
                <a:gs pos="0">
                  <a:schemeClr val="tx2">
                    <a:lumMod val="60000"/>
                    <a:lumOff val="40000"/>
                  </a:schemeClr>
                </a:gs>
                <a:gs pos="100000">
                  <a:schemeClr val="tx2">
                    <a:lumMod val="60000"/>
                    <a:lumOff val="40000"/>
                  </a:schemeClr>
                </a:gs>
              </a:gsLst>
              <a:lin ang="5400000" scaled="1"/>
              <a:tileRect/>
            </a:gradFill>
            <a:ln w="0">
              <a:solidFill>
                <a:srgbClr val="000000"/>
              </a:solidFill>
              <a:miter lim="800000"/>
              <a:headEnd/>
              <a:tailEnd/>
            </a:ln>
            <a:scene3d>
              <a:camera prst="orthographicFront">
                <a:rot lat="0" lon="0" rev="5400000"/>
              </a:camera>
              <a:lightRig rig="threePt" dir="t"/>
            </a:scene3d>
          </p:spPr>
          <p:txBody>
            <a:bodyPr/>
            <a:lstStyle/>
            <a:p>
              <a:endParaRPr lang="de-DE"/>
            </a:p>
          </p:txBody>
        </p:sp>
        <p:sp>
          <p:nvSpPr>
            <p:cNvPr id="32" name="Line 44"/>
            <p:cNvSpPr>
              <a:spLocks noChangeAspect="1" noChangeShapeType="1"/>
            </p:cNvSpPr>
            <p:nvPr/>
          </p:nvSpPr>
          <p:spPr bwMode="auto">
            <a:xfrm rot="16200000">
              <a:off x="3272427" y="4931834"/>
              <a:ext cx="168" cy="765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33" name="Textfeld 32"/>
          <p:cNvSpPr txBox="1"/>
          <p:nvPr/>
        </p:nvSpPr>
        <p:spPr>
          <a:xfrm>
            <a:off x="211389" y="3996659"/>
            <a:ext cx="1819537" cy="707886"/>
          </a:xfrm>
          <a:prstGeom prst="rect">
            <a:avLst/>
          </a:prstGeom>
          <a:noFill/>
        </p:spPr>
        <p:txBody>
          <a:bodyPr wrap="none" rtlCol="0">
            <a:spAutoFit/>
          </a:bodyPr>
          <a:lstStyle/>
          <a:p>
            <a:r>
              <a:rPr lang="de-DE" sz="2000" b="1" dirty="0" err="1" smtClean="0"/>
              <a:t>Advanced</a:t>
            </a:r>
            <a:r>
              <a:rPr lang="de-DE" sz="2000" b="1" dirty="0" smtClean="0"/>
              <a:t> LIGO</a:t>
            </a:r>
          </a:p>
          <a:p>
            <a:r>
              <a:rPr lang="de-DE" sz="2000" b="1" dirty="0" smtClean="0"/>
              <a:t>4 km</a:t>
            </a:r>
            <a:endParaRPr lang="de-DE" sz="2000" b="1" dirty="0"/>
          </a:p>
        </p:txBody>
      </p:sp>
      <p:pic>
        <p:nvPicPr>
          <p:cNvPr id="35" name="Grafik 5" descr="ET-Schem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547" y="3143718"/>
            <a:ext cx="2393397" cy="215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5" descr="ET-Sche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9749" y="1516905"/>
            <a:ext cx="5983493" cy="538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hteck 33"/>
          <p:cNvSpPr/>
          <p:nvPr/>
        </p:nvSpPr>
        <p:spPr>
          <a:xfrm>
            <a:off x="3085201" y="2372963"/>
            <a:ext cx="2253950" cy="707886"/>
          </a:xfrm>
          <a:prstGeom prst="rect">
            <a:avLst/>
          </a:prstGeom>
        </p:spPr>
        <p:txBody>
          <a:bodyPr wrap="none">
            <a:spAutoFit/>
          </a:bodyPr>
          <a:lstStyle/>
          <a:p>
            <a:r>
              <a:rPr lang="de-DE" sz="2000" b="1" dirty="0"/>
              <a:t>Einstein </a:t>
            </a:r>
            <a:r>
              <a:rPr lang="de-DE" sz="2000" b="1" dirty="0" err="1" smtClean="0"/>
              <a:t>Telescope</a:t>
            </a:r>
            <a:r>
              <a:rPr lang="de-DE" sz="2000" b="1" dirty="0" smtClean="0"/>
              <a:t> </a:t>
            </a:r>
          </a:p>
          <a:p>
            <a:r>
              <a:rPr lang="de-DE" sz="2000" b="1" dirty="0" smtClean="0"/>
              <a:t>10 km </a:t>
            </a:r>
            <a:endParaRPr lang="de-DE" sz="2000" b="1" dirty="0"/>
          </a:p>
        </p:txBody>
      </p:sp>
    </p:spTree>
    <p:extLst>
      <p:ext uri="{BB962C8B-B14F-4D97-AF65-F5344CB8AC3E}">
        <p14:creationId xmlns:p14="http://schemas.microsoft.com/office/powerpoint/2010/main" val="341095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5"/>
                                        </p:tgtEl>
                                      </p:cBhvr>
                                      <p:by x="250000" y="250000"/>
                                    </p:animScale>
                                  </p:childTnLst>
                                </p:cTn>
                              </p:par>
                              <p:par>
                                <p:cTn id="7" presetID="10" presetClass="entr" presetSubtype="0" fill="hold" nodeType="withEffect">
                                  <p:stCondLst>
                                    <p:cond delay="2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2710566" y="0"/>
            <a:ext cx="7515090" cy="841248"/>
          </a:xfrm>
        </p:spPr>
        <p:txBody>
          <a:bodyPr>
            <a:normAutofit/>
          </a:bodyPr>
          <a:lstStyle/>
          <a:p>
            <a:r>
              <a:rPr lang="en-US" sz="4400" dirty="0" smtClean="0"/>
              <a:t>Low frequencies</a:t>
            </a:r>
            <a:endParaRPr lang="en-US" sz="4400"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7</a:t>
            </a:fld>
            <a:endParaRPr kumimoji="0" lang="en-US"/>
          </a:p>
        </p:txBody>
      </p:sp>
      <p:sp>
        <p:nvSpPr>
          <p:cNvPr id="6" name="Segnaposto numero diapositiva 4"/>
          <p:cNvSpPr txBox="1">
            <a:spLocks/>
          </p:cNvSpPr>
          <p:nvPr/>
        </p:nvSpPr>
        <p:spPr>
          <a:xfrm>
            <a:off x="8032718" y="6356350"/>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042AED99-7FB4-404E-8A97-64753DCE42EC}"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pic>
        <p:nvPicPr>
          <p:cNvPr id="9" name="Picture 5" descr="Senza titolo-1 copia"/>
          <p:cNvPicPr>
            <a:picLocks noChangeAspect="1" noChangeArrowheads="1"/>
          </p:cNvPicPr>
          <p:nvPr/>
        </p:nvPicPr>
        <p:blipFill>
          <a:blip r:embed="rId3" cstate="print"/>
          <a:srcRect/>
          <a:stretch>
            <a:fillRect/>
          </a:stretch>
        </p:blipFill>
        <p:spPr bwMode="auto">
          <a:xfrm>
            <a:off x="3108324" y="4538686"/>
            <a:ext cx="5975350" cy="2230438"/>
          </a:xfrm>
          <a:prstGeom prst="rect">
            <a:avLst/>
          </a:prstGeom>
          <a:noFill/>
          <a:ln w="9525">
            <a:noFill/>
            <a:miter lim="800000"/>
            <a:headEnd/>
            <a:tailEnd/>
          </a:ln>
          <a:effectLst/>
        </p:spPr>
      </p:pic>
      <p:pic>
        <p:nvPicPr>
          <p:cNvPr id="12" name="Picture 8" descr="pendolo2"/>
          <p:cNvPicPr>
            <a:picLocks noChangeAspect="1" noChangeArrowheads="1" noCrop="1"/>
          </p:cNvPicPr>
          <p:nvPr/>
        </p:nvPicPr>
        <p:blipFill>
          <a:blip r:embed="rId4" cstate="print"/>
          <a:srcRect/>
          <a:stretch>
            <a:fillRect/>
          </a:stretch>
        </p:blipFill>
        <p:spPr bwMode="auto">
          <a:xfrm>
            <a:off x="2951162" y="4687888"/>
            <a:ext cx="6192838" cy="2033587"/>
          </a:xfrm>
          <a:prstGeom prst="rect">
            <a:avLst/>
          </a:prstGeom>
          <a:noFill/>
        </p:spPr>
      </p:pic>
      <p:pic>
        <p:nvPicPr>
          <p:cNvPr id="15" name="Picture 13" descr="gu"/>
          <p:cNvPicPr>
            <a:picLocks noChangeAspect="1" noChangeArrowheads="1"/>
          </p:cNvPicPr>
          <p:nvPr/>
        </p:nvPicPr>
        <p:blipFill>
          <a:blip r:embed="rId5" cstate="print"/>
          <a:srcRect/>
          <a:stretch>
            <a:fillRect/>
          </a:stretch>
        </p:blipFill>
        <p:spPr bwMode="auto">
          <a:xfrm>
            <a:off x="5807074" y="1833586"/>
            <a:ext cx="822325" cy="2971800"/>
          </a:xfrm>
          <a:prstGeom prst="rect">
            <a:avLst/>
          </a:prstGeom>
          <a:noFill/>
        </p:spPr>
      </p:pic>
      <p:grpSp>
        <p:nvGrpSpPr>
          <p:cNvPr id="13" name="Group 29"/>
          <p:cNvGrpSpPr>
            <a:grpSpLocks/>
          </p:cNvGrpSpPr>
          <p:nvPr/>
        </p:nvGrpSpPr>
        <p:grpSpPr bwMode="auto">
          <a:xfrm>
            <a:off x="522286" y="4641718"/>
            <a:ext cx="3325812" cy="1296988"/>
            <a:chOff x="113" y="1570"/>
            <a:chExt cx="2095" cy="817"/>
          </a:xfrm>
        </p:grpSpPr>
        <p:sp>
          <p:nvSpPr>
            <p:cNvPr id="19" name="Rectangle 15"/>
            <p:cNvSpPr>
              <a:spLocks noChangeArrowheads="1"/>
            </p:cNvSpPr>
            <p:nvPr/>
          </p:nvSpPr>
          <p:spPr bwMode="auto">
            <a:xfrm>
              <a:off x="113" y="1570"/>
              <a:ext cx="2095" cy="817"/>
            </a:xfrm>
            <a:prstGeom prst="rect">
              <a:avLst/>
            </a:prstGeom>
            <a:solidFill>
              <a:srgbClr val="F8F8F8"/>
            </a:solidFill>
            <a:ln w="9525">
              <a:solidFill>
                <a:srgbClr val="000099"/>
              </a:solidFill>
              <a:miter lim="800000"/>
              <a:headEnd/>
              <a:tailEnd/>
            </a:ln>
            <a:effectLst/>
          </p:spPr>
          <p:txBody>
            <a:bodyPr wrap="none" anchor="ctr"/>
            <a:lstStyle/>
            <a:p>
              <a:pPr algn="ctr" rtl="0" fontAlgn="base">
                <a:spcBef>
                  <a:spcPct val="0"/>
                </a:spcBef>
                <a:spcAft>
                  <a:spcPct val="0"/>
                </a:spcAft>
              </a:pPr>
              <a:endParaRPr lang="it-IT" sz="1600" kern="1200">
                <a:solidFill>
                  <a:srgbClr val="000000"/>
                </a:solidFill>
                <a:latin typeface="Microsoft Sans Serif" pitchFamily="34" charset="0"/>
                <a:ea typeface="+mn-ea"/>
                <a:cs typeface="+mn-cs"/>
              </a:endParaRPr>
            </a:p>
          </p:txBody>
        </p:sp>
        <p:sp>
          <p:nvSpPr>
            <p:cNvPr id="20" name="Text Box 16"/>
            <p:cNvSpPr txBox="1">
              <a:spLocks noChangeArrowheads="1"/>
            </p:cNvSpPr>
            <p:nvPr/>
          </p:nvSpPr>
          <p:spPr bwMode="auto">
            <a:xfrm>
              <a:off x="486" y="1607"/>
              <a:ext cx="1316" cy="231"/>
            </a:xfrm>
            <a:prstGeom prst="rect">
              <a:avLst/>
            </a:prstGeom>
            <a:solidFill>
              <a:srgbClr val="F8F8F8"/>
            </a:solidFill>
            <a:ln w="9525">
              <a:noFill/>
              <a:miter lim="800000"/>
              <a:headEnd/>
              <a:tailEnd/>
            </a:ln>
            <a:effectLst/>
          </p:spPr>
          <p:txBody>
            <a:bodyPr wrap="none">
              <a:spAutoFit/>
            </a:bodyPr>
            <a:lstStyle/>
            <a:p>
              <a:pPr algn="ctr" rtl="0" fontAlgn="base">
                <a:spcBef>
                  <a:spcPct val="0"/>
                </a:spcBef>
                <a:spcAft>
                  <a:spcPct val="0"/>
                </a:spcAft>
              </a:pPr>
              <a:r>
                <a:rPr lang="it-IT" kern="1200" dirty="0">
                  <a:solidFill>
                    <a:srgbClr val="000099"/>
                  </a:solidFill>
                  <a:latin typeface="Trebuchet MS" pitchFamily="34" charset="0"/>
                  <a:ea typeface="+mn-ea"/>
                  <a:cs typeface="+mn-cs"/>
                </a:rPr>
                <a:t>NEWTONIAN NOISE</a:t>
              </a:r>
              <a:endParaRPr lang="en-US" kern="1200" dirty="0">
                <a:solidFill>
                  <a:srgbClr val="000099"/>
                </a:solidFill>
                <a:latin typeface="Microsoft Sans Serif" pitchFamily="34" charset="0"/>
                <a:ea typeface="+mn-ea"/>
                <a:cs typeface="+mn-cs"/>
              </a:endParaRPr>
            </a:p>
          </p:txBody>
        </p:sp>
        <p:graphicFrame>
          <p:nvGraphicFramePr>
            <p:cNvPr id="21" name="Object 17"/>
            <p:cNvGraphicFramePr>
              <a:graphicFrameLocks noChangeAspect="1"/>
            </p:cNvGraphicFramePr>
            <p:nvPr/>
          </p:nvGraphicFramePr>
          <p:xfrm>
            <a:off x="150" y="1888"/>
            <a:ext cx="1914" cy="438"/>
          </p:xfrm>
          <a:graphic>
            <a:graphicData uri="http://schemas.openxmlformats.org/presentationml/2006/ole">
              <mc:AlternateContent xmlns:mc="http://schemas.openxmlformats.org/markup-compatibility/2006">
                <mc:Choice xmlns:v="urn:schemas-microsoft-com:vml" Requires="v">
                  <p:oleObj spid="_x0000_s8241" name="Equation" r:id="rId6" imgW="1803240" imgH="419040" progId="">
                    <p:embed/>
                  </p:oleObj>
                </mc:Choice>
                <mc:Fallback>
                  <p:oleObj name="Equation" r:id="rId6" imgW="1803240" imgH="4190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 y="1888"/>
                          <a:ext cx="1914" cy="438"/>
                        </a:xfrm>
                        <a:prstGeom prst="rect">
                          <a:avLst/>
                        </a:prstGeom>
                        <a:solidFill>
                          <a:srgbClr val="F8F8F8"/>
                        </a:solidFill>
                      </p:spPr>
                    </p:pic>
                  </p:oleObj>
                </mc:Fallback>
              </mc:AlternateContent>
            </a:graphicData>
          </a:graphic>
        </p:graphicFrame>
      </p:grpSp>
      <p:grpSp>
        <p:nvGrpSpPr>
          <p:cNvPr id="14" name="Group 31"/>
          <p:cNvGrpSpPr>
            <a:grpSpLocks/>
          </p:cNvGrpSpPr>
          <p:nvPr/>
        </p:nvGrpSpPr>
        <p:grpSpPr bwMode="auto">
          <a:xfrm>
            <a:off x="2416173" y="4151181"/>
            <a:ext cx="1520825" cy="1714500"/>
            <a:chOff x="1306" y="2123"/>
            <a:chExt cx="958" cy="1080"/>
          </a:xfrm>
        </p:grpSpPr>
        <p:sp>
          <p:nvSpPr>
            <p:cNvPr id="23" name="Text Box 20"/>
            <p:cNvSpPr txBox="1">
              <a:spLocks noChangeArrowheads="1"/>
            </p:cNvSpPr>
            <p:nvPr/>
          </p:nvSpPr>
          <p:spPr bwMode="auto">
            <a:xfrm>
              <a:off x="1306" y="2123"/>
              <a:ext cx="958" cy="218"/>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it-IT" sz="1600" b="1" kern="1200" dirty="0">
                  <a:solidFill>
                    <a:schemeClr val="accent2"/>
                  </a:solidFill>
                  <a:latin typeface="Trebuchet MS" pitchFamily="34" charset="0"/>
                  <a:ea typeface="+mn-ea"/>
                  <a:cs typeface="+mn-cs"/>
                </a:rPr>
                <a:t>SEISMIC NOISE</a:t>
              </a:r>
              <a:endParaRPr lang="en-US" sz="1600" b="1" kern="1200" dirty="0">
                <a:solidFill>
                  <a:schemeClr val="accent2"/>
                </a:solidFill>
                <a:latin typeface="Trebuchet MS" pitchFamily="34" charset="0"/>
                <a:ea typeface="+mn-ea"/>
                <a:cs typeface="+mn-cs"/>
              </a:endParaRPr>
            </a:p>
          </p:txBody>
        </p:sp>
        <p:sp>
          <p:nvSpPr>
            <p:cNvPr id="24" name="Line 21"/>
            <p:cNvSpPr>
              <a:spLocks noChangeShapeType="1"/>
            </p:cNvSpPr>
            <p:nvPr/>
          </p:nvSpPr>
          <p:spPr bwMode="auto">
            <a:xfrm flipH="1">
              <a:off x="1882" y="2341"/>
              <a:ext cx="0" cy="478"/>
            </a:xfrm>
            <a:prstGeom prst="line">
              <a:avLst/>
            </a:prstGeom>
            <a:noFill/>
            <a:ln w="41275">
              <a:solidFill>
                <a:schemeClr val="accent2"/>
              </a:solidFill>
              <a:round/>
              <a:headEnd/>
              <a:tailEnd type="triangle" w="med" len="med"/>
            </a:ln>
            <a:effectLst/>
          </p:spPr>
          <p:txBody>
            <a:bodyPr/>
            <a:lstStyle/>
            <a:p>
              <a:pPr algn="ctr" rtl="0" fontAlgn="base">
                <a:spcBef>
                  <a:spcPct val="0"/>
                </a:spcBef>
                <a:spcAft>
                  <a:spcPct val="0"/>
                </a:spcAft>
              </a:pPr>
              <a:endParaRPr lang="it-IT" sz="1600" kern="1200">
                <a:solidFill>
                  <a:srgbClr val="000000"/>
                </a:solidFill>
                <a:latin typeface="Microsoft Sans Serif" pitchFamily="34" charset="0"/>
                <a:ea typeface="+mn-ea"/>
                <a:cs typeface="+mn-cs"/>
              </a:endParaRPr>
            </a:p>
          </p:txBody>
        </p:sp>
        <p:sp>
          <p:nvSpPr>
            <p:cNvPr id="25" name="Oval 22"/>
            <p:cNvSpPr>
              <a:spLocks noChangeArrowheads="1"/>
            </p:cNvSpPr>
            <p:nvPr/>
          </p:nvSpPr>
          <p:spPr bwMode="auto">
            <a:xfrm>
              <a:off x="1610" y="2819"/>
              <a:ext cx="480" cy="384"/>
            </a:xfrm>
            <a:prstGeom prst="ellipse">
              <a:avLst/>
            </a:prstGeom>
            <a:noFill/>
            <a:ln w="9525">
              <a:solidFill>
                <a:srgbClr val="000099"/>
              </a:solidFill>
              <a:round/>
              <a:headEnd/>
              <a:tailEnd/>
            </a:ln>
            <a:effectLst/>
          </p:spPr>
          <p:txBody>
            <a:bodyPr wrap="none" anchor="ctr"/>
            <a:lstStyle/>
            <a:p>
              <a:pPr algn="ctr" rtl="0" fontAlgn="base">
                <a:spcBef>
                  <a:spcPct val="0"/>
                </a:spcBef>
                <a:spcAft>
                  <a:spcPct val="0"/>
                </a:spcAft>
              </a:pPr>
              <a:endParaRPr lang="it-IT" sz="1600" kern="1200">
                <a:solidFill>
                  <a:srgbClr val="000000"/>
                </a:solidFill>
                <a:latin typeface="Microsoft Sans Serif" pitchFamily="34" charset="0"/>
                <a:ea typeface="+mn-ea"/>
                <a:cs typeface="+mn-cs"/>
              </a:endParaRPr>
            </a:p>
          </p:txBody>
        </p:sp>
      </p:grpSp>
      <p:sp>
        <p:nvSpPr>
          <p:cNvPr id="26" name="Text Box 24"/>
          <p:cNvSpPr txBox="1">
            <a:spLocks noChangeArrowheads="1"/>
          </p:cNvSpPr>
          <p:nvPr/>
        </p:nvSpPr>
        <p:spPr bwMode="auto">
          <a:xfrm>
            <a:off x="7503754" y="6508774"/>
            <a:ext cx="1238250" cy="244475"/>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it-IT" sz="1000" kern="1200">
                <a:solidFill>
                  <a:srgbClr val="000000"/>
                </a:solidFill>
                <a:latin typeface="Trebuchet MS" pitchFamily="34" charset="0"/>
                <a:ea typeface="+mn-ea"/>
                <a:cs typeface="+mn-cs"/>
              </a:rPr>
              <a:t>Credit M.Lorenzini</a:t>
            </a:r>
          </a:p>
        </p:txBody>
      </p:sp>
      <p:pic>
        <p:nvPicPr>
          <p:cNvPr id="27" name="Immagine 26" descr="ET-new-logo.png"/>
          <p:cNvPicPr>
            <a:picLocks noChangeAspect="1"/>
          </p:cNvPicPr>
          <p:nvPr/>
        </p:nvPicPr>
        <p:blipFill>
          <a:blip r:embed="rId8" cstate="print"/>
          <a:stretch>
            <a:fillRect/>
          </a:stretch>
        </p:blipFill>
        <p:spPr>
          <a:xfrm>
            <a:off x="0" y="14416"/>
            <a:ext cx="2304256" cy="744295"/>
          </a:xfrm>
          <a:prstGeom prst="rect">
            <a:avLst/>
          </a:prstGeom>
        </p:spPr>
      </p:pic>
      <p:sp>
        <p:nvSpPr>
          <p:cNvPr id="8" name="Segnaposto contenuto 7"/>
          <p:cNvSpPr>
            <a:spLocks noGrp="1"/>
          </p:cNvSpPr>
          <p:nvPr>
            <p:ph idx="4294967295"/>
          </p:nvPr>
        </p:nvSpPr>
        <p:spPr>
          <a:xfrm>
            <a:off x="144016" y="1356566"/>
            <a:ext cx="5364088" cy="2185124"/>
          </a:xfrm>
          <a:noFill/>
        </p:spPr>
        <p:txBody>
          <a:bodyPr>
            <a:normAutofit fontScale="85000" lnSpcReduction="10000"/>
          </a:bodyPr>
          <a:lstStyle/>
          <a:p>
            <a:r>
              <a:rPr lang="en-US" dirty="0" smtClean="0"/>
              <a:t>Virgo and advanced Virgo seismic filtering is </a:t>
            </a:r>
            <a:r>
              <a:rPr lang="en-US" dirty="0" smtClean="0"/>
              <a:t>already </a:t>
            </a:r>
            <a:r>
              <a:rPr lang="en-US" dirty="0" smtClean="0"/>
              <a:t>close to the </a:t>
            </a:r>
            <a:r>
              <a:rPr lang="en-US" dirty="0" smtClean="0"/>
              <a:t>required performance</a:t>
            </a:r>
            <a:endParaRPr lang="en-US" dirty="0" smtClean="0"/>
          </a:p>
          <a:p>
            <a:pPr lvl="1"/>
            <a:r>
              <a:rPr lang="en-US" dirty="0" smtClean="0"/>
              <a:t>Longer suspensions to improve low frequency </a:t>
            </a:r>
            <a:r>
              <a:rPr lang="en-US" dirty="0" smtClean="0"/>
              <a:t>isolation</a:t>
            </a:r>
            <a:endParaRPr lang="en-US" dirty="0" smtClean="0"/>
          </a:p>
        </p:txBody>
      </p:sp>
      <p:sp>
        <p:nvSpPr>
          <p:cNvPr id="2" name="Rechteck 1"/>
          <p:cNvSpPr/>
          <p:nvPr/>
        </p:nvSpPr>
        <p:spPr>
          <a:xfrm>
            <a:off x="2725135" y="770447"/>
            <a:ext cx="2602091" cy="461665"/>
          </a:xfrm>
          <a:prstGeom prst="rect">
            <a:avLst/>
          </a:prstGeom>
        </p:spPr>
        <p:txBody>
          <a:bodyPr wrap="square">
            <a:spAutoFit/>
          </a:bodyPr>
          <a:lstStyle/>
          <a:p>
            <a:r>
              <a:rPr lang="en-US" sz="2400" dirty="0">
                <a:latin typeface="+mj-lt"/>
              </a:rPr>
              <a:t>Newtonian Noise</a:t>
            </a:r>
            <a:endParaRPr lang="de-DE" sz="2400" dirty="0">
              <a:latin typeface="+mj-lt"/>
            </a:endParaRPr>
          </a:p>
        </p:txBody>
      </p:sp>
      <p:pic>
        <p:nvPicPr>
          <p:cNvPr id="22" name="Picture 4"/>
          <p:cNvPicPr>
            <a:picLocks noChangeAspect="1" noChangeArrowheads="1"/>
          </p:cNvPicPr>
          <p:nvPr/>
        </p:nvPicPr>
        <p:blipFill>
          <a:blip r:embed="rId9" cstate="print"/>
          <a:srcRect/>
          <a:stretch>
            <a:fillRect/>
          </a:stretch>
        </p:blipFill>
        <p:spPr bwMode="auto">
          <a:xfrm>
            <a:off x="8100395" y="44624"/>
            <a:ext cx="1016000" cy="1125538"/>
          </a:xfrm>
          <a:prstGeom prst="rect">
            <a:avLst/>
          </a:prstGeom>
          <a:noFill/>
          <a:ln w="9525">
            <a:noFill/>
            <a:round/>
            <a:headEnd/>
            <a:tailEnd/>
          </a:ln>
          <a:effectLst/>
        </p:spPr>
      </p:pic>
      <p:sp>
        <p:nvSpPr>
          <p:cNvPr id="28" name="Text Box 20"/>
          <p:cNvSpPr txBox="1">
            <a:spLocks noChangeArrowheads="1"/>
          </p:cNvSpPr>
          <p:nvPr/>
        </p:nvSpPr>
        <p:spPr bwMode="auto">
          <a:xfrm>
            <a:off x="7529096" y="5588609"/>
            <a:ext cx="1495218" cy="338554"/>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it-IT" sz="1600" b="1" kern="1200" dirty="0" smtClean="0">
                <a:solidFill>
                  <a:schemeClr val="accent2"/>
                </a:solidFill>
                <a:latin typeface="Trebuchet MS" pitchFamily="34" charset="0"/>
                <a:ea typeface="+mn-ea"/>
                <a:cs typeface="+mn-cs"/>
              </a:rPr>
              <a:t>SEISMIC WAVE</a:t>
            </a:r>
            <a:endParaRPr lang="en-US" sz="1600" b="1" kern="1200" dirty="0">
              <a:solidFill>
                <a:schemeClr val="accent2"/>
              </a:solidFill>
              <a:latin typeface="Trebuchet MS" pitchFamily="34" charset="0"/>
              <a:ea typeface="+mn-ea"/>
              <a:cs typeface="+mn-cs"/>
            </a:endParaRPr>
          </a:p>
        </p:txBody>
      </p:sp>
      <p:sp>
        <p:nvSpPr>
          <p:cNvPr id="29" name="Segnaposto contenuto 7"/>
          <p:cNvSpPr txBox="1">
            <a:spLocks/>
          </p:cNvSpPr>
          <p:nvPr/>
        </p:nvSpPr>
        <p:spPr>
          <a:xfrm>
            <a:off x="296416" y="3415375"/>
            <a:ext cx="5267257" cy="770844"/>
          </a:xfrm>
          <a:prstGeom prst="rect">
            <a:avLst/>
          </a:prstGeom>
          <a:noFill/>
        </p:spPr>
        <p:txBody>
          <a:bodyPr vert="horz">
            <a:normAutofit fontScale="850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r>
              <a:rPr lang="en-US" dirty="0"/>
              <a:t>Gravity gradient noise bypasses the seismic filtering </a:t>
            </a:r>
            <a:endParaRPr lang="en-US" dirty="0"/>
          </a:p>
        </p:txBody>
      </p:sp>
    </p:spTree>
    <p:extLst>
      <p:ext uri="{BB962C8B-B14F-4D97-AF65-F5344CB8AC3E}">
        <p14:creationId xmlns:p14="http://schemas.microsoft.com/office/powerpoint/2010/main" val="215341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 presetClass="entr" presetSubtype="0" fill="hold" nodeType="withEffect">
                                  <p:stCondLst>
                                    <p:cond delay="0"/>
                                  </p:stCondLst>
                                  <p:childTnLst>
                                    <p:set>
                                      <p:cBhvr>
                                        <p:cTn id="12" dur="1" fill="hold">
                                          <p:stCondLst>
                                            <p:cond delay="499"/>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5800" y="-27384"/>
            <a:ext cx="8686800" cy="841248"/>
          </a:xfrm>
        </p:spPr>
        <p:txBody>
          <a:bodyPr>
            <a:normAutofit/>
          </a:bodyPr>
          <a:lstStyle/>
          <a:p>
            <a:r>
              <a:rPr lang="en-US" dirty="0" smtClean="0"/>
              <a:t>Gravity Gradient noise in </a:t>
            </a:r>
            <a:r>
              <a:rPr lang="en-US" dirty="0" err="1" smtClean="0"/>
              <a:t>AdV</a:t>
            </a:r>
            <a:endParaRPr lang="en-US" dirty="0"/>
          </a:p>
        </p:txBody>
      </p:sp>
      <p:sp>
        <p:nvSpPr>
          <p:cNvPr id="5" name="Segnaposto numero diapositiva 4"/>
          <p:cNvSpPr>
            <a:spLocks noGrp="1"/>
          </p:cNvSpPr>
          <p:nvPr>
            <p:ph type="sldNum" sz="quarter" idx="12"/>
          </p:nvPr>
        </p:nvSpPr>
        <p:spPr/>
        <p:txBody>
          <a:bodyPr/>
          <a:lstStyle/>
          <a:p>
            <a:fld id="{042AED99-7FB4-404E-8A97-64753DCE42EC}" type="slidenum">
              <a:rPr kumimoji="0" lang="en-US" smtClean="0"/>
              <a:pPr/>
              <a:t>8</a:t>
            </a:fld>
            <a:endParaRPr kumimoji="0" lang="en-US"/>
          </a:p>
        </p:txBody>
      </p:sp>
      <p:sp>
        <p:nvSpPr>
          <p:cNvPr id="3" name="Segnaposto contenuto 2"/>
          <p:cNvSpPr>
            <a:spLocks noGrp="1"/>
          </p:cNvSpPr>
          <p:nvPr>
            <p:ph idx="4294967295"/>
          </p:nvPr>
        </p:nvSpPr>
        <p:spPr>
          <a:xfrm>
            <a:off x="0" y="896938"/>
            <a:ext cx="8229600" cy="917575"/>
          </a:xfrm>
        </p:spPr>
        <p:txBody>
          <a:bodyPr>
            <a:normAutofit fontScale="92500" lnSpcReduction="10000"/>
          </a:bodyPr>
          <a:lstStyle/>
          <a:p>
            <a:r>
              <a:rPr lang="en-US" dirty="0" smtClean="0"/>
              <a:t>The GGN noise can limit the </a:t>
            </a:r>
            <a:r>
              <a:rPr lang="en-US" dirty="0" err="1" smtClean="0"/>
              <a:t>AdV</a:t>
            </a:r>
            <a:r>
              <a:rPr lang="en-US" dirty="0" smtClean="0"/>
              <a:t> sensitivity during days with high seismic activity:</a:t>
            </a:r>
            <a:endParaRPr lang="en-US" dirty="0"/>
          </a:p>
        </p:txBody>
      </p:sp>
      <p:pic>
        <p:nvPicPr>
          <p:cNvPr id="6" name="Content Placeholder 5" descr="AdVSen_NNspecvar_close1_surd.png"/>
          <p:cNvPicPr>
            <a:picLocks noGrp="1" noChangeAspect="1"/>
          </p:cNvPicPr>
          <p:nvPr/>
        </p:nvPicPr>
        <p:blipFill>
          <a:blip r:embed="rId2" cstate="print">
            <a:extLst>
              <a:ext uri="{28A0092B-C50C-407E-A947-70E740481C1C}">
                <a14:useLocalDpi xmlns:a14="http://schemas.microsoft.com/office/drawing/2010/main"/>
              </a:ext>
            </a:extLst>
          </a:blip>
          <a:srcRect l="-13665" r="-13665"/>
          <a:stretch>
            <a:fillRect/>
          </a:stretch>
        </p:blipFill>
        <p:spPr>
          <a:xfrm>
            <a:off x="1075765" y="1816100"/>
            <a:ext cx="8068235" cy="4757652"/>
          </a:xfrm>
          <a:prstGeom prst="rect">
            <a:avLst/>
          </a:prstGeom>
        </p:spPr>
      </p:pic>
      <p:sp>
        <p:nvSpPr>
          <p:cNvPr id="7" name="CasellaDiTesto 6"/>
          <p:cNvSpPr txBox="1"/>
          <p:nvPr/>
        </p:nvSpPr>
        <p:spPr>
          <a:xfrm rot="16200000">
            <a:off x="429196" y="5059715"/>
            <a:ext cx="2443298" cy="584775"/>
          </a:xfrm>
          <a:prstGeom prst="rect">
            <a:avLst/>
          </a:prstGeom>
          <a:noFill/>
        </p:spPr>
        <p:txBody>
          <a:bodyPr wrap="none" rtlCol="0">
            <a:spAutoFit/>
          </a:bodyPr>
          <a:lstStyle/>
          <a:p>
            <a:r>
              <a:rPr lang="en-US" sz="1600" dirty="0" smtClean="0"/>
              <a:t>M. Punturo (VIR-0073B-12)</a:t>
            </a:r>
          </a:p>
          <a:p>
            <a:r>
              <a:rPr lang="en-US" sz="1600" dirty="0" err="1" smtClean="0"/>
              <a:t>M.Beker</a:t>
            </a:r>
            <a:r>
              <a:rPr lang="en-US" sz="1600" dirty="0" smtClean="0"/>
              <a:t> (GWADW 2012</a:t>
            </a:r>
            <a:endParaRPr lang="en-US" sz="1600" dirty="0"/>
          </a:p>
        </p:txBody>
      </p:sp>
    </p:spTree>
    <p:extLst>
      <p:ext uri="{BB962C8B-B14F-4D97-AF65-F5344CB8AC3E}">
        <p14:creationId xmlns:p14="http://schemas.microsoft.com/office/powerpoint/2010/main" val="1302882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22" descr="quadsphereTime_1s.eps"/>
          <p:cNvPicPr>
            <a:picLocks noChangeAspect="1"/>
          </p:cNvPicPr>
          <p:nvPr/>
        </p:nvPicPr>
        <p:blipFill>
          <a:blip r:embed="rId3" cstate="print"/>
          <a:srcRect/>
          <a:stretch>
            <a:fillRect/>
          </a:stretch>
        </p:blipFill>
        <p:spPr bwMode="auto">
          <a:xfrm>
            <a:off x="2895600" y="1905000"/>
            <a:ext cx="2971800" cy="2231668"/>
          </a:xfrm>
          <a:prstGeom prst="rect">
            <a:avLst/>
          </a:prstGeom>
          <a:noFill/>
          <a:ln w="9525">
            <a:noFill/>
            <a:miter lim="800000"/>
            <a:headEnd/>
            <a:tailEnd/>
          </a:ln>
        </p:spPr>
      </p:pic>
      <p:cxnSp>
        <p:nvCxnSpPr>
          <p:cNvPr id="6" name="Straight Connector 5"/>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8" name="Text Box 2"/>
          <p:cNvSpPr txBox="1">
            <a:spLocks noChangeArrowheads="1"/>
          </p:cNvSpPr>
          <p:nvPr/>
        </p:nvSpPr>
        <p:spPr bwMode="auto">
          <a:xfrm>
            <a:off x="2046765" y="102867"/>
            <a:ext cx="6558317" cy="584775"/>
          </a:xfrm>
          <a:prstGeom prst="rect">
            <a:avLst/>
          </a:prstGeom>
          <a:noFill/>
          <a:ln w="9525">
            <a:noFill/>
            <a:miter lim="800000"/>
            <a:headEnd/>
            <a:tailEnd/>
          </a:ln>
        </p:spPr>
        <p:txBody>
          <a:bodyPr wrap="square">
            <a:spAutoFit/>
          </a:bodyPr>
          <a:lstStyle/>
          <a:p>
            <a:pPr algn="ctr" eaLnBrk="1" hangingPunct="1"/>
            <a:r>
              <a:rPr lang="en-US" altLang="ja-JP" sz="3200" b="0" dirty="0" smtClean="0">
                <a:solidFill>
                  <a:srgbClr val="00397E"/>
                </a:solidFill>
                <a:latin typeface="+mj-lt"/>
                <a:ea typeface="ＭＳ Ｐゴシック" pitchFamily="34" charset="-128"/>
                <a:cs typeface="Arabic Typesetting" pitchFamily="66" charset="-78"/>
              </a:rPr>
              <a:t>GGN analytical and FEA studies</a:t>
            </a:r>
            <a:endParaRPr lang="en-US" sz="3200" b="0" dirty="0">
              <a:solidFill>
                <a:srgbClr val="00397E"/>
              </a:solidFill>
              <a:latin typeface="+mj-lt"/>
              <a:ea typeface="ＭＳ Ｐゴシック" pitchFamily="34" charset="-128"/>
              <a:cs typeface="Arabic Typesetting" pitchFamily="66" charset="-78"/>
            </a:endParaRPr>
          </a:p>
        </p:txBody>
      </p:sp>
      <p:pic>
        <p:nvPicPr>
          <p:cNvPr id="1026" name="Picture 2"/>
          <p:cNvPicPr>
            <a:picLocks noChangeAspect="1" noChangeArrowheads="1"/>
          </p:cNvPicPr>
          <p:nvPr/>
        </p:nvPicPr>
        <p:blipFill>
          <a:blip r:embed="rId4" cstate="print"/>
          <a:srcRect/>
          <a:stretch>
            <a:fillRect/>
          </a:stretch>
        </p:blipFill>
        <p:spPr bwMode="auto">
          <a:xfrm>
            <a:off x="381000" y="1905000"/>
            <a:ext cx="2366962" cy="1059015"/>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rot="5400000">
            <a:off x="1468015" y="1960986"/>
            <a:ext cx="188171" cy="22098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2743200" y="990600"/>
            <a:ext cx="2658725" cy="995363"/>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791200" y="990600"/>
            <a:ext cx="2928937" cy="1243868"/>
          </a:xfrm>
          <a:prstGeom prst="rect">
            <a:avLst/>
          </a:prstGeom>
          <a:noFill/>
          <a:ln w="9525">
            <a:noFill/>
            <a:miter lim="800000"/>
            <a:headEnd/>
            <a:tailEnd/>
          </a:ln>
        </p:spPr>
      </p:pic>
      <p:pic>
        <p:nvPicPr>
          <p:cNvPr id="2050" name="Picture 2"/>
          <p:cNvPicPr>
            <a:picLocks noChangeAspect="1" noChangeArrowheads="1"/>
          </p:cNvPicPr>
          <p:nvPr/>
        </p:nvPicPr>
        <p:blipFill>
          <a:blip r:embed="rId8" cstate="print"/>
          <a:srcRect/>
          <a:stretch>
            <a:fillRect/>
          </a:stretch>
        </p:blipFill>
        <p:spPr bwMode="auto">
          <a:xfrm>
            <a:off x="5562600" y="2362200"/>
            <a:ext cx="2971800" cy="2391827"/>
          </a:xfrm>
          <a:prstGeom prst="rect">
            <a:avLst/>
          </a:prstGeom>
          <a:noFill/>
          <a:ln w="9525">
            <a:noFill/>
            <a:miter lim="800000"/>
            <a:headEnd/>
            <a:tailEnd/>
          </a:ln>
        </p:spPr>
      </p:pic>
      <p:sp>
        <p:nvSpPr>
          <p:cNvPr id="21" name="Tekstvak 20"/>
          <p:cNvSpPr txBox="1"/>
          <p:nvPr/>
        </p:nvSpPr>
        <p:spPr>
          <a:xfrm>
            <a:off x="6718729" y="2362200"/>
            <a:ext cx="1961884" cy="307777"/>
          </a:xfrm>
          <a:prstGeom prst="rect">
            <a:avLst/>
          </a:prstGeom>
          <a:noFill/>
        </p:spPr>
        <p:txBody>
          <a:bodyPr wrap="none" rtlCol="0">
            <a:spAutoFit/>
          </a:bodyPr>
          <a:lstStyle/>
          <a:p>
            <a:r>
              <a:rPr lang="nl-NL" sz="1400" smtClean="0"/>
              <a:t>Giancarlo Cella (2011)</a:t>
            </a:r>
            <a:endParaRPr lang="nl-NL" sz="1400"/>
          </a:p>
        </p:txBody>
      </p:sp>
      <p:pic>
        <p:nvPicPr>
          <p:cNvPr id="2051" name="Picture 3"/>
          <p:cNvPicPr>
            <a:picLocks noChangeAspect="1" noChangeArrowheads="1"/>
          </p:cNvPicPr>
          <p:nvPr/>
        </p:nvPicPr>
        <p:blipFill>
          <a:blip r:embed="rId9" cstate="print"/>
          <a:srcRect/>
          <a:stretch>
            <a:fillRect/>
          </a:stretch>
        </p:blipFill>
        <p:spPr bwMode="auto">
          <a:xfrm>
            <a:off x="6817600" y="2601883"/>
            <a:ext cx="2174000" cy="159940"/>
          </a:xfrm>
          <a:prstGeom prst="rect">
            <a:avLst/>
          </a:prstGeom>
          <a:noFill/>
          <a:ln w="9525">
            <a:noFill/>
            <a:miter lim="800000"/>
            <a:headEnd/>
            <a:tailEnd/>
          </a:ln>
        </p:spPr>
      </p:pic>
      <p:pic>
        <p:nvPicPr>
          <p:cNvPr id="13" name="Picture 2"/>
          <p:cNvPicPr>
            <a:picLocks noChangeAspect="1" noChangeArrowheads="1"/>
          </p:cNvPicPr>
          <p:nvPr/>
        </p:nvPicPr>
        <p:blipFill>
          <a:blip r:embed="rId10" cstate="print"/>
          <a:srcRect/>
          <a:stretch>
            <a:fillRect/>
          </a:stretch>
        </p:blipFill>
        <p:spPr bwMode="auto">
          <a:xfrm>
            <a:off x="2797658" y="4495800"/>
            <a:ext cx="2764942" cy="685800"/>
          </a:xfrm>
          <a:prstGeom prst="rect">
            <a:avLst/>
          </a:prstGeom>
          <a:noFill/>
          <a:ln w="9525">
            <a:noFill/>
            <a:miter lim="800000"/>
            <a:headEnd/>
            <a:tailEnd/>
          </a:ln>
        </p:spPr>
      </p:pic>
      <p:pic>
        <p:nvPicPr>
          <p:cNvPr id="14" name="Picture 3"/>
          <p:cNvPicPr>
            <a:picLocks noChangeAspect="1" noChangeArrowheads="1"/>
          </p:cNvPicPr>
          <p:nvPr/>
        </p:nvPicPr>
        <p:blipFill>
          <a:blip r:embed="rId11" cstate="print"/>
          <a:srcRect/>
          <a:stretch>
            <a:fillRect/>
          </a:stretch>
        </p:blipFill>
        <p:spPr bwMode="auto">
          <a:xfrm>
            <a:off x="2797658" y="4191000"/>
            <a:ext cx="2647950" cy="262799"/>
          </a:xfrm>
          <a:prstGeom prst="rect">
            <a:avLst/>
          </a:prstGeom>
          <a:noFill/>
          <a:ln w="9525">
            <a:noFill/>
            <a:miter lim="800000"/>
            <a:headEnd/>
            <a:tailEnd/>
          </a:ln>
        </p:spPr>
      </p:pic>
      <p:pic>
        <p:nvPicPr>
          <p:cNvPr id="16" name="Picture 3"/>
          <p:cNvPicPr>
            <a:picLocks noChangeAspect="1" noChangeArrowheads="1"/>
          </p:cNvPicPr>
          <p:nvPr/>
        </p:nvPicPr>
        <p:blipFill>
          <a:blip r:embed="rId12" cstate="print"/>
          <a:srcRect/>
          <a:stretch>
            <a:fillRect/>
          </a:stretch>
        </p:blipFill>
        <p:spPr bwMode="auto">
          <a:xfrm>
            <a:off x="3886200" y="5356472"/>
            <a:ext cx="3851286" cy="1501528"/>
          </a:xfrm>
          <a:prstGeom prst="rect">
            <a:avLst/>
          </a:prstGeom>
          <a:noFill/>
          <a:ln w="9525">
            <a:noFill/>
            <a:miter lim="800000"/>
            <a:headEnd/>
            <a:tailEnd/>
          </a:ln>
        </p:spPr>
      </p:pic>
      <p:sp>
        <p:nvSpPr>
          <p:cNvPr id="4" name="Content Placeholder 2"/>
          <p:cNvSpPr txBox="1">
            <a:spLocks/>
          </p:cNvSpPr>
          <p:nvPr/>
        </p:nvSpPr>
        <p:spPr>
          <a:xfrm>
            <a:off x="496390" y="990600"/>
            <a:ext cx="5066210" cy="5867400"/>
          </a:xfrm>
          <a:prstGeom prst="rect">
            <a:avLst/>
          </a:prstGeom>
        </p:spPr>
        <p:txBody>
          <a:bodyPr/>
          <a:lstStyle/>
          <a:p>
            <a:pPr marL="231775" lvl="1" indent="-231775">
              <a:spcAft>
                <a:spcPct val="40000"/>
              </a:spcAft>
              <a:buClr>
                <a:srgbClr val="666699"/>
              </a:buClr>
              <a:buSzPct val="85000"/>
              <a:buFont typeface="Wingdings" pitchFamily="2" charset="2"/>
              <a:buChar char="§"/>
              <a:defRPr/>
            </a:pPr>
            <a:r>
              <a:rPr lang="en-US" kern="0" dirty="0" smtClean="0">
                <a:solidFill>
                  <a:srgbClr val="6C18B0"/>
                </a:solidFill>
                <a:latin typeface="+mn-lt"/>
              </a:rPr>
              <a:t>Analytical studies</a:t>
            </a:r>
          </a:p>
          <a:p>
            <a:pPr marL="688975" lvl="1" indent="-231775">
              <a:spcAft>
                <a:spcPts val="0"/>
              </a:spcAft>
              <a:buClr>
                <a:srgbClr val="666699"/>
              </a:buClr>
              <a:buSzPct val="85000"/>
              <a:buFont typeface="Wingdings" pitchFamily="2" charset="2"/>
              <a:buChar char="§"/>
              <a:defRPr/>
            </a:pPr>
            <a:r>
              <a:rPr lang="en-US" sz="1400" kern="0" dirty="0" smtClean="0">
                <a:latin typeface="+mn-lt"/>
              </a:rPr>
              <a:t>Giancarlo </a:t>
            </a:r>
            <a:r>
              <a:rPr lang="en-US" sz="1400" kern="0" dirty="0" err="1" smtClean="0">
                <a:latin typeface="+mn-lt"/>
              </a:rPr>
              <a:t>Cella</a:t>
            </a:r>
            <a:endParaRPr lang="en-US" sz="1400" kern="0" dirty="0" smtClean="0">
              <a:latin typeface="+mn-lt"/>
            </a:endParaRPr>
          </a:p>
          <a:p>
            <a:pPr marL="688975" lvl="1" indent="-231775">
              <a:spcAft>
                <a:spcPts val="0"/>
              </a:spcAft>
              <a:buClr>
                <a:srgbClr val="666699"/>
              </a:buClr>
              <a:buSzPct val="85000"/>
              <a:buFont typeface="Wingdings" pitchFamily="2" charset="2"/>
              <a:buChar char="§"/>
              <a:defRPr/>
            </a:pPr>
            <a:r>
              <a:rPr lang="en-US" sz="1400" kern="0" dirty="0" smtClean="0">
                <a:latin typeface="+mn-lt"/>
              </a:rPr>
              <a:t>Jan Harms</a:t>
            </a:r>
          </a:p>
          <a:p>
            <a:pPr marL="688975" lvl="1" indent="-231775">
              <a:spcAft>
                <a:spcPct val="40000"/>
              </a:spcAft>
              <a:buClr>
                <a:srgbClr val="666699"/>
              </a:buClr>
              <a:buSzPct val="85000"/>
              <a:buFont typeface="Wingdings" pitchFamily="2" charset="2"/>
              <a:buChar char="§"/>
              <a:defRPr/>
            </a:pPr>
            <a:endParaRPr lang="en-US" sz="1600" kern="0" dirty="0" smtClean="0">
              <a:latin typeface="+mn-lt"/>
            </a:endParaRPr>
          </a:p>
          <a:p>
            <a:pPr marL="688975" lvl="1" indent="-231775">
              <a:spcAft>
                <a:spcPct val="40000"/>
              </a:spcAft>
              <a:buClr>
                <a:srgbClr val="666699"/>
              </a:buClr>
              <a:buSzPct val="85000"/>
              <a:buFont typeface="Wingdings" pitchFamily="2" charset="2"/>
              <a:buChar char="§"/>
              <a:defRPr/>
            </a:pPr>
            <a:endParaRPr lang="en-US" sz="1600" kern="0" dirty="0" smtClean="0">
              <a:latin typeface="+mn-lt"/>
            </a:endParaRPr>
          </a:p>
          <a:p>
            <a:pPr marL="688975" lvl="1" indent="-231775">
              <a:spcAft>
                <a:spcPct val="40000"/>
              </a:spcAft>
              <a:buClr>
                <a:srgbClr val="666699"/>
              </a:buClr>
              <a:buSzPct val="85000"/>
              <a:buFont typeface="Wingdings" pitchFamily="2" charset="2"/>
              <a:buChar char="§"/>
              <a:defRPr/>
            </a:pPr>
            <a:endParaRPr lang="en-US" sz="1600" kern="0" dirty="0" smtClean="0">
              <a:latin typeface="+mn-lt"/>
            </a:endParaRPr>
          </a:p>
          <a:p>
            <a:pPr marL="688975" lvl="1" indent="-231775">
              <a:spcAft>
                <a:spcPct val="40000"/>
              </a:spcAft>
              <a:buClr>
                <a:srgbClr val="666699"/>
              </a:buClr>
              <a:buSzPct val="85000"/>
              <a:defRPr/>
            </a:pPr>
            <a:endParaRPr lang="en-US" sz="1600" kern="0" dirty="0" smtClean="0">
              <a:latin typeface="+mn-lt"/>
            </a:endParaRPr>
          </a:p>
          <a:p>
            <a:pPr marL="688975" lvl="1" indent="-231775">
              <a:spcAft>
                <a:spcPct val="40000"/>
              </a:spcAft>
              <a:buClr>
                <a:srgbClr val="666699"/>
              </a:buClr>
              <a:buSzPct val="85000"/>
              <a:defRPr/>
            </a:pPr>
            <a:endParaRPr lang="en-US" sz="1600" kern="0" dirty="0" smtClean="0">
              <a:latin typeface="+mn-lt"/>
            </a:endParaRPr>
          </a:p>
          <a:p>
            <a:pPr marL="231775" indent="-231775">
              <a:spcAft>
                <a:spcPct val="40000"/>
              </a:spcAft>
              <a:buClr>
                <a:srgbClr val="666699"/>
              </a:buClr>
              <a:buSzPct val="85000"/>
              <a:buFont typeface="Wingdings" pitchFamily="2" charset="2"/>
              <a:buChar char="§"/>
              <a:defRPr/>
            </a:pPr>
            <a:r>
              <a:rPr lang="en-US" altLang="ja-JP" sz="1600" kern="0" dirty="0" smtClean="0">
                <a:solidFill>
                  <a:srgbClr val="6C18B0"/>
                </a:solidFill>
                <a:latin typeface="+mn-lt"/>
              </a:rPr>
              <a:t>FEA modeling</a:t>
            </a:r>
          </a:p>
          <a:p>
            <a:pPr marL="688975" lvl="1" indent="-231775">
              <a:spcAft>
                <a:spcPts val="0"/>
              </a:spcAft>
              <a:buClr>
                <a:srgbClr val="666699"/>
              </a:buClr>
              <a:buSzPct val="85000"/>
              <a:buFont typeface="Wingdings" pitchFamily="2" charset="2"/>
              <a:buChar char="§"/>
              <a:defRPr/>
            </a:pPr>
            <a:r>
              <a:rPr lang="en-US" altLang="ja-JP" sz="1400" kern="0" dirty="0" smtClean="0">
                <a:latin typeface="+mn-lt"/>
              </a:rPr>
              <a:t>Mark </a:t>
            </a:r>
            <a:r>
              <a:rPr lang="en-US" altLang="ja-JP" sz="1400" kern="0" dirty="0" err="1" smtClean="0">
                <a:latin typeface="+mn-lt"/>
              </a:rPr>
              <a:t>Beker</a:t>
            </a:r>
            <a:endParaRPr lang="en-US" altLang="ja-JP" sz="1400" kern="0" dirty="0" smtClean="0">
              <a:latin typeface="+mn-lt"/>
            </a:endParaRPr>
          </a:p>
          <a:p>
            <a:pPr marL="688975" lvl="1" indent="-231775">
              <a:spcAft>
                <a:spcPts val="0"/>
              </a:spcAft>
              <a:buClr>
                <a:srgbClr val="666699"/>
              </a:buClr>
              <a:buSzPct val="85000"/>
              <a:buFont typeface="Wingdings" pitchFamily="2" charset="2"/>
              <a:buChar char="§"/>
              <a:defRPr/>
            </a:pPr>
            <a:r>
              <a:rPr lang="en-US" altLang="ja-JP" sz="1400" kern="0" dirty="0" smtClean="0">
                <a:latin typeface="+mn-lt"/>
              </a:rPr>
              <a:t>All wave types</a:t>
            </a:r>
          </a:p>
          <a:p>
            <a:pPr marL="688975" lvl="1" indent="-231775">
              <a:spcAft>
                <a:spcPts val="0"/>
              </a:spcAft>
              <a:buClr>
                <a:srgbClr val="666699"/>
              </a:buClr>
              <a:buSzPct val="85000"/>
              <a:buFont typeface="Wingdings" pitchFamily="2" charset="2"/>
              <a:buChar char="§"/>
              <a:defRPr/>
            </a:pPr>
            <a:r>
              <a:rPr lang="en-US" altLang="ja-JP" sz="1400" kern="0" dirty="0" smtClean="0">
                <a:latin typeface="+mn-lt"/>
              </a:rPr>
              <a:t>GGN drops slightly</a:t>
            </a:r>
          </a:p>
          <a:p>
            <a:pPr marL="688975" lvl="1" indent="-231775">
              <a:spcAft>
                <a:spcPts val="0"/>
              </a:spcAft>
              <a:buClr>
                <a:srgbClr val="666699"/>
              </a:buClr>
              <a:buSzPct val="85000"/>
              <a:buFont typeface="Wingdings" pitchFamily="2" charset="2"/>
              <a:buChar char="§"/>
              <a:defRPr/>
            </a:pPr>
            <a:r>
              <a:rPr lang="en-US" sz="1400" kern="0" dirty="0" smtClean="0">
                <a:latin typeface="+mn-lt"/>
              </a:rPr>
              <a:t>Little geometric </a:t>
            </a:r>
          </a:p>
          <a:p>
            <a:pPr marL="571500" lvl="1" indent="-225425">
              <a:spcAft>
                <a:spcPts val="0"/>
              </a:spcAft>
              <a:buClr>
                <a:schemeClr val="bg1"/>
              </a:buClr>
              <a:buSzPct val="75000"/>
              <a:buFontTx/>
              <a:buChar char="–"/>
              <a:defRPr/>
            </a:pPr>
            <a:r>
              <a:rPr lang="en-US" sz="1400" kern="0" dirty="0" smtClean="0">
                <a:latin typeface="+mn-lt"/>
              </a:rPr>
              <a:t>   suppression</a:t>
            </a:r>
          </a:p>
          <a:p>
            <a:pPr marL="571500" lvl="1" indent="-225425">
              <a:spcAft>
                <a:spcPts val="0"/>
              </a:spcAft>
              <a:buClr>
                <a:schemeClr val="bg1"/>
              </a:buClr>
              <a:buSzPct val="75000"/>
              <a:buFontTx/>
              <a:buChar char="–"/>
              <a:defRPr/>
            </a:pPr>
            <a:endParaRPr lang="en-US" kern="0" dirty="0" smtClean="0">
              <a:latin typeface="+mn-lt"/>
            </a:endParaRPr>
          </a:p>
          <a:p>
            <a:pPr marL="231775" indent="-231775">
              <a:spcAft>
                <a:spcPct val="40000"/>
              </a:spcAft>
              <a:buClr>
                <a:srgbClr val="666699"/>
              </a:buClr>
              <a:buSzPct val="85000"/>
              <a:buFont typeface="Wingdings" pitchFamily="2" charset="2"/>
              <a:buChar char="§"/>
              <a:defRPr/>
            </a:pPr>
            <a:r>
              <a:rPr lang="en-US" kern="0" dirty="0" smtClean="0">
                <a:solidFill>
                  <a:srgbClr val="6C18B0"/>
                </a:solidFill>
                <a:latin typeface="+mn-lt"/>
              </a:rPr>
              <a:t>Conclusions</a:t>
            </a:r>
          </a:p>
          <a:p>
            <a:pPr marL="688975" lvl="1" indent="-231775">
              <a:spcAft>
                <a:spcPts val="0"/>
              </a:spcAft>
              <a:buClr>
                <a:srgbClr val="666699"/>
              </a:buClr>
              <a:buSzPct val="85000"/>
              <a:buFont typeface="Wingdings" pitchFamily="2" charset="2"/>
              <a:buChar char="§"/>
              <a:defRPr/>
            </a:pPr>
            <a:r>
              <a:rPr lang="en-US" sz="1400" kern="0" dirty="0" smtClean="0">
                <a:latin typeface="+mn-lt"/>
              </a:rPr>
              <a:t>Challenge at low frequency</a:t>
            </a:r>
          </a:p>
          <a:p>
            <a:pPr marL="688975" lvl="1" indent="-231775">
              <a:spcAft>
                <a:spcPts val="0"/>
              </a:spcAft>
              <a:buClr>
                <a:srgbClr val="666699"/>
              </a:buClr>
              <a:buSzPct val="85000"/>
              <a:buFont typeface="Wingdings" pitchFamily="2" charset="2"/>
              <a:buChar char="§"/>
              <a:defRPr/>
            </a:pPr>
            <a:r>
              <a:rPr lang="en-US" sz="1400" kern="0" dirty="0" smtClean="0">
                <a:latin typeface="+mn-lt"/>
              </a:rPr>
              <a:t>Low seismic velocity is beneficial</a:t>
            </a:r>
          </a:p>
          <a:p>
            <a:pPr marL="688975" lvl="1" indent="-231775">
              <a:spcAft>
                <a:spcPts val="0"/>
              </a:spcAft>
              <a:buClr>
                <a:srgbClr val="666699"/>
              </a:buClr>
              <a:buSzPct val="85000"/>
              <a:buFont typeface="Wingdings" pitchFamily="2" charset="2"/>
              <a:buChar char="§"/>
              <a:defRPr/>
            </a:pPr>
            <a:r>
              <a:rPr lang="en-US" sz="1400" kern="0" dirty="0" smtClean="0">
                <a:latin typeface="+mn-lt"/>
              </a:rPr>
              <a:t>Studies for homogeneous media</a:t>
            </a:r>
            <a:endParaRPr lang="en-US" sz="1600" kern="0" dirty="0" smtClean="0">
              <a:latin typeface="+mn-lt"/>
            </a:endParaRPr>
          </a:p>
          <a:p>
            <a:pPr marL="688975" lvl="1" indent="-231775">
              <a:spcAft>
                <a:spcPct val="40000"/>
              </a:spcAft>
              <a:buClr>
                <a:srgbClr val="666699"/>
              </a:buClr>
              <a:buSzPct val="85000"/>
              <a:buFont typeface="Wingdings" pitchFamily="2" charset="2"/>
              <a:buChar char="§"/>
              <a:defRPr/>
            </a:pPr>
            <a:endParaRPr lang="en-US" sz="1400" dirty="0" smtClean="0">
              <a:solidFill>
                <a:srgbClr val="666699"/>
              </a:solidFill>
            </a:endParaRPr>
          </a:p>
        </p:txBody>
      </p:sp>
      <p:pic>
        <p:nvPicPr>
          <p:cNvPr id="17" name="Picture 4"/>
          <p:cNvPicPr>
            <a:picLocks noChangeAspect="1" noChangeArrowheads="1"/>
          </p:cNvPicPr>
          <p:nvPr/>
        </p:nvPicPr>
        <p:blipFill>
          <a:blip r:embed="rId13" cstate="print"/>
          <a:srcRect/>
          <a:stretch>
            <a:fillRect/>
          </a:stretch>
        </p:blipFill>
        <p:spPr bwMode="auto">
          <a:xfrm>
            <a:off x="6499006" y="4786572"/>
            <a:ext cx="2644994" cy="2039895"/>
          </a:xfrm>
          <a:prstGeom prst="rect">
            <a:avLst/>
          </a:prstGeom>
          <a:noFill/>
          <a:ln w="9525">
            <a:noFill/>
            <a:miter lim="800000"/>
            <a:headEnd/>
            <a:tailEnd/>
          </a:ln>
        </p:spPr>
      </p:pic>
      <p:cxnSp>
        <p:nvCxnSpPr>
          <p:cNvPr id="19" name="Straight Connector 5"/>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20" name="Textfeld 19"/>
          <p:cNvSpPr txBox="1"/>
          <p:nvPr/>
        </p:nvSpPr>
        <p:spPr>
          <a:xfrm>
            <a:off x="2222062" y="533753"/>
            <a:ext cx="1614866" cy="307777"/>
          </a:xfrm>
          <a:prstGeom prst="rect">
            <a:avLst/>
          </a:prstGeom>
          <a:noFill/>
        </p:spPr>
        <p:txBody>
          <a:bodyPr wrap="none" rtlCol="0">
            <a:spAutoFit/>
          </a:bodyPr>
          <a:lstStyle/>
          <a:p>
            <a:r>
              <a:rPr lang="de-DE" sz="1400" dirty="0" smtClean="0">
                <a:solidFill>
                  <a:schemeClr val="accent6"/>
                </a:solidFill>
              </a:rPr>
              <a:t>Slide: Jo </a:t>
            </a:r>
            <a:r>
              <a:rPr lang="de-DE" sz="1400" dirty="0" err="1" smtClean="0">
                <a:solidFill>
                  <a:schemeClr val="accent6"/>
                </a:solidFill>
              </a:rPr>
              <a:t>v.d.</a:t>
            </a:r>
            <a:r>
              <a:rPr lang="de-DE" sz="1400" dirty="0" smtClean="0">
                <a:solidFill>
                  <a:schemeClr val="accent6"/>
                </a:solidFill>
              </a:rPr>
              <a:t> </a:t>
            </a:r>
            <a:r>
              <a:rPr lang="de-DE" sz="1400" dirty="0">
                <a:solidFill>
                  <a:schemeClr val="accent6"/>
                </a:solidFill>
              </a:rPr>
              <a:t>B</a:t>
            </a:r>
            <a:r>
              <a:rPr lang="de-DE" sz="1400" dirty="0" smtClean="0">
                <a:solidFill>
                  <a:schemeClr val="accent6"/>
                </a:solidFill>
              </a:rPr>
              <a:t>rand</a:t>
            </a:r>
            <a:endParaRPr lang="de-DE" sz="1400" dirty="0">
              <a:solidFill>
                <a:schemeClr val="accent6"/>
              </a:solidFill>
            </a:endParaRPr>
          </a:p>
        </p:txBody>
      </p:sp>
      <p:pic>
        <p:nvPicPr>
          <p:cNvPr id="22" name="Picture 4"/>
          <p:cNvPicPr>
            <a:picLocks noChangeAspect="1" noChangeArrowheads="1"/>
          </p:cNvPicPr>
          <p:nvPr/>
        </p:nvPicPr>
        <p:blipFill>
          <a:blip r:embed="rId14" cstate="print"/>
          <a:srcRect/>
          <a:stretch>
            <a:fillRect/>
          </a:stretch>
        </p:blipFill>
        <p:spPr bwMode="auto">
          <a:xfrm>
            <a:off x="8100395" y="44624"/>
            <a:ext cx="1016000" cy="1125538"/>
          </a:xfrm>
          <a:prstGeom prst="rect">
            <a:avLst/>
          </a:prstGeom>
          <a:noFill/>
          <a:ln w="9525">
            <a:noFill/>
            <a:round/>
            <a:headEnd/>
            <a:tailEnd/>
          </a:ln>
          <a:effectLst/>
        </p:spPr>
      </p:pic>
      <p:pic>
        <p:nvPicPr>
          <p:cNvPr id="23" name="Immagine 26" descr="ET-new-logo.png"/>
          <p:cNvPicPr>
            <a:picLocks noChangeAspect="1"/>
          </p:cNvPicPr>
          <p:nvPr/>
        </p:nvPicPr>
        <p:blipFill>
          <a:blip r:embed="rId15" cstate="print"/>
          <a:stretch>
            <a:fillRect/>
          </a:stretch>
        </p:blipFill>
        <p:spPr>
          <a:xfrm>
            <a:off x="0" y="0"/>
            <a:ext cx="2304256" cy="744295"/>
          </a:xfrm>
          <a:prstGeom prst="rect">
            <a:avLst/>
          </a:prstGeom>
        </p:spPr>
      </p:pic>
    </p:spTree>
    <p:extLst>
      <p:ext uri="{BB962C8B-B14F-4D97-AF65-F5344CB8AC3E}">
        <p14:creationId xmlns:p14="http://schemas.microsoft.com/office/powerpoint/2010/main" val="10993293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Iapetus">
  <a:themeElements>
    <a:clrScheme name="Iapetus">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Iapetus">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Iapetus">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etis">
  <a:themeElements>
    <a:clrScheme name="Meti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i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i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1750</Words>
  <Application>Microsoft Office PowerPoint</Application>
  <PresentationFormat>Bildschirmpräsentation (4:3)</PresentationFormat>
  <Paragraphs>389</Paragraphs>
  <Slides>36</Slides>
  <Notes>11</Notes>
  <HiddenSlides>1</HiddenSlides>
  <MMClips>0</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36</vt:i4>
      </vt:variant>
    </vt:vector>
  </HeadingPairs>
  <TitlesOfParts>
    <vt:vector size="40" baseType="lpstr">
      <vt:lpstr>Iapetus</vt:lpstr>
      <vt:lpstr>Metis</vt:lpstr>
      <vt:lpstr>Default Design</vt:lpstr>
      <vt:lpstr>Equation</vt:lpstr>
      <vt:lpstr>  ET: the Einstein Telescope </vt:lpstr>
      <vt:lpstr>The advanced GW Network</vt:lpstr>
      <vt:lpstr>Sensitivites: 1st and 2nd Gen.</vt:lpstr>
      <vt:lpstr>Noise sources limiting advanced detectors (example aLIGO, broadband)</vt:lpstr>
      <vt:lpstr>PowerPoint-Präsentation</vt:lpstr>
      <vt:lpstr>The Size</vt:lpstr>
      <vt:lpstr>Low frequencies</vt:lpstr>
      <vt:lpstr>Gravity Gradient noise in AdV</vt:lpstr>
      <vt:lpstr>PowerPoint-Präsentation</vt:lpstr>
      <vt:lpstr>PowerPoint-Präsentation</vt:lpstr>
      <vt:lpstr>Go Underground</vt:lpstr>
      <vt:lpstr>Mid- and high Frequencies</vt:lpstr>
      <vt:lpstr>Mid- and High frequencies</vt:lpstr>
      <vt:lpstr>ET Xylophone STrategy</vt:lpstr>
      <vt:lpstr>ET-D Xylophone sensitivity</vt:lpstr>
      <vt:lpstr>ET-D high frequency detector</vt:lpstr>
      <vt:lpstr>ET-D low frequency detector</vt:lpstr>
      <vt:lpstr>SQUEEZING</vt:lpstr>
      <vt:lpstr>Mechanical losses of substrates</vt:lpstr>
      <vt:lpstr>Large Silicon Substrates</vt:lpstr>
      <vt:lpstr> Heavy Silicon Boules</vt:lpstr>
      <vt:lpstr>Silicon absorption</vt:lpstr>
      <vt:lpstr>Coating Research</vt:lpstr>
      <vt:lpstr>PowerPoint-Präsentation</vt:lpstr>
      <vt:lpstr>GaP/AlGaP Coatings</vt:lpstr>
      <vt:lpstr>Waveguide coatings</vt:lpstr>
      <vt:lpstr>Sensitivites: 1st, 2nd and 3rd Gen.</vt:lpstr>
      <vt:lpstr>Sensitivites: 1st, 2nd and 3rd Gen.</vt:lpstr>
      <vt:lpstr>PowerPoint-Präsentation</vt:lpstr>
      <vt:lpstr>Einstein telescope New technologies</vt:lpstr>
      <vt:lpstr>PowerPoint-Präsentation</vt:lpstr>
      <vt:lpstr>1st, 2nd 2+, and 3rd generation</vt:lpstr>
      <vt:lpstr>PowerPoint-Präsentation</vt:lpstr>
      <vt:lpstr>PowerPoint-Präsentation</vt:lpstr>
      <vt:lpstr>ET R&amp;D Project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Concepts and Research for Future Detectors</dc:title>
  <dc:creator>Harald Lück</dc:creator>
  <cp:lastModifiedBy>Harald Lück</cp:lastModifiedBy>
  <cp:revision>199</cp:revision>
  <dcterms:created xsi:type="dcterms:W3CDTF">2013-06-17T12:36:13Z</dcterms:created>
  <dcterms:modified xsi:type="dcterms:W3CDTF">2013-11-12T08:02:42Z</dcterms:modified>
</cp:coreProperties>
</file>