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9" r:id="rId2"/>
    <p:sldId id="1010" r:id="rId3"/>
    <p:sldId id="1004" r:id="rId4"/>
    <p:sldId id="995" r:id="rId5"/>
    <p:sldId id="1005" r:id="rId6"/>
    <p:sldId id="998" r:id="rId7"/>
    <p:sldId id="1002" r:id="rId8"/>
    <p:sldId id="953" r:id="rId9"/>
    <p:sldId id="966" r:id="rId10"/>
    <p:sldId id="980" r:id="rId11"/>
    <p:sldId id="981" r:id="rId12"/>
    <p:sldId id="1007" r:id="rId13"/>
    <p:sldId id="978" r:id="rId14"/>
    <p:sldId id="985" r:id="rId15"/>
    <p:sldId id="986" r:id="rId16"/>
    <p:sldId id="987" r:id="rId17"/>
    <p:sldId id="1011" r:id="rId18"/>
    <p:sldId id="988" r:id="rId19"/>
    <p:sldId id="1009" r:id="rId20"/>
    <p:sldId id="931" r:id="rId21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D60093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D60093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D60093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D60093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D60093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rgbClr val="D60093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rgbClr val="D60093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rgbClr val="D60093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rgbClr val="D60093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99"/>
    <a:srgbClr val="0033CC"/>
    <a:srgbClr val="6699FF"/>
    <a:srgbClr val="0066FF"/>
    <a:srgbClr val="7F7F7F"/>
    <a:srgbClr val="B9DDE1"/>
    <a:srgbClr val="8F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0" autoAdjust="0"/>
    <p:restoredTop sz="92764" autoAdjust="0"/>
  </p:normalViewPr>
  <p:slideViewPr>
    <p:cSldViewPr>
      <p:cViewPr>
        <p:scale>
          <a:sx n="100" d="100"/>
          <a:sy n="100" d="100"/>
        </p:scale>
        <p:origin x="-876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146" y="-90"/>
      </p:cViewPr>
      <p:guideLst>
        <p:guide orient="horz" pos="312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onaldwenninger:Library:Application%20Support:Microsoft:Office:Office%202011%20AutoRecovery:div_sys_mo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764993483969152"/>
          <c:y val="6.9792245306077111E-2"/>
          <c:w val="0.67101543543089026"/>
          <c:h val="0.64286222445986474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solidFill>
                <a:srgbClr val="0066FF"/>
              </a:solidFill>
            </a:ln>
          </c:spPr>
          <c:marker>
            <c:spPr>
              <a:ln>
                <a:solidFill>
                  <a:srgbClr val="0066FF"/>
                </a:solidFill>
              </a:ln>
            </c:spPr>
          </c:marker>
          <c:xVal>
            <c:numRef>
              <c:f>'Scaling with f_rad'!$X$2:$AB$2</c:f>
              <c:numCache>
                <c:formatCode>General</c:formatCode>
                <c:ptCount val="5"/>
                <c:pt idx="0">
                  <c:v>0.75</c:v>
                </c:pt>
                <c:pt idx="1">
                  <c:v>0.8</c:v>
                </c:pt>
                <c:pt idx="2">
                  <c:v>0.85</c:v>
                </c:pt>
                <c:pt idx="3">
                  <c:v>0.9</c:v>
                </c:pt>
                <c:pt idx="4">
                  <c:v>0.95</c:v>
                </c:pt>
              </c:numCache>
            </c:numRef>
          </c:xVal>
          <c:yVal>
            <c:numRef>
              <c:f>'Scaling with f_rad'!$X$21:$AB$21</c:f>
              <c:numCache>
                <c:formatCode>0</c:formatCode>
                <c:ptCount val="5"/>
                <c:pt idx="0">
                  <c:v>60.733333333333363</c:v>
                </c:pt>
                <c:pt idx="1">
                  <c:v>48.586666666666687</c:v>
                </c:pt>
                <c:pt idx="2">
                  <c:v>36.440000000000033</c:v>
                </c:pt>
                <c:pt idx="3">
                  <c:v>24.29333333333334</c:v>
                </c:pt>
                <c:pt idx="4">
                  <c:v>12.146666666666681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93184"/>
        <c:axId val="92895488"/>
      </c:scatterChart>
      <c:valAx>
        <c:axId val="92893184"/>
        <c:scaling>
          <c:orientation val="minMax"/>
          <c:min val="0.7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Radiation fraction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2895488"/>
        <c:crosses val="autoZero"/>
        <c:crossBetween val="midCat"/>
      </c:valAx>
      <c:valAx>
        <c:axId val="92895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/>
                  <a:t>Power </a:t>
                </a:r>
                <a:r>
                  <a:rPr lang="de-DE" dirty="0" err="1" smtClean="0"/>
                  <a:t>divertor</a:t>
                </a:r>
                <a:r>
                  <a:rPr lang="de-DE" dirty="0" smtClean="0"/>
                  <a:t> out </a:t>
                </a:r>
                <a:r>
                  <a:rPr lang="de-DE" dirty="0"/>
                  <a:t>[MW]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28931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53676-988A-437A-99B2-AD6909EB90C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GB"/>
        </a:p>
      </dgm:t>
    </dgm:pt>
    <dgm:pt modelId="{802B537A-CDDD-4826-924A-A5085DB3F3E6}">
      <dgm:prSet phldrT="[Text]" phldr="1"/>
      <dgm:spPr/>
      <dgm:t>
        <a:bodyPr/>
        <a:lstStyle/>
        <a:p>
          <a:endParaRPr lang="en-GB"/>
        </a:p>
      </dgm:t>
    </dgm:pt>
    <dgm:pt modelId="{CDB2E80D-671A-4E7D-91BB-7E89F0632C31}" type="parTrans" cxnId="{7474AFC6-ECDB-4A0B-86A9-5C64EE5CC77A}">
      <dgm:prSet/>
      <dgm:spPr/>
      <dgm:t>
        <a:bodyPr/>
        <a:lstStyle/>
        <a:p>
          <a:endParaRPr lang="en-GB"/>
        </a:p>
      </dgm:t>
    </dgm:pt>
    <dgm:pt modelId="{BAD140A1-43BF-42DB-99F3-43E65DA5E21B}" type="sibTrans" cxnId="{7474AFC6-ECDB-4A0B-86A9-5C64EE5CC77A}">
      <dgm:prSet/>
      <dgm:spPr/>
      <dgm:t>
        <a:bodyPr/>
        <a:lstStyle/>
        <a:p>
          <a:endParaRPr lang="en-GB"/>
        </a:p>
      </dgm:t>
    </dgm:pt>
    <dgm:pt modelId="{4EBB9AF8-B04B-4631-AD1E-E16F2E0B18BD}">
      <dgm:prSet phldrT="[Text]" phldr="1"/>
      <dgm:spPr/>
      <dgm:t>
        <a:bodyPr/>
        <a:lstStyle/>
        <a:p>
          <a:endParaRPr lang="en-GB"/>
        </a:p>
      </dgm:t>
    </dgm:pt>
    <dgm:pt modelId="{76AABBB8-CBDD-43B6-9A1B-DCA59362F637}" type="sibTrans" cxnId="{42042479-7806-40DF-BC42-7D133D222C44}">
      <dgm:prSet/>
      <dgm:spPr/>
      <dgm:t>
        <a:bodyPr/>
        <a:lstStyle/>
        <a:p>
          <a:endParaRPr lang="en-GB"/>
        </a:p>
      </dgm:t>
    </dgm:pt>
    <dgm:pt modelId="{DCF36380-50B3-42F7-A0B3-AB37EC9AB608}" type="parTrans" cxnId="{42042479-7806-40DF-BC42-7D133D222C44}">
      <dgm:prSet/>
      <dgm:spPr/>
      <dgm:t>
        <a:bodyPr/>
        <a:lstStyle/>
        <a:p>
          <a:endParaRPr lang="en-GB"/>
        </a:p>
      </dgm:t>
    </dgm:pt>
    <dgm:pt modelId="{74534D65-A44C-451F-92DE-1044A689A504}" type="pres">
      <dgm:prSet presAssocID="{41F53676-988A-437A-99B2-AD6909EB90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59B298-B4D7-4FED-9BB3-480F3F558C76}" type="pres">
      <dgm:prSet presAssocID="{802B537A-CDDD-4826-924A-A5085DB3F3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8D241F-F40B-4ED0-8CE8-F6DB10F3584A}" type="pres">
      <dgm:prSet presAssocID="{BAD140A1-43BF-42DB-99F3-43E65DA5E21B}" presName="spacer" presStyleCnt="0"/>
      <dgm:spPr/>
    </dgm:pt>
    <dgm:pt modelId="{31E46F77-7E56-4984-875C-24BA7F6E817F}" type="pres">
      <dgm:prSet presAssocID="{4EBB9AF8-B04B-4631-AD1E-E16F2E0B18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74AFC6-ECDB-4A0B-86A9-5C64EE5CC77A}" srcId="{41F53676-988A-437A-99B2-AD6909EB90C4}" destId="{802B537A-CDDD-4826-924A-A5085DB3F3E6}" srcOrd="0" destOrd="0" parTransId="{CDB2E80D-671A-4E7D-91BB-7E89F0632C31}" sibTransId="{BAD140A1-43BF-42DB-99F3-43E65DA5E21B}"/>
    <dgm:cxn modelId="{42042479-7806-40DF-BC42-7D133D222C44}" srcId="{41F53676-988A-437A-99B2-AD6909EB90C4}" destId="{4EBB9AF8-B04B-4631-AD1E-E16F2E0B18BD}" srcOrd="1" destOrd="0" parTransId="{DCF36380-50B3-42F7-A0B3-AB37EC9AB608}" sibTransId="{76AABBB8-CBDD-43B6-9A1B-DCA59362F637}"/>
    <dgm:cxn modelId="{0583CA62-6A14-4934-AC6B-BC63147C5199}" type="presOf" srcId="{4EBB9AF8-B04B-4631-AD1E-E16F2E0B18BD}" destId="{31E46F77-7E56-4984-875C-24BA7F6E817F}" srcOrd="0" destOrd="0" presId="urn:microsoft.com/office/officeart/2005/8/layout/vList2"/>
    <dgm:cxn modelId="{4D8DB187-DDC6-4CF9-A3F7-5D782514AC9C}" type="presOf" srcId="{802B537A-CDDD-4826-924A-A5085DB3F3E6}" destId="{6559B298-B4D7-4FED-9BB3-480F3F558C76}" srcOrd="0" destOrd="0" presId="urn:microsoft.com/office/officeart/2005/8/layout/vList2"/>
    <dgm:cxn modelId="{A7B4CE6E-9811-41AF-B387-8B80FC0AF5BE}" type="presOf" srcId="{41F53676-988A-437A-99B2-AD6909EB90C4}" destId="{74534D65-A44C-451F-92DE-1044A689A504}" srcOrd="0" destOrd="0" presId="urn:microsoft.com/office/officeart/2005/8/layout/vList2"/>
    <dgm:cxn modelId="{77AA9F9A-9F19-4549-BBB4-E1574AAB7335}" type="presParOf" srcId="{74534D65-A44C-451F-92DE-1044A689A504}" destId="{6559B298-B4D7-4FED-9BB3-480F3F558C76}" srcOrd="0" destOrd="0" presId="urn:microsoft.com/office/officeart/2005/8/layout/vList2"/>
    <dgm:cxn modelId="{984BA634-C938-493C-91F4-20B541BDCC62}" type="presParOf" srcId="{74534D65-A44C-451F-92DE-1044A689A504}" destId="{EA8D241F-F40B-4ED0-8CE8-F6DB10F3584A}" srcOrd="1" destOrd="0" presId="urn:microsoft.com/office/officeart/2005/8/layout/vList2"/>
    <dgm:cxn modelId="{F1BAB02D-7B71-48DA-AF45-2AAC09EE88EE}" type="presParOf" srcId="{74534D65-A44C-451F-92DE-1044A689A504}" destId="{31E46F77-7E56-4984-875C-24BA7F6E81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9B298-B4D7-4FED-9BB3-480F3F558C76}">
      <dsp:nvSpPr>
        <dsp:cNvPr id="0" name=""/>
        <dsp:cNvSpPr/>
      </dsp:nvSpPr>
      <dsp:spPr>
        <a:xfrm>
          <a:off x="0" y="85"/>
          <a:ext cx="5337155" cy="553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701" y="2786"/>
        <a:ext cx="5331753" cy="49936"/>
      </dsp:txXfrm>
    </dsp:sp>
    <dsp:sp modelId="{31E46F77-7E56-4984-875C-24BA7F6E817F}">
      <dsp:nvSpPr>
        <dsp:cNvPr id="0" name=""/>
        <dsp:cNvSpPr/>
      </dsp:nvSpPr>
      <dsp:spPr>
        <a:xfrm>
          <a:off x="0" y="63936"/>
          <a:ext cx="5337155" cy="553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701" y="66637"/>
        <a:ext cx="5331753" cy="49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9" tIns="44075" rIns="88149" bIns="44075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defRPr sz="11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9" tIns="44075" rIns="88149" bIns="440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defRPr sz="11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9" tIns="44075" rIns="88149" bIns="44075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defRPr sz="11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F. Le Guern STAC Brussels 25/09/2008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9" tIns="44075" rIns="88149" bIns="440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defRPr sz="11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B59655-3B36-43E8-A86F-1E9E8CB805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95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9" tIns="44075" rIns="88149" bIns="44075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defRPr sz="11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9" tIns="44075" rIns="88149" bIns="440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defRPr sz="11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56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9" tIns="44075" rIns="88149" bIns="44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9" tIns="44075" rIns="88149" bIns="44075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defRPr sz="11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F. Le Guern STAC Brussels 25/09/2008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9" tIns="44075" rIns="88149" bIns="440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defRPr sz="11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28396D-D8C9-4A95-9D5E-08A0DBFD6E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071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F. Le Guern STAC Brussels 25/09/2008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5015BD-5FFA-4F06-8CC4-2E6F1700962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F. Le Guern STAC Brussels 25/09/2008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54EE6-41D7-4D61-B2C7-DA86C22915E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F. Le Guern STAC Brussels 25/09/2008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B65E0-923E-4AEC-AC47-8CE93669AC8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key technology area for DEMO is the Primary Heat Transfer and Balance of Plant System.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Assuming an indirect Balance of Plant cycle and driven by the blanket and divertor concepts currently under consideration, we are looking at a number of options for both primary</a:t>
            </a:r>
            <a:endParaRPr lang="en-US" dirty="0" smtClean="0"/>
          </a:p>
          <a:p>
            <a:r>
              <a:rPr lang="en-US" baseline="0" dirty="0" smtClean="0"/>
              <a:t>and secondary coolants.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use of a Thermal Energy Storage system is also under investigation to mitigate the effects of pulsed operation (DEMO1) and to smooth grid loading.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CACB9E-82C3-4010-B007-6BD2067C263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57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D8BB27-387D-4BFC-AC31-3010E1A7B52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1032C-F18B-447E-85CB-B0D3D90EFE7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CACB9E-82C3-4010-B007-6BD2067C263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6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6F354-1DD3-4953-A68E-C9E1EC407D2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One of the key physics and technology challenges for DEMO is the Divertor…..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When one considers that the major radius ratio between DEMO and ITER is 1.4 yet the fusion power ratio is 4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Unfortunately, the </a:t>
            </a:r>
            <a:r>
              <a:rPr lang="en-GB" altLang="en-US" dirty="0" smtClean="0">
                <a:latin typeface="Calibri" pitchFamily="34" charset="0"/>
              </a:rPr>
              <a:t>scrape-off layer thickness does not scale with major radius meaning that the power is deposited on the divertor over a 2cm wide band.</a:t>
            </a:r>
          </a:p>
          <a:p>
            <a:endParaRPr lang="en-GB" altLang="en-US" dirty="0" smtClean="0">
              <a:latin typeface="Calibri" pitchFamily="34" charset="0"/>
            </a:endParaRPr>
          </a:p>
          <a:p>
            <a:r>
              <a:rPr lang="en-GB" altLang="en-US" dirty="0" smtClean="0">
                <a:latin typeface="Calibri" pitchFamily="34" charset="0"/>
              </a:rPr>
              <a:t>To get around the predicted unacceptably high peak power flux density; unprecedented ‘core’ radiation levels of &gt;90% will be needed. </a:t>
            </a:r>
          </a:p>
          <a:p>
            <a:endParaRPr lang="en-GB" altLang="en-US" dirty="0" smtClean="0">
              <a:latin typeface="Calibri" pitchFamily="34" charset="0"/>
            </a:endParaRPr>
          </a:p>
          <a:p>
            <a:r>
              <a:rPr lang="en-GB" altLang="en-US" dirty="0" smtClean="0">
                <a:latin typeface="Calibri" pitchFamily="34" charset="0"/>
              </a:rPr>
              <a:t>This could be achieved via impurities in the plasma however issues such as dilution and thermal stability need to be checked.</a:t>
            </a:r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B584BE-D57E-41CD-8389-2DC70312315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equally challenging area is the Breeding Blankets, whose primary functions of: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/>
              <a:t>Breeding sufficient Tritium to sustain fusion operations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 smtClean="0"/>
              <a:t>Absorbing neutrons and extracting the thermal energy for use in electrical production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are really at the core of the DEMO Plant functionality.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Only HCPB and HCLL will be tested as part of the ITER TBM </a:t>
            </a:r>
            <a:r>
              <a:rPr lang="en-US" dirty="0" err="1" smtClean="0"/>
              <a:t>programme</a:t>
            </a:r>
            <a:r>
              <a:rPr lang="en-US" dirty="0" smtClean="0"/>
              <a:t>: but, even following a successful TBM </a:t>
            </a:r>
            <a:r>
              <a:rPr lang="en-US" dirty="0" err="1" smtClean="0"/>
              <a:t>prog</a:t>
            </a:r>
            <a:r>
              <a:rPr lang="en-US" dirty="0" smtClean="0"/>
              <a:t>,  large knowledge gaps will remain due to the much lower n-fluence of ITER.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Here we can see a qualitative comparison of 4 breeding blanket concepts currently under assessment in the DEMO CDA phase. Clearly, each blanket concept has a mixture of strengths and weakness and much more R&amp;D, design and analysis is required at both a system and component level in order to make an objective selection by 2020.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190A97-61C2-40BC-80BD-A45B0DF0CE8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F. Le Guern STAC Brussels 25/09/2008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24927-8590-4008-BD4F-ED987CDC165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582C7A-FC64-4209-B2A9-0C488B77E26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F. Le Guern STAC Brussels 25/09/2008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A5FF6B-C2D1-4684-BB27-A875EEBF580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CB4FE-9D64-4C02-8EC4-4C74FD9CD9C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523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25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360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609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F9F7F-4A88-440C-94C7-C2102CAF60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00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61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5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2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30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76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8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89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diagramColors" Target="../diagrams/colors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Data" Target="../diagrams/data1.xml"/><Relationship Id="rId10" Type="http://schemas.openxmlformats.org/officeDocument/2006/relationships/slideLayout" Target="../slideLayouts/slideLayout10.xml"/><Relationship Id="rId19" Type="http://schemas.microsoft.com/office/2007/relationships/diagramDrawing" Target="../diagrams/drawin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start06no_ta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0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0"/>
            <a:ext cx="5781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8604250" y="6624638"/>
            <a:ext cx="4159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2B757FD-5FAE-4ED5-BE8B-95B10C01BD6B}" type="slidenum">
              <a:rPr lang="en-US" altLang="en-US" sz="1200" b="0" smtClean="0">
                <a:solidFill>
                  <a:schemeClr val="accent2"/>
                </a:solidFill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z="1200" b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sz="800" b="0" smtClean="0">
              <a:solidFill>
                <a:srgbClr val="003399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3611070" y="728696"/>
          <a:ext cx="5337155" cy="11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8" name="Group 7"/>
          <p:cNvGrpSpPr/>
          <p:nvPr userDrawn="1"/>
        </p:nvGrpSpPr>
        <p:grpSpPr>
          <a:xfrm>
            <a:off x="4834512" y="800704"/>
            <a:ext cx="4101300" cy="18000"/>
            <a:chOff x="0" y="85"/>
            <a:chExt cx="5337155" cy="55338"/>
          </a:xfrm>
          <a:solidFill>
            <a:srgbClr val="0070C0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85"/>
              <a:ext cx="5337155" cy="5533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701" y="2786"/>
              <a:ext cx="5331753" cy="499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500"/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107950" y="6653213"/>
            <a:ext cx="3200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900" dirty="0" smtClean="0">
                <a:solidFill>
                  <a:schemeClr val="tx1"/>
                </a:solidFill>
                <a:latin typeface="Century Gothic" pitchFamily="34" charset="0"/>
              </a:rPr>
              <a:t>J. Harman, Wigner 111, Budapest, Hungary, 12.11.2013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defRPr/>
            </a:pPr>
            <a:endParaRPr lang="en-US" sz="5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6"/>
          <p:cNvSpPr>
            <a:spLocks noChangeShapeType="1"/>
          </p:cNvSpPr>
          <p:nvPr/>
        </p:nvSpPr>
        <p:spPr bwMode="auto">
          <a:xfrm>
            <a:off x="2278063" y="2852936"/>
            <a:ext cx="446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69850" y="2028825"/>
            <a:ext cx="8661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>
                <a:solidFill>
                  <a:srgbClr val="0070C0"/>
                </a:solidFill>
                <a:latin typeface="Calibri" pitchFamily="34" charset="0"/>
              </a:rPr>
              <a:t>J. Harman on behalf of G. Federici and the PPPT Team</a:t>
            </a:r>
          </a:p>
          <a:p>
            <a:pPr algn="ctr" eaLnBrk="1" hangingPunct="1"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itchFamily="34" charset="0"/>
              </a:rPr>
              <a:t> (with contributions of many EU Associations involved in the PPPT Programme)</a:t>
            </a: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3203575" y="404813"/>
            <a:ext cx="5940425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7" name="Rectangle 3"/>
          <p:cNvSpPr txBox="1">
            <a:spLocks noChangeArrowheads="1"/>
          </p:cNvSpPr>
          <p:nvPr/>
        </p:nvSpPr>
        <p:spPr bwMode="auto">
          <a:xfrm>
            <a:off x="2230438" y="42863"/>
            <a:ext cx="68421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n-US" sz="2000">
                <a:solidFill>
                  <a:srgbClr val="00B050"/>
                </a:solidFill>
                <a:latin typeface="Calibri" pitchFamily="34" charset="0"/>
              </a:rPr>
              <a:t>Wigner 111 - Budapest</a:t>
            </a:r>
            <a:r>
              <a:rPr lang="en-GB" altLang="en-US" sz="2000">
                <a:solidFill>
                  <a:srgbClr val="00B050"/>
                </a:solidFill>
                <a:latin typeface="Calibri" pitchFamily="34" charset="0"/>
              </a:rPr>
              <a:t>, Hungary, Nov. 11-13, 2013 </a:t>
            </a:r>
            <a:endParaRPr lang="en-GB" altLang="en-US" sz="2400">
              <a:solidFill>
                <a:srgbClr val="00B050"/>
              </a:solidFill>
              <a:latin typeface="Calibri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4325" y="908050"/>
            <a:ext cx="8604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kern="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GB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Overview of EU DEMO </a:t>
            </a:r>
            <a:endParaRPr lang="en-GB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Design </a:t>
            </a:r>
            <a:r>
              <a:rPr lang="en-GB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 R&amp;D </a:t>
            </a:r>
            <a:r>
              <a:rPr lang="en-GB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Activities</a:t>
            </a:r>
            <a:endParaRPr lang="en-GB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0375" y="414338"/>
            <a:ext cx="86042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kern="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kern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kern="0" dirty="0" smtClean="0">
                <a:effectLst/>
                <a:latin typeface="Calibri" pitchFamily="34" charset="0"/>
              </a:rPr>
              <a:t>EFDA Power Plant Physics and Technology</a:t>
            </a:r>
            <a:r>
              <a:rPr lang="en-GB" sz="2000" kern="0" dirty="0" smtClean="0">
                <a:latin typeface="Calibri" pitchFamily="34" charset="0"/>
              </a:rPr>
              <a:t/>
            </a:r>
            <a:br>
              <a:rPr lang="en-GB" sz="2000" kern="0" dirty="0" smtClean="0">
                <a:latin typeface="Calibri" pitchFamily="34" charset="0"/>
              </a:rPr>
            </a:br>
            <a:endParaRPr lang="en-US" sz="2000" i="1" kern="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080" name="Rectangle 3"/>
          <p:cNvSpPr txBox="1">
            <a:spLocks noChangeArrowheads="1"/>
          </p:cNvSpPr>
          <p:nvPr/>
        </p:nvSpPr>
        <p:spPr bwMode="auto">
          <a:xfrm>
            <a:off x="850652" y="3429000"/>
            <a:ext cx="78359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2000" b="0" dirty="0">
                <a:solidFill>
                  <a:schemeClr val="tx1"/>
                </a:solidFill>
                <a:latin typeface="Calibri" pitchFamily="34" charset="0"/>
              </a:rPr>
              <a:t>The Roadmap toward a Demonstration Fusion Power Plant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000" b="0" dirty="0">
                <a:solidFill>
                  <a:schemeClr val="tx1"/>
                </a:solidFill>
                <a:latin typeface="Calibri" pitchFamily="34" charset="0"/>
              </a:rPr>
              <a:t>DEMO Physics &amp; Technology Challenges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000" b="0" dirty="0">
                <a:solidFill>
                  <a:schemeClr val="tx1"/>
                </a:solidFill>
                <a:latin typeface="Calibri" pitchFamily="34" charset="0"/>
              </a:rPr>
              <a:t>DEMO Concept Design Approach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000" b="0" dirty="0">
                <a:solidFill>
                  <a:schemeClr val="tx1"/>
                </a:solidFill>
                <a:latin typeface="Calibri" pitchFamily="34" charset="0"/>
              </a:rPr>
              <a:t>Highlights of some achievements (2011-2013)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000" b="0" dirty="0">
                <a:solidFill>
                  <a:schemeClr val="tx1"/>
                </a:solidFill>
                <a:latin typeface="Calibri" pitchFamily="34" charset="0"/>
              </a:rPr>
              <a:t>Organisational Outlook &amp; Summary</a:t>
            </a:r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>
            <a:off x="3729832" y="5877272"/>
            <a:ext cx="1560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2324100"/>
            <a:ext cx="45339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684463" y="404813"/>
            <a:ext cx="6459537" cy="346075"/>
          </a:xfrm>
        </p:spPr>
        <p:txBody>
          <a:bodyPr/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en-GB" sz="2800" dirty="0" smtClean="0">
                <a:solidFill>
                  <a:srgbClr val="0070C0"/>
                </a:solidFill>
                <a:latin typeface="Calibri" pitchFamily="34" charset="0"/>
              </a:rPr>
              <a:t>DEMO Concept Design Approach </a:t>
            </a: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Calibri" pitchFamily="34" charset="0"/>
              </a:rPr>
            </a:br>
            <a:endParaRPr lang="en-GB" sz="24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47638" y="2270125"/>
            <a:ext cx="44037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Conservative design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Based on expected performance of ITER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Commence build in 2030’s</a:t>
            </a:r>
          </a:p>
          <a:p>
            <a:pPr marL="742950" lvl="1" indent="-285750">
              <a:spcAft>
                <a:spcPts val="0"/>
              </a:spcAft>
              <a:buFont typeface="Calibri" pitchFamily="34" charset="0"/>
              <a:buChar char="-"/>
              <a:defRPr/>
            </a:pPr>
            <a:endParaRPr lang="en-GB" b="0" dirty="0">
              <a:solidFill>
                <a:schemeClr val="tx1"/>
              </a:solidFill>
              <a:latin typeface="Calibri" pitchFamily="34" charset="0"/>
            </a:endParaRPr>
          </a:p>
          <a:p>
            <a:pPr marL="0" lvl="1"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DEMO2: </a:t>
            </a:r>
            <a:r>
              <a:rPr lang="en-GB" sz="1800" kern="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 higher power density, high non-inductive CD fraction, steady-state </a:t>
            </a:r>
            <a:r>
              <a:rPr lang="en-GB" sz="1800" kern="0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operat</a:t>
            </a:r>
            <a:r>
              <a:rPr lang="en-GB" kern="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GB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Optimistic Design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Based on more advanced assumptions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Deliverable in the longer term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87900" y="2781300"/>
            <a:ext cx="4014788" cy="2411413"/>
            <a:chOff x="4139952" y="1692518"/>
            <a:chExt cx="4680519" cy="2779935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435469" y="1692518"/>
              <a:ext cx="2089485" cy="863811"/>
            </a:xfrm>
            <a:prstGeom prst="roundRect">
              <a:avLst/>
            </a:prstGeom>
            <a:solidFill>
              <a:schemeClr val="accent1">
                <a:alpha val="82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System Codes</a:t>
              </a:r>
            </a:p>
            <a:p>
              <a:pPr algn="ctr">
                <a:defRPr/>
              </a:pPr>
              <a:r>
                <a:rPr lang="en-US" sz="1400" b="0" dirty="0">
                  <a:solidFill>
                    <a:schemeClr val="tx1"/>
                  </a:solidFill>
                </a:rPr>
                <a:t>0D/Full System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139952" y="3204187"/>
              <a:ext cx="2087633" cy="1268266"/>
            </a:xfrm>
            <a:prstGeom prst="roundRect">
              <a:avLst/>
            </a:prstGeom>
            <a:solidFill>
              <a:schemeClr val="accent1">
                <a:alpha val="79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Plasma Physics Models</a:t>
              </a:r>
            </a:p>
            <a:p>
              <a:pPr algn="ctr">
                <a:defRPr/>
              </a:pPr>
              <a:r>
                <a:rPr lang="en-US" sz="1400" b="0" dirty="0">
                  <a:solidFill>
                    <a:schemeClr val="tx1"/>
                  </a:solidFill>
                </a:rPr>
                <a:t>&gt;0D</a:t>
              </a:r>
            </a:p>
            <a:p>
              <a:pPr algn="ctr">
                <a:defRPr/>
              </a:pPr>
              <a:r>
                <a:rPr lang="en-US" sz="1400" b="0" dirty="0">
                  <a:solidFill>
                    <a:schemeClr val="tx1"/>
                  </a:solidFill>
                </a:rPr>
                <a:t>Subsystems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658808" y="3207848"/>
              <a:ext cx="2161663" cy="1264605"/>
            </a:xfrm>
            <a:prstGeom prst="roundRect">
              <a:avLst/>
            </a:prstGeom>
            <a:solidFill>
              <a:schemeClr val="accent1">
                <a:alpha val="76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Engineering Models</a:t>
              </a:r>
            </a:p>
            <a:p>
              <a:pPr algn="ctr">
                <a:defRPr/>
              </a:pPr>
              <a:r>
                <a:rPr lang="en-US" sz="1400" b="0" dirty="0">
                  <a:solidFill>
                    <a:schemeClr val="tx1"/>
                  </a:solidFill>
                </a:rPr>
                <a:t>&gt;0D</a:t>
              </a:r>
            </a:p>
            <a:p>
              <a:pPr algn="ctr">
                <a:defRPr/>
              </a:pPr>
              <a:r>
                <a:rPr lang="en-US" sz="1400" b="0" dirty="0">
                  <a:solidFill>
                    <a:schemeClr val="tx1"/>
                  </a:solidFill>
                </a:rPr>
                <a:t>Subsystems</a:t>
              </a:r>
            </a:p>
          </p:txBody>
        </p:sp>
        <p:sp>
          <p:nvSpPr>
            <p:cNvPr id="14" name="Left-Right Arrow 13"/>
            <p:cNvSpPr/>
            <p:nvPr/>
          </p:nvSpPr>
          <p:spPr bwMode="auto">
            <a:xfrm rot="13547114">
              <a:off x="6477456" y="2719779"/>
              <a:ext cx="1152968" cy="390505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defRPr/>
              </a:pP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15" name="Left-Right Arrow 14"/>
            <p:cNvSpPr/>
            <p:nvPr/>
          </p:nvSpPr>
          <p:spPr bwMode="auto">
            <a:xfrm rot="10800000">
              <a:off x="5940721" y="3650734"/>
              <a:ext cx="1023458" cy="389814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defRPr/>
              </a:pP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16" name="Left-Right Arrow 15"/>
            <p:cNvSpPr/>
            <p:nvPr/>
          </p:nvSpPr>
          <p:spPr bwMode="auto">
            <a:xfrm rot="7971694">
              <a:off x="5260595" y="2720703"/>
              <a:ext cx="1152968" cy="388655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defRPr/>
              </a:pPr>
              <a:endParaRPr lang="en-US" sz="1400" b="0">
                <a:solidFill>
                  <a:schemeClr val="tx1"/>
                </a:solidFill>
              </a:endParaRPr>
            </a:p>
          </p:txBody>
        </p:sp>
      </p:grp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07950" y="836613"/>
            <a:ext cx="88804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 b="0" dirty="0" smtClean="0">
                <a:solidFill>
                  <a:schemeClr val="tx1"/>
                </a:solidFill>
                <a:latin typeface="Calibri" pitchFamily="34" charset="0"/>
              </a:rPr>
              <a:t>Initial </a:t>
            </a:r>
            <a:r>
              <a:rPr lang="en-GB" altLang="en-US" sz="1800" b="0" dirty="0">
                <a:solidFill>
                  <a:schemeClr val="tx1"/>
                </a:solidFill>
                <a:latin typeface="Calibri" pitchFamily="34" charset="0"/>
              </a:rPr>
              <a:t>phase </a:t>
            </a:r>
            <a:r>
              <a:rPr lang="en-US" altLang="en-US" sz="1800" b="0" dirty="0">
                <a:solidFill>
                  <a:schemeClr val="tx1"/>
                </a:solidFill>
                <a:latin typeface="Calibri" pitchFamily="34" charset="0"/>
              </a:rPr>
              <a:t>effort </a:t>
            </a:r>
            <a:r>
              <a:rPr lang="en-US" altLang="en-US" sz="1800" b="0" dirty="0" smtClean="0">
                <a:solidFill>
                  <a:schemeClr val="tx1"/>
                </a:solidFill>
                <a:latin typeface="Calibri" pitchFamily="34" charset="0"/>
              </a:rPr>
              <a:t>to be </a:t>
            </a:r>
            <a:r>
              <a:rPr lang="en-GB" altLang="en-US" sz="1800" b="0" dirty="0" smtClean="0">
                <a:solidFill>
                  <a:schemeClr val="tx1"/>
                </a:solidFill>
                <a:latin typeface="Calibri" pitchFamily="34" charset="0"/>
              </a:rPr>
              <a:t>broad </a:t>
            </a:r>
            <a:r>
              <a:rPr lang="en-GB" altLang="en-US" sz="1800" b="0" dirty="0">
                <a:solidFill>
                  <a:schemeClr val="tx1"/>
                </a:solidFill>
                <a:latin typeface="Calibri" pitchFamily="34" charset="0"/>
              </a:rPr>
              <a:t>and not focussed </a:t>
            </a:r>
            <a:r>
              <a:rPr lang="en-US" altLang="en-US" sz="1800" b="0" dirty="0" smtClean="0">
                <a:solidFill>
                  <a:schemeClr val="tx1"/>
                </a:solidFill>
                <a:latin typeface="Calibri" pitchFamily="34" charset="0"/>
              </a:rPr>
              <a:t>on </a:t>
            </a:r>
            <a:r>
              <a:rPr lang="en-US" altLang="en-US" sz="1800" b="0" dirty="0">
                <a:solidFill>
                  <a:schemeClr val="tx1"/>
                </a:solidFill>
                <a:latin typeface="Calibri" pitchFamily="34" charset="0"/>
              </a:rPr>
              <a:t>developing </a:t>
            </a:r>
            <a:r>
              <a:rPr lang="en-US" altLang="en-US" sz="1800" b="0" dirty="0" smtClean="0">
                <a:solidFill>
                  <a:schemeClr val="tx1"/>
                </a:solidFill>
                <a:latin typeface="Calibri" pitchFamily="34" charset="0"/>
              </a:rPr>
              <a:t> a </a:t>
            </a:r>
            <a:r>
              <a:rPr lang="en-US" altLang="en-US" sz="1800" b="0" dirty="0">
                <a:solidFill>
                  <a:schemeClr val="tx1"/>
                </a:solidFill>
                <a:latin typeface="Calibri" pitchFamily="34" charset="0"/>
              </a:rPr>
              <a:t>single </a:t>
            </a:r>
            <a:r>
              <a:rPr lang="en-US" altLang="en-US" sz="1800" b="0" dirty="0" smtClean="0">
                <a:solidFill>
                  <a:schemeClr val="tx1"/>
                </a:solidFill>
                <a:latin typeface="Calibri" pitchFamily="34" charset="0"/>
              </a:rPr>
              <a:t>“design point”</a:t>
            </a:r>
            <a:endParaRPr lang="en-GB" altLang="en-US" sz="1800" b="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 b="0" dirty="0" smtClean="0">
                <a:solidFill>
                  <a:schemeClr val="tx1"/>
                </a:solidFill>
                <a:latin typeface="Calibri" pitchFamily="34" charset="0"/>
              </a:rPr>
              <a:t>Some </a:t>
            </a:r>
            <a:r>
              <a:rPr lang="en-US" altLang="en-US" sz="1800" b="0" dirty="0">
                <a:solidFill>
                  <a:schemeClr val="tx1"/>
                </a:solidFill>
                <a:latin typeface="Calibri" pitchFamily="34" charset="0"/>
              </a:rPr>
              <a:t>flexibility in the approach to </a:t>
            </a:r>
            <a:r>
              <a:rPr lang="en-GB" altLang="en-US" sz="1800" b="0" dirty="0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en-US" altLang="en-US" sz="1800" b="0" dirty="0">
                <a:solidFill>
                  <a:schemeClr val="tx1"/>
                </a:solidFill>
                <a:latin typeface="Calibri" pitchFamily="34" charset="0"/>
              </a:rPr>
              <a:t> CDA with </a:t>
            </a:r>
            <a:r>
              <a:rPr lang="en-US" altLang="en-US" sz="1800" b="0" dirty="0" smtClean="0">
                <a:solidFill>
                  <a:schemeClr val="tx1"/>
                </a:solidFill>
                <a:latin typeface="Calibri" pitchFamily="34" charset="0"/>
              </a:rPr>
              <a:t>focused </a:t>
            </a:r>
            <a:r>
              <a:rPr lang="en-GB" altLang="en-US" sz="1800" b="0" dirty="0">
                <a:solidFill>
                  <a:schemeClr val="tx1"/>
                </a:solidFill>
                <a:latin typeface="Calibri" pitchFamily="34" charset="0"/>
              </a:rPr>
              <a:t>R&amp;D on outstanding </a:t>
            </a:r>
            <a:r>
              <a:rPr lang="en-GB" altLang="en-US" sz="1800" b="0" dirty="0" smtClean="0">
                <a:solidFill>
                  <a:schemeClr val="tx1"/>
                </a:solidFill>
                <a:latin typeface="Calibri" pitchFamily="34" charset="0"/>
              </a:rPr>
              <a:t>issues</a:t>
            </a:r>
            <a:endParaRPr lang="en-GB" altLang="en-US" sz="1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113" y="1868488"/>
            <a:ext cx="88661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DEMO1: </a:t>
            </a:r>
            <a:r>
              <a:rPr lang="en-GB" sz="1800" kern="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 large, modest power density, pulsed device with a conventional plasma scenario.</a:t>
            </a:r>
            <a:endParaRPr lang="en-GB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92" name="Rectangle 3"/>
          <p:cNvSpPr>
            <a:spLocks noChangeArrowheads="1"/>
          </p:cNvSpPr>
          <p:nvPr/>
        </p:nvSpPr>
        <p:spPr bwMode="auto">
          <a:xfrm>
            <a:off x="5664200" y="5907088"/>
            <a:ext cx="3244850" cy="739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Analysis of working points and exploration of scenario using more sophisticated codes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0" y="4859338"/>
            <a:ext cx="651668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density profile </a:t>
            </a:r>
            <a:r>
              <a:rPr lang="en-GB" altLang="en-US" sz="16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(density limits, peaking)</a:t>
            </a:r>
          </a:p>
          <a:p>
            <a:pPr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temperature profile </a:t>
            </a:r>
            <a:r>
              <a:rPr lang="en-GB" altLang="en-US" sz="16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(critical gradients)</a:t>
            </a:r>
          </a:p>
          <a:p>
            <a:pPr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16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plasma </a:t>
            </a:r>
            <a:r>
              <a:rPr lang="en-GB" altLang="en-US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dilution</a:t>
            </a:r>
            <a:r>
              <a:rPr lang="en-GB" altLang="en-US" sz="16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contamination by </a:t>
            </a:r>
            <a:r>
              <a:rPr lang="en-GB" altLang="en-US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impurities</a:t>
            </a:r>
          </a:p>
          <a:p>
            <a:pPr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radiation</a:t>
            </a:r>
            <a:r>
              <a:rPr lang="en-GB" altLang="en-US" sz="16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compatible with </a:t>
            </a:r>
            <a:r>
              <a:rPr lang="en-GB" altLang="en-US" sz="1600" b="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divertor</a:t>
            </a:r>
            <a:r>
              <a:rPr lang="en-GB" altLang="en-US" sz="16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protection and fusion performance</a:t>
            </a:r>
          </a:p>
          <a:p>
            <a:pPr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core</a:t>
            </a:r>
            <a:r>
              <a:rPr lang="en-GB" altLang="en-US" sz="16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GB" altLang="en-US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pedestal</a:t>
            </a:r>
            <a:r>
              <a:rPr lang="en-GB" altLang="en-US" sz="16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compatible w. </a:t>
            </a:r>
            <a:r>
              <a:rPr lang="en-GB" altLang="en-US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beta limits </a:t>
            </a:r>
            <a:r>
              <a:rPr lang="en-GB" altLang="en-US" sz="16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MHD instabilities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GB" sz="1600" b="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3779838" y="64500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684463" y="44450"/>
            <a:ext cx="6459537" cy="346075"/>
          </a:xfrm>
        </p:spPr>
        <p:txBody>
          <a:bodyPr/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Provisional Design Assumptions</a:t>
            </a:r>
            <a:endParaRPr lang="en-GB" sz="24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2266950"/>
            <a:ext cx="8856662" cy="32416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800" b="1" dirty="0" smtClean="0">
                <a:solidFill>
                  <a:srgbClr val="0033CC"/>
                </a:solidFill>
                <a:latin typeface="Calibri" pitchFamily="34" charset="0"/>
              </a:rPr>
              <a:t>Single-null, water-cooled divertor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800" b="1" dirty="0" smtClean="0">
                <a:solidFill>
                  <a:srgbClr val="0033CC"/>
                </a:solidFill>
                <a:latin typeface="Calibri" pitchFamily="34" charset="0"/>
              </a:rPr>
              <a:t>LTSC magnets (Nb</a:t>
            </a:r>
            <a:r>
              <a:rPr lang="en-US" altLang="en-US" sz="1800" b="1" baseline="-25000" dirty="0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altLang="en-US" sz="1800" b="1" dirty="0" smtClean="0">
                <a:solidFill>
                  <a:srgbClr val="0033CC"/>
                </a:solidFill>
                <a:latin typeface="Calibri" pitchFamily="34" charset="0"/>
              </a:rPr>
              <a:t>Sn), max field on conductor 12 T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800" b="1" dirty="0" smtClean="0">
                <a:solidFill>
                  <a:srgbClr val="0033CC"/>
                </a:solidFill>
                <a:latin typeface="Calibri" pitchFamily="34" charset="0"/>
              </a:rPr>
              <a:t>RAFM (EUROFER) as blanket structural material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800" b="1" dirty="0" smtClean="0">
                <a:solidFill>
                  <a:srgbClr val="0033CC"/>
                </a:solidFill>
                <a:latin typeface="Calibri" pitchFamily="34" charset="0"/>
              </a:rPr>
              <a:t>n-damage calculations </a:t>
            </a:r>
            <a:r>
              <a:rPr lang="en-GB" altLang="en-US" sz="1800" b="1" dirty="0" smtClean="0">
                <a:solidFill>
                  <a:srgbClr val="0033CC"/>
                </a:solidFill>
                <a:latin typeface="Calibri" pitchFamily="34" charset="0"/>
              </a:rPr>
              <a:t>[Gilbert/CCFE  2012]:</a:t>
            </a:r>
            <a:endParaRPr lang="en-US" altLang="en-US" sz="18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~10 </a:t>
            </a:r>
            <a:r>
              <a:rPr lang="en-GB" altLang="en-US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dpa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GB" altLang="en-US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fpy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FW </a:t>
            </a:r>
            <a:r>
              <a:rPr lang="en-GB" altLang="en-US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midplane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armour; 6-7 </a:t>
            </a:r>
            <a:r>
              <a:rPr lang="en-GB" altLang="en-US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dpa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GB" altLang="en-US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fpy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altLang="en-US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divertor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W; 2-3 </a:t>
            </a:r>
            <a:r>
              <a:rPr lang="en-GB" altLang="en-US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dpa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GB" altLang="en-US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fpy</a:t>
            </a:r>
            <a:r>
              <a:rPr lang="en-GB" alt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Cu near strike points </a:t>
            </a:r>
            <a:endParaRPr lang="en-US" alt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b="1" dirty="0" smtClean="0">
                <a:solidFill>
                  <a:srgbClr val="0033CC"/>
                </a:solidFill>
                <a:latin typeface="Calibri" pitchFamily="34" charset="0"/>
              </a:rPr>
              <a:t>Lifetime operation: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chemeClr val="accent4"/>
                </a:solidFill>
                <a:latin typeface="Calibri" pitchFamily="34" charset="0"/>
              </a:rPr>
              <a:t>20 </a:t>
            </a:r>
            <a:r>
              <a:rPr lang="en-US" altLang="en-US" sz="1600" dirty="0" err="1" smtClean="0">
                <a:solidFill>
                  <a:schemeClr val="accent4"/>
                </a:solidFill>
                <a:latin typeface="Calibri" pitchFamily="34" charset="0"/>
              </a:rPr>
              <a:t>dpa</a:t>
            </a:r>
            <a:r>
              <a:rPr lang="en-US" altLang="en-US" sz="1600" dirty="0" smtClean="0">
                <a:solidFill>
                  <a:schemeClr val="accent4"/>
                </a:solidFill>
                <a:latin typeface="Calibri" pitchFamily="34" charset="0"/>
              </a:rPr>
              <a:t> “Starter” blanket, </a:t>
            </a:r>
            <a:r>
              <a:rPr lang="en-GB" altLang="en-US" sz="1600" dirty="0" smtClean="0">
                <a:solidFill>
                  <a:schemeClr val="accent4"/>
                </a:solidFill>
                <a:latin typeface="Calibri" pitchFamily="34" charset="0"/>
                <a:cs typeface="Arial" charset="0"/>
                <a:sym typeface="Wingdings" pitchFamily="2" charset="2"/>
              </a:rPr>
              <a:t>gives 1.33 </a:t>
            </a:r>
            <a:r>
              <a:rPr lang="en-GB" altLang="en-US" sz="1600" dirty="0" err="1" smtClean="0">
                <a:solidFill>
                  <a:schemeClr val="accent4"/>
                </a:solidFill>
                <a:latin typeface="Calibri" pitchFamily="34" charset="0"/>
                <a:cs typeface="Arial" charset="0"/>
                <a:sym typeface="Wingdings" pitchFamily="2" charset="2"/>
              </a:rPr>
              <a:t>fpy</a:t>
            </a:r>
            <a:r>
              <a:rPr lang="en-GB" altLang="en-US" sz="1600" dirty="0" smtClean="0">
                <a:solidFill>
                  <a:schemeClr val="accent4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operation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chemeClr val="accent4"/>
                </a:solidFill>
                <a:latin typeface="Calibri" pitchFamily="34" charset="0"/>
              </a:rPr>
              <a:t>50 </a:t>
            </a:r>
            <a:r>
              <a:rPr lang="en-US" altLang="en-US" sz="1600" dirty="0" err="1" smtClean="0">
                <a:solidFill>
                  <a:schemeClr val="accent4"/>
                </a:solidFill>
                <a:latin typeface="Calibri" pitchFamily="34" charset="0"/>
              </a:rPr>
              <a:t>dpa</a:t>
            </a:r>
            <a:r>
              <a:rPr lang="en-US" altLang="en-US" sz="1600" dirty="0" smtClean="0">
                <a:solidFill>
                  <a:schemeClr val="accent4"/>
                </a:solidFill>
                <a:latin typeface="Calibri" pitchFamily="34" charset="0"/>
              </a:rPr>
              <a:t> 2</a:t>
            </a:r>
            <a:r>
              <a:rPr lang="en-US" altLang="en-US" sz="1600" baseline="30000" dirty="0" smtClean="0">
                <a:solidFill>
                  <a:schemeClr val="accent4"/>
                </a:solidFill>
                <a:latin typeface="Calibri" pitchFamily="34" charset="0"/>
              </a:rPr>
              <a:t>nd</a:t>
            </a:r>
            <a:r>
              <a:rPr lang="en-US" altLang="en-US" sz="1600" dirty="0" smtClean="0">
                <a:solidFill>
                  <a:schemeClr val="accent4"/>
                </a:solidFill>
                <a:latin typeface="Calibri" pitchFamily="34" charset="0"/>
              </a:rPr>
              <a:t> blanket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chemeClr val="accent4"/>
                </a:solidFill>
                <a:latin typeface="Calibri" pitchFamily="34" charset="0"/>
              </a:rPr>
              <a:t>5 </a:t>
            </a:r>
            <a:r>
              <a:rPr lang="en-US" altLang="en-US" sz="1600" dirty="0" err="1" smtClean="0">
                <a:solidFill>
                  <a:schemeClr val="accent4"/>
                </a:solidFill>
                <a:latin typeface="Calibri" pitchFamily="34" charset="0"/>
              </a:rPr>
              <a:t>dpa</a:t>
            </a:r>
            <a:r>
              <a:rPr lang="en-US" altLang="en-US" sz="1600" dirty="0" smtClean="0">
                <a:solidFill>
                  <a:schemeClr val="accent4"/>
                </a:solidFill>
                <a:latin typeface="Calibri" pitchFamily="34" charset="0"/>
              </a:rPr>
              <a:t> divertor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b="1" dirty="0">
                <a:solidFill>
                  <a:srgbClr val="0033CC"/>
                </a:solidFill>
                <a:latin typeface="Calibri" pitchFamily="34" charset="0"/>
              </a:rPr>
              <a:t>Safety approach to follow the ITER </a:t>
            </a:r>
            <a:r>
              <a:rPr lang="en-US" altLang="en-US" sz="1800" b="1" dirty="0" smtClean="0">
                <a:solidFill>
                  <a:srgbClr val="0033CC"/>
                </a:solidFill>
                <a:latin typeface="Calibri" pitchFamily="34" charset="0"/>
              </a:rPr>
              <a:t>experience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b="1" dirty="0" smtClean="0">
                <a:solidFill>
                  <a:srgbClr val="0033CC"/>
                </a:solidFill>
                <a:latin typeface="Calibri" pitchFamily="34" charset="0"/>
              </a:rPr>
              <a:t>Vertical Blanket RH schemes to be integrated from the outset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800" b="1" dirty="0" smtClean="0">
                <a:solidFill>
                  <a:srgbClr val="0033CC"/>
                </a:solidFill>
                <a:latin typeface="Calibri" pitchFamily="34" charset="0"/>
              </a:rPr>
              <a:t>Application of mature </a:t>
            </a:r>
            <a:r>
              <a:rPr lang="en-US" altLang="en-US" sz="1800" b="1" dirty="0" err="1" smtClean="0">
                <a:solidFill>
                  <a:srgbClr val="0033CC"/>
                </a:solidFill>
                <a:latin typeface="Calibri" pitchFamily="34" charset="0"/>
              </a:rPr>
              <a:t>BoP</a:t>
            </a:r>
            <a:r>
              <a:rPr lang="en-US" altLang="en-US" sz="1800" b="1" dirty="0" smtClean="0">
                <a:solidFill>
                  <a:srgbClr val="0033CC"/>
                </a:solidFill>
                <a:latin typeface="Calibri" pitchFamily="34" charset="0"/>
              </a:rPr>
              <a:t> technology </a:t>
            </a:r>
          </a:p>
        </p:txBody>
      </p:sp>
      <p:sp>
        <p:nvSpPr>
          <p:cNvPr id="15364" name="Content Placeholder 2"/>
          <p:cNvSpPr txBox="1">
            <a:spLocks/>
          </p:cNvSpPr>
          <p:nvPr/>
        </p:nvSpPr>
        <p:spPr bwMode="auto">
          <a:xfrm>
            <a:off x="107950" y="836613"/>
            <a:ext cx="89281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de-DE" altLang="en-US" sz="1800" b="0">
                <a:solidFill>
                  <a:srgbClr val="0033CC"/>
                </a:solidFill>
                <a:latin typeface="Calibri" pitchFamily="34" charset="0"/>
              </a:rPr>
              <a:t>Use of realistic assumptions for physics and technology: e.g. limiting divertor heat load. 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de-DE" altLang="en-US" sz="1800" b="0">
                <a:solidFill>
                  <a:srgbClr val="0033CC"/>
                </a:solidFill>
                <a:latin typeface="Calibri" pitchFamily="34" charset="0"/>
              </a:rPr>
              <a:t>Optimize the device for a purely inductive scenario with a minimum pulse duration (2 hrs) For steady state, minimize size whilst limiting rec (CD) power -&gt; realistic  </a:t>
            </a:r>
            <a:r>
              <a:rPr lang="de-DE" altLang="en-US" sz="1800" b="0">
                <a:solidFill>
                  <a:srgbClr val="0033CC"/>
                </a:solidFill>
              </a:rPr>
              <a:t>f</a:t>
            </a:r>
            <a:r>
              <a:rPr lang="de-DE" altLang="en-US" sz="1800" b="0" baseline="-25000">
                <a:solidFill>
                  <a:srgbClr val="0033CC"/>
                </a:solidFill>
              </a:rPr>
              <a:t>BS </a:t>
            </a:r>
            <a:r>
              <a:rPr lang="de-DE" altLang="en-US" sz="1800" b="0">
                <a:solidFill>
                  <a:srgbClr val="0033CC"/>
                </a:solidFill>
                <a:latin typeface="Calibri" pitchFamily="34" charset="0"/>
              </a:rPr>
              <a:t>&amp;</a:t>
            </a:r>
            <a:r>
              <a:rPr lang="de-DE" altLang="en-US" sz="1800" b="0">
                <a:solidFill>
                  <a:srgbClr val="0033CC"/>
                </a:solidFill>
              </a:rPr>
              <a:t> </a:t>
            </a:r>
            <a:r>
              <a:rPr lang="en-US" altLang="en-US" sz="1800" b="0">
                <a:solidFill>
                  <a:srgbClr val="0033CC"/>
                </a:solidFill>
                <a:latin typeface="Symbol" pitchFamily="18" charset="2"/>
              </a:rPr>
              <a:t>h</a:t>
            </a:r>
            <a:r>
              <a:rPr lang="en-US" altLang="en-US" sz="1800" b="0" baseline="-25000">
                <a:solidFill>
                  <a:srgbClr val="0033CC"/>
                </a:solidFill>
                <a:latin typeface="Century Gothic" pitchFamily="34" charset="0"/>
              </a:rPr>
              <a:t>CD</a:t>
            </a:r>
            <a:r>
              <a:rPr lang="en-US" altLang="en-US" sz="1800" b="0">
                <a:solidFill>
                  <a:srgbClr val="0033CC"/>
                </a:solidFill>
                <a:latin typeface="Symbol" pitchFamily="18" charset="2"/>
              </a:rPr>
              <a:t>g</a:t>
            </a:r>
            <a:r>
              <a:rPr lang="en-US" altLang="en-US" sz="1800" b="0" baseline="-25000">
                <a:solidFill>
                  <a:srgbClr val="0033CC"/>
                </a:solidFill>
                <a:latin typeface="Century Gothic" pitchFamily="34" charset="0"/>
              </a:rPr>
              <a:t>CD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endParaRPr lang="en-US" altLang="en-US" sz="1800" b="0" baseline="-25000">
              <a:solidFill>
                <a:srgbClr val="0033CC"/>
              </a:solidFill>
              <a:latin typeface="Century Gothic" pitchFamily="34" charset="0"/>
            </a:endParaRP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0" y="1897063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Technology Assumptions (near-term DEMO) 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-1588" y="549275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Goal-Setting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617663"/>
            <a:ext cx="2543176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 flipH="1">
            <a:off x="466725" y="4497388"/>
            <a:ext cx="4344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alibri" pitchFamily="34" charset="0"/>
              </a:rPr>
              <a:t>Sensitivity studies underway cover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b="0">
                <a:solidFill>
                  <a:schemeClr val="tx1"/>
                </a:solidFill>
                <a:latin typeface="Calibri" pitchFamily="34" charset="0"/>
              </a:rPr>
              <a:t>DEMO 1: blanket properties, fuel cycle, superconductors, divertor, and aspect ratio effects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b="0">
                <a:solidFill>
                  <a:schemeClr val="tx1"/>
                </a:solidFill>
                <a:latin typeface="Calibri" pitchFamily="34" charset="0"/>
              </a:rPr>
              <a:t>DEMO 2: H-factor, current-drive efficiency, divertor, aspect ratio, and startup flux swing modelling.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7" name="Group 73"/>
          <p:cNvGraphicFramePr>
            <a:graphicFrameLocks/>
          </p:cNvGraphicFramePr>
          <p:nvPr/>
        </p:nvGraphicFramePr>
        <p:xfrm>
          <a:off x="5435600" y="884238"/>
          <a:ext cx="3529013" cy="592137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40604"/>
                <a:gridCol w="1008197"/>
                <a:gridCol w="1080212"/>
              </a:tblGrid>
              <a:tr h="396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DEMO1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DEMO 2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Operation Mode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Pulsed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Steady state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(GW)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2.2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2.7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rec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(MW)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385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594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Ro (m)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9.0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8.15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2.7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en-GB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(T)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6.5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&lt;n</a:t>
                      </a:r>
                      <a:r>
                        <a:rPr kumimoji="0" lang="de-DE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e,line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&gt;/n</a:t>
                      </a:r>
                      <a:r>
                        <a:rPr kumimoji="0" lang="de-DE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en-GB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(MA)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16.8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19.8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r>
                        <a:rPr kumimoji="0" lang="en-GB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BS</a:t>
                      </a:r>
                      <a:endParaRPr kumimoji="0" lang="en-GB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36%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en-GB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CD</a:t>
                      </a:r>
                      <a:endParaRPr kumimoji="0" lang="en-GB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0.4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aux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(MW)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135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H, (H*)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1.1, (1.0)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 (1.1)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GB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en-GB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GB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N,th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GB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2.5, (2.2)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 (2.8)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NW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MW m</a:t>
                      </a:r>
                      <a:r>
                        <a:rPr kumimoji="0" lang="en-GB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-2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1.1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</a:t>
                      </a: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Lifetime n-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fluence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(MW*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yr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/m</a:t>
                      </a:r>
                      <a:r>
                        <a:rPr kumimoji="0" lang="en-GB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&lt;10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0" marR="9145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628775"/>
            <a:ext cx="25082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4624"/>
            <a:ext cx="6770687" cy="346075"/>
          </a:xfrm>
        </p:spPr>
        <p:txBody>
          <a:bodyPr/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Provisional DEMO Design Parameters</a:t>
            </a:r>
            <a:endParaRPr lang="en-GB" sz="24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508" name="Rectangle 1"/>
          <p:cNvSpPr>
            <a:spLocks noChangeArrowheads="1"/>
          </p:cNvSpPr>
          <p:nvPr/>
        </p:nvSpPr>
        <p:spPr bwMode="auto">
          <a:xfrm>
            <a:off x="923925" y="1225550"/>
            <a:ext cx="91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70C0"/>
                </a:solidFill>
                <a:latin typeface="Calibri" pitchFamily="34" charset="0"/>
              </a:rPr>
              <a:t>DEMO1</a:t>
            </a:r>
          </a:p>
        </p:txBody>
      </p:sp>
      <p:sp>
        <p:nvSpPr>
          <p:cNvPr id="18509" name="Rectangle 8"/>
          <p:cNvSpPr>
            <a:spLocks noChangeArrowheads="1"/>
          </p:cNvSpPr>
          <p:nvPr/>
        </p:nvSpPr>
        <p:spPr bwMode="auto">
          <a:xfrm>
            <a:off x="3521075" y="1258888"/>
            <a:ext cx="91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70C0"/>
                </a:solidFill>
                <a:latin typeface="Calibri" pitchFamily="34" charset="0"/>
              </a:rPr>
              <a:t>DEMO2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849313"/>
            <a:ext cx="6913562" cy="5487987"/>
          </a:xfrm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9375" y="1660525"/>
            <a:ext cx="1849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33CC"/>
                </a:solidFill>
              </a:rPr>
              <a:t>DEMO Reference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33CC"/>
                </a:solidFill>
              </a:rPr>
              <a:t>Geometry 2013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149975" y="1223963"/>
            <a:ext cx="1163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B050"/>
                </a:solidFill>
              </a:rPr>
              <a:t>ITER 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4363" y="1647825"/>
            <a:ext cx="11636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ITER 1998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32588" y="1985963"/>
            <a:ext cx="812800" cy="50641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63" name="Straight Arrow Connector 11"/>
          <p:cNvCxnSpPr>
            <a:cxnSpLocks noChangeShapeType="1"/>
          </p:cNvCxnSpPr>
          <p:nvPr/>
        </p:nvCxnSpPr>
        <p:spPr bwMode="auto">
          <a:xfrm flipH="1">
            <a:off x="5922963" y="1563688"/>
            <a:ext cx="665162" cy="676275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Arrow Connector 13"/>
          <p:cNvCxnSpPr>
            <a:cxnSpLocks noChangeShapeType="1"/>
            <a:stCxn id="19459" idx="2"/>
          </p:cNvCxnSpPr>
          <p:nvPr/>
        </p:nvCxnSpPr>
        <p:spPr bwMode="auto">
          <a:xfrm>
            <a:off x="1003300" y="2244725"/>
            <a:ext cx="831850" cy="536575"/>
          </a:xfrm>
          <a:prstGeom prst="straightConnector1">
            <a:avLst/>
          </a:prstGeom>
          <a:noFill/>
          <a:ln w="28575" algn="ctr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23850" y="5200650"/>
            <a:ext cx="2754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Initial geometry based on System Code Studies</a:t>
            </a:r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2627313" y="6269038"/>
            <a:ext cx="397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  <a:latin typeface="Calibri" pitchFamily="34" charset="0"/>
              </a:rPr>
              <a:t>Cross Sections through vertical axis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43213" y="0"/>
            <a:ext cx="6142037" cy="544513"/>
          </a:xfrm>
        </p:spPr>
        <p:txBody>
          <a:bodyPr/>
          <a:lstStyle/>
          <a:p>
            <a:pPr algn="r">
              <a:defRPr/>
            </a:pPr>
            <a:r>
              <a:rPr lang="en-GB" sz="28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Comparison between ITER </a:t>
            </a:r>
            <a:r>
              <a:rPr lang="en-GB" sz="28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and DEMO</a:t>
            </a:r>
            <a:endParaRPr lang="de-DE" sz="2800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913" y="2781300"/>
            <a:ext cx="6335712" cy="549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Part 4: </a:t>
            </a:r>
            <a:br>
              <a:rPr lang="en-US" dirty="0" smtClean="0"/>
            </a:br>
            <a:r>
              <a:rPr lang="en-GB" dirty="0"/>
              <a:t>Highlights of some achievements (2011-2013)</a:t>
            </a:r>
            <a:br>
              <a:rPr lang="en-GB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60350"/>
            <a:ext cx="6327775" cy="34607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0070C0"/>
                </a:solidFill>
              </a:rPr>
              <a:t>Highlights of </a:t>
            </a:r>
            <a:r>
              <a:rPr lang="en-GB" sz="2400" dirty="0" smtClean="0">
                <a:solidFill>
                  <a:srgbClr val="0070C0"/>
                </a:solidFill>
              </a:rPr>
              <a:t>some Achievements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(2011 to 2013) </a:t>
            </a:r>
            <a:endParaRPr lang="en-GB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1507" name="Picture 6" descr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4156" r="2063" b="4156"/>
          <a:stretch>
            <a:fillRect/>
          </a:stretch>
        </p:blipFill>
        <p:spPr bwMode="auto">
          <a:xfrm>
            <a:off x="2870200" y="1954213"/>
            <a:ext cx="13573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8"/>
          <p:cNvSpPr>
            <a:spLocks noChangeArrowheads="1"/>
          </p:cNvSpPr>
          <p:nvPr/>
        </p:nvSpPr>
        <p:spPr bwMode="auto">
          <a:xfrm>
            <a:off x="4227513" y="2028825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Calibri" pitchFamily="34" charset="0"/>
              </a:rPr>
              <a:t>TF Coil CICC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Calibri" pitchFamily="34" charset="0"/>
              </a:rPr>
              <a:t>Prototype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0825" y="2276475"/>
            <a:ext cx="3744913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sz="1800" u="sng" kern="0" dirty="0" smtClean="0">
                <a:solidFill>
                  <a:schemeClr val="tx1"/>
                </a:solidFill>
                <a:latin typeface="Calibri" pitchFamily="34" charset="0"/>
              </a:rPr>
              <a:t>Remote Maintenance:</a:t>
            </a:r>
          </a:p>
          <a:p>
            <a:pPr>
              <a:defRPr/>
            </a:pP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</a:rPr>
              <a:t>Further developed kinematics / mechanisms for vertical blanket maintenance</a:t>
            </a:r>
          </a:p>
          <a:p>
            <a:pPr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Calibri" pitchFamily="34" charset="0"/>
              </a:rPr>
              <a:t>CAD-based simulations of maintenance procedures</a:t>
            </a:r>
          </a:p>
          <a:p>
            <a:pPr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Calibri" pitchFamily="34" charset="0"/>
              </a:rPr>
              <a:t>Initial scoping of Active Maintenance Facility</a:t>
            </a:r>
            <a:endParaRPr lang="en-US" sz="1800" b="0" kern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833438"/>
            <a:ext cx="35909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08276"/>
            <a:ext cx="14160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5229225"/>
            <a:ext cx="1370012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Text Box 26"/>
          <p:cNvSpPr txBox="1">
            <a:spLocks noChangeArrowheads="1"/>
          </p:cNvSpPr>
          <p:nvPr/>
        </p:nvSpPr>
        <p:spPr bwMode="auto">
          <a:xfrm>
            <a:off x="5668963" y="4953000"/>
            <a:ext cx="1765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dirty="0">
                <a:solidFill>
                  <a:schemeClr val="tx1"/>
                </a:solidFill>
                <a:latin typeface="Calibri" pitchFamily="34" charset="0"/>
              </a:rPr>
              <a:t>Snowflake (SF)</a:t>
            </a:r>
          </a:p>
        </p:txBody>
      </p:sp>
      <p:sp>
        <p:nvSpPr>
          <p:cNvPr id="21514" name="Text Box 27"/>
          <p:cNvSpPr txBox="1">
            <a:spLocks noChangeArrowheads="1"/>
          </p:cNvSpPr>
          <p:nvPr/>
        </p:nvSpPr>
        <p:spPr bwMode="auto">
          <a:xfrm>
            <a:off x="5836196" y="6302376"/>
            <a:ext cx="16881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  <a:latin typeface="Calibri" pitchFamily="34" charset="0"/>
              </a:rPr>
              <a:t>Quasi Snowflake (QSF)</a:t>
            </a:r>
          </a:p>
        </p:txBody>
      </p:sp>
      <p:pic>
        <p:nvPicPr>
          <p:cNvPr id="21515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736975"/>
            <a:ext cx="203517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6" name="Text Box 28"/>
          <p:cNvSpPr txBox="1">
            <a:spLocks noChangeArrowheads="1"/>
          </p:cNvSpPr>
          <p:nvPr/>
        </p:nvSpPr>
        <p:spPr bwMode="auto">
          <a:xfrm>
            <a:off x="5869657" y="6535108"/>
            <a:ext cx="14509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100" b="0" i="1" dirty="0" smtClean="0">
                <a:solidFill>
                  <a:schemeClr val="tx1"/>
                </a:solidFill>
                <a:latin typeface="Calibri" pitchFamily="34" charset="0"/>
              </a:rPr>
              <a:t>CREATE</a:t>
            </a:r>
            <a:r>
              <a:rPr lang="en-GB" altLang="en-US" sz="1100" b="0" i="1" dirty="0">
                <a:solidFill>
                  <a:schemeClr val="tx1"/>
                </a:solidFill>
                <a:latin typeface="Calibri" pitchFamily="34" charset="0"/>
              </a:rPr>
              <a:t>/ ENEA </a:t>
            </a:r>
            <a:r>
              <a:rPr lang="en-GB" altLang="en-US" sz="1100" b="0" i="1" dirty="0" smtClean="0">
                <a:solidFill>
                  <a:schemeClr val="tx1"/>
                </a:solidFill>
                <a:latin typeface="Calibri" pitchFamily="34" charset="0"/>
              </a:rPr>
              <a:t>Italy</a:t>
            </a:r>
            <a:endParaRPr lang="en-GB" altLang="en-US" sz="11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31775" y="863600"/>
            <a:ext cx="59245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1000"/>
              </a:spcBef>
              <a:buFontTx/>
              <a:buNone/>
              <a:defRPr/>
            </a:pPr>
            <a:r>
              <a:rPr lang="en-US" sz="1800" u="sng" kern="0" dirty="0" smtClean="0">
                <a:solidFill>
                  <a:schemeClr val="tx1"/>
                </a:solidFill>
                <a:latin typeface="Calibri" pitchFamily="34" charset="0"/>
              </a:rPr>
              <a:t>Magnets: </a:t>
            </a:r>
            <a:endParaRPr lang="en-US" sz="1800" b="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</a:rPr>
              <a:t>Proposed LTSC cable designs for DEMO TF Coils</a:t>
            </a:r>
            <a:endParaRPr lang="en-GB" sz="1800" b="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</a:rPr>
              <a:t>Proposed layered, graded winding pack approach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</a:rPr>
              <a:t>Parallel </a:t>
            </a:r>
            <a:r>
              <a:rPr lang="en-US" sz="1800" b="0" kern="0" dirty="0" err="1" smtClean="0">
                <a:solidFill>
                  <a:schemeClr val="tx1"/>
                </a:solidFill>
                <a:latin typeface="Calibri" pitchFamily="34" charset="0"/>
              </a:rPr>
              <a:t>programme</a:t>
            </a: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</a:rPr>
              <a:t> of HTS R&amp;D for fusion applications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1800" b="0" kern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31775" y="4724400"/>
            <a:ext cx="3619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1800" u="sng" kern="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Novel Divertor Configurations: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On-going investigations of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</a:rPr>
              <a:t>magnetic coil </a:t>
            </a: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requirements, design integration and engineering constraints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</a:rPr>
              <a:t>for </a:t>
            </a:r>
            <a:r>
              <a:rPr lang="en-GB" sz="1800" b="0" dirty="0" err="1" smtClean="0">
                <a:solidFill>
                  <a:schemeClr val="tx1"/>
                </a:solidFill>
                <a:latin typeface="Calibri" pitchFamily="34" charset="0"/>
              </a:rPr>
              <a:t>SnowFlake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</a:rPr>
              <a:t>Super-X </a:t>
            </a:r>
            <a:r>
              <a:rPr lang="en-GB" sz="1800" b="0" dirty="0" err="1" smtClean="0">
                <a:solidFill>
                  <a:schemeClr val="tx1"/>
                </a:solidFill>
                <a:latin typeface="Calibri" pitchFamily="34" charset="0"/>
              </a:rPr>
              <a:t>divertors</a:t>
            </a:r>
            <a:endParaRPr lang="en-US" sz="1800" b="0" kern="0" dirty="0">
              <a:solidFill>
                <a:schemeClr val="tx1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7884368" y="3669507"/>
            <a:ext cx="74011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b="0" i="1" dirty="0" smtClean="0">
                <a:solidFill>
                  <a:schemeClr val="tx1"/>
                </a:solidFill>
                <a:latin typeface="Calibri" pitchFamily="34" charset="0"/>
              </a:rPr>
              <a:t>CCFE, UK</a:t>
            </a:r>
            <a:endParaRPr lang="en-GB" altLang="en-US" sz="11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4267876" y="2544763"/>
            <a:ext cx="1401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 b="0" i="1" dirty="0" smtClean="0">
                <a:solidFill>
                  <a:schemeClr val="tx1"/>
                </a:solidFill>
                <a:latin typeface="Calibri" pitchFamily="34" charset="0"/>
              </a:rPr>
              <a:t>CRPP, Switzerland</a:t>
            </a:r>
            <a:endParaRPr lang="en-GB" altLang="en-US" sz="11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812800"/>
            <a:ext cx="5870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1800" u="sng" kern="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H&amp;CD systems: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sz="1800" dirty="0"/>
              <a:t>An assessment was recently conducted to determine the CD efficiency </a:t>
            </a:r>
            <a:r>
              <a:rPr lang="en-GB" sz="1800" dirty="0" smtClean="0"/>
              <a:t>for a DEMO </a:t>
            </a:r>
            <a:r>
              <a:rPr lang="en-GB" sz="1800" dirty="0"/>
              <a:t>case </a:t>
            </a:r>
            <a:endParaRPr lang="en-GB" sz="1800" dirty="0" smtClean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NBI: based </a:t>
            </a:r>
            <a:r>
              <a:rPr lang="en-US" sz="1800" b="0" kern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on ITER technology (1 MeV) + </a:t>
            </a: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ion source R&amp;D for Cs elimination</a:t>
            </a:r>
            <a:endParaRPr lang="en-US" sz="1800" b="0" kern="0" dirty="0">
              <a:solidFill>
                <a:schemeClr val="tx1"/>
              </a:solidFill>
              <a:latin typeface="Calibri" pitchFamily="34" charset="0"/>
              <a:sym typeface="Wingdings" pitchFamily="2" charset="2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ECRH: </a:t>
            </a:r>
            <a:r>
              <a:rPr lang="en-GB" sz="1800" b="0" dirty="0" err="1">
                <a:solidFill>
                  <a:schemeClr val="tx1"/>
                </a:solidFill>
                <a:latin typeface="Calibri" pitchFamily="34" charset="0"/>
              </a:rPr>
              <a:t>gyrotrons</a:t>
            </a: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 up to ~230-250 GHz, with step-</a:t>
            </a:r>
            <a:r>
              <a:rPr lang="en-GB" sz="1800" b="0" dirty="0" err="1">
                <a:solidFill>
                  <a:schemeClr val="tx1"/>
                </a:solidFill>
                <a:latin typeface="Calibri" pitchFamily="34" charset="0"/>
              </a:rPr>
              <a:t>tunability</a:t>
            </a: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 and broadband window  </a:t>
            </a:r>
            <a:r>
              <a:rPr lang="en-GB" sz="1800" b="0" dirty="0" smtClean="0">
                <a:solidFill>
                  <a:schemeClr val="tx1"/>
                </a:solidFill>
                <a:latin typeface="Calibri" pitchFamily="34" charset="0"/>
              </a:rPr>
              <a:t>R&amp;D + top-launch injection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de-DE" sz="1800" b="0" dirty="0">
                <a:solidFill>
                  <a:schemeClr val="tx1"/>
                </a:solidFill>
                <a:latin typeface="Calibri" pitchFamily="34" charset="0"/>
              </a:rPr>
              <a:t>Both ECCD and NBCD are 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</a:rPr>
              <a:t>able </a:t>
            </a:r>
            <a:r>
              <a:rPr lang="de-DE" sz="1800" b="0" dirty="0">
                <a:solidFill>
                  <a:schemeClr val="tx1"/>
                </a:solidFill>
                <a:latin typeface="Calibri" pitchFamily="34" charset="0"/>
              </a:rPr>
              <a:t>to synthesize 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de-DE" sz="1800" b="0" dirty="0">
                <a:solidFill>
                  <a:schemeClr val="tx1"/>
                </a:solidFill>
                <a:latin typeface="Calibri" pitchFamily="34" charset="0"/>
              </a:rPr>
              <a:t>required current 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</a:rPr>
              <a:t>profile</a:t>
            </a:r>
            <a:endParaRPr lang="de-DE" sz="1800" b="0" dirty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en-GB" sz="1800" b="0" dirty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en-US" sz="1800" b="0" kern="0" dirty="0">
              <a:solidFill>
                <a:schemeClr val="tx1"/>
              </a:solidFill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r="10037" b="3709"/>
          <a:stretch>
            <a:fillRect/>
          </a:stretch>
        </p:blipFill>
        <p:spPr bwMode="auto">
          <a:xfrm>
            <a:off x="6122988" y="908050"/>
            <a:ext cx="27908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6300788" y="3163888"/>
            <a:ext cx="2535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i="1" dirty="0">
                <a:solidFill>
                  <a:schemeClr val="tx1"/>
                </a:solidFill>
                <a:latin typeface="Calibri" pitchFamily="34" charset="0"/>
              </a:rPr>
              <a:t>ECCD efficiency w.r.t. </a:t>
            </a:r>
            <a:r>
              <a:rPr lang="de-DE" altLang="en-US" sz="1200" i="1" dirty="0">
                <a:solidFill>
                  <a:schemeClr val="tx1"/>
                </a:solidFill>
                <a:latin typeface="Calibri" pitchFamily="34" charset="0"/>
              </a:rPr>
              <a:t>toroidal and poloidal injection angle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i="1" dirty="0" smtClean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en-US" altLang="en-US" sz="1200" b="0" i="1" dirty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n-US" altLang="en-US" sz="1200" b="0" i="1" dirty="0" err="1">
                <a:solidFill>
                  <a:schemeClr val="tx1"/>
                </a:solidFill>
                <a:latin typeface="Calibri" pitchFamily="34" charset="0"/>
              </a:rPr>
              <a:t>Poli</a:t>
            </a:r>
            <a:r>
              <a:rPr lang="en-US" altLang="en-US" sz="1200" b="0" i="1" dirty="0">
                <a:solidFill>
                  <a:schemeClr val="tx1"/>
                </a:solidFill>
                <a:latin typeface="Calibri" pitchFamily="34" charset="0"/>
              </a:rPr>
              <a:t> et. al. IPP </a:t>
            </a:r>
            <a:r>
              <a:rPr lang="en-US" altLang="en-US" sz="1200" b="0" i="1" dirty="0" err="1">
                <a:solidFill>
                  <a:schemeClr val="tx1"/>
                </a:solidFill>
                <a:latin typeface="Calibri" pitchFamily="34" charset="0"/>
              </a:rPr>
              <a:t>Garching</a:t>
            </a:r>
            <a:r>
              <a:rPr lang="en-US" altLang="en-US" sz="1200" b="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en-GB" altLang="en-US" sz="12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47650" y="4292600"/>
            <a:ext cx="6029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1800" u="sng" kern="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Vacuum Pumps:</a:t>
            </a:r>
            <a:endParaRPr lang="en-US" sz="1800" u="sng" kern="0" dirty="0">
              <a:solidFill>
                <a:schemeClr val="tx1"/>
              </a:solidFill>
              <a:latin typeface="Calibri" pitchFamily="34" charset="0"/>
              <a:sym typeface="Wingdings" pitchFamily="2" charset="2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</a:rPr>
              <a:t>Proof-of-principle testing of continuous operation pumps: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</a:rPr>
              <a:t>Liquid Metal Diffusion Pump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</a:rPr>
              <a:t>Liquid Metal Ring Pump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</a:rPr>
              <a:t>Metal Foil Pump</a:t>
            </a:r>
            <a:endParaRPr lang="en-GB" sz="1800" b="0" kern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675188"/>
            <a:ext cx="2141538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535" name="Text Box 27"/>
          <p:cNvSpPr txBox="1">
            <a:spLocks noChangeArrowheads="1"/>
          </p:cNvSpPr>
          <p:nvPr/>
        </p:nvSpPr>
        <p:spPr bwMode="auto">
          <a:xfrm>
            <a:off x="6367463" y="5895975"/>
            <a:ext cx="2211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Calibri" pitchFamily="34" charset="0"/>
              </a:rPr>
              <a:t>Liquid Metal Ring Pump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60350"/>
            <a:ext cx="6327775" cy="34607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0070C0"/>
                </a:solidFill>
              </a:rPr>
              <a:t>Highlights of </a:t>
            </a:r>
            <a:r>
              <a:rPr lang="en-GB" sz="2400" dirty="0" smtClean="0">
                <a:solidFill>
                  <a:srgbClr val="0070C0"/>
                </a:solidFill>
              </a:rPr>
              <a:t>some Achievements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(2011 to 2013) </a:t>
            </a:r>
            <a:endParaRPr lang="en-GB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537" name="Rectangle 2"/>
          <p:cNvSpPr>
            <a:spLocks noChangeArrowheads="1"/>
          </p:cNvSpPr>
          <p:nvPr/>
        </p:nvSpPr>
        <p:spPr bwMode="auto">
          <a:xfrm>
            <a:off x="3563888" y="3590112"/>
            <a:ext cx="22270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200" b="0" i="1" dirty="0">
                <a:solidFill>
                  <a:schemeClr val="tx1"/>
                </a:solidFill>
                <a:latin typeface="Calibri" pitchFamily="34" charset="0"/>
              </a:rPr>
              <a:t>H. Zohm et al., EPS Finland 2013.</a:t>
            </a:r>
            <a:endParaRPr lang="en-GB" altLang="en-US" sz="12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6954744" y="6148774"/>
            <a:ext cx="12273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200" b="0" i="1" dirty="0">
                <a:solidFill>
                  <a:schemeClr val="tx1"/>
                </a:solidFill>
                <a:latin typeface="Calibri" pitchFamily="34" charset="0"/>
              </a:rPr>
              <a:t>C. Day, KIT 2013.</a:t>
            </a:r>
            <a:endParaRPr lang="en-GB" altLang="en-US" sz="12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476375" y="5805488"/>
            <a:ext cx="6415088" cy="4746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71438"/>
            <a:ext cx="6372225" cy="549275"/>
          </a:xfrm>
        </p:spPr>
        <p:txBody>
          <a:bodyPr/>
          <a:lstStyle/>
          <a:p>
            <a:pPr algn="r">
              <a:defRPr/>
            </a:pPr>
            <a:r>
              <a:rPr lang="en-GB" sz="2800" dirty="0">
                <a:solidFill>
                  <a:srgbClr val="0070C0"/>
                </a:solidFill>
                <a:latin typeface="Calibri" pitchFamily="34" charset="0"/>
              </a:rPr>
              <a:t>Heat Transfer &amp; Balance of </a:t>
            </a:r>
            <a:r>
              <a:rPr lang="en-GB" sz="2800" dirty="0" smtClean="0">
                <a:solidFill>
                  <a:srgbClr val="0070C0"/>
                </a:solidFill>
                <a:latin typeface="Calibri" pitchFamily="34" charset="0"/>
              </a:rPr>
              <a:t>Plant Options</a:t>
            </a:r>
            <a:endParaRPr lang="en-GB" sz="2800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4580" name="Canvas 4"/>
          <p:cNvGrpSpPr>
            <a:grpSpLocks/>
          </p:cNvGrpSpPr>
          <p:nvPr/>
        </p:nvGrpSpPr>
        <p:grpSpPr bwMode="auto">
          <a:xfrm>
            <a:off x="90488" y="1125538"/>
            <a:ext cx="4913312" cy="3970337"/>
            <a:chOff x="0" y="0"/>
            <a:chExt cx="5486400" cy="4184650"/>
          </a:xfrm>
        </p:grpSpPr>
        <p:sp>
          <p:nvSpPr>
            <p:cNvPr id="2462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486400" cy="418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62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4" y="41"/>
              <a:ext cx="5390866" cy="414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434839"/>
              </p:ext>
            </p:extLst>
          </p:nvPr>
        </p:nvGraphicFramePr>
        <p:xfrm>
          <a:off x="5148263" y="1341438"/>
          <a:ext cx="3816350" cy="141960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64078"/>
                <a:gridCol w="792074"/>
                <a:gridCol w="648060"/>
                <a:gridCol w="720066"/>
                <a:gridCol w="792072"/>
              </a:tblGrid>
              <a:tr h="192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System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Coolant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Tin (C)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Tout (C)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P (bar)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45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Blanket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Helium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300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500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80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45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 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Water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290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320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150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45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LiPb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~350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~500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/>
                </a:tc>
              </a:tr>
              <a:tr h="245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Divertor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Water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150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250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65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245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Vessel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Water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95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>
                          <a:effectLst/>
                        </a:rPr>
                        <a:t>105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i="1" dirty="0">
                          <a:effectLst/>
                        </a:rPr>
                        <a:t>11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24621" name="TextBox 3"/>
          <p:cNvSpPr txBox="1">
            <a:spLocks noChangeArrowheads="1"/>
          </p:cNvSpPr>
          <p:nvPr/>
        </p:nvSpPr>
        <p:spPr bwMode="auto">
          <a:xfrm>
            <a:off x="5003800" y="1001713"/>
            <a:ext cx="3889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chemeClr val="tx1"/>
                </a:solidFill>
              </a:rPr>
              <a:t>Primary Loop Coolant Options:</a:t>
            </a:r>
          </a:p>
        </p:txBody>
      </p:sp>
      <p:sp>
        <p:nvSpPr>
          <p:cNvPr id="24622" name="TextBox 11"/>
          <p:cNvSpPr txBox="1">
            <a:spLocks noChangeArrowheads="1"/>
          </p:cNvSpPr>
          <p:nvPr/>
        </p:nvSpPr>
        <p:spPr bwMode="auto">
          <a:xfrm>
            <a:off x="-36513" y="5178425"/>
            <a:ext cx="5303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>
                <a:solidFill>
                  <a:schemeClr val="tx1"/>
                </a:solidFill>
              </a:rPr>
              <a:t>Tokamak Energy Flow Schematic</a:t>
            </a:r>
          </a:p>
        </p:txBody>
      </p:sp>
      <p:sp>
        <p:nvSpPr>
          <p:cNvPr id="24623" name="TextBox 12"/>
          <p:cNvSpPr txBox="1">
            <a:spLocks noChangeArrowheads="1"/>
          </p:cNvSpPr>
          <p:nvPr/>
        </p:nvSpPr>
        <p:spPr bwMode="auto">
          <a:xfrm>
            <a:off x="971550" y="5876925"/>
            <a:ext cx="7561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i="1">
                <a:solidFill>
                  <a:schemeClr val="tx1"/>
                </a:solidFill>
              </a:rPr>
              <a:t>Current Assumption is Indirect Balance of Plant 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3800" y="2897188"/>
            <a:ext cx="38893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1"/>
                </a:solidFill>
              </a:rPr>
              <a:t>Secondary  Loop Coolant Options: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0" i="1" dirty="0">
                <a:solidFill>
                  <a:schemeClr val="tx1"/>
                </a:solidFill>
              </a:rPr>
              <a:t>Water / Steam </a:t>
            </a:r>
            <a:r>
              <a:rPr lang="en-US" b="0" i="1" dirty="0" err="1">
                <a:solidFill>
                  <a:schemeClr val="tx1"/>
                </a:solidFill>
              </a:rPr>
              <a:t>Rankine</a:t>
            </a:r>
            <a:endParaRPr lang="en-US" b="0" i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0" i="1" dirty="0">
                <a:solidFill>
                  <a:schemeClr val="tx1"/>
                </a:solidFill>
              </a:rPr>
              <a:t>Supercritical CO</a:t>
            </a:r>
            <a:r>
              <a:rPr lang="en-US" b="0" i="1" baseline="-25000" dirty="0">
                <a:solidFill>
                  <a:schemeClr val="tx1"/>
                </a:solidFill>
              </a:rPr>
              <a:t>2 </a:t>
            </a:r>
            <a:r>
              <a:rPr lang="en-US" b="0" i="1" dirty="0" err="1">
                <a:solidFill>
                  <a:schemeClr val="tx1"/>
                </a:solidFill>
              </a:rPr>
              <a:t>Rankine</a:t>
            </a:r>
            <a:endParaRPr lang="en-US" b="0" i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0" i="1" dirty="0">
                <a:solidFill>
                  <a:schemeClr val="tx1"/>
                </a:solidFill>
              </a:rPr>
              <a:t>Organic Fluids </a:t>
            </a:r>
            <a:r>
              <a:rPr lang="en-US" b="0" i="1" dirty="0" err="1">
                <a:solidFill>
                  <a:schemeClr val="tx1"/>
                </a:solidFill>
              </a:rPr>
              <a:t>Rankine</a:t>
            </a:r>
            <a:endParaRPr lang="en-US" b="0" i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0" i="1" dirty="0">
                <a:solidFill>
                  <a:schemeClr val="tx1"/>
                </a:solidFill>
              </a:rPr>
              <a:t>Helium </a:t>
            </a:r>
            <a:r>
              <a:rPr lang="en-US" b="0" i="1" dirty="0" err="1">
                <a:solidFill>
                  <a:schemeClr val="tx1"/>
                </a:solidFill>
              </a:rPr>
              <a:t>Brayton</a:t>
            </a:r>
            <a:r>
              <a:rPr lang="en-US" b="0" i="1" dirty="0">
                <a:solidFill>
                  <a:schemeClr val="tx1"/>
                </a:solidFill>
              </a:rPr>
              <a:t> (T</a:t>
            </a:r>
            <a:r>
              <a:rPr lang="en-US" b="0" i="1" baseline="-25000" dirty="0">
                <a:solidFill>
                  <a:schemeClr val="tx1"/>
                </a:solidFill>
              </a:rPr>
              <a:t>out</a:t>
            </a:r>
            <a:r>
              <a:rPr lang="en-US" b="0" i="1" dirty="0">
                <a:solidFill>
                  <a:schemeClr val="tx1"/>
                </a:solidFill>
              </a:rPr>
              <a:t> too low!)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0" i="1" dirty="0">
                <a:solidFill>
                  <a:schemeClr val="tx1"/>
                </a:solidFill>
              </a:rPr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3800" y="4491038"/>
            <a:ext cx="38893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1"/>
                </a:solidFill>
              </a:rPr>
              <a:t>Energy Storage System considered: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0" i="1" dirty="0">
                <a:solidFill>
                  <a:schemeClr val="tx1"/>
                </a:solidFill>
              </a:rPr>
              <a:t>To mitigate fatigue effects of pulsed operation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0" i="1" dirty="0">
                <a:solidFill>
                  <a:schemeClr val="tx1"/>
                </a:solidFill>
              </a:rPr>
              <a:t>To smooth grid loading / transients</a:t>
            </a:r>
          </a:p>
        </p:txBody>
      </p:sp>
    </p:spTree>
    <p:extLst>
      <p:ext uri="{BB962C8B-B14F-4D97-AF65-F5344CB8AC3E}">
        <p14:creationId xmlns:p14="http://schemas.microsoft.com/office/powerpoint/2010/main" val="8748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913" y="2781300"/>
            <a:ext cx="6335712" cy="549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Part 5: </a:t>
            </a:r>
            <a:br>
              <a:rPr lang="en-US" dirty="0" smtClean="0"/>
            </a:br>
            <a:r>
              <a:rPr lang="en-GB" dirty="0"/>
              <a:t>Organisational Outlook &amp; Summary</a:t>
            </a:r>
            <a:br>
              <a:rPr lang="en-GB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01" y="2301874"/>
            <a:ext cx="5608087" cy="437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75" y="115888"/>
            <a:ext cx="5781675" cy="549275"/>
          </a:xfrm>
        </p:spPr>
        <p:txBody>
          <a:bodyPr/>
          <a:lstStyle/>
          <a:p>
            <a:pPr algn="r">
              <a:defRPr/>
            </a:pPr>
            <a:r>
              <a:rPr lang="en-GB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Organisation for 2014 and beyond…</a:t>
            </a:r>
            <a:endParaRPr lang="en-GB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23928" y="4941168"/>
            <a:ext cx="4756150" cy="1079500"/>
          </a:xfrm>
          <a:prstGeom prst="roundRect">
            <a:avLst/>
          </a:prstGeom>
          <a:solidFill>
            <a:schemeClr val="bg1">
              <a:alpha val="71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Roadmap to be implement through 12 projects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chemeClr val="tx1"/>
                </a:solidFill>
              </a:rPr>
              <a:t>Some directly delivering DEMO systems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chemeClr val="tx1"/>
                </a:solidFill>
              </a:rPr>
              <a:t>Others ensuring system-wide integration of certain aspects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chemeClr val="tx1"/>
                </a:solidFill>
              </a:rPr>
              <a:t>Central project unit necessary for overall technical coordination</a:t>
            </a: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288925" y="901700"/>
            <a:ext cx="79200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0" dirty="0">
                <a:solidFill>
                  <a:schemeClr val="tx1"/>
                </a:solidFill>
                <a:latin typeface="Calibri" pitchFamily="34" charset="0"/>
              </a:rPr>
              <a:t>EFDA shall expire on 31st December 2013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0" dirty="0">
                <a:solidFill>
                  <a:schemeClr val="tx1"/>
                </a:solidFill>
                <a:latin typeface="Calibri" pitchFamily="34" charset="0"/>
              </a:rPr>
              <a:t>EFDA will be replaced by a </a:t>
            </a:r>
            <a:r>
              <a:rPr lang="en-US" altLang="en-US" sz="2000" dirty="0">
                <a:solidFill>
                  <a:srgbClr val="FF0000"/>
                </a:solidFill>
                <a:latin typeface="Calibri" pitchFamily="34" charset="0"/>
              </a:rPr>
              <a:t>European Fusion Consortium </a:t>
            </a: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</a:rPr>
              <a:t>“</a:t>
            </a:r>
            <a:r>
              <a:rPr lang="en-US" altLang="en-US" sz="2000" dirty="0" err="1" smtClean="0">
                <a:solidFill>
                  <a:srgbClr val="FF0000"/>
                </a:solidFill>
                <a:latin typeface="Calibri" pitchFamily="34" charset="0"/>
              </a:rPr>
              <a:t>EuroFusion</a:t>
            </a: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</a:rPr>
              <a:t>” </a:t>
            </a:r>
            <a:r>
              <a:rPr lang="en-US" altLang="en-US" sz="2000" b="0" dirty="0" smtClean="0">
                <a:solidFill>
                  <a:schemeClr val="tx1"/>
                </a:solidFill>
                <a:latin typeface="Calibri" pitchFamily="34" charset="0"/>
              </a:rPr>
              <a:t>made </a:t>
            </a:r>
            <a:r>
              <a:rPr lang="en-US" altLang="en-US" sz="2000" b="0" dirty="0">
                <a:solidFill>
                  <a:schemeClr val="tx1"/>
                </a:solidFill>
                <a:latin typeface="Calibri" pitchFamily="34" charset="0"/>
              </a:rPr>
              <a:t>up of all EU Associations with a coordinating association, to provide financial, legal and administrative functions</a:t>
            </a: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288925" y="2474913"/>
            <a:ext cx="23685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0">
                <a:solidFill>
                  <a:schemeClr val="tx1"/>
                </a:solidFill>
                <a:latin typeface="Calibri" pitchFamily="34" charset="0"/>
              </a:rPr>
              <a:t>The first phase of the roadmap (CDA phase) will be implemented by a number of projects to be executed in the period 2014 to 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75" y="71438"/>
            <a:ext cx="5997575" cy="54927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New EU Fusion Roadmap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-107157" y="1628800"/>
            <a:ext cx="4643438" cy="3192463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b="1" dirty="0" smtClean="0">
                <a:latin typeface="Calibri" pitchFamily="34" charset="0"/>
                <a:cs typeface="Arial" charset="0"/>
              </a:rPr>
              <a:t>8 Strategic Missions to tackle the critical challenges for Fusion:</a:t>
            </a:r>
          </a:p>
          <a:p>
            <a:pPr lvl="2">
              <a:buFontTx/>
              <a:buAutoNum type="arabicPeriod"/>
            </a:pPr>
            <a:r>
              <a:rPr lang="en-GB" sz="1600" b="1" i="1" dirty="0" smtClean="0"/>
              <a:t>Plasma Operation</a:t>
            </a:r>
            <a:endParaRPr lang="en-US" sz="1600" b="1" i="1" dirty="0" smtClean="0"/>
          </a:p>
          <a:p>
            <a:pPr lvl="2">
              <a:buFontTx/>
              <a:buAutoNum type="arabicPeriod"/>
            </a:pPr>
            <a:r>
              <a:rPr lang="en-GB" sz="1600" b="1" i="1" dirty="0" smtClean="0"/>
              <a:t>Heat Exhaust</a:t>
            </a:r>
            <a:endParaRPr lang="en-US" sz="1600" b="1" i="1" dirty="0" smtClean="0"/>
          </a:p>
          <a:p>
            <a:pPr lvl="2">
              <a:buFontTx/>
              <a:buAutoNum type="arabicPeriod"/>
            </a:pPr>
            <a:r>
              <a:rPr lang="en-GB" sz="1600" b="1" i="1" dirty="0" smtClean="0"/>
              <a:t>Neutron resistant Materials</a:t>
            </a:r>
            <a:endParaRPr lang="en-US" sz="1600" b="1" i="1" dirty="0" smtClean="0"/>
          </a:p>
          <a:p>
            <a:pPr lvl="2">
              <a:buFontTx/>
              <a:buAutoNum type="arabicPeriod"/>
            </a:pPr>
            <a:r>
              <a:rPr lang="en-GB" sz="1600" b="1" i="1" dirty="0" smtClean="0"/>
              <a:t>Tritium-self sufficiency</a:t>
            </a:r>
            <a:endParaRPr lang="en-US" sz="1600" b="1" i="1" dirty="0" smtClean="0"/>
          </a:p>
          <a:p>
            <a:pPr lvl="2">
              <a:buFontTx/>
              <a:buAutoNum type="arabicPeriod"/>
            </a:pPr>
            <a:r>
              <a:rPr lang="en-GB" sz="1600" b="1" i="1" dirty="0" smtClean="0"/>
              <a:t>Safety</a:t>
            </a:r>
            <a:endParaRPr lang="en-US" sz="1600" b="1" i="1" dirty="0" smtClean="0"/>
          </a:p>
          <a:p>
            <a:pPr lvl="2">
              <a:buFontTx/>
              <a:buAutoNum type="arabicPeriod"/>
            </a:pPr>
            <a:r>
              <a:rPr lang="en-GB" sz="1600" b="1" i="1" dirty="0" smtClean="0"/>
              <a:t>Integrated DEMO Design</a:t>
            </a:r>
            <a:endParaRPr lang="en-US" sz="1600" b="1" i="1" dirty="0" smtClean="0"/>
          </a:p>
          <a:p>
            <a:pPr lvl="2">
              <a:buFontTx/>
              <a:buAutoNum type="arabicPeriod"/>
            </a:pPr>
            <a:r>
              <a:rPr lang="en-GB" sz="1600" b="1" i="1" dirty="0" smtClean="0"/>
              <a:t>Competitive Cost of Electricity</a:t>
            </a:r>
            <a:endParaRPr lang="en-US" sz="1600" b="1" i="1" dirty="0" smtClean="0"/>
          </a:p>
          <a:p>
            <a:pPr lvl="2">
              <a:buFontTx/>
              <a:buAutoNum type="arabicPeriod"/>
            </a:pPr>
            <a:r>
              <a:rPr lang="en-GB" sz="1600" b="1" i="1" dirty="0" smtClean="0"/>
              <a:t>Stellarator</a:t>
            </a:r>
            <a:endParaRPr lang="en-US" sz="2000" b="1" kern="1200" dirty="0" smtClean="0">
              <a:latin typeface="Calibri" pitchFamily="34" charset="0"/>
              <a:ea typeface="+mn-ea"/>
              <a:cs typeface="Arial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200" dirty="0" smtClean="0">
                <a:latin typeface="Calibri" pitchFamily="34" charset="0"/>
                <a:ea typeface="+mn-ea"/>
                <a:cs typeface="Arial" charset="0"/>
              </a:rPr>
              <a:t>Central </a:t>
            </a:r>
            <a:r>
              <a:rPr lang="en-US" sz="2000" b="1" kern="1200" dirty="0">
                <a:latin typeface="Calibri" pitchFamily="34" charset="0"/>
                <a:ea typeface="+mn-ea"/>
                <a:cs typeface="Arial" charset="0"/>
              </a:rPr>
              <a:t>role of </a:t>
            </a:r>
            <a:r>
              <a:rPr lang="en-US" sz="2000" b="1" kern="1200" dirty="0" smtClean="0">
                <a:latin typeface="Calibri" pitchFamily="34" charset="0"/>
                <a:ea typeface="+mn-ea"/>
                <a:cs typeface="Arial" charset="0"/>
              </a:rPr>
              <a:t>ITER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200" dirty="0" smtClean="0">
                <a:latin typeface="Calibri" pitchFamily="34" charset="0"/>
                <a:ea typeface="+mn-ea"/>
                <a:cs typeface="Arial" charset="0"/>
              </a:rPr>
              <a:t>Industrial Partnerships</a:t>
            </a:r>
            <a:endParaRPr lang="en-GB" sz="16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000" b="1" dirty="0" smtClean="0">
                <a:latin typeface="Calibri" pitchFamily="34" charset="0"/>
              </a:rPr>
              <a:t>Can be downloaded at:</a:t>
            </a:r>
          </a:p>
          <a:p>
            <a:pPr lvl="1">
              <a:buFont typeface="Arial" charset="0"/>
              <a:buChar char="•"/>
            </a:pPr>
            <a:endParaRPr lang="en-US" sz="2000" b="1" i="1" dirty="0" smtClean="0"/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endParaRPr lang="de-DE" sz="2000" b="1" dirty="0" smtClean="0">
              <a:latin typeface="Calibri" pitchFamily="34" charset="0"/>
              <a:cs typeface="Arial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endParaRPr lang="de-DE" sz="2000" b="1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3850" y="836613"/>
            <a:ext cx="8424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3399"/>
                </a:solidFill>
                <a:latin typeface="Calibri" pitchFamily="34" charset="0"/>
              </a:rPr>
              <a:t>Published in November </a:t>
            </a:r>
            <a:r>
              <a:rPr lang="en-US" sz="2000" dirty="0" smtClean="0">
                <a:solidFill>
                  <a:srgbClr val="003399"/>
                </a:solidFill>
                <a:latin typeface="Calibri" pitchFamily="34" charset="0"/>
              </a:rPr>
              <a:t>2012</a:t>
            </a:r>
            <a:endParaRPr lang="en-US" sz="2000" dirty="0">
              <a:solidFill>
                <a:srgbClr val="003399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rgbClr val="003399"/>
                </a:solidFill>
                <a:latin typeface="Calibri" pitchFamily="34" charset="0"/>
              </a:rPr>
              <a:t>An ambitious yet realistic roadmap </a:t>
            </a:r>
            <a:r>
              <a:rPr lang="de-DE" sz="2000" dirty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3399"/>
                </a:solidFill>
                <a:latin typeface="Calibri" pitchFamily="34" charset="0"/>
              </a:rPr>
              <a:t>to fusion electricity by 2050</a:t>
            </a:r>
            <a:endParaRPr lang="de-DE" sz="2000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1269" name="Picture 5" descr="C:\Users\federig.EFDA\Documents\OFFICE\PPP&amp;T Dept\EFDA ROADMAP HORIZON 2020\Roadmap Paper_Pictures\Roadmap Paper Pictures_EFDA Property\Title Picture Roadmap Paper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3240088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31840" y="5676453"/>
            <a:ext cx="1944687" cy="39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sz="1400" u="sng" kern="0" dirty="0">
                <a:solidFill>
                  <a:srgbClr val="FF0000"/>
                </a:solidFill>
                <a:latin typeface="Calibri" pitchFamily="34" charset="0"/>
              </a:rPr>
              <a:t>http://</a:t>
            </a:r>
            <a:r>
              <a:rPr lang="en-GB" sz="1400" u="sng" kern="0" dirty="0" smtClean="0">
                <a:solidFill>
                  <a:srgbClr val="FF0000"/>
                </a:solidFill>
                <a:latin typeface="Calibri" pitchFamily="34" charset="0"/>
              </a:rPr>
              <a:t>www.efda.org/</a:t>
            </a:r>
            <a:endParaRPr lang="en-GB" sz="1400" u="sng" kern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08050"/>
            <a:ext cx="8374063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The demonstration of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electricity production before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2050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in a DEMO Fusion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Power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Reactor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that produces its own fuel i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the primary objective of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EU fusion program. </a:t>
            </a:r>
            <a:endParaRPr lang="en-GB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The approach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was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outlined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here together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with a preliminary description of the design solutions being considered.  </a:t>
            </a:r>
            <a:endParaRPr lang="en-GB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ITER is the key facility in this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strategy and the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DEMO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design/R&amp;D is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expected to benefit largely from the experience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gained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with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ITER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construction. </a:t>
            </a:r>
            <a:endParaRPr lang="en-GB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Nevertheless, there are still outstanding gaps that need to be overcome requiring a pragmatic approach especially to evaluate and improve through dedicated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R&amp;D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the readiness of the foreseeable technical solutions. </a:t>
            </a:r>
            <a:endParaRPr lang="en-GB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800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A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system engineering approach is 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needed and industry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must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be involved early in the DEMO definition and design.</a:t>
            </a:r>
          </a:p>
          <a:p>
            <a:pPr marL="28800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Availability </a:t>
            </a: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of sufficient resources and an adequate implementing organization are prerequisite to success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28800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Europe should seek all the opportunities for international collaborations.</a:t>
            </a:r>
            <a:endParaRPr lang="de-DE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GB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Summary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4143375" y="93663"/>
            <a:ext cx="492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DEMO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Programme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Timeline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171" y="2432531"/>
            <a:ext cx="1680370" cy="36933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cs typeface="Arial" charset="0"/>
              </a:rPr>
              <a:t>CDA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2455863" y="2982913"/>
            <a:ext cx="730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3367" y="2810050"/>
            <a:ext cx="2669035" cy="369332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cs typeface="Arial" charset="0"/>
              </a:rPr>
              <a:t>EDA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5339" y="3183806"/>
            <a:ext cx="1798639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cs typeface="Arial" charset="0"/>
              </a:rPr>
              <a:t>Construction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6527" y="3636611"/>
            <a:ext cx="2027382" cy="646331"/>
          </a:xfrm>
          <a:prstGeom prst="rect">
            <a:avLst/>
          </a:prstGeom>
          <a:solidFill>
            <a:srgbClr val="7F7F7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cs typeface="Arial" charset="0"/>
              </a:rPr>
              <a:t>Commissioning/ Operation</a:t>
            </a:r>
          </a:p>
        </p:txBody>
      </p:sp>
      <p:sp>
        <p:nvSpPr>
          <p:cNvPr id="5136" name="AutoShape 17"/>
          <p:cNvSpPr>
            <a:spLocks noChangeAspect="1" noChangeArrowheads="1" noTextEdit="1"/>
          </p:cNvSpPr>
          <p:nvPr/>
        </p:nvSpPr>
        <p:spPr bwMode="auto">
          <a:xfrm>
            <a:off x="42863" y="1074738"/>
            <a:ext cx="9188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26988" y="1730375"/>
            <a:ext cx="723900" cy="239713"/>
          </a:xfrm>
          <a:prstGeom prst="rect">
            <a:avLst/>
          </a:prstGeom>
          <a:solidFill>
            <a:srgbClr val="FFF9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38" name="Rectangle 20"/>
          <p:cNvSpPr>
            <a:spLocks noChangeArrowheads="1"/>
          </p:cNvSpPr>
          <p:nvPr/>
        </p:nvSpPr>
        <p:spPr bwMode="auto">
          <a:xfrm>
            <a:off x="750888" y="1730375"/>
            <a:ext cx="714375" cy="239713"/>
          </a:xfrm>
          <a:prstGeom prst="rect">
            <a:avLst/>
          </a:prstGeom>
          <a:solidFill>
            <a:srgbClr val="FFF7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1465263" y="1730375"/>
            <a:ext cx="717550" cy="239713"/>
          </a:xfrm>
          <a:prstGeom prst="rect">
            <a:avLst/>
          </a:prstGeom>
          <a:solidFill>
            <a:srgbClr val="FFF5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40" name="Rectangle 22"/>
          <p:cNvSpPr>
            <a:spLocks noChangeArrowheads="1"/>
          </p:cNvSpPr>
          <p:nvPr/>
        </p:nvSpPr>
        <p:spPr bwMode="auto">
          <a:xfrm>
            <a:off x="2182813" y="1730375"/>
            <a:ext cx="574675" cy="239713"/>
          </a:xfrm>
          <a:prstGeom prst="rect">
            <a:avLst/>
          </a:prstGeom>
          <a:solidFill>
            <a:srgbClr val="FFF3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41" name="Rectangle 23"/>
          <p:cNvSpPr>
            <a:spLocks noChangeArrowheads="1"/>
          </p:cNvSpPr>
          <p:nvPr/>
        </p:nvSpPr>
        <p:spPr bwMode="auto">
          <a:xfrm>
            <a:off x="2757488" y="1730375"/>
            <a:ext cx="571500" cy="239713"/>
          </a:xfrm>
          <a:prstGeom prst="rect">
            <a:avLst/>
          </a:prstGeom>
          <a:solidFill>
            <a:srgbClr val="FFF2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42" name="Rectangle 24"/>
          <p:cNvSpPr>
            <a:spLocks noChangeArrowheads="1"/>
          </p:cNvSpPr>
          <p:nvPr/>
        </p:nvSpPr>
        <p:spPr bwMode="auto">
          <a:xfrm>
            <a:off x="3328988" y="1730375"/>
            <a:ext cx="863600" cy="239713"/>
          </a:xfrm>
          <a:prstGeom prst="rect">
            <a:avLst/>
          </a:prstGeom>
          <a:solidFill>
            <a:srgbClr val="FFF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43" name="Rectangle 25"/>
          <p:cNvSpPr>
            <a:spLocks noChangeArrowheads="1"/>
          </p:cNvSpPr>
          <p:nvPr/>
        </p:nvSpPr>
        <p:spPr bwMode="auto">
          <a:xfrm>
            <a:off x="4192588" y="1730375"/>
            <a:ext cx="574675" cy="239713"/>
          </a:xfrm>
          <a:prstGeom prst="rect">
            <a:avLst/>
          </a:prstGeom>
          <a:solidFill>
            <a:srgbClr val="FFE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44" name="Rectangle 26"/>
          <p:cNvSpPr>
            <a:spLocks noChangeArrowheads="1"/>
          </p:cNvSpPr>
          <p:nvPr/>
        </p:nvSpPr>
        <p:spPr bwMode="auto">
          <a:xfrm>
            <a:off x="4767263" y="1730375"/>
            <a:ext cx="571500" cy="239713"/>
          </a:xfrm>
          <a:prstGeom prst="rect">
            <a:avLst/>
          </a:prstGeom>
          <a:solidFill>
            <a:srgbClr val="FFED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45" name="Rectangle 27"/>
          <p:cNvSpPr>
            <a:spLocks noChangeArrowheads="1"/>
          </p:cNvSpPr>
          <p:nvPr/>
        </p:nvSpPr>
        <p:spPr bwMode="auto">
          <a:xfrm>
            <a:off x="5338763" y="1730375"/>
            <a:ext cx="720725" cy="239713"/>
          </a:xfrm>
          <a:prstGeom prst="rect">
            <a:avLst/>
          </a:prstGeom>
          <a:solidFill>
            <a:srgbClr val="FFEB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46" name="Rectangle 28"/>
          <p:cNvSpPr>
            <a:spLocks noChangeArrowheads="1"/>
          </p:cNvSpPr>
          <p:nvPr/>
        </p:nvSpPr>
        <p:spPr bwMode="auto">
          <a:xfrm>
            <a:off x="6059488" y="1730375"/>
            <a:ext cx="711200" cy="239713"/>
          </a:xfrm>
          <a:prstGeom prst="rect">
            <a:avLst/>
          </a:prstGeom>
          <a:solidFill>
            <a:srgbClr val="FFE9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47" name="Rectangle 29"/>
          <p:cNvSpPr>
            <a:spLocks noChangeArrowheads="1"/>
          </p:cNvSpPr>
          <p:nvPr/>
        </p:nvSpPr>
        <p:spPr bwMode="auto">
          <a:xfrm>
            <a:off x="6770688" y="1730375"/>
            <a:ext cx="863600" cy="239713"/>
          </a:xfrm>
          <a:prstGeom prst="rect">
            <a:avLst/>
          </a:prstGeom>
          <a:solidFill>
            <a:srgbClr val="FFE7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48" name="Rectangle 30"/>
          <p:cNvSpPr>
            <a:spLocks noChangeArrowheads="1"/>
          </p:cNvSpPr>
          <p:nvPr/>
        </p:nvSpPr>
        <p:spPr bwMode="auto">
          <a:xfrm>
            <a:off x="7634288" y="1730375"/>
            <a:ext cx="571500" cy="239713"/>
          </a:xfrm>
          <a:prstGeom prst="rect">
            <a:avLst/>
          </a:prstGeom>
          <a:solidFill>
            <a:srgbClr val="FFE5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49" name="Rectangle 31"/>
          <p:cNvSpPr>
            <a:spLocks noChangeArrowheads="1"/>
          </p:cNvSpPr>
          <p:nvPr/>
        </p:nvSpPr>
        <p:spPr bwMode="auto">
          <a:xfrm>
            <a:off x="8205788" y="1730375"/>
            <a:ext cx="752475" cy="239713"/>
          </a:xfrm>
          <a:prstGeom prst="rect">
            <a:avLst/>
          </a:prstGeom>
          <a:solidFill>
            <a:srgbClr val="FFE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50" name="Rectangle 33"/>
          <p:cNvSpPr>
            <a:spLocks noChangeArrowheads="1"/>
          </p:cNvSpPr>
          <p:nvPr/>
        </p:nvSpPr>
        <p:spPr bwMode="auto">
          <a:xfrm>
            <a:off x="33338" y="1736725"/>
            <a:ext cx="8747125" cy="227013"/>
          </a:xfrm>
          <a:prstGeom prst="rect">
            <a:avLst/>
          </a:prstGeom>
          <a:noFill/>
          <a:ln w="4" cap="rnd">
            <a:solidFill>
              <a:srgbClr val="167D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D60093"/>
              </a:solidFill>
            </a:endParaRPr>
          </a:p>
        </p:txBody>
      </p:sp>
      <p:sp>
        <p:nvSpPr>
          <p:cNvPr id="5151" name="Line 34"/>
          <p:cNvSpPr>
            <a:spLocks noChangeShapeType="1"/>
          </p:cNvSpPr>
          <p:nvPr/>
        </p:nvSpPr>
        <p:spPr bwMode="auto">
          <a:xfrm>
            <a:off x="30956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52" name="Rectangle 35"/>
          <p:cNvSpPr>
            <a:spLocks noChangeArrowheads="1"/>
          </p:cNvSpPr>
          <p:nvPr/>
        </p:nvSpPr>
        <p:spPr bwMode="auto">
          <a:xfrm>
            <a:off x="217488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2013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53" name="Line 36"/>
          <p:cNvSpPr>
            <a:spLocks noChangeShapeType="1"/>
          </p:cNvSpPr>
          <p:nvPr/>
        </p:nvSpPr>
        <p:spPr bwMode="auto">
          <a:xfrm>
            <a:off x="57626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54" name="Rectangle 37"/>
          <p:cNvSpPr>
            <a:spLocks noChangeArrowheads="1"/>
          </p:cNvSpPr>
          <p:nvPr/>
        </p:nvSpPr>
        <p:spPr bwMode="auto">
          <a:xfrm>
            <a:off x="481013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2014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55" name="Line 38"/>
          <p:cNvSpPr>
            <a:spLocks noChangeShapeType="1"/>
          </p:cNvSpPr>
          <p:nvPr/>
        </p:nvSpPr>
        <p:spPr bwMode="auto">
          <a:xfrm>
            <a:off x="84931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56" name="Rectangle 39"/>
          <p:cNvSpPr>
            <a:spLocks noChangeArrowheads="1"/>
          </p:cNvSpPr>
          <p:nvPr/>
        </p:nvSpPr>
        <p:spPr bwMode="auto">
          <a:xfrm>
            <a:off x="757238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2015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57" name="Line 40"/>
          <p:cNvSpPr>
            <a:spLocks noChangeShapeType="1"/>
          </p:cNvSpPr>
          <p:nvPr/>
        </p:nvSpPr>
        <p:spPr bwMode="auto">
          <a:xfrm>
            <a:off x="112553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58" name="Rectangle 41"/>
          <p:cNvSpPr>
            <a:spLocks noChangeArrowheads="1"/>
          </p:cNvSpPr>
          <p:nvPr/>
        </p:nvSpPr>
        <p:spPr bwMode="auto">
          <a:xfrm>
            <a:off x="1030288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2016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59" name="Line 42"/>
          <p:cNvSpPr>
            <a:spLocks noChangeShapeType="1"/>
          </p:cNvSpPr>
          <p:nvPr/>
        </p:nvSpPr>
        <p:spPr bwMode="auto">
          <a:xfrm>
            <a:off x="138906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60" name="Rectangle 43"/>
          <p:cNvSpPr>
            <a:spLocks noChangeArrowheads="1"/>
          </p:cNvSpPr>
          <p:nvPr/>
        </p:nvSpPr>
        <p:spPr bwMode="auto">
          <a:xfrm>
            <a:off x="1293813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2017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61" name="Line 44"/>
          <p:cNvSpPr>
            <a:spLocks noChangeShapeType="1"/>
          </p:cNvSpPr>
          <p:nvPr/>
        </p:nvSpPr>
        <p:spPr bwMode="auto">
          <a:xfrm>
            <a:off x="166528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62" name="Rectangle 45"/>
          <p:cNvSpPr>
            <a:spLocks noChangeArrowheads="1"/>
          </p:cNvSpPr>
          <p:nvPr/>
        </p:nvSpPr>
        <p:spPr bwMode="auto">
          <a:xfrm>
            <a:off x="1570038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2018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63" name="Line 46"/>
          <p:cNvSpPr>
            <a:spLocks noChangeShapeType="1"/>
          </p:cNvSpPr>
          <p:nvPr/>
        </p:nvSpPr>
        <p:spPr bwMode="auto">
          <a:xfrm>
            <a:off x="193198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64" name="Rectangle 47"/>
          <p:cNvSpPr>
            <a:spLocks noChangeArrowheads="1"/>
          </p:cNvSpPr>
          <p:nvPr/>
        </p:nvSpPr>
        <p:spPr bwMode="auto">
          <a:xfrm>
            <a:off x="1836738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2019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65" name="Line 48"/>
          <p:cNvSpPr>
            <a:spLocks noChangeShapeType="1"/>
          </p:cNvSpPr>
          <p:nvPr/>
        </p:nvSpPr>
        <p:spPr bwMode="auto">
          <a:xfrm>
            <a:off x="220503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66" name="Rectangle 49"/>
          <p:cNvSpPr>
            <a:spLocks noChangeArrowheads="1"/>
          </p:cNvSpPr>
          <p:nvPr/>
        </p:nvSpPr>
        <p:spPr bwMode="auto">
          <a:xfrm>
            <a:off x="2112963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2020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67" name="Line 50"/>
          <p:cNvSpPr>
            <a:spLocks noChangeShapeType="1"/>
          </p:cNvSpPr>
          <p:nvPr/>
        </p:nvSpPr>
        <p:spPr bwMode="auto">
          <a:xfrm>
            <a:off x="248126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68" name="Rectangle 51"/>
          <p:cNvSpPr>
            <a:spLocks noChangeArrowheads="1"/>
          </p:cNvSpPr>
          <p:nvPr/>
        </p:nvSpPr>
        <p:spPr bwMode="auto">
          <a:xfrm>
            <a:off x="2386013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2021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69" name="Line 52"/>
          <p:cNvSpPr>
            <a:spLocks noChangeShapeType="1"/>
          </p:cNvSpPr>
          <p:nvPr/>
        </p:nvSpPr>
        <p:spPr bwMode="auto">
          <a:xfrm>
            <a:off x="274796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70" name="Rectangle 53"/>
          <p:cNvSpPr>
            <a:spLocks noChangeArrowheads="1"/>
          </p:cNvSpPr>
          <p:nvPr/>
        </p:nvSpPr>
        <p:spPr bwMode="auto">
          <a:xfrm>
            <a:off x="2655888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2022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71" name="Line 54"/>
          <p:cNvSpPr>
            <a:spLocks noChangeShapeType="1"/>
          </p:cNvSpPr>
          <p:nvPr/>
        </p:nvSpPr>
        <p:spPr bwMode="auto">
          <a:xfrm>
            <a:off x="302101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72" name="Rectangle 55"/>
          <p:cNvSpPr>
            <a:spLocks noChangeArrowheads="1"/>
          </p:cNvSpPr>
          <p:nvPr/>
        </p:nvSpPr>
        <p:spPr bwMode="auto">
          <a:xfrm>
            <a:off x="2925763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2023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73" name="Line 56"/>
          <p:cNvSpPr>
            <a:spLocks noChangeShapeType="1"/>
          </p:cNvSpPr>
          <p:nvPr/>
        </p:nvSpPr>
        <p:spPr bwMode="auto">
          <a:xfrm>
            <a:off x="329723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74" name="Rectangle 57"/>
          <p:cNvSpPr>
            <a:spLocks noChangeArrowheads="1"/>
          </p:cNvSpPr>
          <p:nvPr/>
        </p:nvSpPr>
        <p:spPr bwMode="auto">
          <a:xfrm>
            <a:off x="3205163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2024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75" name="Line 58"/>
          <p:cNvSpPr>
            <a:spLocks noChangeShapeType="1"/>
          </p:cNvSpPr>
          <p:nvPr/>
        </p:nvSpPr>
        <p:spPr bwMode="auto">
          <a:xfrm>
            <a:off x="356393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76" name="Rectangle 59"/>
          <p:cNvSpPr>
            <a:spLocks noChangeArrowheads="1"/>
          </p:cNvSpPr>
          <p:nvPr/>
        </p:nvSpPr>
        <p:spPr bwMode="auto">
          <a:xfrm>
            <a:off x="3468688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2025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77" name="Line 60"/>
          <p:cNvSpPr>
            <a:spLocks noChangeShapeType="1"/>
          </p:cNvSpPr>
          <p:nvPr/>
        </p:nvSpPr>
        <p:spPr bwMode="auto">
          <a:xfrm>
            <a:off x="383698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78" name="Rectangle 61"/>
          <p:cNvSpPr>
            <a:spLocks noChangeArrowheads="1"/>
          </p:cNvSpPr>
          <p:nvPr/>
        </p:nvSpPr>
        <p:spPr bwMode="auto">
          <a:xfrm>
            <a:off x="3744913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2026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79" name="Line 62"/>
          <p:cNvSpPr>
            <a:spLocks noChangeShapeType="1"/>
          </p:cNvSpPr>
          <p:nvPr/>
        </p:nvSpPr>
        <p:spPr bwMode="auto">
          <a:xfrm>
            <a:off x="411321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80" name="Rectangle 63"/>
          <p:cNvSpPr>
            <a:spLocks noChangeArrowheads="1"/>
          </p:cNvSpPr>
          <p:nvPr/>
        </p:nvSpPr>
        <p:spPr bwMode="auto">
          <a:xfrm>
            <a:off x="4017963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2027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81" name="Line 64"/>
          <p:cNvSpPr>
            <a:spLocks noChangeShapeType="1"/>
          </p:cNvSpPr>
          <p:nvPr/>
        </p:nvSpPr>
        <p:spPr bwMode="auto">
          <a:xfrm>
            <a:off x="437991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82" name="Rectangle 65"/>
          <p:cNvSpPr>
            <a:spLocks noChangeArrowheads="1"/>
          </p:cNvSpPr>
          <p:nvPr/>
        </p:nvSpPr>
        <p:spPr bwMode="auto">
          <a:xfrm>
            <a:off x="4287838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2028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83" name="Line 66"/>
          <p:cNvSpPr>
            <a:spLocks noChangeShapeType="1"/>
          </p:cNvSpPr>
          <p:nvPr/>
        </p:nvSpPr>
        <p:spPr bwMode="auto">
          <a:xfrm>
            <a:off x="465296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84" name="Rectangle 67"/>
          <p:cNvSpPr>
            <a:spLocks noChangeArrowheads="1"/>
          </p:cNvSpPr>
          <p:nvPr/>
        </p:nvSpPr>
        <p:spPr bwMode="auto">
          <a:xfrm>
            <a:off x="4557713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2029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85" name="Line 68"/>
          <p:cNvSpPr>
            <a:spLocks noChangeShapeType="1"/>
          </p:cNvSpPr>
          <p:nvPr/>
        </p:nvSpPr>
        <p:spPr bwMode="auto">
          <a:xfrm>
            <a:off x="492918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86" name="Rectangle 69"/>
          <p:cNvSpPr>
            <a:spLocks noChangeArrowheads="1"/>
          </p:cNvSpPr>
          <p:nvPr/>
        </p:nvSpPr>
        <p:spPr bwMode="auto">
          <a:xfrm>
            <a:off x="4837113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2030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87" name="Line 70"/>
          <p:cNvSpPr>
            <a:spLocks noChangeShapeType="1"/>
          </p:cNvSpPr>
          <p:nvPr/>
        </p:nvSpPr>
        <p:spPr bwMode="auto">
          <a:xfrm>
            <a:off x="519271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88" name="Rectangle 71"/>
          <p:cNvSpPr>
            <a:spLocks noChangeArrowheads="1"/>
          </p:cNvSpPr>
          <p:nvPr/>
        </p:nvSpPr>
        <p:spPr bwMode="auto">
          <a:xfrm>
            <a:off x="5100638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2031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89" name="Line 72"/>
          <p:cNvSpPr>
            <a:spLocks noChangeShapeType="1"/>
          </p:cNvSpPr>
          <p:nvPr/>
        </p:nvSpPr>
        <p:spPr bwMode="auto">
          <a:xfrm>
            <a:off x="546893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90" name="Rectangle 73"/>
          <p:cNvSpPr>
            <a:spLocks noChangeArrowheads="1"/>
          </p:cNvSpPr>
          <p:nvPr/>
        </p:nvSpPr>
        <p:spPr bwMode="auto">
          <a:xfrm>
            <a:off x="5376863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2032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91" name="Line 74"/>
          <p:cNvSpPr>
            <a:spLocks noChangeShapeType="1"/>
          </p:cNvSpPr>
          <p:nvPr/>
        </p:nvSpPr>
        <p:spPr bwMode="auto">
          <a:xfrm>
            <a:off x="573563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92" name="Rectangle 75"/>
          <p:cNvSpPr>
            <a:spLocks noChangeArrowheads="1"/>
          </p:cNvSpPr>
          <p:nvPr/>
        </p:nvSpPr>
        <p:spPr bwMode="auto">
          <a:xfrm>
            <a:off x="5643563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2033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93" name="Line 76"/>
          <p:cNvSpPr>
            <a:spLocks noChangeShapeType="1"/>
          </p:cNvSpPr>
          <p:nvPr/>
        </p:nvSpPr>
        <p:spPr bwMode="auto">
          <a:xfrm>
            <a:off x="600868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94" name="Rectangle 77"/>
          <p:cNvSpPr>
            <a:spLocks noChangeArrowheads="1"/>
          </p:cNvSpPr>
          <p:nvPr/>
        </p:nvSpPr>
        <p:spPr bwMode="auto">
          <a:xfrm>
            <a:off x="5913438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2034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95" name="Line 78"/>
          <p:cNvSpPr>
            <a:spLocks noChangeShapeType="1"/>
          </p:cNvSpPr>
          <p:nvPr/>
        </p:nvSpPr>
        <p:spPr bwMode="auto">
          <a:xfrm>
            <a:off x="628491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96" name="Rectangle 79"/>
          <p:cNvSpPr>
            <a:spLocks noChangeArrowheads="1"/>
          </p:cNvSpPr>
          <p:nvPr/>
        </p:nvSpPr>
        <p:spPr bwMode="auto">
          <a:xfrm>
            <a:off x="6189663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2035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97" name="Line 80"/>
          <p:cNvSpPr>
            <a:spLocks noChangeShapeType="1"/>
          </p:cNvSpPr>
          <p:nvPr/>
        </p:nvSpPr>
        <p:spPr bwMode="auto">
          <a:xfrm>
            <a:off x="655161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98" name="Rectangle 81"/>
          <p:cNvSpPr>
            <a:spLocks noChangeArrowheads="1"/>
          </p:cNvSpPr>
          <p:nvPr/>
        </p:nvSpPr>
        <p:spPr bwMode="auto">
          <a:xfrm>
            <a:off x="6456363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2036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199" name="Line 82"/>
          <p:cNvSpPr>
            <a:spLocks noChangeShapeType="1"/>
          </p:cNvSpPr>
          <p:nvPr/>
        </p:nvSpPr>
        <p:spPr bwMode="auto">
          <a:xfrm>
            <a:off x="682466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00" name="Rectangle 83"/>
          <p:cNvSpPr>
            <a:spLocks noChangeArrowheads="1"/>
          </p:cNvSpPr>
          <p:nvPr/>
        </p:nvSpPr>
        <p:spPr bwMode="auto">
          <a:xfrm>
            <a:off x="6732588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2037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01" name="Line 84"/>
          <p:cNvSpPr>
            <a:spLocks noChangeShapeType="1"/>
          </p:cNvSpPr>
          <p:nvPr/>
        </p:nvSpPr>
        <p:spPr bwMode="auto">
          <a:xfrm>
            <a:off x="710088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02" name="Rectangle 85"/>
          <p:cNvSpPr>
            <a:spLocks noChangeArrowheads="1"/>
          </p:cNvSpPr>
          <p:nvPr/>
        </p:nvSpPr>
        <p:spPr bwMode="auto">
          <a:xfrm>
            <a:off x="7008813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2038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03" name="Line 86"/>
          <p:cNvSpPr>
            <a:spLocks noChangeShapeType="1"/>
          </p:cNvSpPr>
          <p:nvPr/>
        </p:nvSpPr>
        <p:spPr bwMode="auto">
          <a:xfrm>
            <a:off x="736758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04" name="Rectangle 87"/>
          <p:cNvSpPr>
            <a:spLocks noChangeArrowheads="1"/>
          </p:cNvSpPr>
          <p:nvPr/>
        </p:nvSpPr>
        <p:spPr bwMode="auto">
          <a:xfrm>
            <a:off x="7275513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2039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05" name="Line 88"/>
          <p:cNvSpPr>
            <a:spLocks noChangeShapeType="1"/>
          </p:cNvSpPr>
          <p:nvPr/>
        </p:nvSpPr>
        <p:spPr bwMode="auto">
          <a:xfrm>
            <a:off x="764063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06" name="Rectangle 89"/>
          <p:cNvSpPr>
            <a:spLocks noChangeArrowheads="1"/>
          </p:cNvSpPr>
          <p:nvPr/>
        </p:nvSpPr>
        <p:spPr bwMode="auto">
          <a:xfrm>
            <a:off x="7545388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2040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07" name="Line 90"/>
          <p:cNvSpPr>
            <a:spLocks noChangeShapeType="1"/>
          </p:cNvSpPr>
          <p:nvPr/>
        </p:nvSpPr>
        <p:spPr bwMode="auto">
          <a:xfrm>
            <a:off x="791686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08" name="Rectangle 91"/>
          <p:cNvSpPr>
            <a:spLocks noChangeArrowheads="1"/>
          </p:cNvSpPr>
          <p:nvPr/>
        </p:nvSpPr>
        <p:spPr bwMode="auto">
          <a:xfrm>
            <a:off x="7821613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2041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09" name="Line 92"/>
          <p:cNvSpPr>
            <a:spLocks noChangeShapeType="1"/>
          </p:cNvSpPr>
          <p:nvPr/>
        </p:nvSpPr>
        <p:spPr bwMode="auto">
          <a:xfrm>
            <a:off x="8180388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10" name="Rectangle 93"/>
          <p:cNvSpPr>
            <a:spLocks noChangeArrowheads="1"/>
          </p:cNvSpPr>
          <p:nvPr/>
        </p:nvSpPr>
        <p:spPr bwMode="auto">
          <a:xfrm>
            <a:off x="8088313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2042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11" name="Line 94"/>
          <p:cNvSpPr>
            <a:spLocks noChangeShapeType="1"/>
          </p:cNvSpPr>
          <p:nvPr/>
        </p:nvSpPr>
        <p:spPr bwMode="auto">
          <a:xfrm>
            <a:off x="845661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12" name="Rectangle 95"/>
          <p:cNvSpPr>
            <a:spLocks noChangeArrowheads="1"/>
          </p:cNvSpPr>
          <p:nvPr/>
        </p:nvSpPr>
        <p:spPr bwMode="auto">
          <a:xfrm>
            <a:off x="8364538" y="1804988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2043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13" name="Line 96"/>
          <p:cNvSpPr>
            <a:spLocks noChangeShapeType="1"/>
          </p:cNvSpPr>
          <p:nvPr/>
        </p:nvSpPr>
        <p:spPr bwMode="auto">
          <a:xfrm>
            <a:off x="8723313" y="1736725"/>
            <a:ext cx="0" cy="38100"/>
          </a:xfrm>
          <a:prstGeom prst="line">
            <a:avLst/>
          </a:prstGeom>
          <a:noFill/>
          <a:ln w="4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14" name="Rectangle 97"/>
          <p:cNvSpPr>
            <a:spLocks noChangeArrowheads="1"/>
          </p:cNvSpPr>
          <p:nvPr/>
        </p:nvSpPr>
        <p:spPr bwMode="auto">
          <a:xfrm>
            <a:off x="8628063" y="1804988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2044</a:t>
            </a:r>
            <a:endParaRPr lang="en-US" altLang="en-US" sz="1600">
              <a:solidFill>
                <a:srgbClr val="D60093"/>
              </a:solidFill>
            </a:endParaRPr>
          </a:p>
        </p:txBody>
      </p:sp>
      <p:pic>
        <p:nvPicPr>
          <p:cNvPr id="5215" name="Picture 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214438"/>
            <a:ext cx="939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6" name="Freeform 159"/>
          <p:cNvSpPr>
            <a:spLocks/>
          </p:cNvSpPr>
          <p:nvPr/>
        </p:nvSpPr>
        <p:spPr bwMode="auto">
          <a:xfrm>
            <a:off x="5272088" y="1793875"/>
            <a:ext cx="114300" cy="114300"/>
          </a:xfrm>
          <a:custGeom>
            <a:avLst/>
            <a:gdLst>
              <a:gd name="T0" fmla="*/ 2147483647 w 71"/>
              <a:gd name="T1" fmla="*/ 0 h 72"/>
              <a:gd name="T2" fmla="*/ 0 w 71"/>
              <a:gd name="T3" fmla="*/ 2147483647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35" y="0"/>
                </a:moveTo>
                <a:lnTo>
                  <a:pt x="0" y="36"/>
                </a:lnTo>
                <a:lnTo>
                  <a:pt x="35" y="72"/>
                </a:lnTo>
                <a:lnTo>
                  <a:pt x="71" y="36"/>
                </a:lnTo>
                <a:lnTo>
                  <a:pt x="35" y="0"/>
                </a:lnTo>
                <a:close/>
              </a:path>
            </a:pathLst>
          </a:custGeom>
          <a:solidFill>
            <a:srgbClr val="F4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17" name="Freeform 160"/>
          <p:cNvSpPr>
            <a:spLocks/>
          </p:cNvSpPr>
          <p:nvPr/>
        </p:nvSpPr>
        <p:spPr bwMode="auto">
          <a:xfrm>
            <a:off x="5272088" y="1793875"/>
            <a:ext cx="114300" cy="114300"/>
          </a:xfrm>
          <a:custGeom>
            <a:avLst/>
            <a:gdLst>
              <a:gd name="T0" fmla="*/ 2147483647 w 71"/>
              <a:gd name="T1" fmla="*/ 0 h 72"/>
              <a:gd name="T2" fmla="*/ 0 w 71"/>
              <a:gd name="T3" fmla="*/ 2147483647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35" y="0"/>
                </a:moveTo>
                <a:lnTo>
                  <a:pt x="0" y="36"/>
                </a:lnTo>
                <a:lnTo>
                  <a:pt x="35" y="72"/>
                </a:lnTo>
                <a:lnTo>
                  <a:pt x="71" y="36"/>
                </a:lnTo>
                <a:lnTo>
                  <a:pt x="35" y="0"/>
                </a:lnTo>
                <a:close/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18" name="Freeform 161"/>
          <p:cNvSpPr>
            <a:spLocks noEditPoints="1"/>
          </p:cNvSpPr>
          <p:nvPr/>
        </p:nvSpPr>
        <p:spPr bwMode="auto">
          <a:xfrm>
            <a:off x="5303838" y="1908175"/>
            <a:ext cx="25400" cy="252413"/>
          </a:xfrm>
          <a:custGeom>
            <a:avLst/>
            <a:gdLst>
              <a:gd name="T0" fmla="*/ 2147483647 w 15"/>
              <a:gd name="T1" fmla="*/ 0 h 159"/>
              <a:gd name="T2" fmla="*/ 2147483647 w 15"/>
              <a:gd name="T3" fmla="*/ 2147483647 h 159"/>
              <a:gd name="T4" fmla="*/ 2147483647 w 15"/>
              <a:gd name="T5" fmla="*/ 2147483647 h 159"/>
              <a:gd name="T6" fmla="*/ 0 w 15"/>
              <a:gd name="T7" fmla="*/ 2147483647 h 1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" h="159">
                <a:moveTo>
                  <a:pt x="15" y="0"/>
                </a:moveTo>
                <a:lnTo>
                  <a:pt x="15" y="159"/>
                </a:lnTo>
                <a:moveTo>
                  <a:pt x="15" y="159"/>
                </a:moveTo>
                <a:lnTo>
                  <a:pt x="0" y="159"/>
                </a:lnTo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19" name="Rectangle 162"/>
          <p:cNvSpPr>
            <a:spLocks noChangeArrowheads="1"/>
          </p:cNvSpPr>
          <p:nvPr/>
        </p:nvSpPr>
        <p:spPr bwMode="auto">
          <a:xfrm>
            <a:off x="5214938" y="2195513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2031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20" name="Rectangle 163"/>
          <p:cNvSpPr>
            <a:spLocks noChangeArrowheads="1"/>
          </p:cNvSpPr>
          <p:nvPr/>
        </p:nvSpPr>
        <p:spPr bwMode="auto">
          <a:xfrm>
            <a:off x="5208588" y="2303463"/>
            <a:ext cx="23812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MRR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21" name="Freeform 164"/>
          <p:cNvSpPr>
            <a:spLocks/>
          </p:cNvSpPr>
          <p:nvPr/>
        </p:nvSpPr>
        <p:spPr bwMode="auto">
          <a:xfrm>
            <a:off x="6904038" y="1793875"/>
            <a:ext cx="111125" cy="114300"/>
          </a:xfrm>
          <a:custGeom>
            <a:avLst/>
            <a:gdLst>
              <a:gd name="T0" fmla="*/ 2147483647 w 71"/>
              <a:gd name="T1" fmla="*/ 0 h 72"/>
              <a:gd name="T2" fmla="*/ 0 w 71"/>
              <a:gd name="T3" fmla="*/ 2147483647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35" y="0"/>
                </a:moveTo>
                <a:lnTo>
                  <a:pt x="0" y="36"/>
                </a:lnTo>
                <a:lnTo>
                  <a:pt x="35" y="72"/>
                </a:lnTo>
                <a:lnTo>
                  <a:pt x="71" y="36"/>
                </a:lnTo>
                <a:lnTo>
                  <a:pt x="35" y="0"/>
                </a:lnTo>
                <a:close/>
              </a:path>
            </a:pathLst>
          </a:custGeom>
          <a:solidFill>
            <a:srgbClr val="F4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2" name="Freeform 165"/>
          <p:cNvSpPr>
            <a:spLocks/>
          </p:cNvSpPr>
          <p:nvPr/>
        </p:nvSpPr>
        <p:spPr bwMode="auto">
          <a:xfrm>
            <a:off x="6904038" y="1793875"/>
            <a:ext cx="111125" cy="114300"/>
          </a:xfrm>
          <a:custGeom>
            <a:avLst/>
            <a:gdLst>
              <a:gd name="T0" fmla="*/ 2147483647 w 71"/>
              <a:gd name="T1" fmla="*/ 0 h 72"/>
              <a:gd name="T2" fmla="*/ 0 w 71"/>
              <a:gd name="T3" fmla="*/ 2147483647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35" y="0"/>
                </a:moveTo>
                <a:lnTo>
                  <a:pt x="0" y="36"/>
                </a:lnTo>
                <a:lnTo>
                  <a:pt x="35" y="72"/>
                </a:lnTo>
                <a:lnTo>
                  <a:pt x="71" y="36"/>
                </a:lnTo>
                <a:lnTo>
                  <a:pt x="35" y="0"/>
                </a:lnTo>
                <a:close/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" name="Freeform 166"/>
          <p:cNvSpPr>
            <a:spLocks noEditPoints="1"/>
          </p:cNvSpPr>
          <p:nvPr/>
        </p:nvSpPr>
        <p:spPr bwMode="auto">
          <a:xfrm>
            <a:off x="6958013" y="1908175"/>
            <a:ext cx="3175" cy="252413"/>
          </a:xfrm>
          <a:custGeom>
            <a:avLst/>
            <a:gdLst>
              <a:gd name="T0" fmla="*/ 0 w 1"/>
              <a:gd name="T1" fmla="*/ 0 h 159"/>
              <a:gd name="T2" fmla="*/ 0 w 1"/>
              <a:gd name="T3" fmla="*/ 2147483647 h 159"/>
              <a:gd name="T4" fmla="*/ 0 w 1"/>
              <a:gd name="T5" fmla="*/ 2147483647 h 159"/>
              <a:gd name="T6" fmla="*/ 2147483647 w 1"/>
              <a:gd name="T7" fmla="*/ 2147483647 h 1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59">
                <a:moveTo>
                  <a:pt x="0" y="0"/>
                </a:moveTo>
                <a:lnTo>
                  <a:pt x="0" y="159"/>
                </a:lnTo>
                <a:moveTo>
                  <a:pt x="0" y="159"/>
                </a:moveTo>
                <a:lnTo>
                  <a:pt x="1" y="159"/>
                </a:lnTo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" name="Rectangle 167"/>
          <p:cNvSpPr>
            <a:spLocks noChangeArrowheads="1"/>
          </p:cNvSpPr>
          <p:nvPr/>
        </p:nvSpPr>
        <p:spPr bwMode="auto">
          <a:xfrm>
            <a:off x="6865938" y="2195513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2037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25" name="Rectangle 168"/>
          <p:cNvSpPr>
            <a:spLocks noChangeArrowheads="1"/>
          </p:cNvSpPr>
          <p:nvPr/>
        </p:nvSpPr>
        <p:spPr bwMode="auto">
          <a:xfrm>
            <a:off x="6872288" y="2303463"/>
            <a:ext cx="2190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TRR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26" name="Rectangle 169"/>
          <p:cNvSpPr>
            <a:spLocks noChangeArrowheads="1"/>
          </p:cNvSpPr>
          <p:nvPr/>
        </p:nvSpPr>
        <p:spPr bwMode="auto">
          <a:xfrm>
            <a:off x="6872288" y="2403475"/>
            <a:ext cx="2190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PCA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27" name="Freeform 170"/>
          <p:cNvSpPr>
            <a:spLocks/>
          </p:cNvSpPr>
          <p:nvPr/>
        </p:nvSpPr>
        <p:spPr bwMode="auto">
          <a:xfrm>
            <a:off x="3643313" y="1793875"/>
            <a:ext cx="111125" cy="114300"/>
          </a:xfrm>
          <a:custGeom>
            <a:avLst/>
            <a:gdLst>
              <a:gd name="T0" fmla="*/ 2147483647 w 71"/>
              <a:gd name="T1" fmla="*/ 0 h 72"/>
              <a:gd name="T2" fmla="*/ 0 w 71"/>
              <a:gd name="T3" fmla="*/ 2147483647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1" y="36"/>
                </a:lnTo>
                <a:lnTo>
                  <a:pt x="36" y="0"/>
                </a:lnTo>
                <a:close/>
              </a:path>
            </a:pathLst>
          </a:custGeom>
          <a:solidFill>
            <a:srgbClr val="F4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8" name="Freeform 171"/>
          <p:cNvSpPr>
            <a:spLocks/>
          </p:cNvSpPr>
          <p:nvPr/>
        </p:nvSpPr>
        <p:spPr bwMode="auto">
          <a:xfrm>
            <a:off x="3643313" y="1793875"/>
            <a:ext cx="111125" cy="114300"/>
          </a:xfrm>
          <a:custGeom>
            <a:avLst/>
            <a:gdLst>
              <a:gd name="T0" fmla="*/ 2147483647 w 71"/>
              <a:gd name="T1" fmla="*/ 0 h 72"/>
              <a:gd name="T2" fmla="*/ 0 w 71"/>
              <a:gd name="T3" fmla="*/ 2147483647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1" y="36"/>
                </a:lnTo>
                <a:lnTo>
                  <a:pt x="36" y="0"/>
                </a:lnTo>
                <a:close/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9" name="Freeform 172"/>
          <p:cNvSpPr>
            <a:spLocks noEditPoints="1"/>
          </p:cNvSpPr>
          <p:nvPr/>
        </p:nvSpPr>
        <p:spPr bwMode="auto">
          <a:xfrm>
            <a:off x="3700463" y="1908175"/>
            <a:ext cx="0" cy="252413"/>
          </a:xfrm>
          <a:custGeom>
            <a:avLst/>
            <a:gdLst>
              <a:gd name="T0" fmla="*/ 0 h 159"/>
              <a:gd name="T1" fmla="*/ 2147483647 h 159"/>
              <a:gd name="T2" fmla="*/ 2147483647 h 159"/>
              <a:gd name="T3" fmla="*/ 2147483647 h 159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0" r="r" b="b"/>
            <a:pathLst>
              <a:path h="159">
                <a:moveTo>
                  <a:pt x="0" y="0"/>
                </a:moveTo>
                <a:lnTo>
                  <a:pt x="0" y="159"/>
                </a:lnTo>
                <a:moveTo>
                  <a:pt x="0" y="159"/>
                </a:moveTo>
                <a:lnTo>
                  <a:pt x="0" y="159"/>
                </a:lnTo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30" name="Rectangle 173"/>
          <p:cNvSpPr>
            <a:spLocks noChangeArrowheads="1"/>
          </p:cNvSpPr>
          <p:nvPr/>
        </p:nvSpPr>
        <p:spPr bwMode="auto">
          <a:xfrm>
            <a:off x="3608388" y="2195513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2025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31" name="Rectangle 174"/>
          <p:cNvSpPr>
            <a:spLocks noChangeArrowheads="1"/>
          </p:cNvSpPr>
          <p:nvPr/>
        </p:nvSpPr>
        <p:spPr bwMode="auto">
          <a:xfrm>
            <a:off x="3614738" y="2303463"/>
            <a:ext cx="2190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PDR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32" name="Freeform 175"/>
          <p:cNvSpPr>
            <a:spLocks/>
          </p:cNvSpPr>
          <p:nvPr/>
        </p:nvSpPr>
        <p:spPr bwMode="auto">
          <a:xfrm>
            <a:off x="2278063" y="1793875"/>
            <a:ext cx="114300" cy="114300"/>
          </a:xfrm>
          <a:custGeom>
            <a:avLst/>
            <a:gdLst>
              <a:gd name="T0" fmla="*/ 2147483647 w 71"/>
              <a:gd name="T1" fmla="*/ 0 h 72"/>
              <a:gd name="T2" fmla="*/ 0 w 71"/>
              <a:gd name="T3" fmla="*/ 2147483647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1" y="36"/>
                </a:lnTo>
                <a:lnTo>
                  <a:pt x="36" y="0"/>
                </a:lnTo>
                <a:close/>
              </a:path>
            </a:pathLst>
          </a:custGeom>
          <a:solidFill>
            <a:srgbClr val="F4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33" name="Freeform 176"/>
          <p:cNvSpPr>
            <a:spLocks/>
          </p:cNvSpPr>
          <p:nvPr/>
        </p:nvSpPr>
        <p:spPr bwMode="auto">
          <a:xfrm>
            <a:off x="2278063" y="1793875"/>
            <a:ext cx="114300" cy="114300"/>
          </a:xfrm>
          <a:custGeom>
            <a:avLst/>
            <a:gdLst>
              <a:gd name="T0" fmla="*/ 2147483647 w 71"/>
              <a:gd name="T1" fmla="*/ 0 h 72"/>
              <a:gd name="T2" fmla="*/ 0 w 71"/>
              <a:gd name="T3" fmla="*/ 2147483647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1" y="36"/>
                </a:lnTo>
                <a:lnTo>
                  <a:pt x="36" y="0"/>
                </a:lnTo>
                <a:close/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34" name="Freeform 177"/>
          <p:cNvSpPr>
            <a:spLocks noEditPoints="1"/>
          </p:cNvSpPr>
          <p:nvPr/>
        </p:nvSpPr>
        <p:spPr bwMode="auto">
          <a:xfrm>
            <a:off x="2335213" y="1908175"/>
            <a:ext cx="6350" cy="228600"/>
          </a:xfrm>
          <a:custGeom>
            <a:avLst/>
            <a:gdLst>
              <a:gd name="T0" fmla="*/ 0 w 4"/>
              <a:gd name="T1" fmla="*/ 0 h 144"/>
              <a:gd name="T2" fmla="*/ 0 w 4"/>
              <a:gd name="T3" fmla="*/ 2147483647 h 144"/>
              <a:gd name="T4" fmla="*/ 0 w 4"/>
              <a:gd name="T5" fmla="*/ 2147483647 h 144"/>
              <a:gd name="T6" fmla="*/ 2147483647 w 4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144">
                <a:moveTo>
                  <a:pt x="0" y="0"/>
                </a:moveTo>
                <a:lnTo>
                  <a:pt x="0" y="144"/>
                </a:lnTo>
                <a:moveTo>
                  <a:pt x="0" y="144"/>
                </a:moveTo>
                <a:lnTo>
                  <a:pt x="4" y="144"/>
                </a:lnTo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35" name="Rectangle 178"/>
          <p:cNvSpPr>
            <a:spLocks noChangeArrowheads="1"/>
          </p:cNvSpPr>
          <p:nvPr/>
        </p:nvSpPr>
        <p:spPr bwMode="auto">
          <a:xfrm>
            <a:off x="2246313" y="2171700"/>
            <a:ext cx="2317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2020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36" name="Rectangle 179"/>
          <p:cNvSpPr>
            <a:spLocks noChangeArrowheads="1"/>
          </p:cNvSpPr>
          <p:nvPr/>
        </p:nvSpPr>
        <p:spPr bwMode="auto">
          <a:xfrm>
            <a:off x="2252663" y="2278063"/>
            <a:ext cx="22542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CDR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37" name="Freeform 180"/>
          <p:cNvSpPr>
            <a:spLocks/>
          </p:cNvSpPr>
          <p:nvPr/>
        </p:nvSpPr>
        <p:spPr bwMode="auto">
          <a:xfrm>
            <a:off x="4729163" y="1793875"/>
            <a:ext cx="114300" cy="114300"/>
          </a:xfrm>
          <a:custGeom>
            <a:avLst/>
            <a:gdLst>
              <a:gd name="T0" fmla="*/ 2147483647 w 72"/>
              <a:gd name="T1" fmla="*/ 0 h 72"/>
              <a:gd name="T2" fmla="*/ 0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F4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38" name="Freeform 181"/>
          <p:cNvSpPr>
            <a:spLocks/>
          </p:cNvSpPr>
          <p:nvPr/>
        </p:nvSpPr>
        <p:spPr bwMode="auto">
          <a:xfrm>
            <a:off x="4729163" y="1793875"/>
            <a:ext cx="114300" cy="114300"/>
          </a:xfrm>
          <a:custGeom>
            <a:avLst/>
            <a:gdLst>
              <a:gd name="T0" fmla="*/ 2147483647 w 72"/>
              <a:gd name="T1" fmla="*/ 0 h 72"/>
              <a:gd name="T2" fmla="*/ 0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39" name="Freeform 182"/>
          <p:cNvSpPr>
            <a:spLocks noEditPoints="1"/>
          </p:cNvSpPr>
          <p:nvPr/>
        </p:nvSpPr>
        <p:spPr bwMode="auto">
          <a:xfrm>
            <a:off x="4786313" y="1908175"/>
            <a:ext cx="0" cy="252413"/>
          </a:xfrm>
          <a:custGeom>
            <a:avLst/>
            <a:gdLst>
              <a:gd name="T0" fmla="*/ 0 h 159"/>
              <a:gd name="T1" fmla="*/ 2147483647 h 159"/>
              <a:gd name="T2" fmla="*/ 2147483647 h 159"/>
              <a:gd name="T3" fmla="*/ 2147483647 h 159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0" r="r" b="b"/>
            <a:pathLst>
              <a:path h="159">
                <a:moveTo>
                  <a:pt x="0" y="0"/>
                </a:moveTo>
                <a:lnTo>
                  <a:pt x="0" y="159"/>
                </a:lnTo>
                <a:moveTo>
                  <a:pt x="0" y="159"/>
                </a:moveTo>
                <a:lnTo>
                  <a:pt x="0" y="159"/>
                </a:lnTo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40" name="Rectangle 183"/>
          <p:cNvSpPr>
            <a:spLocks noChangeArrowheads="1"/>
          </p:cNvSpPr>
          <p:nvPr/>
        </p:nvSpPr>
        <p:spPr bwMode="auto">
          <a:xfrm>
            <a:off x="4691063" y="2195513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2029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41" name="Rectangle 184"/>
          <p:cNvSpPr>
            <a:spLocks noChangeArrowheads="1"/>
          </p:cNvSpPr>
          <p:nvPr/>
        </p:nvSpPr>
        <p:spPr bwMode="auto">
          <a:xfrm>
            <a:off x="4697413" y="2303463"/>
            <a:ext cx="2190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FDR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42" name="Freeform 185"/>
          <p:cNvSpPr>
            <a:spLocks/>
          </p:cNvSpPr>
          <p:nvPr/>
        </p:nvSpPr>
        <p:spPr bwMode="auto">
          <a:xfrm>
            <a:off x="925513" y="1793875"/>
            <a:ext cx="114300" cy="114300"/>
          </a:xfrm>
          <a:custGeom>
            <a:avLst/>
            <a:gdLst>
              <a:gd name="T0" fmla="*/ 2147483647 w 72"/>
              <a:gd name="T1" fmla="*/ 0 h 72"/>
              <a:gd name="T2" fmla="*/ 0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solidFill>
            <a:srgbClr val="F4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43" name="Freeform 186"/>
          <p:cNvSpPr>
            <a:spLocks/>
          </p:cNvSpPr>
          <p:nvPr/>
        </p:nvSpPr>
        <p:spPr bwMode="auto">
          <a:xfrm>
            <a:off x="925513" y="1793875"/>
            <a:ext cx="114300" cy="114300"/>
          </a:xfrm>
          <a:custGeom>
            <a:avLst/>
            <a:gdLst>
              <a:gd name="T0" fmla="*/ 2147483647 w 72"/>
              <a:gd name="T1" fmla="*/ 0 h 72"/>
              <a:gd name="T2" fmla="*/ 0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2" y="36"/>
                </a:lnTo>
                <a:lnTo>
                  <a:pt x="36" y="0"/>
                </a:lnTo>
                <a:close/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44" name="Freeform 187"/>
          <p:cNvSpPr>
            <a:spLocks noEditPoints="1"/>
          </p:cNvSpPr>
          <p:nvPr/>
        </p:nvSpPr>
        <p:spPr bwMode="auto">
          <a:xfrm>
            <a:off x="982663" y="1908175"/>
            <a:ext cx="3175" cy="252413"/>
          </a:xfrm>
          <a:custGeom>
            <a:avLst/>
            <a:gdLst>
              <a:gd name="T0" fmla="*/ 0 w 1"/>
              <a:gd name="T1" fmla="*/ 0 h 159"/>
              <a:gd name="T2" fmla="*/ 0 w 1"/>
              <a:gd name="T3" fmla="*/ 2147483647 h 159"/>
              <a:gd name="T4" fmla="*/ 0 w 1"/>
              <a:gd name="T5" fmla="*/ 2147483647 h 159"/>
              <a:gd name="T6" fmla="*/ 2147483647 w 1"/>
              <a:gd name="T7" fmla="*/ 2147483647 h 1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59">
                <a:moveTo>
                  <a:pt x="0" y="0"/>
                </a:moveTo>
                <a:lnTo>
                  <a:pt x="0" y="159"/>
                </a:lnTo>
                <a:moveTo>
                  <a:pt x="0" y="159"/>
                </a:moveTo>
                <a:lnTo>
                  <a:pt x="1" y="159"/>
                </a:lnTo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45" name="Rectangle 188"/>
          <p:cNvSpPr>
            <a:spLocks noChangeArrowheads="1"/>
          </p:cNvSpPr>
          <p:nvPr/>
        </p:nvSpPr>
        <p:spPr bwMode="auto">
          <a:xfrm>
            <a:off x="890588" y="2195513"/>
            <a:ext cx="2349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2015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46" name="Rectangle 189"/>
          <p:cNvSpPr>
            <a:spLocks noChangeArrowheads="1"/>
          </p:cNvSpPr>
          <p:nvPr/>
        </p:nvSpPr>
        <p:spPr bwMode="auto">
          <a:xfrm>
            <a:off x="896938" y="2303463"/>
            <a:ext cx="22225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SRR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47" name="Freeform 190"/>
          <p:cNvSpPr>
            <a:spLocks/>
          </p:cNvSpPr>
          <p:nvPr/>
        </p:nvSpPr>
        <p:spPr bwMode="auto">
          <a:xfrm>
            <a:off x="7989888" y="1793875"/>
            <a:ext cx="111125" cy="114300"/>
          </a:xfrm>
          <a:custGeom>
            <a:avLst/>
            <a:gdLst>
              <a:gd name="T0" fmla="*/ 2147483647 w 71"/>
              <a:gd name="T1" fmla="*/ 0 h 72"/>
              <a:gd name="T2" fmla="*/ 0 w 71"/>
              <a:gd name="T3" fmla="*/ 2147483647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1" y="36"/>
                </a:lnTo>
                <a:lnTo>
                  <a:pt x="36" y="0"/>
                </a:lnTo>
                <a:close/>
              </a:path>
            </a:pathLst>
          </a:custGeom>
          <a:solidFill>
            <a:srgbClr val="F4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48" name="Freeform 191"/>
          <p:cNvSpPr>
            <a:spLocks/>
          </p:cNvSpPr>
          <p:nvPr/>
        </p:nvSpPr>
        <p:spPr bwMode="auto">
          <a:xfrm>
            <a:off x="7989888" y="1793875"/>
            <a:ext cx="111125" cy="114300"/>
          </a:xfrm>
          <a:custGeom>
            <a:avLst/>
            <a:gdLst>
              <a:gd name="T0" fmla="*/ 2147483647 w 71"/>
              <a:gd name="T1" fmla="*/ 0 h 72"/>
              <a:gd name="T2" fmla="*/ 0 w 71"/>
              <a:gd name="T3" fmla="*/ 2147483647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" h="72">
                <a:moveTo>
                  <a:pt x="36" y="0"/>
                </a:moveTo>
                <a:lnTo>
                  <a:pt x="0" y="36"/>
                </a:lnTo>
                <a:lnTo>
                  <a:pt x="36" y="72"/>
                </a:lnTo>
                <a:lnTo>
                  <a:pt x="71" y="36"/>
                </a:lnTo>
                <a:lnTo>
                  <a:pt x="36" y="0"/>
                </a:lnTo>
                <a:close/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49" name="Freeform 192"/>
          <p:cNvSpPr>
            <a:spLocks noEditPoints="1"/>
          </p:cNvSpPr>
          <p:nvPr/>
        </p:nvSpPr>
        <p:spPr bwMode="auto">
          <a:xfrm>
            <a:off x="8047038" y="1908175"/>
            <a:ext cx="9525" cy="247650"/>
          </a:xfrm>
          <a:custGeom>
            <a:avLst/>
            <a:gdLst>
              <a:gd name="T0" fmla="*/ 0 w 6"/>
              <a:gd name="T1" fmla="*/ 0 h 156"/>
              <a:gd name="T2" fmla="*/ 0 w 6"/>
              <a:gd name="T3" fmla="*/ 2147483647 h 156"/>
              <a:gd name="T4" fmla="*/ 0 w 6"/>
              <a:gd name="T5" fmla="*/ 2147483647 h 156"/>
              <a:gd name="T6" fmla="*/ 2147483647 w 6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156">
                <a:moveTo>
                  <a:pt x="0" y="0"/>
                </a:moveTo>
                <a:lnTo>
                  <a:pt x="0" y="156"/>
                </a:lnTo>
                <a:moveTo>
                  <a:pt x="0" y="156"/>
                </a:moveTo>
                <a:lnTo>
                  <a:pt x="6" y="156"/>
                </a:lnTo>
              </a:path>
            </a:pathLst>
          </a:custGeom>
          <a:noFill/>
          <a:ln w="4" cap="rnd">
            <a:solidFill>
              <a:srgbClr val="B3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50" name="Rectangle 193"/>
          <p:cNvSpPr>
            <a:spLocks noChangeArrowheads="1"/>
          </p:cNvSpPr>
          <p:nvPr/>
        </p:nvSpPr>
        <p:spPr bwMode="auto">
          <a:xfrm>
            <a:off x="7961313" y="2189163"/>
            <a:ext cx="2317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2041</a:t>
            </a:r>
            <a:endParaRPr lang="en-US" altLang="en-US" sz="1600">
              <a:solidFill>
                <a:srgbClr val="D60093"/>
              </a:solidFill>
            </a:endParaRPr>
          </a:p>
        </p:txBody>
      </p:sp>
      <p:sp>
        <p:nvSpPr>
          <p:cNvPr id="5251" name="Rectangle 194"/>
          <p:cNvSpPr>
            <a:spLocks noChangeArrowheads="1"/>
          </p:cNvSpPr>
          <p:nvPr/>
        </p:nvSpPr>
        <p:spPr bwMode="auto">
          <a:xfrm>
            <a:off x="7967663" y="2297113"/>
            <a:ext cx="21907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0">
                <a:solidFill>
                  <a:srgbClr val="000000"/>
                </a:solidFill>
              </a:rPr>
              <a:t>PAR</a:t>
            </a:r>
            <a:endParaRPr lang="en-US" altLang="en-US" sz="1600">
              <a:solidFill>
                <a:srgbClr val="D60093"/>
              </a:solidFill>
            </a:endParaRPr>
          </a:p>
        </p:txBody>
      </p:sp>
      <p:pic>
        <p:nvPicPr>
          <p:cNvPr id="525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954463"/>
            <a:ext cx="173355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35213" y="1509713"/>
            <a:ext cx="0" cy="4892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585788" y="1509713"/>
            <a:ext cx="0" cy="4892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5081588" y="1506538"/>
            <a:ext cx="0" cy="5256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6954838" y="1509713"/>
            <a:ext cx="0" cy="5253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57" name="Picture 2" descr="C:\Data\WorkProgramme\WP2013\CAD_geometry\DEMO2013_vertical_sectio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76A01"/>
              </a:clrFrom>
              <a:clrTo>
                <a:srgbClr val="D76A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5098"/>
          <a:stretch>
            <a:fillRect/>
          </a:stretch>
        </p:blipFill>
        <p:spPr bwMode="auto">
          <a:xfrm>
            <a:off x="46038" y="3021013"/>
            <a:ext cx="12287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8" name="TextBox 10"/>
          <p:cNvSpPr txBox="1">
            <a:spLocks noChangeArrowheads="1"/>
          </p:cNvSpPr>
          <p:nvPr/>
        </p:nvSpPr>
        <p:spPr bwMode="auto">
          <a:xfrm>
            <a:off x="242888" y="1214438"/>
            <a:ext cx="70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D60093"/>
                </a:solidFill>
              </a:rPr>
              <a:t>2014</a:t>
            </a:r>
          </a:p>
        </p:txBody>
      </p:sp>
      <p:sp>
        <p:nvSpPr>
          <p:cNvPr id="5259" name="TextBox 205"/>
          <p:cNvSpPr txBox="1">
            <a:spLocks noChangeArrowheads="1"/>
          </p:cNvSpPr>
          <p:nvPr/>
        </p:nvSpPr>
        <p:spPr bwMode="auto">
          <a:xfrm>
            <a:off x="1992313" y="1214438"/>
            <a:ext cx="70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D60093"/>
                </a:solidFill>
              </a:rPr>
              <a:t>2020</a:t>
            </a:r>
          </a:p>
        </p:txBody>
      </p:sp>
      <p:sp>
        <p:nvSpPr>
          <p:cNvPr id="5260" name="TextBox 206"/>
          <p:cNvSpPr txBox="1">
            <a:spLocks noChangeArrowheads="1"/>
          </p:cNvSpPr>
          <p:nvPr/>
        </p:nvSpPr>
        <p:spPr bwMode="auto">
          <a:xfrm>
            <a:off x="4741863" y="121443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D60093"/>
                </a:solidFill>
              </a:rPr>
              <a:t>2030</a:t>
            </a:r>
          </a:p>
        </p:txBody>
      </p:sp>
      <p:sp>
        <p:nvSpPr>
          <p:cNvPr id="5261" name="TextBox 207"/>
          <p:cNvSpPr txBox="1">
            <a:spLocks noChangeArrowheads="1"/>
          </p:cNvSpPr>
          <p:nvPr/>
        </p:nvSpPr>
        <p:spPr bwMode="auto">
          <a:xfrm>
            <a:off x="6605588" y="121443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D60093"/>
                </a:solidFill>
              </a:rPr>
              <a:t>2037</a:t>
            </a:r>
          </a:p>
        </p:txBody>
      </p:sp>
      <p:pic>
        <p:nvPicPr>
          <p:cNvPr id="5262" name="Picture 7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3233738"/>
            <a:ext cx="22002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6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4878388"/>
            <a:ext cx="197802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64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4402138"/>
            <a:ext cx="21780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5" name="Rectangle 1"/>
          <p:cNvSpPr>
            <a:spLocks noChangeArrowheads="1"/>
          </p:cNvSpPr>
          <p:nvPr/>
        </p:nvSpPr>
        <p:spPr bwMode="auto">
          <a:xfrm>
            <a:off x="133350" y="904875"/>
            <a:ext cx="9059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1600" b="0">
                <a:solidFill>
                  <a:schemeClr val="tx1"/>
                </a:solidFill>
                <a:latin typeface="Calibri" pitchFamily="34" charset="0"/>
              </a:rPr>
              <a:t>The target to generate a few hundred MWe before 2050 is expected to drive much of the design and R&amp;D.</a:t>
            </a:r>
          </a:p>
        </p:txBody>
      </p:sp>
      <p:sp>
        <p:nvSpPr>
          <p:cNvPr id="2" name="Down Arrow 1"/>
          <p:cNvSpPr/>
          <p:nvPr/>
        </p:nvSpPr>
        <p:spPr bwMode="auto">
          <a:xfrm flipV="1">
            <a:off x="395288" y="1989138"/>
            <a:ext cx="255587" cy="38735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GB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913" y="2781300"/>
            <a:ext cx="6335712" cy="5492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Part 2: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Physics &amp; Technology Challenges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ChangeArrowheads="1"/>
          </p:cNvSpPr>
          <p:nvPr/>
        </p:nvSpPr>
        <p:spPr bwMode="auto">
          <a:xfrm>
            <a:off x="209550" y="1125538"/>
            <a:ext cx="892968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endParaRPr lang="en-GB" altLang="en-US" sz="24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3175" y="839788"/>
            <a:ext cx="5692775" cy="2736850"/>
          </a:xfrm>
        </p:spPr>
        <p:txBody>
          <a:bodyPr/>
          <a:lstStyle/>
          <a:p>
            <a:r>
              <a:rPr lang="en-GB" altLang="en-US" sz="2000" dirty="0" smtClean="0">
                <a:solidFill>
                  <a:schemeClr val="tx1"/>
                </a:solidFill>
                <a:latin typeface="Calibri" pitchFamily="34" charset="0"/>
              </a:rPr>
              <a:t>A reliable Divertor solution is one of the main challenges for DEMO</a:t>
            </a:r>
          </a:p>
          <a:p>
            <a:r>
              <a:rPr lang="en-GB" altLang="en-US" sz="2000" dirty="0" smtClean="0">
                <a:solidFill>
                  <a:schemeClr val="tx1"/>
                </a:solidFill>
                <a:latin typeface="Calibri" pitchFamily="34" charset="0"/>
              </a:rPr>
              <a:t>A risk exists that the baseline ITER design cannot be extrapolated to DEMO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1800" b="1" dirty="0" smtClean="0">
                <a:solidFill>
                  <a:srgbClr val="FF0000"/>
                </a:solidFill>
                <a:latin typeface="Calibri" pitchFamily="34" charset="0"/>
              </a:rPr>
              <a:t>R</a:t>
            </a:r>
            <a:r>
              <a:rPr lang="en-US" altLang="en-US" sz="1800" b="1" baseline="-25000" dirty="0" smtClean="0">
                <a:solidFill>
                  <a:srgbClr val="FF0000"/>
                </a:solidFill>
                <a:latin typeface="Calibri" pitchFamily="34" charset="0"/>
              </a:rPr>
              <a:t>DEMO</a:t>
            </a:r>
            <a:r>
              <a:rPr lang="en-US" altLang="en-US" sz="1800" b="1" dirty="0" smtClean="0">
                <a:solidFill>
                  <a:srgbClr val="FF0000"/>
                </a:solidFill>
                <a:latin typeface="Calibri" pitchFamily="34" charset="0"/>
              </a:rPr>
              <a:t>/R</a:t>
            </a:r>
            <a:r>
              <a:rPr lang="en-US" altLang="en-US" sz="1800" b="1" baseline="-25000" dirty="0" smtClean="0">
                <a:solidFill>
                  <a:srgbClr val="FF0000"/>
                </a:solidFill>
                <a:latin typeface="Calibri" pitchFamily="34" charset="0"/>
              </a:rPr>
              <a:t>ITER</a:t>
            </a:r>
            <a:r>
              <a:rPr lang="en-US" altLang="en-US" sz="1800" b="1" dirty="0" smtClean="0">
                <a:solidFill>
                  <a:srgbClr val="FF0000"/>
                </a:solidFill>
                <a:latin typeface="Calibri" pitchFamily="34" charset="0"/>
              </a:rPr>
              <a:t> ~ 1.4 but P</a:t>
            </a:r>
            <a:r>
              <a:rPr lang="en-US" altLang="en-US" sz="1800" b="1" baseline="-25000" dirty="0" smtClean="0">
                <a:solidFill>
                  <a:srgbClr val="FF0000"/>
                </a:solidFill>
                <a:latin typeface="Calibri" pitchFamily="34" charset="0"/>
              </a:rPr>
              <a:t>DEMO</a:t>
            </a:r>
            <a:r>
              <a:rPr lang="en-US" altLang="en-US" sz="1800" b="1" dirty="0" smtClean="0">
                <a:solidFill>
                  <a:srgbClr val="FF0000"/>
                </a:solidFill>
                <a:latin typeface="Calibri" pitchFamily="34" charset="0"/>
              </a:rPr>
              <a:t>/P</a:t>
            </a:r>
            <a:r>
              <a:rPr lang="en-US" altLang="en-US" sz="1800" b="1" baseline="-25000" dirty="0" smtClean="0">
                <a:solidFill>
                  <a:srgbClr val="FF0000"/>
                </a:solidFill>
                <a:latin typeface="Calibri" pitchFamily="34" charset="0"/>
              </a:rPr>
              <a:t>ITER</a:t>
            </a:r>
            <a:r>
              <a:rPr lang="en-US" altLang="en-US" sz="1800" b="1" dirty="0" smtClean="0">
                <a:solidFill>
                  <a:srgbClr val="FF0000"/>
                </a:solidFill>
                <a:latin typeface="Calibri" pitchFamily="34" charset="0"/>
              </a:rPr>
              <a:t> ~ </a:t>
            </a:r>
            <a:r>
              <a:rPr lang="en-GB" altLang="en-US" sz="18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en-GB" alt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GB" altLang="en-US" sz="2000" dirty="0" smtClean="0">
                <a:solidFill>
                  <a:schemeClr val="tx1"/>
                </a:solidFill>
                <a:latin typeface="Calibri" pitchFamily="34" charset="0"/>
              </a:rPr>
              <a:t>Scrape-off layer thickness (</a:t>
            </a:r>
            <a:r>
              <a:rPr lang="en-GB" altLang="en-US" sz="2000" dirty="0" err="1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GB" altLang="en-US" sz="2000" baseline="-25000" dirty="0" err="1" smtClean="0">
                <a:solidFill>
                  <a:srgbClr val="000000"/>
                </a:solidFill>
                <a:latin typeface="Calibri" pitchFamily="34" charset="0"/>
              </a:rPr>
              <a:t>q</a:t>
            </a:r>
            <a:r>
              <a:rPr lang="en-GB" altLang="en-US" sz="2000" dirty="0" smtClean="0">
                <a:solidFill>
                  <a:schemeClr val="tx1"/>
                </a:solidFill>
                <a:latin typeface="Calibri" pitchFamily="34" charset="0"/>
              </a:rPr>
              <a:t>) does not scale with major radius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en-US" sz="1600" b="1" dirty="0" err="1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GB" altLang="en-US" sz="1600" b="1" baseline="-25000" dirty="0" err="1" smtClean="0">
                <a:solidFill>
                  <a:srgbClr val="000000"/>
                </a:solidFill>
                <a:latin typeface="Calibri" pitchFamily="34" charset="0"/>
              </a:rPr>
              <a:t>q</a:t>
            </a:r>
            <a:r>
              <a:rPr lang="en-GB" altLang="en-US" sz="16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altLang="en-US" sz="1600" b="1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~ </a:t>
            </a:r>
            <a:r>
              <a:rPr lang="en-GB" altLang="en-US" sz="1600" b="1" dirty="0" smtClean="0">
                <a:solidFill>
                  <a:srgbClr val="0000FF"/>
                </a:solidFill>
                <a:latin typeface="Calibri" pitchFamily="34" charset="0"/>
              </a:rPr>
              <a:t>1mm </a:t>
            </a:r>
            <a:r>
              <a:rPr lang="en-GB" altLang="en-US" sz="1600" b="1" dirty="0" smtClean="0">
                <a:solidFill>
                  <a:schemeClr val="tx1"/>
                </a:solidFill>
                <a:latin typeface="Calibri" pitchFamily="34" charset="0"/>
              </a:rPr>
              <a:t>at outer </a:t>
            </a:r>
            <a:r>
              <a:rPr lang="en-GB" altLang="en-US" sz="1600" b="1" dirty="0" err="1" smtClean="0">
                <a:solidFill>
                  <a:schemeClr val="tx1"/>
                </a:solidFill>
                <a:latin typeface="Calibri" pitchFamily="34" charset="0"/>
              </a:rPr>
              <a:t>midplane</a:t>
            </a:r>
            <a:r>
              <a:rPr lang="en-GB" altLang="en-US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n-US" sz="1600" b="1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GB" altLang="en-US" sz="1600" b="1" dirty="0" smtClean="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2cm </a:t>
            </a:r>
            <a:r>
              <a:rPr lang="en-GB" altLang="en-US" sz="1600" b="1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at the divertor</a:t>
            </a:r>
          </a:p>
          <a:p>
            <a:r>
              <a:rPr lang="en-GB" altLang="en-US" sz="2000" dirty="0" smtClean="0">
                <a:solidFill>
                  <a:schemeClr val="tx1"/>
                </a:solidFill>
                <a:latin typeface="Calibri" pitchFamily="34" charset="0"/>
              </a:rPr>
              <a:t>Peak power flux density (without radiation)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en-US" sz="1600" dirty="0" smtClean="0">
                <a:solidFill>
                  <a:srgbClr val="0000FF"/>
                </a:solidFill>
                <a:ea typeface="ＭＳ Ｐゴシック" pitchFamily="34" charset="-128"/>
              </a:rPr>
              <a:t>q</a:t>
            </a:r>
            <a:r>
              <a:rPr lang="en-GB" altLang="en-US" sz="1600" baseline="-25000" dirty="0" smtClean="0">
                <a:solidFill>
                  <a:srgbClr val="0000FF"/>
                </a:solidFill>
                <a:ea typeface="ＭＳ Ｐゴシック" pitchFamily="34" charset="-128"/>
              </a:rPr>
              <a:t>max,DEMO1 </a:t>
            </a:r>
            <a:r>
              <a:rPr lang="en-GB" altLang="en-US" sz="1600" dirty="0" smtClean="0">
                <a:solidFill>
                  <a:srgbClr val="0000FF"/>
                </a:solidFill>
                <a:ea typeface="ＭＳ Ｐゴシック" pitchFamily="34" charset="-128"/>
              </a:rPr>
              <a:t>= 200MW/m</a:t>
            </a:r>
            <a:r>
              <a:rPr lang="en-GB" altLang="en-US" sz="16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2 </a:t>
            </a:r>
            <a:r>
              <a:rPr lang="en-GB" altLang="en-US" sz="1600" dirty="0" smtClean="0">
                <a:solidFill>
                  <a:srgbClr val="0000FF"/>
                </a:solidFill>
                <a:ea typeface="ＭＳ Ｐゴシック" pitchFamily="34" charset="-128"/>
              </a:rPr>
              <a:t>!!</a:t>
            </a:r>
          </a:p>
          <a:p>
            <a:r>
              <a:rPr lang="en-GB" altLang="en-US" sz="2000" dirty="0" smtClean="0">
                <a:solidFill>
                  <a:schemeClr val="tx1"/>
                </a:solidFill>
                <a:latin typeface="Calibri" pitchFamily="34" charset="0"/>
              </a:rPr>
              <a:t>Therefore, high core radiation levels are needed</a:t>
            </a:r>
            <a:endParaRPr lang="en-GB" altLang="en-US" sz="2000" dirty="0" smtClean="0">
              <a:ea typeface="ＭＳ Ｐゴシック" pitchFamily="34" charset="-128"/>
            </a:endParaRPr>
          </a:p>
          <a:p>
            <a:pPr marL="800100" lvl="2" indent="-400050">
              <a:buFont typeface="Wingdings" pitchFamily="2" charset="2"/>
              <a:buChar char="Ø"/>
            </a:pPr>
            <a:r>
              <a:rPr lang="en-GB" altLang="en-US" sz="1600" dirty="0" smtClean="0">
                <a:solidFill>
                  <a:srgbClr val="000099"/>
                </a:solidFill>
                <a:ea typeface="ＭＳ Ｐゴシック" pitchFamily="34" charset="-128"/>
              </a:rPr>
              <a:t>At </a:t>
            </a:r>
            <a:r>
              <a:rPr lang="en-GB" altLang="en-US" sz="1600" dirty="0" err="1" smtClean="0">
                <a:solidFill>
                  <a:srgbClr val="000099"/>
                </a:solidFill>
                <a:ea typeface="ＭＳ Ｐゴシック" pitchFamily="34" charset="-128"/>
              </a:rPr>
              <a:t>P</a:t>
            </a:r>
            <a:r>
              <a:rPr lang="en-GB" altLang="en-US" sz="1600" baseline="-25000" dirty="0" err="1" smtClean="0">
                <a:solidFill>
                  <a:srgbClr val="000099"/>
                </a:solidFill>
                <a:ea typeface="ＭＳ Ｐゴシック" pitchFamily="34" charset="-128"/>
              </a:rPr>
              <a:t>rad,tot</a:t>
            </a:r>
            <a:r>
              <a:rPr lang="en-GB" altLang="en-US" sz="1600" dirty="0" smtClean="0">
                <a:solidFill>
                  <a:srgbClr val="000099"/>
                </a:solidFill>
                <a:ea typeface="ＭＳ Ｐゴシック" pitchFamily="34" charset="-128"/>
              </a:rPr>
              <a:t>/</a:t>
            </a:r>
            <a:r>
              <a:rPr lang="en-GB" altLang="en-US" sz="1600" dirty="0" err="1" smtClean="0">
                <a:solidFill>
                  <a:srgbClr val="000099"/>
                </a:solidFill>
                <a:ea typeface="ＭＳ Ｐゴシック" pitchFamily="34" charset="-128"/>
              </a:rPr>
              <a:t>P</a:t>
            </a:r>
            <a:r>
              <a:rPr lang="en-GB" altLang="en-US" sz="1600" baseline="-25000" dirty="0" err="1" smtClean="0">
                <a:solidFill>
                  <a:srgbClr val="000099"/>
                </a:solidFill>
                <a:ea typeface="ＭＳ Ｐゴシック" pitchFamily="34" charset="-128"/>
              </a:rPr>
              <a:t>loss</a:t>
            </a:r>
            <a:r>
              <a:rPr lang="en-GB" altLang="en-US" sz="1600" dirty="0" smtClean="0">
                <a:solidFill>
                  <a:srgbClr val="000099"/>
                </a:solidFill>
                <a:ea typeface="ＭＳ Ｐゴシック" pitchFamily="34" charset="-128"/>
              </a:rPr>
              <a:t>=90%, q</a:t>
            </a:r>
            <a:r>
              <a:rPr lang="en-GB" altLang="en-US" sz="1600" baseline="-25000" dirty="0" smtClean="0">
                <a:solidFill>
                  <a:srgbClr val="000099"/>
                </a:solidFill>
                <a:ea typeface="ＭＳ Ｐゴシック" pitchFamily="34" charset="-128"/>
              </a:rPr>
              <a:t>max,DEMO1 </a:t>
            </a:r>
            <a:r>
              <a:rPr lang="en-GB" altLang="en-US" sz="1600" dirty="0" smtClean="0">
                <a:solidFill>
                  <a:srgbClr val="000099"/>
                </a:solidFill>
                <a:ea typeface="ＭＳ Ｐゴシック" pitchFamily="34" charset="-128"/>
              </a:rPr>
              <a:t>&lt; 20MW/m</a:t>
            </a:r>
            <a:r>
              <a:rPr lang="en-GB" altLang="en-US" sz="1600" baseline="30000" dirty="0" smtClean="0">
                <a:solidFill>
                  <a:srgbClr val="000099"/>
                </a:solidFill>
                <a:ea typeface="ＭＳ Ｐゴシック" pitchFamily="34" charset="-128"/>
              </a:rPr>
              <a:t>2 </a:t>
            </a:r>
          </a:p>
          <a:p>
            <a:endParaRPr lang="en-GB" alt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0" y="4868863"/>
            <a:ext cx="57562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b="0" kern="0" dirty="0" smtClean="0">
                <a:solidFill>
                  <a:schemeClr val="tx1"/>
                </a:solidFill>
                <a:latin typeface="Calibri" pitchFamily="34" charset="0"/>
              </a:rPr>
              <a:t>But…..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Calibri" pitchFamily="34" charset="0"/>
              </a:rPr>
              <a:t>Achieving sufficient radiation at reasonable dilution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1800" b="0" kern="0" dirty="0" smtClean="0">
                <a:solidFill>
                  <a:schemeClr val="tx1"/>
                </a:solidFill>
                <a:latin typeface="Calibri" pitchFamily="34" charset="0"/>
              </a:rPr>
              <a:t>Thermal stability </a:t>
            </a:r>
            <a:endParaRPr lang="en-GB" sz="1800" b="0" kern="0" baseline="30000" dirty="0" smtClean="0">
              <a:solidFill>
                <a:schemeClr val="tx1"/>
              </a:solidFill>
              <a:latin typeface="Calibri" pitchFamily="34" charset="0"/>
              <a:sym typeface="Wingdings"/>
            </a:endParaRPr>
          </a:p>
          <a:p>
            <a:pPr>
              <a:defRPr/>
            </a:pPr>
            <a:endParaRPr lang="en-GB" sz="2000" b="0" kern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4456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m 61"/>
          <p:cNvGraphicFramePr>
            <a:graphicFrameLocks/>
          </p:cNvGraphicFramePr>
          <p:nvPr/>
        </p:nvGraphicFramePr>
        <p:xfrm>
          <a:off x="5220072" y="3437797"/>
          <a:ext cx="4104456" cy="309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5" name="Oval 2"/>
          <p:cNvSpPr>
            <a:spLocks noChangeArrowheads="1"/>
          </p:cNvSpPr>
          <p:nvPr/>
        </p:nvSpPr>
        <p:spPr bwMode="auto">
          <a:xfrm>
            <a:off x="7740650" y="5121275"/>
            <a:ext cx="1152525" cy="36036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115888"/>
            <a:ext cx="5908675" cy="441325"/>
          </a:xfrm>
        </p:spPr>
        <p:txBody>
          <a:bodyPr/>
          <a:lstStyle/>
          <a:p>
            <a:pPr algn="r">
              <a:defRPr/>
            </a:pPr>
            <a:r>
              <a:rPr lang="en-GB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Divertor</a:t>
            </a:r>
            <a:r>
              <a:rPr lang="en-GB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Power Exhaust in DEMO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65088" y="5949950"/>
            <a:ext cx="7386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00FF"/>
              </a:buClr>
            </a:pPr>
            <a:r>
              <a:rPr lang="en-GB" altLang="en-US" sz="1600">
                <a:solidFill>
                  <a:srgbClr val="FF0000"/>
                </a:solidFill>
              </a:rPr>
              <a:t>Establish operational experience at high core radiation levels </a:t>
            </a:r>
            <a:br>
              <a:rPr lang="en-GB" altLang="en-US" sz="1600">
                <a:solidFill>
                  <a:srgbClr val="FF0000"/>
                </a:solidFill>
              </a:rPr>
            </a:br>
            <a:r>
              <a:rPr lang="en-GB" altLang="en-US" sz="1600">
                <a:solidFill>
                  <a:srgbClr val="FF0000"/>
                </a:solidFill>
              </a:rPr>
              <a:t>compatible with divertor protection and fusion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0238" y="2133600"/>
          <a:ext cx="7551737" cy="4267200"/>
        </p:xfrm>
        <a:graphic>
          <a:graphicData uri="http://schemas.openxmlformats.org/drawingml/2006/table">
            <a:tbl>
              <a:tblPr/>
              <a:tblGrid>
                <a:gridCol w="4094162"/>
                <a:gridCol w="865188"/>
                <a:gridCol w="863600"/>
                <a:gridCol w="863600"/>
                <a:gridCol w="865187"/>
              </a:tblGrid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Concerns 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HCPB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HCLL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WCLL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DCLL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BB8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Tested in ITER TBM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Segoe UI Symbol" pitchFamily="34" charset="0"/>
                          <a:cs typeface="Arial" charset="0"/>
                        </a:rPr>
                        <a:t>☺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Suitability for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Eurofer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FW heat flux capability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Safety issues of coolant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Technology readiness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BoP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Segoe UI Symbol" pitchFamily="34" charset="0"/>
                          <a:cs typeface="Arial" charset="0"/>
                        </a:rPr>
                        <a:t>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Potential for high coolant outlet 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Coolant pumping power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Shielding efficiency/ n-streaming void space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Activation products in coolant (water)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Breeding efficiency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Tritium extraction from breeder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Tritium extraction from coolant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Tritium permeation through heat exchanger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828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447925"/>
            <a:ext cx="277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8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2447925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8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2447925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8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2457450"/>
            <a:ext cx="2714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751138"/>
            <a:ext cx="2778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2751138"/>
            <a:ext cx="2778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2763838"/>
            <a:ext cx="276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059113"/>
            <a:ext cx="2714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062288"/>
            <a:ext cx="2714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3027363"/>
            <a:ext cx="2714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3332163"/>
            <a:ext cx="277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324225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632200"/>
            <a:ext cx="277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614738"/>
            <a:ext cx="2714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614738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3625850"/>
            <a:ext cx="273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3295650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3998913"/>
            <a:ext cx="277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989388"/>
            <a:ext cx="2778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003675"/>
            <a:ext cx="277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946525"/>
            <a:ext cx="2714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294188"/>
            <a:ext cx="277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4294188"/>
            <a:ext cx="2730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0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294188"/>
            <a:ext cx="2730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4303713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578350"/>
            <a:ext cx="2714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578350"/>
            <a:ext cx="2714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1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568825"/>
            <a:ext cx="277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1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584700"/>
            <a:ext cx="277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833938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1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846638"/>
            <a:ext cx="276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1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4846638"/>
            <a:ext cx="2778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1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862513"/>
            <a:ext cx="277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19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056188" y="5148263"/>
            <a:ext cx="2762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6750050" y="5156200"/>
            <a:ext cx="273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7578725" y="5165725"/>
            <a:ext cx="2714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059363" y="5756275"/>
            <a:ext cx="273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889625" y="5735638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059363" y="6051550"/>
            <a:ext cx="273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891213" y="6030913"/>
            <a:ext cx="2730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7578725" y="6034088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7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6746875" y="6038850"/>
            <a:ext cx="2778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891213" y="5165725"/>
            <a:ext cx="273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2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3311525"/>
            <a:ext cx="277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30" name="Text Box 4"/>
          <p:cNvSpPr txBox="1">
            <a:spLocks noChangeArrowheads="1"/>
          </p:cNvSpPr>
          <p:nvPr/>
        </p:nvSpPr>
        <p:spPr bwMode="auto">
          <a:xfrm>
            <a:off x="266700" y="873125"/>
            <a:ext cx="8712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</a:pPr>
            <a:r>
              <a:rPr lang="en-GB" altLang="en-US" sz="1800" b="0" dirty="0">
                <a:solidFill>
                  <a:schemeClr val="tx2"/>
                </a:solidFill>
                <a:latin typeface="Calibri" pitchFamily="34" charset="0"/>
              </a:rPr>
              <a:t>Tritium Breeding Blankets - the most important &amp; novel parts of DEMO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</a:pPr>
            <a:r>
              <a:rPr lang="en-GB" altLang="en-US" sz="1800" b="0" dirty="0">
                <a:solidFill>
                  <a:schemeClr val="tx2"/>
                </a:solidFill>
                <a:latin typeface="Calibri" pitchFamily="34" charset="0"/>
              </a:rPr>
              <a:t>Large knowledge gaps will exist even with a successful ITER TBM programme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</a:pPr>
            <a:r>
              <a:rPr lang="en-GB" altLang="en-US" sz="1800" b="0" dirty="0">
                <a:solidFill>
                  <a:schemeClr val="tx2"/>
                </a:solidFill>
                <a:latin typeface="Calibri" pitchFamily="34" charset="0"/>
              </a:rPr>
              <a:t>Feasibility concerns and Performance uncertainties </a:t>
            </a:r>
            <a:r>
              <a:rPr lang="en-GB" altLang="en-US" sz="1800" b="0" dirty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Selection now is premature</a:t>
            </a:r>
            <a:endParaRPr lang="en-GB" altLang="en-US" sz="1800" b="0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None/>
            </a:pPr>
            <a:endParaRPr lang="en-GB" altLang="en-US" sz="1800" b="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2700338" y="71438"/>
            <a:ext cx="6408737" cy="620712"/>
          </a:xfrm>
        </p:spPr>
        <p:txBody>
          <a:bodyPr/>
          <a:lstStyle/>
          <a:p>
            <a:pPr algn="r">
              <a:defRPr/>
            </a:pPr>
            <a:r>
              <a:rPr lang="en-GB" sz="2800" dirty="0" smtClean="0">
                <a:solidFill>
                  <a:srgbClr val="0070C0"/>
                </a:solidFill>
                <a:latin typeface="Calibri" pitchFamily="34" charset="0"/>
              </a:rPr>
              <a:t>  Tritium Breeding Blankets</a:t>
            </a:r>
            <a:endParaRPr lang="en-GB" sz="28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332" name="Picture 16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714625"/>
            <a:ext cx="325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33" name="Picture 16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5438775"/>
            <a:ext cx="325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34" name="Picture 16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438775"/>
            <a:ext cx="325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35" name="Picture 16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457825"/>
            <a:ext cx="325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36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5056188" y="5486400"/>
            <a:ext cx="2762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3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331">
            <a:off x="7578725" y="5780088"/>
            <a:ext cx="27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38" name="Picture 16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3000375"/>
            <a:ext cx="325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39" name="Picture 16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5745163"/>
            <a:ext cx="325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63785" y="6453336"/>
            <a:ext cx="1887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/>
                <a:latin typeface="Calibri" pitchFamily="34" charset="0"/>
              </a:rPr>
              <a:t>Nobody’s Perfect !!!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838" y="4221163"/>
            <a:ext cx="882015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447675">
              <a:spcBef>
                <a:spcPts val="600"/>
              </a:spcBef>
              <a:defRPr/>
            </a:pPr>
            <a:r>
              <a:rPr lang="en-GB" kern="0" dirty="0">
                <a:solidFill>
                  <a:schemeClr val="tx1"/>
                </a:solidFill>
                <a:latin typeface="Century Gothic" pitchFamily="34" charset="0"/>
              </a:rPr>
              <a:t>Needs a risk mitigation programme on blanket advanced steels. </a:t>
            </a:r>
          </a:p>
          <a:p>
            <a:pPr marL="447675" lvl="1" indent="-447675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800" b="0" dirty="0" smtClean="0">
                <a:solidFill>
                  <a:schemeClr val="tx1"/>
                </a:solidFill>
                <a:latin typeface="Calibri" pitchFamily="34" charset="0"/>
              </a:rPr>
              <a:t>EUROFER </a:t>
            </a:r>
            <a:r>
              <a:rPr lang="en-US" sz="1800" b="0" dirty="0">
                <a:solidFill>
                  <a:schemeClr val="tx1"/>
                </a:solidFill>
                <a:latin typeface="Calibri" pitchFamily="34" charset="0"/>
              </a:rPr>
              <a:t>development to lower </a:t>
            </a:r>
            <a:r>
              <a:rPr lang="en-US" sz="1800" b="0" dirty="0" smtClean="0">
                <a:solidFill>
                  <a:schemeClr val="tx1"/>
                </a:solidFill>
                <a:latin typeface="Calibri" pitchFamily="34" charset="0"/>
              </a:rPr>
              <a:t>temperatures</a:t>
            </a:r>
            <a:endParaRPr lang="en-US" sz="1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47675" lvl="1" indent="-447675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800" b="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Evidence </a:t>
            </a:r>
            <a:r>
              <a:rPr lang="en-US" sz="1800" b="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of </a:t>
            </a:r>
            <a:r>
              <a:rPr lang="en-US" sz="1800" b="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some </a:t>
            </a:r>
            <a:r>
              <a:rPr lang="en-US" sz="18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EUROFER </a:t>
            </a:r>
            <a:r>
              <a:rPr lang="en-US" sz="1800" b="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steels </a:t>
            </a:r>
            <a:r>
              <a:rPr lang="en-US" sz="18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with superior low temp performance + new JA F82H mod3 data (</a:t>
            </a:r>
            <a:r>
              <a:rPr lang="en-US" sz="1800" b="0" dirty="0" err="1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Shiba</a:t>
            </a:r>
            <a:r>
              <a:rPr lang="en-US" sz="18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, Tanigawa et al)</a:t>
            </a:r>
          </a:p>
          <a:p>
            <a:pPr marL="447675" lvl="1" indent="-447675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1800" b="0" kern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High temperature FM steels from the non-Fusion programme</a:t>
            </a:r>
          </a:p>
          <a:p>
            <a:pPr marL="447675" lvl="1" indent="-447675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1800" b="0" kern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Oxide Dispersion Strengthened (ODS) RAFM or </a:t>
            </a:r>
            <a:r>
              <a:rPr lang="en-GB" sz="1800" b="0" kern="0" dirty="0" err="1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Ferritic</a:t>
            </a:r>
            <a:r>
              <a:rPr lang="en-GB" sz="1800" b="0" kern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Steels (Fusion programme)</a:t>
            </a:r>
          </a:p>
          <a:p>
            <a:pPr marL="952500" lvl="1" indent="-495300">
              <a:spcBef>
                <a:spcPts val="600"/>
              </a:spcBef>
              <a:buFont typeface="Symbol" pitchFamily="18" charset="2"/>
              <a:buChar char="–"/>
              <a:defRPr/>
            </a:pPr>
            <a:r>
              <a:rPr lang="en-GB" sz="1400" kern="0" dirty="0">
                <a:solidFill>
                  <a:srgbClr val="FF0000"/>
                </a:solidFill>
                <a:latin typeface="Century Gothic" pitchFamily="34" charset="0"/>
                <a:sym typeface="Wingdings" pitchFamily="2" charset="2"/>
              </a:rPr>
              <a:t>Note: each ‘back-up’ already on its 10-15 years of development</a:t>
            </a:r>
          </a:p>
        </p:txBody>
      </p: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223838" y="781050"/>
            <a:ext cx="88360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42875" indent="-142875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800" b="0" dirty="0">
                <a:solidFill>
                  <a:schemeClr val="tx1"/>
                </a:solidFill>
                <a:latin typeface="Calibri" pitchFamily="34" charset="0"/>
              </a:rPr>
              <a:t>Materials R&amp;D affect many DEMO systems and components</a:t>
            </a:r>
          </a:p>
          <a:p>
            <a:pPr marL="142875" indent="-142875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0" kern="0" dirty="0">
                <a:solidFill>
                  <a:schemeClr val="tx1"/>
                </a:solidFill>
                <a:latin typeface="Calibri" pitchFamily="34" charset="0"/>
              </a:rPr>
              <a:t>EUROFER (8-9%Cr </a:t>
            </a: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</a:rPr>
              <a:t>RAFM) </a:t>
            </a:r>
            <a:r>
              <a:rPr lang="en-US" sz="1800" b="0" kern="0" dirty="0">
                <a:solidFill>
                  <a:schemeClr val="tx1"/>
                </a:solidFill>
                <a:latin typeface="Calibri" pitchFamily="34" charset="0"/>
              </a:rPr>
              <a:t>– </a:t>
            </a: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</a:rPr>
              <a:t>Baseline </a:t>
            </a:r>
            <a:r>
              <a:rPr lang="en-US" sz="1800" b="0" kern="0" dirty="0">
                <a:solidFill>
                  <a:schemeClr val="tx1"/>
                </a:solidFill>
                <a:latin typeface="Calibri" pitchFamily="34" charset="0"/>
              </a:rPr>
              <a:t>structural </a:t>
            </a:r>
            <a:r>
              <a:rPr lang="en-US" sz="1800" b="0" kern="0" dirty="0" smtClean="0">
                <a:solidFill>
                  <a:schemeClr val="tx1"/>
                </a:solidFill>
                <a:latin typeface="Calibri" pitchFamily="34" charset="0"/>
              </a:rPr>
              <a:t>steel from DEMO In-vessel components </a:t>
            </a:r>
            <a:endParaRPr lang="en-US" sz="1800" b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142875" indent="-142875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  <a:latin typeface="Calibri" pitchFamily="34" charset="0"/>
              </a:rPr>
              <a:t>Use of EUROFER poses </a:t>
            </a:r>
            <a:r>
              <a:rPr lang="en-US" sz="1800" b="0" dirty="0" smtClean="0">
                <a:solidFill>
                  <a:schemeClr val="tx1"/>
                </a:solidFill>
                <a:latin typeface="Calibri" pitchFamily="34" charset="0"/>
              </a:rPr>
              <a:t>some risks </a:t>
            </a:r>
            <a:r>
              <a:rPr lang="en-US" sz="1800" b="0" dirty="0">
                <a:solidFill>
                  <a:schemeClr val="tx1"/>
                </a:solidFill>
                <a:latin typeface="Calibri" pitchFamily="34" charset="0"/>
              </a:rPr>
              <a:t>for the DEMO </a:t>
            </a:r>
            <a:r>
              <a:rPr lang="en-US" sz="1800" b="0" dirty="0" smtClean="0">
                <a:solidFill>
                  <a:schemeClr val="tx1"/>
                </a:solidFill>
                <a:latin typeface="Calibri" pitchFamily="34" charset="0"/>
              </a:rPr>
              <a:t>mission:</a:t>
            </a:r>
            <a:endParaRPr lang="en-US" sz="1800" b="0" dirty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>
              <a:spcAft>
                <a:spcPts val="300"/>
              </a:spcAft>
              <a:buFont typeface="Calibri" pitchFamily="34" charset="0"/>
              <a:buChar char="-"/>
              <a:defRPr/>
            </a:pP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Low temperature radiation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</a:rPr>
              <a:t>embrittlement</a:t>
            </a:r>
            <a:endParaRPr lang="en-US" sz="1800" dirty="0">
              <a:solidFill>
                <a:srgbClr val="0070C0"/>
              </a:solidFill>
              <a:latin typeface="Calibri" pitchFamily="34" charset="0"/>
            </a:endParaRPr>
          </a:p>
          <a:p>
            <a:pPr marL="742950" lvl="1" indent="-285750">
              <a:spcAft>
                <a:spcPts val="300"/>
              </a:spcAft>
              <a:buFont typeface="Calibri" pitchFamily="34" charset="0"/>
              <a:buChar char="-"/>
              <a:defRPr/>
            </a:pP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Unknown effect of He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</a:rPr>
              <a:t>embrittlement</a:t>
            </a:r>
            <a:endParaRPr lang="en-US" sz="1800" dirty="0">
              <a:solidFill>
                <a:srgbClr val="0070C0"/>
              </a:solidFill>
              <a:latin typeface="Calibri" pitchFamily="34" charset="0"/>
            </a:endParaRPr>
          </a:p>
          <a:p>
            <a:pPr marL="742950" lvl="1" indent="-285750">
              <a:spcAft>
                <a:spcPts val="300"/>
              </a:spcAft>
              <a:buFont typeface="Calibri" pitchFamily="34" charset="0"/>
              <a:buChar char="-"/>
              <a:defRPr/>
            </a:pP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Decline in strength above 550°C  </a:t>
            </a:r>
          </a:p>
          <a:p>
            <a:pPr marL="742950" lvl="1" indent="-285750">
              <a:spcAft>
                <a:spcPts val="300"/>
              </a:spcAft>
              <a:buFont typeface="Calibri" pitchFamily="34" charset="0"/>
              <a:buChar char="-"/>
              <a:defRPr/>
            </a:pP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Creep-rupture limits operation to &lt;550°C for &gt;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12x10</a:t>
            </a:r>
            <a:r>
              <a:rPr lang="en-US" sz="1800" baseline="30000" dirty="0" smtClean="0">
                <a:solidFill>
                  <a:srgbClr val="0070C0"/>
                </a:solidFill>
                <a:latin typeface="Calibri" pitchFamily="34" charset="0"/>
              </a:rPr>
              <a:t>3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</a:rPr>
              <a:t>hrs</a:t>
            </a:r>
            <a:endParaRPr lang="en-US" sz="1800" dirty="0">
              <a:solidFill>
                <a:srgbClr val="0070C0"/>
              </a:solidFill>
              <a:latin typeface="Calibri" pitchFamily="34" charset="0"/>
            </a:endParaRPr>
          </a:p>
          <a:p>
            <a:pPr marL="742950" lvl="1" indent="-285750">
              <a:spcAft>
                <a:spcPts val="300"/>
              </a:spcAft>
              <a:buFont typeface="Calibri" pitchFamily="34" charset="0"/>
              <a:buChar char="-"/>
              <a:defRPr/>
            </a:pP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Lack of Design-code development  </a:t>
            </a:r>
            <a:endParaRPr lang="en-US" sz="1800" dirty="0">
              <a:solidFill>
                <a:srgbClr val="0070C0"/>
              </a:solidFill>
              <a:latin typeface="Calibri" pitchFamily="34" charset="0"/>
              <a:sym typeface="Wingdings" pitchFamily="2" charset="2"/>
            </a:endParaRPr>
          </a:p>
          <a:p>
            <a:pPr marL="742950" lvl="1" indent="-285750">
              <a:spcAft>
                <a:spcPts val="300"/>
              </a:spcAft>
              <a:buFont typeface="Calibri" pitchFamily="34" charset="0"/>
              <a:buChar char="-"/>
              <a:defRPr/>
            </a:pPr>
            <a:r>
              <a:rPr lang="en-US" sz="1800" dirty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Incompatibility with Water-cooled blanket/PWR Balance of Plant</a:t>
            </a:r>
            <a:endParaRPr lang="en-US" sz="1800" kern="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115888"/>
            <a:ext cx="5688013" cy="549275"/>
          </a:xfrm>
        </p:spPr>
        <p:txBody>
          <a:bodyPr/>
          <a:lstStyle/>
          <a:p>
            <a:pPr algn="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Materials for DEMO Components</a:t>
            </a:r>
            <a:endParaRPr lang="en-GB" sz="28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338" y="4221163"/>
            <a:ext cx="905986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/>
            </a:r>
            <a:br>
              <a:rPr lang="en-US" sz="1800" b="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</a:br>
            <a:endParaRPr lang="en-US" sz="1800" b="0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marL="285750" lvl="1" indent="-285750">
              <a:buFont typeface="Arial" pitchFamily="34" charset="0"/>
              <a:buChar char="•"/>
              <a:defRPr/>
            </a:pPr>
            <a:endParaRPr lang="en-GB" sz="1800" b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lvl="1" indent="-342900">
              <a:buFontTx/>
              <a:buChar char="•"/>
              <a:defRPr/>
            </a:pPr>
            <a:endParaRPr lang="en-GB" sz="18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2708275"/>
            <a:ext cx="7777162" cy="5492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Part 3: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DEMO Concept Design Approach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238" y="115888"/>
            <a:ext cx="6069012" cy="54927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DEMO Top Level 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Requirements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</a:br>
            <a:r>
              <a:rPr lang="en-US" sz="2000" b="0" dirty="0">
                <a:solidFill>
                  <a:srgbClr val="0070C0"/>
                </a:solidFill>
                <a:effectLst/>
                <a:latin typeface="Calibri" pitchFamily="34" charset="0"/>
              </a:rPr>
              <a:t>According to several studies undertaken in Europe</a:t>
            </a:r>
            <a:endParaRPr lang="de-DE" sz="2000" b="0" dirty="0">
              <a:effectLst/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765175"/>
            <a:ext cx="8569325" cy="4525963"/>
          </a:xfrm>
        </p:spPr>
        <p:txBody>
          <a:bodyPr>
            <a:noAutofit/>
          </a:bodyPr>
          <a:lstStyle/>
          <a:p>
            <a:pPr marL="3175" indent="-285750">
              <a:buClr>
                <a:srgbClr val="004181"/>
              </a:buClr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Net </a:t>
            </a:r>
            <a:r>
              <a:rPr lang="en-US" sz="1800" b="1" dirty="0">
                <a:solidFill>
                  <a:schemeClr val="tx1"/>
                </a:solidFill>
                <a:latin typeface="Century Gothic" pitchFamily="34" charset="0"/>
              </a:rPr>
              <a:t>electricity production</a:t>
            </a:r>
          </a:p>
          <a:p>
            <a:pPr marL="628650" lvl="1"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</a:rPr>
              <a:t>Several 100 MWs </a:t>
            </a:r>
            <a:r>
              <a:rPr lang="en-US" sz="1600" b="1" dirty="0" smtClean="0">
                <a:solidFill>
                  <a:schemeClr val="tx1"/>
                </a:solidFill>
                <a:latin typeface="Century Gothic" pitchFamily="34" charset="0"/>
              </a:rPr>
              <a:t>(500 MW)</a:t>
            </a:r>
          </a:p>
          <a:p>
            <a:pPr marL="628650" lvl="1"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</a:rPr>
              <a:t>Low </a:t>
            </a: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</a:rPr>
              <a:t>recirculating </a:t>
            </a: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</a:rPr>
              <a:t>power </a:t>
            </a: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  <a:sym typeface="Symbol" pitchFamily="18" charset="2"/>
              </a:rPr>
              <a:t> </a:t>
            </a:r>
            <a:r>
              <a:rPr lang="en-US" sz="1600" b="1" dirty="0" err="1" smtClean="0">
                <a:solidFill>
                  <a:srgbClr val="000099"/>
                </a:solidFill>
                <a:latin typeface="Century Gothic" pitchFamily="34" charset="0"/>
                <a:sym typeface="Symbol" pitchFamily="18" charset="2"/>
              </a:rPr>
              <a:t>maximise</a:t>
            </a: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  <a:sym typeface="Symbol" pitchFamily="18" charset="2"/>
              </a:rPr>
              <a:t> overall </a:t>
            </a: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  <a:sym typeface="Symbol" pitchFamily="18" charset="2"/>
              </a:rPr>
              <a:t>H&amp;</a:t>
            </a: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  <a:sym typeface="Symbol" pitchFamily="18" charset="2"/>
              </a:rPr>
              <a:t>CD </a:t>
            </a: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  <a:sym typeface="Symbol" pitchFamily="18" charset="2"/>
              </a:rPr>
              <a:t>efficiency </a:t>
            </a:r>
            <a:r>
              <a:rPr lang="en-US" sz="2000" b="1" dirty="0" err="1" smtClean="0">
                <a:solidFill>
                  <a:srgbClr val="000099"/>
                </a:solidFill>
                <a:latin typeface="Symbol" pitchFamily="18" charset="2"/>
                <a:sym typeface="Symbol" pitchFamily="18" charset="2"/>
              </a:rPr>
              <a:t>h</a:t>
            </a:r>
            <a:r>
              <a:rPr lang="en-US" sz="2000" b="1" baseline="-25000" dirty="0" err="1" smtClean="0">
                <a:solidFill>
                  <a:srgbClr val="000099"/>
                </a:solidFill>
                <a:sym typeface="Symbol" pitchFamily="18" charset="2"/>
              </a:rPr>
              <a:t>CD</a:t>
            </a:r>
            <a:r>
              <a:rPr lang="en-US" sz="2000" b="1" dirty="0" err="1" smtClean="0">
                <a:solidFill>
                  <a:srgbClr val="000099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sz="2000" b="1" baseline="-25000" dirty="0" err="1" smtClean="0">
                <a:solidFill>
                  <a:srgbClr val="000099"/>
                </a:solidFill>
                <a:sym typeface="Symbol" pitchFamily="18" charset="2"/>
              </a:rPr>
              <a:t>CD</a:t>
            </a:r>
            <a:endParaRPr lang="en-US" sz="1600" b="1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>
              <a:defRPr/>
            </a:pPr>
            <a:endParaRPr lang="en-US" sz="1050" dirty="0" smtClean="0">
              <a:latin typeface="Century Gothic" pitchFamily="34" charset="0"/>
            </a:endParaRPr>
          </a:p>
          <a:p>
            <a:pPr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Tritium self sufficiency – DEMO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makes </a:t>
            </a:r>
            <a:r>
              <a:rPr lang="en-US" sz="1800" b="1" dirty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its own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fuel</a:t>
            </a:r>
          </a:p>
          <a:p>
            <a:pPr marL="628650" lvl="1"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</a:rPr>
              <a:t>Restrictions </a:t>
            </a: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</a:rPr>
              <a:t>on port space for sensors and H&amp;CD. Local TBR ~ 1.1-1.2 </a:t>
            </a:r>
          </a:p>
          <a:p>
            <a:pPr marL="628650" lvl="1"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</a:rPr>
              <a:t>PFC </a:t>
            </a:r>
            <a:r>
              <a:rPr lang="en-US" sz="1600" b="1" dirty="0">
                <a:solidFill>
                  <a:srgbClr val="000099"/>
                </a:solidFill>
                <a:latin typeface="Century Gothic" pitchFamily="34" charset="0"/>
              </a:rPr>
              <a:t>armor must be much thinner to achieve TBR &gt; </a:t>
            </a: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</a:rPr>
              <a:t>1</a:t>
            </a:r>
          </a:p>
          <a:p>
            <a:pPr marL="628650" lvl="1"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</a:rPr>
              <a:t>Disruptions </a:t>
            </a:r>
            <a:r>
              <a:rPr lang="en-US" sz="1600" b="1" dirty="0">
                <a:solidFill>
                  <a:srgbClr val="000099"/>
                </a:solidFill>
                <a:latin typeface="Century Gothic" pitchFamily="34" charset="0"/>
              </a:rPr>
              <a:t>and ELMs must be reliably eliminated</a:t>
            </a: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</a:rPr>
              <a:t>!</a:t>
            </a:r>
          </a:p>
          <a:p>
            <a:pPr marL="628650" lvl="1">
              <a:defRPr/>
            </a:pPr>
            <a:endParaRPr lang="en-US" sz="1050" b="1" dirty="0">
              <a:latin typeface="Century Gothic" pitchFamily="34" charset="0"/>
              <a:ea typeface="ＭＳ Ｐゴシック" charset="-128"/>
            </a:endParaRPr>
          </a:p>
          <a:p>
            <a:pPr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A robust solution </a:t>
            </a:r>
            <a:r>
              <a:rPr lang="en-US" sz="1800" b="1" dirty="0">
                <a:solidFill>
                  <a:schemeClr val="tx1"/>
                </a:solidFill>
                <a:latin typeface="Century Gothic" pitchFamily="34" charset="0"/>
              </a:rPr>
              <a:t>of all physics and technical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issues</a:t>
            </a:r>
          </a:p>
          <a:p>
            <a:pPr marL="628650" lvl="1"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  <a:ea typeface="ＭＳ Ｐゴシック" charset="-128"/>
              </a:rPr>
              <a:t>Divertor exhaust loads, PFCs</a:t>
            </a:r>
          </a:p>
          <a:p>
            <a:pPr marL="628650" lvl="1"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  <a:ea typeface="ＭＳ Ｐゴシック" charset="-128"/>
              </a:rPr>
              <a:t>Materials &amp; Technology</a:t>
            </a:r>
          </a:p>
          <a:p>
            <a:pPr marL="628650" lvl="1">
              <a:defRPr/>
            </a:pPr>
            <a:r>
              <a:rPr lang="de-DE" sz="1600" b="1" dirty="0" smtClean="0">
                <a:solidFill>
                  <a:srgbClr val="000099"/>
                </a:solidFill>
                <a:latin typeface="Century Gothic" pitchFamily="34" charset="0"/>
              </a:rPr>
              <a:t>Current drive systems</a:t>
            </a:r>
          </a:p>
          <a:p>
            <a:pPr marL="457200" lvl="1" indent="0">
              <a:buFontTx/>
              <a:buNone/>
              <a:defRPr/>
            </a:pPr>
            <a:endParaRPr lang="en-US" sz="1050" dirty="0">
              <a:latin typeface="Century Gothic" pitchFamily="34" charset="0"/>
            </a:endParaRPr>
          </a:p>
          <a:p>
            <a:pPr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Adequate availability/reliability </a:t>
            </a:r>
            <a:r>
              <a:rPr lang="en-US" sz="1800" b="1" dirty="0">
                <a:solidFill>
                  <a:schemeClr val="tx1"/>
                </a:solidFill>
                <a:latin typeface="Century Gothic" pitchFamily="34" charset="0"/>
              </a:rPr>
              <a:t>operation over a reasonable time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span</a:t>
            </a:r>
          </a:p>
          <a:p>
            <a:pPr marL="628650" lvl="1"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  <a:ea typeface="ＭＳ Ｐゴシック" charset="-128"/>
              </a:rPr>
              <a:t>Fast Remote Maintenance schemes – to be developed and demonstrated</a:t>
            </a:r>
          </a:p>
          <a:p>
            <a:pPr marL="628650" lvl="1"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  <a:ea typeface="ＭＳ Ｐゴシック" charset="-128"/>
              </a:rPr>
              <a:t>S</a:t>
            </a:r>
            <a:r>
              <a:rPr lang="en-GB" sz="1600" b="1" dirty="0" err="1" smtClean="0">
                <a:solidFill>
                  <a:srgbClr val="000099"/>
                </a:solidFill>
                <a:latin typeface="Century Gothic" pitchFamily="34" charset="0"/>
                <a:cs typeface="Arial" pitchFamily="34" charset="0"/>
              </a:rPr>
              <a:t>implified</a:t>
            </a:r>
            <a:r>
              <a:rPr lang="en-GB" sz="1600" b="1" dirty="0" smtClean="0">
                <a:solidFill>
                  <a:srgbClr val="000099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600" b="1" dirty="0">
                <a:solidFill>
                  <a:srgbClr val="000099"/>
                </a:solidFill>
                <a:latin typeface="Century Gothic" pitchFamily="34" charset="0"/>
                <a:cs typeface="Arial" pitchFamily="34" charset="0"/>
              </a:rPr>
              <a:t>designs (with margins</a:t>
            </a:r>
            <a:r>
              <a:rPr lang="en-GB" sz="1600" b="1" dirty="0" smtClean="0">
                <a:solidFill>
                  <a:srgbClr val="000099"/>
                </a:solidFill>
                <a:latin typeface="Century Gothic" pitchFamily="34" charset="0"/>
                <a:cs typeface="Arial" pitchFamily="34" charset="0"/>
              </a:rPr>
              <a:t>) </a:t>
            </a:r>
            <a:endParaRPr lang="en-US" sz="1600" b="1" dirty="0" smtClean="0">
              <a:solidFill>
                <a:srgbClr val="000099"/>
              </a:solidFill>
              <a:latin typeface="Century Gothic" pitchFamily="34" charset="0"/>
              <a:ea typeface="ＭＳ Ｐゴシック" charset="-128"/>
            </a:endParaRPr>
          </a:p>
          <a:p>
            <a:pPr marL="628650" lvl="1">
              <a:defRPr/>
            </a:pPr>
            <a:r>
              <a:rPr lang="en-US" sz="1600" b="1" dirty="0" smtClean="0">
                <a:solidFill>
                  <a:srgbClr val="000099"/>
                </a:solidFill>
                <a:latin typeface="Century Gothic" pitchFamily="34" charset="0"/>
                <a:ea typeface="ＭＳ Ｐゴシック" charset="-128"/>
              </a:rPr>
              <a:t>Technologies and materials with established industrial manufacturing feasibility (high TRL!)</a:t>
            </a:r>
          </a:p>
          <a:p>
            <a:pPr marL="342900" lvl="1" indent="0">
              <a:buFontTx/>
              <a:buNone/>
              <a:defRPr/>
            </a:pPr>
            <a:endParaRPr lang="en-US" sz="4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28600" indent="-285750"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Safe operation and minimization of radioactive waste</a:t>
            </a: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628650" lvl="1">
              <a:defRPr/>
            </a:pPr>
            <a:endParaRPr lang="en-US" sz="1600" b="1" dirty="0" smtClean="0">
              <a:solidFill>
                <a:srgbClr val="000099"/>
              </a:solidFill>
              <a:latin typeface="Century Gothic" pitchFamily="34" charset="0"/>
              <a:ea typeface="ＭＳ Ｐゴシック" charset="-128"/>
            </a:endParaRPr>
          </a:p>
          <a:p>
            <a:pPr>
              <a:defRPr/>
            </a:pPr>
            <a:endParaRPr lang="en-US" sz="20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3666</TotalTime>
  <Words>2033</Words>
  <Application>Microsoft Office PowerPoint</Application>
  <PresentationFormat>On-screen Show (4:3)</PresentationFormat>
  <Paragraphs>407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New EU Fusion Roadmap</vt:lpstr>
      <vt:lpstr>PowerPoint Presentation</vt:lpstr>
      <vt:lpstr>Part 2:  Physics &amp; Technology Challenges</vt:lpstr>
      <vt:lpstr>Divertor Power Exhaust in DEMO</vt:lpstr>
      <vt:lpstr>  Tritium Breeding Blankets</vt:lpstr>
      <vt:lpstr>Materials for DEMO Components</vt:lpstr>
      <vt:lpstr>Part 3:  DEMO Concept Design Approach</vt:lpstr>
      <vt:lpstr>DEMO Top Level Requirements According to several studies undertaken in Europe</vt:lpstr>
      <vt:lpstr>DEMO Concept Design Approach  </vt:lpstr>
      <vt:lpstr> Provisional Design Assumptions</vt:lpstr>
      <vt:lpstr> Provisional DEMO Design Parameters</vt:lpstr>
      <vt:lpstr>Comparison between ITER and DEMO</vt:lpstr>
      <vt:lpstr>Part 4:  Highlights of some achievements (2011-2013) </vt:lpstr>
      <vt:lpstr>Highlights of some Achievements  (2011 to 2013) </vt:lpstr>
      <vt:lpstr>Highlights of some Achievements  (2011 to 2013) </vt:lpstr>
      <vt:lpstr>Heat Transfer &amp; Balance of Plant Options</vt:lpstr>
      <vt:lpstr>Part 5:  Organisational Outlook &amp; Summary </vt:lpstr>
      <vt:lpstr>Organisation for 2014 and beyond…</vt:lpstr>
      <vt:lpstr>Summary</vt:lpstr>
    </vt:vector>
  </TitlesOfParts>
  <Company>ITER Garching Joint Work Site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ITER</dc:creator>
  <cp:lastModifiedBy>Harman Jon</cp:lastModifiedBy>
  <cp:revision>1336</cp:revision>
  <cp:lastPrinted>2013-09-09T12:39:19Z</cp:lastPrinted>
  <dcterms:created xsi:type="dcterms:W3CDTF">2006-03-02T15:18:26Z</dcterms:created>
  <dcterms:modified xsi:type="dcterms:W3CDTF">2013-11-11T18:48:43Z</dcterms:modified>
</cp:coreProperties>
</file>