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u-H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u-HU"/>
          </a:p>
        </p:txBody>
      </p:sp>
      <p:sp>
        <p:nvSpPr>
          <p:cNvPr id="4" name="Date Placeholder 3"/>
          <p:cNvSpPr>
            <a:spLocks noGrp="1"/>
          </p:cNvSpPr>
          <p:nvPr>
            <p:ph type="dt" sz="half" idx="10"/>
          </p:nvPr>
        </p:nvSpPr>
        <p:spPr/>
        <p:txBody>
          <a:bodyPr/>
          <a:lstStyle/>
          <a:p>
            <a:fld id="{79B0859F-EBAE-4682-AAF4-E133A39E59D9}" type="datetimeFigureOut">
              <a:rPr lang="hu-HU" smtClean="0"/>
              <a:t>2013.11.10.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B7A96B5E-971E-4A6A-A364-C720573FE2F3}" type="slidenum">
              <a:rPr lang="hu-HU" smtClean="0"/>
              <a:t>‹#›</a:t>
            </a:fld>
            <a:endParaRPr lang="hu-HU"/>
          </a:p>
        </p:txBody>
      </p:sp>
    </p:spTree>
    <p:extLst>
      <p:ext uri="{BB962C8B-B14F-4D97-AF65-F5344CB8AC3E}">
        <p14:creationId xmlns:p14="http://schemas.microsoft.com/office/powerpoint/2010/main" val="1973226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Date Placeholder 3"/>
          <p:cNvSpPr>
            <a:spLocks noGrp="1"/>
          </p:cNvSpPr>
          <p:nvPr>
            <p:ph type="dt" sz="half" idx="10"/>
          </p:nvPr>
        </p:nvSpPr>
        <p:spPr/>
        <p:txBody>
          <a:bodyPr/>
          <a:lstStyle/>
          <a:p>
            <a:fld id="{79B0859F-EBAE-4682-AAF4-E133A39E59D9}" type="datetimeFigureOut">
              <a:rPr lang="hu-HU" smtClean="0"/>
              <a:t>2013.11.10.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B7A96B5E-971E-4A6A-A364-C720573FE2F3}" type="slidenum">
              <a:rPr lang="hu-HU" smtClean="0"/>
              <a:t>‹#›</a:t>
            </a:fld>
            <a:endParaRPr lang="hu-HU"/>
          </a:p>
        </p:txBody>
      </p:sp>
    </p:spTree>
    <p:extLst>
      <p:ext uri="{BB962C8B-B14F-4D97-AF65-F5344CB8AC3E}">
        <p14:creationId xmlns:p14="http://schemas.microsoft.com/office/powerpoint/2010/main" val="608379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u-H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Date Placeholder 3"/>
          <p:cNvSpPr>
            <a:spLocks noGrp="1"/>
          </p:cNvSpPr>
          <p:nvPr>
            <p:ph type="dt" sz="half" idx="10"/>
          </p:nvPr>
        </p:nvSpPr>
        <p:spPr/>
        <p:txBody>
          <a:bodyPr/>
          <a:lstStyle/>
          <a:p>
            <a:fld id="{79B0859F-EBAE-4682-AAF4-E133A39E59D9}" type="datetimeFigureOut">
              <a:rPr lang="hu-HU" smtClean="0"/>
              <a:t>2013.11.10.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B7A96B5E-971E-4A6A-A364-C720573FE2F3}" type="slidenum">
              <a:rPr lang="hu-HU" smtClean="0"/>
              <a:t>‹#›</a:t>
            </a:fld>
            <a:endParaRPr lang="hu-HU"/>
          </a:p>
        </p:txBody>
      </p:sp>
    </p:spTree>
    <p:extLst>
      <p:ext uri="{BB962C8B-B14F-4D97-AF65-F5344CB8AC3E}">
        <p14:creationId xmlns:p14="http://schemas.microsoft.com/office/powerpoint/2010/main" val="2118882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Date Placeholder 3"/>
          <p:cNvSpPr>
            <a:spLocks noGrp="1"/>
          </p:cNvSpPr>
          <p:nvPr>
            <p:ph type="dt" sz="half" idx="10"/>
          </p:nvPr>
        </p:nvSpPr>
        <p:spPr/>
        <p:txBody>
          <a:bodyPr/>
          <a:lstStyle/>
          <a:p>
            <a:fld id="{79B0859F-EBAE-4682-AAF4-E133A39E59D9}" type="datetimeFigureOut">
              <a:rPr lang="hu-HU" smtClean="0"/>
              <a:t>2013.11.10.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B7A96B5E-971E-4A6A-A364-C720573FE2F3}" type="slidenum">
              <a:rPr lang="hu-HU" smtClean="0"/>
              <a:t>‹#›</a:t>
            </a:fld>
            <a:endParaRPr lang="hu-HU"/>
          </a:p>
        </p:txBody>
      </p:sp>
    </p:spTree>
    <p:extLst>
      <p:ext uri="{BB962C8B-B14F-4D97-AF65-F5344CB8AC3E}">
        <p14:creationId xmlns:p14="http://schemas.microsoft.com/office/powerpoint/2010/main" val="173957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u-H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B0859F-EBAE-4682-AAF4-E133A39E59D9}" type="datetimeFigureOut">
              <a:rPr lang="hu-HU" smtClean="0"/>
              <a:t>2013.11.10.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B7A96B5E-971E-4A6A-A364-C720573FE2F3}" type="slidenum">
              <a:rPr lang="hu-HU" smtClean="0"/>
              <a:t>‹#›</a:t>
            </a:fld>
            <a:endParaRPr lang="hu-HU"/>
          </a:p>
        </p:txBody>
      </p:sp>
    </p:spTree>
    <p:extLst>
      <p:ext uri="{BB962C8B-B14F-4D97-AF65-F5344CB8AC3E}">
        <p14:creationId xmlns:p14="http://schemas.microsoft.com/office/powerpoint/2010/main" val="71480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Date Placeholder 4"/>
          <p:cNvSpPr>
            <a:spLocks noGrp="1"/>
          </p:cNvSpPr>
          <p:nvPr>
            <p:ph type="dt" sz="half" idx="10"/>
          </p:nvPr>
        </p:nvSpPr>
        <p:spPr/>
        <p:txBody>
          <a:bodyPr/>
          <a:lstStyle/>
          <a:p>
            <a:fld id="{79B0859F-EBAE-4682-AAF4-E133A39E59D9}" type="datetimeFigureOut">
              <a:rPr lang="hu-HU" smtClean="0"/>
              <a:t>2013.11.10.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B7A96B5E-971E-4A6A-A364-C720573FE2F3}" type="slidenum">
              <a:rPr lang="hu-HU" smtClean="0"/>
              <a:t>‹#›</a:t>
            </a:fld>
            <a:endParaRPr lang="hu-HU"/>
          </a:p>
        </p:txBody>
      </p:sp>
    </p:spTree>
    <p:extLst>
      <p:ext uri="{BB962C8B-B14F-4D97-AF65-F5344CB8AC3E}">
        <p14:creationId xmlns:p14="http://schemas.microsoft.com/office/powerpoint/2010/main" val="366424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u-H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7" name="Date Placeholder 6"/>
          <p:cNvSpPr>
            <a:spLocks noGrp="1"/>
          </p:cNvSpPr>
          <p:nvPr>
            <p:ph type="dt" sz="half" idx="10"/>
          </p:nvPr>
        </p:nvSpPr>
        <p:spPr/>
        <p:txBody>
          <a:bodyPr/>
          <a:lstStyle/>
          <a:p>
            <a:fld id="{79B0859F-EBAE-4682-AAF4-E133A39E59D9}" type="datetimeFigureOut">
              <a:rPr lang="hu-HU" smtClean="0"/>
              <a:t>2013.11.10.</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B7A96B5E-971E-4A6A-A364-C720573FE2F3}" type="slidenum">
              <a:rPr lang="hu-HU" smtClean="0"/>
              <a:t>‹#›</a:t>
            </a:fld>
            <a:endParaRPr lang="hu-HU"/>
          </a:p>
        </p:txBody>
      </p:sp>
    </p:spTree>
    <p:extLst>
      <p:ext uri="{BB962C8B-B14F-4D97-AF65-F5344CB8AC3E}">
        <p14:creationId xmlns:p14="http://schemas.microsoft.com/office/powerpoint/2010/main" val="304247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Date Placeholder 2"/>
          <p:cNvSpPr>
            <a:spLocks noGrp="1"/>
          </p:cNvSpPr>
          <p:nvPr>
            <p:ph type="dt" sz="half" idx="10"/>
          </p:nvPr>
        </p:nvSpPr>
        <p:spPr/>
        <p:txBody>
          <a:bodyPr/>
          <a:lstStyle/>
          <a:p>
            <a:fld id="{79B0859F-EBAE-4682-AAF4-E133A39E59D9}" type="datetimeFigureOut">
              <a:rPr lang="hu-HU" smtClean="0"/>
              <a:t>2013.11.10.</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B7A96B5E-971E-4A6A-A364-C720573FE2F3}" type="slidenum">
              <a:rPr lang="hu-HU" smtClean="0"/>
              <a:t>‹#›</a:t>
            </a:fld>
            <a:endParaRPr lang="hu-HU"/>
          </a:p>
        </p:txBody>
      </p:sp>
    </p:spTree>
    <p:extLst>
      <p:ext uri="{BB962C8B-B14F-4D97-AF65-F5344CB8AC3E}">
        <p14:creationId xmlns:p14="http://schemas.microsoft.com/office/powerpoint/2010/main" val="3182042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0859F-EBAE-4682-AAF4-E133A39E59D9}" type="datetimeFigureOut">
              <a:rPr lang="hu-HU" smtClean="0"/>
              <a:t>2013.11.10.</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B7A96B5E-971E-4A6A-A364-C720573FE2F3}" type="slidenum">
              <a:rPr lang="hu-HU" smtClean="0"/>
              <a:t>‹#›</a:t>
            </a:fld>
            <a:endParaRPr lang="hu-HU"/>
          </a:p>
        </p:txBody>
      </p:sp>
    </p:spTree>
    <p:extLst>
      <p:ext uri="{BB962C8B-B14F-4D97-AF65-F5344CB8AC3E}">
        <p14:creationId xmlns:p14="http://schemas.microsoft.com/office/powerpoint/2010/main" val="2518360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u-H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0859F-EBAE-4682-AAF4-E133A39E59D9}" type="datetimeFigureOut">
              <a:rPr lang="hu-HU" smtClean="0"/>
              <a:t>2013.11.10.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B7A96B5E-971E-4A6A-A364-C720573FE2F3}" type="slidenum">
              <a:rPr lang="hu-HU" smtClean="0"/>
              <a:t>‹#›</a:t>
            </a:fld>
            <a:endParaRPr lang="hu-HU"/>
          </a:p>
        </p:txBody>
      </p:sp>
    </p:spTree>
    <p:extLst>
      <p:ext uri="{BB962C8B-B14F-4D97-AF65-F5344CB8AC3E}">
        <p14:creationId xmlns:p14="http://schemas.microsoft.com/office/powerpoint/2010/main" val="3046938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u-H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0859F-EBAE-4682-AAF4-E133A39E59D9}" type="datetimeFigureOut">
              <a:rPr lang="hu-HU" smtClean="0"/>
              <a:t>2013.11.10.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B7A96B5E-971E-4A6A-A364-C720573FE2F3}" type="slidenum">
              <a:rPr lang="hu-HU" smtClean="0"/>
              <a:t>‹#›</a:t>
            </a:fld>
            <a:endParaRPr lang="hu-HU"/>
          </a:p>
        </p:txBody>
      </p:sp>
    </p:spTree>
    <p:extLst>
      <p:ext uri="{BB962C8B-B14F-4D97-AF65-F5344CB8AC3E}">
        <p14:creationId xmlns:p14="http://schemas.microsoft.com/office/powerpoint/2010/main" val="295377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u-H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B0859F-EBAE-4682-AAF4-E133A39E59D9}" type="datetimeFigureOut">
              <a:rPr lang="hu-HU" smtClean="0"/>
              <a:t>2013.11.10.</a:t>
            </a:fld>
            <a:endParaRPr lang="hu-H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96B5E-971E-4A6A-A364-C720573FE2F3}" type="slidenum">
              <a:rPr lang="hu-HU" smtClean="0"/>
              <a:t>‹#›</a:t>
            </a:fld>
            <a:endParaRPr lang="hu-HU"/>
          </a:p>
        </p:txBody>
      </p:sp>
    </p:spTree>
    <p:extLst>
      <p:ext uri="{BB962C8B-B14F-4D97-AF65-F5344CB8AC3E}">
        <p14:creationId xmlns:p14="http://schemas.microsoft.com/office/powerpoint/2010/main" val="212078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2592288"/>
          </a:xfrm>
        </p:spPr>
        <p:txBody>
          <a:bodyPr>
            <a:normAutofit fontScale="90000"/>
          </a:bodyPr>
          <a:lstStyle/>
          <a:p>
            <a:r>
              <a:rPr lang="hu-HU" sz="3600" b="1" dirty="0" smtClean="0">
                <a:solidFill>
                  <a:srgbClr val="00B0F0"/>
                </a:solidFill>
              </a:rPr>
              <a:t>The reactor ALLEGRO and the sustainable nuclear energy in Central Europe</a:t>
            </a:r>
            <a:r>
              <a:rPr lang="hu-HU" sz="3600" b="1" dirty="0" smtClean="0"/>
              <a:t/>
            </a:r>
            <a:br>
              <a:rPr lang="hu-HU" sz="3600" b="1" dirty="0" smtClean="0"/>
            </a:br>
            <a:r>
              <a:rPr lang="hu-HU" b="1" dirty="0" smtClean="0">
                <a:solidFill>
                  <a:srgbClr val="00B0F0"/>
                </a:solidFill>
              </a:rPr>
              <a:t/>
            </a:r>
            <a:br>
              <a:rPr lang="hu-HU" b="1" dirty="0" smtClean="0">
                <a:solidFill>
                  <a:srgbClr val="00B0F0"/>
                </a:solidFill>
              </a:rPr>
            </a:br>
            <a:r>
              <a:rPr lang="hu-HU" sz="2700" b="1" dirty="0" smtClean="0">
                <a:solidFill>
                  <a:schemeClr val="tx1">
                    <a:lumMod val="95000"/>
                    <a:lumOff val="5000"/>
                  </a:schemeClr>
                </a:solidFill>
              </a:rPr>
              <a:t>János Gadó</a:t>
            </a:r>
            <a:r>
              <a:rPr lang="fr-FR" sz="2700" b="1" dirty="0" smtClean="0">
                <a:solidFill>
                  <a:schemeClr val="tx1">
                    <a:lumMod val="95000"/>
                    <a:lumOff val="5000"/>
                  </a:schemeClr>
                </a:solidFill>
              </a:rPr>
              <a:t> </a:t>
            </a:r>
            <a:br>
              <a:rPr lang="fr-FR" sz="2700" b="1" dirty="0" smtClean="0">
                <a:solidFill>
                  <a:schemeClr val="tx1">
                    <a:lumMod val="95000"/>
                    <a:lumOff val="5000"/>
                  </a:schemeClr>
                </a:solidFill>
              </a:rPr>
            </a:br>
            <a:r>
              <a:rPr lang="fr-FR" sz="2700" dirty="0" smtClean="0">
                <a:solidFill>
                  <a:schemeClr val="tx1">
                    <a:lumMod val="95000"/>
                    <a:lumOff val="5000"/>
                  </a:schemeClr>
                </a:solidFill>
              </a:rPr>
              <a:t>MTA Centre for </a:t>
            </a:r>
            <a:r>
              <a:rPr lang="fr-FR" sz="2700" dirty="0" err="1" smtClean="0">
                <a:solidFill>
                  <a:schemeClr val="tx1">
                    <a:lumMod val="95000"/>
                    <a:lumOff val="5000"/>
                  </a:schemeClr>
                </a:solidFill>
              </a:rPr>
              <a:t>Energy</a:t>
            </a:r>
            <a:r>
              <a:rPr lang="fr-FR" sz="2700" dirty="0" smtClean="0">
                <a:solidFill>
                  <a:schemeClr val="tx1">
                    <a:lumMod val="95000"/>
                    <a:lumOff val="5000"/>
                  </a:schemeClr>
                </a:solidFill>
              </a:rPr>
              <a:t> </a:t>
            </a:r>
            <a:r>
              <a:rPr lang="fr-FR" sz="2700" dirty="0" err="1" smtClean="0">
                <a:solidFill>
                  <a:schemeClr val="tx1">
                    <a:lumMod val="95000"/>
                    <a:lumOff val="5000"/>
                  </a:schemeClr>
                </a:solidFill>
              </a:rPr>
              <a:t>Research</a:t>
            </a:r>
            <a:r>
              <a:rPr lang="hu-HU" sz="2700" dirty="0" smtClean="0">
                <a:solidFill>
                  <a:schemeClr val="tx1">
                    <a:lumMod val="95000"/>
                    <a:lumOff val="5000"/>
                  </a:schemeClr>
                </a:solidFill>
              </a:rPr>
              <a:t>, </a:t>
            </a:r>
            <a:r>
              <a:rPr lang="hu-HU" sz="2700" dirty="0" smtClean="0"/>
              <a:t>H-1525 Budapest POB 114,</a:t>
            </a:r>
            <a:br>
              <a:rPr lang="hu-HU" sz="2700" dirty="0" smtClean="0"/>
            </a:br>
            <a:r>
              <a:rPr lang="hu-HU" sz="2700" dirty="0" smtClean="0"/>
              <a:t>janos.gado@energia.mta.hu</a:t>
            </a:r>
            <a:endParaRPr lang="hu-HU" sz="2700" dirty="0"/>
          </a:p>
        </p:txBody>
      </p:sp>
      <p:sp>
        <p:nvSpPr>
          <p:cNvPr id="3" name="Subtitle 2"/>
          <p:cNvSpPr>
            <a:spLocks noGrp="1"/>
          </p:cNvSpPr>
          <p:nvPr>
            <p:ph type="subTitle" idx="1"/>
          </p:nvPr>
        </p:nvSpPr>
        <p:spPr>
          <a:xfrm>
            <a:off x="1547664" y="5733256"/>
            <a:ext cx="6400800" cy="720080"/>
          </a:xfrm>
        </p:spPr>
        <p:txBody>
          <a:bodyPr>
            <a:normAutofit/>
          </a:bodyPr>
          <a:lstStyle/>
          <a:p>
            <a:r>
              <a:rPr lang="en-US" sz="1800" b="1" dirty="0" smtClean="0">
                <a:solidFill>
                  <a:schemeClr val="tx1"/>
                </a:solidFill>
              </a:rPr>
              <a:t>Wigner-111</a:t>
            </a:r>
            <a:r>
              <a:rPr lang="hu-HU" sz="1800" b="1" dirty="0" smtClean="0">
                <a:solidFill>
                  <a:schemeClr val="tx1"/>
                </a:solidFill>
              </a:rPr>
              <a:t> </a:t>
            </a:r>
          </a:p>
          <a:p>
            <a:r>
              <a:rPr lang="en-US" sz="1800" b="1" dirty="0" smtClean="0">
                <a:solidFill>
                  <a:schemeClr val="tx1"/>
                </a:solidFill>
              </a:rPr>
              <a:t>Budapest</a:t>
            </a:r>
            <a:r>
              <a:rPr lang="hu-HU" sz="1800" b="1" dirty="0" smtClean="0">
                <a:solidFill>
                  <a:schemeClr val="tx1"/>
                </a:solidFill>
              </a:rPr>
              <a:t>, </a:t>
            </a:r>
            <a:r>
              <a:rPr lang="en-US" sz="1800" b="1" dirty="0" smtClean="0">
                <a:solidFill>
                  <a:schemeClr val="tx1"/>
                </a:solidFill>
              </a:rPr>
              <a:t>11</a:t>
            </a:r>
            <a:r>
              <a:rPr lang="hu-HU" sz="1800" b="1" dirty="0" smtClean="0">
                <a:solidFill>
                  <a:schemeClr val="tx1"/>
                </a:solidFill>
              </a:rPr>
              <a:t>-</a:t>
            </a:r>
            <a:r>
              <a:rPr lang="en-US" sz="1800" b="1" dirty="0" smtClean="0">
                <a:solidFill>
                  <a:schemeClr val="tx1"/>
                </a:solidFill>
              </a:rPr>
              <a:t>13</a:t>
            </a:r>
            <a:r>
              <a:rPr lang="hu-HU" sz="1800" b="1" dirty="0" smtClean="0">
                <a:solidFill>
                  <a:schemeClr val="tx1"/>
                </a:solidFill>
              </a:rPr>
              <a:t> </a:t>
            </a:r>
            <a:r>
              <a:rPr lang="en-US" sz="1800" b="1" dirty="0" err="1" smtClean="0">
                <a:solidFill>
                  <a:schemeClr val="tx1"/>
                </a:solidFill>
              </a:rPr>
              <a:t>Novem</a:t>
            </a:r>
            <a:r>
              <a:rPr lang="hu-HU" sz="1800" b="1" dirty="0" smtClean="0">
                <a:solidFill>
                  <a:schemeClr val="tx1"/>
                </a:solidFill>
              </a:rPr>
              <a:t>ber, 2013</a:t>
            </a:r>
            <a:endParaRPr lang="hu-HU" sz="1800" b="1" dirty="0">
              <a:solidFill>
                <a:schemeClr val="tx1"/>
              </a:solidFill>
            </a:endParaRPr>
          </a:p>
        </p:txBody>
      </p:sp>
      <p:pic>
        <p:nvPicPr>
          <p:cNvPr id="4" name="Obrázok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3730" y="3645024"/>
            <a:ext cx="3300413" cy="1924050"/>
          </a:xfrm>
          <a:prstGeom prst="rect">
            <a:avLst/>
          </a:prstGeom>
          <a:solidFill>
            <a:srgbClr val="FFFFFF">
              <a:alpha val="999"/>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9680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ALLEGRO – project organization</a:t>
            </a:r>
            <a:endParaRPr lang="hu-HU"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smtClean="0"/>
              <a:t>The Preparatory phase of the ALLEGRO project was launched by the Czech, Hungarian and Slovak nuclear R&amp;D organizations in 2010 with a strong participation of CEA, provider of the original design. NCBJ Poland joined in 2012.</a:t>
            </a:r>
            <a:endParaRPr lang="hu-HU" dirty="0" smtClean="0"/>
          </a:p>
          <a:p>
            <a:pPr marL="0" lvl="0" indent="0" algn="just">
              <a:buNone/>
            </a:pPr>
            <a:r>
              <a:rPr lang="en-US" dirty="0" smtClean="0"/>
              <a:t>The Preparatory phase of the ALLEGRO project aims at the preparation of documentation for decision makers deciding on ALLEGRO site and on the start of ALLEGRO licensing and construction:</a:t>
            </a:r>
            <a:endParaRPr lang="hu-HU" dirty="0" smtClean="0"/>
          </a:p>
          <a:p>
            <a:pPr lvl="0"/>
            <a:r>
              <a:rPr lang="en-US" dirty="0" smtClean="0"/>
              <a:t>safety concept, pre-conceptual and conceptual design, safety analyses, licensing documents</a:t>
            </a:r>
            <a:endParaRPr lang="hu-HU" dirty="0" smtClean="0"/>
          </a:p>
          <a:p>
            <a:pPr lvl="0"/>
            <a:r>
              <a:rPr lang="en-US" dirty="0" smtClean="0"/>
              <a:t>proposing a site in CZ, HU or SK for the reactor to be decided by the governments of the region.</a:t>
            </a:r>
            <a:endParaRPr lang="hu-HU" dirty="0" smtClean="0"/>
          </a:p>
          <a:p>
            <a:pPr marL="0" indent="0" algn="just">
              <a:buNone/>
            </a:pPr>
            <a:r>
              <a:rPr lang="en-US" dirty="0" smtClean="0"/>
              <a:t>In the next period a great attention will be paid to experimental justification of safety and fuel and system qualification. In order to organize these activities the V4G4 Centre of Excellence was established in 2013.</a:t>
            </a:r>
            <a:endParaRPr lang="hu-HU" dirty="0" smtClean="0"/>
          </a:p>
          <a:p>
            <a:pPr marL="0" indent="0">
              <a:buNone/>
            </a:pPr>
            <a:endParaRPr lang="hu-HU" dirty="0"/>
          </a:p>
        </p:txBody>
      </p:sp>
    </p:spTree>
    <p:extLst>
      <p:ext uri="{BB962C8B-B14F-4D97-AF65-F5344CB8AC3E}">
        <p14:creationId xmlns:p14="http://schemas.microsoft.com/office/powerpoint/2010/main" val="597470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096" y="341638"/>
            <a:ext cx="8229600" cy="1143000"/>
          </a:xfrm>
        </p:spPr>
        <p:txBody>
          <a:bodyPr>
            <a:normAutofit/>
          </a:bodyPr>
          <a:lstStyle/>
          <a:p>
            <a:pPr>
              <a:defRPr/>
            </a:pPr>
            <a:r>
              <a:rPr lang="fr-FR" sz="3200" b="1" dirty="0">
                <a:solidFill>
                  <a:srgbClr val="00B0F0"/>
                </a:solidFill>
              </a:rPr>
              <a:t>The V4G4 Center of Excellence </a:t>
            </a:r>
            <a:endParaRPr lang="hu-HU" sz="3200" b="1" dirty="0">
              <a:solidFill>
                <a:schemeClr val="accent2"/>
              </a:solidFill>
            </a:endParaRPr>
          </a:p>
        </p:txBody>
      </p:sp>
      <p:sp>
        <p:nvSpPr>
          <p:cNvPr id="4" name="Rounded Rectangle 3"/>
          <p:cNvSpPr/>
          <p:nvPr/>
        </p:nvSpPr>
        <p:spPr>
          <a:xfrm>
            <a:off x="3779912" y="3068960"/>
            <a:ext cx="1656184" cy="914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i="1" dirty="0" smtClean="0"/>
              <a:t>V4G4 Centre of Excellence</a:t>
            </a:r>
          </a:p>
          <a:p>
            <a:pPr algn="ctr"/>
            <a:r>
              <a:rPr lang="hu-HU" b="1" i="1" dirty="0"/>
              <a:t>f</a:t>
            </a:r>
            <a:r>
              <a:rPr lang="hu-HU" b="1" i="1" dirty="0" smtClean="0"/>
              <a:t>or Research</a:t>
            </a:r>
            <a:endParaRPr lang="hu-HU" b="1" i="1" dirty="0"/>
          </a:p>
        </p:txBody>
      </p:sp>
      <p:sp>
        <p:nvSpPr>
          <p:cNvPr id="5" name="Oval 4"/>
          <p:cNvSpPr/>
          <p:nvPr/>
        </p:nvSpPr>
        <p:spPr>
          <a:xfrm>
            <a:off x="755576" y="1484638"/>
            <a:ext cx="3024336" cy="1490464"/>
          </a:xfrm>
          <a:prstGeom prst="ellipse">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Design &amp; </a:t>
            </a:r>
            <a:r>
              <a:rPr lang="hu-HU" b="1" dirty="0" smtClean="0"/>
              <a:t>Safety Concept Research Laboratory</a:t>
            </a:r>
          </a:p>
          <a:p>
            <a:pPr algn="ctr"/>
            <a:r>
              <a:rPr lang="hu-HU" b="1" dirty="0" smtClean="0"/>
              <a:t>VUJE Trnava, SK</a:t>
            </a:r>
            <a:endParaRPr lang="hu-HU" b="1" dirty="0"/>
          </a:p>
        </p:txBody>
      </p:sp>
      <p:sp>
        <p:nvSpPr>
          <p:cNvPr id="6" name="Oval 5"/>
          <p:cNvSpPr/>
          <p:nvPr/>
        </p:nvSpPr>
        <p:spPr>
          <a:xfrm>
            <a:off x="5446588" y="4015740"/>
            <a:ext cx="3024336" cy="1490464"/>
          </a:xfrm>
          <a:prstGeom prst="ellipse">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dirty="0" smtClean="0">
                <a:solidFill>
                  <a:schemeClr val="bg1"/>
                </a:solidFill>
              </a:rPr>
              <a:t>GFR </a:t>
            </a:r>
            <a:r>
              <a:rPr lang="hu-HU" b="1" dirty="0">
                <a:solidFill>
                  <a:schemeClr val="bg1"/>
                </a:solidFill>
              </a:rPr>
              <a:t>Material </a:t>
            </a:r>
            <a:r>
              <a:rPr lang="hu-HU" b="1" dirty="0" smtClean="0"/>
              <a:t>Research Laboratory</a:t>
            </a:r>
          </a:p>
          <a:p>
            <a:pPr algn="ctr"/>
            <a:r>
              <a:rPr lang="hu-HU" b="1" dirty="0" smtClean="0"/>
              <a:t>(except fuel)</a:t>
            </a:r>
          </a:p>
          <a:p>
            <a:pPr algn="ctr"/>
            <a:r>
              <a:rPr lang="hu-HU" b="1" dirty="0" smtClean="0"/>
              <a:t>NCBJ Świerk, PL</a:t>
            </a:r>
            <a:endParaRPr lang="hu-HU" b="1" dirty="0"/>
          </a:p>
        </p:txBody>
      </p:sp>
      <p:sp>
        <p:nvSpPr>
          <p:cNvPr id="7" name="Oval 6"/>
          <p:cNvSpPr/>
          <p:nvPr/>
        </p:nvSpPr>
        <p:spPr>
          <a:xfrm>
            <a:off x="755576" y="4015740"/>
            <a:ext cx="3024336" cy="1490464"/>
          </a:xfrm>
          <a:prstGeom prst="ellipse">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dirty="0" smtClean="0">
                <a:solidFill>
                  <a:schemeClr val="bg1"/>
                </a:solidFill>
              </a:rPr>
              <a:t>GFR </a:t>
            </a:r>
            <a:r>
              <a:rPr lang="en-US" b="1" dirty="0" smtClean="0">
                <a:solidFill>
                  <a:schemeClr val="bg1"/>
                </a:solidFill>
              </a:rPr>
              <a:t>Fu</a:t>
            </a:r>
            <a:r>
              <a:rPr lang="hu-HU" b="1" dirty="0" smtClean="0">
                <a:solidFill>
                  <a:schemeClr val="bg1"/>
                </a:solidFill>
              </a:rPr>
              <a:t>el and </a:t>
            </a:r>
            <a:r>
              <a:rPr lang="hu-HU" b="1" dirty="0" smtClean="0"/>
              <a:t>Reprocessing Research Laboratory</a:t>
            </a:r>
          </a:p>
          <a:p>
            <a:pPr algn="ctr"/>
            <a:r>
              <a:rPr lang="hu-HU" b="1" dirty="0" smtClean="0"/>
              <a:t>MTA EK Budapest, HU</a:t>
            </a:r>
            <a:endParaRPr lang="hu-HU" b="1" dirty="0"/>
          </a:p>
        </p:txBody>
      </p:sp>
      <p:sp>
        <p:nvSpPr>
          <p:cNvPr id="8" name="Oval 7"/>
          <p:cNvSpPr/>
          <p:nvPr/>
        </p:nvSpPr>
        <p:spPr>
          <a:xfrm>
            <a:off x="5444584" y="1340768"/>
            <a:ext cx="3024336" cy="1490464"/>
          </a:xfrm>
          <a:prstGeom prst="ellipse">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dirty="0" smtClean="0">
                <a:solidFill>
                  <a:schemeClr val="bg1"/>
                </a:solidFill>
              </a:rPr>
              <a:t>GFR </a:t>
            </a:r>
            <a:r>
              <a:rPr lang="fr-FR" b="1" dirty="0" err="1" smtClean="0">
                <a:solidFill>
                  <a:schemeClr val="bg1"/>
                </a:solidFill>
              </a:rPr>
              <a:t>Technology</a:t>
            </a:r>
            <a:r>
              <a:rPr lang="fr-FR" b="1" dirty="0" smtClean="0">
                <a:solidFill>
                  <a:schemeClr val="bg1"/>
                </a:solidFill>
              </a:rPr>
              <a:t> </a:t>
            </a:r>
            <a:r>
              <a:rPr lang="hu-HU" b="1" dirty="0" smtClean="0">
                <a:solidFill>
                  <a:schemeClr val="bg1"/>
                </a:solidFill>
              </a:rPr>
              <a:t>Research Laboratory</a:t>
            </a:r>
          </a:p>
          <a:p>
            <a:pPr algn="ctr"/>
            <a:r>
              <a:rPr lang="hu-HU" b="1" dirty="0" smtClean="0">
                <a:solidFill>
                  <a:schemeClr val="bg1"/>
                </a:solidFill>
              </a:rPr>
              <a:t>(Helium technology)</a:t>
            </a:r>
          </a:p>
          <a:p>
            <a:pPr algn="ctr"/>
            <a:r>
              <a:rPr lang="hu-HU" b="1" dirty="0" smtClean="0">
                <a:solidFill>
                  <a:schemeClr val="bg1"/>
                </a:solidFill>
              </a:rPr>
              <a:t>ÚJV Řež, CZ</a:t>
            </a:r>
            <a:endParaRPr lang="hu-HU" b="1" dirty="0">
              <a:solidFill>
                <a:schemeClr val="bg1"/>
              </a:solidFill>
            </a:endParaRPr>
          </a:p>
        </p:txBody>
      </p:sp>
      <p:cxnSp>
        <p:nvCxnSpPr>
          <p:cNvPr id="10" name="Straight Arrow Connector 9"/>
          <p:cNvCxnSpPr>
            <a:stCxn id="5" idx="5"/>
          </p:cNvCxnSpPr>
          <p:nvPr/>
        </p:nvCxnSpPr>
        <p:spPr>
          <a:xfrm>
            <a:off x="3337008" y="2756829"/>
            <a:ext cx="442904" cy="31213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a:stCxn id="8" idx="3"/>
          </p:cNvCxnSpPr>
          <p:nvPr/>
        </p:nvCxnSpPr>
        <p:spPr>
          <a:xfrm flipH="1">
            <a:off x="5436096" y="2612959"/>
            <a:ext cx="451392" cy="4560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a:stCxn id="7" idx="7"/>
          </p:cNvCxnSpPr>
          <p:nvPr/>
        </p:nvCxnSpPr>
        <p:spPr>
          <a:xfrm flipV="1">
            <a:off x="3337008" y="3983360"/>
            <a:ext cx="442904" cy="25065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a:stCxn id="6" idx="1"/>
          </p:cNvCxnSpPr>
          <p:nvPr/>
        </p:nvCxnSpPr>
        <p:spPr>
          <a:xfrm flipH="1" flipV="1">
            <a:off x="5436096" y="3983360"/>
            <a:ext cx="453396" cy="25065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3522755" y="6093296"/>
            <a:ext cx="2250809" cy="369332"/>
          </a:xfrm>
          <a:prstGeom prst="rect">
            <a:avLst/>
          </a:prstGeom>
          <a:solidFill>
            <a:schemeClr val="tx2">
              <a:lumMod val="40000"/>
              <a:lumOff val="60000"/>
            </a:schemeClr>
          </a:solidFill>
          <a:ln>
            <a:solidFill>
              <a:schemeClr val="accent1"/>
            </a:solidFill>
          </a:ln>
        </p:spPr>
        <p:txBody>
          <a:bodyPr wrap="none" rtlCol="0">
            <a:spAutoFit/>
          </a:bodyPr>
          <a:lstStyle/>
          <a:p>
            <a:r>
              <a:rPr lang="hu-HU" b="1" dirty="0" smtClean="0"/>
              <a:t>CEA scientific support</a:t>
            </a:r>
            <a:endParaRPr lang="hu-HU" b="1" dirty="0"/>
          </a:p>
        </p:txBody>
      </p:sp>
      <p:cxnSp>
        <p:nvCxnSpPr>
          <p:cNvPr id="21" name="Straight Arrow Connector 20"/>
          <p:cNvCxnSpPr>
            <a:stCxn id="17" idx="1"/>
            <a:endCxn id="7" idx="4"/>
          </p:cNvCxnSpPr>
          <p:nvPr/>
        </p:nvCxnSpPr>
        <p:spPr>
          <a:xfrm rot="10800000">
            <a:off x="2267745" y="5506204"/>
            <a:ext cx="1255011" cy="771758"/>
          </a:xfrm>
          <a:prstGeom prst="curvedConnector2">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Connector 22"/>
          <p:cNvCxnSpPr>
            <a:stCxn id="17" idx="1"/>
          </p:cNvCxnSpPr>
          <p:nvPr/>
        </p:nvCxnSpPr>
        <p:spPr>
          <a:xfrm flipH="1">
            <a:off x="323529" y="6277962"/>
            <a:ext cx="3199226"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323528" y="2229870"/>
            <a:ext cx="0" cy="4048092"/>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Arrow Connector 26"/>
          <p:cNvCxnSpPr>
            <a:endCxn id="5" idx="2"/>
          </p:cNvCxnSpPr>
          <p:nvPr/>
        </p:nvCxnSpPr>
        <p:spPr>
          <a:xfrm>
            <a:off x="323528" y="2229870"/>
            <a:ext cx="43204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17" idx="3"/>
            <a:endCxn id="6" idx="4"/>
          </p:cNvCxnSpPr>
          <p:nvPr/>
        </p:nvCxnSpPr>
        <p:spPr>
          <a:xfrm flipV="1">
            <a:off x="5773564" y="5506204"/>
            <a:ext cx="1185192" cy="771758"/>
          </a:xfrm>
          <a:prstGeom prst="curvedConnector2">
            <a:avLst/>
          </a:prstGeom>
          <a:ln>
            <a:tailEnd type="arrow"/>
          </a:ln>
        </p:spPr>
        <p:style>
          <a:lnRef idx="1">
            <a:schemeClr val="dk1"/>
          </a:lnRef>
          <a:fillRef idx="0">
            <a:schemeClr val="dk1"/>
          </a:fillRef>
          <a:effectRef idx="0">
            <a:schemeClr val="dk1"/>
          </a:effectRef>
          <a:fontRef idx="minor">
            <a:schemeClr val="tx1"/>
          </a:fontRef>
        </p:style>
      </p:cxnSp>
      <p:cxnSp>
        <p:nvCxnSpPr>
          <p:cNvPr id="31" name="Straight Connector 30"/>
          <p:cNvCxnSpPr>
            <a:stCxn id="17" idx="3"/>
          </p:cNvCxnSpPr>
          <p:nvPr/>
        </p:nvCxnSpPr>
        <p:spPr>
          <a:xfrm>
            <a:off x="5773564" y="6277962"/>
            <a:ext cx="3046908" cy="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V="1">
            <a:off x="8820472" y="2086000"/>
            <a:ext cx="0" cy="4191962"/>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Arrow Connector 34"/>
          <p:cNvCxnSpPr>
            <a:endCxn id="8" idx="6"/>
          </p:cNvCxnSpPr>
          <p:nvPr/>
        </p:nvCxnSpPr>
        <p:spPr>
          <a:xfrm flipH="1">
            <a:off x="8468920" y="2086000"/>
            <a:ext cx="35155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90409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hu-HU" b="1" dirty="0" smtClean="0">
                <a:solidFill>
                  <a:srgbClr val="00B0F0"/>
                </a:solidFill>
              </a:rPr>
              <a:t>Thank you for your attention</a:t>
            </a:r>
            <a:endParaRPr lang="hu-HU" dirty="0"/>
          </a:p>
        </p:txBody>
      </p:sp>
    </p:spTree>
    <p:extLst>
      <p:ext uri="{BB962C8B-B14F-4D97-AF65-F5344CB8AC3E}">
        <p14:creationId xmlns:p14="http://schemas.microsoft.com/office/powerpoint/2010/main" val="63849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smtClean="0">
                <a:solidFill>
                  <a:srgbClr val="00B0F0"/>
                </a:solidFill>
              </a:rPr>
              <a:t>Why G4 fast reactors?</a:t>
            </a:r>
            <a:endParaRPr lang="hu-HU" dirty="0"/>
          </a:p>
        </p:txBody>
      </p:sp>
      <p:sp>
        <p:nvSpPr>
          <p:cNvPr id="3" name="Content Placeholder 2"/>
          <p:cNvSpPr>
            <a:spLocks noGrp="1"/>
          </p:cNvSpPr>
          <p:nvPr>
            <p:ph idx="1"/>
          </p:nvPr>
        </p:nvSpPr>
        <p:spPr/>
        <p:txBody>
          <a:bodyPr>
            <a:normAutofit fontScale="77500" lnSpcReduction="20000"/>
          </a:bodyPr>
          <a:lstStyle/>
          <a:p>
            <a:pPr marL="0" indent="0">
              <a:buNone/>
            </a:pPr>
            <a:r>
              <a:rPr lang="hu-HU" dirty="0" smtClean="0"/>
              <a:t>The nuclear reactors (of thermal neutron spectrum) which are  constructed nowadays are mature: they have reached a very high safety level. Nuclear reactor fleets can satisfy the demand of secure electricity supply without carbon emission. </a:t>
            </a:r>
          </a:p>
          <a:p>
            <a:pPr marL="0" indent="0">
              <a:buNone/>
            </a:pPr>
            <a:r>
              <a:rPr lang="hu-HU" dirty="0" smtClean="0"/>
              <a:t>Two problems are however undeniable:</a:t>
            </a:r>
          </a:p>
          <a:p>
            <a:r>
              <a:rPr lang="hu-HU" dirty="0" smtClean="0"/>
              <a:t>the uranium stocks are finite and may be exhausted within 100 years,</a:t>
            </a:r>
          </a:p>
          <a:p>
            <a:r>
              <a:rPr lang="hu-HU" dirty="0" smtClean="0"/>
              <a:t>the spent fuel and high level waste should be eliminated at a reasonable time scale.</a:t>
            </a:r>
          </a:p>
          <a:p>
            <a:pPr marL="0" indent="0">
              <a:buNone/>
            </a:pPr>
            <a:r>
              <a:rPr lang="hu-HU" dirty="0" smtClean="0"/>
              <a:t>Nuclear reactors with fast neutron spectrum can solve these problems, therefore nuclear R&amp;D should be concentrated on their development. The fast neutron spectrum is needed for solving the above problems.</a:t>
            </a:r>
          </a:p>
          <a:p>
            <a:pPr marL="0" indent="0">
              <a:buNone/>
            </a:pPr>
            <a:endParaRPr lang="en-US" dirty="0" smtClean="0"/>
          </a:p>
        </p:txBody>
      </p:sp>
    </p:spTree>
    <p:extLst>
      <p:ext uri="{BB962C8B-B14F-4D97-AF65-F5344CB8AC3E}">
        <p14:creationId xmlns:p14="http://schemas.microsoft.com/office/powerpoint/2010/main" val="405572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smtClean="0">
                <a:solidFill>
                  <a:srgbClr val="00B0F0"/>
                </a:solidFill>
              </a:rPr>
              <a:t>Closing the fuel cycle - 1</a:t>
            </a:r>
            <a:endParaRPr lang="hu-HU" dirty="0"/>
          </a:p>
        </p:txBody>
      </p:sp>
      <p:sp>
        <p:nvSpPr>
          <p:cNvPr id="3" name="Content Placeholder 2"/>
          <p:cNvSpPr>
            <a:spLocks noGrp="1"/>
          </p:cNvSpPr>
          <p:nvPr>
            <p:ph idx="1"/>
          </p:nvPr>
        </p:nvSpPr>
        <p:spPr>
          <a:xfrm>
            <a:off x="457200" y="1600201"/>
            <a:ext cx="8229600" cy="1684784"/>
          </a:xfrm>
        </p:spPr>
        <p:txBody>
          <a:bodyPr/>
          <a:lstStyle/>
          <a:p>
            <a:pPr marL="0" indent="0">
              <a:buNone/>
            </a:pPr>
            <a:r>
              <a:rPr lang="hu-HU" dirty="0" smtClean="0"/>
              <a:t>Fast reactors can produce as much fissionable material (plutonium) as they consume. This makes their use sustainable. </a:t>
            </a:r>
          </a:p>
        </p:txBody>
      </p:sp>
      <p:pic>
        <p:nvPicPr>
          <p:cNvPr id="4" name="Picture 3"/>
          <p:cNvPicPr/>
          <p:nvPr/>
        </p:nvPicPr>
        <p:blipFill>
          <a:blip r:embed="rId2"/>
          <a:stretch>
            <a:fillRect/>
          </a:stretch>
        </p:blipFill>
        <p:spPr>
          <a:xfrm>
            <a:off x="1331640" y="3028074"/>
            <a:ext cx="6330950" cy="3835400"/>
          </a:xfrm>
          <a:prstGeom prst="rect">
            <a:avLst/>
          </a:prstGeom>
        </p:spPr>
      </p:pic>
    </p:spTree>
    <p:extLst>
      <p:ext uri="{BB962C8B-B14F-4D97-AF65-F5344CB8AC3E}">
        <p14:creationId xmlns:p14="http://schemas.microsoft.com/office/powerpoint/2010/main" val="2510494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smtClean="0">
                <a:solidFill>
                  <a:srgbClr val="00B0F0"/>
                </a:solidFill>
              </a:rPr>
              <a:t>Closing the fuel cycle - 2</a:t>
            </a:r>
            <a:endParaRPr lang="hu-HU" dirty="0"/>
          </a:p>
        </p:txBody>
      </p:sp>
      <p:sp>
        <p:nvSpPr>
          <p:cNvPr id="3" name="Content Placeholder 2"/>
          <p:cNvSpPr>
            <a:spLocks noGrp="1"/>
          </p:cNvSpPr>
          <p:nvPr>
            <p:ph idx="1"/>
          </p:nvPr>
        </p:nvSpPr>
        <p:spPr>
          <a:xfrm>
            <a:off x="457200" y="1600201"/>
            <a:ext cx="8229600" cy="1468760"/>
          </a:xfrm>
        </p:spPr>
        <p:txBody>
          <a:bodyPr>
            <a:normAutofit/>
          </a:bodyPr>
          <a:lstStyle/>
          <a:p>
            <a:pPr marL="0" indent="0">
              <a:buNone/>
            </a:pPr>
            <a:r>
              <a:rPr lang="hu-HU" sz="2800" dirty="0" smtClean="0"/>
              <a:t>The radiotoxicity of spent fuel and HLW can be largely reduced by using a fleet of thermal and fast reactors and a proliferation-safe advanced reprocessing.</a:t>
            </a:r>
          </a:p>
        </p:txBody>
      </p:sp>
      <p:pic>
        <p:nvPicPr>
          <p:cNvPr id="4" name="Picture 3"/>
          <p:cNvPicPr/>
          <p:nvPr/>
        </p:nvPicPr>
        <p:blipFill>
          <a:blip r:embed="rId2"/>
          <a:stretch>
            <a:fillRect/>
          </a:stretch>
        </p:blipFill>
        <p:spPr>
          <a:xfrm>
            <a:off x="1475656" y="3068960"/>
            <a:ext cx="5972810" cy="3617595"/>
          </a:xfrm>
          <a:prstGeom prst="rect">
            <a:avLst/>
          </a:prstGeom>
        </p:spPr>
      </p:pic>
    </p:spTree>
    <p:extLst>
      <p:ext uri="{BB962C8B-B14F-4D97-AF65-F5344CB8AC3E}">
        <p14:creationId xmlns:p14="http://schemas.microsoft.com/office/powerpoint/2010/main" val="3513471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solidFill>
                  <a:srgbClr val="00B0F0"/>
                </a:solidFill>
              </a:rPr>
              <a:t>A long term regional solution for V4 </a:t>
            </a:r>
            <a:endParaRPr lang="hu-HU" dirty="0"/>
          </a:p>
        </p:txBody>
      </p:sp>
      <p:sp>
        <p:nvSpPr>
          <p:cNvPr id="3" name="Content Placeholder 2"/>
          <p:cNvSpPr>
            <a:spLocks noGrp="1"/>
          </p:cNvSpPr>
          <p:nvPr>
            <p:ph idx="1"/>
          </p:nvPr>
        </p:nvSpPr>
        <p:spPr/>
        <p:txBody>
          <a:bodyPr>
            <a:normAutofit fontScale="77500" lnSpcReduction="20000"/>
          </a:bodyPr>
          <a:lstStyle/>
          <a:p>
            <a:pPr marL="0" indent="0">
              <a:buNone/>
            </a:pPr>
            <a:r>
              <a:rPr lang="hu-HU" dirty="0" smtClean="0"/>
              <a:t>The Visegrád-4 (V4) countries (CZ, HU, PL, SK) intend to use nuclear energy on the long run. They will construct new Generation 3</a:t>
            </a:r>
            <a:r>
              <a:rPr lang="hu-HU" baseline="30000" dirty="0" smtClean="0"/>
              <a:t>+</a:t>
            </a:r>
            <a:r>
              <a:rPr lang="hu-HU" dirty="0" smtClean="0"/>
              <a:t> units in the next decades. Nuclear units with about 20 GW</a:t>
            </a:r>
            <a:r>
              <a:rPr lang="hu-HU" baseline="-25000" dirty="0" smtClean="0"/>
              <a:t>e</a:t>
            </a:r>
            <a:r>
              <a:rPr lang="hu-HU" dirty="0" smtClean="0"/>
              <a:t> will be operated in G4 in the second half of the 21</a:t>
            </a:r>
            <a:r>
              <a:rPr lang="hu-HU" baseline="30000" dirty="0" smtClean="0"/>
              <a:t>st</a:t>
            </a:r>
            <a:r>
              <a:rPr lang="hu-HU" dirty="0" smtClean="0"/>
              <a:t> century.</a:t>
            </a:r>
          </a:p>
          <a:p>
            <a:pPr marL="0" indent="0">
              <a:buNone/>
            </a:pPr>
            <a:r>
              <a:rPr lang="hu-HU" dirty="0" smtClean="0"/>
              <a:t>If the V4 countries will continue the use of nuclear energy in the 22</a:t>
            </a:r>
            <a:r>
              <a:rPr lang="hu-HU" baseline="30000" dirty="0" smtClean="0"/>
              <a:t>nd</a:t>
            </a:r>
            <a:r>
              <a:rPr lang="hu-HU" dirty="0" smtClean="0"/>
              <a:t> century, they can build up a regional solution with a joint reprocessing plant and a joint fuel fabrication plant and by combining thermal and fast reactors in the countries.</a:t>
            </a:r>
          </a:p>
          <a:p>
            <a:pPr marL="0" indent="0">
              <a:buNone/>
            </a:pPr>
            <a:r>
              <a:rPr lang="hu-HU" dirty="0" smtClean="0"/>
              <a:t>In order to move into this direction the spent fuel of the Gen 3+ units should be reprocessed to have the plutonium stock necessary for fuelling fast reactors in the first years of their operation.</a:t>
            </a:r>
            <a:endParaRPr lang="en-US" dirty="0" smtClean="0"/>
          </a:p>
          <a:p>
            <a:pPr marL="0" indent="0">
              <a:buNone/>
            </a:pPr>
            <a:endParaRPr lang="hu-HU" dirty="0"/>
          </a:p>
        </p:txBody>
      </p:sp>
    </p:spTree>
    <p:extLst>
      <p:ext uri="{BB962C8B-B14F-4D97-AF65-F5344CB8AC3E}">
        <p14:creationId xmlns:p14="http://schemas.microsoft.com/office/powerpoint/2010/main" val="137850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smtClean="0">
                <a:solidFill>
                  <a:srgbClr val="00B0F0"/>
                </a:solidFill>
              </a:rPr>
              <a:t>Potential reactor coolant materials</a:t>
            </a:r>
            <a:endParaRPr lang="hu-HU" dirty="0"/>
          </a:p>
        </p:txBody>
      </p:sp>
      <p:sp>
        <p:nvSpPr>
          <p:cNvPr id="3" name="Content Placeholder 2"/>
          <p:cNvSpPr>
            <a:spLocks noGrp="1"/>
          </p:cNvSpPr>
          <p:nvPr>
            <p:ph idx="1"/>
          </p:nvPr>
        </p:nvSpPr>
        <p:spPr/>
        <p:txBody>
          <a:bodyPr>
            <a:normAutofit fontScale="70000" lnSpcReduction="20000"/>
          </a:bodyPr>
          <a:lstStyle/>
          <a:p>
            <a:pPr marL="0" indent="0">
              <a:buNone/>
            </a:pPr>
            <a:r>
              <a:rPr lang="hu-HU" dirty="0" smtClean="0"/>
              <a:t>Fast neutron spectrum can be maintained by excluding light elements as coolant materials. The potential coolants are</a:t>
            </a:r>
          </a:p>
          <a:p>
            <a:r>
              <a:rPr lang="hu-HU" sz="2000" dirty="0" smtClean="0"/>
              <a:t>Sodium</a:t>
            </a:r>
          </a:p>
          <a:p>
            <a:r>
              <a:rPr lang="hu-HU" sz="2000" dirty="0" smtClean="0"/>
              <a:t>Helium and</a:t>
            </a:r>
          </a:p>
          <a:p>
            <a:r>
              <a:rPr lang="hu-HU" sz="2000" dirty="0" smtClean="0"/>
              <a:t>Lead or lead/bismuth.</a:t>
            </a:r>
          </a:p>
          <a:p>
            <a:pPr marL="0" indent="0">
              <a:buNone/>
            </a:pPr>
            <a:r>
              <a:rPr lang="hu-HU" dirty="0" smtClean="0"/>
              <a:t>Each coolant has advantages and drawbacks. The most experience is collected for sodium. EU is dealing with all the three potential solutions. </a:t>
            </a:r>
          </a:p>
          <a:p>
            <a:pPr marL="0" indent="0">
              <a:buNone/>
            </a:pPr>
            <a:r>
              <a:rPr lang="hu-HU" dirty="0" smtClean="0"/>
              <a:t>V4 R&amp;D institutes were invited by CEA (F) to take the lead in Gas Cooled Fast Reactor development. GFR can have good burning/breeding properties, moreover it can provide high temperature (850 °C) gas for industrial applications. GFR has to have an appropriate fuel which is still under discussion.</a:t>
            </a:r>
          </a:p>
          <a:p>
            <a:pPr marL="0" indent="0">
              <a:buNone/>
            </a:pPr>
            <a:r>
              <a:rPr lang="hu-HU" dirty="0" smtClean="0"/>
              <a:t>The GFR technology and the applicability of the perspective fuel shall be demonstrated in the new reactor ALLEGRO – to be built in one of the V4 countries.</a:t>
            </a:r>
          </a:p>
          <a:p>
            <a:pPr marL="0" indent="0">
              <a:buNone/>
            </a:pPr>
            <a:endParaRPr lang="hu-HU" dirty="0"/>
          </a:p>
        </p:txBody>
      </p:sp>
    </p:spTree>
    <p:extLst>
      <p:ext uri="{BB962C8B-B14F-4D97-AF65-F5344CB8AC3E}">
        <p14:creationId xmlns:p14="http://schemas.microsoft.com/office/powerpoint/2010/main" val="3884602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ALLEGRO – the reactor </a:t>
            </a:r>
            <a:endParaRPr lang="hu-HU" dirty="0"/>
          </a:p>
        </p:txBody>
      </p:sp>
      <p:sp>
        <p:nvSpPr>
          <p:cNvPr id="3" name="Content Placeholder 2"/>
          <p:cNvSpPr>
            <a:spLocks noGrp="1"/>
          </p:cNvSpPr>
          <p:nvPr>
            <p:ph idx="1"/>
          </p:nvPr>
        </p:nvSpPr>
        <p:spPr>
          <a:xfrm>
            <a:off x="457200" y="1600200"/>
            <a:ext cx="8229600" cy="4781128"/>
          </a:xfrm>
        </p:spPr>
        <p:txBody>
          <a:bodyPr>
            <a:normAutofit fontScale="77500" lnSpcReduction="20000"/>
          </a:bodyPr>
          <a:lstStyle/>
          <a:p>
            <a:pPr marL="0" indent="0" algn="just">
              <a:buNone/>
            </a:pPr>
            <a:r>
              <a:rPr lang="hu-HU" dirty="0" smtClean="0"/>
              <a:t>- </a:t>
            </a:r>
            <a:r>
              <a:rPr lang="en-US" dirty="0" smtClean="0"/>
              <a:t>ALLEGRO will be the demonstrator reactor of the</a:t>
            </a:r>
            <a:r>
              <a:rPr lang="hu-HU" dirty="0" smtClean="0"/>
              <a:t> </a:t>
            </a:r>
            <a:r>
              <a:rPr lang="en-US" dirty="0" smtClean="0"/>
              <a:t>Gas Cooled Fast Reactor (GFR)</a:t>
            </a:r>
            <a:endParaRPr lang="hu-HU" dirty="0" smtClean="0"/>
          </a:p>
          <a:p>
            <a:pPr algn="just">
              <a:buFontTx/>
              <a:buChar char="-"/>
            </a:pPr>
            <a:r>
              <a:rPr lang="en-US" dirty="0" smtClean="0"/>
              <a:t>ALLEGRO power will be </a:t>
            </a:r>
            <a:endParaRPr lang="hu-HU" dirty="0" smtClean="0"/>
          </a:p>
          <a:p>
            <a:pPr marL="0" indent="0" algn="just">
              <a:buNone/>
            </a:pPr>
            <a:r>
              <a:rPr lang="en-US" dirty="0" smtClean="0"/>
              <a:t>75 </a:t>
            </a:r>
            <a:r>
              <a:rPr lang="en-US" dirty="0" err="1" smtClean="0"/>
              <a:t>MWth</a:t>
            </a:r>
            <a:r>
              <a:rPr lang="en-US" dirty="0" smtClean="0"/>
              <a:t>, </a:t>
            </a:r>
            <a:r>
              <a:rPr lang="hu-HU" dirty="0" smtClean="0"/>
              <a:t>with no</a:t>
            </a:r>
            <a:r>
              <a:rPr lang="en-US" dirty="0" smtClean="0"/>
              <a:t> electricity</a:t>
            </a:r>
            <a:endParaRPr lang="hu-HU" dirty="0" smtClean="0"/>
          </a:p>
          <a:p>
            <a:pPr marL="0" indent="0" algn="just">
              <a:buNone/>
            </a:pPr>
            <a:r>
              <a:rPr lang="hu-HU" dirty="0" smtClean="0"/>
              <a:t>production</a:t>
            </a:r>
          </a:p>
          <a:p>
            <a:pPr algn="just">
              <a:buFontTx/>
              <a:buChar char="-"/>
            </a:pPr>
            <a:r>
              <a:rPr lang="en-US" dirty="0" smtClean="0"/>
              <a:t>The aim is to put the reactor</a:t>
            </a:r>
            <a:endParaRPr lang="hu-HU" dirty="0" smtClean="0"/>
          </a:p>
          <a:p>
            <a:pPr marL="0" indent="0" algn="just">
              <a:buNone/>
            </a:pPr>
            <a:r>
              <a:rPr lang="hu-HU" dirty="0" smtClean="0"/>
              <a:t>i</a:t>
            </a:r>
            <a:r>
              <a:rPr lang="en-US" dirty="0" err="1" smtClean="0"/>
              <a:t>nto</a:t>
            </a:r>
            <a:r>
              <a:rPr lang="hu-HU" dirty="0" smtClean="0"/>
              <a:t> </a:t>
            </a:r>
            <a:r>
              <a:rPr lang="en-US" dirty="0" smtClean="0"/>
              <a:t>operation in the second part</a:t>
            </a:r>
            <a:endParaRPr lang="hu-HU" dirty="0" smtClean="0"/>
          </a:p>
          <a:p>
            <a:pPr marL="0" indent="0" algn="just">
              <a:buNone/>
            </a:pPr>
            <a:r>
              <a:rPr lang="en-US" dirty="0" smtClean="0"/>
              <a:t>of the next decade</a:t>
            </a:r>
            <a:endParaRPr lang="en-US" strike="dblStrike" dirty="0" smtClean="0"/>
          </a:p>
          <a:p>
            <a:pPr marL="0" indent="0" algn="just">
              <a:buNone/>
            </a:pPr>
            <a:endParaRPr lang="hu-HU" sz="6000" dirty="0" smtClean="0"/>
          </a:p>
          <a:p>
            <a:pPr marL="0" indent="0" algn="just">
              <a:buNone/>
            </a:pPr>
            <a:endParaRPr lang="hu-HU" dirty="0" smtClean="0"/>
          </a:p>
          <a:p>
            <a:pPr marL="0" indent="0" algn="just">
              <a:buNone/>
            </a:pPr>
            <a:r>
              <a:rPr lang="hu-HU" dirty="0" smtClean="0"/>
              <a:t>The </a:t>
            </a:r>
            <a:r>
              <a:rPr lang="hu-HU" dirty="0" smtClean="0"/>
              <a:t>existing s</a:t>
            </a:r>
            <a:r>
              <a:rPr lang="en-US" dirty="0" err="1" smtClean="0"/>
              <a:t>afety</a:t>
            </a:r>
            <a:r>
              <a:rPr lang="en-US" dirty="0" smtClean="0"/>
              <a:t> concerns have to be removed on the basis of appropriate experiments and by design modifications</a:t>
            </a:r>
            <a:endParaRPr lang="hu-HU" dirty="0" smtClean="0"/>
          </a:p>
          <a:p>
            <a:pPr marL="0" indent="0">
              <a:buNone/>
            </a:pPr>
            <a:endParaRPr lang="hu-HU" dirty="0" smtClean="0"/>
          </a:p>
          <a:p>
            <a:pPr marL="0" indent="0">
              <a:buNone/>
            </a:pPr>
            <a:endParaRPr lang="hu-HU"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930" y="4653136"/>
            <a:ext cx="5544616" cy="965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Obrázok 1"/>
          <p:cNvPicPr>
            <a:picLocks noChangeAspect="1" noChangeArrowheads="1"/>
          </p:cNvPicPr>
          <p:nvPr/>
        </p:nvPicPr>
        <p:blipFill>
          <a:blip r:embed="rId3" cstate="print">
            <a:extLst>
              <a:ext uri="{28A0092B-C50C-407E-A947-70E740481C1C}">
                <a14:useLocalDpi xmlns:a14="http://schemas.microsoft.com/office/drawing/2010/main" val="0"/>
              </a:ext>
            </a:extLst>
          </a:blip>
          <a:srcRect l="13327" t="10771" r="12717" b="8598"/>
          <a:stretch>
            <a:fillRect/>
          </a:stretch>
        </p:blipFill>
        <p:spPr bwMode="auto">
          <a:xfrm>
            <a:off x="5292080" y="1988840"/>
            <a:ext cx="3573464" cy="258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6630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ALLEGRO – design</a:t>
            </a:r>
            <a:endParaRPr lang="hu-HU" dirty="0"/>
          </a:p>
        </p:txBody>
      </p:sp>
      <p:sp>
        <p:nvSpPr>
          <p:cNvPr id="3" name="Content Placeholder 2"/>
          <p:cNvSpPr>
            <a:spLocks noGrp="1"/>
          </p:cNvSpPr>
          <p:nvPr>
            <p:ph idx="1"/>
          </p:nvPr>
        </p:nvSpPr>
        <p:spPr>
          <a:xfrm>
            <a:off x="457200" y="1600200"/>
            <a:ext cx="4690864" cy="2620887"/>
          </a:xfrm>
        </p:spPr>
        <p:txBody>
          <a:bodyPr>
            <a:normAutofit fontScale="77500" lnSpcReduction="20000"/>
          </a:bodyPr>
          <a:lstStyle/>
          <a:p>
            <a:pPr marL="0" indent="0" algn="just">
              <a:buNone/>
            </a:pPr>
            <a:r>
              <a:rPr lang="en-US" dirty="0" smtClean="0"/>
              <a:t>The main </a:t>
            </a:r>
            <a:r>
              <a:rPr lang="hu-HU" dirty="0" smtClean="0"/>
              <a:t>safety related </a:t>
            </a:r>
            <a:r>
              <a:rPr lang="en-US" dirty="0" smtClean="0"/>
              <a:t>challenge of the current ALLEGRO design is the low thermal inertia of coolant and fuel and the high power density in the core</a:t>
            </a:r>
            <a:r>
              <a:rPr lang="hu-HU" dirty="0" smtClean="0"/>
              <a:t>.</a:t>
            </a:r>
          </a:p>
          <a:p>
            <a:pPr marL="0" indent="0" algn="just">
              <a:buNone/>
            </a:pPr>
            <a:r>
              <a:rPr lang="en-US" dirty="0" smtClean="0"/>
              <a:t>Therefore the basic design of CEA has been modified several times in the last years</a:t>
            </a:r>
            <a:r>
              <a:rPr lang="hu-HU" dirty="0" smtClean="0"/>
              <a:t>.</a:t>
            </a:r>
          </a:p>
          <a:p>
            <a:pPr marL="0" indent="0">
              <a:buNone/>
            </a:pPr>
            <a:endParaRPr lang="hu-HU" dirty="0"/>
          </a:p>
        </p:txBody>
      </p:sp>
      <p:pic>
        <p:nvPicPr>
          <p:cNvPr id="4" name="Picture 4" descr="ALLEGRO_Design-status_2010-02-11_Oldal_14_Kép_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1131892"/>
            <a:ext cx="3059832" cy="345766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67544" y="4869160"/>
            <a:ext cx="8064896" cy="1200329"/>
          </a:xfrm>
          <a:prstGeom prst="rect">
            <a:avLst/>
          </a:prstGeom>
        </p:spPr>
        <p:txBody>
          <a:bodyPr wrap="square">
            <a:spAutoFit/>
          </a:bodyPr>
          <a:lstStyle/>
          <a:p>
            <a:pPr algn="just"/>
            <a:r>
              <a:rPr lang="en-US" sz="2400" dirty="0" smtClean="0"/>
              <a:t>The technology has to be tested experimentally, </a:t>
            </a:r>
            <a:r>
              <a:rPr lang="hu-HU" sz="2400" dirty="0" smtClean="0"/>
              <a:t> </a:t>
            </a:r>
            <a:r>
              <a:rPr lang="en-US" sz="2400" dirty="0" smtClean="0"/>
              <a:t>partly by using problem oriented loops and other devices, partly on an electrically heated dedicated mock-up.</a:t>
            </a:r>
            <a:endParaRPr lang="hu-HU" sz="2400" dirty="0"/>
          </a:p>
        </p:txBody>
      </p:sp>
    </p:spTree>
    <p:extLst>
      <p:ext uri="{BB962C8B-B14F-4D97-AF65-F5344CB8AC3E}">
        <p14:creationId xmlns:p14="http://schemas.microsoft.com/office/powerpoint/2010/main" val="252353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ALLEGRO – fuel </a:t>
            </a:r>
            <a:endParaRPr lang="hu-HU" dirty="0"/>
          </a:p>
        </p:txBody>
      </p:sp>
      <p:sp>
        <p:nvSpPr>
          <p:cNvPr id="3" name="Content Placeholder 2"/>
          <p:cNvSpPr>
            <a:spLocks noGrp="1"/>
          </p:cNvSpPr>
          <p:nvPr>
            <p:ph idx="1"/>
          </p:nvPr>
        </p:nvSpPr>
        <p:spPr>
          <a:xfrm>
            <a:off x="467544" y="1340768"/>
            <a:ext cx="8229600" cy="4133056"/>
          </a:xfrm>
        </p:spPr>
        <p:txBody>
          <a:bodyPr>
            <a:normAutofit fontScale="62500" lnSpcReduction="20000"/>
          </a:bodyPr>
          <a:lstStyle/>
          <a:p>
            <a:pPr marL="0" indent="0" algn="just">
              <a:buNone/>
            </a:pPr>
            <a:r>
              <a:rPr lang="en-US" dirty="0" smtClean="0"/>
              <a:t>ALLEGRO will start with MOX fuel </a:t>
            </a:r>
            <a:r>
              <a:rPr lang="hu-HU" dirty="0" smtClean="0"/>
              <a:t>in SS cladding</a:t>
            </a:r>
            <a:r>
              <a:rPr lang="en-US" dirty="0" smtClean="0"/>
              <a:t>, allowing for testing the innovative GFR ceramic fuel assemblies in dedicated irradiation channels of high temperature (850 °C). </a:t>
            </a:r>
            <a:endParaRPr lang="hu-HU" dirty="0" smtClean="0"/>
          </a:p>
          <a:p>
            <a:pPr marL="0" indent="0" algn="just">
              <a:buNone/>
            </a:pPr>
            <a:endParaRPr lang="hu-HU" dirty="0" smtClean="0"/>
          </a:p>
          <a:p>
            <a:pPr marL="0" indent="0" algn="just">
              <a:buNone/>
            </a:pPr>
            <a:r>
              <a:rPr lang="en-US" dirty="0" smtClean="0"/>
              <a:t>Design of the first MOX fuel is under discussion since the original French design (based on </a:t>
            </a:r>
            <a:r>
              <a:rPr lang="en-US" dirty="0" err="1" smtClean="0"/>
              <a:t>Ph</a:t>
            </a:r>
            <a:r>
              <a:rPr lang="hu-HU" dirty="0" smtClean="0"/>
              <a:t>é</a:t>
            </a:r>
            <a:r>
              <a:rPr lang="en-US" dirty="0" smtClean="0"/>
              <a:t>nix fuel rods) is not practicable. The actual concept is still the use of fuel similar to ASTRID fuel</a:t>
            </a:r>
            <a:r>
              <a:rPr lang="hu-HU" dirty="0" smtClean="0"/>
              <a:t> (ASTRID is the sodium cooled fast reactor prototype)</a:t>
            </a:r>
            <a:r>
              <a:rPr lang="en-US" dirty="0" smtClean="0"/>
              <a:t>. Applicability of this fuel in ALLEGRO conditions has to be justified by a qualification process. </a:t>
            </a:r>
            <a:endParaRPr lang="hu-HU" dirty="0" smtClean="0"/>
          </a:p>
          <a:p>
            <a:pPr marL="0" indent="0" algn="just">
              <a:buNone/>
            </a:pPr>
            <a:endParaRPr lang="hu-HU" dirty="0" smtClean="0"/>
          </a:p>
          <a:p>
            <a:pPr marL="0" indent="0" algn="just">
              <a:buNone/>
            </a:pPr>
            <a:r>
              <a:rPr lang="en-US" dirty="0" smtClean="0"/>
              <a:t>Low thermal inertia of the coolant is an unavoidable feature of gas cooled reactors. The gas cooled thermal reactors use graphite coated fuel making use of the advantageous thermal properties of graphite. Though graphite cannot be used for fast reactor purposes, the use of an alternative fuel instead of ASTRID-type fuel</a:t>
            </a:r>
            <a:r>
              <a:rPr lang="hu-HU" dirty="0" smtClean="0"/>
              <a:t> already</a:t>
            </a:r>
            <a:r>
              <a:rPr lang="en-US" dirty="0" smtClean="0"/>
              <a:t> in</a:t>
            </a:r>
            <a:r>
              <a:rPr lang="hu-HU" dirty="0" smtClean="0"/>
              <a:t> the first phase of </a:t>
            </a:r>
            <a:r>
              <a:rPr lang="en-US" dirty="0" smtClean="0"/>
              <a:t> ALLEGRO </a:t>
            </a:r>
            <a:r>
              <a:rPr lang="hu-HU" dirty="0" smtClean="0"/>
              <a:t>is under</a:t>
            </a:r>
            <a:r>
              <a:rPr lang="en-US" dirty="0" smtClean="0"/>
              <a:t> </a:t>
            </a:r>
            <a:r>
              <a:rPr lang="en-US" dirty="0" err="1" smtClean="0"/>
              <a:t>investigat</a:t>
            </a:r>
            <a:r>
              <a:rPr lang="hu-HU" dirty="0" smtClean="0"/>
              <a:t>ion</a:t>
            </a:r>
            <a:r>
              <a:rPr lang="en-US" dirty="0" smtClean="0"/>
              <a:t>.</a:t>
            </a:r>
            <a:endParaRPr lang="hu-HU" dirty="0" smtClean="0"/>
          </a:p>
          <a:p>
            <a:pPr marL="0" indent="0">
              <a:buNone/>
            </a:pPr>
            <a:endParaRPr lang="hu-HU" dirty="0"/>
          </a:p>
        </p:txBody>
      </p:sp>
      <p:pic>
        <p:nvPicPr>
          <p:cNvPr id="4" name="Picture 2"/>
          <p:cNvPicPr>
            <a:picLocks noChangeAspect="1" noChangeArrowheads="1"/>
          </p:cNvPicPr>
          <p:nvPr/>
        </p:nvPicPr>
        <p:blipFill>
          <a:blip r:embed="rId2"/>
          <a:srcRect/>
          <a:stretch>
            <a:fillRect/>
          </a:stretch>
        </p:blipFill>
        <p:spPr bwMode="auto">
          <a:xfrm>
            <a:off x="539552" y="5589588"/>
            <a:ext cx="8220075" cy="1028700"/>
          </a:xfrm>
          <a:prstGeom prst="rect">
            <a:avLst/>
          </a:prstGeom>
          <a:noFill/>
          <a:ln w="9525">
            <a:noFill/>
            <a:miter lim="800000"/>
            <a:headEnd/>
            <a:tailEnd/>
          </a:ln>
        </p:spPr>
      </p:pic>
    </p:spTree>
    <p:extLst>
      <p:ext uri="{BB962C8B-B14F-4D97-AF65-F5344CB8AC3E}">
        <p14:creationId xmlns:p14="http://schemas.microsoft.com/office/powerpoint/2010/main" val="1816415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866</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reactor ALLEGRO and the sustainable nuclear energy in Central Europe  János Gadó  MTA Centre for Energy Research, H-1525 Budapest POB 114, janos.gado@energia.mta.hu</vt:lpstr>
      <vt:lpstr>Why G4 fast reactors?</vt:lpstr>
      <vt:lpstr>Closing the fuel cycle - 1</vt:lpstr>
      <vt:lpstr>Closing the fuel cycle - 2</vt:lpstr>
      <vt:lpstr>A long term regional solution for V4 </vt:lpstr>
      <vt:lpstr>Potential reactor coolant materials</vt:lpstr>
      <vt:lpstr>ALLEGRO – the reactor </vt:lpstr>
      <vt:lpstr>ALLEGRO – design</vt:lpstr>
      <vt:lpstr>ALLEGRO – fuel </vt:lpstr>
      <vt:lpstr>ALLEGRO – project organization</vt:lpstr>
      <vt:lpstr>The V4G4 Center of Excellence </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reactor ALLEGRO and the sustainable nuclear energy in Central Europe  János Gadó  MTA Centre for Energy Research, H-1525 Budapest POB 114, janos.gado@energia.mta.hu</dc:title>
  <dc:creator>gado</dc:creator>
  <cp:lastModifiedBy>gado</cp:lastModifiedBy>
  <cp:revision>4</cp:revision>
  <dcterms:created xsi:type="dcterms:W3CDTF">2013-11-02T16:57:42Z</dcterms:created>
  <dcterms:modified xsi:type="dcterms:W3CDTF">2013-11-10T09:36:45Z</dcterms:modified>
</cp:coreProperties>
</file>