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2" r:id="rId3"/>
    <p:sldId id="258" r:id="rId4"/>
    <p:sldId id="259" r:id="rId5"/>
    <p:sldId id="260" r:id="rId6"/>
    <p:sldId id="261" r:id="rId7"/>
    <p:sldId id="262" r:id="rId8"/>
    <p:sldId id="263" r:id="rId9"/>
    <p:sldId id="276" r:id="rId10"/>
    <p:sldId id="265" r:id="rId11"/>
    <p:sldId id="266" r:id="rId12"/>
    <p:sldId id="269" r:id="rId13"/>
    <p:sldId id="270" r:id="rId14"/>
    <p:sldId id="271" r:id="rId15"/>
    <p:sldId id="272" r:id="rId16"/>
    <p:sldId id="274" r:id="rId17"/>
    <p:sldId id="275" r:id="rId18"/>
    <p:sldId id="278" r:id="rId19"/>
    <p:sldId id="281" r:id="rId20"/>
    <p:sldId id="280" r:id="rId21"/>
    <p:sldId id="267" r:id="rId22"/>
    <p:sldId id="279" r:id="rId23"/>
    <p:sldId id="268" r:id="rId24"/>
    <p:sldId id="273"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FF0000"/>
    <a:srgbClr val="FF00FF"/>
    <a:srgbClr val="00FF00"/>
    <a:srgbClr val="006600"/>
    <a:srgbClr val="339933"/>
    <a:srgbClr val="0000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3" autoAdjust="0"/>
    <p:restoredTop sz="94653" autoAdjust="0"/>
  </p:normalViewPr>
  <p:slideViewPr>
    <p:cSldViewPr>
      <p:cViewPr varScale="1">
        <p:scale>
          <a:sx n="70" d="100"/>
          <a:sy n="70" d="100"/>
        </p:scale>
        <p:origin x="-664" y="-5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image" Target="../media/image90.wmf"/><Relationship Id="rId1" Type="http://schemas.openxmlformats.org/officeDocument/2006/relationships/image" Target="../media/image89.wmf"/><Relationship Id="rId5" Type="http://schemas.openxmlformats.org/officeDocument/2006/relationships/image" Target="../media/image93.wmf"/><Relationship Id="rId4" Type="http://schemas.openxmlformats.org/officeDocument/2006/relationships/image" Target="../media/image9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6.xml"/><Relationship Id="rId4" Type="http://schemas.openxmlformats.org/officeDocument/2006/relationships/image" Target="../media/image51.png"/></Relationships>
</file>

<file path=ppt/slides/_rels/slide11.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cid:ii_142005a6186076eb" TargetMode="External"/><Relationship Id="rId7" Type="http://schemas.openxmlformats.org/officeDocument/2006/relationships/image" Target="../media/image56.png"/><Relationship Id="rId2" Type="http://schemas.openxmlformats.org/officeDocument/2006/relationships/image" Target="../media/image52.jpeg"/><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 Id="rId9" Type="http://schemas.openxmlformats.org/officeDocument/2006/relationships/image" Target="../media/image58.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59.jpeg"/><Relationship Id="rId1" Type="http://schemas.openxmlformats.org/officeDocument/2006/relationships/slideLayout" Target="../slideLayouts/slideLayout6.xml"/><Relationship Id="rId6" Type="http://schemas.openxmlformats.org/officeDocument/2006/relationships/image" Target="../media/image62.jpeg"/><Relationship Id="rId5" Type="http://schemas.openxmlformats.org/officeDocument/2006/relationships/image" Target="../media/image61.png"/><Relationship Id="rId4" Type="http://schemas.openxmlformats.org/officeDocument/2006/relationships/image" Target="../media/image60.png"/></Relationships>
</file>

<file path=ppt/slides/_rels/slide13.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58.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6.xml"/><Relationship Id="rId5" Type="http://schemas.openxmlformats.org/officeDocument/2006/relationships/image" Target="../media/image70.png"/><Relationship Id="rId4" Type="http://schemas.openxmlformats.org/officeDocument/2006/relationships/image" Target="../media/image69.JPG"/></Relationships>
</file>

<file path=ppt/slides/_rels/slide1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6.xml"/><Relationship Id="rId6" Type="http://schemas.openxmlformats.org/officeDocument/2006/relationships/image" Target="../media/image35.jpg"/><Relationship Id="rId5" Type="http://schemas.openxmlformats.org/officeDocument/2006/relationships/image" Target="../media/image74.jpg"/><Relationship Id="rId4" Type="http://schemas.openxmlformats.org/officeDocument/2006/relationships/image" Target="../media/image73.png"/></Relationships>
</file>

<file path=ppt/slides/_rels/slide1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jpeg"/><Relationship Id="rId1" Type="http://schemas.openxmlformats.org/officeDocument/2006/relationships/slideLayout" Target="../slideLayouts/slideLayout6.xml"/><Relationship Id="rId5" Type="http://schemas.openxmlformats.org/officeDocument/2006/relationships/image" Target="../media/image81.jpeg"/><Relationship Id="rId4" Type="http://schemas.openxmlformats.org/officeDocument/2006/relationships/image" Target="../media/image80.jpeg"/></Relationships>
</file>

<file path=ppt/slides/_rels/slide2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jpeg"/><Relationship Id="rId1" Type="http://schemas.openxmlformats.org/officeDocument/2006/relationships/slideLayout" Target="../slideLayouts/slideLayout6.xml"/><Relationship Id="rId5" Type="http://schemas.openxmlformats.org/officeDocument/2006/relationships/image" Target="../media/image84.png"/><Relationship Id="rId4" Type="http://schemas.openxmlformats.org/officeDocument/2006/relationships/image" Target="../media/image75.png"/></Relationships>
</file>

<file path=ppt/slides/_rels/slide22.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6.xml"/><Relationship Id="rId4" Type="http://schemas.openxmlformats.org/officeDocument/2006/relationships/image" Target="../media/image87.png"/></Relationships>
</file>

<file path=ppt/slides/_rels/slide23.xml.rels><?xml version="1.0" encoding="UTF-8" standalone="yes"?>
<Relationships xmlns="http://schemas.openxmlformats.org/package/2006/relationships"><Relationship Id="rId2" Type="http://schemas.openxmlformats.org/officeDocument/2006/relationships/image" Target="../media/image88.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93.wmf"/><Relationship Id="rId3" Type="http://schemas.openxmlformats.org/officeDocument/2006/relationships/image" Target="../media/image23.jpeg"/><Relationship Id="rId7" Type="http://schemas.openxmlformats.org/officeDocument/2006/relationships/image" Target="../media/image90.wmf"/><Relationship Id="rId12"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92.wmf"/><Relationship Id="rId5" Type="http://schemas.openxmlformats.org/officeDocument/2006/relationships/image" Target="../media/image89.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91.wmf"/></Relationships>
</file>

<file path=ppt/slides/_rels/slide3.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11.pn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wmf"/></Relationships>
</file>

<file path=ppt/slides/_rels/slide4.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g"/><Relationship Id="rId12" Type="http://schemas.openxmlformats.org/officeDocument/2006/relationships/image" Target="../media/image26.jpe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21.jpeg"/><Relationship Id="rId11" Type="http://schemas.openxmlformats.org/officeDocument/2006/relationships/image" Target="../media/image4.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7.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3.gif"/><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1.jpeg"/><Relationship Id="rId7" Type="http://schemas.openxmlformats.org/officeDocument/2006/relationships/image" Target="../media/image34.jpg"/><Relationship Id="rId2" Type="http://schemas.openxmlformats.org/officeDocument/2006/relationships/image" Target="../media/image30.jpg"/><Relationship Id="rId1" Type="http://schemas.openxmlformats.org/officeDocument/2006/relationships/slideLayout" Target="../slideLayouts/slideLayout6.xml"/><Relationship Id="rId6" Type="http://schemas.openxmlformats.org/officeDocument/2006/relationships/image" Target="../media/image33.jpg"/><Relationship Id="rId5" Type="http://schemas.openxmlformats.org/officeDocument/2006/relationships/image" Target="../media/image32.jpg"/><Relationship Id="rId4" Type="http://schemas.microsoft.com/office/2007/relationships/hdphoto" Target="../media/hdphoto2.wdp"/><Relationship Id="rId9" Type="http://schemas.openxmlformats.org/officeDocument/2006/relationships/image" Target="../media/image36.jpg"/></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gif"/><Relationship Id="rId1" Type="http://schemas.openxmlformats.org/officeDocument/2006/relationships/slideLayout" Target="../slideLayouts/slideLayout6.xml"/><Relationship Id="rId6" Type="http://schemas.openxmlformats.org/officeDocument/2006/relationships/image" Target="../media/image48.gif"/><Relationship Id="rId5" Type="http://schemas.openxmlformats.org/officeDocument/2006/relationships/image" Target="../media/image47.jpeg"/><Relationship Id="rId4"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BEBA8EAE-BF5A-486C-A8C5-ECC9F3942E4B}">
                <a14:imgProps xmlns:a14="http://schemas.microsoft.com/office/drawing/2010/main">
                  <a14:imgLayer r:embed="rId3">
                    <a14:imgEffect>
                      <a14:artisticGlowEdges/>
                    </a14:imgEffect>
                  </a14:imgLayer>
                </a14:imgProps>
              </a:ext>
              <a:ext uri="{28A0092B-C50C-407E-A947-70E740481C1C}">
                <a14:useLocalDpi xmlns:a14="http://schemas.microsoft.com/office/drawing/2010/main" val="0"/>
              </a:ext>
            </a:extLst>
          </a:blip>
          <a:stretch>
            <a:fillRect/>
          </a:stretch>
        </p:blipFill>
        <p:spPr>
          <a:xfrm>
            <a:off x="-52995" y="-76200"/>
            <a:ext cx="9196995" cy="7086599"/>
          </a:xfrm>
          <a:prstGeom prst="rect">
            <a:avLst/>
          </a:prstGeom>
        </p:spPr>
      </p:pic>
      <p:sp>
        <p:nvSpPr>
          <p:cNvPr id="2" name="Title 1"/>
          <p:cNvSpPr>
            <a:spLocks noGrp="1"/>
          </p:cNvSpPr>
          <p:nvPr>
            <p:ph type="ctrTitle"/>
          </p:nvPr>
        </p:nvSpPr>
        <p:spPr>
          <a:xfrm>
            <a:off x="381000" y="152400"/>
            <a:ext cx="8382000" cy="1470025"/>
          </a:xfrm>
        </p:spPr>
        <p:txBody>
          <a:bodyPr>
            <a:normAutofit fontScale="90000"/>
          </a:bodyPr>
          <a:lstStyle/>
          <a:p>
            <a:r>
              <a:rPr lang="en-US" sz="6000" dirty="0" smtClean="0">
                <a:solidFill>
                  <a:schemeClr val="bg1"/>
                </a:solidFill>
                <a:latin typeface="Comic Sans MS" panose="030F0702030302020204" pitchFamily="66" charset="0"/>
              </a:rPr>
              <a:t>Carbon,</a:t>
            </a:r>
            <a:r>
              <a:rPr lang="en-US" dirty="0" smtClean="0">
                <a:solidFill>
                  <a:schemeClr val="bg1"/>
                </a:solidFill>
                <a:latin typeface="Comic Sans MS" panose="030F0702030302020204" pitchFamily="66" charset="0"/>
              </a:rPr>
              <a:t/>
            </a:r>
            <a:br>
              <a:rPr lang="en-US" dirty="0" smtClean="0">
                <a:solidFill>
                  <a:schemeClr val="bg1"/>
                </a:solidFill>
                <a:latin typeface="Comic Sans MS" panose="030F0702030302020204" pitchFamily="66" charset="0"/>
              </a:rPr>
            </a:br>
            <a:r>
              <a:rPr lang="en-US" sz="4000" dirty="0" smtClean="0">
                <a:solidFill>
                  <a:schemeClr val="bg1"/>
                </a:solidFill>
                <a:latin typeface="Comic Sans MS" panose="030F0702030302020204" pitchFamily="66" charset="0"/>
              </a:rPr>
              <a:t>From Red Giants to White Dwarfs</a:t>
            </a:r>
            <a:endParaRPr lang="en-US" sz="4000" dirty="0">
              <a:solidFill>
                <a:schemeClr val="bg1"/>
              </a:solidFill>
              <a:latin typeface="Comic Sans MS" panose="030F0702030302020204" pitchFamily="66" charset="0"/>
            </a:endParaRPr>
          </a:p>
        </p:txBody>
      </p:sp>
      <p:sp>
        <p:nvSpPr>
          <p:cNvPr id="9" name="Rectangle 8"/>
          <p:cNvSpPr/>
          <p:nvPr/>
        </p:nvSpPr>
        <p:spPr>
          <a:xfrm>
            <a:off x="1143000" y="3962400"/>
            <a:ext cx="7010400" cy="1143000"/>
          </a:xfrm>
          <a:prstGeom prst="rect">
            <a:avLst/>
          </a:prstGeom>
          <a:solidFill>
            <a:schemeClr val="tx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838200" y="3962400"/>
            <a:ext cx="7391400" cy="1752600"/>
          </a:xfrm>
        </p:spPr>
        <p:txBody>
          <a:bodyPr>
            <a:normAutofit/>
          </a:bodyPr>
          <a:lstStyle/>
          <a:p>
            <a:r>
              <a:rPr lang="en-US" sz="2800" dirty="0" smtClean="0">
                <a:solidFill>
                  <a:srgbClr val="FF0000"/>
                </a:solidFill>
                <a:latin typeface="Comic Sans MS" panose="030F0702030302020204" pitchFamily="66" charset="0"/>
              </a:rPr>
              <a:t>The </a:t>
            </a:r>
            <a:r>
              <a:rPr lang="en-US" sz="2800" dirty="0" err="1" smtClean="0">
                <a:solidFill>
                  <a:srgbClr val="FF0000"/>
                </a:solidFill>
                <a:latin typeface="Comic Sans MS" panose="030F0702030302020204" pitchFamily="66" charset="0"/>
              </a:rPr>
              <a:t>Breit</a:t>
            </a:r>
            <a:r>
              <a:rPr lang="en-US" sz="2800" dirty="0">
                <a:solidFill>
                  <a:srgbClr val="FF0000"/>
                </a:solidFill>
                <a:latin typeface="Comic Sans MS" panose="030F0702030302020204" pitchFamily="66" charset="0"/>
              </a:rPr>
              <a:t>-</a:t>
            </a:r>
            <a:r>
              <a:rPr lang="en-US" sz="2800" dirty="0" smtClean="0">
                <a:solidFill>
                  <a:srgbClr val="FF0000"/>
                </a:solidFill>
                <a:latin typeface="Comic Sans MS" panose="030F0702030302020204" pitchFamily="66" charset="0"/>
              </a:rPr>
              <a:t>Wigner Formula, the </a:t>
            </a:r>
          </a:p>
          <a:p>
            <a:r>
              <a:rPr lang="en-US" sz="2800" dirty="0" smtClean="0">
                <a:solidFill>
                  <a:srgbClr val="FF0000"/>
                </a:solidFill>
                <a:latin typeface="Comic Sans MS" panose="030F0702030302020204" pitchFamily="66" charset="0"/>
              </a:rPr>
              <a:t>Wigner Limit, and the Wigner-Seitz Radius</a:t>
            </a:r>
            <a:endParaRPr lang="en-US" sz="2800" dirty="0">
              <a:solidFill>
                <a:srgbClr val="FF0000"/>
              </a:solidFill>
              <a:latin typeface="Comic Sans MS" panose="030F0702030302020204" pitchFamily="66" charset="0"/>
            </a:endParaRPr>
          </a:p>
        </p:txBody>
      </p:sp>
      <p:sp>
        <p:nvSpPr>
          <p:cNvPr id="4" name="TextBox 3"/>
          <p:cNvSpPr txBox="1"/>
          <p:nvPr/>
        </p:nvSpPr>
        <p:spPr>
          <a:xfrm>
            <a:off x="3901915" y="5330042"/>
            <a:ext cx="4251485" cy="923330"/>
          </a:xfrm>
          <a:prstGeom prst="rect">
            <a:avLst/>
          </a:prstGeom>
          <a:noFill/>
        </p:spPr>
        <p:txBody>
          <a:bodyPr wrap="none" rtlCol="0">
            <a:spAutoFit/>
          </a:bodyPr>
          <a:lstStyle/>
          <a:p>
            <a:r>
              <a:rPr lang="en-US" sz="1400" dirty="0" smtClean="0">
                <a:solidFill>
                  <a:schemeClr val="bg1"/>
                </a:solidFill>
                <a:latin typeface="Comic Sans MS" panose="030F0702030302020204" pitchFamily="66" charset="0"/>
              </a:rPr>
              <a:t>Michael Wiescher</a:t>
            </a:r>
          </a:p>
          <a:p>
            <a:endParaRPr lang="en-US" sz="600" dirty="0" smtClean="0">
              <a:solidFill>
                <a:schemeClr val="bg1"/>
              </a:solidFill>
              <a:latin typeface="Comic Sans MS" panose="030F0702030302020204" pitchFamily="66" charset="0"/>
            </a:endParaRPr>
          </a:p>
          <a:p>
            <a:r>
              <a:rPr lang="en-US" sz="1600" dirty="0" smtClean="0">
                <a:solidFill>
                  <a:schemeClr val="bg1"/>
                </a:solidFill>
                <a:latin typeface="Comic Sans MS" panose="030F0702030302020204" pitchFamily="66" charset="0"/>
              </a:rPr>
              <a:t>  Joint Institute for Nuclear Astrophysics</a:t>
            </a:r>
          </a:p>
          <a:p>
            <a:r>
              <a:rPr lang="en-US" sz="1600" dirty="0" smtClean="0">
                <a:solidFill>
                  <a:schemeClr val="bg1"/>
                </a:solidFill>
                <a:latin typeface="Comic Sans MS" panose="030F0702030302020204" pitchFamily="66" charset="0"/>
              </a:rPr>
              <a:t>   </a:t>
            </a:r>
            <a:r>
              <a:rPr lang="en-US" sz="1600" dirty="0" smtClean="0">
                <a:solidFill>
                  <a:schemeClr val="bg1"/>
                </a:solidFill>
                <a:latin typeface="Comic Sans MS" panose="030F0702030302020204" pitchFamily="66" charset="0"/>
              </a:rPr>
              <a:t>University </a:t>
            </a:r>
            <a:r>
              <a:rPr lang="en-US" sz="1600" dirty="0" smtClean="0">
                <a:solidFill>
                  <a:schemeClr val="bg1"/>
                </a:solidFill>
                <a:latin typeface="Comic Sans MS" panose="030F0702030302020204" pitchFamily="66" charset="0"/>
              </a:rPr>
              <a:t>of Notre Dame</a:t>
            </a:r>
            <a:endParaRPr lang="en-US" sz="1600" dirty="0">
              <a:solidFill>
                <a:schemeClr val="bg1"/>
              </a:solidFill>
              <a:latin typeface="Comic Sans MS" panose="030F0702030302020204" pitchFamily="66" charset="0"/>
            </a:endParaRPr>
          </a:p>
        </p:txBody>
      </p:sp>
      <p:sp>
        <p:nvSpPr>
          <p:cNvPr id="7" name="TextBox 6"/>
          <p:cNvSpPr txBox="1"/>
          <p:nvPr/>
        </p:nvSpPr>
        <p:spPr>
          <a:xfrm>
            <a:off x="4851694" y="2667000"/>
            <a:ext cx="2351926" cy="553998"/>
          </a:xfrm>
          <a:prstGeom prst="rect">
            <a:avLst/>
          </a:prstGeom>
          <a:noFill/>
        </p:spPr>
        <p:txBody>
          <a:bodyPr wrap="none" rtlCol="0">
            <a:spAutoFit/>
          </a:bodyPr>
          <a:lstStyle/>
          <a:p>
            <a:pPr algn="ctr"/>
            <a:r>
              <a:rPr lang="en-US" sz="1200" dirty="0" smtClean="0">
                <a:solidFill>
                  <a:schemeClr val="bg1"/>
                </a:solidFill>
                <a:latin typeface="Comic Sans MS" panose="030F0702030302020204" pitchFamily="66" charset="0"/>
              </a:rPr>
              <a:t>In honor of the 111. Birthday </a:t>
            </a:r>
          </a:p>
          <a:p>
            <a:pPr algn="ctr"/>
            <a:r>
              <a:rPr lang="en-US" dirty="0" smtClean="0">
                <a:solidFill>
                  <a:schemeClr val="bg1"/>
                </a:solidFill>
                <a:latin typeface="Comic Sans MS" panose="030F0702030302020204" pitchFamily="66" charset="0"/>
              </a:rPr>
              <a:t>of Eugene P. Wigner</a:t>
            </a:r>
            <a:endParaRPr lang="en-US" dirty="0">
              <a:solidFill>
                <a:schemeClr val="bg1"/>
              </a:solidFill>
              <a:latin typeface="Comic Sans MS" panose="030F0702030302020204" pitchFamily="66" charset="0"/>
            </a:endParaRPr>
          </a:p>
        </p:txBody>
      </p:sp>
      <p:sp>
        <p:nvSpPr>
          <p:cNvPr id="8" name="Freeform 7"/>
          <p:cNvSpPr/>
          <p:nvPr/>
        </p:nvSpPr>
        <p:spPr>
          <a:xfrm>
            <a:off x="7696201" y="6248399"/>
            <a:ext cx="1358734" cy="761999"/>
          </a:xfrm>
          <a:custGeom>
            <a:avLst/>
            <a:gdLst>
              <a:gd name="connsiteX0" fmla="*/ 0 w 1365662"/>
              <a:gd name="connsiteY0" fmla="*/ 611579 h 635330"/>
              <a:gd name="connsiteX1" fmla="*/ 5937 w 1365662"/>
              <a:gd name="connsiteY1" fmla="*/ 213756 h 635330"/>
              <a:gd name="connsiteX2" fmla="*/ 29688 w 1365662"/>
              <a:gd name="connsiteY2" fmla="*/ 47501 h 635330"/>
              <a:gd name="connsiteX3" fmla="*/ 5937 w 1365662"/>
              <a:gd name="connsiteY3" fmla="*/ 5938 h 635330"/>
              <a:gd name="connsiteX4" fmla="*/ 1353787 w 1365662"/>
              <a:gd name="connsiteY4" fmla="*/ 0 h 635330"/>
              <a:gd name="connsiteX5" fmla="*/ 1365662 w 1365662"/>
              <a:gd name="connsiteY5" fmla="*/ 635330 h 635330"/>
              <a:gd name="connsiteX6" fmla="*/ 0 w 1365662"/>
              <a:gd name="connsiteY6" fmla="*/ 611579 h 635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662" h="635330">
                <a:moveTo>
                  <a:pt x="0" y="611579"/>
                </a:moveTo>
                <a:lnTo>
                  <a:pt x="5937" y="213756"/>
                </a:lnTo>
                <a:lnTo>
                  <a:pt x="29688" y="47501"/>
                </a:lnTo>
                <a:lnTo>
                  <a:pt x="5937" y="5938"/>
                </a:lnTo>
                <a:lnTo>
                  <a:pt x="1353787" y="0"/>
                </a:lnTo>
                <a:lnTo>
                  <a:pt x="1365662" y="635330"/>
                </a:lnTo>
                <a:lnTo>
                  <a:pt x="0" y="6115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457200" y="204519"/>
            <a:ext cx="8382000" cy="1470025"/>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smtClean="0">
                <a:solidFill>
                  <a:schemeClr val="bg1"/>
                </a:solidFill>
                <a:latin typeface="Comic Sans MS" panose="030F0702030302020204" pitchFamily="66" charset="0"/>
              </a:rPr>
              <a:t>Carbon,</a:t>
            </a:r>
            <a:r>
              <a:rPr lang="en-US" dirty="0" smtClean="0">
                <a:solidFill>
                  <a:schemeClr val="bg1"/>
                </a:solidFill>
                <a:latin typeface="Comic Sans MS" panose="030F0702030302020204" pitchFamily="66" charset="0"/>
              </a:rPr>
              <a:t/>
            </a:r>
            <a:br>
              <a:rPr lang="en-US" dirty="0" smtClean="0">
                <a:solidFill>
                  <a:schemeClr val="bg1"/>
                </a:solidFill>
                <a:latin typeface="Comic Sans MS" panose="030F0702030302020204" pitchFamily="66" charset="0"/>
              </a:rPr>
            </a:br>
            <a:r>
              <a:rPr lang="en-US" sz="4000" dirty="0" smtClean="0">
                <a:solidFill>
                  <a:schemeClr val="bg1"/>
                </a:solidFill>
                <a:latin typeface="Comic Sans MS" panose="030F0702030302020204" pitchFamily="66" charset="0"/>
              </a:rPr>
              <a:t>From the Sun to White Dwarfs</a:t>
            </a:r>
            <a:endParaRPr lang="en-US" sz="40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1451207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
          <p:cNvGrpSpPr>
            <a:grpSpLocks/>
          </p:cNvGrpSpPr>
          <p:nvPr/>
        </p:nvGrpSpPr>
        <p:grpSpPr bwMode="auto">
          <a:xfrm>
            <a:off x="4038600" y="1151737"/>
            <a:ext cx="5071534" cy="3208954"/>
            <a:chOff x="240" y="1584"/>
            <a:chExt cx="3888" cy="2256"/>
          </a:xfrm>
          <a:solidFill>
            <a:schemeClr val="bg1"/>
          </a:solidFill>
        </p:grpSpPr>
        <p:sp>
          <p:nvSpPr>
            <p:cNvPr id="6" name="Rectangle 3"/>
            <p:cNvSpPr>
              <a:spLocks noChangeArrowheads="1"/>
            </p:cNvSpPr>
            <p:nvPr/>
          </p:nvSpPr>
          <p:spPr bwMode="auto">
            <a:xfrm>
              <a:off x="240" y="1584"/>
              <a:ext cx="3888" cy="2256"/>
            </a:xfrm>
            <a:prstGeom prst="rect">
              <a:avLst/>
            </a:prstGeom>
            <a:grp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2"/>
                </a:solidFill>
                <a:latin typeface="Comic Sans MS" pitchFamily="66" charset="0"/>
              </a:endParaRPr>
            </a:p>
          </p:txBody>
        </p:sp>
        <p:pic>
          <p:nvPicPr>
            <p:cNvPr id="7" name="Picture 4" descr="FG21_014"/>
            <p:cNvPicPr>
              <a:picLocks noChangeAspect="1" noChangeArrowheads="1"/>
            </p:cNvPicPr>
            <p:nvPr/>
          </p:nvPicPr>
          <p:blipFill>
            <a:blip r:embed="rId2">
              <a:extLst>
                <a:ext uri="{28A0092B-C50C-407E-A947-70E740481C1C}">
                  <a14:useLocalDpi xmlns:a14="http://schemas.microsoft.com/office/drawing/2010/main" val="0"/>
                </a:ext>
              </a:extLst>
            </a:blip>
            <a:srcRect l="6000" t="4500" r="10001" b="3500"/>
            <a:stretch>
              <a:fillRect/>
            </a:stretch>
          </p:blipFill>
          <p:spPr bwMode="auto">
            <a:xfrm>
              <a:off x="288" y="1588"/>
              <a:ext cx="2544" cy="1696"/>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5" descr="FG21_014"/>
            <p:cNvPicPr>
              <a:picLocks noChangeAspect="1" noChangeArrowheads="1"/>
            </p:cNvPicPr>
            <p:nvPr/>
          </p:nvPicPr>
          <p:blipFill>
            <a:blip r:embed="rId2">
              <a:extLst>
                <a:ext uri="{28A0092B-C50C-407E-A947-70E740481C1C}">
                  <a14:useLocalDpi xmlns:a14="http://schemas.microsoft.com/office/drawing/2010/main" val="0"/>
                </a:ext>
              </a:extLst>
            </a:blip>
            <a:srcRect l="35339" t="4500" r="10120" b="11501"/>
            <a:stretch>
              <a:fillRect/>
            </a:stretch>
          </p:blipFill>
          <p:spPr bwMode="auto">
            <a:xfrm>
              <a:off x="2448" y="2160"/>
              <a:ext cx="1674" cy="1680"/>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6" descr="FG21_014"/>
            <p:cNvPicPr>
              <a:picLocks noChangeAspect="1" noChangeArrowheads="1"/>
            </p:cNvPicPr>
            <p:nvPr/>
          </p:nvPicPr>
          <p:blipFill>
            <a:blip r:embed="rId2">
              <a:extLst>
                <a:ext uri="{28A0092B-C50C-407E-A947-70E740481C1C}">
                  <a14:useLocalDpi xmlns:a14="http://schemas.microsoft.com/office/drawing/2010/main" val="0"/>
                </a:ext>
              </a:extLst>
            </a:blip>
            <a:srcRect l="6000" t="62900" r="60765" b="3500"/>
            <a:stretch>
              <a:fillRect/>
            </a:stretch>
          </p:blipFill>
          <p:spPr bwMode="auto">
            <a:xfrm>
              <a:off x="1584" y="3216"/>
              <a:ext cx="1011" cy="620"/>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Text Box 7"/>
            <p:cNvSpPr txBox="1">
              <a:spLocks noChangeArrowheads="1"/>
            </p:cNvSpPr>
            <p:nvPr/>
          </p:nvSpPr>
          <p:spPr bwMode="auto">
            <a:xfrm>
              <a:off x="2549" y="3505"/>
              <a:ext cx="896" cy="23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dirty="0">
                  <a:solidFill>
                    <a:schemeClr val="tx1">
                      <a:lumMod val="65000"/>
                      <a:lumOff val="35000"/>
                    </a:schemeClr>
                  </a:solidFill>
                  <a:latin typeface="Arial" pitchFamily="34" charset="0"/>
                  <a:cs typeface="Arial" pitchFamily="34" charset="0"/>
                </a:rPr>
                <a:t>Oxygen-16</a:t>
              </a:r>
            </a:p>
          </p:txBody>
        </p:sp>
      </p:grpSp>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l="3194" r="3602"/>
          <a:stretch/>
        </p:blipFill>
        <p:spPr>
          <a:xfrm>
            <a:off x="58127" y="1298348"/>
            <a:ext cx="4027251" cy="3138432"/>
          </a:xfrm>
          <a:prstGeom prst="rect">
            <a:avLst/>
          </a:prstGeom>
        </p:spPr>
      </p:pic>
      <p:pic>
        <p:nvPicPr>
          <p:cNvPr id="16"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3359" y="990600"/>
            <a:ext cx="3883441" cy="3932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134327" y="4923381"/>
            <a:ext cx="8857273" cy="1569660"/>
          </a:xfrm>
          <a:prstGeom prst="rect">
            <a:avLst/>
          </a:prstGeom>
          <a:noFill/>
        </p:spPr>
        <p:txBody>
          <a:bodyPr wrap="square" rtlCol="0">
            <a:spAutoFit/>
          </a:bodyPr>
          <a:lstStyle/>
          <a:p>
            <a:pPr algn="just"/>
            <a:r>
              <a:rPr lang="en-US" sz="2400" dirty="0" smtClean="0">
                <a:latin typeface="Comic Sans MS" pitchFamily="66" charset="0"/>
                <a:cs typeface="Calibri" pitchFamily="34" charset="0"/>
              </a:rPr>
              <a:t>The reactions determine the </a:t>
            </a:r>
            <a:r>
              <a:rPr lang="en-US" sz="2400" baseline="30000" dirty="0" smtClean="0">
                <a:latin typeface="Comic Sans MS" pitchFamily="66" charset="0"/>
                <a:cs typeface="Calibri" pitchFamily="34" charset="0"/>
              </a:rPr>
              <a:t>12</a:t>
            </a:r>
            <a:r>
              <a:rPr lang="en-US" sz="2400" dirty="0" smtClean="0">
                <a:latin typeface="Comic Sans MS" pitchFamily="66" charset="0"/>
                <a:cs typeface="Calibri" pitchFamily="34" charset="0"/>
              </a:rPr>
              <a:t>C/</a:t>
            </a:r>
            <a:r>
              <a:rPr lang="en-US" sz="2400" baseline="30000" dirty="0" smtClean="0">
                <a:latin typeface="Comic Sans MS" pitchFamily="66" charset="0"/>
                <a:cs typeface="Calibri" pitchFamily="34" charset="0"/>
              </a:rPr>
              <a:t>16</a:t>
            </a:r>
            <a:r>
              <a:rPr lang="en-US" sz="2400" dirty="0" smtClean="0">
                <a:latin typeface="Comic Sans MS" pitchFamily="66" charset="0"/>
                <a:cs typeface="Calibri" pitchFamily="34" charset="0"/>
              </a:rPr>
              <a:t>O ratio in our universe! The ratio defines late stellar evolution of massive stars, it determines white dwarf matter, &amp; the ignition of supernovae type Ia, the standard candle for cosmological predictions.</a:t>
            </a:r>
            <a:endParaRPr lang="en-US" sz="2400" dirty="0">
              <a:latin typeface="Comic Sans MS" pitchFamily="66" charset="0"/>
              <a:cs typeface="Calibri" pitchFamily="34" charset="0"/>
            </a:endParaRPr>
          </a:p>
        </p:txBody>
      </p:sp>
      <p:sp>
        <p:nvSpPr>
          <p:cNvPr id="4" name="Title 121"/>
          <p:cNvSpPr>
            <a:spLocks noGrp="1"/>
          </p:cNvSpPr>
          <p:nvPr>
            <p:ph type="title"/>
          </p:nvPr>
        </p:nvSpPr>
        <p:spPr>
          <a:xfrm>
            <a:off x="609600" y="152400"/>
            <a:ext cx="8229600" cy="1143000"/>
          </a:xfrm>
        </p:spPr>
        <p:txBody>
          <a:bodyPr>
            <a:normAutofit/>
          </a:bodyPr>
          <a:lstStyle/>
          <a:p>
            <a:r>
              <a:rPr lang="en-US" dirty="0" smtClean="0">
                <a:latin typeface="Comic Sans MS" pitchFamily="66" charset="0"/>
              </a:rPr>
              <a:t>Origin of Carbon &amp; Oxygen</a:t>
            </a:r>
            <a:endParaRPr lang="en-US" dirty="0">
              <a:latin typeface="Comic Sans MS" pitchFamily="66" charset="0"/>
            </a:endParaRPr>
          </a:p>
        </p:txBody>
      </p:sp>
      <p:sp>
        <p:nvSpPr>
          <p:cNvPr id="2" name="TextBox 1"/>
          <p:cNvSpPr txBox="1"/>
          <p:nvPr/>
        </p:nvSpPr>
        <p:spPr>
          <a:xfrm>
            <a:off x="243971" y="4436780"/>
            <a:ext cx="3794629" cy="369332"/>
          </a:xfrm>
          <a:prstGeom prst="rect">
            <a:avLst/>
          </a:prstGeom>
          <a:noFill/>
        </p:spPr>
        <p:txBody>
          <a:bodyPr wrap="none" rtlCol="0">
            <a:spAutoFit/>
          </a:bodyPr>
          <a:lstStyle/>
          <a:p>
            <a:r>
              <a:rPr lang="en-US" dirty="0" smtClean="0">
                <a:solidFill>
                  <a:srgbClr val="FF0000"/>
                </a:solidFill>
                <a:latin typeface="Comic Sans MS" panose="030F0702030302020204" pitchFamily="66" charset="0"/>
              </a:rPr>
              <a:t>In Red Giant helium burning stars</a:t>
            </a:r>
            <a:endParaRPr lang="en-US"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3204499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xit" presetSubtype="0" fill="hold"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610600" cy="1143000"/>
          </a:xfrm>
        </p:spPr>
        <p:txBody>
          <a:bodyPr>
            <a:noAutofit/>
          </a:bodyPr>
          <a:lstStyle/>
          <a:p>
            <a:r>
              <a:rPr lang="en-US" sz="3600" dirty="0" smtClean="0">
                <a:latin typeface="Comic Sans MS" panose="030F0702030302020204" pitchFamily="66" charset="0"/>
              </a:rPr>
              <a:t>The R-matrix analysis of all existing data feeding the </a:t>
            </a:r>
            <a:r>
              <a:rPr lang="en-US" sz="3600" baseline="30000" dirty="0" smtClean="0">
                <a:latin typeface="Comic Sans MS" panose="030F0702030302020204" pitchFamily="66" charset="0"/>
              </a:rPr>
              <a:t>16</a:t>
            </a:r>
            <a:r>
              <a:rPr lang="en-US" sz="3600" dirty="0" smtClean="0">
                <a:latin typeface="Comic Sans MS" panose="030F0702030302020204" pitchFamily="66" charset="0"/>
              </a:rPr>
              <a:t>O compound nucleus</a:t>
            </a:r>
            <a:endParaRPr lang="en-US" sz="3600" dirty="0">
              <a:latin typeface="Comic Sans MS" panose="030F0702030302020204" pitchFamily="66" charset="0"/>
            </a:endParaRPr>
          </a:p>
        </p:txBody>
      </p:sp>
      <p:grpSp>
        <p:nvGrpSpPr>
          <p:cNvPr id="13" name="Group 12"/>
          <p:cNvGrpSpPr/>
          <p:nvPr/>
        </p:nvGrpSpPr>
        <p:grpSpPr>
          <a:xfrm>
            <a:off x="152400" y="2209800"/>
            <a:ext cx="5772150" cy="4572000"/>
            <a:chOff x="2819400" y="1981200"/>
            <a:chExt cx="6172200" cy="4953000"/>
          </a:xfrm>
        </p:grpSpPr>
        <p:pic>
          <p:nvPicPr>
            <p:cNvPr id="3" name="Picture 2" descr="Inline image 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819400" y="1981200"/>
              <a:ext cx="6172200" cy="4953000"/>
            </a:xfrm>
            <a:prstGeom prst="rect">
              <a:avLst/>
            </a:prstGeom>
            <a:noFill/>
            <a:ln>
              <a:noFill/>
            </a:ln>
          </p:spPr>
        </p:pic>
        <p:sp>
          <p:nvSpPr>
            <p:cNvPr id="7" name="TextBox 6"/>
            <p:cNvSpPr txBox="1"/>
            <p:nvPr/>
          </p:nvSpPr>
          <p:spPr>
            <a:xfrm>
              <a:off x="6629400" y="3434450"/>
              <a:ext cx="1331005" cy="369332"/>
            </a:xfrm>
            <a:prstGeom prst="rect">
              <a:avLst/>
            </a:prstGeom>
            <a:noFill/>
          </p:spPr>
          <p:txBody>
            <a:bodyPr wrap="none" rtlCol="0">
              <a:spAutoFit/>
            </a:bodyPr>
            <a:lstStyle/>
            <a:p>
              <a:r>
                <a:rPr lang="en-US" dirty="0" smtClean="0"/>
                <a:t>Notre Dame</a:t>
              </a:r>
              <a:endParaRPr lang="en-US" dirty="0"/>
            </a:p>
          </p:txBody>
        </p:sp>
        <p:sp>
          <p:nvSpPr>
            <p:cNvPr id="8" name="TextBox 7"/>
            <p:cNvSpPr txBox="1"/>
            <p:nvPr/>
          </p:nvSpPr>
          <p:spPr>
            <a:xfrm>
              <a:off x="6629400" y="3951341"/>
              <a:ext cx="1441613" cy="923330"/>
            </a:xfrm>
            <a:prstGeom prst="rect">
              <a:avLst/>
            </a:prstGeom>
            <a:noFill/>
          </p:spPr>
          <p:txBody>
            <a:bodyPr wrap="none" rtlCol="0">
              <a:spAutoFit/>
            </a:bodyPr>
            <a:lstStyle/>
            <a:p>
              <a:r>
                <a:rPr lang="en-US" dirty="0" smtClean="0"/>
                <a:t>Argonne, </a:t>
              </a:r>
            </a:p>
            <a:p>
              <a:r>
                <a:rPr lang="en-US" dirty="0" smtClean="0"/>
                <a:t>Notre Dame, </a:t>
              </a:r>
            </a:p>
            <a:p>
              <a:r>
                <a:rPr lang="en-US" dirty="0" smtClean="0"/>
                <a:t>TRIUMF</a:t>
              </a:r>
              <a:endParaRPr lang="en-US" dirty="0"/>
            </a:p>
          </p:txBody>
        </p:sp>
        <p:sp>
          <p:nvSpPr>
            <p:cNvPr id="9" name="TextBox 8"/>
            <p:cNvSpPr txBox="1"/>
            <p:nvPr/>
          </p:nvSpPr>
          <p:spPr>
            <a:xfrm>
              <a:off x="3657600" y="3265793"/>
              <a:ext cx="1314784" cy="369332"/>
            </a:xfrm>
            <a:prstGeom prst="rect">
              <a:avLst/>
            </a:prstGeom>
            <a:noFill/>
          </p:spPr>
          <p:txBody>
            <a:bodyPr wrap="none" rtlCol="0">
              <a:spAutoFit/>
            </a:bodyPr>
            <a:lstStyle/>
            <a:p>
              <a:r>
                <a:rPr lang="en-US" baseline="30000" dirty="0" smtClean="0"/>
                <a:t>12</a:t>
              </a:r>
              <a:r>
                <a:rPr lang="en-US" dirty="0" smtClean="0"/>
                <a:t>C(</a:t>
              </a:r>
              <a:r>
                <a:rPr lang="en-US" dirty="0" smtClean="0">
                  <a:sym typeface="Symbol"/>
                </a:rPr>
                <a:t>,</a:t>
              </a:r>
              <a:r>
                <a:rPr lang="en-US" baseline="-25000" dirty="0" smtClean="0">
                  <a:sym typeface="Symbol"/>
                </a:rPr>
                <a:t>0</a:t>
              </a:r>
              <a:r>
                <a:rPr lang="en-US" dirty="0" smtClean="0">
                  <a:sym typeface="Symbol"/>
                </a:rPr>
                <a:t>)</a:t>
              </a:r>
              <a:r>
                <a:rPr lang="en-US" baseline="30000" dirty="0" smtClean="0">
                  <a:sym typeface="Symbol"/>
                </a:rPr>
                <a:t>12</a:t>
              </a:r>
              <a:r>
                <a:rPr lang="en-US" dirty="0" smtClean="0">
                  <a:sym typeface="Symbol"/>
                </a:rPr>
                <a:t>C</a:t>
              </a:r>
              <a:endParaRPr lang="en-US" dirty="0"/>
            </a:p>
          </p:txBody>
        </p:sp>
        <p:sp>
          <p:nvSpPr>
            <p:cNvPr id="10" name="TextBox 9"/>
            <p:cNvSpPr txBox="1"/>
            <p:nvPr/>
          </p:nvSpPr>
          <p:spPr>
            <a:xfrm>
              <a:off x="3629891" y="5792061"/>
              <a:ext cx="1213794" cy="369332"/>
            </a:xfrm>
            <a:prstGeom prst="rect">
              <a:avLst/>
            </a:prstGeom>
            <a:noFill/>
          </p:spPr>
          <p:txBody>
            <a:bodyPr wrap="none" rtlCol="0">
              <a:spAutoFit/>
            </a:bodyPr>
            <a:lstStyle/>
            <a:p>
              <a:r>
                <a:rPr lang="en-US" baseline="30000" dirty="0" smtClean="0"/>
                <a:t>12</a:t>
              </a:r>
              <a:r>
                <a:rPr lang="en-US" dirty="0" smtClean="0"/>
                <a:t>C(</a:t>
              </a:r>
              <a:r>
                <a:rPr lang="en-US" dirty="0" smtClean="0">
                  <a:sym typeface="Symbol"/>
                </a:rPr>
                <a:t>,)</a:t>
              </a:r>
              <a:r>
                <a:rPr lang="en-US" baseline="30000" dirty="0" smtClean="0">
                  <a:sym typeface="Symbol"/>
                </a:rPr>
                <a:t>16</a:t>
              </a:r>
              <a:r>
                <a:rPr lang="en-US" dirty="0" smtClean="0">
                  <a:sym typeface="Symbol"/>
                </a:rPr>
                <a:t>O</a:t>
              </a:r>
              <a:endParaRPr lang="en-US" dirty="0"/>
            </a:p>
          </p:txBody>
        </p:sp>
        <p:sp>
          <p:nvSpPr>
            <p:cNvPr id="11" name="TextBox 10"/>
            <p:cNvSpPr txBox="1"/>
            <p:nvPr/>
          </p:nvSpPr>
          <p:spPr>
            <a:xfrm>
              <a:off x="3656901" y="3974777"/>
              <a:ext cx="1758815" cy="369332"/>
            </a:xfrm>
            <a:prstGeom prst="rect">
              <a:avLst/>
            </a:prstGeom>
            <a:noFill/>
          </p:spPr>
          <p:txBody>
            <a:bodyPr wrap="none" rtlCol="0">
              <a:spAutoFit/>
            </a:bodyPr>
            <a:lstStyle/>
            <a:p>
              <a:r>
                <a:rPr lang="en-US" baseline="30000" dirty="0" smtClean="0"/>
                <a:t>16</a:t>
              </a:r>
              <a:r>
                <a:rPr lang="en-US" dirty="0" smtClean="0"/>
                <a:t>N(</a:t>
              </a:r>
              <a:r>
                <a:rPr lang="en-US" dirty="0" smtClean="0">
                  <a:sym typeface="Symbol"/>
                </a:rPr>
                <a:t>)</a:t>
              </a:r>
              <a:r>
                <a:rPr lang="en-US" baseline="30000" dirty="0" smtClean="0">
                  <a:sym typeface="Symbol"/>
                </a:rPr>
                <a:t>16</a:t>
              </a:r>
              <a:r>
                <a:rPr lang="en-US" dirty="0" smtClean="0">
                  <a:sym typeface="Symbol"/>
                </a:rPr>
                <a:t>O</a:t>
              </a:r>
              <a:r>
                <a:rPr lang="en-US" baseline="30000" dirty="0" smtClean="0">
                  <a:sym typeface="Symbol"/>
                </a:rPr>
                <a:t>*</a:t>
              </a:r>
              <a:r>
                <a:rPr lang="en-US" dirty="0" smtClean="0">
                  <a:sym typeface="Symbol"/>
                </a:rPr>
                <a:t>(</a:t>
              </a:r>
              <a:r>
                <a:rPr lang="el-GR" dirty="0" smtClean="0">
                  <a:latin typeface="Times New Roman"/>
                  <a:cs typeface="Times New Roman"/>
                  <a:sym typeface="Symbol"/>
                </a:rPr>
                <a:t>α</a:t>
              </a:r>
              <a:r>
                <a:rPr lang="en-US" dirty="0" smtClean="0">
                  <a:latin typeface="Times New Roman"/>
                  <a:cs typeface="Times New Roman"/>
                  <a:sym typeface="Symbol"/>
                </a:rPr>
                <a:t>)</a:t>
              </a:r>
              <a:r>
                <a:rPr lang="en-US" baseline="30000" dirty="0" smtClean="0">
                  <a:latin typeface="Times New Roman"/>
                  <a:cs typeface="Times New Roman"/>
                  <a:sym typeface="Symbol"/>
                </a:rPr>
                <a:t>12</a:t>
              </a:r>
              <a:r>
                <a:rPr lang="en-US" dirty="0" smtClean="0">
                  <a:latin typeface="Times New Roman"/>
                  <a:cs typeface="Times New Roman"/>
                  <a:sym typeface="Symbol"/>
                </a:rPr>
                <a:t>C</a:t>
              </a:r>
              <a:endParaRPr lang="en-US" dirty="0"/>
            </a:p>
          </p:txBody>
        </p:sp>
        <p:sp>
          <p:nvSpPr>
            <p:cNvPr id="12" name="TextBox 11"/>
            <p:cNvSpPr txBox="1"/>
            <p:nvPr/>
          </p:nvSpPr>
          <p:spPr>
            <a:xfrm>
              <a:off x="5867400" y="5030061"/>
              <a:ext cx="2228944" cy="369332"/>
            </a:xfrm>
            <a:prstGeom prst="rect">
              <a:avLst/>
            </a:prstGeom>
            <a:noFill/>
          </p:spPr>
          <p:txBody>
            <a:bodyPr wrap="none" rtlCol="0">
              <a:spAutoFit/>
            </a:bodyPr>
            <a:lstStyle/>
            <a:p>
              <a:r>
                <a:rPr lang="en-US" dirty="0" smtClean="0"/>
                <a:t>ERNA &amp; many groups </a:t>
              </a:r>
              <a:endParaRPr lang="en-US" dirty="0"/>
            </a:p>
          </p:txBody>
        </p:sp>
      </p:grpSp>
      <p:pic>
        <p:nvPicPr>
          <p:cNvPr id="133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1392429"/>
            <a:ext cx="2609850" cy="924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1376497"/>
            <a:ext cx="1842559" cy="872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t="13623" b="12808"/>
          <a:stretch/>
        </p:blipFill>
        <p:spPr bwMode="auto">
          <a:xfrm>
            <a:off x="3200400" y="1645920"/>
            <a:ext cx="1737893" cy="374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5400" y="1584029"/>
            <a:ext cx="1876137" cy="470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9" name="Group 18"/>
          <p:cNvGrpSpPr/>
          <p:nvPr/>
        </p:nvGrpSpPr>
        <p:grpSpPr>
          <a:xfrm>
            <a:off x="5747894" y="2777837"/>
            <a:ext cx="2851266" cy="3632662"/>
            <a:chOff x="6283967" y="2257538"/>
            <a:chExt cx="2675395" cy="3457462"/>
          </a:xfrm>
        </p:grpSpPr>
        <p:pic>
          <p:nvPicPr>
            <p:cNvPr id="20" name="Picture 19"/>
            <p:cNvPicPr>
              <a:picLocks noChangeAspect="1"/>
            </p:cNvPicPr>
            <p:nvPr/>
          </p:nvPicPr>
          <p:blipFill rotWithShape="1">
            <a:blip r:embed="rId8" cstate="print">
              <a:extLst>
                <a:ext uri="{28A0092B-C50C-407E-A947-70E740481C1C}">
                  <a14:useLocalDpi xmlns:a14="http://schemas.microsoft.com/office/drawing/2010/main" val="0"/>
                </a:ext>
              </a:extLst>
            </a:blip>
            <a:srcRect t="6366" r="8953" b="5064"/>
            <a:stretch/>
          </p:blipFill>
          <p:spPr>
            <a:xfrm>
              <a:off x="6283967" y="2257538"/>
              <a:ext cx="2668468" cy="2024689"/>
            </a:xfrm>
            <a:prstGeom prst="rect">
              <a:avLst/>
            </a:prstGeom>
          </p:spPr>
        </p:pic>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00800" y="3940173"/>
              <a:ext cx="2558562" cy="1774827"/>
            </a:xfrm>
            <a:prstGeom prst="rect">
              <a:avLst/>
            </a:prstGeom>
          </p:spPr>
        </p:pic>
      </p:grpSp>
      <p:sp>
        <p:nvSpPr>
          <p:cNvPr id="22" name="TextBox 21"/>
          <p:cNvSpPr txBox="1"/>
          <p:nvPr/>
        </p:nvSpPr>
        <p:spPr>
          <a:xfrm>
            <a:off x="4876800" y="2286000"/>
            <a:ext cx="3992055" cy="307777"/>
          </a:xfrm>
          <a:prstGeom prst="rect">
            <a:avLst/>
          </a:prstGeom>
          <a:noFill/>
        </p:spPr>
        <p:txBody>
          <a:bodyPr wrap="none" rtlCol="0">
            <a:spAutoFit/>
          </a:bodyPr>
          <a:lstStyle/>
          <a:p>
            <a:r>
              <a:rPr lang="de-DE" sz="1400" dirty="0" smtClean="0"/>
              <a:t>T. Teichmann &amp; E.P. Wigner, Phys</a:t>
            </a:r>
            <a:r>
              <a:rPr lang="de-DE" sz="1400" dirty="0"/>
              <a:t>. Rev. 87 </a:t>
            </a:r>
            <a:r>
              <a:rPr lang="de-DE" sz="1400" dirty="0" smtClean="0"/>
              <a:t>(1952) 123</a:t>
            </a:r>
            <a:endParaRPr lang="en-US" sz="1400" dirty="0"/>
          </a:p>
        </p:txBody>
      </p:sp>
      <p:sp>
        <p:nvSpPr>
          <p:cNvPr id="14" name="Down Arrow 13"/>
          <p:cNvSpPr/>
          <p:nvPr/>
        </p:nvSpPr>
        <p:spPr>
          <a:xfrm>
            <a:off x="6629400" y="3395578"/>
            <a:ext cx="243427" cy="1799016"/>
          </a:xfrm>
          <a:prstGeom prst="downArrow">
            <a:avLst/>
          </a:prstGeom>
          <a:solidFill>
            <a:srgbClr val="FFC000">
              <a:alpha val="5098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4006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6519446"/>
            <a:ext cx="9274594" cy="338554"/>
          </a:xfrm>
          <a:prstGeom prst="rect">
            <a:avLst/>
          </a:prstGeom>
          <a:noFill/>
        </p:spPr>
        <p:txBody>
          <a:bodyPr wrap="none" rtlCol="0">
            <a:spAutoFit/>
          </a:bodyPr>
          <a:lstStyle/>
          <a:p>
            <a:r>
              <a:rPr lang="en-US" sz="1600" b="1" dirty="0" smtClean="0">
                <a:latin typeface="Comic Sans MS"/>
                <a:cs typeface="Comic Sans MS"/>
              </a:rPr>
              <a:t>St</a:t>
            </a:r>
            <a:r>
              <a:rPr lang="en-US" sz="1600" dirty="0" smtClean="0">
                <a:latin typeface="Comic Sans MS"/>
                <a:cs typeface="Comic Sans MS"/>
              </a:rPr>
              <a:t>rong </a:t>
            </a:r>
            <a:r>
              <a:rPr lang="en-US" sz="1600" b="1" dirty="0" smtClean="0">
                <a:latin typeface="Comic Sans MS"/>
                <a:cs typeface="Comic Sans MS"/>
              </a:rPr>
              <a:t>G</a:t>
            </a:r>
            <a:r>
              <a:rPr lang="en-US" sz="1600" dirty="0" smtClean="0">
                <a:latin typeface="Comic Sans MS"/>
                <a:cs typeface="Comic Sans MS"/>
              </a:rPr>
              <a:t>radient </a:t>
            </a:r>
            <a:r>
              <a:rPr lang="en-US" sz="1600" b="1" dirty="0" smtClean="0">
                <a:latin typeface="Comic Sans MS"/>
                <a:cs typeface="Comic Sans MS"/>
              </a:rPr>
              <a:t>E</a:t>
            </a:r>
            <a:r>
              <a:rPr lang="en-US" sz="1600" dirty="0" smtClean="0">
                <a:latin typeface="Comic Sans MS"/>
                <a:cs typeface="Comic Sans MS"/>
              </a:rPr>
              <a:t>lectro-magnetic </a:t>
            </a:r>
            <a:r>
              <a:rPr lang="en-US" sz="1600" b="1" dirty="0" smtClean="0">
                <a:latin typeface="Comic Sans MS"/>
                <a:cs typeface="Comic Sans MS"/>
              </a:rPr>
              <a:t>O</a:t>
            </a:r>
            <a:r>
              <a:rPr lang="en-US" sz="1600" dirty="0" smtClean="0">
                <a:latin typeface="Comic Sans MS"/>
                <a:cs typeface="Comic Sans MS"/>
              </a:rPr>
              <a:t>nline </a:t>
            </a:r>
            <a:r>
              <a:rPr lang="en-US" sz="1600" b="1" dirty="0" smtClean="0">
                <a:latin typeface="Comic Sans MS"/>
                <a:cs typeface="Comic Sans MS"/>
              </a:rPr>
              <a:t>R</a:t>
            </a:r>
            <a:r>
              <a:rPr lang="en-US" sz="1600" dirty="0" smtClean="0">
                <a:latin typeface="Comic Sans MS"/>
                <a:cs typeface="Comic Sans MS"/>
              </a:rPr>
              <a:t>ecoil separator for capture </a:t>
            </a:r>
            <a:r>
              <a:rPr lang="en-US" sz="1600" b="1" dirty="0" smtClean="0">
                <a:latin typeface="Comic Sans MS"/>
                <a:cs typeface="Comic Sans MS"/>
              </a:rPr>
              <a:t>G</a:t>
            </a:r>
            <a:r>
              <a:rPr lang="en-US" sz="1600" dirty="0" smtClean="0">
                <a:latin typeface="Comic Sans MS"/>
                <a:cs typeface="Comic Sans MS"/>
              </a:rPr>
              <a:t>amma ray </a:t>
            </a:r>
            <a:r>
              <a:rPr lang="en-US" sz="1600" b="1" dirty="0" smtClean="0">
                <a:latin typeface="Comic Sans MS"/>
                <a:cs typeface="Comic Sans MS"/>
              </a:rPr>
              <a:t>E</a:t>
            </a:r>
            <a:r>
              <a:rPr lang="en-US" sz="1600" dirty="0" smtClean="0">
                <a:latin typeface="Comic Sans MS"/>
                <a:cs typeface="Comic Sans MS"/>
              </a:rPr>
              <a:t>xperiments</a:t>
            </a:r>
            <a:endParaRPr lang="en-US" sz="1600" dirty="0">
              <a:latin typeface="Comic Sans MS"/>
              <a:cs typeface="Comic Sans MS"/>
            </a:endParaRPr>
          </a:p>
        </p:txBody>
      </p:sp>
      <p:sp>
        <p:nvSpPr>
          <p:cNvPr id="4" name="Title 1"/>
          <p:cNvSpPr txBox="1">
            <a:spLocks/>
          </p:cNvSpPr>
          <p:nvPr/>
        </p:nvSpPr>
        <p:spPr>
          <a:xfrm>
            <a:off x="522497" y="54463"/>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latin typeface="Comic Sans MS" pitchFamily="66" charset="0"/>
              </a:rPr>
              <a:t>Counting with Separators</a:t>
            </a:r>
            <a:endParaRPr lang="en-US" dirty="0">
              <a:latin typeface="Comic Sans MS" pitchFamily="66"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31455" b="-433"/>
          <a:stretch/>
        </p:blipFill>
        <p:spPr>
          <a:xfrm>
            <a:off x="2292149" y="3129397"/>
            <a:ext cx="6470851" cy="3347603"/>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24373"/>
          <a:stretch/>
        </p:blipFill>
        <p:spPr>
          <a:xfrm rot="5400000">
            <a:off x="2251220" y="1053342"/>
            <a:ext cx="2061956" cy="1980099"/>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2244826" y="4881997"/>
            <a:ext cx="2660923" cy="1015663"/>
          </a:xfrm>
          <a:prstGeom prst="rect">
            <a:avLst/>
          </a:prstGeom>
          <a:noFill/>
        </p:spPr>
        <p:txBody>
          <a:bodyPr wrap="square" rtlCol="0">
            <a:spAutoFit/>
          </a:bodyPr>
          <a:lstStyle/>
          <a:p>
            <a:pPr algn="just"/>
            <a:r>
              <a:rPr lang="en-US" sz="2000" dirty="0" smtClean="0">
                <a:solidFill>
                  <a:schemeClr val="bg1"/>
                </a:solidFill>
                <a:latin typeface="Comic Sans MS" pitchFamily="66" charset="0"/>
              </a:rPr>
              <a:t>Separation ratio of reaction products to primary beam 10</a:t>
            </a:r>
            <a:r>
              <a:rPr lang="en-US" sz="2000" baseline="30000" dirty="0" smtClean="0">
                <a:solidFill>
                  <a:schemeClr val="bg1"/>
                </a:solidFill>
                <a:latin typeface="Comic Sans MS" pitchFamily="66" charset="0"/>
              </a:rPr>
              <a:t>-18</a:t>
            </a:r>
            <a:r>
              <a:rPr lang="en-US" sz="2000" dirty="0" smtClean="0">
                <a:solidFill>
                  <a:schemeClr val="bg1"/>
                </a:solidFill>
                <a:latin typeface="Comic Sans MS" pitchFamily="66" charset="0"/>
              </a:rPr>
              <a:t> !</a:t>
            </a:r>
            <a:endParaRPr lang="en-US" sz="2000" baseline="30000" dirty="0">
              <a:solidFill>
                <a:schemeClr val="bg1"/>
              </a:solidFill>
              <a:latin typeface="Comic Sans MS" pitchFamily="66" charset="0"/>
            </a:endParaRPr>
          </a:p>
        </p:txBody>
      </p:sp>
      <p:pic>
        <p:nvPicPr>
          <p:cNvPr id="8" name="Picture 89"/>
          <p:cNvPicPr>
            <a:picLocks noChangeAspect="1" noChangeArrowheads="1"/>
          </p:cNvPicPr>
          <p:nvPr/>
        </p:nvPicPr>
        <p:blipFill>
          <a:blip r:embed="rId4"/>
          <a:srcRect/>
          <a:stretch>
            <a:fillRect/>
          </a:stretch>
        </p:blipFill>
        <p:spPr bwMode="auto">
          <a:xfrm>
            <a:off x="4272248" y="1012412"/>
            <a:ext cx="4438109" cy="2061957"/>
          </a:xfrm>
          <a:prstGeom prst="rect">
            <a:avLst/>
          </a:prstGeom>
          <a:noFill/>
          <a:ln w="9525">
            <a:solidFill>
              <a:srgbClr val="6666FF"/>
            </a:solidFill>
            <a:miter lim="800000"/>
            <a:headEnd/>
            <a:tailEnd/>
          </a:ln>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16967" r="18687" b="23621"/>
          <a:stretch/>
        </p:blipFill>
        <p:spPr>
          <a:xfrm>
            <a:off x="429491" y="3352800"/>
            <a:ext cx="1620982" cy="3115454"/>
          </a:xfrm>
          <a:prstGeom prst="rect">
            <a:avLst/>
          </a:prstGeom>
        </p:spPr>
      </p:pic>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b="10348"/>
          <a:stretch/>
        </p:blipFill>
        <p:spPr>
          <a:xfrm>
            <a:off x="422564" y="1012413"/>
            <a:ext cx="1620982" cy="2227279"/>
          </a:xfrm>
          <a:prstGeom prst="rect">
            <a:avLst/>
          </a:prstGeom>
        </p:spPr>
      </p:pic>
    </p:spTree>
    <p:extLst>
      <p:ext uri="{BB962C8B-B14F-4D97-AF65-F5344CB8AC3E}">
        <p14:creationId xmlns:p14="http://schemas.microsoft.com/office/powerpoint/2010/main" val="27828977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533400" y="228600"/>
            <a:ext cx="8229600" cy="1143000"/>
          </a:xfrm>
        </p:spPr>
        <p:txBody>
          <a:bodyPr/>
          <a:lstStyle/>
          <a:p>
            <a:r>
              <a:rPr lang="en-US" dirty="0" smtClean="0">
                <a:latin typeface="Comic Sans MS" pitchFamily="66" charset="0"/>
                <a:cs typeface="Calibri" pitchFamily="34" charset="0"/>
              </a:rPr>
              <a:t>Nucleosynthesis in He burning</a:t>
            </a:r>
            <a:endParaRPr lang="en-US" dirty="0">
              <a:latin typeface="Comic Sans MS" pitchFamily="66" charset="0"/>
              <a:cs typeface="Calibri"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999" y="1571416"/>
            <a:ext cx="4874839" cy="3381584"/>
          </a:xfrm>
          <a:prstGeom prst="rect">
            <a:avLst/>
          </a:prstGeom>
        </p:spPr>
      </p:pic>
      <p:sp>
        <p:nvSpPr>
          <p:cNvPr id="5" name="TextBox 4"/>
          <p:cNvSpPr txBox="1"/>
          <p:nvPr/>
        </p:nvSpPr>
        <p:spPr>
          <a:xfrm>
            <a:off x="1259979" y="1524000"/>
            <a:ext cx="1779654" cy="584775"/>
          </a:xfrm>
          <a:prstGeom prst="rect">
            <a:avLst/>
          </a:prstGeom>
          <a:noFill/>
        </p:spPr>
        <p:txBody>
          <a:bodyPr wrap="none" rtlCol="0">
            <a:spAutoFit/>
          </a:bodyPr>
          <a:lstStyle/>
          <a:p>
            <a:r>
              <a:rPr lang="en-US" sz="2800" baseline="30000" dirty="0" smtClean="0">
                <a:latin typeface="Calibri" pitchFamily="34" charset="0"/>
                <a:cs typeface="Calibri" pitchFamily="34" charset="0"/>
              </a:rPr>
              <a:t>12</a:t>
            </a:r>
            <a:r>
              <a:rPr lang="en-US" sz="2800" dirty="0" smtClean="0">
                <a:latin typeface="Calibri" pitchFamily="34" charset="0"/>
                <a:cs typeface="Calibri" pitchFamily="34" charset="0"/>
              </a:rPr>
              <a:t>C(α,</a:t>
            </a:r>
            <a:r>
              <a:rPr lang="en-US" sz="3200" dirty="0" smtClean="0">
                <a:latin typeface="Calibri" pitchFamily="34" charset="0"/>
                <a:cs typeface="Calibri" pitchFamily="34" charset="0"/>
                <a:sym typeface="Symbol"/>
              </a:rPr>
              <a:t></a:t>
            </a:r>
            <a:r>
              <a:rPr lang="en-US" sz="2800" dirty="0" smtClean="0">
                <a:latin typeface="Calibri" pitchFamily="34" charset="0"/>
                <a:cs typeface="Calibri" pitchFamily="34" charset="0"/>
              </a:rPr>
              <a:t>)</a:t>
            </a:r>
            <a:r>
              <a:rPr lang="en-US" sz="2800" baseline="30000" dirty="0" smtClean="0">
                <a:latin typeface="Calibri" pitchFamily="34" charset="0"/>
                <a:cs typeface="Calibri" pitchFamily="34" charset="0"/>
              </a:rPr>
              <a:t>16</a:t>
            </a:r>
            <a:r>
              <a:rPr lang="en-US" sz="2800" dirty="0" smtClean="0">
                <a:latin typeface="Calibri" pitchFamily="34" charset="0"/>
                <a:cs typeface="Calibri" pitchFamily="34" charset="0"/>
              </a:rPr>
              <a:t>O</a:t>
            </a:r>
            <a:endParaRPr lang="en-US" sz="2800" dirty="0">
              <a:latin typeface="Calibri" pitchFamily="34" charset="0"/>
              <a:cs typeface="Calibri" pitchFamily="34" charset="0"/>
            </a:endParaRPr>
          </a:p>
        </p:txBody>
      </p:sp>
      <p:sp>
        <p:nvSpPr>
          <p:cNvPr id="6" name="Rounded Rectangle 5"/>
          <p:cNvSpPr/>
          <p:nvPr/>
        </p:nvSpPr>
        <p:spPr bwMode="auto">
          <a:xfrm>
            <a:off x="1905000" y="2743200"/>
            <a:ext cx="244806" cy="304800"/>
          </a:xfrm>
          <a:prstGeom prst="roundRect">
            <a:avLst/>
          </a:prstGeom>
          <a:solidFill>
            <a:srgbClr val="FFC000">
              <a:alpha val="42000"/>
            </a:srgbClr>
          </a:solidFill>
          <a:ln w="9525" cap="flat" cmpd="sng" algn="ctr">
            <a:solidFill>
              <a:srgbClr val="FFFF00"/>
            </a:solidFill>
            <a:prstDash val="solid"/>
            <a:round/>
            <a:headEnd type="none" w="med" len="med"/>
            <a:tailEnd type="none" w="med" len="med"/>
          </a:ln>
          <a:effectLst>
            <a:softEdge rad="3175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cs typeface="Calibri" pitchFamily="34" charset="0"/>
            </a:endParaRPr>
          </a:p>
        </p:txBody>
      </p:sp>
      <p:sp>
        <p:nvSpPr>
          <p:cNvPr id="7" name="TextBox 6"/>
          <p:cNvSpPr txBox="1"/>
          <p:nvPr/>
        </p:nvSpPr>
        <p:spPr>
          <a:xfrm>
            <a:off x="1143000" y="3810000"/>
            <a:ext cx="2234073" cy="307777"/>
          </a:xfrm>
          <a:prstGeom prst="rect">
            <a:avLst/>
          </a:prstGeom>
          <a:noFill/>
        </p:spPr>
        <p:txBody>
          <a:bodyPr wrap="none" rtlCol="0">
            <a:spAutoFit/>
          </a:bodyPr>
          <a:lstStyle/>
          <a:p>
            <a:r>
              <a:rPr lang="en-US" sz="1400" dirty="0" smtClean="0">
                <a:solidFill>
                  <a:srgbClr val="C00000"/>
                </a:solidFill>
                <a:latin typeface="Calibri" pitchFamily="34" charset="0"/>
                <a:cs typeface="Calibri" pitchFamily="34" charset="0"/>
              </a:rPr>
              <a:t>Total cross section data only</a:t>
            </a:r>
            <a:endParaRPr lang="en-US" sz="1400" dirty="0">
              <a:solidFill>
                <a:srgbClr val="C00000"/>
              </a:solidFill>
              <a:latin typeface="Calibri" pitchFamily="34" charset="0"/>
              <a:cs typeface="Calibri" pitchFamily="34" charset="0"/>
            </a:endParaRPr>
          </a:p>
        </p:txBody>
      </p:sp>
      <p:pic>
        <p:nvPicPr>
          <p:cNvPr id="8" name="Picture 4" descr="mass13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5263" y="1523999"/>
            <a:ext cx="3482463" cy="327660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990600" y="5105400"/>
            <a:ext cx="7391400" cy="1200329"/>
          </a:xfrm>
          <a:prstGeom prst="rect">
            <a:avLst/>
          </a:prstGeom>
          <a:noFill/>
        </p:spPr>
        <p:txBody>
          <a:bodyPr wrap="square" rtlCol="0">
            <a:spAutoFit/>
          </a:bodyPr>
          <a:lstStyle/>
          <a:p>
            <a:pPr algn="just"/>
            <a:r>
              <a:rPr lang="en-US" sz="2400" dirty="0" smtClean="0">
                <a:latin typeface="Comic Sans MS" pitchFamily="66" charset="0"/>
                <a:cs typeface="Calibri" pitchFamily="34" charset="0"/>
              </a:rPr>
              <a:t>The extent of the uncertainty in the extrapolated S-factor determines the uncertainty of the predictions for the </a:t>
            </a:r>
            <a:r>
              <a:rPr lang="en-US" sz="2400" baseline="30000" dirty="0" smtClean="0">
                <a:latin typeface="Comic Sans MS" pitchFamily="66" charset="0"/>
                <a:cs typeface="Calibri" pitchFamily="34" charset="0"/>
              </a:rPr>
              <a:t>12</a:t>
            </a:r>
            <a:r>
              <a:rPr lang="en-US" sz="2400" dirty="0" smtClean="0">
                <a:latin typeface="Comic Sans MS" pitchFamily="66" charset="0"/>
                <a:cs typeface="Calibri" pitchFamily="34" charset="0"/>
              </a:rPr>
              <a:t>C/</a:t>
            </a:r>
            <a:r>
              <a:rPr lang="en-US" sz="2400" baseline="30000" dirty="0" smtClean="0">
                <a:latin typeface="Comic Sans MS" pitchFamily="66" charset="0"/>
                <a:cs typeface="Calibri" pitchFamily="34" charset="0"/>
              </a:rPr>
              <a:t>16</a:t>
            </a:r>
            <a:r>
              <a:rPr lang="en-US" sz="2400" dirty="0">
                <a:latin typeface="Comic Sans MS" pitchFamily="66" charset="0"/>
                <a:cs typeface="Calibri" pitchFamily="34" charset="0"/>
              </a:rPr>
              <a:t>O</a:t>
            </a:r>
            <a:r>
              <a:rPr lang="en-US" sz="2400" dirty="0" smtClean="0">
                <a:latin typeface="Comic Sans MS" pitchFamily="66" charset="0"/>
                <a:cs typeface="Calibri" pitchFamily="34" charset="0"/>
              </a:rPr>
              <a:t> ratio in our universe!</a:t>
            </a:r>
            <a:endParaRPr lang="en-US" sz="2400" dirty="0">
              <a:latin typeface="Comic Sans MS" pitchFamily="66" charset="0"/>
              <a:cs typeface="Calibri" pitchFamily="34" charset="0"/>
            </a:endParaRPr>
          </a:p>
        </p:txBody>
      </p:sp>
    </p:spTree>
    <p:extLst>
      <p:ext uri="{BB962C8B-B14F-4D97-AF65-F5344CB8AC3E}">
        <p14:creationId xmlns:p14="http://schemas.microsoft.com/office/powerpoint/2010/main" val="14066488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bwMode="auto">
          <a:xfrm>
            <a:off x="210207" y="2007476"/>
            <a:ext cx="8944303" cy="4876800"/>
          </a:xfrm>
          <a:custGeom>
            <a:avLst/>
            <a:gdLst>
              <a:gd name="connsiteX0" fmla="*/ 1082565 w 8944303"/>
              <a:gd name="connsiteY0" fmla="*/ 105103 h 4876800"/>
              <a:gd name="connsiteX1" fmla="*/ 1261241 w 8944303"/>
              <a:gd name="connsiteY1" fmla="*/ 367862 h 4876800"/>
              <a:gd name="connsiteX2" fmla="*/ 1555531 w 8944303"/>
              <a:gd name="connsiteY2" fmla="*/ 441434 h 4876800"/>
              <a:gd name="connsiteX3" fmla="*/ 1881352 w 8944303"/>
              <a:gd name="connsiteY3" fmla="*/ 525517 h 4876800"/>
              <a:gd name="connsiteX4" fmla="*/ 2270234 w 8944303"/>
              <a:gd name="connsiteY4" fmla="*/ 546538 h 4876800"/>
              <a:gd name="connsiteX5" fmla="*/ 2942896 w 8944303"/>
              <a:gd name="connsiteY5" fmla="*/ 641131 h 4876800"/>
              <a:gd name="connsiteX6" fmla="*/ 3079531 w 8944303"/>
              <a:gd name="connsiteY6" fmla="*/ 861848 h 4876800"/>
              <a:gd name="connsiteX7" fmla="*/ 3363310 w 8944303"/>
              <a:gd name="connsiteY7" fmla="*/ 893379 h 4876800"/>
              <a:gd name="connsiteX8" fmla="*/ 3584027 w 8944303"/>
              <a:gd name="connsiteY8" fmla="*/ 809296 h 4876800"/>
              <a:gd name="connsiteX9" fmla="*/ 4088524 w 8944303"/>
              <a:gd name="connsiteY9" fmla="*/ 840827 h 4876800"/>
              <a:gd name="connsiteX10" fmla="*/ 4267200 w 8944303"/>
              <a:gd name="connsiteY10" fmla="*/ 945931 h 4876800"/>
              <a:gd name="connsiteX11" fmla="*/ 4403834 w 8944303"/>
              <a:gd name="connsiteY11" fmla="*/ 1103586 h 4876800"/>
              <a:gd name="connsiteX12" fmla="*/ 4550979 w 8944303"/>
              <a:gd name="connsiteY12" fmla="*/ 1145627 h 4876800"/>
              <a:gd name="connsiteX13" fmla="*/ 4761186 w 8944303"/>
              <a:gd name="connsiteY13" fmla="*/ 1166648 h 4876800"/>
              <a:gd name="connsiteX14" fmla="*/ 4918841 w 8944303"/>
              <a:gd name="connsiteY14" fmla="*/ 1156138 h 4876800"/>
              <a:gd name="connsiteX15" fmla="*/ 5318234 w 8944303"/>
              <a:gd name="connsiteY15" fmla="*/ 1093076 h 4876800"/>
              <a:gd name="connsiteX16" fmla="*/ 5654565 w 8944303"/>
              <a:gd name="connsiteY16" fmla="*/ 1072055 h 4876800"/>
              <a:gd name="connsiteX17" fmla="*/ 6053959 w 8944303"/>
              <a:gd name="connsiteY17" fmla="*/ 1166648 h 4876800"/>
              <a:gd name="connsiteX18" fmla="*/ 6180083 w 8944303"/>
              <a:gd name="connsiteY18" fmla="*/ 1313793 h 4876800"/>
              <a:gd name="connsiteX19" fmla="*/ 6253655 w 8944303"/>
              <a:gd name="connsiteY19" fmla="*/ 1376855 h 4876800"/>
              <a:gd name="connsiteX20" fmla="*/ 6358759 w 8944303"/>
              <a:gd name="connsiteY20" fmla="*/ 1492469 h 4876800"/>
              <a:gd name="connsiteX21" fmla="*/ 6600496 w 8944303"/>
              <a:gd name="connsiteY21" fmla="*/ 1807779 h 4876800"/>
              <a:gd name="connsiteX22" fmla="*/ 6863255 w 8944303"/>
              <a:gd name="connsiteY22" fmla="*/ 2007476 h 4876800"/>
              <a:gd name="connsiteX23" fmla="*/ 7315200 w 8944303"/>
              <a:gd name="connsiteY23" fmla="*/ 2196662 h 4876800"/>
              <a:gd name="connsiteX24" fmla="*/ 7420303 w 8944303"/>
              <a:gd name="connsiteY24" fmla="*/ 2259724 h 4876800"/>
              <a:gd name="connsiteX25" fmla="*/ 7777655 w 8944303"/>
              <a:gd name="connsiteY25" fmla="*/ 2606565 h 4876800"/>
              <a:gd name="connsiteX26" fmla="*/ 7893269 w 8944303"/>
              <a:gd name="connsiteY26" fmla="*/ 2659117 h 4876800"/>
              <a:gd name="connsiteX27" fmla="*/ 7945821 w 8944303"/>
              <a:gd name="connsiteY27" fmla="*/ 2690648 h 4876800"/>
              <a:gd name="connsiteX28" fmla="*/ 8618483 w 8944303"/>
              <a:gd name="connsiteY28" fmla="*/ 2764221 h 4876800"/>
              <a:gd name="connsiteX29" fmla="*/ 8944303 w 8944303"/>
              <a:gd name="connsiteY29" fmla="*/ 2953407 h 4876800"/>
              <a:gd name="connsiteX30" fmla="*/ 8923283 w 8944303"/>
              <a:gd name="connsiteY30" fmla="*/ 4866290 h 4876800"/>
              <a:gd name="connsiteX31" fmla="*/ 0 w 8944303"/>
              <a:gd name="connsiteY31" fmla="*/ 4876800 h 4876800"/>
              <a:gd name="connsiteX32" fmla="*/ 966952 w 8944303"/>
              <a:gd name="connsiteY32" fmla="*/ 0 h 4876800"/>
              <a:gd name="connsiteX33" fmla="*/ 1082565 w 8944303"/>
              <a:gd name="connsiteY33" fmla="*/ 105103 h 487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944303" h="4876800">
                <a:moveTo>
                  <a:pt x="1082565" y="105103"/>
                </a:moveTo>
                <a:lnTo>
                  <a:pt x="1261241" y="367862"/>
                </a:lnTo>
                <a:lnTo>
                  <a:pt x="1555531" y="441434"/>
                </a:lnTo>
                <a:lnTo>
                  <a:pt x="1881352" y="525517"/>
                </a:lnTo>
                <a:lnTo>
                  <a:pt x="2270234" y="546538"/>
                </a:lnTo>
                <a:lnTo>
                  <a:pt x="2942896" y="641131"/>
                </a:lnTo>
                <a:lnTo>
                  <a:pt x="3079531" y="861848"/>
                </a:lnTo>
                <a:lnTo>
                  <a:pt x="3363310" y="893379"/>
                </a:lnTo>
                <a:lnTo>
                  <a:pt x="3584027" y="809296"/>
                </a:lnTo>
                <a:lnTo>
                  <a:pt x="4088524" y="840827"/>
                </a:lnTo>
                <a:lnTo>
                  <a:pt x="4267200" y="945931"/>
                </a:lnTo>
                <a:lnTo>
                  <a:pt x="4403834" y="1103586"/>
                </a:lnTo>
                <a:lnTo>
                  <a:pt x="4550979" y="1145627"/>
                </a:lnTo>
                <a:lnTo>
                  <a:pt x="4761186" y="1166648"/>
                </a:lnTo>
                <a:lnTo>
                  <a:pt x="4918841" y="1156138"/>
                </a:lnTo>
                <a:lnTo>
                  <a:pt x="5318234" y="1093076"/>
                </a:lnTo>
                <a:lnTo>
                  <a:pt x="5654565" y="1072055"/>
                </a:lnTo>
                <a:lnTo>
                  <a:pt x="6053959" y="1166648"/>
                </a:lnTo>
                <a:lnTo>
                  <a:pt x="6180083" y="1313793"/>
                </a:lnTo>
                <a:lnTo>
                  <a:pt x="6253655" y="1376855"/>
                </a:lnTo>
                <a:lnTo>
                  <a:pt x="6358759" y="1492469"/>
                </a:lnTo>
                <a:lnTo>
                  <a:pt x="6600496" y="1807779"/>
                </a:lnTo>
                <a:lnTo>
                  <a:pt x="6863255" y="2007476"/>
                </a:lnTo>
                <a:lnTo>
                  <a:pt x="7315200" y="2196662"/>
                </a:lnTo>
                <a:cubicBezTo>
                  <a:pt x="7405926" y="2253366"/>
                  <a:pt x="7369721" y="2234433"/>
                  <a:pt x="7420303" y="2259724"/>
                </a:cubicBezTo>
                <a:lnTo>
                  <a:pt x="7777655" y="2606565"/>
                </a:lnTo>
                <a:cubicBezTo>
                  <a:pt x="7816193" y="2624082"/>
                  <a:pt x="7854359" y="2642441"/>
                  <a:pt x="7893269" y="2659117"/>
                </a:cubicBezTo>
                <a:cubicBezTo>
                  <a:pt x="7941024" y="2679583"/>
                  <a:pt x="7910864" y="2655691"/>
                  <a:pt x="7945821" y="2690648"/>
                </a:cubicBezTo>
                <a:lnTo>
                  <a:pt x="8618483" y="2764221"/>
                </a:lnTo>
                <a:lnTo>
                  <a:pt x="8944303" y="2953407"/>
                </a:lnTo>
                <a:lnTo>
                  <a:pt x="8923283" y="4866290"/>
                </a:lnTo>
                <a:lnTo>
                  <a:pt x="0" y="4876800"/>
                </a:lnTo>
                <a:lnTo>
                  <a:pt x="966952" y="0"/>
                </a:lnTo>
                <a:lnTo>
                  <a:pt x="1082565" y="105103"/>
                </a:lnTo>
                <a:close/>
              </a:path>
            </a:pathLst>
          </a:custGeom>
          <a:solidFill>
            <a:schemeClr val="tx2">
              <a:lumMod val="85000"/>
              <a:lumOff val="1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4" name="Picture 13" descr="type-I"/>
          <p:cNvPicPr>
            <a:picLocks noChangeAspect="1" noChangeArrowheads="1"/>
          </p:cNvPicPr>
          <p:nvPr/>
        </p:nvPicPr>
        <p:blipFill>
          <a:blip r:embed="rId2" cstate="print">
            <a:clrChange>
              <a:clrFrom>
                <a:srgbClr val="F9FEF8"/>
              </a:clrFrom>
              <a:clrTo>
                <a:srgbClr val="F9FEF8">
                  <a:alpha val="0"/>
                </a:srgbClr>
              </a:clrTo>
            </a:clrChange>
            <a:extLst>
              <a:ext uri="{28A0092B-C50C-407E-A947-70E740481C1C}">
                <a14:useLocalDpi xmlns:a14="http://schemas.microsoft.com/office/drawing/2010/main" val="0"/>
              </a:ext>
            </a:extLst>
          </a:blip>
          <a:srcRect/>
          <a:stretch>
            <a:fillRect/>
          </a:stretch>
        </p:blipFill>
        <p:spPr bwMode="auto">
          <a:xfrm>
            <a:off x="-76200" y="1479277"/>
            <a:ext cx="7010400" cy="534193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76200" y="274638"/>
            <a:ext cx="8915400" cy="1143000"/>
          </a:xfrm>
        </p:spPr>
        <p:txBody>
          <a:bodyPr/>
          <a:lstStyle/>
          <a:p>
            <a:r>
              <a:rPr lang="en-US" dirty="0" smtClean="0">
                <a:latin typeface="Comic Sans MS" pitchFamily="66" charset="0"/>
              </a:rPr>
              <a:t>The </a:t>
            </a:r>
            <a:r>
              <a:rPr lang="en-US" baseline="30000" dirty="0" smtClean="0">
                <a:latin typeface="Comic Sans MS" pitchFamily="66" charset="0"/>
              </a:rPr>
              <a:t>12</a:t>
            </a:r>
            <a:r>
              <a:rPr lang="en-US" dirty="0" smtClean="0">
                <a:latin typeface="Comic Sans MS" pitchFamily="66" charset="0"/>
              </a:rPr>
              <a:t>C/</a:t>
            </a:r>
            <a:r>
              <a:rPr lang="en-US" baseline="30000" dirty="0" smtClean="0">
                <a:latin typeface="Comic Sans MS" pitchFamily="66" charset="0"/>
              </a:rPr>
              <a:t>16</a:t>
            </a:r>
            <a:r>
              <a:rPr lang="en-US" dirty="0" smtClean="0">
                <a:latin typeface="Comic Sans MS" pitchFamily="66" charset="0"/>
              </a:rPr>
              <a:t>O ratio in our Universe</a:t>
            </a:r>
            <a:endParaRPr lang="en-US" dirty="0">
              <a:latin typeface="Comic Sans MS" pitchFamily="66" charset="0"/>
            </a:endParaRPr>
          </a:p>
        </p:txBody>
      </p:sp>
      <p:sp>
        <p:nvSpPr>
          <p:cNvPr id="6" name="TextBox 5"/>
          <p:cNvSpPr txBox="1"/>
          <p:nvPr/>
        </p:nvSpPr>
        <p:spPr>
          <a:xfrm>
            <a:off x="1524000" y="1417638"/>
            <a:ext cx="7128640" cy="1015663"/>
          </a:xfrm>
          <a:prstGeom prst="rect">
            <a:avLst/>
          </a:prstGeom>
          <a:noFill/>
        </p:spPr>
        <p:txBody>
          <a:bodyPr wrap="square" rtlCol="0">
            <a:spAutoFit/>
          </a:bodyPr>
          <a:lstStyle/>
          <a:p>
            <a:pPr algn="just"/>
            <a:r>
              <a:rPr lang="en-US" sz="2000" dirty="0" smtClean="0">
                <a:latin typeface="Comic Sans MS" pitchFamily="66" charset="0"/>
                <a:cs typeface="Calibri" pitchFamily="34" charset="0"/>
              </a:rPr>
              <a:t>The ratio defines the late stellar evolution of massive stars (carbon burning versus oxygen burning), and determines the carbon abundance in White Dwarf matter!</a:t>
            </a:r>
            <a:endParaRPr lang="en-US" sz="2000" dirty="0">
              <a:latin typeface="Comic Sans MS" pitchFamily="66" charset="0"/>
              <a:cs typeface="Calibri" pitchFamily="34" charset="0"/>
            </a:endParaRPr>
          </a:p>
        </p:txBody>
      </p:sp>
      <p:sp>
        <p:nvSpPr>
          <p:cNvPr id="7" name="TextBox 6"/>
          <p:cNvSpPr txBox="1"/>
          <p:nvPr/>
        </p:nvSpPr>
        <p:spPr>
          <a:xfrm>
            <a:off x="1524000" y="2514600"/>
            <a:ext cx="7128641" cy="1323439"/>
          </a:xfrm>
          <a:prstGeom prst="rect">
            <a:avLst/>
          </a:prstGeom>
          <a:noFill/>
        </p:spPr>
        <p:txBody>
          <a:bodyPr wrap="square" rtlCol="0">
            <a:spAutoFit/>
          </a:bodyPr>
          <a:lstStyle/>
          <a:p>
            <a:pPr algn="just"/>
            <a:r>
              <a:rPr lang="en-US" sz="2000" dirty="0" smtClean="0">
                <a:solidFill>
                  <a:schemeClr val="bg1"/>
                </a:solidFill>
                <a:latin typeface="Comic Sans MS" pitchFamily="66" charset="0"/>
                <a:cs typeface="Calibri" pitchFamily="34" charset="0"/>
              </a:rPr>
              <a:t>The </a:t>
            </a:r>
            <a:r>
              <a:rPr lang="en-US" sz="2000" dirty="0">
                <a:solidFill>
                  <a:schemeClr val="bg1"/>
                </a:solidFill>
                <a:latin typeface="Comic Sans MS" pitchFamily="66" charset="0"/>
                <a:cs typeface="Calibri" pitchFamily="34" charset="0"/>
              </a:rPr>
              <a:t>ignition </a:t>
            </a:r>
            <a:r>
              <a:rPr lang="en-US" sz="2000" dirty="0">
                <a:latin typeface="Comic Sans MS" pitchFamily="66" charset="0"/>
                <a:cs typeface="Calibri" pitchFamily="34" charset="0"/>
              </a:rPr>
              <a:t>of supernovae type </a:t>
            </a:r>
            <a:r>
              <a:rPr lang="en-US" sz="2000" dirty="0" err="1">
                <a:latin typeface="Comic Sans MS" pitchFamily="66" charset="0"/>
                <a:cs typeface="Calibri" pitchFamily="34" charset="0"/>
              </a:rPr>
              <a:t>Ia</a:t>
            </a:r>
            <a:r>
              <a:rPr lang="en-US" sz="2000" dirty="0">
                <a:latin typeface="Comic Sans MS" pitchFamily="66" charset="0"/>
                <a:cs typeface="Calibri" pitchFamily="34" charset="0"/>
              </a:rPr>
              <a:t>, the standard candle </a:t>
            </a:r>
            <a:r>
              <a:rPr lang="en-US" sz="2000" dirty="0" smtClean="0">
                <a:solidFill>
                  <a:schemeClr val="bg1"/>
                </a:solidFill>
                <a:latin typeface="Comic Sans MS" pitchFamily="66" charset="0"/>
                <a:cs typeface="Calibri" pitchFamily="34" charset="0"/>
              </a:rPr>
              <a:t>cosmological predictions, </a:t>
            </a:r>
            <a:r>
              <a:rPr lang="en-US" sz="2000" dirty="0" smtClean="0">
                <a:latin typeface="Comic Sans MS" pitchFamily="66" charset="0"/>
                <a:cs typeface="Calibri" pitchFamily="34" charset="0"/>
              </a:rPr>
              <a:t>is driven by the </a:t>
            </a:r>
            <a:r>
              <a:rPr lang="en-US" sz="2000" baseline="30000" dirty="0" smtClean="0">
                <a:latin typeface="Comic Sans MS" pitchFamily="66" charset="0"/>
                <a:cs typeface="Calibri" pitchFamily="34" charset="0"/>
              </a:rPr>
              <a:t>12</a:t>
            </a:r>
            <a:r>
              <a:rPr lang="en-US" sz="2000" dirty="0" smtClean="0">
                <a:latin typeface="Comic Sans MS" pitchFamily="66" charset="0"/>
                <a:cs typeface="Calibri" pitchFamily="34" charset="0"/>
              </a:rPr>
              <a:t>C+</a:t>
            </a:r>
            <a:r>
              <a:rPr lang="en-US" sz="2000" baseline="30000" dirty="0" smtClean="0">
                <a:latin typeface="Comic Sans MS" pitchFamily="66" charset="0"/>
                <a:cs typeface="Calibri" pitchFamily="34" charset="0"/>
              </a:rPr>
              <a:t>12</a:t>
            </a:r>
            <a:r>
              <a:rPr lang="en-US" sz="2000" dirty="0" smtClean="0">
                <a:latin typeface="Comic Sans MS" pitchFamily="66" charset="0"/>
                <a:cs typeface="Calibri" pitchFamily="34" charset="0"/>
              </a:rPr>
              <a:t>C fusion </a:t>
            </a:r>
            <a:r>
              <a:rPr lang="en-US" sz="2000" dirty="0" smtClean="0">
                <a:solidFill>
                  <a:schemeClr val="bg1"/>
                </a:solidFill>
                <a:latin typeface="Comic Sans MS" pitchFamily="66" charset="0"/>
                <a:cs typeface="Calibri" pitchFamily="34" charset="0"/>
              </a:rPr>
              <a:t>and the conditions depend sensitively on </a:t>
            </a:r>
            <a:r>
              <a:rPr lang="en-US" sz="2000" dirty="0" smtClean="0">
                <a:latin typeface="Comic Sans MS" pitchFamily="66" charset="0"/>
                <a:cs typeface="Calibri" pitchFamily="34" charset="0"/>
              </a:rPr>
              <a:t>the abundance of </a:t>
            </a:r>
            <a:r>
              <a:rPr lang="en-US" sz="2000" dirty="0" smtClean="0">
                <a:solidFill>
                  <a:schemeClr val="bg1"/>
                </a:solidFill>
                <a:latin typeface="Comic Sans MS" pitchFamily="66" charset="0"/>
                <a:cs typeface="Calibri" pitchFamily="34" charset="0"/>
              </a:rPr>
              <a:t>pre-ignition White Dwarf matter.</a:t>
            </a:r>
            <a:endParaRPr lang="en-US" sz="2000" dirty="0">
              <a:solidFill>
                <a:schemeClr val="bg1"/>
              </a:solidFill>
              <a:latin typeface="Comic Sans MS" pitchFamily="66" charset="0"/>
              <a:cs typeface="Calibri" pitchFamily="34" charset="0"/>
            </a:endParaRPr>
          </a:p>
        </p:txBody>
      </p:sp>
    </p:spTree>
    <p:extLst>
      <p:ext uri="{BB962C8B-B14F-4D97-AF65-F5344CB8AC3E}">
        <p14:creationId xmlns:p14="http://schemas.microsoft.com/office/powerpoint/2010/main" val="16059697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533400" y="228600"/>
            <a:ext cx="8001000" cy="1143000"/>
          </a:xfrm>
        </p:spPr>
        <p:txBody>
          <a:bodyPr>
            <a:normAutofit fontScale="90000"/>
          </a:bodyPr>
          <a:lstStyle/>
          <a:p>
            <a:r>
              <a:rPr lang="en-US" dirty="0" smtClean="0">
                <a:latin typeface="Comic Sans MS" pitchFamily="66" charset="0"/>
              </a:rPr>
              <a:t>Accretion on C-O White Dwarf to type Ia Supernova Explosion</a:t>
            </a:r>
            <a:endParaRPr lang="en-US" dirty="0">
              <a:latin typeface="Comic Sans MS" pitchFamily="66" charset="0"/>
            </a:endParaRPr>
          </a:p>
        </p:txBody>
      </p:sp>
      <p:sp>
        <p:nvSpPr>
          <p:cNvPr id="9" name="TextBox 8"/>
          <p:cNvSpPr txBox="1"/>
          <p:nvPr/>
        </p:nvSpPr>
        <p:spPr>
          <a:xfrm>
            <a:off x="126547" y="5181600"/>
            <a:ext cx="8890906" cy="1569660"/>
          </a:xfrm>
          <a:prstGeom prst="rect">
            <a:avLst/>
          </a:prstGeom>
          <a:noFill/>
        </p:spPr>
        <p:txBody>
          <a:bodyPr wrap="square" rtlCol="0">
            <a:spAutoFit/>
          </a:bodyPr>
          <a:lstStyle/>
          <a:p>
            <a:pPr algn="just"/>
            <a:r>
              <a:rPr lang="en-US" sz="2400" dirty="0" smtClean="0">
                <a:latin typeface="Comic Sans MS" pitchFamily="66" charset="0"/>
              </a:rPr>
              <a:t>causes </a:t>
            </a:r>
            <a:r>
              <a:rPr lang="en-US" sz="2400" dirty="0" smtClean="0">
                <a:latin typeface="Comic Sans MS" pitchFamily="66" charset="0"/>
              </a:rPr>
              <a:t>increase in temperature and density until </a:t>
            </a:r>
            <a:r>
              <a:rPr lang="en-US" sz="2400" baseline="30000" dirty="0" smtClean="0">
                <a:latin typeface="Comic Sans MS" pitchFamily="66" charset="0"/>
              </a:rPr>
              <a:t>12</a:t>
            </a:r>
            <a:r>
              <a:rPr lang="en-US" sz="2400" dirty="0" smtClean="0">
                <a:latin typeface="Comic Sans MS" pitchFamily="66" charset="0"/>
              </a:rPr>
              <a:t>C+</a:t>
            </a:r>
            <a:r>
              <a:rPr lang="en-US" sz="2400" baseline="30000" dirty="0" smtClean="0">
                <a:latin typeface="Comic Sans MS" pitchFamily="66" charset="0"/>
              </a:rPr>
              <a:t>12</a:t>
            </a:r>
            <a:r>
              <a:rPr lang="en-US" sz="2400" dirty="0" smtClean="0">
                <a:latin typeface="Comic Sans MS" pitchFamily="66" charset="0"/>
              </a:rPr>
              <a:t>C ignition conditions are reached! These conditions depend on:</a:t>
            </a:r>
          </a:p>
          <a:p>
            <a:pPr marL="342900" indent="-342900" algn="just">
              <a:buFont typeface="Wingdings" panose="05000000000000000000" pitchFamily="2" charset="2"/>
              <a:buChar char="Ø"/>
            </a:pPr>
            <a:r>
              <a:rPr lang="en-US" sz="2400" dirty="0" smtClean="0">
                <a:solidFill>
                  <a:srgbClr val="FF0000"/>
                </a:solidFill>
                <a:latin typeface="Comic Sans MS" pitchFamily="66" charset="0"/>
              </a:rPr>
              <a:t>The </a:t>
            </a:r>
            <a:r>
              <a:rPr lang="en-US" sz="2400" baseline="30000" dirty="0" smtClean="0">
                <a:solidFill>
                  <a:srgbClr val="FF0000"/>
                </a:solidFill>
                <a:latin typeface="Comic Sans MS" pitchFamily="66" charset="0"/>
              </a:rPr>
              <a:t>12</a:t>
            </a:r>
            <a:r>
              <a:rPr lang="en-US" sz="2400" dirty="0" smtClean="0">
                <a:solidFill>
                  <a:srgbClr val="FF0000"/>
                </a:solidFill>
                <a:latin typeface="Comic Sans MS" pitchFamily="66" charset="0"/>
              </a:rPr>
              <a:t>C+</a:t>
            </a:r>
            <a:r>
              <a:rPr lang="en-US" sz="2400" baseline="30000" dirty="0" smtClean="0">
                <a:solidFill>
                  <a:srgbClr val="FF0000"/>
                </a:solidFill>
                <a:latin typeface="Comic Sans MS" pitchFamily="66" charset="0"/>
              </a:rPr>
              <a:t>12</a:t>
            </a:r>
            <a:r>
              <a:rPr lang="en-US" sz="2400" dirty="0" smtClean="0">
                <a:solidFill>
                  <a:srgbClr val="FF0000"/>
                </a:solidFill>
                <a:latin typeface="Comic Sans MS" pitchFamily="66" charset="0"/>
              </a:rPr>
              <a:t>C fusion cross section and rate</a:t>
            </a:r>
          </a:p>
          <a:p>
            <a:pPr marL="342900" indent="-342900" algn="just">
              <a:buFont typeface="Wingdings" panose="05000000000000000000" pitchFamily="2" charset="2"/>
              <a:buChar char="Ø"/>
            </a:pPr>
            <a:r>
              <a:rPr lang="en-US" sz="2400" dirty="0" smtClean="0">
                <a:solidFill>
                  <a:srgbClr val="FF0000"/>
                </a:solidFill>
                <a:latin typeface="Comic Sans MS" pitchFamily="66" charset="0"/>
              </a:rPr>
              <a:t>The environmental conditions at ignition point</a:t>
            </a:r>
          </a:p>
        </p:txBody>
      </p:sp>
      <p:grpSp>
        <p:nvGrpSpPr>
          <p:cNvPr id="10" name="Group 9"/>
          <p:cNvGrpSpPr/>
          <p:nvPr/>
        </p:nvGrpSpPr>
        <p:grpSpPr>
          <a:xfrm>
            <a:off x="4572000" y="1447800"/>
            <a:ext cx="4440936" cy="3581400"/>
            <a:chOff x="-2908915" y="3861581"/>
            <a:chExt cx="4440936" cy="3581400"/>
          </a:xfrm>
        </p:grpSpPr>
        <p:sp>
          <p:nvSpPr>
            <p:cNvPr id="11" name="Rectangle 10"/>
            <p:cNvSpPr/>
            <p:nvPr/>
          </p:nvSpPr>
          <p:spPr bwMode="auto">
            <a:xfrm>
              <a:off x="-2908915" y="3861581"/>
              <a:ext cx="4440936" cy="35814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12" name="Picture 36" descr="20080509_supernovae"/>
            <p:cNvPicPr>
              <a:picLocks noChangeAspect="1" noChangeArrowheads="1"/>
            </p:cNvPicPr>
            <p:nvPr/>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436876" y="3886200"/>
              <a:ext cx="3556781" cy="3556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266" name="Picture 2" descr="http://www.mpa-garching.mpg.de/mpa/research/current_research/hl2013-8/fig1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030" y="1447800"/>
            <a:ext cx="4714592" cy="3581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9046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838200" y="274638"/>
            <a:ext cx="7467600" cy="1143000"/>
          </a:xfrm>
        </p:spPr>
        <p:txBody>
          <a:bodyPr>
            <a:normAutofit fontScale="90000"/>
          </a:bodyPr>
          <a:lstStyle/>
          <a:p>
            <a:r>
              <a:rPr lang="en-US" sz="4000" dirty="0" smtClean="0">
                <a:latin typeface="Comic Sans MS" pitchFamily="66" charset="0"/>
              </a:rPr>
              <a:t>The Nuclear Component S(E) </a:t>
            </a:r>
            <a:r>
              <a:rPr lang="en-US" sz="4000" dirty="0">
                <a:latin typeface="Comic Sans MS" pitchFamily="66" charset="0"/>
              </a:rPr>
              <a:t>in the </a:t>
            </a:r>
            <a:r>
              <a:rPr lang="en-US" sz="4000" baseline="30000" dirty="0">
                <a:latin typeface="Comic Sans MS" pitchFamily="66" charset="0"/>
              </a:rPr>
              <a:t>12</a:t>
            </a:r>
            <a:r>
              <a:rPr lang="en-US" sz="4000" dirty="0">
                <a:latin typeface="Comic Sans MS" pitchFamily="66" charset="0"/>
              </a:rPr>
              <a:t>C+</a:t>
            </a:r>
            <a:r>
              <a:rPr lang="en-US" sz="4000" baseline="30000" dirty="0">
                <a:latin typeface="Comic Sans MS" pitchFamily="66" charset="0"/>
              </a:rPr>
              <a:t>12</a:t>
            </a:r>
            <a:r>
              <a:rPr lang="en-US" sz="4000" dirty="0">
                <a:latin typeface="Comic Sans MS" pitchFamily="66" charset="0"/>
              </a:rPr>
              <a:t>C </a:t>
            </a:r>
            <a:r>
              <a:rPr lang="en-US" sz="4000" dirty="0" smtClean="0">
                <a:latin typeface="Comic Sans MS" pitchFamily="66" charset="0"/>
              </a:rPr>
              <a:t>Cross Section</a:t>
            </a:r>
            <a:endParaRPr lang="en-US" sz="4000" dirty="0">
              <a:latin typeface="Comic Sans MS" pitchFamily="66" charset="0"/>
            </a:endParaRPr>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l="948" t="56371" r="9094" b="3804"/>
          <a:stretch>
            <a:fillRect/>
          </a:stretch>
        </p:blipFill>
        <p:spPr bwMode="auto">
          <a:xfrm>
            <a:off x="4495800" y="2492008"/>
            <a:ext cx="4567882" cy="3071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l="1976" t="55742" r="9116" b="3926"/>
          <a:stretch>
            <a:fillRect/>
          </a:stretch>
        </p:blipFill>
        <p:spPr bwMode="auto">
          <a:xfrm>
            <a:off x="4542482" y="2435556"/>
            <a:ext cx="4550145" cy="3136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0"/>
          <p:cNvSpPr txBox="1">
            <a:spLocks noChangeArrowheads="1"/>
          </p:cNvSpPr>
          <p:nvPr/>
        </p:nvSpPr>
        <p:spPr bwMode="auto">
          <a:xfrm>
            <a:off x="457200" y="5751493"/>
            <a:ext cx="270753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i="1" dirty="0" err="1"/>
              <a:t>Caughlan</a:t>
            </a:r>
            <a:r>
              <a:rPr lang="en-US" sz="1400" i="1" dirty="0"/>
              <a:t> &amp; Fowler ADND 1988</a:t>
            </a:r>
          </a:p>
          <a:p>
            <a:r>
              <a:rPr lang="en-US" sz="1400" i="1" dirty="0" err="1"/>
              <a:t>Gasques</a:t>
            </a:r>
            <a:r>
              <a:rPr lang="en-US" sz="1400" i="1" dirty="0"/>
              <a:t> et al. PRC 2005</a:t>
            </a:r>
          </a:p>
          <a:p>
            <a:r>
              <a:rPr lang="en-US" sz="1400" i="1" dirty="0" err="1"/>
              <a:t>Yakovlev</a:t>
            </a:r>
            <a:r>
              <a:rPr lang="en-US" sz="1400" i="1" dirty="0"/>
              <a:t> et al. PRC 2006</a:t>
            </a:r>
          </a:p>
          <a:p>
            <a:r>
              <a:rPr lang="en-US" sz="1400" i="1" dirty="0"/>
              <a:t>Jiang et al. PRC 2007</a:t>
            </a: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1394" t="8980" r="7625" b="2003"/>
          <a:stretch/>
        </p:blipFill>
        <p:spPr>
          <a:xfrm>
            <a:off x="-4313" y="2315814"/>
            <a:ext cx="4563374" cy="3450154"/>
          </a:xfrm>
          <a:prstGeom prst="rect">
            <a:avLst/>
          </a:prstGeom>
        </p:spPr>
      </p:pic>
      <p:sp>
        <p:nvSpPr>
          <p:cNvPr id="8" name="Text Box 9"/>
          <p:cNvSpPr txBox="1">
            <a:spLocks noChangeArrowheads="1"/>
          </p:cNvSpPr>
          <p:nvPr/>
        </p:nvSpPr>
        <p:spPr bwMode="auto">
          <a:xfrm>
            <a:off x="609600" y="1676400"/>
            <a:ext cx="7010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dirty="0">
                <a:latin typeface="Comic Sans MS" pitchFamily="66" charset="0"/>
              </a:rPr>
              <a:t>Different potential models lead to different ways to extrapolate the low energy cross section (S-factor). </a:t>
            </a:r>
          </a:p>
        </p:txBody>
      </p:sp>
      <p:sp>
        <p:nvSpPr>
          <p:cNvPr id="9" name="TextBox 8"/>
          <p:cNvSpPr txBox="1"/>
          <p:nvPr/>
        </p:nvSpPr>
        <p:spPr>
          <a:xfrm>
            <a:off x="5715000" y="5571874"/>
            <a:ext cx="3234860" cy="923330"/>
          </a:xfrm>
          <a:prstGeom prst="rect">
            <a:avLst/>
          </a:prstGeom>
          <a:noFill/>
        </p:spPr>
        <p:txBody>
          <a:bodyPr wrap="none" rtlCol="0">
            <a:spAutoFit/>
          </a:bodyPr>
          <a:lstStyle/>
          <a:p>
            <a:endParaRPr lang="en-US" dirty="0">
              <a:latin typeface="Comic Sans MS" pitchFamily="66" charset="0"/>
            </a:endParaRPr>
          </a:p>
          <a:p>
            <a:pPr>
              <a:buFontTx/>
              <a:buBlip>
                <a:blip r:embed="rId5"/>
              </a:buBlip>
            </a:pPr>
            <a:r>
              <a:rPr lang="en-US" dirty="0">
                <a:latin typeface="Comic Sans MS" pitchFamily="66" charset="0"/>
              </a:rPr>
              <a:t> standard potential model  </a:t>
            </a:r>
          </a:p>
          <a:p>
            <a:pPr>
              <a:buFontTx/>
              <a:buBlip>
                <a:blip r:embed="rId5"/>
              </a:buBlip>
            </a:pPr>
            <a:r>
              <a:rPr lang="en-US" dirty="0">
                <a:latin typeface="Comic Sans MS" pitchFamily="66" charset="0"/>
              </a:rPr>
              <a:t> hindrance potential </a:t>
            </a:r>
            <a:r>
              <a:rPr lang="en-US" dirty="0" smtClean="0">
                <a:latin typeface="Comic Sans MS" pitchFamily="66" charset="0"/>
              </a:rPr>
              <a:t>model</a:t>
            </a:r>
            <a:endParaRPr lang="en-US" dirty="0">
              <a:latin typeface="Comic Sans MS" pitchFamily="66" charset="0"/>
            </a:endParaRPr>
          </a:p>
        </p:txBody>
      </p:sp>
      <p:sp>
        <p:nvSpPr>
          <p:cNvPr id="10" name="Down Arrow 9"/>
          <p:cNvSpPr/>
          <p:nvPr/>
        </p:nvSpPr>
        <p:spPr bwMode="auto">
          <a:xfrm>
            <a:off x="2133600" y="3810000"/>
            <a:ext cx="685800" cy="1143000"/>
          </a:xfrm>
          <a:prstGeom prst="downArrow">
            <a:avLst/>
          </a:prstGeom>
          <a:solidFill>
            <a:srgbClr val="F3541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TextBox 10"/>
          <p:cNvSpPr txBox="1"/>
          <p:nvPr/>
        </p:nvSpPr>
        <p:spPr>
          <a:xfrm>
            <a:off x="2133600" y="3048000"/>
            <a:ext cx="671979" cy="584775"/>
          </a:xfrm>
          <a:prstGeom prst="rect">
            <a:avLst/>
          </a:prstGeom>
          <a:noFill/>
        </p:spPr>
        <p:txBody>
          <a:bodyPr wrap="none" rtlCol="0">
            <a:spAutoFit/>
          </a:bodyPr>
          <a:lstStyle/>
          <a:p>
            <a:r>
              <a:rPr lang="en-US" sz="3200" b="1" i="1" dirty="0" smtClean="0">
                <a:solidFill>
                  <a:srgbClr val="FF0000"/>
                </a:solidFill>
              </a:rPr>
              <a:t>E</a:t>
            </a:r>
            <a:r>
              <a:rPr lang="en-US" sz="3200" b="1" i="1" baseline="-25000" dirty="0" smtClean="0">
                <a:solidFill>
                  <a:srgbClr val="FF0000"/>
                </a:solidFill>
              </a:rPr>
              <a:t>G</a:t>
            </a:r>
            <a:endParaRPr lang="en-US" sz="3200" b="1" i="1" baseline="-25000" dirty="0">
              <a:solidFill>
                <a:srgbClr val="FF0000"/>
              </a:solidFill>
            </a:endParaRPr>
          </a:p>
        </p:txBody>
      </p:sp>
    </p:spTree>
    <p:extLst>
      <p:ext uri="{BB962C8B-B14F-4D97-AF65-F5344CB8AC3E}">
        <p14:creationId xmlns:p14="http://schemas.microsoft.com/office/powerpoint/2010/main" val="393416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143000"/>
          </a:xfrm>
        </p:spPr>
        <p:txBody>
          <a:bodyPr>
            <a:normAutofit fontScale="90000"/>
          </a:bodyPr>
          <a:lstStyle/>
          <a:p>
            <a:r>
              <a:rPr lang="en-US" dirty="0" smtClean="0">
                <a:latin typeface="Comic Sans MS" panose="030F0702030302020204" pitchFamily="66" charset="0"/>
              </a:rPr>
              <a:t>Resonances towards lower energies</a:t>
            </a:r>
            <a:endParaRPr lang="en-US" dirty="0">
              <a:latin typeface="Comic Sans MS" panose="030F0702030302020204" pitchFamily="66" charset="0"/>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34345" y="1152136"/>
            <a:ext cx="3645873" cy="2271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0490" y="3399894"/>
            <a:ext cx="3685310" cy="2292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1143000"/>
            <a:ext cx="3352800" cy="2280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838200" y="3505200"/>
            <a:ext cx="3657600" cy="646331"/>
          </a:xfrm>
          <a:prstGeom prst="rect">
            <a:avLst/>
          </a:prstGeom>
          <a:noFill/>
        </p:spPr>
        <p:txBody>
          <a:bodyPr wrap="square" rtlCol="0">
            <a:spAutoFit/>
          </a:bodyPr>
          <a:lstStyle/>
          <a:p>
            <a:r>
              <a:rPr lang="en-US" dirty="0" smtClean="0">
                <a:latin typeface="Comic Sans MS" panose="030F0702030302020204" pitchFamily="66" charset="0"/>
              </a:rPr>
              <a:t>Much speculation about possible resonances at ~ 1.5 &amp; 2.1 MeV</a:t>
            </a:r>
            <a:endParaRPr lang="en-US" dirty="0">
              <a:latin typeface="Comic Sans MS" panose="030F0702030302020204" pitchFamily="66" charset="0"/>
            </a:endParaRPr>
          </a:p>
        </p:txBody>
      </p:sp>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38826" t="53033" r="14209" b="16085"/>
          <a:stretch/>
        </p:blipFill>
        <p:spPr>
          <a:xfrm rot="10800000">
            <a:off x="955964" y="5410200"/>
            <a:ext cx="3353379" cy="1025236"/>
          </a:xfrm>
          <a:prstGeom prst="rect">
            <a:avLst/>
          </a:prstGeom>
        </p:spPr>
      </p:pic>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l="37812" t="86647" r="38264" b="6287"/>
          <a:stretch/>
        </p:blipFill>
        <p:spPr>
          <a:xfrm>
            <a:off x="955964" y="4267200"/>
            <a:ext cx="1790798" cy="484304"/>
          </a:xfrm>
          <a:prstGeom prst="rect">
            <a:avLst/>
          </a:prstGeom>
        </p:spPr>
      </p:pic>
      <p:sp>
        <p:nvSpPr>
          <p:cNvPr id="7" name="TextBox 6"/>
          <p:cNvSpPr txBox="1"/>
          <p:nvPr/>
        </p:nvSpPr>
        <p:spPr>
          <a:xfrm>
            <a:off x="838200" y="4800600"/>
            <a:ext cx="3352800" cy="584775"/>
          </a:xfrm>
          <a:prstGeom prst="rect">
            <a:avLst/>
          </a:prstGeom>
          <a:noFill/>
        </p:spPr>
        <p:txBody>
          <a:bodyPr wrap="square" rtlCol="0">
            <a:spAutoFit/>
          </a:bodyPr>
          <a:lstStyle/>
          <a:p>
            <a:r>
              <a:rPr lang="en-US" sz="1600" dirty="0" smtClean="0">
                <a:latin typeface="Comic Sans MS" panose="030F0702030302020204" pitchFamily="66" charset="0"/>
              </a:rPr>
              <a:t>Resonance strength corresponds to width of the fusion channel!</a:t>
            </a:r>
            <a:endParaRPr lang="en-US" sz="1600" dirty="0">
              <a:latin typeface="Comic Sans MS" panose="030F0702030302020204" pitchFamily="66" charset="0"/>
            </a:endParaRPr>
          </a:p>
        </p:txBody>
      </p:sp>
      <p:sp>
        <p:nvSpPr>
          <p:cNvPr id="8" name="TextBox 7"/>
          <p:cNvSpPr txBox="1"/>
          <p:nvPr/>
        </p:nvSpPr>
        <p:spPr>
          <a:xfrm>
            <a:off x="4724400" y="5816025"/>
            <a:ext cx="3886200" cy="584775"/>
          </a:xfrm>
          <a:prstGeom prst="rect">
            <a:avLst/>
          </a:prstGeom>
          <a:noFill/>
        </p:spPr>
        <p:txBody>
          <a:bodyPr wrap="square" rtlCol="0">
            <a:spAutoFit/>
          </a:bodyPr>
          <a:lstStyle/>
          <a:p>
            <a:r>
              <a:rPr lang="en-US" sz="1600" dirty="0" smtClean="0">
                <a:latin typeface="Comic Sans MS" panose="030F0702030302020204" pitchFamily="66" charset="0"/>
              </a:rPr>
              <a:t>The Wigner limit sets the limit for the strength of the partial channel </a:t>
            </a:r>
            <a:r>
              <a:rPr lang="en-US" sz="1600" dirty="0" smtClean="0">
                <a:latin typeface="Comic Sans MS" panose="030F0702030302020204" pitchFamily="66" charset="0"/>
                <a:sym typeface="Symbol"/>
              </a:rPr>
              <a:t></a:t>
            </a:r>
            <a:r>
              <a:rPr lang="en-US" sz="1200" baseline="-25000" dirty="0" smtClean="0">
                <a:latin typeface="Comic Sans MS" panose="030F0702030302020204" pitchFamily="66" charset="0"/>
                <a:sym typeface="Symbol"/>
              </a:rPr>
              <a:t>12</a:t>
            </a:r>
            <a:r>
              <a:rPr lang="en-US" sz="1600" baseline="-50000" dirty="0" smtClean="0">
                <a:latin typeface="Comic Sans MS" panose="030F0702030302020204" pitchFamily="66" charset="0"/>
                <a:sym typeface="Symbol"/>
              </a:rPr>
              <a:t>C </a:t>
            </a:r>
            <a:r>
              <a:rPr lang="en-US" sz="1600" dirty="0" smtClean="0">
                <a:latin typeface="Comic Sans MS" panose="030F0702030302020204" pitchFamily="66" charset="0"/>
                <a:sym typeface="Symbol"/>
              </a:rPr>
              <a:t>!</a:t>
            </a:r>
            <a:endParaRPr lang="en-US" sz="1600" dirty="0">
              <a:latin typeface="Comic Sans MS" panose="030F0702030302020204" pitchFamily="66" charset="0"/>
            </a:endParaRPr>
          </a:p>
        </p:txBody>
      </p:sp>
      <p:sp>
        <p:nvSpPr>
          <p:cNvPr id="9" name="TextBox 8"/>
          <p:cNvSpPr txBox="1"/>
          <p:nvPr/>
        </p:nvSpPr>
        <p:spPr>
          <a:xfrm>
            <a:off x="838200" y="6439490"/>
            <a:ext cx="2928943" cy="307777"/>
          </a:xfrm>
          <a:prstGeom prst="rect">
            <a:avLst/>
          </a:prstGeom>
          <a:noFill/>
        </p:spPr>
        <p:txBody>
          <a:bodyPr wrap="none" rtlCol="0">
            <a:spAutoFit/>
          </a:bodyPr>
          <a:lstStyle/>
          <a:p>
            <a:r>
              <a:rPr lang="de-DE" sz="1400" dirty="0" smtClean="0"/>
              <a:t>E. P. Wigner, Am. J. Phys. 17 (1949) 99</a:t>
            </a:r>
            <a:endParaRPr lang="en-US" sz="1400" dirty="0"/>
          </a:p>
        </p:txBody>
      </p:sp>
    </p:spTree>
    <p:extLst>
      <p:ext uri="{BB962C8B-B14F-4D97-AF65-F5344CB8AC3E}">
        <p14:creationId xmlns:p14="http://schemas.microsoft.com/office/powerpoint/2010/main" val="12603692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rPr>
              <a:t>Impact on </a:t>
            </a:r>
            <a:r>
              <a:rPr lang="en-US" baseline="30000" dirty="0" smtClean="0">
                <a:latin typeface="Comic Sans MS" panose="030F0702030302020204" pitchFamily="66" charset="0"/>
              </a:rPr>
              <a:t>12</a:t>
            </a:r>
            <a:r>
              <a:rPr lang="en-US" dirty="0" smtClean="0">
                <a:latin typeface="Comic Sans MS" panose="030F0702030302020204" pitchFamily="66" charset="0"/>
              </a:rPr>
              <a:t>C+</a:t>
            </a:r>
            <a:r>
              <a:rPr lang="en-US" baseline="30000" dirty="0" smtClean="0">
                <a:latin typeface="Comic Sans MS" panose="030F0702030302020204" pitchFamily="66" charset="0"/>
              </a:rPr>
              <a:t>12</a:t>
            </a:r>
            <a:r>
              <a:rPr lang="en-US" dirty="0" smtClean="0">
                <a:latin typeface="Comic Sans MS" panose="030F0702030302020204" pitchFamily="66" charset="0"/>
              </a:rPr>
              <a:t>C fusion</a:t>
            </a:r>
            <a:endParaRPr lang="en-US" dirty="0">
              <a:latin typeface="Comic Sans MS" panose="030F0702030302020204" pitchFamily="66" charset="0"/>
            </a:endParaRPr>
          </a:p>
        </p:txBody>
      </p:sp>
      <p:grpSp>
        <p:nvGrpSpPr>
          <p:cNvPr id="16" name="Group 15"/>
          <p:cNvGrpSpPr/>
          <p:nvPr/>
        </p:nvGrpSpPr>
        <p:grpSpPr>
          <a:xfrm>
            <a:off x="3733800" y="1662544"/>
            <a:ext cx="5181600" cy="4585856"/>
            <a:chOff x="90054" y="1447800"/>
            <a:chExt cx="4674669" cy="4191000"/>
          </a:xfrm>
        </p:grpSpPr>
        <p:pic>
          <p:nvPicPr>
            <p:cNvPr id="3"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32" t="50807" r="63480" b="27190"/>
            <a:stretch/>
          </p:blipFill>
          <p:spPr bwMode="auto">
            <a:xfrm>
              <a:off x="90054" y="1447800"/>
              <a:ext cx="4674669"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a:off x="1219200" y="426720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371600" y="403860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524000" y="388620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706881" y="3764281"/>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905000" y="365760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087582" y="1662545"/>
              <a:ext cx="3456709" cy="2888673"/>
            </a:xfrm>
            <a:custGeom>
              <a:avLst/>
              <a:gdLst>
                <a:gd name="connsiteX0" fmla="*/ 3456709 w 3456709"/>
                <a:gd name="connsiteY0" fmla="*/ 0 h 2888673"/>
                <a:gd name="connsiteX1" fmla="*/ 3235036 w 3456709"/>
                <a:gd name="connsiteY1" fmla="*/ 110837 h 2888673"/>
                <a:gd name="connsiteX2" fmla="*/ 2930236 w 3456709"/>
                <a:gd name="connsiteY2" fmla="*/ 297873 h 2888673"/>
                <a:gd name="connsiteX3" fmla="*/ 2500745 w 3456709"/>
                <a:gd name="connsiteY3" fmla="*/ 588819 h 2888673"/>
                <a:gd name="connsiteX4" fmla="*/ 2209800 w 3456709"/>
                <a:gd name="connsiteY4" fmla="*/ 796637 h 2888673"/>
                <a:gd name="connsiteX5" fmla="*/ 1759527 w 3456709"/>
                <a:gd name="connsiteY5" fmla="*/ 1143000 h 2888673"/>
                <a:gd name="connsiteX6" fmla="*/ 1392382 w 3456709"/>
                <a:gd name="connsiteY6" fmla="*/ 1489364 h 2888673"/>
                <a:gd name="connsiteX7" fmla="*/ 1149927 w 3456709"/>
                <a:gd name="connsiteY7" fmla="*/ 1717964 h 2888673"/>
                <a:gd name="connsiteX8" fmla="*/ 1025236 w 3456709"/>
                <a:gd name="connsiteY8" fmla="*/ 1870364 h 2888673"/>
                <a:gd name="connsiteX9" fmla="*/ 955963 w 3456709"/>
                <a:gd name="connsiteY9" fmla="*/ 1911928 h 2888673"/>
                <a:gd name="connsiteX10" fmla="*/ 893618 w 3456709"/>
                <a:gd name="connsiteY10" fmla="*/ 1981200 h 2888673"/>
                <a:gd name="connsiteX11" fmla="*/ 824345 w 3456709"/>
                <a:gd name="connsiteY11" fmla="*/ 2015837 h 2888673"/>
                <a:gd name="connsiteX12" fmla="*/ 706582 w 3456709"/>
                <a:gd name="connsiteY12" fmla="*/ 2085110 h 2888673"/>
                <a:gd name="connsiteX13" fmla="*/ 561109 w 3456709"/>
                <a:gd name="connsiteY13" fmla="*/ 2161310 h 2888673"/>
                <a:gd name="connsiteX14" fmla="*/ 422563 w 3456709"/>
                <a:gd name="connsiteY14" fmla="*/ 2272146 h 2888673"/>
                <a:gd name="connsiteX15" fmla="*/ 277091 w 3456709"/>
                <a:gd name="connsiteY15" fmla="*/ 2438400 h 2888673"/>
                <a:gd name="connsiteX16" fmla="*/ 110836 w 3456709"/>
                <a:gd name="connsiteY16" fmla="*/ 2673928 h 2888673"/>
                <a:gd name="connsiteX17" fmla="*/ 0 w 3456709"/>
                <a:gd name="connsiteY17" fmla="*/ 2888673 h 288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56709" h="2888673">
                  <a:moveTo>
                    <a:pt x="3456709" y="0"/>
                  </a:moveTo>
                  <a:cubicBezTo>
                    <a:pt x="3389745" y="30596"/>
                    <a:pt x="3322781" y="61192"/>
                    <a:pt x="3235036" y="110837"/>
                  </a:cubicBezTo>
                  <a:cubicBezTo>
                    <a:pt x="3147290" y="160483"/>
                    <a:pt x="3052618" y="218209"/>
                    <a:pt x="2930236" y="297873"/>
                  </a:cubicBezTo>
                  <a:cubicBezTo>
                    <a:pt x="2807854" y="377537"/>
                    <a:pt x="2620818" y="505692"/>
                    <a:pt x="2500745" y="588819"/>
                  </a:cubicBezTo>
                  <a:cubicBezTo>
                    <a:pt x="2380672" y="671946"/>
                    <a:pt x="2333336" y="704274"/>
                    <a:pt x="2209800" y="796637"/>
                  </a:cubicBezTo>
                  <a:cubicBezTo>
                    <a:pt x="2086264" y="889000"/>
                    <a:pt x="1895763" y="1027546"/>
                    <a:pt x="1759527" y="1143000"/>
                  </a:cubicBezTo>
                  <a:cubicBezTo>
                    <a:pt x="1623291" y="1258455"/>
                    <a:pt x="1392382" y="1489364"/>
                    <a:pt x="1392382" y="1489364"/>
                  </a:cubicBezTo>
                  <a:cubicBezTo>
                    <a:pt x="1290782" y="1585191"/>
                    <a:pt x="1211118" y="1654464"/>
                    <a:pt x="1149927" y="1717964"/>
                  </a:cubicBezTo>
                  <a:cubicBezTo>
                    <a:pt x="1088736" y="1781464"/>
                    <a:pt x="1057563" y="1838037"/>
                    <a:pt x="1025236" y="1870364"/>
                  </a:cubicBezTo>
                  <a:cubicBezTo>
                    <a:pt x="992909" y="1902691"/>
                    <a:pt x="977899" y="1893455"/>
                    <a:pt x="955963" y="1911928"/>
                  </a:cubicBezTo>
                  <a:cubicBezTo>
                    <a:pt x="934027" y="1930401"/>
                    <a:pt x="915554" y="1963882"/>
                    <a:pt x="893618" y="1981200"/>
                  </a:cubicBezTo>
                  <a:cubicBezTo>
                    <a:pt x="871682" y="1998518"/>
                    <a:pt x="855518" y="1998519"/>
                    <a:pt x="824345" y="2015837"/>
                  </a:cubicBezTo>
                  <a:cubicBezTo>
                    <a:pt x="793172" y="2033155"/>
                    <a:pt x="750455" y="2060865"/>
                    <a:pt x="706582" y="2085110"/>
                  </a:cubicBezTo>
                  <a:cubicBezTo>
                    <a:pt x="662709" y="2109355"/>
                    <a:pt x="608446" y="2130137"/>
                    <a:pt x="561109" y="2161310"/>
                  </a:cubicBezTo>
                  <a:cubicBezTo>
                    <a:pt x="513772" y="2192483"/>
                    <a:pt x="469899" y="2225964"/>
                    <a:pt x="422563" y="2272146"/>
                  </a:cubicBezTo>
                  <a:cubicBezTo>
                    <a:pt x="375227" y="2318328"/>
                    <a:pt x="329046" y="2371436"/>
                    <a:pt x="277091" y="2438400"/>
                  </a:cubicBezTo>
                  <a:cubicBezTo>
                    <a:pt x="225136" y="2505364"/>
                    <a:pt x="157018" y="2598883"/>
                    <a:pt x="110836" y="2673928"/>
                  </a:cubicBezTo>
                  <a:cubicBezTo>
                    <a:pt x="64654" y="2748973"/>
                    <a:pt x="32327" y="2818823"/>
                    <a:pt x="0" y="2888673"/>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087582" y="1704109"/>
              <a:ext cx="3456709" cy="3262746"/>
            </a:xfrm>
            <a:custGeom>
              <a:avLst/>
              <a:gdLst>
                <a:gd name="connsiteX0" fmla="*/ 3456709 w 3456709"/>
                <a:gd name="connsiteY0" fmla="*/ 0 h 3262746"/>
                <a:gd name="connsiteX1" fmla="*/ 3200400 w 3456709"/>
                <a:gd name="connsiteY1" fmla="*/ 117764 h 3262746"/>
                <a:gd name="connsiteX2" fmla="*/ 2874818 w 3456709"/>
                <a:gd name="connsiteY2" fmla="*/ 290946 h 3262746"/>
                <a:gd name="connsiteX3" fmla="*/ 2417618 w 3456709"/>
                <a:gd name="connsiteY3" fmla="*/ 616527 h 3262746"/>
                <a:gd name="connsiteX4" fmla="*/ 1939636 w 3456709"/>
                <a:gd name="connsiteY4" fmla="*/ 990600 h 3262746"/>
                <a:gd name="connsiteX5" fmla="*/ 1537854 w 3456709"/>
                <a:gd name="connsiteY5" fmla="*/ 1378527 h 3262746"/>
                <a:gd name="connsiteX6" fmla="*/ 1170709 w 3456709"/>
                <a:gd name="connsiteY6" fmla="*/ 1759527 h 3262746"/>
                <a:gd name="connsiteX7" fmla="*/ 1018309 w 3456709"/>
                <a:gd name="connsiteY7" fmla="*/ 1939636 h 3262746"/>
                <a:gd name="connsiteX8" fmla="*/ 713509 w 3456709"/>
                <a:gd name="connsiteY8" fmla="*/ 2299855 h 3262746"/>
                <a:gd name="connsiteX9" fmla="*/ 457200 w 3456709"/>
                <a:gd name="connsiteY9" fmla="*/ 2618509 h 3262746"/>
                <a:gd name="connsiteX10" fmla="*/ 173182 w 3456709"/>
                <a:gd name="connsiteY10" fmla="*/ 3006436 h 3262746"/>
                <a:gd name="connsiteX11" fmla="*/ 0 w 3456709"/>
                <a:gd name="connsiteY11" fmla="*/ 3262746 h 3262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56709" h="3262746">
                  <a:moveTo>
                    <a:pt x="3456709" y="0"/>
                  </a:moveTo>
                  <a:cubicBezTo>
                    <a:pt x="3377045" y="34636"/>
                    <a:pt x="3297382" y="69273"/>
                    <a:pt x="3200400" y="117764"/>
                  </a:cubicBezTo>
                  <a:cubicBezTo>
                    <a:pt x="3103418" y="166255"/>
                    <a:pt x="3005282" y="207819"/>
                    <a:pt x="2874818" y="290946"/>
                  </a:cubicBezTo>
                  <a:cubicBezTo>
                    <a:pt x="2744354" y="374073"/>
                    <a:pt x="2573482" y="499918"/>
                    <a:pt x="2417618" y="616527"/>
                  </a:cubicBezTo>
                  <a:cubicBezTo>
                    <a:pt x="2261754" y="733136"/>
                    <a:pt x="2086263" y="863600"/>
                    <a:pt x="1939636" y="990600"/>
                  </a:cubicBezTo>
                  <a:cubicBezTo>
                    <a:pt x="1793009" y="1117600"/>
                    <a:pt x="1666008" y="1250373"/>
                    <a:pt x="1537854" y="1378527"/>
                  </a:cubicBezTo>
                  <a:cubicBezTo>
                    <a:pt x="1409700" y="1506681"/>
                    <a:pt x="1257300" y="1666009"/>
                    <a:pt x="1170709" y="1759527"/>
                  </a:cubicBezTo>
                  <a:cubicBezTo>
                    <a:pt x="1084118" y="1853045"/>
                    <a:pt x="1018309" y="1939636"/>
                    <a:pt x="1018309" y="1939636"/>
                  </a:cubicBezTo>
                  <a:cubicBezTo>
                    <a:pt x="942109" y="2029691"/>
                    <a:pt x="807027" y="2186710"/>
                    <a:pt x="713509" y="2299855"/>
                  </a:cubicBezTo>
                  <a:cubicBezTo>
                    <a:pt x="619991" y="2413000"/>
                    <a:pt x="547255" y="2500745"/>
                    <a:pt x="457200" y="2618509"/>
                  </a:cubicBezTo>
                  <a:cubicBezTo>
                    <a:pt x="367145" y="2736273"/>
                    <a:pt x="249382" y="2899063"/>
                    <a:pt x="173182" y="3006436"/>
                  </a:cubicBezTo>
                  <a:cubicBezTo>
                    <a:pt x="96982" y="3113809"/>
                    <a:pt x="48491" y="3188277"/>
                    <a:pt x="0" y="3262746"/>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743200" y="4724400"/>
              <a:ext cx="1016625" cy="323165"/>
            </a:xfrm>
            <a:prstGeom prst="rect">
              <a:avLst/>
            </a:prstGeom>
            <a:noFill/>
          </p:spPr>
          <p:txBody>
            <a:bodyPr wrap="none" rtlCol="0">
              <a:spAutoFit/>
            </a:bodyPr>
            <a:lstStyle/>
            <a:p>
              <a:r>
                <a:rPr lang="en-US" sz="1500" dirty="0" smtClean="0">
                  <a:solidFill>
                    <a:schemeClr val="tx1">
                      <a:lumMod val="65000"/>
                      <a:lumOff val="3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Resonance</a:t>
              </a:r>
              <a:endParaRPr lang="en-US" sz="1500" dirty="0">
                <a:solidFill>
                  <a:schemeClr val="tx1">
                    <a:lumMod val="65000"/>
                    <a:lumOff val="3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14" name="Straight Connector 13"/>
            <p:cNvCxnSpPr/>
            <p:nvPr/>
          </p:nvCxnSpPr>
          <p:spPr>
            <a:xfrm>
              <a:off x="2133600" y="4689764"/>
              <a:ext cx="5334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112818" y="4918364"/>
              <a:ext cx="533400"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174" r="9139" b="3815"/>
          <a:stretch/>
        </p:blipFill>
        <p:spPr bwMode="auto">
          <a:xfrm rot="20240662">
            <a:off x="847850" y="3694762"/>
            <a:ext cx="3084497" cy="314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TextBox 31"/>
          <p:cNvSpPr txBox="1"/>
          <p:nvPr/>
        </p:nvSpPr>
        <p:spPr>
          <a:xfrm>
            <a:off x="76200" y="1676400"/>
            <a:ext cx="3810000" cy="2893100"/>
          </a:xfrm>
          <a:prstGeom prst="rect">
            <a:avLst/>
          </a:prstGeom>
          <a:noFill/>
        </p:spPr>
        <p:txBody>
          <a:bodyPr wrap="square" rtlCol="0">
            <a:spAutoFit/>
          </a:bodyPr>
          <a:lstStyle/>
          <a:p>
            <a:r>
              <a:rPr lang="en-US" sz="2000" dirty="0" smtClean="0">
                <a:latin typeface="Comic Sans MS" panose="030F0702030302020204" pitchFamily="66" charset="0"/>
              </a:rPr>
              <a:t>The width of the </a:t>
            </a:r>
            <a:r>
              <a:rPr lang="en-US" sz="2000" baseline="30000" dirty="0" smtClean="0">
                <a:latin typeface="Comic Sans MS" panose="030F0702030302020204" pitchFamily="66" charset="0"/>
              </a:rPr>
              <a:t>12</a:t>
            </a:r>
            <a:r>
              <a:rPr lang="en-US" sz="2000" dirty="0" smtClean="0">
                <a:latin typeface="Comic Sans MS" panose="030F0702030302020204" pitchFamily="66" charset="0"/>
              </a:rPr>
              <a:t>C partial channel and the estimated resonance strengths </a:t>
            </a:r>
            <a:r>
              <a:rPr lang="el-GR" sz="2200" dirty="0" smtClean="0">
                <a:latin typeface="Times New Roman"/>
                <a:cs typeface="Times New Roman"/>
              </a:rPr>
              <a:t>ω</a:t>
            </a:r>
            <a:r>
              <a:rPr lang="el-GR" sz="2200" dirty="0" smtClean="0">
                <a:latin typeface="Times New Roman"/>
                <a:cs typeface="Times New Roman"/>
                <a:sym typeface="Symbol"/>
              </a:rPr>
              <a:t></a:t>
            </a:r>
            <a:r>
              <a:rPr lang="en-US" sz="2000" dirty="0" smtClean="0">
                <a:latin typeface="Times New Roman"/>
                <a:cs typeface="Times New Roman"/>
                <a:sym typeface="Symbol"/>
              </a:rPr>
              <a:t> </a:t>
            </a:r>
            <a:r>
              <a:rPr lang="en-US" sz="2000" dirty="0" smtClean="0">
                <a:latin typeface="Comic Sans MS" panose="030F0702030302020204" pitchFamily="66" charset="0"/>
              </a:rPr>
              <a:t>corresponds to the Wigner limit; it would represent a pronounced molecular </a:t>
            </a:r>
            <a:r>
              <a:rPr lang="en-US" sz="2000" baseline="30000" dirty="0" smtClean="0">
                <a:latin typeface="Comic Sans MS" panose="030F0702030302020204" pitchFamily="66" charset="0"/>
              </a:rPr>
              <a:t>12</a:t>
            </a:r>
            <a:r>
              <a:rPr lang="en-US" sz="2000" dirty="0" smtClean="0">
                <a:latin typeface="Comic Sans MS" panose="030F0702030302020204" pitchFamily="66" charset="0"/>
              </a:rPr>
              <a:t>C-</a:t>
            </a:r>
            <a:r>
              <a:rPr lang="en-US" sz="2000" baseline="30000" dirty="0" smtClean="0">
                <a:latin typeface="Comic Sans MS" panose="030F0702030302020204" pitchFamily="66" charset="0"/>
              </a:rPr>
              <a:t>12</a:t>
            </a:r>
            <a:r>
              <a:rPr lang="en-US" sz="2000" dirty="0" smtClean="0">
                <a:latin typeface="Comic Sans MS" panose="030F0702030302020204" pitchFamily="66" charset="0"/>
              </a:rPr>
              <a:t>C configuration for that specific resonance in the compound nucleus </a:t>
            </a:r>
            <a:r>
              <a:rPr lang="en-US" sz="2000" baseline="30000" dirty="0" smtClean="0">
                <a:latin typeface="Comic Sans MS" panose="030F0702030302020204" pitchFamily="66" charset="0"/>
              </a:rPr>
              <a:t>24</a:t>
            </a:r>
            <a:r>
              <a:rPr lang="en-US" sz="2000" dirty="0" smtClean="0">
                <a:latin typeface="Comic Sans MS" panose="030F0702030302020204" pitchFamily="66" charset="0"/>
              </a:rPr>
              <a:t>Mg </a:t>
            </a:r>
            <a:endParaRPr lang="en-US" sz="2000" dirty="0">
              <a:latin typeface="Comic Sans MS" panose="030F0702030302020204" pitchFamily="66" charset="0"/>
            </a:endParaRPr>
          </a:p>
        </p:txBody>
      </p:sp>
    </p:spTree>
    <p:extLst>
      <p:ext uri="{BB962C8B-B14F-4D97-AF65-F5344CB8AC3E}">
        <p14:creationId xmlns:p14="http://schemas.microsoft.com/office/powerpoint/2010/main" val="33705060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normAutofit/>
          </a:bodyPr>
          <a:lstStyle/>
          <a:p>
            <a:r>
              <a:rPr lang="en-US" sz="3600" dirty="0" smtClean="0">
                <a:latin typeface="Comic Sans MS" panose="030F0702030302020204" pitchFamily="66" charset="0"/>
              </a:rPr>
              <a:t>Dynamic Molecular Model Approaches</a:t>
            </a:r>
            <a:endParaRPr lang="en-US" sz="3600" dirty="0">
              <a:latin typeface="Comic Sans MS" panose="030F0702030302020204" pitchFamily="66" charset="0"/>
            </a:endParaRPr>
          </a:p>
        </p:txBody>
      </p:sp>
      <p:pic>
        <p:nvPicPr>
          <p:cNvPr id="1024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789"/>
          <a:stretch/>
        </p:blipFill>
        <p:spPr bwMode="auto">
          <a:xfrm>
            <a:off x="914401" y="1132512"/>
            <a:ext cx="7483180" cy="5332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096000" y="6456376"/>
            <a:ext cx="2610330" cy="338554"/>
          </a:xfrm>
          <a:prstGeom prst="rect">
            <a:avLst/>
          </a:prstGeom>
          <a:noFill/>
        </p:spPr>
        <p:txBody>
          <a:bodyPr wrap="none" rtlCol="0">
            <a:spAutoFit/>
          </a:bodyPr>
          <a:lstStyle/>
          <a:p>
            <a:r>
              <a:rPr lang="en-US" sz="1600" dirty="0" smtClean="0"/>
              <a:t>A. Torres-Diaz, in preparation</a:t>
            </a:r>
            <a:endParaRPr lang="en-US" sz="1600" dirty="0"/>
          </a:p>
        </p:txBody>
      </p:sp>
    </p:spTree>
    <p:extLst>
      <p:ext uri="{BB962C8B-B14F-4D97-AF65-F5344CB8AC3E}">
        <p14:creationId xmlns:p14="http://schemas.microsoft.com/office/powerpoint/2010/main" val="18266099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sloan-zoom_Page_06"/>
          <p:cNvPicPr>
            <a:picLocks noChangeAspect="1" noChangeArrowheads="1"/>
          </p:cNvPicPr>
          <p:nvPr/>
        </p:nvPicPr>
        <p:blipFill>
          <a:blip r:embed="rId2"/>
          <a:srcRect/>
          <a:stretch>
            <a:fillRect/>
          </a:stretch>
        </p:blipFill>
        <p:spPr bwMode="auto">
          <a:xfrm>
            <a:off x="0" y="0"/>
            <a:ext cx="9228138" cy="6905625"/>
          </a:xfrm>
          <a:prstGeom prst="rect">
            <a:avLst/>
          </a:prstGeom>
          <a:noFill/>
          <a:ln w="9525">
            <a:noFill/>
            <a:miter lim="800000"/>
            <a:headEnd/>
            <a:tailEnd/>
          </a:ln>
        </p:spPr>
      </p:pic>
      <p:sp>
        <p:nvSpPr>
          <p:cNvPr id="2" name="Title 1"/>
          <p:cNvSpPr>
            <a:spLocks noGrp="1"/>
          </p:cNvSpPr>
          <p:nvPr>
            <p:ph type="title"/>
          </p:nvPr>
        </p:nvSpPr>
        <p:spPr>
          <a:xfrm>
            <a:off x="304800" y="228600"/>
            <a:ext cx="8458200" cy="1143000"/>
          </a:xfrm>
        </p:spPr>
        <p:txBody>
          <a:bodyPr>
            <a:noAutofit/>
          </a:bodyPr>
          <a:lstStyle/>
          <a:p>
            <a:r>
              <a:rPr lang="en-US" sz="3600" dirty="0" smtClean="0">
                <a:solidFill>
                  <a:schemeClr val="bg1"/>
                </a:solidFill>
                <a:latin typeface="Comic Sans MS" panose="030F0702030302020204" pitchFamily="66" charset="0"/>
              </a:rPr>
              <a:t>Carbon Topics in Nuclear Astrophysics</a:t>
            </a:r>
            <a:endParaRPr lang="en-US" sz="3600" dirty="0">
              <a:solidFill>
                <a:schemeClr val="bg1"/>
              </a:solidFill>
              <a:latin typeface="Comic Sans MS" panose="030F0702030302020204" pitchFamily="66" charset="0"/>
            </a:endParaRPr>
          </a:p>
        </p:txBody>
      </p:sp>
      <p:sp>
        <p:nvSpPr>
          <p:cNvPr id="3" name="Content Placeholder 2"/>
          <p:cNvSpPr>
            <a:spLocks noGrp="1"/>
          </p:cNvSpPr>
          <p:nvPr>
            <p:ph idx="1"/>
          </p:nvPr>
        </p:nvSpPr>
        <p:spPr>
          <a:xfrm>
            <a:off x="457200" y="1981200"/>
            <a:ext cx="7010400" cy="4525963"/>
          </a:xfrm>
        </p:spPr>
        <p:txBody>
          <a:bodyPr>
            <a:normAutofit/>
          </a:bodyPr>
          <a:lstStyle/>
          <a:p>
            <a:r>
              <a:rPr lang="en-US" dirty="0" smtClean="0">
                <a:solidFill>
                  <a:schemeClr val="bg1"/>
                </a:solidFill>
                <a:latin typeface="Comic Sans MS" panose="030F0702030302020204" pitchFamily="66" charset="0"/>
              </a:rPr>
              <a:t>Solar neutrinos as probe for the conditions in the solar interior</a:t>
            </a:r>
          </a:p>
          <a:p>
            <a:endParaRPr lang="en-US" sz="1800" dirty="0" smtClean="0">
              <a:solidFill>
                <a:schemeClr val="bg1"/>
              </a:solidFill>
              <a:latin typeface="Comic Sans MS" panose="030F0702030302020204" pitchFamily="66" charset="0"/>
            </a:endParaRPr>
          </a:p>
          <a:p>
            <a:r>
              <a:rPr lang="en-US" dirty="0" smtClean="0">
                <a:solidFill>
                  <a:schemeClr val="bg1"/>
                </a:solidFill>
                <a:latin typeface="Comic Sans MS" panose="030F0702030302020204" pitchFamily="66" charset="0"/>
              </a:rPr>
              <a:t>Carbon oxygen origin and abundances in us &amp; our universe</a:t>
            </a:r>
          </a:p>
          <a:p>
            <a:endParaRPr lang="en-US" sz="1800" dirty="0" smtClean="0">
              <a:solidFill>
                <a:schemeClr val="bg1"/>
              </a:solidFill>
              <a:latin typeface="Comic Sans MS" panose="030F0702030302020204" pitchFamily="66" charset="0"/>
            </a:endParaRPr>
          </a:p>
          <a:p>
            <a:r>
              <a:rPr lang="en-US" dirty="0" smtClean="0">
                <a:solidFill>
                  <a:schemeClr val="bg1"/>
                </a:solidFill>
                <a:latin typeface="Comic Sans MS" panose="030F0702030302020204" pitchFamily="66" charset="0"/>
              </a:rPr>
              <a:t>Ignition conditions of type Ia supernovae as standard candles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7781" y="1913793"/>
            <a:ext cx="1218746" cy="1216328"/>
          </a:xfrm>
          <a:prstGeom prst="ellipse">
            <a:avLst/>
          </a:prstGeom>
          <a:ln>
            <a:noFill/>
          </a:ln>
          <a:effectLst>
            <a:softEdge rad="112500"/>
          </a:effectLst>
        </p:spPr>
      </p:pic>
      <p:pic>
        <p:nvPicPr>
          <p:cNvPr id="7" name="Picture 2" descr="http://d1jqu7g1y74ds1.cloudfront.net/wp-content/uploads/2009/03/whitedwarf2.jpg"/>
          <p:cNvPicPr>
            <a:picLocks noChangeAspect="1" noChangeArrowheads="1"/>
          </p:cNvPicPr>
          <p:nvPr/>
        </p:nvPicPr>
        <p:blipFill rotWithShape="1">
          <a:blip r:embed="rId4">
            <a:extLst>
              <a:ext uri="{28A0092B-C50C-407E-A947-70E740481C1C}">
                <a14:useLocalDpi xmlns:a14="http://schemas.microsoft.com/office/drawing/2010/main" val="0"/>
              </a:ext>
            </a:extLst>
          </a:blip>
          <a:srcRect l="26277" t="22317" r="25434" b="14009"/>
          <a:stretch/>
        </p:blipFill>
        <p:spPr bwMode="auto">
          <a:xfrm>
            <a:off x="7337201" y="4705668"/>
            <a:ext cx="1600200" cy="155156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0" name="Picture 2" descr="http://news.ucsc.edu/2009/08/images/image4_4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6464" y="4409705"/>
            <a:ext cx="2181674" cy="214349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37" descr="leonardo21"/>
          <p:cNvPicPr>
            <a:picLocks noChangeAspect="1" noChangeArrowheads="1"/>
          </p:cNvPicPr>
          <p:nvPr/>
        </p:nvPicPr>
        <p:blipFill>
          <a:blip r:embed="rId6" cstate="print">
            <a:lum contrast="6000"/>
            <a:extLst/>
          </a:blip>
          <a:srcRect t="6786" b="24107"/>
          <a:stretch>
            <a:fillRect/>
          </a:stretch>
        </p:blipFill>
        <p:spPr bwMode="auto">
          <a:xfrm>
            <a:off x="7542281" y="3103715"/>
            <a:ext cx="1289745" cy="1365679"/>
          </a:xfrm>
          <a:prstGeom prst="ellipse">
            <a:avLst/>
          </a:prstGeom>
          <a:ln>
            <a:noFill/>
          </a:ln>
          <a:effectLst>
            <a:softEdge rad="112500"/>
          </a:effectLst>
          <a:extLst/>
        </p:spPr>
      </p:pic>
      <p:pic>
        <p:nvPicPr>
          <p:cNvPr id="6146" name="Picture 2" descr="http://apod.nasa.gov/apod/image/9806/neusun1_superk.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89655" y="1932539"/>
            <a:ext cx="1121786" cy="117117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2222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fade">
                                      <p:cBhvr>
                                        <p:cTn id="12"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37" y="228600"/>
            <a:ext cx="8229600" cy="1143000"/>
          </a:xfrm>
        </p:spPr>
        <p:txBody>
          <a:bodyPr>
            <a:normAutofit fontScale="90000"/>
          </a:bodyPr>
          <a:lstStyle/>
          <a:p>
            <a:r>
              <a:rPr lang="en-US" sz="3800" dirty="0" smtClean="0">
                <a:latin typeface="Comic Sans MS" panose="030F0702030302020204" pitchFamily="66" charset="0"/>
              </a:rPr>
              <a:t>Core Conditions for C-O White Dwarfs</a:t>
            </a:r>
            <a:endParaRPr lang="en-US" sz="3800" dirty="0">
              <a:latin typeface="Comic Sans MS" panose="030F0702030302020204" pitchFamily="66" charset="0"/>
            </a:endParaRPr>
          </a:p>
        </p:txBody>
      </p:sp>
      <p:sp>
        <p:nvSpPr>
          <p:cNvPr id="3" name="TextBox 2"/>
          <p:cNvSpPr txBox="1"/>
          <p:nvPr/>
        </p:nvSpPr>
        <p:spPr>
          <a:xfrm>
            <a:off x="335498" y="1219200"/>
            <a:ext cx="8518679" cy="369332"/>
          </a:xfrm>
          <a:prstGeom prst="rect">
            <a:avLst/>
          </a:prstGeom>
          <a:noFill/>
        </p:spPr>
        <p:txBody>
          <a:bodyPr wrap="none" rtlCol="0">
            <a:spAutoFit/>
          </a:bodyPr>
          <a:lstStyle/>
          <a:p>
            <a:r>
              <a:rPr lang="en-US" dirty="0" smtClean="0">
                <a:latin typeface="Comic Sans MS" panose="030F0702030302020204" pitchFamily="66" charset="0"/>
              </a:rPr>
              <a:t>Extreme high densities of ~10</a:t>
            </a:r>
            <a:r>
              <a:rPr lang="en-US" baseline="30000" dirty="0" smtClean="0">
                <a:latin typeface="Comic Sans MS" panose="030F0702030302020204" pitchFamily="66" charset="0"/>
              </a:rPr>
              <a:t>8</a:t>
            </a:r>
            <a:r>
              <a:rPr lang="en-US" dirty="0" smtClean="0">
                <a:latin typeface="Comic Sans MS" panose="030F0702030302020204" pitchFamily="66" charset="0"/>
              </a:rPr>
              <a:t> g/cm</a:t>
            </a:r>
            <a:r>
              <a:rPr lang="en-US" baseline="30000" dirty="0" smtClean="0">
                <a:latin typeface="Comic Sans MS" panose="030F0702030302020204" pitchFamily="66" charset="0"/>
              </a:rPr>
              <a:t>3</a:t>
            </a:r>
            <a:r>
              <a:rPr lang="en-US" dirty="0" smtClean="0">
                <a:latin typeface="Comic Sans MS" panose="030F0702030302020204" pitchFamily="66" charset="0"/>
              </a:rPr>
              <a:t>  compress nuclei to solid </a:t>
            </a:r>
            <a:r>
              <a:rPr lang="en-US" baseline="30000" dirty="0" smtClean="0">
                <a:latin typeface="Comic Sans MS" panose="030F0702030302020204" pitchFamily="66" charset="0"/>
              </a:rPr>
              <a:t>12</a:t>
            </a:r>
            <a:r>
              <a:rPr lang="en-US" dirty="0" smtClean="0">
                <a:latin typeface="Comic Sans MS" panose="030F0702030302020204" pitchFamily="66" charset="0"/>
              </a:rPr>
              <a:t>C-</a:t>
            </a:r>
            <a:r>
              <a:rPr lang="en-US" baseline="30000" dirty="0" smtClean="0">
                <a:latin typeface="Comic Sans MS" panose="030F0702030302020204" pitchFamily="66" charset="0"/>
              </a:rPr>
              <a:t>16</a:t>
            </a:r>
            <a:r>
              <a:rPr lang="en-US" dirty="0" smtClean="0">
                <a:latin typeface="Comic Sans MS" panose="030F0702030302020204" pitchFamily="66" charset="0"/>
              </a:rPr>
              <a:t>O lattice</a:t>
            </a:r>
            <a:endParaRPr lang="en-US" dirty="0">
              <a:latin typeface="Comic Sans MS" panose="030F0702030302020204" pitchFamily="66" charset="0"/>
            </a:endParaRPr>
          </a:p>
        </p:txBody>
      </p:sp>
      <p:pic>
        <p:nvPicPr>
          <p:cNvPr id="8194" name="Picture 2" descr="http://gail.bischoff.angelfire.com/auit/images/wdwarf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335498" y="1724307"/>
            <a:ext cx="3810000" cy="356235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www4.nau.edu/meteorite/Meteorite/Images/Sodium_chloride_cryst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199" y="1724307"/>
            <a:ext cx="4473633" cy="385568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flipV="1">
            <a:off x="2362200" y="2410107"/>
            <a:ext cx="2590800" cy="108585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35498" y="5334506"/>
            <a:ext cx="8786335" cy="1523494"/>
          </a:xfrm>
          <a:prstGeom prst="rect">
            <a:avLst/>
          </a:prstGeom>
          <a:noFill/>
        </p:spPr>
        <p:txBody>
          <a:bodyPr wrap="square" rtlCol="0">
            <a:spAutoFit/>
          </a:bodyPr>
          <a:lstStyle/>
          <a:p>
            <a:r>
              <a:rPr lang="en-US" sz="1700" dirty="0" smtClean="0">
                <a:latin typeface="Comic Sans MS" panose="030F0702030302020204" pitchFamily="66" charset="0"/>
              </a:rPr>
              <a:t>a free uniform electron cloud shields the deflective Coulomb potential between ions</a:t>
            </a:r>
          </a:p>
          <a:p>
            <a:endParaRPr lang="en-US" sz="800" dirty="0">
              <a:latin typeface="Comic Sans MS" panose="030F0702030302020204" pitchFamily="66" charset="0"/>
            </a:endParaRPr>
          </a:p>
          <a:p>
            <a:r>
              <a:rPr lang="en-US" sz="1700" dirty="0" smtClean="0">
                <a:latin typeface="Comic Sans MS" panose="030F0702030302020204" pitchFamily="66" charset="0"/>
              </a:rPr>
              <a:t>The Wigner Seitz formalism (1934) was applied by </a:t>
            </a:r>
            <a:r>
              <a:rPr lang="en-US" sz="1700" dirty="0" err="1" smtClean="0">
                <a:latin typeface="Comic Sans MS" panose="030F0702030302020204" pitchFamily="66" charset="0"/>
              </a:rPr>
              <a:t>Salpeter</a:t>
            </a:r>
            <a:r>
              <a:rPr lang="en-US" sz="1700" dirty="0" smtClean="0">
                <a:latin typeface="Comic Sans MS" panose="030F0702030302020204" pitchFamily="66" charset="0"/>
              </a:rPr>
              <a:t> (1961) to determine the Coulomb energy for each ion in a lattice embedded in a homogeneous electron distribution. This gives crystallization conditions and the screening of Coulomb forces as function of density</a:t>
            </a:r>
          </a:p>
        </p:txBody>
      </p:sp>
      <p:cxnSp>
        <p:nvCxnSpPr>
          <p:cNvPr id="7" name="Straight Connector 6"/>
          <p:cNvCxnSpPr/>
          <p:nvPr/>
        </p:nvCxnSpPr>
        <p:spPr>
          <a:xfrm>
            <a:off x="2362200" y="3553107"/>
            <a:ext cx="4038600" cy="184222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610100" y="6488668"/>
            <a:ext cx="4533900" cy="338554"/>
          </a:xfrm>
          <a:prstGeom prst="rect">
            <a:avLst/>
          </a:prstGeom>
          <a:noFill/>
        </p:spPr>
        <p:txBody>
          <a:bodyPr wrap="square" rtlCol="0">
            <a:spAutoFit/>
          </a:bodyPr>
          <a:lstStyle/>
          <a:p>
            <a:r>
              <a:rPr lang="en-US" sz="1600" dirty="0"/>
              <a:t>E. Wigner </a:t>
            </a:r>
            <a:r>
              <a:rPr lang="en-US" sz="1600" dirty="0" smtClean="0"/>
              <a:t>&amp; </a:t>
            </a:r>
            <a:r>
              <a:rPr lang="en-US" sz="1600" dirty="0"/>
              <a:t>F. </a:t>
            </a:r>
            <a:r>
              <a:rPr lang="en-US" sz="1600" dirty="0" smtClean="0"/>
              <a:t>Seitz, Phys</a:t>
            </a:r>
            <a:r>
              <a:rPr lang="en-US" sz="1600" dirty="0"/>
              <a:t>. Rev. </a:t>
            </a:r>
            <a:r>
              <a:rPr lang="en-US" sz="1600" dirty="0" smtClean="0"/>
              <a:t>46 (1934) 509</a:t>
            </a:r>
            <a:endParaRPr lang="en-US" sz="1600" dirty="0"/>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498" y="1686900"/>
            <a:ext cx="4440936" cy="3581400"/>
          </a:xfrm>
          <a:prstGeom prst="rect">
            <a:avLst/>
          </a:prstGeom>
        </p:spPr>
      </p:pic>
      <p:grpSp>
        <p:nvGrpSpPr>
          <p:cNvPr id="15" name="Group 14"/>
          <p:cNvGrpSpPr/>
          <p:nvPr/>
        </p:nvGrpSpPr>
        <p:grpSpPr>
          <a:xfrm>
            <a:off x="5061758" y="1569954"/>
            <a:ext cx="3428307" cy="3871056"/>
            <a:chOff x="6096693" y="1246784"/>
            <a:chExt cx="3428307" cy="3871056"/>
          </a:xfrm>
        </p:grpSpPr>
        <p:pic>
          <p:nvPicPr>
            <p:cNvPr id="8198" name="Picture 6" descr="http://nanohub.org/resource_files/2011/11/12560/slides/025.01.jpg"/>
            <p:cNvPicPr>
              <a:picLocks noChangeAspect="1" noChangeArrowheads="1"/>
            </p:cNvPicPr>
            <p:nvPr/>
          </p:nvPicPr>
          <p:blipFill rotWithShape="1">
            <a:blip r:embed="rId5">
              <a:extLst>
                <a:ext uri="{28A0092B-C50C-407E-A947-70E740481C1C}">
                  <a14:useLocalDpi xmlns:a14="http://schemas.microsoft.com/office/drawing/2010/main" val="0"/>
                </a:ext>
              </a:extLst>
            </a:blip>
            <a:srcRect l="18600" t="22809" r="46687" b="23637"/>
            <a:stretch/>
          </p:blipFill>
          <p:spPr bwMode="auto">
            <a:xfrm>
              <a:off x="6477000" y="1590138"/>
              <a:ext cx="3048000" cy="3222170"/>
            </a:xfrm>
            <a:prstGeom prst="rect">
              <a:avLst/>
            </a:prstGeom>
            <a:noFill/>
            <a:extLst>
              <a:ext uri="{909E8E84-426E-40DD-AFC4-6F175D3DCCD1}">
                <a14:hiddenFill xmlns:a14="http://schemas.microsoft.com/office/drawing/2010/main">
                  <a:solidFill>
                    <a:srgbClr val="FFFFFF"/>
                  </a:solidFill>
                </a14:hiddenFill>
              </a:ext>
            </a:extLst>
          </p:spPr>
        </p:pic>
        <p:sp>
          <p:nvSpPr>
            <p:cNvPr id="12" name="Oval 11"/>
            <p:cNvSpPr/>
            <p:nvPr/>
          </p:nvSpPr>
          <p:spPr>
            <a:xfrm>
              <a:off x="6131329" y="1649522"/>
              <a:ext cx="408015" cy="393440"/>
            </a:xfrm>
            <a:prstGeom prst="ellipse">
              <a:avLst/>
            </a:prstGeom>
            <a:solidFill>
              <a:srgbClr val="33993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096693" y="3962400"/>
              <a:ext cx="408015" cy="393440"/>
            </a:xfrm>
            <a:prstGeom prst="ellipse">
              <a:avLst/>
            </a:prstGeom>
            <a:solidFill>
              <a:srgbClr val="33993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8610600" y="1246784"/>
              <a:ext cx="408015" cy="393440"/>
            </a:xfrm>
            <a:prstGeom prst="ellipse">
              <a:avLst/>
            </a:prstGeom>
            <a:solidFill>
              <a:srgbClr val="33993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8305800" y="4724400"/>
              <a:ext cx="408015" cy="393440"/>
            </a:xfrm>
            <a:prstGeom prst="ellipse">
              <a:avLst/>
            </a:prstGeom>
            <a:solidFill>
              <a:srgbClr val="33993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4600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196"/>
                                        </p:tgtEl>
                                      </p:cBhvr>
                                    </p:animEffect>
                                    <p:set>
                                      <p:cBhvr>
                                        <p:cTn id="12" dur="1" fill="hold">
                                          <p:stCondLst>
                                            <p:cond delay="499"/>
                                          </p:stCondLst>
                                        </p:cTn>
                                        <p:tgtEl>
                                          <p:spTgt spid="8196"/>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screening"/>
          <p:cNvPicPr>
            <a:picLocks noChangeAspect="1" noChangeArrowheads="1"/>
          </p:cNvPicPr>
          <p:nvPr/>
        </p:nvPicPr>
        <p:blipFill>
          <a:blip r:embed="rId2" cstate="print">
            <a:extLst>
              <a:ext uri="{28A0092B-C50C-407E-A947-70E740481C1C}">
                <a14:useLocalDpi xmlns:a14="http://schemas.microsoft.com/office/drawing/2010/main" val="0"/>
              </a:ext>
            </a:extLst>
          </a:blip>
          <a:srcRect l="9583" r="14278"/>
          <a:stretch>
            <a:fillRect/>
          </a:stretch>
        </p:blipFill>
        <p:spPr bwMode="auto">
          <a:xfrm>
            <a:off x="152400" y="1767213"/>
            <a:ext cx="41910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a:xfrm>
            <a:off x="152400" y="11084"/>
            <a:ext cx="8763000" cy="1143000"/>
          </a:xfrm>
        </p:spPr>
        <p:txBody>
          <a:bodyPr>
            <a:noAutofit/>
          </a:bodyPr>
          <a:lstStyle/>
          <a:p>
            <a:r>
              <a:rPr lang="en-US" sz="3600" dirty="0" smtClean="0">
                <a:latin typeface="Comic Sans MS" panose="030F0702030302020204" pitchFamily="66" charset="0"/>
              </a:rPr>
              <a:t>From Thermo- to </a:t>
            </a:r>
            <a:r>
              <a:rPr lang="en-US" sz="3600" dirty="0" err="1" smtClean="0">
                <a:latin typeface="Comic Sans MS" panose="030F0702030302020204" pitchFamily="66" charset="0"/>
              </a:rPr>
              <a:t>Pycno</a:t>
            </a:r>
            <a:r>
              <a:rPr lang="en-US" sz="3600" dirty="0" smtClean="0">
                <a:latin typeface="Comic Sans MS" panose="030F0702030302020204" pitchFamily="66" charset="0"/>
              </a:rPr>
              <a:t>-Nuclear Fusion</a:t>
            </a:r>
            <a:endParaRPr lang="en-US" sz="3600" dirty="0">
              <a:latin typeface="Comic Sans MS" panose="030F0702030302020204" pitchFamily="66" charset="0"/>
            </a:endParaRPr>
          </a:p>
        </p:txBody>
      </p:sp>
      <p:pic>
        <p:nvPicPr>
          <p:cNvPr id="6" name="Picture 9" descr="2-d-12C+12C"/>
          <p:cNvPicPr>
            <a:picLocks noChangeAspect="1" noChangeArrowheads="1"/>
          </p:cNvPicPr>
          <p:nvPr/>
        </p:nvPicPr>
        <p:blipFill>
          <a:blip r:embed="rId3" cstate="print">
            <a:extLst>
              <a:ext uri="{28A0092B-C50C-407E-A947-70E740481C1C}">
                <a14:useLocalDpi xmlns:a14="http://schemas.microsoft.com/office/drawing/2010/main" val="0"/>
              </a:ext>
            </a:extLst>
          </a:blip>
          <a:srcRect l="3572" t="7866" r="7143" b="5612"/>
          <a:stretch>
            <a:fillRect/>
          </a:stretch>
        </p:blipFill>
        <p:spPr bwMode="auto">
          <a:xfrm>
            <a:off x="4281962" y="1600200"/>
            <a:ext cx="4857882" cy="4069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32" t="72663" r="63480" b="3344"/>
          <a:stretch/>
        </p:blipFill>
        <p:spPr bwMode="auto">
          <a:xfrm>
            <a:off x="4419600" y="1699634"/>
            <a:ext cx="4648200" cy="44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952999" y="6019800"/>
            <a:ext cx="4139697" cy="646331"/>
          </a:xfrm>
          <a:prstGeom prst="rect">
            <a:avLst/>
          </a:prstGeom>
          <a:noFill/>
        </p:spPr>
        <p:txBody>
          <a:bodyPr wrap="square" rtlCol="0">
            <a:spAutoFit/>
          </a:bodyPr>
          <a:lstStyle/>
          <a:p>
            <a:r>
              <a:rPr lang="en-US" baseline="30000" dirty="0" smtClean="0">
                <a:latin typeface="Comic Sans MS" panose="030F0702030302020204" pitchFamily="66" charset="0"/>
              </a:rPr>
              <a:t>12</a:t>
            </a:r>
            <a:r>
              <a:rPr lang="en-US" dirty="0" smtClean="0">
                <a:latin typeface="Comic Sans MS" panose="030F0702030302020204" pitchFamily="66" charset="0"/>
              </a:rPr>
              <a:t>C+</a:t>
            </a:r>
            <a:r>
              <a:rPr lang="en-US" baseline="30000" dirty="0" smtClean="0">
                <a:latin typeface="Comic Sans MS" panose="030F0702030302020204" pitchFamily="66" charset="0"/>
              </a:rPr>
              <a:t>12</a:t>
            </a:r>
            <a:r>
              <a:rPr lang="en-US" dirty="0" smtClean="0">
                <a:latin typeface="Comic Sans MS" panose="030F0702030302020204" pitchFamily="66" charset="0"/>
              </a:rPr>
              <a:t>C fusion as function of density &amp; temperature in WD environment</a:t>
            </a:r>
            <a:endParaRPr lang="en-US" dirty="0">
              <a:latin typeface="Comic Sans MS" panose="030F0702030302020204" pitchFamily="66" charset="0"/>
            </a:endParaRPr>
          </a:p>
        </p:txBody>
      </p:sp>
      <p:sp>
        <p:nvSpPr>
          <p:cNvPr id="9" name="Oval 8"/>
          <p:cNvSpPr/>
          <p:nvPr/>
        </p:nvSpPr>
        <p:spPr bwMode="auto">
          <a:xfrm rot="8547008">
            <a:off x="2041321" y="3275913"/>
            <a:ext cx="1986567" cy="1222658"/>
          </a:xfrm>
          <a:prstGeom prst="ellipse">
            <a:avLst/>
          </a:prstGeom>
          <a:solidFill>
            <a:srgbClr val="000000">
              <a:alpha val="41176"/>
            </a:srgbClr>
          </a:solidFill>
          <a:ln w="9525" cap="flat" cmpd="sng" algn="ctr">
            <a:solidFill>
              <a:schemeClr val="tx1"/>
            </a:solidFill>
            <a:prstDash val="solid"/>
            <a:round/>
            <a:headEnd type="none" w="med" len="med"/>
            <a:tailEnd type="none" w="med" len="med"/>
          </a:ln>
          <a:effectLst>
            <a:softEdge rad="12700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2" name="Freeform 11"/>
          <p:cNvSpPr/>
          <p:nvPr/>
        </p:nvSpPr>
        <p:spPr>
          <a:xfrm>
            <a:off x="2249287" y="3124201"/>
            <a:ext cx="785318" cy="1371234"/>
          </a:xfrm>
          <a:custGeom>
            <a:avLst/>
            <a:gdLst>
              <a:gd name="connsiteX0" fmla="*/ 0 w 1313411"/>
              <a:gd name="connsiteY0" fmla="*/ 1413164 h 1413164"/>
              <a:gd name="connsiteX1" fmla="*/ 249382 w 1313411"/>
              <a:gd name="connsiteY1" fmla="*/ 1230284 h 1413164"/>
              <a:gd name="connsiteX2" fmla="*/ 457200 w 1313411"/>
              <a:gd name="connsiteY2" fmla="*/ 1047404 h 1413164"/>
              <a:gd name="connsiteX3" fmla="*/ 565266 w 1313411"/>
              <a:gd name="connsiteY3" fmla="*/ 914400 h 1413164"/>
              <a:gd name="connsiteX4" fmla="*/ 656706 w 1313411"/>
              <a:gd name="connsiteY4" fmla="*/ 665018 h 1413164"/>
              <a:gd name="connsiteX5" fmla="*/ 756459 w 1313411"/>
              <a:gd name="connsiteY5" fmla="*/ 465513 h 1413164"/>
              <a:gd name="connsiteX6" fmla="*/ 814648 w 1313411"/>
              <a:gd name="connsiteY6" fmla="*/ 365760 h 1413164"/>
              <a:gd name="connsiteX7" fmla="*/ 964277 w 1313411"/>
              <a:gd name="connsiteY7" fmla="*/ 174567 h 1413164"/>
              <a:gd name="connsiteX8" fmla="*/ 1155469 w 1313411"/>
              <a:gd name="connsiteY8" fmla="*/ 58189 h 1413164"/>
              <a:gd name="connsiteX9" fmla="*/ 1313411 w 1313411"/>
              <a:gd name="connsiteY9" fmla="*/ 0 h 14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3411" h="1413164">
                <a:moveTo>
                  <a:pt x="0" y="1413164"/>
                </a:moveTo>
                <a:cubicBezTo>
                  <a:pt x="86591" y="1352204"/>
                  <a:pt x="173182" y="1291244"/>
                  <a:pt x="249382" y="1230284"/>
                </a:cubicBezTo>
                <a:cubicBezTo>
                  <a:pt x="325582" y="1169324"/>
                  <a:pt x="404553" y="1100051"/>
                  <a:pt x="457200" y="1047404"/>
                </a:cubicBezTo>
                <a:cubicBezTo>
                  <a:pt x="509847" y="994757"/>
                  <a:pt x="532015" y="978131"/>
                  <a:pt x="565266" y="914400"/>
                </a:cubicBezTo>
                <a:cubicBezTo>
                  <a:pt x="598517" y="850669"/>
                  <a:pt x="624841" y="739832"/>
                  <a:pt x="656706" y="665018"/>
                </a:cubicBezTo>
                <a:cubicBezTo>
                  <a:pt x="688571" y="590204"/>
                  <a:pt x="730135" y="515389"/>
                  <a:pt x="756459" y="465513"/>
                </a:cubicBezTo>
                <a:cubicBezTo>
                  <a:pt x="782783" y="415637"/>
                  <a:pt x="780012" y="414251"/>
                  <a:pt x="814648" y="365760"/>
                </a:cubicBezTo>
                <a:cubicBezTo>
                  <a:pt x="849284" y="317269"/>
                  <a:pt x="907474" y="225829"/>
                  <a:pt x="964277" y="174567"/>
                </a:cubicBezTo>
                <a:cubicBezTo>
                  <a:pt x="1021080" y="123305"/>
                  <a:pt x="1097280" y="87283"/>
                  <a:pt x="1155469" y="58189"/>
                </a:cubicBezTo>
                <a:cubicBezTo>
                  <a:pt x="1213658" y="29095"/>
                  <a:pt x="1263534" y="14547"/>
                  <a:pt x="1313411" y="0"/>
                </a:cubicBez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2249286" y="3656791"/>
            <a:ext cx="1103514" cy="838643"/>
          </a:xfrm>
          <a:custGeom>
            <a:avLst/>
            <a:gdLst>
              <a:gd name="connsiteX0" fmla="*/ 0 w 1487979"/>
              <a:gd name="connsiteY0" fmla="*/ 1080655 h 1080655"/>
              <a:gd name="connsiteX1" fmla="*/ 16626 w 1487979"/>
              <a:gd name="connsiteY1" fmla="*/ 731520 h 1080655"/>
              <a:gd name="connsiteX2" fmla="*/ 8313 w 1487979"/>
              <a:gd name="connsiteY2" fmla="*/ 507077 h 1080655"/>
              <a:gd name="connsiteX3" fmla="*/ 8313 w 1487979"/>
              <a:gd name="connsiteY3" fmla="*/ 290946 h 1080655"/>
              <a:gd name="connsiteX4" fmla="*/ 8313 w 1487979"/>
              <a:gd name="connsiteY4" fmla="*/ 232757 h 1080655"/>
              <a:gd name="connsiteX5" fmla="*/ 24939 w 1487979"/>
              <a:gd name="connsiteY5" fmla="*/ 199506 h 1080655"/>
              <a:gd name="connsiteX6" fmla="*/ 66502 w 1487979"/>
              <a:gd name="connsiteY6" fmla="*/ 166255 h 1080655"/>
              <a:gd name="connsiteX7" fmla="*/ 166255 w 1487979"/>
              <a:gd name="connsiteY7" fmla="*/ 157942 h 1080655"/>
              <a:gd name="connsiteX8" fmla="*/ 631768 w 1487979"/>
              <a:gd name="connsiteY8" fmla="*/ 91440 h 1080655"/>
              <a:gd name="connsiteX9" fmla="*/ 1263535 w 1487979"/>
              <a:gd name="connsiteY9" fmla="*/ 24938 h 1080655"/>
              <a:gd name="connsiteX10" fmla="*/ 1487979 w 1487979"/>
              <a:gd name="connsiteY10" fmla="*/ 0 h 1080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87979" h="1080655">
                <a:moveTo>
                  <a:pt x="0" y="1080655"/>
                </a:moveTo>
                <a:cubicBezTo>
                  <a:pt x="7620" y="953885"/>
                  <a:pt x="15241" y="827116"/>
                  <a:pt x="16626" y="731520"/>
                </a:cubicBezTo>
                <a:cubicBezTo>
                  <a:pt x="18012" y="635924"/>
                  <a:pt x="9699" y="580506"/>
                  <a:pt x="8313" y="507077"/>
                </a:cubicBezTo>
                <a:cubicBezTo>
                  <a:pt x="6928" y="433648"/>
                  <a:pt x="8313" y="290946"/>
                  <a:pt x="8313" y="290946"/>
                </a:cubicBezTo>
                <a:cubicBezTo>
                  <a:pt x="8313" y="245226"/>
                  <a:pt x="5542" y="247997"/>
                  <a:pt x="8313" y="232757"/>
                </a:cubicBezTo>
                <a:cubicBezTo>
                  <a:pt x="11084" y="217517"/>
                  <a:pt x="15241" y="210590"/>
                  <a:pt x="24939" y="199506"/>
                </a:cubicBezTo>
                <a:cubicBezTo>
                  <a:pt x="34637" y="188422"/>
                  <a:pt x="42949" y="173182"/>
                  <a:pt x="66502" y="166255"/>
                </a:cubicBezTo>
                <a:cubicBezTo>
                  <a:pt x="90055" y="159328"/>
                  <a:pt x="72044" y="170411"/>
                  <a:pt x="166255" y="157942"/>
                </a:cubicBezTo>
                <a:cubicBezTo>
                  <a:pt x="260466" y="145473"/>
                  <a:pt x="448888" y="113607"/>
                  <a:pt x="631768" y="91440"/>
                </a:cubicBezTo>
                <a:cubicBezTo>
                  <a:pt x="814648" y="69273"/>
                  <a:pt x="1263535" y="24938"/>
                  <a:pt x="1263535" y="24938"/>
                </a:cubicBezTo>
                <a:lnTo>
                  <a:pt x="1487979" y="0"/>
                </a:lnTo>
              </a:path>
            </a:pathLst>
          </a:custGeom>
          <a:noFill/>
          <a:ln>
            <a:solidFill>
              <a:srgbClr val="0000FF"/>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7367" b="8284"/>
          <a:stretch/>
        </p:blipFill>
        <p:spPr bwMode="auto">
          <a:xfrm>
            <a:off x="152400" y="1767213"/>
            <a:ext cx="4455010" cy="4133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08736" y="6019799"/>
            <a:ext cx="3710864" cy="646331"/>
          </a:xfrm>
          <a:prstGeom prst="rect">
            <a:avLst/>
          </a:prstGeom>
          <a:noFill/>
        </p:spPr>
        <p:txBody>
          <a:bodyPr wrap="square" rtlCol="0">
            <a:spAutoFit/>
          </a:bodyPr>
          <a:lstStyle/>
          <a:p>
            <a:r>
              <a:rPr lang="en-US" dirty="0" smtClean="0">
                <a:latin typeface="Comic Sans MS" panose="030F0702030302020204" pitchFamily="66" charset="0"/>
              </a:rPr>
              <a:t>Temperature density trajectory in accreting WD environment</a:t>
            </a:r>
            <a:endParaRPr lang="en-US" dirty="0">
              <a:latin typeface="Comic Sans MS" panose="030F0702030302020204" pitchFamily="66" charset="0"/>
            </a:endParaRPr>
          </a:p>
        </p:txBody>
      </p:sp>
      <p:sp>
        <p:nvSpPr>
          <p:cNvPr id="10" name="TextBox 9"/>
          <p:cNvSpPr txBox="1"/>
          <p:nvPr/>
        </p:nvSpPr>
        <p:spPr>
          <a:xfrm>
            <a:off x="685800" y="990600"/>
            <a:ext cx="8153400" cy="769441"/>
          </a:xfrm>
          <a:prstGeom prst="rect">
            <a:avLst/>
          </a:prstGeom>
          <a:noFill/>
        </p:spPr>
        <p:txBody>
          <a:bodyPr wrap="square" rtlCol="0">
            <a:spAutoFit/>
          </a:bodyPr>
          <a:lstStyle/>
          <a:p>
            <a:r>
              <a:rPr lang="en-US" sz="2000" dirty="0" smtClean="0">
                <a:latin typeface="Comic Sans MS" panose="030F0702030302020204" pitchFamily="66" charset="0"/>
              </a:rPr>
              <a:t>Accretion gradually increases core density and temperature until ignition occurs through </a:t>
            </a:r>
            <a:r>
              <a:rPr lang="en-US" sz="2000" baseline="30000" dirty="0" smtClean="0">
                <a:latin typeface="Comic Sans MS" panose="030F0702030302020204" pitchFamily="66" charset="0"/>
              </a:rPr>
              <a:t>12</a:t>
            </a:r>
            <a:r>
              <a:rPr lang="en-US" sz="2000" dirty="0" smtClean="0">
                <a:latin typeface="Comic Sans MS" panose="030F0702030302020204" pitchFamily="66" charset="0"/>
              </a:rPr>
              <a:t>C+</a:t>
            </a:r>
            <a:r>
              <a:rPr lang="en-US" sz="2000" baseline="30000" dirty="0" smtClean="0">
                <a:latin typeface="Comic Sans MS" panose="030F0702030302020204" pitchFamily="66" charset="0"/>
              </a:rPr>
              <a:t>12</a:t>
            </a:r>
            <a:r>
              <a:rPr lang="en-US" sz="2000" dirty="0" smtClean="0">
                <a:latin typeface="Comic Sans MS" panose="030F0702030302020204" pitchFamily="66" charset="0"/>
              </a:rPr>
              <a:t>C fusion when </a:t>
            </a:r>
            <a:r>
              <a:rPr lang="en-US" sz="2400" dirty="0" smtClean="0">
                <a:latin typeface="Comic Sans MS" panose="030F0702030302020204" pitchFamily="66" charset="0"/>
                <a:sym typeface="Symbol"/>
              </a:rPr>
              <a:t></a:t>
            </a:r>
            <a:r>
              <a:rPr lang="en-US" sz="2000" baseline="-25000" dirty="0" smtClean="0">
                <a:latin typeface="Comic Sans MS" panose="030F0702030302020204" pitchFamily="66" charset="0"/>
                <a:sym typeface="Symbol"/>
              </a:rPr>
              <a:t>(</a:t>
            </a:r>
            <a:r>
              <a:rPr lang="en-US" sz="1600" baseline="-10000" dirty="0" smtClean="0">
                <a:latin typeface="Comic Sans MS" panose="030F0702030302020204" pitchFamily="66" charset="0"/>
                <a:sym typeface="Symbol"/>
              </a:rPr>
              <a:t>12</a:t>
            </a:r>
            <a:r>
              <a:rPr lang="en-US" sz="2000" baseline="-25000" dirty="0" smtClean="0">
                <a:latin typeface="Comic Sans MS" panose="030F0702030302020204" pitchFamily="66" charset="0"/>
                <a:sym typeface="Symbol"/>
              </a:rPr>
              <a:t>C+</a:t>
            </a:r>
            <a:r>
              <a:rPr lang="en-US" sz="1600" baseline="-10000" dirty="0" smtClean="0">
                <a:latin typeface="Comic Sans MS" panose="030F0702030302020204" pitchFamily="66" charset="0"/>
                <a:sym typeface="Symbol"/>
              </a:rPr>
              <a:t>12</a:t>
            </a:r>
            <a:r>
              <a:rPr lang="en-US" sz="2000" baseline="-25000" dirty="0" smtClean="0">
                <a:latin typeface="Comic Sans MS" panose="030F0702030302020204" pitchFamily="66" charset="0"/>
                <a:sym typeface="Symbol"/>
              </a:rPr>
              <a:t>C) </a:t>
            </a:r>
            <a:r>
              <a:rPr lang="en-US" sz="2000" dirty="0" smtClean="0">
                <a:latin typeface="Comic Sans MS" panose="030F0702030302020204" pitchFamily="66" charset="0"/>
                <a:sym typeface="Symbol"/>
              </a:rPr>
              <a:t>&gt; </a:t>
            </a:r>
            <a:r>
              <a:rPr lang="en-US" sz="2400" dirty="0" smtClean="0">
                <a:latin typeface="Comic Sans MS" panose="030F0702030302020204" pitchFamily="66" charset="0"/>
                <a:sym typeface="Symbol"/>
              </a:rPr>
              <a:t></a:t>
            </a:r>
            <a:r>
              <a:rPr lang="en-US" sz="2000" baseline="-25000" dirty="0" smtClean="0">
                <a:latin typeface="Comic Sans MS" panose="030F0702030302020204" pitchFamily="66" charset="0"/>
                <a:sym typeface="Symbol"/>
              </a:rPr>
              <a:t>(-cooling)</a:t>
            </a:r>
            <a:r>
              <a:rPr lang="en-US" sz="2000" baseline="-25000" dirty="0" smtClean="0">
                <a:latin typeface="Comic Sans MS" panose="030F0702030302020204" pitchFamily="66" charset="0"/>
              </a:rPr>
              <a:t> </a:t>
            </a:r>
            <a:endParaRPr lang="en-US" sz="2000" baseline="-25000" dirty="0">
              <a:latin typeface="Comic Sans MS" panose="030F0702030302020204" pitchFamily="66" charset="0"/>
            </a:endParaRPr>
          </a:p>
        </p:txBody>
      </p:sp>
    </p:spTree>
    <p:extLst>
      <p:ext uri="{BB962C8B-B14F-4D97-AF65-F5344CB8AC3E}">
        <p14:creationId xmlns:p14="http://schemas.microsoft.com/office/powerpoint/2010/main" val="2687757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2000"/>
                                        <p:tgtEl>
                                          <p:spTgt spid="12290"/>
                                        </p:tgtEl>
                                      </p:cBhvr>
                                    </p:animEffect>
                                    <p:set>
                                      <p:cBhvr>
                                        <p:cTn id="7" dur="1" fill="hold">
                                          <p:stCondLst>
                                            <p:cond delay="1999"/>
                                          </p:stCondLst>
                                        </p:cTn>
                                        <p:tgtEl>
                                          <p:spTgt spid="1229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nodeType="clickEffect">
                                  <p:stCondLst>
                                    <p:cond delay="0"/>
                                  </p:stCondLst>
                                  <p:childTnLst>
                                    <p:animEffect transition="out" filter="circle(out)">
                                      <p:cBhvr>
                                        <p:cTn id="11" dur="2000"/>
                                        <p:tgtEl>
                                          <p:spTgt spid="11"/>
                                        </p:tgtEl>
                                      </p:cBhvr>
                                    </p:animEffect>
                                    <p:set>
                                      <p:cBhvr>
                                        <p:cTn id="12" dur="1" fill="hold">
                                          <p:stCondLst>
                                            <p:cond delay="1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rPr>
              <a:t>Supernova type Ia Ignition</a:t>
            </a:r>
            <a:endParaRPr lang="en-US" dirty="0">
              <a:latin typeface="Comic Sans MS" panose="030F0702030302020204" pitchFamily="66" charset="0"/>
            </a:endParaRPr>
          </a:p>
        </p:txBody>
      </p:sp>
      <p:grpSp>
        <p:nvGrpSpPr>
          <p:cNvPr id="3" name="Group 2"/>
          <p:cNvGrpSpPr>
            <a:grpSpLocks/>
          </p:cNvGrpSpPr>
          <p:nvPr/>
        </p:nvGrpSpPr>
        <p:grpSpPr bwMode="auto">
          <a:xfrm>
            <a:off x="87170" y="1459805"/>
            <a:ext cx="4401704" cy="4092573"/>
            <a:chOff x="669" y="3119"/>
            <a:chExt cx="1374" cy="1201"/>
          </a:xfrm>
        </p:grpSpPr>
        <p:pic>
          <p:nvPicPr>
            <p:cNvPr id="4" name="Picture 3" descr="supernov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9" y="3120"/>
              <a:ext cx="1011"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supernova"/>
            <p:cNvPicPr>
              <a:picLocks noChangeAspect="1" noChangeArrowheads="1"/>
            </p:cNvPicPr>
            <p:nvPr/>
          </p:nvPicPr>
          <p:blipFill>
            <a:blip r:embed="rId2" cstate="print">
              <a:extLst>
                <a:ext uri="{28A0092B-C50C-407E-A947-70E740481C1C}">
                  <a14:useLocalDpi xmlns:a14="http://schemas.microsoft.com/office/drawing/2010/main" val="0"/>
                </a:ext>
              </a:extLst>
            </a:blip>
            <a:srcRect l="85756" b="16000"/>
            <a:stretch>
              <a:fillRect/>
            </a:stretch>
          </p:blipFill>
          <p:spPr bwMode="auto">
            <a:xfrm>
              <a:off x="1632" y="3120"/>
              <a:ext cx="171"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supernova"/>
            <p:cNvPicPr>
              <a:picLocks noChangeAspect="1" noChangeArrowheads="1"/>
            </p:cNvPicPr>
            <p:nvPr/>
          </p:nvPicPr>
          <p:blipFill>
            <a:blip r:embed="rId3" cstate="print">
              <a:extLst>
                <a:ext uri="{28A0092B-C50C-407E-A947-70E740481C1C}">
                  <a14:useLocalDpi xmlns:a14="http://schemas.microsoft.com/office/drawing/2010/main" val="0"/>
                </a:ext>
              </a:extLst>
            </a:blip>
            <a:srcRect l="76260"/>
            <a:stretch>
              <a:fillRect/>
            </a:stretch>
          </p:blipFill>
          <p:spPr bwMode="auto">
            <a:xfrm>
              <a:off x="1803" y="3119"/>
              <a:ext cx="240"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6"/>
          <p:cNvGrpSpPr>
            <a:grpSpLocks/>
          </p:cNvGrpSpPr>
          <p:nvPr/>
        </p:nvGrpSpPr>
        <p:grpSpPr bwMode="auto">
          <a:xfrm>
            <a:off x="4495800" y="1295400"/>
            <a:ext cx="4572000" cy="4495800"/>
            <a:chOff x="2880" y="672"/>
            <a:chExt cx="2880" cy="2736"/>
          </a:xfrm>
        </p:grpSpPr>
        <p:pic>
          <p:nvPicPr>
            <p:cNvPr id="8"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l="2490" t="28302" r="21274" b="18124"/>
            <a:stretch>
              <a:fillRect/>
            </a:stretch>
          </p:blipFill>
          <p:spPr bwMode="auto">
            <a:xfrm>
              <a:off x="2880" y="672"/>
              <a:ext cx="2880" cy="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3583" y="1389"/>
              <a:ext cx="613" cy="19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Text Box 12"/>
            <p:cNvSpPr txBox="1">
              <a:spLocks noChangeArrowheads="1"/>
            </p:cNvSpPr>
            <p:nvPr/>
          </p:nvSpPr>
          <p:spPr bwMode="auto">
            <a:xfrm>
              <a:off x="4416" y="1872"/>
              <a:ext cx="550"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sz="1400" i="1">
                  <a:solidFill>
                    <a:schemeClr val="accent2"/>
                  </a:solidFill>
                </a:rPr>
                <a:t>standard</a:t>
              </a:r>
            </a:p>
            <a:p>
              <a:pPr algn="r"/>
              <a:r>
                <a:rPr lang="en-US" sz="1400" i="1">
                  <a:solidFill>
                    <a:schemeClr val="accent2"/>
                  </a:solidFill>
                </a:rPr>
                <a:t>rate</a:t>
              </a:r>
            </a:p>
          </p:txBody>
        </p:sp>
        <p:sp>
          <p:nvSpPr>
            <p:cNvPr id="11" name="Rectangle 10"/>
            <p:cNvSpPr>
              <a:spLocks noChangeArrowheads="1"/>
            </p:cNvSpPr>
            <p:nvPr/>
          </p:nvSpPr>
          <p:spPr bwMode="auto">
            <a:xfrm>
              <a:off x="4759" y="1220"/>
              <a:ext cx="840" cy="20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2" name="Text Box 14"/>
            <p:cNvSpPr txBox="1">
              <a:spLocks noChangeArrowheads="1"/>
            </p:cNvSpPr>
            <p:nvPr/>
          </p:nvSpPr>
          <p:spPr bwMode="auto">
            <a:xfrm>
              <a:off x="5040" y="1440"/>
              <a:ext cx="550"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sz="1400" i="1" dirty="0">
                  <a:solidFill>
                    <a:srgbClr val="CC0000"/>
                  </a:solidFill>
                </a:rPr>
                <a:t>reduced</a:t>
              </a:r>
              <a:r>
                <a:rPr lang="en-US" sz="1400" i="1" dirty="0"/>
                <a:t> </a:t>
              </a:r>
            </a:p>
            <a:p>
              <a:pPr algn="r"/>
              <a:r>
                <a:rPr lang="en-US" sz="1400" i="1" dirty="0">
                  <a:solidFill>
                    <a:srgbClr val="CC0000"/>
                  </a:solidFill>
                </a:rPr>
                <a:t>rate</a:t>
              </a:r>
            </a:p>
          </p:txBody>
        </p:sp>
        <p:sp>
          <p:nvSpPr>
            <p:cNvPr id="13" name="Text Box 15"/>
            <p:cNvSpPr txBox="1">
              <a:spLocks noChangeArrowheads="1"/>
            </p:cNvSpPr>
            <p:nvPr/>
          </p:nvSpPr>
          <p:spPr bwMode="auto">
            <a:xfrm>
              <a:off x="3552" y="1440"/>
              <a:ext cx="829"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i="1"/>
                <a:t>thermonuclear</a:t>
              </a:r>
            </a:p>
            <a:p>
              <a:r>
                <a:rPr lang="en-US" sz="1400" i="1"/>
                <a:t>burning </a:t>
              </a:r>
            </a:p>
          </p:txBody>
        </p:sp>
        <p:sp>
          <p:nvSpPr>
            <p:cNvPr id="14" name="Text Box 16"/>
            <p:cNvSpPr txBox="1">
              <a:spLocks noChangeArrowheads="1"/>
            </p:cNvSpPr>
            <p:nvPr/>
          </p:nvSpPr>
          <p:spPr bwMode="auto">
            <a:xfrm>
              <a:off x="4560" y="2400"/>
              <a:ext cx="1018"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i="1" dirty="0"/>
                <a:t>pycnonuclear burning</a:t>
              </a:r>
            </a:p>
          </p:txBody>
        </p:sp>
        <p:sp>
          <p:nvSpPr>
            <p:cNvPr id="15" name="Rectangle 14"/>
            <p:cNvSpPr>
              <a:spLocks noChangeArrowheads="1"/>
            </p:cNvSpPr>
            <p:nvPr/>
          </p:nvSpPr>
          <p:spPr bwMode="auto">
            <a:xfrm>
              <a:off x="4656" y="1062"/>
              <a:ext cx="945" cy="33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en-US" sz="1600" i="1" dirty="0">
                  <a:solidFill>
                    <a:srgbClr val="FF0000"/>
                  </a:solidFill>
                  <a:effectLst>
                    <a:outerShdw blurRad="38100" dist="38100" dir="2700000" algn="tl">
                      <a:srgbClr val="000000">
                        <a:alpha val="43137"/>
                      </a:srgbClr>
                    </a:outerShdw>
                  </a:effectLst>
                </a:rPr>
                <a:t>i</a:t>
              </a:r>
              <a:r>
                <a:rPr lang="en-US" sz="1600" i="1" dirty="0" smtClean="0">
                  <a:solidFill>
                    <a:srgbClr val="FF0000"/>
                  </a:solidFill>
                  <a:effectLst>
                    <a:outerShdw blurRad="38100" dist="38100" dir="2700000" algn="tl">
                      <a:srgbClr val="000000">
                        <a:alpha val="43137"/>
                      </a:srgbClr>
                    </a:outerShdw>
                  </a:effectLst>
                </a:rPr>
                <a:t>n White Dwarfs</a:t>
              </a:r>
              <a:endParaRPr lang="en-US" sz="1600" i="1" dirty="0">
                <a:solidFill>
                  <a:srgbClr val="FF0000"/>
                </a:solidFill>
                <a:effectLst>
                  <a:outerShdw blurRad="38100" dist="38100" dir="2700000" algn="tl">
                    <a:srgbClr val="000000">
                      <a:alpha val="43137"/>
                    </a:srgbClr>
                  </a:outerShdw>
                </a:effectLst>
              </a:endParaRPr>
            </a:p>
          </p:txBody>
        </p:sp>
      </p:grpSp>
      <p:sp>
        <p:nvSpPr>
          <p:cNvPr id="16" name="Freeform 15"/>
          <p:cNvSpPr/>
          <p:nvPr/>
        </p:nvSpPr>
        <p:spPr>
          <a:xfrm>
            <a:off x="5458691" y="2306782"/>
            <a:ext cx="2938219" cy="2625436"/>
          </a:xfrm>
          <a:custGeom>
            <a:avLst/>
            <a:gdLst>
              <a:gd name="connsiteX0" fmla="*/ 0 w 2938219"/>
              <a:gd name="connsiteY0" fmla="*/ 0 h 2625436"/>
              <a:gd name="connsiteX1" fmla="*/ 360218 w 2938219"/>
              <a:gd name="connsiteY1" fmla="*/ 41563 h 2625436"/>
              <a:gd name="connsiteX2" fmla="*/ 644236 w 2938219"/>
              <a:gd name="connsiteY2" fmla="*/ 96982 h 2625436"/>
              <a:gd name="connsiteX3" fmla="*/ 942109 w 2938219"/>
              <a:gd name="connsiteY3" fmla="*/ 166254 h 2625436"/>
              <a:gd name="connsiteX4" fmla="*/ 1177636 w 2938219"/>
              <a:gd name="connsiteY4" fmla="*/ 256309 h 2625436"/>
              <a:gd name="connsiteX5" fmla="*/ 1371600 w 2938219"/>
              <a:gd name="connsiteY5" fmla="*/ 394854 h 2625436"/>
              <a:gd name="connsiteX6" fmla="*/ 1530927 w 2938219"/>
              <a:gd name="connsiteY6" fmla="*/ 491836 h 2625436"/>
              <a:gd name="connsiteX7" fmla="*/ 1801091 w 2938219"/>
              <a:gd name="connsiteY7" fmla="*/ 595745 h 2625436"/>
              <a:gd name="connsiteX8" fmla="*/ 2057400 w 2938219"/>
              <a:gd name="connsiteY8" fmla="*/ 692727 h 2625436"/>
              <a:gd name="connsiteX9" fmla="*/ 2216727 w 2938219"/>
              <a:gd name="connsiteY9" fmla="*/ 810491 h 2625436"/>
              <a:gd name="connsiteX10" fmla="*/ 2528454 w 2938219"/>
              <a:gd name="connsiteY10" fmla="*/ 1087582 h 2625436"/>
              <a:gd name="connsiteX11" fmla="*/ 2729345 w 2938219"/>
              <a:gd name="connsiteY11" fmla="*/ 1302327 h 2625436"/>
              <a:gd name="connsiteX12" fmla="*/ 2874818 w 2938219"/>
              <a:gd name="connsiteY12" fmla="*/ 1565563 h 2625436"/>
              <a:gd name="connsiteX13" fmla="*/ 2930236 w 2938219"/>
              <a:gd name="connsiteY13" fmla="*/ 1780309 h 2625436"/>
              <a:gd name="connsiteX14" fmla="*/ 2937164 w 2938219"/>
              <a:gd name="connsiteY14" fmla="*/ 1835727 h 2625436"/>
              <a:gd name="connsiteX15" fmla="*/ 2923309 w 2938219"/>
              <a:gd name="connsiteY15" fmla="*/ 2071254 h 2625436"/>
              <a:gd name="connsiteX16" fmla="*/ 2812473 w 2938219"/>
              <a:gd name="connsiteY16" fmla="*/ 2625436 h 262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38219" h="2625436">
                <a:moveTo>
                  <a:pt x="0" y="0"/>
                </a:moveTo>
                <a:cubicBezTo>
                  <a:pt x="126422" y="12699"/>
                  <a:pt x="252845" y="25399"/>
                  <a:pt x="360218" y="41563"/>
                </a:cubicBezTo>
                <a:cubicBezTo>
                  <a:pt x="467591" y="57727"/>
                  <a:pt x="547254" y="76200"/>
                  <a:pt x="644236" y="96982"/>
                </a:cubicBezTo>
                <a:cubicBezTo>
                  <a:pt x="741218" y="117764"/>
                  <a:pt x="853209" y="139700"/>
                  <a:pt x="942109" y="166254"/>
                </a:cubicBezTo>
                <a:cubicBezTo>
                  <a:pt x="1031009" y="192808"/>
                  <a:pt x="1106054" y="218209"/>
                  <a:pt x="1177636" y="256309"/>
                </a:cubicBezTo>
                <a:cubicBezTo>
                  <a:pt x="1249218" y="294409"/>
                  <a:pt x="1312718" y="355600"/>
                  <a:pt x="1371600" y="394854"/>
                </a:cubicBezTo>
                <a:cubicBezTo>
                  <a:pt x="1430482" y="434108"/>
                  <a:pt x="1459345" y="458354"/>
                  <a:pt x="1530927" y="491836"/>
                </a:cubicBezTo>
                <a:cubicBezTo>
                  <a:pt x="1602509" y="525318"/>
                  <a:pt x="1801091" y="595745"/>
                  <a:pt x="1801091" y="595745"/>
                </a:cubicBezTo>
                <a:cubicBezTo>
                  <a:pt x="1888836" y="629227"/>
                  <a:pt x="1988127" y="656936"/>
                  <a:pt x="2057400" y="692727"/>
                </a:cubicBezTo>
                <a:cubicBezTo>
                  <a:pt x="2126673" y="728518"/>
                  <a:pt x="2138218" y="744682"/>
                  <a:pt x="2216727" y="810491"/>
                </a:cubicBezTo>
                <a:cubicBezTo>
                  <a:pt x="2295236" y="876300"/>
                  <a:pt x="2443018" y="1005609"/>
                  <a:pt x="2528454" y="1087582"/>
                </a:cubicBezTo>
                <a:cubicBezTo>
                  <a:pt x="2613890" y="1169555"/>
                  <a:pt x="2671618" y="1222663"/>
                  <a:pt x="2729345" y="1302327"/>
                </a:cubicBezTo>
                <a:cubicBezTo>
                  <a:pt x="2787072" y="1381991"/>
                  <a:pt x="2841336" y="1485899"/>
                  <a:pt x="2874818" y="1565563"/>
                </a:cubicBezTo>
                <a:cubicBezTo>
                  <a:pt x="2908300" y="1645227"/>
                  <a:pt x="2919845" y="1735282"/>
                  <a:pt x="2930236" y="1780309"/>
                </a:cubicBezTo>
                <a:cubicBezTo>
                  <a:pt x="2940627" y="1825336"/>
                  <a:pt x="2938318" y="1787236"/>
                  <a:pt x="2937164" y="1835727"/>
                </a:cubicBezTo>
                <a:cubicBezTo>
                  <a:pt x="2936010" y="1884218"/>
                  <a:pt x="2944091" y="1939636"/>
                  <a:pt x="2923309" y="2071254"/>
                </a:cubicBezTo>
                <a:cubicBezTo>
                  <a:pt x="2902527" y="2202872"/>
                  <a:pt x="2811319" y="2541154"/>
                  <a:pt x="2812473" y="2625436"/>
                </a:cubicBezTo>
              </a:path>
            </a:pathLst>
          </a:cu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8"/>
          <p:cNvSpPr txBox="1">
            <a:spLocks noChangeArrowheads="1"/>
          </p:cNvSpPr>
          <p:nvPr/>
        </p:nvSpPr>
        <p:spPr bwMode="auto">
          <a:xfrm>
            <a:off x="228600" y="5715000"/>
            <a:ext cx="8728218"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900" dirty="0" smtClean="0">
                <a:solidFill>
                  <a:srgbClr val="3F3F5F"/>
                </a:solidFill>
                <a:latin typeface="Comic Sans MS" panose="030F0702030302020204" pitchFamily="66" charset="0"/>
              </a:rPr>
              <a:t>Nuclear uncertainties in ignition conditions for type Ia standard candle supernovae: But more </a:t>
            </a:r>
            <a:r>
              <a:rPr lang="en-US" sz="1900" dirty="0">
                <a:solidFill>
                  <a:srgbClr val="3F3F5F"/>
                </a:solidFill>
                <a:latin typeface="Comic Sans MS" panose="030F0702030302020204" pitchFamily="66" charset="0"/>
              </a:rPr>
              <a:t>realistic model simulations </a:t>
            </a:r>
            <a:r>
              <a:rPr lang="en-US" sz="1900" dirty="0" smtClean="0">
                <a:solidFill>
                  <a:srgbClr val="3F3F5F"/>
                </a:solidFill>
                <a:latin typeface="Comic Sans MS" panose="030F0702030302020204" pitchFamily="66" charset="0"/>
              </a:rPr>
              <a:t>are required! An increase in rate by additional resonant contributions lowers the ignition conditions!</a:t>
            </a:r>
            <a:endParaRPr lang="en-US" sz="1900" dirty="0">
              <a:solidFill>
                <a:srgbClr val="3F3F5F"/>
              </a:solidFill>
              <a:latin typeface="Comic Sans MS" panose="030F0702030302020204" pitchFamily="66" charset="0"/>
            </a:endParaRPr>
          </a:p>
        </p:txBody>
      </p:sp>
    </p:spTree>
    <p:extLst>
      <p:ext uri="{BB962C8B-B14F-4D97-AF65-F5344CB8AC3E}">
        <p14:creationId xmlns:p14="http://schemas.microsoft.com/office/powerpoint/2010/main" val="13521173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biLevel thresh="50000"/>
            <a:extLst>
              <a:ext uri="{28A0092B-C50C-407E-A947-70E740481C1C}">
                <a14:useLocalDpi xmlns:a14="http://schemas.microsoft.com/office/drawing/2010/main" val="0"/>
              </a:ext>
            </a:extLst>
          </a:blip>
          <a:stretch>
            <a:fillRect/>
          </a:stretch>
        </p:blipFill>
        <p:spPr>
          <a:xfrm>
            <a:off x="1" y="762000"/>
            <a:ext cx="4465674" cy="6096000"/>
          </a:xfrm>
          <a:prstGeom prst="rect">
            <a:avLst/>
          </a:prstGeom>
        </p:spPr>
      </p:pic>
      <p:sp>
        <p:nvSpPr>
          <p:cNvPr id="3" name="TextBox 2"/>
          <p:cNvSpPr txBox="1"/>
          <p:nvPr/>
        </p:nvSpPr>
        <p:spPr>
          <a:xfrm>
            <a:off x="3962400" y="1656814"/>
            <a:ext cx="5257800" cy="3600986"/>
          </a:xfrm>
          <a:prstGeom prst="rect">
            <a:avLst/>
          </a:prstGeom>
          <a:noFill/>
        </p:spPr>
        <p:txBody>
          <a:bodyPr wrap="square" rtlCol="0">
            <a:spAutoFit/>
          </a:bodyPr>
          <a:lstStyle/>
          <a:p>
            <a:pPr marL="342900" indent="-342900">
              <a:buFont typeface="Wingdings" panose="05000000000000000000" pitchFamily="2" charset="2"/>
              <a:buChar char="Ø"/>
            </a:pPr>
            <a:r>
              <a:rPr lang="en-US" sz="2000" dirty="0" err="1" smtClean="0">
                <a:latin typeface="Comic Sans MS" panose="030F0702030302020204" pitchFamily="66" charset="0"/>
              </a:rPr>
              <a:t>Breit</a:t>
            </a:r>
            <a:r>
              <a:rPr lang="en-US" sz="2000" dirty="0">
                <a:latin typeface="Comic Sans MS" panose="030F0702030302020204" pitchFamily="66" charset="0"/>
              </a:rPr>
              <a:t>-</a:t>
            </a:r>
            <a:r>
              <a:rPr lang="en-US" sz="2000" dirty="0" smtClean="0">
                <a:latin typeface="Comic Sans MS" panose="030F0702030302020204" pitchFamily="66" charset="0"/>
              </a:rPr>
              <a:t>Wigner Resonance concept plays important role in determining reaction cross sections</a:t>
            </a:r>
          </a:p>
          <a:p>
            <a:pPr marL="342900" indent="-342900">
              <a:buFont typeface="Wingdings" panose="05000000000000000000" pitchFamily="2" charset="2"/>
              <a:buChar char="Ø"/>
            </a:pPr>
            <a:endParaRPr lang="en-US" sz="1400" dirty="0">
              <a:latin typeface="Comic Sans MS" panose="030F0702030302020204" pitchFamily="66" charset="0"/>
            </a:endParaRPr>
          </a:p>
          <a:p>
            <a:pPr marL="342900" indent="-342900">
              <a:buFont typeface="Wingdings" panose="05000000000000000000" pitchFamily="2" charset="2"/>
              <a:buChar char="Ø"/>
            </a:pPr>
            <a:r>
              <a:rPr lang="en-US" sz="2000" dirty="0" smtClean="0">
                <a:latin typeface="Comic Sans MS" panose="030F0702030302020204" pitchFamily="66" charset="0"/>
              </a:rPr>
              <a:t>Wigner limit defines the strength of resonances as function of their internal shell or cluster configuration</a:t>
            </a:r>
          </a:p>
          <a:p>
            <a:pPr marL="342900" indent="-342900">
              <a:buFont typeface="Wingdings" panose="05000000000000000000" pitchFamily="2" charset="2"/>
              <a:buChar char="Ø"/>
            </a:pPr>
            <a:endParaRPr lang="en-US" sz="1400" dirty="0">
              <a:latin typeface="Comic Sans MS" panose="030F0702030302020204" pitchFamily="66" charset="0"/>
            </a:endParaRPr>
          </a:p>
          <a:p>
            <a:pPr marL="342900" indent="-342900">
              <a:buFont typeface="Wingdings" panose="05000000000000000000" pitchFamily="2" charset="2"/>
              <a:buChar char="Ø"/>
            </a:pPr>
            <a:r>
              <a:rPr lang="en-US" sz="2000" dirty="0" smtClean="0">
                <a:latin typeface="Comic Sans MS" panose="030F0702030302020204" pitchFamily="66" charset="0"/>
              </a:rPr>
              <a:t>Wigner-Seitz cell emerged as important tool for the treatment of White Dwarf and Neutron Star crust materials </a:t>
            </a:r>
            <a:endParaRPr lang="en-US" sz="2000" dirty="0">
              <a:latin typeface="Comic Sans MS" panose="030F0702030302020204" pitchFamily="66" charset="0"/>
            </a:endParaRPr>
          </a:p>
        </p:txBody>
      </p:sp>
      <p:sp>
        <p:nvSpPr>
          <p:cNvPr id="5" name="Rectangle 4"/>
          <p:cNvSpPr/>
          <p:nvPr/>
        </p:nvSpPr>
        <p:spPr>
          <a:xfrm>
            <a:off x="0" y="0"/>
            <a:ext cx="4465675"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28800" y="-6927"/>
            <a:ext cx="6781800" cy="1143000"/>
          </a:xfrm>
        </p:spPr>
        <p:txBody>
          <a:bodyPr>
            <a:normAutofit/>
          </a:bodyPr>
          <a:lstStyle/>
          <a:p>
            <a:r>
              <a:rPr lang="en-US" dirty="0" smtClean="0">
                <a:solidFill>
                  <a:schemeClr val="bg1"/>
                </a:solidFill>
                <a:latin typeface="Comic Sans MS" panose="030F0702030302020204" pitchFamily="66" charset="0"/>
              </a:rPr>
              <a:t>Summary </a:t>
            </a:r>
            <a:r>
              <a:rPr lang="en-US" dirty="0" smtClean="0">
                <a:latin typeface="Comic Sans MS" panose="030F0702030302020204" pitchFamily="66" charset="0"/>
              </a:rPr>
              <a:t>and Conclusions</a:t>
            </a:r>
            <a:endParaRPr lang="en-US" dirty="0">
              <a:latin typeface="Comic Sans MS" panose="030F0702030302020204" pitchFamily="66" charset="0"/>
            </a:endParaRPr>
          </a:p>
        </p:txBody>
      </p:sp>
    </p:spTree>
    <p:extLst>
      <p:ext uri="{BB962C8B-B14F-4D97-AF65-F5344CB8AC3E}">
        <p14:creationId xmlns:p14="http://schemas.microsoft.com/office/powerpoint/2010/main" val="25677854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5" descr="regimes"/>
          <p:cNvPicPr>
            <a:picLocks noChangeAspect="1" noChangeArrowheads="1"/>
          </p:cNvPicPr>
          <p:nvPr/>
        </p:nvPicPr>
        <p:blipFill>
          <a:blip r:embed="rId3" cstate="print">
            <a:extLst>
              <a:ext uri="{28A0092B-C50C-407E-A947-70E740481C1C}">
                <a14:useLocalDpi xmlns:a14="http://schemas.microsoft.com/office/drawing/2010/main" val="0"/>
              </a:ext>
            </a:extLst>
          </a:blip>
          <a:srcRect l="12222" r="11111"/>
          <a:stretch>
            <a:fillRect/>
          </a:stretch>
        </p:blipFill>
        <p:spPr bwMode="auto">
          <a:xfrm>
            <a:off x="5181600" y="1295400"/>
            <a:ext cx="3963344"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a:spLocks noGrp="1" noChangeArrowheads="1"/>
          </p:cNvSpPr>
          <p:nvPr>
            <p:ph type="title"/>
          </p:nvPr>
        </p:nvSpPr>
        <p:spPr>
          <a:xfrm>
            <a:off x="533400" y="76200"/>
            <a:ext cx="8229600" cy="1143000"/>
          </a:xfrm>
        </p:spPr>
        <p:txBody>
          <a:bodyPr/>
          <a:lstStyle/>
          <a:p>
            <a:pPr eaLnBrk="1" hangingPunct="1"/>
            <a:r>
              <a:rPr lang="en-US" sz="4000" dirty="0" smtClean="0">
                <a:latin typeface="Comic Sans MS" pitchFamily="66" charset="0"/>
              </a:rPr>
              <a:t>Thermonuclear fusion rates</a:t>
            </a:r>
          </a:p>
        </p:txBody>
      </p:sp>
      <p:sp>
        <p:nvSpPr>
          <p:cNvPr id="5" name="Text Box 5"/>
          <p:cNvSpPr txBox="1">
            <a:spLocks noChangeArrowheads="1"/>
          </p:cNvSpPr>
          <p:nvPr/>
        </p:nvSpPr>
        <p:spPr bwMode="auto">
          <a:xfrm>
            <a:off x="248586" y="1447800"/>
            <a:ext cx="48189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latin typeface="Comic Sans MS" pitchFamily="66" charset="0"/>
              </a:rPr>
              <a:t>Fusion at hot &amp; dense conditions</a:t>
            </a:r>
          </a:p>
        </p:txBody>
      </p:sp>
      <p:sp>
        <p:nvSpPr>
          <p:cNvPr id="6" name="Line 10"/>
          <p:cNvSpPr>
            <a:spLocks noChangeShapeType="1"/>
          </p:cNvSpPr>
          <p:nvPr/>
        </p:nvSpPr>
        <p:spPr bwMode="auto">
          <a:xfrm>
            <a:off x="5045075" y="2049463"/>
            <a:ext cx="76676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0">
                <a:solidFill>
                  <a:srgbClr val="000000"/>
                </a:solidFill>
                <a:round/>
                <a:headEnd/>
                <a:tailEnd type="triangle" w="med" len="med"/>
              </a14:hiddenLine>
            </a:ext>
          </a:extLst>
        </p:spPr>
        <p:txBody>
          <a:bodyPr/>
          <a:lstStyle/>
          <a:p>
            <a:endParaRPr lang="en-US">
              <a:latin typeface="Comic Sans MS" pitchFamily="66" charset="0"/>
            </a:endParaRPr>
          </a:p>
        </p:txBody>
      </p:sp>
      <p:graphicFrame>
        <p:nvGraphicFramePr>
          <p:cNvPr id="7" name="Object 13"/>
          <p:cNvGraphicFramePr>
            <a:graphicFrameLocks noChangeAspect="1"/>
          </p:cNvGraphicFramePr>
          <p:nvPr>
            <p:extLst>
              <p:ext uri="{D42A27DB-BD31-4B8C-83A1-F6EECF244321}">
                <p14:modId xmlns:p14="http://schemas.microsoft.com/office/powerpoint/2010/main" val="1914740915"/>
              </p:ext>
            </p:extLst>
          </p:nvPr>
        </p:nvGraphicFramePr>
        <p:xfrm>
          <a:off x="381000" y="2048661"/>
          <a:ext cx="3581400" cy="874713"/>
        </p:xfrm>
        <a:graphic>
          <a:graphicData uri="http://schemas.openxmlformats.org/presentationml/2006/ole">
            <mc:AlternateContent xmlns:mc="http://schemas.openxmlformats.org/markup-compatibility/2006">
              <mc:Choice xmlns:v="urn:schemas-microsoft-com:vml" Requires="v">
                <p:oleObj spid="_x0000_s5248" name="Equation" r:id="rId4" imgW="1714500" imgH="419100" progId="Equation.3">
                  <p:embed/>
                </p:oleObj>
              </mc:Choice>
              <mc:Fallback>
                <p:oleObj name="Equation" r:id="rId4" imgW="1714500" imgH="419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048661"/>
                        <a:ext cx="3581400" cy="874713"/>
                      </a:xfrm>
                      <a:prstGeom prst="rect">
                        <a:avLst/>
                      </a:prstGeom>
                      <a:solidFill>
                        <a:schemeClr val="bg1"/>
                      </a:solidFill>
                    </p:spPr>
                  </p:pic>
                </p:oleObj>
              </mc:Fallback>
            </mc:AlternateContent>
          </a:graphicData>
        </a:graphic>
      </p:graphicFrame>
      <p:graphicFrame>
        <p:nvGraphicFramePr>
          <p:cNvPr id="8" name="Object 24"/>
          <p:cNvGraphicFramePr>
            <a:graphicFrameLocks noChangeAspect="1"/>
          </p:cNvGraphicFramePr>
          <p:nvPr>
            <p:extLst>
              <p:ext uri="{D42A27DB-BD31-4B8C-83A1-F6EECF244321}">
                <p14:modId xmlns:p14="http://schemas.microsoft.com/office/powerpoint/2010/main" val="3157576806"/>
              </p:ext>
            </p:extLst>
          </p:nvPr>
        </p:nvGraphicFramePr>
        <p:xfrm>
          <a:off x="2819400" y="3949700"/>
          <a:ext cx="2362200" cy="793750"/>
        </p:xfrm>
        <a:graphic>
          <a:graphicData uri="http://schemas.openxmlformats.org/presentationml/2006/ole">
            <mc:AlternateContent xmlns:mc="http://schemas.openxmlformats.org/markup-compatibility/2006">
              <mc:Choice xmlns:v="urn:schemas-microsoft-com:vml" Requires="v">
                <p:oleObj spid="_x0000_s5249" name="Equation" r:id="rId6" imgW="1397000" imgH="469900" progId="Equation.3">
                  <p:embed/>
                </p:oleObj>
              </mc:Choice>
              <mc:Fallback>
                <p:oleObj name="Equation" r:id="rId6" imgW="1397000" imgH="4699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19400" y="3949700"/>
                        <a:ext cx="2362200" cy="793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18"/>
          <p:cNvGraphicFramePr>
            <a:graphicFrameLocks noChangeAspect="1"/>
          </p:cNvGraphicFramePr>
          <p:nvPr>
            <p:extLst>
              <p:ext uri="{D42A27DB-BD31-4B8C-83A1-F6EECF244321}">
                <p14:modId xmlns:p14="http://schemas.microsoft.com/office/powerpoint/2010/main" val="2272363109"/>
              </p:ext>
            </p:extLst>
          </p:nvPr>
        </p:nvGraphicFramePr>
        <p:xfrm>
          <a:off x="324501" y="3886200"/>
          <a:ext cx="2376488" cy="857250"/>
        </p:xfrm>
        <a:graphic>
          <a:graphicData uri="http://schemas.openxmlformats.org/presentationml/2006/ole">
            <mc:AlternateContent xmlns:mc="http://schemas.openxmlformats.org/markup-compatibility/2006">
              <mc:Choice xmlns:v="urn:schemas-microsoft-com:vml" Requires="v">
                <p:oleObj spid="_x0000_s5250" name="Equation" r:id="rId8" imgW="1295280" imgH="469800" progId="Equation.3">
                  <p:embed/>
                </p:oleObj>
              </mc:Choice>
              <mc:Fallback>
                <p:oleObj name="Equation" r:id="rId8" imgW="1295280" imgH="469800" progId="Equation.3">
                  <p:embed/>
                  <p:pic>
                    <p:nvPicPr>
                      <p:cNvPr id="0" name=""/>
                      <p:cNvPicPr>
                        <a:picLocks noChangeAspect="1" noChangeArrowheads="1"/>
                      </p:cNvPicPr>
                      <p:nvPr/>
                    </p:nvPicPr>
                    <p:blipFill>
                      <a:blip r:embed="rId9"/>
                      <a:srcRect/>
                      <a:stretch>
                        <a:fillRect/>
                      </a:stretch>
                    </p:blipFill>
                    <p:spPr bwMode="auto">
                      <a:xfrm>
                        <a:off x="324501" y="3886200"/>
                        <a:ext cx="2376488" cy="857250"/>
                      </a:xfrm>
                      <a:prstGeom prst="rect">
                        <a:avLst/>
                      </a:prstGeom>
                      <a:solidFill>
                        <a:schemeClr val="bg1"/>
                      </a:solidFill>
                    </p:spPr>
                  </p:pic>
                </p:oleObj>
              </mc:Fallback>
            </mc:AlternateContent>
          </a:graphicData>
        </a:graphic>
      </p:graphicFrame>
      <p:sp>
        <p:nvSpPr>
          <p:cNvPr id="10" name="Oval 27"/>
          <p:cNvSpPr>
            <a:spLocks noChangeArrowheads="1"/>
          </p:cNvSpPr>
          <p:nvPr/>
        </p:nvSpPr>
        <p:spPr bwMode="auto">
          <a:xfrm rot="20965322">
            <a:off x="1469105" y="2193817"/>
            <a:ext cx="914400" cy="609600"/>
          </a:xfrm>
          <a:prstGeom prst="ellipse">
            <a:avLst/>
          </a:prstGeom>
          <a:noFill/>
          <a:ln w="38100" cmpd="dbl">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omic Sans MS" pitchFamily="66" charset="0"/>
            </a:endParaRPr>
          </a:p>
        </p:txBody>
      </p:sp>
      <p:graphicFrame>
        <p:nvGraphicFramePr>
          <p:cNvPr id="11" name="Object 28"/>
          <p:cNvGraphicFramePr>
            <a:graphicFrameLocks noChangeAspect="1"/>
          </p:cNvGraphicFramePr>
          <p:nvPr>
            <p:extLst>
              <p:ext uri="{D42A27DB-BD31-4B8C-83A1-F6EECF244321}">
                <p14:modId xmlns:p14="http://schemas.microsoft.com/office/powerpoint/2010/main" val="730327261"/>
              </p:ext>
            </p:extLst>
          </p:nvPr>
        </p:nvGraphicFramePr>
        <p:xfrm>
          <a:off x="410160" y="5164226"/>
          <a:ext cx="4495800" cy="846138"/>
        </p:xfrm>
        <a:graphic>
          <a:graphicData uri="http://schemas.openxmlformats.org/presentationml/2006/ole">
            <mc:AlternateContent xmlns:mc="http://schemas.openxmlformats.org/markup-compatibility/2006">
              <mc:Choice xmlns:v="urn:schemas-microsoft-com:vml" Requires="v">
                <p:oleObj spid="_x0000_s5251" name="Equation" r:id="rId10" imgW="2425700" imgH="457200" progId="Equation.3">
                  <p:embed/>
                </p:oleObj>
              </mc:Choice>
              <mc:Fallback>
                <p:oleObj name="Equation" r:id="rId10" imgW="2425700" imgH="4572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0160" y="5164226"/>
                        <a:ext cx="4495800" cy="846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 Box 30"/>
          <p:cNvSpPr txBox="1">
            <a:spLocks noChangeArrowheads="1"/>
          </p:cNvSpPr>
          <p:nvPr/>
        </p:nvSpPr>
        <p:spPr bwMode="auto">
          <a:xfrm>
            <a:off x="5811838" y="5285081"/>
            <a:ext cx="3047999"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dirty="0">
                <a:latin typeface="Comic Sans MS" pitchFamily="66" charset="0"/>
              </a:rPr>
              <a:t>Screening part depends on </a:t>
            </a:r>
            <a:r>
              <a:rPr lang="en-US" dirty="0" smtClean="0">
                <a:latin typeface="Comic Sans MS" pitchFamily="66" charset="0"/>
              </a:rPr>
              <a:t>the plasma characteristics approximated by a plasma screening potential </a:t>
            </a:r>
            <a:r>
              <a:rPr lang="en-US" sz="2000" i="1" dirty="0" err="1" smtClean="0">
                <a:latin typeface="Times New Roman" pitchFamily="18" charset="0"/>
                <a:cs typeface="Times New Roman" pitchFamily="18" charset="0"/>
              </a:rPr>
              <a:t>V</a:t>
            </a:r>
            <a:r>
              <a:rPr lang="en-US" sz="2000" i="1" baseline="-25000" dirty="0" err="1" smtClean="0">
                <a:latin typeface="Times New Roman" pitchFamily="18" charset="0"/>
                <a:cs typeface="Times New Roman" pitchFamily="18" charset="0"/>
              </a:rPr>
              <a:t>plasma</a:t>
            </a:r>
            <a:endParaRPr lang="en-US" sz="2000" i="1" baseline="-25000" dirty="0">
              <a:latin typeface="Times New Roman" pitchFamily="18" charset="0"/>
              <a:cs typeface="Times New Roman" pitchFamily="18" charset="0"/>
            </a:endParaRPr>
          </a:p>
        </p:txBody>
      </p:sp>
      <p:sp>
        <p:nvSpPr>
          <p:cNvPr id="13" name="Text Box 33"/>
          <p:cNvSpPr txBox="1">
            <a:spLocks noChangeArrowheads="1"/>
          </p:cNvSpPr>
          <p:nvPr/>
        </p:nvSpPr>
        <p:spPr bwMode="auto">
          <a:xfrm>
            <a:off x="424078" y="6362299"/>
            <a:ext cx="33393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i="1" dirty="0" err="1">
                <a:latin typeface="Comic Sans MS" pitchFamily="66" charset="0"/>
              </a:rPr>
              <a:t>Yakovlev</a:t>
            </a:r>
            <a:r>
              <a:rPr lang="en-US" sz="1400" i="1" dirty="0">
                <a:latin typeface="Comic Sans MS" pitchFamily="66" charset="0"/>
              </a:rPr>
              <a:t> et al. PRC 74 (2006) 035803</a:t>
            </a:r>
          </a:p>
        </p:txBody>
      </p:sp>
      <p:sp>
        <p:nvSpPr>
          <p:cNvPr id="14" name="TextBox 13"/>
          <p:cNvSpPr txBox="1"/>
          <p:nvPr/>
        </p:nvSpPr>
        <p:spPr>
          <a:xfrm>
            <a:off x="424078" y="3076545"/>
            <a:ext cx="2658100" cy="461665"/>
          </a:xfrm>
          <a:prstGeom prst="rect">
            <a:avLst/>
          </a:prstGeom>
          <a:noFill/>
        </p:spPr>
        <p:txBody>
          <a:bodyPr wrap="none" rtlCol="0">
            <a:spAutoFit/>
          </a:bodyPr>
          <a:lstStyle/>
          <a:p>
            <a:r>
              <a:rPr lang="en-US" sz="2400" i="1" dirty="0" err="1" smtClean="0">
                <a:latin typeface="Times New Roman" pitchFamily="18" charset="0"/>
                <a:cs typeface="Times New Roman" pitchFamily="18" charset="0"/>
              </a:rPr>
              <a:t>n</a:t>
            </a:r>
            <a:r>
              <a:rPr lang="en-US" sz="2400" i="1" baseline="-25000" dirty="0" err="1" smtClean="0">
                <a:latin typeface="Times New Roman" pitchFamily="18" charset="0"/>
                <a:cs typeface="Times New Roman" pitchFamily="18" charset="0"/>
              </a:rPr>
              <a:t>i</a:t>
            </a:r>
            <a:r>
              <a:rPr lang="en-US" sz="2400" i="1" dirty="0" smtClean="0">
                <a:latin typeface="Times New Roman" pitchFamily="18" charset="0"/>
                <a:cs typeface="Times New Roman" pitchFamily="18" charset="0"/>
              </a:rPr>
              <a:t> is particle density</a:t>
            </a:r>
            <a:endParaRPr lang="en-US" sz="2400" i="1" dirty="0">
              <a:latin typeface="Times New Roman" pitchFamily="18" charset="0"/>
              <a:cs typeface="Times New Roman"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192383941"/>
              </p:ext>
            </p:extLst>
          </p:nvPr>
        </p:nvGraphicFramePr>
        <p:xfrm>
          <a:off x="3474268" y="2963490"/>
          <a:ext cx="1441764" cy="860000"/>
        </p:xfrm>
        <a:graphic>
          <a:graphicData uri="http://schemas.openxmlformats.org/presentationml/2006/ole">
            <mc:AlternateContent xmlns:mc="http://schemas.openxmlformats.org/markup-compatibility/2006">
              <mc:Choice xmlns:v="urn:schemas-microsoft-com:vml" Requires="v">
                <p:oleObj spid="_x0000_s5252" name="Equation" r:id="rId12" imgW="723600" imgH="431640" progId="Equation.3">
                  <p:embed/>
                </p:oleObj>
              </mc:Choice>
              <mc:Fallback>
                <p:oleObj name="Equation" r:id="rId12" imgW="723600" imgH="431640" progId="Equation.3">
                  <p:embed/>
                  <p:pic>
                    <p:nvPicPr>
                      <p:cNvPr id="0" name=""/>
                      <p:cNvPicPr/>
                      <p:nvPr/>
                    </p:nvPicPr>
                    <p:blipFill>
                      <a:blip r:embed="rId13"/>
                      <a:stretch>
                        <a:fillRect/>
                      </a:stretch>
                    </p:blipFill>
                    <p:spPr>
                      <a:xfrm>
                        <a:off x="3474268" y="2963490"/>
                        <a:ext cx="1441764" cy="860000"/>
                      </a:xfrm>
                      <a:prstGeom prst="rect">
                        <a:avLst/>
                      </a:prstGeom>
                    </p:spPr>
                  </p:pic>
                </p:oleObj>
              </mc:Fallback>
            </mc:AlternateContent>
          </a:graphicData>
        </a:graphic>
      </p:graphicFrame>
    </p:spTree>
    <p:extLst>
      <p:ext uri="{BB962C8B-B14F-4D97-AF65-F5344CB8AC3E}">
        <p14:creationId xmlns:p14="http://schemas.microsoft.com/office/powerpoint/2010/main" val="9627481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9" descr="sloan-zoom_Page_06"/>
          <p:cNvPicPr>
            <a:picLocks noChangeAspect="1" noChangeArrowheads="1"/>
          </p:cNvPicPr>
          <p:nvPr/>
        </p:nvPicPr>
        <p:blipFill>
          <a:blip r:embed="rId2" cstate="print"/>
          <a:srcRect/>
          <a:stretch>
            <a:fillRect/>
          </a:stretch>
        </p:blipFill>
        <p:spPr bwMode="auto">
          <a:xfrm>
            <a:off x="0" y="-19490"/>
            <a:ext cx="9228138" cy="6905625"/>
          </a:xfrm>
          <a:prstGeom prst="rect">
            <a:avLst/>
          </a:prstGeom>
          <a:noFill/>
          <a:ln w="9525">
            <a:noFill/>
            <a:miter lim="800000"/>
            <a:headEnd/>
            <a:tailEnd/>
          </a:ln>
        </p:spPr>
      </p:pic>
      <p:grpSp>
        <p:nvGrpSpPr>
          <p:cNvPr id="4" name="Group 13"/>
          <p:cNvGrpSpPr>
            <a:grpSpLocks/>
          </p:cNvGrpSpPr>
          <p:nvPr/>
        </p:nvGrpSpPr>
        <p:grpSpPr bwMode="auto">
          <a:xfrm>
            <a:off x="152400" y="1295400"/>
            <a:ext cx="4191000" cy="3047400"/>
            <a:chOff x="576" y="805"/>
            <a:chExt cx="4464" cy="3382"/>
          </a:xfrm>
        </p:grpSpPr>
        <p:pic>
          <p:nvPicPr>
            <p:cNvPr id="5" name="Picture 4" descr="2nd big bang"/>
            <p:cNvPicPr>
              <a:picLocks noChangeAspect="1" noChangeArrowheads="1"/>
            </p:cNvPicPr>
            <p:nvPr/>
          </p:nvPicPr>
          <p:blipFill>
            <a:blip r:embed="rId3" cstate="print">
              <a:clrChange>
                <a:clrFrom>
                  <a:srgbClr val="000000"/>
                </a:clrFrom>
                <a:clrTo>
                  <a:srgbClr val="000000">
                    <a:alpha val="0"/>
                  </a:srgbClr>
                </a:clrTo>
              </a:clrChange>
            </a:blip>
            <a:srcRect r="7396" b="1399"/>
            <a:stretch>
              <a:fillRect/>
            </a:stretch>
          </p:blipFill>
          <p:spPr bwMode="auto">
            <a:xfrm>
              <a:off x="576" y="805"/>
              <a:ext cx="4267" cy="3382"/>
            </a:xfrm>
            <a:prstGeom prst="rect">
              <a:avLst/>
            </a:prstGeom>
            <a:noFill/>
            <a:ln w="9525">
              <a:noFill/>
              <a:miter lim="800000"/>
              <a:headEnd/>
              <a:tailEnd/>
            </a:ln>
          </p:spPr>
        </p:pic>
        <p:sp>
          <p:nvSpPr>
            <p:cNvPr id="6" name="Freeform 5"/>
            <p:cNvSpPr>
              <a:spLocks/>
            </p:cNvSpPr>
            <p:nvPr/>
          </p:nvSpPr>
          <p:spPr bwMode="auto">
            <a:xfrm rot="251529">
              <a:off x="4503" y="2575"/>
              <a:ext cx="331" cy="463"/>
            </a:xfrm>
            <a:custGeom>
              <a:avLst/>
              <a:gdLst>
                <a:gd name="T0" fmla="*/ 41 w 348"/>
                <a:gd name="T1" fmla="*/ 435 h 463"/>
                <a:gd name="T2" fmla="*/ 86 w 348"/>
                <a:gd name="T3" fmla="*/ 395 h 463"/>
                <a:gd name="T4" fmla="*/ 120 w 348"/>
                <a:gd name="T5" fmla="*/ 378 h 463"/>
                <a:gd name="T6" fmla="*/ 166 w 348"/>
                <a:gd name="T7" fmla="*/ 339 h 463"/>
                <a:gd name="T8" fmla="*/ 199 w 348"/>
                <a:gd name="T9" fmla="*/ 299 h 463"/>
                <a:gd name="T10" fmla="*/ 215 w 348"/>
                <a:gd name="T11" fmla="*/ 265 h 463"/>
                <a:gd name="T12" fmla="*/ 241 w 348"/>
                <a:gd name="T13" fmla="*/ 164 h 463"/>
                <a:gd name="T14" fmla="*/ 203 w 348"/>
                <a:gd name="T15" fmla="*/ 0 h 463"/>
                <a:gd name="T16" fmla="*/ 144 w 348"/>
                <a:gd name="T17" fmla="*/ 11 h 463"/>
                <a:gd name="T18" fmla="*/ 120 w 348"/>
                <a:gd name="T19" fmla="*/ 23 h 463"/>
                <a:gd name="T20" fmla="*/ 37 w 348"/>
                <a:gd name="T21" fmla="*/ 45 h 463"/>
                <a:gd name="T22" fmla="*/ 37 w 348"/>
                <a:gd name="T23" fmla="*/ 457 h 463"/>
                <a:gd name="T24" fmla="*/ 49 w 348"/>
                <a:gd name="T25" fmla="*/ 452 h 463"/>
                <a:gd name="T26" fmla="*/ 41 w 348"/>
                <a:gd name="T27" fmla="*/ 435 h 4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8"/>
                <a:gd name="T43" fmla="*/ 0 h 463"/>
                <a:gd name="T44" fmla="*/ 348 w 348"/>
                <a:gd name="T45" fmla="*/ 463 h 46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8" h="463">
                  <a:moveTo>
                    <a:pt x="54" y="435"/>
                  </a:moveTo>
                  <a:cubicBezTo>
                    <a:pt x="76" y="424"/>
                    <a:pt x="92" y="402"/>
                    <a:pt x="116" y="395"/>
                  </a:cubicBezTo>
                  <a:cubicBezTo>
                    <a:pt x="132" y="390"/>
                    <a:pt x="147" y="387"/>
                    <a:pt x="162" y="378"/>
                  </a:cubicBezTo>
                  <a:cubicBezTo>
                    <a:pt x="188" y="363"/>
                    <a:pt x="194" y="347"/>
                    <a:pt x="224" y="339"/>
                  </a:cubicBezTo>
                  <a:cubicBezTo>
                    <a:pt x="243" y="327"/>
                    <a:pt x="255" y="321"/>
                    <a:pt x="269" y="299"/>
                  </a:cubicBezTo>
                  <a:cubicBezTo>
                    <a:pt x="276" y="288"/>
                    <a:pt x="291" y="265"/>
                    <a:pt x="291" y="265"/>
                  </a:cubicBezTo>
                  <a:cubicBezTo>
                    <a:pt x="300" y="230"/>
                    <a:pt x="305" y="194"/>
                    <a:pt x="325" y="164"/>
                  </a:cubicBezTo>
                  <a:cubicBezTo>
                    <a:pt x="335" y="95"/>
                    <a:pt x="348" y="26"/>
                    <a:pt x="274" y="0"/>
                  </a:cubicBezTo>
                  <a:cubicBezTo>
                    <a:pt x="266" y="1"/>
                    <a:pt x="210" y="7"/>
                    <a:pt x="195" y="11"/>
                  </a:cubicBezTo>
                  <a:cubicBezTo>
                    <a:pt x="184" y="14"/>
                    <a:pt x="162" y="23"/>
                    <a:pt x="162" y="23"/>
                  </a:cubicBezTo>
                  <a:cubicBezTo>
                    <a:pt x="130" y="53"/>
                    <a:pt x="97" y="42"/>
                    <a:pt x="49" y="45"/>
                  </a:cubicBezTo>
                  <a:cubicBezTo>
                    <a:pt x="0" y="184"/>
                    <a:pt x="28" y="99"/>
                    <a:pt x="49" y="457"/>
                  </a:cubicBezTo>
                  <a:cubicBezTo>
                    <a:pt x="49" y="463"/>
                    <a:pt x="65" y="458"/>
                    <a:pt x="66" y="452"/>
                  </a:cubicBezTo>
                  <a:cubicBezTo>
                    <a:pt x="68" y="445"/>
                    <a:pt x="58" y="441"/>
                    <a:pt x="54" y="435"/>
                  </a:cubicBezTo>
                  <a:close/>
                </a:path>
              </a:pathLst>
            </a:custGeom>
            <a:solidFill>
              <a:schemeClr val="tx1"/>
            </a:solidFill>
            <a:ln w="9525">
              <a:noFill/>
              <a:round/>
              <a:headEnd/>
              <a:tailEnd/>
            </a:ln>
          </p:spPr>
          <p:txBody>
            <a:bodyPr/>
            <a:lstStyle/>
            <a:p>
              <a:endParaRPr lang="en-US" dirty="0"/>
            </a:p>
          </p:txBody>
        </p:sp>
        <p:sp>
          <p:nvSpPr>
            <p:cNvPr id="7" name="Freeform 6"/>
            <p:cNvSpPr>
              <a:spLocks/>
            </p:cNvSpPr>
            <p:nvPr/>
          </p:nvSpPr>
          <p:spPr bwMode="auto">
            <a:xfrm rot="245137">
              <a:off x="4333" y="2552"/>
              <a:ext cx="232" cy="363"/>
            </a:xfrm>
            <a:custGeom>
              <a:avLst/>
              <a:gdLst>
                <a:gd name="T0" fmla="*/ 89 w 232"/>
                <a:gd name="T1" fmla="*/ 255 h 363"/>
                <a:gd name="T2" fmla="*/ 66 w 232"/>
                <a:gd name="T3" fmla="*/ 226 h 363"/>
                <a:gd name="T4" fmla="*/ 4 w 232"/>
                <a:gd name="T5" fmla="*/ 159 h 363"/>
                <a:gd name="T6" fmla="*/ 27 w 232"/>
                <a:gd name="T7" fmla="*/ 23 h 363"/>
                <a:gd name="T8" fmla="*/ 100 w 232"/>
                <a:gd name="T9" fmla="*/ 0 h 363"/>
                <a:gd name="T10" fmla="*/ 128 w 232"/>
                <a:gd name="T11" fmla="*/ 6 h 363"/>
                <a:gd name="T12" fmla="*/ 134 w 232"/>
                <a:gd name="T13" fmla="*/ 29 h 363"/>
                <a:gd name="T14" fmla="*/ 173 w 232"/>
                <a:gd name="T15" fmla="*/ 34 h 363"/>
                <a:gd name="T16" fmla="*/ 100 w 232"/>
                <a:gd name="T17" fmla="*/ 277 h 363"/>
                <a:gd name="T18" fmla="*/ 89 w 232"/>
                <a:gd name="T19" fmla="*/ 255 h 3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2"/>
                <a:gd name="T31" fmla="*/ 0 h 363"/>
                <a:gd name="T32" fmla="*/ 232 w 232"/>
                <a:gd name="T33" fmla="*/ 363 h 3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2" h="363">
                  <a:moveTo>
                    <a:pt x="89" y="255"/>
                  </a:moveTo>
                  <a:cubicBezTo>
                    <a:pt x="80" y="246"/>
                    <a:pt x="75" y="234"/>
                    <a:pt x="66" y="226"/>
                  </a:cubicBezTo>
                  <a:cubicBezTo>
                    <a:pt x="36" y="200"/>
                    <a:pt x="18" y="199"/>
                    <a:pt x="4" y="159"/>
                  </a:cubicBezTo>
                  <a:cubicBezTo>
                    <a:pt x="6" y="137"/>
                    <a:pt x="0" y="45"/>
                    <a:pt x="27" y="23"/>
                  </a:cubicBezTo>
                  <a:cubicBezTo>
                    <a:pt x="43" y="10"/>
                    <a:pt x="81" y="5"/>
                    <a:pt x="100" y="0"/>
                  </a:cubicBezTo>
                  <a:cubicBezTo>
                    <a:pt x="109" y="2"/>
                    <a:pt x="121" y="0"/>
                    <a:pt x="128" y="6"/>
                  </a:cubicBezTo>
                  <a:cubicBezTo>
                    <a:pt x="134" y="11"/>
                    <a:pt x="127" y="25"/>
                    <a:pt x="134" y="29"/>
                  </a:cubicBezTo>
                  <a:cubicBezTo>
                    <a:pt x="145" y="36"/>
                    <a:pt x="160" y="32"/>
                    <a:pt x="173" y="34"/>
                  </a:cubicBezTo>
                  <a:cubicBezTo>
                    <a:pt x="169" y="247"/>
                    <a:pt x="232" y="363"/>
                    <a:pt x="100" y="277"/>
                  </a:cubicBezTo>
                  <a:cubicBezTo>
                    <a:pt x="88" y="259"/>
                    <a:pt x="89" y="267"/>
                    <a:pt x="89" y="255"/>
                  </a:cubicBezTo>
                  <a:close/>
                </a:path>
              </a:pathLst>
            </a:custGeom>
            <a:solidFill>
              <a:schemeClr val="tx1"/>
            </a:solidFill>
            <a:ln w="9525">
              <a:solidFill>
                <a:schemeClr val="tx1"/>
              </a:solidFill>
              <a:round/>
              <a:headEnd/>
              <a:tailEnd/>
            </a:ln>
          </p:spPr>
          <p:txBody>
            <a:bodyPr/>
            <a:lstStyle/>
            <a:p>
              <a:endParaRPr lang="en-US" dirty="0"/>
            </a:p>
          </p:txBody>
        </p:sp>
        <p:sp>
          <p:nvSpPr>
            <p:cNvPr id="8" name="Line 8"/>
            <p:cNvSpPr>
              <a:spLocks noChangeShapeType="1"/>
            </p:cNvSpPr>
            <p:nvPr/>
          </p:nvSpPr>
          <p:spPr bwMode="auto">
            <a:xfrm>
              <a:off x="4552" y="2581"/>
              <a:ext cx="0" cy="130"/>
            </a:xfrm>
            <a:prstGeom prst="line">
              <a:avLst/>
            </a:prstGeom>
            <a:noFill/>
            <a:ln w="76200">
              <a:solidFill>
                <a:schemeClr val="tx1"/>
              </a:solidFill>
              <a:round/>
              <a:headEnd/>
              <a:tailEnd/>
            </a:ln>
          </p:spPr>
          <p:txBody>
            <a:bodyPr/>
            <a:lstStyle/>
            <a:p>
              <a:endParaRPr lang="en-US" dirty="0"/>
            </a:p>
          </p:txBody>
        </p:sp>
        <p:sp>
          <p:nvSpPr>
            <p:cNvPr id="9" name="Rectangle 8"/>
            <p:cNvSpPr>
              <a:spLocks noChangeArrowheads="1"/>
            </p:cNvSpPr>
            <p:nvPr/>
          </p:nvSpPr>
          <p:spPr bwMode="auto">
            <a:xfrm>
              <a:off x="4656" y="2400"/>
              <a:ext cx="384" cy="192"/>
            </a:xfrm>
            <a:prstGeom prst="rect">
              <a:avLst/>
            </a:prstGeom>
            <a:solidFill>
              <a:schemeClr val="tx1"/>
            </a:solidFill>
            <a:ln w="9525">
              <a:solidFill>
                <a:schemeClr val="tx1"/>
              </a:solidFill>
              <a:miter lim="800000"/>
              <a:headEnd/>
              <a:tailEnd/>
            </a:ln>
          </p:spPr>
          <p:txBody>
            <a:bodyPr wrap="none" anchor="ctr"/>
            <a:lstStyle/>
            <a:p>
              <a:pPr eaLnBrk="0" hangingPunct="0"/>
              <a:endParaRPr lang="en-US" dirty="0"/>
            </a:p>
          </p:txBody>
        </p:sp>
        <p:sp>
          <p:nvSpPr>
            <p:cNvPr id="10" name="Freeform 9"/>
            <p:cNvSpPr>
              <a:spLocks/>
            </p:cNvSpPr>
            <p:nvPr/>
          </p:nvSpPr>
          <p:spPr bwMode="auto">
            <a:xfrm>
              <a:off x="3214" y="1126"/>
              <a:ext cx="1418" cy="593"/>
            </a:xfrm>
            <a:custGeom>
              <a:avLst/>
              <a:gdLst>
                <a:gd name="T0" fmla="*/ 5 w 1418"/>
                <a:gd name="T1" fmla="*/ 153 h 609"/>
                <a:gd name="T2" fmla="*/ 101 w 1418"/>
                <a:gd name="T3" fmla="*/ 299 h 609"/>
                <a:gd name="T4" fmla="*/ 163 w 1418"/>
                <a:gd name="T5" fmla="*/ 333 h 609"/>
                <a:gd name="T6" fmla="*/ 231 w 1418"/>
                <a:gd name="T7" fmla="*/ 350 h 609"/>
                <a:gd name="T8" fmla="*/ 265 w 1418"/>
                <a:gd name="T9" fmla="*/ 362 h 609"/>
                <a:gd name="T10" fmla="*/ 366 w 1418"/>
                <a:gd name="T11" fmla="*/ 367 h 609"/>
                <a:gd name="T12" fmla="*/ 423 w 1418"/>
                <a:gd name="T13" fmla="*/ 390 h 609"/>
                <a:gd name="T14" fmla="*/ 468 w 1418"/>
                <a:gd name="T15" fmla="*/ 424 h 609"/>
                <a:gd name="T16" fmla="*/ 609 w 1418"/>
                <a:gd name="T17" fmla="*/ 446 h 609"/>
                <a:gd name="T18" fmla="*/ 671 w 1418"/>
                <a:gd name="T19" fmla="*/ 474 h 609"/>
                <a:gd name="T20" fmla="*/ 852 w 1418"/>
                <a:gd name="T21" fmla="*/ 503 h 609"/>
                <a:gd name="T22" fmla="*/ 903 w 1418"/>
                <a:gd name="T23" fmla="*/ 570 h 609"/>
                <a:gd name="T24" fmla="*/ 959 w 1418"/>
                <a:gd name="T25" fmla="*/ 587 h 609"/>
                <a:gd name="T26" fmla="*/ 965 w 1418"/>
                <a:gd name="T27" fmla="*/ 570 h 609"/>
                <a:gd name="T28" fmla="*/ 982 w 1418"/>
                <a:gd name="T29" fmla="*/ 554 h 609"/>
                <a:gd name="T30" fmla="*/ 1055 w 1418"/>
                <a:gd name="T31" fmla="*/ 537 h 609"/>
                <a:gd name="T32" fmla="*/ 1123 w 1418"/>
                <a:gd name="T33" fmla="*/ 503 h 609"/>
                <a:gd name="T34" fmla="*/ 1179 w 1418"/>
                <a:gd name="T35" fmla="*/ 458 h 609"/>
                <a:gd name="T36" fmla="*/ 1253 w 1418"/>
                <a:gd name="T37" fmla="*/ 395 h 609"/>
                <a:gd name="T38" fmla="*/ 1287 w 1418"/>
                <a:gd name="T39" fmla="*/ 373 h 609"/>
                <a:gd name="T40" fmla="*/ 1326 w 1418"/>
                <a:gd name="T41" fmla="*/ 322 h 609"/>
                <a:gd name="T42" fmla="*/ 1349 w 1418"/>
                <a:gd name="T43" fmla="*/ 282 h 609"/>
                <a:gd name="T44" fmla="*/ 1366 w 1418"/>
                <a:gd name="T45" fmla="*/ 249 h 609"/>
                <a:gd name="T46" fmla="*/ 1394 w 1418"/>
                <a:gd name="T47" fmla="*/ 181 h 609"/>
                <a:gd name="T48" fmla="*/ 1371 w 1418"/>
                <a:gd name="T49" fmla="*/ 34 h 609"/>
                <a:gd name="T50" fmla="*/ 1281 w 1418"/>
                <a:gd name="T51" fmla="*/ 11 h 609"/>
                <a:gd name="T52" fmla="*/ 1242 w 1418"/>
                <a:gd name="T53" fmla="*/ 0 h 609"/>
                <a:gd name="T54" fmla="*/ 649 w 1418"/>
                <a:gd name="T55" fmla="*/ 17 h 609"/>
                <a:gd name="T56" fmla="*/ 400 w 1418"/>
                <a:gd name="T57" fmla="*/ 45 h 609"/>
                <a:gd name="T58" fmla="*/ 225 w 1418"/>
                <a:gd name="T59" fmla="*/ 62 h 609"/>
                <a:gd name="T60" fmla="*/ 180 w 1418"/>
                <a:gd name="T61" fmla="*/ 68 h 609"/>
                <a:gd name="T62" fmla="*/ 118 w 1418"/>
                <a:gd name="T63" fmla="*/ 79 h 609"/>
                <a:gd name="T64" fmla="*/ 16 w 1418"/>
                <a:gd name="T65" fmla="*/ 158 h 609"/>
                <a:gd name="T66" fmla="*/ 5 w 1418"/>
                <a:gd name="T67" fmla="*/ 170 h 609"/>
                <a:gd name="T68" fmla="*/ 5 w 1418"/>
                <a:gd name="T69" fmla="*/ 153 h 6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18"/>
                <a:gd name="T106" fmla="*/ 0 h 609"/>
                <a:gd name="T107" fmla="*/ 1418 w 1418"/>
                <a:gd name="T108" fmla="*/ 609 h 6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18" h="609">
                  <a:moveTo>
                    <a:pt x="5" y="153"/>
                  </a:moveTo>
                  <a:cubicBezTo>
                    <a:pt x="21" y="209"/>
                    <a:pt x="37" y="280"/>
                    <a:pt x="101" y="299"/>
                  </a:cubicBezTo>
                  <a:cubicBezTo>
                    <a:pt x="119" y="319"/>
                    <a:pt x="138" y="326"/>
                    <a:pt x="163" y="333"/>
                  </a:cubicBezTo>
                  <a:cubicBezTo>
                    <a:pt x="189" y="361"/>
                    <a:pt x="162" y="337"/>
                    <a:pt x="231" y="350"/>
                  </a:cubicBezTo>
                  <a:cubicBezTo>
                    <a:pt x="243" y="352"/>
                    <a:pt x="253" y="361"/>
                    <a:pt x="265" y="362"/>
                  </a:cubicBezTo>
                  <a:cubicBezTo>
                    <a:pt x="299" y="364"/>
                    <a:pt x="332" y="365"/>
                    <a:pt x="366" y="367"/>
                  </a:cubicBezTo>
                  <a:cubicBezTo>
                    <a:pt x="385" y="379"/>
                    <a:pt x="401" y="384"/>
                    <a:pt x="423" y="390"/>
                  </a:cubicBezTo>
                  <a:cubicBezTo>
                    <a:pt x="439" y="400"/>
                    <a:pt x="452" y="414"/>
                    <a:pt x="468" y="424"/>
                  </a:cubicBezTo>
                  <a:cubicBezTo>
                    <a:pt x="501" y="444"/>
                    <a:pt x="579" y="444"/>
                    <a:pt x="609" y="446"/>
                  </a:cubicBezTo>
                  <a:cubicBezTo>
                    <a:pt x="625" y="464"/>
                    <a:pt x="648" y="467"/>
                    <a:pt x="671" y="474"/>
                  </a:cubicBezTo>
                  <a:cubicBezTo>
                    <a:pt x="737" y="495"/>
                    <a:pt x="776" y="499"/>
                    <a:pt x="852" y="503"/>
                  </a:cubicBezTo>
                  <a:cubicBezTo>
                    <a:pt x="859" y="559"/>
                    <a:pt x="852" y="561"/>
                    <a:pt x="903" y="570"/>
                  </a:cubicBezTo>
                  <a:cubicBezTo>
                    <a:pt x="910" y="603"/>
                    <a:pt x="904" y="609"/>
                    <a:pt x="959" y="587"/>
                  </a:cubicBezTo>
                  <a:cubicBezTo>
                    <a:pt x="965" y="585"/>
                    <a:pt x="962" y="575"/>
                    <a:pt x="965" y="570"/>
                  </a:cubicBezTo>
                  <a:cubicBezTo>
                    <a:pt x="969" y="564"/>
                    <a:pt x="975" y="557"/>
                    <a:pt x="982" y="554"/>
                  </a:cubicBezTo>
                  <a:cubicBezTo>
                    <a:pt x="1005" y="545"/>
                    <a:pt x="1031" y="544"/>
                    <a:pt x="1055" y="537"/>
                  </a:cubicBezTo>
                  <a:cubicBezTo>
                    <a:pt x="1074" y="516"/>
                    <a:pt x="1102" y="522"/>
                    <a:pt x="1123" y="503"/>
                  </a:cubicBezTo>
                  <a:cubicBezTo>
                    <a:pt x="1174" y="456"/>
                    <a:pt x="1142" y="469"/>
                    <a:pt x="1179" y="458"/>
                  </a:cubicBezTo>
                  <a:cubicBezTo>
                    <a:pt x="1201" y="436"/>
                    <a:pt x="1228" y="414"/>
                    <a:pt x="1253" y="395"/>
                  </a:cubicBezTo>
                  <a:cubicBezTo>
                    <a:pt x="1264" y="387"/>
                    <a:pt x="1277" y="383"/>
                    <a:pt x="1287" y="373"/>
                  </a:cubicBezTo>
                  <a:cubicBezTo>
                    <a:pt x="1302" y="358"/>
                    <a:pt x="1326" y="322"/>
                    <a:pt x="1326" y="322"/>
                  </a:cubicBezTo>
                  <a:cubicBezTo>
                    <a:pt x="1342" y="259"/>
                    <a:pt x="1318" y="337"/>
                    <a:pt x="1349" y="282"/>
                  </a:cubicBezTo>
                  <a:cubicBezTo>
                    <a:pt x="1374" y="237"/>
                    <a:pt x="1335" y="278"/>
                    <a:pt x="1366" y="249"/>
                  </a:cubicBezTo>
                  <a:cubicBezTo>
                    <a:pt x="1373" y="224"/>
                    <a:pt x="1386" y="205"/>
                    <a:pt x="1394" y="181"/>
                  </a:cubicBezTo>
                  <a:cubicBezTo>
                    <a:pt x="1392" y="129"/>
                    <a:pt x="1418" y="66"/>
                    <a:pt x="1371" y="34"/>
                  </a:cubicBezTo>
                  <a:cubicBezTo>
                    <a:pt x="1348" y="19"/>
                    <a:pt x="1307" y="18"/>
                    <a:pt x="1281" y="11"/>
                  </a:cubicBezTo>
                  <a:cubicBezTo>
                    <a:pt x="1268" y="8"/>
                    <a:pt x="1242" y="0"/>
                    <a:pt x="1242" y="0"/>
                  </a:cubicBezTo>
                  <a:cubicBezTo>
                    <a:pt x="1044" y="6"/>
                    <a:pt x="846" y="5"/>
                    <a:pt x="649" y="17"/>
                  </a:cubicBezTo>
                  <a:cubicBezTo>
                    <a:pt x="567" y="34"/>
                    <a:pt x="483" y="39"/>
                    <a:pt x="400" y="45"/>
                  </a:cubicBezTo>
                  <a:cubicBezTo>
                    <a:pt x="344" y="65"/>
                    <a:pt x="283" y="53"/>
                    <a:pt x="225" y="62"/>
                  </a:cubicBezTo>
                  <a:cubicBezTo>
                    <a:pt x="210" y="64"/>
                    <a:pt x="195" y="66"/>
                    <a:pt x="180" y="68"/>
                  </a:cubicBezTo>
                  <a:cubicBezTo>
                    <a:pt x="159" y="71"/>
                    <a:pt x="118" y="79"/>
                    <a:pt x="118" y="79"/>
                  </a:cubicBezTo>
                  <a:cubicBezTo>
                    <a:pt x="81" y="104"/>
                    <a:pt x="53" y="134"/>
                    <a:pt x="16" y="158"/>
                  </a:cubicBezTo>
                  <a:cubicBezTo>
                    <a:pt x="11" y="161"/>
                    <a:pt x="10" y="172"/>
                    <a:pt x="5" y="170"/>
                  </a:cubicBezTo>
                  <a:cubicBezTo>
                    <a:pt x="0" y="168"/>
                    <a:pt x="5" y="159"/>
                    <a:pt x="5" y="153"/>
                  </a:cubicBezTo>
                  <a:close/>
                </a:path>
              </a:pathLst>
            </a:custGeom>
            <a:solidFill>
              <a:schemeClr val="tx1"/>
            </a:solidFill>
            <a:ln w="9525">
              <a:solidFill>
                <a:schemeClr val="tx1"/>
              </a:solidFill>
              <a:round/>
              <a:headEnd/>
              <a:tailEnd/>
            </a:ln>
          </p:spPr>
          <p:txBody>
            <a:bodyPr/>
            <a:lstStyle/>
            <a:p>
              <a:endParaRPr lang="en-US" dirty="0"/>
            </a:p>
          </p:txBody>
        </p:sp>
      </p:grpSp>
      <p:pic>
        <p:nvPicPr>
          <p:cNvPr id="11" name="Picture 29" descr="2836510144_d61a536fd1.jpg"/>
          <p:cNvPicPr>
            <a:picLocks noChangeAspect="1"/>
          </p:cNvPicPr>
          <p:nvPr/>
        </p:nvPicPr>
        <p:blipFill rotWithShape="1">
          <a:blip r:embed="rId4" cstate="print"/>
          <a:srcRect l="9435" t="273" r="15926" b="2400"/>
          <a:stretch/>
        </p:blipFill>
        <p:spPr bwMode="auto">
          <a:xfrm rot="942336">
            <a:off x="6521457" y="-279602"/>
            <a:ext cx="2686316" cy="4868361"/>
          </a:xfrm>
          <a:prstGeom prst="rect">
            <a:avLst/>
          </a:prstGeom>
          <a:ln>
            <a:noFill/>
          </a:ln>
          <a:effectLst>
            <a:softEdge rad="112500"/>
          </a:effectLst>
        </p:spPr>
      </p:pic>
      <p:sp>
        <p:nvSpPr>
          <p:cNvPr id="12"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latin typeface="Comic Sans MS"/>
                <a:cs typeface="Comic Sans MS"/>
              </a:rPr>
              <a:t>Galactic Chemical Evolution</a:t>
            </a:r>
            <a:endParaRPr lang="en-US" dirty="0">
              <a:solidFill>
                <a:schemeClr val="bg1"/>
              </a:solidFill>
              <a:latin typeface="Comic Sans MS"/>
              <a:cs typeface="Comic Sans MS"/>
            </a:endParaRPr>
          </a:p>
        </p:txBody>
      </p:sp>
      <p:pic>
        <p:nvPicPr>
          <p:cNvPr id="13" name="Picture 12" descr="heic0515a.jpg"/>
          <p:cNvPicPr>
            <a:picLocks noChangeAspect="1"/>
          </p:cNvPicPr>
          <p:nvPr/>
        </p:nvPicPr>
        <p:blipFill>
          <a:blip r:embed="rId5" cstate="print">
            <a:clrChange>
              <a:clrFrom>
                <a:srgbClr val="000000"/>
              </a:clrFrom>
              <a:clrTo>
                <a:srgbClr val="000000">
                  <a:alpha val="0"/>
                </a:srgbClr>
              </a:clrTo>
            </a:clrChange>
          </a:blip>
          <a:stretch>
            <a:fillRect/>
          </a:stretch>
        </p:blipFill>
        <p:spPr>
          <a:xfrm>
            <a:off x="5029200" y="1027912"/>
            <a:ext cx="2362200" cy="2362200"/>
          </a:xfrm>
          <a:prstGeom prst="rect">
            <a:avLst/>
          </a:prstGeom>
        </p:spPr>
      </p:pic>
      <p:sp>
        <p:nvSpPr>
          <p:cNvPr id="14" name="TextBox 13"/>
          <p:cNvSpPr txBox="1"/>
          <p:nvPr/>
        </p:nvSpPr>
        <p:spPr>
          <a:xfrm>
            <a:off x="4419600" y="5986046"/>
            <a:ext cx="367408" cy="338554"/>
          </a:xfrm>
          <a:prstGeom prst="rect">
            <a:avLst/>
          </a:prstGeom>
          <a:noFill/>
        </p:spPr>
        <p:txBody>
          <a:bodyPr wrap="none" rtlCol="0">
            <a:spAutoFit/>
          </a:bodyPr>
          <a:lstStyle/>
          <a:p>
            <a:r>
              <a:rPr lang="en-US" sz="1600" dirty="0" err="1" smtClean="0">
                <a:solidFill>
                  <a:srgbClr val="C00000"/>
                </a:solidFill>
                <a:latin typeface="Times New Roman" pitchFamily="18" charset="0"/>
                <a:cs typeface="Times New Roman" pitchFamily="18" charset="0"/>
              </a:rPr>
              <a:t>Sr</a:t>
            </a:r>
            <a:endParaRPr lang="en-US" sz="1600" dirty="0">
              <a:solidFill>
                <a:srgbClr val="C00000"/>
              </a:solidFill>
              <a:latin typeface="Times New Roman" pitchFamily="18" charset="0"/>
              <a:cs typeface="Times New Roman" pitchFamily="18" charset="0"/>
            </a:endParaRPr>
          </a:p>
        </p:txBody>
      </p:sp>
      <p:pic>
        <p:nvPicPr>
          <p:cNvPr id="15" name="Picture 8" descr="cs22892_sky"/>
          <p:cNvPicPr>
            <a:picLocks noChangeAspect="1" noChangeArrowheads="1"/>
          </p:cNvPicPr>
          <p:nvPr/>
        </p:nvPicPr>
        <p:blipFill>
          <a:blip r:embed="rId6" cstate="print">
            <a:clrChange>
              <a:clrFrom>
                <a:srgbClr val="40280D"/>
              </a:clrFrom>
              <a:clrTo>
                <a:srgbClr val="40280D">
                  <a:alpha val="0"/>
                </a:srgbClr>
              </a:clrTo>
            </a:clrChange>
          </a:blip>
          <a:srcRect l="48182" t="48641" r="48986" b="48174"/>
          <a:stretch>
            <a:fillRect/>
          </a:stretch>
        </p:blipFill>
        <p:spPr bwMode="auto">
          <a:xfrm>
            <a:off x="4111494" y="3352800"/>
            <a:ext cx="304800" cy="342900"/>
          </a:xfrm>
          <a:prstGeom prst="ellipse">
            <a:avLst/>
          </a:prstGeom>
          <a:ln>
            <a:noFill/>
          </a:ln>
          <a:effectLst>
            <a:softEdge rad="12700"/>
          </a:effectLst>
        </p:spPr>
      </p:pic>
      <p:grpSp>
        <p:nvGrpSpPr>
          <p:cNvPr id="16" name="Group 14"/>
          <p:cNvGrpSpPr>
            <a:grpSpLocks/>
          </p:cNvGrpSpPr>
          <p:nvPr/>
        </p:nvGrpSpPr>
        <p:grpSpPr bwMode="auto">
          <a:xfrm>
            <a:off x="0" y="4572000"/>
            <a:ext cx="9228138" cy="2133600"/>
            <a:chOff x="0" y="2057400"/>
            <a:chExt cx="9144000" cy="2057400"/>
          </a:xfrm>
        </p:grpSpPr>
        <p:grpSp>
          <p:nvGrpSpPr>
            <p:cNvPr id="17" name="Group 15"/>
            <p:cNvGrpSpPr>
              <a:grpSpLocks/>
            </p:cNvGrpSpPr>
            <p:nvPr/>
          </p:nvGrpSpPr>
          <p:grpSpPr bwMode="auto">
            <a:xfrm>
              <a:off x="0" y="2057400"/>
              <a:ext cx="9144000" cy="2057400"/>
              <a:chOff x="10" y="1008"/>
              <a:chExt cx="5789" cy="1344"/>
            </a:xfrm>
          </p:grpSpPr>
          <p:pic>
            <p:nvPicPr>
              <p:cNvPr id="19" name="Picture 9"/>
              <p:cNvPicPr>
                <a:picLocks noChangeAspect="1" noChangeArrowheads="1"/>
              </p:cNvPicPr>
              <p:nvPr/>
            </p:nvPicPr>
            <p:blipFill>
              <a:blip r:embed="rId7" cstate="print"/>
              <a:srcRect/>
              <a:stretch>
                <a:fillRect/>
              </a:stretch>
            </p:blipFill>
            <p:spPr bwMode="auto">
              <a:xfrm>
                <a:off x="10" y="1008"/>
                <a:ext cx="1896" cy="1341"/>
              </a:xfrm>
              <a:prstGeom prst="rect">
                <a:avLst/>
              </a:prstGeom>
              <a:noFill/>
              <a:ln w="9525">
                <a:noFill/>
                <a:miter lim="800000"/>
                <a:headEnd/>
                <a:tailEnd/>
              </a:ln>
            </p:spPr>
          </p:pic>
          <p:pic>
            <p:nvPicPr>
              <p:cNvPr id="20" name="Picture 10"/>
              <p:cNvPicPr>
                <a:picLocks noChangeAspect="1" noChangeArrowheads="1"/>
              </p:cNvPicPr>
              <p:nvPr/>
            </p:nvPicPr>
            <p:blipFill>
              <a:blip r:embed="rId8" cstate="print"/>
              <a:srcRect l="2594" r="3105"/>
              <a:stretch>
                <a:fillRect/>
              </a:stretch>
            </p:blipFill>
            <p:spPr bwMode="auto">
              <a:xfrm>
                <a:off x="1901" y="1008"/>
                <a:ext cx="1826" cy="1344"/>
              </a:xfrm>
              <a:prstGeom prst="rect">
                <a:avLst/>
              </a:prstGeom>
              <a:noFill/>
              <a:ln w="9525">
                <a:noFill/>
                <a:miter lim="800000"/>
                <a:headEnd/>
                <a:tailEnd/>
              </a:ln>
            </p:spPr>
          </p:pic>
          <p:pic>
            <p:nvPicPr>
              <p:cNvPr id="21" name="Picture 14"/>
              <p:cNvPicPr>
                <a:picLocks noChangeAspect="1" noChangeArrowheads="1"/>
              </p:cNvPicPr>
              <p:nvPr/>
            </p:nvPicPr>
            <p:blipFill>
              <a:blip r:embed="rId9" cstate="print"/>
              <a:srcRect t="230" b="3290"/>
              <a:stretch>
                <a:fillRect/>
              </a:stretch>
            </p:blipFill>
            <p:spPr bwMode="auto">
              <a:xfrm>
                <a:off x="3715" y="1008"/>
                <a:ext cx="2084" cy="1343"/>
              </a:xfrm>
              <a:prstGeom prst="rect">
                <a:avLst/>
              </a:prstGeom>
              <a:noFill/>
              <a:ln w="9525">
                <a:noFill/>
                <a:miter lim="800000"/>
                <a:headEnd/>
                <a:tailEnd/>
              </a:ln>
            </p:spPr>
          </p:pic>
        </p:grpSp>
        <p:cxnSp>
          <p:nvCxnSpPr>
            <p:cNvPr id="18" name="Straight Connector 11"/>
            <p:cNvCxnSpPr>
              <a:cxnSpLocks noChangeShapeType="1"/>
            </p:cNvCxnSpPr>
            <p:nvPr/>
          </p:nvCxnSpPr>
          <p:spPr bwMode="auto">
            <a:xfrm rot="16200000" flipH="1">
              <a:off x="8817295" y="3675701"/>
              <a:ext cx="142872" cy="19046"/>
            </a:xfrm>
            <a:prstGeom prst="line">
              <a:avLst/>
            </a:prstGeom>
            <a:noFill/>
            <a:ln w="38100" algn="ctr">
              <a:solidFill>
                <a:schemeClr val="tx1"/>
              </a:solidFill>
              <a:round/>
              <a:headEnd/>
              <a:tailEnd/>
            </a:ln>
          </p:spPr>
        </p:cxnSp>
      </p:grpSp>
      <p:pic>
        <p:nvPicPr>
          <p:cNvPr id="22" name="Picture 12" descr="star"/>
          <p:cNvPicPr>
            <a:picLocks noChangeAspect="1" noChangeArrowheads="1"/>
          </p:cNvPicPr>
          <p:nvPr/>
        </p:nvPicPr>
        <p:blipFill>
          <a:blip r:embed="rId10" cstate="print">
            <a:clrChange>
              <a:clrFrom>
                <a:srgbClr val="040C10"/>
              </a:clrFrom>
              <a:clrTo>
                <a:srgbClr val="040C10">
                  <a:alpha val="0"/>
                </a:srgbClr>
              </a:clrTo>
            </a:clrChange>
            <a:lum contrast="6000"/>
          </a:blip>
          <a:srcRect l="65592" t="861" r="15165" b="68203"/>
          <a:stretch>
            <a:fillRect/>
          </a:stretch>
        </p:blipFill>
        <p:spPr bwMode="auto">
          <a:xfrm>
            <a:off x="4195762" y="1123890"/>
            <a:ext cx="1057276" cy="995083"/>
          </a:xfrm>
          <a:prstGeom prst="ellipse">
            <a:avLst/>
          </a:prstGeom>
          <a:ln>
            <a:noFill/>
          </a:ln>
          <a:effectLst>
            <a:softEdge rad="31750"/>
          </a:effectLst>
        </p:spPr>
      </p:pic>
      <p:pic>
        <p:nvPicPr>
          <p:cNvPr id="23" name="Picture 20" descr="betelgeuse-2.jpg"/>
          <p:cNvPicPr>
            <a:picLocks noChangeAspect="1"/>
          </p:cNvPicPr>
          <p:nvPr/>
        </p:nvPicPr>
        <p:blipFill>
          <a:blip r:embed="rId11" cstate="print">
            <a:clrChange>
              <a:clrFrom>
                <a:srgbClr val="000000"/>
              </a:clrFrom>
              <a:clrTo>
                <a:srgbClr val="000000">
                  <a:alpha val="0"/>
                </a:srgbClr>
              </a:clrTo>
            </a:clrChange>
          </a:blip>
          <a:srcRect l="17409" t="26969" r="23489" b="15871"/>
          <a:stretch>
            <a:fillRect/>
          </a:stretch>
        </p:blipFill>
        <p:spPr bwMode="auto">
          <a:xfrm>
            <a:off x="4800600" y="3200400"/>
            <a:ext cx="1126958" cy="1070610"/>
          </a:xfrm>
          <a:prstGeom prst="rect">
            <a:avLst/>
          </a:prstGeom>
          <a:noFill/>
          <a:ln w="9525">
            <a:noFill/>
            <a:miter lim="800000"/>
            <a:headEnd/>
            <a:tailEnd/>
          </a:ln>
        </p:spPr>
      </p:pic>
      <p:pic>
        <p:nvPicPr>
          <p:cNvPr id="24" name="Picture 29" descr="2836510144_d61a536fd1.jpg"/>
          <p:cNvPicPr>
            <a:picLocks noChangeAspect="1"/>
          </p:cNvPicPr>
          <p:nvPr/>
        </p:nvPicPr>
        <p:blipFill rotWithShape="1">
          <a:blip r:embed="rId4" cstate="print"/>
          <a:srcRect l="29131" t="82219" r="25754" b="2400"/>
          <a:stretch/>
        </p:blipFill>
        <p:spPr bwMode="auto">
          <a:xfrm rot="20649885">
            <a:off x="2696721" y="1281774"/>
            <a:ext cx="1796940" cy="851413"/>
          </a:xfrm>
          <a:prstGeom prst="ellipse">
            <a:avLst/>
          </a:prstGeom>
          <a:ln>
            <a:noFill/>
          </a:ln>
          <a:effectLst>
            <a:softEdge rad="112500"/>
          </a:effectLst>
        </p:spPr>
      </p:pic>
      <p:pic>
        <p:nvPicPr>
          <p:cNvPr id="25" name="Picture 29" descr="2836510144_d61a536fd1.jpg"/>
          <p:cNvPicPr>
            <a:picLocks noChangeAspect="1"/>
          </p:cNvPicPr>
          <p:nvPr/>
        </p:nvPicPr>
        <p:blipFill rotWithShape="1">
          <a:blip r:embed="rId4" cstate="print"/>
          <a:srcRect l="46856" t="44624" r="22175" b="2400"/>
          <a:stretch/>
        </p:blipFill>
        <p:spPr bwMode="auto">
          <a:xfrm>
            <a:off x="8181754" y="1922106"/>
            <a:ext cx="1114646" cy="2649894"/>
          </a:xfrm>
          <a:prstGeom prst="rect">
            <a:avLst/>
          </a:prstGeom>
          <a:ln>
            <a:noFill/>
          </a:ln>
          <a:effectLst>
            <a:softEdge rad="112500"/>
          </a:effectLst>
        </p:spPr>
      </p:pic>
      <p:pic>
        <p:nvPicPr>
          <p:cNvPr id="6146" name="Picture 2" descr="http://www.afrocyberpunk.com/wp-content/uploads/2013/01/our-sun.jp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4923" t="7902" r="8728" b="6815"/>
          <a:stretch/>
        </p:blipFill>
        <p:spPr bwMode="auto">
          <a:xfrm>
            <a:off x="7575453" y="2954259"/>
            <a:ext cx="1111347" cy="88597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cxnSp>
        <p:nvCxnSpPr>
          <p:cNvPr id="26" name="Straight Arrow Connector 25"/>
          <p:cNvCxnSpPr>
            <a:endCxn id="15" idx="3"/>
          </p:cNvCxnSpPr>
          <p:nvPr/>
        </p:nvCxnSpPr>
        <p:spPr>
          <a:xfrm flipV="1">
            <a:off x="3595191" y="3645483"/>
            <a:ext cx="560940" cy="1002717"/>
          </a:xfrm>
          <a:prstGeom prst="straightConnector1">
            <a:avLst/>
          </a:prstGeom>
          <a:ln>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15" idx="5"/>
          </p:cNvCxnSpPr>
          <p:nvPr/>
        </p:nvCxnSpPr>
        <p:spPr>
          <a:xfrm flipH="1" flipV="1">
            <a:off x="4371657" y="3645483"/>
            <a:ext cx="1419543" cy="1002717"/>
          </a:xfrm>
          <a:prstGeom prst="straightConnector1">
            <a:avLst/>
          </a:prstGeom>
          <a:ln>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533400" y="3012828"/>
            <a:ext cx="381000" cy="1635372"/>
          </a:xfrm>
          <a:prstGeom prst="straightConnector1">
            <a:avLst/>
          </a:prstGeom>
          <a:ln>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45" name="Straight Arrow Connector 6144"/>
          <p:cNvCxnSpPr/>
          <p:nvPr/>
        </p:nvCxnSpPr>
        <p:spPr>
          <a:xfrm flipH="1" flipV="1">
            <a:off x="1066800" y="3033103"/>
            <a:ext cx="1752600" cy="1615097"/>
          </a:xfrm>
          <a:prstGeom prst="straightConnector1">
            <a:avLst/>
          </a:prstGeom>
          <a:ln>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48" name="Straight Arrow Connector 6147"/>
          <p:cNvCxnSpPr/>
          <p:nvPr/>
        </p:nvCxnSpPr>
        <p:spPr>
          <a:xfrm flipV="1">
            <a:off x="6553200" y="3524250"/>
            <a:ext cx="1371600" cy="1123950"/>
          </a:xfrm>
          <a:prstGeom prst="straightConnector1">
            <a:avLst/>
          </a:prstGeom>
          <a:ln>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51" name="Straight Arrow Connector 6150"/>
          <p:cNvCxnSpPr/>
          <p:nvPr/>
        </p:nvCxnSpPr>
        <p:spPr>
          <a:xfrm flipH="1" flipV="1">
            <a:off x="8305801" y="3524250"/>
            <a:ext cx="674330" cy="1123950"/>
          </a:xfrm>
          <a:prstGeom prst="straightConnector1">
            <a:avLst/>
          </a:prstGeom>
          <a:ln>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67174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sloan-zoom_Page_06"/>
          <p:cNvPicPr>
            <a:picLocks noChangeAspect="1" noChangeArrowheads="1"/>
          </p:cNvPicPr>
          <p:nvPr/>
        </p:nvPicPr>
        <p:blipFill>
          <a:blip r:embed="rId2"/>
          <a:srcRect/>
          <a:stretch>
            <a:fillRect/>
          </a:stretch>
        </p:blipFill>
        <p:spPr bwMode="auto">
          <a:xfrm>
            <a:off x="0" y="0"/>
            <a:ext cx="9228138" cy="6905625"/>
          </a:xfrm>
          <a:prstGeom prst="rect">
            <a:avLst/>
          </a:prstGeom>
          <a:noFill/>
          <a:ln w="9525">
            <a:noFill/>
            <a:miter lim="800000"/>
            <a:headEnd/>
            <a:tailEnd/>
          </a:ln>
        </p:spPr>
      </p:pic>
      <p:sp>
        <p:nvSpPr>
          <p:cNvPr id="4" name="Title 1"/>
          <p:cNvSpPr txBox="1">
            <a:spLocks/>
          </p:cNvSpPr>
          <p:nvPr/>
        </p:nvSpPr>
        <p:spPr bwMode="auto">
          <a:xfrm>
            <a:off x="457200" y="76200"/>
            <a:ext cx="8229600" cy="1143000"/>
          </a:xfrm>
          <a:prstGeom prst="rect">
            <a:avLst/>
          </a:prstGeom>
          <a:noFill/>
          <a:ln w="9525">
            <a:noFill/>
            <a:miter lim="800000"/>
            <a:headEnd/>
            <a:tailEnd/>
          </a:ln>
        </p:spPr>
        <p:txBody>
          <a:bodyPr anchor="ctr"/>
          <a:lstStyle/>
          <a:p>
            <a:pPr algn="ctr" eaLnBrk="0" hangingPunct="0">
              <a:defRPr/>
            </a:pPr>
            <a:r>
              <a:rPr lang="en-US" sz="4000" kern="0" dirty="0" smtClean="0">
                <a:solidFill>
                  <a:srgbClr val="FFFFFF"/>
                </a:solidFill>
                <a:latin typeface="Comic Sans MS" pitchFamily="66" charset="0"/>
                <a:ea typeface="ＭＳ Ｐゴシック" pitchFamily="-110" charset="-128"/>
                <a:cs typeface="ＭＳ Ｐゴシック" pitchFamily="-110" charset="-128"/>
              </a:rPr>
              <a:t>Nucleosynthesis in Stars</a:t>
            </a:r>
            <a:endParaRPr lang="en-US" sz="4000" kern="0" dirty="0">
              <a:solidFill>
                <a:srgbClr val="FFFFFF"/>
              </a:solidFill>
              <a:latin typeface="Comic Sans MS" pitchFamily="66" charset="0"/>
              <a:ea typeface="ＭＳ Ｐゴシック" pitchFamily="-110" charset="-128"/>
              <a:cs typeface="ＭＳ Ｐゴシック" pitchFamily="-110" charset="-128"/>
            </a:endParaRPr>
          </a:p>
        </p:txBody>
      </p:sp>
      <p:grpSp>
        <p:nvGrpSpPr>
          <p:cNvPr id="5" name="Group 53"/>
          <p:cNvGrpSpPr>
            <a:grpSpLocks/>
          </p:cNvGrpSpPr>
          <p:nvPr/>
        </p:nvGrpSpPr>
        <p:grpSpPr bwMode="auto">
          <a:xfrm>
            <a:off x="685800" y="2708275"/>
            <a:ext cx="4191000" cy="4149725"/>
            <a:chOff x="0" y="720"/>
            <a:chExt cx="2640" cy="2614"/>
          </a:xfrm>
        </p:grpSpPr>
        <p:sp>
          <p:nvSpPr>
            <p:cNvPr id="6" name="Text Box 21"/>
            <p:cNvSpPr txBox="1">
              <a:spLocks noChangeArrowheads="1"/>
            </p:cNvSpPr>
            <p:nvPr/>
          </p:nvSpPr>
          <p:spPr bwMode="auto">
            <a:xfrm>
              <a:off x="1042" y="3084"/>
              <a:ext cx="668" cy="250"/>
            </a:xfrm>
            <a:prstGeom prst="rect">
              <a:avLst/>
            </a:prstGeom>
            <a:noFill/>
            <a:ln w="9525">
              <a:noFill/>
              <a:miter lim="800000"/>
              <a:headEnd/>
              <a:tailEnd/>
            </a:ln>
          </p:spPr>
          <p:txBody>
            <a:bodyPr>
              <a:prstTxWarp prst="textNoShape">
                <a:avLst/>
              </a:prstTxWarp>
              <a:spAutoFit/>
            </a:bodyPr>
            <a:lstStyle/>
            <a:p>
              <a:r>
                <a:rPr lang="en-US" b="0" dirty="0">
                  <a:solidFill>
                    <a:schemeClr val="bg1"/>
                  </a:solidFill>
                </a:rPr>
                <a:t>log (</a:t>
              </a:r>
              <a:r>
                <a:rPr lang="en-US" sz="2000" b="0" dirty="0" err="1">
                  <a:solidFill>
                    <a:schemeClr val="bg1"/>
                  </a:solidFill>
                  <a:sym typeface="Symbol" pitchFamily="-111" charset="2"/>
                </a:rPr>
                <a:t></a:t>
              </a:r>
              <a:r>
                <a:rPr lang="en-US" b="0" baseline="-25000" dirty="0" err="1">
                  <a:solidFill>
                    <a:schemeClr val="bg1"/>
                  </a:solidFill>
                  <a:sym typeface="Symbol" pitchFamily="-111" charset="2"/>
                </a:rPr>
                <a:t>c</a:t>
              </a:r>
              <a:r>
                <a:rPr lang="en-US" b="0" dirty="0">
                  <a:solidFill>
                    <a:schemeClr val="bg1"/>
                  </a:solidFill>
                  <a:sym typeface="Symbol" pitchFamily="-111" charset="2"/>
                </a:rPr>
                <a:t>)</a:t>
              </a:r>
              <a:r>
                <a:rPr lang="en-US" b="0" dirty="0">
                  <a:solidFill>
                    <a:schemeClr val="bg1"/>
                  </a:solidFill>
                </a:rPr>
                <a:t> </a:t>
              </a:r>
            </a:p>
          </p:txBody>
        </p:sp>
        <p:sp>
          <p:nvSpPr>
            <p:cNvPr id="7" name="Text Box 22"/>
            <p:cNvSpPr txBox="1">
              <a:spLocks noChangeArrowheads="1"/>
            </p:cNvSpPr>
            <p:nvPr/>
          </p:nvSpPr>
          <p:spPr bwMode="auto">
            <a:xfrm>
              <a:off x="1347" y="1164"/>
              <a:ext cx="525" cy="173"/>
            </a:xfrm>
            <a:prstGeom prst="rect">
              <a:avLst/>
            </a:prstGeom>
            <a:noFill/>
            <a:ln w="9525">
              <a:noFill/>
              <a:miter lim="800000"/>
              <a:headEnd/>
              <a:tailEnd/>
            </a:ln>
          </p:spPr>
          <p:txBody>
            <a:bodyPr wrap="none">
              <a:prstTxWarp prst="textNoShape">
                <a:avLst/>
              </a:prstTxWarp>
              <a:spAutoFit/>
            </a:bodyPr>
            <a:lstStyle/>
            <a:p>
              <a:r>
                <a:rPr lang="en-US" sz="1200">
                  <a:solidFill>
                    <a:schemeClr val="bg1"/>
                  </a:solidFill>
                </a:rPr>
                <a:t>O-ignition</a:t>
              </a:r>
            </a:p>
          </p:txBody>
        </p:sp>
        <p:sp>
          <p:nvSpPr>
            <p:cNvPr id="8" name="Text Box 23"/>
            <p:cNvSpPr txBox="1">
              <a:spLocks noChangeArrowheads="1"/>
            </p:cNvSpPr>
            <p:nvPr/>
          </p:nvSpPr>
          <p:spPr bwMode="auto">
            <a:xfrm>
              <a:off x="1155" y="1356"/>
              <a:ext cx="572" cy="173"/>
            </a:xfrm>
            <a:prstGeom prst="rect">
              <a:avLst/>
            </a:prstGeom>
            <a:noFill/>
            <a:ln w="9525">
              <a:noFill/>
              <a:miter lim="800000"/>
              <a:headEnd/>
              <a:tailEnd/>
            </a:ln>
          </p:spPr>
          <p:txBody>
            <a:bodyPr wrap="none">
              <a:prstTxWarp prst="textNoShape">
                <a:avLst/>
              </a:prstTxWarp>
              <a:spAutoFit/>
            </a:bodyPr>
            <a:lstStyle/>
            <a:p>
              <a:r>
                <a:rPr lang="en-US" sz="1200">
                  <a:solidFill>
                    <a:schemeClr val="bg1"/>
                  </a:solidFill>
                </a:rPr>
                <a:t>Ne-ignition</a:t>
              </a:r>
            </a:p>
          </p:txBody>
        </p:sp>
        <p:sp>
          <p:nvSpPr>
            <p:cNvPr id="9" name="Text Box 24"/>
            <p:cNvSpPr txBox="1">
              <a:spLocks noChangeArrowheads="1"/>
            </p:cNvSpPr>
            <p:nvPr/>
          </p:nvSpPr>
          <p:spPr bwMode="auto">
            <a:xfrm>
              <a:off x="1443" y="1020"/>
              <a:ext cx="535" cy="174"/>
            </a:xfrm>
            <a:prstGeom prst="rect">
              <a:avLst/>
            </a:prstGeom>
            <a:noFill/>
            <a:ln w="9525">
              <a:noFill/>
              <a:miter lim="800000"/>
              <a:headEnd/>
              <a:tailEnd/>
            </a:ln>
          </p:spPr>
          <p:txBody>
            <a:bodyPr wrap="none">
              <a:prstTxWarp prst="textNoShape">
                <a:avLst/>
              </a:prstTxWarp>
              <a:spAutoFit/>
            </a:bodyPr>
            <a:lstStyle/>
            <a:p>
              <a:r>
                <a:rPr lang="en-US" sz="1200">
                  <a:solidFill>
                    <a:schemeClr val="bg1"/>
                  </a:solidFill>
                </a:rPr>
                <a:t>Si-ignition</a:t>
              </a:r>
            </a:p>
          </p:txBody>
        </p:sp>
        <p:sp>
          <p:nvSpPr>
            <p:cNvPr id="10" name="Freeform 25"/>
            <p:cNvSpPr>
              <a:spLocks/>
            </p:cNvSpPr>
            <p:nvPr/>
          </p:nvSpPr>
          <p:spPr bwMode="auto">
            <a:xfrm>
              <a:off x="1919" y="1405"/>
              <a:ext cx="208" cy="86"/>
            </a:xfrm>
            <a:custGeom>
              <a:avLst/>
              <a:gdLst>
                <a:gd name="T0" fmla="*/ 30 w 208"/>
                <a:gd name="T1" fmla="*/ 77 h 86"/>
                <a:gd name="T2" fmla="*/ 12 w 208"/>
                <a:gd name="T3" fmla="*/ 65 h 86"/>
                <a:gd name="T4" fmla="*/ 0 w 208"/>
                <a:gd name="T5" fmla="*/ 30 h 86"/>
                <a:gd name="T6" fmla="*/ 53 w 208"/>
                <a:gd name="T7" fmla="*/ 0 h 86"/>
                <a:gd name="T8" fmla="*/ 208 w 208"/>
                <a:gd name="T9" fmla="*/ 18 h 86"/>
                <a:gd name="T10" fmla="*/ 30 w 208"/>
                <a:gd name="T11" fmla="*/ 77 h 86"/>
                <a:gd name="T12" fmla="*/ 0 60000 65536"/>
                <a:gd name="T13" fmla="*/ 0 60000 65536"/>
                <a:gd name="T14" fmla="*/ 0 60000 65536"/>
                <a:gd name="T15" fmla="*/ 0 60000 65536"/>
                <a:gd name="T16" fmla="*/ 0 60000 65536"/>
                <a:gd name="T17" fmla="*/ 0 60000 65536"/>
                <a:gd name="T18" fmla="*/ 0 w 208"/>
                <a:gd name="T19" fmla="*/ 0 h 86"/>
                <a:gd name="T20" fmla="*/ 208 w 208"/>
                <a:gd name="T21" fmla="*/ 86 h 86"/>
              </a:gdLst>
              <a:ahLst/>
              <a:cxnLst>
                <a:cxn ang="T12">
                  <a:pos x="T0" y="T1"/>
                </a:cxn>
                <a:cxn ang="T13">
                  <a:pos x="T2" y="T3"/>
                </a:cxn>
                <a:cxn ang="T14">
                  <a:pos x="T4" y="T5"/>
                </a:cxn>
                <a:cxn ang="T15">
                  <a:pos x="T6" y="T7"/>
                </a:cxn>
                <a:cxn ang="T16">
                  <a:pos x="T8" y="T9"/>
                </a:cxn>
                <a:cxn ang="T17">
                  <a:pos x="T10" y="T11"/>
                </a:cxn>
              </a:cxnLst>
              <a:rect l="T18" t="T19" r="T20" b="T21"/>
              <a:pathLst>
                <a:path w="208" h="86">
                  <a:moveTo>
                    <a:pt x="30" y="77"/>
                  </a:moveTo>
                  <a:cubicBezTo>
                    <a:pt x="24" y="73"/>
                    <a:pt x="16" y="71"/>
                    <a:pt x="12" y="65"/>
                  </a:cubicBezTo>
                  <a:cubicBezTo>
                    <a:pt x="5" y="55"/>
                    <a:pt x="0" y="30"/>
                    <a:pt x="0" y="30"/>
                  </a:cubicBezTo>
                  <a:cubicBezTo>
                    <a:pt x="15" y="7"/>
                    <a:pt x="28" y="8"/>
                    <a:pt x="53" y="0"/>
                  </a:cubicBezTo>
                  <a:cubicBezTo>
                    <a:pt x="106" y="11"/>
                    <a:pt x="153" y="14"/>
                    <a:pt x="208" y="18"/>
                  </a:cubicBezTo>
                  <a:cubicBezTo>
                    <a:pt x="191" y="86"/>
                    <a:pt x="80" y="77"/>
                    <a:pt x="30" y="77"/>
                  </a:cubicBezTo>
                  <a:close/>
                </a:path>
              </a:pathLst>
            </a:custGeom>
            <a:solidFill>
              <a:schemeClr val="tx1"/>
            </a:solidFill>
            <a:ln w="9525">
              <a:noFill/>
              <a:round/>
              <a:headEnd/>
              <a:tailEnd/>
            </a:ln>
          </p:spPr>
          <p:txBody>
            <a:bodyPr>
              <a:prstTxWarp prst="textNoShape">
                <a:avLst/>
              </a:prstTxWarp>
            </a:bodyPr>
            <a:lstStyle/>
            <a:p>
              <a:endParaRPr lang="en-US"/>
            </a:p>
          </p:txBody>
        </p:sp>
        <p:sp>
          <p:nvSpPr>
            <p:cNvPr id="11" name="Freeform 26"/>
            <p:cNvSpPr>
              <a:spLocks/>
            </p:cNvSpPr>
            <p:nvPr/>
          </p:nvSpPr>
          <p:spPr bwMode="auto">
            <a:xfrm>
              <a:off x="2123" y="1209"/>
              <a:ext cx="194" cy="143"/>
            </a:xfrm>
            <a:custGeom>
              <a:avLst/>
              <a:gdLst>
                <a:gd name="T0" fmla="*/ 27 w 194"/>
                <a:gd name="T1" fmla="*/ 0 h 143"/>
                <a:gd name="T2" fmla="*/ 170 w 194"/>
                <a:gd name="T3" fmla="*/ 95 h 143"/>
                <a:gd name="T4" fmla="*/ 194 w 194"/>
                <a:gd name="T5" fmla="*/ 89 h 143"/>
                <a:gd name="T6" fmla="*/ 134 w 194"/>
                <a:gd name="T7" fmla="*/ 0 h 143"/>
                <a:gd name="T8" fmla="*/ 27 w 194"/>
                <a:gd name="T9" fmla="*/ 0 h 143"/>
                <a:gd name="T10" fmla="*/ 0 60000 65536"/>
                <a:gd name="T11" fmla="*/ 0 60000 65536"/>
                <a:gd name="T12" fmla="*/ 0 60000 65536"/>
                <a:gd name="T13" fmla="*/ 0 60000 65536"/>
                <a:gd name="T14" fmla="*/ 0 60000 65536"/>
                <a:gd name="T15" fmla="*/ 0 w 194"/>
                <a:gd name="T16" fmla="*/ 0 h 143"/>
                <a:gd name="T17" fmla="*/ 194 w 194"/>
                <a:gd name="T18" fmla="*/ 143 h 143"/>
              </a:gdLst>
              <a:ahLst/>
              <a:cxnLst>
                <a:cxn ang="T10">
                  <a:pos x="T0" y="T1"/>
                </a:cxn>
                <a:cxn ang="T11">
                  <a:pos x="T2" y="T3"/>
                </a:cxn>
                <a:cxn ang="T12">
                  <a:pos x="T4" y="T5"/>
                </a:cxn>
                <a:cxn ang="T13">
                  <a:pos x="T6" y="T7"/>
                </a:cxn>
                <a:cxn ang="T14">
                  <a:pos x="T8" y="T9"/>
                </a:cxn>
              </a:cxnLst>
              <a:rect l="T15" t="T16" r="T17" b="T18"/>
              <a:pathLst>
                <a:path w="194" h="143">
                  <a:moveTo>
                    <a:pt x="27" y="0"/>
                  </a:moveTo>
                  <a:cubicBezTo>
                    <a:pt x="35" y="143"/>
                    <a:pt x="0" y="108"/>
                    <a:pt x="170" y="95"/>
                  </a:cubicBezTo>
                  <a:cubicBezTo>
                    <a:pt x="178" y="94"/>
                    <a:pt x="186" y="91"/>
                    <a:pt x="194" y="89"/>
                  </a:cubicBezTo>
                  <a:cubicBezTo>
                    <a:pt x="187" y="23"/>
                    <a:pt x="192" y="19"/>
                    <a:pt x="134" y="0"/>
                  </a:cubicBezTo>
                  <a:cubicBezTo>
                    <a:pt x="30" y="6"/>
                    <a:pt x="57" y="30"/>
                    <a:pt x="27" y="0"/>
                  </a:cubicBezTo>
                  <a:close/>
                </a:path>
              </a:pathLst>
            </a:custGeom>
            <a:solidFill>
              <a:schemeClr val="tx1"/>
            </a:solidFill>
            <a:ln w="9525">
              <a:solidFill>
                <a:schemeClr val="bg1"/>
              </a:solidFill>
              <a:round/>
              <a:headEnd/>
              <a:tailEnd/>
            </a:ln>
          </p:spPr>
          <p:txBody>
            <a:bodyPr>
              <a:prstTxWarp prst="textNoShape">
                <a:avLst/>
              </a:prstTxWarp>
            </a:bodyPr>
            <a:lstStyle/>
            <a:p>
              <a:endParaRPr lang="en-US"/>
            </a:p>
          </p:txBody>
        </p:sp>
        <p:sp>
          <p:nvSpPr>
            <p:cNvPr id="12" name="Text Box 27"/>
            <p:cNvSpPr txBox="1">
              <a:spLocks noChangeArrowheads="1"/>
            </p:cNvSpPr>
            <p:nvPr/>
          </p:nvSpPr>
          <p:spPr bwMode="auto">
            <a:xfrm rot="-5400000">
              <a:off x="-209" y="1813"/>
              <a:ext cx="668" cy="250"/>
            </a:xfrm>
            <a:prstGeom prst="rect">
              <a:avLst/>
            </a:prstGeom>
            <a:noFill/>
            <a:ln w="57150">
              <a:noFill/>
              <a:miter lim="800000"/>
              <a:headEnd/>
              <a:tailEnd/>
            </a:ln>
          </p:spPr>
          <p:txBody>
            <a:bodyPr>
              <a:prstTxWarp prst="textNoShape">
                <a:avLst/>
              </a:prstTxWarp>
              <a:spAutoFit/>
            </a:bodyPr>
            <a:lstStyle/>
            <a:p>
              <a:r>
                <a:rPr lang="en-US" b="0" dirty="0">
                  <a:solidFill>
                    <a:schemeClr val="bg1"/>
                  </a:solidFill>
                </a:rPr>
                <a:t>log (</a:t>
              </a:r>
              <a:r>
                <a:rPr lang="en-US" sz="2000" b="0" dirty="0" err="1">
                  <a:solidFill>
                    <a:schemeClr val="bg1"/>
                  </a:solidFill>
                  <a:sym typeface="Symbol" pitchFamily="-111" charset="2"/>
                </a:rPr>
                <a:t>T</a:t>
              </a:r>
              <a:r>
                <a:rPr lang="en-US" b="0" baseline="-25000" dirty="0" err="1">
                  <a:solidFill>
                    <a:schemeClr val="bg1"/>
                  </a:solidFill>
                  <a:sym typeface="Symbol" pitchFamily="-111" charset="2"/>
                </a:rPr>
                <a:t>c</a:t>
              </a:r>
              <a:r>
                <a:rPr lang="en-US" b="0" dirty="0">
                  <a:solidFill>
                    <a:schemeClr val="bg1"/>
                  </a:solidFill>
                  <a:sym typeface="Symbol" pitchFamily="-111" charset="2"/>
                </a:rPr>
                <a:t>)</a:t>
              </a:r>
              <a:r>
                <a:rPr lang="en-US" b="0" dirty="0"/>
                <a:t> </a:t>
              </a:r>
            </a:p>
          </p:txBody>
        </p:sp>
        <p:sp>
          <p:nvSpPr>
            <p:cNvPr id="13" name="Rectangle 28"/>
            <p:cNvSpPr>
              <a:spLocks noChangeArrowheads="1"/>
            </p:cNvSpPr>
            <p:nvPr/>
          </p:nvSpPr>
          <p:spPr bwMode="auto">
            <a:xfrm>
              <a:off x="326" y="878"/>
              <a:ext cx="2174" cy="2130"/>
            </a:xfrm>
            <a:prstGeom prst="rect">
              <a:avLst/>
            </a:prstGeom>
            <a:noFill/>
            <a:ln w="19050">
              <a:solidFill>
                <a:srgbClr val="EAEAEA"/>
              </a:solidFill>
              <a:miter lim="800000"/>
              <a:headEnd/>
              <a:tailEnd/>
            </a:ln>
          </p:spPr>
          <p:txBody>
            <a:bodyPr wrap="none" anchor="ctr">
              <a:prstTxWarp prst="textNoShape">
                <a:avLst/>
              </a:prstTxWarp>
            </a:bodyPr>
            <a:lstStyle/>
            <a:p>
              <a:pPr eaLnBrk="0" hangingPunct="0"/>
              <a:endParaRPr lang="en-US"/>
            </a:p>
          </p:txBody>
        </p:sp>
        <p:pic>
          <p:nvPicPr>
            <p:cNvPr id="14" name="Picture 29" descr="betelgeuse"/>
            <p:cNvPicPr>
              <a:picLocks noChangeAspect="1" noChangeArrowheads="1"/>
            </p:cNvPicPr>
            <p:nvPr/>
          </p:nvPicPr>
          <p:blipFill>
            <a:blip r:embed="rId3"/>
            <a:srcRect l="7292" t="13637" r="69630" b="54546"/>
            <a:stretch>
              <a:fillRect/>
            </a:stretch>
          </p:blipFill>
          <p:spPr bwMode="auto">
            <a:xfrm>
              <a:off x="720" y="1749"/>
              <a:ext cx="768" cy="673"/>
            </a:xfrm>
            <a:prstGeom prst="rect">
              <a:avLst/>
            </a:prstGeom>
            <a:noFill/>
            <a:ln w="9525">
              <a:noFill/>
              <a:miter lim="800000"/>
              <a:headEnd/>
              <a:tailEnd/>
            </a:ln>
          </p:spPr>
        </p:pic>
        <p:pic>
          <p:nvPicPr>
            <p:cNvPr id="15" name="Picture 30" descr="star"/>
            <p:cNvPicPr>
              <a:picLocks noChangeAspect="1" noChangeArrowheads="1"/>
            </p:cNvPicPr>
            <p:nvPr/>
          </p:nvPicPr>
          <p:blipFill>
            <a:blip r:embed="rId4">
              <a:clrChange>
                <a:clrFrom>
                  <a:srgbClr val="16202A"/>
                </a:clrFrom>
                <a:clrTo>
                  <a:srgbClr val="16202A">
                    <a:alpha val="0"/>
                  </a:srgbClr>
                </a:clrTo>
              </a:clrChange>
            </a:blip>
            <a:srcRect l="14128" t="66327" r="67822" b="1021"/>
            <a:stretch>
              <a:fillRect/>
            </a:stretch>
          </p:blipFill>
          <p:spPr bwMode="auto">
            <a:xfrm>
              <a:off x="384" y="2326"/>
              <a:ext cx="528" cy="528"/>
            </a:xfrm>
            <a:prstGeom prst="rect">
              <a:avLst/>
            </a:prstGeom>
            <a:noFill/>
            <a:ln w="9525">
              <a:noFill/>
              <a:miter lim="800000"/>
              <a:headEnd/>
              <a:tailEnd/>
            </a:ln>
          </p:spPr>
        </p:pic>
        <p:sp>
          <p:nvSpPr>
            <p:cNvPr id="16" name="Text Box 34"/>
            <p:cNvSpPr txBox="1">
              <a:spLocks noChangeArrowheads="1"/>
            </p:cNvSpPr>
            <p:nvPr/>
          </p:nvSpPr>
          <p:spPr bwMode="auto">
            <a:xfrm>
              <a:off x="672" y="2736"/>
              <a:ext cx="519" cy="173"/>
            </a:xfrm>
            <a:prstGeom prst="rect">
              <a:avLst/>
            </a:prstGeom>
            <a:noFill/>
            <a:ln w="9525">
              <a:noFill/>
              <a:miter lim="800000"/>
              <a:headEnd/>
              <a:tailEnd/>
            </a:ln>
          </p:spPr>
          <p:txBody>
            <a:bodyPr>
              <a:prstTxWarp prst="textNoShape">
                <a:avLst/>
              </a:prstTxWarp>
              <a:spAutoFit/>
            </a:bodyPr>
            <a:lstStyle/>
            <a:p>
              <a:r>
                <a:rPr lang="en-US" sz="1200">
                  <a:solidFill>
                    <a:schemeClr val="bg1"/>
                  </a:solidFill>
                </a:rPr>
                <a:t>H-ignition</a:t>
              </a:r>
            </a:p>
          </p:txBody>
        </p:sp>
        <p:sp>
          <p:nvSpPr>
            <p:cNvPr id="17" name="Text Box 35"/>
            <p:cNvSpPr txBox="1">
              <a:spLocks noChangeArrowheads="1"/>
            </p:cNvSpPr>
            <p:nvPr/>
          </p:nvSpPr>
          <p:spPr bwMode="auto">
            <a:xfrm>
              <a:off x="1200" y="2112"/>
              <a:ext cx="572" cy="173"/>
            </a:xfrm>
            <a:prstGeom prst="rect">
              <a:avLst/>
            </a:prstGeom>
            <a:noFill/>
            <a:ln w="9525">
              <a:noFill/>
              <a:miter lim="800000"/>
              <a:headEnd/>
              <a:tailEnd/>
            </a:ln>
          </p:spPr>
          <p:txBody>
            <a:bodyPr wrap="none">
              <a:prstTxWarp prst="textNoShape">
                <a:avLst/>
              </a:prstTxWarp>
              <a:spAutoFit/>
            </a:bodyPr>
            <a:lstStyle/>
            <a:p>
              <a:r>
                <a:rPr lang="en-US" sz="1200">
                  <a:solidFill>
                    <a:schemeClr val="bg1"/>
                  </a:solidFill>
                </a:rPr>
                <a:t>He-ignition</a:t>
              </a:r>
            </a:p>
          </p:txBody>
        </p:sp>
        <p:sp>
          <p:nvSpPr>
            <p:cNvPr id="18" name="Text Box 36"/>
            <p:cNvSpPr txBox="1">
              <a:spLocks noChangeArrowheads="1"/>
            </p:cNvSpPr>
            <p:nvPr/>
          </p:nvSpPr>
          <p:spPr bwMode="auto">
            <a:xfrm>
              <a:off x="963" y="1548"/>
              <a:ext cx="519" cy="173"/>
            </a:xfrm>
            <a:prstGeom prst="rect">
              <a:avLst/>
            </a:prstGeom>
            <a:noFill/>
            <a:ln w="9525">
              <a:noFill/>
              <a:miter lim="800000"/>
              <a:headEnd/>
              <a:tailEnd/>
            </a:ln>
          </p:spPr>
          <p:txBody>
            <a:bodyPr wrap="none">
              <a:prstTxWarp prst="textNoShape">
                <a:avLst/>
              </a:prstTxWarp>
              <a:spAutoFit/>
            </a:bodyPr>
            <a:lstStyle/>
            <a:p>
              <a:r>
                <a:rPr lang="en-US" sz="1200">
                  <a:solidFill>
                    <a:schemeClr val="bg1"/>
                  </a:solidFill>
                </a:rPr>
                <a:t>C-ignition</a:t>
              </a:r>
            </a:p>
          </p:txBody>
        </p:sp>
        <p:sp>
          <p:nvSpPr>
            <p:cNvPr id="19" name="Text Box 37"/>
            <p:cNvSpPr txBox="1">
              <a:spLocks noChangeArrowheads="1"/>
            </p:cNvSpPr>
            <p:nvPr/>
          </p:nvSpPr>
          <p:spPr bwMode="auto">
            <a:xfrm>
              <a:off x="182" y="2928"/>
              <a:ext cx="160" cy="154"/>
            </a:xfrm>
            <a:prstGeom prst="rect">
              <a:avLst/>
            </a:prstGeom>
            <a:noFill/>
            <a:ln w="9525">
              <a:noFill/>
              <a:miter lim="800000"/>
              <a:headEnd/>
              <a:tailEnd/>
            </a:ln>
          </p:spPr>
          <p:txBody>
            <a:bodyPr wrap="none">
              <a:prstTxWarp prst="textNoShape">
                <a:avLst/>
              </a:prstTxWarp>
              <a:spAutoFit/>
            </a:bodyPr>
            <a:lstStyle/>
            <a:p>
              <a:pPr eaLnBrk="0" hangingPunct="0"/>
              <a:r>
                <a:rPr lang="en-US" sz="1000">
                  <a:solidFill>
                    <a:schemeClr val="bg1"/>
                  </a:solidFill>
                </a:rPr>
                <a:t>7</a:t>
              </a:r>
            </a:p>
          </p:txBody>
        </p:sp>
        <p:sp>
          <p:nvSpPr>
            <p:cNvPr id="20" name="Text Box 38"/>
            <p:cNvSpPr txBox="1">
              <a:spLocks noChangeArrowheads="1"/>
            </p:cNvSpPr>
            <p:nvPr/>
          </p:nvSpPr>
          <p:spPr bwMode="auto">
            <a:xfrm>
              <a:off x="182" y="2256"/>
              <a:ext cx="160" cy="154"/>
            </a:xfrm>
            <a:prstGeom prst="rect">
              <a:avLst/>
            </a:prstGeom>
            <a:noFill/>
            <a:ln w="9525">
              <a:noFill/>
              <a:miter lim="800000"/>
              <a:headEnd/>
              <a:tailEnd/>
            </a:ln>
          </p:spPr>
          <p:txBody>
            <a:bodyPr wrap="none">
              <a:prstTxWarp prst="textNoShape">
                <a:avLst/>
              </a:prstTxWarp>
              <a:spAutoFit/>
            </a:bodyPr>
            <a:lstStyle/>
            <a:p>
              <a:pPr eaLnBrk="0" hangingPunct="0"/>
              <a:r>
                <a:rPr lang="en-US" sz="1000">
                  <a:solidFill>
                    <a:schemeClr val="bg1"/>
                  </a:solidFill>
                </a:rPr>
                <a:t>8</a:t>
              </a:r>
            </a:p>
          </p:txBody>
        </p:sp>
        <p:sp>
          <p:nvSpPr>
            <p:cNvPr id="21" name="Text Box 39"/>
            <p:cNvSpPr txBox="1">
              <a:spLocks noChangeArrowheads="1"/>
            </p:cNvSpPr>
            <p:nvPr/>
          </p:nvSpPr>
          <p:spPr bwMode="auto">
            <a:xfrm>
              <a:off x="134" y="816"/>
              <a:ext cx="204" cy="154"/>
            </a:xfrm>
            <a:prstGeom prst="rect">
              <a:avLst/>
            </a:prstGeom>
            <a:noFill/>
            <a:ln w="9525">
              <a:noFill/>
              <a:miter lim="800000"/>
              <a:headEnd/>
              <a:tailEnd/>
            </a:ln>
          </p:spPr>
          <p:txBody>
            <a:bodyPr wrap="none">
              <a:prstTxWarp prst="textNoShape">
                <a:avLst/>
              </a:prstTxWarp>
              <a:spAutoFit/>
            </a:bodyPr>
            <a:lstStyle/>
            <a:p>
              <a:pPr eaLnBrk="0" hangingPunct="0"/>
              <a:r>
                <a:rPr lang="en-US" sz="1000">
                  <a:solidFill>
                    <a:schemeClr val="bg1"/>
                  </a:solidFill>
                </a:rPr>
                <a:t>10</a:t>
              </a:r>
            </a:p>
          </p:txBody>
        </p:sp>
        <p:sp>
          <p:nvSpPr>
            <p:cNvPr id="22" name="Text Box 40"/>
            <p:cNvSpPr txBox="1">
              <a:spLocks noChangeArrowheads="1"/>
            </p:cNvSpPr>
            <p:nvPr/>
          </p:nvSpPr>
          <p:spPr bwMode="auto">
            <a:xfrm>
              <a:off x="182" y="1536"/>
              <a:ext cx="160" cy="154"/>
            </a:xfrm>
            <a:prstGeom prst="rect">
              <a:avLst/>
            </a:prstGeom>
            <a:noFill/>
            <a:ln w="9525">
              <a:noFill/>
              <a:miter lim="800000"/>
              <a:headEnd/>
              <a:tailEnd/>
            </a:ln>
          </p:spPr>
          <p:txBody>
            <a:bodyPr wrap="none">
              <a:prstTxWarp prst="textNoShape">
                <a:avLst/>
              </a:prstTxWarp>
              <a:spAutoFit/>
            </a:bodyPr>
            <a:lstStyle/>
            <a:p>
              <a:pPr eaLnBrk="0" hangingPunct="0"/>
              <a:r>
                <a:rPr lang="en-US" sz="1000">
                  <a:solidFill>
                    <a:schemeClr val="bg1"/>
                  </a:solidFill>
                </a:rPr>
                <a:t>9</a:t>
              </a:r>
            </a:p>
          </p:txBody>
        </p:sp>
        <p:sp>
          <p:nvSpPr>
            <p:cNvPr id="23" name="Text Box 41"/>
            <p:cNvSpPr txBox="1">
              <a:spLocks noChangeArrowheads="1"/>
            </p:cNvSpPr>
            <p:nvPr/>
          </p:nvSpPr>
          <p:spPr bwMode="auto">
            <a:xfrm>
              <a:off x="422" y="3024"/>
              <a:ext cx="160" cy="154"/>
            </a:xfrm>
            <a:prstGeom prst="rect">
              <a:avLst/>
            </a:prstGeom>
            <a:noFill/>
            <a:ln w="9525">
              <a:noFill/>
              <a:miter lim="800000"/>
              <a:headEnd/>
              <a:tailEnd/>
            </a:ln>
          </p:spPr>
          <p:txBody>
            <a:bodyPr wrap="none">
              <a:prstTxWarp prst="textNoShape">
                <a:avLst/>
              </a:prstTxWarp>
              <a:spAutoFit/>
            </a:bodyPr>
            <a:lstStyle/>
            <a:p>
              <a:pPr eaLnBrk="0" hangingPunct="0"/>
              <a:r>
                <a:rPr lang="en-US" sz="1000">
                  <a:solidFill>
                    <a:schemeClr val="bg1"/>
                  </a:solidFill>
                </a:rPr>
                <a:t>0</a:t>
              </a:r>
            </a:p>
          </p:txBody>
        </p:sp>
        <p:sp>
          <p:nvSpPr>
            <p:cNvPr id="24" name="Text Box 42"/>
            <p:cNvSpPr txBox="1">
              <a:spLocks noChangeArrowheads="1"/>
            </p:cNvSpPr>
            <p:nvPr/>
          </p:nvSpPr>
          <p:spPr bwMode="auto">
            <a:xfrm>
              <a:off x="1238" y="3024"/>
              <a:ext cx="160" cy="154"/>
            </a:xfrm>
            <a:prstGeom prst="rect">
              <a:avLst/>
            </a:prstGeom>
            <a:noFill/>
            <a:ln w="9525">
              <a:noFill/>
              <a:miter lim="800000"/>
              <a:headEnd/>
              <a:tailEnd/>
            </a:ln>
          </p:spPr>
          <p:txBody>
            <a:bodyPr wrap="none">
              <a:prstTxWarp prst="textNoShape">
                <a:avLst/>
              </a:prstTxWarp>
              <a:spAutoFit/>
            </a:bodyPr>
            <a:lstStyle/>
            <a:p>
              <a:pPr eaLnBrk="0" hangingPunct="0"/>
              <a:r>
                <a:rPr lang="en-US" sz="1000">
                  <a:solidFill>
                    <a:schemeClr val="bg1"/>
                  </a:solidFill>
                </a:rPr>
                <a:t>4</a:t>
              </a:r>
            </a:p>
          </p:txBody>
        </p:sp>
        <p:sp>
          <p:nvSpPr>
            <p:cNvPr id="25" name="Text Box 43"/>
            <p:cNvSpPr txBox="1">
              <a:spLocks noChangeArrowheads="1"/>
            </p:cNvSpPr>
            <p:nvPr/>
          </p:nvSpPr>
          <p:spPr bwMode="auto">
            <a:xfrm>
              <a:off x="854" y="3024"/>
              <a:ext cx="160" cy="154"/>
            </a:xfrm>
            <a:prstGeom prst="rect">
              <a:avLst/>
            </a:prstGeom>
            <a:noFill/>
            <a:ln w="9525">
              <a:noFill/>
              <a:miter lim="800000"/>
              <a:headEnd/>
              <a:tailEnd/>
            </a:ln>
          </p:spPr>
          <p:txBody>
            <a:bodyPr wrap="none">
              <a:prstTxWarp prst="textNoShape">
                <a:avLst/>
              </a:prstTxWarp>
              <a:spAutoFit/>
            </a:bodyPr>
            <a:lstStyle/>
            <a:p>
              <a:pPr eaLnBrk="0" hangingPunct="0"/>
              <a:r>
                <a:rPr lang="en-US" sz="1000">
                  <a:solidFill>
                    <a:schemeClr val="bg1"/>
                  </a:solidFill>
                </a:rPr>
                <a:t>2</a:t>
              </a:r>
            </a:p>
          </p:txBody>
        </p:sp>
        <p:sp>
          <p:nvSpPr>
            <p:cNvPr id="26" name="Text Box 44"/>
            <p:cNvSpPr txBox="1">
              <a:spLocks noChangeArrowheads="1"/>
            </p:cNvSpPr>
            <p:nvPr/>
          </p:nvSpPr>
          <p:spPr bwMode="auto">
            <a:xfrm>
              <a:off x="2006" y="3024"/>
              <a:ext cx="160" cy="154"/>
            </a:xfrm>
            <a:prstGeom prst="rect">
              <a:avLst/>
            </a:prstGeom>
            <a:noFill/>
            <a:ln w="9525">
              <a:noFill/>
              <a:miter lim="800000"/>
              <a:headEnd/>
              <a:tailEnd/>
            </a:ln>
          </p:spPr>
          <p:txBody>
            <a:bodyPr wrap="none">
              <a:prstTxWarp prst="textNoShape">
                <a:avLst/>
              </a:prstTxWarp>
              <a:spAutoFit/>
            </a:bodyPr>
            <a:lstStyle/>
            <a:p>
              <a:pPr eaLnBrk="0" hangingPunct="0"/>
              <a:r>
                <a:rPr lang="en-US" sz="1000">
                  <a:solidFill>
                    <a:schemeClr val="bg1"/>
                  </a:solidFill>
                </a:rPr>
                <a:t>8</a:t>
              </a:r>
            </a:p>
          </p:txBody>
        </p:sp>
        <p:sp>
          <p:nvSpPr>
            <p:cNvPr id="27" name="Text Box 45"/>
            <p:cNvSpPr txBox="1">
              <a:spLocks noChangeArrowheads="1"/>
            </p:cNvSpPr>
            <p:nvPr/>
          </p:nvSpPr>
          <p:spPr bwMode="auto">
            <a:xfrm>
              <a:off x="2390" y="3024"/>
              <a:ext cx="204" cy="154"/>
            </a:xfrm>
            <a:prstGeom prst="rect">
              <a:avLst/>
            </a:prstGeom>
            <a:noFill/>
            <a:ln w="9525">
              <a:noFill/>
              <a:miter lim="800000"/>
              <a:headEnd/>
              <a:tailEnd/>
            </a:ln>
          </p:spPr>
          <p:txBody>
            <a:bodyPr wrap="none">
              <a:prstTxWarp prst="textNoShape">
                <a:avLst/>
              </a:prstTxWarp>
              <a:spAutoFit/>
            </a:bodyPr>
            <a:lstStyle/>
            <a:p>
              <a:pPr eaLnBrk="0" hangingPunct="0"/>
              <a:r>
                <a:rPr lang="en-US" sz="1000">
                  <a:solidFill>
                    <a:schemeClr val="bg1"/>
                  </a:solidFill>
                </a:rPr>
                <a:t>10</a:t>
              </a:r>
            </a:p>
          </p:txBody>
        </p:sp>
        <p:sp>
          <p:nvSpPr>
            <p:cNvPr id="28" name="Text Box 46"/>
            <p:cNvSpPr txBox="1">
              <a:spLocks noChangeArrowheads="1"/>
            </p:cNvSpPr>
            <p:nvPr/>
          </p:nvSpPr>
          <p:spPr bwMode="auto">
            <a:xfrm>
              <a:off x="1238" y="3024"/>
              <a:ext cx="160" cy="154"/>
            </a:xfrm>
            <a:prstGeom prst="rect">
              <a:avLst/>
            </a:prstGeom>
            <a:noFill/>
            <a:ln w="9525">
              <a:noFill/>
              <a:miter lim="800000"/>
              <a:headEnd/>
              <a:tailEnd/>
            </a:ln>
          </p:spPr>
          <p:txBody>
            <a:bodyPr wrap="none">
              <a:prstTxWarp prst="textNoShape">
                <a:avLst/>
              </a:prstTxWarp>
              <a:spAutoFit/>
            </a:bodyPr>
            <a:lstStyle/>
            <a:p>
              <a:pPr eaLnBrk="0" hangingPunct="0"/>
              <a:r>
                <a:rPr lang="en-US" sz="1000">
                  <a:solidFill>
                    <a:schemeClr val="bg1"/>
                  </a:solidFill>
                </a:rPr>
                <a:t>4</a:t>
              </a:r>
            </a:p>
          </p:txBody>
        </p:sp>
        <p:sp>
          <p:nvSpPr>
            <p:cNvPr id="29" name="Text Box 47"/>
            <p:cNvSpPr txBox="1">
              <a:spLocks noChangeArrowheads="1"/>
            </p:cNvSpPr>
            <p:nvPr/>
          </p:nvSpPr>
          <p:spPr bwMode="auto">
            <a:xfrm>
              <a:off x="1622" y="3024"/>
              <a:ext cx="160" cy="154"/>
            </a:xfrm>
            <a:prstGeom prst="rect">
              <a:avLst/>
            </a:prstGeom>
            <a:noFill/>
            <a:ln w="9525">
              <a:noFill/>
              <a:miter lim="800000"/>
              <a:headEnd/>
              <a:tailEnd/>
            </a:ln>
          </p:spPr>
          <p:txBody>
            <a:bodyPr wrap="none">
              <a:prstTxWarp prst="textNoShape">
                <a:avLst/>
              </a:prstTxWarp>
              <a:spAutoFit/>
            </a:bodyPr>
            <a:lstStyle/>
            <a:p>
              <a:pPr eaLnBrk="0" hangingPunct="0"/>
              <a:r>
                <a:rPr lang="en-US" sz="1000">
                  <a:solidFill>
                    <a:schemeClr val="bg1"/>
                  </a:solidFill>
                </a:rPr>
                <a:t>6</a:t>
              </a:r>
            </a:p>
          </p:txBody>
        </p:sp>
        <p:pic>
          <p:nvPicPr>
            <p:cNvPr id="30" name="Picture 51" descr="chandra-silicon"/>
            <p:cNvPicPr>
              <a:picLocks noChangeAspect="1" noChangeArrowheads="1"/>
            </p:cNvPicPr>
            <p:nvPr/>
          </p:nvPicPr>
          <p:blipFill>
            <a:blip r:embed="rId5"/>
            <a:srcRect l="7274" t="13167" r="15109" b="21698"/>
            <a:stretch>
              <a:fillRect/>
            </a:stretch>
          </p:blipFill>
          <p:spPr bwMode="auto">
            <a:xfrm>
              <a:off x="1920" y="720"/>
              <a:ext cx="720" cy="603"/>
            </a:xfrm>
            <a:prstGeom prst="rect">
              <a:avLst/>
            </a:prstGeom>
            <a:noFill/>
            <a:ln w="9525">
              <a:noFill/>
              <a:miter lim="800000"/>
              <a:headEnd/>
              <a:tailEnd/>
            </a:ln>
          </p:spPr>
        </p:pic>
        <p:sp>
          <p:nvSpPr>
            <p:cNvPr id="31" name="Freeform 33"/>
            <p:cNvSpPr>
              <a:spLocks/>
            </p:cNvSpPr>
            <p:nvPr/>
          </p:nvSpPr>
          <p:spPr bwMode="auto">
            <a:xfrm>
              <a:off x="337" y="1075"/>
              <a:ext cx="2034" cy="1931"/>
            </a:xfrm>
            <a:custGeom>
              <a:avLst/>
              <a:gdLst>
                <a:gd name="T0" fmla="*/ 0 w 1668"/>
                <a:gd name="T1" fmla="*/ 2314 h 1610"/>
                <a:gd name="T2" fmla="*/ 246 w 1668"/>
                <a:gd name="T3" fmla="*/ 2015 h 1610"/>
                <a:gd name="T4" fmla="*/ 361 w 1668"/>
                <a:gd name="T5" fmla="*/ 1840 h 1610"/>
                <a:gd name="T6" fmla="*/ 411 w 1668"/>
                <a:gd name="T7" fmla="*/ 1761 h 1610"/>
                <a:gd name="T8" fmla="*/ 624 w 1668"/>
                <a:gd name="T9" fmla="*/ 1559 h 1610"/>
                <a:gd name="T10" fmla="*/ 828 w 1668"/>
                <a:gd name="T11" fmla="*/ 1386 h 1610"/>
                <a:gd name="T12" fmla="*/ 917 w 1668"/>
                <a:gd name="T13" fmla="*/ 1253 h 1610"/>
                <a:gd name="T14" fmla="*/ 963 w 1668"/>
                <a:gd name="T15" fmla="*/ 1160 h 1610"/>
                <a:gd name="T16" fmla="*/ 1124 w 1668"/>
                <a:gd name="T17" fmla="*/ 960 h 1610"/>
                <a:gd name="T18" fmla="*/ 1267 w 1668"/>
                <a:gd name="T19" fmla="*/ 842 h 1610"/>
                <a:gd name="T20" fmla="*/ 1428 w 1668"/>
                <a:gd name="T21" fmla="*/ 738 h 1610"/>
                <a:gd name="T22" fmla="*/ 1443 w 1668"/>
                <a:gd name="T23" fmla="*/ 679 h 1610"/>
                <a:gd name="T24" fmla="*/ 1517 w 1668"/>
                <a:gd name="T25" fmla="*/ 656 h 1610"/>
                <a:gd name="T26" fmla="*/ 1571 w 1668"/>
                <a:gd name="T27" fmla="*/ 676 h 1610"/>
                <a:gd name="T28" fmla="*/ 1628 w 1668"/>
                <a:gd name="T29" fmla="*/ 632 h 1610"/>
                <a:gd name="T30" fmla="*/ 1685 w 1668"/>
                <a:gd name="T31" fmla="*/ 607 h 1610"/>
                <a:gd name="T32" fmla="*/ 1782 w 1668"/>
                <a:gd name="T33" fmla="*/ 592 h 1610"/>
                <a:gd name="T34" fmla="*/ 1863 w 1668"/>
                <a:gd name="T35" fmla="*/ 548 h 1610"/>
                <a:gd name="T36" fmla="*/ 1882 w 1668"/>
                <a:gd name="T37" fmla="*/ 483 h 1610"/>
                <a:gd name="T38" fmla="*/ 1863 w 1668"/>
                <a:gd name="T39" fmla="*/ 445 h 1610"/>
                <a:gd name="T40" fmla="*/ 1815 w 1668"/>
                <a:gd name="T41" fmla="*/ 455 h 1610"/>
                <a:gd name="T42" fmla="*/ 1896 w 1668"/>
                <a:gd name="T43" fmla="*/ 471 h 1610"/>
                <a:gd name="T44" fmla="*/ 1924 w 1668"/>
                <a:gd name="T45" fmla="*/ 410 h 1610"/>
                <a:gd name="T46" fmla="*/ 1896 w 1668"/>
                <a:gd name="T47" fmla="*/ 373 h 1610"/>
                <a:gd name="T48" fmla="*/ 1896 w 1668"/>
                <a:gd name="T49" fmla="*/ 327 h 1610"/>
                <a:gd name="T50" fmla="*/ 1950 w 1668"/>
                <a:gd name="T51" fmla="*/ 320 h 1610"/>
                <a:gd name="T52" fmla="*/ 1971 w 1668"/>
                <a:gd name="T53" fmla="*/ 375 h 1610"/>
                <a:gd name="T54" fmla="*/ 2017 w 1668"/>
                <a:gd name="T55" fmla="*/ 338 h 1610"/>
                <a:gd name="T56" fmla="*/ 2078 w 1668"/>
                <a:gd name="T57" fmla="*/ 320 h 1610"/>
                <a:gd name="T58" fmla="*/ 2156 w 1668"/>
                <a:gd name="T59" fmla="*/ 247 h 1610"/>
                <a:gd name="T60" fmla="*/ 2195 w 1668"/>
                <a:gd name="T61" fmla="*/ 190 h 1610"/>
                <a:gd name="T62" fmla="*/ 2146 w 1668"/>
                <a:gd name="T63" fmla="*/ 166 h 1610"/>
                <a:gd name="T64" fmla="*/ 2085 w 1668"/>
                <a:gd name="T65" fmla="*/ 193 h 1610"/>
                <a:gd name="T66" fmla="*/ 2034 w 1668"/>
                <a:gd name="T67" fmla="*/ 158 h 1610"/>
                <a:gd name="T68" fmla="*/ 2093 w 1668"/>
                <a:gd name="T69" fmla="*/ 149 h 1610"/>
                <a:gd name="T70" fmla="*/ 2149 w 1668"/>
                <a:gd name="T71" fmla="*/ 138 h 1610"/>
                <a:gd name="T72" fmla="*/ 2221 w 1668"/>
                <a:gd name="T73" fmla="*/ 100 h 1610"/>
                <a:gd name="T74" fmla="*/ 2332 w 1668"/>
                <a:gd name="T75" fmla="*/ 79 h 1610"/>
                <a:gd name="T76" fmla="*/ 2417 w 1668"/>
                <a:gd name="T77" fmla="*/ 23 h 1610"/>
                <a:gd name="T78" fmla="*/ 2480 w 1668"/>
                <a:gd name="T79" fmla="*/ 0 h 161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68"/>
                <a:gd name="T121" fmla="*/ 0 h 1610"/>
                <a:gd name="T122" fmla="*/ 1668 w 1668"/>
                <a:gd name="T123" fmla="*/ 1610 h 161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68" h="1610">
                  <a:moveTo>
                    <a:pt x="22" y="1610"/>
                  </a:moveTo>
                  <a:lnTo>
                    <a:pt x="0" y="1608"/>
                  </a:lnTo>
                  <a:cubicBezTo>
                    <a:pt x="14" y="1586"/>
                    <a:pt x="76" y="1512"/>
                    <a:pt x="104" y="1478"/>
                  </a:cubicBezTo>
                  <a:cubicBezTo>
                    <a:pt x="132" y="1444"/>
                    <a:pt x="148" y="1425"/>
                    <a:pt x="166" y="1401"/>
                  </a:cubicBezTo>
                  <a:cubicBezTo>
                    <a:pt x="184" y="1377"/>
                    <a:pt x="196" y="1354"/>
                    <a:pt x="209" y="1334"/>
                  </a:cubicBezTo>
                  <a:cubicBezTo>
                    <a:pt x="222" y="1314"/>
                    <a:pt x="237" y="1291"/>
                    <a:pt x="243" y="1279"/>
                  </a:cubicBezTo>
                  <a:cubicBezTo>
                    <a:pt x="249" y="1267"/>
                    <a:pt x="238" y="1273"/>
                    <a:pt x="243" y="1264"/>
                  </a:cubicBezTo>
                  <a:cubicBezTo>
                    <a:pt x="248" y="1255"/>
                    <a:pt x="258" y="1245"/>
                    <a:pt x="276" y="1224"/>
                  </a:cubicBezTo>
                  <a:cubicBezTo>
                    <a:pt x="294" y="1203"/>
                    <a:pt x="327" y="1163"/>
                    <a:pt x="351" y="1140"/>
                  </a:cubicBezTo>
                  <a:cubicBezTo>
                    <a:pt x="375" y="1117"/>
                    <a:pt x="397" y="1103"/>
                    <a:pt x="420" y="1084"/>
                  </a:cubicBezTo>
                  <a:cubicBezTo>
                    <a:pt x="443" y="1065"/>
                    <a:pt x="467" y="1049"/>
                    <a:pt x="490" y="1029"/>
                  </a:cubicBezTo>
                  <a:cubicBezTo>
                    <a:pt x="513" y="1009"/>
                    <a:pt x="537" y="987"/>
                    <a:pt x="557" y="964"/>
                  </a:cubicBezTo>
                  <a:cubicBezTo>
                    <a:pt x="577" y="941"/>
                    <a:pt x="600" y="903"/>
                    <a:pt x="610" y="888"/>
                  </a:cubicBezTo>
                  <a:cubicBezTo>
                    <a:pt x="620" y="873"/>
                    <a:pt x="617" y="877"/>
                    <a:pt x="617" y="871"/>
                  </a:cubicBezTo>
                  <a:cubicBezTo>
                    <a:pt x="617" y="865"/>
                    <a:pt x="607" y="860"/>
                    <a:pt x="612" y="849"/>
                  </a:cubicBezTo>
                  <a:cubicBezTo>
                    <a:pt x="617" y="838"/>
                    <a:pt x="630" y="829"/>
                    <a:pt x="648" y="806"/>
                  </a:cubicBezTo>
                  <a:cubicBezTo>
                    <a:pt x="666" y="783"/>
                    <a:pt x="702" y="735"/>
                    <a:pt x="720" y="712"/>
                  </a:cubicBezTo>
                  <a:cubicBezTo>
                    <a:pt x="738" y="689"/>
                    <a:pt x="739" y="684"/>
                    <a:pt x="756" y="667"/>
                  </a:cubicBezTo>
                  <a:cubicBezTo>
                    <a:pt x="773" y="650"/>
                    <a:pt x="808" y="621"/>
                    <a:pt x="824" y="607"/>
                  </a:cubicBezTo>
                  <a:cubicBezTo>
                    <a:pt x="840" y="593"/>
                    <a:pt x="835" y="598"/>
                    <a:pt x="852" y="585"/>
                  </a:cubicBezTo>
                  <a:cubicBezTo>
                    <a:pt x="869" y="572"/>
                    <a:pt x="909" y="544"/>
                    <a:pt x="927" y="532"/>
                  </a:cubicBezTo>
                  <a:cubicBezTo>
                    <a:pt x="945" y="520"/>
                    <a:pt x="953" y="519"/>
                    <a:pt x="960" y="513"/>
                  </a:cubicBezTo>
                  <a:cubicBezTo>
                    <a:pt x="967" y="507"/>
                    <a:pt x="966" y="501"/>
                    <a:pt x="968" y="494"/>
                  </a:cubicBezTo>
                  <a:cubicBezTo>
                    <a:pt x="970" y="487"/>
                    <a:pt x="966" y="478"/>
                    <a:pt x="970" y="472"/>
                  </a:cubicBezTo>
                  <a:cubicBezTo>
                    <a:pt x="974" y="466"/>
                    <a:pt x="981" y="459"/>
                    <a:pt x="989" y="456"/>
                  </a:cubicBezTo>
                  <a:cubicBezTo>
                    <a:pt x="997" y="453"/>
                    <a:pt x="1012" y="454"/>
                    <a:pt x="1020" y="456"/>
                  </a:cubicBezTo>
                  <a:cubicBezTo>
                    <a:pt x="1028" y="458"/>
                    <a:pt x="1034" y="468"/>
                    <a:pt x="1040" y="470"/>
                  </a:cubicBezTo>
                  <a:cubicBezTo>
                    <a:pt x="1046" y="472"/>
                    <a:pt x="1051" y="473"/>
                    <a:pt x="1056" y="470"/>
                  </a:cubicBezTo>
                  <a:cubicBezTo>
                    <a:pt x="1061" y="467"/>
                    <a:pt x="1067" y="458"/>
                    <a:pt x="1073" y="453"/>
                  </a:cubicBezTo>
                  <a:cubicBezTo>
                    <a:pt x="1079" y="448"/>
                    <a:pt x="1088" y="443"/>
                    <a:pt x="1095" y="439"/>
                  </a:cubicBezTo>
                  <a:cubicBezTo>
                    <a:pt x="1102" y="435"/>
                    <a:pt x="1108" y="432"/>
                    <a:pt x="1114" y="429"/>
                  </a:cubicBezTo>
                  <a:cubicBezTo>
                    <a:pt x="1120" y="426"/>
                    <a:pt x="1123" y="423"/>
                    <a:pt x="1133" y="422"/>
                  </a:cubicBezTo>
                  <a:cubicBezTo>
                    <a:pt x="1143" y="421"/>
                    <a:pt x="1161" y="424"/>
                    <a:pt x="1172" y="422"/>
                  </a:cubicBezTo>
                  <a:cubicBezTo>
                    <a:pt x="1183" y="420"/>
                    <a:pt x="1190" y="416"/>
                    <a:pt x="1198" y="412"/>
                  </a:cubicBezTo>
                  <a:cubicBezTo>
                    <a:pt x="1206" y="408"/>
                    <a:pt x="1213" y="403"/>
                    <a:pt x="1222" y="398"/>
                  </a:cubicBezTo>
                  <a:cubicBezTo>
                    <a:pt x="1231" y="393"/>
                    <a:pt x="1246" y="387"/>
                    <a:pt x="1253" y="381"/>
                  </a:cubicBezTo>
                  <a:cubicBezTo>
                    <a:pt x="1260" y="375"/>
                    <a:pt x="1263" y="369"/>
                    <a:pt x="1265" y="362"/>
                  </a:cubicBezTo>
                  <a:cubicBezTo>
                    <a:pt x="1267" y="355"/>
                    <a:pt x="1265" y="343"/>
                    <a:pt x="1265" y="336"/>
                  </a:cubicBezTo>
                  <a:cubicBezTo>
                    <a:pt x="1265" y="329"/>
                    <a:pt x="1267" y="323"/>
                    <a:pt x="1265" y="319"/>
                  </a:cubicBezTo>
                  <a:cubicBezTo>
                    <a:pt x="1263" y="315"/>
                    <a:pt x="1258" y="311"/>
                    <a:pt x="1253" y="309"/>
                  </a:cubicBezTo>
                  <a:cubicBezTo>
                    <a:pt x="1248" y="307"/>
                    <a:pt x="1241" y="308"/>
                    <a:pt x="1236" y="309"/>
                  </a:cubicBezTo>
                  <a:cubicBezTo>
                    <a:pt x="1231" y="310"/>
                    <a:pt x="1218" y="313"/>
                    <a:pt x="1220" y="316"/>
                  </a:cubicBezTo>
                  <a:cubicBezTo>
                    <a:pt x="1222" y="319"/>
                    <a:pt x="1237" y="326"/>
                    <a:pt x="1246" y="328"/>
                  </a:cubicBezTo>
                  <a:cubicBezTo>
                    <a:pt x="1255" y="330"/>
                    <a:pt x="1267" y="330"/>
                    <a:pt x="1275" y="328"/>
                  </a:cubicBezTo>
                  <a:cubicBezTo>
                    <a:pt x="1283" y="326"/>
                    <a:pt x="1291" y="321"/>
                    <a:pt x="1294" y="314"/>
                  </a:cubicBezTo>
                  <a:cubicBezTo>
                    <a:pt x="1297" y="307"/>
                    <a:pt x="1294" y="292"/>
                    <a:pt x="1294" y="285"/>
                  </a:cubicBezTo>
                  <a:cubicBezTo>
                    <a:pt x="1294" y="278"/>
                    <a:pt x="1297" y="275"/>
                    <a:pt x="1294" y="271"/>
                  </a:cubicBezTo>
                  <a:cubicBezTo>
                    <a:pt x="1291" y="267"/>
                    <a:pt x="1281" y="261"/>
                    <a:pt x="1275" y="259"/>
                  </a:cubicBezTo>
                  <a:cubicBezTo>
                    <a:pt x="1269" y="257"/>
                    <a:pt x="1260" y="264"/>
                    <a:pt x="1260" y="259"/>
                  </a:cubicBezTo>
                  <a:cubicBezTo>
                    <a:pt x="1260" y="254"/>
                    <a:pt x="1269" y="234"/>
                    <a:pt x="1275" y="228"/>
                  </a:cubicBezTo>
                  <a:cubicBezTo>
                    <a:pt x="1281" y="222"/>
                    <a:pt x="1290" y="224"/>
                    <a:pt x="1296" y="223"/>
                  </a:cubicBezTo>
                  <a:cubicBezTo>
                    <a:pt x="1302" y="222"/>
                    <a:pt x="1309" y="219"/>
                    <a:pt x="1311" y="223"/>
                  </a:cubicBezTo>
                  <a:cubicBezTo>
                    <a:pt x="1313" y="227"/>
                    <a:pt x="1306" y="243"/>
                    <a:pt x="1308" y="249"/>
                  </a:cubicBezTo>
                  <a:cubicBezTo>
                    <a:pt x="1310" y="255"/>
                    <a:pt x="1320" y="262"/>
                    <a:pt x="1325" y="261"/>
                  </a:cubicBezTo>
                  <a:cubicBezTo>
                    <a:pt x="1330" y="260"/>
                    <a:pt x="1335" y="248"/>
                    <a:pt x="1340" y="244"/>
                  </a:cubicBezTo>
                  <a:cubicBezTo>
                    <a:pt x="1345" y="240"/>
                    <a:pt x="1351" y="235"/>
                    <a:pt x="1356" y="235"/>
                  </a:cubicBezTo>
                  <a:cubicBezTo>
                    <a:pt x="1361" y="235"/>
                    <a:pt x="1366" y="246"/>
                    <a:pt x="1373" y="244"/>
                  </a:cubicBezTo>
                  <a:cubicBezTo>
                    <a:pt x="1380" y="242"/>
                    <a:pt x="1388" y="231"/>
                    <a:pt x="1397" y="223"/>
                  </a:cubicBezTo>
                  <a:cubicBezTo>
                    <a:pt x="1406" y="215"/>
                    <a:pt x="1417" y="204"/>
                    <a:pt x="1426" y="196"/>
                  </a:cubicBezTo>
                  <a:cubicBezTo>
                    <a:pt x="1435" y="188"/>
                    <a:pt x="1442" y="180"/>
                    <a:pt x="1450" y="172"/>
                  </a:cubicBezTo>
                  <a:cubicBezTo>
                    <a:pt x="1458" y="164"/>
                    <a:pt x="1470" y="155"/>
                    <a:pt x="1474" y="148"/>
                  </a:cubicBezTo>
                  <a:cubicBezTo>
                    <a:pt x="1478" y="141"/>
                    <a:pt x="1478" y="137"/>
                    <a:pt x="1476" y="132"/>
                  </a:cubicBezTo>
                  <a:cubicBezTo>
                    <a:pt x="1474" y="127"/>
                    <a:pt x="1465" y="118"/>
                    <a:pt x="1460" y="115"/>
                  </a:cubicBezTo>
                  <a:cubicBezTo>
                    <a:pt x="1455" y="112"/>
                    <a:pt x="1450" y="115"/>
                    <a:pt x="1443" y="115"/>
                  </a:cubicBezTo>
                  <a:cubicBezTo>
                    <a:pt x="1436" y="115"/>
                    <a:pt x="1423" y="114"/>
                    <a:pt x="1416" y="117"/>
                  </a:cubicBezTo>
                  <a:cubicBezTo>
                    <a:pt x="1409" y="120"/>
                    <a:pt x="1408" y="133"/>
                    <a:pt x="1402" y="134"/>
                  </a:cubicBezTo>
                  <a:cubicBezTo>
                    <a:pt x="1396" y="135"/>
                    <a:pt x="1384" y="126"/>
                    <a:pt x="1378" y="122"/>
                  </a:cubicBezTo>
                  <a:cubicBezTo>
                    <a:pt x="1372" y="118"/>
                    <a:pt x="1366" y="113"/>
                    <a:pt x="1368" y="110"/>
                  </a:cubicBezTo>
                  <a:cubicBezTo>
                    <a:pt x="1370" y="107"/>
                    <a:pt x="1382" y="104"/>
                    <a:pt x="1388" y="103"/>
                  </a:cubicBezTo>
                  <a:cubicBezTo>
                    <a:pt x="1394" y="102"/>
                    <a:pt x="1400" y="103"/>
                    <a:pt x="1407" y="103"/>
                  </a:cubicBezTo>
                  <a:cubicBezTo>
                    <a:pt x="1414" y="103"/>
                    <a:pt x="1422" y="104"/>
                    <a:pt x="1428" y="103"/>
                  </a:cubicBezTo>
                  <a:cubicBezTo>
                    <a:pt x="1434" y="102"/>
                    <a:pt x="1439" y="100"/>
                    <a:pt x="1445" y="96"/>
                  </a:cubicBezTo>
                  <a:cubicBezTo>
                    <a:pt x="1451" y="92"/>
                    <a:pt x="1459" y="85"/>
                    <a:pt x="1467" y="81"/>
                  </a:cubicBezTo>
                  <a:cubicBezTo>
                    <a:pt x="1475" y="77"/>
                    <a:pt x="1484" y="72"/>
                    <a:pt x="1493" y="69"/>
                  </a:cubicBezTo>
                  <a:cubicBezTo>
                    <a:pt x="1502" y="66"/>
                    <a:pt x="1508" y="66"/>
                    <a:pt x="1520" y="64"/>
                  </a:cubicBezTo>
                  <a:cubicBezTo>
                    <a:pt x="1532" y="62"/>
                    <a:pt x="1553" y="60"/>
                    <a:pt x="1568" y="55"/>
                  </a:cubicBezTo>
                  <a:cubicBezTo>
                    <a:pt x="1583" y="50"/>
                    <a:pt x="1604" y="39"/>
                    <a:pt x="1613" y="33"/>
                  </a:cubicBezTo>
                  <a:cubicBezTo>
                    <a:pt x="1622" y="27"/>
                    <a:pt x="1619" y="19"/>
                    <a:pt x="1625" y="16"/>
                  </a:cubicBezTo>
                  <a:cubicBezTo>
                    <a:pt x="1631" y="13"/>
                    <a:pt x="1642" y="17"/>
                    <a:pt x="1649" y="14"/>
                  </a:cubicBezTo>
                  <a:cubicBezTo>
                    <a:pt x="1656" y="11"/>
                    <a:pt x="1667" y="6"/>
                    <a:pt x="1668" y="0"/>
                  </a:cubicBezTo>
                </a:path>
              </a:pathLst>
            </a:custGeom>
            <a:noFill/>
            <a:ln w="28575" cmpd="sng">
              <a:solidFill>
                <a:srgbClr val="CC0000"/>
              </a:solidFill>
              <a:round/>
              <a:headEnd/>
              <a:tailEnd/>
            </a:ln>
          </p:spPr>
          <p:txBody>
            <a:bodyPr>
              <a:prstTxWarp prst="textNoShape">
                <a:avLst/>
              </a:prstTxWarp>
            </a:bodyPr>
            <a:lstStyle/>
            <a:p>
              <a:endParaRPr lang="en-US"/>
            </a:p>
          </p:txBody>
        </p:sp>
      </p:grpSp>
      <p:pic>
        <p:nvPicPr>
          <p:cNvPr id="34" name="Picture 33"/>
          <p:cNvPicPr>
            <a:picLocks noChangeAspect="1"/>
          </p:cNvPicPr>
          <p:nvPr/>
        </p:nvPicPr>
        <p:blipFill rotWithShape="1">
          <a:blip r:embed="rId6" cstate="print">
            <a:extLst>
              <a:ext uri="{28A0092B-C50C-407E-A947-70E740481C1C}">
                <a14:useLocalDpi xmlns:a14="http://schemas.microsoft.com/office/drawing/2010/main" val="0"/>
              </a:ext>
            </a:extLst>
          </a:blip>
          <a:srcRect t="24373"/>
          <a:stretch/>
        </p:blipFill>
        <p:spPr>
          <a:xfrm rot="5400000">
            <a:off x="5283516" y="3028613"/>
            <a:ext cx="3502025" cy="3362998"/>
          </a:xfrm>
          <a:prstGeom prst="rect">
            <a:avLst/>
          </a:prstGeom>
          <a:ln>
            <a:noFill/>
          </a:ln>
          <a:effectLst>
            <a:softEdge rad="112500"/>
          </a:effectLst>
        </p:spPr>
      </p:pic>
      <p:pic>
        <p:nvPicPr>
          <p:cNvPr id="35" name="Picture 34"/>
          <p:cNvPicPr>
            <a:picLocks noChangeAspect="1"/>
          </p:cNvPicPr>
          <p:nvPr/>
        </p:nvPicPr>
        <p:blipFill rotWithShape="1">
          <a:blip r:embed="rId7" cstate="print">
            <a:extLst>
              <a:ext uri="{28A0092B-C50C-407E-A947-70E740481C1C}">
                <a14:useLocalDpi xmlns:a14="http://schemas.microsoft.com/office/drawing/2010/main" val="0"/>
              </a:ext>
            </a:extLst>
          </a:blip>
          <a:srcRect l="44740" t="35710" r="36477" b="36265"/>
          <a:stretch/>
        </p:blipFill>
        <p:spPr>
          <a:xfrm>
            <a:off x="5867400" y="1102192"/>
            <a:ext cx="2209800" cy="2169646"/>
          </a:xfrm>
          <a:prstGeom prst="ellipse">
            <a:avLst/>
          </a:prstGeom>
          <a:ln>
            <a:noFill/>
          </a:ln>
          <a:effectLst>
            <a:softEdge rad="317500"/>
          </a:effectLst>
        </p:spPr>
      </p:pic>
      <p:pic>
        <p:nvPicPr>
          <p:cNvPr id="36" name="Picture 75" descr="regimes"/>
          <p:cNvPicPr>
            <a:picLocks noChangeAspect="1" noChangeArrowheads="1"/>
          </p:cNvPicPr>
          <p:nvPr/>
        </p:nvPicPr>
        <p:blipFill>
          <a:blip r:embed="rId8" cstate="print">
            <a:extLst>
              <a:ext uri="{28A0092B-C50C-407E-A947-70E740481C1C}">
                <a14:useLocalDpi xmlns:a14="http://schemas.microsoft.com/office/drawing/2010/main" val="0"/>
              </a:ext>
            </a:extLst>
          </a:blip>
          <a:srcRect l="12222" r="11111"/>
          <a:stretch>
            <a:fillRect/>
          </a:stretch>
        </p:blipFill>
        <p:spPr bwMode="auto">
          <a:xfrm>
            <a:off x="5098084" y="2959099"/>
            <a:ext cx="3512515" cy="3376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Box 18"/>
          <p:cNvSpPr txBox="1">
            <a:spLocks noChangeArrowheads="1"/>
          </p:cNvSpPr>
          <p:nvPr/>
        </p:nvSpPr>
        <p:spPr bwMode="auto">
          <a:xfrm>
            <a:off x="903009" y="1126629"/>
            <a:ext cx="5210081" cy="1692771"/>
          </a:xfrm>
          <a:prstGeom prst="rect">
            <a:avLst/>
          </a:prstGeom>
          <a:noFill/>
          <a:ln w="9525">
            <a:noFill/>
            <a:miter lim="800000"/>
            <a:headEnd/>
            <a:tailEnd/>
          </a:ln>
        </p:spPr>
        <p:txBody>
          <a:bodyPr wrap="none">
            <a:spAutoFit/>
          </a:bodyPr>
          <a:lstStyle/>
          <a:p>
            <a:pPr eaLnBrk="0" hangingPunct="0"/>
            <a:r>
              <a:rPr lang="en-US" sz="2000" dirty="0">
                <a:solidFill>
                  <a:srgbClr val="FFFFFF"/>
                </a:solidFill>
                <a:latin typeface="Comic Sans MS" pitchFamily="66" charset="0"/>
              </a:rPr>
              <a:t>Hydrogen Burning: </a:t>
            </a:r>
            <a:r>
              <a:rPr lang="en-US" sz="2000" baseline="30000" dirty="0">
                <a:solidFill>
                  <a:srgbClr val="FFFFFF"/>
                </a:solidFill>
                <a:latin typeface="Comic Sans MS" pitchFamily="66" charset="0"/>
              </a:rPr>
              <a:t>4</a:t>
            </a:r>
            <a:r>
              <a:rPr lang="en-US" sz="2000" dirty="0">
                <a:solidFill>
                  <a:srgbClr val="FFFFFF"/>
                </a:solidFill>
                <a:latin typeface="Comic Sans MS" pitchFamily="66" charset="0"/>
              </a:rPr>
              <a:t>He, </a:t>
            </a:r>
            <a:r>
              <a:rPr lang="en-US" sz="2000" baseline="30000" dirty="0">
                <a:solidFill>
                  <a:srgbClr val="FFFFFF"/>
                </a:solidFill>
                <a:latin typeface="Comic Sans MS" pitchFamily="66" charset="0"/>
              </a:rPr>
              <a:t>14</a:t>
            </a:r>
            <a:r>
              <a:rPr lang="en-US" sz="2000" dirty="0">
                <a:solidFill>
                  <a:srgbClr val="FFFFFF"/>
                </a:solidFill>
                <a:latin typeface="Comic Sans MS" pitchFamily="66" charset="0"/>
              </a:rPr>
              <a:t>N</a:t>
            </a:r>
          </a:p>
          <a:p>
            <a:pPr eaLnBrk="0" hangingPunct="0"/>
            <a:endParaRPr lang="en-US" sz="800" dirty="0">
              <a:solidFill>
                <a:srgbClr val="FFFFFF"/>
              </a:solidFill>
              <a:latin typeface="Comic Sans MS" pitchFamily="66" charset="0"/>
            </a:endParaRPr>
          </a:p>
          <a:p>
            <a:pPr eaLnBrk="0" hangingPunct="0"/>
            <a:r>
              <a:rPr lang="en-US" sz="2000" dirty="0">
                <a:solidFill>
                  <a:srgbClr val="FFFFFF"/>
                </a:solidFill>
                <a:latin typeface="Comic Sans MS" pitchFamily="66" charset="0"/>
              </a:rPr>
              <a:t>Helium Burning: </a:t>
            </a:r>
            <a:r>
              <a:rPr lang="en-US" sz="2000" baseline="30000" dirty="0">
                <a:solidFill>
                  <a:srgbClr val="FFFFFF"/>
                </a:solidFill>
                <a:latin typeface="Comic Sans MS" pitchFamily="66" charset="0"/>
              </a:rPr>
              <a:t>12</a:t>
            </a:r>
            <a:r>
              <a:rPr lang="en-US" sz="2000" dirty="0">
                <a:solidFill>
                  <a:srgbClr val="FFFFFF"/>
                </a:solidFill>
                <a:latin typeface="Comic Sans MS" pitchFamily="66" charset="0"/>
              </a:rPr>
              <a:t>C, </a:t>
            </a:r>
            <a:r>
              <a:rPr lang="en-US" sz="2000" baseline="30000" dirty="0">
                <a:solidFill>
                  <a:srgbClr val="FFFFFF"/>
                </a:solidFill>
                <a:latin typeface="Comic Sans MS" pitchFamily="66" charset="0"/>
              </a:rPr>
              <a:t>16</a:t>
            </a:r>
            <a:r>
              <a:rPr lang="en-US" sz="2000" dirty="0">
                <a:solidFill>
                  <a:srgbClr val="FFFFFF"/>
                </a:solidFill>
                <a:latin typeface="Comic Sans MS" pitchFamily="66" charset="0"/>
              </a:rPr>
              <a:t>O, </a:t>
            </a:r>
            <a:r>
              <a:rPr lang="en-US" sz="2000" baseline="30000" dirty="0">
                <a:solidFill>
                  <a:srgbClr val="FFFFFF"/>
                </a:solidFill>
                <a:latin typeface="Comic Sans MS" pitchFamily="66" charset="0"/>
              </a:rPr>
              <a:t>22</a:t>
            </a:r>
            <a:r>
              <a:rPr lang="en-US" sz="2000" dirty="0">
                <a:solidFill>
                  <a:srgbClr val="FFFFFF"/>
                </a:solidFill>
                <a:latin typeface="Comic Sans MS" pitchFamily="66" charset="0"/>
              </a:rPr>
              <a:t>Ne, </a:t>
            </a:r>
            <a:r>
              <a:rPr lang="en-US" sz="2000" dirty="0" err="1">
                <a:solidFill>
                  <a:srgbClr val="FFFFFF"/>
                </a:solidFill>
                <a:latin typeface="Comic Sans MS" pitchFamily="66" charset="0"/>
              </a:rPr>
              <a:t>n</a:t>
            </a:r>
            <a:r>
              <a:rPr lang="en-US" sz="2000" dirty="0">
                <a:solidFill>
                  <a:srgbClr val="FFFFFF"/>
                </a:solidFill>
                <a:latin typeface="Comic Sans MS" pitchFamily="66" charset="0"/>
              </a:rPr>
              <a:t>, </a:t>
            </a:r>
            <a:r>
              <a:rPr lang="en-US" sz="2000" dirty="0" err="1">
                <a:solidFill>
                  <a:srgbClr val="FFFFFF"/>
                </a:solidFill>
                <a:latin typeface="Comic Sans MS" pitchFamily="66" charset="0"/>
              </a:rPr>
              <a:t>s</a:t>
            </a:r>
            <a:r>
              <a:rPr lang="en-US" sz="2000" dirty="0">
                <a:solidFill>
                  <a:srgbClr val="FFFFFF"/>
                </a:solidFill>
                <a:latin typeface="Comic Sans MS" pitchFamily="66" charset="0"/>
              </a:rPr>
              <a:t>-nuclei</a:t>
            </a:r>
          </a:p>
          <a:p>
            <a:pPr eaLnBrk="0" hangingPunct="0"/>
            <a:endParaRPr lang="en-US" sz="800" dirty="0">
              <a:solidFill>
                <a:srgbClr val="FFFFFF"/>
              </a:solidFill>
              <a:latin typeface="Comic Sans MS" pitchFamily="66" charset="0"/>
            </a:endParaRPr>
          </a:p>
          <a:p>
            <a:pPr eaLnBrk="0" hangingPunct="0"/>
            <a:r>
              <a:rPr lang="en-US" sz="2000" dirty="0">
                <a:solidFill>
                  <a:srgbClr val="FFFFFF"/>
                </a:solidFill>
                <a:latin typeface="Comic Sans MS" pitchFamily="66" charset="0"/>
              </a:rPr>
              <a:t>Carbon Burning: </a:t>
            </a:r>
            <a:r>
              <a:rPr lang="en-US" sz="2000" baseline="30000" dirty="0">
                <a:solidFill>
                  <a:srgbClr val="FFFFFF"/>
                </a:solidFill>
                <a:latin typeface="Comic Sans MS" pitchFamily="66" charset="0"/>
              </a:rPr>
              <a:t>16</a:t>
            </a:r>
            <a:r>
              <a:rPr lang="en-US" sz="2000" dirty="0">
                <a:solidFill>
                  <a:srgbClr val="FFFFFF"/>
                </a:solidFill>
                <a:latin typeface="Comic Sans MS" pitchFamily="66" charset="0"/>
              </a:rPr>
              <a:t>O, </a:t>
            </a:r>
            <a:r>
              <a:rPr lang="en-US" sz="2000" baseline="30000" dirty="0">
                <a:solidFill>
                  <a:srgbClr val="FFFFFF"/>
                </a:solidFill>
                <a:latin typeface="Comic Sans MS" pitchFamily="66" charset="0"/>
              </a:rPr>
              <a:t>20</a:t>
            </a:r>
            <a:r>
              <a:rPr lang="en-US" sz="2000" dirty="0">
                <a:solidFill>
                  <a:srgbClr val="FFFFFF"/>
                </a:solidFill>
                <a:latin typeface="Comic Sans MS" pitchFamily="66" charset="0"/>
              </a:rPr>
              <a:t>Ne, </a:t>
            </a:r>
            <a:r>
              <a:rPr lang="en-US" sz="2000" baseline="30000" dirty="0">
                <a:solidFill>
                  <a:srgbClr val="FFFFFF"/>
                </a:solidFill>
                <a:latin typeface="Comic Sans MS" pitchFamily="66" charset="0"/>
              </a:rPr>
              <a:t>24</a:t>
            </a:r>
            <a:r>
              <a:rPr lang="en-US" sz="2000" dirty="0">
                <a:solidFill>
                  <a:srgbClr val="FFFFFF"/>
                </a:solidFill>
                <a:latin typeface="Comic Sans MS" pitchFamily="66" charset="0"/>
              </a:rPr>
              <a:t>Mg ... </a:t>
            </a:r>
            <a:r>
              <a:rPr lang="en-US" sz="2000" dirty="0" err="1">
                <a:solidFill>
                  <a:srgbClr val="FFFFFF"/>
                </a:solidFill>
                <a:latin typeface="Comic Sans MS" pitchFamily="66" charset="0"/>
              </a:rPr>
              <a:t>s</a:t>
            </a:r>
            <a:r>
              <a:rPr lang="en-US" sz="2000" dirty="0">
                <a:solidFill>
                  <a:srgbClr val="FFFFFF"/>
                </a:solidFill>
                <a:latin typeface="Comic Sans MS" pitchFamily="66" charset="0"/>
              </a:rPr>
              <a:t>-nuclei</a:t>
            </a:r>
          </a:p>
          <a:p>
            <a:pPr eaLnBrk="0" hangingPunct="0"/>
            <a:endParaRPr lang="en-US" sz="800" dirty="0">
              <a:solidFill>
                <a:srgbClr val="FFFFFF"/>
              </a:solidFill>
              <a:latin typeface="Comic Sans MS" pitchFamily="66" charset="0"/>
            </a:endParaRPr>
          </a:p>
          <a:p>
            <a:pPr eaLnBrk="0" hangingPunct="0"/>
            <a:r>
              <a:rPr lang="en-US" sz="2000" dirty="0">
                <a:solidFill>
                  <a:srgbClr val="FFFFFF"/>
                </a:solidFill>
                <a:latin typeface="Comic Sans MS" pitchFamily="66" charset="0"/>
              </a:rPr>
              <a:t>Ne-, O-, Si-Burning: </a:t>
            </a:r>
            <a:r>
              <a:rPr lang="en-US" sz="2000" baseline="30000" dirty="0" smtClean="0">
                <a:solidFill>
                  <a:srgbClr val="FFFFFF"/>
                </a:solidFill>
                <a:latin typeface="Comic Sans MS" pitchFamily="66" charset="0"/>
              </a:rPr>
              <a:t>56</a:t>
            </a:r>
            <a:r>
              <a:rPr lang="en-US" sz="2000" dirty="0" smtClean="0">
                <a:solidFill>
                  <a:srgbClr val="FFFFFF"/>
                </a:solidFill>
                <a:latin typeface="Comic Sans MS" pitchFamily="66" charset="0"/>
              </a:rPr>
              <a:t>Fe core-collapse</a:t>
            </a:r>
            <a:endParaRPr lang="en-US" sz="2000" dirty="0">
              <a:solidFill>
                <a:srgbClr val="FFFFFF"/>
              </a:solidFill>
              <a:latin typeface="Comic Sans MS" pitchFamily="66" charset="0"/>
            </a:endParaRPr>
          </a:p>
        </p:txBody>
      </p:sp>
      <p:cxnSp>
        <p:nvCxnSpPr>
          <p:cNvPr id="38" name="Straight Arrow Connector 37"/>
          <p:cNvCxnSpPr/>
          <p:nvPr/>
        </p:nvCxnSpPr>
        <p:spPr>
          <a:xfrm flipV="1">
            <a:off x="6400800" y="3105150"/>
            <a:ext cx="1295400" cy="492919"/>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6400800" y="3598069"/>
            <a:ext cx="990600" cy="1097756"/>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5562600" y="3598069"/>
            <a:ext cx="838200" cy="424656"/>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14349" name="Group 14348"/>
          <p:cNvGrpSpPr/>
          <p:nvPr/>
        </p:nvGrpSpPr>
        <p:grpSpPr>
          <a:xfrm>
            <a:off x="5125422" y="2952979"/>
            <a:ext cx="3507925" cy="3381376"/>
            <a:chOff x="2725962" y="4639989"/>
            <a:chExt cx="3507925" cy="3381376"/>
          </a:xfrm>
        </p:grpSpPr>
        <p:pic>
          <p:nvPicPr>
            <p:cNvPr id="32" name="Picture 48" descr="xray.jpg"/>
            <p:cNvPicPr>
              <a:picLocks noChangeAspect="1"/>
            </p:cNvPicPr>
            <p:nvPr/>
          </p:nvPicPr>
          <p:blipFill>
            <a:blip r:embed="rId9"/>
            <a:srcRect l="28326" t="14285" r="24461" b="14285"/>
            <a:stretch>
              <a:fillRect/>
            </a:stretch>
          </p:blipFill>
          <p:spPr bwMode="auto">
            <a:xfrm>
              <a:off x="3843338" y="4695825"/>
              <a:ext cx="533400" cy="533400"/>
            </a:xfrm>
            <a:prstGeom prst="rect">
              <a:avLst/>
            </a:prstGeom>
            <a:noFill/>
            <a:ln w="9525">
              <a:noFill/>
              <a:miter lim="800000"/>
              <a:headEnd/>
              <a:tailEnd/>
            </a:ln>
          </p:spPr>
        </p:pic>
        <p:grpSp>
          <p:nvGrpSpPr>
            <p:cNvPr id="14336" name="Group 14335"/>
            <p:cNvGrpSpPr/>
            <p:nvPr/>
          </p:nvGrpSpPr>
          <p:grpSpPr>
            <a:xfrm>
              <a:off x="2725962" y="4639989"/>
              <a:ext cx="3507925" cy="3381376"/>
              <a:chOff x="3381248" y="5192713"/>
              <a:chExt cx="3507925" cy="3381376"/>
            </a:xfrm>
          </p:grpSpPr>
          <p:pic>
            <p:nvPicPr>
              <p:cNvPr id="14338" name="Picture 2" descr="http://www.chem.latech.edu/%7Eupali/chem481/CosmicAbundance2.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381248" y="5192713"/>
                <a:ext cx="3507925" cy="33813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029200" y="6194851"/>
                <a:ext cx="1503016" cy="830997"/>
              </a:xfrm>
              <a:prstGeom prst="rect">
                <a:avLst/>
              </a:prstGeom>
              <a:noFill/>
            </p:spPr>
            <p:txBody>
              <a:bodyPr wrap="square" rtlCol="0">
                <a:spAutoFit/>
              </a:bodyPr>
              <a:lstStyle/>
              <a:p>
                <a:r>
                  <a:rPr lang="en-US" sz="1200" dirty="0" smtClean="0"/>
                  <a:t>Galactic abundances distribution of elements with high</a:t>
                </a:r>
                <a:r>
                  <a:rPr lang="en-US" sz="1200" baseline="30000" dirty="0" smtClean="0"/>
                  <a:t> </a:t>
                </a:r>
                <a:r>
                  <a:rPr lang="en-US" sz="1200" dirty="0" smtClean="0"/>
                  <a:t>C, O composition !</a:t>
                </a:r>
                <a:endParaRPr lang="en-US" sz="1200" dirty="0"/>
              </a:p>
            </p:txBody>
          </p:sp>
        </p:grpSp>
        <p:cxnSp>
          <p:nvCxnSpPr>
            <p:cNvPr id="14341" name="Straight Arrow Connector 14340"/>
            <p:cNvCxnSpPr/>
            <p:nvPr/>
          </p:nvCxnSpPr>
          <p:spPr>
            <a:xfrm flipH="1">
              <a:off x="3623211" y="5220393"/>
              <a:ext cx="109204" cy="305698"/>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347" name="Rectangle 14346"/>
            <p:cNvSpPr/>
            <p:nvPr/>
          </p:nvSpPr>
          <p:spPr>
            <a:xfrm>
              <a:off x="3657601" y="5055394"/>
              <a:ext cx="168275" cy="912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9" name="Rectangle 14338"/>
            <p:cNvSpPr/>
            <p:nvPr/>
          </p:nvSpPr>
          <p:spPr>
            <a:xfrm>
              <a:off x="3609522" y="4953000"/>
              <a:ext cx="276678" cy="323165"/>
            </a:xfrm>
            <a:prstGeom prst="rect">
              <a:avLst/>
            </a:prstGeom>
            <a:noFill/>
            <a:ln>
              <a:noFill/>
            </a:ln>
          </p:spPr>
          <p:txBody>
            <a:bodyPr wrap="square" lIns="91440" tIns="45720" rIns="91440" bIns="45720">
              <a:spAutoFit/>
            </a:bodyPr>
            <a:lstStyle/>
            <a:p>
              <a:pPr algn="ctr"/>
              <a:r>
                <a:rPr lang="en-US" sz="1500" b="0" i="1"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C</a:t>
              </a:r>
              <a:endParaRPr lang="en-US" sz="1500" b="0" i="1"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grpSp>
      <p:pic>
        <p:nvPicPr>
          <p:cNvPr id="6146" name="Picture 2" descr="http://d1jqu7g1y74ds1.cloudfront.net/wp-content/uploads/2009/03/whitedwarf2.jpg"/>
          <p:cNvPicPr>
            <a:picLocks noChangeAspect="1" noChangeArrowheads="1"/>
          </p:cNvPicPr>
          <p:nvPr/>
        </p:nvPicPr>
        <p:blipFill rotWithShape="1">
          <a:blip r:embed="rId11">
            <a:extLst>
              <a:ext uri="{28A0092B-C50C-407E-A947-70E740481C1C}">
                <a14:useLocalDpi xmlns:a14="http://schemas.microsoft.com/office/drawing/2010/main" val="0"/>
              </a:ext>
            </a:extLst>
          </a:blip>
          <a:srcRect l="26277" t="22317" r="25434" b="14009"/>
          <a:stretch/>
        </p:blipFill>
        <p:spPr bwMode="auto">
          <a:xfrm>
            <a:off x="3709588" y="4952682"/>
            <a:ext cx="786212" cy="76231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8" name="Picture 2" descr="9815aw"/>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2593" t="11195" r="18597" b="22314"/>
          <a:stretch/>
        </p:blipFill>
        <p:spPr bwMode="auto">
          <a:xfrm rot="5400000">
            <a:off x="3428742" y="3904653"/>
            <a:ext cx="1009311" cy="112480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3" name="Freeform 49"/>
          <p:cNvSpPr>
            <a:spLocks/>
          </p:cNvSpPr>
          <p:nvPr/>
        </p:nvSpPr>
        <p:spPr bwMode="auto">
          <a:xfrm>
            <a:off x="3124200" y="4156075"/>
            <a:ext cx="978494" cy="1036637"/>
          </a:xfrm>
          <a:custGeom>
            <a:avLst/>
            <a:gdLst>
              <a:gd name="T0" fmla="*/ 0 w 1016950"/>
              <a:gd name="T1" fmla="*/ 48478 h 612449"/>
              <a:gd name="T2" fmla="*/ 419268 w 1016950"/>
              <a:gd name="T3" fmla="*/ 14259 h 612449"/>
              <a:gd name="T4" fmla="*/ 675964 w 1016950"/>
              <a:gd name="T5" fmla="*/ 134026 h 612449"/>
              <a:gd name="T6" fmla="*/ 924103 w 1016950"/>
              <a:gd name="T7" fmla="*/ 313680 h 612449"/>
              <a:gd name="T8" fmla="*/ 1018224 w 1016950"/>
              <a:gd name="T9" fmla="*/ 613101 h 612449"/>
              <a:gd name="T10" fmla="*/ 0 60000 65536"/>
              <a:gd name="T11" fmla="*/ 0 60000 65536"/>
              <a:gd name="T12" fmla="*/ 0 60000 65536"/>
              <a:gd name="T13" fmla="*/ 0 60000 65536"/>
              <a:gd name="T14" fmla="*/ 0 60000 65536"/>
              <a:gd name="T15" fmla="*/ 0 w 1016950"/>
              <a:gd name="T16" fmla="*/ 0 h 612449"/>
              <a:gd name="T17" fmla="*/ 1016950 w 1016950"/>
              <a:gd name="T18" fmla="*/ 612449 h 612449"/>
            </a:gdLst>
            <a:ahLst/>
            <a:cxnLst>
              <a:cxn ang="T10">
                <a:pos x="T0" y="T1"/>
              </a:cxn>
              <a:cxn ang="T11">
                <a:pos x="T2" y="T3"/>
              </a:cxn>
              <a:cxn ang="T12">
                <a:pos x="T4" y="T5"/>
              </a:cxn>
              <a:cxn ang="T13">
                <a:pos x="T6" y="T7"/>
              </a:cxn>
              <a:cxn ang="T14">
                <a:pos x="T8" y="T9"/>
              </a:cxn>
            </a:cxnLst>
            <a:rect l="T15" t="T16" r="T17" b="T18"/>
            <a:pathLst>
              <a:path w="1016950" h="612449">
                <a:moveTo>
                  <a:pt x="0" y="48426"/>
                </a:moveTo>
                <a:cubicBezTo>
                  <a:pt x="153112" y="24213"/>
                  <a:pt x="306224" y="0"/>
                  <a:pt x="418744" y="14243"/>
                </a:cubicBezTo>
                <a:cubicBezTo>
                  <a:pt x="531264" y="28486"/>
                  <a:pt x="591084" y="84034"/>
                  <a:pt x="675118" y="133884"/>
                </a:cubicBezTo>
                <a:cubicBezTo>
                  <a:pt x="759152" y="183734"/>
                  <a:pt x="865974" y="233585"/>
                  <a:pt x="922946" y="313346"/>
                </a:cubicBezTo>
                <a:cubicBezTo>
                  <a:pt x="979918" y="393107"/>
                  <a:pt x="957130" y="545507"/>
                  <a:pt x="1016950" y="612449"/>
                </a:cubicBezTo>
              </a:path>
            </a:pathLst>
          </a:custGeom>
          <a:noFill/>
          <a:ln w="19050" cap="flat" cmpd="sng">
            <a:solidFill>
              <a:srgbClr val="FFC000"/>
            </a:solidFill>
            <a:prstDash val="sysDash"/>
            <a:round/>
            <a:headEnd type="none" w="med" len="med"/>
            <a:tailEnd type="arrow" w="med" len="med"/>
          </a:ln>
        </p:spPr>
        <p:txBody>
          <a:bodyPr>
            <a:prstTxWarp prst="textNoShape">
              <a:avLst/>
            </a:prstTxWarp>
          </a:bodyPr>
          <a:lstStyle/>
          <a:p>
            <a:endParaRPr lang="en-US"/>
          </a:p>
        </p:txBody>
      </p:sp>
    </p:spTree>
    <p:extLst>
      <p:ext uri="{BB962C8B-B14F-4D97-AF65-F5344CB8AC3E}">
        <p14:creationId xmlns:p14="http://schemas.microsoft.com/office/powerpoint/2010/main" val="274074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349"/>
                                        </p:tgtEl>
                                        <p:attrNameLst>
                                          <p:attrName>style.visibility</p:attrName>
                                        </p:attrNameLst>
                                      </p:cBhvr>
                                      <p:to>
                                        <p:strVal val="visible"/>
                                      </p:to>
                                    </p:set>
                                    <p:animEffect transition="in" filter="circle(in)">
                                      <p:cBhvr>
                                        <p:cTn id="7" dur="2000"/>
                                        <p:tgtEl>
                                          <p:spTgt spid="14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2600" y="231004"/>
            <a:ext cx="6106159" cy="769441"/>
          </a:xfrm>
          <a:prstGeom prst="rect">
            <a:avLst/>
          </a:prstGeom>
          <a:noFill/>
        </p:spPr>
        <p:txBody>
          <a:bodyPr wrap="none" rtlCol="0">
            <a:spAutoFit/>
          </a:bodyPr>
          <a:lstStyle/>
          <a:p>
            <a:r>
              <a:rPr lang="en-US" sz="4400" dirty="0" smtClean="0">
                <a:ln w="3175">
                  <a:solidFill>
                    <a:srgbClr val="FF0000"/>
                  </a:solidFill>
                </a:ln>
                <a:solidFill>
                  <a:srgbClr val="FF0000"/>
                </a:solidFill>
                <a:effectLst>
                  <a:outerShdw blurRad="38100" dist="38100" dir="2700000" algn="tl">
                    <a:srgbClr val="000000">
                      <a:alpha val="43137"/>
                    </a:srgbClr>
                  </a:outerShdw>
                </a:effectLst>
                <a:latin typeface="Comic Sans MS" pitchFamily="66" charset="0"/>
              </a:rPr>
              <a:t>Stellar Reaction Rates</a:t>
            </a:r>
            <a:endParaRPr lang="en-US" sz="4400" dirty="0">
              <a:ln w="3175">
                <a:solidFill>
                  <a:srgbClr val="FF0000"/>
                </a:solidFill>
              </a:ln>
              <a:solidFill>
                <a:srgbClr val="FF0000"/>
              </a:solidFill>
              <a:effectLst>
                <a:outerShdw blurRad="38100" dist="38100" dir="2700000" algn="tl">
                  <a:srgbClr val="000000">
                    <a:alpha val="43137"/>
                  </a:srgbClr>
                </a:outerShdw>
              </a:effectLst>
              <a:latin typeface="Comic Sans MS" pitchFamily="66" charset="0"/>
            </a:endParaRPr>
          </a:p>
        </p:txBody>
      </p:sp>
      <p:grpSp>
        <p:nvGrpSpPr>
          <p:cNvPr id="4" name="Group 3"/>
          <p:cNvGrpSpPr/>
          <p:nvPr/>
        </p:nvGrpSpPr>
        <p:grpSpPr>
          <a:xfrm>
            <a:off x="4038599" y="1066800"/>
            <a:ext cx="5105401" cy="4267200"/>
            <a:chOff x="3569735" y="990600"/>
            <a:chExt cx="5488832" cy="4648200"/>
          </a:xfrm>
        </p:grpSpPr>
        <p:pic>
          <p:nvPicPr>
            <p:cNvPr id="5" name="Picture 13" descr="pg156"/>
            <p:cNvPicPr>
              <a:picLocks noChangeAspect="1" noChangeArrowheads="1"/>
            </p:cNvPicPr>
            <p:nvPr/>
          </p:nvPicPr>
          <p:blipFill>
            <a:blip r:embed="rId3" cstate="print"/>
            <a:srcRect/>
            <a:stretch>
              <a:fillRect/>
            </a:stretch>
          </p:blipFill>
          <p:spPr bwMode="auto">
            <a:xfrm>
              <a:off x="3569735" y="990600"/>
              <a:ext cx="5488832" cy="4648200"/>
            </a:xfrm>
            <a:prstGeom prst="rect">
              <a:avLst/>
            </a:prstGeom>
            <a:noFill/>
            <a:ln w="9525">
              <a:noFill/>
              <a:miter lim="800000"/>
              <a:headEnd/>
              <a:tailEnd/>
            </a:ln>
          </p:spPr>
        </p:pic>
        <p:cxnSp>
          <p:nvCxnSpPr>
            <p:cNvPr id="6" name="Straight Connector 17"/>
            <p:cNvCxnSpPr>
              <a:cxnSpLocks noChangeShapeType="1"/>
            </p:cNvCxnSpPr>
            <p:nvPr/>
          </p:nvCxnSpPr>
          <p:spPr bwMode="auto">
            <a:xfrm>
              <a:off x="4105567" y="2895600"/>
              <a:ext cx="1600200" cy="1588"/>
            </a:xfrm>
            <a:prstGeom prst="line">
              <a:avLst/>
            </a:prstGeom>
            <a:noFill/>
            <a:ln w="9525">
              <a:solidFill>
                <a:srgbClr val="FF3300"/>
              </a:solidFill>
              <a:round/>
              <a:headEnd/>
              <a:tailEnd/>
            </a:ln>
          </p:spPr>
        </p:cxnSp>
        <p:sp>
          <p:nvSpPr>
            <p:cNvPr id="7" name="Up Arrow 6"/>
            <p:cNvSpPr/>
            <p:nvPr/>
          </p:nvSpPr>
          <p:spPr>
            <a:xfrm flipH="1" flipV="1">
              <a:off x="4481763" y="3810000"/>
              <a:ext cx="304800" cy="502929"/>
            </a:xfrm>
            <a:prstGeom prst="upArrow">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solidFill>
                <a:srgbClr val="FFC000"/>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pic>
          <p:nvPicPr>
            <p:cNvPr id="8" name="Picture 15"/>
            <p:cNvPicPr>
              <a:picLocks noChangeAspect="1" noChangeArrowheads="1"/>
            </p:cNvPicPr>
            <p:nvPr/>
          </p:nvPicPr>
          <p:blipFill>
            <a:blip r:embed="rId4" cstate="print"/>
            <a:srcRect/>
            <a:stretch>
              <a:fillRect/>
            </a:stretch>
          </p:blipFill>
          <p:spPr bwMode="auto">
            <a:xfrm>
              <a:off x="5324766" y="1809140"/>
              <a:ext cx="3029537" cy="781660"/>
            </a:xfrm>
            <a:prstGeom prst="rect">
              <a:avLst/>
            </a:prstGeom>
            <a:noFill/>
            <a:ln w="9525">
              <a:noFill/>
              <a:miter lim="800000"/>
              <a:headEnd/>
              <a:tailEnd/>
            </a:ln>
            <a:effectLst/>
          </p:spPr>
        </p:pic>
        <p:sp>
          <p:nvSpPr>
            <p:cNvPr id="9" name="TextBox 18"/>
            <p:cNvSpPr txBox="1">
              <a:spLocks noChangeArrowheads="1"/>
            </p:cNvSpPr>
            <p:nvPr/>
          </p:nvSpPr>
          <p:spPr bwMode="auto">
            <a:xfrm>
              <a:off x="5745371" y="2710656"/>
              <a:ext cx="1390650" cy="369888"/>
            </a:xfrm>
            <a:prstGeom prst="rect">
              <a:avLst/>
            </a:prstGeom>
            <a:noFill/>
            <a:ln w="9525">
              <a:noFill/>
              <a:miter lim="800000"/>
              <a:headEnd/>
              <a:tailEnd/>
            </a:ln>
          </p:spPr>
          <p:txBody>
            <a:bodyPr wrap="none">
              <a:spAutoFit/>
            </a:bodyPr>
            <a:lstStyle/>
            <a:p>
              <a:pPr eaLnBrk="0" hangingPunct="0"/>
              <a:r>
                <a:rPr lang="en-US" dirty="0">
                  <a:solidFill>
                    <a:srgbClr val="FF0000"/>
                  </a:solidFill>
                </a:rPr>
                <a:t>background</a:t>
              </a:r>
            </a:p>
          </p:txBody>
        </p:sp>
        <p:sp>
          <p:nvSpPr>
            <p:cNvPr id="10" name="Freeform 9"/>
            <p:cNvSpPr/>
            <p:nvPr/>
          </p:nvSpPr>
          <p:spPr>
            <a:xfrm>
              <a:off x="4481763" y="1809138"/>
              <a:ext cx="242637" cy="1854477"/>
            </a:xfrm>
            <a:custGeom>
              <a:avLst/>
              <a:gdLst>
                <a:gd name="connsiteX0" fmla="*/ 0 w 264695"/>
                <a:gd name="connsiteY0" fmla="*/ 2028216 h 2034232"/>
                <a:gd name="connsiteX1" fmla="*/ 66174 w 264695"/>
                <a:gd name="connsiteY1" fmla="*/ 139258 h 2034232"/>
                <a:gd name="connsiteX2" fmla="*/ 96253 w 264695"/>
                <a:gd name="connsiteY2" fmla="*/ 181369 h 2034232"/>
                <a:gd name="connsiteX3" fmla="*/ 120316 w 264695"/>
                <a:gd name="connsiteY3" fmla="*/ 500205 h 2034232"/>
                <a:gd name="connsiteX4" fmla="*/ 144379 w 264695"/>
                <a:gd name="connsiteY4" fmla="*/ 1017563 h 2034232"/>
                <a:gd name="connsiteX5" fmla="*/ 180474 w 264695"/>
                <a:gd name="connsiteY5" fmla="*/ 1534921 h 2034232"/>
                <a:gd name="connsiteX6" fmla="*/ 228600 w 264695"/>
                <a:gd name="connsiteY6" fmla="*/ 1877821 h 2034232"/>
                <a:gd name="connsiteX7" fmla="*/ 264695 w 264695"/>
                <a:gd name="connsiteY7" fmla="*/ 2034232 h 203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695" h="2034232">
                  <a:moveTo>
                    <a:pt x="0" y="2028216"/>
                  </a:moveTo>
                  <a:cubicBezTo>
                    <a:pt x="25066" y="1237641"/>
                    <a:pt x="50132" y="447066"/>
                    <a:pt x="66174" y="139258"/>
                  </a:cubicBezTo>
                  <a:cubicBezTo>
                    <a:pt x="82216" y="-168550"/>
                    <a:pt x="87229" y="121211"/>
                    <a:pt x="96253" y="181369"/>
                  </a:cubicBezTo>
                  <a:cubicBezTo>
                    <a:pt x="105277" y="241527"/>
                    <a:pt x="112295" y="360840"/>
                    <a:pt x="120316" y="500205"/>
                  </a:cubicBezTo>
                  <a:cubicBezTo>
                    <a:pt x="128337" y="639570"/>
                    <a:pt x="134353" y="845110"/>
                    <a:pt x="144379" y="1017563"/>
                  </a:cubicBezTo>
                  <a:cubicBezTo>
                    <a:pt x="154405" y="1190016"/>
                    <a:pt x="166437" y="1391545"/>
                    <a:pt x="180474" y="1534921"/>
                  </a:cubicBezTo>
                  <a:cubicBezTo>
                    <a:pt x="194511" y="1678297"/>
                    <a:pt x="214563" y="1794603"/>
                    <a:pt x="228600" y="1877821"/>
                  </a:cubicBezTo>
                  <a:cubicBezTo>
                    <a:pt x="242637" y="1961039"/>
                    <a:pt x="253666" y="1997635"/>
                    <a:pt x="264695" y="2034232"/>
                  </a:cubicBezTo>
                </a:path>
              </a:pathLst>
            </a:custGeom>
            <a:ln>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4481763" y="1219200"/>
              <a:ext cx="1648849" cy="369332"/>
            </a:xfrm>
            <a:prstGeom prst="rect">
              <a:avLst/>
            </a:prstGeom>
            <a:noFill/>
          </p:spPr>
          <p:txBody>
            <a:bodyPr wrap="none" rtlCol="0">
              <a:spAutoFit/>
            </a:bodyPr>
            <a:lstStyle/>
            <a:p>
              <a:r>
                <a:rPr lang="en-US" dirty="0" smtClean="0">
                  <a:solidFill>
                    <a:srgbClr val="FF0000"/>
                  </a:solidFill>
                </a:rPr>
                <a:t>MB distribution</a:t>
              </a:r>
              <a:endParaRPr lang="en-US" dirty="0">
                <a:solidFill>
                  <a:srgbClr val="FF0000"/>
                </a:solidFill>
              </a:endParaRPr>
            </a:p>
          </p:txBody>
        </p:sp>
      </p:gr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3892" y="2977697"/>
            <a:ext cx="3429908" cy="3423103"/>
          </a:xfrm>
          <a:prstGeom prst="rect">
            <a:avLst/>
          </a:prstGeom>
          <a:ln>
            <a:noFill/>
          </a:ln>
          <a:effectLst>
            <a:softEdge rad="317500"/>
          </a:effectLst>
        </p:spPr>
      </p:pic>
      <p:sp>
        <p:nvSpPr>
          <p:cNvPr id="13" name="TextBox 12"/>
          <p:cNvSpPr txBox="1"/>
          <p:nvPr/>
        </p:nvSpPr>
        <p:spPr>
          <a:xfrm>
            <a:off x="222584" y="1143000"/>
            <a:ext cx="3968416" cy="2031325"/>
          </a:xfrm>
          <a:prstGeom prst="rect">
            <a:avLst/>
          </a:prstGeom>
          <a:noFill/>
        </p:spPr>
        <p:txBody>
          <a:bodyPr wrap="square" rtlCol="0">
            <a:spAutoFit/>
          </a:bodyPr>
          <a:lstStyle/>
          <a:p>
            <a:pPr algn="just"/>
            <a:r>
              <a:rPr lang="en-US" dirty="0" smtClean="0">
                <a:effectLst>
                  <a:outerShdw blurRad="38100" dist="38100" dir="2700000" algn="tl">
                    <a:srgbClr val="000000">
                      <a:alpha val="43137"/>
                    </a:srgbClr>
                  </a:outerShdw>
                </a:effectLst>
                <a:latin typeface="Comic Sans MS"/>
                <a:cs typeface="Comic Sans MS"/>
              </a:rPr>
              <a:t>Characterize the engine of stars; determine the energy production, provide the fuel for next burning stage and generate the seed for explosive stages towards the end of stellar life. Also important for identifying observation  signatures.</a:t>
            </a:r>
            <a:endParaRPr lang="en-US" dirty="0">
              <a:effectLst>
                <a:outerShdw blurRad="38100" dist="38100" dir="2700000" algn="tl">
                  <a:srgbClr val="000000">
                    <a:alpha val="43137"/>
                  </a:srgbClr>
                </a:outerShdw>
              </a:effectLst>
              <a:latin typeface="Comic Sans MS"/>
              <a:cs typeface="Comic Sans MS"/>
            </a:endParaRPr>
          </a:p>
        </p:txBody>
      </p:sp>
      <p:graphicFrame>
        <p:nvGraphicFramePr>
          <p:cNvPr id="14" name="Object 17"/>
          <p:cNvGraphicFramePr>
            <a:graphicFrameLocks noChangeAspect="1"/>
          </p:cNvGraphicFramePr>
          <p:nvPr>
            <p:extLst>
              <p:ext uri="{D42A27DB-BD31-4B8C-83A1-F6EECF244321}">
                <p14:modId xmlns:p14="http://schemas.microsoft.com/office/powerpoint/2010/main" val="1343882462"/>
              </p:ext>
            </p:extLst>
          </p:nvPr>
        </p:nvGraphicFramePr>
        <p:xfrm>
          <a:off x="3124200" y="5791200"/>
          <a:ext cx="5722937" cy="855663"/>
        </p:xfrm>
        <a:graphic>
          <a:graphicData uri="http://schemas.openxmlformats.org/presentationml/2006/ole">
            <mc:AlternateContent xmlns:mc="http://schemas.openxmlformats.org/markup-compatibility/2006">
              <mc:Choice xmlns:v="urn:schemas-microsoft-com:vml" Requires="v">
                <p:oleObj spid="_x0000_s1061" name="Equation" r:id="rId6" imgW="3225600" imgH="482400" progId="Equation.3">
                  <p:embed/>
                </p:oleObj>
              </mc:Choice>
              <mc:Fallback>
                <p:oleObj name="Equation" r:id="rId6" imgW="3225600" imgH="482400" progId="Equation.3">
                  <p:embed/>
                  <p:pic>
                    <p:nvPicPr>
                      <p:cNvPr id="0" name=""/>
                      <p:cNvPicPr>
                        <a:picLocks noChangeAspect="1" noChangeArrowheads="1"/>
                      </p:cNvPicPr>
                      <p:nvPr/>
                    </p:nvPicPr>
                    <p:blipFill>
                      <a:blip r:embed="rId7"/>
                      <a:srcRect/>
                      <a:stretch>
                        <a:fillRect/>
                      </a:stretch>
                    </p:blipFill>
                    <p:spPr bwMode="auto">
                      <a:xfrm>
                        <a:off x="3124200" y="5791200"/>
                        <a:ext cx="5722937" cy="855663"/>
                      </a:xfrm>
                      <a:prstGeom prst="rect">
                        <a:avLst/>
                      </a:prstGeom>
                      <a:noFill/>
                      <a:extLst/>
                    </p:spPr>
                  </p:pic>
                </p:oleObj>
              </mc:Fallback>
            </mc:AlternateContent>
          </a:graphicData>
        </a:graphic>
      </p:graphicFrame>
      <p:sp>
        <p:nvSpPr>
          <p:cNvPr id="15" name="Oval 14"/>
          <p:cNvSpPr/>
          <p:nvPr/>
        </p:nvSpPr>
        <p:spPr>
          <a:xfrm rot="3031621">
            <a:off x="6577595" y="5788694"/>
            <a:ext cx="599483" cy="838200"/>
          </a:xfrm>
          <a:prstGeom prst="ellipse">
            <a:avLst/>
          </a:prstGeom>
          <a:noFill/>
          <a:ln>
            <a:solidFill>
              <a:srgbClr val="FF0000"/>
            </a:solidFill>
          </a:ln>
          <a:effectLst>
            <a:glow rad="63500">
              <a:schemeClr val="accent2">
                <a:satMod val="175000"/>
                <a:alpha val="40000"/>
              </a:schemeClr>
            </a:glow>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52112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5791199" y="2362201"/>
            <a:ext cx="685803" cy="3581400"/>
          </a:xfrm>
          <a:prstGeom prst="rect">
            <a:avLst/>
          </a:prstGeom>
        </p:spPr>
      </p:pic>
      <p:pic>
        <p:nvPicPr>
          <p:cNvPr id="10" name="Picture 9"/>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rot="5400000">
            <a:off x="-77097" y="4018983"/>
            <a:ext cx="3309493" cy="2216146"/>
          </a:xfrm>
          <a:prstGeom prst="rect">
            <a:avLst/>
          </a:prstGeom>
          <a:ln>
            <a:noFill/>
          </a:ln>
          <a:effectLst>
            <a:softEdge rad="112500"/>
          </a:effectLst>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b="9698"/>
          <a:stretch/>
        </p:blipFill>
        <p:spPr>
          <a:xfrm>
            <a:off x="152400" y="183388"/>
            <a:ext cx="1600200" cy="2249307"/>
          </a:xfrm>
          <a:prstGeom prst="rect">
            <a:avLst/>
          </a:prstGeom>
          <a:ln>
            <a:noFill/>
          </a:ln>
          <a:effectLst>
            <a:softEdge rad="112500"/>
          </a:effectLst>
        </p:spPr>
      </p:pic>
      <p:sp>
        <p:nvSpPr>
          <p:cNvPr id="2" name="Title 1"/>
          <p:cNvSpPr>
            <a:spLocks noGrp="1"/>
          </p:cNvSpPr>
          <p:nvPr>
            <p:ph type="title"/>
          </p:nvPr>
        </p:nvSpPr>
        <p:spPr>
          <a:xfrm>
            <a:off x="469577" y="381000"/>
            <a:ext cx="8229600" cy="1143000"/>
          </a:xfrm>
        </p:spPr>
        <p:txBody>
          <a:bodyPr/>
          <a:lstStyle/>
          <a:p>
            <a:r>
              <a:rPr lang="en-US" dirty="0" smtClean="0">
                <a:latin typeface="Comic Sans MS" panose="030F0702030302020204" pitchFamily="66" charset="0"/>
              </a:rPr>
              <a:t>Resonances</a:t>
            </a:r>
            <a:endParaRPr lang="en-US" dirty="0">
              <a:latin typeface="Comic Sans MS" panose="030F0702030302020204" pitchFamily="66" charset="0"/>
            </a:endParaRPr>
          </a:p>
        </p:txBody>
      </p:sp>
      <p:sp>
        <p:nvSpPr>
          <p:cNvPr id="3" name="TextBox 2"/>
          <p:cNvSpPr txBox="1"/>
          <p:nvPr/>
        </p:nvSpPr>
        <p:spPr>
          <a:xfrm>
            <a:off x="2819400" y="4572000"/>
            <a:ext cx="5715000" cy="2031325"/>
          </a:xfrm>
          <a:prstGeom prst="rect">
            <a:avLst/>
          </a:prstGeom>
          <a:noFill/>
        </p:spPr>
        <p:txBody>
          <a:bodyPr wrap="square" rtlCol="0">
            <a:spAutoFit/>
          </a:bodyPr>
          <a:lstStyle/>
          <a:p>
            <a:r>
              <a:rPr lang="en-US" dirty="0" smtClean="0">
                <a:latin typeface="Comic Sans MS" panose="030F0702030302020204" pitchFamily="66" charset="0"/>
              </a:rPr>
              <a:t>The </a:t>
            </a:r>
            <a:r>
              <a:rPr lang="en-US" dirty="0" err="1" smtClean="0">
                <a:latin typeface="Comic Sans MS" panose="030F0702030302020204" pitchFamily="66" charset="0"/>
              </a:rPr>
              <a:t>Breit</a:t>
            </a:r>
            <a:r>
              <a:rPr lang="en-US" dirty="0" smtClean="0">
                <a:latin typeface="Comic Sans MS" panose="030F0702030302020204" pitchFamily="66" charset="0"/>
              </a:rPr>
              <a:t>-Wigner single resonance approach is key method for modeling nuclear reactions between light nuclei that characterize stellar burning modes such as hydrogen burning in main sequence stars and helium burning in red giant stars. Pronounced resonant structures determine the nuclear cross section </a:t>
            </a:r>
            <a:r>
              <a:rPr lang="en-US" dirty="0" smtClean="0">
                <a:latin typeface="Comic Sans MS" panose="030F0702030302020204" pitchFamily="66" charset="0"/>
                <a:sym typeface="Symbol"/>
              </a:rPr>
              <a:t>(E) </a:t>
            </a:r>
            <a:r>
              <a:rPr lang="en-US" dirty="0" smtClean="0">
                <a:latin typeface="Comic Sans MS" panose="030F0702030302020204" pitchFamily="66" charset="0"/>
              </a:rPr>
              <a:t>and the stellar reaction rates N</a:t>
            </a:r>
            <a:r>
              <a:rPr lang="en-US" baseline="-25000" dirty="0" smtClean="0">
                <a:latin typeface="Comic Sans MS" panose="030F0702030302020204" pitchFamily="66" charset="0"/>
              </a:rPr>
              <a:t>A</a:t>
            </a:r>
            <a:r>
              <a:rPr lang="en-US" dirty="0" smtClean="0">
                <a:latin typeface="Comic Sans MS" panose="030F0702030302020204" pitchFamily="66" charset="0"/>
                <a:sym typeface="Symbol"/>
              </a:rPr>
              <a:t>!</a:t>
            </a:r>
            <a:endParaRPr lang="en-US" dirty="0" smtClean="0">
              <a:latin typeface="Comic Sans MS" panose="030F0702030302020204" pitchFamily="66" charset="0"/>
            </a:endParaRPr>
          </a:p>
        </p:txBody>
      </p:sp>
      <p:grpSp>
        <p:nvGrpSpPr>
          <p:cNvPr id="11" name="Group 10"/>
          <p:cNvGrpSpPr/>
          <p:nvPr/>
        </p:nvGrpSpPr>
        <p:grpSpPr>
          <a:xfrm>
            <a:off x="381000" y="1464309"/>
            <a:ext cx="7568811" cy="2106170"/>
            <a:chOff x="469578" y="1563469"/>
            <a:chExt cx="7455839" cy="210617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5003958" y="748180"/>
              <a:ext cx="2106168" cy="3736750"/>
            </a:xfrm>
            <a:prstGeom prst="rect">
              <a:avLst/>
            </a:prstGeom>
            <a:ln>
              <a:noFill/>
            </a:ln>
            <a:effectLst>
              <a:softEdge rad="112500"/>
            </a:effectLst>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1437132" y="595915"/>
              <a:ext cx="2106168" cy="4041276"/>
            </a:xfrm>
            <a:prstGeom prst="rect">
              <a:avLst/>
            </a:prstGeom>
            <a:ln>
              <a:noFill/>
            </a:ln>
            <a:effectLst>
              <a:softEdge rad="112500"/>
            </a:effectLst>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5063703" y="385967"/>
              <a:ext cx="1172265" cy="4289271"/>
            </a:xfrm>
            <a:prstGeom prst="rect">
              <a:avLst/>
            </a:prstGeom>
            <a:ln>
              <a:noFill/>
            </a:ln>
            <a:effectLst>
              <a:softEdge rad="112500"/>
            </a:effectLst>
          </p:spPr>
        </p:pic>
        <p:sp>
          <p:nvSpPr>
            <p:cNvPr id="8" name="TextBox 7"/>
            <p:cNvSpPr txBox="1"/>
            <p:nvPr/>
          </p:nvSpPr>
          <p:spPr>
            <a:xfrm>
              <a:off x="4226704" y="2992531"/>
              <a:ext cx="3660676" cy="615553"/>
            </a:xfrm>
            <a:prstGeom prst="rect">
              <a:avLst/>
            </a:prstGeom>
            <a:noFill/>
          </p:spPr>
          <p:txBody>
            <a:bodyPr wrap="square" rtlCol="0">
              <a:spAutoFit/>
            </a:bodyPr>
            <a:lstStyle/>
            <a:p>
              <a:r>
                <a:rPr lang="en-US" sz="1600" dirty="0" smtClean="0">
                  <a:latin typeface="Comic Sans MS" panose="030F0702030302020204" pitchFamily="66" charset="0"/>
                </a:rPr>
                <a:t>with </a:t>
              </a:r>
              <a:r>
                <a:rPr lang="en-US" dirty="0" smtClean="0">
                  <a:latin typeface="Comic Sans MS" panose="030F0702030302020204" pitchFamily="66" charset="0"/>
                  <a:sym typeface="Symbol"/>
                </a:rPr>
                <a:t></a:t>
              </a:r>
              <a:r>
                <a:rPr lang="en-US" sz="1600" baseline="-25000" dirty="0" smtClean="0">
                  <a:latin typeface="Comic Sans MS" panose="030F0702030302020204" pitchFamily="66" charset="0"/>
                  <a:sym typeface="Symbol"/>
                </a:rPr>
                <a:t>a</a:t>
              </a:r>
              <a:r>
                <a:rPr lang="en-US" sz="1600" dirty="0" smtClean="0">
                  <a:latin typeface="Comic Sans MS" panose="030F0702030302020204" pitchFamily="66" charset="0"/>
                  <a:sym typeface="Symbol"/>
                </a:rPr>
                <a:t>(E) representing the decay probability into one reaction channel </a:t>
              </a:r>
              <a:endParaRPr lang="en-US" sz="1600" dirty="0">
                <a:latin typeface="Comic Sans MS" panose="030F0702030302020204" pitchFamily="66" charset="0"/>
              </a:endParaRPr>
            </a:p>
          </p:txBody>
        </p:sp>
      </p:grpSp>
      <p:pic>
        <p:nvPicPr>
          <p:cNvPr id="12" name="Picture 11"/>
          <p:cNvPicPr>
            <a:picLocks noChangeAspect="1"/>
          </p:cNvPicPr>
          <p:nvPr/>
        </p:nvPicPr>
        <p:blipFill rotWithShape="1">
          <a:blip r:embed="rId8">
            <a:extLst>
              <a:ext uri="{28A0092B-C50C-407E-A947-70E740481C1C}">
                <a14:useLocalDpi xmlns:a14="http://schemas.microsoft.com/office/drawing/2010/main" val="0"/>
              </a:ext>
            </a:extLst>
          </a:blip>
          <a:srcRect l="51956" t="9410" r="10128" b="77279"/>
          <a:stretch/>
        </p:blipFill>
        <p:spPr>
          <a:xfrm>
            <a:off x="2653141" y="3809999"/>
            <a:ext cx="2133604" cy="685801"/>
          </a:xfrm>
          <a:prstGeom prst="rect">
            <a:avLst/>
          </a:prstGeom>
        </p:spPr>
      </p:pic>
      <p:sp>
        <p:nvSpPr>
          <p:cNvPr id="14" name="TextBox 13"/>
          <p:cNvSpPr txBox="1"/>
          <p:nvPr/>
        </p:nvSpPr>
        <p:spPr>
          <a:xfrm>
            <a:off x="4811635" y="3834825"/>
            <a:ext cx="3494165" cy="584775"/>
          </a:xfrm>
          <a:prstGeom prst="rect">
            <a:avLst/>
          </a:prstGeom>
          <a:noFill/>
        </p:spPr>
        <p:txBody>
          <a:bodyPr wrap="square" rtlCol="0">
            <a:spAutoFit/>
          </a:bodyPr>
          <a:lstStyle/>
          <a:p>
            <a:r>
              <a:rPr lang="en-US" sz="1600" dirty="0" smtClean="0">
                <a:latin typeface="Comic Sans MS" panose="030F0702030302020204" pitchFamily="66" charset="0"/>
              </a:rPr>
              <a:t>The strength of the resonance depends on the partial channels</a:t>
            </a:r>
            <a:endParaRPr lang="en-US" sz="1600" dirty="0">
              <a:latin typeface="Comic Sans MS" panose="030F0702030302020204" pitchFamily="66" charset="0"/>
            </a:endParaRPr>
          </a:p>
        </p:txBody>
      </p:sp>
      <p:pic>
        <p:nvPicPr>
          <p:cNvPr id="7" name="Picture 6"/>
          <p:cNvPicPr>
            <a:picLocks noChangeAspect="1"/>
          </p:cNvPicPr>
          <p:nvPr/>
        </p:nvPicPr>
        <p:blipFill rotWithShape="1">
          <a:blip r:embed="rId9" cstate="print">
            <a:extLst>
              <a:ext uri="{28A0092B-C50C-407E-A947-70E740481C1C}">
                <a14:useLocalDpi xmlns:a14="http://schemas.microsoft.com/office/drawing/2010/main" val="0"/>
              </a:ext>
            </a:extLst>
          </a:blip>
          <a:srcRect l="41766"/>
          <a:stretch/>
        </p:blipFill>
        <p:spPr>
          <a:xfrm>
            <a:off x="7315200" y="572869"/>
            <a:ext cx="1687005" cy="2172700"/>
          </a:xfrm>
          <a:prstGeom prst="rect">
            <a:avLst/>
          </a:prstGeom>
          <a:ln>
            <a:noFill/>
          </a:ln>
          <a:effectLst>
            <a:softEdge rad="112500"/>
          </a:effectLst>
        </p:spPr>
      </p:pic>
      <p:sp>
        <p:nvSpPr>
          <p:cNvPr id="15" name="TextBox 14"/>
          <p:cNvSpPr txBox="1"/>
          <p:nvPr/>
        </p:nvSpPr>
        <p:spPr>
          <a:xfrm>
            <a:off x="3399769" y="1506755"/>
            <a:ext cx="3915431" cy="338554"/>
          </a:xfrm>
          <a:prstGeom prst="rect">
            <a:avLst/>
          </a:prstGeom>
          <a:noFill/>
        </p:spPr>
        <p:txBody>
          <a:bodyPr wrap="none" rtlCol="0">
            <a:spAutoFit/>
          </a:bodyPr>
          <a:lstStyle/>
          <a:p>
            <a:r>
              <a:rPr lang="en-US" sz="1600" dirty="0" smtClean="0"/>
              <a:t>G. </a:t>
            </a:r>
            <a:r>
              <a:rPr lang="en-US" sz="1600" dirty="0" err="1" smtClean="0"/>
              <a:t>Breit</a:t>
            </a:r>
            <a:r>
              <a:rPr lang="en-US" sz="1600" dirty="0" smtClean="0"/>
              <a:t> &amp; E. Wigner Phys. Rev. 49 (1936) 519</a:t>
            </a:r>
            <a:endParaRPr lang="en-US" sz="1600" dirty="0"/>
          </a:p>
        </p:txBody>
      </p:sp>
    </p:spTree>
    <p:extLst>
      <p:ext uri="{BB962C8B-B14F-4D97-AF65-F5344CB8AC3E}">
        <p14:creationId xmlns:p14="http://schemas.microsoft.com/office/powerpoint/2010/main" val="28150317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
          <p:cNvGrpSpPr>
            <a:grpSpLocks/>
          </p:cNvGrpSpPr>
          <p:nvPr/>
        </p:nvGrpSpPr>
        <p:grpSpPr bwMode="auto">
          <a:xfrm>
            <a:off x="457200" y="1524001"/>
            <a:ext cx="3886200" cy="4728652"/>
            <a:chOff x="63500" y="609600"/>
            <a:chExt cx="4737100" cy="5867400"/>
          </a:xfrm>
        </p:grpSpPr>
        <p:grpSp>
          <p:nvGrpSpPr>
            <p:cNvPr id="4" name="Group 54"/>
            <p:cNvGrpSpPr>
              <a:grpSpLocks/>
            </p:cNvGrpSpPr>
            <p:nvPr/>
          </p:nvGrpSpPr>
          <p:grpSpPr bwMode="auto">
            <a:xfrm>
              <a:off x="63500" y="1600200"/>
              <a:ext cx="4737100" cy="4876800"/>
              <a:chOff x="192" y="951"/>
              <a:chExt cx="2862" cy="3120"/>
            </a:xfrm>
          </p:grpSpPr>
          <p:pic>
            <p:nvPicPr>
              <p:cNvPr id="11" name="Picture 50" descr="600px-CNO_Cycle"/>
              <p:cNvPicPr>
                <a:picLocks noChangeAspect="1" noChangeArrowheads="1"/>
              </p:cNvPicPr>
              <p:nvPr/>
            </p:nvPicPr>
            <p:blipFill>
              <a:blip r:embed="rId2">
                <a:extLst>
                  <a:ext uri="{28A0092B-C50C-407E-A947-70E740481C1C}">
                    <a14:useLocalDpi xmlns:a14="http://schemas.microsoft.com/office/drawing/2010/main" val="0"/>
                  </a:ext>
                </a:extLst>
              </a:blip>
              <a:srcRect l="4295" r="3976"/>
              <a:stretch>
                <a:fillRect/>
              </a:stretch>
            </p:blipFill>
            <p:spPr bwMode="auto">
              <a:xfrm>
                <a:off x="192" y="951"/>
                <a:ext cx="2862" cy="31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2" name="Oval 51"/>
              <p:cNvSpPr>
                <a:spLocks noChangeArrowheads="1"/>
              </p:cNvSpPr>
              <p:nvPr/>
            </p:nvSpPr>
            <p:spPr bwMode="auto">
              <a:xfrm>
                <a:off x="2794" y="2199"/>
                <a:ext cx="240" cy="240"/>
              </a:xfrm>
              <a:prstGeom prst="ellipse">
                <a:avLst/>
              </a:prstGeom>
              <a:noFill/>
              <a:ln w="28575">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 name="Oval 52"/>
              <p:cNvSpPr>
                <a:spLocks noChangeArrowheads="1"/>
              </p:cNvSpPr>
              <p:nvPr/>
            </p:nvSpPr>
            <p:spPr bwMode="auto">
              <a:xfrm>
                <a:off x="250" y="2007"/>
                <a:ext cx="240" cy="240"/>
              </a:xfrm>
              <a:prstGeom prst="ellipse">
                <a:avLst/>
              </a:prstGeom>
              <a:noFill/>
              <a:ln w="28575">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5" name="Group 20"/>
            <p:cNvGrpSpPr>
              <a:grpSpLocks/>
            </p:cNvGrpSpPr>
            <p:nvPr/>
          </p:nvGrpSpPr>
          <p:grpSpPr bwMode="auto">
            <a:xfrm>
              <a:off x="152400" y="609600"/>
              <a:ext cx="762000" cy="714375"/>
              <a:chOff x="6323888" y="4549924"/>
              <a:chExt cx="762712" cy="714285"/>
            </a:xfrm>
          </p:grpSpPr>
          <p:sp>
            <p:nvSpPr>
              <p:cNvPr id="8" name="Oval 7"/>
              <p:cNvSpPr/>
              <p:nvPr/>
            </p:nvSpPr>
            <p:spPr bwMode="auto">
              <a:xfrm>
                <a:off x="6858000" y="4800600"/>
                <a:ext cx="228600" cy="228600"/>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a:lstStyle/>
              <a:p>
                <a:pPr algn="l" eaLnBrk="0" hangingPunct="0">
                  <a:defRPr/>
                </a:pPr>
                <a:endParaRPr lang="en-US" sz="1800" b="0" dirty="0"/>
              </a:p>
            </p:txBody>
          </p:sp>
          <p:pic>
            <p:nvPicPr>
              <p:cNvPr id="9" name="Picture 50" descr="600px-CNO_Cycle"/>
              <p:cNvPicPr>
                <a:picLocks noChangeAspect="1" noChangeArrowheads="1"/>
              </p:cNvPicPr>
              <p:nvPr/>
            </p:nvPicPr>
            <p:blipFill>
              <a:blip r:embed="rId2">
                <a:extLst>
                  <a:ext uri="{28A0092B-C50C-407E-A947-70E740481C1C}">
                    <a14:useLocalDpi xmlns:a14="http://schemas.microsoft.com/office/drawing/2010/main" val="0"/>
                  </a:ext>
                </a:extLst>
              </a:blip>
              <a:srcRect l="9845" t="18462" r="75705" b="67117"/>
              <a:stretch>
                <a:fillRect/>
              </a:stretch>
            </p:blipFill>
            <p:spPr bwMode="auto">
              <a:xfrm>
                <a:off x="6323888" y="4549924"/>
                <a:ext cx="715710" cy="71428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 name="Freeform 19"/>
              <p:cNvSpPr>
                <a:spLocks/>
              </p:cNvSpPr>
              <p:nvPr/>
            </p:nvSpPr>
            <p:spPr bwMode="auto">
              <a:xfrm>
                <a:off x="6985636" y="4832985"/>
                <a:ext cx="55644" cy="135255"/>
              </a:xfrm>
              <a:custGeom>
                <a:avLst/>
                <a:gdLst>
                  <a:gd name="T0" fmla="*/ 73609 w 46119"/>
                  <a:gd name="T1" fmla="*/ 0 h 135255"/>
                  <a:gd name="T2" fmla="*/ 73609 w 46119"/>
                  <a:gd name="T3" fmla="*/ 0 h 135255"/>
                  <a:gd name="T4" fmla="*/ 60226 w 46119"/>
                  <a:gd name="T5" fmla="*/ 26670 h 135255"/>
                  <a:gd name="T6" fmla="*/ 46842 w 46119"/>
                  <a:gd name="T7" fmla="*/ 28575 h 135255"/>
                  <a:gd name="T8" fmla="*/ 43497 w 46119"/>
                  <a:gd name="T9" fmla="*/ 47625 h 135255"/>
                  <a:gd name="T10" fmla="*/ 50189 w 46119"/>
                  <a:gd name="T11" fmla="*/ 51435 h 135255"/>
                  <a:gd name="T12" fmla="*/ 23421 w 46119"/>
                  <a:gd name="T13" fmla="*/ 70485 h 135255"/>
                  <a:gd name="T14" fmla="*/ 0 w 46119"/>
                  <a:gd name="T15" fmla="*/ 81915 h 135255"/>
                  <a:gd name="T16" fmla="*/ 46842 w 46119"/>
                  <a:gd name="T17" fmla="*/ 108585 h 135255"/>
                  <a:gd name="T18" fmla="*/ 76955 w 46119"/>
                  <a:gd name="T19" fmla="*/ 135255 h 135255"/>
                  <a:gd name="T20" fmla="*/ 73609 w 46119"/>
                  <a:gd name="T21" fmla="*/ 0 h 1352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119" h="135255">
                    <a:moveTo>
                      <a:pt x="41910" y="0"/>
                    </a:moveTo>
                    <a:lnTo>
                      <a:pt x="41910" y="0"/>
                    </a:lnTo>
                    <a:cubicBezTo>
                      <a:pt x="40645" y="15182"/>
                      <a:pt x="46119" y="21601"/>
                      <a:pt x="34290" y="26670"/>
                    </a:cubicBezTo>
                    <a:cubicBezTo>
                      <a:pt x="31884" y="27701"/>
                      <a:pt x="29210" y="27940"/>
                      <a:pt x="26670" y="28575"/>
                    </a:cubicBezTo>
                    <a:cubicBezTo>
                      <a:pt x="21809" y="35867"/>
                      <a:pt x="19713" y="36258"/>
                      <a:pt x="24765" y="47625"/>
                    </a:cubicBezTo>
                    <a:cubicBezTo>
                      <a:pt x="26615" y="51787"/>
                      <a:pt x="33988" y="51435"/>
                      <a:pt x="28575" y="51435"/>
                    </a:cubicBezTo>
                    <a:lnTo>
                      <a:pt x="13335" y="70485"/>
                    </a:lnTo>
                    <a:lnTo>
                      <a:pt x="0" y="81915"/>
                    </a:lnTo>
                    <a:lnTo>
                      <a:pt x="26670" y="108585"/>
                    </a:lnTo>
                    <a:lnTo>
                      <a:pt x="43815" y="135255"/>
                    </a:lnTo>
                    <a:lnTo>
                      <a:pt x="41910" y="0"/>
                    </a:lnTo>
                    <a:close/>
                  </a:path>
                </a:pathLst>
              </a:custGeom>
              <a:solidFill>
                <a:srgbClr val="FF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grpSp>
        <p:sp>
          <p:nvSpPr>
            <p:cNvPr id="6" name="TextBox 21"/>
            <p:cNvSpPr txBox="1">
              <a:spLocks noChangeArrowheads="1"/>
            </p:cNvSpPr>
            <p:nvPr/>
          </p:nvSpPr>
          <p:spPr bwMode="auto">
            <a:xfrm>
              <a:off x="838200" y="1066800"/>
              <a:ext cx="458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algn="ctr" eaLnBrk="0" fontAlgn="base" hangingPunct="0">
                <a:spcBef>
                  <a:spcPct val="0"/>
                </a:spcBef>
                <a:spcAft>
                  <a:spcPct val="0"/>
                </a:spcAft>
                <a:defRPr sz="2000" b="1">
                  <a:solidFill>
                    <a:schemeClr val="tx1"/>
                  </a:solidFill>
                  <a:latin typeface="Arial" charset="0"/>
                </a:defRPr>
              </a:lvl6pPr>
              <a:lvl7pPr marL="2971800" indent="-228600" algn="ctr" eaLnBrk="0" fontAlgn="base" hangingPunct="0">
                <a:spcBef>
                  <a:spcPct val="0"/>
                </a:spcBef>
                <a:spcAft>
                  <a:spcPct val="0"/>
                </a:spcAft>
                <a:defRPr sz="2000" b="1">
                  <a:solidFill>
                    <a:schemeClr val="tx1"/>
                  </a:solidFill>
                  <a:latin typeface="Arial" charset="0"/>
                </a:defRPr>
              </a:lvl7pPr>
              <a:lvl8pPr marL="3429000" indent="-228600" algn="ctr" eaLnBrk="0" fontAlgn="base" hangingPunct="0">
                <a:spcBef>
                  <a:spcPct val="0"/>
                </a:spcBef>
                <a:spcAft>
                  <a:spcPct val="0"/>
                </a:spcAft>
                <a:defRPr sz="2000" b="1">
                  <a:solidFill>
                    <a:schemeClr val="tx1"/>
                  </a:solidFill>
                  <a:latin typeface="Arial" charset="0"/>
                </a:defRPr>
              </a:lvl8pPr>
              <a:lvl9pPr marL="3886200" indent="-228600" algn="ctr" eaLnBrk="0" fontAlgn="base" hangingPunct="0">
                <a:spcBef>
                  <a:spcPct val="0"/>
                </a:spcBef>
                <a:spcAft>
                  <a:spcPct val="0"/>
                </a:spcAft>
                <a:defRPr sz="2000" b="1">
                  <a:solidFill>
                    <a:schemeClr val="tx1"/>
                  </a:solidFill>
                  <a:latin typeface="Arial" charset="0"/>
                </a:defRPr>
              </a:lvl9pPr>
            </a:lstStyle>
            <a:p>
              <a:pPr eaLnBrk="1" hangingPunct="1"/>
              <a:r>
                <a:rPr lang="en-US" sz="1400" baseline="30000"/>
                <a:t>16</a:t>
              </a:r>
              <a:r>
                <a:rPr lang="en-US" sz="1400"/>
                <a:t>O</a:t>
              </a:r>
            </a:p>
          </p:txBody>
        </p:sp>
        <p:cxnSp>
          <p:nvCxnSpPr>
            <p:cNvPr id="7" name="Straight Arrow Connector 11"/>
            <p:cNvCxnSpPr>
              <a:cxnSpLocks noChangeShapeType="1"/>
            </p:cNvCxnSpPr>
            <p:nvPr/>
          </p:nvCxnSpPr>
          <p:spPr bwMode="auto">
            <a:xfrm rot="16200000" flipV="1">
              <a:off x="572294" y="1410494"/>
              <a:ext cx="1190625" cy="86518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sp>
        <p:nvSpPr>
          <p:cNvPr id="2" name="Title 1"/>
          <p:cNvSpPr>
            <a:spLocks noGrp="1"/>
          </p:cNvSpPr>
          <p:nvPr>
            <p:ph type="title"/>
          </p:nvPr>
        </p:nvSpPr>
        <p:spPr/>
        <p:txBody>
          <a:bodyPr/>
          <a:lstStyle/>
          <a:p>
            <a:r>
              <a:rPr lang="en-US" dirty="0" smtClean="0">
                <a:latin typeface="Comic Sans MS" panose="030F0702030302020204" pitchFamily="66" charset="0"/>
              </a:rPr>
              <a:t>The CNO Cycle </a:t>
            </a:r>
            <a:endParaRPr lang="en-US" dirty="0">
              <a:latin typeface="Comic Sans MS" panose="030F0702030302020204" pitchFamily="66" charset="0"/>
            </a:endParaRPr>
          </a:p>
        </p:txBody>
      </p:sp>
      <p:sp>
        <p:nvSpPr>
          <p:cNvPr id="14" name="TextBox 13"/>
          <p:cNvSpPr txBox="1"/>
          <p:nvPr/>
        </p:nvSpPr>
        <p:spPr>
          <a:xfrm>
            <a:off x="3124200" y="1277904"/>
            <a:ext cx="6019800" cy="1323439"/>
          </a:xfrm>
          <a:prstGeom prst="rect">
            <a:avLst/>
          </a:prstGeom>
          <a:noFill/>
        </p:spPr>
        <p:txBody>
          <a:bodyPr wrap="square" rtlCol="0">
            <a:spAutoFit/>
          </a:bodyPr>
          <a:lstStyle/>
          <a:p>
            <a:r>
              <a:rPr lang="en-US" sz="2000" dirty="0" smtClean="0">
                <a:latin typeface="Comic Sans MS" panose="030F0702030302020204" pitchFamily="66" charset="0"/>
              </a:rPr>
              <a:t>The </a:t>
            </a:r>
            <a:r>
              <a:rPr lang="en-US" sz="2000" baseline="30000" dirty="0" smtClean="0">
                <a:solidFill>
                  <a:srgbClr val="FF0000"/>
                </a:solidFill>
                <a:latin typeface="Comic Sans MS" panose="030F0702030302020204" pitchFamily="66" charset="0"/>
              </a:rPr>
              <a:t>12</a:t>
            </a:r>
            <a:r>
              <a:rPr lang="en-US" sz="2000" dirty="0" smtClean="0">
                <a:solidFill>
                  <a:srgbClr val="FF0000"/>
                </a:solidFill>
                <a:latin typeface="Comic Sans MS" panose="030F0702030302020204" pitchFamily="66" charset="0"/>
              </a:rPr>
              <a:t>C(p,</a:t>
            </a:r>
            <a:r>
              <a:rPr lang="en-US" sz="2000" dirty="0" smtClean="0">
                <a:solidFill>
                  <a:srgbClr val="FF0000"/>
                </a:solidFill>
                <a:latin typeface="Comic Sans MS" panose="030F0702030302020204" pitchFamily="66" charset="0"/>
                <a:sym typeface="Symbol"/>
              </a:rPr>
              <a:t>)</a:t>
            </a:r>
            <a:r>
              <a:rPr lang="en-US" sz="2000" baseline="30000" dirty="0" smtClean="0">
                <a:solidFill>
                  <a:srgbClr val="FF0000"/>
                </a:solidFill>
                <a:latin typeface="Comic Sans MS" panose="030F0702030302020204" pitchFamily="66" charset="0"/>
                <a:sym typeface="Symbol"/>
              </a:rPr>
              <a:t>13</a:t>
            </a:r>
            <a:r>
              <a:rPr lang="en-US" sz="2000" dirty="0" smtClean="0">
                <a:solidFill>
                  <a:srgbClr val="FF0000"/>
                </a:solidFill>
                <a:latin typeface="Comic Sans MS" panose="030F0702030302020204" pitchFamily="66" charset="0"/>
                <a:sym typeface="Symbol"/>
              </a:rPr>
              <a:t>N </a:t>
            </a:r>
            <a:r>
              <a:rPr lang="en-US" sz="2000" dirty="0" smtClean="0">
                <a:latin typeface="Comic Sans MS" panose="030F0702030302020204" pitchFamily="66" charset="0"/>
                <a:sym typeface="Symbol"/>
              </a:rPr>
              <a:t>reaction opens the CNO burning cycle on carbon fuel and provides CNO neutrinos via </a:t>
            </a:r>
            <a:r>
              <a:rPr lang="en-US" sz="2000" baseline="30000" dirty="0" smtClean="0">
                <a:latin typeface="Comic Sans MS" panose="030F0702030302020204" pitchFamily="66" charset="0"/>
                <a:sym typeface="Symbol"/>
              </a:rPr>
              <a:t>13</a:t>
            </a:r>
            <a:r>
              <a:rPr lang="en-US" sz="2000" dirty="0" smtClean="0">
                <a:latin typeface="Comic Sans MS" panose="030F0702030302020204" pitchFamily="66" charset="0"/>
                <a:sym typeface="Symbol"/>
              </a:rPr>
              <a:t>N()</a:t>
            </a:r>
            <a:r>
              <a:rPr lang="en-US" sz="2000" baseline="30000" dirty="0" smtClean="0">
                <a:latin typeface="Comic Sans MS" panose="030F0702030302020204" pitchFamily="66" charset="0"/>
                <a:sym typeface="Symbol"/>
              </a:rPr>
              <a:t>13</a:t>
            </a:r>
            <a:r>
              <a:rPr lang="en-US" sz="2000" dirty="0" smtClean="0">
                <a:latin typeface="Comic Sans MS" panose="030F0702030302020204" pitchFamily="66" charset="0"/>
                <a:sym typeface="Symbol"/>
              </a:rPr>
              <a:t>C, whose detection may provide a new way to probe solar core metallicity!</a:t>
            </a:r>
            <a:endParaRPr lang="en-US" sz="2000" dirty="0">
              <a:latin typeface="Comic Sans MS" panose="030F0702030302020204" pitchFamily="66"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2755232"/>
            <a:ext cx="2946825" cy="3188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3810000" y="5949538"/>
            <a:ext cx="5334000" cy="646331"/>
          </a:xfrm>
          <a:prstGeom prst="rect">
            <a:avLst/>
          </a:prstGeom>
          <a:noFill/>
        </p:spPr>
        <p:txBody>
          <a:bodyPr wrap="square" rtlCol="0">
            <a:spAutoFit/>
          </a:bodyPr>
          <a:lstStyle/>
          <a:p>
            <a:r>
              <a:rPr lang="en-US" dirty="0" smtClean="0">
                <a:latin typeface="Comic Sans MS" panose="030F0702030302020204" pitchFamily="66" charset="0"/>
              </a:rPr>
              <a:t>Cross section is determined by two interfering BW resonances and a direct capture component!</a:t>
            </a:r>
            <a:endParaRPr lang="en-US" dirty="0">
              <a:latin typeface="Comic Sans MS" panose="030F0702030302020204" pitchFamily="66" charset="0"/>
            </a:endParaRPr>
          </a:p>
        </p:txBody>
      </p:sp>
      <p:sp>
        <p:nvSpPr>
          <p:cNvPr id="17" name="TextBox 16"/>
          <p:cNvSpPr txBox="1"/>
          <p:nvPr/>
        </p:nvSpPr>
        <p:spPr>
          <a:xfrm>
            <a:off x="6807412" y="4185921"/>
            <a:ext cx="1438664" cy="276999"/>
          </a:xfrm>
          <a:prstGeom prst="rect">
            <a:avLst/>
          </a:prstGeom>
          <a:noFill/>
        </p:spPr>
        <p:txBody>
          <a:bodyPr wrap="none" rtlCol="0">
            <a:spAutoFit/>
          </a:bodyPr>
          <a:lstStyle/>
          <a:p>
            <a:r>
              <a:rPr lang="en-US" sz="1200" dirty="0" smtClean="0"/>
              <a:t>Rolfs &amp; Azuma 1974</a:t>
            </a:r>
            <a:endParaRPr lang="en-US" sz="1200" dirty="0"/>
          </a:p>
        </p:txBody>
      </p:sp>
    </p:spTree>
    <p:extLst>
      <p:ext uri="{BB962C8B-B14F-4D97-AF65-F5344CB8AC3E}">
        <p14:creationId xmlns:p14="http://schemas.microsoft.com/office/powerpoint/2010/main" val="28369659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115300" cy="1143000"/>
          </a:xfrm>
        </p:spPr>
        <p:txBody>
          <a:bodyPr>
            <a:noAutofit/>
          </a:bodyPr>
          <a:lstStyle/>
          <a:p>
            <a:r>
              <a:rPr lang="en-US" sz="3600" dirty="0" smtClean="0">
                <a:latin typeface="Comic Sans MS" panose="030F0702030302020204" pitchFamily="66" charset="0"/>
              </a:rPr>
              <a:t>The R-matrix as generalized </a:t>
            </a:r>
            <a:r>
              <a:rPr lang="en-US" sz="3600" dirty="0" err="1" smtClean="0">
                <a:latin typeface="Comic Sans MS" panose="030F0702030302020204" pitchFamily="66" charset="0"/>
              </a:rPr>
              <a:t>Breit</a:t>
            </a:r>
            <a:r>
              <a:rPr lang="en-US" sz="3600" dirty="0">
                <a:latin typeface="Comic Sans MS" panose="030F0702030302020204" pitchFamily="66" charset="0"/>
              </a:rPr>
              <a:t>-</a:t>
            </a:r>
            <a:r>
              <a:rPr lang="en-US" sz="3600" dirty="0" smtClean="0">
                <a:latin typeface="Comic Sans MS" panose="030F0702030302020204" pitchFamily="66" charset="0"/>
              </a:rPr>
              <a:t>Wigner approach</a:t>
            </a:r>
            <a:endParaRPr lang="en-US" sz="3600" dirty="0">
              <a:latin typeface="Comic Sans MS" panose="030F0702030302020204" pitchFamily="66" charset="0"/>
            </a:endParaRPr>
          </a:p>
        </p:txBody>
      </p:sp>
      <p:sp>
        <p:nvSpPr>
          <p:cNvPr id="3" name="TextBox 2"/>
          <p:cNvSpPr txBox="1"/>
          <p:nvPr/>
        </p:nvSpPr>
        <p:spPr>
          <a:xfrm>
            <a:off x="666123" y="1535668"/>
            <a:ext cx="7811754" cy="369332"/>
          </a:xfrm>
          <a:prstGeom prst="rect">
            <a:avLst/>
          </a:prstGeom>
          <a:noFill/>
        </p:spPr>
        <p:txBody>
          <a:bodyPr wrap="none" rtlCol="0">
            <a:spAutoFit/>
          </a:bodyPr>
          <a:lstStyle/>
          <a:p>
            <a:r>
              <a:rPr lang="en-US" dirty="0" smtClean="0">
                <a:latin typeface="Comic Sans MS" panose="030F0702030302020204" pitchFamily="66" charset="0"/>
              </a:rPr>
              <a:t>Multi-level multi-channel fit of reaction process: </a:t>
            </a:r>
            <a:r>
              <a:rPr lang="en-US" baseline="30000" dirty="0" smtClean="0">
                <a:latin typeface="Comic Sans MS" panose="030F0702030302020204" pitchFamily="66" charset="0"/>
              </a:rPr>
              <a:t>12</a:t>
            </a:r>
            <a:r>
              <a:rPr lang="en-US" dirty="0" smtClean="0">
                <a:latin typeface="Comic Sans MS" panose="030F0702030302020204" pitchFamily="66" charset="0"/>
              </a:rPr>
              <a:t>C(p,</a:t>
            </a:r>
            <a:r>
              <a:rPr lang="en-US" dirty="0" smtClean="0">
                <a:latin typeface="Comic Sans MS" panose="030F0702030302020204" pitchFamily="66" charset="0"/>
                <a:sym typeface="Symbol"/>
              </a:rPr>
              <a:t>)</a:t>
            </a:r>
            <a:r>
              <a:rPr lang="en-US" baseline="30000" dirty="0" smtClean="0">
                <a:latin typeface="Comic Sans MS" panose="030F0702030302020204" pitchFamily="66" charset="0"/>
                <a:sym typeface="Symbol"/>
              </a:rPr>
              <a:t>13</a:t>
            </a:r>
            <a:r>
              <a:rPr lang="en-US" dirty="0" smtClean="0">
                <a:latin typeface="Comic Sans MS" panose="030F0702030302020204" pitchFamily="66" charset="0"/>
                <a:sym typeface="Symbol"/>
              </a:rPr>
              <a:t>N, </a:t>
            </a:r>
            <a:r>
              <a:rPr lang="en-US" baseline="30000" dirty="0" smtClean="0">
                <a:latin typeface="Comic Sans MS" panose="030F0702030302020204" pitchFamily="66" charset="0"/>
                <a:sym typeface="Symbol"/>
              </a:rPr>
              <a:t>12</a:t>
            </a:r>
            <a:r>
              <a:rPr lang="en-US" dirty="0" smtClean="0">
                <a:latin typeface="Comic Sans MS" panose="030F0702030302020204" pitchFamily="66" charset="0"/>
                <a:sym typeface="Symbol"/>
              </a:rPr>
              <a:t>C(p,p)</a:t>
            </a:r>
            <a:r>
              <a:rPr lang="en-US" baseline="30000" dirty="0" smtClean="0">
                <a:latin typeface="Comic Sans MS" panose="030F0702030302020204" pitchFamily="66" charset="0"/>
                <a:sym typeface="Symbol"/>
              </a:rPr>
              <a:t>12</a:t>
            </a:r>
            <a:r>
              <a:rPr lang="en-US" dirty="0" smtClean="0">
                <a:latin typeface="Comic Sans MS" panose="030F0702030302020204" pitchFamily="66" charset="0"/>
                <a:sym typeface="Symbol"/>
              </a:rPr>
              <a:t>C</a:t>
            </a:r>
            <a:endParaRPr lang="en-US" dirty="0">
              <a:latin typeface="Comic Sans MS" panose="030F0702030302020204" pitchFamily="66" charset="0"/>
            </a:endParaRPr>
          </a:p>
        </p:txBody>
      </p:sp>
      <p:sp>
        <p:nvSpPr>
          <p:cNvPr id="6" name="TextBox 5"/>
          <p:cNvSpPr txBox="1"/>
          <p:nvPr/>
        </p:nvSpPr>
        <p:spPr>
          <a:xfrm>
            <a:off x="381000" y="4876800"/>
            <a:ext cx="5638799" cy="1631216"/>
          </a:xfrm>
          <a:prstGeom prst="rect">
            <a:avLst/>
          </a:prstGeom>
          <a:noFill/>
        </p:spPr>
        <p:txBody>
          <a:bodyPr wrap="square" rtlCol="0">
            <a:spAutoFit/>
          </a:bodyPr>
          <a:lstStyle/>
          <a:p>
            <a:r>
              <a:rPr lang="en-US" sz="2000" dirty="0" smtClean="0"/>
              <a:t>Joint fit combined with new data from Notre Dame facility translates into a new reaction rate which is 30% higher than predicted by the “standard NACRE rate”, that will yield a higher </a:t>
            </a:r>
            <a:r>
              <a:rPr lang="en-US" sz="2000" baseline="30000" dirty="0" smtClean="0"/>
              <a:t>13</a:t>
            </a:r>
            <a:r>
              <a:rPr lang="en-US" sz="2000" dirty="0" smtClean="0"/>
              <a:t>N neutrino flux. This translates into a 10% higher CNO neutrino flux!</a:t>
            </a:r>
            <a:endParaRPr lang="en-US" sz="2000" dirty="0"/>
          </a:p>
        </p:txBody>
      </p:sp>
      <p:grpSp>
        <p:nvGrpSpPr>
          <p:cNvPr id="7" name="Group 6"/>
          <p:cNvGrpSpPr/>
          <p:nvPr/>
        </p:nvGrpSpPr>
        <p:grpSpPr>
          <a:xfrm>
            <a:off x="381000" y="1905000"/>
            <a:ext cx="3895725" cy="2843948"/>
            <a:chOff x="381000" y="1905000"/>
            <a:chExt cx="3895725" cy="2843948"/>
          </a:xfrm>
        </p:grpSpPr>
        <p:grpSp>
          <p:nvGrpSpPr>
            <p:cNvPr id="5" name="Group 4"/>
            <p:cNvGrpSpPr/>
            <p:nvPr/>
          </p:nvGrpSpPr>
          <p:grpSpPr>
            <a:xfrm>
              <a:off x="381000" y="1905000"/>
              <a:ext cx="3895725" cy="2843948"/>
              <a:chOff x="533400" y="2438400"/>
              <a:chExt cx="3895725" cy="2843948"/>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2438400"/>
                <a:ext cx="3895725" cy="2843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reeform 3"/>
              <p:cNvSpPr/>
              <p:nvPr/>
            </p:nvSpPr>
            <p:spPr>
              <a:xfrm>
                <a:off x="1597231" y="2713512"/>
                <a:ext cx="2606634" cy="237506"/>
              </a:xfrm>
              <a:custGeom>
                <a:avLst/>
                <a:gdLst>
                  <a:gd name="connsiteX0" fmla="*/ 17813 w 2606634"/>
                  <a:gd name="connsiteY0" fmla="*/ 166254 h 237506"/>
                  <a:gd name="connsiteX1" fmla="*/ 0 w 2606634"/>
                  <a:gd name="connsiteY1" fmla="*/ 77189 h 237506"/>
                  <a:gd name="connsiteX2" fmla="*/ 0 w 2606634"/>
                  <a:gd name="connsiteY2" fmla="*/ 0 h 237506"/>
                  <a:gd name="connsiteX3" fmla="*/ 2606634 w 2606634"/>
                  <a:gd name="connsiteY3" fmla="*/ 5937 h 237506"/>
                  <a:gd name="connsiteX4" fmla="*/ 2517569 w 2606634"/>
                  <a:gd name="connsiteY4" fmla="*/ 237506 h 237506"/>
                  <a:gd name="connsiteX5" fmla="*/ 17813 w 2606634"/>
                  <a:gd name="connsiteY5" fmla="*/ 166254 h 23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6634" h="237506">
                    <a:moveTo>
                      <a:pt x="17813" y="166254"/>
                    </a:moveTo>
                    <a:lnTo>
                      <a:pt x="0" y="77189"/>
                    </a:lnTo>
                    <a:lnTo>
                      <a:pt x="0" y="0"/>
                    </a:lnTo>
                    <a:lnTo>
                      <a:pt x="2606634" y="5937"/>
                    </a:lnTo>
                    <a:lnTo>
                      <a:pt x="2517569" y="237506"/>
                    </a:lnTo>
                    <a:lnTo>
                      <a:pt x="17813" y="166254"/>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77"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669"/>
            <a:stretch/>
          </p:blipFill>
          <p:spPr bwMode="auto">
            <a:xfrm>
              <a:off x="2688214" y="2057400"/>
              <a:ext cx="1197986" cy="875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411" t="4767" r="14798" b="15519"/>
            <a:stretch/>
          </p:blipFill>
          <p:spPr bwMode="auto">
            <a:xfrm>
              <a:off x="1911926" y="2106385"/>
              <a:ext cx="755074" cy="756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43400" y="1905000"/>
            <a:ext cx="4648201" cy="2778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19800" y="4687723"/>
            <a:ext cx="2775065" cy="2094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Freeform 8"/>
          <p:cNvSpPr/>
          <p:nvPr/>
        </p:nvSpPr>
        <p:spPr>
          <a:xfrm>
            <a:off x="6629400" y="1852551"/>
            <a:ext cx="201881" cy="2024743"/>
          </a:xfrm>
          <a:custGeom>
            <a:avLst/>
            <a:gdLst>
              <a:gd name="connsiteX0" fmla="*/ 89065 w 201881"/>
              <a:gd name="connsiteY0" fmla="*/ 2024743 h 2024743"/>
              <a:gd name="connsiteX1" fmla="*/ 0 w 201881"/>
              <a:gd name="connsiteY1" fmla="*/ 0 h 2024743"/>
              <a:gd name="connsiteX2" fmla="*/ 201881 w 201881"/>
              <a:gd name="connsiteY2" fmla="*/ 17813 h 2024743"/>
              <a:gd name="connsiteX3" fmla="*/ 106878 w 201881"/>
              <a:gd name="connsiteY3" fmla="*/ 344384 h 2024743"/>
              <a:gd name="connsiteX4" fmla="*/ 160317 w 201881"/>
              <a:gd name="connsiteY4" fmla="*/ 878774 h 2024743"/>
              <a:gd name="connsiteX5" fmla="*/ 89065 w 201881"/>
              <a:gd name="connsiteY5" fmla="*/ 2024743 h 2024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881" h="2024743">
                <a:moveTo>
                  <a:pt x="89065" y="2024743"/>
                </a:moveTo>
                <a:lnTo>
                  <a:pt x="0" y="0"/>
                </a:lnTo>
                <a:lnTo>
                  <a:pt x="201881" y="17813"/>
                </a:lnTo>
                <a:lnTo>
                  <a:pt x="106878" y="344384"/>
                </a:lnTo>
                <a:lnTo>
                  <a:pt x="160317" y="878774"/>
                </a:lnTo>
                <a:lnTo>
                  <a:pt x="89065" y="2024743"/>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364647" y="762000"/>
            <a:ext cx="2470265" cy="523220"/>
          </a:xfrm>
          <a:prstGeom prst="rect">
            <a:avLst/>
          </a:prstGeom>
          <a:noFill/>
        </p:spPr>
        <p:txBody>
          <a:bodyPr wrap="square" rtlCol="0">
            <a:spAutoFit/>
          </a:bodyPr>
          <a:lstStyle/>
          <a:p>
            <a:r>
              <a:rPr lang="de-DE" sz="1400" dirty="0" smtClean="0"/>
              <a:t>T. Teichmann &amp; E.P. Wigner, Phys</a:t>
            </a:r>
            <a:r>
              <a:rPr lang="de-DE" sz="1400" dirty="0"/>
              <a:t>. Rev. 87 </a:t>
            </a:r>
            <a:r>
              <a:rPr lang="de-DE" sz="1400" dirty="0" smtClean="0"/>
              <a:t>(1952) 123</a:t>
            </a:r>
            <a:endParaRPr lang="en-US" sz="1400" dirty="0"/>
          </a:p>
        </p:txBody>
      </p:sp>
      <p:sp>
        <p:nvSpPr>
          <p:cNvPr id="15" name="Down Arrow 14"/>
          <p:cNvSpPr/>
          <p:nvPr/>
        </p:nvSpPr>
        <p:spPr>
          <a:xfrm>
            <a:off x="838200" y="1981199"/>
            <a:ext cx="121714" cy="1330273"/>
          </a:xfrm>
          <a:prstGeom prst="downArrow">
            <a:avLst/>
          </a:prstGeom>
          <a:solidFill>
            <a:srgbClr val="FFC000">
              <a:alpha val="5098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rot="10800000">
            <a:off x="6477000" y="5105400"/>
            <a:ext cx="312212" cy="1442564"/>
          </a:xfrm>
          <a:prstGeom prst="downArrow">
            <a:avLst/>
          </a:prstGeom>
          <a:solidFill>
            <a:srgbClr val="FFC000">
              <a:alpha val="5098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52454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5084441" y="1390502"/>
            <a:ext cx="3990722" cy="2709976"/>
            <a:chOff x="7010400" y="4778515"/>
            <a:chExt cx="2057400" cy="1651813"/>
          </a:xfrm>
        </p:grpSpPr>
        <p:pic>
          <p:nvPicPr>
            <p:cNvPr id="5" name="Picture 8" descr="http://www.sns.ias.edu/~jnb/SNviewgraphs/Opacities/colorbahcallserenellibs05O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4778515"/>
              <a:ext cx="2057400" cy="1651813"/>
            </a:xfrm>
            <a:prstGeom prst="rect">
              <a:avLst/>
            </a:prstGeom>
            <a:noFill/>
            <a:extLst>
              <a:ext uri="{909E8E84-426E-40DD-AFC4-6F175D3DCCD1}">
                <a14:hiddenFill xmlns:a14="http://schemas.microsoft.com/office/drawing/2010/main">
                  <a:solidFill>
                    <a:srgbClr val="FFFFFF"/>
                  </a:solidFill>
                </a14:hiddenFill>
              </a:ext>
            </a:extLst>
          </p:spPr>
        </p:pic>
        <p:sp>
          <p:nvSpPr>
            <p:cNvPr id="4" name="Freeform 3"/>
            <p:cNvSpPr/>
            <p:nvPr/>
          </p:nvSpPr>
          <p:spPr>
            <a:xfrm>
              <a:off x="7219950" y="5260033"/>
              <a:ext cx="774364" cy="978842"/>
            </a:xfrm>
            <a:custGeom>
              <a:avLst/>
              <a:gdLst>
                <a:gd name="connsiteX0" fmla="*/ 0 w 774364"/>
                <a:gd name="connsiteY0" fmla="*/ 147786 h 978842"/>
                <a:gd name="connsiteX1" fmla="*/ 216694 w 774364"/>
                <a:gd name="connsiteY1" fmla="*/ 83492 h 978842"/>
                <a:gd name="connsiteX2" fmla="*/ 397669 w 774364"/>
                <a:gd name="connsiteY2" fmla="*/ 33486 h 978842"/>
                <a:gd name="connsiteX3" fmla="*/ 521494 w 774364"/>
                <a:gd name="connsiteY3" fmla="*/ 7292 h 978842"/>
                <a:gd name="connsiteX4" fmla="*/ 623888 w 774364"/>
                <a:gd name="connsiteY4" fmla="*/ 148 h 978842"/>
                <a:gd name="connsiteX5" fmla="*/ 714375 w 774364"/>
                <a:gd name="connsiteY5" fmla="*/ 12055 h 978842"/>
                <a:gd name="connsiteX6" fmla="*/ 750094 w 774364"/>
                <a:gd name="connsiteY6" fmla="*/ 38248 h 978842"/>
                <a:gd name="connsiteX7" fmla="*/ 762000 w 774364"/>
                <a:gd name="connsiteY7" fmla="*/ 57298 h 978842"/>
                <a:gd name="connsiteX8" fmla="*/ 769144 w 774364"/>
                <a:gd name="connsiteY8" fmla="*/ 97780 h 978842"/>
                <a:gd name="connsiteX9" fmla="*/ 773906 w 774364"/>
                <a:gd name="connsiteY9" fmla="*/ 466873 h 978842"/>
                <a:gd name="connsiteX10" fmla="*/ 773906 w 774364"/>
                <a:gd name="connsiteY10" fmla="*/ 978842 h 978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4364" h="978842">
                  <a:moveTo>
                    <a:pt x="0" y="147786"/>
                  </a:moveTo>
                  <a:lnTo>
                    <a:pt x="216694" y="83492"/>
                  </a:lnTo>
                  <a:cubicBezTo>
                    <a:pt x="282972" y="64442"/>
                    <a:pt x="346869" y="46186"/>
                    <a:pt x="397669" y="33486"/>
                  </a:cubicBezTo>
                  <a:cubicBezTo>
                    <a:pt x="448469" y="20786"/>
                    <a:pt x="483791" y="12848"/>
                    <a:pt x="521494" y="7292"/>
                  </a:cubicBezTo>
                  <a:cubicBezTo>
                    <a:pt x="559197" y="1736"/>
                    <a:pt x="591741" y="-646"/>
                    <a:pt x="623888" y="148"/>
                  </a:cubicBezTo>
                  <a:cubicBezTo>
                    <a:pt x="656035" y="942"/>
                    <a:pt x="693341" y="5705"/>
                    <a:pt x="714375" y="12055"/>
                  </a:cubicBezTo>
                  <a:cubicBezTo>
                    <a:pt x="735409" y="18405"/>
                    <a:pt x="742157" y="30708"/>
                    <a:pt x="750094" y="38248"/>
                  </a:cubicBezTo>
                  <a:cubicBezTo>
                    <a:pt x="758031" y="45788"/>
                    <a:pt x="758825" y="47376"/>
                    <a:pt x="762000" y="57298"/>
                  </a:cubicBezTo>
                  <a:cubicBezTo>
                    <a:pt x="765175" y="67220"/>
                    <a:pt x="767160" y="29518"/>
                    <a:pt x="769144" y="97780"/>
                  </a:cubicBezTo>
                  <a:cubicBezTo>
                    <a:pt x="771128" y="166042"/>
                    <a:pt x="773112" y="320029"/>
                    <a:pt x="773906" y="466873"/>
                  </a:cubicBezTo>
                  <a:cubicBezTo>
                    <a:pt x="774700" y="613717"/>
                    <a:pt x="774303" y="796279"/>
                    <a:pt x="773906" y="978842"/>
                  </a:cubicBezTo>
                </a:path>
              </a:pathLst>
            </a:custGeom>
            <a:no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descr="tfc.pdf"/>
          <p:cNvPicPr>
            <a:picLocks noChangeAspect="1"/>
          </p:cNvPicPr>
          <p:nvPr/>
        </p:nvPicPr>
        <p:blipFill rotWithShape="1">
          <a:blip r:embed="rId3"/>
          <a:srcRect r="1955"/>
          <a:stretch/>
        </p:blipFill>
        <p:spPr>
          <a:xfrm>
            <a:off x="5084441" y="4267201"/>
            <a:ext cx="4059559" cy="2514599"/>
          </a:xfrm>
          <a:prstGeom prst="rect">
            <a:avLst/>
          </a:prstGeom>
        </p:spPr>
      </p:pic>
      <p:pic>
        <p:nvPicPr>
          <p:cNvPr id="9218" name="Picture 2" descr="http://borex.lngs.infn.it/offline/geant4/geantmain_Fig3.png"/>
          <p:cNvPicPr>
            <a:picLocks noChangeAspect="1" noChangeArrowheads="1"/>
          </p:cNvPicPr>
          <p:nvPr/>
        </p:nvPicPr>
        <p:blipFill rotWithShape="1">
          <a:blip r:embed="rId4">
            <a:extLst>
              <a:ext uri="{28A0092B-C50C-407E-A947-70E740481C1C}">
                <a14:useLocalDpi xmlns:a14="http://schemas.microsoft.com/office/drawing/2010/main" val="0"/>
              </a:ext>
            </a:extLst>
          </a:blip>
          <a:srcRect l="15057" t="29762" r="14204" b="22183"/>
          <a:stretch/>
        </p:blipFill>
        <p:spPr bwMode="auto">
          <a:xfrm>
            <a:off x="0" y="3429000"/>
            <a:ext cx="4573899" cy="341664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www.infn.it/csn2/images/02borexinoBI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573899" cy="341324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30328" y="35901"/>
            <a:ext cx="8229600" cy="1143000"/>
          </a:xfrm>
        </p:spPr>
        <p:txBody>
          <a:bodyPr/>
          <a:lstStyle/>
          <a:p>
            <a:r>
              <a:rPr lang="en-US" dirty="0" smtClean="0">
                <a:solidFill>
                  <a:schemeClr val="bg1"/>
                </a:solidFill>
                <a:latin typeface="Comic Sans MS" panose="030F0702030302020204" pitchFamily="66" charset="0"/>
              </a:rPr>
              <a:t>BOREXINO  </a:t>
            </a:r>
            <a:r>
              <a:rPr lang="en-US" dirty="0" smtClean="0">
                <a:latin typeface="Comic Sans MS" panose="030F0702030302020204" pitchFamily="66" charset="0"/>
              </a:rPr>
              <a:t> expectations</a:t>
            </a:r>
            <a:endParaRPr lang="en-US" dirty="0">
              <a:latin typeface="Comic Sans MS" panose="030F0702030302020204" pitchFamily="66" charset="0"/>
            </a:endParaRPr>
          </a:p>
        </p:txBody>
      </p:sp>
      <p:sp>
        <p:nvSpPr>
          <p:cNvPr id="14" name="TextBox 13"/>
          <p:cNvSpPr txBox="1"/>
          <p:nvPr/>
        </p:nvSpPr>
        <p:spPr>
          <a:xfrm>
            <a:off x="6419204" y="5026223"/>
            <a:ext cx="2496196" cy="292388"/>
          </a:xfrm>
          <a:prstGeom prst="rect">
            <a:avLst/>
          </a:prstGeom>
          <a:noFill/>
        </p:spPr>
        <p:txBody>
          <a:bodyPr wrap="none" rtlCol="0">
            <a:spAutoFit/>
          </a:bodyPr>
          <a:lstStyle/>
          <a:p>
            <a:r>
              <a:rPr lang="en-US" sz="1300" dirty="0" smtClean="0">
                <a:solidFill>
                  <a:srgbClr val="00FF00"/>
                </a:solidFill>
                <a:latin typeface="Comic Sans MS" panose="030F0702030302020204" pitchFamily="66" charset="0"/>
              </a:rPr>
              <a:t>Reduction in </a:t>
            </a:r>
            <a:r>
              <a:rPr lang="en-US" sz="1300" baseline="30000" dirty="0" smtClean="0">
                <a:solidFill>
                  <a:srgbClr val="00FF00"/>
                </a:solidFill>
                <a:latin typeface="Comic Sans MS" panose="030F0702030302020204" pitchFamily="66" charset="0"/>
              </a:rPr>
              <a:t>210</a:t>
            </a:r>
            <a:r>
              <a:rPr lang="en-US" sz="1300" dirty="0" smtClean="0">
                <a:solidFill>
                  <a:srgbClr val="00FF00"/>
                </a:solidFill>
                <a:latin typeface="Comic Sans MS" panose="030F0702030302020204" pitchFamily="66" charset="0"/>
              </a:rPr>
              <a:t>Bi is next goal!</a:t>
            </a:r>
            <a:endParaRPr lang="en-US" sz="1300" dirty="0">
              <a:solidFill>
                <a:srgbClr val="00FF00"/>
              </a:solidFill>
              <a:latin typeface="Comic Sans MS" panose="030F0702030302020204" pitchFamily="66" charset="0"/>
            </a:endParaRPr>
          </a:p>
        </p:txBody>
      </p:sp>
      <p:sp>
        <p:nvSpPr>
          <p:cNvPr id="15" name="Freeform 14"/>
          <p:cNvSpPr/>
          <p:nvPr/>
        </p:nvSpPr>
        <p:spPr>
          <a:xfrm>
            <a:off x="5569527" y="5960224"/>
            <a:ext cx="1504604" cy="540329"/>
          </a:xfrm>
          <a:custGeom>
            <a:avLst/>
            <a:gdLst>
              <a:gd name="connsiteX0" fmla="*/ 0 w 1504604"/>
              <a:gd name="connsiteY0" fmla="*/ 1847 h 542175"/>
              <a:gd name="connsiteX1" fmla="*/ 91440 w 1504604"/>
              <a:gd name="connsiteY1" fmla="*/ 18473 h 542175"/>
              <a:gd name="connsiteX2" fmla="*/ 457200 w 1504604"/>
              <a:gd name="connsiteY2" fmla="*/ 134851 h 542175"/>
              <a:gd name="connsiteX3" fmla="*/ 814648 w 1504604"/>
              <a:gd name="connsiteY3" fmla="*/ 276167 h 542175"/>
              <a:gd name="connsiteX4" fmla="*/ 1088968 w 1504604"/>
              <a:gd name="connsiteY4" fmla="*/ 384233 h 542175"/>
              <a:gd name="connsiteX5" fmla="*/ 1379913 w 1504604"/>
              <a:gd name="connsiteY5" fmla="*/ 508924 h 542175"/>
              <a:gd name="connsiteX6" fmla="*/ 1504604 w 1504604"/>
              <a:gd name="connsiteY6" fmla="*/ 542175 h 542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604" h="542175">
                <a:moveTo>
                  <a:pt x="0" y="1847"/>
                </a:moveTo>
                <a:cubicBezTo>
                  <a:pt x="7620" y="-924"/>
                  <a:pt x="15240" y="-3694"/>
                  <a:pt x="91440" y="18473"/>
                </a:cubicBezTo>
                <a:cubicBezTo>
                  <a:pt x="167640" y="40640"/>
                  <a:pt x="336665" y="91902"/>
                  <a:pt x="457200" y="134851"/>
                </a:cubicBezTo>
                <a:cubicBezTo>
                  <a:pt x="577735" y="177800"/>
                  <a:pt x="814648" y="276167"/>
                  <a:pt x="814648" y="276167"/>
                </a:cubicBezTo>
                <a:lnTo>
                  <a:pt x="1088968" y="384233"/>
                </a:lnTo>
                <a:cubicBezTo>
                  <a:pt x="1183179" y="423026"/>
                  <a:pt x="1310640" y="482600"/>
                  <a:pt x="1379913" y="508924"/>
                </a:cubicBezTo>
                <a:cubicBezTo>
                  <a:pt x="1449186" y="535248"/>
                  <a:pt x="1476895" y="538711"/>
                  <a:pt x="1504604" y="542175"/>
                </a:cubicBezTo>
              </a:path>
            </a:pathLst>
          </a:custGeom>
          <a:noFill/>
          <a:ln w="19050">
            <a:solidFill>
              <a:srgbClr val="FF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08342" y="1154668"/>
            <a:ext cx="3451586" cy="369332"/>
          </a:xfrm>
          <a:prstGeom prst="rect">
            <a:avLst/>
          </a:prstGeom>
          <a:noFill/>
        </p:spPr>
        <p:txBody>
          <a:bodyPr wrap="none" rtlCol="0">
            <a:spAutoFit/>
          </a:bodyPr>
          <a:lstStyle/>
          <a:p>
            <a:r>
              <a:rPr lang="en-US" dirty="0" smtClean="0">
                <a:latin typeface="Comic Sans MS" panose="030F0702030302020204" pitchFamily="66" charset="0"/>
              </a:rPr>
              <a:t>Enhanced flux in </a:t>
            </a:r>
            <a:r>
              <a:rPr lang="en-US" baseline="30000" dirty="0" smtClean="0">
                <a:latin typeface="Comic Sans MS" panose="030F0702030302020204" pitchFamily="66" charset="0"/>
              </a:rPr>
              <a:t>13</a:t>
            </a:r>
            <a:r>
              <a:rPr lang="en-US" dirty="0" smtClean="0">
                <a:latin typeface="Comic Sans MS" panose="030F0702030302020204" pitchFamily="66" charset="0"/>
              </a:rPr>
              <a:t>N neutrinos</a:t>
            </a:r>
          </a:p>
        </p:txBody>
      </p:sp>
      <p:grpSp>
        <p:nvGrpSpPr>
          <p:cNvPr id="18" name="Group 17"/>
          <p:cNvGrpSpPr/>
          <p:nvPr/>
        </p:nvGrpSpPr>
        <p:grpSpPr>
          <a:xfrm>
            <a:off x="4724400" y="1439767"/>
            <a:ext cx="4322445" cy="2827433"/>
            <a:chOff x="4724400" y="1439767"/>
            <a:chExt cx="4322445" cy="2827433"/>
          </a:xfrm>
        </p:grpSpPr>
        <p:grpSp>
          <p:nvGrpSpPr>
            <p:cNvPr id="13" name="Group 12"/>
            <p:cNvGrpSpPr/>
            <p:nvPr/>
          </p:nvGrpSpPr>
          <p:grpSpPr>
            <a:xfrm>
              <a:off x="4724400" y="1439767"/>
              <a:ext cx="4322445" cy="2827433"/>
              <a:chOff x="548640" y="1870364"/>
              <a:chExt cx="5983605" cy="4655127"/>
            </a:xfrm>
          </p:grpSpPr>
          <p:pic>
            <p:nvPicPr>
              <p:cNvPr id="11" name="Picture 10" descr="BXspc.gif"/>
              <p:cNvPicPr>
                <a:picLocks noChangeAspect="1"/>
              </p:cNvPicPr>
              <p:nvPr/>
            </p:nvPicPr>
            <p:blipFill rotWithShape="1">
              <a:blip r:embed="rId6"/>
              <a:srcRect l="3621" t="10910" r="7522" b="5939"/>
              <a:stretch/>
            </p:blipFill>
            <p:spPr>
              <a:xfrm>
                <a:off x="548640" y="1870364"/>
                <a:ext cx="5983605" cy="4655127"/>
              </a:xfrm>
              <a:prstGeom prst="rect">
                <a:avLst/>
              </a:prstGeom>
            </p:spPr>
          </p:pic>
          <p:sp>
            <p:nvSpPr>
              <p:cNvPr id="8" name="TextBox 7"/>
              <p:cNvSpPr txBox="1"/>
              <p:nvPr/>
            </p:nvSpPr>
            <p:spPr>
              <a:xfrm>
                <a:off x="2646777" y="3124199"/>
                <a:ext cx="2068193" cy="1140137"/>
              </a:xfrm>
              <a:prstGeom prst="rect">
                <a:avLst/>
              </a:prstGeom>
              <a:noFill/>
            </p:spPr>
            <p:txBody>
              <a:bodyPr wrap="square" rtlCol="0">
                <a:spAutoFit/>
              </a:bodyPr>
              <a:lstStyle/>
              <a:p>
                <a:r>
                  <a:rPr lang="en-US" sz="1300" dirty="0" smtClean="0">
                    <a:solidFill>
                      <a:srgbClr val="006600"/>
                    </a:solidFill>
                    <a:latin typeface="Comic Sans MS" panose="030F0702030302020204" pitchFamily="66" charset="0"/>
                  </a:rPr>
                  <a:t>Reduction of </a:t>
                </a:r>
                <a:r>
                  <a:rPr lang="en-US" sz="1300" baseline="30000" dirty="0" smtClean="0">
                    <a:solidFill>
                      <a:srgbClr val="006600"/>
                    </a:solidFill>
                    <a:latin typeface="Comic Sans MS" panose="030F0702030302020204" pitchFamily="66" charset="0"/>
                  </a:rPr>
                  <a:t>11</a:t>
                </a:r>
                <a:r>
                  <a:rPr lang="en-US" sz="1300" dirty="0" smtClean="0">
                    <a:solidFill>
                      <a:srgbClr val="006600"/>
                    </a:solidFill>
                    <a:latin typeface="Comic Sans MS" panose="030F0702030302020204" pitchFamily="66" charset="0"/>
                  </a:rPr>
                  <a:t>C background will be necessary!</a:t>
                </a:r>
                <a:endParaRPr lang="en-US" sz="1300" dirty="0">
                  <a:solidFill>
                    <a:srgbClr val="006600"/>
                  </a:solidFill>
                  <a:latin typeface="Comic Sans MS" panose="030F0702030302020204" pitchFamily="66" charset="0"/>
                </a:endParaRPr>
              </a:p>
            </p:txBody>
          </p:sp>
          <p:cxnSp>
            <p:nvCxnSpPr>
              <p:cNvPr id="12" name="Straight Arrow Connector 11"/>
              <p:cNvCxnSpPr/>
              <p:nvPr/>
            </p:nvCxnSpPr>
            <p:spPr>
              <a:xfrm>
                <a:off x="4343400" y="3886200"/>
                <a:ext cx="0" cy="609600"/>
              </a:xfrm>
              <a:prstGeom prst="straightConnector1">
                <a:avLst/>
              </a:prstGeom>
              <a:ln w="38100">
                <a:solidFill>
                  <a:srgbClr val="0066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 name="Freeform 15"/>
            <p:cNvSpPr/>
            <p:nvPr/>
          </p:nvSpPr>
          <p:spPr>
            <a:xfrm>
              <a:off x="5536276" y="3167149"/>
              <a:ext cx="2211186" cy="606829"/>
            </a:xfrm>
            <a:custGeom>
              <a:avLst/>
              <a:gdLst>
                <a:gd name="connsiteX0" fmla="*/ 0 w 2211186"/>
                <a:gd name="connsiteY0" fmla="*/ 0 h 606829"/>
                <a:gd name="connsiteX1" fmla="*/ 515389 w 2211186"/>
                <a:gd name="connsiteY1" fmla="*/ 49876 h 606829"/>
                <a:gd name="connsiteX2" fmla="*/ 922713 w 2211186"/>
                <a:gd name="connsiteY2" fmla="*/ 108066 h 606829"/>
                <a:gd name="connsiteX3" fmla="*/ 1346662 w 2211186"/>
                <a:gd name="connsiteY3" fmla="*/ 199506 h 606829"/>
                <a:gd name="connsiteX4" fmla="*/ 1762299 w 2211186"/>
                <a:gd name="connsiteY4" fmla="*/ 324196 h 606829"/>
                <a:gd name="connsiteX5" fmla="*/ 1986742 w 2211186"/>
                <a:gd name="connsiteY5" fmla="*/ 432262 h 606829"/>
                <a:gd name="connsiteX6" fmla="*/ 2211186 w 2211186"/>
                <a:gd name="connsiteY6" fmla="*/ 606829 h 6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1186" h="606829">
                  <a:moveTo>
                    <a:pt x="0" y="0"/>
                  </a:moveTo>
                  <a:lnTo>
                    <a:pt x="515389" y="49876"/>
                  </a:lnTo>
                  <a:cubicBezTo>
                    <a:pt x="669174" y="67887"/>
                    <a:pt x="784168" y="83128"/>
                    <a:pt x="922713" y="108066"/>
                  </a:cubicBezTo>
                  <a:cubicBezTo>
                    <a:pt x="1061259" y="133004"/>
                    <a:pt x="1206731" y="163484"/>
                    <a:pt x="1346662" y="199506"/>
                  </a:cubicBezTo>
                  <a:cubicBezTo>
                    <a:pt x="1486593" y="235528"/>
                    <a:pt x="1655619" y="285403"/>
                    <a:pt x="1762299" y="324196"/>
                  </a:cubicBezTo>
                  <a:cubicBezTo>
                    <a:pt x="1868979" y="362989"/>
                    <a:pt x="1911928" y="385157"/>
                    <a:pt x="1986742" y="432262"/>
                  </a:cubicBezTo>
                  <a:cubicBezTo>
                    <a:pt x="2061556" y="479367"/>
                    <a:pt x="2177935" y="577735"/>
                    <a:pt x="2211186" y="606829"/>
                  </a:cubicBezTo>
                </a:path>
              </a:pathLst>
            </a:custGeom>
            <a:noFill/>
            <a:ln w="12700">
              <a:solidFill>
                <a:srgbClr val="FF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20"/>
          <p:cNvSpPr/>
          <p:nvPr/>
        </p:nvSpPr>
        <p:spPr>
          <a:xfrm>
            <a:off x="5547359" y="5994400"/>
            <a:ext cx="1504604" cy="522778"/>
          </a:xfrm>
          <a:custGeom>
            <a:avLst/>
            <a:gdLst>
              <a:gd name="connsiteX0" fmla="*/ 0 w 1504604"/>
              <a:gd name="connsiteY0" fmla="*/ 1847 h 542175"/>
              <a:gd name="connsiteX1" fmla="*/ 91440 w 1504604"/>
              <a:gd name="connsiteY1" fmla="*/ 18473 h 542175"/>
              <a:gd name="connsiteX2" fmla="*/ 457200 w 1504604"/>
              <a:gd name="connsiteY2" fmla="*/ 134851 h 542175"/>
              <a:gd name="connsiteX3" fmla="*/ 814648 w 1504604"/>
              <a:gd name="connsiteY3" fmla="*/ 276167 h 542175"/>
              <a:gd name="connsiteX4" fmla="*/ 1088968 w 1504604"/>
              <a:gd name="connsiteY4" fmla="*/ 384233 h 542175"/>
              <a:gd name="connsiteX5" fmla="*/ 1379913 w 1504604"/>
              <a:gd name="connsiteY5" fmla="*/ 508924 h 542175"/>
              <a:gd name="connsiteX6" fmla="*/ 1504604 w 1504604"/>
              <a:gd name="connsiteY6" fmla="*/ 542175 h 542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604" h="542175">
                <a:moveTo>
                  <a:pt x="0" y="1847"/>
                </a:moveTo>
                <a:cubicBezTo>
                  <a:pt x="7620" y="-924"/>
                  <a:pt x="15240" y="-3694"/>
                  <a:pt x="91440" y="18473"/>
                </a:cubicBezTo>
                <a:cubicBezTo>
                  <a:pt x="167640" y="40640"/>
                  <a:pt x="336665" y="91902"/>
                  <a:pt x="457200" y="134851"/>
                </a:cubicBezTo>
                <a:cubicBezTo>
                  <a:pt x="577735" y="177800"/>
                  <a:pt x="814648" y="276167"/>
                  <a:pt x="814648" y="276167"/>
                </a:cubicBezTo>
                <a:lnTo>
                  <a:pt x="1088968" y="384233"/>
                </a:lnTo>
                <a:cubicBezTo>
                  <a:pt x="1183179" y="423026"/>
                  <a:pt x="1310640" y="482600"/>
                  <a:pt x="1379913" y="508924"/>
                </a:cubicBezTo>
                <a:cubicBezTo>
                  <a:pt x="1449186" y="535248"/>
                  <a:pt x="1476895" y="538711"/>
                  <a:pt x="1504604" y="542175"/>
                </a:cubicBezTo>
              </a:path>
            </a:pathLst>
          </a:custGeom>
          <a:noFill/>
          <a:ln w="127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V="1">
            <a:off x="5533313" y="3786380"/>
            <a:ext cx="871845" cy="557022"/>
          </a:xfrm>
          <a:prstGeom prst="straightConnector1">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8077200" y="3786380"/>
            <a:ext cx="768682" cy="557021"/>
          </a:xfrm>
          <a:prstGeom prst="straightConnector1">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6621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12686</TotalTime>
  <Words>1195</Words>
  <Application>Microsoft Office PowerPoint</Application>
  <PresentationFormat>On-screen Show (4:3)</PresentationFormat>
  <Paragraphs>148</Paragraphs>
  <Slides>24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Office Theme</vt:lpstr>
      <vt:lpstr>Equation</vt:lpstr>
      <vt:lpstr>Carbon, From Red Giants to White Dwarfs</vt:lpstr>
      <vt:lpstr>Carbon Topics in Nuclear Astrophysics</vt:lpstr>
      <vt:lpstr>PowerPoint Presentation</vt:lpstr>
      <vt:lpstr>PowerPoint Presentation</vt:lpstr>
      <vt:lpstr>PowerPoint Presentation</vt:lpstr>
      <vt:lpstr>Resonances</vt:lpstr>
      <vt:lpstr>The CNO Cycle </vt:lpstr>
      <vt:lpstr>The R-matrix as generalized Breit-Wigner approach</vt:lpstr>
      <vt:lpstr>BOREXINO   expectations</vt:lpstr>
      <vt:lpstr>Origin of Carbon &amp; Oxygen</vt:lpstr>
      <vt:lpstr>The R-matrix analysis of all existing data feeding the 16O compound nucleus</vt:lpstr>
      <vt:lpstr>PowerPoint Presentation</vt:lpstr>
      <vt:lpstr>Nucleosynthesis in He burning</vt:lpstr>
      <vt:lpstr>The 12C/16O ratio in our Universe</vt:lpstr>
      <vt:lpstr>Accretion on C-O White Dwarf to type Ia Supernova Explosion</vt:lpstr>
      <vt:lpstr>The Nuclear Component S(E) in the 12C+12C Cross Section</vt:lpstr>
      <vt:lpstr>Resonances towards lower energies</vt:lpstr>
      <vt:lpstr>Impact on 12C+12C fusion</vt:lpstr>
      <vt:lpstr>Dynamic Molecular Model Approaches</vt:lpstr>
      <vt:lpstr>Core Conditions for C-O White Dwarfs</vt:lpstr>
      <vt:lpstr>From Thermo- to Pycno-Nuclear Fusion</vt:lpstr>
      <vt:lpstr>Supernova type Ia Ignition</vt:lpstr>
      <vt:lpstr>Summary and Conclusions</vt:lpstr>
      <vt:lpstr>Thermonuclear fusion rates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Red Giants to White Dwarfs</dc:title>
  <dc:creator>Michael</dc:creator>
  <cp:lastModifiedBy>Michael</cp:lastModifiedBy>
  <cp:revision>101</cp:revision>
  <dcterms:created xsi:type="dcterms:W3CDTF">2006-08-16T00:00:00Z</dcterms:created>
  <dcterms:modified xsi:type="dcterms:W3CDTF">2013-11-13T07:24:15Z</dcterms:modified>
</cp:coreProperties>
</file>