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94" r:id="rId5"/>
    <p:sldId id="293" r:id="rId6"/>
    <p:sldId id="263" r:id="rId7"/>
    <p:sldId id="261" r:id="rId8"/>
    <p:sldId id="262" r:id="rId9"/>
    <p:sldId id="295" r:id="rId10"/>
    <p:sldId id="296" r:id="rId11"/>
    <p:sldId id="297" r:id="rId12"/>
    <p:sldId id="299" r:id="rId13"/>
    <p:sldId id="298" r:id="rId14"/>
    <p:sldId id="300" r:id="rId15"/>
    <p:sldId id="301" r:id="rId16"/>
    <p:sldId id="303" r:id="rId17"/>
    <p:sldId id="302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22" r:id="rId34"/>
    <p:sldId id="320" r:id="rId35"/>
    <p:sldId id="287" r:id="rId36"/>
    <p:sldId id="321" r:id="rId3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3FB77-471A-490B-A517-89BC4E8EA895}" type="doc">
      <dgm:prSet loTypeId="urn:microsoft.com/office/officeart/2005/8/layout/hProcess9" loCatId="process" qsTypeId="urn:microsoft.com/office/officeart/2005/8/quickstyle/simple3" qsCatId="simple" csTypeId="urn:microsoft.com/office/officeart/2005/8/colors/accent2_3" csCatId="accent2" phldr="1"/>
      <dgm:spPr/>
    </dgm:pt>
    <dgm:pt modelId="{73986250-1AC4-46CB-8FA0-379AFAB7FB9C}">
      <dgm:prSet phldrT="[Text]" custT="1"/>
      <dgm:spPr/>
      <dgm:t>
        <a:bodyPr/>
        <a:lstStyle/>
        <a:p>
          <a:r>
            <a:rPr lang="it-IT" sz="2800" dirty="0" smtClean="0"/>
            <a:t>State of the art</a:t>
          </a:r>
          <a:endParaRPr lang="it-IT" sz="2800" dirty="0"/>
        </a:p>
      </dgm:t>
    </dgm:pt>
    <dgm:pt modelId="{488173EA-3BDA-433A-B751-85CBCFDF38AF}" type="parTrans" cxnId="{0771DCEF-D512-4741-BCDB-EB14031AE32A}">
      <dgm:prSet/>
      <dgm:spPr/>
      <dgm:t>
        <a:bodyPr/>
        <a:lstStyle/>
        <a:p>
          <a:endParaRPr lang="it-IT"/>
        </a:p>
      </dgm:t>
    </dgm:pt>
    <dgm:pt modelId="{5A6CF9F9-1A5C-4E4D-AF7B-125B57F11337}" type="sibTrans" cxnId="{0771DCEF-D512-4741-BCDB-EB14031AE32A}">
      <dgm:prSet/>
      <dgm:spPr/>
      <dgm:t>
        <a:bodyPr/>
        <a:lstStyle/>
        <a:p>
          <a:endParaRPr lang="it-IT"/>
        </a:p>
      </dgm:t>
    </dgm:pt>
    <dgm:pt modelId="{E0FECC24-8BA4-424D-B1B0-257E5700FC00}">
      <dgm:prSet phldrT="[Text]" custT="1"/>
      <dgm:spPr/>
      <dgm:t>
        <a:bodyPr/>
        <a:lstStyle/>
        <a:p>
          <a:r>
            <a:rPr lang="it-IT" sz="3200" dirty="0" smtClean="0"/>
            <a:t>Compact</a:t>
          </a:r>
        </a:p>
      </dgm:t>
    </dgm:pt>
    <dgm:pt modelId="{D2649CB3-0A3B-4A36-9539-0E40A2F59681}" type="parTrans" cxnId="{B40C926C-C3A8-4A5F-8E9D-46ECF70A0395}">
      <dgm:prSet/>
      <dgm:spPr/>
      <dgm:t>
        <a:bodyPr/>
        <a:lstStyle/>
        <a:p>
          <a:endParaRPr lang="it-IT"/>
        </a:p>
      </dgm:t>
    </dgm:pt>
    <dgm:pt modelId="{AA0CFB9C-34ED-489D-8AFF-8CBBAEB47C7B}" type="sibTrans" cxnId="{B40C926C-C3A8-4A5F-8E9D-46ECF70A0395}">
      <dgm:prSet/>
      <dgm:spPr/>
      <dgm:t>
        <a:bodyPr/>
        <a:lstStyle/>
        <a:p>
          <a:endParaRPr lang="it-IT"/>
        </a:p>
      </dgm:t>
    </dgm:pt>
    <dgm:pt modelId="{1F0076D2-AFF4-497E-87DA-E5BE22D57CD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it-IT" sz="3200" dirty="0" smtClean="0"/>
            <a:t>S-band Photoinjector</a:t>
          </a:r>
        </a:p>
        <a:p>
          <a:pPr>
            <a:spcAft>
              <a:spcPts val="0"/>
            </a:spcAft>
          </a:pPr>
          <a:r>
            <a:rPr lang="it-IT" sz="3200" dirty="0" smtClean="0"/>
            <a:t>+</a:t>
          </a:r>
        </a:p>
        <a:p>
          <a:pPr>
            <a:spcAft>
              <a:spcPts val="0"/>
            </a:spcAft>
          </a:pPr>
          <a:r>
            <a:rPr lang="it-IT" sz="3200" dirty="0" smtClean="0"/>
            <a:t>C-band linac</a:t>
          </a:r>
          <a:endParaRPr lang="it-IT" sz="3200" dirty="0"/>
        </a:p>
      </dgm:t>
    </dgm:pt>
    <dgm:pt modelId="{20874814-03B0-46D2-B449-E35DC7B4FBF7}" type="parTrans" cxnId="{E2AD36BD-273A-4356-BEA4-C712A1EA8833}">
      <dgm:prSet/>
      <dgm:spPr/>
      <dgm:t>
        <a:bodyPr/>
        <a:lstStyle/>
        <a:p>
          <a:endParaRPr lang="it-IT"/>
        </a:p>
      </dgm:t>
    </dgm:pt>
    <dgm:pt modelId="{276984C3-D71C-4209-A80E-29AE65C1B6F1}" type="sibTrans" cxnId="{E2AD36BD-273A-4356-BEA4-C712A1EA8833}">
      <dgm:prSet/>
      <dgm:spPr/>
      <dgm:t>
        <a:bodyPr/>
        <a:lstStyle/>
        <a:p>
          <a:endParaRPr lang="it-IT"/>
        </a:p>
      </dgm:t>
    </dgm:pt>
    <dgm:pt modelId="{5657E59A-40F4-4F00-ADDD-D1D6310A361B}" type="pres">
      <dgm:prSet presAssocID="{2AF3FB77-471A-490B-A517-89BC4E8EA895}" presName="CompostProcess" presStyleCnt="0">
        <dgm:presLayoutVars>
          <dgm:dir/>
          <dgm:resizeHandles val="exact"/>
        </dgm:presLayoutVars>
      </dgm:prSet>
      <dgm:spPr/>
    </dgm:pt>
    <dgm:pt modelId="{6C203244-0AFC-434F-8506-00EE24B69093}" type="pres">
      <dgm:prSet presAssocID="{2AF3FB77-471A-490B-A517-89BC4E8EA895}" presName="arrow" presStyleLbl="bgShp" presStyleIdx="0" presStyleCnt="1" custScaleX="81256" custLinFactNeighborX="-21391"/>
      <dgm:spPr/>
    </dgm:pt>
    <dgm:pt modelId="{9E1A5AEB-104D-4ACC-B9FE-BA281A661EED}" type="pres">
      <dgm:prSet presAssocID="{2AF3FB77-471A-490B-A517-89BC4E8EA895}" presName="linearProcess" presStyleCnt="0"/>
      <dgm:spPr/>
    </dgm:pt>
    <dgm:pt modelId="{3F80B208-268E-466A-AC5B-ECADDD3554CC}" type="pres">
      <dgm:prSet presAssocID="{73986250-1AC4-46CB-8FA0-379AFAB7FB9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218243-B081-4902-A86E-19EA07932F61}" type="pres">
      <dgm:prSet presAssocID="{5A6CF9F9-1A5C-4E4D-AF7B-125B57F11337}" presName="sibTrans" presStyleCnt="0"/>
      <dgm:spPr/>
    </dgm:pt>
    <dgm:pt modelId="{23C06E75-54FB-494B-A46C-F5265DFF5EFB}" type="pres">
      <dgm:prSet presAssocID="{E0FECC24-8BA4-424D-B1B0-257E5700FC0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95026D7-A21F-4826-986B-3785D12CDD03}" type="pres">
      <dgm:prSet presAssocID="{AA0CFB9C-34ED-489D-8AFF-8CBBAEB47C7B}" presName="sibTrans" presStyleCnt="0"/>
      <dgm:spPr/>
    </dgm:pt>
    <dgm:pt modelId="{47D429BD-0436-46E4-B076-40FC0899903B}" type="pres">
      <dgm:prSet presAssocID="{1F0076D2-AFF4-497E-87DA-E5BE22D57CD2}" presName="textNode" presStyleLbl="node1" presStyleIdx="2" presStyleCnt="3" custScaleX="108870" custLinFactX="5127" custLinFactNeighborX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40C926C-C3A8-4A5F-8E9D-46ECF70A0395}" srcId="{2AF3FB77-471A-490B-A517-89BC4E8EA895}" destId="{E0FECC24-8BA4-424D-B1B0-257E5700FC00}" srcOrd="1" destOrd="0" parTransId="{D2649CB3-0A3B-4A36-9539-0E40A2F59681}" sibTransId="{AA0CFB9C-34ED-489D-8AFF-8CBBAEB47C7B}"/>
    <dgm:cxn modelId="{E2AD36BD-273A-4356-BEA4-C712A1EA8833}" srcId="{2AF3FB77-471A-490B-A517-89BC4E8EA895}" destId="{1F0076D2-AFF4-497E-87DA-E5BE22D57CD2}" srcOrd="2" destOrd="0" parTransId="{20874814-03B0-46D2-B449-E35DC7B4FBF7}" sibTransId="{276984C3-D71C-4209-A80E-29AE65C1B6F1}"/>
    <dgm:cxn modelId="{0771DCEF-D512-4741-BCDB-EB14031AE32A}" srcId="{2AF3FB77-471A-490B-A517-89BC4E8EA895}" destId="{73986250-1AC4-46CB-8FA0-379AFAB7FB9C}" srcOrd="0" destOrd="0" parTransId="{488173EA-3BDA-433A-B751-85CBCFDF38AF}" sibTransId="{5A6CF9F9-1A5C-4E4D-AF7B-125B57F11337}"/>
    <dgm:cxn modelId="{3505794D-16BF-4601-B02B-8203E4732CE0}" type="presOf" srcId="{2AF3FB77-471A-490B-A517-89BC4E8EA895}" destId="{5657E59A-40F4-4F00-ADDD-D1D6310A361B}" srcOrd="0" destOrd="0" presId="urn:microsoft.com/office/officeart/2005/8/layout/hProcess9"/>
    <dgm:cxn modelId="{365876CA-198B-4B85-9661-FFAA28B740EF}" type="presOf" srcId="{73986250-1AC4-46CB-8FA0-379AFAB7FB9C}" destId="{3F80B208-268E-466A-AC5B-ECADDD3554CC}" srcOrd="0" destOrd="0" presId="urn:microsoft.com/office/officeart/2005/8/layout/hProcess9"/>
    <dgm:cxn modelId="{17437DDE-90DC-47A8-8BA8-DB807D6307E4}" type="presOf" srcId="{1F0076D2-AFF4-497E-87DA-E5BE22D57CD2}" destId="{47D429BD-0436-46E4-B076-40FC0899903B}" srcOrd="0" destOrd="0" presId="urn:microsoft.com/office/officeart/2005/8/layout/hProcess9"/>
    <dgm:cxn modelId="{2D8175A9-87A9-4FAE-8CFF-A8E4FF10E5F4}" type="presOf" srcId="{E0FECC24-8BA4-424D-B1B0-257E5700FC00}" destId="{23C06E75-54FB-494B-A46C-F5265DFF5EFB}" srcOrd="0" destOrd="0" presId="urn:microsoft.com/office/officeart/2005/8/layout/hProcess9"/>
    <dgm:cxn modelId="{7C1A366F-EDA7-49D4-B44A-E3781311732D}" type="presParOf" srcId="{5657E59A-40F4-4F00-ADDD-D1D6310A361B}" destId="{6C203244-0AFC-434F-8506-00EE24B69093}" srcOrd="0" destOrd="0" presId="urn:microsoft.com/office/officeart/2005/8/layout/hProcess9"/>
    <dgm:cxn modelId="{952EB98A-0E32-40C8-92D7-D5921A77298B}" type="presParOf" srcId="{5657E59A-40F4-4F00-ADDD-D1D6310A361B}" destId="{9E1A5AEB-104D-4ACC-B9FE-BA281A661EED}" srcOrd="1" destOrd="0" presId="urn:microsoft.com/office/officeart/2005/8/layout/hProcess9"/>
    <dgm:cxn modelId="{7EEB8E54-E1E7-4EA8-8AAC-20F630BE8CA2}" type="presParOf" srcId="{9E1A5AEB-104D-4ACC-B9FE-BA281A661EED}" destId="{3F80B208-268E-466A-AC5B-ECADDD3554CC}" srcOrd="0" destOrd="0" presId="urn:microsoft.com/office/officeart/2005/8/layout/hProcess9"/>
    <dgm:cxn modelId="{FF37BCCA-0F62-4A26-AC89-EF30CDE42078}" type="presParOf" srcId="{9E1A5AEB-104D-4ACC-B9FE-BA281A661EED}" destId="{FA218243-B081-4902-A86E-19EA07932F61}" srcOrd="1" destOrd="0" presId="urn:microsoft.com/office/officeart/2005/8/layout/hProcess9"/>
    <dgm:cxn modelId="{40092E85-B544-4DCD-859D-F8D86D881157}" type="presParOf" srcId="{9E1A5AEB-104D-4ACC-B9FE-BA281A661EED}" destId="{23C06E75-54FB-494B-A46C-F5265DFF5EFB}" srcOrd="2" destOrd="0" presId="urn:microsoft.com/office/officeart/2005/8/layout/hProcess9"/>
    <dgm:cxn modelId="{1CEF8DA1-DFEA-4EC2-B47A-35A9C84239A4}" type="presParOf" srcId="{9E1A5AEB-104D-4ACC-B9FE-BA281A661EED}" destId="{D95026D7-A21F-4826-986B-3785D12CDD03}" srcOrd="3" destOrd="0" presId="urn:microsoft.com/office/officeart/2005/8/layout/hProcess9"/>
    <dgm:cxn modelId="{E617091F-DE33-4F7C-92F3-9092F8F65D6D}" type="presParOf" srcId="{9E1A5AEB-104D-4ACC-B9FE-BA281A661EED}" destId="{47D429BD-0436-46E4-B076-40FC0899903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03244-0AFC-434F-8506-00EE24B69093}">
      <dsp:nvSpPr>
        <dsp:cNvPr id="0" name=""/>
        <dsp:cNvSpPr/>
      </dsp:nvSpPr>
      <dsp:spPr>
        <a:xfrm>
          <a:off x="0" y="0"/>
          <a:ext cx="4565876" cy="44958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F80B208-268E-466A-AC5B-ECADDD3554CC}">
      <dsp:nvSpPr>
        <dsp:cNvPr id="0" name=""/>
        <dsp:cNvSpPr/>
      </dsp:nvSpPr>
      <dsp:spPr>
        <a:xfrm>
          <a:off x="2698" y="1348740"/>
          <a:ext cx="2471245" cy="17983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State of the art</a:t>
          </a:r>
          <a:endParaRPr lang="it-IT" sz="2800" kern="1200" dirty="0"/>
        </a:p>
      </dsp:txBody>
      <dsp:txXfrm>
        <a:off x="90485" y="1436527"/>
        <a:ext cx="2295671" cy="1622746"/>
      </dsp:txXfrm>
    </dsp:sp>
    <dsp:sp modelId="{23C06E75-54FB-494B-A46C-F5265DFF5EFB}">
      <dsp:nvSpPr>
        <dsp:cNvPr id="0" name=""/>
        <dsp:cNvSpPr/>
      </dsp:nvSpPr>
      <dsp:spPr>
        <a:xfrm>
          <a:off x="2722622" y="1348740"/>
          <a:ext cx="2471245" cy="17983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Compact</a:t>
          </a:r>
        </a:p>
      </dsp:txBody>
      <dsp:txXfrm>
        <a:off x="2810409" y="1436527"/>
        <a:ext cx="2295671" cy="1622746"/>
      </dsp:txXfrm>
    </dsp:sp>
    <dsp:sp modelId="{47D429BD-0436-46E4-B076-40FC0899903B}">
      <dsp:nvSpPr>
        <dsp:cNvPr id="0" name=""/>
        <dsp:cNvSpPr/>
      </dsp:nvSpPr>
      <dsp:spPr>
        <a:xfrm>
          <a:off x="5445244" y="1348740"/>
          <a:ext cx="2690444" cy="17983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3200" kern="1200" dirty="0" smtClean="0"/>
            <a:t>S-band Photoinjector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3200" kern="1200" dirty="0" smtClean="0"/>
            <a:t>+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3200" kern="1200" dirty="0" smtClean="0"/>
            <a:t>C-band linac</a:t>
          </a:r>
          <a:endParaRPr lang="it-IT" sz="3200" kern="1200" dirty="0"/>
        </a:p>
      </dsp:txBody>
      <dsp:txXfrm>
        <a:off x="5533031" y="1436527"/>
        <a:ext cx="2514870" cy="1622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993FC-14CF-455B-A402-98FEBA1DC0F2}" type="datetimeFigureOut">
              <a:rPr lang="bg-BG" smtClean="0"/>
              <a:t>12.11.2013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8BBC6-3491-4079-9F85-7AC7B1BD0B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35308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8BBC6-3491-4079-9F85-7AC7B1BD0B3E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425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68C3D-457D-40DC-9B79-79BFE361814E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1166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830F9A5-E962-48B8-A3F2-96F946A4E28F}" type="slidenum">
              <a:rPr lang="en-GB" altLang="bg-BG" sz="1200"/>
              <a:pPr/>
              <a:t>12</a:t>
            </a:fld>
            <a:endParaRPr lang="en-GB" altLang="bg-BG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it-IT" altLang="bg-BG" smtClean="0">
              <a:latin typeface="Times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D2B583D-EBB9-4529-8DFE-F430EBFA566C}" type="slidenum">
              <a:rPr lang="en-GB" altLang="bg-BG" sz="1200"/>
              <a:pPr/>
              <a:t>15</a:t>
            </a:fld>
            <a:endParaRPr lang="en-GB" altLang="bg-BG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it-IT" altLang="bg-BG" smtClean="0">
              <a:latin typeface="Times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EDCE2-DFFF-476F-805D-10A8119577F5}" type="slidenum">
              <a:rPr lang="bg-BG" smtClean="0"/>
              <a:t>31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6366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55B302-7EBB-4AE6-807A-5BCFCB9EFCB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4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3DADC1-5159-4E84-8EA0-ABC981F270ED}" type="slidenum">
              <a:rPr lang="en-US" smtClean="0">
                <a:latin typeface="Arial" charset="0"/>
              </a:rPr>
              <a:pPr/>
              <a:t>36</a:t>
            </a:fld>
            <a:endParaRPr lang="en-US" smtClean="0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o-RO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600A-00C4-4306-9E40-EFF51ABD13BC}" type="datetime1">
              <a:rPr lang="bg-BG" smtClean="0"/>
              <a:t>12.11.2013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0D3-188C-464E-8BCB-01E99A219C2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464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20AA-9A3A-45FC-BD1C-61E197445246}" type="datetime1">
              <a:rPr lang="bg-BG" smtClean="0"/>
              <a:t>12.11.2013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0D3-188C-464E-8BCB-01E99A219C2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4002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1F16-8E41-4586-86A0-1A9F0F16293C}" type="datetime1">
              <a:rPr lang="bg-BG" smtClean="0"/>
              <a:t>12.11.2013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0D3-188C-464E-8BCB-01E99A219C2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43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74AC-F47C-4A43-920C-2DDAF23C4482}" type="datetime1">
              <a:rPr lang="bg-BG" smtClean="0"/>
              <a:t>12.11.2013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0D3-188C-464E-8BCB-01E99A219C2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6612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56AA-30BC-481F-848D-58575D55C3A0}" type="datetime1">
              <a:rPr lang="bg-BG" smtClean="0"/>
              <a:t>12.11.2013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0D3-188C-464E-8BCB-01E99A219C2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6560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CD5D-AA87-443D-B3AE-15FCF08BD46A}" type="datetime1">
              <a:rPr lang="bg-BG" smtClean="0"/>
              <a:t>12.11.2013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0D3-188C-464E-8BCB-01E99A219C2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179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CC02-C68F-424E-B8C2-81571E3EDB65}" type="datetime1">
              <a:rPr lang="bg-BG" smtClean="0"/>
              <a:t>12.11.2013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0D3-188C-464E-8BCB-01E99A219C2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3926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4EED-652E-47EA-8C92-6874824C39CE}" type="datetime1">
              <a:rPr lang="bg-BG" smtClean="0"/>
              <a:t>12.11.2013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0D3-188C-464E-8BCB-01E99A219C2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029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E69E-7EB7-4DD3-BB04-94524DF10469}" type="datetime1">
              <a:rPr lang="bg-BG" smtClean="0"/>
              <a:t>12.11.2013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0D3-188C-464E-8BCB-01E99A219C2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79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0B39-135E-4E40-A0E7-22ED54A61938}" type="datetime1">
              <a:rPr lang="bg-BG" smtClean="0"/>
              <a:t>12.11.2013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0D3-188C-464E-8BCB-01E99A219C2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9828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2291-1664-4CB4-ACB6-DA53EF1DF2AC}" type="datetime1">
              <a:rPr lang="bg-BG" smtClean="0"/>
              <a:t>12.11.2013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0D3-188C-464E-8BCB-01E99A219C2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0694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70987-D00C-476C-B837-71F38A29DE0B}" type="datetime1">
              <a:rPr lang="bg-BG" smtClean="0"/>
              <a:t>12.11.2013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30D3-188C-464E-8BCB-01E99A219C2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5337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10" Type="http://schemas.openxmlformats.org/officeDocument/2006/relationships/image" Target="../media/image18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i-np.ro/eli-np-presentations.php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li-np.ro/documents/ELI-NP-WhiteBook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3951292" y="692150"/>
            <a:ext cx="1192212" cy="1339850"/>
            <a:chOff x="5131" y="187"/>
            <a:chExt cx="1440" cy="1620"/>
          </a:xfrm>
        </p:grpSpPr>
        <p:pic>
          <p:nvPicPr>
            <p:cNvPr id="1597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91" y="187"/>
              <a:ext cx="725" cy="984"/>
            </a:xfrm>
            <a:prstGeom prst="rect">
              <a:avLst/>
            </a:prstGeom>
            <a:solidFill>
              <a:srgbClr val="003399"/>
            </a:solidFill>
          </p:spPr>
        </p:pic>
        <p:sp>
          <p:nvSpPr>
            <p:cNvPr id="159746" name="Text Box 2"/>
            <p:cNvSpPr txBox="1">
              <a:spLocks noChangeAspect="1" noChangeArrowheads="1"/>
            </p:cNvSpPr>
            <p:nvPr/>
          </p:nvSpPr>
          <p:spPr bwMode="auto">
            <a:xfrm>
              <a:off x="5131" y="1171"/>
              <a:ext cx="1440" cy="6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500" b="1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GOVERNMENT OF ROMANIA</a:t>
              </a:r>
              <a:endParaRPr kumimoji="0" lang="it-IT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6970744" y="577850"/>
            <a:ext cx="2101850" cy="1400175"/>
            <a:chOff x="8929" y="517"/>
            <a:chExt cx="2160" cy="1440"/>
          </a:xfrm>
        </p:grpSpPr>
        <p:pic>
          <p:nvPicPr>
            <p:cNvPr id="15975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449" y="517"/>
              <a:ext cx="967" cy="910"/>
            </a:xfrm>
            <a:prstGeom prst="rect">
              <a:avLst/>
            </a:prstGeom>
            <a:noFill/>
          </p:spPr>
        </p:pic>
        <p:sp>
          <p:nvSpPr>
            <p:cNvPr id="159749" name="Text Box 5"/>
            <p:cNvSpPr txBox="1">
              <a:spLocks noChangeAspect="1" noChangeArrowheads="1"/>
            </p:cNvSpPr>
            <p:nvPr/>
          </p:nvSpPr>
          <p:spPr bwMode="auto">
            <a:xfrm>
              <a:off x="8929" y="1492"/>
              <a:ext cx="2160" cy="4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1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Structural Instruments</a:t>
              </a: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1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2007-2013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59758" name="Rectangle 14"/>
          <p:cNvSpPr>
            <a:spLocks noChangeArrowheads="1"/>
          </p:cNvSpPr>
          <p:nvPr/>
        </p:nvSpPr>
        <p:spPr bwMode="auto">
          <a:xfrm>
            <a:off x="1169483" y="931699"/>
            <a:ext cx="7090724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o-R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</a:t>
            </a:r>
            <a:endParaRPr kumimoji="0" lang="ro-R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Sectoral Operational Programme </a:t>
            </a:r>
            <a:endParaRPr kumimoji="0" lang="ro-R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„Increase of Economic Competitiveness”</a:t>
            </a:r>
            <a:endParaRPr kumimoji="0" lang="ro-R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“Investments for Your Future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ro-RO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Extreme Light Infrastructure – Nuclear Physics (ELI-NP) – Phase I</a:t>
            </a:r>
            <a:b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Project co-financed by the European Regional Development Fund 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5962" y="6014094"/>
            <a:ext cx="6603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Wigner 111 Scientific Symposium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		 November 12</a:t>
            </a:r>
            <a:r>
              <a:rPr lang="en-US" sz="1600" b="1" i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, 2013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1000100" y="716400"/>
            <a:ext cx="925512" cy="982663"/>
            <a:chOff x="1849" y="517"/>
            <a:chExt cx="1355" cy="1440"/>
          </a:xfrm>
        </p:grpSpPr>
        <p:pic>
          <p:nvPicPr>
            <p:cNvPr id="159755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49" y="517"/>
              <a:ext cx="1355" cy="910"/>
            </a:xfrm>
            <a:prstGeom prst="rect">
              <a:avLst/>
            </a:prstGeom>
            <a:solidFill>
              <a:srgbClr val="000099"/>
            </a:solidFill>
          </p:spPr>
        </p:pic>
        <p:sp>
          <p:nvSpPr>
            <p:cNvPr id="6" name="Text Box 10"/>
            <p:cNvSpPr txBox="1">
              <a:spLocks noChangeAspect="1" noChangeArrowheads="1"/>
            </p:cNvSpPr>
            <p:nvPr/>
          </p:nvSpPr>
          <p:spPr bwMode="auto">
            <a:xfrm>
              <a:off x="1849" y="1461"/>
              <a:ext cx="1355" cy="4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sz="700" b="1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EUROPEAN UNION</a:t>
              </a:r>
              <a:endParaRPr kumimoji="0" lang="ro-R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97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2" name="Picture 3" descr="ELI_NP_Logo_First_Ne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23342"/>
            <a:ext cx="1761060" cy="107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ubstituent conținut 2"/>
          <p:cNvSpPr txBox="1">
            <a:spLocks/>
          </p:cNvSpPr>
          <p:nvPr/>
        </p:nvSpPr>
        <p:spPr>
          <a:xfrm>
            <a:off x="1345112" y="4953000"/>
            <a:ext cx="6408712" cy="9386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" pitchFamily="2" charset="2"/>
              <a:buNone/>
              <a:defRPr/>
            </a:pP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Dimiter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L.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Balabanski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60040" y="3399135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</a:rPr>
              <a:t>Towards experiments at the new ELI-NP facility</a:t>
            </a:r>
            <a:endParaRPr lang="bg-B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ELI-NP: the </a:t>
            </a:r>
            <a:r>
              <a:rPr lang="it-IT" i="1" dirty="0"/>
              <a:t>F-I-UK</a:t>
            </a:r>
            <a:r>
              <a:rPr lang="it-IT" dirty="0"/>
              <a:t> European </a:t>
            </a:r>
            <a:r>
              <a:rPr lang="it-IT" dirty="0" smtClean="0"/>
              <a:t>proposal</a:t>
            </a:r>
            <a:endParaRPr lang="it-IT" dirty="0"/>
          </a:p>
        </p:txBody>
      </p:sp>
      <p:sp>
        <p:nvSpPr>
          <p:cNvPr id="5" name="Rectangle 4"/>
          <p:cNvSpPr/>
          <p:nvPr/>
        </p:nvSpPr>
        <p:spPr>
          <a:xfrm>
            <a:off x="2320740" y="3861048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000091"/>
                </a:solidFill>
                <a:latin typeface="Arial-BoldMT"/>
              </a:rPr>
              <a:t>European Collaboration for the proposal of the gamma-ray source:</a:t>
            </a:r>
          </a:p>
          <a:p>
            <a:pPr lvl="1" fontAlgn="auto">
              <a:spcAft>
                <a:spcPts val="0"/>
              </a:spcAft>
              <a:buClr>
                <a:srgbClr val="0033CC"/>
              </a:buClr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0091"/>
                </a:solidFill>
                <a:latin typeface="Arial-BoldMT"/>
              </a:rPr>
              <a:t>Italy: INFN,Sapienza</a:t>
            </a:r>
          </a:p>
          <a:p>
            <a:pPr lvl="1" fontAlgn="auto">
              <a:spcAft>
                <a:spcPts val="0"/>
              </a:spcAft>
              <a:buClr>
                <a:srgbClr val="0033CC"/>
              </a:buClr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0091"/>
                </a:solidFill>
                <a:latin typeface="Arial-BoldMT"/>
              </a:rPr>
              <a:t>France: IN2P3, Univ. Paris Sud</a:t>
            </a:r>
          </a:p>
          <a:p>
            <a:pPr lvl="1" fontAlgn="auto">
              <a:spcAft>
                <a:spcPts val="0"/>
              </a:spcAft>
              <a:buClr>
                <a:srgbClr val="0033CC"/>
              </a:buClr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0091"/>
                </a:solidFill>
                <a:latin typeface="Arial-BoldMT"/>
              </a:rPr>
              <a:t>UK: ASTeC/STFC</a:t>
            </a:r>
          </a:p>
          <a:p>
            <a:pPr lvl="1">
              <a:buClr>
                <a:srgbClr val="0033CC"/>
              </a:buClr>
              <a:defRPr/>
            </a:pPr>
            <a:r>
              <a:rPr lang="it-IT" sz="2000" dirty="0">
                <a:solidFill>
                  <a:srgbClr val="000091"/>
                </a:solidFill>
                <a:latin typeface="Arial-BoldMT"/>
              </a:rPr>
              <a:t>~ 80 collaborators elaborating the CDR/TDR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76" y="1484784"/>
            <a:ext cx="91440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C30E39-13BA-4697-80E6-239908007C5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4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28"/>
    </mc:Choice>
    <mc:Fallback xmlns="">
      <p:transition spd="slow" advTm="6262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it-IT" dirty="0" smtClean="0"/>
              <a:t>ELI-NP requirements: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C30E39-13BA-4697-80E6-239908007C56}" type="slidenum">
              <a:rPr lang="it-IT" smtClean="0"/>
              <a:t>11</a:t>
            </a:fld>
            <a:endParaRPr lang="it-IT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32607582"/>
              </p:ext>
            </p:extLst>
          </p:nvPr>
        </p:nvGraphicFramePr>
        <p:xfrm>
          <a:off x="612775" y="1600200"/>
          <a:ext cx="8135689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59832" y="357301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+</a:t>
            </a:r>
            <a:endParaRPr lang="it-IT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3573099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=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141241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79"/>
    </mc:Choice>
    <mc:Fallback xmlns="">
      <p:transition spd="slow" advTm="2817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ttangolo 3"/>
          <p:cNvSpPr>
            <a:spLocks noChangeArrowheads="1"/>
          </p:cNvSpPr>
          <p:nvPr/>
        </p:nvSpPr>
        <p:spPr bwMode="auto">
          <a:xfrm>
            <a:off x="431800" y="228600"/>
            <a:ext cx="7835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bg-BG" b="1">
                <a:solidFill>
                  <a:srgbClr val="FF0000"/>
                </a:solidFill>
              </a:rPr>
              <a:t>Thomson/Compton Sources are electron-photon Colliders,</a:t>
            </a:r>
          </a:p>
          <a:p>
            <a:pPr algn="ctr"/>
            <a:r>
              <a:rPr lang="en-US" altLang="bg-BG" b="1">
                <a:solidFill>
                  <a:srgbClr val="FF0000"/>
                </a:solidFill>
              </a:rPr>
              <a:t>based on the concept of </a:t>
            </a:r>
            <a:r>
              <a:rPr lang="en-US" altLang="bg-BG" b="1" i="1">
                <a:solidFill>
                  <a:srgbClr val="0000FF"/>
                </a:solidFill>
              </a:rPr>
              <a:t>Spectral Luminosity</a:t>
            </a:r>
            <a:r>
              <a:rPr lang="en-US" altLang="bg-BG" b="1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altLang="bg-BG" b="1" i="1">
                <a:solidFill>
                  <a:srgbClr val="FF0000"/>
                </a:solidFill>
              </a:rPr>
              <a:t>i.e.</a:t>
            </a:r>
            <a:r>
              <a:rPr lang="en-US" altLang="bg-BG" b="1">
                <a:solidFill>
                  <a:srgbClr val="FF0000"/>
                </a:solidFill>
              </a:rPr>
              <a:t> Luminosity per unit bandwidth</a:t>
            </a:r>
          </a:p>
        </p:txBody>
      </p:sp>
      <p:grpSp>
        <p:nvGrpSpPr>
          <p:cNvPr id="22532" name="Gruppo 18"/>
          <p:cNvGrpSpPr>
            <a:grpSpLocks/>
          </p:cNvGrpSpPr>
          <p:nvPr/>
        </p:nvGrpSpPr>
        <p:grpSpPr bwMode="auto">
          <a:xfrm>
            <a:off x="228600" y="1905000"/>
            <a:ext cx="3581400" cy="4597400"/>
            <a:chOff x="5105400" y="1574800"/>
            <a:chExt cx="3581400" cy="4597400"/>
          </a:xfrm>
        </p:grpSpPr>
        <p:sp>
          <p:nvSpPr>
            <p:cNvPr id="22541" name="Rectangle 2"/>
            <p:cNvSpPr>
              <a:spLocks noChangeArrowheads="1"/>
            </p:cNvSpPr>
            <p:nvPr/>
          </p:nvSpPr>
          <p:spPr bwMode="auto">
            <a:xfrm>
              <a:off x="5105400" y="1574800"/>
              <a:ext cx="3581400" cy="4597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it-IT" altLang="bg-BG" sz="2000">
                  <a:solidFill>
                    <a:srgbClr val="0000FF"/>
                  </a:solidFill>
                </a:rPr>
                <a:t>negligible diffraction</a:t>
              </a:r>
            </a:p>
            <a:p>
              <a:r>
                <a:rPr lang="it-IT" altLang="bg-BG" sz="2000">
                  <a:solidFill>
                    <a:srgbClr val="0000FF"/>
                  </a:solidFill>
                </a:rPr>
                <a:t>0 crossing angle</a:t>
              </a:r>
            </a:p>
            <a:p>
              <a:endParaRPr lang="it-IT" altLang="bg-BG" sz="2000">
                <a:solidFill>
                  <a:srgbClr val="0000FF"/>
                </a:solidFill>
              </a:endParaRPr>
            </a:p>
          </p:txBody>
        </p:sp>
        <p:grpSp>
          <p:nvGrpSpPr>
            <p:cNvPr id="22542" name="Group 14"/>
            <p:cNvGrpSpPr>
              <a:grpSpLocks/>
            </p:cNvGrpSpPr>
            <p:nvPr/>
          </p:nvGrpSpPr>
          <p:grpSpPr bwMode="auto">
            <a:xfrm>
              <a:off x="5842000" y="4114805"/>
              <a:ext cx="2286001" cy="1143001"/>
              <a:chOff x="624" y="3216"/>
              <a:chExt cx="1440" cy="720"/>
            </a:xfrm>
          </p:grpSpPr>
          <p:sp>
            <p:nvSpPr>
              <p:cNvPr id="22552" name="Rectangle 15"/>
              <p:cNvSpPr>
                <a:spLocks noChangeArrowheads="1"/>
              </p:cNvSpPr>
              <p:nvPr/>
            </p:nvSpPr>
            <p:spPr bwMode="auto">
              <a:xfrm>
                <a:off x="1104" y="3251"/>
                <a:ext cx="545" cy="67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9pPr>
              </a:lstStyle>
              <a:p>
                <a:endParaRPr lang="it-IT" altLang="bg-BG"/>
              </a:p>
            </p:txBody>
          </p:sp>
          <p:sp>
            <p:nvSpPr>
              <p:cNvPr id="22553" name="Freeform 16"/>
              <p:cNvSpPr>
                <a:spLocks/>
              </p:cNvSpPr>
              <p:nvPr/>
            </p:nvSpPr>
            <p:spPr bwMode="auto">
              <a:xfrm>
                <a:off x="624" y="3216"/>
                <a:ext cx="1440" cy="270"/>
              </a:xfrm>
              <a:custGeom>
                <a:avLst/>
                <a:gdLst>
                  <a:gd name="T0" fmla="*/ 0 w 2304"/>
                  <a:gd name="T1" fmla="*/ 0 h 528"/>
                  <a:gd name="T2" fmla="*/ 1 w 2304"/>
                  <a:gd name="T3" fmla="*/ 1 h 528"/>
                  <a:gd name="T4" fmla="*/ 1 w 2304"/>
                  <a:gd name="T5" fmla="*/ 0 h 528"/>
                  <a:gd name="T6" fmla="*/ 0 60000 65536"/>
                  <a:gd name="T7" fmla="*/ 0 60000 65536"/>
                  <a:gd name="T8" fmla="*/ 0 60000 65536"/>
                  <a:gd name="T9" fmla="*/ 0 w 2304"/>
                  <a:gd name="T10" fmla="*/ 0 h 528"/>
                  <a:gd name="T11" fmla="*/ 2304 w 2304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04" h="528">
                    <a:moveTo>
                      <a:pt x="0" y="0"/>
                    </a:moveTo>
                    <a:cubicBezTo>
                      <a:pt x="384" y="264"/>
                      <a:pt x="768" y="528"/>
                      <a:pt x="1152" y="528"/>
                    </a:cubicBezTo>
                    <a:cubicBezTo>
                      <a:pt x="1536" y="528"/>
                      <a:pt x="2112" y="88"/>
                      <a:pt x="2304" y="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22554" name="Freeform 17"/>
              <p:cNvSpPr>
                <a:spLocks/>
              </p:cNvSpPr>
              <p:nvPr/>
            </p:nvSpPr>
            <p:spPr bwMode="auto">
              <a:xfrm rot="10800000">
                <a:off x="624" y="3666"/>
                <a:ext cx="1440" cy="270"/>
              </a:xfrm>
              <a:custGeom>
                <a:avLst/>
                <a:gdLst>
                  <a:gd name="T0" fmla="*/ 0 w 2304"/>
                  <a:gd name="T1" fmla="*/ 0 h 528"/>
                  <a:gd name="T2" fmla="*/ 1 w 2304"/>
                  <a:gd name="T3" fmla="*/ 1 h 528"/>
                  <a:gd name="T4" fmla="*/ 1 w 2304"/>
                  <a:gd name="T5" fmla="*/ 0 h 528"/>
                  <a:gd name="T6" fmla="*/ 0 60000 65536"/>
                  <a:gd name="T7" fmla="*/ 0 60000 65536"/>
                  <a:gd name="T8" fmla="*/ 0 60000 65536"/>
                  <a:gd name="T9" fmla="*/ 0 w 2304"/>
                  <a:gd name="T10" fmla="*/ 0 h 528"/>
                  <a:gd name="T11" fmla="*/ 2304 w 2304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04" h="528">
                    <a:moveTo>
                      <a:pt x="0" y="0"/>
                    </a:moveTo>
                    <a:cubicBezTo>
                      <a:pt x="384" y="264"/>
                      <a:pt x="768" y="528"/>
                      <a:pt x="1152" y="528"/>
                    </a:cubicBezTo>
                    <a:cubicBezTo>
                      <a:pt x="1536" y="528"/>
                      <a:pt x="2112" y="88"/>
                      <a:pt x="2304" y="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22555" name="AutoShape 18"/>
              <p:cNvSpPr>
                <a:spLocks noChangeArrowheads="1"/>
              </p:cNvSpPr>
              <p:nvPr/>
            </p:nvSpPr>
            <p:spPr bwMode="auto">
              <a:xfrm>
                <a:off x="954" y="3408"/>
                <a:ext cx="534" cy="336"/>
              </a:xfrm>
              <a:prstGeom prst="roundRect">
                <a:avLst>
                  <a:gd name="adj" fmla="val 17639"/>
                </a:avLst>
              </a:prstGeom>
              <a:solidFill>
                <a:srgbClr val="FF00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9pPr>
              </a:lstStyle>
              <a:p>
                <a:endParaRPr lang="it-IT" altLang="bg-BG"/>
              </a:p>
            </p:txBody>
          </p:sp>
        </p:grpSp>
        <p:grpSp>
          <p:nvGrpSpPr>
            <p:cNvPr id="22543" name="Group 19"/>
            <p:cNvGrpSpPr>
              <a:grpSpLocks/>
            </p:cNvGrpSpPr>
            <p:nvPr/>
          </p:nvGrpSpPr>
          <p:grpSpPr bwMode="auto">
            <a:xfrm>
              <a:off x="5715000" y="2262184"/>
              <a:ext cx="2300288" cy="1166810"/>
              <a:chOff x="624" y="960"/>
              <a:chExt cx="1449" cy="735"/>
            </a:xfrm>
          </p:grpSpPr>
          <p:sp>
            <p:nvSpPr>
              <p:cNvPr id="22548" name="Rectangle 20"/>
              <p:cNvSpPr>
                <a:spLocks noChangeArrowheads="1"/>
              </p:cNvSpPr>
              <p:nvPr/>
            </p:nvSpPr>
            <p:spPr bwMode="auto">
              <a:xfrm>
                <a:off x="988" y="983"/>
                <a:ext cx="548" cy="68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9pPr>
              </a:lstStyle>
              <a:p>
                <a:endParaRPr lang="it-IT" altLang="bg-BG"/>
              </a:p>
            </p:txBody>
          </p:sp>
          <p:sp>
            <p:nvSpPr>
              <p:cNvPr id="22549" name="Freeform 21"/>
              <p:cNvSpPr>
                <a:spLocks/>
              </p:cNvSpPr>
              <p:nvPr/>
            </p:nvSpPr>
            <p:spPr bwMode="auto">
              <a:xfrm>
                <a:off x="624" y="960"/>
                <a:ext cx="1449" cy="276"/>
              </a:xfrm>
              <a:custGeom>
                <a:avLst/>
                <a:gdLst>
                  <a:gd name="T0" fmla="*/ 0 w 2304"/>
                  <a:gd name="T1" fmla="*/ 0 h 528"/>
                  <a:gd name="T2" fmla="*/ 1 w 2304"/>
                  <a:gd name="T3" fmla="*/ 1 h 528"/>
                  <a:gd name="T4" fmla="*/ 1 w 2304"/>
                  <a:gd name="T5" fmla="*/ 0 h 528"/>
                  <a:gd name="T6" fmla="*/ 0 60000 65536"/>
                  <a:gd name="T7" fmla="*/ 0 60000 65536"/>
                  <a:gd name="T8" fmla="*/ 0 60000 65536"/>
                  <a:gd name="T9" fmla="*/ 0 w 2304"/>
                  <a:gd name="T10" fmla="*/ 0 h 528"/>
                  <a:gd name="T11" fmla="*/ 2304 w 2304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04" h="528">
                    <a:moveTo>
                      <a:pt x="0" y="0"/>
                    </a:moveTo>
                    <a:cubicBezTo>
                      <a:pt x="384" y="264"/>
                      <a:pt x="768" y="528"/>
                      <a:pt x="1152" y="528"/>
                    </a:cubicBezTo>
                    <a:cubicBezTo>
                      <a:pt x="1536" y="528"/>
                      <a:pt x="2112" y="88"/>
                      <a:pt x="2304" y="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22550" name="Freeform 22"/>
              <p:cNvSpPr>
                <a:spLocks/>
              </p:cNvSpPr>
              <p:nvPr/>
            </p:nvSpPr>
            <p:spPr bwMode="auto">
              <a:xfrm rot="10800000">
                <a:off x="624" y="1419"/>
                <a:ext cx="1449" cy="276"/>
              </a:xfrm>
              <a:custGeom>
                <a:avLst/>
                <a:gdLst>
                  <a:gd name="T0" fmla="*/ 0 w 2304"/>
                  <a:gd name="T1" fmla="*/ 0 h 528"/>
                  <a:gd name="T2" fmla="*/ 1 w 2304"/>
                  <a:gd name="T3" fmla="*/ 1 h 528"/>
                  <a:gd name="T4" fmla="*/ 1 w 2304"/>
                  <a:gd name="T5" fmla="*/ 0 h 528"/>
                  <a:gd name="T6" fmla="*/ 0 60000 65536"/>
                  <a:gd name="T7" fmla="*/ 0 60000 65536"/>
                  <a:gd name="T8" fmla="*/ 0 60000 65536"/>
                  <a:gd name="T9" fmla="*/ 0 w 2304"/>
                  <a:gd name="T10" fmla="*/ 0 h 528"/>
                  <a:gd name="T11" fmla="*/ 2304 w 2304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04" h="528">
                    <a:moveTo>
                      <a:pt x="0" y="0"/>
                    </a:moveTo>
                    <a:cubicBezTo>
                      <a:pt x="384" y="264"/>
                      <a:pt x="768" y="528"/>
                      <a:pt x="1152" y="528"/>
                    </a:cubicBezTo>
                    <a:cubicBezTo>
                      <a:pt x="1536" y="528"/>
                      <a:pt x="2112" y="88"/>
                      <a:pt x="2304" y="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22551" name="AutoShape 2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534" cy="336"/>
              </a:xfrm>
              <a:prstGeom prst="roundRect">
                <a:avLst>
                  <a:gd name="adj" fmla="val 17639"/>
                </a:avLst>
              </a:prstGeom>
              <a:solidFill>
                <a:srgbClr val="FF00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9pPr>
              </a:lstStyle>
              <a:p>
                <a:endParaRPr lang="it-IT" altLang="bg-BG"/>
              </a:p>
            </p:txBody>
          </p:sp>
        </p:grpSp>
        <p:sp>
          <p:nvSpPr>
            <p:cNvPr id="22544" name="Text Box 25"/>
            <p:cNvSpPr txBox="1">
              <a:spLocks noChangeArrowheads="1"/>
            </p:cNvSpPr>
            <p:nvPr/>
          </p:nvSpPr>
          <p:spPr bwMode="auto">
            <a:xfrm>
              <a:off x="5181600" y="4267200"/>
              <a:ext cx="1371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bg-BG" sz="1800"/>
                <a:t>electrons</a:t>
              </a:r>
            </a:p>
          </p:txBody>
        </p:sp>
        <p:sp>
          <p:nvSpPr>
            <p:cNvPr id="22545" name="Line 26"/>
            <p:cNvSpPr>
              <a:spLocks noChangeShapeType="1"/>
            </p:cNvSpPr>
            <p:nvPr/>
          </p:nvSpPr>
          <p:spPr bwMode="auto">
            <a:xfrm flipH="1">
              <a:off x="5867400" y="4699000"/>
              <a:ext cx="6096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2546" name="Text Box 31"/>
            <p:cNvSpPr txBox="1">
              <a:spLocks noChangeArrowheads="1"/>
            </p:cNvSpPr>
            <p:nvPr/>
          </p:nvSpPr>
          <p:spPr bwMode="auto">
            <a:xfrm>
              <a:off x="7696200" y="4281488"/>
              <a:ext cx="8382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bg-BG" sz="1800"/>
                <a:t>laser</a:t>
              </a:r>
            </a:p>
          </p:txBody>
        </p:sp>
        <p:sp>
          <p:nvSpPr>
            <p:cNvPr id="22547" name="Line 32"/>
            <p:cNvSpPr>
              <a:spLocks noChangeShapeType="1"/>
            </p:cNvSpPr>
            <p:nvPr/>
          </p:nvSpPr>
          <p:spPr bwMode="auto">
            <a:xfrm flipV="1">
              <a:off x="7391400" y="4724400"/>
              <a:ext cx="6096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733800" y="2057400"/>
            <a:ext cx="5410200" cy="24384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800">
                <a:latin typeface="Tahoma" pitchFamily="-106" charset="0"/>
                <a:ea typeface="+mn-ea"/>
              </a:rPr>
              <a:t>Scattered flux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800">
                <a:latin typeface="Tahoma" pitchFamily="-106" charset="0"/>
                <a:ea typeface="+mn-ea"/>
              </a:rPr>
              <a:t>Luminosity as in HEP collisions</a:t>
            </a:r>
            <a:endParaRPr lang="en-US">
              <a:latin typeface="Times" pitchFamily="-106" charset="0"/>
              <a:ea typeface="+mn-ea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latin typeface="Tahoma" pitchFamily="-106" charset="0"/>
                <a:ea typeface="ＭＳ Ｐゴシック" pitchFamily="-106" charset="-128"/>
              </a:rPr>
              <a:t>Many photons, electrons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latin typeface="Tahoma" pitchFamily="-106" charset="0"/>
                <a:ea typeface="ＭＳ Ｐゴシック" pitchFamily="-106" charset="-128"/>
              </a:rPr>
              <a:t>Focus tightly</a:t>
            </a:r>
          </a:p>
          <a:p>
            <a:pPr marL="742950" lvl="1" indent="-285750" eaLnBrk="1" hangingPunct="1">
              <a:spcBef>
                <a:spcPct val="20000"/>
              </a:spcBef>
              <a:defRPr/>
            </a:pPr>
            <a:endParaRPr lang="en-US">
              <a:latin typeface="Tahoma" pitchFamily="-106" charset="0"/>
              <a:ea typeface="ＭＳ Ｐゴシック" pitchFamily="-106" charset="-128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endParaRPr lang="en-US">
              <a:latin typeface="Tahoma" pitchFamily="-106" charset="0"/>
              <a:ea typeface="ＭＳ Ｐゴシック" pitchFamily="-106" charset="-128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latin typeface="Tahoma" pitchFamily="-106" charset="0"/>
                <a:ea typeface="ＭＳ Ｐゴシック" pitchFamily="-106" charset="-128"/>
              </a:rPr>
              <a:t>ELI-NP 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81200"/>
            <a:ext cx="1066800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33600"/>
            <a:ext cx="1236663" cy="43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2536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05200"/>
            <a:ext cx="1524000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</p:pic>
      <p:graphicFrame>
        <p:nvGraphicFramePr>
          <p:cNvPr id="22537" name="Object 2"/>
          <p:cNvGraphicFramePr>
            <a:graphicFrameLocks noChangeAspect="1"/>
          </p:cNvGraphicFramePr>
          <p:nvPr/>
        </p:nvGraphicFramePr>
        <p:xfrm>
          <a:off x="6400800" y="1676400"/>
          <a:ext cx="2271713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7" imgW="2019300" imgH="203200" progId="Equation.3">
                  <p:embed/>
                </p:oleObj>
              </mc:Choice>
              <mc:Fallback>
                <p:oleObj name="Equation" r:id="rId7" imgW="2019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676400"/>
                        <a:ext cx="2271713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CasellaDiTesto 25"/>
          <p:cNvSpPr txBox="1">
            <a:spLocks noChangeArrowheads="1"/>
          </p:cNvSpPr>
          <p:nvPr/>
        </p:nvSpPr>
        <p:spPr bwMode="auto">
          <a:xfrm>
            <a:off x="8153400" y="3581400"/>
            <a:ext cx="382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it-IT" altLang="bg-BG" i="1"/>
              <a:t>f</a:t>
            </a:r>
          </a:p>
        </p:txBody>
      </p:sp>
      <p:graphicFrame>
        <p:nvGraphicFramePr>
          <p:cNvPr id="22539" name="Object 3"/>
          <p:cNvGraphicFramePr>
            <a:graphicFrameLocks noChangeAspect="1"/>
          </p:cNvGraphicFramePr>
          <p:nvPr/>
        </p:nvGraphicFramePr>
        <p:xfrm>
          <a:off x="3435350" y="5427663"/>
          <a:ext cx="5541963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9" imgW="3302000" imgH="444500" progId="Equation.3">
                  <p:embed/>
                </p:oleObj>
              </mc:Choice>
              <mc:Fallback>
                <p:oleObj name="Equation" r:id="rId9" imgW="3302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5427663"/>
                        <a:ext cx="5541963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ttangolo 26"/>
          <p:cNvSpPr/>
          <p:nvPr/>
        </p:nvSpPr>
        <p:spPr>
          <a:xfrm>
            <a:off x="5410200" y="6172200"/>
            <a:ext cx="37338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defRPr/>
            </a:pPr>
            <a:r>
              <a:rPr lang="en-US" sz="1800">
                <a:latin typeface="+mn-lt"/>
                <a:ea typeface="ＭＳ Ｐゴシック" pitchFamily="-106" charset="-128"/>
              </a:rPr>
              <a:t>cfr LHC 10</a:t>
            </a:r>
            <a:r>
              <a:rPr lang="en-US" sz="1800" baseline="30000">
                <a:latin typeface="+mn-lt"/>
                <a:ea typeface="ＭＳ Ｐゴシック" pitchFamily="-106" charset="-128"/>
              </a:rPr>
              <a:t>34</a:t>
            </a:r>
            <a:r>
              <a:rPr lang="en-US" sz="1800">
                <a:latin typeface="+mn-lt"/>
                <a:ea typeface="ＭＳ Ｐゴシック" pitchFamily="-106" charset="-128"/>
              </a:rPr>
              <a:t> SuperB-fac 10</a:t>
            </a:r>
            <a:r>
              <a:rPr lang="en-US" sz="1800" baseline="30000">
                <a:latin typeface="+mn-lt"/>
                <a:ea typeface="ＭＳ Ｐゴシック" pitchFamily="-106" charset="-128"/>
              </a:rPr>
              <a:t>36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3B0-AFBD-49A3-8556-D2F2C23D233B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7783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 r.t. RF </a:t>
            </a:r>
            <a:r>
              <a:rPr lang="it-IT" smtClean="0"/>
              <a:t>linac </a:t>
            </a:r>
            <a:r>
              <a:rPr lang="it-IT" i="1" smtClean="0"/>
              <a:t>vs</a:t>
            </a:r>
            <a:r>
              <a:rPr lang="it-IT" smtClean="0"/>
              <a:t> pulsed </a:t>
            </a:r>
            <a:r>
              <a:rPr lang="it-IT" dirty="0" smtClean="0"/>
              <a:t>laser source</a:t>
            </a:r>
            <a:endParaRPr lang="it-IT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452056"/>
              </p:ext>
            </p:extLst>
          </p:nvPr>
        </p:nvGraphicFramePr>
        <p:xfrm>
          <a:off x="11171" y="1844824"/>
          <a:ext cx="4359827" cy="3765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4605"/>
                <a:gridCol w="1265222"/>
              </a:tblGrid>
              <a:tr h="2977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Electron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 beam parameter at IP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7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Energy (MeV)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180-750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Bunch charge (</a:t>
                      </a:r>
                      <a:r>
                        <a:rPr lang="en-US" sz="1600" dirty="0" err="1">
                          <a:effectLst/>
                        </a:rPr>
                        <a:t>pC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25-400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Bunch length </a:t>
                      </a:r>
                      <a:r>
                        <a:rPr lang="it-IT" sz="1600" dirty="0" smtClean="0">
                          <a:effectLst/>
                        </a:rPr>
                        <a:t>(</a:t>
                      </a:r>
                      <a:r>
                        <a:rPr lang="en-US" sz="1600" dirty="0" smtClean="0">
                          <a:effectLst/>
                        </a:rPr>
                        <a:t>µm</a:t>
                      </a:r>
                      <a:r>
                        <a:rPr lang="it-IT" sz="1600" dirty="0">
                          <a:effectLst/>
                        </a:rPr>
                        <a:t>)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100-400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ε</a:t>
                      </a:r>
                      <a:r>
                        <a:rPr lang="en-US" sz="1600" baseline="-25000">
                          <a:effectLst/>
                        </a:rPr>
                        <a:t>n</a:t>
                      </a:r>
                      <a:r>
                        <a:rPr lang="en-US" sz="1600">
                          <a:effectLst/>
                        </a:rPr>
                        <a:t>_</a:t>
                      </a:r>
                      <a:r>
                        <a:rPr lang="en-US" sz="1600" baseline="-25000">
                          <a:effectLst/>
                        </a:rPr>
                        <a:t>x,y</a:t>
                      </a:r>
                      <a:r>
                        <a:rPr lang="en-US" sz="1600">
                          <a:effectLst/>
                        </a:rPr>
                        <a:t> (mm-mrad)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0.2-0.6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Bunch Energy spread (%)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0.04-0.1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Focal spot size </a:t>
                      </a:r>
                      <a:r>
                        <a:rPr lang="en-US" sz="1600" dirty="0" smtClean="0">
                          <a:effectLst/>
                        </a:rPr>
                        <a:t>(µm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15-30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# bunches in the train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MS Mincho"/>
                          <a:cs typeface="Times New Roman"/>
                          <a:sym typeface="Mathematica3"/>
                        </a:rPr>
                        <a:t></a:t>
                      </a:r>
                      <a:r>
                        <a:rPr lang="it-IT" sz="1600" dirty="0" smtClean="0">
                          <a:effectLst/>
                        </a:rPr>
                        <a:t>31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Bunch separation (nsec)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 16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energy variation along the train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0.1 %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Energy jitter shot-to-shot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0.1 %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Emittance dilution due to beam breakup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 10%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Time arrival jitter (psec)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&lt; 0.5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Pointing jitter </a:t>
                      </a: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 smtClean="0">
                          <a:effectLst/>
                          <a:sym typeface="Symbol"/>
                        </a:rPr>
                        <a:t></a:t>
                      </a:r>
                      <a:r>
                        <a:rPr lang="en-US" sz="1600" dirty="0" smtClean="0">
                          <a:effectLst/>
                        </a:rPr>
                        <a:t>m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52588" y="2582863"/>
          <a:ext cx="114300" cy="10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3" imgW="114300" imgH="101600" progId="Equation.3">
                  <p:embed/>
                </p:oleObj>
              </mc:Choice>
              <mc:Fallback>
                <p:oleObj name="Equation" r:id="rId3" imgW="114300" imgH="10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582863"/>
                        <a:ext cx="114300" cy="10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948496"/>
              </p:ext>
            </p:extLst>
          </p:nvPr>
        </p:nvGraphicFramePr>
        <p:xfrm>
          <a:off x="4536703" y="2305049"/>
          <a:ext cx="4607297" cy="422029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39553"/>
                <a:gridCol w="1080120"/>
                <a:gridCol w="1187624"/>
              </a:tblGrid>
              <a:tr h="333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kumimoji="0" lang="en-US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Yb:Yag</a:t>
                      </a:r>
                      <a:endParaRPr kumimoji="0" lang="en-US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Collision Laser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Low Energy Interaction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High Energy Interaction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Pulse energy (J)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0.2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0.5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Wavelength (eV)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2.4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2.4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FWHM pulse length (ps)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2-4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2-4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Repetition Rate (Hz)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100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100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MS Mincho"/>
                          <a:cs typeface="Times New Roman"/>
                          <a:sym typeface="Mathematica3"/>
                        </a:rPr>
                        <a:t></a:t>
                      </a:r>
                      <a:r>
                        <a:rPr lang="it-IT" sz="1600" dirty="0" smtClean="0">
                          <a:effectLst/>
                        </a:rPr>
                        <a:t>1.2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MS Mincho"/>
                          <a:cs typeface="Times New Roman"/>
                          <a:sym typeface="Mathematica3"/>
                        </a:rPr>
                        <a:t></a:t>
                      </a:r>
                      <a:r>
                        <a:rPr lang="it-IT" sz="1600" dirty="0" smtClean="0">
                          <a:effectLst/>
                        </a:rPr>
                        <a:t>1.2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Focal spot size w</a:t>
                      </a:r>
                      <a:r>
                        <a:rPr lang="en-US" sz="1600" baseline="-25000" dirty="0">
                          <a:effectLst/>
                        </a:rPr>
                        <a:t>0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(µm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&gt; 25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&gt; 25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Bandwidth (rms)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0.05 %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0.05 %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Pointing Stability </a:t>
                      </a:r>
                      <a:r>
                        <a:rPr lang="en-US" sz="1600" dirty="0" smtClean="0">
                          <a:effectLst/>
                        </a:rPr>
                        <a:t>(µrad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Sinchronization to an ext. clock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&lt; 1 psec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&lt; 1 psec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Pulse energy stability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1 %</a:t>
                      </a:r>
                      <a:endParaRPr lang="it-IT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1 %</a:t>
                      </a:r>
                      <a:endParaRPr lang="it-IT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12775" y="2857500"/>
          <a:ext cx="114300" cy="10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5" imgW="114300" imgH="101600" progId="Equation.3">
                  <p:embed/>
                </p:oleObj>
              </mc:Choice>
              <mc:Fallback>
                <p:oleObj name="Equation" r:id="rId5" imgW="114300" imgH="10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857500"/>
                        <a:ext cx="114300" cy="10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12775" y="2857500"/>
          <a:ext cx="114300" cy="10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6" imgW="114300" imgH="101600" progId="Equation.3">
                  <p:embed/>
                </p:oleObj>
              </mc:Choice>
              <mc:Fallback>
                <p:oleObj name="Equation" r:id="rId6" imgW="114300" imgH="10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857500"/>
                        <a:ext cx="114300" cy="10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C30E39-13BA-4697-80E6-239908007C5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06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653"/>
    </mc:Choice>
    <mc:Fallback xmlns="">
      <p:transition spd="slow" advTm="17765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Immagine 4" descr="Untitled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500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CasellaDiTesto 3"/>
          <p:cNvSpPr txBox="1">
            <a:spLocks noChangeArrowheads="1"/>
          </p:cNvSpPr>
          <p:nvPr/>
        </p:nvSpPr>
        <p:spPr bwMode="auto">
          <a:xfrm>
            <a:off x="457200" y="762000"/>
            <a:ext cx="3687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it-IT" altLang="bg-BG"/>
              <a:t>Accelerator and Equipments</a:t>
            </a:r>
          </a:p>
          <a:p>
            <a:r>
              <a:rPr lang="it-IT" altLang="bg-BG"/>
              <a:t>in ELI-NP Building</a:t>
            </a:r>
          </a:p>
          <a:p>
            <a:r>
              <a:rPr lang="it-IT" altLang="bg-BG"/>
              <a:t>ELI-NP-GS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3B0-AFBD-49A3-8556-D2F2C23D233B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30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3"/>
          <p:cNvSpPr>
            <a:spLocks noChangeArrowheads="1"/>
          </p:cNvSpPr>
          <p:nvPr/>
        </p:nvSpPr>
        <p:spPr bwMode="auto">
          <a:xfrm>
            <a:off x="1447800" y="990600"/>
            <a:ext cx="579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bg-BG" b="1">
                <a:solidFill>
                  <a:srgbClr val="800000"/>
                </a:solidFill>
              </a:rPr>
              <a:t>Main Parameter Tables of ELI-NP-GBS</a:t>
            </a:r>
          </a:p>
        </p:txBody>
      </p:sp>
      <p:graphicFrame>
        <p:nvGraphicFramePr>
          <p:cNvPr id="51204" name="Object 2"/>
          <p:cNvGraphicFramePr>
            <a:graphicFrameLocks noChangeAspect="1"/>
          </p:cNvGraphicFramePr>
          <p:nvPr/>
        </p:nvGraphicFramePr>
        <p:xfrm>
          <a:off x="304800" y="1666875"/>
          <a:ext cx="8718550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Documento" r:id="rId4" imgW="5410001" imgH="2984390" progId="Word.Document.12">
                  <p:embed/>
                </p:oleObj>
              </mc:Choice>
              <mc:Fallback>
                <p:oleObj name="Documento" r:id="rId4" imgW="5410001" imgH="298439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66875"/>
                        <a:ext cx="8718550" cy="481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5" name="Immagine 11" descr="screenshot_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7244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ttangolo 5"/>
          <p:cNvSpPr>
            <a:spLocks noChangeArrowheads="1"/>
          </p:cNvSpPr>
          <p:nvPr/>
        </p:nvSpPr>
        <p:spPr bwMode="auto">
          <a:xfrm>
            <a:off x="2438400" y="3200400"/>
            <a:ext cx="2209800" cy="228600"/>
          </a:xfrm>
          <a:prstGeom prst="rect">
            <a:avLst/>
          </a:prstGeom>
          <a:solidFill>
            <a:srgbClr val="FF00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it-IT" altLang="bg-BG"/>
          </a:p>
        </p:txBody>
      </p:sp>
      <p:sp>
        <p:nvSpPr>
          <p:cNvPr id="51207" name="Rettangolo 6"/>
          <p:cNvSpPr>
            <a:spLocks noChangeArrowheads="1"/>
          </p:cNvSpPr>
          <p:nvPr/>
        </p:nvSpPr>
        <p:spPr bwMode="auto">
          <a:xfrm>
            <a:off x="1981200" y="3505200"/>
            <a:ext cx="2209800" cy="228600"/>
          </a:xfrm>
          <a:prstGeom prst="rect">
            <a:avLst/>
          </a:prstGeom>
          <a:solidFill>
            <a:srgbClr val="FF00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it-IT" altLang="bg-BG"/>
          </a:p>
        </p:txBody>
      </p:sp>
      <p:sp>
        <p:nvSpPr>
          <p:cNvPr id="51208" name="Rettangolo 7"/>
          <p:cNvSpPr>
            <a:spLocks noChangeArrowheads="1"/>
          </p:cNvSpPr>
          <p:nvPr/>
        </p:nvSpPr>
        <p:spPr bwMode="auto">
          <a:xfrm>
            <a:off x="5562600" y="3733800"/>
            <a:ext cx="1676400" cy="609600"/>
          </a:xfrm>
          <a:prstGeom prst="rect">
            <a:avLst/>
          </a:prstGeom>
          <a:solidFill>
            <a:srgbClr val="FF00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it-IT" altLang="bg-BG"/>
          </a:p>
        </p:txBody>
      </p:sp>
      <p:sp>
        <p:nvSpPr>
          <p:cNvPr id="51209" name="Ovale 8"/>
          <p:cNvSpPr>
            <a:spLocks noChangeArrowheads="1"/>
          </p:cNvSpPr>
          <p:nvPr/>
        </p:nvSpPr>
        <p:spPr bwMode="auto">
          <a:xfrm>
            <a:off x="5867400" y="3124200"/>
            <a:ext cx="1219200" cy="6096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it-IT" altLang="bg-BG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3B0-AFBD-49A3-8556-D2F2C23D233B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76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603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Photonuclear Reactions</a:t>
            </a:r>
            <a:endParaRPr lang="en-US" dirty="0"/>
          </a:p>
        </p:txBody>
      </p: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2167462" y="2819397"/>
            <a:ext cx="1905000" cy="1752600"/>
            <a:chOff x="1488" y="2352"/>
            <a:chExt cx="1200" cy="1104"/>
          </a:xfrm>
        </p:grpSpPr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2112" y="2352"/>
              <a:ext cx="57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 flipV="1">
              <a:off x="1488" y="2352"/>
              <a:ext cx="816" cy="110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19662" y="4343397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charset="0"/>
              <a:buNone/>
            </a:pPr>
            <a:r>
              <a:rPr lang="de-DE" sz="2400" b="1"/>
              <a:t>gs</a:t>
            </a: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1405462" y="4571997"/>
            <a:ext cx="91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V="1">
            <a:off x="1710262" y="1600197"/>
            <a:ext cx="990600" cy="2971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7196662" y="2666997"/>
            <a:ext cx="563563" cy="1447800"/>
            <a:chOff x="4608" y="1728"/>
            <a:chExt cx="355" cy="912"/>
          </a:xfrm>
        </p:grpSpPr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4608" y="1968"/>
              <a:ext cx="35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charset="0"/>
                <a:buNone/>
              </a:pPr>
              <a:r>
                <a:rPr lang="de-DE" sz="4000" b="1">
                  <a:solidFill>
                    <a:srgbClr val="FF0000"/>
                  </a:solidFill>
                  <a:sym typeface="Symbol" charset="0"/>
                </a:rPr>
                <a:t>´</a:t>
              </a:r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4616" y="1728"/>
              <a:ext cx="0" cy="9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931340" y="2819397"/>
            <a:ext cx="762000" cy="701675"/>
            <a:chOff x="576" y="1960"/>
            <a:chExt cx="480" cy="442"/>
          </a:xfrm>
        </p:grpSpPr>
        <p:sp>
          <p:nvSpPr>
            <p:cNvPr id="24" name="Line 13"/>
            <p:cNvSpPr>
              <a:spLocks noChangeShapeType="1"/>
            </p:cNvSpPr>
            <p:nvPr/>
          </p:nvSpPr>
          <p:spPr bwMode="auto">
            <a:xfrm>
              <a:off x="576" y="2400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645" y="1960"/>
              <a:ext cx="24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charset="0"/>
                <a:buNone/>
              </a:pPr>
              <a:r>
                <a:rPr lang="de-DE" sz="4000" b="1" dirty="0">
                  <a:solidFill>
                    <a:srgbClr val="FF0000"/>
                  </a:solidFill>
                  <a:sym typeface="Symbol" charset="0"/>
                </a:rPr>
                <a:t></a:t>
              </a:r>
            </a:p>
          </p:txBody>
        </p:sp>
      </p:grpSp>
      <p:grpSp>
        <p:nvGrpSpPr>
          <p:cNvPr id="26" name="Group 39"/>
          <p:cNvGrpSpPr>
            <a:grpSpLocks/>
          </p:cNvGrpSpPr>
          <p:nvPr/>
        </p:nvGrpSpPr>
        <p:grpSpPr bwMode="auto">
          <a:xfrm>
            <a:off x="1710262" y="1912938"/>
            <a:ext cx="3532188" cy="708026"/>
            <a:chOff x="1152" y="1253"/>
            <a:chExt cx="2225" cy="446"/>
          </a:xfrm>
        </p:grpSpPr>
        <p:sp>
          <p:nvSpPr>
            <p:cNvPr id="27" name="Line 16"/>
            <p:cNvSpPr>
              <a:spLocks noChangeShapeType="1"/>
            </p:cNvSpPr>
            <p:nvPr/>
          </p:nvSpPr>
          <p:spPr bwMode="auto">
            <a:xfrm>
              <a:off x="1152" y="1440"/>
              <a:ext cx="1344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/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2426" y="1253"/>
              <a:ext cx="951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Font typeface="Wingdings" charset="0"/>
                <a:buNone/>
              </a:pPr>
              <a:r>
                <a:rPr lang="de-DE" sz="2000" b="1">
                  <a:solidFill>
                    <a:schemeClr val="folHlink"/>
                  </a:solidFill>
                </a:rPr>
                <a:t>Separation</a:t>
              </a:r>
            </a:p>
            <a:p>
              <a:pPr eaLnBrk="1" hangingPunct="1">
                <a:buFont typeface="Wingdings" charset="0"/>
                <a:buNone/>
              </a:pPr>
              <a:r>
                <a:rPr lang="de-DE" sz="2000" b="1">
                  <a:solidFill>
                    <a:schemeClr val="folHlink"/>
                  </a:solidFill>
                </a:rPr>
                <a:t>threshold</a:t>
              </a:r>
            </a:p>
          </p:txBody>
        </p:sp>
      </p:grp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1521350" y="4673592"/>
            <a:ext cx="595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charset="0"/>
              <a:buNone/>
            </a:pPr>
            <a:r>
              <a:rPr lang="de-DE" b="1" baseline="30000" dirty="0"/>
              <a:t>A</a:t>
            </a:r>
            <a:r>
              <a:rPr lang="de-DE" b="1" dirty="0"/>
              <a:t>X</a:t>
            </a:r>
          </a:p>
        </p:txBody>
      </p: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6739462" y="4114797"/>
            <a:ext cx="914400" cy="519113"/>
            <a:chOff x="4368" y="3168"/>
            <a:chExt cx="576" cy="327"/>
          </a:xfrm>
        </p:grpSpPr>
        <p:sp>
          <p:nvSpPr>
            <p:cNvPr id="31" name="Line 20"/>
            <p:cNvSpPr>
              <a:spLocks noChangeShapeType="1"/>
            </p:cNvSpPr>
            <p:nvPr/>
          </p:nvSpPr>
          <p:spPr bwMode="auto">
            <a:xfrm>
              <a:off x="4368" y="3168"/>
              <a:ext cx="57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4464" y="3168"/>
              <a:ext cx="4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charset="0"/>
                <a:buNone/>
              </a:pPr>
              <a:r>
                <a:rPr lang="de-DE" b="1" baseline="30000"/>
                <a:t>A´</a:t>
              </a:r>
              <a:r>
                <a:rPr lang="de-DE" b="1"/>
                <a:t>Y</a:t>
              </a:r>
            </a:p>
          </p:txBody>
        </p:sp>
      </p:grpSp>
      <p:grpSp>
        <p:nvGrpSpPr>
          <p:cNvPr id="33" name="Group 22"/>
          <p:cNvGrpSpPr>
            <a:grpSpLocks/>
          </p:cNvGrpSpPr>
          <p:nvPr/>
        </p:nvGrpSpPr>
        <p:grpSpPr bwMode="auto">
          <a:xfrm>
            <a:off x="2243662" y="1600197"/>
            <a:ext cx="5410200" cy="1066800"/>
            <a:chOff x="1536" y="1584"/>
            <a:chExt cx="3408" cy="672"/>
          </a:xfrm>
        </p:grpSpPr>
        <p:sp>
          <p:nvSpPr>
            <p:cNvPr id="34" name="Line 23"/>
            <p:cNvSpPr>
              <a:spLocks noChangeShapeType="1"/>
            </p:cNvSpPr>
            <p:nvPr/>
          </p:nvSpPr>
          <p:spPr bwMode="auto">
            <a:xfrm>
              <a:off x="1536" y="1584"/>
              <a:ext cx="244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" name="Line 24"/>
            <p:cNvSpPr>
              <a:spLocks noChangeShapeType="1"/>
            </p:cNvSpPr>
            <p:nvPr/>
          </p:nvSpPr>
          <p:spPr bwMode="auto">
            <a:xfrm>
              <a:off x="4368" y="2256"/>
              <a:ext cx="57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" name="Line 25"/>
            <p:cNvSpPr>
              <a:spLocks noChangeShapeType="1"/>
            </p:cNvSpPr>
            <p:nvPr/>
          </p:nvSpPr>
          <p:spPr bwMode="auto">
            <a:xfrm>
              <a:off x="3792" y="1584"/>
              <a:ext cx="864" cy="672"/>
            </a:xfrm>
            <a:prstGeom prst="line">
              <a:avLst/>
            </a:prstGeom>
            <a:noFill/>
            <a:ln w="38100">
              <a:solidFill>
                <a:srgbClr val="8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7" name="Group 26"/>
          <p:cNvGrpSpPr>
            <a:grpSpLocks/>
          </p:cNvGrpSpPr>
          <p:nvPr/>
        </p:nvGrpSpPr>
        <p:grpSpPr bwMode="auto">
          <a:xfrm>
            <a:off x="7653870" y="4131727"/>
            <a:ext cx="962026" cy="498475"/>
            <a:chOff x="5128" y="3241"/>
            <a:chExt cx="606" cy="314"/>
          </a:xfrm>
        </p:grpSpPr>
        <p:sp>
          <p:nvSpPr>
            <p:cNvPr id="38" name="Line 27"/>
            <p:cNvSpPr>
              <a:spLocks noChangeShapeType="1"/>
            </p:cNvSpPr>
            <p:nvPr/>
          </p:nvSpPr>
          <p:spPr bwMode="auto">
            <a:xfrm>
              <a:off x="5128" y="3241"/>
              <a:ext cx="288" cy="288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39" name="Text Box 28"/>
            <p:cNvSpPr txBox="1">
              <a:spLocks noChangeArrowheads="1"/>
            </p:cNvSpPr>
            <p:nvPr/>
          </p:nvSpPr>
          <p:spPr bwMode="auto">
            <a:xfrm>
              <a:off x="5511" y="3264"/>
              <a:ext cx="22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charset="0"/>
                <a:buNone/>
              </a:pPr>
              <a:r>
                <a:rPr lang="de-DE" sz="2400" b="1" dirty="0">
                  <a:solidFill>
                    <a:srgbClr val="FF6600"/>
                  </a:solidFill>
                  <a:sym typeface="Symbol" charset="0"/>
                </a:rPr>
                <a:t></a:t>
              </a:r>
            </a:p>
          </p:txBody>
        </p:sp>
      </p:grp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2419352" y="4945066"/>
            <a:ext cx="5059298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buFont typeface="Wingdings" charset="0"/>
              <a:buNone/>
            </a:pPr>
            <a:r>
              <a:rPr lang="de-DE" sz="2000" b="1">
                <a:solidFill>
                  <a:srgbClr val="FF0000"/>
                </a:solidFill>
              </a:rPr>
              <a:t>Nuclear Resonance Fluorescence (NRF)</a:t>
            </a:r>
          </a:p>
          <a:p>
            <a:pPr eaLnBrk="1" hangingPunct="1">
              <a:spcBef>
                <a:spcPct val="10000"/>
              </a:spcBef>
              <a:buFont typeface="Wingdings" charset="0"/>
              <a:buNone/>
            </a:pPr>
            <a:r>
              <a:rPr lang="de-DE" sz="2000" b="1">
                <a:solidFill>
                  <a:srgbClr val="FF6600"/>
                </a:solidFill>
              </a:rPr>
              <a:t>Photoactivation</a:t>
            </a:r>
          </a:p>
          <a:p>
            <a:pPr eaLnBrk="1" hangingPunct="1">
              <a:spcBef>
                <a:spcPct val="10000"/>
              </a:spcBef>
              <a:buFont typeface="Wingdings" charset="0"/>
              <a:buNone/>
            </a:pPr>
            <a:r>
              <a:rPr lang="de-DE" sz="2000" b="1">
                <a:solidFill>
                  <a:srgbClr val="669900"/>
                </a:solidFill>
              </a:rPr>
              <a:t>Photodesintegration</a:t>
            </a:r>
          </a:p>
          <a:p>
            <a:pPr eaLnBrk="1" hangingPunct="1">
              <a:spcBef>
                <a:spcPct val="10000"/>
              </a:spcBef>
              <a:buFont typeface="Wingdings" charset="0"/>
              <a:buNone/>
            </a:pPr>
            <a:r>
              <a:rPr lang="de-DE" sz="2000" b="1">
                <a:solidFill>
                  <a:schemeClr val="accent2"/>
                </a:solidFill>
              </a:rPr>
              <a:t>Photofission</a:t>
            </a:r>
          </a:p>
        </p:txBody>
      </p:sp>
      <p:grpSp>
        <p:nvGrpSpPr>
          <p:cNvPr id="41" name="Group 30"/>
          <p:cNvGrpSpPr>
            <a:grpSpLocks/>
          </p:cNvGrpSpPr>
          <p:nvPr/>
        </p:nvGrpSpPr>
        <p:grpSpPr bwMode="auto">
          <a:xfrm>
            <a:off x="3820052" y="4055528"/>
            <a:ext cx="709613" cy="498475"/>
            <a:chOff x="2481" y="2592"/>
            <a:chExt cx="447" cy="314"/>
          </a:xfrm>
        </p:grpSpPr>
        <p:sp>
          <p:nvSpPr>
            <p:cNvPr id="42" name="Line 31"/>
            <p:cNvSpPr>
              <a:spLocks noChangeShapeType="1"/>
            </p:cNvSpPr>
            <p:nvPr/>
          </p:nvSpPr>
          <p:spPr bwMode="auto">
            <a:xfrm>
              <a:off x="2640" y="2592"/>
              <a:ext cx="288" cy="288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43" name="Text Box 32"/>
            <p:cNvSpPr txBox="1">
              <a:spLocks noChangeArrowheads="1"/>
            </p:cNvSpPr>
            <p:nvPr/>
          </p:nvSpPr>
          <p:spPr bwMode="auto">
            <a:xfrm>
              <a:off x="2481" y="2615"/>
              <a:ext cx="22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charset="0"/>
                <a:buNone/>
              </a:pPr>
              <a:r>
                <a:rPr lang="de-DE" sz="2400" b="1">
                  <a:solidFill>
                    <a:srgbClr val="FF6600"/>
                  </a:solidFill>
                  <a:sym typeface="Symbol" charset="0"/>
                </a:rPr>
                <a:t></a:t>
              </a:r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836455" y="2492916"/>
            <a:ext cx="15523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charset="0"/>
              <a:buNone/>
            </a:pPr>
            <a:r>
              <a:rPr lang="de-DE" sz="2000" b="1" dirty="0">
                <a:solidFill>
                  <a:schemeClr val="accent2"/>
                </a:solidFill>
              </a:rPr>
              <a:t>Absorption</a:t>
            </a:r>
          </a:p>
        </p:txBody>
      </p:sp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4922383" y="5596971"/>
            <a:ext cx="16381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charset="0"/>
              <a:buNone/>
            </a:pPr>
            <a:r>
              <a:rPr lang="de-DE" sz="2000" b="1" dirty="0">
                <a:solidFill>
                  <a:srgbClr val="FF6600"/>
                </a:solidFill>
              </a:rPr>
              <a:t>(-</a:t>
            </a:r>
            <a:r>
              <a:rPr lang="de-DE" sz="2000" b="1" dirty="0" err="1">
                <a:solidFill>
                  <a:srgbClr val="FF6600"/>
                </a:solidFill>
              </a:rPr>
              <a:t>activation</a:t>
            </a:r>
            <a:r>
              <a:rPr lang="de-DE" sz="2000" b="1" dirty="0">
                <a:solidFill>
                  <a:srgbClr val="FF6600"/>
                </a:solidFill>
              </a:rPr>
              <a:t>)</a:t>
            </a:r>
          </a:p>
        </p:txBody>
      </p:sp>
      <p:grpSp>
        <p:nvGrpSpPr>
          <p:cNvPr id="46" name="Group 35"/>
          <p:cNvGrpSpPr>
            <a:grpSpLocks/>
          </p:cNvGrpSpPr>
          <p:nvPr/>
        </p:nvGrpSpPr>
        <p:grpSpPr bwMode="auto">
          <a:xfrm>
            <a:off x="3158062" y="2819397"/>
            <a:ext cx="1160463" cy="1219200"/>
            <a:chOff x="2112" y="2352"/>
            <a:chExt cx="731" cy="768"/>
          </a:xfrm>
        </p:grpSpPr>
        <p:sp>
          <p:nvSpPr>
            <p:cNvPr id="47" name="Text Box 36"/>
            <p:cNvSpPr txBox="1">
              <a:spLocks noChangeArrowheads="1"/>
            </p:cNvSpPr>
            <p:nvPr/>
          </p:nvSpPr>
          <p:spPr bwMode="auto">
            <a:xfrm>
              <a:off x="2488" y="2544"/>
              <a:ext cx="35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charset="0"/>
                <a:buNone/>
              </a:pPr>
              <a:r>
                <a:rPr lang="de-DE" sz="4000" b="1">
                  <a:solidFill>
                    <a:srgbClr val="FF0000"/>
                  </a:solidFill>
                  <a:sym typeface="Symbol" charset="0"/>
                </a:rPr>
                <a:t>´</a:t>
              </a:r>
            </a:p>
          </p:txBody>
        </p:sp>
        <p:sp>
          <p:nvSpPr>
            <p:cNvPr id="48" name="Line 37"/>
            <p:cNvSpPr>
              <a:spLocks noChangeShapeType="1"/>
            </p:cNvSpPr>
            <p:nvPr/>
          </p:nvSpPr>
          <p:spPr bwMode="auto">
            <a:xfrm>
              <a:off x="2112" y="3120"/>
              <a:ext cx="57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>
              <a:off x="2496" y="2352"/>
              <a:ext cx="0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50" name="Textfeld 1"/>
          <p:cNvSpPr txBox="1">
            <a:spLocks noChangeArrowheads="1"/>
          </p:cNvSpPr>
          <p:nvPr/>
        </p:nvSpPr>
        <p:spPr bwMode="auto">
          <a:xfrm>
            <a:off x="7123637" y="1947334"/>
            <a:ext cx="11592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000" b="1" dirty="0">
                <a:solidFill>
                  <a:srgbClr val="800000"/>
                </a:solidFill>
              </a:rPr>
              <a:t>~ 8 </a:t>
            </a:r>
            <a:r>
              <a:rPr lang="de-DE" sz="2000" b="1" dirty="0" err="1">
                <a:solidFill>
                  <a:srgbClr val="800000"/>
                </a:solidFill>
              </a:rPr>
              <a:t>MeV</a:t>
            </a:r>
            <a:endParaRPr lang="de-DE" sz="2000" b="1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3B0-AFBD-49A3-8556-D2F2C23D233B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750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4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DB00-4C93-4B9B-8E5A-2E6B3624949B}" type="slidenum">
              <a:rPr lang="bg-BG" smtClean="0"/>
              <a:t>17</a:t>
            </a:fld>
            <a:endParaRPr lang="bg-BG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" y="16049"/>
            <a:ext cx="12477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116632"/>
            <a:ext cx="6339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TDR working groups and instruments</a:t>
            </a:r>
            <a:endParaRPr lang="bg-BG" sz="3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6680" y="1046341"/>
            <a:ext cx="900618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Gamma-beam TDR working groups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Excitations above the threshold (conveners: Hiroaki Utsunomiya, </a:t>
            </a:r>
            <a:r>
              <a:rPr lang="en-US" dirty="0" err="1" smtClean="0"/>
              <a:t>Franko</a:t>
            </a:r>
            <a:r>
              <a:rPr lang="en-US" dirty="0" smtClean="0"/>
              <a:t> Camera,</a:t>
            </a:r>
            <a:r>
              <a:rPr lang="en-US" dirty="0"/>
              <a:t> </a:t>
            </a:r>
            <a:endParaRPr lang="en-US" dirty="0" smtClean="0"/>
          </a:p>
          <a:p>
            <a:pPr lvl="7"/>
            <a:r>
              <a:rPr lang="en-US" dirty="0" smtClean="0"/>
              <a:t>ELI-NP liaison: Dan </a:t>
            </a:r>
            <a:r>
              <a:rPr lang="en-US" dirty="0" err="1" smtClean="0"/>
              <a:t>Filipescu</a:t>
            </a:r>
            <a:r>
              <a:rPr lang="en-US" dirty="0" smtClean="0"/>
              <a:t>)  	</a:t>
            </a:r>
          </a:p>
          <a:p>
            <a:pPr marL="342900" indent="-342900">
              <a:buAutoNum type="arabicPeriod"/>
            </a:pPr>
            <a:r>
              <a:rPr lang="en-US" dirty="0" smtClean="0"/>
              <a:t>Nuclear Resonance Fluorescence (</a:t>
            </a:r>
            <a:r>
              <a:rPr lang="en-US" dirty="0" err="1" smtClean="0"/>
              <a:t>convenor</a:t>
            </a:r>
            <a:r>
              <a:rPr lang="en-US" dirty="0" smtClean="0"/>
              <a:t>: Norbert </a:t>
            </a:r>
            <a:r>
              <a:rPr lang="en-US" dirty="0" err="1" smtClean="0"/>
              <a:t>Pietralla</a:t>
            </a:r>
            <a:r>
              <a:rPr lang="en-US" dirty="0" smtClean="0"/>
              <a:t>, liaison: </a:t>
            </a:r>
            <a:r>
              <a:rPr lang="en-US" dirty="0" err="1" smtClean="0"/>
              <a:t>Calin</a:t>
            </a:r>
            <a:r>
              <a:rPr lang="en-US" dirty="0" smtClean="0"/>
              <a:t> Ur)</a:t>
            </a:r>
          </a:p>
          <a:p>
            <a:pPr marL="342900" indent="-342900">
              <a:buAutoNum type="arabicPeriod"/>
            </a:pPr>
            <a:r>
              <a:rPr lang="en-US" dirty="0" smtClean="0"/>
              <a:t>Photo-fission (conveners: </a:t>
            </a:r>
            <a:r>
              <a:rPr lang="en-US" dirty="0" err="1" smtClean="0"/>
              <a:t>Fadi</a:t>
            </a:r>
            <a:r>
              <a:rPr lang="en-US" dirty="0" smtClean="0"/>
              <a:t> Ibrahim, Attila </a:t>
            </a:r>
            <a:r>
              <a:rPr lang="en-US" dirty="0" err="1" smtClean="0"/>
              <a:t>Krazsnahorkay</a:t>
            </a:r>
            <a:r>
              <a:rPr lang="en-US" dirty="0" smtClean="0"/>
              <a:t>, liaison: </a:t>
            </a:r>
            <a:r>
              <a:rPr lang="en-US" dirty="0" err="1" smtClean="0"/>
              <a:t>Dimiter</a:t>
            </a:r>
            <a:r>
              <a:rPr lang="en-US" dirty="0" smtClean="0"/>
              <a:t> </a:t>
            </a:r>
            <a:r>
              <a:rPr lang="en-US" dirty="0" err="1" smtClean="0"/>
              <a:t>Balabanski</a:t>
            </a:r>
            <a:r>
              <a:rPr lang="en-US" dirty="0" smtClean="0"/>
              <a:t>)</a:t>
            </a:r>
          </a:p>
          <a:p>
            <a:pPr marL="342900" indent="-342900">
              <a:buAutoNum type="arabicPeriod"/>
            </a:pPr>
            <a:r>
              <a:rPr lang="en-US" dirty="0" smtClean="0"/>
              <a:t>Charged-particle experiments (convener: Moshe </a:t>
            </a:r>
            <a:r>
              <a:rPr lang="en-US" dirty="0" err="1" smtClean="0"/>
              <a:t>Gai</a:t>
            </a:r>
            <a:r>
              <a:rPr lang="en-US" dirty="0" smtClean="0"/>
              <a:t>, liaison: </a:t>
            </a:r>
            <a:r>
              <a:rPr lang="en-US" dirty="0" err="1" smtClean="0"/>
              <a:t>Ovidiu</a:t>
            </a:r>
            <a:r>
              <a:rPr lang="en-US" dirty="0" smtClean="0"/>
              <a:t> </a:t>
            </a:r>
            <a:r>
              <a:rPr lang="en-US" dirty="0" err="1" smtClean="0"/>
              <a:t>Tesileanu</a:t>
            </a:r>
            <a:r>
              <a:rPr lang="en-US" dirty="0" smtClean="0"/>
              <a:t>)</a:t>
            </a:r>
          </a:p>
          <a:p>
            <a:pPr marL="342900" indent="-342900">
              <a:buAutoNum type="arabicPeriod"/>
            </a:pPr>
            <a:r>
              <a:rPr lang="en-US" dirty="0" smtClean="0"/>
              <a:t>Gamma-beam transport (ELI-NP </a:t>
            </a:r>
            <a:r>
              <a:rPr lang="en-US" dirty="0" err="1" smtClean="0"/>
              <a:t>liaision</a:t>
            </a:r>
            <a:r>
              <a:rPr lang="en-US" dirty="0" smtClean="0"/>
              <a:t>: </a:t>
            </a:r>
            <a:r>
              <a:rPr lang="en-US" dirty="0" err="1" smtClean="0"/>
              <a:t>Calin</a:t>
            </a:r>
            <a:r>
              <a:rPr lang="en-US" dirty="0" smtClean="0"/>
              <a:t> Ur)</a:t>
            </a:r>
          </a:p>
          <a:p>
            <a:pPr marL="342900" indent="-342900">
              <a:buAutoNum type="arabicPeriod"/>
            </a:pPr>
            <a:r>
              <a:rPr lang="en-US" dirty="0" smtClean="0"/>
              <a:t>Positron beams (ELI-NP </a:t>
            </a:r>
            <a:r>
              <a:rPr lang="en-US" dirty="0" err="1" smtClean="0"/>
              <a:t>liaision</a:t>
            </a:r>
            <a:r>
              <a:rPr lang="en-US" dirty="0" smtClean="0"/>
              <a:t>: </a:t>
            </a:r>
            <a:r>
              <a:rPr lang="en-US" dirty="0" err="1" smtClean="0"/>
              <a:t>Cristian</a:t>
            </a:r>
            <a:r>
              <a:rPr lang="en-US" dirty="0" smtClean="0"/>
              <a:t> </a:t>
            </a:r>
            <a:r>
              <a:rPr lang="en-US" dirty="0" err="1" smtClean="0"/>
              <a:t>Teorurescu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algn="ctr"/>
            <a:r>
              <a:rPr lang="en-US" sz="2400" b="1" dirty="0" smtClean="0"/>
              <a:t>Laser-beam TDR working groups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Laser-beam delivery (convener: Gilles </a:t>
            </a:r>
            <a:r>
              <a:rPr lang="en-US" dirty="0" err="1" smtClean="0"/>
              <a:t>Cheriaux</a:t>
            </a:r>
            <a:r>
              <a:rPr lang="en-US" dirty="0" smtClean="0"/>
              <a:t>, liaison: Daniel </a:t>
            </a:r>
            <a:r>
              <a:rPr lang="en-US" dirty="0" err="1" smtClean="0"/>
              <a:t>Ursescu</a:t>
            </a:r>
            <a:r>
              <a:rPr lang="en-US" dirty="0" smtClean="0"/>
              <a:t>)</a:t>
            </a:r>
          </a:p>
          <a:p>
            <a:pPr marL="342900" indent="-342900">
              <a:buAutoNum type="arabicPeriod"/>
            </a:pPr>
            <a:r>
              <a:rPr lang="en-US" dirty="0" smtClean="0"/>
              <a:t>Fission fusion experiments (convener: Markus Roth, liaison: Florin </a:t>
            </a:r>
            <a:r>
              <a:rPr lang="en-US" dirty="0" err="1" smtClean="0"/>
              <a:t>Negoita</a:t>
            </a:r>
            <a:r>
              <a:rPr lang="en-US" dirty="0" smtClean="0"/>
              <a:t>)</a:t>
            </a:r>
          </a:p>
          <a:p>
            <a:pPr marL="342900" indent="-342900">
              <a:buAutoNum type="arabicPeriod"/>
            </a:pPr>
            <a:r>
              <a:rPr lang="en-US" dirty="0" smtClean="0"/>
              <a:t>Strong-filed QED (conveners: Paul </a:t>
            </a:r>
            <a:r>
              <a:rPr lang="en-US" dirty="0" err="1" smtClean="0"/>
              <a:t>MacKenna</a:t>
            </a:r>
            <a:r>
              <a:rPr lang="en-US" dirty="0" smtClean="0"/>
              <a:t>, Dino </a:t>
            </a:r>
            <a:r>
              <a:rPr lang="en-US" dirty="0" err="1" smtClean="0"/>
              <a:t>Jaroszynski</a:t>
            </a:r>
            <a:r>
              <a:rPr lang="en-US" dirty="0" smtClean="0"/>
              <a:t>, liaison: Edmond Turku)</a:t>
            </a:r>
          </a:p>
          <a:p>
            <a:pPr marL="342900" indent="-34290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Combined laser-gamma experiments (convener: Kensuke Homma, liaison: Daniel </a:t>
            </a:r>
            <a:r>
              <a:rPr lang="en-US" dirty="0" err="1" smtClean="0"/>
              <a:t>Ursescu</a:t>
            </a:r>
            <a:r>
              <a:rPr lang="en-US" dirty="0" smtClean="0"/>
              <a:t>)</a:t>
            </a:r>
          </a:p>
          <a:p>
            <a:pPr marL="342900" indent="-34290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Laser control system (ELI-NP liaison: </a:t>
            </a:r>
            <a:r>
              <a:rPr lang="en-US" dirty="0" err="1" smtClean="0"/>
              <a:t>Mihai</a:t>
            </a:r>
            <a:r>
              <a:rPr lang="en-US" dirty="0" smtClean="0"/>
              <a:t> </a:t>
            </a:r>
            <a:r>
              <a:rPr lang="en-US" dirty="0" err="1" smtClean="0"/>
              <a:t>Cernaianu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603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Nuclear Resonance Fluorescence</a:t>
            </a:r>
            <a:endParaRPr lang="en-US" dirty="0"/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213100"/>
            <a:ext cx="4906962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2" name="Group 39"/>
          <p:cNvGrpSpPr>
            <a:grpSpLocks/>
          </p:cNvGrpSpPr>
          <p:nvPr/>
        </p:nvGrpSpPr>
        <p:grpSpPr bwMode="auto">
          <a:xfrm>
            <a:off x="1004888" y="1990725"/>
            <a:ext cx="3781425" cy="822325"/>
            <a:chOff x="1152" y="1253"/>
            <a:chExt cx="2382" cy="518"/>
          </a:xfrm>
        </p:grpSpPr>
        <p:sp>
          <p:nvSpPr>
            <p:cNvPr id="53" name="Line 16"/>
            <p:cNvSpPr>
              <a:spLocks noChangeShapeType="1"/>
            </p:cNvSpPr>
            <p:nvPr/>
          </p:nvSpPr>
          <p:spPr bwMode="auto">
            <a:xfrm>
              <a:off x="1152" y="1440"/>
              <a:ext cx="1344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" name="Text Box 17"/>
            <p:cNvSpPr txBox="1">
              <a:spLocks noChangeArrowheads="1"/>
            </p:cNvSpPr>
            <p:nvPr/>
          </p:nvSpPr>
          <p:spPr bwMode="auto">
            <a:xfrm>
              <a:off x="2426" y="1253"/>
              <a:ext cx="110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Font typeface="Wingdings" charset="0"/>
                <a:buNone/>
              </a:pPr>
              <a:r>
                <a:rPr lang="de-DE" sz="2400" b="1">
                  <a:solidFill>
                    <a:schemeClr val="folHlink"/>
                  </a:solidFill>
                </a:rPr>
                <a:t>Separation</a:t>
              </a:r>
            </a:p>
            <a:p>
              <a:pPr eaLnBrk="1" hangingPunct="1">
                <a:buFont typeface="Wingdings" charset="0"/>
                <a:buNone/>
              </a:pPr>
              <a:r>
                <a:rPr lang="de-DE" sz="2400" b="1">
                  <a:solidFill>
                    <a:schemeClr val="folHlink"/>
                  </a:solidFill>
                </a:rPr>
                <a:t>threshold</a:t>
              </a:r>
            </a:p>
          </p:txBody>
        </p:sp>
      </p:grpSp>
      <p:sp>
        <p:nvSpPr>
          <p:cNvPr id="55" name="Textfeld 2"/>
          <p:cNvSpPr txBox="1"/>
          <p:nvPr/>
        </p:nvSpPr>
        <p:spPr>
          <a:xfrm>
            <a:off x="5683250" y="1801813"/>
            <a:ext cx="2582758" cy="39087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de-DE" sz="1800" u="sng" dirty="0"/>
              <a:t>Observables</a:t>
            </a:r>
          </a:p>
          <a:p>
            <a:pPr eaLnBrk="1" hangingPunct="1">
              <a:spcBef>
                <a:spcPts val="600"/>
              </a:spcBef>
            </a:pPr>
            <a:endParaRPr lang="de-DE" sz="1800" dirty="0"/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de-DE" sz="1800" dirty="0" err="1"/>
              <a:t>Excitation</a:t>
            </a:r>
            <a:r>
              <a:rPr lang="de-DE" sz="1800" dirty="0"/>
              <a:t> </a:t>
            </a:r>
            <a:r>
              <a:rPr lang="de-DE" sz="1800" dirty="0" err="1"/>
              <a:t>Energy</a:t>
            </a:r>
            <a:r>
              <a:rPr lang="de-DE" sz="1800" dirty="0"/>
              <a:t> E</a:t>
            </a:r>
            <a:r>
              <a:rPr lang="de-DE" sz="1800" baseline="-25000" dirty="0"/>
              <a:t>r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de-DE" sz="1800" dirty="0"/>
              <a:t>Spin </a:t>
            </a:r>
            <a:r>
              <a:rPr lang="de-DE" sz="1800" i="1" dirty="0"/>
              <a:t>J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de-DE" sz="1800" dirty="0" err="1"/>
              <a:t>Parity</a:t>
            </a:r>
            <a:r>
              <a:rPr lang="de-DE" sz="1800" dirty="0"/>
              <a:t> </a:t>
            </a:r>
            <a:r>
              <a:rPr lang="de-DE" sz="1800" b="1" dirty="0">
                <a:latin typeface="Symbol" charset="0"/>
              </a:rPr>
              <a:t>p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de-DE" sz="1800" dirty="0" err="1"/>
              <a:t>Decay</a:t>
            </a:r>
            <a:r>
              <a:rPr lang="de-DE" sz="1800" dirty="0"/>
              <a:t> </a:t>
            </a:r>
            <a:r>
              <a:rPr lang="de-DE" sz="1800" dirty="0" err="1"/>
              <a:t>Energies</a:t>
            </a:r>
            <a:r>
              <a:rPr lang="de-DE" sz="1800" dirty="0"/>
              <a:t> </a:t>
            </a:r>
            <a:r>
              <a:rPr lang="de-DE" sz="1800" i="1" dirty="0" err="1"/>
              <a:t>E</a:t>
            </a:r>
            <a:r>
              <a:rPr lang="de-DE" sz="1800" i="1" baseline="-25000" dirty="0" err="1">
                <a:latin typeface="Symbol" charset="0"/>
              </a:rPr>
              <a:t>g</a:t>
            </a:r>
            <a:endParaRPr lang="de-DE" sz="1800" i="1" baseline="-25000" dirty="0">
              <a:latin typeface="Symbol" charset="0"/>
            </a:endParaRP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de-DE" sz="1800" dirty="0"/>
              <a:t>Partial </a:t>
            </a:r>
            <a:r>
              <a:rPr lang="de-DE" sz="1800" dirty="0" err="1"/>
              <a:t>Widths</a:t>
            </a:r>
            <a:r>
              <a:rPr lang="de-DE" sz="1800" dirty="0"/>
              <a:t> </a:t>
            </a:r>
            <a:r>
              <a:rPr lang="el-GR" sz="1800" dirty="0"/>
              <a:t>Γ</a:t>
            </a:r>
            <a:r>
              <a:rPr lang="de-DE" sz="1800" baseline="-25000" dirty="0"/>
              <a:t>i</a:t>
            </a:r>
            <a:r>
              <a:rPr lang="de-DE" sz="1800" dirty="0"/>
              <a:t>/</a:t>
            </a:r>
            <a:r>
              <a:rPr lang="el-GR" sz="1800" dirty="0"/>
              <a:t>Γ</a:t>
            </a:r>
            <a:r>
              <a:rPr lang="de-DE" sz="1800" baseline="-25000" dirty="0"/>
              <a:t>0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de-DE" sz="1800" dirty="0"/>
              <a:t>Multipole Mixing </a:t>
            </a:r>
            <a:r>
              <a:rPr lang="de-DE" sz="1800" dirty="0">
                <a:latin typeface="Symbol" charset="0"/>
              </a:rPr>
              <a:t>d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de-DE" sz="1800" dirty="0" err="1"/>
              <a:t>Decay</a:t>
            </a:r>
            <a:r>
              <a:rPr lang="de-DE" sz="1800" dirty="0"/>
              <a:t> </a:t>
            </a:r>
            <a:r>
              <a:rPr lang="de-DE" sz="1800" dirty="0" err="1"/>
              <a:t>Strengths</a:t>
            </a:r>
            <a:r>
              <a:rPr lang="de-DE" sz="1800" dirty="0"/>
              <a:t> B(</a:t>
            </a:r>
            <a:r>
              <a:rPr lang="de-DE" sz="1800" dirty="0" err="1">
                <a:latin typeface="Symbol" charset="0"/>
              </a:rPr>
              <a:t>pl</a:t>
            </a:r>
            <a:r>
              <a:rPr lang="de-DE" sz="1800" dirty="0"/>
              <a:t>)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de-DE" sz="1800" dirty="0"/>
              <a:t>Level Width </a:t>
            </a:r>
            <a:r>
              <a:rPr lang="el-GR" sz="1800" dirty="0"/>
              <a:t>Γ</a:t>
            </a:r>
            <a:r>
              <a:rPr lang="de-DE" sz="1800" dirty="0"/>
              <a:t>  (eV) 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de-DE" sz="1800" dirty="0" err="1"/>
              <a:t>Lifetime</a:t>
            </a:r>
            <a:r>
              <a:rPr lang="de-DE" sz="1800" dirty="0"/>
              <a:t> </a:t>
            </a:r>
            <a:r>
              <a:rPr lang="de-DE" sz="1800" dirty="0">
                <a:latin typeface="Symbol" charset="0"/>
              </a:rPr>
              <a:t>t </a:t>
            </a:r>
            <a:r>
              <a:rPr lang="de-DE" sz="1800" dirty="0"/>
              <a:t>(</a:t>
            </a:r>
            <a:r>
              <a:rPr lang="de-DE" sz="1800" dirty="0" err="1"/>
              <a:t>ps</a:t>
            </a:r>
            <a:r>
              <a:rPr lang="de-DE" sz="1800" dirty="0"/>
              <a:t> – </a:t>
            </a:r>
            <a:r>
              <a:rPr lang="de-DE" sz="1800" dirty="0" err="1"/>
              <a:t>as</a:t>
            </a:r>
            <a:r>
              <a:rPr lang="de-DE" sz="1800" dirty="0" smtClean="0"/>
              <a:t>)</a:t>
            </a:r>
            <a:endParaRPr lang="de-DE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3B0-AFBD-49A3-8556-D2F2C23D233B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116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603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NRF Spectra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/>
          <a:stretch/>
        </p:blipFill>
        <p:spPr>
          <a:xfrm>
            <a:off x="804335" y="1270000"/>
            <a:ext cx="7775985" cy="5436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3B0-AFBD-49A3-8556-D2F2C23D233B}" type="slidenum">
              <a:rPr lang="bg-BG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767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646"/>
            <a:ext cx="9144000" cy="553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67271"/>
            <a:ext cx="5760639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prstClr val="black"/>
                </a:solidFill>
              </a:rPr>
              <a:t>  Where is ELI-NP ?</a:t>
            </a:r>
            <a:endParaRPr lang="bg-BG" sz="4400" b="1" i="1" dirty="0">
              <a:solidFill>
                <a:prstClr val="black"/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" y="16049"/>
            <a:ext cx="12477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 descr="IFIN-H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641" y="9289"/>
            <a:ext cx="2664296" cy="82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3118563" y="1124744"/>
            <a:ext cx="13277" cy="2376264"/>
          </a:xfrm>
          <a:prstGeom prst="straightConnector1">
            <a:avLst/>
          </a:prstGeom>
          <a:ln w="508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39752" y="774229"/>
            <a:ext cx="160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Bucharest 4km</a:t>
            </a:r>
            <a:endParaRPr lang="bg-BG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3491716"/>
            <a:ext cx="109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prstClr val="white"/>
                </a:solidFill>
              </a:rPr>
              <a:t>Magurele</a:t>
            </a:r>
            <a:endParaRPr lang="bg-BG" b="1" dirty="0">
              <a:solidFill>
                <a:prstClr val="white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125201" y="3068960"/>
            <a:ext cx="1590815" cy="7200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292080" y="1143561"/>
            <a:ext cx="1728192" cy="3509575"/>
          </a:xfrm>
          <a:prstGeom prst="straightConnector1">
            <a:avLst/>
          </a:prstGeom>
          <a:ln w="508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08104" y="1268760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>
                <a:solidFill>
                  <a:prstClr val="white"/>
                </a:solidFill>
              </a:rPr>
              <a:t>Φ</a:t>
            </a:r>
            <a:r>
              <a:rPr lang="en-US" b="1" dirty="0">
                <a:solidFill>
                  <a:prstClr val="white"/>
                </a:solidFill>
              </a:rPr>
              <a:t> = 800 m</a:t>
            </a:r>
            <a:endParaRPr lang="bg-BG" b="1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20072" y="2171827"/>
            <a:ext cx="1152128" cy="1473197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37231" y="2132856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IFIN-HH</a:t>
            </a:r>
            <a:endParaRPr lang="bg-BG" b="1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8184" y="2253127"/>
            <a:ext cx="648072" cy="1319889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89838" y="3645024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ELI-NP</a:t>
            </a:r>
            <a:endParaRPr lang="bg-BG" b="1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607F-ED67-467E-9DFF-902F0D6750F6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87824" y="4221088"/>
            <a:ext cx="666971" cy="136815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225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9" grpId="0" animBg="1"/>
      <p:bldP spid="20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603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NRF Proof of Principle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7"/>
          <a:stretch/>
        </p:blipFill>
        <p:spPr>
          <a:xfrm>
            <a:off x="186262" y="1371599"/>
            <a:ext cx="8797292" cy="532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3B0-AFBD-49A3-8556-D2F2C23D233B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73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603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NRF Setup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baseline="30000" dirty="0" smtClean="0"/>
              <a:t>3</a:t>
            </a:r>
            <a:r>
              <a:rPr lang="en-US" dirty="0" smtClean="0"/>
              <a:t> @ </a:t>
            </a:r>
            <a:r>
              <a:rPr lang="en-US" dirty="0" err="1" smtClean="0"/>
              <a:t>HI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err="1" smtClean="0"/>
              <a:t>S</a:t>
            </a:r>
            <a:endParaRPr lang="en-US" dirty="0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13"/>
          <a:stretch/>
        </p:blipFill>
        <p:spPr bwMode="auto">
          <a:xfrm>
            <a:off x="4114800" y="1854200"/>
            <a:ext cx="45720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" name="Rectangle 4"/>
          <p:cNvSpPr>
            <a:spLocks/>
          </p:cNvSpPr>
          <p:nvPr/>
        </p:nvSpPr>
        <p:spPr bwMode="auto">
          <a:xfrm>
            <a:off x="321737" y="1498589"/>
            <a:ext cx="3793066" cy="204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000" dirty="0">
                <a:latin typeface="Calibri" charset="0"/>
              </a:rPr>
              <a:t>The </a:t>
            </a:r>
            <a:r>
              <a:rPr lang="en-US" sz="2000" dirty="0">
                <a:latin typeface="Symbol" charset="2"/>
                <a:cs typeface="Symbol" charset="2"/>
              </a:rPr>
              <a:t>g</a:t>
            </a:r>
            <a:r>
              <a:rPr lang="en-US" sz="2000" baseline="30000" dirty="0">
                <a:latin typeface="Calibri" charset="0"/>
              </a:rPr>
              <a:t>3 </a:t>
            </a:r>
            <a:r>
              <a:rPr lang="en-US" sz="2000" dirty="0">
                <a:latin typeface="Calibri" charset="0"/>
              </a:rPr>
              <a:t>s</a:t>
            </a:r>
            <a:r>
              <a:rPr lang="en-US" sz="2000" dirty="0" smtClean="0">
                <a:latin typeface="Calibri" charset="0"/>
              </a:rPr>
              <a:t>etup </a:t>
            </a:r>
            <a:r>
              <a:rPr lang="en-US" sz="2000" dirty="0">
                <a:latin typeface="Calibri" charset="0"/>
              </a:rPr>
              <a:t>installed @</a:t>
            </a:r>
            <a:r>
              <a:rPr lang="en-US" sz="2000" dirty="0" smtClean="0">
                <a:latin typeface="Calibri" charset="0"/>
              </a:rPr>
              <a:t> </a:t>
            </a:r>
            <a:r>
              <a:rPr lang="en-US" sz="2000" dirty="0" err="1">
                <a:latin typeface="Calibri" charset="0"/>
              </a:rPr>
              <a:t>HI</a:t>
            </a:r>
            <a:r>
              <a:rPr lang="en-US" sz="2000" dirty="0" err="1">
                <a:latin typeface="Symbol" charset="2"/>
                <a:cs typeface="Symbol" charset="2"/>
              </a:rPr>
              <a:t>g</a:t>
            </a:r>
            <a:r>
              <a:rPr lang="en-US" sz="2000" dirty="0" err="1">
                <a:latin typeface="Calibri" charset="0"/>
              </a:rPr>
              <a:t>S</a:t>
            </a:r>
            <a:r>
              <a:rPr lang="en-US" sz="2000" dirty="0">
                <a:latin typeface="Calibri" charset="0"/>
              </a:rPr>
              <a:t> in summer of 2012</a:t>
            </a:r>
            <a:r>
              <a:rPr lang="en-US" sz="2000" dirty="0" smtClean="0">
                <a:latin typeface="Calibri" charset="0"/>
              </a:rPr>
              <a:t>.</a:t>
            </a:r>
          </a:p>
          <a:p>
            <a:endParaRPr lang="en-US" sz="2000" dirty="0">
              <a:latin typeface="Calibri" charset="0"/>
            </a:endParaRPr>
          </a:p>
          <a:p>
            <a:r>
              <a:rPr lang="en-US" sz="2000" dirty="0" smtClean="0">
                <a:latin typeface="Calibri" charset="0"/>
              </a:rPr>
              <a:t>4 x 60</a:t>
            </a:r>
            <a:r>
              <a:rPr lang="en-US" sz="2000" dirty="0">
                <a:latin typeface="Calibri" charset="0"/>
              </a:rPr>
              <a:t>% </a:t>
            </a:r>
            <a:r>
              <a:rPr lang="en-US" sz="2000" dirty="0" err="1" smtClean="0">
                <a:latin typeface="Calibri" charset="0"/>
              </a:rPr>
              <a:t>HPGe</a:t>
            </a:r>
            <a:endParaRPr lang="en-US" sz="2000" dirty="0">
              <a:latin typeface="Calibri" charset="0"/>
            </a:endParaRPr>
          </a:p>
          <a:p>
            <a:r>
              <a:rPr lang="en-US" sz="2000" dirty="0" smtClean="0">
                <a:latin typeface="Calibri" charset="0"/>
              </a:rPr>
              <a:t>4 x 3”</a:t>
            </a:r>
            <a:r>
              <a:rPr lang="en-US" altLang="ja-JP" sz="2000" dirty="0" smtClean="0">
                <a:latin typeface="Calibri" charset="0"/>
              </a:rPr>
              <a:t>x 3” </a:t>
            </a:r>
            <a:r>
              <a:rPr lang="en-US" altLang="ja-JP" sz="2000" dirty="0">
                <a:latin typeface="Calibri" charset="0"/>
              </a:rPr>
              <a:t>LaBr</a:t>
            </a:r>
            <a:r>
              <a:rPr lang="en-US" altLang="ja-JP" sz="2000" baseline="-25000" dirty="0">
                <a:latin typeface="Calibri" charset="0"/>
              </a:rPr>
              <a:t>3</a:t>
            </a:r>
            <a:r>
              <a:rPr lang="en-US" altLang="ja-JP" sz="2000" dirty="0">
                <a:latin typeface="Calibri" charset="0"/>
              </a:rPr>
              <a:t> </a:t>
            </a:r>
          </a:p>
          <a:p>
            <a:r>
              <a:rPr lang="en-US" altLang="ja-JP" sz="2000" dirty="0" smtClean="0">
                <a:latin typeface="Calibri" charset="0"/>
              </a:rPr>
              <a:t>4 x 1.5” </a:t>
            </a:r>
            <a:r>
              <a:rPr lang="en-US" altLang="ja-JP" sz="2000" dirty="0">
                <a:latin typeface="Calibri" charset="0"/>
              </a:rPr>
              <a:t>x </a:t>
            </a:r>
            <a:r>
              <a:rPr lang="en-US" altLang="ja-JP" sz="2000" dirty="0" smtClean="0">
                <a:latin typeface="Calibri" charset="0"/>
              </a:rPr>
              <a:t>1.5” </a:t>
            </a:r>
            <a:r>
              <a:rPr lang="en-US" altLang="ja-JP" sz="2000" dirty="0">
                <a:latin typeface="Calibri" charset="0"/>
              </a:rPr>
              <a:t>LaBr</a:t>
            </a:r>
            <a:r>
              <a:rPr lang="en-US" altLang="ja-JP" sz="2000" baseline="-25000" dirty="0">
                <a:latin typeface="Calibri" charset="0"/>
              </a:rPr>
              <a:t>3</a:t>
            </a:r>
            <a:endParaRPr lang="en-US" sz="2000" dirty="0">
              <a:latin typeface="Calibri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13" b="16832"/>
          <a:stretch/>
        </p:blipFill>
        <p:spPr bwMode="auto">
          <a:xfrm>
            <a:off x="16934" y="3811588"/>
            <a:ext cx="3780501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3B0-AFBD-49A3-8556-D2F2C23D233B}" type="slidenum">
              <a:rPr lang="bg-BG" smtClean="0"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0435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/>
          <a:lstStyle/>
          <a:p>
            <a:r>
              <a:rPr lang="en-US" dirty="0" smtClean="0"/>
              <a:t>Photo-fission @ ELI-NP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68551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Attila </a:t>
            </a:r>
            <a:r>
              <a:rPr lang="en-US" dirty="0" err="1" smtClean="0">
                <a:solidFill>
                  <a:schemeClr val="tx1"/>
                </a:solidFill>
              </a:rPr>
              <a:t>Krasznahorkay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Fadi</a:t>
            </a:r>
            <a:r>
              <a:rPr lang="en-US" dirty="0" smtClean="0">
                <a:solidFill>
                  <a:schemeClr val="tx1"/>
                </a:solidFill>
              </a:rPr>
              <a:t> Ibrahim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Dimiter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Balabanski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3B0-AFBD-49A3-8556-D2F2C23D233B}" type="slidenum">
              <a:rPr lang="bg-BG" smtClean="0"/>
              <a:t>22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85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Working group composition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80526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600" b="1" dirty="0" smtClean="0"/>
              <a:t>Conveners: Attila </a:t>
            </a:r>
            <a:r>
              <a:rPr lang="en-US" sz="4600" b="1" dirty="0" err="1" smtClean="0"/>
              <a:t>Krasznahorkay</a:t>
            </a:r>
            <a:r>
              <a:rPr lang="en-US" sz="4600" b="1" dirty="0" smtClean="0"/>
              <a:t> (ATOMKI) and </a:t>
            </a:r>
            <a:r>
              <a:rPr lang="en-US" sz="4600" b="1" dirty="0" err="1" smtClean="0"/>
              <a:t>Fadi</a:t>
            </a:r>
            <a:r>
              <a:rPr lang="en-US" sz="4600" b="1" dirty="0" smtClean="0"/>
              <a:t> Ibrahim (IPNO)</a:t>
            </a:r>
          </a:p>
          <a:p>
            <a:pPr marL="0" indent="0">
              <a:buNone/>
            </a:pPr>
            <a:r>
              <a:rPr lang="en-US" sz="4600" b="1" dirty="0" smtClean="0"/>
              <a:t>Liaison: </a:t>
            </a:r>
            <a:r>
              <a:rPr lang="en-US" sz="4600" b="1" dirty="0" err="1" smtClean="0"/>
              <a:t>Dimiter</a:t>
            </a:r>
            <a:r>
              <a:rPr lang="en-US" sz="4600" b="1" dirty="0" smtClean="0"/>
              <a:t> </a:t>
            </a:r>
            <a:r>
              <a:rPr lang="en-US" sz="4600" b="1" dirty="0" err="1" smtClean="0"/>
              <a:t>Balabanski</a:t>
            </a:r>
            <a:r>
              <a:rPr lang="en-US" sz="4600" b="1" dirty="0" smtClean="0"/>
              <a:t> (IFIN-HH/ELI-NP) </a:t>
            </a:r>
          </a:p>
          <a:p>
            <a:r>
              <a:rPr lang="en-US" sz="4600" u="sng" dirty="0" smtClean="0"/>
              <a:t>Yield calculations</a:t>
            </a:r>
            <a:r>
              <a:rPr lang="en-US" sz="4600" dirty="0" smtClean="0"/>
              <a:t>: </a:t>
            </a:r>
            <a:r>
              <a:rPr lang="en-US" sz="4600" dirty="0" err="1" smtClean="0"/>
              <a:t>Phan</a:t>
            </a:r>
            <a:r>
              <a:rPr lang="en-US" sz="4600" dirty="0" smtClean="0"/>
              <a:t> Viet </a:t>
            </a:r>
            <a:r>
              <a:rPr lang="en-US" sz="4600" dirty="0" err="1" smtClean="0"/>
              <a:t>Cuong</a:t>
            </a:r>
            <a:r>
              <a:rPr lang="en-US" sz="4600" dirty="0" smtClean="0"/>
              <a:t> (Hanoi)</a:t>
            </a:r>
          </a:p>
          <a:p>
            <a:r>
              <a:rPr lang="en-US" sz="4600" u="sng" dirty="0" smtClean="0"/>
              <a:t>Photo-fission set-up (Exp1)</a:t>
            </a:r>
            <a:r>
              <a:rPr lang="en-US" sz="4600" dirty="0" smtClean="0"/>
              <a:t>: Attila </a:t>
            </a:r>
            <a:r>
              <a:rPr lang="en-US" sz="4600" dirty="0" err="1" smtClean="0"/>
              <a:t>Krasznahorkay</a:t>
            </a:r>
            <a:r>
              <a:rPr lang="en-US" sz="4600" dirty="0"/>
              <a:t> </a:t>
            </a:r>
            <a:r>
              <a:rPr lang="en-US" sz="4600" dirty="0" smtClean="0"/>
              <a:t>(ATOMKI) </a:t>
            </a:r>
          </a:p>
          <a:p>
            <a:pPr lvl="1"/>
            <a:r>
              <a:rPr lang="en-US" sz="3800" dirty="0" smtClean="0"/>
              <a:t>Design, simulations, detector characterization: </a:t>
            </a:r>
            <a:r>
              <a:rPr lang="en-US" sz="3800" dirty="0" err="1" smtClean="0"/>
              <a:t>Lorant</a:t>
            </a:r>
            <a:r>
              <a:rPr lang="en-US" sz="3800" dirty="0" smtClean="0"/>
              <a:t> </a:t>
            </a:r>
            <a:r>
              <a:rPr lang="en-US" sz="3800" dirty="0" err="1" smtClean="0"/>
              <a:t>Csige</a:t>
            </a:r>
            <a:r>
              <a:rPr lang="en-US" sz="3800" dirty="0" smtClean="0"/>
              <a:t>, Tomas </a:t>
            </a:r>
            <a:r>
              <a:rPr lang="en-US" sz="3800" dirty="0" err="1" smtClean="0"/>
              <a:t>Toruy</a:t>
            </a:r>
            <a:r>
              <a:rPr lang="en-US" sz="3800" dirty="0" smtClean="0"/>
              <a:t> (ATOMKI), Tudor </a:t>
            </a:r>
            <a:r>
              <a:rPr lang="en-US" sz="3800" dirty="0" err="1" smtClean="0"/>
              <a:t>Glodariu</a:t>
            </a:r>
            <a:r>
              <a:rPr lang="en-US" sz="3800" dirty="0" smtClean="0"/>
              <a:t>, </a:t>
            </a:r>
            <a:r>
              <a:rPr lang="en-US" sz="3800" dirty="0" err="1" smtClean="0"/>
              <a:t>Ioana</a:t>
            </a:r>
            <a:r>
              <a:rPr lang="en-US" sz="3800" dirty="0" smtClean="0"/>
              <a:t> Gheorghe (IFIN-HH)</a:t>
            </a:r>
          </a:p>
          <a:p>
            <a:r>
              <a:rPr lang="en-US" sz="4600" u="sng" dirty="0" smtClean="0"/>
              <a:t>IGISOL set-up (Exp2)</a:t>
            </a:r>
            <a:r>
              <a:rPr lang="en-US" sz="4600" dirty="0" smtClean="0"/>
              <a:t>: </a:t>
            </a:r>
            <a:r>
              <a:rPr lang="en-US" sz="4600" dirty="0" err="1" smtClean="0"/>
              <a:t>Fadi</a:t>
            </a:r>
            <a:r>
              <a:rPr lang="en-US" sz="4600" dirty="0" smtClean="0"/>
              <a:t> Ibrahim (IPNO)</a:t>
            </a:r>
          </a:p>
          <a:p>
            <a:pPr lvl="1"/>
            <a:r>
              <a:rPr lang="en-US" sz="3800" dirty="0" smtClean="0"/>
              <a:t>IGISOL ion guide (Leuven vs. </a:t>
            </a:r>
            <a:r>
              <a:rPr lang="en-US" sz="3800" dirty="0" err="1" smtClean="0"/>
              <a:t>Carubu</a:t>
            </a:r>
            <a:r>
              <a:rPr lang="en-US" sz="3800" dirty="0" smtClean="0"/>
              <a:t> type): Piet Van </a:t>
            </a:r>
            <a:r>
              <a:rPr lang="en-US" sz="3800" dirty="0" err="1" smtClean="0"/>
              <a:t>Duppen</a:t>
            </a:r>
            <a:r>
              <a:rPr lang="en-US" sz="3800" dirty="0" smtClean="0"/>
              <a:t> (Leuven), Guy </a:t>
            </a:r>
            <a:r>
              <a:rPr lang="en-US" sz="3800" dirty="0" err="1" smtClean="0"/>
              <a:t>Savard</a:t>
            </a:r>
            <a:r>
              <a:rPr lang="en-US" sz="3800" dirty="0" smtClean="0"/>
              <a:t> (ANL), Dan </a:t>
            </a:r>
            <a:r>
              <a:rPr lang="en-US" sz="3800" dirty="0" err="1" smtClean="0"/>
              <a:t>Ghita</a:t>
            </a:r>
            <a:r>
              <a:rPr lang="en-US" sz="3800" dirty="0" smtClean="0"/>
              <a:t> (IFIN-HH)</a:t>
            </a:r>
          </a:p>
          <a:p>
            <a:pPr lvl="1"/>
            <a:r>
              <a:rPr lang="en-US" sz="3800" dirty="0" smtClean="0"/>
              <a:t>Mass separator (IPNO expertise): Luc Perrot (IPNO), </a:t>
            </a:r>
            <a:r>
              <a:rPr lang="en-US" sz="3800" dirty="0" err="1" smtClean="0"/>
              <a:t>Tiberiu</a:t>
            </a:r>
            <a:r>
              <a:rPr lang="en-US" sz="3800" dirty="0" smtClean="0"/>
              <a:t> Sava (IFIN-HH)</a:t>
            </a:r>
          </a:p>
          <a:p>
            <a:pPr lvl="1"/>
            <a:r>
              <a:rPr lang="en-US" sz="3800" dirty="0" smtClean="0"/>
              <a:t>Ion optics, ion guide coupling, beam transport: Serge </a:t>
            </a:r>
            <a:r>
              <a:rPr lang="en-US" sz="3800" dirty="0" err="1" smtClean="0"/>
              <a:t>Franchoo</a:t>
            </a:r>
            <a:r>
              <a:rPr lang="en-US" sz="3800" dirty="0" smtClean="0"/>
              <a:t>, Luc Perrot (IPNO), </a:t>
            </a:r>
            <a:r>
              <a:rPr lang="en-US" sz="3800" dirty="0" err="1" smtClean="0"/>
              <a:t>Tiberiu</a:t>
            </a:r>
            <a:r>
              <a:rPr lang="en-US" sz="3800" dirty="0" smtClean="0"/>
              <a:t> Sava (IFIN-HH)</a:t>
            </a:r>
          </a:p>
          <a:p>
            <a:pPr lvl="1"/>
            <a:r>
              <a:rPr lang="en-US" sz="3800" dirty="0" smtClean="0"/>
              <a:t>Laser ion source, atomic ionization schemes: </a:t>
            </a:r>
            <a:r>
              <a:rPr lang="en-US" sz="3800" dirty="0" err="1" smtClean="0"/>
              <a:t>Valentin</a:t>
            </a:r>
            <a:r>
              <a:rPr lang="en-US" sz="3800" dirty="0" smtClean="0"/>
              <a:t> </a:t>
            </a:r>
            <a:r>
              <a:rPr lang="en-US" sz="3800" dirty="0" err="1" smtClean="0"/>
              <a:t>Fedosiev</a:t>
            </a:r>
            <a:r>
              <a:rPr lang="en-US" sz="3800" dirty="0" smtClean="0"/>
              <a:t> (CERN), </a:t>
            </a:r>
            <a:r>
              <a:rPr lang="en-US" sz="3800" dirty="0" err="1" smtClean="0"/>
              <a:t>Raluca</a:t>
            </a:r>
            <a:r>
              <a:rPr lang="en-US" sz="3800" dirty="0" smtClean="0"/>
              <a:t> </a:t>
            </a:r>
            <a:r>
              <a:rPr lang="en-US" sz="3800" dirty="0" err="1" smtClean="0"/>
              <a:t>Marginean</a:t>
            </a:r>
            <a:r>
              <a:rPr lang="en-US" sz="3800" dirty="0" smtClean="0"/>
              <a:t> (IFIN-HH) </a:t>
            </a:r>
          </a:p>
          <a:p>
            <a:pPr lvl="1"/>
            <a:r>
              <a:rPr lang="en-US" sz="3800" dirty="0" smtClean="0"/>
              <a:t>Measurement stations (together with the fusion-fission working group)</a:t>
            </a:r>
          </a:p>
          <a:p>
            <a:pPr lvl="1"/>
            <a:r>
              <a:rPr lang="en-US" sz="3800" dirty="0" smtClean="0"/>
              <a:t>Collinear laser spectroscopy (not first priority): </a:t>
            </a:r>
            <a:r>
              <a:rPr lang="en-US" sz="3800" dirty="0" err="1" smtClean="0"/>
              <a:t>Deyan</a:t>
            </a:r>
            <a:r>
              <a:rPr lang="en-US" sz="3800" dirty="0" smtClean="0"/>
              <a:t> </a:t>
            </a:r>
            <a:r>
              <a:rPr lang="en-US" sz="3800" dirty="0" err="1" smtClean="0"/>
              <a:t>Yordanov</a:t>
            </a:r>
            <a:r>
              <a:rPr lang="en-US" sz="3800" dirty="0" smtClean="0"/>
              <a:t>  (IPNO)</a:t>
            </a:r>
          </a:p>
          <a:p>
            <a:r>
              <a:rPr lang="en-US" sz="4600" u="sng" dirty="0" smtClean="0"/>
              <a:t>Spectroscopy set-up (Exp3)</a:t>
            </a:r>
            <a:r>
              <a:rPr lang="en-US" sz="4600" dirty="0" smtClean="0"/>
              <a:t>: </a:t>
            </a:r>
            <a:r>
              <a:rPr lang="en-US" sz="4600" dirty="0" err="1" smtClean="0"/>
              <a:t>Dimiter</a:t>
            </a:r>
            <a:r>
              <a:rPr lang="en-US" sz="4600" dirty="0" smtClean="0"/>
              <a:t> </a:t>
            </a:r>
            <a:r>
              <a:rPr lang="en-US" sz="4600" dirty="0" err="1" smtClean="0"/>
              <a:t>Balabanski</a:t>
            </a:r>
            <a:r>
              <a:rPr lang="en-US" sz="4600" dirty="0" smtClean="0"/>
              <a:t> (IFIN-HH/ELI-NP)</a:t>
            </a:r>
          </a:p>
          <a:p>
            <a:pPr lvl="1"/>
            <a:r>
              <a:rPr lang="en-US" sz="3800" dirty="0" smtClean="0"/>
              <a:t>Detector arrangement, simulations (together with  NRF working group)</a:t>
            </a:r>
          </a:p>
          <a:p>
            <a:pPr lvl="1"/>
            <a:r>
              <a:rPr lang="en-US" sz="3800" dirty="0" smtClean="0"/>
              <a:t>Ancillary detectors for lifetime and moment measurements: </a:t>
            </a:r>
            <a:r>
              <a:rPr lang="en-US" sz="3800" dirty="0" err="1" smtClean="0"/>
              <a:t>Georgi</a:t>
            </a:r>
            <a:r>
              <a:rPr lang="en-US" sz="3800" dirty="0" smtClean="0"/>
              <a:t> </a:t>
            </a:r>
            <a:r>
              <a:rPr lang="en-US" sz="3800" dirty="0" err="1" smtClean="0"/>
              <a:t>Georgiev</a:t>
            </a:r>
            <a:r>
              <a:rPr lang="en-US" sz="3800" dirty="0" smtClean="0"/>
              <a:t> (CSNSM)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3B0-AFBD-49A3-8556-D2F2C23D233B}" type="slidenum">
              <a:rPr lang="bg-BG" smtClean="0"/>
              <a:t>23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837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59"/>
            <a:ext cx="9144000" cy="236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588224" y="2060848"/>
            <a:ext cx="20882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1566" y="2268347"/>
            <a:ext cx="190770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49" y="2418978"/>
            <a:ext cx="7360651" cy="108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17" y="3614163"/>
            <a:ext cx="7032967" cy="312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84250" y="4293096"/>
            <a:ext cx="2520280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3B0-AFBD-49A3-8556-D2F2C23D233B}" type="slidenum">
              <a:rPr lang="bg-BG" smtClean="0"/>
              <a:t>24</a:t>
            </a:fld>
            <a:endParaRPr lang="bg-BG"/>
          </a:p>
        </p:txBody>
      </p:sp>
      <p:sp>
        <p:nvSpPr>
          <p:cNvPr id="6" name="Rectangle 5"/>
          <p:cNvSpPr/>
          <p:nvPr/>
        </p:nvSpPr>
        <p:spPr>
          <a:xfrm>
            <a:off x="2915816" y="4293096"/>
            <a:ext cx="1268434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ectangle 9"/>
          <p:cNvSpPr/>
          <p:nvPr/>
        </p:nvSpPr>
        <p:spPr>
          <a:xfrm>
            <a:off x="6704530" y="4293096"/>
            <a:ext cx="1268434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2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F11A0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Photo</a:t>
            </a:r>
            <a:r>
              <a:rPr lang="hu-HU" sz="4000" b="1" dirty="0" smtClean="0">
                <a:solidFill>
                  <a:srgbClr val="F11A0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sz="4000" b="1" dirty="0" smtClean="0">
                <a:solidFill>
                  <a:srgbClr val="F11A0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fission experiments</a:t>
            </a:r>
            <a:br>
              <a:rPr lang="en-US" sz="4000" b="1" dirty="0" smtClean="0">
                <a:solidFill>
                  <a:srgbClr val="F11A0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4000" b="1" dirty="0" smtClean="0">
                <a:solidFill>
                  <a:srgbClr val="F11A0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Physics goals</a:t>
            </a:r>
            <a:endParaRPr lang="en-US" sz="4000" b="1" dirty="0">
              <a:solidFill>
                <a:srgbClr val="F11A09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ym typeface="Wingdings" pitchFamily="2" charset="2"/>
              </a:rPr>
              <a:t>High-resolution </a:t>
            </a:r>
            <a:r>
              <a:rPr lang="en-US" sz="2400" b="1" dirty="0" err="1" smtClean="0">
                <a:sym typeface="Wingdings" pitchFamily="2" charset="2"/>
              </a:rPr>
              <a:t>photofission</a:t>
            </a:r>
            <a:r>
              <a:rPr lang="en-US" sz="2400" b="1" dirty="0" smtClean="0">
                <a:sym typeface="Wingdings" pitchFamily="2" charset="2"/>
              </a:rPr>
              <a:t> studies in actinides   investigation of 2nd, 3rd potential minima, angular and mass distribution measurements.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/>
              <a:t>measurements of absolute </a:t>
            </a:r>
            <a:r>
              <a:rPr lang="en-US" sz="2400" b="1" dirty="0" err="1" smtClean="0"/>
              <a:t>photofission</a:t>
            </a:r>
            <a:r>
              <a:rPr lang="en-US" sz="2400" b="1" dirty="0" smtClean="0"/>
              <a:t> cross sections: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/>
              <a:t>  </a:t>
            </a:r>
            <a:r>
              <a:rPr lang="en-US" sz="2400" b="1" dirty="0" smtClean="0">
                <a:sym typeface="Wingdings" pitchFamily="2" charset="2"/>
              </a:rPr>
              <a:t> (</a:t>
            </a:r>
            <a:r>
              <a:rPr lang="en-US" sz="2400" b="1" dirty="0" smtClean="0"/>
              <a:t>monochromatic photons with variable energy required)</a:t>
            </a:r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limited photon source intensity: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/>
              <a:t>  </a:t>
            </a:r>
            <a:r>
              <a:rPr lang="en-US" sz="2400" b="1" dirty="0" smtClean="0">
                <a:sym typeface="Wingdings" pitchFamily="2" charset="2"/>
              </a:rPr>
              <a:t> target thickness limited by finite range of fission </a:t>
            </a:r>
            <a:r>
              <a:rPr lang="hu-HU" sz="2400" b="1" dirty="0" smtClean="0">
                <a:sym typeface="Wingdings" pitchFamily="2" charset="2"/>
              </a:rPr>
              <a:t>                                     	</a:t>
            </a:r>
            <a:r>
              <a:rPr lang="en-US" sz="2400" b="1" dirty="0" smtClean="0">
                <a:sym typeface="Wingdings" pitchFamily="2" charset="2"/>
              </a:rPr>
              <a:t>fragments      (ca. 8 mg/cm</a:t>
            </a:r>
            <a:r>
              <a:rPr lang="en-US" sz="2400" b="1" baseline="30000" dirty="0" smtClean="0">
                <a:sym typeface="Wingdings" pitchFamily="2" charset="2"/>
              </a:rPr>
              <a:t>2</a:t>
            </a:r>
            <a:r>
              <a:rPr lang="en-US" sz="2400" b="1" dirty="0" smtClean="0">
                <a:sym typeface="Wingdings" pitchFamily="2" charset="2"/>
              </a:rPr>
              <a:t> in uranium)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>
                <a:sym typeface="Wingdings" pitchFamily="2" charset="2"/>
              </a:rPr>
              <a:t>   multiple target-detector arrays needed</a:t>
            </a:r>
            <a:r>
              <a:rPr lang="en-US" sz="2400" b="1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777158" y="6494901"/>
            <a:ext cx="3372911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Krazsnahorkay</a:t>
            </a:r>
            <a:r>
              <a:rPr lang="en-US" dirty="0" smtClean="0"/>
              <a:t>, TDR </a:t>
            </a:r>
            <a:r>
              <a:rPr lang="el-GR" dirty="0" smtClean="0"/>
              <a:t>γ</a:t>
            </a:r>
            <a:r>
              <a:rPr lang="en-US" dirty="0" smtClean="0"/>
              <a:t>-beam WS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3B0-AFBD-49A3-8556-D2F2C23D233B}" type="slidenum">
              <a:rPr lang="bg-BG" smtClean="0"/>
              <a:t>25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52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65" y="1"/>
            <a:ext cx="80084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3B0-AFBD-49A3-8556-D2F2C23D233B}" type="slidenum">
              <a:rPr lang="bg-BG" smtClean="0"/>
              <a:t>26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85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899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Brush Script MT" pitchFamily="66" charset="0"/>
              </a:rPr>
              <a:t>Let’s see what else we can squeeze from </a:t>
            </a:r>
            <a:r>
              <a:rPr lang="en-US" sz="4000" dirty="0" err="1" smtClean="0">
                <a:solidFill>
                  <a:srgbClr val="002060"/>
                </a:solidFill>
                <a:latin typeface="Brush Script MT" pitchFamily="66" charset="0"/>
              </a:rPr>
              <a:t>photofission</a:t>
            </a:r>
            <a:r>
              <a:rPr lang="en-US" sz="4000" dirty="0" smtClean="0">
                <a:solidFill>
                  <a:srgbClr val="002060"/>
                </a:solidFill>
                <a:latin typeface="Brush Script MT" pitchFamily="66" charset="0"/>
              </a:rPr>
              <a:t>?</a:t>
            </a:r>
            <a:endParaRPr lang="bg-BG" sz="4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527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In fission fragments share about 200 MeV and have angular momentum of 20ħ. The nuclear spin ensemble has oblate orientation with respect to the beam axis. The ions are emitted in a charge state around 20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629" y="2560836"/>
            <a:ext cx="72090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u="sng" dirty="0" smtClean="0">
                <a:solidFill>
                  <a:srgbClr val="FF0000"/>
                </a:solidFill>
                <a:latin typeface="Brush Script MT" pitchFamily="66" charset="0"/>
              </a:rPr>
              <a:t>Optional experiments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800" dirty="0" smtClean="0">
                <a:latin typeface="Brush Script MT" pitchFamily="66" charset="0"/>
              </a:rPr>
              <a:t>High-spin physics of exotic nuclei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800" dirty="0" smtClean="0">
                <a:latin typeface="Brush Script MT" pitchFamily="66" charset="0"/>
              </a:rPr>
              <a:t>ISOL studies of exotic nuclei</a:t>
            </a:r>
            <a:endParaRPr lang="bg-BG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3B0-AFBD-49A3-8556-D2F2C23D233B}" type="slidenum">
              <a:rPr lang="bg-BG" smtClean="0"/>
              <a:t>27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0371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-1680"/>
            <a:ext cx="9289031" cy="7109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Niche:</a:t>
            </a:r>
            <a:r>
              <a:rPr lang="en-US" sz="3600" dirty="0" smtClean="0"/>
              <a:t> Studies of isotopes of refractory elements </a:t>
            </a:r>
            <a:endParaRPr lang="bg-BG" sz="3600" dirty="0"/>
          </a:p>
        </p:txBody>
      </p:sp>
      <p:pic>
        <p:nvPicPr>
          <p:cNvPr id="4" name="Picture 5" descr="carte_mond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78" y="1218456"/>
            <a:ext cx="8637587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1161728" y="2575768"/>
            <a:ext cx="519112" cy="914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6410003" y="3569543"/>
            <a:ext cx="144462" cy="10810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 flipV="1">
            <a:off x="5581328" y="2423368"/>
            <a:ext cx="9144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23528" y="3413968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bg-BG" sz="1800" b="1">
                <a:solidFill>
                  <a:srgbClr val="FF0000"/>
                </a:solidFill>
                <a:latin typeface="Calibri" pitchFamily="34" charset="0"/>
              </a:rPr>
              <a:t>Vancouver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833740" y="4650631"/>
            <a:ext cx="89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bg-BG" sz="1800" b="1">
                <a:solidFill>
                  <a:srgbClr val="FF0000"/>
                </a:solidFill>
                <a:latin typeface="Calibri" pitchFamily="34" charset="0"/>
              </a:rPr>
              <a:t>Kolkata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343328" y="2880568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bg-BG" sz="1800" b="1">
                <a:solidFill>
                  <a:srgbClr val="FF0000"/>
                </a:solidFill>
                <a:latin typeface="Calibri" pitchFamily="34" charset="0"/>
              </a:rPr>
              <a:t>Dubna</a:t>
            </a: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3676328" y="2880568"/>
            <a:ext cx="838200" cy="53340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127053" y="3298081"/>
            <a:ext cx="7291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bg-BG" sz="1800" b="1" dirty="0">
                <a:solidFill>
                  <a:srgbClr val="00B050"/>
                </a:solidFill>
                <a:latin typeface="Calibri" pitchFamily="34" charset="0"/>
              </a:rPr>
              <a:t>Orsay</a:t>
            </a:r>
          </a:p>
        </p:txBody>
      </p: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399728" y="780305"/>
            <a:ext cx="2241550" cy="366713"/>
            <a:chOff x="192" y="240"/>
            <a:chExt cx="1412" cy="231"/>
          </a:xfrm>
        </p:grpSpPr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V="1">
              <a:off x="192" y="384"/>
              <a:ext cx="480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816" y="240"/>
              <a:ext cx="7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bg-BG" sz="1800" b="1">
                  <a:solidFill>
                    <a:srgbClr val="66FF33"/>
                  </a:solidFill>
                  <a:latin typeface="Calibri" pitchFamily="34" charset="0"/>
                </a:rPr>
                <a:t>Available</a:t>
              </a:r>
              <a:r>
                <a:rPr lang="en-US" altLang="bg-BG" sz="1800" b="1">
                  <a:solidFill>
                    <a:srgbClr val="FF0000"/>
                  </a:solidFill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394965" y="994618"/>
            <a:ext cx="2076450" cy="366713"/>
            <a:chOff x="192" y="240"/>
            <a:chExt cx="1308" cy="231"/>
          </a:xfrm>
        </p:grpSpPr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V="1">
              <a:off x="192" y="384"/>
              <a:ext cx="48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816" y="240"/>
              <a:ext cx="6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bg-BG" sz="1800" b="1">
                  <a:solidFill>
                    <a:srgbClr val="FF0000"/>
                  </a:solidFill>
                  <a:latin typeface="Calibri" pitchFamily="34" charset="0"/>
                </a:rPr>
                <a:t>Projects</a:t>
              </a:r>
            </a:p>
          </p:txBody>
        </p:sp>
      </p:grpSp>
      <p:sp>
        <p:nvSpPr>
          <p:cNvPr id="19" name="Line 6"/>
          <p:cNvSpPr>
            <a:spLocks noChangeShapeType="1"/>
          </p:cNvSpPr>
          <p:nvPr/>
        </p:nvSpPr>
        <p:spPr bwMode="auto">
          <a:xfrm flipH="1" flipV="1">
            <a:off x="7681590" y="3004393"/>
            <a:ext cx="571500" cy="7858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895903" y="3790206"/>
            <a:ext cx="81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bg-BG" sz="1800" b="1">
                <a:solidFill>
                  <a:srgbClr val="FF0000"/>
                </a:solidFill>
                <a:latin typeface="Calibri" pitchFamily="34" charset="0"/>
              </a:rPr>
              <a:t>Riken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3B0-AFBD-49A3-8556-D2F2C23D233B}" type="slidenum">
              <a:rPr lang="bg-BG" smtClean="0"/>
              <a:t>28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230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620688"/>
            <a:ext cx="9245288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Elements of an IGISOL facility</a:t>
            </a:r>
          </a:p>
          <a:p>
            <a:endParaRPr lang="en-US" sz="36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Large acceptance ion guide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Laser ion source 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Mass separator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Measurement stations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600" dirty="0" smtClean="0"/>
              <a:t>β-decay station (also </a:t>
            </a:r>
            <a:r>
              <a:rPr lang="el-GR" sz="3600" dirty="0" smtClean="0"/>
              <a:t>β</a:t>
            </a:r>
            <a:r>
              <a:rPr lang="en-US" sz="3600" dirty="0" smtClean="0"/>
              <a:t>-delayed neutrons)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600" dirty="0" smtClean="0"/>
              <a:t>collinear laser spectroscopy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600" dirty="0" smtClean="0"/>
              <a:t>mass measurements (multi-reflection trap)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3B0-AFBD-49A3-8556-D2F2C23D233B}" type="slidenum">
              <a:rPr lang="bg-BG" smtClean="0"/>
              <a:t>29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84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DB00-4C93-4B9B-8E5A-2E6B3624949B}" type="slidenum">
              <a:rPr lang="bg-BG" smtClean="0"/>
              <a:t>3</a:t>
            </a:fld>
            <a:endParaRPr lang="bg-BG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" y="16049"/>
            <a:ext cx="12477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44624"/>
            <a:ext cx="5079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Time-line of the project</a:t>
            </a:r>
            <a:endParaRPr lang="bg-BG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5497" y="836712"/>
            <a:ext cx="910850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2005</a:t>
            </a:r>
            <a:r>
              <a:rPr lang="en-US" dirty="0" smtClean="0"/>
              <a:t>: Initiation of the ELI project, aiming at the generation of the most intense light pulses;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2007</a:t>
            </a:r>
            <a:r>
              <a:rPr lang="en-US" dirty="0" smtClean="0"/>
              <a:t>: The ELI project was identified by ESFRI as top priority research infrastructure for Europe; </a:t>
            </a: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November 2007</a:t>
            </a:r>
            <a:r>
              <a:rPr lang="en-US" dirty="0" smtClean="0"/>
              <a:t>:  A 36-month ELI Preparatory Phase project supported by EC;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May 2009</a:t>
            </a:r>
            <a:r>
              <a:rPr lang="en-US" dirty="0" smtClean="0"/>
              <a:t>: Four main branches of research and applications were identified: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February 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b="1" dirty="0" smtClean="0">
                <a:solidFill>
                  <a:srgbClr val="FF0000"/>
                </a:solidFill>
              </a:rPr>
              <a:t> – 2</a:t>
            </a:r>
            <a:r>
              <a:rPr lang="en-US" b="1" baseline="30000" dirty="0" smtClean="0">
                <a:solidFill>
                  <a:srgbClr val="FF0000"/>
                </a:solidFill>
              </a:rPr>
              <a:t>nd</a:t>
            </a:r>
            <a:r>
              <a:rPr lang="en-US" b="1" dirty="0" smtClean="0">
                <a:solidFill>
                  <a:srgbClr val="FF0000"/>
                </a:solidFill>
              </a:rPr>
              <a:t> , 2010</a:t>
            </a:r>
            <a:r>
              <a:rPr lang="en-US" dirty="0" smtClean="0"/>
              <a:t>: ELI-NP Workshop, Bucharest;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March 21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b="1" dirty="0" smtClean="0">
                <a:solidFill>
                  <a:srgbClr val="FF0000"/>
                </a:solidFill>
              </a:rPr>
              <a:t>, 2010</a:t>
            </a:r>
            <a:r>
              <a:rPr lang="en-US" dirty="0" smtClean="0"/>
              <a:t>: ELI-NP White Book (</a:t>
            </a:r>
            <a:r>
              <a:rPr lang="en-US" dirty="0" smtClean="0">
                <a:hlinkClick r:id="rId3"/>
              </a:rPr>
              <a:t>http://www.eli-np.ro/eli-np-presentations.php</a:t>
            </a:r>
            <a:r>
              <a:rPr lang="en-US" dirty="0" smtClean="0"/>
              <a:t>);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July 4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, 2012</a:t>
            </a:r>
            <a:r>
              <a:rPr lang="en-US" dirty="0" smtClean="0"/>
              <a:t>: ELI-NP was approved by the Romanian government;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September 18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, 2012</a:t>
            </a:r>
            <a:r>
              <a:rPr lang="en-US" dirty="0" smtClean="0"/>
              <a:t>: ELI-NP was approved by the European Commission;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2012</a:t>
            </a:r>
            <a:r>
              <a:rPr lang="en-US" dirty="0" smtClean="0"/>
              <a:t>: Public tender procedures for civil construction, gamma-beam and high-power laser 	systems were open; 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2017</a:t>
            </a:r>
            <a:r>
              <a:rPr lang="en-US" sz="2800" b="1" dirty="0" smtClean="0"/>
              <a:t>: ELI-NP is expected to start operations !</a:t>
            </a:r>
            <a:endParaRPr lang="bg-BG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2062336"/>
            <a:ext cx="8892480" cy="2590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3357736"/>
            <a:ext cx="9144001" cy="647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723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pho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5029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2971800" y="228600"/>
            <a:ext cx="5181600" cy="1066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bg-BG">
                <a:latin typeface="Tahoma" pitchFamily="34" charset="0"/>
              </a:rPr>
              <a:t>Production of fission fragments</a:t>
            </a:r>
          </a:p>
          <a:p>
            <a:pPr algn="ctr" eaLnBrk="1" hangingPunct="1"/>
            <a:r>
              <a:rPr lang="fr-FR" altLang="bg-BG">
                <a:latin typeface="Tahoma" pitchFamily="34" charset="0"/>
              </a:rPr>
              <a:t>by photo-fission ALTO</a:t>
            </a:r>
            <a:endParaRPr lang="en-US" altLang="bg-BG">
              <a:latin typeface="Tahoma" pitchFamily="34" charset="0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5281613" y="1066800"/>
            <a:ext cx="168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30" tIns="41765" rIns="83530" bIns="41765">
            <a:spAutoFit/>
          </a:bodyPr>
          <a:lstStyle>
            <a:lvl1pPr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altLang="bg-BG" sz="4900">
              <a:latin typeface="Verdana" pitchFamily="34" charset="0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895600" y="2084388"/>
            <a:ext cx="168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30" tIns="41765" rIns="83530" bIns="41765">
            <a:spAutoFit/>
          </a:bodyPr>
          <a:lstStyle>
            <a:lvl1pPr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bg-BG" altLang="bg-BG" sz="4900" b="1">
              <a:solidFill>
                <a:srgbClr val="FFCC00"/>
              </a:solidFill>
              <a:latin typeface="Verdana" pitchFamily="34" charset="0"/>
            </a:endParaRPr>
          </a:p>
        </p:txBody>
      </p:sp>
      <p:grpSp>
        <p:nvGrpSpPr>
          <p:cNvPr id="21509" name="Group 6"/>
          <p:cNvGrpSpPr>
            <a:grpSpLocks/>
          </p:cNvGrpSpPr>
          <p:nvPr/>
        </p:nvGrpSpPr>
        <p:grpSpPr bwMode="auto">
          <a:xfrm>
            <a:off x="2667000" y="1524000"/>
            <a:ext cx="3500438" cy="808038"/>
            <a:chOff x="1838" y="912"/>
            <a:chExt cx="1821" cy="509"/>
          </a:xfrm>
        </p:grpSpPr>
        <p:sp>
          <p:nvSpPr>
            <p:cNvPr id="21515" name="AutoShape 7" descr="Sphères"/>
            <p:cNvSpPr>
              <a:spLocks noChangeArrowheads="1"/>
            </p:cNvSpPr>
            <p:nvPr/>
          </p:nvSpPr>
          <p:spPr bwMode="auto">
            <a:xfrm>
              <a:off x="1838" y="1077"/>
              <a:ext cx="880" cy="190"/>
            </a:xfrm>
            <a:prstGeom prst="rightArrow">
              <a:avLst>
                <a:gd name="adj1" fmla="val 50000"/>
                <a:gd name="adj2" fmla="val 98914"/>
              </a:avLst>
            </a:prstGeom>
            <a:pattFill prst="sphere">
              <a:fgClr>
                <a:srgbClr val="FFFF00"/>
              </a:fgClr>
              <a:bgClr>
                <a:srgbClr val="FF9900"/>
              </a:bgClr>
            </a:patt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bg-BG" altLang="bg-BG" sz="1800">
                <a:latin typeface="Calibri" pitchFamily="34" charset="0"/>
              </a:endParaRPr>
            </a:p>
          </p:txBody>
        </p:sp>
        <p:sp>
          <p:nvSpPr>
            <p:cNvPr id="21516" name="Line 8"/>
            <p:cNvSpPr>
              <a:spLocks noChangeShapeType="1"/>
            </p:cNvSpPr>
            <p:nvPr/>
          </p:nvSpPr>
          <p:spPr bwMode="auto">
            <a:xfrm flipV="1">
              <a:off x="2761" y="987"/>
              <a:ext cx="898" cy="1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1517" name="Line 9"/>
            <p:cNvSpPr>
              <a:spLocks noChangeShapeType="1"/>
            </p:cNvSpPr>
            <p:nvPr/>
          </p:nvSpPr>
          <p:spPr bwMode="auto">
            <a:xfrm>
              <a:off x="2860" y="1177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1518" name="Line 10"/>
            <p:cNvSpPr>
              <a:spLocks noChangeShapeType="1"/>
            </p:cNvSpPr>
            <p:nvPr/>
          </p:nvSpPr>
          <p:spPr bwMode="auto">
            <a:xfrm>
              <a:off x="2761" y="1177"/>
              <a:ext cx="898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1519" name="Line 11"/>
            <p:cNvSpPr>
              <a:spLocks noChangeShapeType="1"/>
            </p:cNvSpPr>
            <p:nvPr/>
          </p:nvSpPr>
          <p:spPr bwMode="auto">
            <a:xfrm>
              <a:off x="2810" y="1177"/>
              <a:ext cx="8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1520" name="Freeform 12"/>
            <p:cNvSpPr>
              <a:spLocks/>
            </p:cNvSpPr>
            <p:nvPr/>
          </p:nvSpPr>
          <p:spPr bwMode="auto">
            <a:xfrm>
              <a:off x="3393" y="1039"/>
              <a:ext cx="43" cy="138"/>
            </a:xfrm>
            <a:custGeom>
              <a:avLst/>
              <a:gdLst>
                <a:gd name="T0" fmla="*/ 0 w 42"/>
                <a:gd name="T1" fmla="*/ 0 h 104"/>
                <a:gd name="T2" fmla="*/ 35 w 42"/>
                <a:gd name="T3" fmla="*/ 243 h 104"/>
                <a:gd name="T4" fmla="*/ 0 60000 65536"/>
                <a:gd name="T5" fmla="*/ 0 60000 65536"/>
                <a:gd name="T6" fmla="*/ 0 w 42"/>
                <a:gd name="T7" fmla="*/ 0 h 104"/>
                <a:gd name="T8" fmla="*/ 42 w 42"/>
                <a:gd name="T9" fmla="*/ 104 h 10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" h="104">
                  <a:moveTo>
                    <a:pt x="0" y="0"/>
                  </a:moveTo>
                  <a:cubicBezTo>
                    <a:pt x="42" y="64"/>
                    <a:pt x="32" y="29"/>
                    <a:pt x="32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1521" name="Freeform 13"/>
            <p:cNvSpPr>
              <a:spLocks/>
            </p:cNvSpPr>
            <p:nvPr/>
          </p:nvSpPr>
          <p:spPr bwMode="auto">
            <a:xfrm rot="-681636">
              <a:off x="2761" y="987"/>
              <a:ext cx="798" cy="146"/>
            </a:xfrm>
            <a:custGeom>
              <a:avLst/>
              <a:gdLst>
                <a:gd name="T0" fmla="*/ 0 w 432"/>
                <a:gd name="T1" fmla="*/ 227 h 110"/>
                <a:gd name="T2" fmla="*/ 303 w 432"/>
                <a:gd name="T3" fmla="*/ 1 h 110"/>
                <a:gd name="T4" fmla="*/ 556 w 432"/>
                <a:gd name="T5" fmla="*/ 244 h 110"/>
                <a:gd name="T6" fmla="*/ 907 w 432"/>
                <a:gd name="T7" fmla="*/ 1 h 110"/>
                <a:gd name="T8" fmla="*/ 1160 w 432"/>
                <a:gd name="T9" fmla="*/ 244 h 110"/>
                <a:gd name="T10" fmla="*/ 1511 w 432"/>
                <a:gd name="T11" fmla="*/ 1 h 110"/>
                <a:gd name="T12" fmla="*/ 1764 w 432"/>
                <a:gd name="T13" fmla="*/ 244 h 110"/>
                <a:gd name="T14" fmla="*/ 2017 w 432"/>
                <a:gd name="T15" fmla="*/ 77 h 110"/>
                <a:gd name="T16" fmla="*/ 2723 w 432"/>
                <a:gd name="T17" fmla="*/ 114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110"/>
                <a:gd name="T29" fmla="*/ 432 w 432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110">
                  <a:moveTo>
                    <a:pt x="0" y="97"/>
                  </a:moveTo>
                  <a:cubicBezTo>
                    <a:pt x="12" y="49"/>
                    <a:pt x="33" y="0"/>
                    <a:pt x="48" y="1"/>
                  </a:cubicBezTo>
                  <a:cubicBezTo>
                    <a:pt x="63" y="2"/>
                    <a:pt x="72" y="105"/>
                    <a:pt x="88" y="105"/>
                  </a:cubicBezTo>
                  <a:cubicBezTo>
                    <a:pt x="104" y="105"/>
                    <a:pt x="128" y="1"/>
                    <a:pt x="144" y="1"/>
                  </a:cubicBezTo>
                  <a:cubicBezTo>
                    <a:pt x="160" y="1"/>
                    <a:pt x="168" y="105"/>
                    <a:pt x="184" y="105"/>
                  </a:cubicBezTo>
                  <a:cubicBezTo>
                    <a:pt x="200" y="105"/>
                    <a:pt x="224" y="1"/>
                    <a:pt x="240" y="1"/>
                  </a:cubicBezTo>
                  <a:cubicBezTo>
                    <a:pt x="256" y="1"/>
                    <a:pt x="267" y="100"/>
                    <a:pt x="280" y="105"/>
                  </a:cubicBezTo>
                  <a:cubicBezTo>
                    <a:pt x="293" y="110"/>
                    <a:pt x="295" y="42"/>
                    <a:pt x="320" y="33"/>
                  </a:cubicBezTo>
                  <a:cubicBezTo>
                    <a:pt x="345" y="24"/>
                    <a:pt x="409" y="46"/>
                    <a:pt x="432" y="49"/>
                  </a:cubicBezTo>
                </a:path>
              </a:pathLst>
            </a:custGeom>
            <a:noFill/>
            <a:ln w="28575" cmpd="sng">
              <a:solidFill>
                <a:srgbClr val="6699FF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1522" name="Freeform 14"/>
            <p:cNvSpPr>
              <a:spLocks/>
            </p:cNvSpPr>
            <p:nvPr/>
          </p:nvSpPr>
          <p:spPr bwMode="auto">
            <a:xfrm>
              <a:off x="2761" y="1113"/>
              <a:ext cx="798" cy="147"/>
            </a:xfrm>
            <a:custGeom>
              <a:avLst/>
              <a:gdLst>
                <a:gd name="T0" fmla="*/ 0 w 432"/>
                <a:gd name="T1" fmla="*/ 233 h 110"/>
                <a:gd name="T2" fmla="*/ 303 w 432"/>
                <a:gd name="T3" fmla="*/ 1 h 110"/>
                <a:gd name="T4" fmla="*/ 556 w 432"/>
                <a:gd name="T5" fmla="*/ 250 h 110"/>
                <a:gd name="T6" fmla="*/ 907 w 432"/>
                <a:gd name="T7" fmla="*/ 1 h 110"/>
                <a:gd name="T8" fmla="*/ 1160 w 432"/>
                <a:gd name="T9" fmla="*/ 250 h 110"/>
                <a:gd name="T10" fmla="*/ 1511 w 432"/>
                <a:gd name="T11" fmla="*/ 1 h 110"/>
                <a:gd name="T12" fmla="*/ 1764 w 432"/>
                <a:gd name="T13" fmla="*/ 250 h 110"/>
                <a:gd name="T14" fmla="*/ 2017 w 432"/>
                <a:gd name="T15" fmla="*/ 79 h 110"/>
                <a:gd name="T16" fmla="*/ 2723 w 432"/>
                <a:gd name="T17" fmla="*/ 116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110"/>
                <a:gd name="T29" fmla="*/ 432 w 432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110">
                  <a:moveTo>
                    <a:pt x="0" y="97"/>
                  </a:moveTo>
                  <a:cubicBezTo>
                    <a:pt x="12" y="49"/>
                    <a:pt x="33" y="0"/>
                    <a:pt x="48" y="1"/>
                  </a:cubicBezTo>
                  <a:cubicBezTo>
                    <a:pt x="63" y="2"/>
                    <a:pt x="72" y="105"/>
                    <a:pt x="88" y="105"/>
                  </a:cubicBezTo>
                  <a:cubicBezTo>
                    <a:pt x="104" y="105"/>
                    <a:pt x="128" y="1"/>
                    <a:pt x="144" y="1"/>
                  </a:cubicBezTo>
                  <a:cubicBezTo>
                    <a:pt x="160" y="1"/>
                    <a:pt x="168" y="105"/>
                    <a:pt x="184" y="105"/>
                  </a:cubicBezTo>
                  <a:cubicBezTo>
                    <a:pt x="200" y="105"/>
                    <a:pt x="224" y="1"/>
                    <a:pt x="240" y="1"/>
                  </a:cubicBezTo>
                  <a:cubicBezTo>
                    <a:pt x="256" y="1"/>
                    <a:pt x="267" y="100"/>
                    <a:pt x="280" y="105"/>
                  </a:cubicBezTo>
                  <a:cubicBezTo>
                    <a:pt x="293" y="110"/>
                    <a:pt x="295" y="42"/>
                    <a:pt x="320" y="33"/>
                  </a:cubicBezTo>
                  <a:cubicBezTo>
                    <a:pt x="345" y="24"/>
                    <a:pt x="409" y="46"/>
                    <a:pt x="432" y="49"/>
                  </a:cubicBezTo>
                </a:path>
              </a:pathLst>
            </a:custGeom>
            <a:noFill/>
            <a:ln w="28575" cmpd="sng">
              <a:solidFill>
                <a:srgbClr val="6699FF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1523" name="Freeform 15"/>
            <p:cNvSpPr>
              <a:spLocks/>
            </p:cNvSpPr>
            <p:nvPr/>
          </p:nvSpPr>
          <p:spPr bwMode="auto">
            <a:xfrm rot="681636" flipV="1">
              <a:off x="2750" y="1192"/>
              <a:ext cx="799" cy="146"/>
            </a:xfrm>
            <a:custGeom>
              <a:avLst/>
              <a:gdLst>
                <a:gd name="T0" fmla="*/ 0 w 432"/>
                <a:gd name="T1" fmla="*/ 227 h 110"/>
                <a:gd name="T2" fmla="*/ 305 w 432"/>
                <a:gd name="T3" fmla="*/ 1 h 110"/>
                <a:gd name="T4" fmla="*/ 557 w 432"/>
                <a:gd name="T5" fmla="*/ 244 h 110"/>
                <a:gd name="T6" fmla="*/ 910 w 432"/>
                <a:gd name="T7" fmla="*/ 1 h 110"/>
                <a:gd name="T8" fmla="*/ 1163 w 432"/>
                <a:gd name="T9" fmla="*/ 244 h 110"/>
                <a:gd name="T10" fmla="*/ 1518 w 432"/>
                <a:gd name="T11" fmla="*/ 1 h 110"/>
                <a:gd name="T12" fmla="*/ 1772 w 432"/>
                <a:gd name="T13" fmla="*/ 244 h 110"/>
                <a:gd name="T14" fmla="*/ 2025 w 432"/>
                <a:gd name="T15" fmla="*/ 77 h 110"/>
                <a:gd name="T16" fmla="*/ 2734 w 432"/>
                <a:gd name="T17" fmla="*/ 114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110"/>
                <a:gd name="T29" fmla="*/ 432 w 432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110">
                  <a:moveTo>
                    <a:pt x="0" y="97"/>
                  </a:moveTo>
                  <a:cubicBezTo>
                    <a:pt x="12" y="49"/>
                    <a:pt x="33" y="0"/>
                    <a:pt x="48" y="1"/>
                  </a:cubicBezTo>
                  <a:cubicBezTo>
                    <a:pt x="63" y="2"/>
                    <a:pt x="72" y="105"/>
                    <a:pt x="88" y="105"/>
                  </a:cubicBezTo>
                  <a:cubicBezTo>
                    <a:pt x="104" y="105"/>
                    <a:pt x="128" y="1"/>
                    <a:pt x="144" y="1"/>
                  </a:cubicBezTo>
                  <a:cubicBezTo>
                    <a:pt x="160" y="1"/>
                    <a:pt x="168" y="105"/>
                    <a:pt x="184" y="105"/>
                  </a:cubicBezTo>
                  <a:cubicBezTo>
                    <a:pt x="200" y="105"/>
                    <a:pt x="224" y="1"/>
                    <a:pt x="240" y="1"/>
                  </a:cubicBezTo>
                  <a:cubicBezTo>
                    <a:pt x="256" y="1"/>
                    <a:pt x="267" y="100"/>
                    <a:pt x="280" y="105"/>
                  </a:cubicBezTo>
                  <a:cubicBezTo>
                    <a:pt x="293" y="110"/>
                    <a:pt x="295" y="42"/>
                    <a:pt x="320" y="33"/>
                  </a:cubicBezTo>
                  <a:cubicBezTo>
                    <a:pt x="345" y="24"/>
                    <a:pt x="409" y="46"/>
                    <a:pt x="432" y="49"/>
                  </a:cubicBezTo>
                </a:path>
              </a:pathLst>
            </a:custGeom>
            <a:noFill/>
            <a:ln w="28575" cmpd="sng">
              <a:solidFill>
                <a:srgbClr val="6699FF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1524" name="Rectangle 16"/>
            <p:cNvSpPr>
              <a:spLocks noChangeArrowheads="1"/>
            </p:cNvSpPr>
            <p:nvPr/>
          </p:nvSpPr>
          <p:spPr bwMode="auto">
            <a:xfrm>
              <a:off x="2733" y="912"/>
              <a:ext cx="50" cy="509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bg-BG" altLang="bg-BG" sz="1800">
                <a:latin typeface="Calibri" pitchFamily="34" charset="0"/>
              </a:endParaRPr>
            </a:p>
          </p:txBody>
        </p:sp>
      </p:grpSp>
      <p:pic>
        <p:nvPicPr>
          <p:cNvPr id="21510" name="Picture 17" descr="phot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447925"/>
            <a:ext cx="51816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8" descr="logo_alt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2438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ZoneTexte 25"/>
          <p:cNvSpPr txBox="1">
            <a:spLocks noChangeArrowheads="1"/>
          </p:cNvSpPr>
          <p:nvPr/>
        </p:nvSpPr>
        <p:spPr bwMode="auto">
          <a:xfrm>
            <a:off x="755650" y="6453188"/>
            <a:ext cx="70489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bg-BG" sz="1800" b="1" dirty="0" err="1">
                <a:latin typeface="+mn-lt"/>
              </a:rPr>
              <a:t>With</a:t>
            </a:r>
            <a:r>
              <a:rPr lang="fr-FR" altLang="bg-BG" sz="1800" b="1" dirty="0">
                <a:latin typeface="+mn-lt"/>
              </a:rPr>
              <a:t> </a:t>
            </a:r>
            <a:r>
              <a:rPr lang="fr-FR" altLang="bg-BG" sz="1800" b="1" dirty="0" smtClean="0">
                <a:latin typeface="+mn-lt"/>
              </a:rPr>
              <a:t>10 µA </a:t>
            </a:r>
            <a:r>
              <a:rPr lang="fr-FR" altLang="bg-BG" sz="1800" b="1" dirty="0" err="1">
                <a:latin typeface="+mn-lt"/>
              </a:rPr>
              <a:t>electrons</a:t>
            </a:r>
            <a:r>
              <a:rPr lang="fr-FR" altLang="bg-BG" sz="1800" b="1" dirty="0">
                <a:latin typeface="+mn-lt"/>
              </a:rPr>
              <a:t> </a:t>
            </a:r>
            <a:r>
              <a:rPr lang="fr-FR" altLang="bg-BG" sz="1800" b="1" dirty="0" err="1">
                <a:latin typeface="+mn-lt"/>
              </a:rPr>
              <a:t>at</a:t>
            </a:r>
            <a:r>
              <a:rPr lang="fr-FR" altLang="bg-BG" sz="1800" b="1" dirty="0">
                <a:latin typeface="+mn-lt"/>
              </a:rPr>
              <a:t> 50 MeV </a:t>
            </a:r>
            <a:r>
              <a:rPr lang="fr-FR" altLang="bg-BG" sz="1800" b="1" dirty="0" err="1" smtClean="0">
                <a:latin typeface="+mn-lt"/>
              </a:rPr>
              <a:t>at</a:t>
            </a:r>
            <a:r>
              <a:rPr lang="fr-FR" altLang="bg-BG" sz="1800" b="1" dirty="0" smtClean="0">
                <a:latin typeface="+mn-lt"/>
              </a:rPr>
              <a:t> ALTO </a:t>
            </a:r>
            <a:r>
              <a:rPr lang="fr-FR" altLang="bg-BG" sz="1800" b="1" dirty="0" err="1" smtClean="0">
                <a:latin typeface="+mn-lt"/>
              </a:rPr>
              <a:t>they</a:t>
            </a:r>
            <a:r>
              <a:rPr lang="fr-FR" altLang="bg-BG" sz="1800" b="1" dirty="0" smtClean="0">
                <a:latin typeface="+mn-lt"/>
              </a:rPr>
              <a:t> </a:t>
            </a:r>
            <a:r>
              <a:rPr lang="fr-FR" altLang="bg-BG" sz="1800" b="1" dirty="0">
                <a:latin typeface="+mn-lt"/>
              </a:rPr>
              <a:t>have 1.6 10</a:t>
            </a:r>
            <a:r>
              <a:rPr lang="fr-FR" altLang="bg-BG" sz="1800" b="1" baseline="30000" dirty="0">
                <a:latin typeface="+mn-lt"/>
              </a:rPr>
              <a:t>13</a:t>
            </a:r>
            <a:r>
              <a:rPr lang="fr-FR" altLang="bg-BG" sz="1800" b="1" dirty="0">
                <a:latin typeface="+mn-lt"/>
              </a:rPr>
              <a:t> </a:t>
            </a:r>
            <a:r>
              <a:rPr lang="el-GR" altLang="bg-BG" sz="1800" b="1" dirty="0" smtClean="0">
                <a:latin typeface="+mn-lt"/>
              </a:rPr>
              <a:t>γ</a:t>
            </a:r>
            <a:r>
              <a:rPr lang="fr-FR" altLang="bg-BG" sz="1800" b="1" dirty="0" smtClean="0">
                <a:latin typeface="+mn-lt"/>
              </a:rPr>
              <a:t> </a:t>
            </a:r>
            <a:r>
              <a:rPr lang="fr-FR" altLang="bg-BG" sz="1800" b="1" dirty="0" err="1">
                <a:latin typeface="+mn-lt"/>
              </a:rPr>
              <a:t>at</a:t>
            </a:r>
            <a:r>
              <a:rPr lang="fr-FR" altLang="bg-BG" sz="1800" b="1" dirty="0">
                <a:latin typeface="+mn-lt"/>
              </a:rPr>
              <a:t> 15 MeV </a:t>
            </a:r>
          </a:p>
        </p:txBody>
      </p:sp>
      <p:sp>
        <p:nvSpPr>
          <p:cNvPr id="27" name="Forme libre 26"/>
          <p:cNvSpPr/>
          <p:nvPr/>
        </p:nvSpPr>
        <p:spPr>
          <a:xfrm>
            <a:off x="612775" y="3184525"/>
            <a:ext cx="698500" cy="2628900"/>
          </a:xfrm>
          <a:custGeom>
            <a:avLst/>
            <a:gdLst>
              <a:gd name="connsiteX0" fmla="*/ 25880 w 698740"/>
              <a:gd name="connsiteY0" fmla="*/ 33861 h 2630412"/>
              <a:gd name="connsiteX1" fmla="*/ 25880 w 698740"/>
              <a:gd name="connsiteY1" fmla="*/ 33861 h 2630412"/>
              <a:gd name="connsiteX2" fmla="*/ 86265 w 698740"/>
              <a:gd name="connsiteY2" fmla="*/ 120125 h 2630412"/>
              <a:gd name="connsiteX3" fmla="*/ 120770 w 698740"/>
              <a:gd name="connsiteY3" fmla="*/ 171883 h 2630412"/>
              <a:gd name="connsiteX4" fmla="*/ 129397 w 698740"/>
              <a:gd name="connsiteY4" fmla="*/ 197763 h 2630412"/>
              <a:gd name="connsiteX5" fmla="*/ 155276 w 698740"/>
              <a:gd name="connsiteY5" fmla="*/ 223642 h 2630412"/>
              <a:gd name="connsiteX6" fmla="*/ 172529 w 698740"/>
              <a:gd name="connsiteY6" fmla="*/ 249521 h 2630412"/>
              <a:gd name="connsiteX7" fmla="*/ 181155 w 698740"/>
              <a:gd name="connsiteY7" fmla="*/ 275400 h 2630412"/>
              <a:gd name="connsiteX8" fmla="*/ 207034 w 698740"/>
              <a:gd name="connsiteY8" fmla="*/ 309906 h 2630412"/>
              <a:gd name="connsiteX9" fmla="*/ 241540 w 698740"/>
              <a:gd name="connsiteY9" fmla="*/ 361665 h 2630412"/>
              <a:gd name="connsiteX10" fmla="*/ 250167 w 698740"/>
              <a:gd name="connsiteY10" fmla="*/ 387544 h 2630412"/>
              <a:gd name="connsiteX11" fmla="*/ 267419 w 698740"/>
              <a:gd name="connsiteY11" fmla="*/ 413423 h 2630412"/>
              <a:gd name="connsiteX12" fmla="*/ 284672 w 698740"/>
              <a:gd name="connsiteY12" fmla="*/ 465182 h 2630412"/>
              <a:gd name="connsiteX13" fmla="*/ 293299 w 698740"/>
              <a:gd name="connsiteY13" fmla="*/ 499687 h 2630412"/>
              <a:gd name="connsiteX14" fmla="*/ 310551 w 698740"/>
              <a:gd name="connsiteY14" fmla="*/ 525566 h 2630412"/>
              <a:gd name="connsiteX15" fmla="*/ 336431 w 698740"/>
              <a:gd name="connsiteY15" fmla="*/ 577325 h 2630412"/>
              <a:gd name="connsiteX16" fmla="*/ 362310 w 698740"/>
              <a:gd name="connsiteY16" fmla="*/ 603204 h 2630412"/>
              <a:gd name="connsiteX17" fmla="*/ 422695 w 698740"/>
              <a:gd name="connsiteY17" fmla="*/ 663589 h 2630412"/>
              <a:gd name="connsiteX18" fmla="*/ 439948 w 698740"/>
              <a:gd name="connsiteY18" fmla="*/ 689468 h 2630412"/>
              <a:gd name="connsiteX19" fmla="*/ 465827 w 698740"/>
              <a:gd name="connsiteY19" fmla="*/ 698095 h 2630412"/>
              <a:gd name="connsiteX20" fmla="*/ 491706 w 698740"/>
              <a:gd name="connsiteY20" fmla="*/ 715348 h 2630412"/>
              <a:gd name="connsiteX21" fmla="*/ 526212 w 698740"/>
              <a:gd name="connsiteY21" fmla="*/ 732600 h 2630412"/>
              <a:gd name="connsiteX22" fmla="*/ 534838 w 698740"/>
              <a:gd name="connsiteY22" fmla="*/ 758480 h 2630412"/>
              <a:gd name="connsiteX23" fmla="*/ 586597 w 698740"/>
              <a:gd name="connsiteY23" fmla="*/ 784359 h 2630412"/>
              <a:gd name="connsiteX24" fmla="*/ 612476 w 698740"/>
              <a:gd name="connsiteY24" fmla="*/ 801612 h 2630412"/>
              <a:gd name="connsiteX25" fmla="*/ 629729 w 698740"/>
              <a:gd name="connsiteY25" fmla="*/ 827491 h 2630412"/>
              <a:gd name="connsiteX26" fmla="*/ 646982 w 698740"/>
              <a:gd name="connsiteY26" fmla="*/ 1155295 h 2630412"/>
              <a:gd name="connsiteX27" fmla="*/ 655608 w 698740"/>
              <a:gd name="connsiteY27" fmla="*/ 1224306 h 2630412"/>
              <a:gd name="connsiteX28" fmla="*/ 664234 w 698740"/>
              <a:gd name="connsiteY28" fmla="*/ 1250185 h 2630412"/>
              <a:gd name="connsiteX29" fmla="*/ 672861 w 698740"/>
              <a:gd name="connsiteY29" fmla="*/ 1345076 h 2630412"/>
              <a:gd name="connsiteX30" fmla="*/ 664234 w 698740"/>
              <a:gd name="connsiteY30" fmla="*/ 1707385 h 2630412"/>
              <a:gd name="connsiteX31" fmla="*/ 646982 w 698740"/>
              <a:gd name="connsiteY31" fmla="*/ 1776397 h 2630412"/>
              <a:gd name="connsiteX32" fmla="*/ 655608 w 698740"/>
              <a:gd name="connsiteY32" fmla="*/ 1810902 h 2630412"/>
              <a:gd name="connsiteX33" fmla="*/ 672861 w 698740"/>
              <a:gd name="connsiteY33" fmla="*/ 1871287 h 2630412"/>
              <a:gd name="connsiteX34" fmla="*/ 681487 w 698740"/>
              <a:gd name="connsiteY34" fmla="*/ 1931672 h 2630412"/>
              <a:gd name="connsiteX35" fmla="*/ 690114 w 698740"/>
              <a:gd name="connsiteY35" fmla="*/ 2147333 h 2630412"/>
              <a:gd name="connsiteX36" fmla="*/ 698740 w 698740"/>
              <a:gd name="connsiteY36" fmla="*/ 2190465 h 2630412"/>
              <a:gd name="connsiteX37" fmla="*/ 690114 w 698740"/>
              <a:gd name="connsiteY37" fmla="*/ 2388872 h 2630412"/>
              <a:gd name="connsiteX38" fmla="*/ 672861 w 698740"/>
              <a:gd name="connsiteY38" fmla="*/ 2561400 h 2630412"/>
              <a:gd name="connsiteX39" fmla="*/ 664234 w 698740"/>
              <a:gd name="connsiteY39" fmla="*/ 2613159 h 2630412"/>
              <a:gd name="connsiteX40" fmla="*/ 638355 w 698740"/>
              <a:gd name="connsiteY40" fmla="*/ 2621785 h 2630412"/>
              <a:gd name="connsiteX41" fmla="*/ 603850 w 698740"/>
              <a:gd name="connsiteY41" fmla="*/ 2630412 h 2630412"/>
              <a:gd name="connsiteX42" fmla="*/ 448574 w 698740"/>
              <a:gd name="connsiteY42" fmla="*/ 2621785 h 2630412"/>
              <a:gd name="connsiteX43" fmla="*/ 422695 w 698740"/>
              <a:gd name="connsiteY43" fmla="*/ 2613159 h 2630412"/>
              <a:gd name="connsiteX44" fmla="*/ 319178 w 698740"/>
              <a:gd name="connsiteY44" fmla="*/ 2604533 h 2630412"/>
              <a:gd name="connsiteX45" fmla="*/ 112144 w 698740"/>
              <a:gd name="connsiteY45" fmla="*/ 2587280 h 2630412"/>
              <a:gd name="connsiteX46" fmla="*/ 34506 w 698740"/>
              <a:gd name="connsiteY46" fmla="*/ 2570027 h 2630412"/>
              <a:gd name="connsiteX47" fmla="*/ 8627 w 698740"/>
              <a:gd name="connsiteY47" fmla="*/ 2561400 h 2630412"/>
              <a:gd name="connsiteX48" fmla="*/ 17253 w 698740"/>
              <a:gd name="connsiteY48" fmla="*/ 2354366 h 2630412"/>
              <a:gd name="connsiteX49" fmla="*/ 25880 w 698740"/>
              <a:gd name="connsiteY49" fmla="*/ 2311234 h 2630412"/>
              <a:gd name="connsiteX50" fmla="*/ 34506 w 698740"/>
              <a:gd name="connsiteY50" fmla="*/ 2259476 h 2630412"/>
              <a:gd name="connsiteX51" fmla="*/ 43133 w 698740"/>
              <a:gd name="connsiteY51" fmla="*/ 1992057 h 2630412"/>
              <a:gd name="connsiteX52" fmla="*/ 51759 w 698740"/>
              <a:gd name="connsiteY52" fmla="*/ 1948925 h 2630412"/>
              <a:gd name="connsiteX53" fmla="*/ 60385 w 698740"/>
              <a:gd name="connsiteY53" fmla="*/ 1862661 h 2630412"/>
              <a:gd name="connsiteX54" fmla="*/ 51759 w 698740"/>
              <a:gd name="connsiteY54" fmla="*/ 1534857 h 2630412"/>
              <a:gd name="connsiteX55" fmla="*/ 43133 w 698740"/>
              <a:gd name="connsiteY55" fmla="*/ 1508978 h 2630412"/>
              <a:gd name="connsiteX56" fmla="*/ 34506 w 698740"/>
              <a:gd name="connsiteY56" fmla="*/ 1414087 h 2630412"/>
              <a:gd name="connsiteX57" fmla="*/ 17253 w 698740"/>
              <a:gd name="connsiteY57" fmla="*/ 1362329 h 2630412"/>
              <a:gd name="connsiteX58" fmla="*/ 8627 w 698740"/>
              <a:gd name="connsiteY58" fmla="*/ 1267438 h 2630412"/>
              <a:gd name="connsiteX59" fmla="*/ 0 w 698740"/>
              <a:gd name="connsiteY59" fmla="*/ 1224306 h 2630412"/>
              <a:gd name="connsiteX60" fmla="*/ 8627 w 698740"/>
              <a:gd name="connsiteY60" fmla="*/ 1060404 h 2630412"/>
              <a:gd name="connsiteX61" fmla="*/ 17253 w 698740"/>
              <a:gd name="connsiteY61" fmla="*/ 1034525 h 2630412"/>
              <a:gd name="connsiteX62" fmla="*/ 34506 w 698740"/>
              <a:gd name="connsiteY62" fmla="*/ 965514 h 2630412"/>
              <a:gd name="connsiteX63" fmla="*/ 51759 w 698740"/>
              <a:gd name="connsiteY63" fmla="*/ 913755 h 2630412"/>
              <a:gd name="connsiteX64" fmla="*/ 43133 w 698740"/>
              <a:gd name="connsiteY64" fmla="*/ 154631 h 2630412"/>
              <a:gd name="connsiteX65" fmla="*/ 34506 w 698740"/>
              <a:gd name="connsiteY65" fmla="*/ 128751 h 2630412"/>
              <a:gd name="connsiteX66" fmla="*/ 25880 w 698740"/>
              <a:gd name="connsiteY66" fmla="*/ 59740 h 2630412"/>
              <a:gd name="connsiteX67" fmla="*/ 25880 w 698740"/>
              <a:gd name="connsiteY67" fmla="*/ 33861 h 263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98740" h="2630412">
                <a:moveTo>
                  <a:pt x="25880" y="33861"/>
                </a:moveTo>
                <a:lnTo>
                  <a:pt x="25880" y="33861"/>
                </a:lnTo>
                <a:cubicBezTo>
                  <a:pt x="46008" y="62616"/>
                  <a:pt x="75166" y="86826"/>
                  <a:pt x="86265" y="120125"/>
                </a:cubicBezTo>
                <a:cubicBezTo>
                  <a:pt x="98749" y="157577"/>
                  <a:pt x="88461" y="139574"/>
                  <a:pt x="120770" y="171883"/>
                </a:cubicBezTo>
                <a:cubicBezTo>
                  <a:pt x="123646" y="180510"/>
                  <a:pt x="124353" y="190197"/>
                  <a:pt x="129397" y="197763"/>
                </a:cubicBezTo>
                <a:cubicBezTo>
                  <a:pt x="136164" y="207914"/>
                  <a:pt x="147466" y="214270"/>
                  <a:pt x="155276" y="223642"/>
                </a:cubicBezTo>
                <a:cubicBezTo>
                  <a:pt x="161913" y="231607"/>
                  <a:pt x="166778" y="240895"/>
                  <a:pt x="172529" y="249521"/>
                </a:cubicBezTo>
                <a:cubicBezTo>
                  <a:pt x="175404" y="258147"/>
                  <a:pt x="176644" y="267505"/>
                  <a:pt x="181155" y="275400"/>
                </a:cubicBezTo>
                <a:cubicBezTo>
                  <a:pt x="188288" y="287883"/>
                  <a:pt x="198789" y="298128"/>
                  <a:pt x="207034" y="309906"/>
                </a:cubicBezTo>
                <a:cubicBezTo>
                  <a:pt x="218925" y="326893"/>
                  <a:pt x="230038" y="344412"/>
                  <a:pt x="241540" y="361665"/>
                </a:cubicBezTo>
                <a:cubicBezTo>
                  <a:pt x="246584" y="369231"/>
                  <a:pt x="246100" y="379411"/>
                  <a:pt x="250167" y="387544"/>
                </a:cubicBezTo>
                <a:cubicBezTo>
                  <a:pt x="254803" y="396817"/>
                  <a:pt x="263208" y="403949"/>
                  <a:pt x="267419" y="413423"/>
                </a:cubicBezTo>
                <a:cubicBezTo>
                  <a:pt x="274805" y="430042"/>
                  <a:pt x="280261" y="447539"/>
                  <a:pt x="284672" y="465182"/>
                </a:cubicBezTo>
                <a:cubicBezTo>
                  <a:pt x="287548" y="476684"/>
                  <a:pt x="288629" y="488790"/>
                  <a:pt x="293299" y="499687"/>
                </a:cubicBezTo>
                <a:cubicBezTo>
                  <a:pt x="297383" y="509216"/>
                  <a:pt x="305915" y="516293"/>
                  <a:pt x="310551" y="525566"/>
                </a:cubicBezTo>
                <a:cubicBezTo>
                  <a:pt x="330003" y="564470"/>
                  <a:pt x="305530" y="540244"/>
                  <a:pt x="336431" y="577325"/>
                </a:cubicBezTo>
                <a:cubicBezTo>
                  <a:pt x="344241" y="586697"/>
                  <a:pt x="354820" y="593574"/>
                  <a:pt x="362310" y="603204"/>
                </a:cubicBezTo>
                <a:cubicBezTo>
                  <a:pt x="410758" y="665495"/>
                  <a:pt x="373242" y="647105"/>
                  <a:pt x="422695" y="663589"/>
                </a:cubicBezTo>
                <a:cubicBezTo>
                  <a:pt x="428446" y="672215"/>
                  <a:pt x="431852" y="682991"/>
                  <a:pt x="439948" y="689468"/>
                </a:cubicBezTo>
                <a:cubicBezTo>
                  <a:pt x="447048" y="695148"/>
                  <a:pt x="457694" y="694028"/>
                  <a:pt x="465827" y="698095"/>
                </a:cubicBezTo>
                <a:cubicBezTo>
                  <a:pt x="475100" y="702732"/>
                  <a:pt x="482704" y="710204"/>
                  <a:pt x="491706" y="715348"/>
                </a:cubicBezTo>
                <a:cubicBezTo>
                  <a:pt x="502871" y="721728"/>
                  <a:pt x="514710" y="726849"/>
                  <a:pt x="526212" y="732600"/>
                </a:cubicBezTo>
                <a:cubicBezTo>
                  <a:pt x="529087" y="741227"/>
                  <a:pt x="529158" y="751379"/>
                  <a:pt x="534838" y="758480"/>
                </a:cubicBezTo>
                <a:cubicBezTo>
                  <a:pt x="547000" y="773683"/>
                  <a:pt x="569548" y="778676"/>
                  <a:pt x="586597" y="784359"/>
                </a:cubicBezTo>
                <a:cubicBezTo>
                  <a:pt x="595223" y="790110"/>
                  <a:pt x="605145" y="794281"/>
                  <a:pt x="612476" y="801612"/>
                </a:cubicBezTo>
                <a:cubicBezTo>
                  <a:pt x="619807" y="808943"/>
                  <a:pt x="628913" y="817156"/>
                  <a:pt x="629729" y="827491"/>
                </a:cubicBezTo>
                <a:cubicBezTo>
                  <a:pt x="659144" y="1200090"/>
                  <a:pt x="604660" y="1028339"/>
                  <a:pt x="646982" y="1155295"/>
                </a:cubicBezTo>
                <a:cubicBezTo>
                  <a:pt x="649857" y="1178299"/>
                  <a:pt x="651461" y="1201497"/>
                  <a:pt x="655608" y="1224306"/>
                </a:cubicBezTo>
                <a:cubicBezTo>
                  <a:pt x="657235" y="1233252"/>
                  <a:pt x="662948" y="1241183"/>
                  <a:pt x="664234" y="1250185"/>
                </a:cubicBezTo>
                <a:cubicBezTo>
                  <a:pt x="668726" y="1281627"/>
                  <a:pt x="669985" y="1313446"/>
                  <a:pt x="672861" y="1345076"/>
                </a:cubicBezTo>
                <a:cubicBezTo>
                  <a:pt x="669985" y="1465846"/>
                  <a:pt x="671469" y="1586798"/>
                  <a:pt x="664234" y="1707385"/>
                </a:cubicBezTo>
                <a:cubicBezTo>
                  <a:pt x="662814" y="1731054"/>
                  <a:pt x="646982" y="1776397"/>
                  <a:pt x="646982" y="1776397"/>
                </a:cubicBezTo>
                <a:cubicBezTo>
                  <a:pt x="649857" y="1787899"/>
                  <a:pt x="652351" y="1799502"/>
                  <a:pt x="655608" y="1810902"/>
                </a:cubicBezTo>
                <a:cubicBezTo>
                  <a:pt x="664843" y="1843227"/>
                  <a:pt x="666122" y="1834221"/>
                  <a:pt x="672861" y="1871287"/>
                </a:cubicBezTo>
                <a:cubicBezTo>
                  <a:pt x="676498" y="1891292"/>
                  <a:pt x="678612" y="1911544"/>
                  <a:pt x="681487" y="1931672"/>
                </a:cubicBezTo>
                <a:cubicBezTo>
                  <a:pt x="684363" y="2003559"/>
                  <a:pt x="685328" y="2075548"/>
                  <a:pt x="690114" y="2147333"/>
                </a:cubicBezTo>
                <a:cubicBezTo>
                  <a:pt x="691089" y="2161963"/>
                  <a:pt x="698740" y="2175803"/>
                  <a:pt x="698740" y="2190465"/>
                </a:cubicBezTo>
                <a:cubicBezTo>
                  <a:pt x="698740" y="2256663"/>
                  <a:pt x="694721" y="2322834"/>
                  <a:pt x="690114" y="2388872"/>
                </a:cubicBezTo>
                <a:cubicBezTo>
                  <a:pt x="686092" y="2446528"/>
                  <a:pt x="678612" y="2503891"/>
                  <a:pt x="672861" y="2561400"/>
                </a:cubicBezTo>
                <a:cubicBezTo>
                  <a:pt x="671121" y="2578804"/>
                  <a:pt x="672912" y="2597973"/>
                  <a:pt x="664234" y="2613159"/>
                </a:cubicBezTo>
                <a:cubicBezTo>
                  <a:pt x="659723" y="2621054"/>
                  <a:pt x="647098" y="2619287"/>
                  <a:pt x="638355" y="2621785"/>
                </a:cubicBezTo>
                <a:cubicBezTo>
                  <a:pt x="626955" y="2625042"/>
                  <a:pt x="615352" y="2627536"/>
                  <a:pt x="603850" y="2630412"/>
                </a:cubicBezTo>
                <a:cubicBezTo>
                  <a:pt x="552091" y="2627536"/>
                  <a:pt x="500179" y="2626700"/>
                  <a:pt x="448574" y="2621785"/>
                </a:cubicBezTo>
                <a:cubicBezTo>
                  <a:pt x="439522" y="2620923"/>
                  <a:pt x="431708" y="2614361"/>
                  <a:pt x="422695" y="2613159"/>
                </a:cubicBezTo>
                <a:cubicBezTo>
                  <a:pt x="388373" y="2608583"/>
                  <a:pt x="353701" y="2607189"/>
                  <a:pt x="319178" y="2604533"/>
                </a:cubicBezTo>
                <a:cubicBezTo>
                  <a:pt x="133984" y="2590287"/>
                  <a:pt x="264057" y="2602471"/>
                  <a:pt x="112144" y="2587280"/>
                </a:cubicBezTo>
                <a:cubicBezTo>
                  <a:pt x="82512" y="2581353"/>
                  <a:pt x="62920" y="2578145"/>
                  <a:pt x="34506" y="2570027"/>
                </a:cubicBezTo>
                <a:cubicBezTo>
                  <a:pt x="25763" y="2567529"/>
                  <a:pt x="17253" y="2564276"/>
                  <a:pt x="8627" y="2561400"/>
                </a:cubicBezTo>
                <a:cubicBezTo>
                  <a:pt x="11502" y="2492389"/>
                  <a:pt x="12501" y="2423274"/>
                  <a:pt x="17253" y="2354366"/>
                </a:cubicBezTo>
                <a:cubicBezTo>
                  <a:pt x="18262" y="2339739"/>
                  <a:pt x="23257" y="2325660"/>
                  <a:pt x="25880" y="2311234"/>
                </a:cubicBezTo>
                <a:cubicBezTo>
                  <a:pt x="29009" y="2294026"/>
                  <a:pt x="31631" y="2276729"/>
                  <a:pt x="34506" y="2259476"/>
                </a:cubicBezTo>
                <a:cubicBezTo>
                  <a:pt x="37382" y="2170336"/>
                  <a:pt x="38186" y="2081106"/>
                  <a:pt x="43133" y="1992057"/>
                </a:cubicBezTo>
                <a:cubicBezTo>
                  <a:pt x="43946" y="1977418"/>
                  <a:pt x="49821" y="1963458"/>
                  <a:pt x="51759" y="1948925"/>
                </a:cubicBezTo>
                <a:cubicBezTo>
                  <a:pt x="55578" y="1920280"/>
                  <a:pt x="57510" y="1891416"/>
                  <a:pt x="60385" y="1862661"/>
                </a:cubicBezTo>
                <a:cubicBezTo>
                  <a:pt x="57510" y="1753393"/>
                  <a:pt x="57084" y="1644033"/>
                  <a:pt x="51759" y="1534857"/>
                </a:cubicBezTo>
                <a:cubicBezTo>
                  <a:pt x="51316" y="1525775"/>
                  <a:pt x="44419" y="1517980"/>
                  <a:pt x="43133" y="1508978"/>
                </a:cubicBezTo>
                <a:cubicBezTo>
                  <a:pt x="38641" y="1477536"/>
                  <a:pt x="40026" y="1445364"/>
                  <a:pt x="34506" y="1414087"/>
                </a:cubicBezTo>
                <a:cubicBezTo>
                  <a:pt x="31345" y="1396178"/>
                  <a:pt x="17253" y="1362329"/>
                  <a:pt x="17253" y="1362329"/>
                </a:cubicBezTo>
                <a:cubicBezTo>
                  <a:pt x="14378" y="1330699"/>
                  <a:pt x="12566" y="1298953"/>
                  <a:pt x="8627" y="1267438"/>
                </a:cubicBezTo>
                <a:cubicBezTo>
                  <a:pt x="6808" y="1252889"/>
                  <a:pt x="0" y="1238968"/>
                  <a:pt x="0" y="1224306"/>
                </a:cubicBezTo>
                <a:cubicBezTo>
                  <a:pt x="0" y="1169596"/>
                  <a:pt x="3674" y="1114889"/>
                  <a:pt x="8627" y="1060404"/>
                </a:cubicBezTo>
                <a:cubicBezTo>
                  <a:pt x="9450" y="1051348"/>
                  <a:pt x="14861" y="1043298"/>
                  <a:pt x="17253" y="1034525"/>
                </a:cubicBezTo>
                <a:cubicBezTo>
                  <a:pt x="23492" y="1011649"/>
                  <a:pt x="28755" y="988518"/>
                  <a:pt x="34506" y="965514"/>
                </a:cubicBezTo>
                <a:cubicBezTo>
                  <a:pt x="38917" y="947871"/>
                  <a:pt x="51759" y="913755"/>
                  <a:pt x="51759" y="913755"/>
                </a:cubicBezTo>
                <a:cubicBezTo>
                  <a:pt x="48884" y="660714"/>
                  <a:pt x="48693" y="407628"/>
                  <a:pt x="43133" y="154631"/>
                </a:cubicBezTo>
                <a:cubicBezTo>
                  <a:pt x="42933" y="145540"/>
                  <a:pt x="36133" y="137698"/>
                  <a:pt x="34506" y="128751"/>
                </a:cubicBezTo>
                <a:cubicBezTo>
                  <a:pt x="30359" y="105942"/>
                  <a:pt x="29405" y="82653"/>
                  <a:pt x="25880" y="59740"/>
                </a:cubicBezTo>
                <a:cubicBezTo>
                  <a:pt x="16689" y="0"/>
                  <a:pt x="25880" y="38174"/>
                  <a:pt x="25880" y="33861"/>
                </a:cubicBez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1992313" y="4278313"/>
            <a:ext cx="1817687" cy="1673225"/>
          </a:xfrm>
          <a:custGeom>
            <a:avLst/>
            <a:gdLst>
              <a:gd name="connsiteX0" fmla="*/ 0 w 1816579"/>
              <a:gd name="connsiteY0" fmla="*/ 0 h 1672127"/>
              <a:gd name="connsiteX1" fmla="*/ 0 w 1816579"/>
              <a:gd name="connsiteY1" fmla="*/ 0 h 1672127"/>
              <a:gd name="connsiteX2" fmla="*/ 69011 w 1816579"/>
              <a:gd name="connsiteY2" fmla="*/ 25879 h 1672127"/>
              <a:gd name="connsiteX3" fmla="*/ 86264 w 1816579"/>
              <a:gd name="connsiteY3" fmla="*/ 51758 h 1672127"/>
              <a:gd name="connsiteX4" fmla="*/ 112143 w 1816579"/>
              <a:gd name="connsiteY4" fmla="*/ 60385 h 1672127"/>
              <a:gd name="connsiteX5" fmla="*/ 138023 w 1816579"/>
              <a:gd name="connsiteY5" fmla="*/ 77638 h 1672127"/>
              <a:gd name="connsiteX6" fmla="*/ 172528 w 1816579"/>
              <a:gd name="connsiteY6" fmla="*/ 86264 h 1672127"/>
              <a:gd name="connsiteX7" fmla="*/ 224287 w 1816579"/>
              <a:gd name="connsiteY7" fmla="*/ 103517 h 1672127"/>
              <a:gd name="connsiteX8" fmla="*/ 258792 w 1816579"/>
              <a:gd name="connsiteY8" fmla="*/ 112143 h 1672127"/>
              <a:gd name="connsiteX9" fmla="*/ 319177 w 1816579"/>
              <a:gd name="connsiteY9" fmla="*/ 129396 h 1672127"/>
              <a:gd name="connsiteX10" fmla="*/ 370936 w 1816579"/>
              <a:gd name="connsiteY10" fmla="*/ 138023 h 1672127"/>
              <a:gd name="connsiteX11" fmla="*/ 422694 w 1816579"/>
              <a:gd name="connsiteY11" fmla="*/ 155275 h 1672127"/>
              <a:gd name="connsiteX12" fmla="*/ 552090 w 1816579"/>
              <a:gd name="connsiteY12" fmla="*/ 198407 h 1672127"/>
              <a:gd name="connsiteX13" fmla="*/ 603849 w 1816579"/>
              <a:gd name="connsiteY13" fmla="*/ 215660 h 1672127"/>
              <a:gd name="connsiteX14" fmla="*/ 638355 w 1816579"/>
              <a:gd name="connsiteY14" fmla="*/ 224287 h 1672127"/>
              <a:gd name="connsiteX15" fmla="*/ 690113 w 1816579"/>
              <a:gd name="connsiteY15" fmla="*/ 241540 h 1672127"/>
              <a:gd name="connsiteX16" fmla="*/ 715992 w 1816579"/>
              <a:gd name="connsiteY16" fmla="*/ 250166 h 1672127"/>
              <a:gd name="connsiteX17" fmla="*/ 802256 w 1816579"/>
              <a:gd name="connsiteY17" fmla="*/ 267419 h 1672127"/>
              <a:gd name="connsiteX18" fmla="*/ 854015 w 1816579"/>
              <a:gd name="connsiteY18" fmla="*/ 284672 h 1672127"/>
              <a:gd name="connsiteX19" fmla="*/ 905773 w 1816579"/>
              <a:gd name="connsiteY19" fmla="*/ 327804 h 1672127"/>
              <a:gd name="connsiteX20" fmla="*/ 957532 w 1816579"/>
              <a:gd name="connsiteY20" fmla="*/ 353683 h 1672127"/>
              <a:gd name="connsiteX21" fmla="*/ 1009290 w 1816579"/>
              <a:gd name="connsiteY21" fmla="*/ 379562 h 1672127"/>
              <a:gd name="connsiteX22" fmla="*/ 1035170 w 1816579"/>
              <a:gd name="connsiteY22" fmla="*/ 396815 h 1672127"/>
              <a:gd name="connsiteX23" fmla="*/ 1061049 w 1816579"/>
              <a:gd name="connsiteY23" fmla="*/ 422694 h 1672127"/>
              <a:gd name="connsiteX24" fmla="*/ 1086928 w 1816579"/>
              <a:gd name="connsiteY24" fmla="*/ 431321 h 1672127"/>
              <a:gd name="connsiteX25" fmla="*/ 1138687 w 1816579"/>
              <a:gd name="connsiteY25" fmla="*/ 457200 h 1672127"/>
              <a:gd name="connsiteX26" fmla="*/ 1199072 w 1816579"/>
              <a:gd name="connsiteY26" fmla="*/ 491706 h 1672127"/>
              <a:gd name="connsiteX27" fmla="*/ 1224951 w 1816579"/>
              <a:gd name="connsiteY27" fmla="*/ 508958 h 1672127"/>
              <a:gd name="connsiteX28" fmla="*/ 1250830 w 1816579"/>
              <a:gd name="connsiteY28" fmla="*/ 534838 h 1672127"/>
              <a:gd name="connsiteX29" fmla="*/ 1285336 w 1816579"/>
              <a:gd name="connsiteY29" fmla="*/ 543464 h 1672127"/>
              <a:gd name="connsiteX30" fmla="*/ 1337094 w 1816579"/>
              <a:gd name="connsiteY30" fmla="*/ 560717 h 1672127"/>
              <a:gd name="connsiteX31" fmla="*/ 1362973 w 1816579"/>
              <a:gd name="connsiteY31" fmla="*/ 569343 h 1672127"/>
              <a:gd name="connsiteX32" fmla="*/ 1414732 w 1816579"/>
              <a:gd name="connsiteY32" fmla="*/ 603849 h 1672127"/>
              <a:gd name="connsiteX33" fmla="*/ 1440611 w 1816579"/>
              <a:gd name="connsiteY33" fmla="*/ 621102 h 1672127"/>
              <a:gd name="connsiteX34" fmla="*/ 1457864 w 1816579"/>
              <a:gd name="connsiteY34" fmla="*/ 646981 h 1672127"/>
              <a:gd name="connsiteX35" fmla="*/ 1483743 w 1816579"/>
              <a:gd name="connsiteY35" fmla="*/ 655607 h 1672127"/>
              <a:gd name="connsiteX36" fmla="*/ 1509623 w 1816579"/>
              <a:gd name="connsiteY36" fmla="*/ 672860 h 1672127"/>
              <a:gd name="connsiteX37" fmla="*/ 1561381 w 1816579"/>
              <a:gd name="connsiteY37" fmla="*/ 715992 h 1672127"/>
              <a:gd name="connsiteX38" fmla="*/ 1587260 w 1816579"/>
              <a:gd name="connsiteY38" fmla="*/ 767751 h 1672127"/>
              <a:gd name="connsiteX39" fmla="*/ 1613140 w 1816579"/>
              <a:gd name="connsiteY39" fmla="*/ 785004 h 1672127"/>
              <a:gd name="connsiteX40" fmla="*/ 1621766 w 1816579"/>
              <a:gd name="connsiteY40" fmla="*/ 810883 h 1672127"/>
              <a:gd name="connsiteX41" fmla="*/ 1639019 w 1816579"/>
              <a:gd name="connsiteY41" fmla="*/ 836762 h 1672127"/>
              <a:gd name="connsiteX42" fmla="*/ 1656272 w 1816579"/>
              <a:gd name="connsiteY42" fmla="*/ 888521 h 1672127"/>
              <a:gd name="connsiteX43" fmla="*/ 1664898 w 1816579"/>
              <a:gd name="connsiteY43" fmla="*/ 914400 h 1672127"/>
              <a:gd name="connsiteX44" fmla="*/ 1656272 w 1816579"/>
              <a:gd name="connsiteY44" fmla="*/ 948906 h 1672127"/>
              <a:gd name="connsiteX45" fmla="*/ 1647645 w 1816579"/>
              <a:gd name="connsiteY45" fmla="*/ 1509623 h 1672127"/>
              <a:gd name="connsiteX46" fmla="*/ 508958 w 1816579"/>
              <a:gd name="connsiteY46" fmla="*/ 1492370 h 1672127"/>
              <a:gd name="connsiteX47" fmla="*/ 465826 w 1816579"/>
              <a:gd name="connsiteY47" fmla="*/ 1483743 h 1672127"/>
              <a:gd name="connsiteX48" fmla="*/ 431321 w 1816579"/>
              <a:gd name="connsiteY48" fmla="*/ 1475117 h 1672127"/>
              <a:gd name="connsiteX49" fmla="*/ 258792 w 1816579"/>
              <a:gd name="connsiteY49" fmla="*/ 1483743 h 1672127"/>
              <a:gd name="connsiteX50" fmla="*/ 189781 w 1816579"/>
              <a:gd name="connsiteY50" fmla="*/ 1500996 h 1672127"/>
              <a:gd name="connsiteX51" fmla="*/ 163902 w 1816579"/>
              <a:gd name="connsiteY51" fmla="*/ 1509623 h 1672127"/>
              <a:gd name="connsiteX52" fmla="*/ 43132 w 1816579"/>
              <a:gd name="connsiteY52" fmla="*/ 1500996 h 1672127"/>
              <a:gd name="connsiteX53" fmla="*/ 60385 w 1816579"/>
              <a:gd name="connsiteY53" fmla="*/ 1449238 h 1672127"/>
              <a:gd name="connsiteX54" fmla="*/ 69011 w 1816579"/>
              <a:gd name="connsiteY54" fmla="*/ 1423358 h 1672127"/>
              <a:gd name="connsiteX55" fmla="*/ 77638 w 1816579"/>
              <a:gd name="connsiteY55" fmla="*/ 1397479 h 1672127"/>
              <a:gd name="connsiteX56" fmla="*/ 86264 w 1816579"/>
              <a:gd name="connsiteY56" fmla="*/ 940279 h 1672127"/>
              <a:gd name="connsiteX57" fmla="*/ 94890 w 1816579"/>
              <a:gd name="connsiteY57" fmla="*/ 854015 h 1672127"/>
              <a:gd name="connsiteX58" fmla="*/ 103517 w 1816579"/>
              <a:gd name="connsiteY58" fmla="*/ 828136 h 1672127"/>
              <a:gd name="connsiteX59" fmla="*/ 94890 w 1816579"/>
              <a:gd name="connsiteY59" fmla="*/ 672860 h 1672127"/>
              <a:gd name="connsiteX60" fmla="*/ 86264 w 1816579"/>
              <a:gd name="connsiteY60" fmla="*/ 621102 h 1672127"/>
              <a:gd name="connsiteX61" fmla="*/ 77638 w 1816579"/>
              <a:gd name="connsiteY61" fmla="*/ 552090 h 1672127"/>
              <a:gd name="connsiteX62" fmla="*/ 86264 w 1816579"/>
              <a:gd name="connsiteY62" fmla="*/ 370936 h 1672127"/>
              <a:gd name="connsiteX63" fmla="*/ 60385 w 1816579"/>
              <a:gd name="connsiteY63" fmla="*/ 138023 h 1672127"/>
              <a:gd name="connsiteX64" fmla="*/ 43132 w 1816579"/>
              <a:gd name="connsiteY64" fmla="*/ 112143 h 1672127"/>
              <a:gd name="connsiteX65" fmla="*/ 0 w 1816579"/>
              <a:gd name="connsiteY65" fmla="*/ 0 h 1672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6579" h="1672127">
                <a:moveTo>
                  <a:pt x="0" y="0"/>
                </a:moveTo>
                <a:lnTo>
                  <a:pt x="0" y="0"/>
                </a:lnTo>
                <a:cubicBezTo>
                  <a:pt x="23004" y="8626"/>
                  <a:pt x="47944" y="13239"/>
                  <a:pt x="69011" y="25879"/>
                </a:cubicBezTo>
                <a:cubicBezTo>
                  <a:pt x="77901" y="31213"/>
                  <a:pt x="78168" y="45281"/>
                  <a:pt x="86264" y="51758"/>
                </a:cubicBezTo>
                <a:cubicBezTo>
                  <a:pt x="93364" y="57438"/>
                  <a:pt x="104010" y="56318"/>
                  <a:pt x="112143" y="60385"/>
                </a:cubicBezTo>
                <a:cubicBezTo>
                  <a:pt x="121416" y="65022"/>
                  <a:pt x="128493" y="73554"/>
                  <a:pt x="138023" y="77638"/>
                </a:cubicBezTo>
                <a:cubicBezTo>
                  <a:pt x="148920" y="82308"/>
                  <a:pt x="161172" y="82857"/>
                  <a:pt x="172528" y="86264"/>
                </a:cubicBezTo>
                <a:cubicBezTo>
                  <a:pt x="189947" y="91490"/>
                  <a:pt x="206644" y="99106"/>
                  <a:pt x="224287" y="103517"/>
                </a:cubicBezTo>
                <a:cubicBezTo>
                  <a:pt x="235789" y="106392"/>
                  <a:pt x="247393" y="108886"/>
                  <a:pt x="258792" y="112143"/>
                </a:cubicBezTo>
                <a:cubicBezTo>
                  <a:pt x="297168" y="123108"/>
                  <a:pt x="274222" y="120405"/>
                  <a:pt x="319177" y="129396"/>
                </a:cubicBezTo>
                <a:cubicBezTo>
                  <a:pt x="336328" y="132826"/>
                  <a:pt x="353967" y="133781"/>
                  <a:pt x="370936" y="138023"/>
                </a:cubicBezTo>
                <a:cubicBezTo>
                  <a:pt x="388579" y="142434"/>
                  <a:pt x="405441" y="149524"/>
                  <a:pt x="422694" y="155275"/>
                </a:cubicBezTo>
                <a:lnTo>
                  <a:pt x="552090" y="198407"/>
                </a:lnTo>
                <a:cubicBezTo>
                  <a:pt x="552100" y="198410"/>
                  <a:pt x="603838" y="215657"/>
                  <a:pt x="603849" y="215660"/>
                </a:cubicBezTo>
                <a:cubicBezTo>
                  <a:pt x="615351" y="218536"/>
                  <a:pt x="626999" y="220880"/>
                  <a:pt x="638355" y="224287"/>
                </a:cubicBezTo>
                <a:cubicBezTo>
                  <a:pt x="655774" y="229513"/>
                  <a:pt x="672860" y="235789"/>
                  <a:pt x="690113" y="241540"/>
                </a:cubicBezTo>
                <a:lnTo>
                  <a:pt x="715992" y="250166"/>
                </a:lnTo>
                <a:cubicBezTo>
                  <a:pt x="743811" y="259439"/>
                  <a:pt x="774437" y="258146"/>
                  <a:pt x="802256" y="267419"/>
                </a:cubicBezTo>
                <a:lnTo>
                  <a:pt x="854015" y="284672"/>
                </a:lnTo>
                <a:cubicBezTo>
                  <a:pt x="875437" y="291813"/>
                  <a:pt x="889753" y="314454"/>
                  <a:pt x="905773" y="327804"/>
                </a:cubicBezTo>
                <a:cubicBezTo>
                  <a:pt x="942852" y="358703"/>
                  <a:pt x="918631" y="334232"/>
                  <a:pt x="957532" y="353683"/>
                </a:cubicBezTo>
                <a:cubicBezTo>
                  <a:pt x="1024414" y="387125"/>
                  <a:pt x="944249" y="357883"/>
                  <a:pt x="1009290" y="379562"/>
                </a:cubicBezTo>
                <a:cubicBezTo>
                  <a:pt x="1017917" y="385313"/>
                  <a:pt x="1027205" y="390178"/>
                  <a:pt x="1035170" y="396815"/>
                </a:cubicBezTo>
                <a:cubicBezTo>
                  <a:pt x="1044542" y="404625"/>
                  <a:pt x="1050898" y="415927"/>
                  <a:pt x="1061049" y="422694"/>
                </a:cubicBezTo>
                <a:cubicBezTo>
                  <a:pt x="1068615" y="427738"/>
                  <a:pt x="1078795" y="427254"/>
                  <a:pt x="1086928" y="431321"/>
                </a:cubicBezTo>
                <a:cubicBezTo>
                  <a:pt x="1153816" y="464765"/>
                  <a:pt x="1073639" y="435516"/>
                  <a:pt x="1138687" y="457200"/>
                </a:cubicBezTo>
                <a:cubicBezTo>
                  <a:pt x="1222113" y="519770"/>
                  <a:pt x="1133212" y="458777"/>
                  <a:pt x="1199072" y="491706"/>
                </a:cubicBezTo>
                <a:cubicBezTo>
                  <a:pt x="1208345" y="496342"/>
                  <a:pt x="1216987" y="502321"/>
                  <a:pt x="1224951" y="508958"/>
                </a:cubicBezTo>
                <a:cubicBezTo>
                  <a:pt x="1234323" y="516768"/>
                  <a:pt x="1240238" y="528785"/>
                  <a:pt x="1250830" y="534838"/>
                </a:cubicBezTo>
                <a:cubicBezTo>
                  <a:pt x="1261124" y="540720"/>
                  <a:pt x="1273980" y="540057"/>
                  <a:pt x="1285336" y="543464"/>
                </a:cubicBezTo>
                <a:cubicBezTo>
                  <a:pt x="1302755" y="548690"/>
                  <a:pt x="1319841" y="554966"/>
                  <a:pt x="1337094" y="560717"/>
                </a:cubicBezTo>
                <a:lnTo>
                  <a:pt x="1362973" y="569343"/>
                </a:lnTo>
                <a:lnTo>
                  <a:pt x="1414732" y="603849"/>
                </a:lnTo>
                <a:lnTo>
                  <a:pt x="1440611" y="621102"/>
                </a:lnTo>
                <a:cubicBezTo>
                  <a:pt x="1446362" y="629728"/>
                  <a:pt x="1449768" y="640504"/>
                  <a:pt x="1457864" y="646981"/>
                </a:cubicBezTo>
                <a:cubicBezTo>
                  <a:pt x="1464964" y="652661"/>
                  <a:pt x="1475610" y="651541"/>
                  <a:pt x="1483743" y="655607"/>
                </a:cubicBezTo>
                <a:cubicBezTo>
                  <a:pt x="1493016" y="660244"/>
                  <a:pt x="1501658" y="666223"/>
                  <a:pt x="1509623" y="672860"/>
                </a:cubicBezTo>
                <a:cubicBezTo>
                  <a:pt x="1576041" y="728209"/>
                  <a:pt x="1497130" y="673160"/>
                  <a:pt x="1561381" y="715992"/>
                </a:cubicBezTo>
                <a:cubicBezTo>
                  <a:pt x="1568397" y="737041"/>
                  <a:pt x="1570536" y="751028"/>
                  <a:pt x="1587260" y="767751"/>
                </a:cubicBezTo>
                <a:cubicBezTo>
                  <a:pt x="1594591" y="775082"/>
                  <a:pt x="1604513" y="779253"/>
                  <a:pt x="1613140" y="785004"/>
                </a:cubicBezTo>
                <a:cubicBezTo>
                  <a:pt x="1616015" y="793630"/>
                  <a:pt x="1617700" y="802750"/>
                  <a:pt x="1621766" y="810883"/>
                </a:cubicBezTo>
                <a:cubicBezTo>
                  <a:pt x="1626403" y="820156"/>
                  <a:pt x="1634808" y="827288"/>
                  <a:pt x="1639019" y="836762"/>
                </a:cubicBezTo>
                <a:cubicBezTo>
                  <a:pt x="1646405" y="853381"/>
                  <a:pt x="1650521" y="871268"/>
                  <a:pt x="1656272" y="888521"/>
                </a:cubicBezTo>
                <a:lnTo>
                  <a:pt x="1664898" y="914400"/>
                </a:lnTo>
                <a:cubicBezTo>
                  <a:pt x="1662023" y="925902"/>
                  <a:pt x="1656616" y="937055"/>
                  <a:pt x="1656272" y="948906"/>
                </a:cubicBezTo>
                <a:cubicBezTo>
                  <a:pt x="1650856" y="1135755"/>
                  <a:pt x="1816579" y="1429602"/>
                  <a:pt x="1647645" y="1509623"/>
                </a:cubicBezTo>
                <a:cubicBezTo>
                  <a:pt x="1304581" y="1672127"/>
                  <a:pt x="508958" y="1492370"/>
                  <a:pt x="508958" y="1492370"/>
                </a:cubicBezTo>
                <a:cubicBezTo>
                  <a:pt x="494581" y="1489494"/>
                  <a:pt x="480139" y="1486924"/>
                  <a:pt x="465826" y="1483743"/>
                </a:cubicBezTo>
                <a:cubicBezTo>
                  <a:pt x="454253" y="1481171"/>
                  <a:pt x="443177" y="1475117"/>
                  <a:pt x="431321" y="1475117"/>
                </a:cubicBezTo>
                <a:cubicBezTo>
                  <a:pt x="373739" y="1475117"/>
                  <a:pt x="316302" y="1480868"/>
                  <a:pt x="258792" y="1483743"/>
                </a:cubicBezTo>
                <a:cubicBezTo>
                  <a:pt x="199636" y="1503463"/>
                  <a:pt x="273058" y="1480176"/>
                  <a:pt x="189781" y="1500996"/>
                </a:cubicBezTo>
                <a:cubicBezTo>
                  <a:pt x="180959" y="1503201"/>
                  <a:pt x="172528" y="1506747"/>
                  <a:pt x="163902" y="1509623"/>
                </a:cubicBezTo>
                <a:cubicBezTo>
                  <a:pt x="123645" y="1506747"/>
                  <a:pt x="77993" y="1521332"/>
                  <a:pt x="43132" y="1500996"/>
                </a:cubicBezTo>
                <a:cubicBezTo>
                  <a:pt x="27423" y="1491833"/>
                  <a:pt x="54634" y="1466491"/>
                  <a:pt x="60385" y="1449238"/>
                </a:cubicBezTo>
                <a:lnTo>
                  <a:pt x="69011" y="1423358"/>
                </a:lnTo>
                <a:lnTo>
                  <a:pt x="77638" y="1397479"/>
                </a:lnTo>
                <a:cubicBezTo>
                  <a:pt x="80513" y="1245079"/>
                  <a:pt x="81428" y="1092629"/>
                  <a:pt x="86264" y="940279"/>
                </a:cubicBezTo>
                <a:cubicBezTo>
                  <a:pt x="87181" y="911395"/>
                  <a:pt x="90496" y="882577"/>
                  <a:pt x="94890" y="854015"/>
                </a:cubicBezTo>
                <a:cubicBezTo>
                  <a:pt x="96273" y="845028"/>
                  <a:pt x="100641" y="836762"/>
                  <a:pt x="103517" y="828136"/>
                </a:cubicBezTo>
                <a:cubicBezTo>
                  <a:pt x="100641" y="776377"/>
                  <a:pt x="99195" y="724519"/>
                  <a:pt x="94890" y="672860"/>
                </a:cubicBezTo>
                <a:cubicBezTo>
                  <a:pt x="93437" y="655430"/>
                  <a:pt x="88737" y="638417"/>
                  <a:pt x="86264" y="621102"/>
                </a:cubicBezTo>
                <a:cubicBezTo>
                  <a:pt x="82986" y="598152"/>
                  <a:pt x="80513" y="575094"/>
                  <a:pt x="77638" y="552090"/>
                </a:cubicBezTo>
                <a:cubicBezTo>
                  <a:pt x="80513" y="491705"/>
                  <a:pt x="86264" y="431389"/>
                  <a:pt x="86264" y="370936"/>
                </a:cubicBezTo>
                <a:cubicBezTo>
                  <a:pt x="86264" y="367195"/>
                  <a:pt x="93900" y="188297"/>
                  <a:pt x="60385" y="138023"/>
                </a:cubicBezTo>
                <a:lnTo>
                  <a:pt x="43132" y="112143"/>
                </a:lnTo>
                <a:cubicBezTo>
                  <a:pt x="23595" y="53529"/>
                  <a:pt x="7189" y="18690"/>
                  <a:pt x="0" y="0"/>
                </a:cubicBezTo>
                <a:close/>
              </a:path>
            </a:pathLst>
          </a:custGeom>
          <a:solidFill>
            <a:srgbClr val="FF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3B0-AFBD-49A3-8556-D2F2C23D233B}" type="slidenum">
              <a:rPr lang="bg-BG" smtClean="0"/>
              <a:t>30</a:t>
            </a:fld>
            <a:endParaRPr lang="bg-BG"/>
          </a:p>
        </p:txBody>
      </p:sp>
      <p:grpSp>
        <p:nvGrpSpPr>
          <p:cNvPr id="10" name="Group 9"/>
          <p:cNvGrpSpPr/>
          <p:nvPr/>
        </p:nvGrpSpPr>
        <p:grpSpPr>
          <a:xfrm>
            <a:off x="6084168" y="1481137"/>
            <a:ext cx="648072" cy="966788"/>
            <a:chOff x="6084168" y="1481137"/>
            <a:chExt cx="648072" cy="966788"/>
          </a:xfrm>
        </p:grpSpPr>
        <p:sp>
          <p:nvSpPr>
            <p:cNvPr id="3" name="Rectangle 2"/>
            <p:cNvSpPr/>
            <p:nvPr/>
          </p:nvSpPr>
          <p:spPr>
            <a:xfrm>
              <a:off x="6084168" y="1481137"/>
              <a:ext cx="132754" cy="9667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6216922" y="1643063"/>
              <a:ext cx="371302" cy="825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228184" y="1878013"/>
              <a:ext cx="504056" cy="817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228184" y="2132856"/>
              <a:ext cx="37130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228184" y="2276872"/>
              <a:ext cx="371302" cy="171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779487" y="2411596"/>
            <a:ext cx="373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30000" dirty="0" smtClean="0"/>
              <a:t>–</a:t>
            </a:r>
            <a:r>
              <a:rPr lang="en-US" b="1" dirty="0" smtClean="0"/>
              <a:t> beam         convertor               target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16112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3"/>
          <p:cNvSpPr>
            <a:spLocks noChangeArrowheads="1"/>
          </p:cNvSpPr>
          <p:nvPr/>
        </p:nvSpPr>
        <p:spPr bwMode="auto">
          <a:xfrm>
            <a:off x="2971800" y="115888"/>
            <a:ext cx="5181600" cy="1066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bg-BG">
                <a:latin typeface="Tahoma" pitchFamily="34" charset="0"/>
              </a:rPr>
              <a:t>Production of fission fragments</a:t>
            </a:r>
          </a:p>
          <a:p>
            <a:pPr algn="ctr" eaLnBrk="1" hangingPunct="1"/>
            <a:r>
              <a:rPr lang="fr-FR" altLang="bg-BG">
                <a:latin typeface="Tahoma" pitchFamily="34" charset="0"/>
              </a:rPr>
              <a:t>by photo-fission at ELI</a:t>
            </a:r>
            <a:endParaRPr lang="en-US" altLang="bg-BG">
              <a:latin typeface="Tahoma" pitchFamily="34" charset="0"/>
            </a:endParaRPr>
          </a:p>
        </p:txBody>
      </p:sp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5281613" y="1066800"/>
            <a:ext cx="168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30" tIns="41765" rIns="83530" bIns="41765">
            <a:spAutoFit/>
          </a:bodyPr>
          <a:lstStyle>
            <a:lvl1pPr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altLang="bg-BG" sz="4900">
              <a:latin typeface="Verdana" pitchFamily="34" charset="0"/>
            </a:endParaRP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895600" y="2084388"/>
            <a:ext cx="168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530" tIns="41765" rIns="83530" bIns="41765">
            <a:spAutoFit/>
          </a:bodyPr>
          <a:lstStyle>
            <a:lvl1pPr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bg-BG" altLang="bg-BG" sz="4900" b="1">
              <a:solidFill>
                <a:srgbClr val="FFCC00"/>
              </a:solidFill>
              <a:latin typeface="Verdana" pitchFamily="34" charset="0"/>
            </a:endParaRPr>
          </a:p>
        </p:txBody>
      </p:sp>
      <p:grpSp>
        <p:nvGrpSpPr>
          <p:cNvPr id="22532" name="Group 6"/>
          <p:cNvGrpSpPr>
            <a:grpSpLocks/>
          </p:cNvGrpSpPr>
          <p:nvPr/>
        </p:nvGrpSpPr>
        <p:grpSpPr bwMode="auto">
          <a:xfrm>
            <a:off x="2667000" y="1341438"/>
            <a:ext cx="3500438" cy="808037"/>
            <a:chOff x="1838" y="912"/>
            <a:chExt cx="1821" cy="509"/>
          </a:xfrm>
        </p:grpSpPr>
        <p:sp>
          <p:nvSpPr>
            <p:cNvPr id="22540" name="AutoShape 7" descr="Sphères"/>
            <p:cNvSpPr>
              <a:spLocks noChangeArrowheads="1"/>
            </p:cNvSpPr>
            <p:nvPr/>
          </p:nvSpPr>
          <p:spPr bwMode="auto">
            <a:xfrm>
              <a:off x="1838" y="1077"/>
              <a:ext cx="880" cy="190"/>
            </a:xfrm>
            <a:prstGeom prst="rightArrow">
              <a:avLst>
                <a:gd name="adj1" fmla="val 50000"/>
                <a:gd name="adj2" fmla="val 98914"/>
              </a:avLst>
            </a:prstGeom>
            <a:pattFill prst="sphere">
              <a:fgClr>
                <a:srgbClr val="FFFF00"/>
              </a:fgClr>
              <a:bgClr>
                <a:srgbClr val="FF9900"/>
              </a:bgClr>
            </a:patt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bg-BG" altLang="bg-BG" sz="1800">
                <a:latin typeface="Calibri" pitchFamily="34" charset="0"/>
              </a:endParaRPr>
            </a:p>
          </p:txBody>
        </p:sp>
        <p:sp>
          <p:nvSpPr>
            <p:cNvPr id="22541" name="Line 8"/>
            <p:cNvSpPr>
              <a:spLocks noChangeShapeType="1"/>
            </p:cNvSpPr>
            <p:nvPr/>
          </p:nvSpPr>
          <p:spPr bwMode="auto">
            <a:xfrm flipV="1">
              <a:off x="2761" y="987"/>
              <a:ext cx="898" cy="1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2542" name="Line 9"/>
            <p:cNvSpPr>
              <a:spLocks noChangeShapeType="1"/>
            </p:cNvSpPr>
            <p:nvPr/>
          </p:nvSpPr>
          <p:spPr bwMode="auto">
            <a:xfrm>
              <a:off x="2860" y="1177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2543" name="Line 10"/>
            <p:cNvSpPr>
              <a:spLocks noChangeShapeType="1"/>
            </p:cNvSpPr>
            <p:nvPr/>
          </p:nvSpPr>
          <p:spPr bwMode="auto">
            <a:xfrm>
              <a:off x="2761" y="1177"/>
              <a:ext cx="898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2544" name="Line 11"/>
            <p:cNvSpPr>
              <a:spLocks noChangeShapeType="1"/>
            </p:cNvSpPr>
            <p:nvPr/>
          </p:nvSpPr>
          <p:spPr bwMode="auto">
            <a:xfrm>
              <a:off x="2810" y="1177"/>
              <a:ext cx="8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2545" name="Freeform 12"/>
            <p:cNvSpPr>
              <a:spLocks/>
            </p:cNvSpPr>
            <p:nvPr/>
          </p:nvSpPr>
          <p:spPr bwMode="auto">
            <a:xfrm>
              <a:off x="3393" y="1039"/>
              <a:ext cx="43" cy="138"/>
            </a:xfrm>
            <a:custGeom>
              <a:avLst/>
              <a:gdLst>
                <a:gd name="T0" fmla="*/ 0 w 42"/>
                <a:gd name="T1" fmla="*/ 0 h 104"/>
                <a:gd name="T2" fmla="*/ 35 w 42"/>
                <a:gd name="T3" fmla="*/ 243 h 104"/>
                <a:gd name="T4" fmla="*/ 0 60000 65536"/>
                <a:gd name="T5" fmla="*/ 0 60000 65536"/>
                <a:gd name="T6" fmla="*/ 0 w 42"/>
                <a:gd name="T7" fmla="*/ 0 h 104"/>
                <a:gd name="T8" fmla="*/ 42 w 42"/>
                <a:gd name="T9" fmla="*/ 104 h 10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" h="104">
                  <a:moveTo>
                    <a:pt x="0" y="0"/>
                  </a:moveTo>
                  <a:cubicBezTo>
                    <a:pt x="42" y="64"/>
                    <a:pt x="32" y="29"/>
                    <a:pt x="32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2546" name="Freeform 13"/>
            <p:cNvSpPr>
              <a:spLocks/>
            </p:cNvSpPr>
            <p:nvPr/>
          </p:nvSpPr>
          <p:spPr bwMode="auto">
            <a:xfrm rot="-681636">
              <a:off x="2761" y="987"/>
              <a:ext cx="798" cy="146"/>
            </a:xfrm>
            <a:custGeom>
              <a:avLst/>
              <a:gdLst>
                <a:gd name="T0" fmla="*/ 0 w 432"/>
                <a:gd name="T1" fmla="*/ 227 h 110"/>
                <a:gd name="T2" fmla="*/ 303 w 432"/>
                <a:gd name="T3" fmla="*/ 1 h 110"/>
                <a:gd name="T4" fmla="*/ 556 w 432"/>
                <a:gd name="T5" fmla="*/ 244 h 110"/>
                <a:gd name="T6" fmla="*/ 907 w 432"/>
                <a:gd name="T7" fmla="*/ 1 h 110"/>
                <a:gd name="T8" fmla="*/ 1160 w 432"/>
                <a:gd name="T9" fmla="*/ 244 h 110"/>
                <a:gd name="T10" fmla="*/ 1511 w 432"/>
                <a:gd name="T11" fmla="*/ 1 h 110"/>
                <a:gd name="T12" fmla="*/ 1764 w 432"/>
                <a:gd name="T13" fmla="*/ 244 h 110"/>
                <a:gd name="T14" fmla="*/ 2017 w 432"/>
                <a:gd name="T15" fmla="*/ 77 h 110"/>
                <a:gd name="T16" fmla="*/ 2723 w 432"/>
                <a:gd name="T17" fmla="*/ 114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110"/>
                <a:gd name="T29" fmla="*/ 432 w 432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110">
                  <a:moveTo>
                    <a:pt x="0" y="97"/>
                  </a:moveTo>
                  <a:cubicBezTo>
                    <a:pt x="12" y="49"/>
                    <a:pt x="33" y="0"/>
                    <a:pt x="48" y="1"/>
                  </a:cubicBezTo>
                  <a:cubicBezTo>
                    <a:pt x="63" y="2"/>
                    <a:pt x="72" y="105"/>
                    <a:pt x="88" y="105"/>
                  </a:cubicBezTo>
                  <a:cubicBezTo>
                    <a:pt x="104" y="105"/>
                    <a:pt x="128" y="1"/>
                    <a:pt x="144" y="1"/>
                  </a:cubicBezTo>
                  <a:cubicBezTo>
                    <a:pt x="160" y="1"/>
                    <a:pt x="168" y="105"/>
                    <a:pt x="184" y="105"/>
                  </a:cubicBezTo>
                  <a:cubicBezTo>
                    <a:pt x="200" y="105"/>
                    <a:pt x="224" y="1"/>
                    <a:pt x="240" y="1"/>
                  </a:cubicBezTo>
                  <a:cubicBezTo>
                    <a:pt x="256" y="1"/>
                    <a:pt x="267" y="100"/>
                    <a:pt x="280" y="105"/>
                  </a:cubicBezTo>
                  <a:cubicBezTo>
                    <a:pt x="293" y="110"/>
                    <a:pt x="295" y="42"/>
                    <a:pt x="320" y="33"/>
                  </a:cubicBezTo>
                  <a:cubicBezTo>
                    <a:pt x="345" y="24"/>
                    <a:pt x="409" y="46"/>
                    <a:pt x="432" y="49"/>
                  </a:cubicBezTo>
                </a:path>
              </a:pathLst>
            </a:custGeom>
            <a:noFill/>
            <a:ln w="28575" cmpd="sng">
              <a:solidFill>
                <a:srgbClr val="6699FF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2547" name="Freeform 14"/>
            <p:cNvSpPr>
              <a:spLocks/>
            </p:cNvSpPr>
            <p:nvPr/>
          </p:nvSpPr>
          <p:spPr bwMode="auto">
            <a:xfrm>
              <a:off x="2761" y="1113"/>
              <a:ext cx="798" cy="147"/>
            </a:xfrm>
            <a:custGeom>
              <a:avLst/>
              <a:gdLst>
                <a:gd name="T0" fmla="*/ 0 w 432"/>
                <a:gd name="T1" fmla="*/ 233 h 110"/>
                <a:gd name="T2" fmla="*/ 303 w 432"/>
                <a:gd name="T3" fmla="*/ 1 h 110"/>
                <a:gd name="T4" fmla="*/ 556 w 432"/>
                <a:gd name="T5" fmla="*/ 250 h 110"/>
                <a:gd name="T6" fmla="*/ 907 w 432"/>
                <a:gd name="T7" fmla="*/ 1 h 110"/>
                <a:gd name="T8" fmla="*/ 1160 w 432"/>
                <a:gd name="T9" fmla="*/ 250 h 110"/>
                <a:gd name="T10" fmla="*/ 1511 w 432"/>
                <a:gd name="T11" fmla="*/ 1 h 110"/>
                <a:gd name="T12" fmla="*/ 1764 w 432"/>
                <a:gd name="T13" fmla="*/ 250 h 110"/>
                <a:gd name="T14" fmla="*/ 2017 w 432"/>
                <a:gd name="T15" fmla="*/ 79 h 110"/>
                <a:gd name="T16" fmla="*/ 2723 w 432"/>
                <a:gd name="T17" fmla="*/ 116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110"/>
                <a:gd name="T29" fmla="*/ 432 w 432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110">
                  <a:moveTo>
                    <a:pt x="0" y="97"/>
                  </a:moveTo>
                  <a:cubicBezTo>
                    <a:pt x="12" y="49"/>
                    <a:pt x="33" y="0"/>
                    <a:pt x="48" y="1"/>
                  </a:cubicBezTo>
                  <a:cubicBezTo>
                    <a:pt x="63" y="2"/>
                    <a:pt x="72" y="105"/>
                    <a:pt x="88" y="105"/>
                  </a:cubicBezTo>
                  <a:cubicBezTo>
                    <a:pt x="104" y="105"/>
                    <a:pt x="128" y="1"/>
                    <a:pt x="144" y="1"/>
                  </a:cubicBezTo>
                  <a:cubicBezTo>
                    <a:pt x="160" y="1"/>
                    <a:pt x="168" y="105"/>
                    <a:pt x="184" y="105"/>
                  </a:cubicBezTo>
                  <a:cubicBezTo>
                    <a:pt x="200" y="105"/>
                    <a:pt x="224" y="1"/>
                    <a:pt x="240" y="1"/>
                  </a:cubicBezTo>
                  <a:cubicBezTo>
                    <a:pt x="256" y="1"/>
                    <a:pt x="267" y="100"/>
                    <a:pt x="280" y="105"/>
                  </a:cubicBezTo>
                  <a:cubicBezTo>
                    <a:pt x="293" y="110"/>
                    <a:pt x="295" y="42"/>
                    <a:pt x="320" y="33"/>
                  </a:cubicBezTo>
                  <a:cubicBezTo>
                    <a:pt x="345" y="24"/>
                    <a:pt x="409" y="46"/>
                    <a:pt x="432" y="49"/>
                  </a:cubicBezTo>
                </a:path>
              </a:pathLst>
            </a:custGeom>
            <a:noFill/>
            <a:ln w="28575" cmpd="sng">
              <a:solidFill>
                <a:srgbClr val="6699FF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2548" name="Freeform 15"/>
            <p:cNvSpPr>
              <a:spLocks/>
            </p:cNvSpPr>
            <p:nvPr/>
          </p:nvSpPr>
          <p:spPr bwMode="auto">
            <a:xfrm rot="681636" flipV="1">
              <a:off x="2750" y="1192"/>
              <a:ext cx="799" cy="146"/>
            </a:xfrm>
            <a:custGeom>
              <a:avLst/>
              <a:gdLst>
                <a:gd name="T0" fmla="*/ 0 w 432"/>
                <a:gd name="T1" fmla="*/ 227 h 110"/>
                <a:gd name="T2" fmla="*/ 305 w 432"/>
                <a:gd name="T3" fmla="*/ 1 h 110"/>
                <a:gd name="T4" fmla="*/ 557 w 432"/>
                <a:gd name="T5" fmla="*/ 244 h 110"/>
                <a:gd name="T6" fmla="*/ 910 w 432"/>
                <a:gd name="T7" fmla="*/ 1 h 110"/>
                <a:gd name="T8" fmla="*/ 1163 w 432"/>
                <a:gd name="T9" fmla="*/ 244 h 110"/>
                <a:gd name="T10" fmla="*/ 1518 w 432"/>
                <a:gd name="T11" fmla="*/ 1 h 110"/>
                <a:gd name="T12" fmla="*/ 1772 w 432"/>
                <a:gd name="T13" fmla="*/ 244 h 110"/>
                <a:gd name="T14" fmla="*/ 2025 w 432"/>
                <a:gd name="T15" fmla="*/ 77 h 110"/>
                <a:gd name="T16" fmla="*/ 2734 w 432"/>
                <a:gd name="T17" fmla="*/ 114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110"/>
                <a:gd name="T29" fmla="*/ 432 w 432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110">
                  <a:moveTo>
                    <a:pt x="0" y="97"/>
                  </a:moveTo>
                  <a:cubicBezTo>
                    <a:pt x="12" y="49"/>
                    <a:pt x="33" y="0"/>
                    <a:pt x="48" y="1"/>
                  </a:cubicBezTo>
                  <a:cubicBezTo>
                    <a:pt x="63" y="2"/>
                    <a:pt x="72" y="105"/>
                    <a:pt x="88" y="105"/>
                  </a:cubicBezTo>
                  <a:cubicBezTo>
                    <a:pt x="104" y="105"/>
                    <a:pt x="128" y="1"/>
                    <a:pt x="144" y="1"/>
                  </a:cubicBezTo>
                  <a:cubicBezTo>
                    <a:pt x="160" y="1"/>
                    <a:pt x="168" y="105"/>
                    <a:pt x="184" y="105"/>
                  </a:cubicBezTo>
                  <a:cubicBezTo>
                    <a:pt x="200" y="105"/>
                    <a:pt x="224" y="1"/>
                    <a:pt x="240" y="1"/>
                  </a:cubicBezTo>
                  <a:cubicBezTo>
                    <a:pt x="256" y="1"/>
                    <a:pt x="267" y="100"/>
                    <a:pt x="280" y="105"/>
                  </a:cubicBezTo>
                  <a:cubicBezTo>
                    <a:pt x="293" y="110"/>
                    <a:pt x="295" y="42"/>
                    <a:pt x="320" y="33"/>
                  </a:cubicBezTo>
                  <a:cubicBezTo>
                    <a:pt x="345" y="24"/>
                    <a:pt x="409" y="46"/>
                    <a:pt x="432" y="49"/>
                  </a:cubicBezTo>
                </a:path>
              </a:pathLst>
            </a:custGeom>
            <a:noFill/>
            <a:ln w="28575" cmpd="sng">
              <a:solidFill>
                <a:srgbClr val="6699FF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2549" name="Rectangle 16"/>
            <p:cNvSpPr>
              <a:spLocks noChangeArrowheads="1"/>
            </p:cNvSpPr>
            <p:nvPr/>
          </p:nvSpPr>
          <p:spPr bwMode="auto">
            <a:xfrm>
              <a:off x="2733" y="912"/>
              <a:ext cx="50" cy="509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bg-BG" altLang="bg-BG" sz="1800">
                <a:latin typeface="Calibri" pitchFamily="34" charset="0"/>
              </a:endParaRPr>
            </a:p>
          </p:txBody>
        </p:sp>
      </p:grpSp>
      <p:pic>
        <p:nvPicPr>
          <p:cNvPr id="22533" name="Picture 17" descr="phot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471117"/>
            <a:ext cx="51816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924300" y="3285901"/>
            <a:ext cx="431800" cy="2519363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22536" name="Picture 2" descr="http://www.euronuclear.org/e-news/images/ELI-N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4287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7" name="Grouper 5"/>
          <p:cNvGrpSpPr>
            <a:grpSpLocks/>
          </p:cNvGrpSpPr>
          <p:nvPr/>
        </p:nvGrpSpPr>
        <p:grpSpPr bwMode="auto">
          <a:xfrm>
            <a:off x="2916238" y="1268413"/>
            <a:ext cx="935037" cy="1008062"/>
            <a:chOff x="2915816" y="1268760"/>
            <a:chExt cx="936104" cy="1008112"/>
          </a:xfrm>
        </p:grpSpPr>
        <p:cxnSp>
          <p:nvCxnSpPr>
            <p:cNvPr id="3" name="Connecteur droit 2"/>
            <p:cNvCxnSpPr>
              <a:cxnSpLocks noChangeShapeType="1"/>
            </p:cNvCxnSpPr>
            <p:nvPr/>
          </p:nvCxnSpPr>
          <p:spPr bwMode="auto">
            <a:xfrm flipV="1">
              <a:off x="2987335" y="1268760"/>
              <a:ext cx="793067" cy="10081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Connecteur droit 4"/>
            <p:cNvCxnSpPr>
              <a:cxnSpLocks noChangeShapeType="1"/>
            </p:cNvCxnSpPr>
            <p:nvPr/>
          </p:nvCxnSpPr>
          <p:spPr bwMode="auto">
            <a:xfrm>
              <a:off x="2915816" y="1268760"/>
              <a:ext cx="936104" cy="10081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3B0-AFBD-49A3-8556-D2F2C23D233B}" type="slidenum">
              <a:rPr lang="bg-BG" smtClean="0"/>
              <a:t>31</a:t>
            </a:fld>
            <a:endParaRPr lang="bg-BG"/>
          </a:p>
        </p:txBody>
      </p:sp>
      <p:sp>
        <p:nvSpPr>
          <p:cNvPr id="6" name="TextBox 5"/>
          <p:cNvSpPr txBox="1"/>
          <p:nvPr/>
        </p:nvSpPr>
        <p:spPr>
          <a:xfrm>
            <a:off x="179512" y="2833772"/>
            <a:ext cx="2473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Φ</a:t>
            </a:r>
            <a:r>
              <a:rPr lang="en-US" sz="2800" dirty="0" smtClean="0"/>
              <a:t> = 1.4·10</a:t>
            </a:r>
            <a:r>
              <a:rPr lang="en-US" sz="2800" baseline="30000" dirty="0" smtClean="0"/>
              <a:t>12</a:t>
            </a:r>
            <a:r>
              <a:rPr lang="en-US" sz="2800" dirty="0" smtClean="0"/>
              <a:t> </a:t>
            </a:r>
            <a:r>
              <a:rPr lang="el-GR" sz="2800" dirty="0" smtClean="0"/>
              <a:t>γ</a:t>
            </a:r>
            <a:r>
              <a:rPr lang="en-US" sz="2800" dirty="0" smtClean="0"/>
              <a:t>/s</a:t>
            </a:r>
            <a:endParaRPr lang="bg-BG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6218148"/>
            <a:ext cx="3364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bg-BG" sz="2800" dirty="0" smtClean="0"/>
              <a:t>Φ</a:t>
            </a:r>
            <a:r>
              <a:rPr lang="en-US" altLang="bg-BG" sz="2800" dirty="0" smtClean="0"/>
              <a:t>. </a:t>
            </a:r>
            <a:r>
              <a:rPr lang="en-US" altLang="bg-BG" sz="2800" dirty="0"/>
              <a:t>s. N</a:t>
            </a:r>
            <a:r>
              <a:rPr lang="en-US" altLang="bg-BG" sz="2800" dirty="0" smtClean="0"/>
              <a:t>=</a:t>
            </a:r>
            <a:r>
              <a:rPr lang="el-GR" altLang="bg-BG" sz="2800" dirty="0"/>
              <a:t> Φ</a:t>
            </a:r>
            <a:r>
              <a:rPr lang="en-US" altLang="bg-BG" sz="2800" dirty="0" smtClean="0"/>
              <a:t>.6,4 </a:t>
            </a:r>
            <a:r>
              <a:rPr lang="en-US" altLang="bg-BG" sz="2800" dirty="0"/>
              <a:t>10</a:t>
            </a:r>
            <a:r>
              <a:rPr lang="en-US" altLang="bg-BG" sz="2800" baseline="30000" dirty="0"/>
              <a:t>-3</a:t>
            </a:r>
            <a:r>
              <a:rPr lang="en-US" altLang="bg-BG" sz="2800" dirty="0"/>
              <a:t> f/s</a:t>
            </a:r>
            <a:endParaRPr lang="bg-BG" sz="28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6039870" y="1268760"/>
            <a:ext cx="648072" cy="966788"/>
            <a:chOff x="6084168" y="1481137"/>
            <a:chExt cx="648072" cy="966788"/>
          </a:xfrm>
        </p:grpSpPr>
        <p:sp>
          <p:nvSpPr>
            <p:cNvPr id="29" name="Rectangle 28"/>
            <p:cNvSpPr/>
            <p:nvPr/>
          </p:nvSpPr>
          <p:spPr>
            <a:xfrm>
              <a:off x="6084168" y="1481137"/>
              <a:ext cx="132754" cy="9667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6216922" y="1643063"/>
              <a:ext cx="371302" cy="825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6228184" y="1878013"/>
              <a:ext cx="504056" cy="817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228184" y="2132856"/>
              <a:ext cx="37130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228184" y="2276872"/>
              <a:ext cx="371302" cy="171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924300" y="2204864"/>
            <a:ext cx="24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γ</a:t>
            </a:r>
            <a:r>
              <a:rPr lang="en-US" b="1" dirty="0" smtClean="0"/>
              <a:t> beam                  target</a:t>
            </a:r>
            <a:endParaRPr lang="bg-BG" b="1" dirty="0"/>
          </a:p>
        </p:txBody>
      </p:sp>
      <p:sp>
        <p:nvSpPr>
          <p:cNvPr id="2" name="TextBox 1"/>
          <p:cNvSpPr txBox="1"/>
          <p:nvPr/>
        </p:nvSpPr>
        <p:spPr>
          <a:xfrm rot="19228620">
            <a:off x="996880" y="3101131"/>
            <a:ext cx="7297502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Will there be enough yield of fission fragments?   </a:t>
            </a:r>
            <a:r>
              <a:rPr lang="en-US" sz="3200" u="sng" dirty="0" smtClean="0">
                <a:solidFill>
                  <a:srgbClr val="FF0000"/>
                </a:solidFill>
              </a:rPr>
              <a:t>Back-of-envelope calculation</a:t>
            </a:r>
            <a:r>
              <a:rPr lang="en-US" sz="3200" dirty="0" smtClean="0"/>
              <a:t> says that the yield is ≈</a:t>
            </a:r>
            <a:r>
              <a:rPr lang="en-US" sz="3200" dirty="0" smtClean="0"/>
              <a:t>10</a:t>
            </a:r>
            <a:r>
              <a:rPr lang="en-US" sz="3200" baseline="30000" dirty="0" smtClean="0"/>
              <a:t>10</a:t>
            </a:r>
            <a:r>
              <a:rPr lang="en-US" sz="3200" dirty="0" smtClean="0"/>
              <a:t> </a:t>
            </a:r>
            <a:r>
              <a:rPr lang="en-US" sz="3200" dirty="0" smtClean="0"/>
              <a:t>f/s.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354172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  <p:bldP spid="10" grpId="0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6" y="275658"/>
            <a:ext cx="4830266" cy="624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96" y="2276872"/>
            <a:ext cx="4824536" cy="3888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7" name="Group 6"/>
          <p:cNvGrpSpPr/>
          <p:nvPr/>
        </p:nvGrpSpPr>
        <p:grpSpPr>
          <a:xfrm>
            <a:off x="107504" y="576390"/>
            <a:ext cx="8657548" cy="5201164"/>
            <a:chOff x="107504" y="576390"/>
            <a:chExt cx="8657548" cy="5201164"/>
          </a:xfrm>
        </p:grpSpPr>
        <p:sp>
          <p:nvSpPr>
            <p:cNvPr id="3" name="TextBox 2"/>
            <p:cNvSpPr txBox="1"/>
            <p:nvPr/>
          </p:nvSpPr>
          <p:spPr>
            <a:xfrm>
              <a:off x="6100756" y="576390"/>
              <a:ext cx="2664296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In-beam spectroscopy on a thick fissile target</a:t>
              </a:r>
              <a:endParaRPr lang="bg-BG" b="1" dirty="0"/>
            </a:p>
          </p:txBody>
        </p:sp>
        <p:cxnSp>
          <p:nvCxnSpPr>
            <p:cNvPr id="5" name="Straight Arrow Connector 4"/>
            <p:cNvCxnSpPr>
              <a:endCxn id="6" idx="7"/>
            </p:cNvCxnSpPr>
            <p:nvPr/>
          </p:nvCxnSpPr>
          <p:spPr>
            <a:xfrm flipH="1">
              <a:off x="476280" y="1052736"/>
              <a:ext cx="5607888" cy="441750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107504" y="5417514"/>
              <a:ext cx="432048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4525" y="4670077"/>
            <a:ext cx="990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00756" y="2276872"/>
            <a:ext cx="266429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IGISOL photo-fission facility</a:t>
            </a:r>
            <a:endParaRPr lang="bg-BG" b="1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1475656" y="2600038"/>
            <a:ext cx="4625100" cy="27011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691680" y="3843537"/>
            <a:ext cx="0" cy="8095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691680" y="3400501"/>
            <a:ext cx="648072" cy="125263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23" idx="3"/>
          </p:cNvCxnSpPr>
          <p:nvPr/>
        </p:nvCxnSpPr>
        <p:spPr>
          <a:xfrm flipV="1">
            <a:off x="1691680" y="3341403"/>
            <a:ext cx="1144607" cy="131173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771800" y="2996952"/>
            <a:ext cx="440342" cy="4035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25" name="Straight Arrow Connector 24"/>
          <p:cNvCxnSpPr>
            <a:endCxn id="23" idx="5"/>
          </p:cNvCxnSpPr>
          <p:nvPr/>
        </p:nvCxnSpPr>
        <p:spPr>
          <a:xfrm flipH="1" flipV="1">
            <a:off x="3147655" y="3341403"/>
            <a:ext cx="3152538" cy="12572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28185" y="3861048"/>
            <a:ext cx="2536868" cy="147732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Common decay stations with laser fusion-fission experiment: </a:t>
            </a:r>
            <a:r>
              <a:rPr lang="el-GR" b="1" dirty="0" smtClean="0"/>
              <a:t>β</a:t>
            </a:r>
            <a:r>
              <a:rPr lang="en-US" b="1" dirty="0" smtClean="0"/>
              <a:t>-decay , collinear spectroscopy and mass measurements</a:t>
            </a:r>
            <a:endParaRPr lang="bg-BG" b="1" dirty="0"/>
          </a:p>
        </p:txBody>
      </p:sp>
      <p:sp>
        <p:nvSpPr>
          <p:cNvPr id="31" name="Oval 30"/>
          <p:cNvSpPr/>
          <p:nvPr/>
        </p:nvSpPr>
        <p:spPr>
          <a:xfrm>
            <a:off x="2129289" y="3097459"/>
            <a:ext cx="440342" cy="4035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2" name="Oval 31"/>
          <p:cNvSpPr/>
          <p:nvPr/>
        </p:nvSpPr>
        <p:spPr>
          <a:xfrm>
            <a:off x="1467362" y="3440911"/>
            <a:ext cx="440342" cy="4035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3B0-AFBD-49A3-8556-D2F2C23D233B}" type="slidenum">
              <a:rPr lang="bg-BG" smtClean="0"/>
              <a:t>32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623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23" grpId="0" animBg="1"/>
      <p:bldP spid="26" grpId="0" animBg="1"/>
      <p:bldP spid="31" grpId="0" animBg="1"/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5093" y="404664"/>
            <a:ext cx="5399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Nuclear Astrophysics at ELI-NP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Scope of the CPWG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68" y="1277245"/>
            <a:ext cx="8064896" cy="54168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Requirements for detection: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Light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Ions, A &lt; 12, “0” – 10 MeV, up to a kHz.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Photofission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product, high Z,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&lt;10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MeV/u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Total Energy (DE ~ 1%), Particle ID, Angle (D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Θ &lt; 5°)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Position sensitive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Tracking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Diagnosis system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π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Three options of detectors: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Bubble chamber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O]-TPC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l-G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Silicon Strip Detector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A718C-48FA-4256-AFF7-A7CFD3A372D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3" descr="ELI_NP_Logo_Firs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85875" cy="78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1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855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Footprint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0"/>
            <a:ext cx="8229600" cy="4587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Palatino Linotype" pitchFamily="18" charset="0"/>
              </a:rPr>
              <a:t>Total: about 14</a:t>
            </a:r>
            <a:r>
              <a:rPr lang="en-US" sz="2800" dirty="0" smtClean="0">
                <a:latin typeface="Times New Roman"/>
                <a:cs typeface="Times New Roman"/>
              </a:rPr>
              <a:t>±</a:t>
            </a:r>
            <a:r>
              <a:rPr lang="en-US" sz="2800" dirty="0">
                <a:latin typeface="Palatino Linotype" pitchFamily="18" charset="0"/>
              </a:rPr>
              <a:t>4</a:t>
            </a:r>
            <a:r>
              <a:rPr lang="en-US" sz="2800" dirty="0" smtClean="0">
                <a:latin typeface="Palatino Linotype" pitchFamily="18" charset="0"/>
              </a:rPr>
              <a:t> m</a:t>
            </a:r>
            <a:r>
              <a:rPr lang="en-US" sz="2800" baseline="30000" dirty="0" smtClean="0">
                <a:latin typeface="Palatino Linotype" pitchFamily="18" charset="0"/>
              </a:rPr>
              <a:t>2</a:t>
            </a:r>
            <a:endParaRPr lang="en-US" sz="2800" baseline="30000" dirty="0">
              <a:latin typeface="Palatino Linotyp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745448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410200" y="3581400"/>
            <a:ext cx="1447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029200" y="3200400"/>
            <a:ext cx="381000" cy="762000"/>
          </a:xfrm>
          <a:prstGeom prst="rect">
            <a:avLst/>
          </a:prstGeom>
          <a:solidFill>
            <a:schemeClr val="accent3">
              <a:lumMod val="75000"/>
              <a:alpha val="35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TPC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95800" y="3307556"/>
            <a:ext cx="533400" cy="547688"/>
          </a:xfrm>
          <a:prstGeom prst="rect">
            <a:avLst/>
          </a:prstGeom>
          <a:solidFill>
            <a:schemeClr val="accent1">
              <a:alpha val="47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SSD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4114800" y="3200400"/>
            <a:ext cx="381000" cy="654844"/>
          </a:xfrm>
          <a:prstGeom prst="rect">
            <a:avLst/>
          </a:prstGeom>
          <a:solidFill>
            <a:schemeClr val="accent4">
              <a:lumMod val="75000"/>
              <a:alpha val="35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0" name="Picture 3" descr="ELI_NP_Logo_Firs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76200"/>
            <a:ext cx="1285875" cy="78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Finally</a:t>
            </a:r>
            <a:endParaRPr lang="bg-BG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are many scientific and technical challenges ahead of us. However, time is short and we need to find solutions now.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ELI-NP is open for collaborations. We are building a user community. Formal collaborations to be established through </a:t>
            </a:r>
            <a:r>
              <a:rPr lang="en-US" dirty="0" err="1" smtClean="0"/>
              <a:t>MoUs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Cooperation between nuclear and laser physicists needs to be established, e.g. first unify the language (!)  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DB00-4C93-4B9B-8E5A-2E6B3624949B}" type="slidenum">
              <a:rPr lang="bg-BG" smtClean="0"/>
              <a:t>35</a:t>
            </a:fld>
            <a:endParaRPr lang="bg-BG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" y="16049"/>
            <a:ext cx="12477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5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C:\Users\Io\Desktop\ELI-NP_Broshura_A5_Landscape_Engl-8_Augu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DB00-4C93-4B9B-8E5A-2E6B3624949B}" type="slidenum">
              <a:rPr lang="bg-BG" smtClean="0"/>
              <a:t>36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7004092"/>
      </p:ext>
    </p:extLst>
  </p:cSld>
  <p:clrMapOvr>
    <a:masterClrMapping/>
  </p:clrMapOvr>
  <p:transition spd="slow" advTm="1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78904" y="44624"/>
            <a:ext cx="8229600" cy="4857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 smtClean="0"/>
              <a:t>Status</a:t>
            </a:r>
            <a:r>
              <a:rPr lang="ro-RO" sz="2400" b="1" u="sng" dirty="0" smtClean="0"/>
              <a:t> of  </a:t>
            </a:r>
            <a:r>
              <a:rPr lang="en-US" sz="2400" b="1" u="sng" dirty="0" smtClean="0"/>
              <a:t>Extreme Light Infrastructure</a:t>
            </a:r>
            <a:r>
              <a:rPr lang="ro-RO" sz="2400" b="1" u="sng" dirty="0" smtClean="0"/>
              <a:t> – Nuclear Physics</a:t>
            </a:r>
            <a:r>
              <a:rPr lang="en-US" sz="2400" b="1" u="sng" dirty="0" smtClean="0"/>
              <a:t> </a:t>
            </a:r>
            <a:r>
              <a:rPr lang="en-US" sz="2400" b="1" dirty="0" smtClean="0"/>
              <a:t> </a:t>
            </a:r>
            <a:endParaRPr lang="en-US" sz="2400" b="1" dirty="0" smtClean="0">
              <a:solidFill>
                <a:srgbClr val="444444"/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" y="14181"/>
            <a:ext cx="852247" cy="55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C:\2013\ELI-NP_2013full\Poze_santierELI-NP\23aug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00" y="719441"/>
            <a:ext cx="9100718" cy="606714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0D3-188C-464E-8BCB-01E99A219C29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34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4851" y="-529398"/>
            <a:ext cx="6774298" cy="792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16632"/>
            <a:ext cx="40843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Two 10 PW lasers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Brilliant up to 20 MeV </a:t>
            </a:r>
          </a:p>
          <a:p>
            <a:r>
              <a:rPr lang="en-US" sz="2800" b="1" dirty="0"/>
              <a:t>	</a:t>
            </a:r>
            <a:r>
              <a:rPr lang="el-GR" sz="2800" b="1" dirty="0" smtClean="0"/>
              <a:t>γ</a:t>
            </a:r>
            <a:r>
              <a:rPr lang="en-US" sz="2800" b="1" dirty="0" smtClean="0"/>
              <a:t> beam of 10</a:t>
            </a:r>
            <a:r>
              <a:rPr lang="en-US" sz="2800" b="1" baseline="30000" dirty="0" smtClean="0"/>
              <a:t>–3</a:t>
            </a:r>
            <a:r>
              <a:rPr lang="en-US" sz="2800" b="1" dirty="0" smtClean="0"/>
              <a:t> BW</a:t>
            </a:r>
            <a:endParaRPr lang="bg-BG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375938" y="3983678"/>
            <a:ext cx="3672408" cy="1898393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Rectangle 3"/>
          <p:cNvSpPr/>
          <p:nvPr/>
        </p:nvSpPr>
        <p:spPr>
          <a:xfrm>
            <a:off x="6444208" y="703818"/>
            <a:ext cx="648072" cy="4453374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0D3-188C-464E-8BCB-01E99A219C29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6054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DB00-4C93-4B9B-8E5A-2E6B3624949B}" type="slidenum">
              <a:rPr lang="bg-BG" smtClean="0"/>
              <a:t>6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-1" y="-21213"/>
            <a:ext cx="9126367" cy="707886"/>
          </a:xfrm>
          <a:prstGeom prst="rect">
            <a:avLst/>
          </a:prstGeom>
          <a:solidFill>
            <a:srgbClr val="8FE2FF"/>
          </a:solidFill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                          Science Case                         </a:t>
            </a:r>
            <a:endParaRPr lang="bg-BG" sz="4000" i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" y="-39371"/>
            <a:ext cx="12477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196752"/>
            <a:ext cx="4563182" cy="43396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/>
              <a:t>Basic Science</a:t>
            </a:r>
            <a:r>
              <a:rPr lang="en-US" sz="2800" dirty="0" smtClean="0"/>
              <a:t>                                       </a:t>
            </a:r>
          </a:p>
          <a:p>
            <a:pPr algn="ctr"/>
            <a:endParaRPr lang="en-US" sz="1200" dirty="0"/>
          </a:p>
          <a:p>
            <a:r>
              <a:rPr lang="en-US" sz="2800" i="1" dirty="0" smtClean="0">
                <a:solidFill>
                  <a:srgbClr val="FF0000"/>
                </a:solidFill>
              </a:rPr>
              <a:t>High-field QED </a:t>
            </a:r>
          </a:p>
          <a:p>
            <a:pPr algn="ctr"/>
            <a:r>
              <a:rPr lang="en-US" sz="2400" b="1" dirty="0" smtClean="0"/>
              <a:t>pair production, high-energy </a:t>
            </a:r>
            <a:r>
              <a:rPr lang="el-GR" sz="2400" b="1" dirty="0" smtClean="0"/>
              <a:t>γ</a:t>
            </a:r>
            <a:r>
              <a:rPr lang="en-US" sz="2400" b="1" dirty="0" smtClean="0"/>
              <a:t> rays, birefringence of vacuum</a:t>
            </a:r>
            <a:endParaRPr lang="en-US" sz="2800" i="1" dirty="0" smtClean="0">
              <a:solidFill>
                <a:srgbClr val="FF0000"/>
              </a:solidFill>
            </a:endParaRPr>
          </a:p>
          <a:p>
            <a:r>
              <a:rPr lang="en-US" sz="2800" i="1" dirty="0" smtClean="0">
                <a:solidFill>
                  <a:srgbClr val="FF0000"/>
                </a:solidFill>
              </a:rPr>
              <a:t>Nuclear Spectroscopy</a:t>
            </a:r>
          </a:p>
          <a:p>
            <a:pPr algn="ctr"/>
            <a:r>
              <a:rPr lang="en-US" sz="2400" b="1" dirty="0" smtClean="0"/>
              <a:t>(</a:t>
            </a:r>
            <a:r>
              <a:rPr lang="el-GR" sz="2400" b="1" dirty="0" smtClean="0"/>
              <a:t>γ</a:t>
            </a:r>
            <a:r>
              <a:rPr lang="en-US" sz="2400" b="1" dirty="0" smtClean="0"/>
              <a:t>,</a:t>
            </a:r>
            <a:r>
              <a:rPr lang="el-GR" sz="2400" b="1" dirty="0"/>
              <a:t> </a:t>
            </a:r>
            <a:r>
              <a:rPr lang="el-GR" sz="2400" b="1" dirty="0" smtClean="0"/>
              <a:t>γ</a:t>
            </a:r>
            <a:r>
              <a:rPr lang="en-US" sz="2400" b="1" dirty="0" smtClean="0"/>
              <a:t>’), (</a:t>
            </a:r>
            <a:r>
              <a:rPr lang="el-GR" sz="2400" b="1" dirty="0" smtClean="0"/>
              <a:t>γ</a:t>
            </a:r>
            <a:r>
              <a:rPr lang="en-US" sz="2400" b="1" dirty="0" smtClean="0"/>
              <a:t>,n), (</a:t>
            </a:r>
            <a:r>
              <a:rPr lang="el-GR" sz="2400" b="1" dirty="0" smtClean="0"/>
              <a:t>γ</a:t>
            </a:r>
            <a:r>
              <a:rPr lang="en-US" sz="2400" b="1" dirty="0" smtClean="0"/>
              <a:t>,p), (</a:t>
            </a:r>
            <a:r>
              <a:rPr lang="el-GR" sz="2400" b="1" dirty="0" smtClean="0"/>
              <a:t>γ</a:t>
            </a:r>
            <a:r>
              <a:rPr lang="en-US" sz="2400" b="1" dirty="0" smtClean="0"/>
              <a:t>,</a:t>
            </a:r>
            <a:r>
              <a:rPr lang="el-GR" sz="2400" b="1" dirty="0" smtClean="0"/>
              <a:t>α</a:t>
            </a:r>
            <a:r>
              <a:rPr lang="en-US" sz="2400" b="1" dirty="0" smtClean="0"/>
              <a:t>), (</a:t>
            </a:r>
            <a:r>
              <a:rPr lang="el-GR" sz="2400" b="1" dirty="0" smtClean="0"/>
              <a:t>γ</a:t>
            </a:r>
            <a:r>
              <a:rPr lang="en-US" sz="2400" b="1" dirty="0" smtClean="0"/>
              <a:t>,f), </a:t>
            </a:r>
          </a:p>
          <a:p>
            <a:pPr algn="ctr"/>
            <a:r>
              <a:rPr lang="en-US" sz="2400" b="1" dirty="0" smtClean="0"/>
              <a:t>(</a:t>
            </a:r>
            <a:r>
              <a:rPr lang="en-US" sz="2400" b="1" dirty="0" err="1" smtClean="0"/>
              <a:t>e,e</a:t>
            </a:r>
            <a:r>
              <a:rPr lang="en-US" sz="2400" b="1" dirty="0" smtClean="0"/>
              <a:t>’), (</a:t>
            </a:r>
            <a:r>
              <a:rPr lang="en-US" sz="2400" b="1" dirty="0" err="1" smtClean="0"/>
              <a:t>e,e</a:t>
            </a:r>
            <a:r>
              <a:rPr lang="el-GR" sz="2400" b="1" dirty="0"/>
              <a:t> </a:t>
            </a:r>
            <a:r>
              <a:rPr lang="el-GR" sz="2400" b="1" dirty="0" smtClean="0"/>
              <a:t>γ</a:t>
            </a:r>
            <a:r>
              <a:rPr lang="en-US" sz="2400" b="1" dirty="0" smtClean="0"/>
              <a:t>’), etc.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Nuclear Astrophysics</a:t>
            </a:r>
            <a:r>
              <a:rPr lang="en-US" sz="2400" b="1" dirty="0" smtClean="0"/>
              <a:t>  </a:t>
            </a:r>
          </a:p>
          <a:p>
            <a:pPr algn="ctr"/>
            <a:r>
              <a:rPr lang="en-US" sz="2400" b="1" dirty="0"/>
              <a:t>r</a:t>
            </a:r>
            <a:r>
              <a:rPr lang="en-US" sz="2400" b="1" dirty="0" smtClean="0"/>
              <a:t>-, s- and p-process </a:t>
            </a:r>
            <a:r>
              <a:rPr lang="en-US" sz="2400" b="1" dirty="0" err="1" smtClean="0"/>
              <a:t>nucleosynthesis</a:t>
            </a:r>
            <a:endParaRPr lang="bg-BG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3032" y="1199227"/>
            <a:ext cx="4563183" cy="43396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/>
              <a:t>Applications</a:t>
            </a:r>
            <a:r>
              <a:rPr lang="en-US" sz="2800" dirty="0" smtClean="0"/>
              <a:t>                                       </a:t>
            </a:r>
          </a:p>
          <a:p>
            <a:pPr algn="ctr"/>
            <a:endParaRPr lang="en-US" sz="1200" dirty="0"/>
          </a:p>
          <a:p>
            <a:r>
              <a:rPr lang="en-US" sz="2800" i="1" dirty="0" smtClean="0">
                <a:solidFill>
                  <a:srgbClr val="FF0000"/>
                </a:solidFill>
              </a:rPr>
              <a:t>Nuclear Resonance Fluorescence </a:t>
            </a:r>
          </a:p>
          <a:p>
            <a:pPr algn="ctr"/>
            <a:r>
              <a:rPr lang="en-US" sz="2400" b="1" dirty="0" smtClean="0"/>
              <a:t>control of nuclear materials, radioactive waste monitoring</a:t>
            </a:r>
            <a:endParaRPr lang="en-US" sz="2800" i="1" dirty="0" smtClean="0">
              <a:solidFill>
                <a:srgbClr val="FF0000"/>
              </a:solidFill>
            </a:endParaRPr>
          </a:p>
          <a:p>
            <a:r>
              <a:rPr lang="en-US" sz="2800" i="1" dirty="0" smtClean="0">
                <a:solidFill>
                  <a:srgbClr val="FF0000"/>
                </a:solidFill>
              </a:rPr>
              <a:t>Brilliant </a:t>
            </a:r>
            <a:r>
              <a:rPr lang="el-GR" sz="2800" i="1" dirty="0" smtClean="0">
                <a:solidFill>
                  <a:srgbClr val="FF0000"/>
                </a:solidFill>
              </a:rPr>
              <a:t>γ</a:t>
            </a:r>
            <a:r>
              <a:rPr lang="en-US" sz="2800" i="1" dirty="0" smtClean="0">
                <a:solidFill>
                  <a:srgbClr val="FF0000"/>
                </a:solidFill>
              </a:rPr>
              <a:t>, n, e</a:t>
            </a:r>
            <a:r>
              <a:rPr lang="en-US" sz="2800" i="1" baseline="30000" dirty="0" smtClean="0">
                <a:solidFill>
                  <a:srgbClr val="FF0000"/>
                </a:solidFill>
              </a:rPr>
              <a:t>+</a:t>
            </a:r>
            <a:r>
              <a:rPr lang="en-US" sz="2800" i="1" dirty="0" smtClean="0">
                <a:solidFill>
                  <a:srgbClr val="FF0000"/>
                </a:solidFill>
              </a:rPr>
              <a:t> beams</a:t>
            </a:r>
          </a:p>
          <a:p>
            <a:pPr algn="ctr"/>
            <a:r>
              <a:rPr lang="en-US" sz="2400" b="1" dirty="0" smtClean="0"/>
              <a:t>material and life science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Laser acceleration of heavy ions</a:t>
            </a:r>
          </a:p>
          <a:p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21936" y="5805264"/>
            <a:ext cx="547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http://www.eli-np.ro/documents/ELI-NP-WhiteBook.pdf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0264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http://www.eli-np.ro/images/aro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16002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eli-np.ro/images/aro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16002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ttp://www.eli-np.ro/images/aro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16002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li-np.ro/images/aro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16002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www.eli-np.ro/images/aro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16002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eli-np.ro/images/aro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16002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www.eli-np.ro/images/aro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16002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eli-np.ro/images/aro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16002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www.eli-np.ro/images/aro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16002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eli-np.ro/images/aro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16002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www.eli-np.ro/images/aro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16002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0217"/>
            <a:ext cx="9143999" cy="471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68311" y="548680"/>
            <a:ext cx="3275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</a:rPr>
              <a:t>High-power laser source</a:t>
            </a:r>
            <a:endParaRPr lang="bg-BG" sz="2400" b="1" i="1" dirty="0">
              <a:solidFill>
                <a:srgbClr val="7030A0"/>
              </a:solidFill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" y="16049"/>
            <a:ext cx="12477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DB00-4C93-4B9B-8E5A-2E6B3624949B}" type="slidenum">
              <a:rPr lang="bg-BG" smtClean="0"/>
              <a:t>7</a:t>
            </a:fld>
            <a:endParaRPr lang="bg-BG"/>
          </a:p>
        </p:txBody>
      </p:sp>
      <p:cxnSp>
        <p:nvCxnSpPr>
          <p:cNvPr id="3" name="Straight Connector 2"/>
          <p:cNvCxnSpPr/>
          <p:nvPr/>
        </p:nvCxnSpPr>
        <p:spPr>
          <a:xfrm>
            <a:off x="5076056" y="2924944"/>
            <a:ext cx="30963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54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7" y="3608368"/>
            <a:ext cx="8954632" cy="277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5527" y="2535287"/>
            <a:ext cx="4300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</a:rPr>
              <a:t>Parameters of the gamma-beam</a:t>
            </a:r>
            <a:endParaRPr lang="bg-BG" sz="2400" b="1" i="1" dirty="0">
              <a:solidFill>
                <a:srgbClr val="7030A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" y="16049"/>
            <a:ext cx="12477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DB00-4C93-4B9B-8E5A-2E6B3624949B}" type="slidenum">
              <a:rPr lang="bg-BG" smtClean="0"/>
              <a:t>8</a:t>
            </a:fld>
            <a:endParaRPr lang="bg-BG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624"/>
            <a:ext cx="6383146" cy="249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79512" y="4323539"/>
            <a:ext cx="81369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6779" y="5099039"/>
            <a:ext cx="81369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9955" y="5877272"/>
            <a:ext cx="81369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19672" y="1628800"/>
            <a:ext cx="2125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700 MeV LINAC</a:t>
            </a:r>
            <a:endParaRPr lang="bg-BG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759973" y="15007"/>
            <a:ext cx="213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brilliant </a:t>
            </a:r>
            <a:r>
              <a:rPr lang="el-GR" sz="2400" i="1" dirty="0" smtClean="0"/>
              <a:t>γ</a:t>
            </a:r>
            <a:r>
              <a:rPr lang="en-US" sz="2400" i="1" dirty="0" smtClean="0"/>
              <a:t> beam</a:t>
            </a:r>
            <a:endParaRPr lang="bg-BG" sz="2400" i="1" dirty="0"/>
          </a:p>
        </p:txBody>
      </p:sp>
    </p:spTree>
    <p:extLst>
      <p:ext uri="{BB962C8B-B14F-4D97-AF65-F5344CB8AC3E}">
        <p14:creationId xmlns:p14="http://schemas.microsoft.com/office/powerpoint/2010/main" val="321779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10" y="1052736"/>
            <a:ext cx="9193396" cy="468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97468"/>
            <a:ext cx="3049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</a:rPr>
              <a:t>Experimental areas</a:t>
            </a:r>
            <a:endParaRPr lang="bg-BG" sz="2800" b="1" i="1" dirty="0">
              <a:solidFill>
                <a:srgbClr val="7030A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" y="16049"/>
            <a:ext cx="12477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DB00-4C93-4B9B-8E5A-2E6B3624949B}" type="slidenum">
              <a:rPr lang="bg-BG" smtClean="0"/>
              <a:t>9</a:t>
            </a:fld>
            <a:endParaRPr lang="bg-BG"/>
          </a:p>
        </p:txBody>
      </p:sp>
      <p:sp>
        <p:nvSpPr>
          <p:cNvPr id="4" name="Rectangle 3"/>
          <p:cNvSpPr/>
          <p:nvPr/>
        </p:nvSpPr>
        <p:spPr>
          <a:xfrm>
            <a:off x="1879994" y="3068960"/>
            <a:ext cx="6552728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Rectangle 7"/>
          <p:cNvSpPr/>
          <p:nvPr/>
        </p:nvSpPr>
        <p:spPr>
          <a:xfrm>
            <a:off x="611560" y="1484784"/>
            <a:ext cx="1152128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ectangle 8"/>
          <p:cNvSpPr/>
          <p:nvPr/>
        </p:nvSpPr>
        <p:spPr>
          <a:xfrm>
            <a:off x="1794131" y="1484784"/>
            <a:ext cx="1855514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ectangle 9"/>
          <p:cNvSpPr/>
          <p:nvPr/>
        </p:nvSpPr>
        <p:spPr>
          <a:xfrm>
            <a:off x="685872" y="3933056"/>
            <a:ext cx="1533483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Rectangle 10"/>
          <p:cNvSpPr/>
          <p:nvPr/>
        </p:nvSpPr>
        <p:spPr>
          <a:xfrm>
            <a:off x="1101761" y="3082052"/>
            <a:ext cx="784167" cy="85100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Rectangle 11"/>
          <p:cNvSpPr/>
          <p:nvPr/>
        </p:nvSpPr>
        <p:spPr>
          <a:xfrm>
            <a:off x="3663606" y="1556792"/>
            <a:ext cx="1267341" cy="13092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5378489" y="1628800"/>
            <a:ext cx="1152128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563119" y="260648"/>
            <a:ext cx="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35414" y="260648"/>
            <a:ext cx="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51920" y="548680"/>
            <a:ext cx="0" cy="4918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691316" y="548680"/>
            <a:ext cx="0" cy="4918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987181" y="3398557"/>
            <a:ext cx="5969195" cy="986942"/>
            <a:chOff x="1987181" y="3384702"/>
            <a:chExt cx="5969195" cy="986942"/>
          </a:xfrm>
        </p:grpSpPr>
        <p:grpSp>
          <p:nvGrpSpPr>
            <p:cNvPr id="24" name="Group 23"/>
            <p:cNvGrpSpPr/>
            <p:nvPr/>
          </p:nvGrpSpPr>
          <p:grpSpPr>
            <a:xfrm>
              <a:off x="2219355" y="3384702"/>
              <a:ext cx="5737021" cy="246467"/>
              <a:chOff x="2219355" y="3384702"/>
              <a:chExt cx="5737021" cy="246467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H="1">
                <a:off x="6804248" y="3384702"/>
                <a:ext cx="1152128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2219355" y="3631169"/>
                <a:ext cx="3576781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5796136" y="3396869"/>
                <a:ext cx="1008112" cy="2343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Arc 26"/>
            <p:cNvSpPr/>
            <p:nvPr/>
          </p:nvSpPr>
          <p:spPr>
            <a:xfrm rot="15130394">
              <a:off x="1994375" y="3595288"/>
              <a:ext cx="769162" cy="783549"/>
            </a:xfrm>
            <a:prstGeom prst="arc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2987824" y="3401290"/>
            <a:ext cx="38164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99630" y="3645024"/>
            <a:ext cx="15072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131840" y="3968306"/>
            <a:ext cx="875905" cy="7174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6" name="Rectangle 35"/>
          <p:cNvSpPr/>
          <p:nvPr/>
        </p:nvSpPr>
        <p:spPr>
          <a:xfrm>
            <a:off x="5120672" y="3933056"/>
            <a:ext cx="963496" cy="7174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7" name="Rectangle 36"/>
          <p:cNvSpPr/>
          <p:nvPr/>
        </p:nvSpPr>
        <p:spPr>
          <a:xfrm>
            <a:off x="365093" y="3068960"/>
            <a:ext cx="712879" cy="8510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721532" y="3396869"/>
            <a:ext cx="2194284" cy="13855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80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4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6340</TotalTime>
  <Words>1418</Words>
  <Application>Microsoft Office PowerPoint</Application>
  <PresentationFormat>On-screen Show (4:3)</PresentationFormat>
  <Paragraphs>354</Paragraphs>
  <Slides>36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Equation</vt:lpstr>
      <vt:lpstr>Documento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ELI-NP: the F-I-UK European proposal</vt:lpstr>
      <vt:lpstr>ELI-NP requirements:</vt:lpstr>
      <vt:lpstr>PowerPoint Presentation</vt:lpstr>
      <vt:lpstr>A r.t. RF linac vs pulsed laser source</vt:lpstr>
      <vt:lpstr>PowerPoint Presentation</vt:lpstr>
      <vt:lpstr>PowerPoint Presentation</vt:lpstr>
      <vt:lpstr>Photonuclear Reactions</vt:lpstr>
      <vt:lpstr>PowerPoint Presentation</vt:lpstr>
      <vt:lpstr>Nuclear Resonance Fluorescence</vt:lpstr>
      <vt:lpstr>Sample NRF Spectra</vt:lpstr>
      <vt:lpstr>NRF Proof of Principle</vt:lpstr>
      <vt:lpstr>NRF Setup g3 @ HIgS</vt:lpstr>
      <vt:lpstr>Photo-fission @ ELI-NP</vt:lpstr>
      <vt:lpstr>Working group composition</vt:lpstr>
      <vt:lpstr>PowerPoint Presentation</vt:lpstr>
      <vt:lpstr>Photo-fission experiments Physics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Footprint</vt:lpstr>
      <vt:lpstr>Finally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Dimiter</dc:creator>
  <cp:lastModifiedBy>Dimiter</cp:lastModifiedBy>
  <cp:revision>29</cp:revision>
  <dcterms:created xsi:type="dcterms:W3CDTF">2013-10-21T10:43:04Z</dcterms:created>
  <dcterms:modified xsi:type="dcterms:W3CDTF">2013-11-12T11:09:37Z</dcterms:modified>
</cp:coreProperties>
</file>