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257" r:id="rId4"/>
    <p:sldId id="261" r:id="rId5"/>
    <p:sldId id="262" r:id="rId6"/>
    <p:sldId id="263" r:id="rId7"/>
    <p:sldId id="258" r:id="rId8"/>
    <p:sldId id="280" r:id="rId9"/>
    <p:sldId id="282" r:id="rId10"/>
    <p:sldId id="283" r:id="rId11"/>
    <p:sldId id="284" r:id="rId12"/>
    <p:sldId id="259" r:id="rId13"/>
    <p:sldId id="279" r:id="rId14"/>
    <p:sldId id="275" r:id="rId15"/>
    <p:sldId id="276" r:id="rId16"/>
    <p:sldId id="270" r:id="rId17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ranklin Gothic Book" panose="020B0503020102020204" pitchFamily="34" charset="0"/>
      <p:regular r:id="rId26"/>
      <p:italic r:id="rId27"/>
    </p:embeddedFont>
    <p:embeddedFont>
      <p:font typeface="Arial Rounded MT Bold" panose="020F0704030504030204" pitchFamily="3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Algerian" panose="04020705040A02060702" pitchFamily="82" charset="0"/>
      <p:regular r:id="rId30"/>
    </p:embeddedFont>
    <p:embeddedFont>
      <p:font typeface="Baskerville Old Face" panose="02020602080505020303" pitchFamily="18" charset="0"/>
      <p:regular r:id="rId31"/>
    </p:embeddedFont>
    <p:embeddedFont>
      <p:font typeface="Wingdings 2" panose="05020102010507070707" pitchFamily="18" charset="2"/>
      <p:regular r:id="rId32"/>
    </p:embeddedFont>
    <p:embeddedFont>
      <p:font typeface="Perpetua" panose="0202050206040102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082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843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7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950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683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633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622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99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6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28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8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1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52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7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04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9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6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E737-2E4D-4D29-96BE-318E811D58C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9FAD-5AD2-4E5D-AC30-F139B2B08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98D31C-1F45-420A-929F-8796F99BC87D}" type="datetimeFigureOut">
              <a:rPr lang="en-US" smtClean="0">
                <a:solidFill>
                  <a:srgbClr val="696464"/>
                </a:solidFill>
              </a:rPr>
              <a:pPr/>
              <a:t>9/26/2018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25D2BE-3121-4128-AC04-02F4F84FB9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E737-2E4D-4D29-96BE-318E811D5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9FAD-5AD2-4E5D-AC30-F139B2B08B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6346" y="3200400"/>
            <a:ext cx="5818909" cy="516632"/>
          </a:xfrm>
        </p:spPr>
        <p:txBody>
          <a:bodyPr>
            <a:noAutofit/>
          </a:bodyPr>
          <a:lstStyle/>
          <a:p>
            <a:r>
              <a:rPr lang="de-AT" sz="2800" b="1" dirty="0" smtClean="0">
                <a:solidFill>
                  <a:schemeClr val="tx1"/>
                </a:solidFill>
              </a:rPr>
              <a:t>Borivoje </a:t>
            </a:r>
            <a:r>
              <a:rPr lang="de-AT" sz="2800" b="1" dirty="0" err="1" smtClean="0">
                <a:solidFill>
                  <a:schemeClr val="tx1"/>
                </a:solidFill>
              </a:rPr>
              <a:t>Daki</a:t>
            </a:r>
            <a:r>
              <a:rPr lang="sr-Latn-ME" sz="2800" b="1" dirty="0" smtClean="0">
                <a:solidFill>
                  <a:schemeClr val="tx1"/>
                </a:solidFill>
              </a:rPr>
              <a:t>ć</a:t>
            </a:r>
            <a:endParaRPr lang="de-AT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Single (few)-copy entanglement detection</a:t>
            </a:r>
            <a:endParaRPr lang="en-US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7194" y="6135687"/>
            <a:ext cx="860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Entanglement</a:t>
            </a:r>
            <a:r>
              <a:rPr lang="de-AT" sz="2400" b="1" dirty="0" smtClean="0"/>
              <a:t> Days </a:t>
            </a:r>
            <a:r>
              <a:rPr lang="en-US" sz="2400" b="1" dirty="0" smtClean="0"/>
              <a:t>2018, 26 -28 September, Budapest</a:t>
            </a:r>
            <a:endParaRPr lang="en-US" sz="2400" b="1" dirty="0"/>
          </a:p>
        </p:txBody>
      </p:sp>
      <p:pic>
        <p:nvPicPr>
          <p:cNvPr id="4" name="Picture 2" descr="Logo des Instituts für Quantenoptik und Quanten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5588"/>
            <a:ext cx="2030945" cy="10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cq.quantum.at/fileadmin/_processed_/csm_UNI-Logo_RGB_c1dcba13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16" y="319794"/>
            <a:ext cx="2987448" cy="8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207194" y="4352528"/>
            <a:ext cx="8936806" cy="1596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de-AT" sz="2400" dirty="0" smtClean="0">
                <a:solidFill>
                  <a:schemeClr val="tx1"/>
                </a:solidFill>
              </a:rPr>
              <a:t>A. </a:t>
            </a:r>
            <a:r>
              <a:rPr lang="sr-Latn-ME" sz="2400" dirty="0" smtClean="0">
                <a:solidFill>
                  <a:schemeClr val="tx1"/>
                </a:solidFill>
              </a:rPr>
              <a:t>Dim</a:t>
            </a:r>
            <a:r>
              <a:rPr lang="de-AT" sz="2400" dirty="0">
                <a:solidFill>
                  <a:schemeClr val="tx1"/>
                </a:solidFill>
              </a:rPr>
              <a:t>i</a:t>
            </a:r>
            <a:r>
              <a:rPr lang="sr-Latn-ME" sz="2400" dirty="0">
                <a:solidFill>
                  <a:schemeClr val="tx1"/>
                </a:solidFill>
              </a:rPr>
              <a:t>ć </a:t>
            </a:r>
            <a:r>
              <a:rPr lang="de-AT" sz="2400" dirty="0" err="1" smtClean="0">
                <a:solidFill>
                  <a:schemeClr val="tx1"/>
                </a:solidFill>
              </a:rPr>
              <a:t>and</a:t>
            </a:r>
            <a:r>
              <a:rPr lang="de-AT" sz="2400" dirty="0" smtClean="0">
                <a:solidFill>
                  <a:schemeClr val="tx1"/>
                </a:solidFill>
              </a:rPr>
              <a:t> B. </a:t>
            </a:r>
            <a:r>
              <a:rPr lang="de-AT" sz="2400" dirty="0" err="1" smtClean="0">
                <a:solidFill>
                  <a:schemeClr val="tx1"/>
                </a:solidFill>
              </a:rPr>
              <a:t>Daki</a:t>
            </a:r>
            <a:r>
              <a:rPr lang="sr-Latn-ME" sz="2400" dirty="0" smtClean="0">
                <a:solidFill>
                  <a:schemeClr val="tx1"/>
                </a:solidFill>
              </a:rPr>
              <a:t>ć</a:t>
            </a:r>
            <a:r>
              <a:rPr lang="de-AT" sz="2400" dirty="0" smtClean="0">
                <a:solidFill>
                  <a:schemeClr val="tx1"/>
                </a:solidFill>
              </a:rPr>
              <a:t>, </a:t>
            </a:r>
            <a:r>
              <a:rPr lang="de-AT" sz="2400" i="1" dirty="0" smtClean="0">
                <a:solidFill>
                  <a:schemeClr val="tx1"/>
                </a:solidFill>
              </a:rPr>
              <a:t>Single-</a:t>
            </a:r>
            <a:r>
              <a:rPr lang="de-AT" sz="2400" i="1" dirty="0" err="1" smtClean="0">
                <a:solidFill>
                  <a:schemeClr val="tx1"/>
                </a:solidFill>
              </a:rPr>
              <a:t>copy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entanglement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detection</a:t>
            </a:r>
            <a:r>
              <a:rPr lang="de-AT" sz="2400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njp</a:t>
            </a:r>
            <a:r>
              <a:rPr lang="en-US" sz="2400" dirty="0" smtClean="0">
                <a:solidFill>
                  <a:schemeClr val="tx1"/>
                </a:solidFill>
              </a:rPr>
              <a:t> Quantum Information 4, 11 (2018),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V. </a:t>
            </a:r>
            <a:r>
              <a:rPr lang="en-US" sz="2400" dirty="0" err="1" smtClean="0">
                <a:solidFill>
                  <a:schemeClr val="tx1"/>
                </a:solidFill>
              </a:rPr>
              <a:t>Saggio</a:t>
            </a:r>
            <a:r>
              <a:rPr lang="en-US" sz="2400" dirty="0">
                <a:solidFill>
                  <a:schemeClr val="tx1"/>
                </a:solidFill>
              </a:rPr>
              <a:t> et al., </a:t>
            </a:r>
            <a:r>
              <a:rPr lang="en-US" sz="2400" i="1" dirty="0">
                <a:solidFill>
                  <a:schemeClr val="tx1"/>
                </a:solidFill>
              </a:rPr>
              <a:t>Experimental few-copy multi-particle entanglement detection, </a:t>
            </a:r>
            <a:r>
              <a:rPr lang="en-US" sz="2400" dirty="0" smtClean="0">
                <a:solidFill>
                  <a:schemeClr val="tx1"/>
                </a:solidFill>
              </a:rPr>
              <a:t>arXiv:1809.05455, 2018.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endParaRPr lang="de-AT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Single-</a:t>
            </a:r>
            <a:r>
              <a:rPr lang="de-AT" sz="3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copy</a:t>
            </a:r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AT" sz="3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regime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Untertitel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79208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do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learn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from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single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exp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 </a:t>
            </a:r>
            <a:r>
              <a:rPr lang="de-AT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run</a:t>
            </a:r>
            <a:r>
              <a:rPr lang="de-AT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?</a:t>
            </a:r>
            <a:endParaRPr lang="sr-Latn-ME" sz="2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2689756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1 </a:t>
            </a:r>
            <a:r>
              <a:rPr lang="de-AT" sz="2800" b="1" dirty="0" err="1" smtClean="0"/>
              <a:t>qubit</a:t>
            </a:r>
            <a:endParaRPr lang="en-US" sz="2800" b="1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11">
            <a:off x="1708079" y="2479986"/>
            <a:ext cx="1255454" cy="1306504"/>
          </a:xfrm>
          <a:prstGeom prst="rect">
            <a:avLst/>
          </a:prstGeom>
        </p:spPr>
      </p:pic>
      <p:cxnSp>
        <p:nvCxnSpPr>
          <p:cNvPr id="29" name="Gerade Verbindung mit Pfeil 28"/>
          <p:cNvCxnSpPr/>
          <p:nvPr/>
        </p:nvCxnSpPr>
        <p:spPr>
          <a:xfrm flipV="1">
            <a:off x="2195736" y="2060848"/>
            <a:ext cx="298635" cy="18820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555776" y="191683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„0“</a:t>
            </a:r>
            <a:endParaRPr lang="en-US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123728" y="382097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„1“</a:t>
            </a:r>
            <a:endParaRPr lang="en-US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131840" y="2348880"/>
            <a:ext cx="3153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/>
              <a:t>One</a:t>
            </a:r>
            <a:r>
              <a:rPr lang="de-AT" b="1" dirty="0" smtClean="0"/>
              <a:t> </a:t>
            </a:r>
            <a:r>
              <a:rPr lang="de-AT" b="1" dirty="0" err="1" smtClean="0"/>
              <a:t>bit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information</a:t>
            </a:r>
            <a:r>
              <a:rPr lang="de-AT" b="1" dirty="0" smtClean="0"/>
              <a:t> </a:t>
            </a:r>
          </a:p>
          <a:p>
            <a:r>
              <a:rPr lang="de-AT" b="1" dirty="0" smtClean="0"/>
              <a:t>(</a:t>
            </a:r>
            <a:r>
              <a:rPr lang="de-AT" b="1" u="sng" dirty="0" smtClean="0"/>
              <a:t>M. </a:t>
            </a:r>
            <a:r>
              <a:rPr lang="de-AT" b="1" u="sng" dirty="0" err="1" smtClean="0"/>
              <a:t>Zukowski</a:t>
            </a:r>
            <a:r>
              <a:rPr lang="de-AT" b="1" dirty="0" smtClean="0"/>
              <a:t>: </a:t>
            </a:r>
            <a:r>
              <a:rPr lang="de-AT" b="1" dirty="0" err="1" smtClean="0"/>
              <a:t>given</a:t>
            </a:r>
            <a:r>
              <a:rPr lang="de-AT" b="1" dirty="0" smtClean="0"/>
              <a:t> </a:t>
            </a:r>
            <a:r>
              <a:rPr lang="de-AT" b="1" dirty="0" err="1" smtClean="0"/>
              <a:t>result</a:t>
            </a:r>
            <a:r>
              <a:rPr lang="de-AT" b="1" dirty="0" smtClean="0"/>
              <a:t> „1“, </a:t>
            </a:r>
          </a:p>
          <a:p>
            <a:r>
              <a:rPr lang="de-AT" b="1" dirty="0" err="1" smtClean="0"/>
              <a:t>we</a:t>
            </a:r>
            <a:r>
              <a:rPr lang="de-AT" b="1" dirty="0" smtClean="0"/>
              <a:t> </a:t>
            </a:r>
            <a:r>
              <a:rPr lang="de-AT" b="1" dirty="0" err="1" smtClean="0"/>
              <a:t>can</a:t>
            </a:r>
            <a:r>
              <a:rPr lang="de-AT" b="1" dirty="0" smtClean="0"/>
              <a:t> </a:t>
            </a:r>
            <a:r>
              <a:rPr lang="de-AT" b="1" dirty="0" err="1" smtClean="0"/>
              <a:t>say</a:t>
            </a:r>
            <a:r>
              <a:rPr lang="de-AT" b="1" dirty="0" smtClean="0"/>
              <a:t> </a:t>
            </a:r>
            <a:r>
              <a:rPr lang="de-AT" b="1" dirty="0" err="1" smtClean="0"/>
              <a:t>that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</a:p>
          <a:p>
            <a:r>
              <a:rPr lang="de-AT" b="1" dirty="0" smtClean="0"/>
              <a:t>was not </a:t>
            </a:r>
            <a:r>
              <a:rPr lang="de-AT" b="1" dirty="0" err="1" smtClean="0"/>
              <a:t>prepared</a:t>
            </a:r>
            <a:r>
              <a:rPr lang="de-AT" b="1" dirty="0" smtClean="0"/>
              <a:t> in „0“)</a:t>
            </a:r>
            <a:endParaRPr lang="en-US" b="1" dirty="0"/>
          </a:p>
        </p:txBody>
      </p:sp>
      <p:grpSp>
        <p:nvGrpSpPr>
          <p:cNvPr id="59" name="Gruppieren 58"/>
          <p:cNvGrpSpPr/>
          <p:nvPr/>
        </p:nvGrpSpPr>
        <p:grpSpPr>
          <a:xfrm>
            <a:off x="2828331" y="4541058"/>
            <a:ext cx="3903909" cy="792087"/>
            <a:chOff x="2828331" y="4581128"/>
            <a:chExt cx="3903909" cy="792087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2828331" y="4721884"/>
              <a:ext cx="474747" cy="494052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4534474" y="4747735"/>
              <a:ext cx="474747" cy="494052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3421908" y="4721884"/>
              <a:ext cx="474747" cy="494052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5619946" y="4747735"/>
              <a:ext cx="474747" cy="494052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3963516" y="4721885"/>
              <a:ext cx="474747" cy="494052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211">
              <a:off x="5076083" y="4747735"/>
              <a:ext cx="474747" cy="494052"/>
            </a:xfrm>
            <a:prstGeom prst="rect">
              <a:avLst/>
            </a:prstGeom>
          </p:spPr>
        </p:pic>
        <p:cxnSp>
          <p:nvCxnSpPr>
            <p:cNvPr id="36" name="Gerade Verbindung mit Pfeil 35"/>
            <p:cNvCxnSpPr/>
            <p:nvPr/>
          </p:nvCxnSpPr>
          <p:spPr>
            <a:xfrm flipV="1">
              <a:off x="2964664" y="4581128"/>
              <a:ext cx="216024" cy="69258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H="1" flipV="1">
              <a:off x="3659281" y="4581128"/>
              <a:ext cx="25463" cy="72007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4044784" y="4581128"/>
              <a:ext cx="288032" cy="72007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>
              <a:off x="4764864" y="4653135"/>
              <a:ext cx="64116" cy="72008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>
              <a:off x="5196912" y="4653135"/>
              <a:ext cx="216024" cy="72008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 flipV="1">
              <a:off x="5844984" y="4581128"/>
              <a:ext cx="72008" cy="79208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6196516" y="4653135"/>
              <a:ext cx="535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800" b="1" dirty="0" smtClean="0"/>
                <a:t>….</a:t>
              </a:r>
              <a:endParaRPr lang="en-US" sz="2800" b="1" dirty="0"/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395536" y="4665909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N </a:t>
            </a:r>
            <a:r>
              <a:rPr lang="de-AT" sz="2800" b="1" dirty="0" err="1" smtClean="0"/>
              <a:t>qubits</a:t>
            </a:r>
            <a:endParaRPr lang="en-US" sz="2800" b="1" dirty="0"/>
          </a:p>
        </p:txBody>
      </p:sp>
      <p:sp>
        <p:nvSpPr>
          <p:cNvPr id="62" name="Textfeld 61"/>
          <p:cNvSpPr txBox="1"/>
          <p:nvPr/>
        </p:nvSpPr>
        <p:spPr>
          <a:xfrm>
            <a:off x="395536" y="5323854"/>
            <a:ext cx="614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N </a:t>
            </a:r>
            <a:r>
              <a:rPr lang="de-AT" b="1" dirty="0" err="1" smtClean="0"/>
              <a:t>bits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information</a:t>
            </a:r>
            <a:r>
              <a:rPr lang="de-AT" b="1" dirty="0" smtClean="0"/>
              <a:t>:         1         1        0          1        0        0  …. </a:t>
            </a:r>
            <a:endParaRPr lang="en-US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395536" y="5693186"/>
            <a:ext cx="861049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Still </a:t>
            </a:r>
            <a:r>
              <a:rPr lang="de-AT" sz="2400" b="1" dirty="0" err="1" smtClean="0"/>
              <a:t>chance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to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say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something</a:t>
            </a:r>
            <a:r>
              <a:rPr lang="de-AT" sz="2400" b="1" dirty="0" smtClean="0"/>
              <a:t> non-trivial (</a:t>
            </a:r>
            <a:r>
              <a:rPr lang="de-AT" sz="2400" b="1" dirty="0" err="1" smtClean="0"/>
              <a:t>provided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that</a:t>
            </a:r>
            <a:r>
              <a:rPr lang="de-AT" sz="2400" b="1" dirty="0" smtClean="0"/>
              <a:t> N </a:t>
            </a:r>
            <a:r>
              <a:rPr lang="de-AT" sz="2400" b="1" dirty="0" err="1" smtClean="0"/>
              <a:t>is</a:t>
            </a:r>
            <a:r>
              <a:rPr lang="de-AT" sz="2400" b="1" dirty="0" smtClean="0"/>
              <a:t> large)!</a:t>
            </a:r>
            <a:endParaRPr lang="en-US" sz="24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251520" y="6341258"/>
            <a:ext cx="6601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>
                <a:latin typeface="Arial Rounded MT Bold" panose="020F0704030504030204" pitchFamily="34" charset="0"/>
              </a:rPr>
              <a:t>Sufficient</a:t>
            </a:r>
            <a:r>
              <a:rPr lang="de-AT" sz="2000" dirty="0" smtClean="0">
                <a:latin typeface="Arial Rounded MT Bold" panose="020F0704030504030204" pitchFamily="34" charset="0"/>
              </a:rPr>
              <a:t> </a:t>
            </a:r>
            <a:r>
              <a:rPr lang="de-AT" sz="2000" dirty="0" err="1" smtClean="0">
                <a:latin typeface="Arial Rounded MT Bold" panose="020F0704030504030204" pitchFamily="34" charset="0"/>
              </a:rPr>
              <a:t>data</a:t>
            </a:r>
            <a:r>
              <a:rPr lang="de-AT" sz="2000" dirty="0" smtClean="0">
                <a:latin typeface="Arial Rounded MT Bold" panose="020F0704030504030204" pitchFamily="34" charset="0"/>
              </a:rPr>
              <a:t> </a:t>
            </a:r>
            <a:r>
              <a:rPr lang="de-AT" sz="2000" dirty="0" err="1" smtClean="0">
                <a:latin typeface="Arial Rounded MT Bold" panose="020F0704030504030204" pitchFamily="34" charset="0"/>
              </a:rPr>
              <a:t>to</a:t>
            </a:r>
            <a:r>
              <a:rPr lang="de-AT" sz="2000" dirty="0" smtClean="0">
                <a:latin typeface="Arial Rounded MT Bold" panose="020F0704030504030204" pitchFamily="34" charset="0"/>
              </a:rPr>
              <a:t> do </a:t>
            </a:r>
            <a:r>
              <a:rPr lang="de-AT" sz="2000" dirty="0" err="1" smtClean="0">
                <a:latin typeface="Arial Rounded MT Bold" panose="020F0704030504030204" pitchFamily="34" charset="0"/>
              </a:rPr>
              <a:t>statistical</a:t>
            </a:r>
            <a:r>
              <a:rPr lang="de-AT" sz="2000" dirty="0" smtClean="0">
                <a:latin typeface="Arial Rounded MT Bold" panose="020F0704030504030204" pitchFamily="34" charset="0"/>
              </a:rPr>
              <a:t> </a:t>
            </a:r>
            <a:r>
              <a:rPr lang="de-AT" sz="2000" dirty="0" err="1" smtClean="0">
                <a:latin typeface="Arial Rounded MT Bold" panose="020F0704030504030204" pitchFamily="34" charset="0"/>
              </a:rPr>
              <a:t>tests</a:t>
            </a:r>
            <a:r>
              <a:rPr lang="de-AT" sz="2000" dirty="0" smtClean="0">
                <a:latin typeface="Arial Rounded MT Bold" panose="020F0704030504030204" pitchFamily="34" charset="0"/>
              </a:rPr>
              <a:t>, e.g. : </a:t>
            </a:r>
            <a:r>
              <a:rPr lang="de-AT" sz="2000" b="1" dirty="0" err="1" smtClean="0">
                <a:latin typeface="Arial Rounded MT Bold" panose="020F0704030504030204" pitchFamily="34" charset="0"/>
              </a:rPr>
              <a:t>Is</a:t>
            </a:r>
            <a:r>
              <a:rPr lang="de-AT" sz="2000" b="1" dirty="0" smtClean="0">
                <a:latin typeface="Arial Rounded MT Bold" panose="020F0704030504030204" pitchFamily="34" charset="0"/>
              </a:rPr>
              <a:t> #1&gt;#0?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31" grpId="0"/>
      <p:bldP spid="18" grpId="0"/>
      <p:bldP spid="61" grpId="0"/>
      <p:bldP spid="62" grpId="0"/>
      <p:bldP spid="58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399"/>
            <a:ext cx="9144000" cy="11257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Classical Example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8373" y="692696"/>
            <a:ext cx="150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Fair coin:</a:t>
            </a:r>
            <a:endParaRPr lang="en-US" sz="28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1520" y="3779805"/>
            <a:ext cx="8712968" cy="1881443"/>
            <a:chOff x="237907" y="2339645"/>
            <a:chExt cx="8712968" cy="1881443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37907" y="2339645"/>
              <a:ext cx="8712968" cy="1161363"/>
              <a:chOff x="-36512" y="1916832"/>
              <a:chExt cx="9433048" cy="1375507"/>
            </a:xfrm>
          </p:grpSpPr>
          <p:sp>
            <p:nvSpPr>
              <p:cNvPr id="155" name="Pfeil nach unten 154"/>
              <p:cNvSpPr/>
              <p:nvPr/>
            </p:nvSpPr>
            <p:spPr>
              <a:xfrm>
                <a:off x="8676456" y="2492896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Pfeil nach unten 98"/>
              <p:cNvSpPr/>
              <p:nvPr/>
            </p:nvSpPr>
            <p:spPr>
              <a:xfrm>
                <a:off x="2154153" y="2494775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Pfeil nach unten 99"/>
              <p:cNvSpPr/>
              <p:nvPr/>
            </p:nvSpPr>
            <p:spPr>
              <a:xfrm>
                <a:off x="3123663" y="2494775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Pfeil nach unten 100"/>
              <p:cNvSpPr/>
              <p:nvPr/>
            </p:nvSpPr>
            <p:spPr>
              <a:xfrm>
                <a:off x="5073075" y="2500251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Pfeil nach unten 101"/>
              <p:cNvSpPr/>
              <p:nvPr/>
            </p:nvSpPr>
            <p:spPr>
              <a:xfrm>
                <a:off x="4111598" y="2475194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feil nach unten 102"/>
              <p:cNvSpPr/>
              <p:nvPr/>
            </p:nvSpPr>
            <p:spPr>
              <a:xfrm>
                <a:off x="5978227" y="2494775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feil nach unten 103"/>
              <p:cNvSpPr/>
              <p:nvPr/>
            </p:nvSpPr>
            <p:spPr>
              <a:xfrm>
                <a:off x="6940239" y="2494650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feil nach unten 104"/>
              <p:cNvSpPr/>
              <p:nvPr/>
            </p:nvSpPr>
            <p:spPr>
              <a:xfrm>
                <a:off x="7842785" y="2494775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feil nach unten 106"/>
              <p:cNvSpPr/>
              <p:nvPr/>
            </p:nvSpPr>
            <p:spPr>
              <a:xfrm>
                <a:off x="1249001" y="2494650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feil nach unten 107"/>
              <p:cNvSpPr/>
              <p:nvPr/>
            </p:nvSpPr>
            <p:spPr>
              <a:xfrm>
                <a:off x="281945" y="2475194"/>
                <a:ext cx="360040" cy="79208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uppieren 108"/>
              <p:cNvGrpSpPr/>
              <p:nvPr/>
            </p:nvGrpSpPr>
            <p:grpSpPr>
              <a:xfrm>
                <a:off x="-36512" y="1988840"/>
                <a:ext cx="8496944" cy="882398"/>
                <a:chOff x="251520" y="2114554"/>
                <a:chExt cx="8496944" cy="882398"/>
              </a:xfrm>
            </p:grpSpPr>
            <p:sp>
              <p:nvSpPr>
                <p:cNvPr id="110" name="Würfel 109"/>
                <p:cNvSpPr/>
                <p:nvPr/>
              </p:nvSpPr>
              <p:spPr>
                <a:xfrm>
                  <a:off x="251520" y="2132856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Würfel 110"/>
                <p:cNvSpPr/>
                <p:nvPr/>
              </p:nvSpPr>
              <p:spPr>
                <a:xfrm>
                  <a:off x="1187624" y="2132856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Würfel 111"/>
                <p:cNvSpPr/>
                <p:nvPr/>
              </p:nvSpPr>
              <p:spPr>
                <a:xfrm>
                  <a:off x="2123728" y="2132856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Würfel 112"/>
                <p:cNvSpPr/>
                <p:nvPr/>
              </p:nvSpPr>
              <p:spPr>
                <a:xfrm>
                  <a:off x="3059832" y="2132856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Würfel 113"/>
                <p:cNvSpPr/>
                <p:nvPr/>
              </p:nvSpPr>
              <p:spPr>
                <a:xfrm>
                  <a:off x="3995936" y="2114554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Würfel 114"/>
                <p:cNvSpPr/>
                <p:nvPr/>
              </p:nvSpPr>
              <p:spPr>
                <a:xfrm>
                  <a:off x="4932040" y="2114554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Würfel 115"/>
                <p:cNvSpPr/>
                <p:nvPr/>
              </p:nvSpPr>
              <p:spPr>
                <a:xfrm>
                  <a:off x="5868144" y="2114554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Würfel 116"/>
                <p:cNvSpPr/>
                <p:nvPr/>
              </p:nvSpPr>
              <p:spPr>
                <a:xfrm>
                  <a:off x="6804248" y="2114554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Würfel 117"/>
                <p:cNvSpPr/>
                <p:nvPr/>
              </p:nvSpPr>
              <p:spPr>
                <a:xfrm>
                  <a:off x="7740352" y="2114554"/>
                  <a:ext cx="1008112" cy="86409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1" name="Gruppieren 120"/>
              <p:cNvGrpSpPr/>
              <p:nvPr/>
            </p:nvGrpSpPr>
            <p:grpSpPr>
              <a:xfrm>
                <a:off x="48972" y="1927642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2" name="Flussdiagramm: Manuelle Verarbeitung 121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uppieren 123"/>
              <p:cNvGrpSpPr/>
              <p:nvPr/>
            </p:nvGrpSpPr>
            <p:grpSpPr>
              <a:xfrm>
                <a:off x="1016028" y="1935134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5" name="Flussdiagramm: Manuelle Verarbeitung 124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uppieren 126"/>
              <p:cNvGrpSpPr/>
              <p:nvPr/>
            </p:nvGrpSpPr>
            <p:grpSpPr>
              <a:xfrm>
                <a:off x="1929461" y="1935134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8" name="Flussdiagramm: Manuelle Verarbeitung 127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Ellipse 128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uppieren 129"/>
              <p:cNvGrpSpPr/>
              <p:nvPr/>
            </p:nvGrpSpPr>
            <p:grpSpPr>
              <a:xfrm>
                <a:off x="2865565" y="1927642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1" name="Flussdiagramm: Manuelle Verarbeitung 130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Ellipse 131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uppieren 132"/>
              <p:cNvGrpSpPr/>
              <p:nvPr/>
            </p:nvGrpSpPr>
            <p:grpSpPr>
              <a:xfrm>
                <a:off x="3779912" y="1935134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4" name="Flussdiagramm: Manuelle Verarbeitung 133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Ellipse 134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uppieren 135"/>
              <p:cNvGrpSpPr/>
              <p:nvPr/>
            </p:nvGrpSpPr>
            <p:grpSpPr>
              <a:xfrm>
                <a:off x="4716016" y="1940539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7" name="Flussdiagramm: Manuelle Verarbeitung 136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5673877" y="1927458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40" name="Flussdiagramm: Manuelle Verarbeitung 139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Ellipse 140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588224" y="1925762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43" name="Flussdiagramm: Manuelle Verarbeitung 142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Ellipse 143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uppieren 144"/>
              <p:cNvGrpSpPr/>
              <p:nvPr/>
            </p:nvGrpSpPr>
            <p:grpSpPr>
              <a:xfrm>
                <a:off x="7546085" y="1932863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46" name="Flussdiagramm: Manuelle Verarbeitung 145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1" name="Würfel 150"/>
              <p:cNvSpPr/>
              <p:nvPr/>
            </p:nvSpPr>
            <p:spPr>
              <a:xfrm>
                <a:off x="8388424" y="1988840"/>
                <a:ext cx="1008112" cy="864096"/>
              </a:xfrm>
              <a:prstGeom prst="cub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2" name="Gruppieren 151"/>
              <p:cNvGrpSpPr/>
              <p:nvPr/>
            </p:nvGrpSpPr>
            <p:grpSpPr>
              <a:xfrm>
                <a:off x="8482189" y="1916832"/>
                <a:ext cx="842339" cy="205214"/>
                <a:chOff x="2433517" y="2786261"/>
                <a:chExt cx="842339" cy="20521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53" name="Flussdiagramm: Manuelle Verarbeitung 152"/>
                <p:cNvSpPr/>
                <p:nvPr/>
              </p:nvSpPr>
              <p:spPr>
                <a:xfrm>
                  <a:off x="2433517" y="2851110"/>
                  <a:ext cx="824194" cy="140365"/>
                </a:xfrm>
                <a:prstGeom prst="flowChartManualOperation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2433517" y="2786261"/>
                  <a:ext cx="842339" cy="108012"/>
                </a:xfrm>
                <a:prstGeom prst="ellipse">
                  <a:avLst/>
                </a:prstGeom>
                <a:grp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Ellipse 11"/>
            <p:cNvSpPr/>
            <p:nvPr/>
          </p:nvSpPr>
          <p:spPr>
            <a:xfrm>
              <a:off x="323528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>
              <a:off x="1170584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>
              <a:off x="2034680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>
              <a:off x="2970784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Ellipse 158"/>
            <p:cNvSpPr/>
            <p:nvPr/>
          </p:nvSpPr>
          <p:spPr>
            <a:xfrm>
              <a:off x="3906888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Ellipse 159"/>
            <p:cNvSpPr/>
            <p:nvPr/>
          </p:nvSpPr>
          <p:spPr>
            <a:xfrm>
              <a:off x="4788024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Ellipse 160"/>
            <p:cNvSpPr/>
            <p:nvPr/>
          </p:nvSpPr>
          <p:spPr>
            <a:xfrm>
              <a:off x="5635080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Ellipse 161"/>
            <p:cNvSpPr/>
            <p:nvPr/>
          </p:nvSpPr>
          <p:spPr>
            <a:xfrm>
              <a:off x="6427168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Ellipse 162"/>
            <p:cNvSpPr/>
            <p:nvPr/>
          </p:nvSpPr>
          <p:spPr>
            <a:xfrm>
              <a:off x="7308304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Ellipse 163"/>
            <p:cNvSpPr/>
            <p:nvPr/>
          </p:nvSpPr>
          <p:spPr>
            <a:xfrm>
              <a:off x="8100392" y="3645024"/>
              <a:ext cx="665112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Textfeld 164"/>
          <p:cNvSpPr txBox="1"/>
          <p:nvPr/>
        </p:nvSpPr>
        <p:spPr>
          <a:xfrm>
            <a:off x="35496" y="2636912"/>
            <a:ext cx="685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Tossing large # of coins simultaneously (e.g. 10 coins) </a:t>
            </a:r>
            <a:endParaRPr lang="en-US" sz="2400" dirty="0"/>
          </a:p>
        </p:txBody>
      </p:sp>
      <p:pic>
        <p:nvPicPr>
          <p:cNvPr id="1029" name="Picture 5" descr="Bildergebnis für coin t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3" y="1196752"/>
            <a:ext cx="1414227" cy="14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Ellipse 165"/>
          <p:cNvSpPr/>
          <p:nvPr/>
        </p:nvSpPr>
        <p:spPr>
          <a:xfrm>
            <a:off x="2449121" y="1297320"/>
            <a:ext cx="892616" cy="8857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3837013" y="1287585"/>
            <a:ext cx="892616" cy="8857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2487518" y="218570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50%</a:t>
            </a:r>
            <a:endParaRPr lang="en-US" sz="2800" dirty="0"/>
          </a:p>
        </p:txBody>
      </p:sp>
      <p:sp>
        <p:nvSpPr>
          <p:cNvPr id="169" name="Textfeld 168"/>
          <p:cNvSpPr txBox="1"/>
          <p:nvPr/>
        </p:nvSpPr>
        <p:spPr>
          <a:xfrm>
            <a:off x="3883548" y="218570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50%</a:t>
            </a:r>
            <a:endParaRPr lang="en-US" sz="2800" dirty="0"/>
          </a:p>
        </p:txBody>
      </p:sp>
      <p:sp>
        <p:nvSpPr>
          <p:cNvPr id="170" name="Textfeld 169"/>
          <p:cNvSpPr txBox="1"/>
          <p:nvPr/>
        </p:nvSpPr>
        <p:spPr>
          <a:xfrm>
            <a:off x="251520" y="5733256"/>
            <a:ext cx="806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0.1% chance for all heads with independent fair coins!</a:t>
            </a:r>
            <a:endParaRPr lang="en-US" sz="2800" dirty="0"/>
          </a:p>
        </p:txBody>
      </p:sp>
      <p:sp>
        <p:nvSpPr>
          <p:cNvPr id="171" name="Textfeld 170"/>
          <p:cNvSpPr txBox="1"/>
          <p:nvPr/>
        </p:nvSpPr>
        <p:spPr>
          <a:xfrm>
            <a:off x="1273245" y="6290156"/>
            <a:ext cx="733822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Certify correlations with 99.9% from a single run!</a:t>
            </a:r>
            <a:endParaRPr lang="en-US" sz="2800" dirty="0"/>
          </a:p>
        </p:txBody>
      </p:sp>
      <p:sp>
        <p:nvSpPr>
          <p:cNvPr id="14" name="Pfeil nach rechts 13"/>
          <p:cNvSpPr/>
          <p:nvPr/>
        </p:nvSpPr>
        <p:spPr>
          <a:xfrm>
            <a:off x="545667" y="6382470"/>
            <a:ext cx="678046" cy="381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194779" y="3140968"/>
            <a:ext cx="66175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Analogy to entanglement: Are the coins correlated?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4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70" grpId="0"/>
      <p:bldP spid="171" grpId="0" animBg="1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Cluster </a:t>
            </a:r>
            <a:r>
              <a:rPr lang="de-AT" sz="3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states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23528" y="1268760"/>
            <a:ext cx="7488832" cy="2520280"/>
            <a:chOff x="323528" y="1988840"/>
            <a:chExt cx="7488832" cy="252028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106263" y="3020178"/>
              <a:ext cx="6706097" cy="584775"/>
              <a:chOff x="1259632" y="2276872"/>
              <a:chExt cx="6706097" cy="584775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125963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Gerade Verbindung 6"/>
              <p:cNvCxnSpPr/>
              <p:nvPr/>
            </p:nvCxnSpPr>
            <p:spPr>
              <a:xfrm>
                <a:off x="147565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lipse 45"/>
              <p:cNvSpPr/>
              <p:nvPr/>
            </p:nvSpPr>
            <p:spPr>
              <a:xfrm>
                <a:off x="197971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Gerade Verbindung 47"/>
              <p:cNvCxnSpPr/>
              <p:nvPr/>
            </p:nvCxnSpPr>
            <p:spPr>
              <a:xfrm>
                <a:off x="219573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lipse 51"/>
              <p:cNvSpPr/>
              <p:nvPr/>
            </p:nvSpPr>
            <p:spPr>
              <a:xfrm>
                <a:off x="262778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Gerade Verbindung 53"/>
              <p:cNvCxnSpPr/>
              <p:nvPr/>
            </p:nvCxnSpPr>
            <p:spPr>
              <a:xfrm>
                <a:off x="284380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Ellipse 56"/>
              <p:cNvSpPr/>
              <p:nvPr/>
            </p:nvSpPr>
            <p:spPr>
              <a:xfrm>
                <a:off x="327585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Gerade Verbindung 57"/>
              <p:cNvCxnSpPr/>
              <p:nvPr/>
            </p:nvCxnSpPr>
            <p:spPr>
              <a:xfrm>
                <a:off x="349188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Ellipse 58"/>
              <p:cNvSpPr/>
              <p:nvPr/>
            </p:nvSpPr>
            <p:spPr>
              <a:xfrm>
                <a:off x="3851920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Gerade Verbindung 59"/>
              <p:cNvCxnSpPr/>
              <p:nvPr/>
            </p:nvCxnSpPr>
            <p:spPr>
              <a:xfrm>
                <a:off x="4067944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lipse 60"/>
              <p:cNvSpPr/>
              <p:nvPr/>
            </p:nvSpPr>
            <p:spPr>
              <a:xfrm>
                <a:off x="449999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Gerade Verbindung 61"/>
              <p:cNvCxnSpPr/>
              <p:nvPr/>
            </p:nvCxnSpPr>
            <p:spPr>
              <a:xfrm>
                <a:off x="471601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Ellipse 62"/>
              <p:cNvSpPr/>
              <p:nvPr/>
            </p:nvSpPr>
            <p:spPr>
              <a:xfrm>
                <a:off x="514806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Gerade Verbindung 63"/>
              <p:cNvCxnSpPr/>
              <p:nvPr/>
            </p:nvCxnSpPr>
            <p:spPr>
              <a:xfrm>
                <a:off x="536408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lipse 64"/>
              <p:cNvSpPr/>
              <p:nvPr/>
            </p:nvSpPr>
            <p:spPr>
              <a:xfrm>
                <a:off x="579613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Gerade Verbindung 65"/>
              <p:cNvCxnSpPr/>
              <p:nvPr/>
            </p:nvCxnSpPr>
            <p:spPr>
              <a:xfrm>
                <a:off x="601216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e 70"/>
              <p:cNvSpPr/>
              <p:nvPr/>
            </p:nvSpPr>
            <p:spPr>
              <a:xfrm>
                <a:off x="6444208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Gerade Verbindung 74"/>
              <p:cNvCxnSpPr/>
              <p:nvPr/>
            </p:nvCxnSpPr>
            <p:spPr>
              <a:xfrm>
                <a:off x="6660232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feld 7"/>
              <p:cNvSpPr txBox="1"/>
              <p:nvPr/>
            </p:nvSpPr>
            <p:spPr>
              <a:xfrm>
                <a:off x="7380312" y="2276872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3200" b="1" dirty="0" smtClean="0"/>
                  <a:t>….</a:t>
                </a:r>
                <a:endParaRPr lang="en-US" sz="3200" b="1" dirty="0"/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23528" y="1988840"/>
              <a:ext cx="2848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Linear </a:t>
              </a:r>
              <a:r>
                <a:rPr lang="de-AT" sz="2000" b="1" dirty="0" err="1" smtClean="0"/>
                <a:t>cluster</a:t>
              </a:r>
              <a:r>
                <a:rPr lang="de-AT" sz="2000" b="1" dirty="0" smtClean="0"/>
                <a:t> </a:t>
              </a:r>
              <a:r>
                <a:rPr lang="de-AT" sz="2000" b="1" dirty="0" err="1" smtClean="0"/>
                <a:t>state</a:t>
              </a:r>
              <a:r>
                <a:rPr lang="de-AT" sz="2000" b="1" dirty="0" smtClean="0"/>
                <a:t> (LCS):</a:t>
              </a:r>
              <a:endParaRPr lang="en-US" sz="2000" b="1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395536" y="2636912"/>
              <a:ext cx="2081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 smtClean="0">
                  <a:latin typeface="Arial Rounded MT Bold" panose="020F0704030504030204" pitchFamily="34" charset="0"/>
                </a:rPr>
                <a:t>Unique property: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2" name="Geschweifte Klammer links 11"/>
            <p:cNvSpPr/>
            <p:nvPr/>
          </p:nvSpPr>
          <p:spPr>
            <a:xfrm rot="16200000">
              <a:off x="3770559" y="3316921"/>
              <a:ext cx="432048" cy="1152128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672521" y="410900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  <p:sp>
          <p:nvSpPr>
            <p:cNvPr id="78" name="Geschweifte Klammer links 77"/>
            <p:cNvSpPr/>
            <p:nvPr/>
          </p:nvSpPr>
          <p:spPr>
            <a:xfrm rot="16200000">
              <a:off x="4994695" y="3316921"/>
              <a:ext cx="432048" cy="1152128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968665" y="410900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  <p:sp>
          <p:nvSpPr>
            <p:cNvPr id="80" name="Geschweifte Klammer links 79"/>
            <p:cNvSpPr/>
            <p:nvPr/>
          </p:nvSpPr>
          <p:spPr>
            <a:xfrm rot="16200000">
              <a:off x="6290839" y="3316922"/>
              <a:ext cx="432048" cy="1152128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6264809" y="4109010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  <p:sp>
          <p:nvSpPr>
            <p:cNvPr id="82" name="Geschweifte Klammer links 81"/>
            <p:cNvSpPr/>
            <p:nvPr/>
          </p:nvSpPr>
          <p:spPr>
            <a:xfrm rot="5400000" flipV="1">
              <a:off x="3122487" y="2348880"/>
              <a:ext cx="432048" cy="1152128"/>
            </a:xfrm>
            <a:prstGeom prst="leftBrac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Geschweifte Klammer links 82"/>
            <p:cNvSpPr/>
            <p:nvPr/>
          </p:nvSpPr>
          <p:spPr>
            <a:xfrm rot="5400000" flipV="1">
              <a:off x="4346623" y="2348880"/>
              <a:ext cx="432048" cy="1152128"/>
            </a:xfrm>
            <a:prstGeom prst="leftBrac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Geschweifte Klammer links 83"/>
            <p:cNvSpPr/>
            <p:nvPr/>
          </p:nvSpPr>
          <p:spPr>
            <a:xfrm rot="5400000" flipV="1">
              <a:off x="5642767" y="2348881"/>
              <a:ext cx="432048" cy="1152128"/>
            </a:xfrm>
            <a:prstGeom prst="leftBrac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987824" y="230880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4248585" y="230880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5508104" y="2308810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/>
                <a:t>ZXZ=1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feld 101"/>
              <p:cNvSpPr txBox="1"/>
              <p:nvPr/>
            </p:nvSpPr>
            <p:spPr>
              <a:xfrm>
                <a:off x="35496" y="4005064"/>
                <a:ext cx="7168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de-AT" dirty="0" err="1" smtClean="0">
                    <a:latin typeface="Arial Rounded MT Bold" panose="020F0704030504030204" pitchFamily="34" charset="0"/>
                  </a:rPr>
                  <a:t>Ground</a:t>
                </a:r>
                <a:r>
                  <a:rPr lang="de-AT" dirty="0" smtClean="0">
                    <a:latin typeface="Arial Rounded MT Bold" panose="020F0704030504030204" pitchFamily="34" charset="0"/>
                  </a:rPr>
                  <a:t> </a:t>
                </a:r>
                <a:r>
                  <a:rPr lang="de-AT" dirty="0" err="1" smtClean="0">
                    <a:latin typeface="Arial Rounded MT Bold" panose="020F0704030504030204" pitchFamily="34" charset="0"/>
                  </a:rPr>
                  <a:t>state</a:t>
                </a:r>
                <a:r>
                  <a:rPr lang="de-AT" dirty="0" smtClean="0">
                    <a:latin typeface="Arial Rounded MT Bold" panose="020F07040305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/>
                      </a:rPr>
                      <m:t>𝐻</m:t>
                    </m:r>
                    <m:r>
                      <a:rPr lang="de-AT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AT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AT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de-AT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AT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de-AT" sz="2400" b="0" i="1" smtClean="0">
                        <a:latin typeface="Cambria Math"/>
                      </a:rPr>
                      <m:t>+…</m:t>
                    </m:r>
                  </m:oMath>
                </a14:m>
                <a:endParaRPr lang="en-US" i="1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02" name="Textfeld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05064"/>
                <a:ext cx="716843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9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feld 102"/>
          <p:cNvSpPr txBox="1"/>
          <p:nvPr/>
        </p:nvSpPr>
        <p:spPr>
          <a:xfrm>
            <a:off x="35496" y="4509120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AT" dirty="0" smtClean="0">
                <a:latin typeface="Arial Rounded MT Bold" panose="020F0704030504030204" pitchFamily="34" charset="0"/>
              </a:rPr>
              <a:t>Via </a:t>
            </a:r>
            <a:r>
              <a:rPr lang="de-AT" dirty="0" err="1" smtClean="0">
                <a:latin typeface="Arial Rounded MT Bold" panose="020F0704030504030204" pitchFamily="34" charset="0"/>
              </a:rPr>
              <a:t>generators</a:t>
            </a:r>
            <a:r>
              <a:rPr lang="de-AT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3848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36" y="4513311"/>
            <a:ext cx="2828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Cluster </a:t>
            </a:r>
            <a:r>
              <a:rPr lang="de-AT" sz="3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states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1520" y="1124744"/>
            <a:ext cx="20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AT" dirty="0" smtClean="0">
                <a:latin typeface="Arial Rounded MT Bold" panose="020F0704030504030204" pitchFamily="34" charset="0"/>
              </a:rPr>
              <a:t>4-qubit </a:t>
            </a:r>
            <a:r>
              <a:rPr lang="de-AT" dirty="0" err="1" smtClean="0">
                <a:latin typeface="Arial Rounded MT Bold" panose="020F0704030504030204" pitchFamily="34" charset="0"/>
              </a:rPr>
              <a:t>cluster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483768" y="11247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Gerade Verbindung 49"/>
          <p:cNvCxnSpPr/>
          <p:nvPr/>
        </p:nvCxnSpPr>
        <p:spPr>
          <a:xfrm>
            <a:off x="2699792" y="13047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3203848" y="11247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Gerade Verbindung 52"/>
          <p:cNvCxnSpPr/>
          <p:nvPr/>
        </p:nvCxnSpPr>
        <p:spPr>
          <a:xfrm>
            <a:off x="3419872" y="13047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3851920" y="11247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Gerade Verbindung 55"/>
          <p:cNvCxnSpPr/>
          <p:nvPr/>
        </p:nvCxnSpPr>
        <p:spPr>
          <a:xfrm>
            <a:off x="4067944" y="13047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4499992" y="11247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5" y="1628800"/>
            <a:ext cx="2573391" cy="5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3" y="2143478"/>
            <a:ext cx="2681773" cy="4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7" y="2654883"/>
            <a:ext cx="3600400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97" y="1919566"/>
            <a:ext cx="3974999" cy="4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04048" y="1340768"/>
            <a:ext cx="197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LCS state:</a:t>
            </a:r>
            <a:endParaRPr lang="en-US" sz="3600" dirty="0"/>
          </a:p>
        </p:txBody>
      </p:sp>
      <p:sp>
        <p:nvSpPr>
          <p:cNvPr id="69" name="Textfeld 68"/>
          <p:cNvSpPr txBox="1"/>
          <p:nvPr/>
        </p:nvSpPr>
        <p:spPr>
          <a:xfrm>
            <a:off x="5004048" y="2348880"/>
            <a:ext cx="318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Separable state: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76056" y="2924944"/>
                <a:ext cx="3250505" cy="63478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/>
                        </a:rPr>
                        <m:t>𝑃</m:t>
                      </m:r>
                      <m:r>
                        <a:rPr lang="de-AT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AT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A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=+1]</m:t>
                      </m:r>
                      <m:r>
                        <a:rPr lang="de-AT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24944"/>
                <a:ext cx="3250505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uppieren 71"/>
          <p:cNvGrpSpPr/>
          <p:nvPr/>
        </p:nvGrpSpPr>
        <p:grpSpPr>
          <a:xfrm>
            <a:off x="255478" y="4519282"/>
            <a:ext cx="4401889" cy="133854"/>
            <a:chOff x="179512" y="4989950"/>
            <a:chExt cx="8725509" cy="311258"/>
          </a:xfrm>
        </p:grpSpPr>
        <p:grpSp>
          <p:nvGrpSpPr>
            <p:cNvPr id="100" name="Gruppieren 99"/>
            <p:cNvGrpSpPr/>
            <p:nvPr/>
          </p:nvGrpSpPr>
          <p:grpSpPr>
            <a:xfrm>
              <a:off x="179512" y="4989950"/>
              <a:ext cx="4573128" cy="311258"/>
              <a:chOff x="1259632" y="2492896"/>
              <a:chExt cx="5976664" cy="360040"/>
            </a:xfrm>
          </p:grpSpPr>
          <p:sp>
            <p:nvSpPr>
              <p:cNvPr id="121" name="Ellipse 120"/>
              <p:cNvSpPr/>
              <p:nvPr/>
            </p:nvSpPr>
            <p:spPr>
              <a:xfrm>
                <a:off x="125963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Gerade Verbindung 122"/>
              <p:cNvCxnSpPr/>
              <p:nvPr/>
            </p:nvCxnSpPr>
            <p:spPr>
              <a:xfrm>
                <a:off x="147565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Ellipse 123"/>
              <p:cNvSpPr/>
              <p:nvPr/>
            </p:nvSpPr>
            <p:spPr>
              <a:xfrm>
                <a:off x="197971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Gerade Verbindung 124"/>
              <p:cNvCxnSpPr/>
              <p:nvPr/>
            </p:nvCxnSpPr>
            <p:spPr>
              <a:xfrm>
                <a:off x="219573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Ellipse 125"/>
              <p:cNvSpPr/>
              <p:nvPr/>
            </p:nvSpPr>
            <p:spPr>
              <a:xfrm>
                <a:off x="262778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Gerade Verbindung 126"/>
              <p:cNvCxnSpPr/>
              <p:nvPr/>
            </p:nvCxnSpPr>
            <p:spPr>
              <a:xfrm>
                <a:off x="284380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Ellipse 127"/>
              <p:cNvSpPr/>
              <p:nvPr/>
            </p:nvSpPr>
            <p:spPr>
              <a:xfrm>
                <a:off x="327585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Gerade Verbindung 128"/>
              <p:cNvCxnSpPr/>
              <p:nvPr/>
            </p:nvCxnSpPr>
            <p:spPr>
              <a:xfrm>
                <a:off x="349188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Ellipse 129"/>
              <p:cNvSpPr/>
              <p:nvPr/>
            </p:nvSpPr>
            <p:spPr>
              <a:xfrm>
                <a:off x="3851920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Gerade Verbindung 130"/>
              <p:cNvCxnSpPr/>
              <p:nvPr/>
            </p:nvCxnSpPr>
            <p:spPr>
              <a:xfrm>
                <a:off x="4067944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131"/>
              <p:cNvSpPr/>
              <p:nvPr/>
            </p:nvSpPr>
            <p:spPr>
              <a:xfrm>
                <a:off x="449999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Gerade Verbindung 132"/>
              <p:cNvCxnSpPr/>
              <p:nvPr/>
            </p:nvCxnSpPr>
            <p:spPr>
              <a:xfrm>
                <a:off x="471601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Ellipse 133"/>
              <p:cNvSpPr/>
              <p:nvPr/>
            </p:nvSpPr>
            <p:spPr>
              <a:xfrm>
                <a:off x="514806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Gerade Verbindung 134"/>
              <p:cNvCxnSpPr/>
              <p:nvPr/>
            </p:nvCxnSpPr>
            <p:spPr>
              <a:xfrm>
                <a:off x="536408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Ellipse 135"/>
              <p:cNvSpPr/>
              <p:nvPr/>
            </p:nvSpPr>
            <p:spPr>
              <a:xfrm>
                <a:off x="579613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Gerade Verbindung 136"/>
              <p:cNvCxnSpPr/>
              <p:nvPr/>
            </p:nvCxnSpPr>
            <p:spPr>
              <a:xfrm>
                <a:off x="601216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Ellipse 137"/>
              <p:cNvSpPr/>
              <p:nvPr/>
            </p:nvSpPr>
            <p:spPr>
              <a:xfrm>
                <a:off x="6444208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Gerade Verbindung 138"/>
              <p:cNvCxnSpPr/>
              <p:nvPr/>
            </p:nvCxnSpPr>
            <p:spPr>
              <a:xfrm>
                <a:off x="6660232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uppieren 100"/>
            <p:cNvGrpSpPr/>
            <p:nvPr/>
          </p:nvGrpSpPr>
          <p:grpSpPr>
            <a:xfrm>
              <a:off x="4607383" y="4989950"/>
              <a:ext cx="4297638" cy="311258"/>
              <a:chOff x="1259632" y="2492896"/>
              <a:chExt cx="5616624" cy="360040"/>
            </a:xfrm>
          </p:grpSpPr>
          <p:sp>
            <p:nvSpPr>
              <p:cNvPr id="104" name="Ellipse 103"/>
              <p:cNvSpPr/>
              <p:nvPr/>
            </p:nvSpPr>
            <p:spPr>
              <a:xfrm>
                <a:off x="125963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Gerade Verbindung 104"/>
              <p:cNvCxnSpPr/>
              <p:nvPr/>
            </p:nvCxnSpPr>
            <p:spPr>
              <a:xfrm>
                <a:off x="147565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Ellipse 105"/>
              <p:cNvSpPr/>
              <p:nvPr/>
            </p:nvSpPr>
            <p:spPr>
              <a:xfrm>
                <a:off x="197971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Gerade Verbindung 106"/>
              <p:cNvCxnSpPr/>
              <p:nvPr/>
            </p:nvCxnSpPr>
            <p:spPr>
              <a:xfrm>
                <a:off x="219573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Ellipse 107"/>
              <p:cNvSpPr/>
              <p:nvPr/>
            </p:nvSpPr>
            <p:spPr>
              <a:xfrm>
                <a:off x="262778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>
                <a:off x="284380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Ellipse 109"/>
              <p:cNvSpPr/>
              <p:nvPr/>
            </p:nvSpPr>
            <p:spPr>
              <a:xfrm>
                <a:off x="327585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Gerade Verbindung 110"/>
              <p:cNvCxnSpPr/>
              <p:nvPr/>
            </p:nvCxnSpPr>
            <p:spPr>
              <a:xfrm>
                <a:off x="349188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Ellipse 111"/>
              <p:cNvSpPr/>
              <p:nvPr/>
            </p:nvSpPr>
            <p:spPr>
              <a:xfrm>
                <a:off x="3851920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Gerade Verbindung 112"/>
              <p:cNvCxnSpPr/>
              <p:nvPr/>
            </p:nvCxnSpPr>
            <p:spPr>
              <a:xfrm>
                <a:off x="4067944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Ellipse 113"/>
              <p:cNvSpPr/>
              <p:nvPr/>
            </p:nvSpPr>
            <p:spPr>
              <a:xfrm>
                <a:off x="449999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Gerade Verbindung 114"/>
              <p:cNvCxnSpPr/>
              <p:nvPr/>
            </p:nvCxnSpPr>
            <p:spPr>
              <a:xfrm>
                <a:off x="471601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Ellipse 115"/>
              <p:cNvSpPr/>
              <p:nvPr/>
            </p:nvSpPr>
            <p:spPr>
              <a:xfrm>
                <a:off x="514806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Gerade Verbindung 116"/>
              <p:cNvCxnSpPr/>
              <p:nvPr/>
            </p:nvCxnSpPr>
            <p:spPr>
              <a:xfrm>
                <a:off x="536408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lipse 117"/>
              <p:cNvSpPr/>
              <p:nvPr/>
            </p:nvSpPr>
            <p:spPr>
              <a:xfrm>
                <a:off x="579613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Gerade Verbindung 118"/>
              <p:cNvCxnSpPr/>
              <p:nvPr/>
            </p:nvCxnSpPr>
            <p:spPr>
              <a:xfrm>
                <a:off x="601216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Ellipse 119"/>
              <p:cNvSpPr/>
              <p:nvPr/>
            </p:nvSpPr>
            <p:spPr>
              <a:xfrm>
                <a:off x="6444208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Textfeld 72"/>
          <p:cNvSpPr txBox="1"/>
          <p:nvPr/>
        </p:nvSpPr>
        <p:spPr>
          <a:xfrm>
            <a:off x="107504" y="3861048"/>
            <a:ext cx="48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Arial Rounded MT Bold" panose="020F0704030504030204" pitchFamily="34" charset="0"/>
              </a:rPr>
              <a:t>Random </a:t>
            </a:r>
            <a:r>
              <a:rPr lang="de-AT" dirty="0" err="1" smtClean="0">
                <a:latin typeface="Arial Rounded MT Bold" panose="020F0704030504030204" pitchFamily="34" charset="0"/>
              </a:rPr>
              <a:t>partitioning</a:t>
            </a:r>
            <a:r>
              <a:rPr lang="de-AT" dirty="0" smtClean="0">
                <a:latin typeface="Arial Rounded MT Bold" panose="020F0704030504030204" pitchFamily="34" charset="0"/>
              </a:rPr>
              <a:t> </a:t>
            </a:r>
            <a:r>
              <a:rPr lang="de-AT" dirty="0" err="1" smtClean="0">
                <a:latin typeface="Arial Rounded MT Bold" panose="020F0704030504030204" pitchFamily="34" charset="0"/>
              </a:rPr>
              <a:t>into</a:t>
            </a:r>
            <a:r>
              <a:rPr lang="de-AT" dirty="0" smtClean="0">
                <a:latin typeface="Arial Rounded MT Bold" panose="020F0704030504030204" pitchFamily="34" charset="0"/>
              </a:rPr>
              <a:t> 4-qubit </a:t>
            </a:r>
            <a:r>
              <a:rPr lang="de-AT" dirty="0" err="1" smtClean="0">
                <a:latin typeface="Arial Rounded MT Bold" panose="020F0704030504030204" pitchFamily="34" charset="0"/>
              </a:rPr>
              <a:t>clusters</a:t>
            </a:r>
            <a:r>
              <a:rPr lang="de-AT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79990" y="4478197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uppieren 180"/>
          <p:cNvGrpSpPr/>
          <p:nvPr/>
        </p:nvGrpSpPr>
        <p:grpSpPr>
          <a:xfrm>
            <a:off x="4490591" y="4519282"/>
            <a:ext cx="4401889" cy="133854"/>
            <a:chOff x="179512" y="4989950"/>
            <a:chExt cx="8725509" cy="311258"/>
          </a:xfrm>
        </p:grpSpPr>
        <p:grpSp>
          <p:nvGrpSpPr>
            <p:cNvPr id="182" name="Gruppieren 181"/>
            <p:cNvGrpSpPr/>
            <p:nvPr/>
          </p:nvGrpSpPr>
          <p:grpSpPr>
            <a:xfrm>
              <a:off x="179512" y="4989950"/>
              <a:ext cx="4573128" cy="311258"/>
              <a:chOff x="1259632" y="2492896"/>
              <a:chExt cx="5976664" cy="360040"/>
            </a:xfrm>
          </p:grpSpPr>
          <p:sp>
            <p:nvSpPr>
              <p:cNvPr id="201" name="Ellipse 200"/>
              <p:cNvSpPr/>
              <p:nvPr/>
            </p:nvSpPr>
            <p:spPr>
              <a:xfrm>
                <a:off x="125963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Gerade Verbindung 201"/>
              <p:cNvCxnSpPr/>
              <p:nvPr/>
            </p:nvCxnSpPr>
            <p:spPr>
              <a:xfrm>
                <a:off x="147565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Ellipse 202"/>
              <p:cNvSpPr/>
              <p:nvPr/>
            </p:nvSpPr>
            <p:spPr>
              <a:xfrm>
                <a:off x="197971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" name="Gerade Verbindung 203"/>
              <p:cNvCxnSpPr/>
              <p:nvPr/>
            </p:nvCxnSpPr>
            <p:spPr>
              <a:xfrm>
                <a:off x="219573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Ellipse 204"/>
              <p:cNvSpPr/>
              <p:nvPr/>
            </p:nvSpPr>
            <p:spPr>
              <a:xfrm>
                <a:off x="262778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Gerade Verbindung 205"/>
              <p:cNvCxnSpPr/>
              <p:nvPr/>
            </p:nvCxnSpPr>
            <p:spPr>
              <a:xfrm>
                <a:off x="284380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Ellipse 206"/>
              <p:cNvSpPr/>
              <p:nvPr/>
            </p:nvSpPr>
            <p:spPr>
              <a:xfrm>
                <a:off x="327585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Gerade Verbindung 207"/>
              <p:cNvCxnSpPr/>
              <p:nvPr/>
            </p:nvCxnSpPr>
            <p:spPr>
              <a:xfrm>
                <a:off x="349188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Ellipse 208"/>
              <p:cNvSpPr/>
              <p:nvPr/>
            </p:nvSpPr>
            <p:spPr>
              <a:xfrm>
                <a:off x="3851920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Gerade Verbindung 209"/>
              <p:cNvCxnSpPr/>
              <p:nvPr/>
            </p:nvCxnSpPr>
            <p:spPr>
              <a:xfrm>
                <a:off x="4067944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Ellipse 210"/>
              <p:cNvSpPr/>
              <p:nvPr/>
            </p:nvSpPr>
            <p:spPr>
              <a:xfrm>
                <a:off x="449999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Gerade Verbindung 211"/>
              <p:cNvCxnSpPr/>
              <p:nvPr/>
            </p:nvCxnSpPr>
            <p:spPr>
              <a:xfrm>
                <a:off x="471601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Ellipse 212"/>
              <p:cNvSpPr/>
              <p:nvPr/>
            </p:nvSpPr>
            <p:spPr>
              <a:xfrm>
                <a:off x="514806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4" name="Gerade Verbindung 213"/>
              <p:cNvCxnSpPr/>
              <p:nvPr/>
            </p:nvCxnSpPr>
            <p:spPr>
              <a:xfrm>
                <a:off x="536408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Ellipse 214"/>
              <p:cNvSpPr/>
              <p:nvPr/>
            </p:nvSpPr>
            <p:spPr>
              <a:xfrm>
                <a:off x="579613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Gerade Verbindung 215"/>
              <p:cNvCxnSpPr/>
              <p:nvPr/>
            </p:nvCxnSpPr>
            <p:spPr>
              <a:xfrm>
                <a:off x="601216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Ellipse 216"/>
              <p:cNvSpPr/>
              <p:nvPr/>
            </p:nvSpPr>
            <p:spPr>
              <a:xfrm>
                <a:off x="6444208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Gerade Verbindung 217"/>
              <p:cNvCxnSpPr/>
              <p:nvPr/>
            </p:nvCxnSpPr>
            <p:spPr>
              <a:xfrm>
                <a:off x="6660232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uppieren 182"/>
            <p:cNvGrpSpPr/>
            <p:nvPr/>
          </p:nvGrpSpPr>
          <p:grpSpPr>
            <a:xfrm>
              <a:off x="4607383" y="4989950"/>
              <a:ext cx="4297638" cy="311258"/>
              <a:chOff x="1259632" y="2492896"/>
              <a:chExt cx="5616624" cy="360040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125963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Gerade Verbindung 184"/>
              <p:cNvCxnSpPr/>
              <p:nvPr/>
            </p:nvCxnSpPr>
            <p:spPr>
              <a:xfrm>
                <a:off x="147565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Ellipse 185"/>
              <p:cNvSpPr/>
              <p:nvPr/>
            </p:nvSpPr>
            <p:spPr>
              <a:xfrm>
                <a:off x="197971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Gerade Verbindung 186"/>
              <p:cNvCxnSpPr/>
              <p:nvPr/>
            </p:nvCxnSpPr>
            <p:spPr>
              <a:xfrm>
                <a:off x="219573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Ellipse 187"/>
              <p:cNvSpPr/>
              <p:nvPr/>
            </p:nvSpPr>
            <p:spPr>
              <a:xfrm>
                <a:off x="262778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Gerade Verbindung 188"/>
              <p:cNvCxnSpPr/>
              <p:nvPr/>
            </p:nvCxnSpPr>
            <p:spPr>
              <a:xfrm>
                <a:off x="284380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Ellipse 189"/>
              <p:cNvSpPr/>
              <p:nvPr/>
            </p:nvSpPr>
            <p:spPr>
              <a:xfrm>
                <a:off x="327585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" name="Gerade Verbindung 190"/>
              <p:cNvCxnSpPr/>
              <p:nvPr/>
            </p:nvCxnSpPr>
            <p:spPr>
              <a:xfrm>
                <a:off x="349188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Ellipse 191"/>
              <p:cNvSpPr/>
              <p:nvPr/>
            </p:nvSpPr>
            <p:spPr>
              <a:xfrm>
                <a:off x="3851920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Gerade Verbindung 192"/>
              <p:cNvCxnSpPr/>
              <p:nvPr/>
            </p:nvCxnSpPr>
            <p:spPr>
              <a:xfrm>
                <a:off x="4067944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Ellipse 193"/>
              <p:cNvSpPr/>
              <p:nvPr/>
            </p:nvSpPr>
            <p:spPr>
              <a:xfrm>
                <a:off x="4499992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Gerade Verbindung 194"/>
              <p:cNvCxnSpPr/>
              <p:nvPr/>
            </p:nvCxnSpPr>
            <p:spPr>
              <a:xfrm>
                <a:off x="4716016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Ellipse 195"/>
              <p:cNvSpPr/>
              <p:nvPr/>
            </p:nvSpPr>
            <p:spPr>
              <a:xfrm>
                <a:off x="5148064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Gerade Verbindung 196"/>
              <p:cNvCxnSpPr/>
              <p:nvPr/>
            </p:nvCxnSpPr>
            <p:spPr>
              <a:xfrm>
                <a:off x="5364088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Ellipse 197"/>
              <p:cNvSpPr/>
              <p:nvPr/>
            </p:nvSpPr>
            <p:spPr>
              <a:xfrm>
                <a:off x="5796136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" name="Gerade Verbindung 198"/>
              <p:cNvCxnSpPr/>
              <p:nvPr/>
            </p:nvCxnSpPr>
            <p:spPr>
              <a:xfrm>
                <a:off x="6012160" y="267291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Ellipse 199"/>
              <p:cNvSpPr/>
              <p:nvPr/>
            </p:nvSpPr>
            <p:spPr>
              <a:xfrm>
                <a:off x="6444208" y="2492896"/>
                <a:ext cx="43204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9" name="Abgerundetes Rechteck 218"/>
          <p:cNvSpPr/>
          <p:nvPr/>
        </p:nvSpPr>
        <p:spPr>
          <a:xfrm>
            <a:off x="1440922" y="4478197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Abgerundetes Rechteck 219"/>
          <p:cNvSpPr/>
          <p:nvPr/>
        </p:nvSpPr>
        <p:spPr>
          <a:xfrm>
            <a:off x="2953210" y="4478197"/>
            <a:ext cx="10370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bgerundetes Rechteck 220"/>
          <p:cNvSpPr/>
          <p:nvPr/>
        </p:nvSpPr>
        <p:spPr>
          <a:xfrm>
            <a:off x="3684504" y="4478197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Abgerundetes Rechteck 221"/>
          <p:cNvSpPr/>
          <p:nvPr/>
        </p:nvSpPr>
        <p:spPr>
          <a:xfrm>
            <a:off x="4959989" y="4472839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Abgerundetes Rechteck 222"/>
          <p:cNvSpPr/>
          <p:nvPr/>
        </p:nvSpPr>
        <p:spPr>
          <a:xfrm>
            <a:off x="6689007" y="4478197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Abgerundetes Rechteck 223"/>
          <p:cNvSpPr/>
          <p:nvPr/>
        </p:nvSpPr>
        <p:spPr>
          <a:xfrm>
            <a:off x="7427188" y="4478197"/>
            <a:ext cx="1048351" cy="21602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5055917" y="3861048"/>
            <a:ext cx="344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on border qubit is allowed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934669" y="4205409"/>
            <a:ext cx="1141387" cy="1596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feld 224"/>
          <p:cNvSpPr txBox="1"/>
          <p:nvPr/>
        </p:nvSpPr>
        <p:spPr>
          <a:xfrm>
            <a:off x="2195736" y="5150594"/>
            <a:ext cx="442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Arial Rounded MT Bold" panose="020F0704030504030204" pitchFamily="34" charset="0"/>
              </a:rPr>
              <a:t>Random </a:t>
            </a:r>
            <a:r>
              <a:rPr lang="de-AT" dirty="0" err="1" smtClean="0">
                <a:latin typeface="Arial Rounded MT Bold" panose="020F0704030504030204" pitchFamily="34" charset="0"/>
              </a:rPr>
              <a:t>sampling</a:t>
            </a:r>
            <a:r>
              <a:rPr lang="de-AT" dirty="0" smtClean="0">
                <a:latin typeface="Arial Rounded MT Bold" panose="020F0704030504030204" pitchFamily="34" charset="0"/>
              </a:rPr>
              <a:t> </a:t>
            </a:r>
            <a:r>
              <a:rPr lang="de-AT" dirty="0" err="1" smtClean="0">
                <a:latin typeface="Arial Rounded MT Bold" panose="020F0704030504030204" pitchFamily="34" charset="0"/>
              </a:rPr>
              <a:t>from</a:t>
            </a:r>
            <a:r>
              <a:rPr lang="de-AT" dirty="0" smtClean="0">
                <a:latin typeface="Arial Rounded MT Bold" panose="020F0704030504030204" pitchFamily="34" charset="0"/>
              </a:rPr>
              <a:t> {G2,G3,G2G3}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26" name="Textfeld 225"/>
          <p:cNvSpPr txBox="1"/>
          <p:nvPr/>
        </p:nvSpPr>
        <p:spPr>
          <a:xfrm>
            <a:off x="365433" y="4715852"/>
            <a:ext cx="86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Arial Rounded MT Bold" panose="020F0704030504030204" pitchFamily="34" charset="0"/>
              </a:rPr>
              <a:t>G2                    </a:t>
            </a:r>
            <a:r>
              <a:rPr lang="de-AT" dirty="0" err="1" smtClean="0">
                <a:latin typeface="Arial Rounded MT Bold" panose="020F0704030504030204" pitchFamily="34" charset="0"/>
              </a:rPr>
              <a:t>G2</a:t>
            </a:r>
            <a:r>
              <a:rPr lang="de-AT" dirty="0" smtClean="0">
                <a:latin typeface="Arial Rounded MT Bold" panose="020F0704030504030204" pitchFamily="34" charset="0"/>
              </a:rPr>
              <a:t>                     G3         G2               G2G3                 G3         G2G3….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 flipV="1">
            <a:off x="1117157" y="5085184"/>
            <a:ext cx="977917" cy="12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2483769" y="4900518"/>
            <a:ext cx="486237" cy="12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feld 226"/>
          <p:cNvSpPr txBox="1"/>
          <p:nvPr/>
        </p:nvSpPr>
        <p:spPr>
          <a:xfrm>
            <a:off x="6763560" y="5157192"/>
            <a:ext cx="183915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IF G=+1 „</a:t>
            </a:r>
            <a:r>
              <a:rPr lang="de-AT" dirty="0" err="1" smtClean="0"/>
              <a:t>success</a:t>
            </a:r>
            <a:r>
              <a:rPr lang="de-AT" dirty="0" smtClean="0"/>
              <a:t>“</a:t>
            </a:r>
            <a:endParaRPr lang="en-US" dirty="0"/>
          </a:p>
        </p:txBody>
      </p:sp>
      <p:sp>
        <p:nvSpPr>
          <p:cNvPr id="228" name="Textfeld 227"/>
          <p:cNvSpPr txBox="1"/>
          <p:nvPr/>
        </p:nvSpPr>
        <p:spPr>
          <a:xfrm>
            <a:off x="237663" y="5723964"/>
            <a:ext cx="21817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Overall </a:t>
            </a:r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dirty="0" err="1" smtClean="0"/>
              <a:t>function</a:t>
            </a:r>
            <a:r>
              <a:rPr lang="de-AT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hteck 228"/>
              <p:cNvSpPr/>
              <p:nvPr/>
            </p:nvSpPr>
            <p:spPr>
              <a:xfrm>
                <a:off x="2522694" y="5594637"/>
                <a:ext cx="2725810" cy="71468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b="0" i="0" smtClean="0">
                          <a:latin typeface="Cambria Math"/>
                        </a:rPr>
                        <m:t>IF</m:t>
                      </m:r>
                      <m:r>
                        <a:rPr lang="de-AT" b="0" i="0" smtClean="0">
                          <a:latin typeface="Cambria Math"/>
                        </a:rPr>
                        <m:t> </m:t>
                      </m:r>
                      <m:r>
                        <a:rPr lang="de-AT" b="0" i="1" smtClean="0">
                          <a:latin typeface="Cambria Math"/>
                        </a:rPr>
                        <m:t>#</m:t>
                      </m:r>
                      <m:r>
                        <a:rPr lang="de-AT" b="0" i="1" smtClean="0">
                          <a:latin typeface="Cambria Math"/>
                        </a:rPr>
                        <m:t>𝑆𝑢𝑐𝑐𝑒𝑠𝑠</m:t>
                      </m:r>
                      <m:r>
                        <a:rPr lang="de-AT" b="0" i="1" smtClean="0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de-AT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AT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AT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Rechteck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94" y="5594637"/>
                <a:ext cx="272581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Pfeil nach rechts 229"/>
          <p:cNvSpPr/>
          <p:nvPr/>
        </p:nvSpPr>
        <p:spPr>
          <a:xfrm>
            <a:off x="5383313" y="5723964"/>
            <a:ext cx="77441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feld 230"/>
          <p:cNvSpPr txBox="1"/>
          <p:nvPr/>
        </p:nvSpPr>
        <p:spPr>
          <a:xfrm>
            <a:off x="6236603" y="5723964"/>
            <a:ext cx="12157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„SUCCESS“</a:t>
            </a:r>
            <a:endParaRPr lang="en-US" b="1" dirty="0"/>
          </a:p>
        </p:txBody>
      </p:sp>
      <p:sp>
        <p:nvSpPr>
          <p:cNvPr id="232" name="Textfeld 231"/>
          <p:cNvSpPr txBox="1"/>
          <p:nvPr/>
        </p:nvSpPr>
        <p:spPr>
          <a:xfrm>
            <a:off x="5580112" y="6093296"/>
            <a:ext cx="35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Never </a:t>
            </a:r>
            <a:r>
              <a:rPr lang="de-AT" dirty="0" err="1" smtClean="0"/>
              <a:t>happens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separable</a:t>
            </a:r>
            <a:r>
              <a:rPr lang="de-AT" dirty="0" smtClean="0"/>
              <a:t> </a:t>
            </a:r>
            <a:r>
              <a:rPr lang="de-AT" dirty="0" err="1" smtClean="0"/>
              <a:t>states</a:t>
            </a:r>
            <a:endParaRPr lang="en-US" dirty="0"/>
          </a:p>
        </p:txBody>
      </p:sp>
      <p:sp>
        <p:nvSpPr>
          <p:cNvPr id="233" name="Textfeld 232"/>
          <p:cNvSpPr txBox="1"/>
          <p:nvPr/>
        </p:nvSpPr>
        <p:spPr>
          <a:xfrm>
            <a:off x="40308" y="6444044"/>
            <a:ext cx="90884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AT" b="1" dirty="0" smtClean="0"/>
              <a:t>Target-</a:t>
            </a:r>
            <a:r>
              <a:rPr lang="de-AT" b="1" dirty="0" err="1" smtClean="0"/>
              <a:t>state</a:t>
            </a:r>
            <a:r>
              <a:rPr lang="de-AT" b="1" dirty="0" smtClean="0"/>
              <a:t> </a:t>
            </a:r>
            <a:r>
              <a:rPr lang="de-AT" b="1" dirty="0" err="1" smtClean="0"/>
              <a:t>preparation</a:t>
            </a:r>
            <a:r>
              <a:rPr lang="de-AT" b="1" dirty="0" smtClean="0"/>
              <a:t>: </a:t>
            </a:r>
            <a:r>
              <a:rPr lang="de-AT" b="1" dirty="0" err="1" smtClean="0"/>
              <a:t>One</a:t>
            </a:r>
            <a:r>
              <a:rPr lang="de-AT" b="1" dirty="0" smtClean="0"/>
              <a:t> </a:t>
            </a:r>
            <a:r>
              <a:rPr lang="de-AT" b="1" dirty="0" err="1" smtClean="0"/>
              <a:t>copy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24-qubit LCS </a:t>
            </a:r>
            <a:r>
              <a:rPr lang="de-AT" b="1" dirty="0" err="1" smtClean="0"/>
              <a:t>suffcies</a:t>
            </a:r>
            <a:r>
              <a:rPr lang="de-AT" b="1" dirty="0" smtClean="0"/>
              <a:t>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verify</a:t>
            </a:r>
            <a:r>
              <a:rPr lang="de-AT" b="1" dirty="0" smtClean="0"/>
              <a:t> </a:t>
            </a:r>
            <a:r>
              <a:rPr lang="de-AT" b="1" dirty="0" err="1" smtClean="0"/>
              <a:t>entanglement</a:t>
            </a:r>
            <a:r>
              <a:rPr lang="de-AT" b="1" dirty="0" smtClean="0"/>
              <a:t> </a:t>
            </a:r>
            <a:r>
              <a:rPr lang="de-AT" b="1" dirty="0" err="1" smtClean="0"/>
              <a:t>with</a:t>
            </a:r>
            <a:r>
              <a:rPr lang="de-AT" b="1" dirty="0" smtClean="0"/>
              <a:t> &gt;95%!</a:t>
            </a:r>
            <a:endParaRPr lang="en-US" b="1" dirty="0"/>
          </a:p>
        </p:txBody>
      </p:sp>
      <p:sp>
        <p:nvSpPr>
          <p:cNvPr id="4" name="Nach oben gebogener Pfeil 3"/>
          <p:cNvSpPr/>
          <p:nvPr/>
        </p:nvSpPr>
        <p:spPr>
          <a:xfrm rot="5400000">
            <a:off x="839196" y="3226942"/>
            <a:ext cx="489342" cy="3173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403648" y="3275692"/>
            <a:ext cx="21007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Locally incompatible</a:t>
            </a:r>
            <a:endParaRPr lang="en-US" dirty="0"/>
          </a:p>
        </p:txBody>
      </p:sp>
      <p:sp>
        <p:nvSpPr>
          <p:cNvPr id="8" name="Pfeil nach rechts 7"/>
          <p:cNvSpPr/>
          <p:nvPr/>
        </p:nvSpPr>
        <p:spPr>
          <a:xfrm>
            <a:off x="3570031" y="3345704"/>
            <a:ext cx="1362009" cy="155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16" grpId="0"/>
      <p:bldP spid="225" grpId="0"/>
      <p:bldP spid="226" grpId="0"/>
      <p:bldP spid="227" grpId="0" animBg="1"/>
      <p:bldP spid="228" grpId="0"/>
      <p:bldP spid="229" grpId="0" animBg="1"/>
      <p:bldP spid="230" grpId="0" animBg="1"/>
      <p:bldP spid="231" grpId="0" animBg="1"/>
      <p:bldP spid="232" grpId="0"/>
      <p:bldP spid="2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821953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Summary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008" y="692696"/>
            <a:ext cx="8964488" cy="34163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Translation of the witness method into resource-efficient prob. verification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Scalability issues?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“Single-copy” entanglement detection (cluster states in any dimension, ground states of local Hamiltonians)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 Framework can be used for quantum state verification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 Extension to a broader class of quantum states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anose="02020602080505020303" pitchFamily="18" charset="0"/>
              </a:rPr>
              <a:t> Mean value extraction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>
                <a:latin typeface="Baskerville Old Face" panose="02020602080505020303" pitchFamily="18" charset="0"/>
              </a:rPr>
              <a:t>Operational </a:t>
            </a:r>
            <a:r>
              <a:rPr lang="en-US" sz="2400" dirty="0">
                <a:latin typeface="Baskerville Old Face" panose="02020602080505020303" pitchFamily="18" charset="0"/>
              </a:rPr>
              <a:t>meaning of entanglement in a „single-copy“ regime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211960" y="5613047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CS" sz="3600" dirty="0" smtClean="0">
                <a:latin typeface="Algerian" pitchFamily="82" charset="0"/>
              </a:rPr>
              <a:t>Thank you for </a:t>
            </a:r>
            <a:endParaRPr lang="de-AT" sz="3600" dirty="0" smtClean="0">
              <a:latin typeface="Algerian" pitchFamily="82" charset="0"/>
            </a:endParaRPr>
          </a:p>
          <a:p>
            <a:pPr algn="ctr"/>
            <a:r>
              <a:rPr lang="sr-Latn-CS" sz="3600" dirty="0" smtClean="0">
                <a:latin typeface="Algerian" pitchFamily="82" charset="0"/>
              </a:rPr>
              <a:t>your attention!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9" name="Picture 2" descr="Risultati immagini per aleksandra dim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4" t="29011" b="10661"/>
          <a:stretch/>
        </p:blipFill>
        <p:spPr bwMode="auto">
          <a:xfrm>
            <a:off x="437265" y="4183667"/>
            <a:ext cx="1326423" cy="19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aleria sagg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46" y="4221087"/>
            <a:ext cx="1848106" cy="18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6093296"/>
            <a:ext cx="127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Aleksandra </a:t>
            </a:r>
          </a:p>
          <a:p>
            <a:pPr algn="ctr"/>
            <a:r>
              <a:rPr lang="en-US" dirty="0" smtClean="0"/>
              <a:t>Dimi</a:t>
            </a:r>
            <a:r>
              <a:rPr lang="sr-Latn-ME" dirty="0" smtClean="0"/>
              <a:t>ć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195736" y="6093296"/>
            <a:ext cx="18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 smtClean="0"/>
              <a:t>Valeria Saggio</a:t>
            </a:r>
            <a:endParaRPr lang="en-US" dirty="0"/>
          </a:p>
        </p:txBody>
      </p:sp>
      <p:pic>
        <p:nvPicPr>
          <p:cNvPr id="12" name="Picture 2" descr="Logo des Instituts für Quantenoptik und Quanten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1720196" cy="9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cq.quantum.at/fileadmin/_processed_/csm_UNI-Logo_RGB_c1dcba13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4" y="4149080"/>
            <a:ext cx="23762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elgr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3" y="4869160"/>
            <a:ext cx="21240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Benchmarking quantum devices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524871" y="908720"/>
            <a:ext cx="8454298" cy="2594728"/>
            <a:chOff x="524871" y="1763677"/>
            <a:chExt cx="8454298" cy="2594728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2646854" y="2082538"/>
              <a:ext cx="4032448" cy="1869160"/>
              <a:chOff x="-214549" y="658229"/>
              <a:chExt cx="9520342" cy="4442307"/>
            </a:xfrm>
          </p:grpSpPr>
          <p:pic>
            <p:nvPicPr>
              <p:cNvPr id="49" name="Grafik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1366603">
                <a:off x="-214549" y="658229"/>
                <a:ext cx="4742235" cy="42638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Grafik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795"/>
              <a:stretch/>
            </p:blipFill>
            <p:spPr>
              <a:xfrm flipH="1">
                <a:off x="4483116" y="836713"/>
                <a:ext cx="4822677" cy="426382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1" name="Wolke 50"/>
            <p:cNvSpPr/>
            <p:nvPr/>
          </p:nvSpPr>
          <p:spPr>
            <a:xfrm>
              <a:off x="2977487" y="1763677"/>
              <a:ext cx="3384376" cy="2304790"/>
            </a:xfrm>
            <a:prstGeom prst="cloud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755576" y="2538461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isometricBottomDown"/>
                <a:lightRig rig="threePt" dir="t"/>
              </a:scene3d>
            </a:bodyPr>
            <a:lstStyle/>
            <a:p>
              <a:r>
                <a:rPr lang="de-AT" sz="2800" dirty="0" smtClean="0">
                  <a:ln>
                    <a:solidFill>
                      <a:srgbClr val="FF0000"/>
                    </a:solidFill>
                  </a:ln>
                </a:rPr>
                <a:t>100110100011…</a:t>
              </a: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 rot="16988088">
              <a:off x="6209710" y="2701357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  <a:scene3d>
                <a:camera prst="isometricBottomDown"/>
                <a:lightRig rig="threePt" dir="t"/>
              </a:scene3d>
            </a:bodyPr>
            <a:lstStyle/>
            <a:p>
              <a:r>
                <a:rPr lang="de-AT" sz="2800" dirty="0" smtClean="0"/>
                <a:t>….</a:t>
              </a:r>
              <a:r>
                <a:rPr lang="de-AT" sz="2800" dirty="0" smtClean="0">
                  <a:ln>
                    <a:solidFill>
                      <a:srgbClr val="92D050"/>
                    </a:solidFill>
                  </a:ln>
                </a:rPr>
                <a:t>1100101110</a:t>
              </a:r>
              <a:endParaRPr lang="en-US" sz="2800" dirty="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524871" y="2610469"/>
              <a:ext cx="15440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2400" dirty="0" err="1" smtClean="0">
                  <a:latin typeface="Arial Rounded MT Bold" panose="020F0704030504030204" pitchFamily="34" charset="0"/>
                </a:rPr>
                <a:t>Classical</a:t>
              </a:r>
              <a:endParaRPr lang="de-AT" sz="2400" dirty="0" smtClean="0">
                <a:latin typeface="Arial Rounded MT Bold" panose="020F0704030504030204" pitchFamily="34" charset="0"/>
              </a:endParaRPr>
            </a:p>
            <a:p>
              <a:pPr algn="ctr"/>
              <a:r>
                <a:rPr lang="de-AT" sz="2400" dirty="0" err="1" smtClean="0">
                  <a:latin typeface="Arial Rounded MT Bold" panose="020F0704030504030204" pitchFamily="34" charset="0"/>
                </a:rPr>
                <a:t>input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7435156" y="3075616"/>
              <a:ext cx="15440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2400" dirty="0" err="1" smtClean="0">
                  <a:latin typeface="Arial Rounded MT Bold" panose="020F0704030504030204" pitchFamily="34" charset="0"/>
                </a:rPr>
                <a:t>Classical</a:t>
              </a:r>
              <a:endParaRPr lang="de-AT" sz="2400" dirty="0" smtClean="0">
                <a:latin typeface="Arial Rounded MT Bold" panose="020F0704030504030204" pitchFamily="34" charset="0"/>
              </a:endParaRPr>
            </a:p>
            <a:p>
              <a:pPr algn="ctr"/>
              <a:r>
                <a:rPr lang="de-AT" sz="2400" dirty="0" err="1" smtClean="0">
                  <a:latin typeface="Arial Rounded MT Bold" panose="020F0704030504030204" pitchFamily="34" charset="0"/>
                </a:rPr>
                <a:t>output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3486048" y="3650519"/>
              <a:ext cx="2310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dirty="0" err="1" smtClean="0">
                  <a:latin typeface="Arial Rounded MT Bold" panose="020F0704030504030204" pitchFamily="34" charset="0"/>
                </a:rPr>
                <a:t>Coherent</a:t>
              </a:r>
              <a:r>
                <a:rPr lang="de-AT" sz="2000" dirty="0">
                  <a:latin typeface="Arial Rounded MT Bold" panose="020F0704030504030204" pitchFamily="34" charset="0"/>
                </a:rPr>
                <a:t> </a:t>
              </a:r>
              <a:r>
                <a:rPr lang="de-AT" sz="2000" dirty="0" err="1" smtClean="0">
                  <a:latin typeface="Arial Rounded MT Bold" panose="020F0704030504030204" pitchFamily="34" charset="0"/>
                </a:rPr>
                <a:t>processing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611560" y="3759423"/>
            <a:ext cx="782118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Latn-ME" sz="2400" dirty="0" smtClean="0">
                <a:latin typeface="Arial Rounded MT Bold" panose="020F0704030504030204" pitchFamily="34" charset="0"/>
              </a:rPr>
              <a:t>Is the device functioning in the anticipated fashion?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9512" y="4561964"/>
            <a:ext cx="809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ME" sz="2800" dirty="0" smtClean="0">
                <a:latin typeface="Arial Rounded MT Bold" panose="020F0704030504030204" pitchFamily="34" charset="0"/>
              </a:rPr>
              <a:t>  Very improtant for developing scalable QIP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grpSp>
        <p:nvGrpSpPr>
          <p:cNvPr id="4100" name="Gruppieren 4099"/>
          <p:cNvGrpSpPr/>
          <p:nvPr/>
        </p:nvGrpSpPr>
        <p:grpSpPr>
          <a:xfrm>
            <a:off x="398653" y="5273591"/>
            <a:ext cx="8656730" cy="963721"/>
            <a:chOff x="398653" y="4942909"/>
            <a:chExt cx="8656730" cy="963721"/>
          </a:xfrm>
        </p:grpSpPr>
        <p:grpSp>
          <p:nvGrpSpPr>
            <p:cNvPr id="4096" name="Gruppieren 4095"/>
            <p:cNvGrpSpPr/>
            <p:nvPr/>
          </p:nvGrpSpPr>
          <p:grpSpPr>
            <a:xfrm>
              <a:off x="398653" y="4942909"/>
              <a:ext cx="6754784" cy="963721"/>
              <a:chOff x="398653" y="5117971"/>
              <a:chExt cx="6754784" cy="963721"/>
            </a:xfrm>
          </p:grpSpPr>
          <p:pic>
            <p:nvPicPr>
              <p:cNvPr id="60" name="Grafik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1390798" y="5270162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398653" y="5270162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Grafik 6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2398910" y="5271850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Grafik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3350981" y="5270162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4215077" y="5301208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83"/>
              <a:stretch/>
            </p:blipFill>
            <p:spPr>
              <a:xfrm rot="2238855">
                <a:off x="5135214" y="5301208"/>
                <a:ext cx="873829" cy="78048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feld 56"/>
              <p:cNvSpPr txBox="1"/>
              <p:nvPr/>
            </p:nvSpPr>
            <p:spPr>
              <a:xfrm>
                <a:off x="6228184" y="5117971"/>
                <a:ext cx="925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sz="3600" b="1" dirty="0" smtClean="0"/>
                  <a:t>......</a:t>
                </a:r>
                <a:endParaRPr lang="en-US" sz="3600" b="1" dirty="0"/>
              </a:p>
            </p:txBody>
          </p:sp>
        </p:grpSp>
        <p:sp>
          <p:nvSpPr>
            <p:cNvPr id="4097" name="Wolke 4096"/>
            <p:cNvSpPr/>
            <p:nvPr/>
          </p:nvSpPr>
          <p:spPr>
            <a:xfrm>
              <a:off x="524871" y="5127887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Wolke 67"/>
            <p:cNvSpPr/>
            <p:nvPr/>
          </p:nvSpPr>
          <p:spPr>
            <a:xfrm>
              <a:off x="1316959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Wolke 68"/>
            <p:cNvSpPr/>
            <p:nvPr/>
          </p:nvSpPr>
          <p:spPr>
            <a:xfrm>
              <a:off x="2109047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Wolke 69"/>
            <p:cNvSpPr/>
            <p:nvPr/>
          </p:nvSpPr>
          <p:spPr>
            <a:xfrm>
              <a:off x="2901135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Wolke 70"/>
            <p:cNvSpPr/>
            <p:nvPr/>
          </p:nvSpPr>
          <p:spPr>
            <a:xfrm>
              <a:off x="3765231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Wolke 71"/>
            <p:cNvSpPr/>
            <p:nvPr/>
          </p:nvSpPr>
          <p:spPr>
            <a:xfrm>
              <a:off x="4485311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Wolke 72"/>
            <p:cNvSpPr/>
            <p:nvPr/>
          </p:nvSpPr>
          <p:spPr>
            <a:xfrm>
              <a:off x="5277399" y="5085184"/>
              <a:ext cx="1022793" cy="646331"/>
            </a:xfrm>
            <a:prstGeom prst="cloud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Textfeld 4098"/>
            <p:cNvSpPr txBox="1"/>
            <p:nvPr/>
          </p:nvSpPr>
          <p:spPr>
            <a:xfrm>
              <a:off x="7164288" y="5085184"/>
              <a:ext cx="1891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sz="2800" dirty="0">
                  <a:solidFill>
                    <a:schemeClr val="accent6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</a:t>
              </a:r>
              <a:r>
                <a:rPr lang="sr-Latn-ME" sz="2800" dirty="0" smtClean="0">
                  <a:solidFill>
                    <a:schemeClr val="accent6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esirable 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1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Typical questions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2376264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Does the prepared state contain desired quantum resource (e.g. entanglement)?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How far is the actual preparation from a target state?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Is there an efficient way to do a quantum state tomography?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Is the quantum device performing a correct information task?</a:t>
            </a:r>
            <a:endParaRPr 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9512" y="4783314"/>
            <a:ext cx="3312368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entanglement</a:t>
            </a:r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2987824" y="4941168"/>
            <a:ext cx="331236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state certification</a:t>
            </a:r>
            <a:endParaRPr lang="en-US" dirty="0"/>
          </a:p>
        </p:txBody>
      </p:sp>
      <p:sp>
        <p:nvSpPr>
          <p:cNvPr id="49" name="Rechteck 48"/>
          <p:cNvSpPr/>
          <p:nvPr/>
        </p:nvSpPr>
        <p:spPr>
          <a:xfrm>
            <a:off x="323528" y="5529042"/>
            <a:ext cx="3312368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tomography</a:t>
            </a:r>
            <a:endParaRPr lang="en-US" dirty="0"/>
          </a:p>
        </p:txBody>
      </p:sp>
      <p:sp>
        <p:nvSpPr>
          <p:cNvPr id="50" name="Rechteck 49"/>
          <p:cNvSpPr/>
          <p:nvPr/>
        </p:nvSpPr>
        <p:spPr>
          <a:xfrm>
            <a:off x="5796136" y="5517232"/>
            <a:ext cx="3312368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quantum computing</a:t>
            </a:r>
            <a:endParaRPr lang="en-US" dirty="0"/>
          </a:p>
        </p:txBody>
      </p:sp>
      <p:sp>
        <p:nvSpPr>
          <p:cNvPr id="51" name="Rechteck 50"/>
          <p:cNvSpPr/>
          <p:nvPr/>
        </p:nvSpPr>
        <p:spPr>
          <a:xfrm>
            <a:off x="2843808" y="5805264"/>
            <a:ext cx="3312368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quantum simulations</a:t>
            </a:r>
            <a:endParaRPr lang="en-US" dirty="0"/>
          </a:p>
        </p:txBody>
      </p:sp>
      <p:sp>
        <p:nvSpPr>
          <p:cNvPr id="52" name="Rechteck 51"/>
          <p:cNvSpPr/>
          <p:nvPr/>
        </p:nvSpPr>
        <p:spPr>
          <a:xfrm>
            <a:off x="5652120" y="4653136"/>
            <a:ext cx="3312368" cy="8640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latin typeface="Arial Rounded MT Bold" panose="020F0704030504030204" pitchFamily="34" charset="0"/>
              </a:rPr>
              <a:t>property testing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>
          <a:xfrm>
            <a:off x="2843808" y="3645024"/>
            <a:ext cx="3312368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Verification problem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Nach oben gebogener Pfeil 25"/>
          <p:cNvSpPr/>
          <p:nvPr/>
        </p:nvSpPr>
        <p:spPr>
          <a:xfrm rot="10800000">
            <a:off x="1979712" y="3933056"/>
            <a:ext cx="72008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Nach oben gebogener Pfeil 53"/>
          <p:cNvSpPr/>
          <p:nvPr/>
        </p:nvSpPr>
        <p:spPr>
          <a:xfrm rot="10800000" flipH="1">
            <a:off x="6300192" y="3933056"/>
            <a:ext cx="72008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-252536" y="4257092"/>
            <a:ext cx="3888432" cy="1548172"/>
          </a:xfrm>
          <a:prstGeom prst="ellipse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251520" y="4489956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THIS TALK</a:t>
            </a:r>
            <a:endParaRPr lang="en-US" sz="2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26" grpId="0" animBg="1"/>
      <p:bldP spid="54" grpId="0" animBg="1"/>
      <p:bldP spid="29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Conventional methods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928992" cy="7200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r-Latn-ME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Most popular: witness methods (Guhne&amp;Toth2009)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931795" y="3098577"/>
            <a:ext cx="1872208" cy="1944216"/>
            <a:chOff x="611560" y="2564904"/>
            <a:chExt cx="1872208" cy="1944216"/>
          </a:xfrm>
        </p:grpSpPr>
        <p:sp>
          <p:nvSpPr>
            <p:cNvPr id="4" name="Abgerundetes Rechteck 3"/>
            <p:cNvSpPr/>
            <p:nvPr/>
          </p:nvSpPr>
          <p:spPr>
            <a:xfrm>
              <a:off x="611560" y="2564904"/>
              <a:ext cx="1872208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e 4"/>
            <p:cNvSpPr/>
            <p:nvPr/>
          </p:nvSpPr>
          <p:spPr>
            <a:xfrm>
              <a:off x="2123728" y="299695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e 5"/>
            <p:cNvSpPr/>
            <p:nvPr/>
          </p:nvSpPr>
          <p:spPr>
            <a:xfrm>
              <a:off x="755576" y="270892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/>
          </p:nvSpPr>
          <p:spPr>
            <a:xfrm>
              <a:off x="1043608" y="306896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683568" y="306896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/>
            <p:cNvSpPr/>
            <p:nvPr/>
          </p:nvSpPr>
          <p:spPr>
            <a:xfrm>
              <a:off x="971600" y="3573016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1403648" y="3284984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331640" y="270892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763688" y="299695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07704" y="335699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79712" y="263691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475656" y="3645024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051720" y="378904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763688" y="4005064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59632" y="3933056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83568" y="34290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99592" y="414908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3568" y="378904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1335774" y="2636912"/>
            <a:ext cx="103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 smtClean="0"/>
              <a:t>Source</a:t>
            </a:r>
            <a:endParaRPr lang="en-US" sz="2400" dirty="0"/>
          </a:p>
        </p:txBody>
      </p:sp>
      <p:sp>
        <p:nvSpPr>
          <p:cNvPr id="24" name="Pfeil nach rechts 23"/>
          <p:cNvSpPr/>
          <p:nvPr/>
        </p:nvSpPr>
        <p:spPr>
          <a:xfrm>
            <a:off x="2882234" y="3818657"/>
            <a:ext cx="75366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4532195" y="3098577"/>
            <a:ext cx="1728192" cy="19442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ogen 27"/>
          <p:cNvSpPr/>
          <p:nvPr/>
        </p:nvSpPr>
        <p:spPr>
          <a:xfrm rot="20042165">
            <a:off x="4796997" y="3834158"/>
            <a:ext cx="1179151" cy="1331286"/>
          </a:xfrm>
          <a:prstGeom prst="arc">
            <a:avLst>
              <a:gd name="adj1" fmla="val 13957378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5291905" y="3452790"/>
            <a:ext cx="208772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388179" y="2636912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 smtClean="0"/>
              <a:t>Measurement</a:t>
            </a:r>
            <a:endParaRPr lang="en-US" sz="2400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6337239" y="3026569"/>
            <a:ext cx="1003268" cy="324036"/>
            <a:chOff x="6017004" y="2996952"/>
            <a:chExt cx="1003268" cy="324036"/>
          </a:xfrm>
        </p:grpSpPr>
        <p:sp>
          <p:nvSpPr>
            <p:cNvPr id="33" name="Legende mit Linie 1 (Rahmen und Markierungsleiste) 32"/>
            <p:cNvSpPr/>
            <p:nvPr/>
          </p:nvSpPr>
          <p:spPr>
            <a:xfrm rot="10800000">
              <a:off x="6516216" y="2996952"/>
              <a:ext cx="504056" cy="324036"/>
            </a:xfrm>
            <a:prstGeom prst="accent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6017004" y="3158970"/>
              <a:ext cx="643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6332395" y="3494621"/>
            <a:ext cx="1003268" cy="324036"/>
            <a:chOff x="6017004" y="2996952"/>
            <a:chExt cx="1003268" cy="324036"/>
          </a:xfrm>
        </p:grpSpPr>
        <p:sp>
          <p:nvSpPr>
            <p:cNvPr id="38" name="Legende mit Linie 1 (Rahmen und Markierungsleiste) 37"/>
            <p:cNvSpPr/>
            <p:nvPr/>
          </p:nvSpPr>
          <p:spPr>
            <a:xfrm rot="10800000">
              <a:off x="6516216" y="2996952"/>
              <a:ext cx="504056" cy="324036"/>
            </a:xfrm>
            <a:prstGeom prst="accent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6017004" y="3158970"/>
              <a:ext cx="643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/>
          <p:cNvGrpSpPr/>
          <p:nvPr/>
        </p:nvGrpSpPr>
        <p:grpSpPr>
          <a:xfrm>
            <a:off x="6332395" y="3962673"/>
            <a:ext cx="1003268" cy="324036"/>
            <a:chOff x="6017004" y="2996952"/>
            <a:chExt cx="1003268" cy="324036"/>
          </a:xfrm>
        </p:grpSpPr>
        <p:sp>
          <p:nvSpPr>
            <p:cNvPr id="41" name="Legende mit Linie 1 (Rahmen und Markierungsleiste) 40"/>
            <p:cNvSpPr/>
            <p:nvPr/>
          </p:nvSpPr>
          <p:spPr>
            <a:xfrm rot="10800000">
              <a:off x="6516216" y="2996952"/>
              <a:ext cx="504056" cy="324036"/>
            </a:xfrm>
            <a:prstGeom prst="accent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6017004" y="3158970"/>
              <a:ext cx="643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6337239" y="4646749"/>
            <a:ext cx="1003268" cy="324036"/>
            <a:chOff x="6017004" y="2996952"/>
            <a:chExt cx="1003268" cy="324036"/>
          </a:xfrm>
        </p:grpSpPr>
        <p:sp>
          <p:nvSpPr>
            <p:cNvPr id="44" name="Legende mit Linie 1 (Rahmen und Markierungsleiste) 43"/>
            <p:cNvSpPr/>
            <p:nvPr/>
          </p:nvSpPr>
          <p:spPr>
            <a:xfrm rot="10800000">
              <a:off x="6516216" y="2996952"/>
              <a:ext cx="504056" cy="324036"/>
            </a:xfrm>
            <a:prstGeom prst="accent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6017004" y="3158970"/>
              <a:ext cx="643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xplosion 1 45"/>
          <p:cNvSpPr/>
          <p:nvPr/>
        </p:nvSpPr>
        <p:spPr>
          <a:xfrm>
            <a:off x="7484523" y="3602633"/>
            <a:ext cx="1119925" cy="69234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click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107504" y="5243716"/>
            <a:ext cx="7903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 smtClean="0"/>
              <a:t>Measurement statistics: 0111011000001010100010101100....</a:t>
            </a:r>
          </a:p>
          <a:p>
            <a:endParaRPr lang="sr-Latn-M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400" dirty="0" smtClean="0"/>
              <a:t>Calculate relative frequency to estimate mean values </a:t>
            </a:r>
          </a:p>
          <a:p>
            <a:r>
              <a:rPr lang="sr-Latn-ME" sz="2400" dirty="0" smtClean="0"/>
              <a:t>     (or higher moments) of observables.</a:t>
            </a:r>
            <a:endParaRPr lang="en-US" sz="2400" dirty="0"/>
          </a:p>
        </p:txBody>
      </p:sp>
      <p:sp>
        <p:nvSpPr>
          <p:cNvPr id="48" name="Ellipse 47"/>
          <p:cNvSpPr/>
          <p:nvPr/>
        </p:nvSpPr>
        <p:spPr>
          <a:xfrm>
            <a:off x="3779912" y="3933056"/>
            <a:ext cx="288032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bgerundetes Rechteck 25"/>
          <p:cNvSpPr/>
          <p:nvPr/>
        </p:nvSpPr>
        <p:spPr>
          <a:xfrm>
            <a:off x="4211960" y="3861048"/>
            <a:ext cx="320235" cy="4320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619672" y="1814968"/>
                <a:ext cx="507254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STATE IS ENTANGLED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AT" sz="28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de-AT" sz="28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14968"/>
                <a:ext cx="507254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398" t="-9091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 animBg="1"/>
      <p:bldP spid="28" grpId="0" animBg="1"/>
      <p:bldP spid="31" grpId="0"/>
      <p:bldP spid="46" grpId="0" animBg="1"/>
      <p:bldP spid="47" grpId="0"/>
      <p:bldP spid="4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Conventional methods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Untertitel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7504" y="1196752"/>
                <a:ext cx="8928992" cy="175260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sr-Latn-ME" dirty="0" smtClean="0">
                    <a:solidFill>
                      <a:schemeClr val="tx1"/>
                    </a:solidFill>
                  </a:rPr>
                  <a:t>Convergence to probability is guaranteed by the law of large numbers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sr-Latn-ME" dirty="0" smtClean="0">
                    <a:solidFill>
                      <a:schemeClr val="tx1"/>
                    </a:solidFill>
                  </a:rPr>
                  <a:t>The central limit theorem provides the error estimate (i.e. </a:t>
                </a:r>
                <a14:m>
                  <m:oMath xmlns:m="http://schemas.openxmlformats.org/officeDocument/2006/math">
                    <m:r>
                      <a:rPr lang="sr-Latn-ME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sr-Latn-ME" b="0" i="1" smtClean="0">
                        <a:solidFill>
                          <a:schemeClr val="tx1"/>
                        </a:solidFill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sr-Latn-M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r-Latn-M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sr-Latn-ME" dirty="0" smtClean="0">
                    <a:solidFill>
                      <a:schemeClr val="tx1"/>
                    </a:solidFill>
                  </a:rPr>
                  <a:t>)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7504" y="1196752"/>
                <a:ext cx="8928992" cy="1752600"/>
              </a:xfrm>
              <a:blipFill rotWithShape="1">
                <a:blip r:embed="rId2"/>
                <a:stretch>
                  <a:fillRect l="-1434" t="-9028" r="-1639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251521" y="2939460"/>
            <a:ext cx="8568952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Latn-ME" sz="3200" b="1" dirty="0" smtClean="0"/>
              <a:t>Requirement: </a:t>
            </a:r>
            <a:r>
              <a:rPr lang="en-US" sz="3200" b="1" dirty="0" smtClean="0">
                <a:solidFill>
                  <a:srgbClr val="C00000"/>
                </a:solidFill>
              </a:rPr>
              <a:t>large ensemble of independent and</a:t>
            </a:r>
            <a:r>
              <a:rPr lang="sr-Latn-ME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identically distributed</a:t>
            </a:r>
            <a:r>
              <a:rPr lang="sr-Latn-ME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</a:rPr>
              <a:t>i.i.d</a:t>
            </a:r>
            <a:r>
              <a:rPr lang="en-US" sz="3200" b="1" dirty="0" smtClean="0">
                <a:solidFill>
                  <a:srgbClr val="C00000"/>
                </a:solidFill>
              </a:rPr>
              <a:t>.) copies of a quantum state.</a:t>
            </a:r>
            <a:r>
              <a:rPr lang="sr-Latn-ME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23528" y="4623519"/>
            <a:ext cx="263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 smtClean="0"/>
              <a:t>Example (coin flip): </a:t>
            </a:r>
            <a:endParaRPr lang="en-US" sz="2400" dirty="0"/>
          </a:p>
        </p:txBody>
      </p:sp>
      <p:pic>
        <p:nvPicPr>
          <p:cNvPr id="2050" name="Picture 2" descr="Risultati immagini per statistical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4" y="5103921"/>
            <a:ext cx="33242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4283968" y="4941168"/>
                <a:ext cx="419486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ME" sz="2400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de-AT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AT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de-AT" sz="24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de-AT" sz="2400" b="1" i="1" smtClean="0">
                        <a:latin typeface="Cambria Math"/>
                        <a:ea typeface="Cambria Math"/>
                      </a:rPr>
                      <m:t>𝟎𝟏</m:t>
                    </m:r>
                    <m:r>
                      <a:rPr lang="de-AT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r-Latn-ME" sz="2400" b="1" dirty="0" smtClean="0"/>
                  <a:t>with 95% confidence </a:t>
                </a:r>
              </a:p>
              <a:p>
                <a:endParaRPr lang="sr-Latn-ME" sz="2400" b="1" dirty="0"/>
              </a:p>
              <a:p>
                <a:r>
                  <a:rPr lang="sr-Latn-ME" sz="2400" b="1" dirty="0" smtClean="0"/>
                  <a:t>                  approx. N=2500 runs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194866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82" r="-1163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Nach oben gebogener Pfeil 33"/>
          <p:cNvSpPr/>
          <p:nvPr/>
        </p:nvSpPr>
        <p:spPr>
          <a:xfrm rot="5400000">
            <a:off x="4737211" y="5352023"/>
            <a:ext cx="677689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936103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But...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764704"/>
            <a:ext cx="9145016" cy="12241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r-Latn-ME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Large-scale quantum systems are very far from an idealized situation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421758"/>
            <a:ext cx="3458254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ME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Problem 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#1: Low </a:t>
            </a:r>
            <a:r>
              <a:rPr lang="de-AT" sz="1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production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rate </a:t>
            </a:r>
            <a:endParaRPr lang="en-US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1795446"/>
            <a:ext cx="8544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sng" dirty="0" smtClean="0"/>
              <a:t>EXAMPLE</a:t>
            </a:r>
            <a:r>
              <a:rPr lang="de-AT" sz="1600" b="1" dirty="0" smtClean="0"/>
              <a:t>: 10-photon </a:t>
            </a:r>
            <a:r>
              <a:rPr lang="de-AT" sz="1600" b="1" dirty="0" err="1" smtClean="0"/>
              <a:t>experiment</a:t>
            </a:r>
            <a:r>
              <a:rPr lang="de-AT" sz="1600" b="1" dirty="0" smtClean="0"/>
              <a:t>, </a:t>
            </a:r>
            <a:r>
              <a:rPr lang="de-AT" sz="1600" b="1" dirty="0" err="1" smtClean="0"/>
              <a:t>coincidence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recorded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every</a:t>
            </a:r>
            <a:r>
              <a:rPr lang="de-AT" sz="1600" b="1" dirty="0" smtClean="0"/>
              <a:t> 5 min. in </a:t>
            </a:r>
            <a:r>
              <a:rPr lang="de-AT" sz="1600" b="1" dirty="0" err="1" smtClean="0"/>
              <a:t>average</a:t>
            </a:r>
            <a:r>
              <a:rPr lang="de-AT" sz="1600" b="1" dirty="0" smtClean="0"/>
              <a:t> (Wang et al, 2016)</a:t>
            </a:r>
            <a:endParaRPr lang="en-US" sz="16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95536" y="2213846"/>
            <a:ext cx="2998641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r-Latn-ME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Problem 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#2: IID </a:t>
            </a:r>
            <a:r>
              <a:rPr lang="de-AT" sz="1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assumption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endParaRPr lang="en-US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6624" y="2573886"/>
            <a:ext cx="834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Extremly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hard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to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achieve</a:t>
            </a:r>
            <a:r>
              <a:rPr lang="de-AT" sz="1600" b="1" dirty="0"/>
              <a:t> </a:t>
            </a:r>
            <a:r>
              <a:rPr lang="de-AT" sz="1600" b="1" dirty="0" smtClean="0"/>
              <a:t>due </a:t>
            </a:r>
            <a:r>
              <a:rPr lang="de-AT" sz="1600" b="1" dirty="0" err="1" smtClean="0"/>
              <a:t>to</a:t>
            </a:r>
            <a:r>
              <a:rPr lang="de-AT" sz="1600" b="1" dirty="0" smtClean="0"/>
              <a:t> lack </a:t>
            </a:r>
            <a:r>
              <a:rPr lang="de-AT" sz="1600" b="1" dirty="0" err="1" smtClean="0"/>
              <a:t>of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control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and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manipulation</a:t>
            </a:r>
            <a:r>
              <a:rPr lang="de-AT" sz="1600" b="1" dirty="0" smtClean="0"/>
              <a:t> (e.g. </a:t>
            </a:r>
            <a:r>
              <a:rPr lang="de-AT" sz="1600" b="1" dirty="0" err="1" smtClean="0"/>
              <a:t>source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drift</a:t>
            </a:r>
            <a:r>
              <a:rPr lang="de-AT" sz="1600" b="1" dirty="0" smtClean="0"/>
              <a:t>, </a:t>
            </a:r>
            <a:r>
              <a:rPr lang="de-AT" sz="1600" b="1" dirty="0" err="1" smtClean="0"/>
              <a:t>decoherence</a:t>
            </a:r>
            <a:r>
              <a:rPr lang="de-AT" sz="1600" b="1" dirty="0" smtClean="0"/>
              <a:t>)</a:t>
            </a:r>
            <a:endParaRPr lang="en-US" sz="1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95536" y="2955412"/>
            <a:ext cx="3310137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r-Latn-ME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Problem 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#3: </a:t>
            </a:r>
            <a:r>
              <a:rPr lang="de-AT" sz="1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Local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de-AT" sz="1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accesability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endParaRPr lang="en-US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3528" y="3365974"/>
            <a:ext cx="8644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sng" dirty="0" smtClean="0"/>
              <a:t>EXAMPLE</a:t>
            </a:r>
            <a:r>
              <a:rPr lang="de-AT" sz="1600" b="1" dirty="0" smtClean="0"/>
              <a:t>: </a:t>
            </a:r>
            <a:r>
              <a:rPr lang="de-AT" sz="1600" b="1" dirty="0" err="1" smtClean="0"/>
              <a:t>Witness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is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usually</a:t>
            </a:r>
            <a:r>
              <a:rPr lang="de-AT" sz="1600" b="1" dirty="0" smtClean="0"/>
              <a:t> a non-</a:t>
            </a:r>
            <a:r>
              <a:rPr lang="de-AT" sz="1600" b="1" dirty="0" err="1" smtClean="0"/>
              <a:t>local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operator</a:t>
            </a:r>
            <a:r>
              <a:rPr lang="de-AT" sz="1600" b="1" dirty="0"/>
              <a:t> </a:t>
            </a:r>
            <a:r>
              <a:rPr lang="de-AT" sz="1600" b="1" dirty="0" err="1" smtClean="0"/>
              <a:t>and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needs</a:t>
            </a:r>
            <a:r>
              <a:rPr lang="de-AT" sz="1600" b="1" dirty="0" smtClean="0"/>
              <a:t> a </a:t>
            </a:r>
            <a:r>
              <a:rPr lang="de-AT" sz="1600" b="1" dirty="0" err="1" smtClean="0"/>
              <a:t>local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decomposition</a:t>
            </a:r>
            <a:r>
              <a:rPr lang="de-AT" sz="1600" b="1" dirty="0" smtClean="0"/>
              <a:t>, i.e.                       </a:t>
            </a:r>
          </a:p>
          <a:p>
            <a:r>
              <a:rPr lang="de-AT" sz="1600" b="1" dirty="0" smtClean="0"/>
              <a:t>                heavy </a:t>
            </a:r>
            <a:r>
              <a:rPr lang="de-AT" sz="1600" b="1" dirty="0" err="1" smtClean="0"/>
              <a:t>demand</a:t>
            </a:r>
            <a:r>
              <a:rPr lang="de-AT" sz="1600" b="1" dirty="0" smtClean="0"/>
              <a:t> on </a:t>
            </a:r>
            <a:r>
              <a:rPr lang="de-AT" sz="1600" b="1" dirty="0" err="1" smtClean="0"/>
              <a:t>required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resources</a:t>
            </a:r>
            <a:endParaRPr lang="en-US" sz="16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49" y="3444709"/>
            <a:ext cx="1076019" cy="30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539552" y="3679825"/>
            <a:ext cx="504056" cy="1902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feld 18"/>
          <p:cNvSpPr txBox="1"/>
          <p:nvPr/>
        </p:nvSpPr>
        <p:spPr>
          <a:xfrm>
            <a:off x="395536" y="4014046"/>
            <a:ext cx="3367525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sr-Latn-ME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Problem 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#4: Statistical </a:t>
            </a:r>
            <a:r>
              <a:rPr lang="de-AT" sz="1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analysis</a:t>
            </a:r>
            <a:r>
              <a:rPr lang="de-AT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endParaRPr lang="en-US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4386590"/>
            <a:ext cx="666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err="1" smtClean="0"/>
              <a:t>Growing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number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of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parameters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for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modeling</a:t>
            </a:r>
            <a:r>
              <a:rPr lang="de-AT" sz="1600" b="1" dirty="0"/>
              <a:t> </a:t>
            </a:r>
            <a:r>
              <a:rPr lang="de-AT" sz="1600" b="1" dirty="0" smtClean="0"/>
              <a:t>              post-</a:t>
            </a:r>
            <a:r>
              <a:rPr lang="de-AT" sz="1600" b="1" dirty="0" err="1" smtClean="0"/>
              <a:t>processing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is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hard</a:t>
            </a:r>
            <a:endParaRPr lang="en-US" sz="1600" b="1" dirty="0"/>
          </a:p>
        </p:txBody>
      </p:sp>
      <p:sp>
        <p:nvSpPr>
          <p:cNvPr id="21" name="Pfeil nach rechts 20"/>
          <p:cNvSpPr/>
          <p:nvPr/>
        </p:nvSpPr>
        <p:spPr>
          <a:xfrm>
            <a:off x="4427984" y="4446094"/>
            <a:ext cx="485677" cy="2592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5" name="Gruppieren 24"/>
          <p:cNvGrpSpPr/>
          <p:nvPr/>
        </p:nvGrpSpPr>
        <p:grpSpPr>
          <a:xfrm>
            <a:off x="251520" y="5008530"/>
            <a:ext cx="5136605" cy="436694"/>
            <a:chOff x="539552" y="4797152"/>
            <a:chExt cx="5136605" cy="436694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2031755" y="4797152"/>
              <a:ext cx="380005" cy="436694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539552" y="4797152"/>
              <a:ext cx="1519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Size of system</a:t>
              </a:r>
              <a:endParaRPr lang="en-US" b="1" dirty="0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2627784" y="4885868"/>
              <a:ext cx="485677" cy="25926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5224144" y="4797152"/>
              <a:ext cx="452013" cy="410196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3131840" y="4797152"/>
              <a:ext cx="2092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Resources &amp; control</a:t>
              </a:r>
              <a:endParaRPr lang="en-US" b="1" dirty="0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287040" y="5674022"/>
            <a:ext cx="399692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Fundamental question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How to perform reliable verification?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How to perform desired QIP?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/>
      <p:bldP spid="15" grpId="0" animBg="1"/>
      <p:bldP spid="16" grpId="0"/>
      <p:bldP spid="6" grpId="0" animBg="1"/>
      <p:bldP spid="19" grpId="0" animBg="1"/>
      <p:bldP spid="20" grpId="0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-201265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Probabilistic</a:t>
            </a:r>
            <a:r>
              <a:rPr lang="de-AT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AT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</a:t>
            </a:r>
            <a:r>
              <a:rPr lang="sr-Latn-M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etection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0784"/>
            <a:ext cx="3266368" cy="24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Finite number of copies                 prob. detection </a:t>
            </a:r>
            <a:endParaRPr lang="en-US" sz="2400" dirty="0"/>
          </a:p>
        </p:txBody>
      </p:sp>
      <p:sp>
        <p:nvSpPr>
          <p:cNvPr id="16" name="Pfeil nach rechts 15"/>
          <p:cNvSpPr/>
          <p:nvPr/>
        </p:nvSpPr>
        <p:spPr>
          <a:xfrm>
            <a:off x="3563888" y="976372"/>
            <a:ext cx="64807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323528" y="1340768"/>
            <a:ext cx="88498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Reliable framework that: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detects </a:t>
            </a:r>
            <a:r>
              <a:rPr lang="en-US" sz="2000" dirty="0"/>
              <a:t>entanglement with an </a:t>
            </a:r>
            <a:r>
              <a:rPr lang="en-US" sz="2000" b="1" dirty="0" smtClean="0"/>
              <a:t>exponentially growing confidence </a:t>
            </a:r>
            <a:r>
              <a:rPr lang="en-US" sz="2000" dirty="0"/>
              <a:t>in the number </a:t>
            </a:r>
            <a:endParaRPr lang="en-US" sz="2000" dirty="0" smtClean="0"/>
          </a:p>
          <a:p>
            <a:r>
              <a:rPr lang="en-US" sz="2000" dirty="0" smtClean="0"/>
              <a:t>of </a:t>
            </a:r>
            <a:r>
              <a:rPr lang="en-US" sz="2000" dirty="0"/>
              <a:t>copies of </a:t>
            </a:r>
            <a:r>
              <a:rPr lang="en-US" sz="2000" dirty="0" smtClean="0"/>
              <a:t>the quantum </a:t>
            </a:r>
            <a:r>
              <a:rPr lang="en-US" sz="2000" dirty="0"/>
              <a:t>state,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is </a:t>
            </a:r>
            <a:r>
              <a:rPr lang="en-US" sz="2000" b="1" dirty="0"/>
              <a:t>implemented via local measurements </a:t>
            </a:r>
            <a:r>
              <a:rPr lang="en-US" sz="2000" dirty="0"/>
              <a:t>only,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does </a:t>
            </a:r>
            <a:r>
              <a:rPr lang="en-US" sz="2000" b="1" dirty="0"/>
              <a:t>not require the assumption of </a:t>
            </a:r>
            <a:r>
              <a:rPr lang="en-US" sz="2000" b="1" dirty="0" smtClean="0"/>
              <a:t>I.I.D.</a:t>
            </a:r>
            <a:r>
              <a:rPr lang="en-US" sz="2000" dirty="0" smtClean="0"/>
              <a:t> </a:t>
            </a:r>
            <a:r>
              <a:rPr lang="en-US" sz="2000" dirty="0"/>
              <a:t>experimental runs.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51520" y="3068960"/>
                <a:ext cx="7930312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000" dirty="0" smtClean="0"/>
                  <a:t>Chose the set of local binary observables: {M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, M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,….}, i.e. M</a:t>
                </a:r>
                <a:r>
                  <a:rPr lang="en-US" sz="2000" baseline="-25000" dirty="0" smtClean="0"/>
                  <a:t>k </a:t>
                </a:r>
                <a:r>
                  <a:rPr lang="en-US" sz="2000" dirty="0" smtClean="0"/>
                  <a:t>=0,1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sz="2000" dirty="0"/>
                  <a:t>Random sampling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AT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457200" indent="-457200">
                  <a:buFontTx/>
                  <a:buAutoNum type="arabicPeriod"/>
                </a:pPr>
                <a:r>
                  <a:rPr lang="en-US" sz="2000" dirty="0" smtClean="0"/>
                  <a:t>Repeat N times and count # of successes (1’s)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68960"/>
                <a:ext cx="7930312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691" t="-2959" b="-88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807668" y="4221088"/>
                <a:ext cx="42236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Bound on probability of success: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AT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de-AT" b="1" i="1" smtClean="0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 smtClean="0"/>
                  <a:t> for all separable states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de-AT" b="1" i="1" smtClean="0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some </a:t>
                </a:r>
              </a:p>
              <a:p>
                <a:r>
                  <a:rPr lang="en-US" dirty="0" smtClean="0"/>
                  <a:t>entangled (target) state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68" y="4221088"/>
                <a:ext cx="4223657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01" t="-3289" r="-43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228184" y="4838452"/>
                <a:ext cx="1382045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AT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AT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838452"/>
                <a:ext cx="138204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48" y="5614817"/>
            <a:ext cx="4444672" cy="55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V="1">
            <a:off x="6588224" y="5890060"/>
            <a:ext cx="576064" cy="419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5936" y="6372036"/>
            <a:ext cx="453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deviation from the separable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512" y="-201265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Translating entanglement witnesses into the</a:t>
            </a:r>
            <a:b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probabilistic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99334" y="1196752"/>
                <a:ext cx="890917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Given a finite # of detection events, what is the statistical evidence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de-AT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is violated?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4" y="1196752"/>
                <a:ext cx="890917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47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96057" y="1772816"/>
            <a:ext cx="190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Equivalent</a:t>
            </a:r>
            <a:r>
              <a:rPr lang="de-AT" sz="2000" b="0" dirty="0" smtClean="0"/>
              <a:t> form</a:t>
            </a:r>
            <a:r>
              <a:rPr lang="en-US" sz="2000" b="0" dirty="0" smtClean="0"/>
              <a:t>: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8948"/>
            <a:ext cx="1954127" cy="3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415674" y="2267580"/>
                <a:ext cx="435074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Equiv</a:t>
                </a:r>
                <a:r>
                  <a:rPr lang="de-AT" b="0" dirty="0" smtClean="0"/>
                  <a:t>. </a:t>
                </a:r>
                <a:r>
                  <a:rPr lang="en-US" b="0" dirty="0" smtClean="0"/>
                  <a:t>transformation: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/>
                          </a:rPr>
                          <m:t>𝑊</m:t>
                        </m:r>
                        <m:r>
                          <a:rPr lang="de-AT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de-AT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de-AT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de-AT" i="1">
                            <a:latin typeface="Cambria Math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de-AT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de-AT" i="1">
                        <a:latin typeface="Cambria Math"/>
                      </a:rPr>
                      <m:t>+</m:t>
                    </m:r>
                    <m:r>
                      <a:rPr lang="de-AT" i="1">
                        <a:latin typeface="Cambria Math"/>
                      </a:rPr>
                      <m:t>𝑎</m:t>
                    </m:r>
                    <m:r>
                      <a:rPr lang="de-AT" i="1">
                        <a:latin typeface="Cambria Math"/>
                      </a:rPr>
                      <m:t> 1≥0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74" y="2267580"/>
                <a:ext cx="435074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78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38" y="1808948"/>
            <a:ext cx="291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4283968" y="1772816"/>
            <a:ext cx="1742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0" dirty="0" smtClean="0"/>
              <a:t>Sep. </a:t>
            </a:r>
            <a:r>
              <a:rPr lang="en-US" sz="2000" b="0" dirty="0" smtClean="0"/>
              <a:t>condition:</a:t>
            </a:r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5912"/>
            <a:ext cx="194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96652" y="2236802"/>
            <a:ext cx="127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Local </a:t>
            </a:r>
            <a:r>
              <a:rPr lang="en-US" sz="2000" b="0" dirty="0" err="1" smtClean="0"/>
              <a:t>dec.</a:t>
            </a:r>
            <a:r>
              <a:rPr lang="en-US" sz="2000" b="0" dirty="0" smtClean="0"/>
              <a:t>: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5" y="2911025"/>
            <a:ext cx="3333750" cy="4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77" y="2852936"/>
            <a:ext cx="36099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2724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349052" y="3604954"/>
            <a:ext cx="1276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Ent. value:</a:t>
            </a:r>
            <a:endParaRPr lang="en-US" sz="20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150495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4507170" y="364502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with</a:t>
            </a:r>
            <a:endParaRPr lang="en-US" sz="20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30" y="4221088"/>
            <a:ext cx="2571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323528" y="4221088"/>
            <a:ext cx="24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Eigen decomposition:</a:t>
            </a:r>
            <a:endParaRPr lang="en-US" sz="2000" dirty="0"/>
          </a:p>
        </p:txBody>
      </p:sp>
      <p:sp>
        <p:nvSpPr>
          <p:cNvPr id="8" name="Ellipse 7"/>
          <p:cNvSpPr/>
          <p:nvPr/>
        </p:nvSpPr>
        <p:spPr>
          <a:xfrm>
            <a:off x="4725927" y="4221088"/>
            <a:ext cx="638161" cy="400110"/>
          </a:xfrm>
          <a:prstGeom prst="ellipse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10800000">
            <a:off x="5436096" y="4365104"/>
            <a:ext cx="648072" cy="2000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5076056" y="4613066"/>
            <a:ext cx="262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Non-negative numbers </a:t>
            </a:r>
            <a:endParaRPr lang="en-US" sz="2000" dirty="0"/>
          </a:p>
        </p:txBody>
      </p:sp>
      <p:sp>
        <p:nvSpPr>
          <p:cNvPr id="11" name="Pfeil nach unten 10"/>
          <p:cNvSpPr/>
          <p:nvPr/>
        </p:nvSpPr>
        <p:spPr>
          <a:xfrm rot="17781096">
            <a:off x="4812690" y="4514891"/>
            <a:ext cx="198783" cy="43569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283968" y="4253026"/>
            <a:ext cx="501677" cy="368172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feld 40"/>
          <p:cNvSpPr txBox="1"/>
          <p:nvPr/>
        </p:nvSpPr>
        <p:spPr>
          <a:xfrm>
            <a:off x="6084168" y="4253026"/>
            <a:ext cx="222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Binary observables</a:t>
            </a:r>
            <a:endParaRPr lang="en-US" sz="2000" dirty="0"/>
          </a:p>
        </p:txBody>
      </p:sp>
      <p:sp>
        <p:nvSpPr>
          <p:cNvPr id="42" name="Textfeld 41"/>
          <p:cNvSpPr txBox="1"/>
          <p:nvPr/>
        </p:nvSpPr>
        <p:spPr>
          <a:xfrm>
            <a:off x="5076056" y="4829090"/>
            <a:ext cx="375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Renormalize to get sampling prob.</a:t>
            </a:r>
            <a:endParaRPr lang="en-US" sz="2000" dirty="0"/>
          </a:p>
        </p:txBody>
      </p:sp>
      <p:sp>
        <p:nvSpPr>
          <p:cNvPr id="14" name="Pfeil nach rechts 13"/>
          <p:cNvSpPr/>
          <p:nvPr/>
        </p:nvSpPr>
        <p:spPr>
          <a:xfrm>
            <a:off x="7596336" y="4805136"/>
            <a:ext cx="216024" cy="7999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52369"/>
            <a:ext cx="526732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340750" y="4829090"/>
            <a:ext cx="249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Probability of success:</a:t>
            </a:r>
            <a:endParaRPr lang="en-US" sz="200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384845" y="6237312"/>
            <a:ext cx="3033911" cy="432048"/>
            <a:chOff x="384845" y="6237312"/>
            <a:chExt cx="3033911" cy="432048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03" y="6309320"/>
              <a:ext cx="14097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997" y="6318845"/>
              <a:ext cx="15430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16"/>
            <p:cNvSpPr/>
            <p:nvPr/>
          </p:nvSpPr>
          <p:spPr>
            <a:xfrm>
              <a:off x="384845" y="6237312"/>
              <a:ext cx="3033911" cy="432048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47" y="6259785"/>
            <a:ext cx="1571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28"/>
          <p:cNvSpPr/>
          <p:nvPr/>
        </p:nvSpPr>
        <p:spPr>
          <a:xfrm>
            <a:off x="3767689" y="6300028"/>
            <a:ext cx="165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Sampling </a:t>
            </a:r>
            <a:r>
              <a:rPr lang="en-US" dirty="0"/>
              <a:t>prob</a:t>
            </a:r>
            <a:r>
              <a:rPr lang="en-US" dirty="0" smtClean="0"/>
              <a:t>.: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7" grpId="0"/>
      <p:bldP spid="31" grpId="0"/>
      <p:bldP spid="33" grpId="0"/>
      <p:bldP spid="35" grpId="0"/>
      <p:bldP spid="8" grpId="0" animBg="1"/>
      <p:bldP spid="10" grpId="0" animBg="1"/>
      <p:bldP spid="38" grpId="0"/>
      <p:bldP spid="11" grpId="0" animBg="1"/>
      <p:bldP spid="12" grpId="0" animBg="1"/>
      <p:bldP spid="41" grpId="0"/>
      <p:bldP spid="42" grpId="0"/>
      <p:bldP spid="14" grpId="0" animBg="1"/>
      <p:bldP spid="4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71399"/>
            <a:ext cx="9144000" cy="10081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Examples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Untertitel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2592288" cy="7200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Graph </a:t>
            </a:r>
            <a:r>
              <a:rPr lang="de-AT" sz="2800" dirty="0" err="1" smtClean="0">
                <a:solidFill>
                  <a:schemeClr val="tx1"/>
                </a:solidFill>
                <a:latin typeface="+mj-lt"/>
              </a:rPr>
              <a:t>state</a:t>
            </a: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2219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4932040" y="946249"/>
            <a:ext cx="576064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3" y="836712"/>
            <a:ext cx="260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53" y="1315616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724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835532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</a:t>
            </a:r>
            <a:r>
              <a:rPr lang="en-US" dirty="0" err="1" smtClean="0"/>
              <a:t>dec.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8247"/>
            <a:ext cx="2505075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251520" y="134076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Sep. bound: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56" y="2420888"/>
            <a:ext cx="2381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61" y="2430413"/>
            <a:ext cx="1304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67" y="1340768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51520" y="2411596"/>
            <a:ext cx="145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</a:t>
            </a:r>
            <a:r>
              <a:rPr lang="en-US" dirty="0" err="1" smtClean="0"/>
              <a:t>obser</a:t>
            </a:r>
            <a:r>
              <a:rPr lang="en-US" dirty="0" smtClean="0"/>
              <a:t>.: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4213504" y="2420888"/>
            <a:ext cx="19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sampling:</a:t>
            </a:r>
            <a:endParaRPr lang="en-US" dirty="0"/>
          </a:p>
        </p:txBody>
      </p:sp>
      <p:sp>
        <p:nvSpPr>
          <p:cNvPr id="5" name="Pfeil nach rechts 4"/>
          <p:cNvSpPr/>
          <p:nvPr/>
        </p:nvSpPr>
        <p:spPr>
          <a:xfrm>
            <a:off x="4355976" y="1990551"/>
            <a:ext cx="342131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feld 46"/>
          <p:cNvSpPr txBox="1"/>
          <p:nvPr/>
        </p:nvSpPr>
        <p:spPr>
          <a:xfrm>
            <a:off x="4126122" y="1340768"/>
            <a:ext cx="116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Ent. value:</a:t>
            </a:r>
            <a:endParaRPr lang="en-US" dirty="0"/>
          </a:p>
        </p:txBody>
      </p:sp>
      <p:sp>
        <p:nvSpPr>
          <p:cNvPr id="49" name="Untertitel 2"/>
          <p:cNvSpPr txBox="1">
            <a:spLocks/>
          </p:cNvSpPr>
          <p:nvPr/>
        </p:nvSpPr>
        <p:spPr>
          <a:xfrm>
            <a:off x="251520" y="2852936"/>
            <a:ext cx="856895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achive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confidence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99%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we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need</a:t>
            </a:r>
            <a:r>
              <a:rPr lang="de-AT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16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copies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graph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chemeClr val="tx1"/>
                </a:solidFill>
                <a:latin typeface="+mj-lt"/>
              </a:rPr>
              <a:t>state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000" b="1" dirty="0" err="1">
                <a:solidFill>
                  <a:schemeClr val="tx1"/>
                </a:solidFill>
              </a:rPr>
              <a:t>only</a:t>
            </a:r>
            <a:r>
              <a:rPr lang="de-AT" sz="2000" b="1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  <p:sp>
        <p:nvSpPr>
          <p:cNvPr id="50" name="Untertitel 2"/>
          <p:cNvSpPr txBox="1">
            <a:spLocks/>
          </p:cNvSpPr>
          <p:nvPr/>
        </p:nvSpPr>
        <p:spPr>
          <a:xfrm>
            <a:off x="107504" y="3284984"/>
            <a:ext cx="88569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Experimental 6-qubit </a:t>
            </a:r>
            <a:r>
              <a:rPr lang="de-AT" sz="2800" dirty="0" err="1" smtClean="0">
                <a:solidFill>
                  <a:schemeClr val="tx1"/>
                </a:solidFill>
                <a:latin typeface="+mj-lt"/>
              </a:rPr>
              <a:t>photonic</a:t>
            </a: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  <a:latin typeface="+mj-lt"/>
              </a:rPr>
              <a:t>graph</a:t>
            </a: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  <a:latin typeface="+mj-lt"/>
              </a:rPr>
              <a:t>state</a:t>
            </a:r>
            <a:r>
              <a:rPr lang="de-AT" sz="2800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7002"/>
            <a:ext cx="7715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el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40706"/>
                  </p:ext>
                </p:extLst>
              </p:nvPr>
            </p:nvGraphicFramePr>
            <p:xfrm>
              <a:off x="3275856" y="6070808"/>
              <a:ext cx="5663952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1976"/>
                    <a:gridCol w="2831976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SOME ENTAGLEMENT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GENUINE 6-QUBIT ENTANGLEMENT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de-AT" b="0" i="1" smtClean="0">
                                    <a:latin typeface="Cambria Math"/>
                                    <a:ea typeface="Cambria Math"/>
                                  </a:rPr>
                                  <m:t>20 </m:t>
                                </m:r>
                                <m:r>
                                  <m:rPr>
                                    <m:sty m:val="p"/>
                                  </m:rPr>
                                  <a:rPr lang="de-AT" b="0" i="0" smtClean="0">
                                    <a:latin typeface="Cambria Math"/>
                                    <a:ea typeface="Cambria Math"/>
                                  </a:rPr>
                                  <m:t>copies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de-AT" b="0" i="1" smtClean="0">
                                    <a:latin typeface="Cambria Math"/>
                                    <a:ea typeface="Cambria Math"/>
                                  </a:rPr>
                                  <m:t>100 </m:t>
                                </m:r>
                                <m:r>
                                  <m:rPr>
                                    <m:sty m:val="p"/>
                                  </m:rPr>
                                  <a:rPr lang="de-AT" b="0" i="0" smtClean="0">
                                    <a:latin typeface="Cambria Math"/>
                                    <a:ea typeface="Cambria Math"/>
                                  </a:rPr>
                                  <m:t>copies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el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40706"/>
                  </p:ext>
                </p:extLst>
              </p:nvPr>
            </p:nvGraphicFramePr>
            <p:xfrm>
              <a:off x="3275856" y="6070808"/>
              <a:ext cx="5663952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1976"/>
                    <a:gridCol w="2831976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SOME ENTAGLEMENT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GENUINE 6-QUBIT ENTANGLEMENT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t="-85000" r="-100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000" t="-85000" b="-1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21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5" grpId="0"/>
      <p:bldP spid="5" grpId="0" animBg="1"/>
      <p:bldP spid="49" grpId="0" animBg="1"/>
      <p:bldP spid="5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Bildschirmpräsentation (4:3)</PresentationFormat>
  <Paragraphs>182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8" baseType="lpstr">
      <vt:lpstr>Arial</vt:lpstr>
      <vt:lpstr>Gill Sans MT</vt:lpstr>
      <vt:lpstr>Calibri</vt:lpstr>
      <vt:lpstr>Franklin Gothic Book</vt:lpstr>
      <vt:lpstr>Arial Rounded MT Bold</vt:lpstr>
      <vt:lpstr>Cambria Math</vt:lpstr>
      <vt:lpstr>Algerian</vt:lpstr>
      <vt:lpstr>Baskerville Old Face</vt:lpstr>
      <vt:lpstr>Wingdings 2</vt:lpstr>
      <vt:lpstr>Wingdings</vt:lpstr>
      <vt:lpstr>Perpetua</vt:lpstr>
      <vt:lpstr>Larissa</vt:lpstr>
      <vt:lpstr>Dactylos</vt:lpstr>
      <vt:lpstr>1_Larissa</vt:lpstr>
      <vt:lpstr>Single (few)-copy entanglement detection</vt:lpstr>
      <vt:lpstr>Benchmarking quantum devices</vt:lpstr>
      <vt:lpstr>Typical questions</vt:lpstr>
      <vt:lpstr>Conventional methods</vt:lpstr>
      <vt:lpstr>Conventional methods</vt:lpstr>
      <vt:lpstr>But...</vt:lpstr>
      <vt:lpstr>Probabilistic detection</vt:lpstr>
      <vt:lpstr>Translating entanglement witnesses into the probabilistic framework</vt:lpstr>
      <vt:lpstr>Examples</vt:lpstr>
      <vt:lpstr>Single-copy regime</vt:lpstr>
      <vt:lpstr>Classical Example</vt:lpstr>
      <vt:lpstr>Cluster states</vt:lpstr>
      <vt:lpstr>Cluster states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Single-copy entanglement detection</dc:title>
  <dc:creator>michi</dc:creator>
  <cp:lastModifiedBy>michi</cp:lastModifiedBy>
  <cp:revision>149</cp:revision>
  <dcterms:created xsi:type="dcterms:W3CDTF">2017-09-27T14:17:08Z</dcterms:created>
  <dcterms:modified xsi:type="dcterms:W3CDTF">2018-09-26T09:46:31Z</dcterms:modified>
</cp:coreProperties>
</file>