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0" r:id="rId3"/>
    <p:sldId id="258" r:id="rId4"/>
    <p:sldId id="266" r:id="rId5"/>
    <p:sldId id="267" r:id="rId6"/>
    <p:sldId id="268" r:id="rId7"/>
    <p:sldId id="259" r:id="rId8"/>
    <p:sldId id="257" r:id="rId9"/>
    <p:sldId id="265" r:id="rId10"/>
    <p:sldId id="260" r:id="rId11"/>
    <p:sldId id="262" r:id="rId12"/>
    <p:sldId id="261" r:id="rId13"/>
    <p:sldId id="269" r:id="rId14"/>
    <p:sldId id="271" r:id="rId1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>
      <p:cViewPr varScale="1">
        <p:scale>
          <a:sx n="75" d="100"/>
          <a:sy n="75" d="100"/>
        </p:scale>
        <p:origin x="-84" y="-4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32BEB5-653A-4C66-8EE8-8C02B05FBD83}" type="datetimeFigureOut">
              <a:rPr lang="hu-HU" smtClean="0"/>
              <a:pPr/>
              <a:t>2018.09.28.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6BF62-8C78-4C0F-A812-D4C0B1212E5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234693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6BF62-8C78-4C0F-A812-D4C0B1212E55}" type="slidenum">
              <a:rPr lang="hu-HU" smtClean="0"/>
              <a:pPr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343865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063D-7743-4DB6-B3D1-44922CF6F847}" type="datetimeFigureOut">
              <a:rPr lang="hu-HU" smtClean="0"/>
              <a:pPr/>
              <a:t>2018.09.28.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01EAB-7D3A-4427-BF23-B1B36199CAE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700098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063D-7743-4DB6-B3D1-44922CF6F847}" type="datetimeFigureOut">
              <a:rPr lang="hu-HU" smtClean="0"/>
              <a:pPr/>
              <a:t>2018.09.28.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01EAB-7D3A-4427-BF23-B1B36199CAE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18780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063D-7743-4DB6-B3D1-44922CF6F847}" type="datetimeFigureOut">
              <a:rPr lang="hu-HU" smtClean="0"/>
              <a:pPr/>
              <a:t>2018.09.28.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01EAB-7D3A-4427-BF23-B1B36199CAE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294325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063D-7743-4DB6-B3D1-44922CF6F847}" type="datetimeFigureOut">
              <a:rPr lang="hu-HU" smtClean="0"/>
              <a:pPr/>
              <a:t>2018.09.28.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01EAB-7D3A-4427-BF23-B1B36199CAE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783243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063D-7743-4DB6-B3D1-44922CF6F847}" type="datetimeFigureOut">
              <a:rPr lang="hu-HU" smtClean="0"/>
              <a:pPr/>
              <a:t>2018.09.28.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01EAB-7D3A-4427-BF23-B1B36199CAE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694903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063D-7743-4DB6-B3D1-44922CF6F847}" type="datetimeFigureOut">
              <a:rPr lang="hu-HU" smtClean="0"/>
              <a:pPr/>
              <a:t>2018.09.28.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01EAB-7D3A-4427-BF23-B1B36199CAE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362195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063D-7743-4DB6-B3D1-44922CF6F847}" type="datetimeFigureOut">
              <a:rPr lang="hu-HU" smtClean="0"/>
              <a:pPr/>
              <a:t>2018.09.28.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01EAB-7D3A-4427-BF23-B1B36199CAE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373222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063D-7743-4DB6-B3D1-44922CF6F847}" type="datetimeFigureOut">
              <a:rPr lang="hu-HU" smtClean="0"/>
              <a:pPr/>
              <a:t>2018.09.28.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01EAB-7D3A-4427-BF23-B1B36199CAE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497721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063D-7743-4DB6-B3D1-44922CF6F847}" type="datetimeFigureOut">
              <a:rPr lang="hu-HU" smtClean="0"/>
              <a:pPr/>
              <a:t>2018.09.28.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01EAB-7D3A-4427-BF23-B1B36199CAE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801114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063D-7743-4DB6-B3D1-44922CF6F847}" type="datetimeFigureOut">
              <a:rPr lang="hu-HU" smtClean="0"/>
              <a:pPr/>
              <a:t>2018.09.28.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01EAB-7D3A-4427-BF23-B1B36199CAE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032742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063D-7743-4DB6-B3D1-44922CF6F847}" type="datetimeFigureOut">
              <a:rPr lang="hu-HU" smtClean="0"/>
              <a:pPr/>
              <a:t>2018.09.28.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01EAB-7D3A-4427-BF23-B1B36199CAE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98103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0063D-7743-4DB6-B3D1-44922CF6F847}" type="datetimeFigureOut">
              <a:rPr lang="hu-HU" smtClean="0"/>
              <a:pPr/>
              <a:t>2018.09.28.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01EAB-7D3A-4427-BF23-B1B36199CAE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793380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emf"/><Relationship Id="rId3" Type="http://schemas.openxmlformats.org/officeDocument/2006/relationships/image" Target="../media/image25.emf"/><Relationship Id="rId7" Type="http://schemas.openxmlformats.org/officeDocument/2006/relationships/image" Target="../media/image29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emf"/><Relationship Id="rId5" Type="http://schemas.openxmlformats.org/officeDocument/2006/relationships/image" Target="../media/image27.emf"/><Relationship Id="rId4" Type="http://schemas.openxmlformats.org/officeDocument/2006/relationships/image" Target="../media/image26.emf"/><Relationship Id="rId9" Type="http://schemas.openxmlformats.org/officeDocument/2006/relationships/image" Target="../media/image31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7" Type="http://schemas.openxmlformats.org/officeDocument/2006/relationships/image" Target="../media/image9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image" Target="../media/image11.emf"/><Relationship Id="rId7" Type="http://schemas.openxmlformats.org/officeDocument/2006/relationships/image" Target="../media/image14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10" Type="http://schemas.openxmlformats.org/officeDocument/2006/relationships/image" Target="../media/image17.emf"/><Relationship Id="rId4" Type="http://schemas.openxmlformats.org/officeDocument/2006/relationships/image" Target="../media/image4.emf"/><Relationship Id="rId9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emf"/><Relationship Id="rId5" Type="http://schemas.openxmlformats.org/officeDocument/2006/relationships/image" Target="../media/image23.emf"/><Relationship Id="rId4" Type="http://schemas.openxmlformats.org/officeDocument/2006/relationships/image" Target="../media/image2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1470025"/>
          </a:xfrm>
        </p:spPr>
        <p:txBody>
          <a:bodyPr>
            <a:noAutofit/>
          </a:bodyPr>
          <a:lstStyle/>
          <a:p>
            <a:r>
              <a:rPr lang="hu-HU" dirty="0">
                <a:effectLst/>
              </a:rPr>
              <a:t/>
            </a:r>
            <a:br>
              <a:rPr lang="hu-HU" dirty="0">
                <a:effectLst/>
              </a:rPr>
            </a:br>
            <a:r>
              <a:rPr lang="hu-HU" dirty="0" err="1">
                <a:effectLst/>
              </a:rPr>
              <a:t>Quantum</a:t>
            </a:r>
            <a:r>
              <a:rPr lang="hu-HU" dirty="0">
                <a:effectLst/>
              </a:rPr>
              <a:t> </a:t>
            </a:r>
            <a:r>
              <a:rPr lang="hu-HU" dirty="0" err="1">
                <a:effectLst/>
              </a:rPr>
              <a:t>randomness</a:t>
            </a:r>
            <a:r>
              <a:rPr lang="hu-HU" dirty="0">
                <a:effectLst/>
              </a:rPr>
              <a:t> </a:t>
            </a:r>
            <a:r>
              <a:rPr lang="hu-HU" dirty="0" err="1">
                <a:effectLst/>
              </a:rPr>
              <a:t>caused</a:t>
            </a:r>
            <a:r>
              <a:rPr lang="hu-HU" dirty="0">
                <a:effectLst/>
              </a:rPr>
              <a:t> </a:t>
            </a:r>
            <a:r>
              <a:rPr lang="hu-HU" dirty="0" err="1">
                <a:effectLst/>
              </a:rPr>
              <a:t>by</a:t>
            </a:r>
            <a:r>
              <a:rPr lang="hu-HU" dirty="0">
                <a:effectLst/>
              </a:rPr>
              <a:t> </a:t>
            </a:r>
            <a:r>
              <a:rPr lang="hu-HU" dirty="0" err="1">
                <a:effectLst/>
              </a:rPr>
              <a:t>chaotic</a:t>
            </a:r>
            <a:r>
              <a:rPr lang="hu-HU" dirty="0">
                <a:effectLst/>
              </a:rPr>
              <a:t> </a:t>
            </a:r>
            <a:r>
              <a:rPr lang="hu-HU" dirty="0" err="1">
                <a:effectLst/>
              </a:rPr>
              <a:t>dynamics</a:t>
            </a:r>
            <a:r>
              <a:rPr lang="hu-HU" dirty="0">
                <a:effectLst/>
              </a:rPr>
              <a:t> of </a:t>
            </a:r>
            <a:r>
              <a:rPr lang="hu-HU" dirty="0" err="1">
                <a:effectLst/>
              </a:rPr>
              <a:t>detectors</a:t>
            </a:r>
            <a:r>
              <a:rPr lang="hu-HU" dirty="0">
                <a:effectLst/>
              </a:rPr>
              <a:t> 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2852936"/>
            <a:ext cx="6800800" cy="1752600"/>
          </a:xfrm>
        </p:spPr>
        <p:txBody>
          <a:bodyPr>
            <a:normAutofit fontScale="77500" lnSpcReduction="20000"/>
          </a:bodyPr>
          <a:lstStyle/>
          <a:p>
            <a:r>
              <a:rPr lang="hu-HU" sz="3600" i="1" dirty="0" err="1">
                <a:solidFill>
                  <a:schemeClr val="tx1"/>
                </a:solidFill>
              </a:rPr>
              <a:t>Nonlinear</a:t>
            </a:r>
            <a:r>
              <a:rPr lang="hu-HU" sz="3600" i="1" dirty="0">
                <a:solidFill>
                  <a:schemeClr val="tx1"/>
                </a:solidFill>
              </a:rPr>
              <a:t> </a:t>
            </a:r>
            <a:r>
              <a:rPr lang="hu-HU" sz="3600" i="1" dirty="0" err="1">
                <a:solidFill>
                  <a:schemeClr val="tx1"/>
                </a:solidFill>
              </a:rPr>
              <a:t>unitary</a:t>
            </a:r>
            <a:r>
              <a:rPr lang="hu-HU" sz="3600" i="1" dirty="0">
                <a:solidFill>
                  <a:schemeClr val="tx1"/>
                </a:solidFill>
              </a:rPr>
              <a:t> </a:t>
            </a:r>
            <a:r>
              <a:rPr lang="hu-HU" sz="3600" i="1" dirty="0" err="1">
                <a:solidFill>
                  <a:schemeClr val="tx1"/>
                </a:solidFill>
              </a:rPr>
              <a:t>quantum</a:t>
            </a:r>
            <a:r>
              <a:rPr lang="hu-HU" sz="3600" i="1" dirty="0">
                <a:solidFill>
                  <a:schemeClr val="tx1"/>
                </a:solidFill>
              </a:rPr>
              <a:t> </a:t>
            </a:r>
            <a:r>
              <a:rPr lang="hu-HU" sz="3600" i="1" dirty="0" err="1">
                <a:solidFill>
                  <a:schemeClr val="tx1"/>
                </a:solidFill>
              </a:rPr>
              <a:t>collapse</a:t>
            </a:r>
            <a:r>
              <a:rPr lang="hu-HU" sz="3600" i="1" dirty="0">
                <a:solidFill>
                  <a:schemeClr val="tx1"/>
                </a:solidFill>
              </a:rPr>
              <a:t> </a:t>
            </a:r>
            <a:r>
              <a:rPr lang="hu-HU" sz="3600" i="1" dirty="0" err="1">
                <a:solidFill>
                  <a:schemeClr val="tx1"/>
                </a:solidFill>
              </a:rPr>
              <a:t>model</a:t>
            </a:r>
            <a:r>
              <a:rPr lang="hu-HU" sz="3600" i="1" dirty="0">
                <a:solidFill>
                  <a:schemeClr val="tx1"/>
                </a:solidFill>
              </a:rPr>
              <a:t> </a:t>
            </a:r>
            <a:r>
              <a:rPr lang="hu-HU" sz="3600" i="1" dirty="0" err="1">
                <a:solidFill>
                  <a:schemeClr val="tx1"/>
                </a:solidFill>
              </a:rPr>
              <a:t>with</a:t>
            </a:r>
            <a:r>
              <a:rPr lang="hu-HU" sz="3600" i="1" dirty="0">
                <a:solidFill>
                  <a:schemeClr val="tx1"/>
                </a:solidFill>
              </a:rPr>
              <a:t> </a:t>
            </a:r>
            <a:r>
              <a:rPr lang="hu-HU" sz="3600" i="1" dirty="0" err="1">
                <a:solidFill>
                  <a:schemeClr val="tx1"/>
                </a:solidFill>
              </a:rPr>
              <a:t>self-generated</a:t>
            </a:r>
            <a:r>
              <a:rPr lang="hu-HU" sz="3600" i="1" dirty="0">
                <a:solidFill>
                  <a:schemeClr val="tx1"/>
                </a:solidFill>
              </a:rPr>
              <a:t> </a:t>
            </a:r>
            <a:r>
              <a:rPr lang="hu-HU" sz="3600" i="1" dirty="0" err="1">
                <a:solidFill>
                  <a:schemeClr val="tx1"/>
                </a:solidFill>
              </a:rPr>
              <a:t>noise</a:t>
            </a:r>
            <a:endParaRPr lang="hu-HU" sz="3600" i="1" dirty="0">
              <a:solidFill>
                <a:schemeClr val="tx1"/>
              </a:solidFill>
            </a:endParaRPr>
          </a:p>
          <a:p>
            <a:endParaRPr lang="hu-HU" sz="3800" i="1" dirty="0">
              <a:solidFill>
                <a:schemeClr val="tx1"/>
              </a:solidFill>
            </a:endParaRPr>
          </a:p>
          <a:p>
            <a:r>
              <a:rPr lang="hu-HU" dirty="0" err="1">
                <a:solidFill>
                  <a:schemeClr val="tx1"/>
                </a:solidFill>
              </a:rPr>
              <a:t>J.Phys.A</a:t>
            </a:r>
            <a:r>
              <a:rPr lang="hu-HU" dirty="0">
                <a:solidFill>
                  <a:schemeClr val="tx1"/>
                </a:solidFill>
              </a:rPr>
              <a:t> 51, 175308 (2018)</a:t>
            </a: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xmlns="" id="{C7B28C9C-C596-4FAB-93C2-CDBA1EE4CC40}"/>
              </a:ext>
            </a:extLst>
          </p:cNvPr>
          <p:cNvSpPr txBox="1"/>
          <p:nvPr/>
        </p:nvSpPr>
        <p:spPr>
          <a:xfrm>
            <a:off x="1674075" y="5857892"/>
            <a:ext cx="61126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/>
              <a:t>Entanglement Days</a:t>
            </a:r>
            <a:r>
              <a:rPr lang="hu-HU" sz="3200" b="1" i="1" dirty="0" smtClean="0"/>
              <a:t> </a:t>
            </a:r>
            <a:r>
              <a:rPr lang="hu-HU" sz="3200" b="1" i="1" dirty="0"/>
              <a:t>2018 </a:t>
            </a:r>
            <a:r>
              <a:rPr lang="en-US" sz="3200" b="1" i="1" dirty="0" smtClean="0"/>
              <a:t>Budapest</a:t>
            </a:r>
            <a:endParaRPr lang="hu-HU" sz="3200" b="1" i="1" dirty="0"/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xmlns="" id="{FDC9C28F-F1B9-4D21-B2C9-BA02B91C890A}"/>
              </a:ext>
            </a:extLst>
          </p:cNvPr>
          <p:cNvSpPr txBox="1"/>
          <p:nvPr/>
        </p:nvSpPr>
        <p:spPr>
          <a:xfrm>
            <a:off x="1187624" y="5157192"/>
            <a:ext cx="73548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>
                <a:latin typeface="Comic Sans MS" panose="030F0702030302020204" pitchFamily="66" charset="0"/>
              </a:rPr>
              <a:t>Tamás Geszti, Eötvös University, Budapest</a:t>
            </a:r>
          </a:p>
        </p:txBody>
      </p:sp>
    </p:spTree>
    <p:extLst>
      <p:ext uri="{BB962C8B-B14F-4D97-AF65-F5344CB8AC3E}">
        <p14:creationId xmlns:p14="http://schemas.microsoft.com/office/powerpoint/2010/main" xmlns="" val="362031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1115616" y="4294837"/>
            <a:ext cx="51988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i="1" dirty="0" err="1">
                <a:latin typeface="Comic Sans MS" panose="030F0702030302020204" pitchFamily="66" charset="0"/>
              </a:rPr>
              <a:t>Individual</a:t>
            </a:r>
            <a:r>
              <a:rPr lang="hu-HU" sz="3600" b="1" i="1" dirty="0">
                <a:latin typeface="Comic Sans MS" panose="030F0702030302020204" pitchFamily="66" charset="0"/>
              </a:rPr>
              <a:t> </a:t>
            </a:r>
            <a:r>
              <a:rPr lang="hu-HU" sz="3600" b="1" i="1" dirty="0" err="1">
                <a:latin typeface="Comic Sans MS" panose="030F0702030302020204" pitchFamily="66" charset="0"/>
              </a:rPr>
              <a:t>events</a:t>
            </a:r>
            <a:r>
              <a:rPr lang="hu-HU" sz="3600" b="1" i="1" dirty="0">
                <a:latin typeface="Comic Sans MS" panose="030F0702030302020204" pitchFamily="66" charset="0"/>
              </a:rPr>
              <a:t> ????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xmlns="" id="{9255ADCB-4CE1-419A-9BE7-2B2CBD9F2324}"/>
              </a:ext>
            </a:extLst>
          </p:cNvPr>
          <p:cNvSpPr txBox="1"/>
          <p:nvPr/>
        </p:nvSpPr>
        <p:spPr>
          <a:xfrm>
            <a:off x="354119" y="836712"/>
            <a:ext cx="825032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i="1" dirty="0"/>
              <a:t>Brunner </a:t>
            </a:r>
            <a:r>
              <a:rPr lang="hu-HU" sz="3200" i="1" dirty="0" err="1"/>
              <a:t>et</a:t>
            </a:r>
            <a:r>
              <a:rPr lang="hu-HU" sz="3200" i="1" dirty="0"/>
              <a:t> </a:t>
            </a:r>
            <a:r>
              <a:rPr lang="hu-HU" sz="3200" i="1" dirty="0" err="1"/>
              <a:t>al</a:t>
            </a:r>
            <a:r>
              <a:rPr lang="hu-HU" sz="3200" i="1" dirty="0"/>
              <a:t>. (</a:t>
            </a:r>
            <a:r>
              <a:rPr lang="hu-HU" sz="3200" i="1" dirty="0" err="1"/>
              <a:t>Gisin</a:t>
            </a:r>
            <a:r>
              <a:rPr lang="hu-HU" sz="3200" i="1" dirty="0"/>
              <a:t> </a:t>
            </a:r>
            <a:r>
              <a:rPr lang="hu-HU" sz="3200" i="1" dirty="0" err="1"/>
              <a:t>school</a:t>
            </a:r>
            <a:r>
              <a:rPr lang="hu-HU" sz="3200" i="1" dirty="0"/>
              <a:t>) RMP 2014:  </a:t>
            </a:r>
          </a:p>
          <a:p>
            <a:r>
              <a:rPr lang="hu-HU" sz="3200" dirty="0"/>
              <a:t> </a:t>
            </a:r>
            <a:r>
              <a:rPr lang="hu-HU" sz="3200" dirty="0" err="1"/>
              <a:t>whatever</a:t>
            </a:r>
            <a:r>
              <a:rPr lang="hu-HU" sz="3200" dirty="0"/>
              <a:t> </a:t>
            </a:r>
            <a:r>
              <a:rPr lang="hu-HU" sz="3200" dirty="0" err="1"/>
              <a:t>reproduces</a:t>
            </a:r>
            <a:r>
              <a:rPr lang="hu-HU" sz="3200" dirty="0"/>
              <a:t> </a:t>
            </a:r>
            <a:r>
              <a:rPr lang="hu-HU" sz="3200" dirty="0" err="1"/>
              <a:t>Born’s</a:t>
            </a:r>
            <a:r>
              <a:rPr lang="hu-HU" sz="3200" dirty="0"/>
              <a:t> </a:t>
            </a:r>
            <a:r>
              <a:rPr lang="hu-HU" sz="3200" dirty="0" err="1"/>
              <a:t>rule</a:t>
            </a:r>
            <a:r>
              <a:rPr lang="hu-HU" sz="3200" dirty="0"/>
              <a:t> is  </a:t>
            </a:r>
          </a:p>
          <a:p>
            <a:r>
              <a:rPr lang="hu-HU" sz="3200" b="1" dirty="0">
                <a:solidFill>
                  <a:srgbClr val="C00000"/>
                </a:solidFill>
              </a:rPr>
              <a:t>                     </a:t>
            </a:r>
            <a:r>
              <a:rPr lang="hu-HU" sz="4000" b="1" dirty="0">
                <a:solidFill>
                  <a:srgbClr val="C00000"/>
                </a:solidFill>
              </a:rPr>
              <a:t>non-</a:t>
            </a:r>
            <a:r>
              <a:rPr lang="hu-HU" sz="4000" b="1" dirty="0" err="1">
                <a:solidFill>
                  <a:srgbClr val="C00000"/>
                </a:solidFill>
              </a:rPr>
              <a:t>signaling</a:t>
            </a:r>
            <a:endParaRPr lang="hu-HU" sz="3200" b="1" dirty="0">
              <a:solidFill>
                <a:srgbClr val="C00000"/>
              </a:solidFill>
            </a:endParaRPr>
          </a:p>
          <a:p>
            <a:r>
              <a:rPr lang="hu-HU" sz="3200" b="1" dirty="0">
                <a:solidFill>
                  <a:srgbClr val="C00000"/>
                </a:solidFill>
              </a:rPr>
              <a:t>            </a:t>
            </a:r>
            <a:r>
              <a:rPr lang="hu-HU" sz="3200" b="1" dirty="0"/>
              <a:t>-- </a:t>
            </a:r>
            <a:r>
              <a:rPr lang="hu-HU" sz="3200" b="1" dirty="0" err="1"/>
              <a:t>as</a:t>
            </a:r>
            <a:r>
              <a:rPr lang="hu-HU" sz="3200" b="1" dirty="0"/>
              <a:t> far </a:t>
            </a:r>
            <a:r>
              <a:rPr lang="hu-HU" sz="3200" b="1" dirty="0" err="1"/>
              <a:t>as</a:t>
            </a:r>
            <a:r>
              <a:rPr lang="hu-HU" sz="3200" b="1" dirty="0"/>
              <a:t> </a:t>
            </a:r>
            <a:r>
              <a:rPr lang="hu-HU" sz="3200" b="1" dirty="0" err="1"/>
              <a:t>statistics</a:t>
            </a:r>
            <a:r>
              <a:rPr lang="hu-HU" sz="3200" b="1" dirty="0"/>
              <a:t> </a:t>
            </a:r>
            <a:r>
              <a:rPr lang="hu-HU" sz="3200" b="1" dirty="0" err="1"/>
              <a:t>concerned</a:t>
            </a:r>
            <a:r>
              <a:rPr lang="hu-HU" sz="3200" b="1" dirty="0"/>
              <a:t>    </a:t>
            </a:r>
          </a:p>
          <a:p>
            <a:r>
              <a:rPr lang="hu-HU" sz="3200" b="1" dirty="0"/>
              <a:t>                                            </a:t>
            </a:r>
            <a:r>
              <a:rPr lang="hu-HU" sz="3200" dirty="0"/>
              <a:t>(Bell, GHZ </a:t>
            </a:r>
            <a:r>
              <a:rPr lang="hu-HU" sz="3200" dirty="0" err="1"/>
              <a:t>etc</a:t>
            </a:r>
            <a:r>
              <a:rPr lang="hu-HU" sz="3200" dirty="0"/>
              <a:t> </a:t>
            </a:r>
            <a:r>
              <a:rPr lang="hu-HU" sz="3200" dirty="0" err="1"/>
              <a:t>are</a:t>
            </a:r>
            <a:r>
              <a:rPr lang="hu-HU" sz="3200" dirty="0"/>
              <a:t> OK)</a:t>
            </a:r>
            <a:r>
              <a:rPr lang="hu-HU" sz="3200" b="1" dirty="0"/>
              <a:t>.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xmlns="" val="2851188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xmlns="" id="{80BA5EA7-B9BF-439C-B03C-7374542895A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178597"/>
            <a:ext cx="4386610" cy="802131"/>
          </a:xfrm>
          <a:prstGeom prst="rect">
            <a:avLst/>
          </a:prstGeom>
        </p:spPr>
      </p:pic>
      <p:pic>
        <p:nvPicPr>
          <p:cNvPr id="8" name="Kép 7">
            <a:extLst>
              <a:ext uri="{FF2B5EF4-FFF2-40B4-BE49-F238E27FC236}">
                <a16:creationId xmlns:a16="http://schemas.microsoft.com/office/drawing/2014/main" xmlns="" id="{6583ADE3-0C92-430C-89EA-D39895A996D1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5536" y="764704"/>
            <a:ext cx="8040610" cy="1584176"/>
          </a:xfrm>
          <a:prstGeom prst="rect">
            <a:avLst/>
          </a:prstGeom>
        </p:spPr>
      </p:pic>
      <p:pic>
        <p:nvPicPr>
          <p:cNvPr id="9" name="Kép 8">
            <a:extLst>
              <a:ext uri="{FF2B5EF4-FFF2-40B4-BE49-F238E27FC236}">
                <a16:creationId xmlns:a16="http://schemas.microsoft.com/office/drawing/2014/main" xmlns="" id="{4237CFB5-7350-41BF-BF76-F6246A569222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419872" y="1749980"/>
            <a:ext cx="4968552" cy="1390988"/>
          </a:xfrm>
          <a:prstGeom prst="rect">
            <a:avLst/>
          </a:prstGeom>
        </p:spPr>
      </p:pic>
      <p:grpSp>
        <p:nvGrpSpPr>
          <p:cNvPr id="30" name="Csoportba foglalás 29">
            <a:extLst>
              <a:ext uri="{FF2B5EF4-FFF2-40B4-BE49-F238E27FC236}">
                <a16:creationId xmlns:a16="http://schemas.microsoft.com/office/drawing/2014/main" xmlns="" id="{C134C823-A735-4BBE-828C-1BAD08067418}"/>
              </a:ext>
            </a:extLst>
          </p:cNvPr>
          <p:cNvGrpSpPr/>
          <p:nvPr/>
        </p:nvGrpSpPr>
        <p:grpSpPr>
          <a:xfrm>
            <a:off x="179512" y="2564904"/>
            <a:ext cx="8212669" cy="2592288"/>
            <a:chOff x="179512" y="2636912"/>
            <a:chExt cx="8212669" cy="2592288"/>
          </a:xfrm>
        </p:grpSpPr>
        <p:pic>
          <p:nvPicPr>
            <p:cNvPr id="10" name="Kép 9">
              <a:extLst>
                <a:ext uri="{FF2B5EF4-FFF2-40B4-BE49-F238E27FC236}">
                  <a16:creationId xmlns:a16="http://schemas.microsoft.com/office/drawing/2014/main" xmlns="" id="{E78E3B3B-68F1-4C84-AE4A-F15FEB8FBEA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79512" y="2636912"/>
              <a:ext cx="4173679" cy="1390988"/>
            </a:xfrm>
            <a:prstGeom prst="rect">
              <a:avLst/>
            </a:prstGeom>
          </p:spPr>
        </p:pic>
        <p:pic>
          <p:nvPicPr>
            <p:cNvPr id="11" name="Kép 10">
              <a:extLst>
                <a:ext uri="{FF2B5EF4-FFF2-40B4-BE49-F238E27FC236}">
                  <a16:creationId xmlns:a16="http://schemas.microsoft.com/office/drawing/2014/main" xmlns="" id="{FDE41C8B-B49D-43BD-8138-AD998A1BF9A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97776" y="3838212"/>
              <a:ext cx="8094405" cy="1390988"/>
            </a:xfrm>
            <a:prstGeom prst="rect">
              <a:avLst/>
            </a:prstGeom>
          </p:spPr>
        </p:pic>
      </p:grpSp>
      <p:cxnSp>
        <p:nvCxnSpPr>
          <p:cNvPr id="19" name="Egyenes összekötő nyíllal 18">
            <a:extLst>
              <a:ext uri="{FF2B5EF4-FFF2-40B4-BE49-F238E27FC236}">
                <a16:creationId xmlns:a16="http://schemas.microsoft.com/office/drawing/2014/main" xmlns="" id="{3BBE2CE6-1E17-4E5A-9950-44DD72077B3A}"/>
              </a:ext>
            </a:extLst>
          </p:cNvPr>
          <p:cNvCxnSpPr>
            <a:cxnSpLocks/>
          </p:cNvCxnSpPr>
          <p:nvPr/>
        </p:nvCxnSpPr>
        <p:spPr>
          <a:xfrm flipH="1">
            <a:off x="2843808" y="2636912"/>
            <a:ext cx="4121119" cy="3348592"/>
          </a:xfrm>
          <a:prstGeom prst="straightConnector1">
            <a:avLst/>
          </a:prstGeom>
          <a:ln w="57150">
            <a:solidFill>
              <a:srgbClr val="FF0000"/>
            </a:solidFill>
            <a:prstDash val="dashDot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Csoportba foglalás 30">
            <a:extLst>
              <a:ext uri="{FF2B5EF4-FFF2-40B4-BE49-F238E27FC236}">
                <a16:creationId xmlns:a16="http://schemas.microsoft.com/office/drawing/2014/main" xmlns="" id="{4CF92BDD-F355-4627-A515-9677DA8B37EF}"/>
              </a:ext>
            </a:extLst>
          </p:cNvPr>
          <p:cNvGrpSpPr/>
          <p:nvPr/>
        </p:nvGrpSpPr>
        <p:grpSpPr>
          <a:xfrm>
            <a:off x="395536" y="5090097"/>
            <a:ext cx="7920880" cy="1579263"/>
            <a:chOff x="395536" y="5086925"/>
            <a:chExt cx="7920880" cy="1579263"/>
          </a:xfrm>
        </p:grpSpPr>
        <p:sp>
          <p:nvSpPr>
            <p:cNvPr id="13" name="Szövegdoboz 12">
              <a:extLst>
                <a:ext uri="{FF2B5EF4-FFF2-40B4-BE49-F238E27FC236}">
                  <a16:creationId xmlns:a16="http://schemas.microsoft.com/office/drawing/2014/main" xmlns="" id="{3AC37AD1-7C2F-40C3-9D19-4D030FE15C4E}"/>
                </a:ext>
              </a:extLst>
            </p:cNvPr>
            <p:cNvSpPr txBox="1"/>
            <p:nvPr/>
          </p:nvSpPr>
          <p:spPr>
            <a:xfrm>
              <a:off x="395536" y="5086925"/>
              <a:ext cx="723948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3600" b="1" i="1" dirty="0" err="1">
                  <a:solidFill>
                    <a:srgbClr val="0070C0"/>
                  </a:solidFill>
                  <a:latin typeface="Comic Sans MS" panose="030F0702030302020204" pitchFamily="66" charset="0"/>
                </a:rPr>
                <a:t>So</a:t>
              </a:r>
              <a:r>
                <a:rPr lang="hu-HU" sz="3600" b="1" i="1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, </a:t>
              </a:r>
              <a:r>
                <a:rPr lang="hu-HU" sz="3600" b="1" i="1" dirty="0" err="1">
                  <a:solidFill>
                    <a:srgbClr val="0070C0"/>
                  </a:solidFill>
                  <a:latin typeface="Comic Sans MS" panose="030F0702030302020204" pitchFamily="66" charset="0"/>
                </a:rPr>
                <a:t>everything</a:t>
              </a:r>
              <a:r>
                <a:rPr lang="hu-HU" sz="3600" b="1" i="1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 </a:t>
              </a:r>
              <a:r>
                <a:rPr lang="hu-HU" sz="3600" b="1" i="1" dirty="0" err="1">
                  <a:solidFill>
                    <a:srgbClr val="0070C0"/>
                  </a:solidFill>
                  <a:latin typeface="Comic Sans MS" panose="030F0702030302020204" pitchFamily="66" charset="0"/>
                </a:rPr>
                <a:t>happens</a:t>
              </a:r>
              <a:r>
                <a:rPr lang="hu-HU" sz="3600" b="1" i="1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 </a:t>
              </a:r>
              <a:r>
                <a:rPr lang="hu-HU" sz="3600" b="1" i="1" dirty="0" err="1">
                  <a:solidFill>
                    <a:srgbClr val="0070C0"/>
                  </a:solidFill>
                  <a:latin typeface="Comic Sans MS" panose="030F0702030302020204" pitchFamily="66" charset="0"/>
                </a:rPr>
                <a:t>locally</a:t>
              </a:r>
              <a:r>
                <a:rPr lang="hu-HU" sz="3600" b="1" i="1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?</a:t>
              </a:r>
            </a:p>
          </p:txBody>
        </p:sp>
        <p:grpSp>
          <p:nvGrpSpPr>
            <p:cNvPr id="17" name="Csoportba foglalás 16">
              <a:extLst>
                <a:ext uri="{FF2B5EF4-FFF2-40B4-BE49-F238E27FC236}">
                  <a16:creationId xmlns:a16="http://schemas.microsoft.com/office/drawing/2014/main" xmlns="" id="{E60804C8-3E97-4FD1-AEA5-16BB141FC3A8}"/>
                </a:ext>
              </a:extLst>
            </p:cNvPr>
            <p:cNvGrpSpPr/>
            <p:nvPr/>
          </p:nvGrpSpPr>
          <p:grpSpPr>
            <a:xfrm>
              <a:off x="822057" y="5847366"/>
              <a:ext cx="7494359" cy="818822"/>
              <a:chOff x="827584" y="5805264"/>
              <a:chExt cx="7494359" cy="818822"/>
            </a:xfrm>
          </p:grpSpPr>
          <p:sp>
            <p:nvSpPr>
              <p:cNvPr id="15" name="Szövegdoboz 14">
                <a:extLst>
                  <a:ext uri="{FF2B5EF4-FFF2-40B4-BE49-F238E27FC236}">
                    <a16:creationId xmlns:a16="http://schemas.microsoft.com/office/drawing/2014/main" xmlns="" id="{279A07C4-1CE5-4FFF-8553-12E3B2C1A309}"/>
                  </a:ext>
                </a:extLst>
              </p:cNvPr>
              <p:cNvSpPr txBox="1"/>
              <p:nvPr/>
            </p:nvSpPr>
            <p:spPr>
              <a:xfrm>
                <a:off x="827584" y="5805264"/>
                <a:ext cx="7494359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sz="4000" b="1" i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No:        </a:t>
                </a:r>
                <a:r>
                  <a:rPr lang="hu-HU" sz="4000" b="1" i="1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are</a:t>
                </a:r>
                <a:r>
                  <a:rPr lang="hu-HU" sz="4000" b="1" i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hu-HU" sz="4000" b="1" i="1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global</a:t>
                </a:r>
                <a:r>
                  <a:rPr lang="hu-HU" sz="4000" b="1" i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hu-HU" sz="4000" b="1" i="1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factors</a:t>
                </a:r>
                <a:r>
                  <a:rPr lang="hu-HU" sz="4000" b="1" i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!</a:t>
                </a:r>
              </a:p>
            </p:txBody>
          </p:sp>
          <p:pic>
            <p:nvPicPr>
              <p:cNvPr id="16" name="Kép 15">
                <a:extLst>
                  <a:ext uri="{FF2B5EF4-FFF2-40B4-BE49-F238E27FC236}">
                    <a16:creationId xmlns:a16="http://schemas.microsoft.com/office/drawing/2014/main" xmlns="" id="{8D748928-E844-471A-B8DF-88D126CAEA1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print"/>
              <a:stretch>
                <a:fillRect/>
              </a:stretch>
            </p:blipFill>
            <p:spPr>
              <a:xfrm>
                <a:off x="1907704" y="5834292"/>
                <a:ext cx="792088" cy="789794"/>
              </a:xfrm>
              <a:prstGeom prst="rect">
                <a:avLst/>
              </a:prstGeom>
            </p:spPr>
          </p:pic>
        </p:grpSp>
        <p:pic>
          <p:nvPicPr>
            <p:cNvPr id="23" name="Kép 22">
              <a:extLst>
                <a:ext uri="{FF2B5EF4-FFF2-40B4-BE49-F238E27FC236}">
                  <a16:creationId xmlns:a16="http://schemas.microsoft.com/office/drawing/2014/main" xmlns="" id="{B83E2B4B-FE08-42B2-B237-F922F835A9B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603290" y="5985504"/>
              <a:ext cx="816582" cy="63714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3583614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2051721" y="1124744"/>
            <a:ext cx="547260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3200" dirty="0" err="1"/>
              <a:t>Nanomechanics</a:t>
            </a:r>
            <a:r>
              <a:rPr lang="hu-HU" sz="3200" dirty="0"/>
              <a:t> – </a:t>
            </a:r>
            <a:r>
              <a:rPr lang="hu-HU" sz="3200" dirty="0" err="1"/>
              <a:t>including</a:t>
            </a:r>
            <a:r>
              <a:rPr lang="hu-HU" sz="3200" dirty="0"/>
              <a:t> non-</a:t>
            </a:r>
            <a:r>
              <a:rPr lang="hu-HU" sz="3200" dirty="0" err="1"/>
              <a:t>measurement</a:t>
            </a:r>
            <a:r>
              <a:rPr lang="hu-HU" sz="3200" dirty="0"/>
              <a:t> </a:t>
            </a:r>
            <a:r>
              <a:rPr lang="hu-HU" sz="3200" dirty="0" err="1"/>
              <a:t>situations</a:t>
            </a:r>
            <a:endParaRPr lang="hu-HU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3200" dirty="0" err="1"/>
              <a:t>Superconducting</a:t>
            </a:r>
            <a:r>
              <a:rPr lang="hu-HU" sz="3200" dirty="0"/>
              <a:t> </a:t>
            </a:r>
            <a:r>
              <a:rPr lang="hu-HU" sz="3200" dirty="0" err="1"/>
              <a:t>circuits</a:t>
            </a:r>
            <a:r>
              <a:rPr lang="hu-HU" sz="3200" dirty="0"/>
              <a:t> </a:t>
            </a:r>
            <a:r>
              <a:rPr lang="hu-HU" sz="3200" dirty="0" err="1"/>
              <a:t>with</a:t>
            </a:r>
            <a:r>
              <a:rPr lang="hu-HU" sz="3200" dirty="0"/>
              <a:t> </a:t>
            </a:r>
            <a:r>
              <a:rPr lang="hu-HU" sz="3200" dirty="0" err="1"/>
              <a:t>superconducting</a:t>
            </a:r>
            <a:r>
              <a:rPr lang="hu-HU" sz="3200" dirty="0"/>
              <a:t> </a:t>
            </a:r>
            <a:r>
              <a:rPr lang="hu-HU" sz="3200" dirty="0" err="1"/>
              <a:t>nanowire</a:t>
            </a:r>
            <a:r>
              <a:rPr lang="hu-HU" sz="3200" dirty="0"/>
              <a:t> </a:t>
            </a:r>
            <a:r>
              <a:rPr lang="hu-HU" sz="3200" dirty="0" err="1"/>
              <a:t>photodetectors</a:t>
            </a:r>
            <a:r>
              <a:rPr lang="hu-HU" sz="3200" dirty="0"/>
              <a:t>…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3200" dirty="0"/>
              <a:t>1/f </a:t>
            </a:r>
            <a:r>
              <a:rPr lang="hu-HU" sz="3200" dirty="0" err="1"/>
              <a:t>noise</a:t>
            </a:r>
            <a:r>
              <a:rPr lang="hu-HU" sz="3200" dirty="0"/>
              <a:t> ….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3200" dirty="0" err="1"/>
              <a:t>Semiclassical</a:t>
            </a:r>
            <a:r>
              <a:rPr lang="hu-HU" sz="3200" dirty="0"/>
              <a:t> </a:t>
            </a:r>
            <a:r>
              <a:rPr lang="hu-HU" sz="3200" dirty="0" err="1"/>
              <a:t>gravity</a:t>
            </a:r>
            <a:r>
              <a:rPr lang="hu-HU" sz="3200" dirty="0"/>
              <a:t>…</a:t>
            </a: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xmlns="" id="{1D3A4AA1-0805-401E-80BF-DFA8080655DA}"/>
              </a:ext>
            </a:extLst>
          </p:cNvPr>
          <p:cNvSpPr txBox="1"/>
          <p:nvPr/>
        </p:nvSpPr>
        <p:spPr>
          <a:xfrm>
            <a:off x="1115616" y="548680"/>
            <a:ext cx="18637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b="1" i="1" dirty="0"/>
              <a:t>OUTLOOK</a:t>
            </a:r>
          </a:p>
        </p:txBody>
      </p:sp>
    </p:spTree>
    <p:extLst>
      <p:ext uri="{BB962C8B-B14F-4D97-AF65-F5344CB8AC3E}">
        <p14:creationId xmlns:p14="http://schemas.microsoft.com/office/powerpoint/2010/main" xmlns="" val="425780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xmlns="" id="{185C5BB9-B592-440E-9A1F-40C36939097A}"/>
              </a:ext>
            </a:extLst>
          </p:cNvPr>
          <p:cNvSpPr txBox="1"/>
          <p:nvPr/>
        </p:nvSpPr>
        <p:spPr>
          <a:xfrm>
            <a:off x="323528" y="332656"/>
            <a:ext cx="26099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b="1" i="1" dirty="0"/>
              <a:t>CONCLUSIONS</a:t>
            </a: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xmlns="" id="{ABF4EE40-96DF-4632-8F04-39C4327EB1F6}"/>
              </a:ext>
            </a:extLst>
          </p:cNvPr>
          <p:cNvSpPr txBox="1"/>
          <p:nvPr/>
        </p:nvSpPr>
        <p:spPr>
          <a:xfrm>
            <a:off x="431032" y="995244"/>
            <a:ext cx="87129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err="1">
                <a:latin typeface="Comic Sans MS" panose="030F0702030302020204" pitchFamily="66" charset="0"/>
              </a:rPr>
              <a:t>Deterministic-chaotic</a:t>
            </a:r>
            <a:r>
              <a:rPr lang="hu-HU" sz="2800" dirty="0">
                <a:latin typeface="Comic Sans MS" panose="030F0702030302020204" pitchFamily="66" charset="0"/>
              </a:rPr>
              <a:t> </a:t>
            </a:r>
            <a:r>
              <a:rPr lang="hu-HU" sz="2800" dirty="0" err="1">
                <a:latin typeface="Comic Sans MS" panose="030F0702030302020204" pitchFamily="66" charset="0"/>
              </a:rPr>
              <a:t>nonlinear</a:t>
            </a:r>
            <a:r>
              <a:rPr lang="hu-HU" sz="2800" dirty="0">
                <a:latin typeface="Comic Sans MS" panose="030F0702030302020204" pitchFamily="66" charset="0"/>
              </a:rPr>
              <a:t> </a:t>
            </a:r>
            <a:r>
              <a:rPr lang="hu-HU" sz="2800" dirty="0" err="1">
                <a:latin typeface="Comic Sans MS" panose="030F0702030302020204" pitchFamily="66" charset="0"/>
              </a:rPr>
              <a:t>quantum</a:t>
            </a:r>
            <a:r>
              <a:rPr lang="hu-HU" sz="2800" dirty="0">
                <a:latin typeface="Comic Sans MS" panose="030F0702030302020204" pitchFamily="66" charset="0"/>
              </a:rPr>
              <a:t> </a:t>
            </a:r>
            <a:r>
              <a:rPr lang="hu-HU" sz="2800" dirty="0" err="1">
                <a:latin typeface="Comic Sans MS" panose="030F0702030302020204" pitchFamily="66" charset="0"/>
              </a:rPr>
              <a:t>dynamics</a:t>
            </a:r>
            <a:r>
              <a:rPr lang="hu-HU" sz="2800" dirty="0">
                <a:latin typeface="Comic Sans MS" panose="030F0702030302020204" pitchFamily="66" charset="0"/>
              </a:rPr>
              <a:t> </a:t>
            </a:r>
            <a:r>
              <a:rPr lang="hu-HU" sz="2800" dirty="0" err="1">
                <a:latin typeface="Comic Sans MS" panose="030F0702030302020204" pitchFamily="66" charset="0"/>
              </a:rPr>
              <a:t>can</a:t>
            </a:r>
            <a:r>
              <a:rPr lang="hu-HU" sz="2800" dirty="0">
                <a:latin typeface="Comic Sans MS" panose="030F0702030302020204" pitchFamily="66" charset="0"/>
              </a:rPr>
              <a:t> </a:t>
            </a:r>
            <a:r>
              <a:rPr lang="hu-HU" sz="2800" dirty="0" err="1">
                <a:latin typeface="Comic Sans MS" panose="030F0702030302020204" pitchFamily="66" charset="0"/>
              </a:rPr>
              <a:t>give</a:t>
            </a:r>
            <a:r>
              <a:rPr lang="hu-HU" sz="2800" dirty="0">
                <a:latin typeface="Comic Sans MS" panose="030F0702030302020204" pitchFamily="66" charset="0"/>
              </a:rPr>
              <a:t> account of </a:t>
            </a:r>
            <a:r>
              <a:rPr lang="hu-HU" sz="2800" dirty="0" err="1">
                <a:latin typeface="Comic Sans MS" panose="030F0702030302020204" pitchFamily="66" charset="0"/>
              </a:rPr>
              <a:t>randomness</a:t>
            </a:r>
            <a:r>
              <a:rPr lang="hu-HU" sz="2800" dirty="0">
                <a:latin typeface="Comic Sans MS" panose="030F0702030302020204" pitchFamily="66" charset="0"/>
              </a:rPr>
              <a:t> </a:t>
            </a:r>
            <a:r>
              <a:rPr lang="hu-HU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in </a:t>
            </a:r>
            <a:r>
              <a:rPr lang="hu-HU" sz="2800" dirty="0" err="1">
                <a:solidFill>
                  <a:srgbClr val="0070C0"/>
                </a:solidFill>
                <a:latin typeface="Comic Sans MS" panose="030F0702030302020204" pitchFamily="66" charset="0"/>
              </a:rPr>
              <a:t>measurement</a:t>
            </a:r>
            <a:r>
              <a:rPr lang="hu-HU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,</a:t>
            </a:r>
          </a:p>
          <a:p>
            <a:r>
              <a:rPr lang="hu-HU" sz="2800" dirty="0" err="1">
                <a:latin typeface="Comic Sans MS" panose="030F0702030302020204" pitchFamily="66" charset="0"/>
              </a:rPr>
              <a:t>obeying</a:t>
            </a:r>
            <a:r>
              <a:rPr lang="hu-HU" sz="2800" dirty="0">
                <a:latin typeface="Comic Sans MS" panose="030F0702030302020204" pitchFamily="66" charset="0"/>
              </a:rPr>
              <a:t> </a:t>
            </a:r>
            <a:r>
              <a:rPr lang="hu-HU" sz="2800" dirty="0" err="1">
                <a:latin typeface="Comic Sans MS" panose="030F0702030302020204" pitchFamily="66" charset="0"/>
              </a:rPr>
              <a:t>Born’s</a:t>
            </a:r>
            <a:r>
              <a:rPr lang="hu-HU" sz="2800" dirty="0">
                <a:latin typeface="Comic Sans MS" panose="030F0702030302020204" pitchFamily="66" charset="0"/>
              </a:rPr>
              <a:t> </a:t>
            </a:r>
            <a:r>
              <a:rPr lang="hu-HU" sz="2800" dirty="0" err="1">
                <a:latin typeface="Comic Sans MS" panose="030F0702030302020204" pitchFamily="66" charset="0"/>
              </a:rPr>
              <a:t>law</a:t>
            </a:r>
            <a:r>
              <a:rPr lang="hu-HU" sz="28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xmlns="" id="{18A1F630-5BF0-43E4-B63D-724AE5A7F6F7}"/>
              </a:ext>
            </a:extLst>
          </p:cNvPr>
          <p:cNvSpPr txBox="1"/>
          <p:nvPr/>
        </p:nvSpPr>
        <p:spPr>
          <a:xfrm>
            <a:off x="323528" y="2492896"/>
            <a:ext cx="84249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b="1" i="1" dirty="0">
                <a:latin typeface="Comic Sans MS" panose="030F0702030302020204" pitchFamily="66" charset="0"/>
              </a:rPr>
              <a:t>Local </a:t>
            </a:r>
            <a:r>
              <a:rPr lang="hu-HU" sz="3200" b="1" i="1" dirty="0" err="1">
                <a:latin typeface="Comic Sans MS" panose="030F0702030302020204" pitchFamily="66" charset="0"/>
              </a:rPr>
              <a:t>events</a:t>
            </a:r>
            <a:r>
              <a:rPr lang="hu-HU" sz="3200" b="1" i="1" dirty="0">
                <a:latin typeface="Comic Sans MS" panose="030F0702030302020204" pitchFamily="66" charset="0"/>
              </a:rPr>
              <a:t> </a:t>
            </a:r>
            <a:r>
              <a:rPr lang="hu-HU" sz="3200" b="1" i="1" dirty="0" err="1">
                <a:latin typeface="Comic Sans MS" panose="030F0702030302020204" pitchFamily="66" charset="0"/>
              </a:rPr>
              <a:t>are</a:t>
            </a:r>
            <a:r>
              <a:rPr lang="hu-HU" sz="3200" b="1" i="1" dirty="0">
                <a:latin typeface="Comic Sans MS" panose="030F0702030302020204" pitchFamily="66" charset="0"/>
              </a:rPr>
              <a:t> </a:t>
            </a:r>
            <a:r>
              <a:rPr lang="hu-HU" sz="3200" b="1" i="1" dirty="0" err="1">
                <a:latin typeface="Comic Sans MS" panose="030F0702030302020204" pitchFamily="66" charset="0"/>
              </a:rPr>
              <a:t>controlled</a:t>
            </a:r>
            <a:r>
              <a:rPr lang="hu-HU" sz="3200" b="1" i="1" dirty="0">
                <a:latin typeface="Comic Sans MS" panose="030F0702030302020204" pitchFamily="66" charset="0"/>
              </a:rPr>
              <a:t> </a:t>
            </a:r>
            <a:r>
              <a:rPr lang="hu-HU" sz="3200" b="1" i="1" dirty="0" err="1">
                <a:latin typeface="Comic Sans MS" panose="030F0702030302020204" pitchFamily="66" charset="0"/>
              </a:rPr>
              <a:t>by</a:t>
            </a:r>
            <a:r>
              <a:rPr lang="hu-HU" sz="3200" b="1" i="1" dirty="0">
                <a:latin typeface="Comic Sans MS" panose="030F0702030302020204" pitchFamily="66" charset="0"/>
              </a:rPr>
              <a:t> </a:t>
            </a:r>
            <a:r>
              <a:rPr lang="hu-HU" sz="3200" b="1" i="1" dirty="0" err="1">
                <a:latin typeface="Comic Sans MS" panose="030F0702030302020204" pitchFamily="66" charset="0"/>
              </a:rPr>
              <a:t>global</a:t>
            </a:r>
            <a:r>
              <a:rPr lang="hu-HU" sz="3200" b="1" i="1" dirty="0">
                <a:latin typeface="Comic Sans MS" panose="030F0702030302020204" pitchFamily="66" charset="0"/>
              </a:rPr>
              <a:t> </a:t>
            </a:r>
            <a:r>
              <a:rPr lang="hu-HU" sz="3200" b="1" i="1" dirty="0" err="1">
                <a:latin typeface="Comic Sans MS" panose="030F0702030302020204" pitchFamily="66" charset="0"/>
              </a:rPr>
              <a:t>weights</a:t>
            </a:r>
            <a:r>
              <a:rPr lang="hu-HU" sz="3200" b="1" i="1" dirty="0">
                <a:latin typeface="Comic Sans MS" panose="030F0702030302020204" pitchFamily="66" charset="0"/>
              </a:rPr>
              <a:t>  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xmlns="" id="{5F102337-6DDD-4EDA-B321-7B53B3797312}"/>
              </a:ext>
            </a:extLst>
          </p:cNvPr>
          <p:cNvSpPr txBox="1"/>
          <p:nvPr/>
        </p:nvSpPr>
        <p:spPr>
          <a:xfrm>
            <a:off x="2016224" y="3284984"/>
            <a:ext cx="6084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i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STILL SPOOKY, ISN’T IT?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xmlns="" id="{B160771E-D75A-48DC-97CF-1CCB7E703754}"/>
              </a:ext>
            </a:extLst>
          </p:cNvPr>
          <p:cNvSpPr txBox="1"/>
          <p:nvPr/>
        </p:nvSpPr>
        <p:spPr>
          <a:xfrm>
            <a:off x="395536" y="4077072"/>
            <a:ext cx="84249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b="1" dirty="0">
                <a:solidFill>
                  <a:srgbClr val="0070C0"/>
                </a:solidFill>
              </a:rPr>
              <a:t>NON-MEASUREMENT </a:t>
            </a:r>
            <a:r>
              <a:rPr lang="hu-HU" sz="3200" b="1" dirty="0" err="1">
                <a:solidFill>
                  <a:srgbClr val="0070C0"/>
                </a:solidFill>
              </a:rPr>
              <a:t>situations</a:t>
            </a:r>
            <a:r>
              <a:rPr lang="hu-HU" sz="3200" b="1" dirty="0">
                <a:solidFill>
                  <a:srgbClr val="0070C0"/>
                </a:solidFill>
              </a:rPr>
              <a:t>?</a:t>
            </a:r>
          </a:p>
          <a:p>
            <a:r>
              <a:rPr lang="hu-HU" sz="3200" b="1" dirty="0">
                <a:solidFill>
                  <a:srgbClr val="0070C0"/>
                </a:solidFill>
              </a:rPr>
              <a:t>       </a:t>
            </a:r>
            <a:r>
              <a:rPr lang="hu-HU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Randomness</a:t>
            </a:r>
            <a:r>
              <a:rPr lang="hu-H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yes</a:t>
            </a:r>
            <a:r>
              <a:rPr lang="hu-H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hu-HU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Born’s</a:t>
            </a:r>
            <a:r>
              <a:rPr lang="hu-H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rule</a:t>
            </a:r>
            <a:r>
              <a:rPr lang="hu-H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no</a:t>
            </a:r>
          </a:p>
          <a:p>
            <a:r>
              <a:rPr lang="hu-H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</a:t>
            </a:r>
            <a:r>
              <a:rPr lang="hu-HU" sz="32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unlike</a:t>
            </a:r>
            <a:r>
              <a:rPr lang="hu-HU" sz="32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in CSL</a:t>
            </a:r>
            <a:endParaRPr lang="hu-HU" sz="3200" b="1" dirty="0">
              <a:solidFill>
                <a:srgbClr val="0070C0"/>
              </a:solidFill>
            </a:endParaRPr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xmlns="" id="{A55C959B-38B6-4248-B883-388B6FF6C54B}"/>
              </a:ext>
            </a:extLst>
          </p:cNvPr>
          <p:cNvSpPr txBox="1"/>
          <p:nvPr/>
        </p:nvSpPr>
        <p:spPr>
          <a:xfrm>
            <a:off x="4572000" y="5301208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b="1" i="1" dirty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1/f </a:t>
            </a:r>
            <a:r>
              <a:rPr lang="hu-HU" sz="3200" b="1" i="1" dirty="0" err="1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noise</a:t>
            </a:r>
            <a:r>
              <a:rPr lang="hu-HU" sz="3200" b="1" i="1" dirty="0">
                <a:latin typeface="Comic Sans MS" panose="030F0702030302020204" pitchFamily="66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xmlns="" val="2396279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9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xmlns="" id="{C67C4A6C-26F3-4BBF-A687-4ED8E11FC2DE}"/>
              </a:ext>
            </a:extLst>
          </p:cNvPr>
          <p:cNvSpPr txBox="1"/>
          <p:nvPr/>
        </p:nvSpPr>
        <p:spPr>
          <a:xfrm>
            <a:off x="1297440" y="6093296"/>
            <a:ext cx="7560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err="1"/>
              <a:t>Thanks</a:t>
            </a:r>
            <a:r>
              <a:rPr lang="hu-HU" sz="2800" dirty="0"/>
              <a:t> Lajos </a:t>
            </a:r>
            <a:r>
              <a:rPr lang="hu-HU" sz="2800" dirty="0" err="1"/>
              <a:t>Diósi</a:t>
            </a:r>
            <a:r>
              <a:rPr lang="hu-HU" sz="2800" dirty="0"/>
              <a:t>,  Lev </a:t>
            </a:r>
            <a:r>
              <a:rPr lang="hu-HU" sz="2800" dirty="0" err="1"/>
              <a:t>Vaidman</a:t>
            </a:r>
            <a:endParaRPr lang="hu-HU" sz="2800" dirty="0"/>
          </a:p>
        </p:txBody>
      </p:sp>
      <p:sp>
        <p:nvSpPr>
          <p:cNvPr id="3" name="Szövegdoboz 2"/>
          <p:cNvSpPr txBox="1"/>
          <p:nvPr/>
        </p:nvSpPr>
        <p:spPr>
          <a:xfrm>
            <a:off x="1071538" y="642918"/>
            <a:ext cx="67866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smtClean="0">
                <a:solidFill>
                  <a:schemeClr val="tx2"/>
                </a:solidFill>
                <a:latin typeface="Comic Sans MS" pitchFamily="66" charset="0"/>
              </a:rPr>
              <a:t>Moral: be cautious, don’t be afraid</a:t>
            </a:r>
            <a:endParaRPr lang="hu-HU" sz="3600" b="1" i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1571604" y="3282735"/>
            <a:ext cx="63579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smtClean="0"/>
              <a:t>In physics, axioms are prejudices.</a:t>
            </a:r>
            <a:endParaRPr lang="hu-HU" sz="36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xmlns="" id="{F7CEDEE3-841C-4DC1-A470-CF9D4A2B827B}"/>
              </a:ext>
            </a:extLst>
          </p:cNvPr>
          <p:cNvSpPr txBox="1"/>
          <p:nvPr/>
        </p:nvSpPr>
        <p:spPr>
          <a:xfrm>
            <a:off x="620783" y="188640"/>
            <a:ext cx="79608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 err="1"/>
              <a:t>Quantum</a:t>
            </a:r>
            <a:r>
              <a:rPr lang="hu-HU" sz="2800" dirty="0"/>
              <a:t> </a:t>
            </a:r>
            <a:r>
              <a:rPr lang="hu-HU" sz="2800" dirty="0" err="1"/>
              <a:t>phenomena</a:t>
            </a:r>
            <a:r>
              <a:rPr lang="hu-HU" sz="2800" dirty="0"/>
              <a:t>, </a:t>
            </a:r>
            <a:r>
              <a:rPr lang="hu-HU" sz="2800" dirty="0" err="1"/>
              <a:t>as</a:t>
            </a:r>
            <a:r>
              <a:rPr lang="hu-HU" sz="2800" dirty="0"/>
              <a:t> </a:t>
            </a:r>
            <a:r>
              <a:rPr lang="hu-HU" sz="2800" dirty="0" err="1"/>
              <a:t>we</a:t>
            </a:r>
            <a:r>
              <a:rPr lang="hu-HU" sz="2800" dirty="0"/>
              <a:t> </a:t>
            </a:r>
            <a:r>
              <a:rPr lang="hu-HU" sz="2800" dirty="0" err="1"/>
              <a:t>see</a:t>
            </a:r>
            <a:r>
              <a:rPr lang="hu-HU" sz="2800" dirty="0"/>
              <a:t> </a:t>
            </a:r>
            <a:r>
              <a:rPr lang="hu-HU" sz="2800" dirty="0" err="1"/>
              <a:t>them</a:t>
            </a:r>
            <a:r>
              <a:rPr lang="hu-HU" sz="2800" dirty="0"/>
              <a:t>, </a:t>
            </a:r>
            <a:r>
              <a:rPr lang="hu-HU" sz="2800" dirty="0" err="1"/>
              <a:t>are</a:t>
            </a:r>
            <a:r>
              <a:rPr lang="hu-HU" sz="2800" dirty="0"/>
              <a:t> </a:t>
            </a:r>
            <a:r>
              <a:rPr lang="hu-HU" sz="2800" dirty="0" err="1"/>
              <a:t>nonlinear</a:t>
            </a:r>
            <a:endParaRPr lang="hu-HU" sz="2800" dirty="0"/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xmlns="" id="{5D3A29BB-0CCC-404B-8D26-77753F15D305}"/>
              </a:ext>
            </a:extLst>
          </p:cNvPr>
          <p:cNvSpPr txBox="1"/>
          <p:nvPr/>
        </p:nvSpPr>
        <p:spPr>
          <a:xfrm>
            <a:off x="395536" y="3913892"/>
            <a:ext cx="45279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/>
              <a:t>Schrödinger </a:t>
            </a:r>
            <a:r>
              <a:rPr lang="hu-HU" sz="2800" dirty="0" err="1"/>
              <a:t>equation</a:t>
            </a:r>
            <a:r>
              <a:rPr lang="hu-HU" sz="2800" dirty="0"/>
              <a:t> is </a:t>
            </a:r>
            <a:r>
              <a:rPr lang="hu-HU" sz="2800" dirty="0" err="1"/>
              <a:t>linear</a:t>
            </a:r>
            <a:endParaRPr lang="hu-HU" sz="2800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xmlns="" id="{11DBAEEE-C39A-4B36-89FC-6DB9CC088D5A}"/>
              </a:ext>
            </a:extLst>
          </p:cNvPr>
          <p:cNvSpPr txBox="1"/>
          <p:nvPr/>
        </p:nvSpPr>
        <p:spPr>
          <a:xfrm>
            <a:off x="620783" y="5212357"/>
            <a:ext cx="812768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err="1"/>
              <a:t>Copenhagen</a:t>
            </a:r>
            <a:r>
              <a:rPr lang="hu-HU" sz="2800" dirty="0"/>
              <a:t> </a:t>
            </a:r>
            <a:r>
              <a:rPr lang="hu-HU" sz="2800" dirty="0" err="1"/>
              <a:t>interpretation</a:t>
            </a:r>
            <a:endParaRPr lang="hu-HU" sz="2800" dirty="0"/>
          </a:p>
          <a:p>
            <a:r>
              <a:rPr lang="hu-HU" sz="2800" dirty="0"/>
              <a:t>        is an </a:t>
            </a:r>
            <a:r>
              <a:rPr lang="hu-HU" sz="2800" b="1" dirty="0" err="1"/>
              <a:t>extremely</a:t>
            </a:r>
            <a:r>
              <a:rPr lang="hu-HU" sz="2800" b="1" dirty="0"/>
              <a:t> </a:t>
            </a:r>
            <a:r>
              <a:rPr lang="hu-HU" sz="2800" dirty="0" err="1"/>
              <a:t>successful</a:t>
            </a:r>
            <a:r>
              <a:rPr lang="hu-HU" sz="2800" dirty="0"/>
              <a:t> </a:t>
            </a:r>
            <a:r>
              <a:rPr lang="hu-HU" sz="2800" dirty="0" err="1"/>
              <a:t>phenomenology</a:t>
            </a:r>
            <a:r>
              <a:rPr lang="hu-HU" sz="2800" dirty="0"/>
              <a:t> –                        </a:t>
            </a:r>
            <a:r>
              <a:rPr lang="hu-HU" sz="3200" dirty="0" err="1">
                <a:solidFill>
                  <a:srgbClr val="0070C0"/>
                </a:solidFill>
              </a:rPr>
              <a:t>anything</a:t>
            </a:r>
            <a:r>
              <a:rPr lang="hu-HU" sz="3200" dirty="0">
                <a:solidFill>
                  <a:srgbClr val="0070C0"/>
                </a:solidFill>
              </a:rPr>
              <a:t> </a:t>
            </a:r>
            <a:r>
              <a:rPr lang="hu-HU" sz="3200" dirty="0" err="1">
                <a:solidFill>
                  <a:srgbClr val="0070C0"/>
                </a:solidFill>
              </a:rPr>
              <a:t>behind</a:t>
            </a:r>
            <a:r>
              <a:rPr lang="hu-HU" sz="3200" dirty="0">
                <a:solidFill>
                  <a:srgbClr val="0070C0"/>
                </a:solidFill>
              </a:rPr>
              <a:t> </a:t>
            </a:r>
            <a:r>
              <a:rPr lang="hu-HU" sz="3200" dirty="0" err="1">
                <a:solidFill>
                  <a:srgbClr val="0070C0"/>
                </a:solidFill>
              </a:rPr>
              <a:t>it</a:t>
            </a:r>
            <a:r>
              <a:rPr lang="hu-HU" sz="3200" dirty="0">
                <a:solidFill>
                  <a:srgbClr val="0070C0"/>
                </a:solidFill>
              </a:rPr>
              <a:t>?</a:t>
            </a:r>
            <a:endParaRPr lang="hu-HU" sz="2800" dirty="0">
              <a:solidFill>
                <a:srgbClr val="0070C0"/>
              </a:solidFill>
            </a:endParaRP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xmlns="" id="{B0E768D5-B4D9-451B-A083-4018FEECB6A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18011" y="764704"/>
            <a:ext cx="3938165" cy="2891793"/>
          </a:xfrm>
          <a:prstGeom prst="rect">
            <a:avLst/>
          </a:prstGeom>
        </p:spPr>
      </p:pic>
      <p:sp>
        <p:nvSpPr>
          <p:cNvPr id="6" name="Szövegdoboz 5">
            <a:extLst>
              <a:ext uri="{FF2B5EF4-FFF2-40B4-BE49-F238E27FC236}">
                <a16:creationId xmlns:a16="http://schemas.microsoft.com/office/drawing/2014/main" xmlns="" id="{A6050BF8-B6A7-4865-BE27-738F89C2090C}"/>
              </a:ext>
            </a:extLst>
          </p:cNvPr>
          <p:cNvSpPr txBox="1"/>
          <p:nvPr/>
        </p:nvSpPr>
        <p:spPr>
          <a:xfrm>
            <a:off x="5868144" y="3801234"/>
            <a:ext cx="13681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b="1" dirty="0">
                <a:solidFill>
                  <a:srgbClr val="FF0000"/>
                </a:solidFill>
              </a:rPr>
              <a:t>?????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xmlns="" id="{B5A067E4-D3E4-42AC-A412-846FD4D8D5DD}"/>
              </a:ext>
            </a:extLst>
          </p:cNvPr>
          <p:cNvSpPr txBox="1"/>
          <p:nvPr/>
        </p:nvSpPr>
        <p:spPr>
          <a:xfrm>
            <a:off x="107504" y="4653136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i="1" dirty="0">
                <a:solidFill>
                  <a:srgbClr val="0070C0"/>
                </a:solidFill>
                <a:latin typeface="Comic Sans MS" panose="030F0702030302020204" pitchFamily="66" charset="0"/>
              </a:rPr>
              <a:t>MEASUREMENT: </a:t>
            </a:r>
            <a:r>
              <a:rPr lang="hu-HU" sz="2400" b="1" i="1" dirty="0" err="1">
                <a:solidFill>
                  <a:srgbClr val="0070C0"/>
                </a:solidFill>
                <a:latin typeface="Comic Sans MS" panose="030F0702030302020204" pitchFamily="66" charset="0"/>
              </a:rPr>
              <a:t>randomness</a:t>
            </a:r>
            <a:r>
              <a:rPr lang="hu-HU" sz="2400" b="1" i="1" dirty="0">
                <a:solidFill>
                  <a:srgbClr val="0070C0"/>
                </a:solidFill>
                <a:latin typeface="Comic Sans MS" panose="030F0702030302020204" pitchFamily="66" charset="0"/>
              </a:rPr>
              <a:t>, </a:t>
            </a:r>
            <a:r>
              <a:rPr lang="hu-HU" sz="2400" b="1" i="1" dirty="0" err="1">
                <a:solidFill>
                  <a:srgbClr val="0070C0"/>
                </a:solidFill>
                <a:latin typeface="Comic Sans MS" panose="030F0702030302020204" pitchFamily="66" charset="0"/>
              </a:rPr>
              <a:t>Born’s</a:t>
            </a:r>
            <a:r>
              <a:rPr lang="hu-HU" sz="2400" b="1" i="1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hu-HU" sz="2400" b="1" i="1" dirty="0" err="1">
                <a:solidFill>
                  <a:srgbClr val="0070C0"/>
                </a:solidFill>
                <a:latin typeface="Comic Sans MS" panose="030F0702030302020204" pitchFamily="66" charset="0"/>
              </a:rPr>
              <a:t>rule</a:t>
            </a:r>
            <a:r>
              <a:rPr lang="hu-HU" sz="2400" b="1" i="1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hu-HU" sz="2400" b="1" i="1" dirty="0">
                <a:latin typeface="Comic Sans MS" panose="030F0702030302020204" pitchFamily="66" charset="0"/>
              </a:rPr>
              <a:t>- </a:t>
            </a:r>
            <a:r>
              <a:rPr lang="hu-HU" sz="2400" b="1" i="1" dirty="0" err="1">
                <a:latin typeface="Comic Sans MS" panose="030F0702030302020204" pitchFamily="66" charset="0"/>
              </a:rPr>
              <a:t>nonlinear</a:t>
            </a:r>
            <a:endParaRPr lang="hu-HU" sz="2400" b="1" i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0678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724662" y="692696"/>
            <a:ext cx="7807778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b="1" i="1" dirty="0" err="1"/>
              <a:t>Ghirardi</a:t>
            </a:r>
            <a:r>
              <a:rPr lang="hu-HU" sz="3200" i="1" dirty="0"/>
              <a:t>-</a:t>
            </a:r>
            <a:r>
              <a:rPr lang="hu-HU" sz="3200" i="1" dirty="0" err="1"/>
              <a:t>Rimini</a:t>
            </a:r>
            <a:r>
              <a:rPr lang="hu-HU" sz="3200" i="1" dirty="0"/>
              <a:t>-Weber 1986  </a:t>
            </a:r>
            <a:r>
              <a:rPr lang="hu-HU" sz="3200" i="1" dirty="0">
                <a:solidFill>
                  <a:srgbClr val="FF0000"/>
                </a:solidFill>
              </a:rPr>
              <a:t>   </a:t>
            </a:r>
            <a:r>
              <a:rPr lang="hu-HU" sz="4400" b="1" i="1" dirty="0">
                <a:solidFill>
                  <a:srgbClr val="FF0000"/>
                </a:solidFill>
              </a:rPr>
              <a:t>CSL</a:t>
            </a:r>
            <a:r>
              <a:rPr lang="hu-HU" sz="3200" dirty="0"/>
              <a:t>          </a:t>
            </a:r>
          </a:p>
          <a:p>
            <a:r>
              <a:rPr lang="hu-HU" sz="3200" dirty="0"/>
              <a:t>    </a:t>
            </a:r>
            <a:r>
              <a:rPr lang="hu-HU" sz="3200" dirty="0" err="1"/>
              <a:t>randomness</a:t>
            </a:r>
            <a:r>
              <a:rPr lang="hu-HU" sz="3200" dirty="0"/>
              <a:t> </a:t>
            </a:r>
            <a:r>
              <a:rPr lang="hu-HU" sz="3200" dirty="0" err="1"/>
              <a:t>put</a:t>
            </a:r>
            <a:r>
              <a:rPr lang="hu-HU" sz="3200" dirty="0"/>
              <a:t> in </a:t>
            </a:r>
            <a:r>
              <a:rPr lang="hu-HU" sz="3200" dirty="0" err="1"/>
              <a:t>by</a:t>
            </a:r>
            <a:r>
              <a:rPr lang="hu-HU" sz="3200" dirty="0"/>
              <a:t> </a:t>
            </a:r>
            <a:r>
              <a:rPr lang="hu-HU" sz="3200" dirty="0" err="1"/>
              <a:t>hand</a:t>
            </a:r>
            <a:r>
              <a:rPr lang="hu-HU" sz="3200" dirty="0"/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3200" b="1" i="1" dirty="0" err="1">
                <a:latin typeface="Comic Sans MS" panose="030F0702030302020204" pitchFamily="66" charset="0"/>
              </a:rPr>
              <a:t>external</a:t>
            </a:r>
            <a:r>
              <a:rPr lang="hu-HU" sz="3200" b="1" i="1" dirty="0">
                <a:latin typeface="Comic Sans MS" panose="030F0702030302020204" pitchFamily="66" charset="0"/>
              </a:rPr>
              <a:t> </a:t>
            </a:r>
            <a:r>
              <a:rPr lang="hu-HU" sz="3200" b="1" i="1" dirty="0" err="1">
                <a:latin typeface="Comic Sans MS" panose="030F0702030302020204" pitchFamily="66" charset="0"/>
              </a:rPr>
              <a:t>noise</a:t>
            </a:r>
            <a:endParaRPr lang="hu-HU" sz="3200" b="1" i="1" dirty="0">
              <a:latin typeface="Comic Sans MS" panose="030F0702030302020204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3200" b="1" i="1" dirty="0" err="1">
                <a:latin typeface="Comic Sans MS" panose="030F0702030302020204" pitchFamily="66" charset="0"/>
                <a:sym typeface="Wingdings" panose="05000000000000000000" pitchFamily="2" charset="2"/>
              </a:rPr>
              <a:t>or</a:t>
            </a:r>
            <a:r>
              <a:rPr lang="hu-HU" sz="3200" b="1" i="1" dirty="0">
                <a:latin typeface="Comic Sans MS" panose="030F0702030302020204" pitchFamily="66" charset="0"/>
                <a:sym typeface="Wingdings" panose="05000000000000000000" pitchFamily="2" charset="2"/>
              </a:rPr>
              <a:t> </a:t>
            </a:r>
            <a:r>
              <a:rPr lang="hu-HU" sz="3200" b="1" i="1" dirty="0" err="1">
                <a:solidFill>
                  <a:srgbClr val="0070C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measurement</a:t>
            </a:r>
            <a:r>
              <a:rPr lang="hu-HU" sz="3200" b="1" i="1" dirty="0">
                <a:solidFill>
                  <a:srgbClr val="0070C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</a:t>
            </a:r>
            <a:r>
              <a:rPr lang="hu-HU" sz="3200" b="1" i="1" dirty="0" err="1">
                <a:solidFill>
                  <a:srgbClr val="0070C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everywhere</a:t>
            </a:r>
            <a:r>
              <a:rPr lang="hu-HU" sz="3200" b="1" i="1" dirty="0">
                <a:solidFill>
                  <a:srgbClr val="0070C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</a:t>
            </a:r>
            <a:r>
              <a:rPr lang="hu-HU" sz="3200" b="1" i="1" dirty="0">
                <a:latin typeface="Comic Sans MS" panose="030F0702030302020204" pitchFamily="66" charset="0"/>
                <a:sym typeface="Wingdings" panose="05000000000000000000" pitchFamily="2" charset="2"/>
              </a:rPr>
              <a:t>(</a:t>
            </a:r>
            <a:r>
              <a:rPr lang="hu-HU" sz="3200" b="1" i="1" dirty="0" err="1">
                <a:latin typeface="Comic Sans MS" panose="030F0702030302020204" pitchFamily="66" charset="0"/>
                <a:sym typeface="Wingdings" panose="05000000000000000000" pitchFamily="2" charset="2"/>
              </a:rPr>
              <a:t>Diósi</a:t>
            </a:r>
            <a:r>
              <a:rPr lang="hu-HU" sz="3200" b="1" i="1" dirty="0">
                <a:latin typeface="Comic Sans MS" panose="030F0702030302020204" pitchFamily="66" charset="0"/>
                <a:sym typeface="Wingdings" panose="05000000000000000000" pitchFamily="2" charset="2"/>
              </a:rPr>
              <a:t>)</a:t>
            </a:r>
            <a:endParaRPr lang="hu-HU" sz="3200" dirty="0"/>
          </a:p>
        </p:txBody>
      </p:sp>
      <p:grpSp>
        <p:nvGrpSpPr>
          <p:cNvPr id="10" name="Csoportba foglalás 9"/>
          <p:cNvGrpSpPr/>
          <p:nvPr/>
        </p:nvGrpSpPr>
        <p:grpSpPr>
          <a:xfrm>
            <a:off x="323528" y="3461742"/>
            <a:ext cx="8280920" cy="1695450"/>
            <a:chOff x="-292124" y="4757886"/>
            <a:chExt cx="8280920" cy="1695450"/>
          </a:xfrm>
        </p:grpSpPr>
        <p:sp>
          <p:nvSpPr>
            <p:cNvPr id="6" name="Szövegdoboz 5"/>
            <p:cNvSpPr txBox="1"/>
            <p:nvPr/>
          </p:nvSpPr>
          <p:spPr>
            <a:xfrm>
              <a:off x="-292124" y="4941168"/>
              <a:ext cx="4867038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b="1" i="1" dirty="0">
                  <a:latin typeface="Comic Sans MS" panose="030F0702030302020204" pitchFamily="66" charset="0"/>
                </a:rPr>
                <a:t>Nicolas </a:t>
              </a:r>
              <a:r>
                <a:rPr lang="hu-HU" sz="2800" b="1" i="1" dirty="0" err="1">
                  <a:latin typeface="Comic Sans MS" panose="030F0702030302020204" pitchFamily="66" charset="0"/>
                </a:rPr>
                <a:t>Gisin</a:t>
              </a:r>
              <a:r>
                <a:rPr lang="hu-HU" sz="2800" b="1" i="1" dirty="0">
                  <a:latin typeface="Comic Sans MS" panose="030F0702030302020204" pitchFamily="66" charset="0"/>
                </a:rPr>
                <a:t>: </a:t>
              </a:r>
              <a:r>
                <a:rPr lang="hu-HU" sz="2800" b="1" i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SIGNALING</a:t>
              </a:r>
            </a:p>
            <a:p>
              <a:r>
                <a:rPr lang="hu-HU" sz="2800" b="1" i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  </a:t>
              </a:r>
              <a:r>
                <a:rPr lang="hu-HU" sz="2800" b="1" i="1" dirty="0" err="1">
                  <a:solidFill>
                    <a:srgbClr val="FF0000"/>
                  </a:solidFill>
                  <a:latin typeface="Comic Sans MS" panose="030F0702030302020204" pitchFamily="66" charset="0"/>
                </a:rPr>
                <a:t>caused</a:t>
              </a:r>
              <a:r>
                <a:rPr lang="hu-HU" sz="2800" b="1" i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 </a:t>
              </a:r>
              <a:r>
                <a:rPr lang="hu-HU" sz="2800" b="1" i="1" dirty="0" err="1">
                  <a:solidFill>
                    <a:srgbClr val="FF0000"/>
                  </a:solidFill>
                  <a:latin typeface="Comic Sans MS" panose="030F0702030302020204" pitchFamily="66" charset="0"/>
                </a:rPr>
                <a:t>by</a:t>
              </a:r>
              <a:r>
                <a:rPr lang="hu-HU" sz="2800" b="1" i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 </a:t>
              </a:r>
              <a:r>
                <a:rPr lang="hu-HU" sz="2800" b="1" i="1" dirty="0" err="1">
                  <a:solidFill>
                    <a:srgbClr val="FF0000"/>
                  </a:solidFill>
                  <a:latin typeface="Comic Sans MS" panose="030F0702030302020204" pitchFamily="66" charset="0"/>
                </a:rPr>
                <a:t>nonlinearity</a:t>
              </a:r>
              <a:endParaRPr lang="hu-HU" sz="2800" b="1" i="1" dirty="0">
                <a:latin typeface="Comic Sans MS" panose="030F0702030302020204" pitchFamily="66" charset="0"/>
              </a:endParaRPr>
            </a:p>
          </p:txBody>
        </p:sp>
        <p:pic>
          <p:nvPicPr>
            <p:cNvPr id="3073" name="Picture 1" descr="Nicolas Gisin 201508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36096" y="4757886"/>
              <a:ext cx="2552700" cy="1695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" name="Szövegdoboz 6">
            <a:extLst>
              <a:ext uri="{FF2B5EF4-FFF2-40B4-BE49-F238E27FC236}">
                <a16:creationId xmlns:a16="http://schemas.microsoft.com/office/drawing/2014/main" xmlns="" id="{EC460D22-264C-44E7-90FE-89A7943B7A5D}"/>
              </a:ext>
            </a:extLst>
          </p:cNvPr>
          <p:cNvSpPr txBox="1"/>
          <p:nvPr/>
        </p:nvSpPr>
        <p:spPr>
          <a:xfrm>
            <a:off x="1497098" y="5733256"/>
            <a:ext cx="5811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>
                <a:latin typeface="Comic Sans MS" panose="030F0702030302020204" pitchFamily="66" charset="0"/>
              </a:rPr>
              <a:t>CSL </a:t>
            </a:r>
            <a:r>
              <a:rPr lang="hu-HU" sz="2400" b="1" dirty="0" err="1">
                <a:latin typeface="Comic Sans MS" panose="030F0702030302020204" pitchFamily="66" charset="0"/>
              </a:rPr>
              <a:t>finds</a:t>
            </a:r>
            <a:r>
              <a:rPr lang="hu-HU" sz="2400" b="1" dirty="0">
                <a:latin typeface="Comic Sans MS" panose="030F0702030302020204" pitchFamily="66" charset="0"/>
              </a:rPr>
              <a:t> a </a:t>
            </a:r>
            <a:r>
              <a:rPr lang="hu-HU" sz="2400" b="1" dirty="0" err="1">
                <a:latin typeface="Comic Sans MS" panose="030F0702030302020204" pitchFamily="66" charset="0"/>
              </a:rPr>
              <a:t>way</a:t>
            </a:r>
            <a:r>
              <a:rPr lang="hu-HU" sz="2400" b="1" dirty="0">
                <a:latin typeface="Comic Sans MS" panose="030F0702030302020204" pitchFamily="66" charset="0"/>
              </a:rPr>
              <a:t> </a:t>
            </a:r>
            <a:r>
              <a:rPr lang="hu-HU" sz="2400" b="1" dirty="0" err="1">
                <a:latin typeface="Comic Sans MS" panose="030F0702030302020204" pitchFamily="66" charset="0"/>
              </a:rPr>
              <a:t>to</a:t>
            </a:r>
            <a:r>
              <a:rPr lang="hu-HU" sz="2400" b="1" dirty="0">
                <a:latin typeface="Comic Sans MS" panose="030F0702030302020204" pitchFamily="66" charset="0"/>
              </a:rPr>
              <a:t> </a:t>
            </a:r>
            <a:r>
              <a:rPr lang="hu-HU" sz="2400" b="1" dirty="0" err="1">
                <a:latin typeface="Comic Sans MS" panose="030F0702030302020204" pitchFamily="66" charset="0"/>
              </a:rPr>
              <a:t>treat</a:t>
            </a:r>
            <a:r>
              <a:rPr lang="hu-HU" sz="2400" b="1" dirty="0">
                <a:latin typeface="Comic Sans MS" panose="030F0702030302020204" pitchFamily="66" charset="0"/>
              </a:rPr>
              <a:t> </a:t>
            </a:r>
            <a:r>
              <a:rPr lang="hu-HU" sz="2400" b="1" dirty="0" err="1">
                <a:latin typeface="Comic Sans MS" panose="030F0702030302020204" pitchFamily="66" charset="0"/>
              </a:rPr>
              <a:t>nonlinearity</a:t>
            </a:r>
            <a:endParaRPr lang="hu-HU" sz="28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8049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xmlns="" id="{9860927E-D126-4296-A8AE-2AAE24A68A5D}"/>
              </a:ext>
            </a:extLst>
          </p:cNvPr>
          <p:cNvSpPr txBox="1"/>
          <p:nvPr/>
        </p:nvSpPr>
        <p:spPr>
          <a:xfrm>
            <a:off x="2219748" y="1268760"/>
            <a:ext cx="6168676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/>
              <a:t>Bell – CHSH </a:t>
            </a:r>
            <a:r>
              <a:rPr lang="hu-HU" sz="3200" dirty="0" err="1"/>
              <a:t>tests</a:t>
            </a:r>
            <a:r>
              <a:rPr lang="hu-HU" sz="3200" dirty="0"/>
              <a:t>:  </a:t>
            </a:r>
            <a:endParaRPr lang="hu-HU" sz="3600" b="1" i="1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r>
              <a:rPr lang="hu-HU" sz="3600" b="1" i="1" dirty="0">
                <a:solidFill>
                  <a:srgbClr val="0070C0"/>
                </a:solidFill>
                <a:latin typeface="Comic Sans MS" panose="030F0702030302020204" pitchFamily="66" charset="0"/>
              </a:rPr>
              <a:t>  Local </a:t>
            </a:r>
            <a:r>
              <a:rPr lang="hu-HU" sz="3600" b="1" i="1" dirty="0" err="1">
                <a:solidFill>
                  <a:srgbClr val="0070C0"/>
                </a:solidFill>
                <a:latin typeface="Comic Sans MS" panose="030F0702030302020204" pitchFamily="66" charset="0"/>
              </a:rPr>
              <a:t>realism</a:t>
            </a:r>
            <a:r>
              <a:rPr lang="hu-HU" sz="3600" b="1" i="1" dirty="0">
                <a:solidFill>
                  <a:srgbClr val="0070C0"/>
                </a:solidFill>
                <a:latin typeface="Comic Sans MS" panose="030F0702030302020204" pitchFamily="66" charset="0"/>
              </a:rPr>
              <a:t> is </a:t>
            </a:r>
            <a:r>
              <a:rPr lang="hu-HU" sz="3600" b="1" i="1" dirty="0" err="1">
                <a:solidFill>
                  <a:srgbClr val="0070C0"/>
                </a:solidFill>
                <a:latin typeface="Comic Sans MS" panose="030F0702030302020204" pitchFamily="66" charset="0"/>
              </a:rPr>
              <a:t>excluded</a:t>
            </a:r>
            <a:endParaRPr lang="hu-HU" sz="3200" dirty="0"/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xmlns="" id="{76DE330C-5274-4972-B078-6179FB2BB903}"/>
              </a:ext>
            </a:extLst>
          </p:cNvPr>
          <p:cNvSpPr txBox="1"/>
          <p:nvPr/>
        </p:nvSpPr>
        <p:spPr>
          <a:xfrm>
            <a:off x="683568" y="2260029"/>
            <a:ext cx="68407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b="1" dirty="0">
                <a:solidFill>
                  <a:srgbClr val="0070C0"/>
                </a:solidFill>
              </a:rPr>
              <a:t>„LOCAL” </a:t>
            </a:r>
            <a:r>
              <a:rPr lang="hu-HU" sz="2800" b="1" dirty="0" err="1"/>
              <a:t>means</a:t>
            </a:r>
            <a:r>
              <a:rPr lang="hu-HU" sz="2800" b="1" dirty="0"/>
              <a:t>: </a:t>
            </a:r>
            <a:r>
              <a:rPr lang="hu-HU" sz="2800" b="1" dirty="0" err="1"/>
              <a:t>measurement</a:t>
            </a:r>
            <a:r>
              <a:rPr lang="hu-HU" sz="2800" b="1" dirty="0"/>
              <a:t> </a:t>
            </a:r>
            <a:r>
              <a:rPr lang="hu-HU" sz="2800" b="1" dirty="0" err="1"/>
              <a:t>outcomes</a:t>
            </a:r>
            <a:r>
              <a:rPr lang="hu-HU" sz="2800" b="1" dirty="0"/>
              <a:t> </a:t>
            </a:r>
            <a:r>
              <a:rPr lang="hu-HU" sz="2800" b="1" dirty="0" err="1"/>
              <a:t>determined</a:t>
            </a:r>
            <a:r>
              <a:rPr lang="hu-HU" sz="2800" b="1" dirty="0">
                <a:solidFill>
                  <a:srgbClr val="0070C0"/>
                </a:solidFill>
              </a:rPr>
              <a:t> </a:t>
            </a:r>
            <a:r>
              <a:rPr lang="hu-HU" sz="2800" b="1" dirty="0" err="1"/>
              <a:t>by</a:t>
            </a:r>
            <a:r>
              <a:rPr lang="hu-HU" sz="2800" b="1" dirty="0"/>
              <a:t> </a:t>
            </a:r>
            <a:r>
              <a:rPr lang="hu-HU" sz="2800" b="1" dirty="0" err="1"/>
              <a:t>the</a:t>
            </a:r>
            <a:r>
              <a:rPr lang="hu-HU" sz="2800" b="1" dirty="0"/>
              <a:t> </a:t>
            </a:r>
            <a:r>
              <a:rPr lang="hu-HU" sz="2800" b="1" dirty="0" err="1"/>
              <a:t>state</a:t>
            </a:r>
            <a:r>
              <a:rPr lang="hu-HU" sz="2800" b="1" dirty="0"/>
              <a:t> of </a:t>
            </a:r>
            <a:r>
              <a:rPr lang="hu-HU" sz="2800" b="1" dirty="0" err="1"/>
              <a:t>the</a:t>
            </a:r>
            <a:r>
              <a:rPr lang="hu-HU" sz="2800" b="1" dirty="0"/>
              <a:t> </a:t>
            </a:r>
            <a:r>
              <a:rPr lang="hu-HU" sz="2800" b="1" dirty="0" err="1">
                <a:solidFill>
                  <a:srgbClr val="0070C0"/>
                </a:solidFill>
              </a:rPr>
              <a:t>incoming</a:t>
            </a:r>
            <a:r>
              <a:rPr lang="hu-HU" sz="2800" b="1" dirty="0">
                <a:solidFill>
                  <a:srgbClr val="0070C0"/>
                </a:solidFill>
              </a:rPr>
              <a:t> </a:t>
            </a:r>
            <a:r>
              <a:rPr lang="hu-HU" sz="2800" b="1" dirty="0" err="1">
                <a:solidFill>
                  <a:srgbClr val="0070C0"/>
                </a:solidFill>
              </a:rPr>
              <a:t>particles</a:t>
            </a:r>
            <a:endParaRPr lang="hu-HU" sz="2800" b="1" dirty="0">
              <a:solidFill>
                <a:srgbClr val="0070C0"/>
              </a:solidFill>
            </a:endParaRP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xmlns="" id="{7EA1CE73-53FF-40CC-A071-51C23EBCAC75}"/>
              </a:ext>
            </a:extLst>
          </p:cNvPr>
          <p:cNvSpPr txBox="1"/>
          <p:nvPr/>
        </p:nvSpPr>
        <p:spPr>
          <a:xfrm>
            <a:off x="1691680" y="3717032"/>
            <a:ext cx="64807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b="1" i="1" dirty="0" err="1">
                <a:latin typeface="Comic Sans MS" panose="030F0702030302020204" pitchFamily="66" charset="0"/>
              </a:rPr>
              <a:t>Way</a:t>
            </a:r>
            <a:r>
              <a:rPr lang="hu-HU" sz="3200" b="1" i="1" dirty="0">
                <a:latin typeface="Comic Sans MS" panose="030F0702030302020204" pitchFamily="66" charset="0"/>
              </a:rPr>
              <a:t> out: </a:t>
            </a:r>
            <a:r>
              <a:rPr lang="hu-HU" sz="3200" b="1" i="1" dirty="0">
                <a:solidFill>
                  <a:srgbClr val="0070C0"/>
                </a:solidFill>
                <a:latin typeface="Comic Sans MS" panose="030F0702030302020204" pitchFamily="66" charset="0"/>
              </a:rPr>
              <a:t>multi-local </a:t>
            </a:r>
            <a:r>
              <a:rPr lang="hu-HU" sz="3200" b="1" i="1" dirty="0" err="1">
                <a:solidFill>
                  <a:srgbClr val="0070C0"/>
                </a:solidFill>
                <a:latin typeface="Comic Sans MS" panose="030F0702030302020204" pitchFamily="66" charset="0"/>
              </a:rPr>
              <a:t>realism</a:t>
            </a:r>
            <a:r>
              <a:rPr lang="hu-HU" sz="3200" b="1" i="1" dirty="0">
                <a:solidFill>
                  <a:srgbClr val="0070C0"/>
                </a:solidFill>
                <a:latin typeface="Comic Sans MS" panose="030F0702030302020204" pitchFamily="66" charset="0"/>
              </a:rPr>
              <a:t>:</a:t>
            </a:r>
          </a:p>
          <a:p>
            <a:r>
              <a:rPr lang="hu-HU" sz="3200" b="1" i="1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hu-HU" sz="3200" b="1" i="1" dirty="0" err="1">
                <a:latin typeface="Comic Sans MS" panose="030F0702030302020204" pitchFamily="66" charset="0"/>
              </a:rPr>
              <a:t>outcomes</a:t>
            </a:r>
            <a:r>
              <a:rPr lang="hu-HU" sz="3200" b="1" i="1" dirty="0">
                <a:latin typeface="Comic Sans MS" panose="030F0702030302020204" pitchFamily="66" charset="0"/>
              </a:rPr>
              <a:t> </a:t>
            </a:r>
            <a:r>
              <a:rPr lang="hu-HU" sz="3200" b="1" i="1" dirty="0" err="1">
                <a:latin typeface="Comic Sans MS" panose="030F0702030302020204" pitchFamily="66" charset="0"/>
              </a:rPr>
              <a:t>determined</a:t>
            </a:r>
            <a:r>
              <a:rPr lang="hu-HU" sz="3200" b="1" i="1" dirty="0">
                <a:latin typeface="Comic Sans MS" panose="030F0702030302020204" pitchFamily="66" charset="0"/>
              </a:rPr>
              <a:t> </a:t>
            </a:r>
            <a:r>
              <a:rPr lang="hu-HU" sz="3200" b="1" i="1" dirty="0" err="1">
                <a:latin typeface="Comic Sans MS" panose="030F0702030302020204" pitchFamily="66" charset="0"/>
              </a:rPr>
              <a:t>by</a:t>
            </a:r>
            <a:r>
              <a:rPr lang="hu-HU" sz="3200" b="1" i="1" dirty="0">
                <a:latin typeface="Comic Sans MS" panose="030F0702030302020204" pitchFamily="66" charset="0"/>
              </a:rPr>
              <a:t> </a:t>
            </a:r>
            <a:r>
              <a:rPr lang="hu-HU" sz="3200" b="1" i="1" dirty="0" err="1">
                <a:latin typeface="Comic Sans MS" panose="030F0702030302020204" pitchFamily="66" charset="0"/>
              </a:rPr>
              <a:t>the</a:t>
            </a:r>
            <a:r>
              <a:rPr lang="hu-HU" sz="3200" b="1" i="1" dirty="0">
                <a:latin typeface="Comic Sans MS" panose="030F0702030302020204" pitchFamily="66" charset="0"/>
              </a:rPr>
              <a:t> </a:t>
            </a:r>
            <a:r>
              <a:rPr lang="hu-HU" sz="3200" b="1" i="1" dirty="0" err="1">
                <a:latin typeface="Comic Sans MS" panose="030F0702030302020204" pitchFamily="66" charset="0"/>
              </a:rPr>
              <a:t>initial</a:t>
            </a:r>
            <a:r>
              <a:rPr lang="hu-HU" sz="3200" b="1" i="1" dirty="0">
                <a:latin typeface="Comic Sans MS" panose="030F0702030302020204" pitchFamily="66" charset="0"/>
              </a:rPr>
              <a:t> </a:t>
            </a:r>
            <a:r>
              <a:rPr lang="hu-HU" sz="3200" b="1" i="1" dirty="0" err="1">
                <a:latin typeface="Comic Sans MS" panose="030F0702030302020204" pitchFamily="66" charset="0"/>
              </a:rPr>
              <a:t>state</a:t>
            </a:r>
            <a:r>
              <a:rPr lang="hu-HU" sz="3200" b="1" i="1" dirty="0">
                <a:latin typeface="Comic Sans MS" panose="030F0702030302020204" pitchFamily="66" charset="0"/>
              </a:rPr>
              <a:t>(s) of </a:t>
            </a:r>
            <a:r>
              <a:rPr lang="hu-HU" sz="3200" b="1" i="1" dirty="0" err="1">
                <a:latin typeface="Comic Sans MS" panose="030F0702030302020204" pitchFamily="66" charset="0"/>
              </a:rPr>
              <a:t>incoming</a:t>
            </a:r>
            <a:r>
              <a:rPr lang="hu-HU" sz="3200" b="1" i="1" dirty="0">
                <a:latin typeface="Comic Sans MS" panose="030F0702030302020204" pitchFamily="66" charset="0"/>
              </a:rPr>
              <a:t> </a:t>
            </a:r>
            <a:r>
              <a:rPr lang="hu-HU" sz="3200" b="1" i="1" dirty="0" err="1">
                <a:latin typeface="Comic Sans MS" panose="030F0702030302020204" pitchFamily="66" charset="0"/>
              </a:rPr>
              <a:t>particles</a:t>
            </a:r>
            <a:r>
              <a:rPr lang="hu-HU" sz="3200" b="1" i="1" dirty="0">
                <a:latin typeface="Comic Sans MS" panose="030F0702030302020204" pitchFamily="66" charset="0"/>
              </a:rPr>
              <a:t> </a:t>
            </a:r>
            <a:r>
              <a:rPr lang="hu-HU" sz="3200" b="1" i="1" dirty="0">
                <a:solidFill>
                  <a:srgbClr val="0070C0"/>
                </a:solidFill>
                <a:latin typeface="Comic Sans MS" panose="030F0702030302020204" pitchFamily="66" charset="0"/>
              </a:rPr>
              <a:t>AND </a:t>
            </a:r>
            <a:r>
              <a:rPr lang="hu-HU" sz="3200" b="1" i="1" dirty="0" err="1">
                <a:solidFill>
                  <a:srgbClr val="0070C0"/>
                </a:solidFill>
                <a:latin typeface="Comic Sans MS" panose="030F0702030302020204" pitchFamily="66" charset="0"/>
              </a:rPr>
              <a:t>detectors</a:t>
            </a:r>
            <a:r>
              <a:rPr lang="hu-HU" sz="3200" b="1" i="1" dirty="0">
                <a:solidFill>
                  <a:srgbClr val="0070C0"/>
                </a:solidFill>
                <a:latin typeface="Comic Sans MS" panose="030F0702030302020204" pitchFamily="66" charset="0"/>
              </a:rPr>
              <a:t>!</a:t>
            </a:r>
            <a:endParaRPr lang="hu-HU" sz="3200" b="1" i="1" dirty="0">
              <a:latin typeface="Comic Sans MS" panose="030F0702030302020204" pitchFamily="66" charset="0"/>
            </a:endParaRP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xmlns="" id="{AA12D2EE-7FD4-43AB-B670-3572277377EF}"/>
              </a:ext>
            </a:extLst>
          </p:cNvPr>
          <p:cNvSpPr txBox="1"/>
          <p:nvPr/>
        </p:nvSpPr>
        <p:spPr>
          <a:xfrm>
            <a:off x="683568" y="6093296"/>
            <a:ext cx="69438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i="1" dirty="0" err="1"/>
              <a:t>Philosophically</a:t>
            </a:r>
            <a:r>
              <a:rPr lang="hu-HU" sz="2800" i="1" dirty="0"/>
              <a:t> </a:t>
            </a:r>
            <a:r>
              <a:rPr lang="hu-HU" sz="2800" i="1" dirty="0" err="1"/>
              <a:t>inconvenient</a:t>
            </a:r>
            <a:r>
              <a:rPr lang="hu-HU" sz="2800" i="1" dirty="0"/>
              <a:t> </a:t>
            </a:r>
            <a:r>
              <a:rPr lang="hu-HU" sz="2800" i="1" dirty="0" err="1"/>
              <a:t>but</a:t>
            </a:r>
            <a:r>
              <a:rPr lang="hu-HU" sz="2800" i="1" dirty="0"/>
              <a:t> </a:t>
            </a:r>
            <a:r>
              <a:rPr lang="hu-HU" sz="2800" i="1" dirty="0" err="1"/>
              <a:t>unavoidable</a:t>
            </a:r>
            <a:r>
              <a:rPr lang="hu-HU" sz="2800" i="1" dirty="0"/>
              <a:t>…</a:t>
            </a:r>
            <a:endParaRPr lang="hu-HU" sz="3200" i="1" dirty="0"/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xmlns="" id="{C27F9E90-1931-4001-97C7-C4EC6E09C052}"/>
              </a:ext>
            </a:extLst>
          </p:cNvPr>
          <p:cNvSpPr txBox="1"/>
          <p:nvPr/>
        </p:nvSpPr>
        <p:spPr>
          <a:xfrm flipH="1">
            <a:off x="251520" y="116632"/>
            <a:ext cx="72728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b="1" dirty="0" err="1">
                <a:latin typeface="Comic Sans MS" panose="030F0702030302020204" pitchFamily="66" charset="0"/>
              </a:rPr>
              <a:t>Looking</a:t>
            </a:r>
            <a:r>
              <a:rPr lang="hu-HU" sz="3200" b="1" dirty="0">
                <a:latin typeface="Comic Sans MS" panose="030F0702030302020204" pitchFamily="66" charset="0"/>
              </a:rPr>
              <a:t> </a:t>
            </a:r>
            <a:r>
              <a:rPr lang="hu-HU" sz="3200" b="1" dirty="0" err="1">
                <a:latin typeface="Comic Sans MS" panose="030F0702030302020204" pitchFamily="66" charset="0"/>
              </a:rPr>
              <a:t>for</a:t>
            </a:r>
            <a:r>
              <a:rPr lang="hu-HU" sz="3200" b="1" dirty="0">
                <a:latin typeface="Comic Sans MS" panose="030F0702030302020204" pitchFamily="66" charset="0"/>
              </a:rPr>
              <a:t> an </a:t>
            </a:r>
            <a:r>
              <a:rPr lang="hu-HU" sz="3200" b="1" dirty="0" err="1">
                <a:latin typeface="Comic Sans MS" panose="030F0702030302020204" pitchFamily="66" charset="0"/>
              </a:rPr>
              <a:t>all-deterministic</a:t>
            </a:r>
            <a:r>
              <a:rPr lang="hu-HU" sz="3200" b="1" dirty="0">
                <a:latin typeface="Comic Sans MS" panose="030F0702030302020204" pitchFamily="66" charset="0"/>
              </a:rPr>
              <a:t> </a:t>
            </a:r>
            <a:r>
              <a:rPr lang="hu-H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”</a:t>
            </a:r>
            <a:r>
              <a:rPr lang="hu-HU" sz="32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psi-ontic</a:t>
            </a:r>
            <a:r>
              <a:rPr lang="hu-H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” </a:t>
            </a:r>
            <a:r>
              <a:rPr lang="hu-HU" sz="3200" b="1" dirty="0" err="1">
                <a:latin typeface="Comic Sans MS" panose="030F0702030302020204" pitchFamily="66" charset="0"/>
              </a:rPr>
              <a:t>approach</a:t>
            </a:r>
            <a:r>
              <a:rPr lang="hu-HU" sz="3200" b="1" dirty="0">
                <a:latin typeface="Comic Sans MS" panose="030F0702030302020204" pitchFamily="66" charset="0"/>
              </a:rPr>
              <a:t>, </a:t>
            </a:r>
            <a:r>
              <a:rPr lang="hu-HU" sz="3200" b="1" dirty="0" err="1">
                <a:latin typeface="Comic Sans MS" panose="030F0702030302020204" pitchFamily="66" charset="0"/>
              </a:rPr>
              <a:t>but</a:t>
            </a:r>
            <a:r>
              <a:rPr lang="hu-HU" sz="3200" b="1" dirty="0">
                <a:latin typeface="Comic Sans MS" panose="030F0702030302020204" pitchFamily="66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xmlns="" val="3198941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>
            <a:extLst>
              <a:ext uri="{FF2B5EF4-FFF2-40B4-BE49-F238E27FC236}">
                <a16:creationId xmlns:a16="http://schemas.microsoft.com/office/drawing/2014/main" xmlns="" id="{120505C4-039F-4187-B778-E225735303EF}"/>
              </a:ext>
            </a:extLst>
          </p:cNvPr>
          <p:cNvSpPr txBox="1"/>
          <p:nvPr/>
        </p:nvSpPr>
        <p:spPr>
          <a:xfrm flipH="1">
            <a:off x="1043608" y="692696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b="1" i="1" dirty="0" err="1">
                <a:solidFill>
                  <a:srgbClr val="0070C0"/>
                </a:solidFill>
              </a:rPr>
              <a:t>Deterministic</a:t>
            </a:r>
            <a:r>
              <a:rPr lang="hu-HU" sz="3600" b="1" i="1" dirty="0">
                <a:solidFill>
                  <a:srgbClr val="0070C0"/>
                </a:solidFill>
              </a:rPr>
              <a:t>, </a:t>
            </a:r>
            <a:r>
              <a:rPr lang="hu-HU" sz="3600" b="1" i="1" dirty="0" err="1">
                <a:solidFill>
                  <a:srgbClr val="0070C0"/>
                </a:solidFill>
              </a:rPr>
              <a:t>but</a:t>
            </a:r>
            <a:r>
              <a:rPr lang="hu-HU" sz="3600" b="1" i="1" dirty="0">
                <a:solidFill>
                  <a:srgbClr val="0070C0"/>
                </a:solidFill>
              </a:rPr>
              <a:t> </a:t>
            </a:r>
            <a:r>
              <a:rPr lang="hu-HU" sz="3600" b="1" i="1" dirty="0" err="1">
                <a:solidFill>
                  <a:srgbClr val="0070C0"/>
                </a:solidFill>
              </a:rPr>
              <a:t>unpredictable</a:t>
            </a:r>
            <a:r>
              <a:rPr lang="hu-HU" sz="3600" b="1" i="1" dirty="0">
                <a:solidFill>
                  <a:srgbClr val="0070C0"/>
                </a:solidFill>
              </a:rPr>
              <a:t>:</a:t>
            </a: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xmlns="" id="{F7075BB0-896F-4268-B6EC-472711E675F3}"/>
              </a:ext>
            </a:extLst>
          </p:cNvPr>
          <p:cNvSpPr txBox="1"/>
          <p:nvPr/>
        </p:nvSpPr>
        <p:spPr>
          <a:xfrm>
            <a:off x="1547664" y="1761302"/>
            <a:ext cx="71220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b="1" dirty="0" err="1"/>
              <a:t>commonplace</a:t>
            </a:r>
            <a:r>
              <a:rPr lang="hu-HU" sz="3200" b="1" dirty="0"/>
              <a:t> in </a:t>
            </a:r>
            <a:r>
              <a:rPr lang="hu-HU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CLASSICAL CHAOS</a:t>
            </a:r>
            <a:r>
              <a:rPr lang="hu-HU" sz="3200" b="1" dirty="0">
                <a:solidFill>
                  <a:srgbClr val="C00000"/>
                </a:solidFill>
              </a:rPr>
              <a:t> </a:t>
            </a:r>
          </a:p>
        </p:txBody>
      </p:sp>
      <p:grpSp>
        <p:nvGrpSpPr>
          <p:cNvPr id="6" name="Csoportba foglalás 5">
            <a:extLst>
              <a:ext uri="{FF2B5EF4-FFF2-40B4-BE49-F238E27FC236}">
                <a16:creationId xmlns:a16="http://schemas.microsoft.com/office/drawing/2014/main" xmlns="" id="{EFFDEAE4-E56A-4FB4-9D22-40E47A209A8D}"/>
              </a:ext>
            </a:extLst>
          </p:cNvPr>
          <p:cNvGrpSpPr/>
          <p:nvPr/>
        </p:nvGrpSpPr>
        <p:grpSpPr>
          <a:xfrm>
            <a:off x="1362655" y="2907739"/>
            <a:ext cx="7097777" cy="3113549"/>
            <a:chOff x="1362655" y="2514600"/>
            <a:chExt cx="7097777" cy="3113549"/>
          </a:xfrm>
        </p:grpSpPr>
        <p:pic>
          <p:nvPicPr>
            <p:cNvPr id="2" name="Kép 1">
              <a:extLst>
                <a:ext uri="{FF2B5EF4-FFF2-40B4-BE49-F238E27FC236}">
                  <a16:creationId xmlns:a16="http://schemas.microsoft.com/office/drawing/2014/main" xmlns="" id="{10B7DF4D-6A9B-4471-BA19-3221A85BA50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400425" y="2514600"/>
              <a:ext cx="2343150" cy="1828800"/>
            </a:xfrm>
            <a:prstGeom prst="rect">
              <a:avLst/>
            </a:prstGeom>
          </p:spPr>
        </p:pic>
        <p:sp>
          <p:nvSpPr>
            <p:cNvPr id="5" name="Szövegdoboz 4">
              <a:extLst>
                <a:ext uri="{FF2B5EF4-FFF2-40B4-BE49-F238E27FC236}">
                  <a16:creationId xmlns:a16="http://schemas.microsoft.com/office/drawing/2014/main" xmlns="" id="{6AB03F0A-5FC6-4F69-A7F3-ECB8BD6E3609}"/>
                </a:ext>
              </a:extLst>
            </p:cNvPr>
            <p:cNvSpPr txBox="1"/>
            <p:nvPr/>
          </p:nvSpPr>
          <p:spPr>
            <a:xfrm>
              <a:off x="1362655" y="4797152"/>
              <a:ext cx="709777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400" dirty="0" err="1"/>
                <a:t>Hyperbolic</a:t>
              </a:r>
              <a:r>
                <a:rPr lang="hu-HU" sz="2400" dirty="0"/>
                <a:t> fixed </a:t>
              </a:r>
              <a:r>
                <a:rPr lang="hu-HU" sz="2400" dirty="0" err="1"/>
                <a:t>points</a:t>
              </a:r>
              <a:r>
                <a:rPr lang="hu-HU" sz="2400" dirty="0"/>
                <a:t> of </a:t>
              </a:r>
              <a:r>
                <a:rPr lang="hu-HU" sz="2400" dirty="0" err="1">
                  <a:solidFill>
                    <a:srgbClr val="C00000"/>
                  </a:solidFill>
                </a:rPr>
                <a:t>nonlinear</a:t>
              </a:r>
              <a:r>
                <a:rPr lang="hu-HU" sz="2400" dirty="0"/>
                <a:t> </a:t>
              </a:r>
              <a:r>
                <a:rPr lang="hu-HU" sz="2400" dirty="0" err="1"/>
                <a:t>dynamics</a:t>
              </a:r>
              <a:r>
                <a:rPr lang="hu-HU" sz="2400" dirty="0"/>
                <a:t> – </a:t>
              </a:r>
            </a:p>
            <a:p>
              <a:r>
                <a:rPr lang="hu-HU" sz="2400" dirty="0"/>
                <a:t>                                                             „</a:t>
              </a:r>
              <a:r>
                <a:rPr lang="hu-HU" sz="2400" dirty="0" err="1"/>
                <a:t>God’s</a:t>
              </a:r>
              <a:r>
                <a:rPr lang="hu-HU" sz="2400" dirty="0"/>
                <a:t> </a:t>
              </a:r>
              <a:r>
                <a:rPr lang="hu-HU" sz="2400" dirty="0" err="1"/>
                <a:t>simplest</a:t>
              </a:r>
              <a:r>
                <a:rPr lang="hu-HU" sz="2400" dirty="0"/>
                <a:t> DICE”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2436041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xmlns="" id="{FEA90114-065F-4BEF-A644-60615BD38B14}"/>
              </a:ext>
            </a:extLst>
          </p:cNvPr>
          <p:cNvGrpSpPr/>
          <p:nvPr/>
        </p:nvGrpSpPr>
        <p:grpSpPr>
          <a:xfrm>
            <a:off x="1" y="1052736"/>
            <a:ext cx="10188624" cy="2778128"/>
            <a:chOff x="1" y="548680"/>
            <a:chExt cx="10188624" cy="2251869"/>
          </a:xfrm>
        </p:grpSpPr>
        <p:sp>
          <p:nvSpPr>
            <p:cNvPr id="3" name="Szövegdoboz 2">
              <a:extLst>
                <a:ext uri="{FF2B5EF4-FFF2-40B4-BE49-F238E27FC236}">
                  <a16:creationId xmlns:a16="http://schemas.microsoft.com/office/drawing/2014/main" xmlns="" id="{E566B678-CFD1-4CCB-896A-98D4856F472F}"/>
                </a:ext>
              </a:extLst>
            </p:cNvPr>
            <p:cNvSpPr txBox="1"/>
            <p:nvPr/>
          </p:nvSpPr>
          <p:spPr>
            <a:xfrm>
              <a:off x="1" y="548680"/>
              <a:ext cx="10188624" cy="1671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3200" dirty="0" err="1"/>
                <a:t>Incoming</a:t>
              </a:r>
              <a:r>
                <a:rPr lang="hu-HU" sz="3200" dirty="0"/>
                <a:t> </a:t>
              </a:r>
              <a:r>
                <a:rPr lang="hu-HU" sz="3200" dirty="0" err="1"/>
                <a:t>particles</a:t>
              </a:r>
              <a:r>
                <a:rPr lang="hu-HU" sz="3200" dirty="0"/>
                <a:t> </a:t>
              </a:r>
            </a:p>
            <a:p>
              <a:r>
                <a:rPr lang="hu-HU" sz="3200" dirty="0"/>
                <a:t>     </a:t>
              </a:r>
              <a:r>
                <a:rPr lang="hu-HU" sz="3200" dirty="0" err="1"/>
                <a:t>after</a:t>
              </a:r>
              <a:r>
                <a:rPr lang="hu-HU" sz="3200" dirty="0"/>
                <a:t> </a:t>
              </a:r>
              <a:r>
                <a:rPr lang="hu-HU" sz="3200" dirty="0" err="1"/>
                <a:t>strong</a:t>
              </a:r>
              <a:r>
                <a:rPr lang="hu-HU" sz="3200" dirty="0"/>
                <a:t> </a:t>
              </a:r>
              <a:r>
                <a:rPr lang="hu-HU" sz="3200" dirty="0" err="1"/>
                <a:t>separation</a:t>
              </a:r>
              <a:r>
                <a:rPr lang="hu-HU" sz="3200" dirty="0"/>
                <a:t> </a:t>
              </a:r>
              <a:r>
                <a:rPr lang="hu-HU" sz="3200" dirty="0" err="1"/>
                <a:t>into</a:t>
              </a:r>
              <a:r>
                <a:rPr lang="hu-HU" sz="3200" dirty="0"/>
                <a:t> </a:t>
              </a:r>
              <a:r>
                <a:rPr lang="hu-HU" sz="3200" dirty="0" err="1"/>
                <a:t>state</a:t>
              </a:r>
              <a:r>
                <a:rPr lang="hu-HU" sz="3200" dirty="0"/>
                <a:t> </a:t>
              </a:r>
            </a:p>
            <a:p>
              <a:r>
                <a:rPr lang="hu-HU" sz="3200" dirty="0"/>
                <a:t>                      </a:t>
              </a:r>
            </a:p>
            <a:p>
              <a:r>
                <a:rPr lang="hu-HU" sz="3200" dirty="0"/>
                <a:t> </a:t>
              </a:r>
              <a:r>
                <a:rPr lang="hu-HU" sz="3200" dirty="0" err="1"/>
                <a:t>on</a:t>
              </a:r>
              <a:r>
                <a:rPr lang="hu-HU" sz="3200" dirty="0"/>
                <a:t> </a:t>
              </a:r>
              <a:r>
                <a:rPr lang="hu-HU" sz="3200" b="1" i="1" dirty="0" err="1">
                  <a:solidFill>
                    <a:srgbClr val="0070C0"/>
                  </a:solidFill>
                  <a:latin typeface="Comic Sans MS" panose="030F0702030302020204" pitchFamily="66" charset="0"/>
                </a:rPr>
                <a:t>measurement-defined</a:t>
              </a:r>
              <a:r>
                <a:rPr lang="hu-HU" sz="3200" b="1" i="1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 </a:t>
              </a:r>
              <a:r>
                <a:rPr lang="hu-HU" sz="3200" b="1" i="1" dirty="0" err="1">
                  <a:solidFill>
                    <a:srgbClr val="0070C0"/>
                  </a:solidFill>
                  <a:latin typeface="Comic Sans MS" panose="030F0702030302020204" pitchFamily="66" charset="0"/>
                </a:rPr>
                <a:t>basis</a:t>
              </a:r>
              <a:r>
                <a:rPr lang="hu-HU" sz="3200" dirty="0"/>
                <a:t>            </a:t>
              </a:r>
            </a:p>
          </p:txBody>
        </p:sp>
        <p:grpSp>
          <p:nvGrpSpPr>
            <p:cNvPr id="4" name="Csoportba foglalás 3">
              <a:extLst>
                <a:ext uri="{FF2B5EF4-FFF2-40B4-BE49-F238E27FC236}">
                  <a16:creationId xmlns:a16="http://schemas.microsoft.com/office/drawing/2014/main" xmlns="" id="{1E9F0BFE-3DAE-4171-A6D1-30871087E50F}"/>
                </a:ext>
              </a:extLst>
            </p:cNvPr>
            <p:cNvGrpSpPr/>
            <p:nvPr/>
          </p:nvGrpSpPr>
          <p:grpSpPr>
            <a:xfrm>
              <a:off x="264377" y="794689"/>
              <a:ext cx="8268063" cy="2005860"/>
              <a:chOff x="539552" y="958290"/>
              <a:chExt cx="7798060" cy="2196630"/>
            </a:xfrm>
          </p:grpSpPr>
          <p:pic>
            <p:nvPicPr>
              <p:cNvPr id="5" name="Kép 4">
                <a:extLst>
                  <a:ext uri="{FF2B5EF4-FFF2-40B4-BE49-F238E27FC236}">
                    <a16:creationId xmlns:a16="http://schemas.microsoft.com/office/drawing/2014/main" xmlns="" id="{280DB123-113C-49DB-9BFE-3D51D907412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6146324" y="958290"/>
                <a:ext cx="2191288" cy="799369"/>
              </a:xfrm>
              <a:prstGeom prst="rect">
                <a:avLst/>
              </a:prstGeom>
            </p:spPr>
          </p:pic>
          <p:pic>
            <p:nvPicPr>
              <p:cNvPr id="6" name="Kép 5">
                <a:extLst>
                  <a:ext uri="{FF2B5EF4-FFF2-40B4-BE49-F238E27FC236}">
                    <a16:creationId xmlns:a16="http://schemas.microsoft.com/office/drawing/2014/main" xmlns="" id="{990323DF-5BE4-4D33-B587-47AA6E8DB13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539552" y="2417997"/>
                <a:ext cx="621806" cy="736923"/>
              </a:xfrm>
              <a:prstGeom prst="rect">
                <a:avLst/>
              </a:prstGeom>
            </p:spPr>
          </p:pic>
          <p:pic>
            <p:nvPicPr>
              <p:cNvPr id="7" name="Kép 6">
                <a:extLst>
                  <a:ext uri="{FF2B5EF4-FFF2-40B4-BE49-F238E27FC236}">
                    <a16:creationId xmlns:a16="http://schemas.microsoft.com/office/drawing/2014/main" xmlns="" id="{45363856-BB09-486E-8FA0-8E204FF78CC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1256677" y="2362832"/>
                <a:ext cx="2422555" cy="648072"/>
              </a:xfrm>
              <a:prstGeom prst="rect">
                <a:avLst/>
              </a:prstGeom>
            </p:spPr>
          </p:pic>
          <p:pic>
            <p:nvPicPr>
              <p:cNvPr id="8" name="Kép 7">
                <a:extLst>
                  <a:ext uri="{FF2B5EF4-FFF2-40B4-BE49-F238E27FC236}">
                    <a16:creationId xmlns:a16="http://schemas.microsoft.com/office/drawing/2014/main" xmlns="" id="{2B061036-56FC-4462-986D-DD3910D1EA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4103610" y="2362832"/>
                <a:ext cx="3637304" cy="717814"/>
              </a:xfrm>
              <a:prstGeom prst="rect">
                <a:avLst/>
              </a:prstGeom>
            </p:spPr>
          </p:pic>
          <p:sp>
            <p:nvSpPr>
              <p:cNvPr id="9" name="Szövegdoboz 8">
                <a:extLst>
                  <a:ext uri="{FF2B5EF4-FFF2-40B4-BE49-F238E27FC236}">
                    <a16:creationId xmlns:a16="http://schemas.microsoft.com/office/drawing/2014/main" xmlns="" id="{6372FF1C-B347-44C2-BCBB-2AC81456EC59}"/>
                  </a:ext>
                </a:extLst>
              </p:cNvPr>
              <p:cNvSpPr txBox="1"/>
              <p:nvPr/>
            </p:nvSpPr>
            <p:spPr>
              <a:xfrm>
                <a:off x="7560630" y="2426129"/>
                <a:ext cx="46831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sz="3200" dirty="0"/>
                  <a:t>…</a:t>
                </a:r>
              </a:p>
            </p:txBody>
          </p:sp>
        </p:grpSp>
      </p:grpSp>
      <p:grpSp>
        <p:nvGrpSpPr>
          <p:cNvPr id="13" name="Csoportba foglalás 12">
            <a:extLst>
              <a:ext uri="{FF2B5EF4-FFF2-40B4-BE49-F238E27FC236}">
                <a16:creationId xmlns:a16="http://schemas.microsoft.com/office/drawing/2014/main" xmlns="" id="{0B340F0C-A745-4D27-A2D5-4C04D8A4C55C}"/>
              </a:ext>
            </a:extLst>
          </p:cNvPr>
          <p:cNvGrpSpPr/>
          <p:nvPr/>
        </p:nvGrpSpPr>
        <p:grpSpPr>
          <a:xfrm>
            <a:off x="1043608" y="3717032"/>
            <a:ext cx="6840760" cy="2736304"/>
            <a:chOff x="1957950" y="3256973"/>
            <a:chExt cx="6237498" cy="2404275"/>
          </a:xfrm>
        </p:grpSpPr>
        <p:pic>
          <p:nvPicPr>
            <p:cNvPr id="10" name="Kép 9">
              <a:extLst>
                <a:ext uri="{FF2B5EF4-FFF2-40B4-BE49-F238E27FC236}">
                  <a16:creationId xmlns:a16="http://schemas.microsoft.com/office/drawing/2014/main" xmlns="" id="{9962E31E-2411-47BC-ADEC-8E5E1DAF00F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957950" y="3436408"/>
              <a:ext cx="6237498" cy="2224840"/>
            </a:xfrm>
            <a:prstGeom prst="rect">
              <a:avLst/>
            </a:prstGeom>
          </p:spPr>
        </p:pic>
        <p:pic>
          <p:nvPicPr>
            <p:cNvPr id="11" name="Kép 10">
              <a:extLst>
                <a:ext uri="{FF2B5EF4-FFF2-40B4-BE49-F238E27FC236}">
                  <a16:creationId xmlns:a16="http://schemas.microsoft.com/office/drawing/2014/main" xmlns="" id="{B11BEDF1-E549-4AF9-8757-BBAC1DCB075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130876" y="3256973"/>
              <a:ext cx="2025300" cy="592200"/>
            </a:xfrm>
            <a:prstGeom prst="rect">
              <a:avLst/>
            </a:prstGeom>
          </p:spPr>
        </p:pic>
        <p:pic>
          <p:nvPicPr>
            <p:cNvPr id="12" name="Kép 11">
              <a:extLst>
                <a:ext uri="{FF2B5EF4-FFF2-40B4-BE49-F238E27FC236}">
                  <a16:creationId xmlns:a16="http://schemas.microsoft.com/office/drawing/2014/main" xmlns="" id="{EACB881C-9ED4-40CF-B879-6A05186CE37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 rot="5400000">
              <a:off x="3983936" y="3657025"/>
              <a:ext cx="848030" cy="247965"/>
            </a:xfrm>
            <a:prstGeom prst="rect">
              <a:avLst/>
            </a:prstGeom>
          </p:spPr>
        </p:pic>
      </p:grpSp>
      <p:sp>
        <p:nvSpPr>
          <p:cNvPr id="15" name="Szövegdoboz 14">
            <a:extLst>
              <a:ext uri="{FF2B5EF4-FFF2-40B4-BE49-F238E27FC236}">
                <a16:creationId xmlns:a16="http://schemas.microsoft.com/office/drawing/2014/main" xmlns="" id="{A4F49EAA-67E6-4E7E-9B5B-7AF3A1CD1C21}"/>
              </a:ext>
            </a:extLst>
          </p:cNvPr>
          <p:cNvSpPr txBox="1"/>
          <p:nvPr/>
        </p:nvSpPr>
        <p:spPr>
          <a:xfrm>
            <a:off x="755576" y="332656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b="1" i="1" dirty="0"/>
              <a:t>THE FRAMEWORK:</a:t>
            </a:r>
          </a:p>
        </p:txBody>
      </p:sp>
    </p:spTree>
    <p:extLst>
      <p:ext uri="{BB962C8B-B14F-4D97-AF65-F5344CB8AC3E}">
        <p14:creationId xmlns:p14="http://schemas.microsoft.com/office/powerpoint/2010/main" xmlns="" val="380520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Csoportba foglalás 3">
            <a:extLst>
              <a:ext uri="{FF2B5EF4-FFF2-40B4-BE49-F238E27FC236}">
                <a16:creationId xmlns:a16="http://schemas.microsoft.com/office/drawing/2014/main" xmlns="" id="{616E473C-5DF1-4526-8D17-8027E6D5B797}"/>
              </a:ext>
            </a:extLst>
          </p:cNvPr>
          <p:cNvGrpSpPr/>
          <p:nvPr/>
        </p:nvGrpSpPr>
        <p:grpSpPr>
          <a:xfrm>
            <a:off x="1436794" y="5104348"/>
            <a:ext cx="7599702" cy="1781036"/>
            <a:chOff x="614012" y="3328100"/>
            <a:chExt cx="6925340" cy="1288958"/>
          </a:xfrm>
        </p:grpSpPr>
        <p:pic>
          <p:nvPicPr>
            <p:cNvPr id="4100" name="Picture 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4012" y="3328100"/>
              <a:ext cx="4101230" cy="12889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Szövegdoboz 1"/>
            <p:cNvSpPr txBox="1"/>
            <p:nvPr/>
          </p:nvSpPr>
          <p:spPr>
            <a:xfrm>
              <a:off x="4644008" y="3627021"/>
              <a:ext cx="2895344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dirty="0"/>
                <a:t>constant, </a:t>
              </a:r>
              <a:r>
                <a:rPr lang="hu-HU" sz="2800" dirty="0" err="1"/>
                <a:t>if</a:t>
              </a:r>
              <a:r>
                <a:rPr lang="hu-HU" sz="2800" dirty="0"/>
                <a:t> </a:t>
              </a:r>
              <a:r>
                <a:rPr lang="hu-HU" sz="2800" dirty="0" err="1"/>
                <a:t>linear</a:t>
              </a:r>
              <a:r>
                <a:rPr lang="hu-HU" sz="2800" dirty="0"/>
                <a:t>;</a:t>
              </a:r>
            </a:p>
            <a:p>
              <a:r>
                <a:rPr lang="hu-HU" sz="2800" b="1" i="1" dirty="0" err="1">
                  <a:solidFill>
                    <a:srgbClr val="0070C0"/>
                  </a:solidFill>
                  <a:latin typeface="Comic Sans MS" panose="030F0702030302020204" pitchFamily="66" charset="0"/>
                </a:rPr>
                <a:t>pumping</a:t>
              </a:r>
              <a:r>
                <a:rPr lang="hu-HU" sz="2800" b="1" i="1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, </a:t>
              </a:r>
              <a:r>
                <a:rPr lang="hu-HU" sz="2800" b="1" i="1" dirty="0" err="1">
                  <a:latin typeface="Comic Sans MS" panose="030F0702030302020204" pitchFamily="66" charset="0"/>
                </a:rPr>
                <a:t>if</a:t>
              </a:r>
              <a:r>
                <a:rPr lang="hu-HU" sz="2800" b="1" i="1" dirty="0">
                  <a:latin typeface="Comic Sans MS" panose="030F0702030302020204" pitchFamily="66" charset="0"/>
                </a:rPr>
                <a:t> </a:t>
              </a:r>
              <a:r>
                <a:rPr lang="hu-HU" sz="2800" b="1" i="1" dirty="0" err="1">
                  <a:latin typeface="Comic Sans MS" panose="030F0702030302020204" pitchFamily="66" charset="0"/>
                </a:rPr>
                <a:t>not</a:t>
              </a:r>
              <a:r>
                <a:rPr lang="hu-HU" sz="2800" b="1" i="1" dirty="0">
                  <a:latin typeface="Comic Sans MS" panose="030F0702030302020204" pitchFamily="66" charset="0"/>
                </a:rPr>
                <a:t>!</a:t>
              </a:r>
              <a:endParaRPr lang="hu-HU" sz="2800" b="1" i="1" dirty="0">
                <a:solidFill>
                  <a:srgbClr val="0070C0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5" name="Csoportba foglalás 4">
            <a:extLst>
              <a:ext uri="{FF2B5EF4-FFF2-40B4-BE49-F238E27FC236}">
                <a16:creationId xmlns:a16="http://schemas.microsoft.com/office/drawing/2014/main" xmlns="" id="{9501CF75-5276-4812-B6D9-9A9724AFCBDF}"/>
              </a:ext>
            </a:extLst>
          </p:cNvPr>
          <p:cNvGrpSpPr/>
          <p:nvPr/>
        </p:nvGrpSpPr>
        <p:grpSpPr>
          <a:xfrm>
            <a:off x="395536" y="260648"/>
            <a:ext cx="7039593" cy="1197324"/>
            <a:chOff x="467544" y="681588"/>
            <a:chExt cx="7039593" cy="1197324"/>
          </a:xfrm>
        </p:grpSpPr>
        <p:grpSp>
          <p:nvGrpSpPr>
            <p:cNvPr id="3" name="Csoportba foglalás 2">
              <a:extLst>
                <a:ext uri="{FF2B5EF4-FFF2-40B4-BE49-F238E27FC236}">
                  <a16:creationId xmlns:a16="http://schemas.microsoft.com/office/drawing/2014/main" xmlns="" id="{DF8CC400-C8E6-4C9F-AEDF-586A3C2A372B}"/>
                </a:ext>
              </a:extLst>
            </p:cNvPr>
            <p:cNvGrpSpPr/>
            <p:nvPr/>
          </p:nvGrpSpPr>
          <p:grpSpPr>
            <a:xfrm>
              <a:off x="467544" y="681588"/>
              <a:ext cx="6848518" cy="1163236"/>
              <a:chOff x="467544" y="1329661"/>
              <a:chExt cx="6848518" cy="1163236"/>
            </a:xfrm>
          </p:grpSpPr>
          <p:grpSp>
            <p:nvGrpSpPr>
              <p:cNvPr id="27" name="Csoportba foglalás 26">
                <a:extLst>
                  <a:ext uri="{FF2B5EF4-FFF2-40B4-BE49-F238E27FC236}">
                    <a16:creationId xmlns:a16="http://schemas.microsoft.com/office/drawing/2014/main" xmlns="" id="{0520D5EE-C21B-4C33-85B7-487F9EB519F8}"/>
                  </a:ext>
                </a:extLst>
              </p:cNvPr>
              <p:cNvGrpSpPr/>
              <p:nvPr/>
            </p:nvGrpSpPr>
            <p:grpSpPr>
              <a:xfrm>
                <a:off x="2981984" y="1329661"/>
                <a:ext cx="4334078" cy="1163236"/>
                <a:chOff x="2837969" y="1772816"/>
                <a:chExt cx="4334078" cy="1163236"/>
              </a:xfrm>
            </p:grpSpPr>
            <p:pic>
              <p:nvPicPr>
                <p:cNvPr id="22" name="Kép 21">
                  <a:extLst>
                    <a:ext uri="{FF2B5EF4-FFF2-40B4-BE49-F238E27FC236}">
                      <a16:creationId xmlns:a16="http://schemas.microsoft.com/office/drawing/2014/main" xmlns="" id="{E46743C9-7259-492C-9A7D-9CD7BD6F949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/>
                <a:stretch>
                  <a:fillRect/>
                </a:stretch>
              </p:blipFill>
              <p:spPr>
                <a:xfrm>
                  <a:off x="6804287" y="2276871"/>
                  <a:ext cx="367760" cy="659181"/>
                </a:xfrm>
                <a:prstGeom prst="rect">
                  <a:avLst/>
                </a:prstGeom>
              </p:spPr>
            </p:pic>
            <p:sp>
              <p:nvSpPr>
                <p:cNvPr id="26" name="Szövegdoboz 25">
                  <a:extLst>
                    <a:ext uri="{FF2B5EF4-FFF2-40B4-BE49-F238E27FC236}">
                      <a16:creationId xmlns:a16="http://schemas.microsoft.com/office/drawing/2014/main" xmlns="" id="{3192C12C-7344-4F05-8919-68F7FAA4D9A2}"/>
                    </a:ext>
                  </a:extLst>
                </p:cNvPr>
                <p:cNvSpPr txBox="1"/>
                <p:nvPr/>
              </p:nvSpPr>
              <p:spPr>
                <a:xfrm>
                  <a:off x="2837969" y="1772816"/>
                  <a:ext cx="4211409" cy="107721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hu-HU" sz="3200" dirty="0" err="1"/>
                    <a:t>meets</a:t>
                  </a:r>
                  <a:r>
                    <a:rPr lang="hu-HU" sz="3200" dirty="0"/>
                    <a:t> </a:t>
                  </a:r>
                  <a:r>
                    <a:rPr lang="hu-HU" sz="3200" dirty="0" err="1"/>
                    <a:t>detector</a:t>
                  </a:r>
                  <a:r>
                    <a:rPr lang="hu-HU" sz="3200" dirty="0"/>
                    <a:t> </a:t>
                  </a:r>
                  <a:r>
                    <a:rPr lang="hu-HU" sz="3200" dirty="0" err="1"/>
                    <a:t>setup</a:t>
                  </a:r>
                  <a:r>
                    <a:rPr lang="hu-HU" sz="3200" dirty="0"/>
                    <a:t> </a:t>
                  </a:r>
                </a:p>
                <a:p>
                  <a:r>
                    <a:rPr lang="hu-HU" sz="3200" dirty="0"/>
                    <a:t>in </a:t>
                  </a:r>
                  <a:r>
                    <a:rPr lang="hu-HU" sz="3200" dirty="0" err="1"/>
                    <a:t>initial</a:t>
                  </a:r>
                  <a:r>
                    <a:rPr lang="hu-HU" sz="3200" dirty="0"/>
                    <a:t> </a:t>
                  </a:r>
                  <a:r>
                    <a:rPr lang="hu-HU" sz="3200" dirty="0" err="1"/>
                    <a:t>waiting</a:t>
                  </a:r>
                  <a:r>
                    <a:rPr lang="hu-HU" sz="3200" dirty="0"/>
                    <a:t> </a:t>
                  </a:r>
                  <a:r>
                    <a:rPr lang="hu-HU" sz="3200" dirty="0" err="1"/>
                    <a:t>state</a:t>
                  </a:r>
                  <a:r>
                    <a:rPr lang="hu-HU" sz="3200" dirty="0"/>
                    <a:t>     </a:t>
                  </a:r>
                </a:p>
              </p:txBody>
            </p:sp>
          </p:grpSp>
          <p:pic>
            <p:nvPicPr>
              <p:cNvPr id="25" name="Kép 24">
                <a:extLst>
                  <a:ext uri="{FF2B5EF4-FFF2-40B4-BE49-F238E27FC236}">
                    <a16:creationId xmlns:a16="http://schemas.microsoft.com/office/drawing/2014/main" xmlns="" id="{FEC576BE-5AE9-43AA-96A7-EE6B64B209C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467544" y="1515871"/>
                <a:ext cx="2323360" cy="729946"/>
              </a:xfrm>
              <a:prstGeom prst="rect">
                <a:avLst/>
              </a:prstGeom>
            </p:spPr>
          </p:pic>
        </p:grpSp>
        <p:pic>
          <p:nvPicPr>
            <p:cNvPr id="4097" name="Kép 4096">
              <a:extLst>
                <a:ext uri="{FF2B5EF4-FFF2-40B4-BE49-F238E27FC236}">
                  <a16:creationId xmlns:a16="http://schemas.microsoft.com/office/drawing/2014/main" xmlns="" id="{506569F6-702C-430B-9F90-2740617947C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310620" y="1208627"/>
              <a:ext cx="196517" cy="670285"/>
            </a:xfrm>
            <a:prstGeom prst="rect">
              <a:avLst/>
            </a:prstGeom>
          </p:spPr>
        </p:pic>
      </p:grpSp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xmlns="" id="{3BEE1092-A883-4542-BFB4-28A5A8E85DD4}"/>
              </a:ext>
            </a:extLst>
          </p:cNvPr>
          <p:cNvGrpSpPr/>
          <p:nvPr/>
        </p:nvGrpSpPr>
        <p:grpSpPr>
          <a:xfrm>
            <a:off x="824065" y="4221088"/>
            <a:ext cx="7492351" cy="1296144"/>
            <a:chOff x="720080" y="4146178"/>
            <a:chExt cx="7492351" cy="1296144"/>
          </a:xfrm>
        </p:grpSpPr>
        <p:pic>
          <p:nvPicPr>
            <p:cNvPr id="18" name="Kép 17">
              <a:extLst>
                <a:ext uri="{FF2B5EF4-FFF2-40B4-BE49-F238E27FC236}">
                  <a16:creationId xmlns:a16="http://schemas.microsoft.com/office/drawing/2014/main" xmlns="" id="{DFBA2767-3A57-450C-B777-B30ADAB37C6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20080" y="4146178"/>
              <a:ext cx="2708604" cy="922743"/>
            </a:xfrm>
            <a:prstGeom prst="rect">
              <a:avLst/>
            </a:prstGeom>
          </p:spPr>
        </p:pic>
        <p:pic>
          <p:nvPicPr>
            <p:cNvPr id="19" name="Kép 18">
              <a:extLst>
                <a:ext uri="{FF2B5EF4-FFF2-40B4-BE49-F238E27FC236}">
                  <a16:creationId xmlns:a16="http://schemas.microsoft.com/office/drawing/2014/main" xmlns="" id="{8FCA3BF5-3263-4275-9F9F-CE61AF11C3D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507022" y="4202670"/>
              <a:ext cx="3339161" cy="1239652"/>
            </a:xfrm>
            <a:prstGeom prst="rect">
              <a:avLst/>
            </a:prstGeom>
          </p:spPr>
        </p:pic>
        <p:pic>
          <p:nvPicPr>
            <p:cNvPr id="31" name="Kép 30">
              <a:extLst>
                <a:ext uri="{FF2B5EF4-FFF2-40B4-BE49-F238E27FC236}">
                  <a16:creationId xmlns:a16="http://schemas.microsoft.com/office/drawing/2014/main" xmlns="" id="{FC9F6515-219C-4094-A1A4-70D234884E6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570540" y="4218186"/>
              <a:ext cx="1641891" cy="768656"/>
            </a:xfrm>
            <a:prstGeom prst="rect">
              <a:avLst/>
            </a:prstGeom>
          </p:spPr>
        </p:pic>
      </p:grpSp>
      <p:grpSp>
        <p:nvGrpSpPr>
          <p:cNvPr id="21" name="Csoportba foglalás 20">
            <a:extLst>
              <a:ext uri="{FF2B5EF4-FFF2-40B4-BE49-F238E27FC236}">
                <a16:creationId xmlns:a16="http://schemas.microsoft.com/office/drawing/2014/main" xmlns="" id="{AA8A2762-6E48-4361-AC65-B62695F360F1}"/>
              </a:ext>
            </a:extLst>
          </p:cNvPr>
          <p:cNvGrpSpPr/>
          <p:nvPr/>
        </p:nvGrpSpPr>
        <p:grpSpPr>
          <a:xfrm>
            <a:off x="2123728" y="1314155"/>
            <a:ext cx="8226101" cy="2330869"/>
            <a:chOff x="3707904" y="1314155"/>
            <a:chExt cx="8226101" cy="2330869"/>
          </a:xfrm>
        </p:grpSpPr>
        <p:sp>
          <p:nvSpPr>
            <p:cNvPr id="14" name="Szövegdoboz 13">
              <a:extLst>
                <a:ext uri="{FF2B5EF4-FFF2-40B4-BE49-F238E27FC236}">
                  <a16:creationId xmlns:a16="http://schemas.microsoft.com/office/drawing/2014/main" xmlns="" id="{C813AFFD-8B99-4382-B641-5B87B39F08E1}"/>
                </a:ext>
              </a:extLst>
            </p:cNvPr>
            <p:cNvSpPr txBox="1"/>
            <p:nvPr/>
          </p:nvSpPr>
          <p:spPr>
            <a:xfrm>
              <a:off x="3707904" y="1314155"/>
              <a:ext cx="7162021" cy="523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i="1" dirty="0" err="1"/>
                <a:t>After</a:t>
              </a:r>
              <a:r>
                <a:rPr lang="hu-HU" sz="2800" i="1" dirty="0"/>
                <a:t> </a:t>
              </a:r>
              <a:r>
                <a:rPr lang="hu-HU" sz="2800" i="1" dirty="0" err="1"/>
                <a:t>quick</a:t>
              </a:r>
              <a:r>
                <a:rPr lang="hu-HU" sz="2800" i="1" dirty="0"/>
                <a:t> </a:t>
              </a:r>
              <a:r>
                <a:rPr lang="hu-HU" sz="2800" i="1" dirty="0" err="1"/>
                <a:t>particle-detector</a:t>
              </a:r>
              <a:r>
                <a:rPr lang="hu-HU" sz="2800" i="1" dirty="0"/>
                <a:t> </a:t>
              </a:r>
              <a:r>
                <a:rPr lang="hu-HU" sz="2800" i="1" dirty="0" err="1"/>
                <a:t>interaction</a:t>
              </a:r>
              <a:r>
                <a:rPr lang="hu-HU" sz="2800" i="1" dirty="0"/>
                <a:t>:              </a:t>
              </a:r>
            </a:p>
          </p:txBody>
        </p:sp>
        <p:grpSp>
          <p:nvGrpSpPr>
            <p:cNvPr id="17" name="Csoportba foglalás 16">
              <a:extLst>
                <a:ext uri="{FF2B5EF4-FFF2-40B4-BE49-F238E27FC236}">
                  <a16:creationId xmlns:a16="http://schemas.microsoft.com/office/drawing/2014/main" xmlns="" id="{EA1A64BA-0590-44E3-83C4-1CB914DDE4A1}"/>
                </a:ext>
              </a:extLst>
            </p:cNvPr>
            <p:cNvGrpSpPr/>
            <p:nvPr/>
          </p:nvGrpSpPr>
          <p:grpSpPr>
            <a:xfrm>
              <a:off x="4499992" y="1746452"/>
              <a:ext cx="7434013" cy="1898572"/>
              <a:chOff x="4499992" y="1602436"/>
              <a:chExt cx="7434013" cy="1898572"/>
            </a:xfrm>
          </p:grpSpPr>
          <p:pic>
            <p:nvPicPr>
              <p:cNvPr id="4099" name="Picture 3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99992" y="1602436"/>
                <a:ext cx="7434013" cy="18985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0" name="Jobbra nyíl 2">
                <a:extLst>
                  <a:ext uri="{FF2B5EF4-FFF2-40B4-BE49-F238E27FC236}">
                    <a16:creationId xmlns:a16="http://schemas.microsoft.com/office/drawing/2014/main" xmlns="" id="{24C158E6-B87C-4FC4-84D9-C36D456F2BB6}"/>
                  </a:ext>
                </a:extLst>
              </p:cNvPr>
              <p:cNvSpPr/>
              <p:nvPr/>
            </p:nvSpPr>
            <p:spPr>
              <a:xfrm>
                <a:off x="4860032" y="2228037"/>
                <a:ext cx="1064545" cy="647371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</p:grpSp>
      <p:grpSp>
        <p:nvGrpSpPr>
          <p:cNvPr id="13" name="Csoportba foglalás 12">
            <a:extLst>
              <a:ext uri="{FF2B5EF4-FFF2-40B4-BE49-F238E27FC236}">
                <a16:creationId xmlns:a16="http://schemas.microsoft.com/office/drawing/2014/main" xmlns="" id="{A13CF80A-BAC9-4D6F-B529-CC1E0C359802}"/>
              </a:ext>
            </a:extLst>
          </p:cNvPr>
          <p:cNvGrpSpPr/>
          <p:nvPr/>
        </p:nvGrpSpPr>
        <p:grpSpPr>
          <a:xfrm>
            <a:off x="251520" y="2345108"/>
            <a:ext cx="2843185" cy="795860"/>
            <a:chOff x="144639" y="2217470"/>
            <a:chExt cx="2843185" cy="795860"/>
          </a:xfrm>
        </p:grpSpPr>
        <p:pic>
          <p:nvPicPr>
            <p:cNvPr id="28" name="Kép 27">
              <a:extLst>
                <a:ext uri="{FF2B5EF4-FFF2-40B4-BE49-F238E27FC236}">
                  <a16:creationId xmlns:a16="http://schemas.microsoft.com/office/drawing/2014/main" xmlns="" id="{6F7BFC05-AEBE-43EA-AD19-77620121922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4639" y="2217470"/>
              <a:ext cx="2323360" cy="729946"/>
            </a:xfrm>
            <a:prstGeom prst="rect">
              <a:avLst/>
            </a:prstGeom>
          </p:spPr>
        </p:pic>
        <p:pic>
          <p:nvPicPr>
            <p:cNvPr id="29" name="Kép 28">
              <a:extLst>
                <a:ext uri="{FF2B5EF4-FFF2-40B4-BE49-F238E27FC236}">
                  <a16:creationId xmlns:a16="http://schemas.microsoft.com/office/drawing/2014/main" xmlns="" id="{B0AD91FA-0ED9-4D46-9820-92F142EE18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376887" y="2253947"/>
              <a:ext cx="367757" cy="659179"/>
            </a:xfrm>
            <a:prstGeom prst="rect">
              <a:avLst/>
            </a:prstGeom>
          </p:spPr>
        </p:pic>
        <p:pic>
          <p:nvPicPr>
            <p:cNvPr id="4098" name="Kép 4097">
              <a:extLst>
                <a:ext uri="{FF2B5EF4-FFF2-40B4-BE49-F238E27FC236}">
                  <a16:creationId xmlns:a16="http://schemas.microsoft.com/office/drawing/2014/main" xmlns="" id="{C0C69C40-0E37-4845-8DBF-EB70B36057F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771800" y="2276509"/>
              <a:ext cx="216024" cy="736821"/>
            </a:xfrm>
            <a:prstGeom prst="rect">
              <a:avLst/>
            </a:prstGeom>
          </p:spPr>
        </p:pic>
      </p:grpSp>
      <p:grpSp>
        <p:nvGrpSpPr>
          <p:cNvPr id="10" name="Csoportba foglalás 9">
            <a:extLst>
              <a:ext uri="{FF2B5EF4-FFF2-40B4-BE49-F238E27FC236}">
                <a16:creationId xmlns:a16="http://schemas.microsoft.com/office/drawing/2014/main" xmlns="" id="{C6A8E844-D072-43DD-BC42-A1B02AFBAB3C}"/>
              </a:ext>
            </a:extLst>
          </p:cNvPr>
          <p:cNvGrpSpPr/>
          <p:nvPr/>
        </p:nvGrpSpPr>
        <p:grpSpPr>
          <a:xfrm>
            <a:off x="-36512" y="3353245"/>
            <a:ext cx="8691714" cy="723827"/>
            <a:chOff x="344782" y="3209229"/>
            <a:chExt cx="8691714" cy="723827"/>
          </a:xfrm>
        </p:grpSpPr>
        <p:pic>
          <p:nvPicPr>
            <p:cNvPr id="8" name="Kép 7">
              <a:extLst>
                <a:ext uri="{FF2B5EF4-FFF2-40B4-BE49-F238E27FC236}">
                  <a16:creationId xmlns:a16="http://schemas.microsoft.com/office/drawing/2014/main" xmlns="" id="{8F11F9BC-8CB7-4004-AFB2-035DCDA792C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44782" y="3209229"/>
              <a:ext cx="1490914" cy="723827"/>
            </a:xfrm>
            <a:prstGeom prst="rect">
              <a:avLst/>
            </a:prstGeom>
          </p:spPr>
        </p:pic>
        <p:sp>
          <p:nvSpPr>
            <p:cNvPr id="9" name="Szövegdoboz 8">
              <a:extLst>
                <a:ext uri="{FF2B5EF4-FFF2-40B4-BE49-F238E27FC236}">
                  <a16:creationId xmlns:a16="http://schemas.microsoft.com/office/drawing/2014/main" xmlns="" id="{497D8703-1606-43CF-81B0-B88F4CC4A371}"/>
                </a:ext>
              </a:extLst>
            </p:cNvPr>
            <p:cNvSpPr txBox="1"/>
            <p:nvPr/>
          </p:nvSpPr>
          <p:spPr>
            <a:xfrm>
              <a:off x="420001" y="3212976"/>
              <a:ext cx="861649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2000" dirty="0"/>
                <a:t>                       </a:t>
              </a:r>
              <a:r>
                <a:rPr lang="hu-HU" sz="3200" dirty="0" err="1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entangled</a:t>
              </a:r>
              <a:r>
                <a:rPr lang="hu-HU" sz="3200" dirty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 </a:t>
              </a:r>
              <a:r>
                <a:rPr lang="hu-HU" sz="3200" dirty="0" err="1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state</a:t>
              </a:r>
              <a:r>
                <a:rPr lang="hu-HU" sz="3200" dirty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 </a:t>
              </a:r>
              <a:r>
                <a:rPr lang="hu-HU" sz="3200" dirty="0" err="1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vector</a:t>
              </a:r>
              <a:r>
                <a:rPr lang="hu-HU" sz="3200" dirty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 of </a:t>
              </a:r>
              <a:r>
                <a:rPr lang="hu-HU" sz="3200" dirty="0" err="1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all</a:t>
              </a:r>
              <a:r>
                <a:rPr lang="hu-HU" sz="3200" dirty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 </a:t>
              </a:r>
              <a:r>
                <a:rPr lang="hu-HU" sz="3200" dirty="0" err="1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detectors</a:t>
              </a:r>
              <a:r>
                <a:rPr lang="hu-HU" sz="3200" dirty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 </a:t>
              </a:r>
              <a:endParaRPr lang="hu-HU" sz="2000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912341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Szövegdoboz 2"/>
              <p:cNvSpPr txBox="1"/>
              <p:nvPr/>
            </p:nvSpPr>
            <p:spPr>
              <a:xfrm>
                <a:off x="1763688" y="3798919"/>
                <a:ext cx="6480720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3200" dirty="0"/>
                  <a:t>ζ</a:t>
                </a:r>
                <a:r>
                  <a:rPr lang="hu-HU" sz="3200" dirty="0"/>
                  <a:t> : </a:t>
                </a:r>
                <a:r>
                  <a:rPr lang="hu-HU" sz="3200" dirty="0" err="1"/>
                  <a:t>inverse</a:t>
                </a:r>
                <a:r>
                  <a:rPr lang="hu-HU" sz="3200" dirty="0"/>
                  <a:t> </a:t>
                </a:r>
                <a:r>
                  <a:rPr lang="hu-HU" sz="3200" dirty="0" err="1"/>
                  <a:t>time</a:t>
                </a:r>
                <a:r>
                  <a:rPr lang="hu-HU" sz="3200" dirty="0"/>
                  <a:t>, </a:t>
                </a:r>
                <a:r>
                  <a:rPr lang="hu-HU" sz="3200" dirty="0" err="1"/>
                  <a:t>scaling</a:t>
                </a:r>
                <a:r>
                  <a:rPr lang="hu-HU" sz="3200" dirty="0"/>
                  <a:t> </a:t>
                </a:r>
                <a:r>
                  <a:rPr lang="hu-HU" sz="3200" dirty="0" err="1"/>
                  <a:t>with</a:t>
                </a:r>
                <a:r>
                  <a:rPr lang="hu-HU" sz="3200" dirty="0"/>
                  <a:t> </a:t>
                </a:r>
                <a:r>
                  <a:rPr lang="hu-HU" sz="3200" b="1" i="1" dirty="0" err="1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action</a:t>
                </a:r>
                <a:r>
                  <a:rPr lang="hu-HU" sz="3200" b="1" i="1" dirty="0">
                    <a:latin typeface="Comic Sans MS" panose="030F0702030302020204" pitchFamily="66" charset="0"/>
                  </a:rPr>
                  <a:t> </a:t>
                </a:r>
                <a:r>
                  <a:rPr lang="hu-HU" sz="3200" dirty="0"/>
                  <a:t>–</a:t>
                </a:r>
              </a:p>
              <a:p>
                <a:r>
                  <a:rPr lang="hu-HU" sz="3200" dirty="0"/>
                  <a:t>         </a:t>
                </a:r>
                <a:r>
                  <a:rPr lang="hu-HU" sz="3200" dirty="0" err="1"/>
                  <a:t>quantum</a:t>
                </a:r>
                <a:r>
                  <a:rPr lang="hu-HU" sz="3200" dirty="0"/>
                  <a:t> – </a:t>
                </a:r>
                <a:r>
                  <a:rPr lang="hu-HU" sz="3200" dirty="0" err="1"/>
                  <a:t>classical</a:t>
                </a:r>
                <a:r>
                  <a:rPr lang="hu-HU" sz="3200" dirty="0"/>
                  <a:t> </a:t>
                </a:r>
                <a:r>
                  <a:rPr lang="hu-HU" sz="3200" dirty="0" err="1"/>
                  <a:t>border</a:t>
                </a:r>
                <a:endParaRPr lang="hu-HU" sz="3200" dirty="0"/>
              </a:p>
              <a:p>
                <a:endParaRPr lang="hu-HU" sz="3200" dirty="0"/>
              </a:p>
              <a:p>
                <a:r>
                  <a:rPr lang="hu-HU" sz="3200" dirty="0"/>
                  <a:t>                   </a:t>
                </a:r>
                <a:r>
                  <a:rPr lang="el-GR" sz="3200" dirty="0"/>
                  <a:t>ζ</a:t>
                </a:r>
                <a:r>
                  <a:rPr lang="hu-HU" sz="3200" dirty="0"/>
                  <a:t> </a:t>
                </a:r>
                <a:r>
                  <a:rPr lang="el-GR" sz="3200" dirty="0"/>
                  <a:t>≈</a:t>
                </a:r>
                <a:r>
                  <a:rPr lang="hu-HU" sz="32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u-HU" sz="3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sz="3200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hu-HU" sz="3200" b="0" i="1" smtClean="0">
                            <a:latin typeface="Cambria Math"/>
                          </a:rPr>
                          <m:t>−10  </m:t>
                        </m:r>
                      </m:sup>
                    </m:sSup>
                    <m:sSup>
                      <m:sSupPr>
                        <m:ctrlPr>
                          <a:rPr lang="hu-HU" sz="3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sz="3200" b="0" i="1" smtClean="0">
                            <a:latin typeface="Cambria Math"/>
                          </a:rPr>
                          <m:t>𝑠</m:t>
                        </m:r>
                      </m:e>
                      <m:sup>
                        <m:r>
                          <a:rPr lang="hu-HU" sz="3200" b="0" i="1" smtClean="0"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endParaRPr lang="hu-HU" sz="3200" dirty="0"/>
              </a:p>
            </p:txBody>
          </p:sp>
        </mc:Choice>
        <mc:Fallback>
          <p:sp>
            <p:nvSpPr>
              <p:cNvPr id="3" name="Szövegdoboz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3798919"/>
                <a:ext cx="6480720" cy="2062103"/>
              </a:xfrm>
              <a:prstGeom prst="rect">
                <a:avLst/>
              </a:prstGeom>
              <a:blipFill>
                <a:blip r:embed="rId2" cstate="print"/>
                <a:stretch>
                  <a:fillRect l="-2352" t="-3846" r="-1505" b="-9172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zövegdoboz 1">
            <a:extLst>
              <a:ext uri="{FF2B5EF4-FFF2-40B4-BE49-F238E27FC236}">
                <a16:creationId xmlns:a16="http://schemas.microsoft.com/office/drawing/2014/main" xmlns="" id="{B6EC70D3-D12D-44BA-A792-BE9A75E40380}"/>
              </a:ext>
            </a:extLst>
          </p:cNvPr>
          <p:cNvSpPr txBox="1"/>
          <p:nvPr/>
        </p:nvSpPr>
        <p:spPr>
          <a:xfrm>
            <a:off x="1115616" y="26621"/>
            <a:ext cx="70855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b="1" i="1" dirty="0" err="1">
                <a:solidFill>
                  <a:srgbClr val="C00000"/>
                </a:solidFill>
                <a:latin typeface="Comic Sans MS" panose="030F0702030302020204" pitchFamily="66" charset="0"/>
              </a:rPr>
              <a:t>Pumping</a:t>
            </a:r>
            <a:r>
              <a:rPr lang="hu-HU" sz="2800" b="1" i="1" dirty="0">
                <a:latin typeface="Comic Sans MS" panose="030F0702030302020204" pitchFamily="66" charset="0"/>
              </a:rPr>
              <a:t> is </a:t>
            </a:r>
            <a:r>
              <a:rPr lang="hu-HU" sz="2800" b="1" i="1" dirty="0" err="1">
                <a:latin typeface="Comic Sans MS" panose="030F0702030302020204" pitchFamily="66" charset="0"/>
              </a:rPr>
              <a:t>needed</a:t>
            </a:r>
            <a:r>
              <a:rPr lang="hu-HU" sz="2800" b="1" i="1" dirty="0">
                <a:latin typeface="Comic Sans MS" panose="030F0702030302020204" pitchFamily="66" charset="0"/>
              </a:rPr>
              <a:t> </a:t>
            </a:r>
            <a:r>
              <a:rPr lang="hu-HU" sz="2800" b="1" i="1" dirty="0" err="1">
                <a:latin typeface="Comic Sans MS" panose="030F0702030302020204" pitchFamily="66" charset="0"/>
              </a:rPr>
              <a:t>to</a:t>
            </a:r>
            <a:r>
              <a:rPr lang="hu-HU" sz="2800" b="1" i="1" dirty="0">
                <a:latin typeface="Comic Sans MS" panose="030F0702030302020204" pitchFamily="66" charset="0"/>
              </a:rPr>
              <a:t> </a:t>
            </a:r>
            <a:r>
              <a:rPr lang="hu-HU" sz="2800" b="1" i="1" dirty="0" err="1">
                <a:latin typeface="Comic Sans MS" panose="030F0702030302020204" pitchFamily="66" charset="0"/>
              </a:rPr>
              <a:t>describe</a:t>
            </a:r>
            <a:r>
              <a:rPr lang="hu-HU" sz="2800" b="1" i="1" dirty="0">
                <a:latin typeface="Comic Sans MS" panose="030F0702030302020204" pitchFamily="66" charset="0"/>
              </a:rPr>
              <a:t> </a:t>
            </a:r>
            <a:r>
              <a:rPr lang="hu-HU" sz="2800" b="1" i="1" dirty="0" err="1">
                <a:latin typeface="Comic Sans MS" panose="030F0702030302020204" pitchFamily="66" charset="0"/>
              </a:rPr>
              <a:t>collapse</a:t>
            </a:r>
            <a:r>
              <a:rPr lang="hu-HU" sz="2800" b="1" i="1" dirty="0">
                <a:latin typeface="Comic Sans MS" panose="030F0702030302020204" pitchFamily="66" charset="0"/>
              </a:rPr>
              <a:t> </a:t>
            </a:r>
          </a:p>
          <a:p>
            <a:r>
              <a:rPr lang="hu-HU" sz="2800" b="1" i="1" dirty="0" err="1">
                <a:latin typeface="Comic Sans MS" panose="030F0702030302020204" pitchFamily="66" charset="0"/>
              </a:rPr>
              <a:t>while</a:t>
            </a:r>
            <a:r>
              <a:rPr lang="hu-HU" sz="2800" b="1" i="1" dirty="0">
                <a:latin typeface="Comic Sans MS" panose="030F0702030302020204" pitchFamily="66" charset="0"/>
              </a:rPr>
              <a:t> </a:t>
            </a:r>
            <a:r>
              <a:rPr lang="hu-HU" sz="2800" b="1" i="1" dirty="0" err="1">
                <a:latin typeface="Comic Sans MS" panose="030F0702030302020204" pitchFamily="66" charset="0"/>
              </a:rPr>
              <a:t>preserving</a:t>
            </a:r>
            <a:r>
              <a:rPr lang="hu-HU" sz="2800" b="1" i="1" dirty="0">
                <a:latin typeface="Comic Sans MS" panose="030F0702030302020204" pitchFamily="66" charset="0"/>
              </a:rPr>
              <a:t> </a:t>
            </a:r>
            <a:r>
              <a:rPr lang="hu-HU" sz="2800" b="1" i="1" dirty="0" err="1">
                <a:latin typeface="Comic Sans MS" panose="030F0702030302020204" pitchFamily="66" charset="0"/>
              </a:rPr>
              <a:t>unitarity</a:t>
            </a:r>
            <a:r>
              <a:rPr lang="hu-HU" sz="2800" b="1" i="1" dirty="0">
                <a:latin typeface="Comic Sans MS" panose="030F0702030302020204" pitchFamily="66" charset="0"/>
              </a:rPr>
              <a:t>. </a:t>
            </a:r>
            <a:endParaRPr lang="hu-HU" sz="3200" b="1" i="1" dirty="0">
              <a:latin typeface="Comic Sans MS" panose="030F0702030302020204" pitchFamily="66" charset="0"/>
            </a:endParaRP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xmlns="" id="{CC5EE778-9EAC-4638-B7F2-4C6425BD5086}"/>
              </a:ext>
            </a:extLst>
          </p:cNvPr>
          <p:cNvSpPr txBox="1"/>
          <p:nvPr/>
        </p:nvSpPr>
        <p:spPr>
          <a:xfrm>
            <a:off x="323528" y="5949280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i="1" dirty="0" err="1">
                <a:latin typeface="Comic Sans MS" panose="030F0702030302020204" pitchFamily="66" charset="0"/>
              </a:rPr>
              <a:t>avalanche</a:t>
            </a:r>
            <a:r>
              <a:rPr lang="hu-HU" sz="2400" b="1" i="1" dirty="0">
                <a:latin typeface="Comic Sans MS" panose="030F0702030302020204" pitchFamily="66" charset="0"/>
              </a:rPr>
              <a:t> </a:t>
            </a:r>
            <a:r>
              <a:rPr lang="hu-HU" sz="2400" b="1" i="1" dirty="0" err="1">
                <a:latin typeface="Comic Sans MS" panose="030F0702030302020204" pitchFamily="66" charset="0"/>
              </a:rPr>
              <a:t>photon</a:t>
            </a:r>
            <a:r>
              <a:rPr lang="hu-HU" sz="2400" b="1" i="1" dirty="0">
                <a:latin typeface="Comic Sans MS" panose="030F0702030302020204" pitchFamily="66" charset="0"/>
              </a:rPr>
              <a:t> </a:t>
            </a:r>
            <a:r>
              <a:rPr lang="hu-HU" sz="2400" b="1" i="1" dirty="0" err="1">
                <a:latin typeface="Comic Sans MS" panose="030F0702030302020204" pitchFamily="66" charset="0"/>
              </a:rPr>
              <a:t>detector</a:t>
            </a:r>
            <a:r>
              <a:rPr lang="hu-HU" sz="2400" b="1" i="1" dirty="0">
                <a:latin typeface="Comic Sans MS" panose="030F0702030302020204" pitchFamily="66" charset="0"/>
              </a:rPr>
              <a:t>: </a:t>
            </a:r>
            <a:r>
              <a:rPr lang="hu-HU" sz="2400" b="1" i="1" dirty="0" err="1">
                <a:latin typeface="Comic Sans MS" panose="030F0702030302020204" pitchFamily="66" charset="0"/>
              </a:rPr>
              <a:t>charge</a:t>
            </a:r>
            <a:r>
              <a:rPr lang="hu-HU" sz="2400" b="1" i="1" dirty="0">
                <a:latin typeface="Comic Sans MS" panose="030F0702030302020204" pitchFamily="66" charset="0"/>
              </a:rPr>
              <a:t>, </a:t>
            </a:r>
            <a:r>
              <a:rPr lang="hu-HU" sz="2400" b="1" i="1" dirty="0" err="1">
                <a:latin typeface="Comic Sans MS" panose="030F0702030302020204" pitchFamily="66" charset="0"/>
              </a:rPr>
              <a:t>voltage</a:t>
            </a:r>
            <a:r>
              <a:rPr lang="hu-HU" sz="2400" b="1" i="1" dirty="0">
                <a:latin typeface="Comic Sans MS" panose="030F0702030302020204" pitchFamily="66" charset="0"/>
              </a:rPr>
              <a:t>, firing </a:t>
            </a:r>
            <a:r>
              <a:rPr lang="hu-HU" sz="2400" b="1" i="1" dirty="0" err="1">
                <a:latin typeface="Comic Sans MS" panose="030F0702030302020204" pitchFamily="66" charset="0"/>
              </a:rPr>
              <a:t>time</a:t>
            </a:r>
            <a:r>
              <a:rPr lang="hu-HU" sz="2400" b="1" i="1" dirty="0">
                <a:latin typeface="Comic Sans MS" panose="030F0702030302020204" pitchFamily="66" charset="0"/>
              </a:rPr>
              <a:t> </a:t>
            </a:r>
          </a:p>
        </p:txBody>
      </p:sp>
      <p:grpSp>
        <p:nvGrpSpPr>
          <p:cNvPr id="7" name="Csoportba foglalás 6">
            <a:extLst>
              <a:ext uri="{FF2B5EF4-FFF2-40B4-BE49-F238E27FC236}">
                <a16:creationId xmlns:a16="http://schemas.microsoft.com/office/drawing/2014/main" xmlns="" id="{1A4C4FC2-293A-43DD-B2E7-0CA89D96742C}"/>
              </a:ext>
            </a:extLst>
          </p:cNvPr>
          <p:cNvGrpSpPr/>
          <p:nvPr/>
        </p:nvGrpSpPr>
        <p:grpSpPr>
          <a:xfrm>
            <a:off x="251520" y="908720"/>
            <a:ext cx="7920880" cy="2899483"/>
            <a:chOff x="-797477" y="673532"/>
            <a:chExt cx="7920880" cy="2899483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797477" y="961383"/>
              <a:ext cx="7920880" cy="26116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Szövegdoboz 5">
              <a:extLst>
                <a:ext uri="{FF2B5EF4-FFF2-40B4-BE49-F238E27FC236}">
                  <a16:creationId xmlns:a16="http://schemas.microsoft.com/office/drawing/2014/main" xmlns="" id="{74D29C4D-85E7-4477-A0FF-81535368F0E7}"/>
                </a:ext>
              </a:extLst>
            </p:cNvPr>
            <p:cNvSpPr txBox="1"/>
            <p:nvPr/>
          </p:nvSpPr>
          <p:spPr>
            <a:xfrm>
              <a:off x="-756592" y="673532"/>
              <a:ext cx="280831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3200" b="1" dirty="0" err="1">
                  <a:solidFill>
                    <a:srgbClr val="C00000"/>
                  </a:solidFill>
                </a:rPr>
                <a:t>This</a:t>
              </a:r>
              <a:r>
                <a:rPr lang="hu-HU" sz="3200" b="1" dirty="0">
                  <a:solidFill>
                    <a:srgbClr val="C00000"/>
                  </a:solidFill>
                </a:rPr>
                <a:t> </a:t>
              </a:r>
              <a:r>
                <a:rPr lang="hu-HU" sz="3200" b="1" dirty="0" err="1">
                  <a:solidFill>
                    <a:srgbClr val="C00000"/>
                  </a:solidFill>
                </a:rPr>
                <a:t>can</a:t>
              </a:r>
              <a:r>
                <a:rPr lang="hu-HU" sz="3200" b="1" dirty="0">
                  <a:solidFill>
                    <a:srgbClr val="C00000"/>
                  </a:solidFill>
                </a:rPr>
                <a:t> </a:t>
              </a:r>
              <a:r>
                <a:rPr lang="hu-HU" sz="3200" b="1" dirty="0" err="1">
                  <a:solidFill>
                    <a:srgbClr val="C00000"/>
                  </a:solidFill>
                </a:rPr>
                <a:t>do</a:t>
              </a:r>
              <a:r>
                <a:rPr lang="hu-HU" sz="3200" b="1" dirty="0">
                  <a:solidFill>
                    <a:srgbClr val="C00000"/>
                  </a:solidFill>
                </a:rPr>
                <a:t> </a:t>
              </a:r>
              <a:r>
                <a:rPr lang="hu-HU" sz="3200" b="1" dirty="0" err="1">
                  <a:solidFill>
                    <a:srgbClr val="C00000"/>
                  </a:solidFill>
                </a:rPr>
                <a:t>it</a:t>
              </a:r>
              <a:r>
                <a:rPr lang="hu-HU" sz="3200" b="1" dirty="0">
                  <a:solidFill>
                    <a:srgbClr val="C00000"/>
                  </a:solidFill>
                </a:rPr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1259742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Csoportba foglalás 3">
            <a:extLst>
              <a:ext uri="{FF2B5EF4-FFF2-40B4-BE49-F238E27FC236}">
                <a16:creationId xmlns:a16="http://schemas.microsoft.com/office/drawing/2014/main" xmlns="" id="{05F05451-FA2B-46C6-AA59-56D0D41956BE}"/>
              </a:ext>
            </a:extLst>
          </p:cNvPr>
          <p:cNvGrpSpPr/>
          <p:nvPr/>
        </p:nvGrpSpPr>
        <p:grpSpPr>
          <a:xfrm>
            <a:off x="395536" y="4293096"/>
            <a:ext cx="7776864" cy="1872208"/>
            <a:chOff x="827584" y="169476"/>
            <a:chExt cx="7253524" cy="1532492"/>
          </a:xfrm>
        </p:grpSpPr>
        <p:grpSp>
          <p:nvGrpSpPr>
            <p:cNvPr id="5" name="Csoportba foglalás 4">
              <a:extLst>
                <a:ext uri="{FF2B5EF4-FFF2-40B4-BE49-F238E27FC236}">
                  <a16:creationId xmlns:a16="http://schemas.microsoft.com/office/drawing/2014/main" xmlns="" id="{17862AE2-1E77-47EB-B9D2-723B6DF2EF8D}"/>
                </a:ext>
              </a:extLst>
            </p:cNvPr>
            <p:cNvGrpSpPr/>
            <p:nvPr/>
          </p:nvGrpSpPr>
          <p:grpSpPr>
            <a:xfrm>
              <a:off x="971600" y="747861"/>
              <a:ext cx="6068521" cy="954107"/>
              <a:chOff x="971600" y="404664"/>
              <a:chExt cx="6068521" cy="954107"/>
            </a:xfrm>
          </p:grpSpPr>
          <p:sp>
            <p:nvSpPr>
              <p:cNvPr id="7" name="Szövegdoboz 6">
                <a:extLst>
                  <a:ext uri="{FF2B5EF4-FFF2-40B4-BE49-F238E27FC236}">
                    <a16:creationId xmlns:a16="http://schemas.microsoft.com/office/drawing/2014/main" xmlns="" id="{BAB34A2D-DDE3-4869-9819-EB6C7B7B64A8}"/>
                  </a:ext>
                </a:extLst>
              </p:cNvPr>
              <p:cNvSpPr txBox="1"/>
              <p:nvPr/>
            </p:nvSpPr>
            <p:spPr>
              <a:xfrm>
                <a:off x="971600" y="404664"/>
                <a:ext cx="6068521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sz="2800" dirty="0" err="1"/>
                  <a:t>Pearle</a:t>
                </a:r>
                <a:r>
                  <a:rPr lang="hu-HU" sz="2800" dirty="0"/>
                  <a:t> 1982:  „</a:t>
                </a:r>
                <a:r>
                  <a:rPr lang="hu-HU" sz="2800" b="1" i="1" dirty="0" err="1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gambler’s</a:t>
                </a:r>
                <a:r>
                  <a:rPr lang="hu-HU" sz="2800" b="1" i="1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hu-HU" sz="2800" b="1" i="1" dirty="0" err="1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ruin</a:t>
                </a:r>
                <a:r>
                  <a:rPr lang="hu-HU" sz="2800" b="1" i="1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”  game</a:t>
                </a:r>
              </a:p>
              <a:p>
                <a:r>
                  <a:rPr lang="hu-HU" sz="2800" b="1" i="1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          </a:t>
                </a:r>
                <a:r>
                  <a:rPr lang="hu-HU" sz="2800" b="1" i="1" dirty="0" err="1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Born’s</a:t>
                </a:r>
                <a:r>
                  <a:rPr lang="hu-HU" sz="2800" b="1" i="1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hu-HU" sz="2800" b="1" i="1" dirty="0" err="1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rule</a:t>
                </a:r>
                <a:endParaRPr lang="hu-HU" sz="2800" dirty="0"/>
              </a:p>
            </p:txBody>
          </p:sp>
          <p:sp>
            <p:nvSpPr>
              <p:cNvPr id="8" name="Jobbra nyíl 2">
                <a:extLst>
                  <a:ext uri="{FF2B5EF4-FFF2-40B4-BE49-F238E27FC236}">
                    <a16:creationId xmlns:a16="http://schemas.microsoft.com/office/drawing/2014/main" xmlns="" id="{3F36A346-3235-4AB2-8B60-21C41D97C03F}"/>
                  </a:ext>
                </a:extLst>
              </p:cNvPr>
              <p:cNvSpPr/>
              <p:nvPr/>
            </p:nvSpPr>
            <p:spPr>
              <a:xfrm>
                <a:off x="1269839" y="710409"/>
                <a:ext cx="978408" cy="484632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sp>
          <p:nvSpPr>
            <p:cNvPr id="6" name="Szövegdoboz 5">
              <a:extLst>
                <a:ext uri="{FF2B5EF4-FFF2-40B4-BE49-F238E27FC236}">
                  <a16:creationId xmlns:a16="http://schemas.microsoft.com/office/drawing/2014/main" xmlns="" id="{3765D81A-6948-43E5-A57D-1FBE013F6EEE}"/>
                </a:ext>
              </a:extLst>
            </p:cNvPr>
            <p:cNvSpPr txBox="1"/>
            <p:nvPr/>
          </p:nvSpPr>
          <p:spPr>
            <a:xfrm>
              <a:off x="827584" y="169476"/>
              <a:ext cx="72535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b="1" i="1" dirty="0" err="1">
                  <a:latin typeface="Comic Sans MS" panose="030F0702030302020204" pitchFamily="66" charset="0"/>
                </a:rPr>
                <a:t>Chaotic</a:t>
              </a:r>
              <a:r>
                <a:rPr lang="hu-HU" sz="2800" b="1" i="1" dirty="0">
                  <a:latin typeface="Comic Sans MS" panose="030F0702030302020204" pitchFamily="66" charset="0"/>
                </a:rPr>
                <a:t> </a:t>
              </a:r>
              <a:r>
                <a:rPr lang="hu-HU" sz="2800" b="1" i="1" dirty="0" err="1">
                  <a:latin typeface="Comic Sans MS" panose="030F0702030302020204" pitchFamily="66" charset="0"/>
                </a:rPr>
                <a:t>looks</a:t>
              </a:r>
              <a:r>
                <a:rPr lang="hu-HU" sz="2800" b="1" i="1" dirty="0">
                  <a:latin typeface="Comic Sans MS" panose="030F0702030302020204" pitchFamily="66" charset="0"/>
                </a:rPr>
                <a:t> random</a:t>
              </a:r>
              <a:r>
                <a:rPr lang="hu-HU" sz="2800" dirty="0"/>
                <a:t>:  </a:t>
              </a:r>
              <a:r>
                <a:rPr lang="hu-HU" sz="2800" dirty="0" err="1"/>
                <a:t>stochastic</a:t>
              </a:r>
              <a:r>
                <a:rPr lang="hu-HU" sz="2800" dirty="0"/>
                <a:t> </a:t>
              </a:r>
              <a:r>
                <a:rPr lang="hu-HU" sz="2800" dirty="0" err="1"/>
                <a:t>modeling</a:t>
              </a:r>
              <a:r>
                <a:rPr lang="hu-HU" sz="2800" dirty="0"/>
                <a:t>…</a:t>
              </a:r>
            </a:p>
          </p:txBody>
        </p:sp>
      </p:grp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xmlns="" id="{1CD9A5C3-DE74-404B-B5C1-9B143D96B060}"/>
              </a:ext>
            </a:extLst>
          </p:cNvPr>
          <p:cNvGrpSpPr/>
          <p:nvPr/>
        </p:nvGrpSpPr>
        <p:grpSpPr>
          <a:xfrm>
            <a:off x="2088221" y="1484784"/>
            <a:ext cx="6911763" cy="1575949"/>
            <a:chOff x="2016224" y="2366502"/>
            <a:chExt cx="7164288" cy="1626755"/>
          </a:xfrm>
        </p:grpSpPr>
        <p:grpSp>
          <p:nvGrpSpPr>
            <p:cNvPr id="12" name="Csoportba foglalás 11">
              <a:extLst>
                <a:ext uri="{FF2B5EF4-FFF2-40B4-BE49-F238E27FC236}">
                  <a16:creationId xmlns:a16="http://schemas.microsoft.com/office/drawing/2014/main" xmlns="" id="{E7B2997C-0322-4043-9CE3-B68703F2817A}"/>
                </a:ext>
              </a:extLst>
            </p:cNvPr>
            <p:cNvGrpSpPr/>
            <p:nvPr/>
          </p:nvGrpSpPr>
          <p:grpSpPr>
            <a:xfrm>
              <a:off x="2016224" y="2366502"/>
              <a:ext cx="6581688" cy="1626755"/>
              <a:chOff x="2051720" y="2348318"/>
              <a:chExt cx="6581688" cy="1626755"/>
            </a:xfrm>
          </p:grpSpPr>
          <p:pic>
            <p:nvPicPr>
              <p:cNvPr id="9" name="Kép 8">
                <a:extLst>
                  <a:ext uri="{FF2B5EF4-FFF2-40B4-BE49-F238E27FC236}">
                    <a16:creationId xmlns:a16="http://schemas.microsoft.com/office/drawing/2014/main" xmlns="" id="{83521993-13E4-419F-B723-51308A3353A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7163966" y="2348318"/>
                <a:ext cx="1469442" cy="740220"/>
              </a:xfrm>
              <a:prstGeom prst="rect">
                <a:avLst/>
              </a:prstGeom>
            </p:spPr>
          </p:pic>
          <p:pic>
            <p:nvPicPr>
              <p:cNvPr id="11" name="Kép 10">
                <a:extLst>
                  <a:ext uri="{FF2B5EF4-FFF2-40B4-BE49-F238E27FC236}">
                    <a16:creationId xmlns:a16="http://schemas.microsoft.com/office/drawing/2014/main" xmlns="" id="{A752A03D-4C51-4B04-B704-E77E7F4351C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051720" y="3140968"/>
                <a:ext cx="2358504" cy="834105"/>
              </a:xfrm>
              <a:prstGeom prst="rect">
                <a:avLst/>
              </a:prstGeom>
            </p:spPr>
          </p:pic>
        </p:grpSp>
        <p:pic>
          <p:nvPicPr>
            <p:cNvPr id="13" name="Kép 12">
              <a:extLst>
                <a:ext uri="{FF2B5EF4-FFF2-40B4-BE49-F238E27FC236}">
                  <a16:creationId xmlns:a16="http://schemas.microsoft.com/office/drawing/2014/main" xmlns="" id="{84A8427E-6F25-412A-AF80-837699892AB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642488" y="2420888"/>
              <a:ext cx="538024" cy="655681"/>
            </a:xfrm>
            <a:prstGeom prst="rect">
              <a:avLst/>
            </a:prstGeom>
          </p:spPr>
        </p:pic>
      </p:grpSp>
      <p:sp>
        <p:nvSpPr>
          <p:cNvPr id="3" name="Szövegdoboz 2">
            <a:extLst>
              <a:ext uri="{FF2B5EF4-FFF2-40B4-BE49-F238E27FC236}">
                <a16:creationId xmlns:a16="http://schemas.microsoft.com/office/drawing/2014/main" xmlns="" id="{48DF9A4E-8C49-48AE-82AC-8699353092BB}"/>
              </a:ext>
            </a:extLst>
          </p:cNvPr>
          <p:cNvSpPr txBox="1"/>
          <p:nvPr/>
        </p:nvSpPr>
        <p:spPr>
          <a:xfrm>
            <a:off x="5049621" y="2420888"/>
            <a:ext cx="27627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b="1" i="1" dirty="0">
                <a:solidFill>
                  <a:srgbClr val="C00000"/>
                </a:solidFill>
              </a:rPr>
              <a:t>UNITARITY!</a:t>
            </a: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xmlns="" id="{602864C2-5434-4C90-B966-F7793558D87D}"/>
              </a:ext>
            </a:extLst>
          </p:cNvPr>
          <p:cNvSpPr txBox="1"/>
          <p:nvPr/>
        </p:nvSpPr>
        <p:spPr>
          <a:xfrm>
            <a:off x="3419872" y="5868561"/>
            <a:ext cx="4824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b="1" dirty="0">
                <a:latin typeface="Algerian" panose="04020705040A02060702" pitchFamily="82" charset="0"/>
              </a:rPr>
              <a:t>ONLY IF FAIR GAME!</a:t>
            </a:r>
          </a:p>
        </p:txBody>
      </p:sp>
      <p:cxnSp>
        <p:nvCxnSpPr>
          <p:cNvPr id="19" name="Egyenes összekötő nyíllal 18">
            <a:extLst>
              <a:ext uri="{FF2B5EF4-FFF2-40B4-BE49-F238E27FC236}">
                <a16:creationId xmlns:a16="http://schemas.microsoft.com/office/drawing/2014/main" xmlns="" id="{EABA14B2-7D17-4363-B019-6B10E6353F6F}"/>
              </a:ext>
            </a:extLst>
          </p:cNvPr>
          <p:cNvCxnSpPr>
            <a:cxnSpLocks/>
          </p:cNvCxnSpPr>
          <p:nvPr/>
        </p:nvCxnSpPr>
        <p:spPr>
          <a:xfrm flipH="1" flipV="1">
            <a:off x="7376063" y="2060848"/>
            <a:ext cx="366271" cy="410010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Kép 16">
            <a:extLst>
              <a:ext uri="{FF2B5EF4-FFF2-40B4-BE49-F238E27FC236}">
                <a16:creationId xmlns:a16="http://schemas.microsoft.com/office/drawing/2014/main" xmlns="" id="{FE11FD90-8028-44B2-A6F5-C6FAEB82E64B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496" y="1340768"/>
            <a:ext cx="6840760" cy="1089934"/>
          </a:xfrm>
          <a:prstGeom prst="rect">
            <a:avLst/>
          </a:prstGeom>
        </p:spPr>
      </p:pic>
      <p:pic>
        <p:nvPicPr>
          <p:cNvPr id="20" name="Kép 19">
            <a:extLst>
              <a:ext uri="{FF2B5EF4-FFF2-40B4-BE49-F238E27FC236}">
                <a16:creationId xmlns:a16="http://schemas.microsoft.com/office/drawing/2014/main" xmlns="" id="{17CA6E20-903A-41C6-B343-89801DFE80EB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022880" y="116632"/>
            <a:ext cx="3701248" cy="1199328"/>
          </a:xfrm>
          <a:prstGeom prst="rect">
            <a:avLst/>
          </a:prstGeom>
          <a:ln w="28575">
            <a:solidFill>
              <a:srgbClr val="00B050"/>
            </a:solidFill>
          </a:ln>
        </p:spPr>
      </p:pic>
      <p:grpSp>
        <p:nvGrpSpPr>
          <p:cNvPr id="28" name="Csoportba foglalás 27">
            <a:extLst>
              <a:ext uri="{FF2B5EF4-FFF2-40B4-BE49-F238E27FC236}">
                <a16:creationId xmlns:a16="http://schemas.microsoft.com/office/drawing/2014/main" xmlns="" id="{ADB153EC-AB69-4651-8AE6-11FF760AF452}"/>
              </a:ext>
            </a:extLst>
          </p:cNvPr>
          <p:cNvGrpSpPr/>
          <p:nvPr/>
        </p:nvGrpSpPr>
        <p:grpSpPr>
          <a:xfrm>
            <a:off x="539552" y="1988224"/>
            <a:ext cx="5904656" cy="1881535"/>
            <a:chOff x="539552" y="1988224"/>
            <a:chExt cx="5904656" cy="1881535"/>
          </a:xfrm>
        </p:grpSpPr>
        <p:sp>
          <p:nvSpPr>
            <p:cNvPr id="26" name="Szövegdoboz 25">
              <a:extLst>
                <a:ext uri="{FF2B5EF4-FFF2-40B4-BE49-F238E27FC236}">
                  <a16:creationId xmlns:a16="http://schemas.microsoft.com/office/drawing/2014/main" xmlns="" id="{D06F9ED8-2891-49F1-8A72-EDA0F17B7BB4}"/>
                </a:ext>
              </a:extLst>
            </p:cNvPr>
            <p:cNvSpPr txBox="1"/>
            <p:nvPr/>
          </p:nvSpPr>
          <p:spPr>
            <a:xfrm>
              <a:off x="539552" y="3284984"/>
              <a:ext cx="590465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3200" b="1" i="1" dirty="0" err="1">
                  <a:solidFill>
                    <a:schemeClr val="accent6">
                      <a:lumMod val="75000"/>
                    </a:schemeClr>
                  </a:solidFill>
                  <a:latin typeface="Comic Sans MS" panose="030F0702030302020204" pitchFamily="66" charset="0"/>
                </a:rPr>
                <a:t>Just</a:t>
              </a:r>
              <a:r>
                <a:rPr lang="hu-HU" sz="3200" b="1" i="1" dirty="0">
                  <a:solidFill>
                    <a:schemeClr val="accent6">
                      <a:lumMod val="75000"/>
                    </a:schemeClr>
                  </a:solidFill>
                  <a:latin typeface="Comic Sans MS" panose="030F0702030302020204" pitchFamily="66" charset="0"/>
                </a:rPr>
                <a:t> </a:t>
              </a:r>
              <a:r>
                <a:rPr lang="hu-HU" sz="3200" b="1" i="1" dirty="0" err="1">
                  <a:solidFill>
                    <a:schemeClr val="accent6">
                      <a:lumMod val="75000"/>
                    </a:schemeClr>
                  </a:solidFill>
                  <a:latin typeface="Comic Sans MS" panose="030F0702030302020204" pitchFamily="66" charset="0"/>
                </a:rPr>
                <a:t>look</a:t>
              </a:r>
              <a:r>
                <a:rPr lang="hu-HU" sz="3200" b="1" i="1" dirty="0">
                  <a:solidFill>
                    <a:schemeClr val="accent6">
                      <a:lumMod val="75000"/>
                    </a:schemeClr>
                  </a:solidFill>
                  <a:latin typeface="Comic Sans MS" panose="030F0702030302020204" pitchFamily="66" charset="0"/>
                </a:rPr>
                <a:t>: no </a:t>
              </a:r>
              <a:r>
                <a:rPr lang="hu-HU" sz="3200" b="1" i="1" dirty="0" err="1">
                  <a:solidFill>
                    <a:schemeClr val="accent6">
                      <a:lumMod val="75000"/>
                    </a:schemeClr>
                  </a:solidFill>
                  <a:latin typeface="Comic Sans MS" panose="030F0702030302020204" pitchFamily="66" charset="0"/>
                </a:rPr>
                <a:t>decoherence</a:t>
              </a:r>
              <a:r>
                <a:rPr lang="hu-HU" sz="3200" b="1" i="1" dirty="0">
                  <a:solidFill>
                    <a:schemeClr val="accent6">
                      <a:lumMod val="75000"/>
                    </a:schemeClr>
                  </a:solidFill>
                  <a:latin typeface="Comic Sans MS" panose="030F0702030302020204" pitchFamily="66" charset="0"/>
                </a:rPr>
                <a:t>!</a:t>
              </a:r>
            </a:p>
          </p:txBody>
        </p:sp>
        <p:sp>
          <p:nvSpPr>
            <p:cNvPr id="27" name="Nyíl: szalag, balra mutató 26">
              <a:extLst>
                <a:ext uri="{FF2B5EF4-FFF2-40B4-BE49-F238E27FC236}">
                  <a16:creationId xmlns:a16="http://schemas.microsoft.com/office/drawing/2014/main" xmlns="" id="{159A3AEC-057A-4B5B-B210-C91E12719C8A}"/>
                </a:ext>
              </a:extLst>
            </p:cNvPr>
            <p:cNvSpPr/>
            <p:nvPr/>
          </p:nvSpPr>
          <p:spPr>
            <a:xfrm rot="397860" flipH="1" flipV="1">
              <a:off x="2063401" y="1988224"/>
              <a:ext cx="727021" cy="1403494"/>
            </a:xfrm>
            <a:prstGeom prst="curved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200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153778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5" grpId="0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7044</TotalTime>
  <Words>418</Words>
  <Application>Microsoft Office PowerPoint</Application>
  <PresentationFormat>Diavetítés a képernyőre (4:3 oldalarány)</PresentationFormat>
  <Paragraphs>79</Paragraphs>
  <Slides>14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5" baseType="lpstr">
      <vt:lpstr>Office-téma</vt:lpstr>
      <vt:lpstr> Quantum randomness caused by chaotic dynamics of detectors </vt:lpstr>
      <vt:lpstr>2. dia</vt:lpstr>
      <vt:lpstr>3. dia</vt:lpstr>
      <vt:lpstr>4. dia</vt:lpstr>
      <vt:lpstr>5. dia</vt:lpstr>
      <vt:lpstr>6. dia</vt:lpstr>
      <vt:lpstr>7. dia</vt:lpstr>
      <vt:lpstr>8. dia</vt:lpstr>
      <vt:lpstr>9. dia</vt:lpstr>
      <vt:lpstr>10. dia</vt:lpstr>
      <vt:lpstr>11. dia</vt:lpstr>
      <vt:lpstr>12. dia</vt:lpstr>
      <vt:lpstr>13. dia</vt:lpstr>
      <vt:lpstr>14.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geszti</dc:creator>
  <cp:lastModifiedBy>geszti</cp:lastModifiedBy>
  <cp:revision>106</cp:revision>
  <dcterms:created xsi:type="dcterms:W3CDTF">2018-04-10T09:24:57Z</dcterms:created>
  <dcterms:modified xsi:type="dcterms:W3CDTF">2018-09-28T10:49:32Z</dcterms:modified>
</cp:coreProperties>
</file>