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4" r:id="rId4"/>
    <p:sldId id="268" r:id="rId5"/>
    <p:sldId id="265" r:id="rId6"/>
    <p:sldId id="269" r:id="rId7"/>
    <p:sldId id="266" r:id="rId8"/>
    <p:sldId id="267" r:id="rId9"/>
    <p:sldId id="270" r:id="rId10"/>
    <p:sldId id="271" r:id="rId11"/>
    <p:sldId id="272" r:id="rId12"/>
    <p:sldId id="273" r:id="rId13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2CD35A"/>
    <a:srgbClr val="5ADC95"/>
    <a:srgbClr val="F5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84" y="216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7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96DD111-F4F1-4651-AB8A-7A02D2340565}" type="datetime1">
              <a:rPr lang="hu-HU" smtClean="0"/>
              <a:t>2018. 06. 22.</a:t>
            </a:fld>
            <a:endParaRPr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019BF5D-D79A-4FD7-BB13-7819A21D0CF8}" type="datetime1">
              <a:rPr lang="hu-HU" smtClean="0"/>
              <a:pPr/>
              <a:t>2018. 06. 22.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10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42085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11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7450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12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6528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0348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8211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8323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6596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4882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9910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8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98785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hu-HU" noProof="0" smtClean="0"/>
              <a:pPr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2582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BE949-6DE4-426F-BF9C-0B73C503E1B2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ív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9" name="Téglalap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sz="2400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FD97C1-E945-401B-9BFB-5555E8349083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7E072E-EB15-4893-A789-6E8773BCB17E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05E944-2922-467D-B104-AAA2D7CD1E49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C3EB4F-4E91-4BBF-9D04-9C1436A93BC7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ED8C27-A640-4BA9-931C-4DCF89E6F3BE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9DF22D-E3D2-4F61-ADA7-B7297C2C5379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0CA06A-0ED2-4C67-B0F0-959EE72DC324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6EA87F-A946-4803-8E7B-E6953A9D5176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BF901-CA30-4E0D-AF7A-8DC2065FD25C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20" name="Téglalap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sz="2400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EF6BF-3760-452C-AAD5-26C47687CDBC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9" name="Téglalap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sz="2400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7D420D-6730-423D-979A-C258218B0645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smtClean="0"/>
              <a:t>WIGNER Kutatódiák Tábor 2018. június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8F4ABF94-EA4C-43E3-8DB0-AFAC6B5AAE58}" type="datetime1">
              <a:rPr lang="hu-HU" noProof="0" smtClean="0"/>
              <a:t>2018. 06. 22.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2" Type="http://schemas.openxmlformats.org/officeDocument/2006/relationships/vmlDrawing" Target="../drawings/vmlDrawing3.vml"/><Relationship Id="rId16" Type="http://schemas.openxmlformats.org/officeDocument/2006/relationships/image" Target="../media/image24.wmf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909836" y="6381328"/>
            <a:ext cx="7414869" cy="195072"/>
          </a:xfrm>
        </p:spPr>
        <p:txBody>
          <a:bodyPr/>
          <a:lstStyle/>
          <a:p>
            <a:pPr rtl="0"/>
            <a:r>
              <a:rPr lang="hu-HU" sz="1400" noProof="0" dirty="0" smtClean="0">
                <a:solidFill>
                  <a:srgbClr val="FFFF00"/>
                </a:solidFill>
              </a:rPr>
              <a:t>WIGNER Kutatódiák Tábor 2018. június</a:t>
            </a:r>
            <a:endParaRPr lang="hu-HU" sz="1400" noProof="0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-452330" y="465677"/>
            <a:ext cx="130613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ÁGNESES </a:t>
            </a:r>
            <a:r>
              <a:rPr lang="h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ANORÉTEGEK NÖVESZTÉSE </a:t>
            </a:r>
            <a:r>
              <a:rPr lang="h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ÉS VIZSGÁLATA</a:t>
            </a:r>
            <a:endParaRPr lang="hu-H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386013" y="2309014"/>
            <a:ext cx="689002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h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Sájerman Klára, Kárpáti Kristóf</a:t>
            </a:r>
          </a:p>
          <a:p>
            <a:pPr algn="ctr" rtl="0"/>
            <a:r>
              <a:rPr lang="h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Mentor: Merkel Dániel</a:t>
            </a:r>
            <a:endParaRPr lang="hu-H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9836" y="548680"/>
            <a:ext cx="10360501" cy="936104"/>
          </a:xfrm>
        </p:spPr>
        <p:txBody>
          <a:bodyPr>
            <a:normAutofit fontScale="90000"/>
          </a:bodyPr>
          <a:lstStyle/>
          <a:p>
            <a:r>
              <a:rPr lang="hu-HU" cap="none" dirty="0" err="1" smtClean="0">
                <a:solidFill>
                  <a:schemeClr val="bg1"/>
                </a:solidFill>
              </a:rPr>
              <a:t>Magnetooptikai</a:t>
            </a:r>
            <a:r>
              <a:rPr lang="hu-HU" cap="none" dirty="0" smtClean="0">
                <a:solidFill>
                  <a:schemeClr val="bg1"/>
                </a:solidFill>
              </a:rPr>
              <a:t> </a:t>
            </a:r>
            <a:r>
              <a:rPr lang="hu-HU" cap="none" dirty="0" err="1" smtClean="0">
                <a:solidFill>
                  <a:schemeClr val="bg1"/>
                </a:solidFill>
              </a:rPr>
              <a:t>Kerr-effektus</a:t>
            </a:r>
            <a:r>
              <a:rPr lang="hu-HU" cap="none" dirty="0" smtClean="0">
                <a:solidFill>
                  <a:schemeClr val="bg1"/>
                </a:solidFill>
              </a:rPr>
              <a:t/>
            </a:r>
            <a:br>
              <a:rPr lang="hu-HU" cap="none" dirty="0" smtClean="0">
                <a:solidFill>
                  <a:schemeClr val="bg1"/>
                </a:solidFill>
              </a:rPr>
            </a:br>
            <a:endParaRPr lang="hu-HU" cap="none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50270" y="1092704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Koercitív</a:t>
            </a:r>
            <a:r>
              <a:rPr lang="hu-HU" dirty="0">
                <a:solidFill>
                  <a:schemeClr val="bg1"/>
                </a:solidFill>
              </a:rPr>
              <a:t> erő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19888"/>
              </p:ext>
            </p:extLst>
          </p:nvPr>
        </p:nvGraphicFramePr>
        <p:xfrm>
          <a:off x="6166420" y="2394723"/>
          <a:ext cx="5515539" cy="363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r:id="rId5" imgW="4881600" imgH="3212640" progId="">
                  <p:embed/>
                </p:oleObj>
              </mc:Choice>
              <mc:Fallback>
                <p:oleObj r:id="rId5" imgW="4881600" imgH="3212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6420" y="2394723"/>
                        <a:ext cx="5515539" cy="363039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077320"/>
              </p:ext>
            </p:extLst>
          </p:nvPr>
        </p:nvGraphicFramePr>
        <p:xfrm>
          <a:off x="189756" y="2369546"/>
          <a:ext cx="5558886" cy="365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r:id="rId7" imgW="4930560" imgH="3238560" progId="">
                  <p:embed/>
                </p:oleObj>
              </mc:Choice>
              <mc:Fallback>
                <p:oleObj r:id="rId7" imgW="4930560" imgH="3238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756" y="2369546"/>
                        <a:ext cx="5558886" cy="365103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2489"/>
              </p:ext>
            </p:extLst>
          </p:nvPr>
        </p:nvGraphicFramePr>
        <p:xfrm>
          <a:off x="10551104" y="4252087"/>
          <a:ext cx="1438466" cy="12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9" imgW="3732480" imgH="3134880" progId="">
                  <p:embed/>
                </p:oleObj>
              </mc:Choice>
              <mc:Fallback>
                <p:oleObj r:id="rId9" imgW="3732480" imgH="313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51104" y="4252087"/>
                        <a:ext cx="1438466" cy="12084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17033"/>
              </p:ext>
            </p:extLst>
          </p:nvPr>
        </p:nvGraphicFramePr>
        <p:xfrm>
          <a:off x="7059579" y="1809058"/>
          <a:ext cx="1466089" cy="117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11" imgW="3924000" imgH="3134880" progId="">
                  <p:embed/>
                </p:oleObj>
              </mc:Choice>
              <mc:Fallback>
                <p:oleObj r:id="rId11" imgW="3924000" imgH="313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59579" y="1809058"/>
                        <a:ext cx="1466089" cy="117132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gyenes összekötő nyíllal 12"/>
          <p:cNvCxnSpPr/>
          <p:nvPr/>
        </p:nvCxnSpPr>
        <p:spPr>
          <a:xfrm>
            <a:off x="7894612" y="3140968"/>
            <a:ext cx="609223" cy="1422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9977480" y="4282996"/>
            <a:ext cx="497290" cy="16421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79718"/>
              </p:ext>
            </p:extLst>
          </p:nvPr>
        </p:nvGraphicFramePr>
        <p:xfrm>
          <a:off x="4591018" y="4220298"/>
          <a:ext cx="1499068" cy="119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13" imgW="3924000" imgH="3134880" progId="">
                  <p:embed/>
                </p:oleObj>
              </mc:Choice>
              <mc:Fallback>
                <p:oleObj r:id="rId13" imgW="3924000" imgH="313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91018" y="4220298"/>
                        <a:ext cx="1499068" cy="11976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12044"/>
              </p:ext>
            </p:extLst>
          </p:nvPr>
        </p:nvGraphicFramePr>
        <p:xfrm>
          <a:off x="693812" y="1809058"/>
          <a:ext cx="1582579" cy="126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15" imgW="3924000" imgH="3134880" progId="">
                  <p:embed/>
                </p:oleObj>
              </mc:Choice>
              <mc:Fallback>
                <p:oleObj r:id="rId15" imgW="3924000" imgH="3134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3812" y="1809058"/>
                        <a:ext cx="1582579" cy="12643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gyenes összekötő nyíllal 23"/>
          <p:cNvCxnSpPr/>
          <p:nvPr/>
        </p:nvCxnSpPr>
        <p:spPr>
          <a:xfrm>
            <a:off x="1485101" y="3140968"/>
            <a:ext cx="864895" cy="122413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 flipV="1">
            <a:off x="3532299" y="4365104"/>
            <a:ext cx="835033" cy="4540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 flipV="1">
            <a:off x="3532299" y="4365104"/>
            <a:ext cx="977937" cy="45403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60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2" y="21910"/>
            <a:ext cx="10360501" cy="1219200"/>
          </a:xfrm>
        </p:spPr>
        <p:txBody>
          <a:bodyPr>
            <a:normAutofit/>
          </a:bodyPr>
          <a:lstStyle/>
          <a:p>
            <a:pPr algn="ctr"/>
            <a:r>
              <a:rPr lang="hu-HU" cap="none" dirty="0">
                <a:solidFill>
                  <a:schemeClr val="bg1"/>
                </a:solidFill>
              </a:rPr>
              <a:t>R</a:t>
            </a:r>
            <a:r>
              <a:rPr lang="hu-HU" cap="none" dirty="0" smtClean="0">
                <a:solidFill>
                  <a:schemeClr val="bg1"/>
                </a:solidFill>
              </a:rPr>
              <a:t>elatív </a:t>
            </a:r>
            <a:r>
              <a:rPr lang="hu-HU" cap="none" dirty="0" err="1" smtClean="0">
                <a:solidFill>
                  <a:schemeClr val="bg1"/>
                </a:solidFill>
              </a:rPr>
              <a:t>remanencia</a:t>
            </a:r>
            <a:endParaRPr lang="hu-HU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95352"/>
              </p:ext>
            </p:extLst>
          </p:nvPr>
        </p:nvGraphicFramePr>
        <p:xfrm>
          <a:off x="6238428" y="1904977"/>
          <a:ext cx="5546383" cy="366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5" imgW="4919040" imgH="3254400" progId="">
                  <p:embed/>
                </p:oleObj>
              </mc:Choice>
              <mc:Fallback>
                <p:oleObj r:id="rId5" imgW="4919040" imgH="3254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8428" y="1904977"/>
                        <a:ext cx="5546383" cy="366895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041420"/>
              </p:ext>
            </p:extLst>
          </p:nvPr>
        </p:nvGraphicFramePr>
        <p:xfrm>
          <a:off x="261764" y="1896869"/>
          <a:ext cx="5184576" cy="366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7" imgW="4884480" imgH="3453120" progId="">
                  <p:embed/>
                </p:oleObj>
              </mc:Choice>
              <mc:Fallback>
                <p:oleObj r:id="rId7" imgW="4884480" imgH="3453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764" y="1896869"/>
                        <a:ext cx="5184576" cy="36647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9205746" y="2492896"/>
            <a:ext cx="2376264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755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05980" y="3501008"/>
            <a:ext cx="7710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Köszönjük a figyelmet!</a:t>
            </a:r>
            <a:endParaRPr lang="hu-H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10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621804" y="476672"/>
            <a:ext cx="10360501" cy="1625599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hu-HU" sz="4000" u="sng" dirty="0">
                <a:solidFill>
                  <a:schemeClr val="bg1"/>
                </a:solidFill>
              </a:rPr>
              <a:t>Motiváció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bg1"/>
                </a:solidFill>
              </a:rPr>
              <a:t>M</a:t>
            </a:r>
            <a:r>
              <a:rPr lang="hu" sz="3600" dirty="0" smtClean="0">
                <a:solidFill>
                  <a:schemeClr val="bg1"/>
                </a:solidFill>
              </a:rPr>
              <a:t>ultiferroikus anyagok</a:t>
            </a:r>
            <a:endParaRPr lang="hu" sz="40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764704"/>
            <a:ext cx="4824536" cy="54726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1629916" y="2420888"/>
            <a:ext cx="4608512" cy="29238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 anchor="ctr" anchorCtr="1">
            <a:spAutoFit/>
          </a:bodyPr>
          <a:lstStyle/>
          <a:p>
            <a:endParaRPr lang="hu-HU" u="sng" dirty="0" smtClean="0">
              <a:solidFill>
                <a:schemeClr val="bg1"/>
              </a:solidFill>
            </a:endParaRPr>
          </a:p>
          <a:p>
            <a:r>
              <a:rPr lang="hu-HU" sz="2800" u="sng" dirty="0" err="1" smtClean="0">
                <a:solidFill>
                  <a:schemeClr val="bg1"/>
                </a:solidFill>
              </a:rPr>
              <a:t>Ferroikus</a:t>
            </a:r>
            <a:r>
              <a:rPr lang="hu-HU" sz="2800" u="sng" dirty="0" smtClean="0">
                <a:solidFill>
                  <a:schemeClr val="bg1"/>
                </a:solidFill>
              </a:rPr>
              <a:t> tulajdonságok</a:t>
            </a:r>
            <a:r>
              <a:rPr lang="hu-HU" sz="28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</a:rPr>
              <a:t>Ferroelektromosság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</a:rPr>
              <a:t>Ferromágnesesség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chemeClr val="bg1"/>
                </a:solidFill>
              </a:rPr>
              <a:t>Ferroellaszticitás</a:t>
            </a:r>
            <a:endParaRPr lang="hu-HU" sz="2800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cap="none" dirty="0" err="1">
                <a:solidFill>
                  <a:schemeClr val="bg1"/>
                </a:solidFill>
              </a:rPr>
              <a:t>M</a:t>
            </a:r>
            <a:r>
              <a:rPr lang="hu-HU" u="sng" cap="none" dirty="0" err="1" smtClean="0">
                <a:solidFill>
                  <a:schemeClr val="bg1"/>
                </a:solidFill>
              </a:rPr>
              <a:t>ultiferroikus</a:t>
            </a:r>
            <a:r>
              <a:rPr lang="hu-HU" u="sng" cap="none" dirty="0" smtClean="0">
                <a:solidFill>
                  <a:schemeClr val="bg1"/>
                </a:solidFill>
              </a:rPr>
              <a:t> anyagok felhasználása</a:t>
            </a:r>
            <a:endParaRPr lang="hu-HU" u="sng" cap="none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Kommunikációs eszközök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Orvostudomány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Informatika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Ipar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48" y="2492896"/>
            <a:ext cx="6912768" cy="34563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1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786160"/>
          </a:xfrm>
        </p:spPr>
        <p:txBody>
          <a:bodyPr/>
          <a:lstStyle/>
          <a:p>
            <a:r>
              <a:rPr lang="hu-HU" u="sng" dirty="0" err="1" smtClean="0">
                <a:solidFill>
                  <a:schemeClr val="bg1"/>
                </a:solidFill>
              </a:rPr>
              <a:t>F</a:t>
            </a:r>
            <a:r>
              <a:rPr lang="hu-HU" u="sng" cap="none" dirty="0" err="1" smtClean="0">
                <a:solidFill>
                  <a:schemeClr val="bg1"/>
                </a:solidFill>
              </a:rPr>
              <a:t>e</a:t>
            </a:r>
            <a:r>
              <a:rPr lang="hu-HU" u="sng" dirty="0" err="1" smtClean="0">
                <a:solidFill>
                  <a:schemeClr val="bg1"/>
                </a:solidFill>
              </a:rPr>
              <a:t>g</a:t>
            </a:r>
            <a:r>
              <a:rPr lang="hu-HU" u="sng" cap="none" dirty="0" err="1" smtClean="0">
                <a:solidFill>
                  <a:schemeClr val="bg1"/>
                </a:solidFill>
              </a:rPr>
              <a:t>e</a:t>
            </a:r>
            <a:r>
              <a:rPr lang="hu-HU" u="sng" cap="none" dirty="0" smtClean="0">
                <a:solidFill>
                  <a:schemeClr val="bg1"/>
                </a:solidFill>
              </a:rPr>
              <a:t> mágneses vékonyréteg</a:t>
            </a:r>
            <a:endParaRPr lang="hu-HU" u="sng" dirty="0">
              <a:solidFill>
                <a:schemeClr val="bg1"/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056192"/>
            <a:ext cx="3532557" cy="5207281"/>
          </a:xfrm>
        </p:spPr>
      </p:pic>
      <p:sp>
        <p:nvSpPr>
          <p:cNvPr id="5" name="Téglalap 4"/>
          <p:cNvSpPr/>
          <p:nvPr/>
        </p:nvSpPr>
        <p:spPr>
          <a:xfrm>
            <a:off x="5482706" y="3198168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324028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82706" y="3198168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324028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22691" t="12797" r="23072" b="55703"/>
          <a:stretch/>
        </p:blipFill>
        <p:spPr>
          <a:xfrm>
            <a:off x="549795" y="1672690"/>
            <a:ext cx="705678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>
                <a:solidFill>
                  <a:schemeClr val="bg1"/>
                </a:solidFill>
              </a:rPr>
              <a:t>F</a:t>
            </a:r>
            <a:r>
              <a:rPr lang="hu-HU" u="sng" cap="none" dirty="0" err="1" smtClean="0">
                <a:solidFill>
                  <a:schemeClr val="bg1"/>
                </a:solidFill>
              </a:rPr>
              <a:t>e</a:t>
            </a:r>
            <a:r>
              <a:rPr lang="hu-HU" u="sng" dirty="0" err="1" smtClean="0">
                <a:solidFill>
                  <a:schemeClr val="bg1"/>
                </a:solidFill>
              </a:rPr>
              <a:t>G</a:t>
            </a:r>
            <a:r>
              <a:rPr lang="hu-HU" u="sng" cap="none" dirty="0" err="1" smtClean="0">
                <a:solidFill>
                  <a:schemeClr val="bg1"/>
                </a:solidFill>
              </a:rPr>
              <a:t>e</a:t>
            </a:r>
            <a:r>
              <a:rPr lang="hu-HU" u="sng" cap="none" dirty="0" smtClean="0">
                <a:solidFill>
                  <a:schemeClr val="bg1"/>
                </a:solidFill>
              </a:rPr>
              <a:t> minta növesztése</a:t>
            </a:r>
            <a:endParaRPr lang="hu-HU" u="sng" cap="none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Molekulanyaláb-epitaxia</a:t>
            </a:r>
            <a:r>
              <a:rPr lang="hu-HU" dirty="0" smtClean="0">
                <a:solidFill>
                  <a:schemeClr val="bg1"/>
                </a:solidFill>
              </a:rPr>
              <a:t> (MBE)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növesztett minta tulajdonságai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0" y="2996952"/>
            <a:ext cx="4752528" cy="3561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2866785"/>
            <a:ext cx="4922602" cy="36919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50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>
                <a:solidFill>
                  <a:schemeClr val="bg1"/>
                </a:solidFill>
              </a:rPr>
              <a:t>F</a:t>
            </a:r>
            <a:r>
              <a:rPr lang="hu-HU" u="sng" cap="none" dirty="0" err="1" smtClean="0">
                <a:solidFill>
                  <a:schemeClr val="bg1"/>
                </a:solidFill>
              </a:rPr>
              <a:t>e</a:t>
            </a:r>
            <a:r>
              <a:rPr lang="hu-HU" u="sng" dirty="0" err="1" smtClean="0">
                <a:solidFill>
                  <a:schemeClr val="bg1"/>
                </a:solidFill>
              </a:rPr>
              <a:t>G</a:t>
            </a:r>
            <a:r>
              <a:rPr lang="hu-HU" u="sng" cap="none" dirty="0" err="1" smtClean="0">
                <a:solidFill>
                  <a:schemeClr val="bg1"/>
                </a:solidFill>
              </a:rPr>
              <a:t>e</a:t>
            </a:r>
            <a:r>
              <a:rPr lang="hu-HU" u="sng" cap="none" dirty="0" smtClean="0">
                <a:solidFill>
                  <a:schemeClr val="bg1"/>
                </a:solidFill>
              </a:rPr>
              <a:t> vékonyréteg szerkezete</a:t>
            </a:r>
            <a:endParaRPr lang="hu-HU" u="sng" cap="none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4163" y="3646016"/>
            <a:ext cx="2155913" cy="100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914163" y="3573016"/>
            <a:ext cx="215591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914163" y="2636912"/>
            <a:ext cx="2155913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701924" y="5661248"/>
            <a:ext cx="864096" cy="321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82044" y="5590952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Si</a:t>
            </a:r>
            <a:r>
              <a:rPr lang="hu-HU" dirty="0" smtClean="0">
                <a:solidFill>
                  <a:schemeClr val="bg1"/>
                </a:solidFill>
              </a:rPr>
              <a:t> (111)</a:t>
            </a:r>
            <a:endParaRPr lang="hu-HU" dirty="0" smtClean="0">
              <a:solidFill>
                <a:schemeClr val="bg1"/>
              </a:solidFill>
            </a:endParaRP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3778108" y="2626165"/>
            <a:ext cx="2160474" cy="2016224"/>
            <a:chOff x="3866288" y="2643567"/>
            <a:chExt cx="2160474" cy="2016224"/>
          </a:xfrm>
        </p:grpSpPr>
        <p:sp>
          <p:nvSpPr>
            <p:cNvPr id="12" name="Téglalap 11"/>
            <p:cNvSpPr/>
            <p:nvPr/>
          </p:nvSpPr>
          <p:spPr>
            <a:xfrm>
              <a:off x="3866522" y="2643567"/>
              <a:ext cx="2160240" cy="10852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3866522" y="3723687"/>
              <a:ext cx="2160240" cy="9361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866288" y="3256888"/>
              <a:ext cx="216024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13" name="Téglalap 12"/>
          <p:cNvSpPr/>
          <p:nvPr/>
        </p:nvSpPr>
        <p:spPr>
          <a:xfrm>
            <a:off x="6598468" y="2636912"/>
            <a:ext cx="2160240" cy="10852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6598468" y="3717032"/>
            <a:ext cx="2160240" cy="93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598468" y="3033452"/>
            <a:ext cx="21602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9550796" y="2631740"/>
            <a:ext cx="2160240" cy="10852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9550796" y="3711860"/>
            <a:ext cx="2160240" cy="93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9550796" y="2626165"/>
            <a:ext cx="21602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5518348" y="5590951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hu-HU" sz="2000" baseline="30000" dirty="0" smtClean="0">
                <a:solidFill>
                  <a:schemeClr val="bg1"/>
                </a:solidFill>
              </a:rPr>
              <a:t>57</a:t>
            </a:r>
            <a:r>
              <a:rPr lang="hu-HU" dirty="0" smtClean="0">
                <a:solidFill>
                  <a:schemeClr val="bg1"/>
                </a:solidFill>
              </a:rPr>
              <a:t>FeGe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4870276" y="5661248"/>
            <a:ext cx="864096" cy="321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7830992" y="5661247"/>
            <a:ext cx="864096" cy="321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8398668" y="5589643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hu-HU" sz="2000" baseline="30000" dirty="0" err="1">
                <a:solidFill>
                  <a:schemeClr val="bg1"/>
                </a:solidFill>
              </a:rPr>
              <a:t>n</a:t>
            </a:r>
            <a:r>
              <a:rPr lang="hu-HU" dirty="0" err="1" smtClean="0">
                <a:solidFill>
                  <a:schemeClr val="bg1"/>
                </a:solidFill>
              </a:rPr>
              <a:t>FeGe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bg1"/>
                </a:solidFill>
              </a:rPr>
              <a:t>A </a:t>
            </a:r>
            <a:r>
              <a:rPr lang="hu-HU" u="sng" cap="none" dirty="0" smtClean="0">
                <a:solidFill>
                  <a:schemeClr val="bg1"/>
                </a:solidFill>
              </a:rPr>
              <a:t>minta vizsgálata</a:t>
            </a:r>
            <a:endParaRPr lang="hu-HU" u="sng" cap="none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Röntgen-diffrakció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Röntgen-reflektometria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</a:rPr>
              <a:t>Magnetooptikai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Kerr-effektus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3645024"/>
            <a:ext cx="4104456" cy="307834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888860"/>
            <a:ext cx="5076056" cy="37161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41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16600"/>
              </p:ext>
            </p:extLst>
          </p:nvPr>
        </p:nvGraphicFramePr>
        <p:xfrm>
          <a:off x="6480212" y="1893351"/>
          <a:ext cx="4896544" cy="389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5" imgW="3684960" imgH="2930400" progId="">
                  <p:embed/>
                </p:oleObj>
              </mc:Choice>
              <mc:Fallback>
                <p:oleObj r:id="rId5" imgW="3684960" imgH="2930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0212" y="1893351"/>
                        <a:ext cx="4896544" cy="3894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7828" y="476672"/>
            <a:ext cx="10360501" cy="12192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R</a:t>
            </a:r>
            <a:r>
              <a:rPr lang="hu-HU" cap="none" dirty="0" smtClean="0">
                <a:solidFill>
                  <a:schemeClr val="bg1"/>
                </a:solidFill>
              </a:rPr>
              <a:t>öntgen-diffrakció</a:t>
            </a:r>
            <a:endParaRPr lang="hu-HU" cap="none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2276872"/>
            <a:ext cx="775882" cy="74061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92" y="3645024"/>
            <a:ext cx="713381" cy="66531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3" b="53150"/>
          <a:stretch/>
        </p:blipFill>
        <p:spPr>
          <a:xfrm>
            <a:off x="10026317" y="3359868"/>
            <a:ext cx="963209" cy="866886"/>
          </a:xfrm>
          <a:prstGeom prst="rect">
            <a:avLst/>
          </a:prstGeom>
        </p:spPr>
      </p:pic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48190"/>
              </p:ext>
            </p:extLst>
          </p:nvPr>
        </p:nvGraphicFramePr>
        <p:xfrm>
          <a:off x="515889" y="1893351"/>
          <a:ext cx="5002026" cy="389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10" imgW="3764160" imgH="2930400" progId="">
                  <p:embed/>
                </p:oleObj>
              </mc:Choice>
              <mc:Fallback>
                <p:oleObj r:id="rId10" imgW="3764160" imgH="2930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5889" y="1893351"/>
                        <a:ext cx="5002026" cy="3894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500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100000">
              <a:schemeClr val="tx1"/>
            </a:gs>
            <a:gs pos="98000">
              <a:schemeClr val="tx1"/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074192"/>
          </a:xfrm>
        </p:spPr>
        <p:txBody>
          <a:bodyPr/>
          <a:lstStyle/>
          <a:p>
            <a:r>
              <a:rPr lang="hu-HU" cap="none" dirty="0" err="1" smtClean="0">
                <a:solidFill>
                  <a:schemeClr val="bg1"/>
                </a:solidFill>
              </a:rPr>
              <a:t>Röntgen-reflektometria</a:t>
            </a:r>
            <a:endParaRPr lang="hu-HU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34449"/>
              </p:ext>
            </p:extLst>
          </p:nvPr>
        </p:nvGraphicFramePr>
        <p:xfrm>
          <a:off x="477788" y="1799049"/>
          <a:ext cx="4892217" cy="389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3684960" imgH="2930400" progId="">
                  <p:embed/>
                </p:oleObj>
              </mc:Choice>
              <mc:Fallback>
                <p:oleObj r:id="rId5" imgW="3684960" imgH="2930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788" y="1799049"/>
                        <a:ext cx="4892217" cy="389100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Csoportba foglalás 7"/>
          <p:cNvGrpSpPr/>
          <p:nvPr/>
        </p:nvGrpSpPr>
        <p:grpSpPr>
          <a:xfrm>
            <a:off x="5806380" y="1799049"/>
            <a:ext cx="6002467" cy="3891009"/>
            <a:chOff x="6068609" y="1772816"/>
            <a:chExt cx="6002467" cy="3891009"/>
          </a:xfrm>
        </p:grpSpPr>
        <p:sp>
          <p:nvSpPr>
            <p:cNvPr id="7" name="Téglalap 6"/>
            <p:cNvSpPr/>
            <p:nvPr/>
          </p:nvSpPr>
          <p:spPr>
            <a:xfrm>
              <a:off x="6068609" y="1772816"/>
              <a:ext cx="6002467" cy="38910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699" y="2134144"/>
              <a:ext cx="5822285" cy="3168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53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íborszín tájkép sablon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81_TF03460512_TF03460512" id="{640E60E2-68E8-4FE1-B854-5A426FF4B1BD}" vid="{6E1C0485-AA37-4822-AF10-C9740B96887C}"/>
    </a:ext>
  </a:extLst>
</a:theme>
</file>

<file path=ppt/theme/theme2.xml><?xml version="1.0" encoding="utf-8"?>
<a:theme xmlns:a="http://schemas.openxmlformats.org/drawingml/2006/main" name="Office-té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Sárga–naranc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95</Words>
  <Application>Microsoft Office PowerPoint</Application>
  <PresentationFormat>Egyéni</PresentationFormat>
  <Paragraphs>48</Paragraphs>
  <Slides>12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Bíborszín tájkép sablon</vt:lpstr>
      <vt:lpstr>PowerPoint bemutató</vt:lpstr>
      <vt:lpstr>PowerPoint bemutató</vt:lpstr>
      <vt:lpstr>Multiferroikus anyagok felhasználása</vt:lpstr>
      <vt:lpstr>Fege mágneses vékonyréteg</vt:lpstr>
      <vt:lpstr>FeGe minta növesztése</vt:lpstr>
      <vt:lpstr>FeGe vékonyréteg szerkezete</vt:lpstr>
      <vt:lpstr>A minta vizsgálata</vt:lpstr>
      <vt:lpstr>Röntgen-diffrakció</vt:lpstr>
      <vt:lpstr>Röntgen-reflektometria</vt:lpstr>
      <vt:lpstr>Magnetooptikai Kerr-effektus </vt:lpstr>
      <vt:lpstr>Relatív remanencia</vt:lpstr>
      <vt:lpstr>PowerPoint bemutató</vt:lpstr>
    </vt:vector>
  </TitlesOfParts>
  <Company>WIGNER 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Nanorétegek növesztése  és vizsgálata</dc:title>
  <dc:creator>Wigner</dc:creator>
  <cp:lastModifiedBy>Wigner</cp:lastModifiedBy>
  <cp:revision>30</cp:revision>
  <dcterms:created xsi:type="dcterms:W3CDTF">2018-06-22T10:42:27Z</dcterms:created>
  <dcterms:modified xsi:type="dcterms:W3CDTF">2018-06-22T14:52:04Z</dcterms:modified>
</cp:coreProperties>
</file>