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1" r:id="rId2"/>
    <p:sldId id="452" r:id="rId3"/>
    <p:sldId id="437" r:id="rId4"/>
    <p:sldId id="451" r:id="rId5"/>
    <p:sldId id="453" r:id="rId6"/>
    <p:sldId id="456" r:id="rId7"/>
    <p:sldId id="457" r:id="rId8"/>
    <p:sldId id="454" r:id="rId9"/>
    <p:sldId id="447" r:id="rId10"/>
    <p:sldId id="449" r:id="rId11"/>
    <p:sldId id="450" r:id="rId12"/>
    <p:sldId id="438" r:id="rId13"/>
    <p:sldId id="455" r:id="rId14"/>
    <p:sldId id="458" r:id="rId15"/>
    <p:sldId id="448" r:id="rId16"/>
  </p:sldIdLst>
  <p:sldSz cx="9144000" cy="6858000" type="screen4x3"/>
  <p:notesSz cx="7099300" cy="10223500"/>
  <p:embeddedFontLst>
    <p:embeddedFont>
      <p:font typeface="Verdana" panose="020B0604030504040204" pitchFamily="34" charset="0"/>
      <p:regular r:id="rId18"/>
      <p:bold r:id="rId19"/>
      <p:italic r:id="rId20"/>
      <p:boldItalic r:id="rId21"/>
    </p:embeddedFont>
    <p:embeddedFont>
      <p:font typeface="Gill Sans MT" panose="020B0502020104020203" pitchFamily="34" charset="-18"/>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D137B"/>
    <a:srgbClr val="6688AF"/>
    <a:srgbClr val="546366"/>
    <a:srgbClr val="986E3B"/>
    <a:srgbClr val="777D81"/>
    <a:srgbClr val="72706E"/>
    <a:srgbClr val="D42E12"/>
    <a:srgbClr val="002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87" autoAdjust="0"/>
  </p:normalViewPr>
  <p:slideViewPr>
    <p:cSldViewPr>
      <p:cViewPr varScale="1">
        <p:scale>
          <a:sx n="73" d="100"/>
          <a:sy n="73" d="100"/>
        </p:scale>
        <p:origin x="17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984" tIns="49492" rIns="98984" bIns="49492" numCol="1" anchor="t" anchorCtr="0" compatLnSpc="1">
            <a:prstTxWarp prst="textNoShape">
              <a:avLst/>
            </a:prstTxWarp>
          </a:bodyPr>
          <a:lstStyle>
            <a:lvl1pPr>
              <a:defRPr sz="1300"/>
            </a:lvl1pPr>
          </a:lstStyle>
          <a:p>
            <a:pPr>
              <a:defRPr/>
            </a:pPr>
            <a:endParaRPr lang="en-US"/>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8984" tIns="49492" rIns="98984" bIns="49492" numCol="1" anchor="t" anchorCtr="0" compatLnSpc="1">
            <a:prstTxWarp prst="textNoShape">
              <a:avLst/>
            </a:prstTxWarp>
          </a:bodyPr>
          <a:lstStyle>
            <a:lvl1pPr algn="r">
              <a:defRPr sz="13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56163"/>
            <a:ext cx="5680075" cy="4600575"/>
          </a:xfrm>
          <a:prstGeom prst="rect">
            <a:avLst/>
          </a:prstGeom>
          <a:noFill/>
          <a:ln w="9525">
            <a:noFill/>
            <a:miter lim="800000"/>
            <a:headEnd/>
            <a:tailEnd/>
          </a:ln>
          <a:effectLst/>
        </p:spPr>
        <p:txBody>
          <a:bodyPr vert="horz" wrap="square" lIns="98984" tIns="49492" rIns="98984" bIns="49492" numCol="1" anchor="t" anchorCtr="0" compatLnSpc="1">
            <a:prstTxWarp prst="textNoShape">
              <a:avLst/>
            </a:prstTxWarp>
          </a:bodyPr>
          <a:lstStyle/>
          <a:p>
            <a:pPr lvl="0"/>
            <a:r>
              <a:rPr lang="en-US" noProof="0" smtClean="0"/>
              <a:t>Mintaszöveg szerkesztése</a:t>
            </a:r>
          </a:p>
          <a:p>
            <a:pPr lvl="1"/>
            <a:r>
              <a:rPr lang="en-US" noProof="0" smtClean="0"/>
              <a:t>Második szint</a:t>
            </a:r>
          </a:p>
          <a:p>
            <a:pPr lvl="2"/>
            <a:r>
              <a:rPr lang="en-US" noProof="0" smtClean="0"/>
              <a:t>Harmadik szint</a:t>
            </a:r>
          </a:p>
          <a:p>
            <a:pPr lvl="3"/>
            <a:r>
              <a:rPr lang="en-US" noProof="0" smtClean="0"/>
              <a:t>Negyedik szint</a:t>
            </a:r>
          </a:p>
          <a:p>
            <a:pPr lvl="4"/>
            <a:r>
              <a:rPr lang="en-US" noProof="0" smtClean="0"/>
              <a:t>Ötödik szint</a:t>
            </a:r>
          </a:p>
        </p:txBody>
      </p:sp>
      <p:sp>
        <p:nvSpPr>
          <p:cNvPr id="4102" name="Rectangle 6"/>
          <p:cNvSpPr>
            <a:spLocks noGrp="1" noChangeArrowheads="1"/>
          </p:cNvSpPr>
          <p:nvPr>
            <p:ph type="ftr" sz="quarter" idx="4"/>
          </p:nvPr>
        </p:nvSpPr>
        <p:spPr bwMode="auto">
          <a:xfrm>
            <a:off x="0" y="9710738"/>
            <a:ext cx="3076575" cy="511175"/>
          </a:xfrm>
          <a:prstGeom prst="rect">
            <a:avLst/>
          </a:prstGeom>
          <a:noFill/>
          <a:ln w="9525">
            <a:noFill/>
            <a:miter lim="800000"/>
            <a:headEnd/>
            <a:tailEnd/>
          </a:ln>
          <a:effectLst/>
        </p:spPr>
        <p:txBody>
          <a:bodyPr vert="horz" wrap="square" lIns="98984" tIns="49492" rIns="98984" bIns="49492" numCol="1" anchor="b" anchorCtr="0" compatLnSpc="1">
            <a:prstTxWarp prst="textNoShape">
              <a:avLst/>
            </a:prstTxWarp>
          </a:bodyPr>
          <a:lstStyle>
            <a:lvl1pPr>
              <a:defRPr sz="1300"/>
            </a:lvl1pPr>
          </a:lstStyle>
          <a:p>
            <a:pPr>
              <a:defRPr/>
            </a:pPr>
            <a:endParaRPr lang="en-US"/>
          </a:p>
        </p:txBody>
      </p:sp>
      <p:sp>
        <p:nvSpPr>
          <p:cNvPr id="4103" name="Rectangle 7"/>
          <p:cNvSpPr>
            <a:spLocks noGrp="1" noChangeArrowheads="1"/>
          </p:cNvSpPr>
          <p:nvPr>
            <p:ph type="sldNum" sz="quarter" idx="5"/>
          </p:nvPr>
        </p:nvSpPr>
        <p:spPr bwMode="auto">
          <a:xfrm>
            <a:off x="4021138" y="9710738"/>
            <a:ext cx="3076575" cy="511175"/>
          </a:xfrm>
          <a:prstGeom prst="rect">
            <a:avLst/>
          </a:prstGeom>
          <a:noFill/>
          <a:ln w="9525">
            <a:noFill/>
            <a:miter lim="800000"/>
            <a:headEnd/>
            <a:tailEnd/>
          </a:ln>
          <a:effectLst/>
        </p:spPr>
        <p:txBody>
          <a:bodyPr vert="horz" wrap="square" lIns="98984" tIns="49492" rIns="98984" bIns="49492" numCol="1" anchor="b" anchorCtr="0" compatLnSpc="1">
            <a:prstTxWarp prst="textNoShape">
              <a:avLst/>
            </a:prstTxWarp>
          </a:bodyPr>
          <a:lstStyle>
            <a:lvl1pPr algn="r">
              <a:defRPr sz="1300"/>
            </a:lvl1pPr>
          </a:lstStyle>
          <a:p>
            <a:pPr>
              <a:defRPr/>
            </a:pPr>
            <a:fld id="{20B6DF8C-22A9-45C4-9FC0-43EFE121BA13}" type="slidenum">
              <a:rPr lang="en-US"/>
              <a:pPr>
                <a:defRPr/>
              </a:pPr>
              <a:t>‹#›</a:t>
            </a:fld>
            <a:endParaRPr lang="en-US"/>
          </a:p>
        </p:txBody>
      </p:sp>
    </p:spTree>
    <p:extLst>
      <p:ext uri="{BB962C8B-B14F-4D97-AF65-F5344CB8AC3E}">
        <p14:creationId xmlns:p14="http://schemas.microsoft.com/office/powerpoint/2010/main" val="2196536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kép helye 1"/>
          <p:cNvSpPr>
            <a:spLocks noGrp="1" noRot="1" noChangeAspect="1" noTextEdit="1"/>
          </p:cNvSpPr>
          <p:nvPr>
            <p:ph type="sldImg"/>
          </p:nvPr>
        </p:nvSpPr>
        <p:spPr>
          <a:ln/>
        </p:spPr>
      </p:sp>
      <p:sp>
        <p:nvSpPr>
          <p:cNvPr id="12291" name="Jegyzetek helye 2"/>
          <p:cNvSpPr>
            <a:spLocks noGrp="1"/>
          </p:cNvSpPr>
          <p:nvPr>
            <p:ph type="body" idx="1"/>
          </p:nvPr>
        </p:nvSpPr>
        <p:spPr>
          <a:noFill/>
          <a:ln/>
        </p:spPr>
        <p:txBody>
          <a:bodyPr/>
          <a:lstStyle/>
          <a:p>
            <a:endParaRPr lang="hu-HU" dirty="0" smtClean="0"/>
          </a:p>
        </p:txBody>
      </p:sp>
      <p:sp>
        <p:nvSpPr>
          <p:cNvPr id="12292" name="Dia számának helye 3"/>
          <p:cNvSpPr>
            <a:spLocks noGrp="1"/>
          </p:cNvSpPr>
          <p:nvPr>
            <p:ph type="sldNum" sz="quarter" idx="5"/>
          </p:nvPr>
        </p:nvSpPr>
        <p:spPr>
          <a:noFill/>
        </p:spPr>
        <p:txBody>
          <a:bodyPr/>
          <a:lstStyle/>
          <a:p>
            <a:fld id="{0430C7BF-8690-40CC-9AF5-4B1B5BFA3CE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a:ln/>
        </p:spPr>
      </p:sp>
      <p:sp>
        <p:nvSpPr>
          <p:cNvPr id="15363" name="Jegyzetek helye 2"/>
          <p:cNvSpPr>
            <a:spLocks noGrp="1"/>
          </p:cNvSpPr>
          <p:nvPr>
            <p:ph type="body" idx="1"/>
          </p:nvPr>
        </p:nvSpPr>
        <p:spPr>
          <a:noFill/>
          <a:ln/>
        </p:spPr>
        <p:txBody>
          <a:bodyPr/>
          <a:lstStyle/>
          <a:p>
            <a:endParaRPr lang="hu-HU" smtClean="0"/>
          </a:p>
        </p:txBody>
      </p:sp>
      <p:sp>
        <p:nvSpPr>
          <p:cNvPr id="15364" name="Dia számának helye 3"/>
          <p:cNvSpPr>
            <a:spLocks noGrp="1"/>
          </p:cNvSpPr>
          <p:nvPr>
            <p:ph type="sldNum" sz="quarter" idx="5"/>
          </p:nvPr>
        </p:nvSpPr>
        <p:spPr>
          <a:noFill/>
        </p:spPr>
        <p:txBody>
          <a:bodyPr/>
          <a:lstStyle/>
          <a:p>
            <a:fld id="{CA469AD9-B2DE-49B2-B5B9-CA67ECB0792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4000">
                <a:solidFill>
                  <a:srgbClr val="FFFF00"/>
                </a:solidFill>
                <a:latin typeface="+mn-lt"/>
              </a:defRPr>
            </a:lvl1pPr>
          </a:lstStyle>
          <a:p>
            <a:r>
              <a:rPr lang="hu-HU" dirty="0" smtClean="0"/>
              <a:t>Mintacím szerkesztése</a:t>
            </a:r>
            <a:endParaRPr lang="hu-HU" dirty="0"/>
          </a:p>
        </p:txBody>
      </p:sp>
      <p:sp>
        <p:nvSpPr>
          <p:cNvPr id="3" name="Tartalom helye 2"/>
          <p:cNvSpPr>
            <a:spLocks noGrp="1"/>
          </p:cNvSpPr>
          <p:nvPr>
            <p:ph idx="1"/>
          </p:nvPr>
        </p:nvSpPr>
        <p:spPr/>
        <p:txBody>
          <a:bodyPr/>
          <a:lstStyle>
            <a:lvl1pPr>
              <a:defRPr>
                <a:solidFill>
                  <a:srgbClr val="FFFF00"/>
                </a:solidFill>
              </a:defRPr>
            </a:lvl1pPr>
            <a:lvl2pPr>
              <a:defRPr>
                <a:solidFill>
                  <a:schemeClr val="tx1"/>
                </a:solidFill>
              </a:defRPr>
            </a:lvl2pPr>
            <a:lvl3pPr>
              <a:defRPr>
                <a:solidFill>
                  <a:srgbClr val="DD137B"/>
                </a:solidFill>
              </a:defRPr>
            </a:lvl3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60000">
              <a:srgbClr val="181CC7"/>
            </a:gs>
            <a:gs pos="78000">
              <a:srgbClr val="7005D4"/>
            </a:gs>
            <a:gs pos="100000">
              <a:srgbClr val="002060"/>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287338"/>
            <a:ext cx="75580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Mintacím</a:t>
            </a:r>
            <a:r>
              <a:rPr lang="en-US" dirty="0" smtClean="0"/>
              <a:t> </a:t>
            </a:r>
            <a:r>
              <a:rPr lang="en-US" dirty="0" err="1" smtClean="0"/>
              <a:t>szerkesztése</a:t>
            </a:r>
            <a:endParaRPr lang="en-US" dirty="0" smtClean="0"/>
          </a:p>
        </p:txBody>
      </p:sp>
      <p:sp>
        <p:nvSpPr>
          <p:cNvPr id="1027" name="Rectangle 3"/>
          <p:cNvSpPr>
            <a:spLocks noGrp="1" noChangeArrowheads="1"/>
          </p:cNvSpPr>
          <p:nvPr>
            <p:ph type="body" idx="1"/>
          </p:nvPr>
        </p:nvSpPr>
        <p:spPr bwMode="auto">
          <a:xfrm>
            <a:off x="647700" y="1438275"/>
            <a:ext cx="7773988"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Mintaszöveg</a:t>
            </a:r>
            <a:r>
              <a:rPr lang="en-US" dirty="0" smtClean="0"/>
              <a:t> </a:t>
            </a:r>
            <a:r>
              <a:rPr lang="en-US" dirty="0" err="1" smtClean="0"/>
              <a:t>szerkesztése</a:t>
            </a:r>
            <a:endParaRPr lang="hu-HU" dirty="0" smtClean="0"/>
          </a:p>
          <a:p>
            <a:pPr lvl="1"/>
            <a:r>
              <a:rPr lang="en-US" dirty="0" err="1" smtClean="0"/>
              <a:t>Második</a:t>
            </a:r>
            <a:r>
              <a:rPr lang="en-US" dirty="0" smtClean="0"/>
              <a:t> </a:t>
            </a:r>
            <a:r>
              <a:rPr lang="en-US" dirty="0" err="1" smtClean="0"/>
              <a:t>szint</a:t>
            </a:r>
            <a:endParaRPr lang="en-US" dirty="0" smtClean="0"/>
          </a:p>
          <a:p>
            <a:pPr lvl="2"/>
            <a:r>
              <a:rPr lang="en-US" dirty="0" err="1" smtClean="0"/>
              <a:t>Harmadik</a:t>
            </a:r>
            <a:r>
              <a:rPr lang="en-US" dirty="0" smtClean="0"/>
              <a:t> </a:t>
            </a:r>
            <a:r>
              <a:rPr lang="en-US" dirty="0" err="1" smtClean="0"/>
              <a:t>szint</a:t>
            </a:r>
            <a:endParaRPr lang="en-US" dirty="0" smtClean="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Lst>
  <p:hf hdr="0" dt="0"/>
  <p:txStyles>
    <p:titleStyle>
      <a:lvl1pPr algn="l" rtl="0" eaLnBrk="0" fontAlgn="base" hangingPunct="0">
        <a:spcBef>
          <a:spcPct val="0"/>
        </a:spcBef>
        <a:spcAft>
          <a:spcPct val="0"/>
        </a:spcAft>
        <a:defRPr sz="4000" b="1">
          <a:solidFill>
            <a:srgbClr val="FFFF00"/>
          </a:solidFill>
          <a:latin typeface="+mn-lt"/>
          <a:ea typeface="+mj-ea"/>
          <a:cs typeface="+mj-cs"/>
        </a:defRPr>
      </a:lvl1pPr>
      <a:lvl2pPr algn="l" rtl="0" eaLnBrk="0" fontAlgn="base" hangingPunct="0">
        <a:spcBef>
          <a:spcPct val="0"/>
        </a:spcBef>
        <a:spcAft>
          <a:spcPct val="0"/>
        </a:spcAft>
        <a:defRPr sz="2000" b="1">
          <a:solidFill>
            <a:schemeClr val="bg1"/>
          </a:solidFill>
          <a:latin typeface="Gill Sans MT" pitchFamily="34" charset="0"/>
        </a:defRPr>
      </a:lvl2pPr>
      <a:lvl3pPr algn="l" rtl="0" eaLnBrk="0" fontAlgn="base" hangingPunct="0">
        <a:spcBef>
          <a:spcPct val="0"/>
        </a:spcBef>
        <a:spcAft>
          <a:spcPct val="0"/>
        </a:spcAft>
        <a:defRPr sz="2000" b="1">
          <a:solidFill>
            <a:schemeClr val="bg1"/>
          </a:solidFill>
          <a:latin typeface="Gill Sans MT" pitchFamily="34" charset="0"/>
        </a:defRPr>
      </a:lvl3pPr>
      <a:lvl4pPr algn="l" rtl="0" eaLnBrk="0" fontAlgn="base" hangingPunct="0">
        <a:spcBef>
          <a:spcPct val="0"/>
        </a:spcBef>
        <a:spcAft>
          <a:spcPct val="0"/>
        </a:spcAft>
        <a:defRPr sz="2000" b="1">
          <a:solidFill>
            <a:schemeClr val="bg1"/>
          </a:solidFill>
          <a:latin typeface="Gill Sans MT" pitchFamily="34" charset="0"/>
        </a:defRPr>
      </a:lvl4pPr>
      <a:lvl5pPr algn="l" rtl="0" eaLnBrk="0" fontAlgn="base" hangingPunct="0">
        <a:spcBef>
          <a:spcPct val="0"/>
        </a:spcBef>
        <a:spcAft>
          <a:spcPct val="0"/>
        </a:spcAft>
        <a:defRPr sz="2000" b="1">
          <a:solidFill>
            <a:schemeClr val="bg1"/>
          </a:solidFill>
          <a:latin typeface="Gill Sans MT" pitchFamily="34" charset="0"/>
        </a:defRPr>
      </a:lvl5pPr>
      <a:lvl6pPr marL="457200" algn="l" rtl="0" fontAlgn="base">
        <a:spcBef>
          <a:spcPct val="0"/>
        </a:spcBef>
        <a:spcAft>
          <a:spcPct val="0"/>
        </a:spcAft>
        <a:defRPr sz="2000" b="1">
          <a:solidFill>
            <a:schemeClr val="bg1"/>
          </a:solidFill>
          <a:latin typeface="Gill Sans MT" pitchFamily="34" charset="0"/>
        </a:defRPr>
      </a:lvl6pPr>
      <a:lvl7pPr marL="914400" algn="l" rtl="0" fontAlgn="base">
        <a:spcBef>
          <a:spcPct val="0"/>
        </a:spcBef>
        <a:spcAft>
          <a:spcPct val="0"/>
        </a:spcAft>
        <a:defRPr sz="2000" b="1">
          <a:solidFill>
            <a:schemeClr val="bg1"/>
          </a:solidFill>
          <a:latin typeface="Gill Sans MT" pitchFamily="34" charset="0"/>
        </a:defRPr>
      </a:lvl7pPr>
      <a:lvl8pPr marL="1371600" algn="l" rtl="0" fontAlgn="base">
        <a:spcBef>
          <a:spcPct val="0"/>
        </a:spcBef>
        <a:spcAft>
          <a:spcPct val="0"/>
        </a:spcAft>
        <a:defRPr sz="2000" b="1">
          <a:solidFill>
            <a:schemeClr val="bg1"/>
          </a:solidFill>
          <a:latin typeface="Gill Sans MT" pitchFamily="34" charset="0"/>
        </a:defRPr>
      </a:lvl8pPr>
      <a:lvl9pPr marL="1828800" algn="l" rtl="0" fontAlgn="base">
        <a:spcBef>
          <a:spcPct val="0"/>
        </a:spcBef>
        <a:spcAft>
          <a:spcPct val="0"/>
        </a:spcAft>
        <a:defRPr sz="2000" b="1">
          <a:solidFill>
            <a:schemeClr val="bg1"/>
          </a:solidFill>
          <a:latin typeface="Gill Sans MT" pitchFamily="34" charset="0"/>
        </a:defRPr>
      </a:lvl9pPr>
    </p:titleStyle>
    <p:bodyStyle>
      <a:lvl1pPr marL="0" indent="0" algn="l" rtl="0" eaLnBrk="0" fontAlgn="base" hangingPunct="0">
        <a:spcBef>
          <a:spcPct val="20000"/>
        </a:spcBef>
        <a:spcAft>
          <a:spcPct val="0"/>
        </a:spcAft>
        <a:buClr>
          <a:srgbClr val="DD137B"/>
        </a:buClr>
        <a:buNone/>
        <a:defRPr sz="2200" b="1">
          <a:solidFill>
            <a:srgbClr val="FFFF00"/>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SzPct val="70000"/>
        <a:buChar char="•"/>
        <a:defRPr sz="2000">
          <a:solidFill>
            <a:srgbClr val="DD137B"/>
          </a:solidFill>
          <a:latin typeface="+mn-lt"/>
        </a:defRPr>
      </a:lvl3pPr>
      <a:lvl4pPr marL="1600200" indent="-228600" algn="l" rtl="0" eaLnBrk="0" fontAlgn="base" hangingPunct="0">
        <a:spcBef>
          <a:spcPct val="20000"/>
        </a:spcBef>
        <a:spcAft>
          <a:spcPct val="0"/>
        </a:spcAft>
        <a:buChar char="–"/>
        <a:defRPr sz="2000">
          <a:solidFill>
            <a:srgbClr val="002E63"/>
          </a:solidFill>
          <a:latin typeface="+mn-lt"/>
        </a:defRPr>
      </a:lvl4pPr>
      <a:lvl5pPr marL="2057400" indent="-228600" algn="l" rtl="0" eaLnBrk="0" fontAlgn="base" hangingPunct="0">
        <a:spcBef>
          <a:spcPct val="20000"/>
        </a:spcBef>
        <a:spcAft>
          <a:spcPct val="0"/>
        </a:spcAft>
        <a:buChar char="»"/>
        <a:defRPr sz="2000">
          <a:solidFill>
            <a:srgbClr val="002E63"/>
          </a:solidFill>
          <a:latin typeface="+mn-lt"/>
        </a:defRPr>
      </a:lvl5pPr>
      <a:lvl6pPr marL="2514600" indent="-228600" algn="l" rtl="0" fontAlgn="base">
        <a:spcBef>
          <a:spcPct val="20000"/>
        </a:spcBef>
        <a:spcAft>
          <a:spcPct val="0"/>
        </a:spcAft>
        <a:buChar char="»"/>
        <a:defRPr sz="2000">
          <a:solidFill>
            <a:srgbClr val="002E63"/>
          </a:solidFill>
          <a:latin typeface="+mn-lt"/>
        </a:defRPr>
      </a:lvl6pPr>
      <a:lvl7pPr marL="2971800" indent="-228600" algn="l" rtl="0" fontAlgn="base">
        <a:spcBef>
          <a:spcPct val="20000"/>
        </a:spcBef>
        <a:spcAft>
          <a:spcPct val="0"/>
        </a:spcAft>
        <a:buChar char="»"/>
        <a:defRPr sz="2000">
          <a:solidFill>
            <a:srgbClr val="002E63"/>
          </a:solidFill>
          <a:latin typeface="+mn-lt"/>
        </a:defRPr>
      </a:lvl7pPr>
      <a:lvl8pPr marL="3429000" indent="-228600" algn="l" rtl="0" fontAlgn="base">
        <a:spcBef>
          <a:spcPct val="20000"/>
        </a:spcBef>
        <a:spcAft>
          <a:spcPct val="0"/>
        </a:spcAft>
        <a:buChar char="»"/>
        <a:defRPr sz="2000">
          <a:solidFill>
            <a:srgbClr val="002E63"/>
          </a:solidFill>
          <a:latin typeface="+mn-lt"/>
        </a:defRPr>
      </a:lvl8pPr>
      <a:lvl9pPr marL="3886200" indent="-228600" algn="l" rtl="0" fontAlgn="base">
        <a:spcBef>
          <a:spcPct val="20000"/>
        </a:spcBef>
        <a:spcAft>
          <a:spcPct val="0"/>
        </a:spcAft>
        <a:buChar char="»"/>
        <a:defRPr sz="2000">
          <a:solidFill>
            <a:srgbClr val="002E63"/>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belprize.org/nobel_prizes/peace/laureates/201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nobelprize.org/nobel_prizes/peace/laureates/201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canw.org/the-fac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drive.google.com/drive/folders/1wf7ojl-8eXHGgkUHwYeVsGugGXPNpaMS" TargetMode="External"/><Relationship Id="rId7" Type="http://schemas.openxmlformats.org/officeDocument/2006/relationships/hyperlink" Target="https://www.ucsusa.org/nuclear-weapons#.WvWFgC7FKM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ucsusa.org/" TargetMode="External"/><Relationship Id="rId5" Type="http://schemas.openxmlformats.org/officeDocument/2006/relationships/hyperlink" Target="http://www.icanw.org/the-facts/" TargetMode="External"/><Relationship Id="rId4" Type="http://schemas.openxmlformats.org/officeDocument/2006/relationships/hyperlink" Target="https://www.nobelprize.org/nobel_prizes/peace/laureates/201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obelprize.org/nobel_prizes/peace/laureates/20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ItTyVNSVs4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obelprize.org/nobel_prizes/peace/laureates/201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8"/>
          <p:cNvSpPr txBox="1">
            <a:spLocks noChangeArrowheads="1"/>
          </p:cNvSpPr>
          <p:nvPr/>
        </p:nvSpPr>
        <p:spPr bwMode="auto">
          <a:xfrm>
            <a:off x="-5052" y="25635"/>
            <a:ext cx="9144000" cy="1844824"/>
          </a:xfrm>
          <a:prstGeom prst="rect">
            <a:avLst/>
          </a:prstGeom>
          <a:noFill/>
          <a:ln w="9525">
            <a:noFill/>
            <a:miter lim="800000"/>
            <a:headEnd/>
            <a:tailEnd/>
          </a:ln>
          <a:effectLst/>
        </p:spPr>
        <p:txBody>
          <a:bodyPr anchor="ctr"/>
          <a:lstStyle/>
          <a:p>
            <a:pPr algn="ctr">
              <a:defRPr/>
            </a:pPr>
            <a:r>
              <a:rPr lang="hu-HU" sz="3600" b="1" kern="0" dirty="0" smtClean="0">
                <a:solidFill>
                  <a:srgbClr val="FFFF00"/>
                </a:solidFill>
                <a:latin typeface="+mn-lt"/>
                <a:ea typeface="+mj-ea"/>
                <a:cs typeface="+mj-cs"/>
              </a:rPr>
              <a:t> </a:t>
            </a:r>
          </a:p>
          <a:p>
            <a:pPr algn="ctr">
              <a:defRPr/>
            </a:pPr>
            <a:r>
              <a:rPr lang="hu-HU" sz="2800" b="1" kern="0" dirty="0" smtClean="0">
                <a:solidFill>
                  <a:srgbClr val="FFFF00"/>
                </a:solidFill>
                <a:latin typeface="+mn-lt"/>
                <a:ea typeface="+mj-ea"/>
                <a:cs typeface="+mj-cs"/>
              </a:rPr>
              <a:t>A </a:t>
            </a:r>
            <a:r>
              <a:rPr lang="hu-HU" sz="2800" b="1" kern="0" dirty="0">
                <a:solidFill>
                  <a:srgbClr val="FFFF00"/>
                </a:solidFill>
                <a:latin typeface="+mn-lt"/>
                <a:ea typeface="+mj-ea"/>
                <a:cs typeface="+mj-cs"/>
              </a:rPr>
              <a:t>2017-es Nobel Békedíj:</a:t>
            </a:r>
          </a:p>
          <a:p>
            <a:pPr algn="ctr">
              <a:defRPr/>
            </a:pPr>
            <a:r>
              <a:rPr lang="hu-HU" sz="3600" b="1" kern="0" dirty="0" smtClean="0">
                <a:solidFill>
                  <a:srgbClr val="FFFF00"/>
                </a:solidFill>
                <a:latin typeface="+mn-lt"/>
                <a:ea typeface="+mj-ea"/>
                <a:cs typeface="+mj-cs"/>
              </a:rPr>
              <a:t>ICAN: Nemzetközi </a:t>
            </a:r>
            <a:r>
              <a:rPr lang="hu-HU" sz="3600" b="1" kern="0" dirty="0">
                <a:solidFill>
                  <a:srgbClr val="FFFF00"/>
                </a:solidFill>
                <a:latin typeface="+mn-lt"/>
                <a:ea typeface="+mj-ea"/>
                <a:cs typeface="+mj-cs"/>
              </a:rPr>
              <a:t>Kampány a </a:t>
            </a:r>
            <a:endParaRPr lang="hu-HU" sz="3600" b="1" kern="0" dirty="0" smtClean="0">
              <a:solidFill>
                <a:srgbClr val="FFFF00"/>
              </a:solidFill>
              <a:latin typeface="+mn-lt"/>
              <a:ea typeface="+mj-ea"/>
              <a:cs typeface="+mj-cs"/>
            </a:endParaRPr>
          </a:p>
          <a:p>
            <a:pPr algn="ctr">
              <a:defRPr/>
            </a:pPr>
            <a:r>
              <a:rPr lang="hu-HU" sz="3600" b="1" kern="0" dirty="0" smtClean="0">
                <a:solidFill>
                  <a:srgbClr val="FFFF00"/>
                </a:solidFill>
                <a:latin typeface="+mn-lt"/>
                <a:ea typeface="+mj-ea"/>
                <a:cs typeface="+mj-cs"/>
              </a:rPr>
              <a:t>Nukleáris </a:t>
            </a:r>
            <a:r>
              <a:rPr lang="hu-HU" sz="3600" b="1" kern="0" dirty="0">
                <a:solidFill>
                  <a:srgbClr val="FFFF00"/>
                </a:solidFill>
                <a:latin typeface="+mn-lt"/>
                <a:ea typeface="+mj-ea"/>
                <a:cs typeface="+mj-cs"/>
              </a:rPr>
              <a:t>Fegyverek Betiltásáért</a:t>
            </a:r>
          </a:p>
          <a:p>
            <a:pPr algn="ctr">
              <a:defRPr/>
            </a:pPr>
            <a:endParaRPr lang="hu-HU" sz="3600" b="1" kern="0" dirty="0" smtClean="0">
              <a:solidFill>
                <a:srgbClr val="FFFF00"/>
              </a:solidFill>
              <a:latin typeface="+mn-lt"/>
              <a:ea typeface="+mj-ea"/>
              <a:cs typeface="+mj-cs"/>
            </a:endParaRPr>
          </a:p>
        </p:txBody>
      </p:sp>
      <p:sp>
        <p:nvSpPr>
          <p:cNvPr id="9" name="Szövegdoboz 8"/>
          <p:cNvSpPr txBox="1"/>
          <p:nvPr/>
        </p:nvSpPr>
        <p:spPr>
          <a:xfrm>
            <a:off x="-5052" y="1988840"/>
            <a:ext cx="9144000" cy="707886"/>
          </a:xfrm>
          <a:prstGeom prst="rect">
            <a:avLst/>
          </a:prstGeom>
          <a:noFill/>
        </p:spPr>
        <p:txBody>
          <a:bodyPr wrap="square">
            <a:spAutoFit/>
          </a:bodyPr>
          <a:lstStyle/>
          <a:p>
            <a:pPr algn="ctr">
              <a:defRPr/>
            </a:pPr>
            <a:r>
              <a:rPr lang="hu-HU" sz="2000" dirty="0" smtClean="0">
                <a:latin typeface="+mn-lt"/>
                <a:cs typeface="Arial" pitchFamily="34" charset="0"/>
              </a:rPr>
              <a:t>Csörgő Tamás</a:t>
            </a:r>
          </a:p>
          <a:p>
            <a:pPr algn="ctr">
              <a:defRPr/>
            </a:pPr>
            <a:r>
              <a:rPr lang="hu-HU" sz="2000" dirty="0" smtClean="0">
                <a:latin typeface="+mn-lt"/>
                <a:cs typeface="Arial" pitchFamily="34" charset="0"/>
              </a:rPr>
              <a:t>MTA Wigner FK, Budapest és EKE KRC, Gyöngyös</a:t>
            </a:r>
            <a:r>
              <a:rPr lang="hu-HU" sz="1400" dirty="0" smtClean="0">
                <a:solidFill>
                  <a:srgbClr val="FFFF00"/>
                </a:solidFill>
                <a:latin typeface="+mn-lt"/>
              </a:rPr>
              <a:t> </a:t>
            </a:r>
          </a:p>
        </p:txBody>
      </p:sp>
      <p:sp>
        <p:nvSpPr>
          <p:cNvPr id="3" name="Téglalap 2"/>
          <p:cNvSpPr/>
          <p:nvPr/>
        </p:nvSpPr>
        <p:spPr>
          <a:xfrm>
            <a:off x="5339" y="6525344"/>
            <a:ext cx="9144000" cy="307777"/>
          </a:xfrm>
          <a:prstGeom prst="rect">
            <a:avLst/>
          </a:prstGeom>
        </p:spPr>
        <p:txBody>
          <a:bodyPr wrap="square">
            <a:spAutoFit/>
          </a:bodyPr>
          <a:lstStyle/>
          <a:p>
            <a:pPr algn="ctr"/>
            <a:r>
              <a:rPr lang="hu-HU" sz="1400" dirty="0" smtClean="0"/>
              <a:t>Készült az</a:t>
            </a:r>
            <a:r>
              <a:rPr lang="en-US" sz="1400" dirty="0" smtClean="0"/>
              <a:t> </a:t>
            </a:r>
            <a:r>
              <a:rPr lang="en-US" sz="1400" dirty="0"/>
              <a:t>EFOP 3.6.1-16-2016-00001 </a:t>
            </a:r>
            <a:r>
              <a:rPr lang="hu-HU" sz="1400" dirty="0" smtClean="0"/>
              <a:t>és az</a:t>
            </a:r>
            <a:r>
              <a:rPr lang="en-US" sz="1400" dirty="0" smtClean="0"/>
              <a:t> </a:t>
            </a:r>
            <a:r>
              <a:rPr lang="en-US" sz="1400" dirty="0"/>
              <a:t>NKTIH FK 123 </a:t>
            </a:r>
            <a:r>
              <a:rPr lang="en-US" sz="1400" dirty="0" smtClean="0"/>
              <a:t>842</a:t>
            </a:r>
            <a:r>
              <a:rPr lang="hu-HU" sz="1400" dirty="0" smtClean="0"/>
              <a:t>, 123 959 pályázatok részleges támogatásával</a:t>
            </a:r>
            <a:endParaRPr lang="en-US" sz="1400" dirty="0"/>
          </a:p>
        </p:txBody>
      </p:sp>
      <p:sp>
        <p:nvSpPr>
          <p:cNvPr id="13" name="Szövegdoboz 12"/>
          <p:cNvSpPr txBox="1"/>
          <p:nvPr/>
        </p:nvSpPr>
        <p:spPr>
          <a:xfrm>
            <a:off x="287524" y="3009146"/>
            <a:ext cx="8568952" cy="3354765"/>
          </a:xfrm>
          <a:prstGeom prst="rect">
            <a:avLst/>
          </a:prstGeom>
          <a:noFill/>
        </p:spPr>
        <p:txBody>
          <a:bodyPr wrap="square">
            <a:spAutoFit/>
          </a:bodyPr>
          <a:lstStyle/>
          <a:p>
            <a:pPr algn="ctr">
              <a:defRPr/>
            </a:pPr>
            <a:r>
              <a:rPr lang="hu-HU" sz="2000" dirty="0" smtClean="0">
                <a:latin typeface="+mn-lt"/>
                <a:cs typeface="Arial" pitchFamily="34" charset="0"/>
              </a:rPr>
              <a:t>Kivonat:</a:t>
            </a:r>
          </a:p>
          <a:p>
            <a:pPr algn="just">
              <a:defRPr/>
            </a:pPr>
            <a:r>
              <a:rPr lang="hu-HU" sz="1600" dirty="0">
                <a:latin typeface="+mn-lt"/>
              </a:rPr>
              <a:t>A 2017-ben Béke Nobel díjjal elismert Nemzetközi Kampány a Nukleáris Fegyverek Betiltásáért, angol nevén </a:t>
            </a:r>
            <a:r>
              <a:rPr lang="hu-HU" sz="1600" dirty="0" err="1">
                <a:latin typeface="+mn-lt"/>
              </a:rPr>
              <a:t>Internationan</a:t>
            </a:r>
            <a:r>
              <a:rPr lang="hu-HU" sz="1600" dirty="0">
                <a:latin typeface="+mn-lt"/>
              </a:rPr>
              <a:t> </a:t>
            </a:r>
            <a:r>
              <a:rPr lang="hu-HU" sz="1600" dirty="0" err="1">
                <a:latin typeface="+mn-lt"/>
              </a:rPr>
              <a:t>Campaign</a:t>
            </a:r>
            <a:r>
              <a:rPr lang="hu-HU" sz="1600" dirty="0">
                <a:latin typeface="+mn-lt"/>
              </a:rPr>
              <a:t> </a:t>
            </a:r>
            <a:r>
              <a:rPr lang="hu-HU" sz="1600" dirty="0" err="1">
                <a:latin typeface="+mn-lt"/>
              </a:rPr>
              <a:t>for</a:t>
            </a:r>
            <a:r>
              <a:rPr lang="hu-HU" sz="1600" dirty="0">
                <a:latin typeface="+mn-lt"/>
              </a:rPr>
              <a:t> </a:t>
            </a:r>
            <a:r>
              <a:rPr lang="hu-HU" sz="1600" dirty="0" err="1">
                <a:latin typeface="+mn-lt"/>
              </a:rPr>
              <a:t>Abolishing</a:t>
            </a:r>
            <a:r>
              <a:rPr lang="hu-HU" sz="1600" dirty="0">
                <a:latin typeface="+mn-lt"/>
              </a:rPr>
              <a:t> </a:t>
            </a:r>
            <a:r>
              <a:rPr lang="hu-HU" sz="1600" dirty="0" err="1">
                <a:latin typeface="+mn-lt"/>
              </a:rPr>
              <a:t>Nuclear</a:t>
            </a:r>
            <a:r>
              <a:rPr lang="hu-HU" sz="1600" dirty="0">
                <a:latin typeface="+mn-lt"/>
              </a:rPr>
              <a:t> </a:t>
            </a:r>
            <a:r>
              <a:rPr lang="hu-HU" sz="1600" dirty="0" err="1">
                <a:latin typeface="+mn-lt"/>
              </a:rPr>
              <a:t>Weapons</a:t>
            </a:r>
            <a:r>
              <a:rPr lang="hu-HU" sz="1600" dirty="0">
                <a:latin typeface="+mn-lt"/>
              </a:rPr>
              <a:t>, </a:t>
            </a:r>
            <a:r>
              <a:rPr lang="hu-HU" sz="1600" b="1" dirty="0">
                <a:solidFill>
                  <a:srgbClr val="FFFF00"/>
                </a:solidFill>
                <a:latin typeface="+mn-lt"/>
              </a:rPr>
              <a:t>ICAN</a:t>
            </a:r>
            <a:r>
              <a:rPr lang="hu-HU" sz="1600" dirty="0">
                <a:latin typeface="+mn-lt"/>
              </a:rPr>
              <a:t> valamint a </a:t>
            </a:r>
            <a:r>
              <a:rPr lang="hu-HU" sz="1600" dirty="0" err="1">
                <a:latin typeface="+mn-lt"/>
              </a:rPr>
              <a:t>Kiváncsi</a:t>
            </a:r>
            <a:r>
              <a:rPr lang="hu-HU" sz="1600" dirty="0">
                <a:latin typeface="+mn-lt"/>
              </a:rPr>
              <a:t>, Érdekelt Tudósok Egyesülete (Union of </a:t>
            </a:r>
            <a:r>
              <a:rPr lang="hu-HU" sz="1600" dirty="0" err="1">
                <a:latin typeface="+mn-lt"/>
              </a:rPr>
              <a:t>Concerned</a:t>
            </a:r>
            <a:r>
              <a:rPr lang="hu-HU" sz="1600" dirty="0">
                <a:latin typeface="+mn-lt"/>
              </a:rPr>
              <a:t> </a:t>
            </a:r>
            <a:r>
              <a:rPr lang="hu-HU" sz="1600" dirty="0" err="1">
                <a:latin typeface="+mn-lt"/>
              </a:rPr>
              <a:t>Scientists</a:t>
            </a:r>
            <a:r>
              <a:rPr lang="hu-HU" sz="1600" dirty="0">
                <a:latin typeface="+mn-lt"/>
              </a:rPr>
              <a:t>, </a:t>
            </a:r>
            <a:r>
              <a:rPr lang="hu-HU" sz="1600" b="1" dirty="0">
                <a:solidFill>
                  <a:srgbClr val="FFFF00"/>
                </a:solidFill>
                <a:latin typeface="+mn-lt"/>
              </a:rPr>
              <a:t>UCS</a:t>
            </a:r>
            <a:r>
              <a:rPr lang="hu-HU" sz="1600" dirty="0">
                <a:latin typeface="+mn-lt"/>
              </a:rPr>
              <a:t>) erőfeszítései 2017. július 7-én egy olyan </a:t>
            </a:r>
            <a:r>
              <a:rPr lang="hu-HU" sz="1600" b="1" dirty="0">
                <a:solidFill>
                  <a:srgbClr val="FFFF00"/>
                </a:solidFill>
                <a:latin typeface="+mn-lt"/>
              </a:rPr>
              <a:t>ENSZ határozat</a:t>
            </a:r>
            <a:r>
              <a:rPr lang="hu-HU" sz="1600" dirty="0">
                <a:latin typeface="+mn-lt"/>
              </a:rPr>
              <a:t>hoz vezettek el, amely húsz éve az első, a szerződést aláíró felekre jogilag is kötelező érvényű szerződés az atomfegyverek leszereléséről. Ennek a Szerződésnek a hátterében az atomfegyverek létezésével és azok magas fokozatú riadókészültségben tartásával kapcsolatos, növekvő nemzetközi aggodalom áll, mely az előadásban ismertetendő, katasztrófa közeli, de nem közismert helyzetek józan, tudományos elemzésén alapul, és amelyekben </a:t>
            </a:r>
            <a:r>
              <a:rPr lang="hu-HU" sz="1600" b="1" dirty="0" smtClean="0">
                <a:solidFill>
                  <a:srgbClr val="FFFF00"/>
                </a:solidFill>
                <a:latin typeface="+mn-lt"/>
              </a:rPr>
              <a:t>sokszor csak </a:t>
            </a:r>
            <a:r>
              <a:rPr lang="hu-HU" sz="1600" b="1" dirty="0">
                <a:solidFill>
                  <a:srgbClr val="FFFF00"/>
                </a:solidFill>
                <a:latin typeface="+mn-lt"/>
              </a:rPr>
              <a:t>egy hajszálon múlott az atomháború </a:t>
            </a:r>
            <a:r>
              <a:rPr lang="hu-HU" sz="1600" b="1" dirty="0" smtClean="0">
                <a:solidFill>
                  <a:srgbClr val="FFFF00"/>
                </a:solidFill>
                <a:latin typeface="+mn-lt"/>
              </a:rPr>
              <a:t>kitörésének és következményének, az évtizedekig tartó nukleáris télnek az elkerülése</a:t>
            </a:r>
            <a:r>
              <a:rPr lang="hu-HU" sz="1600" dirty="0">
                <a:latin typeface="+mn-lt"/>
              </a:rPr>
              <a:t>.  </a:t>
            </a:r>
            <a:endParaRPr lang="hu-HU" sz="16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8"/>
          <p:cNvSpPr txBox="1">
            <a:spLocks noChangeArrowheads="1"/>
          </p:cNvSpPr>
          <p:nvPr/>
        </p:nvSpPr>
        <p:spPr bwMode="auto">
          <a:xfrm>
            <a:off x="5339" y="6322491"/>
            <a:ext cx="9144000" cy="562893"/>
          </a:xfrm>
          <a:prstGeom prst="rect">
            <a:avLst/>
          </a:prstGeom>
          <a:noFill/>
          <a:ln w="9525">
            <a:noFill/>
            <a:miter lim="800000"/>
            <a:headEnd/>
            <a:tailEnd/>
          </a:ln>
          <a:effectLst/>
        </p:spPr>
        <p:txBody>
          <a:bodyPr anchor="ctr"/>
          <a:lstStyle/>
          <a:p>
            <a:pPr algn="r">
              <a:defRPr/>
            </a:pPr>
            <a:r>
              <a:rPr lang="hu-HU" b="1" kern="0" dirty="0" smtClean="0">
                <a:solidFill>
                  <a:srgbClr val="FFFF00"/>
                </a:solidFill>
                <a:latin typeface="+mn-lt"/>
                <a:ea typeface="+mj-ea"/>
                <a:cs typeface="+mj-cs"/>
                <a:hlinkClick r:id="rId3"/>
              </a:rPr>
              <a:t>https</a:t>
            </a:r>
            <a:r>
              <a:rPr lang="hu-HU" b="1" kern="0" dirty="0">
                <a:solidFill>
                  <a:srgbClr val="FFFF00"/>
                </a:solidFill>
                <a:latin typeface="+mn-lt"/>
                <a:ea typeface="+mj-ea"/>
                <a:cs typeface="+mj-cs"/>
                <a:hlinkClick r:id="rId3"/>
              </a:rPr>
              <a:t>://www.nobelprize.org/nobel_prizes/peace/laureates/2017</a:t>
            </a:r>
            <a:r>
              <a:rPr lang="hu-HU" b="1" kern="0" dirty="0" smtClean="0">
                <a:solidFill>
                  <a:srgbClr val="FFFF00"/>
                </a:solidFill>
                <a:latin typeface="+mn-lt"/>
                <a:ea typeface="+mj-ea"/>
                <a:cs typeface="+mj-cs"/>
                <a:hlinkClick r:id="rId3"/>
              </a:rPr>
              <a:t>/</a:t>
            </a:r>
            <a:r>
              <a:rPr lang="hu-HU" b="1" kern="0" dirty="0" smtClean="0">
                <a:solidFill>
                  <a:srgbClr val="FFFF00"/>
                </a:solidFill>
                <a:latin typeface="+mn-lt"/>
                <a:ea typeface="+mj-ea"/>
                <a:cs typeface="+mj-cs"/>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7649"/>
            <a:ext cx="7902649" cy="615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515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8"/>
          <p:cNvSpPr txBox="1">
            <a:spLocks noChangeArrowheads="1"/>
          </p:cNvSpPr>
          <p:nvPr/>
        </p:nvSpPr>
        <p:spPr bwMode="auto">
          <a:xfrm>
            <a:off x="5339" y="6322491"/>
            <a:ext cx="9144000" cy="562893"/>
          </a:xfrm>
          <a:prstGeom prst="rect">
            <a:avLst/>
          </a:prstGeom>
          <a:noFill/>
          <a:ln w="9525">
            <a:noFill/>
            <a:miter lim="800000"/>
            <a:headEnd/>
            <a:tailEnd/>
          </a:ln>
          <a:effectLst/>
        </p:spPr>
        <p:txBody>
          <a:bodyPr anchor="ctr"/>
          <a:lstStyle/>
          <a:p>
            <a:pPr algn="r">
              <a:defRPr/>
            </a:pPr>
            <a:r>
              <a:rPr lang="hu-HU" b="1" kern="0" dirty="0" smtClean="0">
                <a:solidFill>
                  <a:srgbClr val="FFFF00"/>
                </a:solidFill>
                <a:latin typeface="+mn-lt"/>
                <a:ea typeface="+mj-ea"/>
                <a:cs typeface="+mj-cs"/>
                <a:hlinkClick r:id="rId3"/>
              </a:rPr>
              <a:t>https</a:t>
            </a:r>
            <a:r>
              <a:rPr lang="hu-HU" b="1" kern="0" dirty="0">
                <a:solidFill>
                  <a:srgbClr val="FFFF00"/>
                </a:solidFill>
                <a:latin typeface="+mn-lt"/>
                <a:ea typeface="+mj-ea"/>
                <a:cs typeface="+mj-cs"/>
                <a:hlinkClick r:id="rId3"/>
              </a:rPr>
              <a:t>://www.nobelprize.org/nobel_prizes/peace/laureates/2017</a:t>
            </a:r>
            <a:r>
              <a:rPr lang="hu-HU" b="1" kern="0" dirty="0" smtClean="0">
                <a:solidFill>
                  <a:srgbClr val="FFFF00"/>
                </a:solidFill>
                <a:latin typeface="+mn-lt"/>
                <a:ea typeface="+mj-ea"/>
                <a:cs typeface="+mj-cs"/>
                <a:hlinkClick r:id="rId3"/>
              </a:rPr>
              <a:t>/</a:t>
            </a:r>
            <a:r>
              <a:rPr lang="hu-HU" b="1" kern="0" dirty="0" smtClean="0">
                <a:solidFill>
                  <a:srgbClr val="FFFF00"/>
                </a:solidFill>
                <a:latin typeface="+mn-lt"/>
                <a:ea typeface="+mj-ea"/>
                <a:cs typeface="+mj-cs"/>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 y="1807641"/>
            <a:ext cx="81819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44" t="21380" r="32927" b="24622"/>
          <a:stretch/>
        </p:blipFill>
        <p:spPr bwMode="auto">
          <a:xfrm>
            <a:off x="3441265" y="188640"/>
            <a:ext cx="5247409" cy="293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281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55"/>
          <a:stretch/>
        </p:blipFill>
        <p:spPr bwMode="auto">
          <a:xfrm>
            <a:off x="941156" y="260648"/>
            <a:ext cx="7258050" cy="596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2987824" y="6381328"/>
            <a:ext cx="3365152" cy="369332"/>
          </a:xfrm>
          <a:prstGeom prst="rect">
            <a:avLst/>
          </a:prstGeom>
        </p:spPr>
        <p:txBody>
          <a:bodyPr wrap="none">
            <a:spAutoFit/>
          </a:bodyPr>
          <a:lstStyle/>
          <a:p>
            <a:r>
              <a:rPr lang="en-US" dirty="0">
                <a:hlinkClick r:id="rId4"/>
              </a:rPr>
              <a:t>http://www.icanw.org/the-facts</a:t>
            </a:r>
            <a:r>
              <a:rPr lang="en-US" dirty="0" smtClean="0">
                <a:hlinkClick r:id="rId4"/>
              </a:rPr>
              <a:t>/</a:t>
            </a:r>
            <a:r>
              <a:rPr lang="hu-HU" dirty="0" smtClean="0"/>
              <a:t> </a:t>
            </a:r>
            <a:endParaRPr lang="en-US" dirty="0"/>
          </a:p>
        </p:txBody>
      </p:sp>
    </p:spTree>
    <p:extLst>
      <p:ext uri="{BB962C8B-B14F-4D97-AF65-F5344CB8AC3E}">
        <p14:creationId xmlns:p14="http://schemas.microsoft.com/office/powerpoint/2010/main" val="79131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309320"/>
            <a:ext cx="8964488" cy="369332"/>
          </a:xfrm>
          <a:prstGeom prst="rect">
            <a:avLst/>
          </a:prstGeom>
        </p:spPr>
        <p:txBody>
          <a:bodyPr wrap="square">
            <a:spAutoFit/>
          </a:bodyPr>
          <a:lstStyle/>
          <a:p>
            <a:r>
              <a:rPr lang="hu-HU" dirty="0"/>
              <a:t>	</a:t>
            </a:r>
            <a:r>
              <a:rPr lang="hu-HU" dirty="0" smtClean="0"/>
              <a:t>Az ENSZ Közgyűlésének határozata az atomfegyverek betiltásáról</a:t>
            </a:r>
            <a:endParaRPr lang="hu-H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1746"/>
            <a:ext cx="7056784" cy="598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919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309320"/>
            <a:ext cx="8964488" cy="369332"/>
          </a:xfrm>
          <a:prstGeom prst="rect">
            <a:avLst/>
          </a:prstGeom>
        </p:spPr>
        <p:txBody>
          <a:bodyPr wrap="square">
            <a:spAutoFit/>
          </a:bodyPr>
          <a:lstStyle/>
          <a:p>
            <a:r>
              <a:rPr lang="hu-HU" dirty="0" smtClean="0"/>
              <a:t>UCS tényfeltárása</a:t>
            </a:r>
            <a:endParaRPr lang="hu-HU"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32" y="332656"/>
            <a:ext cx="63627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363238"/>
            <a:ext cx="60007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62" y="3212976"/>
            <a:ext cx="30099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880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8"/>
          <p:cNvSpPr txBox="1">
            <a:spLocks noChangeArrowheads="1"/>
          </p:cNvSpPr>
          <p:nvPr/>
        </p:nvSpPr>
        <p:spPr bwMode="auto">
          <a:xfrm>
            <a:off x="0" y="-1041"/>
            <a:ext cx="9144000" cy="693737"/>
          </a:xfrm>
          <a:prstGeom prst="rect">
            <a:avLst/>
          </a:prstGeom>
          <a:noFill/>
          <a:ln w="9525">
            <a:noFill/>
            <a:miter lim="800000"/>
            <a:headEnd/>
            <a:tailEnd/>
          </a:ln>
          <a:effectLst/>
        </p:spPr>
        <p:txBody>
          <a:bodyPr anchor="ctr"/>
          <a:lstStyle/>
          <a:p>
            <a:pPr algn="ctr">
              <a:defRPr/>
            </a:pPr>
            <a:r>
              <a:rPr lang="hu-HU" sz="3200" b="1" kern="0" dirty="0" smtClean="0">
                <a:solidFill>
                  <a:srgbClr val="FFFF00"/>
                </a:solidFill>
                <a:latin typeface="+mn-lt"/>
                <a:ea typeface="+mj-ea"/>
                <a:cs typeface="+mj-cs"/>
              </a:rPr>
              <a:t>Hivatkozások és köszönetnyilvánítás</a:t>
            </a:r>
            <a:endParaRPr lang="hu-HU" sz="3200" b="1" kern="0" dirty="0">
              <a:solidFill>
                <a:srgbClr val="FFFF00"/>
              </a:solidFill>
              <a:latin typeface="+mn-lt"/>
              <a:ea typeface="+mj-ea"/>
              <a:cs typeface="+mj-cs"/>
            </a:endParaRPr>
          </a:p>
        </p:txBody>
      </p:sp>
      <p:sp>
        <p:nvSpPr>
          <p:cNvPr id="3" name="Szövegdoboz 2"/>
          <p:cNvSpPr txBox="1"/>
          <p:nvPr/>
        </p:nvSpPr>
        <p:spPr>
          <a:xfrm>
            <a:off x="323528" y="908720"/>
            <a:ext cx="8820472" cy="5355312"/>
          </a:xfrm>
          <a:prstGeom prst="rect">
            <a:avLst/>
          </a:prstGeom>
          <a:noFill/>
        </p:spPr>
        <p:txBody>
          <a:bodyPr wrap="square" rtlCol="0">
            <a:spAutoFit/>
          </a:bodyPr>
          <a:lstStyle/>
          <a:p>
            <a:pPr marL="342900" indent="-342900">
              <a:buFont typeface="+mj-lt"/>
              <a:buAutoNum type="arabicPeriod"/>
            </a:pPr>
            <a:endParaRPr lang="hu-HU" dirty="0" smtClean="0"/>
          </a:p>
          <a:p>
            <a:pPr marL="342900" indent="-342900">
              <a:buFont typeface="+mj-lt"/>
              <a:buAutoNum type="arabicPeriod"/>
            </a:pPr>
            <a:r>
              <a:rPr lang="hu-HU" dirty="0" smtClean="0"/>
              <a:t> </a:t>
            </a:r>
            <a:r>
              <a:rPr lang="hu-HU" dirty="0" err="1" smtClean="0"/>
              <a:t>Dubravko</a:t>
            </a:r>
            <a:r>
              <a:rPr lang="hu-HU" dirty="0" smtClean="0"/>
              <a:t> </a:t>
            </a:r>
            <a:r>
              <a:rPr lang="hu-HU" dirty="0" err="1" smtClean="0"/>
              <a:t>Klabucar</a:t>
            </a:r>
            <a:r>
              <a:rPr lang="hu-HU" dirty="0" smtClean="0"/>
              <a:t> professzor úr előadása az Eszterházy Károly Egyetemen</a:t>
            </a:r>
          </a:p>
          <a:p>
            <a:r>
              <a:rPr lang="hu-HU" dirty="0" smtClean="0"/>
              <a:t>	EKE </a:t>
            </a:r>
            <a:r>
              <a:rPr lang="hu-HU" dirty="0" err="1" smtClean="0"/>
              <a:t>GyKRC</a:t>
            </a:r>
            <a:endParaRPr lang="hu-HU" dirty="0" smtClean="0"/>
          </a:p>
          <a:p>
            <a:r>
              <a:rPr lang="hu-HU"/>
              <a:t>	</a:t>
            </a:r>
            <a:r>
              <a:rPr lang="hu-HU" sz="1600" smtClean="0">
                <a:hlinkClick r:id="rId3"/>
              </a:rPr>
              <a:t>https</a:t>
            </a:r>
            <a:r>
              <a:rPr lang="hu-HU" sz="1600" dirty="0">
                <a:hlinkClick r:id="rId3"/>
              </a:rPr>
              <a:t>://</a:t>
            </a:r>
            <a:r>
              <a:rPr lang="hu-HU" sz="1600" dirty="0" smtClean="0">
                <a:hlinkClick r:id="rId3"/>
              </a:rPr>
              <a:t>drive.google.com/drive/folders/1wf7ojl-8eXHGgkUHwYeVsGugGXPNpaMS</a:t>
            </a:r>
            <a:r>
              <a:rPr lang="hu-HU" sz="1600" dirty="0" smtClean="0"/>
              <a:t> </a:t>
            </a:r>
          </a:p>
          <a:p>
            <a:endParaRPr lang="hu-HU" dirty="0"/>
          </a:p>
          <a:p>
            <a:r>
              <a:rPr lang="hu-HU" dirty="0" smtClean="0"/>
              <a:t>2.   A 2017-es Béke Nobel-díj: </a:t>
            </a:r>
          </a:p>
          <a:p>
            <a:r>
              <a:rPr lang="hu-HU" dirty="0"/>
              <a:t>	</a:t>
            </a:r>
            <a:r>
              <a:rPr lang="hu-HU" dirty="0">
                <a:hlinkClick r:id="rId4"/>
              </a:rPr>
              <a:t>https://www.nobelprize.org/nobel_prizes/peace/laureates/2017</a:t>
            </a:r>
            <a:r>
              <a:rPr lang="hu-HU" dirty="0" smtClean="0">
                <a:hlinkClick r:id="rId4"/>
              </a:rPr>
              <a:t>/</a:t>
            </a:r>
            <a:r>
              <a:rPr lang="hu-HU" dirty="0" smtClean="0"/>
              <a:t> </a:t>
            </a:r>
          </a:p>
          <a:p>
            <a:endParaRPr lang="hu-HU" dirty="0"/>
          </a:p>
          <a:p>
            <a:r>
              <a:rPr lang="hu-HU" dirty="0" smtClean="0"/>
              <a:t>3.   International </a:t>
            </a:r>
            <a:r>
              <a:rPr lang="hu-HU" dirty="0" err="1" smtClean="0"/>
              <a:t>Campaign</a:t>
            </a:r>
            <a:r>
              <a:rPr lang="hu-HU" dirty="0" smtClean="0"/>
              <a:t> </a:t>
            </a:r>
            <a:r>
              <a:rPr lang="hu-HU" dirty="0" err="1" smtClean="0"/>
              <a:t>to</a:t>
            </a:r>
            <a:r>
              <a:rPr lang="hu-HU" dirty="0" smtClean="0"/>
              <a:t> </a:t>
            </a:r>
            <a:r>
              <a:rPr lang="hu-HU" dirty="0" err="1" smtClean="0"/>
              <a:t>Abolish</a:t>
            </a:r>
            <a:r>
              <a:rPr lang="hu-HU" dirty="0" smtClean="0"/>
              <a:t> </a:t>
            </a:r>
            <a:r>
              <a:rPr lang="hu-HU" dirty="0" err="1" smtClean="0"/>
              <a:t>Nuclear</a:t>
            </a:r>
            <a:r>
              <a:rPr lang="hu-HU" dirty="0" smtClean="0"/>
              <a:t> </a:t>
            </a:r>
            <a:r>
              <a:rPr lang="hu-HU" dirty="0" err="1" smtClean="0"/>
              <a:t>Weapons</a:t>
            </a:r>
            <a:r>
              <a:rPr lang="hu-HU" dirty="0" smtClean="0"/>
              <a:t> (ICAN):</a:t>
            </a:r>
          </a:p>
          <a:p>
            <a:pPr lvl="1"/>
            <a:r>
              <a:rPr lang="hu-HU" dirty="0"/>
              <a:t>	</a:t>
            </a:r>
            <a:r>
              <a:rPr lang="hu-HU" dirty="0">
                <a:hlinkClick r:id="rId5"/>
              </a:rPr>
              <a:t>http://www.icanw.org/the-facts</a:t>
            </a:r>
            <a:r>
              <a:rPr lang="hu-HU" dirty="0" smtClean="0">
                <a:hlinkClick r:id="rId5"/>
              </a:rPr>
              <a:t>/</a:t>
            </a:r>
            <a:r>
              <a:rPr lang="hu-HU" dirty="0" smtClean="0"/>
              <a:t>  </a:t>
            </a:r>
          </a:p>
          <a:p>
            <a:r>
              <a:rPr lang="hu-HU" dirty="0" smtClean="0"/>
              <a:t>	</a:t>
            </a:r>
          </a:p>
          <a:p>
            <a:r>
              <a:rPr lang="hu-HU" dirty="0" smtClean="0"/>
              <a:t>4.   Union of </a:t>
            </a:r>
            <a:r>
              <a:rPr lang="hu-HU" dirty="0" err="1" smtClean="0"/>
              <a:t>Concerned</a:t>
            </a:r>
            <a:r>
              <a:rPr lang="hu-HU" dirty="0" smtClean="0"/>
              <a:t> </a:t>
            </a:r>
            <a:r>
              <a:rPr lang="hu-HU" dirty="0" err="1" smtClean="0"/>
              <a:t>Scientists</a:t>
            </a:r>
            <a:r>
              <a:rPr lang="hu-HU" dirty="0" smtClean="0"/>
              <a:t>:</a:t>
            </a:r>
          </a:p>
          <a:p>
            <a:pPr lvl="2"/>
            <a:r>
              <a:rPr lang="hu-HU" dirty="0">
                <a:hlinkClick r:id="rId6"/>
              </a:rPr>
              <a:t>https://www.ucsusa.org</a:t>
            </a:r>
            <a:r>
              <a:rPr lang="hu-HU" dirty="0" smtClean="0">
                <a:hlinkClick r:id="rId6"/>
              </a:rPr>
              <a:t>/</a:t>
            </a:r>
            <a:endParaRPr lang="hu-HU" dirty="0" smtClean="0"/>
          </a:p>
          <a:p>
            <a:pPr lvl="2"/>
            <a:r>
              <a:rPr lang="hu-HU" dirty="0">
                <a:hlinkClick r:id="rId7"/>
              </a:rPr>
              <a:t>https://www.ucsusa.org/nuclear-weapons#.</a:t>
            </a:r>
            <a:r>
              <a:rPr lang="hu-HU" dirty="0" smtClean="0">
                <a:hlinkClick r:id="rId7"/>
              </a:rPr>
              <a:t>WvWFgC7FKM9</a:t>
            </a:r>
            <a:r>
              <a:rPr lang="hu-HU" dirty="0" smtClean="0"/>
              <a:t> </a:t>
            </a:r>
          </a:p>
          <a:p>
            <a:pPr lvl="2"/>
            <a:endParaRPr lang="hu-HU" dirty="0" smtClean="0"/>
          </a:p>
          <a:p>
            <a:r>
              <a:rPr lang="hu-HU" dirty="0" err="1" smtClean="0"/>
              <a:t>Thank</a:t>
            </a:r>
            <a:r>
              <a:rPr lang="hu-HU" dirty="0" smtClean="0"/>
              <a:t> </a:t>
            </a:r>
            <a:r>
              <a:rPr lang="hu-HU" dirty="0" err="1" smtClean="0"/>
              <a:t>you</a:t>
            </a:r>
            <a:r>
              <a:rPr lang="hu-HU" dirty="0" smtClean="0"/>
              <a:t> </a:t>
            </a:r>
            <a:r>
              <a:rPr lang="hu-HU" dirty="0" err="1" smtClean="0"/>
              <a:t>so</a:t>
            </a:r>
            <a:r>
              <a:rPr lang="hu-HU" dirty="0" smtClean="0"/>
              <a:t> </a:t>
            </a:r>
            <a:r>
              <a:rPr lang="hu-HU" dirty="0" err="1" smtClean="0"/>
              <a:t>much</a:t>
            </a:r>
            <a:r>
              <a:rPr lang="hu-HU" dirty="0" smtClean="0"/>
              <a:t>, professor </a:t>
            </a:r>
            <a:r>
              <a:rPr lang="hu-HU" dirty="0" err="1" smtClean="0"/>
              <a:t>Klabucar</a:t>
            </a:r>
            <a:r>
              <a:rPr lang="hu-HU" dirty="0" smtClean="0"/>
              <a:t>!</a:t>
            </a:r>
          </a:p>
          <a:p>
            <a:endParaRPr lang="hu-HU" dirty="0"/>
          </a:p>
          <a:p>
            <a:r>
              <a:rPr lang="hu-HU" dirty="0" smtClean="0"/>
              <a:t>Köszönöm a figyelmet és </a:t>
            </a:r>
            <a:r>
              <a:rPr lang="hu-HU" dirty="0" err="1" smtClean="0"/>
              <a:t>Klabucar</a:t>
            </a:r>
            <a:r>
              <a:rPr lang="hu-HU" dirty="0" smtClean="0"/>
              <a:t> prof segítségét!</a:t>
            </a:r>
            <a:r>
              <a:rPr lang="hu-HU" dirty="0"/>
              <a:t>	</a:t>
            </a:r>
            <a:endParaRPr lang="hu-HU" dirty="0" smtClean="0"/>
          </a:p>
          <a:p>
            <a:endParaRPr lang="hu-HU" dirty="0"/>
          </a:p>
        </p:txBody>
      </p:sp>
      <p:pic>
        <p:nvPicPr>
          <p:cNvPr id="5122" name="Picture 2" descr="http://gyongyos.uni-eszterhazy.hu/public/pic/editor/e0b423e300d39363f4291b4b6885fe5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717032"/>
            <a:ext cx="27051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57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8"/>
          <p:cNvSpPr txBox="1">
            <a:spLocks noChangeArrowheads="1"/>
          </p:cNvSpPr>
          <p:nvPr/>
        </p:nvSpPr>
        <p:spPr bwMode="auto">
          <a:xfrm>
            <a:off x="5339" y="5759599"/>
            <a:ext cx="9144000" cy="1125785"/>
          </a:xfrm>
          <a:prstGeom prst="rect">
            <a:avLst/>
          </a:prstGeom>
          <a:noFill/>
          <a:ln w="9525">
            <a:noFill/>
            <a:miter lim="800000"/>
            <a:headEnd/>
            <a:tailEnd/>
          </a:ln>
          <a:effectLst/>
        </p:spPr>
        <p:txBody>
          <a:bodyPr anchor="ctr"/>
          <a:lstStyle/>
          <a:p>
            <a:pPr algn="r">
              <a:defRPr/>
            </a:pPr>
            <a:r>
              <a:rPr lang="hu-HU" b="1" kern="0" dirty="0" smtClean="0">
                <a:solidFill>
                  <a:srgbClr val="FFFF00"/>
                </a:solidFill>
                <a:latin typeface="+mn-lt"/>
                <a:ea typeface="+mj-ea"/>
                <a:cs typeface="+mj-cs"/>
              </a:rPr>
              <a:t>A Nobel Alapítvány honlapjáról</a:t>
            </a:r>
          </a:p>
          <a:p>
            <a:pPr algn="r">
              <a:defRPr/>
            </a:pPr>
            <a:r>
              <a:rPr lang="hu-HU" b="1" kern="0" dirty="0">
                <a:solidFill>
                  <a:srgbClr val="FFFF00"/>
                </a:solidFill>
                <a:latin typeface="+mn-lt"/>
                <a:ea typeface="+mj-ea"/>
                <a:cs typeface="+mj-cs"/>
                <a:hlinkClick r:id="rId3"/>
              </a:rPr>
              <a:t>https://www.nobelprize.org/nobel_prizes/peace/laureates/2017</a:t>
            </a:r>
            <a:r>
              <a:rPr lang="hu-HU" b="1" kern="0" dirty="0" smtClean="0">
                <a:solidFill>
                  <a:srgbClr val="FFFF00"/>
                </a:solidFill>
                <a:latin typeface="+mn-lt"/>
                <a:ea typeface="+mj-ea"/>
                <a:cs typeface="+mj-cs"/>
                <a:hlinkClick r:id="rId3"/>
              </a:rPr>
              <a:t>/</a:t>
            </a:r>
            <a:r>
              <a:rPr lang="hu-HU" b="1" kern="0" dirty="0" smtClean="0">
                <a:solidFill>
                  <a:srgbClr val="FFFF00"/>
                </a:solidFill>
                <a:latin typeface="+mn-lt"/>
                <a:ea typeface="+mj-ea"/>
                <a:cs typeface="+mj-cs"/>
              </a:rPr>
              <a:t> </a:t>
            </a:r>
          </a:p>
        </p:txBody>
      </p:sp>
      <p:sp>
        <p:nvSpPr>
          <p:cNvPr id="6" name="Téglalap 5"/>
          <p:cNvSpPr/>
          <p:nvPr/>
        </p:nvSpPr>
        <p:spPr>
          <a:xfrm>
            <a:off x="0" y="46365"/>
            <a:ext cx="9144000" cy="646331"/>
          </a:xfrm>
          <a:prstGeom prst="rect">
            <a:avLst/>
          </a:prstGeom>
        </p:spPr>
        <p:txBody>
          <a:bodyPr wrap="square">
            <a:spAutoFit/>
          </a:bodyPr>
          <a:lstStyle/>
          <a:p>
            <a:pPr lvl="0" algn="ctr">
              <a:defRPr/>
            </a:pPr>
            <a:r>
              <a:rPr lang="hu-HU" sz="3600" b="1" kern="0" dirty="0" smtClean="0">
                <a:solidFill>
                  <a:srgbClr val="FFFF00"/>
                </a:solidFill>
                <a:latin typeface="Verdana"/>
              </a:rPr>
              <a:t>Áttekintés</a:t>
            </a:r>
            <a:endParaRPr lang="hu-HU" sz="3600" b="1" kern="0" dirty="0">
              <a:solidFill>
                <a:srgbClr val="FFFF00"/>
              </a:solidFill>
              <a:latin typeface="Verdana"/>
            </a:endParaRPr>
          </a:p>
        </p:txBody>
      </p:sp>
      <p:sp>
        <p:nvSpPr>
          <p:cNvPr id="7" name="Téglalap 6"/>
          <p:cNvSpPr/>
          <p:nvPr/>
        </p:nvSpPr>
        <p:spPr>
          <a:xfrm>
            <a:off x="838738" y="1007937"/>
            <a:ext cx="7466531" cy="4801314"/>
          </a:xfrm>
          <a:prstGeom prst="rect">
            <a:avLst/>
          </a:prstGeom>
        </p:spPr>
        <p:txBody>
          <a:bodyPr wrap="none">
            <a:spAutoFit/>
          </a:bodyPr>
          <a:lstStyle/>
          <a:p>
            <a:pPr lvl="0" algn="ctr">
              <a:defRPr/>
            </a:pPr>
            <a:r>
              <a:rPr lang="hu-HU" b="1" kern="0" dirty="0">
                <a:solidFill>
                  <a:srgbClr val="FFFF00"/>
                </a:solidFill>
                <a:latin typeface="Verdana"/>
              </a:rPr>
              <a:t>Bevezetés és </a:t>
            </a:r>
            <a:r>
              <a:rPr lang="hu-HU" b="1" kern="0" dirty="0" smtClean="0">
                <a:solidFill>
                  <a:srgbClr val="FFFF00"/>
                </a:solidFill>
                <a:latin typeface="Verdana"/>
              </a:rPr>
              <a:t>motiváció: </a:t>
            </a:r>
          </a:p>
          <a:p>
            <a:pPr lvl="0" algn="ctr">
              <a:defRPr/>
            </a:pPr>
            <a:r>
              <a:rPr lang="hu-HU" b="1" kern="0" dirty="0" smtClean="0">
                <a:solidFill>
                  <a:srgbClr val="FFFF00"/>
                </a:solidFill>
                <a:latin typeface="Verdana"/>
              </a:rPr>
              <a:t>mi a felelősségünk, és mit tehetünk?</a:t>
            </a:r>
          </a:p>
          <a:p>
            <a:pPr lvl="0" algn="r">
              <a:defRPr/>
            </a:pPr>
            <a:endParaRPr lang="hu-HU" b="1" kern="0" dirty="0" smtClean="0">
              <a:solidFill>
                <a:srgbClr val="FFFF00"/>
              </a:solidFill>
              <a:latin typeface="Verdana"/>
            </a:endParaRPr>
          </a:p>
          <a:p>
            <a:pPr lvl="0" algn="ctr">
              <a:defRPr/>
            </a:pPr>
            <a:r>
              <a:rPr lang="hu-HU" b="1" kern="0" dirty="0" smtClean="0">
                <a:solidFill>
                  <a:srgbClr val="FFFF00"/>
                </a:solidFill>
                <a:latin typeface="Verdana"/>
              </a:rPr>
              <a:t>Felismerés:</a:t>
            </a:r>
          </a:p>
          <a:p>
            <a:pPr lvl="0" algn="ctr">
              <a:defRPr/>
            </a:pPr>
            <a:r>
              <a:rPr lang="hu-HU" b="1" kern="0" dirty="0">
                <a:solidFill>
                  <a:srgbClr val="FFFF00"/>
                </a:solidFill>
                <a:latin typeface="Verdana"/>
              </a:rPr>
              <a:t>a</a:t>
            </a:r>
            <a:r>
              <a:rPr lang="hu-HU" b="1" kern="0" dirty="0" smtClean="0">
                <a:solidFill>
                  <a:srgbClr val="FFFF00"/>
                </a:solidFill>
                <a:latin typeface="Verdana"/>
              </a:rPr>
              <a:t> nukleáris világégés nem lehetetlen</a:t>
            </a:r>
          </a:p>
          <a:p>
            <a:pPr lvl="0" algn="ctr">
              <a:defRPr/>
            </a:pPr>
            <a:endParaRPr lang="hu-HU" b="1" kern="0" dirty="0">
              <a:solidFill>
                <a:srgbClr val="FFFF00"/>
              </a:solidFill>
              <a:latin typeface="Verdana"/>
            </a:endParaRPr>
          </a:p>
          <a:p>
            <a:pPr lvl="0" algn="ctr">
              <a:defRPr/>
            </a:pPr>
            <a:r>
              <a:rPr lang="hu-HU" b="1" kern="0" dirty="0" smtClean="0">
                <a:solidFill>
                  <a:srgbClr val="FFFF00"/>
                </a:solidFill>
                <a:latin typeface="Verdana"/>
              </a:rPr>
              <a:t>Mi lehet egy nukleáris világégés</a:t>
            </a:r>
          </a:p>
          <a:p>
            <a:pPr lvl="0" algn="ctr">
              <a:defRPr/>
            </a:pPr>
            <a:r>
              <a:rPr lang="hu-HU" b="1" kern="0" dirty="0" smtClean="0">
                <a:solidFill>
                  <a:srgbClr val="FFFF00"/>
                </a:solidFill>
                <a:latin typeface="Verdana"/>
              </a:rPr>
              <a:t>Kiváltó oka?</a:t>
            </a:r>
          </a:p>
          <a:p>
            <a:pPr lvl="0" algn="ctr">
              <a:defRPr/>
            </a:pPr>
            <a:endParaRPr lang="hu-HU" b="1" kern="0" dirty="0">
              <a:solidFill>
                <a:srgbClr val="FFFF00"/>
              </a:solidFill>
              <a:latin typeface="Verdana"/>
            </a:endParaRPr>
          </a:p>
          <a:p>
            <a:pPr lvl="0" algn="ctr">
              <a:defRPr/>
            </a:pPr>
            <a:r>
              <a:rPr lang="hu-HU" b="1" kern="0" dirty="0" smtClean="0">
                <a:solidFill>
                  <a:srgbClr val="FFFF00"/>
                </a:solidFill>
                <a:latin typeface="Verdana"/>
              </a:rPr>
              <a:t>A 2017-es Nobel békedíj:</a:t>
            </a:r>
          </a:p>
          <a:p>
            <a:pPr lvl="0" algn="ctr">
              <a:defRPr/>
            </a:pPr>
            <a:r>
              <a:rPr lang="hu-HU" b="1" kern="0" dirty="0" smtClean="0">
                <a:solidFill>
                  <a:srgbClr val="FFFF00"/>
                </a:solidFill>
                <a:latin typeface="Verdana"/>
              </a:rPr>
              <a:t>A nukleáris világégés megelőzhető!</a:t>
            </a:r>
          </a:p>
          <a:p>
            <a:pPr lvl="0" algn="ctr">
              <a:defRPr/>
            </a:pPr>
            <a:endParaRPr lang="hu-HU" b="1" kern="0" dirty="0">
              <a:solidFill>
                <a:srgbClr val="FFFF00"/>
              </a:solidFill>
              <a:latin typeface="Verdana"/>
            </a:endParaRPr>
          </a:p>
          <a:p>
            <a:pPr lvl="0" algn="ctr">
              <a:defRPr/>
            </a:pPr>
            <a:r>
              <a:rPr lang="hu-HU" b="1" kern="0" dirty="0" smtClean="0">
                <a:solidFill>
                  <a:srgbClr val="FFFF00"/>
                </a:solidFill>
                <a:latin typeface="Verdana"/>
              </a:rPr>
              <a:t>Mit tehetünk egy békésebb és biztonságosabb világért?</a:t>
            </a:r>
          </a:p>
          <a:p>
            <a:pPr lvl="0" algn="ctr">
              <a:defRPr/>
            </a:pPr>
            <a:r>
              <a:rPr lang="hu-HU" b="1" kern="0" dirty="0" smtClean="0">
                <a:solidFill>
                  <a:srgbClr val="FFFF00"/>
                </a:solidFill>
                <a:latin typeface="Verdana"/>
              </a:rPr>
              <a:t>Belső béke</a:t>
            </a:r>
          </a:p>
          <a:p>
            <a:pPr lvl="0" algn="ctr">
              <a:defRPr/>
            </a:pPr>
            <a:r>
              <a:rPr lang="hu-HU" b="1" kern="0" dirty="0" smtClean="0">
                <a:solidFill>
                  <a:srgbClr val="FFFF00"/>
                </a:solidFill>
                <a:latin typeface="Verdana"/>
              </a:rPr>
              <a:t>Az ENSZ </a:t>
            </a:r>
            <a:r>
              <a:rPr lang="hu-HU" b="1" kern="0" dirty="0" err="1" smtClean="0">
                <a:solidFill>
                  <a:srgbClr val="FFFF00"/>
                </a:solidFill>
                <a:latin typeface="Verdana"/>
              </a:rPr>
              <a:t>anti-nukleáris</a:t>
            </a:r>
            <a:r>
              <a:rPr lang="hu-HU" b="1" kern="0" dirty="0" smtClean="0">
                <a:solidFill>
                  <a:srgbClr val="FFFF00"/>
                </a:solidFill>
                <a:latin typeface="Verdana"/>
              </a:rPr>
              <a:t> határozatának támogatása</a:t>
            </a:r>
          </a:p>
          <a:p>
            <a:pPr lvl="0" algn="ctr">
              <a:defRPr/>
            </a:pPr>
            <a:endParaRPr lang="hu-HU" b="1" kern="0" dirty="0">
              <a:solidFill>
                <a:srgbClr val="FFFF00"/>
              </a:solidFill>
              <a:latin typeface="Verdana"/>
            </a:endParaRPr>
          </a:p>
          <a:p>
            <a:pPr lvl="0" algn="ctr">
              <a:defRPr/>
            </a:pPr>
            <a:r>
              <a:rPr lang="hu-HU" b="1" kern="0" dirty="0" smtClean="0">
                <a:solidFill>
                  <a:srgbClr val="FFFF00"/>
                </a:solidFill>
                <a:latin typeface="Verdana"/>
              </a:rPr>
              <a:t>Összefoglalás és köszönetnyilvánítás</a:t>
            </a:r>
            <a:endParaRPr lang="hu-HU" b="1" kern="0" dirty="0">
              <a:solidFill>
                <a:srgbClr val="FFFF00"/>
              </a:solidFill>
              <a:latin typeface="Verdana"/>
            </a:endParaRPr>
          </a:p>
        </p:txBody>
      </p:sp>
    </p:spTree>
    <p:extLst>
      <p:ext uri="{BB962C8B-B14F-4D97-AF65-F5344CB8AC3E}">
        <p14:creationId xmlns:p14="http://schemas.microsoft.com/office/powerpoint/2010/main" val="1929975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8"/>
          <p:cNvSpPr txBox="1">
            <a:spLocks noChangeArrowheads="1"/>
          </p:cNvSpPr>
          <p:nvPr/>
        </p:nvSpPr>
        <p:spPr bwMode="auto">
          <a:xfrm>
            <a:off x="0" y="-1041"/>
            <a:ext cx="9144000" cy="981769"/>
          </a:xfrm>
          <a:prstGeom prst="rect">
            <a:avLst/>
          </a:prstGeom>
          <a:noFill/>
          <a:ln w="9525">
            <a:noFill/>
            <a:miter lim="800000"/>
            <a:headEnd/>
            <a:tailEnd/>
          </a:ln>
          <a:effectLst/>
        </p:spPr>
        <p:txBody>
          <a:bodyPr anchor="ctr"/>
          <a:lstStyle/>
          <a:p>
            <a:pPr algn="ctr">
              <a:defRPr/>
            </a:pPr>
            <a:r>
              <a:rPr lang="hu-HU" sz="2800" b="1" kern="0" dirty="0" smtClean="0">
                <a:solidFill>
                  <a:srgbClr val="FFFF00"/>
                </a:solidFill>
                <a:latin typeface="+mn-lt"/>
                <a:ea typeface="+mj-ea"/>
                <a:cs typeface="+mj-cs"/>
              </a:rPr>
              <a:t>Orbán Ottó: Egy jó borivó vágáns éneke</a:t>
            </a:r>
          </a:p>
          <a:p>
            <a:pPr algn="ctr">
              <a:defRPr/>
            </a:pPr>
            <a:r>
              <a:rPr lang="hu-HU" sz="1400" dirty="0"/>
              <a:t>A CARMINA BURANÁBÓL</a:t>
            </a:r>
            <a:br>
              <a:rPr lang="hu-HU" sz="1400" dirty="0"/>
            </a:br>
            <a:r>
              <a:rPr lang="hu-HU" sz="1400" dirty="0"/>
              <a:t>(Túlpolitizált éveinkre</a:t>
            </a:r>
            <a:r>
              <a:rPr lang="hu-HU" sz="1400" dirty="0" smtClean="0"/>
              <a:t>)</a:t>
            </a:r>
            <a:endParaRPr lang="hu-HU" sz="2800" b="1" kern="0" dirty="0">
              <a:solidFill>
                <a:srgbClr val="FFFF00"/>
              </a:solidFill>
              <a:latin typeface="+mn-lt"/>
              <a:ea typeface="+mj-ea"/>
              <a:cs typeface="+mj-cs"/>
            </a:endParaRPr>
          </a:p>
        </p:txBody>
      </p:sp>
      <p:grpSp>
        <p:nvGrpSpPr>
          <p:cNvPr id="4" name="Csoportba foglalás 3"/>
          <p:cNvGrpSpPr/>
          <p:nvPr/>
        </p:nvGrpSpPr>
        <p:grpSpPr>
          <a:xfrm>
            <a:off x="728700" y="1189776"/>
            <a:ext cx="7686600" cy="5047536"/>
            <a:chOff x="755576" y="1293126"/>
            <a:chExt cx="7686600" cy="5047536"/>
          </a:xfrm>
        </p:grpSpPr>
        <p:sp>
          <p:nvSpPr>
            <p:cNvPr id="2" name="Téglalap 1"/>
            <p:cNvSpPr/>
            <p:nvPr/>
          </p:nvSpPr>
          <p:spPr>
            <a:xfrm>
              <a:off x="755576" y="1293126"/>
              <a:ext cx="3609916" cy="5047536"/>
            </a:xfrm>
            <a:prstGeom prst="rect">
              <a:avLst/>
            </a:prstGeom>
          </p:spPr>
          <p:txBody>
            <a:bodyPr wrap="square">
              <a:spAutoFit/>
            </a:bodyPr>
            <a:lstStyle/>
            <a:p>
              <a:r>
                <a:rPr lang="hu-HU" sz="1400" dirty="0" smtClean="0"/>
                <a:t>Halálmadár </a:t>
              </a:r>
              <a:r>
                <a:rPr lang="hu-HU" sz="1400" dirty="0"/>
                <a:t>kuvikolja</a:t>
              </a:r>
              <a:br>
                <a:rPr lang="hu-HU" sz="1400" dirty="0"/>
              </a:br>
              <a:r>
                <a:rPr lang="hu-HU" sz="1400" dirty="0"/>
                <a:t>      a fekete lombban:</a:t>
              </a:r>
              <a:br>
                <a:rPr lang="hu-HU" sz="1400" dirty="0"/>
              </a:br>
              <a:r>
                <a:rPr lang="hu-HU" sz="1400" dirty="0"/>
                <a:t>kórság és ragály lakását</a:t>
              </a:r>
              <a:br>
                <a:rPr lang="hu-HU" sz="1400" dirty="0"/>
              </a:br>
              <a:r>
                <a:rPr lang="hu-HU" sz="1400" dirty="0"/>
                <a:t>      lásd a hatalomban.</a:t>
              </a:r>
              <a:br>
                <a:rPr lang="hu-HU" sz="1400" dirty="0"/>
              </a:br>
              <a:r>
                <a:rPr lang="hu-HU" sz="1400" dirty="0"/>
                <a:t>Kioltja szemed világát,</a:t>
              </a:r>
              <a:br>
                <a:rPr lang="hu-HU" sz="1400" dirty="0"/>
              </a:br>
              <a:r>
                <a:rPr lang="hu-HU" sz="1400" dirty="0"/>
                <a:t>      összetöri mércéd,</a:t>
              </a:r>
              <a:br>
                <a:rPr lang="hu-HU" sz="1400" dirty="0"/>
              </a:br>
              <a:r>
                <a:rPr lang="hu-HU" sz="1400" dirty="0"/>
                <a:t>hazugsággal marja sárrá</a:t>
              </a:r>
              <a:br>
                <a:rPr lang="hu-HU" sz="1400" dirty="0"/>
              </a:br>
              <a:r>
                <a:rPr lang="hu-HU" sz="1400" dirty="0"/>
                <a:t>      mondataid ércét.</a:t>
              </a:r>
              <a:br>
                <a:rPr lang="hu-HU" sz="1400" dirty="0"/>
              </a:br>
              <a:r>
                <a:rPr lang="hu-HU" sz="1400" dirty="0" err="1"/>
                <a:t>Ujjujuj</a:t>
              </a:r>
              <a:r>
                <a:rPr lang="hu-HU" sz="1400" dirty="0"/>
                <a:t>, az ördög vezeti a táncot,</a:t>
              </a:r>
              <a:br>
                <a:rPr lang="hu-HU" sz="1400" dirty="0"/>
              </a:br>
              <a:r>
                <a:rPr lang="hu-HU" sz="1400" dirty="0"/>
                <a:t>      arcodra varázsol ráncot, </a:t>
              </a:r>
              <a:br>
                <a:rPr lang="hu-HU" sz="1400" dirty="0"/>
              </a:br>
              <a:r>
                <a:rPr lang="hu-HU" sz="1400" dirty="0" smtClean="0"/>
                <a:t>nyakadra </a:t>
              </a:r>
              <a:r>
                <a:rPr lang="hu-HU" sz="1400" dirty="0"/>
                <a:t>vasláncot.</a:t>
              </a:r>
            </a:p>
            <a:p>
              <a:endParaRPr lang="hu-HU" sz="1400" dirty="0" smtClean="0"/>
            </a:p>
            <a:p>
              <a:r>
                <a:rPr lang="hu-HU" sz="1400" dirty="0" smtClean="0"/>
                <a:t>Társad </a:t>
              </a:r>
              <a:r>
                <a:rPr lang="hu-HU" sz="1400" dirty="0"/>
                <a:t>aki volt eleddig, </a:t>
              </a:r>
              <a:br>
                <a:rPr lang="hu-HU" sz="1400" dirty="0"/>
              </a:br>
              <a:r>
                <a:rPr lang="hu-HU" sz="1400" dirty="0"/>
                <a:t>      sarkon fordul, otthagy,</a:t>
              </a:r>
              <a:br>
                <a:rPr lang="hu-HU" sz="1400" dirty="0"/>
              </a:br>
              <a:r>
                <a:rPr lang="hu-HU" sz="1400" dirty="0"/>
                <a:t>Mulatozol, mint az élők, </a:t>
              </a:r>
              <a:br>
                <a:rPr lang="hu-HU" sz="1400" dirty="0"/>
              </a:br>
              <a:r>
                <a:rPr lang="hu-HU" sz="1400" dirty="0"/>
                <a:t>      de belül halott vagy.</a:t>
              </a:r>
              <a:br>
                <a:rPr lang="hu-HU" sz="1400" dirty="0"/>
              </a:br>
              <a:r>
                <a:rPr lang="hu-HU" sz="1400" dirty="0"/>
                <a:t>Hívedül lakájt szegődtetsz, </a:t>
              </a:r>
              <a:br>
                <a:rPr lang="hu-HU" sz="1400" dirty="0"/>
              </a:br>
              <a:r>
                <a:rPr lang="hu-HU" sz="1400" dirty="0"/>
                <a:t>      címeres gazembert,</a:t>
              </a:r>
              <a:br>
                <a:rPr lang="hu-HU" sz="1400" dirty="0"/>
              </a:br>
              <a:r>
                <a:rPr lang="hu-HU" sz="1400" dirty="0"/>
                <a:t>ki pátenssel lopja össze, </a:t>
              </a:r>
              <a:br>
                <a:rPr lang="hu-HU" sz="1400" dirty="0"/>
              </a:br>
              <a:r>
                <a:rPr lang="hu-HU" sz="1400" dirty="0"/>
                <a:t>      ami karddal nem ment.</a:t>
              </a:r>
              <a:br>
                <a:rPr lang="hu-HU" sz="1400" dirty="0"/>
              </a:br>
              <a:r>
                <a:rPr lang="hu-HU" sz="1400" dirty="0" err="1"/>
                <a:t>Ujjujuj</a:t>
              </a:r>
              <a:r>
                <a:rPr lang="hu-HU" sz="1400" dirty="0"/>
                <a:t>, az ördög vezeti a táncot,</a:t>
              </a:r>
              <a:br>
                <a:rPr lang="hu-HU" sz="1400" dirty="0"/>
              </a:br>
              <a:r>
                <a:rPr lang="hu-HU" sz="1400" dirty="0"/>
                <a:t>      arcodra varázsol ráncot, </a:t>
              </a:r>
              <a:br>
                <a:rPr lang="hu-HU" sz="1400" dirty="0"/>
              </a:br>
              <a:r>
                <a:rPr lang="hu-HU" sz="1400" dirty="0"/>
                <a:t>nyakadra vasláncot</a:t>
              </a:r>
              <a:r>
                <a:rPr lang="hu-HU" sz="1400" dirty="0" smtClean="0"/>
                <a:t>.</a:t>
              </a:r>
              <a:endParaRPr lang="hu-HU" sz="1400" dirty="0"/>
            </a:p>
          </p:txBody>
        </p:sp>
        <p:sp>
          <p:nvSpPr>
            <p:cNvPr id="3" name="Téglalap 2"/>
            <p:cNvSpPr/>
            <p:nvPr/>
          </p:nvSpPr>
          <p:spPr>
            <a:xfrm>
              <a:off x="4860032" y="1293126"/>
              <a:ext cx="3582144" cy="5047536"/>
            </a:xfrm>
            <a:prstGeom prst="rect">
              <a:avLst/>
            </a:prstGeom>
          </p:spPr>
          <p:txBody>
            <a:bodyPr wrap="square">
              <a:spAutoFit/>
            </a:bodyPr>
            <a:lstStyle/>
            <a:p>
              <a:r>
                <a:rPr lang="hu-HU" sz="1400" dirty="0"/>
                <a:t>Kárba vész önáltatásod, </a:t>
              </a:r>
              <a:br>
                <a:rPr lang="hu-HU" sz="1400" dirty="0"/>
              </a:br>
              <a:r>
                <a:rPr lang="hu-HU" sz="1400" dirty="0"/>
                <a:t>      műved féreg rágja;</a:t>
              </a:r>
              <a:br>
                <a:rPr lang="hu-HU" sz="1400" dirty="0"/>
              </a:br>
              <a:r>
                <a:rPr lang="hu-HU" sz="1400" dirty="0"/>
                <a:t>hiába két súlyos érve, </a:t>
              </a:r>
              <a:br>
                <a:rPr lang="hu-HU" sz="1400" dirty="0"/>
              </a:br>
              <a:r>
                <a:rPr lang="hu-HU" sz="1400" dirty="0"/>
                <a:t>      a bárd és a máglya.</a:t>
              </a:r>
              <a:br>
                <a:rPr lang="hu-HU" sz="1400" dirty="0"/>
              </a:br>
              <a:r>
                <a:rPr lang="hu-HU" sz="1400" dirty="0"/>
                <a:t>Birodalmak sziklaszirtjét </a:t>
              </a:r>
              <a:br>
                <a:rPr lang="hu-HU" sz="1400" dirty="0"/>
              </a:br>
              <a:r>
                <a:rPr lang="hu-HU" sz="1400" dirty="0"/>
                <a:t>      egy perc porba rontja –</a:t>
              </a:r>
              <a:br>
                <a:rPr lang="hu-HU" sz="1400" dirty="0"/>
              </a:br>
              <a:r>
                <a:rPr lang="hu-HU" sz="1400" dirty="0"/>
                <a:t>ki a koldus, ki a császár, </a:t>
              </a:r>
              <a:br>
                <a:rPr lang="hu-HU" sz="1400" dirty="0"/>
              </a:br>
              <a:r>
                <a:rPr lang="hu-HU" sz="1400" dirty="0"/>
                <a:t>      nem vallja ki csontja.</a:t>
              </a:r>
              <a:br>
                <a:rPr lang="hu-HU" sz="1400" dirty="0"/>
              </a:br>
              <a:r>
                <a:rPr lang="hu-HU" sz="1400" dirty="0" err="1"/>
                <a:t>Ujjujuj</a:t>
              </a:r>
              <a:r>
                <a:rPr lang="hu-HU" sz="1400" dirty="0"/>
                <a:t>, az ördög vezeti a táncot,</a:t>
              </a:r>
              <a:br>
                <a:rPr lang="hu-HU" sz="1400" dirty="0"/>
              </a:br>
              <a:r>
                <a:rPr lang="hu-HU" sz="1400" dirty="0"/>
                <a:t>      arcodra varázsol ráncot, </a:t>
              </a:r>
              <a:br>
                <a:rPr lang="hu-HU" sz="1400" dirty="0"/>
              </a:br>
              <a:r>
                <a:rPr lang="hu-HU" sz="1400" dirty="0"/>
                <a:t>nyakadra vasláncot.</a:t>
              </a:r>
            </a:p>
            <a:p>
              <a:endParaRPr lang="hu-HU" sz="1400" dirty="0"/>
            </a:p>
            <a:p>
              <a:r>
                <a:rPr lang="hu-HU" sz="1400" dirty="0"/>
                <a:t>Legjobb lenni csavargónak, </a:t>
              </a:r>
              <a:br>
                <a:rPr lang="hu-HU" sz="1400" dirty="0"/>
              </a:br>
              <a:r>
                <a:rPr lang="hu-HU" sz="1400" dirty="0"/>
                <a:t>      semmirekellőnek,</a:t>
              </a:r>
              <a:br>
                <a:rPr lang="hu-HU" sz="1400" dirty="0"/>
              </a:br>
              <a:r>
                <a:rPr lang="hu-HU" sz="1400" dirty="0"/>
                <a:t>aki buzgón oltja lángját </a:t>
              </a:r>
              <a:br>
                <a:rPr lang="hu-HU" sz="1400" dirty="0"/>
              </a:br>
              <a:r>
                <a:rPr lang="hu-HU" sz="1400" dirty="0"/>
                <a:t>      tüzet fogó nőnek.</a:t>
              </a:r>
              <a:br>
                <a:rPr lang="hu-HU" sz="1400" dirty="0"/>
              </a:br>
              <a:r>
                <a:rPr lang="hu-HU" sz="1400" dirty="0"/>
                <a:t>Megcsapatják, lenyakazzák, </a:t>
              </a:r>
              <a:br>
                <a:rPr lang="hu-HU" sz="1400" dirty="0"/>
              </a:br>
              <a:r>
                <a:rPr lang="hu-HU" sz="1400" dirty="0"/>
                <a:t>      nem kell ahhoz per se,</a:t>
              </a:r>
              <a:br>
                <a:rPr lang="hu-HU" sz="1400" dirty="0"/>
              </a:br>
              <a:r>
                <a:rPr lang="hu-HU" sz="1400" dirty="0"/>
                <a:t>de túlél száz birodalmat </a:t>
              </a:r>
              <a:br>
                <a:rPr lang="hu-HU" sz="1400" dirty="0"/>
              </a:br>
              <a:r>
                <a:rPr lang="hu-HU" sz="1400" dirty="0"/>
                <a:t>      jó borról írt verse.</a:t>
              </a:r>
              <a:br>
                <a:rPr lang="hu-HU" sz="1400" dirty="0"/>
              </a:br>
              <a:r>
                <a:rPr lang="hu-HU" sz="1400" dirty="0" err="1"/>
                <a:t>Ujjujuj</a:t>
              </a:r>
              <a:r>
                <a:rPr lang="hu-HU" sz="1400" dirty="0"/>
                <a:t>, az ördög vezeti a táncot,</a:t>
              </a:r>
              <a:br>
                <a:rPr lang="hu-HU" sz="1400" dirty="0"/>
              </a:br>
              <a:r>
                <a:rPr lang="hu-HU" sz="1400" dirty="0"/>
                <a:t>      arcodra varázsol ráncot, </a:t>
              </a:r>
              <a:br>
                <a:rPr lang="hu-HU" sz="1400" dirty="0"/>
              </a:br>
              <a:r>
                <a:rPr lang="hu-HU" sz="1400" dirty="0"/>
                <a:t>nyakadra vasláncot</a:t>
              </a:r>
              <a:r>
                <a:rPr lang="hu-HU" sz="1400" dirty="0" smtClean="0"/>
                <a:t>.</a:t>
              </a:r>
              <a:endParaRPr lang="hu-HU" sz="1400" dirty="0"/>
            </a:p>
          </p:txBody>
        </p:sp>
      </p:grpSp>
      <p:sp>
        <p:nvSpPr>
          <p:cNvPr id="5" name="Téglalap 4"/>
          <p:cNvSpPr/>
          <p:nvPr/>
        </p:nvSpPr>
        <p:spPr>
          <a:xfrm>
            <a:off x="2977911" y="6381328"/>
            <a:ext cx="3262496" cy="369332"/>
          </a:xfrm>
          <a:prstGeom prst="rect">
            <a:avLst/>
          </a:prstGeom>
        </p:spPr>
        <p:txBody>
          <a:bodyPr wrap="none">
            <a:spAutoFit/>
          </a:bodyPr>
          <a:lstStyle/>
          <a:p>
            <a:r>
              <a:rPr lang="en-US" dirty="0">
                <a:hlinkClick r:id="rId3"/>
              </a:rPr>
              <a:t>https://</a:t>
            </a:r>
            <a:r>
              <a:rPr lang="en-US" dirty="0" smtClean="0">
                <a:hlinkClick r:id="rId3"/>
              </a:rPr>
              <a:t>youtu.be/ItTyVNSVs4o</a:t>
            </a:r>
            <a:endParaRPr lang="en-US" dirty="0"/>
          </a:p>
        </p:txBody>
      </p:sp>
    </p:spTree>
    <p:extLst>
      <p:ext uri="{BB962C8B-B14F-4D97-AF65-F5344CB8AC3E}">
        <p14:creationId xmlns:p14="http://schemas.microsoft.com/office/powerpoint/2010/main" val="3688275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36" y="620688"/>
            <a:ext cx="862777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p:nvPr/>
        </p:nvSpPr>
        <p:spPr>
          <a:xfrm>
            <a:off x="0" y="6309320"/>
            <a:ext cx="8964488" cy="369332"/>
          </a:xfrm>
          <a:prstGeom prst="rect">
            <a:avLst/>
          </a:prstGeom>
        </p:spPr>
        <p:txBody>
          <a:bodyPr wrap="square">
            <a:spAutoFit/>
          </a:bodyPr>
          <a:lstStyle/>
          <a:p>
            <a:r>
              <a:rPr lang="hu-HU" dirty="0" smtClean="0"/>
              <a:t>	</a:t>
            </a:r>
            <a:r>
              <a:rPr lang="hu-HU" dirty="0" err="1" smtClean="0"/>
              <a:t>Dubravko</a:t>
            </a:r>
            <a:r>
              <a:rPr lang="hu-HU" dirty="0" smtClean="0"/>
              <a:t> </a:t>
            </a:r>
            <a:r>
              <a:rPr lang="hu-HU" dirty="0" err="1"/>
              <a:t>Klabucar</a:t>
            </a:r>
            <a:r>
              <a:rPr lang="hu-HU" dirty="0"/>
              <a:t> professzor úr előadása az Eszterházy Károly Egyetemen</a:t>
            </a:r>
          </a:p>
        </p:txBody>
      </p:sp>
    </p:spTree>
    <p:extLst>
      <p:ext uri="{BB962C8B-B14F-4D97-AF65-F5344CB8AC3E}">
        <p14:creationId xmlns:p14="http://schemas.microsoft.com/office/powerpoint/2010/main" val="405241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06" y="332656"/>
            <a:ext cx="7560840" cy="580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0" y="6309320"/>
            <a:ext cx="8964488" cy="369332"/>
          </a:xfrm>
          <a:prstGeom prst="rect">
            <a:avLst/>
          </a:prstGeom>
        </p:spPr>
        <p:txBody>
          <a:bodyPr wrap="square">
            <a:spAutoFit/>
          </a:bodyPr>
          <a:lstStyle/>
          <a:p>
            <a:r>
              <a:rPr lang="hu-HU" dirty="0" smtClean="0"/>
              <a:t>	</a:t>
            </a:r>
            <a:r>
              <a:rPr lang="hu-HU" dirty="0" err="1" smtClean="0"/>
              <a:t>Dubravko</a:t>
            </a:r>
            <a:r>
              <a:rPr lang="hu-HU" dirty="0" smtClean="0"/>
              <a:t> </a:t>
            </a:r>
            <a:r>
              <a:rPr lang="hu-HU" dirty="0" err="1"/>
              <a:t>Klabucar</a:t>
            </a:r>
            <a:r>
              <a:rPr lang="hu-HU" dirty="0"/>
              <a:t> professzor úr előadása az Eszterházy Károly Egyetemen</a:t>
            </a:r>
          </a:p>
        </p:txBody>
      </p:sp>
    </p:spTree>
    <p:extLst>
      <p:ext uri="{BB962C8B-B14F-4D97-AF65-F5344CB8AC3E}">
        <p14:creationId xmlns:p14="http://schemas.microsoft.com/office/powerpoint/2010/main" val="2130914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309320"/>
            <a:ext cx="8964488" cy="369332"/>
          </a:xfrm>
          <a:prstGeom prst="rect">
            <a:avLst/>
          </a:prstGeom>
        </p:spPr>
        <p:txBody>
          <a:bodyPr wrap="square">
            <a:spAutoFit/>
          </a:bodyPr>
          <a:lstStyle/>
          <a:p>
            <a:r>
              <a:rPr lang="hu-HU" dirty="0" smtClean="0"/>
              <a:t>	</a:t>
            </a:r>
            <a:r>
              <a:rPr lang="hu-HU" dirty="0" err="1" smtClean="0"/>
              <a:t>Dubravko</a:t>
            </a:r>
            <a:r>
              <a:rPr lang="hu-HU" dirty="0" smtClean="0"/>
              <a:t> </a:t>
            </a:r>
            <a:r>
              <a:rPr lang="hu-HU" dirty="0" err="1"/>
              <a:t>Klabucar</a:t>
            </a:r>
            <a:r>
              <a:rPr lang="hu-HU" dirty="0"/>
              <a:t> professzor úr előadása az Eszterházy Károly Egyetemen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9912"/>
            <a:ext cx="7632848" cy="583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692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309320"/>
            <a:ext cx="8964488" cy="369332"/>
          </a:xfrm>
          <a:prstGeom prst="rect">
            <a:avLst/>
          </a:prstGeom>
        </p:spPr>
        <p:txBody>
          <a:bodyPr wrap="square">
            <a:spAutoFit/>
          </a:bodyPr>
          <a:lstStyle/>
          <a:p>
            <a:r>
              <a:rPr lang="hu-HU" dirty="0" smtClean="0"/>
              <a:t>	</a:t>
            </a:r>
            <a:r>
              <a:rPr lang="hu-HU" dirty="0" err="1" smtClean="0"/>
              <a:t>Dubravko</a:t>
            </a:r>
            <a:r>
              <a:rPr lang="hu-HU" dirty="0" smtClean="0"/>
              <a:t> </a:t>
            </a:r>
            <a:r>
              <a:rPr lang="hu-HU" dirty="0" err="1"/>
              <a:t>Klabucar</a:t>
            </a:r>
            <a:r>
              <a:rPr lang="hu-HU" dirty="0"/>
              <a:t> professzor úr előadása az Eszterházy Károly Egyetemen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28" y="457773"/>
            <a:ext cx="7560840" cy="577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692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309320"/>
            <a:ext cx="8964488" cy="369332"/>
          </a:xfrm>
          <a:prstGeom prst="rect">
            <a:avLst/>
          </a:prstGeom>
        </p:spPr>
        <p:txBody>
          <a:bodyPr wrap="square">
            <a:spAutoFit/>
          </a:bodyPr>
          <a:lstStyle/>
          <a:p>
            <a:r>
              <a:rPr lang="hu-HU" dirty="0" smtClean="0"/>
              <a:t>	</a:t>
            </a:r>
            <a:r>
              <a:rPr lang="hu-HU" dirty="0" err="1" smtClean="0"/>
              <a:t>Dubravko</a:t>
            </a:r>
            <a:r>
              <a:rPr lang="hu-HU" dirty="0" smtClean="0"/>
              <a:t> </a:t>
            </a:r>
            <a:r>
              <a:rPr lang="hu-HU" dirty="0" err="1"/>
              <a:t>Klabucar</a:t>
            </a:r>
            <a:r>
              <a:rPr lang="hu-HU" dirty="0"/>
              <a:t> professzor úr előadása az Eszterházy Károly Egyetemen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7776864" cy="591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648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8"/>
          <p:cNvSpPr txBox="1">
            <a:spLocks noChangeArrowheads="1"/>
          </p:cNvSpPr>
          <p:nvPr/>
        </p:nvSpPr>
        <p:spPr bwMode="auto">
          <a:xfrm>
            <a:off x="5339" y="5759599"/>
            <a:ext cx="9144000" cy="1125785"/>
          </a:xfrm>
          <a:prstGeom prst="rect">
            <a:avLst/>
          </a:prstGeom>
          <a:noFill/>
          <a:ln w="9525">
            <a:noFill/>
            <a:miter lim="800000"/>
            <a:headEnd/>
            <a:tailEnd/>
          </a:ln>
          <a:effectLst/>
        </p:spPr>
        <p:txBody>
          <a:bodyPr anchor="ctr"/>
          <a:lstStyle/>
          <a:p>
            <a:pPr algn="r">
              <a:defRPr/>
            </a:pPr>
            <a:r>
              <a:rPr lang="hu-HU" b="1" kern="0" dirty="0" smtClean="0">
                <a:solidFill>
                  <a:srgbClr val="FFFF00"/>
                </a:solidFill>
                <a:latin typeface="+mn-lt"/>
                <a:ea typeface="+mj-ea"/>
                <a:cs typeface="+mj-cs"/>
              </a:rPr>
              <a:t>A Nobel Alapítvány honlapjáról</a:t>
            </a:r>
          </a:p>
          <a:p>
            <a:pPr algn="r">
              <a:defRPr/>
            </a:pPr>
            <a:r>
              <a:rPr lang="hu-HU" b="1" kern="0" dirty="0">
                <a:solidFill>
                  <a:srgbClr val="FFFF00"/>
                </a:solidFill>
                <a:latin typeface="+mn-lt"/>
                <a:ea typeface="+mj-ea"/>
                <a:cs typeface="+mj-cs"/>
                <a:hlinkClick r:id="rId3"/>
              </a:rPr>
              <a:t>https://www.nobelprize.org/nobel_prizes/peace/laureates/2017</a:t>
            </a:r>
            <a:r>
              <a:rPr lang="hu-HU" b="1" kern="0" dirty="0" smtClean="0">
                <a:solidFill>
                  <a:srgbClr val="FFFF00"/>
                </a:solidFill>
                <a:latin typeface="+mn-lt"/>
                <a:ea typeface="+mj-ea"/>
                <a:cs typeface="+mj-cs"/>
                <a:hlinkClick r:id="rId3"/>
              </a:rPr>
              <a:t>/</a:t>
            </a:r>
            <a:r>
              <a:rPr lang="hu-HU" b="1" kern="0" dirty="0" smtClean="0">
                <a:solidFill>
                  <a:srgbClr val="FFFF00"/>
                </a:solidFill>
                <a:latin typeface="+mn-lt"/>
                <a:ea typeface="+mj-ea"/>
                <a:cs typeface="+mj-cs"/>
              </a:rPr>
              <a:t>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49385"/>
            <a:ext cx="8057020" cy="542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22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Gill Sans M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12727</TotalTime>
  <Words>307</Words>
  <Application>Microsoft Office PowerPoint</Application>
  <PresentationFormat>Diavetítés a képernyőre (4:3 oldalarány)</PresentationFormat>
  <Paragraphs>84</Paragraphs>
  <Slides>15</Slides>
  <Notes>15</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15</vt:i4>
      </vt:variant>
    </vt:vector>
  </HeadingPairs>
  <TitlesOfParts>
    <vt:vector size="19" baseType="lpstr">
      <vt:lpstr>Verdana</vt:lpstr>
      <vt:lpstr>Arial</vt:lpstr>
      <vt:lpstr>Gill Sans MT</vt:lpstr>
      <vt:lpstr>Alapértelmezett terv</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Visualia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Simeron</dc:creator>
  <cp:lastModifiedBy>tcsorgo</cp:lastModifiedBy>
  <cp:revision>319</cp:revision>
  <dcterms:created xsi:type="dcterms:W3CDTF">2008-05-04T21:48:21Z</dcterms:created>
  <dcterms:modified xsi:type="dcterms:W3CDTF">2018-07-11T08:18:58Z</dcterms:modified>
</cp:coreProperties>
</file>