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61" r:id="rId2"/>
    <p:sldId id="286" r:id="rId3"/>
    <p:sldId id="316" r:id="rId4"/>
    <p:sldId id="290" r:id="rId5"/>
    <p:sldId id="293" r:id="rId6"/>
    <p:sldId id="311" r:id="rId7"/>
    <p:sldId id="324" r:id="rId8"/>
    <p:sldId id="305" r:id="rId9"/>
    <p:sldId id="308" r:id="rId10"/>
    <p:sldId id="323" r:id="rId11"/>
    <p:sldId id="312" r:id="rId12"/>
    <p:sldId id="325" r:id="rId13"/>
    <p:sldId id="326" r:id="rId14"/>
    <p:sldId id="327" r:id="rId15"/>
    <p:sldId id="328" r:id="rId16"/>
    <p:sldId id="263" r:id="rId17"/>
    <p:sldId id="282" r:id="rId18"/>
    <p:sldId id="269" r:id="rId19"/>
    <p:sldId id="309" r:id="rId20"/>
    <p:sldId id="297" r:id="rId21"/>
    <p:sldId id="321" r:id="rId22"/>
    <p:sldId id="318" r:id="rId23"/>
    <p:sldId id="299" r:id="rId24"/>
    <p:sldId id="320" r:id="rId25"/>
    <p:sldId id="313" r:id="rId26"/>
    <p:sldId id="315" r:id="rId27"/>
    <p:sldId id="303" r:id="rId28"/>
    <p:sldId id="310" r:id="rId29"/>
    <p:sldId id="317" r:id="rId30"/>
    <p:sldId id="329" r:id="rId31"/>
  </p:sldIdLst>
  <p:sldSz cx="9144000" cy="6858000" type="screen4x3"/>
  <p:notesSz cx="7099300" cy="10223500"/>
  <p:embeddedFontLst>
    <p:embeddedFont>
      <p:font typeface="Verdana" panose="020B0604030504040204" pitchFamily="34" charset="0"/>
      <p:regular r:id="rId33"/>
      <p:bold r:id="rId34"/>
      <p:italic r:id="rId35"/>
      <p:boldItalic r:id="rId36"/>
    </p:embeddedFont>
    <p:embeddedFont>
      <p:font typeface="Tahoma" panose="020B0604030504040204" pitchFamily="34" charset="0"/>
      <p:regular r:id="rId37"/>
      <p:bold r:id="rId38"/>
    </p:embeddedFont>
    <p:embeddedFont>
      <p:font typeface="Arial Unicode MS" panose="020B0604020202020204" charset="-128"/>
      <p:regular r:id="rId39"/>
    </p:embeddedFont>
    <p:embeddedFont>
      <p:font typeface="Lucida Sans Unicode" panose="020B0602030504020204" pitchFamily="34" charset="0"/>
      <p:regular r:id="rId40"/>
    </p:embeddedFont>
    <p:embeddedFont>
      <p:font typeface="Gill Sans MT" panose="020B0502020104020203" pitchFamily="34" charset="-18"/>
      <p:regular r:id="rId41"/>
      <p:bold r:id="rId42"/>
      <p:italic r:id="rId43"/>
      <p:boldItalic r:id="rId44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137B"/>
    <a:srgbClr val="6688AF"/>
    <a:srgbClr val="546366"/>
    <a:srgbClr val="986E3B"/>
    <a:srgbClr val="777D81"/>
    <a:srgbClr val="72706E"/>
    <a:srgbClr val="D42E12"/>
    <a:srgbClr val="002E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65" autoAdjust="0"/>
    <p:restoredTop sz="86392" autoAdjust="0"/>
  </p:normalViewPr>
  <p:slideViewPr>
    <p:cSldViewPr>
      <p:cViewPr varScale="1">
        <p:scale>
          <a:sx n="52" d="100"/>
          <a:sy n="52" d="100"/>
        </p:scale>
        <p:origin x="90" y="3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9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984" tIns="49492" rIns="98984" bIns="49492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984" tIns="49492" rIns="98984" bIns="49492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6763"/>
            <a:ext cx="5111750" cy="3833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56163"/>
            <a:ext cx="5680075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984" tIns="49492" rIns="98984" bIns="494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Mintaszöveg szerkesztése</a:t>
            </a:r>
          </a:p>
          <a:p>
            <a:pPr lvl="1"/>
            <a:r>
              <a:rPr lang="en-US" noProof="0" smtClean="0"/>
              <a:t>Második szint</a:t>
            </a:r>
          </a:p>
          <a:p>
            <a:pPr lvl="2"/>
            <a:r>
              <a:rPr lang="en-US" noProof="0" smtClean="0"/>
              <a:t>Harmadik szint</a:t>
            </a:r>
          </a:p>
          <a:p>
            <a:pPr lvl="3"/>
            <a:r>
              <a:rPr lang="en-US" noProof="0" smtClean="0"/>
              <a:t>Negyedik szint</a:t>
            </a:r>
          </a:p>
          <a:p>
            <a:pPr lvl="4"/>
            <a:r>
              <a:rPr lang="en-US" noProof="0" smtClean="0"/>
              <a:t>Ötödik szint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107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984" tIns="49492" rIns="98984" bIns="49492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107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984" tIns="49492" rIns="98984" bIns="49492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20B6DF8C-22A9-45C4-9FC0-43EFE121BA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363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 smtClean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0C7BF-8690-40CC-9AF5-4B1B5BFA3CE5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39680" y="761292"/>
            <a:ext cx="5078520" cy="380430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hu-HU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22359" y="4825595"/>
            <a:ext cx="6037200" cy="284617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5278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 smtClean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0C7BF-8690-40CC-9AF5-4B1B5BFA3CE5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 smtClean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0C7BF-8690-40CC-9AF5-4B1B5BFA3CE5}" type="slidenum">
              <a:rPr lang="en-US" smtClean="0"/>
              <a:pPr/>
              <a:t>12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23946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 smtClean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0C7BF-8690-40CC-9AF5-4B1B5BFA3CE5}" type="slidenum">
              <a:rPr lang="en-US" smtClean="0"/>
              <a:pPr/>
              <a:t>13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94079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 smtClean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0C7BF-8690-40CC-9AF5-4B1B5BFA3CE5}" type="slidenum">
              <a:rPr lang="en-US" smtClean="0"/>
              <a:pPr/>
              <a:t>14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47511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 smtClean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0C7BF-8690-40CC-9AF5-4B1B5BFA3CE5}" type="slidenum">
              <a:rPr lang="en-US" smtClean="0"/>
              <a:pPr/>
              <a:t>15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32289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13316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C3E42D-F955-436A-9829-524BAC753819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13316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C3E42D-F955-436A-9829-524BAC753819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14340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7C28ED-D0F0-4F89-A443-4ADFD1D5A144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1741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6897AB-77D9-4C3F-8938-1626821315DB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 smtClean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0C7BF-8690-40CC-9AF5-4B1B5BFA3CE5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15364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469AD9-B2DE-49B2-B5B9-CA67ECB0792B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15364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469AD9-B2DE-49B2-B5B9-CA67ECB0792B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15364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469AD9-B2DE-49B2-B5B9-CA67ECB0792B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 smtClean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0C7BF-8690-40CC-9AF5-4B1B5BFA3CE5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39680" y="761292"/>
            <a:ext cx="5078520" cy="380430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22001" y="4825235"/>
            <a:ext cx="6041879" cy="284617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16388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A61896-73AD-4BF3-9D1B-350C8ECBA130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16388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A61896-73AD-4BF3-9D1B-350C8ECBA130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16388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A61896-73AD-4BF3-9D1B-350C8ECBA130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15364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469AD9-B2DE-49B2-B5B9-CA67ECB0792B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15364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469AD9-B2DE-49B2-B5B9-CA67ECB0792B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 smtClean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0C7BF-8690-40CC-9AF5-4B1B5BFA3CE5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15364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469AD9-B2DE-49B2-B5B9-CA67ECB0792B}" type="slidenum">
              <a:rPr lang="en-US" smtClean="0"/>
              <a:pPr/>
              <a:t>30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30820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16388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A61896-73AD-4BF3-9D1B-350C8ECBA130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39680" y="761292"/>
            <a:ext cx="5078520" cy="380430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hu-HU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22359" y="4825595"/>
            <a:ext cx="6037200" cy="284617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 smtClean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0C7BF-8690-40CC-9AF5-4B1B5BFA3CE5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 smtClean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0C7BF-8690-40CC-9AF5-4B1B5BFA3CE5}" type="slidenum">
              <a:rPr lang="en-US" smtClean="0"/>
              <a:pPr/>
              <a:t>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40069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39680" y="761292"/>
            <a:ext cx="5078520" cy="380430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hu-HU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22359" y="4825595"/>
            <a:ext cx="6037200" cy="284617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39680" y="761292"/>
            <a:ext cx="5078520" cy="380430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hu-HU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22000" y="4825235"/>
            <a:ext cx="6033960" cy="284617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>
                <a:solidFill>
                  <a:srgbClr val="FFFF00"/>
                </a:solidFill>
                <a:latin typeface="+mn-lt"/>
              </a:defRPr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rgbClr val="DD137B"/>
                </a:solidFill>
              </a:defRPr>
            </a:lvl3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0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60000">
              <a:srgbClr val="181CC7"/>
            </a:gs>
            <a:gs pos="78000">
              <a:srgbClr val="7005D4"/>
            </a:gs>
            <a:gs pos="100000">
              <a:srgbClr val="00206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287338"/>
            <a:ext cx="7558088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Mintacím</a:t>
            </a:r>
            <a:r>
              <a:rPr lang="en-US" dirty="0" smtClean="0"/>
              <a:t> </a:t>
            </a:r>
            <a:r>
              <a:rPr lang="en-US" dirty="0" err="1" smtClean="0"/>
              <a:t>szerkesztése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1438275"/>
            <a:ext cx="7773988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Mintaszöveg</a:t>
            </a:r>
            <a:r>
              <a:rPr lang="en-US" dirty="0" smtClean="0"/>
              <a:t> </a:t>
            </a:r>
            <a:r>
              <a:rPr lang="en-US" dirty="0" err="1" smtClean="0"/>
              <a:t>szerkesztése</a:t>
            </a:r>
            <a:endParaRPr lang="hu-HU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+mn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Clr>
          <a:srgbClr val="DD137B"/>
        </a:buClr>
        <a:buNone/>
        <a:defRPr sz="2200" b="1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Char char="•"/>
        <a:defRPr sz="2000">
          <a:solidFill>
            <a:srgbClr val="DD137B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2E63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2E63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2E63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2E63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2E63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2E63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1.png"/><Relationship Id="rId7" Type="http://schemas.openxmlformats.org/officeDocument/2006/relationships/hyperlink" Target="http://indico.cern.ch/getFile.py/access?contribId=39&amp;sessionId=12&amp;resId=0&amp;materialId=paper&amp;confId=113717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://reszecskes.karolyrobert.hu/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48.png"/><Relationship Id="rId5" Type="http://schemas.openxmlformats.org/officeDocument/2006/relationships/image" Target="../media/image30.png"/><Relationship Id="rId10" Type="http://schemas.openxmlformats.org/officeDocument/2006/relationships/image" Target="../media/image42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30.png"/><Relationship Id="rId18" Type="http://schemas.openxmlformats.org/officeDocument/2006/relationships/image" Target="../media/image57.png"/><Relationship Id="rId26" Type="http://schemas.openxmlformats.org/officeDocument/2006/relationships/image" Target="../media/image63.png"/><Relationship Id="rId3" Type="http://schemas.openxmlformats.org/officeDocument/2006/relationships/image" Target="../media/image49.png"/><Relationship Id="rId21" Type="http://schemas.openxmlformats.org/officeDocument/2006/relationships/image" Target="../media/image47.png"/><Relationship Id="rId34" Type="http://schemas.openxmlformats.org/officeDocument/2006/relationships/image" Target="../media/image71.png"/><Relationship Id="rId7" Type="http://schemas.openxmlformats.org/officeDocument/2006/relationships/image" Target="../media/image50.png"/><Relationship Id="rId12" Type="http://schemas.openxmlformats.org/officeDocument/2006/relationships/image" Target="../media/image32.png"/><Relationship Id="rId17" Type="http://schemas.openxmlformats.org/officeDocument/2006/relationships/image" Target="../media/image56.png"/><Relationship Id="rId25" Type="http://schemas.openxmlformats.org/officeDocument/2006/relationships/image" Target="../media/image62.png"/><Relationship Id="rId33" Type="http://schemas.openxmlformats.org/officeDocument/2006/relationships/image" Target="../media/image70.png"/><Relationship Id="rId38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2.png"/><Relationship Id="rId20" Type="http://schemas.openxmlformats.org/officeDocument/2006/relationships/image" Target="../media/image58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54.png"/><Relationship Id="rId24" Type="http://schemas.openxmlformats.org/officeDocument/2006/relationships/image" Target="../media/image61.png"/><Relationship Id="rId32" Type="http://schemas.openxmlformats.org/officeDocument/2006/relationships/image" Target="../media/image69.png"/><Relationship Id="rId37" Type="http://schemas.openxmlformats.org/officeDocument/2006/relationships/image" Target="../media/image74.png"/><Relationship Id="rId5" Type="http://schemas.openxmlformats.org/officeDocument/2006/relationships/image" Target="../media/image45.png"/><Relationship Id="rId15" Type="http://schemas.openxmlformats.org/officeDocument/2006/relationships/image" Target="../media/image31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36" Type="http://schemas.openxmlformats.org/officeDocument/2006/relationships/image" Target="../media/image73.png"/><Relationship Id="rId10" Type="http://schemas.openxmlformats.org/officeDocument/2006/relationships/image" Target="../media/image53.png"/><Relationship Id="rId19" Type="http://schemas.openxmlformats.org/officeDocument/2006/relationships/image" Target="../media/image46.png"/><Relationship Id="rId31" Type="http://schemas.openxmlformats.org/officeDocument/2006/relationships/image" Target="../media/image68.png"/><Relationship Id="rId4" Type="http://schemas.openxmlformats.org/officeDocument/2006/relationships/image" Target="../media/image44.png"/><Relationship Id="rId9" Type="http://schemas.openxmlformats.org/officeDocument/2006/relationships/image" Target="../media/image52.png"/><Relationship Id="rId14" Type="http://schemas.openxmlformats.org/officeDocument/2006/relationships/image" Target="../media/image55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67.png"/><Relationship Id="rId35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microsoft.com/office/2007/relationships/hdphoto" Target="../media/hdphoto1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hyperlink" Target="http://jatekbolt.logiko-p.hu/product_info.php/cPath/45/products_id/830" TargetMode="External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arXiv:1303.2798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rxiv.org/abs/arXiv:1303.2732" TargetMode="External"/><Relationship Id="rId4" Type="http://schemas.openxmlformats.org/officeDocument/2006/relationships/hyperlink" Target="https://indico.cern.ch/getFile.py/access?contribId=63&amp;sessionId=7&amp;resId=0&amp;materialId=paper&amp;confId=218974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hyperlink" Target="http://www.rubiksanimations.com/cube/Perfect%20Fluid%20Cube?_lang=en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jatekbolt.logiko-p.hu/product_info.php/cPath/45/products_id/830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4/41/First_Gold_Beam-Beam_Collision_Events_at_RHIC_at_100_100_GeV_c_per_beam_recorded_by_STAR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rL2ELkQOi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nl.gov/newsroom/news.php?a=11749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arxiv.org/abs/arXiv:1709.0564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8"/>
          <p:cNvSpPr txBox="1">
            <a:spLocks noChangeArrowheads="1"/>
          </p:cNvSpPr>
          <p:nvPr/>
        </p:nvSpPr>
        <p:spPr bwMode="auto">
          <a:xfrm>
            <a:off x="6032" y="19110"/>
            <a:ext cx="9138002" cy="1355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4000" b="1" kern="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 </a:t>
            </a:r>
            <a:r>
              <a:rPr lang="hu-HU" sz="4000" b="1" kern="0" dirty="0" smtClean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A Világegyetem </a:t>
            </a:r>
          </a:p>
          <a:p>
            <a:pPr algn="ctr">
              <a:defRPr/>
            </a:pPr>
            <a:r>
              <a:rPr lang="hu-HU" sz="4000" b="1" kern="0" dirty="0" smtClean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legforgóbb örvényei</a:t>
            </a:r>
            <a:r>
              <a:rPr lang="hu-HU" sz="2800" b="1" kern="0" dirty="0" smtClean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 </a:t>
            </a:r>
            <a:endParaRPr lang="hu-HU" sz="2800" b="1" kern="0" dirty="0" smtClean="0">
              <a:solidFill>
                <a:srgbClr val="FFFF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0" y="1374394"/>
            <a:ext cx="914403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2400" dirty="0" smtClean="0">
                <a:latin typeface="Arial" pitchFamily="34" charset="0"/>
                <a:cs typeface="Arial" pitchFamily="34" charset="0"/>
              </a:rPr>
              <a:t>Csörgő </a:t>
            </a:r>
            <a:r>
              <a:rPr lang="hu-HU" sz="2400" dirty="0" smtClean="0">
                <a:latin typeface="Arial" pitchFamily="34" charset="0"/>
                <a:cs typeface="Arial" pitchFamily="34" charset="0"/>
              </a:rPr>
              <a:t>Tamás, </a:t>
            </a:r>
            <a:r>
              <a:rPr lang="hu-HU" sz="2400" dirty="0" smtClean="0">
                <a:latin typeface="Arial" pitchFamily="34" charset="0"/>
                <a:cs typeface="Arial" pitchFamily="34" charset="0"/>
              </a:rPr>
              <a:t>MTA Wigner FK és </a:t>
            </a:r>
            <a:r>
              <a:rPr lang="hu-HU" sz="2400" dirty="0" smtClean="0">
                <a:latin typeface="Arial" pitchFamily="34" charset="0"/>
                <a:cs typeface="Arial" pitchFamily="34" charset="0"/>
              </a:rPr>
              <a:t>EKE KRC, </a:t>
            </a:r>
            <a:r>
              <a:rPr lang="hu-HU" sz="2400" dirty="0" smtClean="0">
                <a:latin typeface="Arial" pitchFamily="34" charset="0"/>
                <a:cs typeface="Arial" pitchFamily="34" charset="0"/>
              </a:rPr>
              <a:t>Gyöngyös</a:t>
            </a:r>
          </a:p>
          <a:p>
            <a:pPr>
              <a:defRPr/>
            </a:pPr>
            <a:endParaRPr lang="hu-HU" sz="800" dirty="0" smtClean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hu-HU" dirty="0" smtClean="0">
                <a:solidFill>
                  <a:srgbClr val="FFFF00"/>
                </a:solidFill>
              </a:rPr>
              <a:t>Az ember által előállított </a:t>
            </a:r>
            <a:r>
              <a:rPr lang="hu-HU" dirty="0" err="1" smtClean="0">
                <a:solidFill>
                  <a:srgbClr val="FFFF00"/>
                </a:solidFill>
              </a:rPr>
              <a:t>legfor</a:t>
            </a:r>
            <a:r>
              <a:rPr lang="hu-HU" dirty="0" smtClean="0">
                <a:solidFill>
                  <a:srgbClr val="FFFF00"/>
                </a:solidFill>
              </a:rPr>
              <a:t>(</a:t>
            </a:r>
            <a:r>
              <a:rPr lang="hu-HU" dirty="0" err="1" smtClean="0">
                <a:solidFill>
                  <a:srgbClr val="FFFF00"/>
                </a:solidFill>
              </a:rPr>
              <a:t>r|g</a:t>
            </a:r>
            <a:r>
              <a:rPr lang="hu-HU" dirty="0" smtClean="0">
                <a:solidFill>
                  <a:srgbClr val="FFFF00"/>
                </a:solidFill>
              </a:rPr>
              <a:t>)óbb anyag </a:t>
            </a:r>
            <a:r>
              <a:rPr lang="hu-HU" dirty="0" smtClean="0">
                <a:solidFill>
                  <a:srgbClr val="FFFF00"/>
                </a:solidFill>
              </a:rPr>
              <a:t>legújabb </a:t>
            </a:r>
            <a:r>
              <a:rPr lang="hu-HU" dirty="0" smtClean="0">
                <a:solidFill>
                  <a:srgbClr val="FFFF00"/>
                </a:solidFill>
              </a:rPr>
              <a:t>tulajdonságai</a:t>
            </a:r>
            <a:endParaRPr lang="hu-HU" dirty="0" smtClean="0">
              <a:solidFill>
                <a:srgbClr val="FFFF0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85333" y="2526809"/>
            <a:ext cx="3716443" cy="3858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>
            <a:lum/>
            <a:alphaModFix/>
          </a:blip>
          <a:srcRect l="49808"/>
          <a:stretch/>
        </p:blipFill>
        <p:spPr>
          <a:xfrm>
            <a:off x="5120640" y="2526809"/>
            <a:ext cx="2870139" cy="38508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zövegdoboz 5"/>
          <p:cNvSpPr txBox="1"/>
          <p:nvPr/>
        </p:nvSpPr>
        <p:spPr>
          <a:xfrm>
            <a:off x="0" y="6427048"/>
            <a:ext cx="91440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sz="2000" dirty="0" err="1" smtClean="0">
                <a:solidFill>
                  <a:srgbClr val="FFFF00"/>
                </a:solidFill>
                <a:hlinkClick r:id="rId5"/>
              </a:rPr>
              <a:t>reszecskes.karolyrobert.hu</a:t>
            </a:r>
            <a:r>
              <a:rPr lang="hu-HU" sz="2000" dirty="0" smtClean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032" y="2488704"/>
            <a:ext cx="9144000" cy="393415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zabadkézi sokszög 9"/>
          <p:cNvSpPr/>
          <p:nvPr/>
        </p:nvSpPr>
        <p:spPr>
          <a:xfrm>
            <a:off x="-720" y="6331278"/>
            <a:ext cx="9144000" cy="57677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r" rtl="0" hangingPunct="1">
              <a:lnSpc>
                <a:spcPct val="150000"/>
              </a:lnSpc>
              <a:spcBef>
                <a:spcPts val="598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20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34" charset="0"/>
                <a:ea typeface="Arial" pitchFamily="2"/>
                <a:cs typeface="Arial" pitchFamily="34" charset="0"/>
              </a:rPr>
              <a:t>Élet és Tudomány 2010 </a:t>
            </a:r>
            <a:r>
              <a:rPr lang="hu-HU" sz="2000" b="0" i="0" u="none" strike="noStrike" baseline="0" dirty="0" smtClean="0">
                <a:ln>
                  <a:noFill/>
                </a:ln>
                <a:solidFill>
                  <a:srgbClr val="FFFFFF"/>
                </a:solidFill>
                <a:latin typeface="Arial" pitchFamily="34" charset="0"/>
                <a:ea typeface="Arial" pitchFamily="2"/>
                <a:cs typeface="Arial" pitchFamily="34" charset="0"/>
              </a:rPr>
              <a:t>év </a:t>
            </a:r>
            <a:r>
              <a:rPr lang="hu-HU" sz="2000" b="0" i="0" u="none" strike="noStrike" baseline="0" dirty="0" smtClean="0">
                <a:ln>
                  <a:noFill/>
                </a:ln>
                <a:solidFill>
                  <a:srgbClr val="FFFFFF"/>
                </a:solidFill>
                <a:latin typeface="Arial" pitchFamily="34" charset="0"/>
                <a:ea typeface="Arial" pitchFamily="2"/>
                <a:cs typeface="Arial" pitchFamily="34" charset="0"/>
                <a:hlinkClick r:id="rId7"/>
              </a:rPr>
              <a:t>49 szám 1542. oldal</a:t>
            </a:r>
            <a:endParaRPr lang="hu-HU" sz="2000" b="0" i="0" u="none" strike="noStrike" baseline="0" dirty="0">
              <a:ln>
                <a:noFill/>
              </a:ln>
              <a:solidFill>
                <a:srgbClr val="FFFFFF"/>
              </a:solidFill>
              <a:latin typeface="Arial" pitchFamily="34" charset="0"/>
              <a:ea typeface="Arial" pitchFamily="2"/>
              <a:cs typeface="Arial" pitchFamily="34" charset="0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3491880" y="2996952"/>
            <a:ext cx="1966567" cy="3384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abadkézi sokszög 5"/>
          <p:cNvSpPr/>
          <p:nvPr/>
        </p:nvSpPr>
        <p:spPr>
          <a:xfrm>
            <a:off x="-720" y="6192688"/>
            <a:ext cx="9144000" cy="66531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ctr" rtl="0" hangingPunct="1"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dirty="0" smtClean="0">
                <a:solidFill>
                  <a:srgbClr val="FFFFFF"/>
                </a:solidFill>
                <a:latin typeface="Verdana" pitchFamily="34"/>
                <a:ea typeface="Arial" pitchFamily="2"/>
                <a:cs typeface="Arial" pitchFamily="2"/>
              </a:rPr>
              <a:t>A sikeres  kutatás kulcsa a RHC ütközéseinek a változatossága: (p,d,He,</a:t>
            </a:r>
            <a:r>
              <a:rPr lang="hu-HU" dirty="0" err="1" smtClean="0">
                <a:solidFill>
                  <a:srgbClr val="FFFFFF"/>
                </a:solidFill>
                <a:latin typeface="Verdana" pitchFamily="34"/>
                <a:ea typeface="Arial" pitchFamily="2"/>
                <a:cs typeface="Arial" pitchFamily="2"/>
              </a:rPr>
              <a:t>Cu</a:t>
            </a:r>
            <a:r>
              <a:rPr lang="hu-HU" dirty="0" smtClean="0">
                <a:solidFill>
                  <a:srgbClr val="FFFFFF"/>
                </a:solidFill>
                <a:latin typeface="Verdana" pitchFamily="34"/>
                <a:ea typeface="Arial" pitchFamily="2"/>
                <a:cs typeface="Arial" pitchFamily="2"/>
              </a:rPr>
              <a:t>,Au,U)+(p,d,He,</a:t>
            </a:r>
            <a:r>
              <a:rPr lang="hu-HU" dirty="0" err="1" smtClean="0">
                <a:solidFill>
                  <a:srgbClr val="FFFFFF"/>
                </a:solidFill>
                <a:latin typeface="Verdana" pitchFamily="34"/>
                <a:ea typeface="Arial" pitchFamily="2"/>
                <a:cs typeface="Arial" pitchFamily="2"/>
              </a:rPr>
              <a:t>Cu</a:t>
            </a:r>
            <a:r>
              <a:rPr lang="hu-HU" dirty="0" smtClean="0">
                <a:solidFill>
                  <a:srgbClr val="FFFFFF"/>
                </a:solidFill>
                <a:latin typeface="Verdana" pitchFamily="34"/>
                <a:ea typeface="Arial" pitchFamily="2"/>
                <a:cs typeface="Arial" pitchFamily="2"/>
              </a:rPr>
              <a:t>,Au,U), √s = 5 – 500 </a:t>
            </a:r>
            <a:r>
              <a:rPr lang="hu-HU" dirty="0" err="1" smtClean="0">
                <a:solidFill>
                  <a:srgbClr val="FFFFFF"/>
                </a:solidFill>
                <a:latin typeface="Verdana" pitchFamily="34"/>
                <a:ea typeface="Arial" pitchFamily="2"/>
                <a:cs typeface="Arial" pitchFamily="2"/>
              </a:rPr>
              <a:t>GeV</a:t>
            </a:r>
            <a:r>
              <a:rPr lang="hu-HU" sz="1800" b="0" i="0" u="none" strike="noStrike" baseline="0" dirty="0" smtClean="0">
                <a:ln>
                  <a:noFill/>
                </a:ln>
                <a:solidFill>
                  <a:srgbClr val="FFFFFF"/>
                </a:solidFill>
                <a:latin typeface="Verdana" pitchFamily="34"/>
                <a:ea typeface="Arial" pitchFamily="2"/>
                <a:cs typeface="Arial" pitchFamily="2"/>
              </a:rPr>
              <a:t> </a:t>
            </a:r>
            <a:endParaRPr lang="hu-HU" sz="1800" b="0" i="0" u="none" strike="noStrike" baseline="0" dirty="0">
              <a:ln>
                <a:noFill/>
              </a:ln>
              <a:solidFill>
                <a:srgbClr val="FFFFFF"/>
              </a:solidFill>
              <a:latin typeface="Verdana" pitchFamily="34"/>
              <a:ea typeface="Arial" pitchFamily="2"/>
              <a:cs typeface="Arial" pitchFamily="2"/>
            </a:endParaRPr>
          </a:p>
        </p:txBody>
      </p:sp>
      <p:sp>
        <p:nvSpPr>
          <p:cNvPr id="7" name="Rectangle 48"/>
          <p:cNvSpPr txBox="1">
            <a:spLocks noChangeArrowheads="1"/>
          </p:cNvSpPr>
          <p:nvPr/>
        </p:nvSpPr>
        <p:spPr bwMode="auto">
          <a:xfrm>
            <a:off x="8092" y="-1041"/>
            <a:ext cx="9144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 smtClean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A RHIC gyorsító </a:t>
            </a:r>
            <a:r>
              <a:rPr lang="hu-HU" sz="3000" b="1" kern="0" cap="all" dirty="0" smtClean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STAR</a:t>
            </a:r>
            <a:r>
              <a:rPr lang="hu-HU" sz="3000" b="1" kern="0" cap="all" dirty="0" smtClean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 </a:t>
            </a:r>
            <a:r>
              <a:rPr lang="hu-HU" sz="3000" b="1" kern="0" cap="all" dirty="0" smtClean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kísérlete </a:t>
            </a:r>
          </a:p>
        </p:txBody>
      </p:sp>
      <p:pic>
        <p:nvPicPr>
          <p:cNvPr id="2052" name="Picture 4" descr="https://www.bnl.gov/rhic/gallery/STAR_album/large/STAR-5-380p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30"/>
          <a:stretch/>
        </p:blipFill>
        <p:spPr bwMode="auto">
          <a:xfrm>
            <a:off x="1835696" y="692696"/>
            <a:ext cx="5400600" cy="537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www.bnl.gov/today/body_pics/2012/07/rhic_graphics_fig2-600px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57"/>
          <a:stretch/>
        </p:blipFill>
        <p:spPr bwMode="auto">
          <a:xfrm>
            <a:off x="1838992" y="693296"/>
            <a:ext cx="5397304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2987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0" y="-1041"/>
            <a:ext cx="91313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 smtClean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LEGFORRÓBB </a:t>
            </a:r>
            <a:r>
              <a:rPr lang="hu-HU" sz="3000" b="1" kern="0" cap="all" dirty="0" smtClean="0">
                <a:solidFill>
                  <a:srgbClr val="FFFF00"/>
                </a:solidFill>
                <a:latin typeface="+mn-lt"/>
                <a:ea typeface="+mj-ea"/>
                <a:cs typeface="+mj-cs"/>
                <a:sym typeface="Wingdings" panose="05000000000000000000" pitchFamily="2" charset="2"/>
              </a:rPr>
              <a:t> LEGFORGÓBB</a:t>
            </a:r>
            <a:endParaRPr lang="hu-HU" sz="3000" b="1" kern="0" cap="all" dirty="0" smtClean="0">
              <a:solidFill>
                <a:srgbClr val="FFFF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2" name="Tartalom helye 2"/>
          <p:cNvSpPr>
            <a:spLocks noGrp="1"/>
          </p:cNvSpPr>
          <p:nvPr>
            <p:ph idx="1"/>
          </p:nvPr>
        </p:nvSpPr>
        <p:spPr>
          <a:xfrm>
            <a:off x="0" y="6336704"/>
            <a:ext cx="9144000" cy="365498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hu-HU" sz="1400" dirty="0" smtClean="0"/>
              <a:t>M. A. Lisa et </a:t>
            </a:r>
            <a:r>
              <a:rPr lang="hu-HU" sz="1400" dirty="0" err="1" smtClean="0"/>
              <a:t>al</a:t>
            </a:r>
            <a:r>
              <a:rPr lang="hu-HU" sz="1400" dirty="0" smtClean="0"/>
              <a:t>, STAR kísérlet, </a:t>
            </a:r>
            <a:r>
              <a:rPr lang="hu-HU" sz="1400" dirty="0" err="1" smtClean="0"/>
              <a:t>Nature</a:t>
            </a:r>
            <a:r>
              <a:rPr lang="hu-HU" sz="1400" dirty="0" smtClean="0"/>
              <a:t> 2018</a:t>
            </a:r>
            <a:endParaRPr lang="hu-HU" sz="1400" dirty="0" smtClean="0"/>
          </a:p>
          <a:p>
            <a:pPr algn="ctr" eaLnBrk="1" hangingPunct="1">
              <a:defRPr/>
            </a:pPr>
            <a:endParaRPr lang="hu-HU" sz="1600" dirty="0" smtClean="0"/>
          </a:p>
        </p:txBody>
      </p:sp>
      <p:sp>
        <p:nvSpPr>
          <p:cNvPr id="2" name="AutoShape 2" descr="https://mail-attachment.googleusercontent.com/attachment/u/0/?ui=2&amp;ik=68bd6fa2f2&amp;view=att&amp;th=13c87df970326bdb&amp;attid=0.1&amp;disp=inline&amp;realattid=42c935c8ba599016_0.1&amp;safe=1&amp;zw&amp;saduie=AG9B_P_MV9SsPuAIOpt0HHIvZnQB&amp;sadet=1361537802774&amp;sads=J1UDcqOw4vbEAz3XxFJ5zizGe0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" name="AutoShape 4" descr="https://mail-attachment.googleusercontent.com/attachment/u/0/?ui=2&amp;ik=68bd6fa2f2&amp;view=att&amp;th=13c87df970326bdb&amp;attid=0.1&amp;disp=inline&amp;realattid=42c935c8ba599016_0.1&amp;safe=1&amp;zw&amp;saduie=AG9B_P_MV9SsPuAIOpt0HHIvZnQB&amp;sadet=1361537802774&amp;sads=J1UDcqOw4vbEAz3XxFJ5zizGe0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447" y="720080"/>
            <a:ext cx="4253018" cy="558924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687729"/>
            <a:ext cx="4272409" cy="562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3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0" y="-1041"/>
            <a:ext cx="91313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 smtClean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LEGFORRÓBB </a:t>
            </a:r>
            <a:r>
              <a:rPr lang="hu-HU" sz="3000" b="1" kern="0" cap="all" dirty="0" smtClean="0">
                <a:solidFill>
                  <a:srgbClr val="FFFF00"/>
                </a:solidFill>
                <a:latin typeface="+mn-lt"/>
                <a:ea typeface="+mj-ea"/>
                <a:cs typeface="+mj-cs"/>
                <a:sym typeface="Wingdings" panose="05000000000000000000" pitchFamily="2" charset="2"/>
              </a:rPr>
              <a:t> LEGFORGÓBB</a:t>
            </a:r>
            <a:endParaRPr lang="hu-HU" sz="3000" b="1" kern="0" cap="all" dirty="0" smtClean="0">
              <a:solidFill>
                <a:srgbClr val="FFFF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2" name="Tartalom helye 2"/>
          <p:cNvSpPr>
            <a:spLocks noGrp="1"/>
          </p:cNvSpPr>
          <p:nvPr>
            <p:ph idx="1"/>
          </p:nvPr>
        </p:nvSpPr>
        <p:spPr>
          <a:xfrm>
            <a:off x="-36512" y="6309320"/>
            <a:ext cx="4490903" cy="260608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hu-HU" sz="1400" dirty="0" err="1" smtClean="0"/>
              <a:t>Takahashi</a:t>
            </a:r>
            <a:r>
              <a:rPr lang="hu-HU" sz="1400" dirty="0" smtClean="0"/>
              <a:t> et </a:t>
            </a:r>
            <a:r>
              <a:rPr lang="hu-HU" sz="1400" dirty="0" err="1" smtClean="0"/>
              <a:t>al</a:t>
            </a:r>
            <a:r>
              <a:rPr lang="hu-HU" sz="1400" dirty="0" smtClean="0"/>
              <a:t>, </a:t>
            </a:r>
            <a:r>
              <a:rPr lang="hu-HU" sz="1400" dirty="0" err="1" smtClean="0"/>
              <a:t>Nature</a:t>
            </a:r>
            <a:r>
              <a:rPr lang="hu-HU" sz="1400" dirty="0" smtClean="0"/>
              <a:t> </a:t>
            </a:r>
            <a:r>
              <a:rPr lang="hu-HU" sz="1400" dirty="0" err="1" smtClean="0"/>
              <a:t>Physics</a:t>
            </a:r>
            <a:r>
              <a:rPr lang="hu-HU" sz="1400" dirty="0" smtClean="0"/>
              <a:t> 2016</a:t>
            </a:r>
            <a:endParaRPr lang="hu-HU" sz="1400" dirty="0" smtClean="0"/>
          </a:p>
        </p:txBody>
      </p:sp>
      <p:sp>
        <p:nvSpPr>
          <p:cNvPr id="2" name="AutoShape 2" descr="https://mail-attachment.googleusercontent.com/attachment/u/0/?ui=2&amp;ik=68bd6fa2f2&amp;view=att&amp;th=13c87df970326bdb&amp;attid=0.1&amp;disp=inline&amp;realattid=42c935c8ba599016_0.1&amp;safe=1&amp;zw&amp;saduie=AG9B_P_MV9SsPuAIOpt0HHIvZnQB&amp;sadet=1361537802774&amp;sads=J1UDcqOw4vbEAz3XxFJ5zizGe0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" name="AutoShape 4" descr="https://mail-attachment.googleusercontent.com/attachment/u/0/?ui=2&amp;ik=68bd6fa2f2&amp;view=att&amp;th=13c87df970326bdb&amp;attid=0.1&amp;disp=inline&amp;realattid=42c935c8ba599016_0.1&amp;safe=1&amp;zw&amp;saduie=AG9B_P_MV9SsPuAIOpt0HHIvZnQB&amp;sadet=1361537802774&amp;sads=J1UDcqOw4vbEAz3XxFJ5zizGe0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8713" y="836712"/>
            <a:ext cx="4295775" cy="339090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4365104"/>
            <a:ext cx="1743075" cy="1704975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877813"/>
            <a:ext cx="3524250" cy="3343275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119" y="2420888"/>
            <a:ext cx="3171825" cy="3705225"/>
          </a:xfrm>
          <a:prstGeom prst="rect">
            <a:avLst/>
          </a:prstGeom>
        </p:spPr>
      </p:pic>
      <p:sp>
        <p:nvSpPr>
          <p:cNvPr id="17" name="Tartalom helye 2"/>
          <p:cNvSpPr txBox="1">
            <a:spLocks/>
          </p:cNvSpPr>
          <p:nvPr/>
        </p:nvSpPr>
        <p:spPr bwMode="auto">
          <a:xfrm>
            <a:off x="4400872" y="6309320"/>
            <a:ext cx="4707632" cy="423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137B"/>
              </a:buClr>
              <a:buNone/>
              <a:defRPr sz="2200" b="1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Char char="•"/>
              <a:defRPr sz="2000">
                <a:solidFill>
                  <a:srgbClr val="DD137B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2E6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2E6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2E63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2E63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2E63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2E63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hu-HU" sz="1400" kern="0" smtClean="0"/>
              <a:t>M. A. Lisa et al, STAR kísérlet, Nature 2018</a:t>
            </a:r>
          </a:p>
          <a:p>
            <a:pPr algn="ctr" eaLnBrk="1" hangingPunct="1">
              <a:defRPr/>
            </a:pPr>
            <a:endParaRPr lang="hu-HU" sz="1600" kern="0" dirty="0" smtClean="0"/>
          </a:p>
        </p:txBody>
      </p:sp>
    </p:spTree>
    <p:extLst>
      <p:ext uri="{BB962C8B-B14F-4D97-AF65-F5344CB8AC3E}">
        <p14:creationId xmlns:p14="http://schemas.microsoft.com/office/powerpoint/2010/main" val="337072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0" y="-1041"/>
            <a:ext cx="91313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 smtClean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LEGFORRÓBB </a:t>
            </a:r>
            <a:r>
              <a:rPr lang="hu-HU" sz="3000" b="1" kern="0" cap="all" dirty="0" smtClean="0">
                <a:solidFill>
                  <a:srgbClr val="FFFF00"/>
                </a:solidFill>
                <a:latin typeface="+mn-lt"/>
                <a:ea typeface="+mj-ea"/>
                <a:cs typeface="+mj-cs"/>
                <a:sym typeface="Wingdings" panose="05000000000000000000" pitchFamily="2" charset="2"/>
              </a:rPr>
              <a:t> LEGFORGÓBB</a:t>
            </a:r>
            <a:endParaRPr lang="hu-HU" sz="3000" b="1" kern="0" cap="all" dirty="0" smtClean="0">
              <a:solidFill>
                <a:srgbClr val="FFFF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2" name="Tartalom helye 2"/>
          <p:cNvSpPr>
            <a:spLocks noGrp="1"/>
          </p:cNvSpPr>
          <p:nvPr>
            <p:ph idx="1"/>
          </p:nvPr>
        </p:nvSpPr>
        <p:spPr>
          <a:xfrm>
            <a:off x="0" y="6336704"/>
            <a:ext cx="9144000" cy="365498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hu-HU" sz="1400" dirty="0" smtClean="0"/>
              <a:t>M. A. Lisa et </a:t>
            </a:r>
            <a:r>
              <a:rPr lang="hu-HU" sz="1400" dirty="0" err="1" smtClean="0"/>
              <a:t>al</a:t>
            </a:r>
            <a:r>
              <a:rPr lang="hu-HU" sz="1400" dirty="0" smtClean="0"/>
              <a:t>, STAR kísérlet, </a:t>
            </a:r>
            <a:r>
              <a:rPr lang="hu-HU" sz="1400" dirty="0" err="1" smtClean="0"/>
              <a:t>Nature</a:t>
            </a:r>
            <a:r>
              <a:rPr lang="hu-HU" sz="1400" dirty="0" smtClean="0"/>
              <a:t> 2018</a:t>
            </a:r>
            <a:endParaRPr lang="hu-HU" sz="1400" dirty="0" smtClean="0"/>
          </a:p>
          <a:p>
            <a:pPr algn="ctr" eaLnBrk="1" hangingPunct="1">
              <a:defRPr/>
            </a:pPr>
            <a:endParaRPr lang="hu-HU" sz="1600" dirty="0" smtClean="0"/>
          </a:p>
        </p:txBody>
      </p:sp>
      <p:sp>
        <p:nvSpPr>
          <p:cNvPr id="2" name="AutoShape 2" descr="https://mail-attachment.googleusercontent.com/attachment/u/0/?ui=2&amp;ik=68bd6fa2f2&amp;view=att&amp;th=13c87df970326bdb&amp;attid=0.1&amp;disp=inline&amp;realattid=42c935c8ba599016_0.1&amp;safe=1&amp;zw&amp;saduie=AG9B_P_MV9SsPuAIOpt0HHIvZnQB&amp;sadet=1361537802774&amp;sads=J1UDcqOw4vbEAz3XxFJ5zizGe0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" name="AutoShape 4" descr="https://mail-attachment.googleusercontent.com/attachment/u/0/?ui=2&amp;ik=68bd6fa2f2&amp;view=att&amp;th=13c87df970326bdb&amp;attid=0.1&amp;disp=inline&amp;realattid=42c935c8ba599016_0.1&amp;safe=1&amp;zw&amp;saduie=AG9B_P_MV9SsPuAIOpt0HHIvZnQB&amp;sadet=1361537802774&amp;sads=J1UDcqOw4vbEAz3XxFJ5zizGe0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687729"/>
            <a:ext cx="4272409" cy="562159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665187"/>
            <a:ext cx="5362575" cy="557212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118" y="764704"/>
            <a:ext cx="3536378" cy="322989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496" y="3714148"/>
            <a:ext cx="4064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3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0" y="-1041"/>
            <a:ext cx="91313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 smtClean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LEGFORRÓBB </a:t>
            </a:r>
            <a:r>
              <a:rPr lang="hu-HU" sz="3000" b="1" kern="0" cap="all" dirty="0" smtClean="0">
                <a:solidFill>
                  <a:srgbClr val="FFFF00"/>
                </a:solidFill>
                <a:latin typeface="+mn-lt"/>
                <a:ea typeface="+mj-ea"/>
                <a:cs typeface="+mj-cs"/>
                <a:sym typeface="Wingdings" panose="05000000000000000000" pitchFamily="2" charset="2"/>
              </a:rPr>
              <a:t> LEGFORGÓBB</a:t>
            </a:r>
            <a:endParaRPr lang="hu-HU" sz="3000" b="1" kern="0" cap="all" dirty="0" smtClean="0">
              <a:solidFill>
                <a:srgbClr val="FFFF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2" name="Tartalom helye 2"/>
          <p:cNvSpPr>
            <a:spLocks noGrp="1"/>
          </p:cNvSpPr>
          <p:nvPr>
            <p:ph idx="1"/>
          </p:nvPr>
        </p:nvSpPr>
        <p:spPr>
          <a:xfrm>
            <a:off x="0" y="6336704"/>
            <a:ext cx="9144000" cy="365498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hu-HU" sz="1400" dirty="0" smtClean="0"/>
              <a:t>M. A. Lisa et </a:t>
            </a:r>
            <a:r>
              <a:rPr lang="hu-HU" sz="1400" dirty="0" err="1" smtClean="0"/>
              <a:t>al</a:t>
            </a:r>
            <a:r>
              <a:rPr lang="hu-HU" sz="1400" dirty="0" smtClean="0"/>
              <a:t>, STAR kísérlet, </a:t>
            </a:r>
            <a:r>
              <a:rPr lang="hu-HU" sz="1400" dirty="0" err="1" smtClean="0"/>
              <a:t>Nature</a:t>
            </a:r>
            <a:r>
              <a:rPr lang="hu-HU" sz="1400" dirty="0" smtClean="0"/>
              <a:t> 2018</a:t>
            </a:r>
            <a:endParaRPr lang="hu-HU" sz="1400" dirty="0" smtClean="0"/>
          </a:p>
          <a:p>
            <a:pPr algn="ctr" eaLnBrk="1" hangingPunct="1">
              <a:defRPr/>
            </a:pPr>
            <a:endParaRPr lang="hu-HU" sz="1600" dirty="0" smtClean="0"/>
          </a:p>
        </p:txBody>
      </p:sp>
      <p:sp>
        <p:nvSpPr>
          <p:cNvPr id="2" name="AutoShape 2" descr="https://mail-attachment.googleusercontent.com/attachment/u/0/?ui=2&amp;ik=68bd6fa2f2&amp;view=att&amp;th=13c87df970326bdb&amp;attid=0.1&amp;disp=inline&amp;realattid=42c935c8ba599016_0.1&amp;safe=1&amp;zw&amp;saduie=AG9B_P_MV9SsPuAIOpt0HHIvZnQB&amp;sadet=1361537802774&amp;sads=J1UDcqOw4vbEAz3XxFJ5zizGe0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" name="AutoShape 4" descr="https://mail-attachment.googleusercontent.com/attachment/u/0/?ui=2&amp;ik=68bd6fa2f2&amp;view=att&amp;th=13c87df970326bdb&amp;attid=0.1&amp;disp=inline&amp;realattid=42c935c8ba599016_0.1&amp;safe=1&amp;zw&amp;saduie=AG9B_P_MV9SsPuAIOpt0HHIvZnQB&amp;sadet=1361537802774&amp;sads=J1UDcqOw4vbEAz3XxFJ5zizGe0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687729"/>
            <a:ext cx="4272409" cy="562159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665187"/>
            <a:ext cx="2521275" cy="261979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2748926"/>
            <a:ext cx="8951788" cy="353774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692696"/>
            <a:ext cx="57150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0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0" y="-1041"/>
            <a:ext cx="91313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 smtClean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A legforgóbb anyag</a:t>
            </a:r>
            <a:endParaRPr lang="hu-HU" sz="3000" b="1" kern="0" cap="all" dirty="0" smtClean="0">
              <a:solidFill>
                <a:srgbClr val="FFFF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2" name="Tartalom helye 2"/>
          <p:cNvSpPr>
            <a:spLocks noGrp="1"/>
          </p:cNvSpPr>
          <p:nvPr>
            <p:ph idx="1"/>
          </p:nvPr>
        </p:nvSpPr>
        <p:spPr>
          <a:xfrm>
            <a:off x="0" y="5949280"/>
            <a:ext cx="9144000" cy="752922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hu-HU" sz="1400" dirty="0" smtClean="0"/>
              <a:t>Amit kísérletileg elő lehet állítani</a:t>
            </a:r>
            <a:endParaRPr lang="hu-HU" sz="1400" dirty="0" smtClean="0"/>
          </a:p>
          <a:p>
            <a:pPr algn="ctr" eaLnBrk="1" hangingPunct="1">
              <a:defRPr/>
            </a:pPr>
            <a:endParaRPr lang="hu-HU" sz="1600" dirty="0" smtClean="0"/>
          </a:p>
        </p:txBody>
      </p:sp>
      <p:sp>
        <p:nvSpPr>
          <p:cNvPr id="2" name="AutoShape 2" descr="https://mail-attachment.googleusercontent.com/attachment/u/0/?ui=2&amp;ik=68bd6fa2f2&amp;view=att&amp;th=13c87df970326bdb&amp;attid=0.1&amp;disp=inline&amp;realattid=42c935c8ba599016_0.1&amp;safe=1&amp;zw&amp;saduie=AG9B_P_MV9SsPuAIOpt0HHIvZnQB&amp;sadet=1361537802774&amp;sads=J1UDcqOw4vbEAz3XxFJ5zizGe0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" name="AutoShape 4" descr="https://mail-attachment.googleusercontent.com/attachment/u/0/?ui=2&amp;ik=68bd6fa2f2&amp;view=att&amp;th=13c87df970326bdb&amp;attid=0.1&amp;disp=inline&amp;realattid=42c935c8ba599016_0.1&amp;safe=1&amp;zw&amp;saduie=AG9B_P_MV9SsPuAIOpt0HHIvZnQB&amp;sadet=1361537802774&amp;sads=J1UDcqOw4vbEAz3XxFJ5zizGe0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692696"/>
            <a:ext cx="9040126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6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323527" y="908720"/>
            <a:ext cx="5040561" cy="525658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Picture 2" descr="http://upload.wikimedia.org/wikipedia/commons/thumb/0/00/Standard_Model_of_Elementary_Particles.svg/500px-Standard_Model_of_Elementary_Particles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2" y="908720"/>
            <a:ext cx="5248986" cy="502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ím 1"/>
          <p:cNvSpPr txBox="1">
            <a:spLocks/>
          </p:cNvSpPr>
          <p:nvPr/>
        </p:nvSpPr>
        <p:spPr bwMode="auto">
          <a:xfrm>
            <a:off x="0" y="12372"/>
            <a:ext cx="91440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Gill Sans MT" pitchFamily="34" charset="0"/>
              </a:defRPr>
            </a:lvl9pPr>
          </a:lstStyle>
          <a:p>
            <a:pPr eaLnBrk="1" hangingPunct="1"/>
            <a:r>
              <a:rPr lang="hu-HU" sz="3000" dirty="0" smtClean="0"/>
              <a:t>       KVARKFOLYADÉK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églalap 28"/>
          <p:cNvSpPr/>
          <p:nvPr/>
        </p:nvSpPr>
        <p:spPr>
          <a:xfrm>
            <a:off x="323527" y="908720"/>
            <a:ext cx="5040561" cy="525658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8" name="Picture 2" descr="http://upload.wikimedia.org/wikipedia/commons/thumb/0/00/Standard_Model_of_Elementary_Particles.svg/500px-Standard_Model_of_Elementary_Particles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2" y="908720"/>
            <a:ext cx="5248986" cy="502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u_bl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1700213"/>
            <a:ext cx="6238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8" name="Picture 4" descr="s_gre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2275" y="2708275"/>
            <a:ext cx="67151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9" name="Picture 5" descr="d_r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0113" y="2708275"/>
            <a:ext cx="647700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0113" y="3860800"/>
            <a:ext cx="57626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31" name="Picture 7" descr="electro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0113" y="4868863"/>
            <a:ext cx="647700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32" name="Picture 8" descr="muon neutrin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63713" y="3860800"/>
            <a:ext cx="57626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33" name="Picture 9" descr="muo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63713" y="4868863"/>
            <a:ext cx="647700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38" name="Picture 14" descr="antimuon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76628" y="4221088"/>
            <a:ext cx="647700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40" name="Picture 16" descr="muon antineutrino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650904" y="2781300"/>
            <a:ext cx="649288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41" name="Picture 17" descr="positron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099176" y="2924175"/>
            <a:ext cx="649288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42" name="Picture 18" descr="electron anitneutrin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12160" y="4005263"/>
            <a:ext cx="617538" cy="92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1" name="Rectangle 48"/>
          <p:cNvSpPr txBox="1">
            <a:spLocks noChangeArrowheads="1"/>
          </p:cNvSpPr>
          <p:nvPr/>
        </p:nvSpPr>
        <p:spPr bwMode="auto">
          <a:xfrm>
            <a:off x="4644008" y="44624"/>
            <a:ext cx="45005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 </a:t>
            </a:r>
            <a:r>
              <a:rPr lang="hu-HU" sz="3000" b="1" kern="0" dirty="0" smtClean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- JÁTÉKOSAN</a:t>
            </a:r>
            <a:endParaRPr lang="hu-HU" sz="3000" b="1" kern="0" dirty="0">
              <a:solidFill>
                <a:srgbClr val="FFFF00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22" name="Picture 2" descr="au_r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48800" y="1664679"/>
            <a:ext cx="671472" cy="10076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3" name="Picture 11" descr="ad_gb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212293" y="1700808"/>
            <a:ext cx="672075" cy="1008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4" name="Picture 8" descr="as_br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740352" y="4038575"/>
            <a:ext cx="697739" cy="10466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6" name="Szövegdoboz 25"/>
          <p:cNvSpPr txBox="1"/>
          <p:nvPr/>
        </p:nvSpPr>
        <p:spPr>
          <a:xfrm>
            <a:off x="6469944" y="3068960"/>
            <a:ext cx="15584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smtClean="0"/>
              <a:t>ANTI-</a:t>
            </a:r>
          </a:p>
          <a:p>
            <a:pPr algn="ctr"/>
            <a:r>
              <a:rPr lang="hu-HU" sz="1600" dirty="0" smtClean="0"/>
              <a:t>RÉSZECSKÉK</a:t>
            </a:r>
            <a:endParaRPr lang="hu-HU" sz="1600" dirty="0"/>
          </a:p>
        </p:txBody>
      </p:sp>
      <p:sp>
        <p:nvSpPr>
          <p:cNvPr id="30" name="Cím 1"/>
          <p:cNvSpPr txBox="1">
            <a:spLocks/>
          </p:cNvSpPr>
          <p:nvPr/>
        </p:nvSpPr>
        <p:spPr bwMode="auto">
          <a:xfrm>
            <a:off x="0" y="12372"/>
            <a:ext cx="91440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Gill Sans MT" pitchFamily="34" charset="0"/>
              </a:defRPr>
            </a:lvl9pPr>
          </a:lstStyle>
          <a:p>
            <a:pPr eaLnBrk="1" hangingPunct="1"/>
            <a:r>
              <a:rPr lang="hu-HU" sz="3000" dirty="0" smtClean="0"/>
              <a:t>       KVARKFOLYADÉK </a:t>
            </a:r>
          </a:p>
        </p:txBody>
      </p:sp>
    </p:spTree>
    <p:extLst>
      <p:ext uri="{BB962C8B-B14F-4D97-AF65-F5344CB8AC3E}">
        <p14:creationId xmlns:p14="http://schemas.microsoft.com/office/powerpoint/2010/main" val="287211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1"/>
          <p:cNvSpPr>
            <a:spLocks noGrp="1"/>
          </p:cNvSpPr>
          <p:nvPr>
            <p:ph type="title"/>
          </p:nvPr>
        </p:nvSpPr>
        <p:spPr>
          <a:xfrm>
            <a:off x="0" y="168375"/>
            <a:ext cx="9144000" cy="719137"/>
          </a:xfrm>
        </p:spPr>
        <p:txBody>
          <a:bodyPr/>
          <a:lstStyle/>
          <a:p>
            <a:pPr algn="ctr" eaLnBrk="1" hangingPunct="1"/>
            <a:r>
              <a:rPr lang="hu-HU" sz="3000" dirty="0" smtClean="0"/>
              <a:t>SU(3) SZÍN és OPTIKAI SZÍN</a:t>
            </a:r>
          </a:p>
        </p:txBody>
      </p:sp>
      <p:pic>
        <p:nvPicPr>
          <p:cNvPr id="5125" name="Picture 2" descr="au_r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916832"/>
            <a:ext cx="1103313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126" name="Picture 3" descr="d_bl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2060848"/>
            <a:ext cx="10795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127" name="Picture 4" descr="u_blu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559016">
            <a:off x="4848225" y="2286000"/>
            <a:ext cx="1135063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128" name="Picture 6" descr="d_r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0250" y="2349500"/>
            <a:ext cx="1143000" cy="171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129" name="Picture 7" descr="d_gree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97575" y="2201863"/>
            <a:ext cx="109855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Szövegdoboz 10"/>
          <p:cNvSpPr txBox="1"/>
          <p:nvPr/>
        </p:nvSpPr>
        <p:spPr>
          <a:xfrm>
            <a:off x="1258888" y="1196752"/>
            <a:ext cx="2017712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u-HU" sz="3200" dirty="0" smtClean="0">
                <a:latin typeface="Arial" pitchFamily="34" charset="0"/>
                <a:cs typeface="Arial" pitchFamily="34" charset="0"/>
              </a:rPr>
              <a:t>Mezonok</a:t>
            </a:r>
            <a:endParaRPr lang="hu-H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5795963" y="1268760"/>
            <a:ext cx="180209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200" dirty="0" err="1" smtClean="0"/>
              <a:t>Barionok</a:t>
            </a:r>
            <a:endParaRPr lang="hu-HU" sz="3200" dirty="0"/>
          </a:p>
        </p:txBody>
      </p:sp>
      <p:pic>
        <p:nvPicPr>
          <p:cNvPr id="5132" name="Picture 8" descr="u_r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0113" y="3933825"/>
            <a:ext cx="115093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133" name="Picture 9" descr="as_gb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318626">
            <a:off x="1989138" y="3913188"/>
            <a:ext cx="12001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134" name="Picture 10" descr="au_r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273775">
            <a:off x="4852988" y="4335463"/>
            <a:ext cx="1128712" cy="169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135" name="Picture 11" descr="ad_gb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443769">
            <a:off x="7262813" y="4394200"/>
            <a:ext cx="113030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136" name="Picture 12" descr="au_br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81030" y="4293245"/>
            <a:ext cx="1111250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19137"/>
          </a:xfrm>
        </p:spPr>
        <p:txBody>
          <a:bodyPr/>
          <a:lstStyle/>
          <a:p>
            <a:pPr algn="ctr" eaLnBrk="1" hangingPunct="1"/>
            <a:r>
              <a:rPr lang="hu-HU" sz="3000" dirty="0" smtClean="0"/>
              <a:t>KVARKFOLYADÉK - KÁRTYÁKKAL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4294967295"/>
          </p:nvPr>
        </p:nvSpPr>
        <p:spPr>
          <a:xfrm>
            <a:off x="37653" y="6477000"/>
            <a:ext cx="4678363" cy="3603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mtClean="0"/>
              <a:t>Csörgő T.</a:t>
            </a:r>
            <a:endParaRPr lang="en-US" dirty="0"/>
          </a:p>
        </p:txBody>
      </p:sp>
      <p:pic>
        <p:nvPicPr>
          <p:cNvPr id="160" name="Picture 13" descr="muon neutri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1900" y="3789363"/>
            <a:ext cx="649288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" name="Picture 15" descr="d_bl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75311">
            <a:off x="1571625" y="1314450"/>
            <a:ext cx="6238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16" descr="d_gre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39283">
            <a:off x="2674938" y="2690813"/>
            <a:ext cx="606425" cy="90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" name="Picture 8" descr="as_b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6626289">
            <a:off x="717551" y="4706937"/>
            <a:ext cx="67945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25" descr="d_bl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6225" y="4149725"/>
            <a:ext cx="5207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29025" y="1989138"/>
            <a:ext cx="190182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28800" y="2492375"/>
            <a:ext cx="1679575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84563" y="1916113"/>
            <a:ext cx="1185862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23867">
            <a:off x="5040313" y="2479675"/>
            <a:ext cx="1770062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" name="Picture 1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63613" y="4724400"/>
            <a:ext cx="1079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7" name="Picture 8" descr="as_b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84338" y="4508500"/>
            <a:ext cx="793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" name="Picture 16" descr="d_gre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39283">
            <a:off x="6240463" y="2122488"/>
            <a:ext cx="606425" cy="90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" name="Picture 17" descr="d_red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7713" y="2133600"/>
            <a:ext cx="728662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0" name="Picture 18" descr="u_blu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413125" y="1916113"/>
            <a:ext cx="787400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1" name="Picture 23" descr="au_gb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3028085">
            <a:off x="6581775" y="2849563"/>
            <a:ext cx="72707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2" name="Picture 15" descr="d_bl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9875" y="2205038"/>
            <a:ext cx="592138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3" name="Picture 19" descr="s_green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1831436">
            <a:off x="2246313" y="2112963"/>
            <a:ext cx="687387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4" name="Picture 5" descr="ad_gb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63613" y="3573463"/>
            <a:ext cx="788987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5" name="Picture 18" descr="u_blu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7938" y="3284538"/>
            <a:ext cx="788987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6" name="Picture 12" descr="as_r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197225" y="3213100"/>
            <a:ext cx="787400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7" name="Picture 24" descr="u_green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-2054365">
            <a:off x="1247775" y="4672013"/>
            <a:ext cx="6318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8" name="Picture 20" descr="u_red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836863" y="4868863"/>
            <a:ext cx="7683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9" name="Picture 15" descr="d_bl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89388" y="4292600"/>
            <a:ext cx="808037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20" name="Picture 19" descr="s_green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421188" y="5013325"/>
            <a:ext cx="687387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21" name="Picture 1" descr="ad_r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205288" y="1989138"/>
            <a:ext cx="727075" cy="109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22" name="Picture 17" descr="d_red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978355">
            <a:off x="5048250" y="1565275"/>
            <a:ext cx="728663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23" name="Picture 20" descr="u_red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564063" y="3213100"/>
            <a:ext cx="7683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24" name="Picture 24" descr="u_green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408120">
            <a:off x="5287963" y="3319463"/>
            <a:ext cx="6318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25" name="Picture 15" descr="d_bl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75311">
            <a:off x="5837238" y="3338513"/>
            <a:ext cx="727075" cy="109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26" name="Picture 1" descr="ad_r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508750" y="3357563"/>
            <a:ext cx="623888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27" name="Picture 8" descr="as_b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3429000"/>
            <a:ext cx="679450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" name="Picture 9" descr="as_gb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20738" y="2997200"/>
            <a:ext cx="693737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29" name="Picture 17" descr="d_red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4389913">
            <a:off x="1497013" y="1901825"/>
            <a:ext cx="62547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30" name="Picture 18" descr="u_blu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-956044">
            <a:off x="2957513" y="2154238"/>
            <a:ext cx="674687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31" name="Picture 20" descr="u_red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rot="1878604">
            <a:off x="6338888" y="2838450"/>
            <a:ext cx="525462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32" name="Picture 22" descr="s_red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861050" y="4076700"/>
            <a:ext cx="6238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33" name="Picture 25" descr="d_bl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8525" y="4581525"/>
            <a:ext cx="5207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34" name="Picture 26" descr="s_blue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 rot="1508806">
            <a:off x="1033463" y="3433763"/>
            <a:ext cx="5461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35" name="Picture 17" descr="d_red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16588" y="4581525"/>
            <a:ext cx="623887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36" name="Picture 20" descr="u_red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rot="-1991656">
            <a:off x="5213350" y="5037138"/>
            <a:ext cx="658813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37" name="Picture 5" descr="ad_gb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612900" y="2708275"/>
            <a:ext cx="676275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38" name="Picture 18" descr="u_blu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1249395">
            <a:off x="3998913" y="2868613"/>
            <a:ext cx="676275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39" name="Picture 24" descr="u_green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828800" y="3860800"/>
            <a:ext cx="541338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40" name="Picture 22" descr="s_red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989388" y="3429000"/>
            <a:ext cx="6238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41" name="Picture 20" descr="u_red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612900" y="4652963"/>
            <a:ext cx="658813" cy="98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42" name="Picture 15" descr="d_bl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4149725"/>
            <a:ext cx="693738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43" name="Picture 19" descr="s_green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989388" y="4292600"/>
            <a:ext cx="588962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44" name="Picture 25" descr="d_bl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8525" y="3789363"/>
            <a:ext cx="5207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45" name="Picture 12" descr="as_r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3535705">
            <a:off x="6528594" y="4560094"/>
            <a:ext cx="584200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46" name="Picture 26" descr="s_blue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 rot="-1537425">
            <a:off x="898525" y="4270375"/>
            <a:ext cx="5461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47" name="Picture 20" descr="u_red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781550" y="2276475"/>
            <a:ext cx="657225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48" name="Picture 24" descr="u_green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408120">
            <a:off x="4864100" y="2593975"/>
            <a:ext cx="541338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49" name="Picture 15" descr="d_bl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75311">
            <a:off x="5418138" y="2609850"/>
            <a:ext cx="6238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50" name="Picture 23" descr="au_gb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-2612018">
            <a:off x="4070350" y="2940050"/>
            <a:ext cx="595313" cy="8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51" name="Picture 8" descr="as_b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0100" y="5084763"/>
            <a:ext cx="793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" name="Picture 16" descr="d_gre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48463" y="3213100"/>
            <a:ext cx="606425" cy="90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53" name="Picture 15" descr="d_bl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0600" y="3141663"/>
            <a:ext cx="59055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54" name="Picture 19" descr="s_green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340100" y="2997200"/>
            <a:ext cx="687388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55" name="Picture 5" descr="ad_gb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763838" y="4437063"/>
            <a:ext cx="788987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56" name="Picture 18" descr="u_blu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68663" y="4221163"/>
            <a:ext cx="787400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57" name="Picture 12" descr="as_r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916363" y="4149725"/>
            <a:ext cx="788987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58" name="Picture 24" descr="u_green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-2054365">
            <a:off x="1320800" y="4887913"/>
            <a:ext cx="6302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59" name="Picture 20" descr="u_red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789613" y="4581525"/>
            <a:ext cx="766762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60" name="Picture 24" descr="u_green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408120">
            <a:off x="6151563" y="4687888"/>
            <a:ext cx="6318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61" name="Picture 15" descr="d_bl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75311">
            <a:off x="6556375" y="4273550"/>
            <a:ext cx="728663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" name="Picture 1" descr="ad_r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229475" y="4292600"/>
            <a:ext cx="6238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63" name="Picture 8" descr="as_b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05063" y="4292600"/>
            <a:ext cx="679450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64" name="Picture 20" descr="u_red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013575" y="3789363"/>
            <a:ext cx="525463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" name="Picture 22" descr="s_red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581775" y="5013325"/>
            <a:ext cx="6238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9" name="Picture 25" descr="d_bl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625" y="5445125"/>
            <a:ext cx="573088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67" name="Picture 17" descr="d_red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12900" y="3573463"/>
            <a:ext cx="623888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68" name="Picture 5" descr="ad_gb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700463" y="3644900"/>
            <a:ext cx="676275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" name="Picture 18" descr="u_blu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1249395">
            <a:off x="2990850" y="5027613"/>
            <a:ext cx="676275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70" name="Picture 24" descr="u_green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332038" y="5229225"/>
            <a:ext cx="541337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71" name="Picture 22" descr="s_red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708525" y="4365625"/>
            <a:ext cx="62388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72" name="Picture 20" descr="u_red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429250" y="4292600"/>
            <a:ext cx="658813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" name="Picture 15" descr="d_bl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16363" y="5157788"/>
            <a:ext cx="693737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74" name="Picture 19" descr="s_green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708525" y="5229225"/>
            <a:ext cx="588963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75" name="Picture 20" descr="u_red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500688" y="3213100"/>
            <a:ext cx="658812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76" name="Picture 24" descr="u_green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408120">
            <a:off x="5584825" y="3530600"/>
            <a:ext cx="541338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77" name="Picture 15" descr="d_bl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75311">
            <a:off x="5891213" y="4194175"/>
            <a:ext cx="6238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78" name="Picture 23" descr="au_gb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-2612018">
            <a:off x="4286250" y="4379913"/>
            <a:ext cx="595313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79" name="Picture 20" descr="u_red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rot="-3236587">
            <a:off x="3248819" y="4055269"/>
            <a:ext cx="525462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3" name="Picture 16" descr="d_gre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39283">
            <a:off x="730250" y="3698875"/>
            <a:ext cx="606425" cy="90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81" name="Picture 20" descr="u_red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rot="1878604">
            <a:off x="4087813" y="1492250"/>
            <a:ext cx="525462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82" name="Picture 15" descr="d_bl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75311">
            <a:off x="2579688" y="1601788"/>
            <a:ext cx="6238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" name="Picture 16" descr="d_gre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39283">
            <a:off x="3322638" y="1322388"/>
            <a:ext cx="606425" cy="90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84" name="Picture 1" descr="ad_r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rot="2332107">
            <a:off x="5548313" y="1936750"/>
            <a:ext cx="6238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" name="Picture 20" descr="u_red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rot="3308839">
            <a:off x="4631531" y="5288757"/>
            <a:ext cx="525463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" name="Picture 20" descr="u_red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rot="3308839">
            <a:off x="2471738" y="1327150"/>
            <a:ext cx="525462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0" name="Picture 2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405063" y="4365625"/>
            <a:ext cx="1503362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88" name="Picture 6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140325" y="4581525"/>
            <a:ext cx="1131888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2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05513" y="4437063"/>
            <a:ext cx="11842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0" name="Picture 2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 rot="492107">
            <a:off x="3744913" y="4037013"/>
            <a:ext cx="1503362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4" name="Picture 2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 rot="442866">
            <a:off x="2660650" y="4746625"/>
            <a:ext cx="1503363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5" name="Picture 2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268663" y="3644900"/>
            <a:ext cx="1503362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" name="Picture 2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916363" y="2997200"/>
            <a:ext cx="1503362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" name="Picture 3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 rot="-808488">
            <a:off x="1243013" y="3082925"/>
            <a:ext cx="1247775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" name="Picture 6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340100" y="4221163"/>
            <a:ext cx="1131888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6" name="Picture 7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 rot="1429228">
            <a:off x="1450975" y="4357688"/>
            <a:ext cx="1193800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0" name="Picture 9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612900" y="2349500"/>
            <a:ext cx="103505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1" name="Picture 10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 rot="-788826">
            <a:off x="4127500" y="2360613"/>
            <a:ext cx="1292225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9" name="Picture 12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 rot="-707620">
            <a:off x="2674938" y="2419350"/>
            <a:ext cx="1884362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3" name="Picture 12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 rot="368352">
            <a:off x="3092450" y="3455988"/>
            <a:ext cx="1884363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01" name="Picture 2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 rot="2036305">
            <a:off x="4206875" y="3506788"/>
            <a:ext cx="1503363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5" name="Picture 6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 rot="3085871">
            <a:off x="3822700" y="1978026"/>
            <a:ext cx="1131887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" name="Picture 6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 rot="1999837">
            <a:off x="2524125" y="2605088"/>
            <a:ext cx="1131888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" name="Picture 6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 rot="-857814">
            <a:off x="885825" y="2787650"/>
            <a:ext cx="1131888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05" name="Picture 2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 rot="3078796">
            <a:off x="3952081" y="3783807"/>
            <a:ext cx="1503363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9" name="Picture 5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 rot="2223834">
            <a:off x="3954463" y="4610100"/>
            <a:ext cx="12827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0" name="Picture 7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 rot="442867">
            <a:off x="3032125" y="4367213"/>
            <a:ext cx="1193800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08" name="Picture 2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332038" y="3860800"/>
            <a:ext cx="1503362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2" name="Picture 2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 rot="3141881">
            <a:off x="4304506" y="1770857"/>
            <a:ext cx="1503363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3" name="Picture 5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 rot="-1204233">
            <a:off x="1619250" y="3589338"/>
            <a:ext cx="1282700" cy="6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" name="Picture 6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 rot="947526">
            <a:off x="5297488" y="3354388"/>
            <a:ext cx="1131887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5" name="Picture 2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 rot="867850">
            <a:off x="5711825" y="3030538"/>
            <a:ext cx="1503363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" name="Picture 9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5789613" y="3789363"/>
            <a:ext cx="1033462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" name="Picture 2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 rot="-861962">
            <a:off x="6059488" y="3821113"/>
            <a:ext cx="1503362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8" name="Picture 2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 rot="-476018">
            <a:off x="5753100" y="5257800"/>
            <a:ext cx="1503363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9" name="Picture 2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 rot="867850">
            <a:off x="4764088" y="3822700"/>
            <a:ext cx="1503362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17" name="Picture 2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 rot="-1473244">
            <a:off x="2395538" y="2633663"/>
            <a:ext cx="1503362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1" name="Picture 6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 rot="388920">
            <a:off x="5319713" y="1690688"/>
            <a:ext cx="1131887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2" name="Picture 6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 rot="388920">
            <a:off x="1790700" y="5219700"/>
            <a:ext cx="1131888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20" name="Picture 6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 rot="388920">
            <a:off x="1862138" y="1906588"/>
            <a:ext cx="1133475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4" name="Picture 11" descr="muon antineutrino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1828800" y="3617913"/>
            <a:ext cx="6238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5" name="Picture 2" descr="electron anitneutrino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5500688" y="3860800"/>
            <a:ext cx="671512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" name="Picture 13" descr="muon neutri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9025" y="3573463"/>
            <a:ext cx="6477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" name="Picture 2" descr="electron anitneutrino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4060825" y="4292600"/>
            <a:ext cx="67151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8" name="Picture 13" descr="muon neutri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8888" y="2133600"/>
            <a:ext cx="6477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" name="Picture 14" descr="positron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3844925" y="2924175"/>
            <a:ext cx="6238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" name="Picture 15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2981325" y="3357563"/>
            <a:ext cx="5969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1" name="Picture 4" descr="electron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3916363" y="3500438"/>
            <a:ext cx="576262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2" name="Picture 27" descr="muon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2332038" y="2205038"/>
            <a:ext cx="6492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3" name="Picture 4" descr="electron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3484563" y="3284538"/>
            <a:ext cx="576262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4" name="Picture 15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2189163" y="2205038"/>
            <a:ext cx="5969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" name="Picture 2" descr="electron anitneutrino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4997450" y="3429000"/>
            <a:ext cx="67151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" name="Picture 4" descr="electron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4348163" y="3789363"/>
            <a:ext cx="57626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" name="Picture 27" descr="muon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3700463" y="3644900"/>
            <a:ext cx="6477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8" name="Picture 15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2981325" y="3357563"/>
            <a:ext cx="5969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9" name="Picture 13" descr="muon neutri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3838" y="4868863"/>
            <a:ext cx="649287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0" name="Picture 11" descr="muon antineutrino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2260600" y="3213100"/>
            <a:ext cx="6238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1" name="Picture 13" descr="muon neutri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0238" y="4292600"/>
            <a:ext cx="647700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2" name="Picture 2" descr="electron anitneutrino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6581775" y="3644900"/>
            <a:ext cx="67151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3" name="Picture 13" descr="muon neutri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349500"/>
            <a:ext cx="6477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4" name="Picture 14" descr="positron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3556000" y="3284538"/>
            <a:ext cx="62547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5" name="Picture 14" descr="positron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4060825" y="3357563"/>
            <a:ext cx="623888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6" name="Picture 6" descr="antimuon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3629025" y="3429000"/>
            <a:ext cx="57626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" name="Picture 14" descr="positron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3844925" y="3644900"/>
            <a:ext cx="6238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" name="Picture 4" descr="electron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4421188" y="3500438"/>
            <a:ext cx="576262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" name="Picture 6" descr="antimuon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4060825" y="3357563"/>
            <a:ext cx="57626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" name="Picture 6" descr="antimuon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3989388" y="3716338"/>
            <a:ext cx="574675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1" name="Picture 27" descr="muon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3771900" y="3284538"/>
            <a:ext cx="649288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" name="Picture 6" descr="antimuon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3629025" y="4005263"/>
            <a:ext cx="57626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3" name="Picture 27" descr="muon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3413125" y="3573463"/>
            <a:ext cx="6477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100392" y="6477000"/>
            <a:ext cx="1008187" cy="3603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78D3027-A420-47DC-9763-CE3438DC92A1}" type="slidenum">
              <a:rPr lang="en-US"/>
              <a:pPr>
                <a:defRPr/>
              </a:pPr>
              <a:t>19</a:t>
            </a:fld>
            <a:r>
              <a:rPr lang="en-US" dirty="0"/>
              <a:t> |</a:t>
            </a:r>
            <a:r>
              <a:rPr lang="hu-HU" dirty="0"/>
              <a:t> </a:t>
            </a:r>
            <a:r>
              <a:rPr lang="hu-HU" dirty="0" smtClean="0"/>
              <a:t>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05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30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30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20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20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000"/>
                            </p:stCondLst>
                            <p:childTnLst>
                              <p:par>
                                <p:cTn id="148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" dur="50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3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3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000"/>
                            </p:stCondLst>
                            <p:childTnLst>
                              <p:par>
                                <p:cTn id="15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6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30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30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" dur="2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2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0" dur="50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3000"/>
                            </p:stCondLst>
                            <p:childTnLst>
                              <p:par>
                                <p:cTn id="184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" dur="30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30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5" dur="30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30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09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8" dur="2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2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2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2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3"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7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6000"/>
                            </p:stCondLst>
                            <p:childTnLst>
                              <p:par>
                                <p:cTn id="2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0" dur="50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1" dur="50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4" dur="5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5" dur="5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7" dur="500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1" dur="50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2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2" dur="5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6" dur="5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5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7" dur="30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30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1" dur="30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30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1" dur="50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5" dur="50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6" dur="50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1"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2"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000"/>
                            </p:stCondLst>
                            <p:childTnLst>
                              <p:par>
                                <p:cTn id="325" presetID="2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6" dur="20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7" dur="20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0" dur="50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1" dur="50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4" dur="20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5" dur="20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3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9" dur="5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5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3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4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7" dur="5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8" dur="5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2" dur="2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3" dur="2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6" dur="50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7" dur="50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0" dur="10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1" dur="10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6000"/>
                            </p:stCondLst>
                            <p:childTnLst>
                              <p:par>
                                <p:cTn id="364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5" dur="5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6" dur="5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9" dur="5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0" dur="5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3" dur="30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4" dur="30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21000"/>
                            </p:stCondLst>
                            <p:childTnLst>
                              <p:par>
                                <p:cTn id="377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8" dur="5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9" dur="5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2" dur="10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3" dur="10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6" dur="20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7" dur="20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26000"/>
                            </p:stCondLst>
                            <p:childTnLst>
                              <p:par>
                                <p:cTn id="390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1" dur="5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2" dur="5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5" dur="20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6" dur="20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31000"/>
                            </p:stCondLst>
                            <p:childTnLst>
                              <p:par>
                                <p:cTn id="399" presetID="2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0" dur="3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1" dur="3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4" dur="1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5" dur="1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8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9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2" dur="5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3" dur="5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36000"/>
                            </p:stCondLst>
                            <p:childTnLst>
                              <p:par>
                                <p:cTn id="4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7" dur="5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8" dur="5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1" dur="5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2" dur="5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5" dur="2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6" dur="2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8092" y="-1041"/>
            <a:ext cx="9144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 smtClean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ALAPVETŐ KÉRDÉS: MIBŐL VAGYUNK?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98" y="821780"/>
            <a:ext cx="2152310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821779"/>
            <a:ext cx="4752975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zabadkézi sokszög 6"/>
          <p:cNvSpPr/>
          <p:nvPr/>
        </p:nvSpPr>
        <p:spPr>
          <a:xfrm>
            <a:off x="-720" y="6093296"/>
            <a:ext cx="9144000" cy="66531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ctr" rtl="0" hangingPunct="1">
              <a:spcBef>
                <a:spcPts val="60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dirty="0" smtClean="0">
                <a:solidFill>
                  <a:srgbClr val="FFFFFF"/>
                </a:solidFill>
                <a:latin typeface="Verdana" pitchFamily="34"/>
                <a:ea typeface="Arial" pitchFamily="2"/>
                <a:cs typeface="Arial" pitchFamily="2"/>
              </a:rPr>
              <a:t>A modern fizika válasza kissé komplikált, de kézzel foghatóvá tehető:</a:t>
            </a:r>
          </a:p>
          <a:p>
            <a:pPr marL="0" marR="0" lvl="0" indent="0" algn="ctr" rtl="0" hangingPunct="1">
              <a:spcBef>
                <a:spcPts val="60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1400" b="0" i="0" u="none" strike="noStrike" baseline="0" dirty="0" smtClean="0">
                <a:ln>
                  <a:noFill/>
                </a:ln>
                <a:solidFill>
                  <a:srgbClr val="FFFFFF"/>
                </a:solidFill>
                <a:latin typeface="Verdana" pitchFamily="34"/>
                <a:ea typeface="Arial" pitchFamily="2"/>
                <a:cs typeface="Arial" pitchFamily="2"/>
              </a:rPr>
              <a:t>Csörgő</a:t>
            </a:r>
            <a:r>
              <a:rPr lang="hu-HU" sz="1400" b="0" i="0" u="none" strike="noStrike" dirty="0" smtClean="0">
                <a:ln>
                  <a:noFill/>
                </a:ln>
                <a:solidFill>
                  <a:srgbClr val="FFFFFF"/>
                </a:solidFill>
                <a:latin typeface="Verdana" pitchFamily="34"/>
                <a:ea typeface="Arial" pitchFamily="2"/>
                <a:cs typeface="Arial" pitchFamily="2"/>
              </a:rPr>
              <a:t> J, Török </a:t>
            </a:r>
            <a:r>
              <a:rPr lang="hu-HU" sz="1400" b="0" i="0" u="none" strike="noStrike" dirty="0" err="1" smtClean="0">
                <a:ln>
                  <a:noFill/>
                </a:ln>
                <a:solidFill>
                  <a:srgbClr val="FFFFFF"/>
                </a:solidFill>
                <a:latin typeface="Verdana" pitchFamily="34"/>
                <a:ea typeface="Arial" pitchFamily="2"/>
                <a:cs typeface="Arial" pitchFamily="2"/>
              </a:rPr>
              <a:t>Cs</a:t>
            </a:r>
            <a:r>
              <a:rPr lang="hu-HU" sz="1400" b="0" i="0" u="none" strike="noStrike" dirty="0" smtClean="0">
                <a:ln>
                  <a:noFill/>
                </a:ln>
                <a:solidFill>
                  <a:srgbClr val="FFFFFF"/>
                </a:solidFill>
                <a:latin typeface="Verdana" pitchFamily="34"/>
                <a:ea typeface="Arial" pitchFamily="2"/>
                <a:cs typeface="Arial" pitchFamily="2"/>
              </a:rPr>
              <a:t>, Csörgő T.: Részecskés kártyajáték – elemi részecskék, játékosan (2011)</a:t>
            </a:r>
            <a:r>
              <a:rPr lang="hu-HU" sz="1400" b="0" i="0" u="none" strike="noStrike" baseline="0" dirty="0" smtClean="0">
                <a:ln>
                  <a:noFill/>
                </a:ln>
                <a:solidFill>
                  <a:srgbClr val="FFFFFF"/>
                </a:solidFill>
                <a:latin typeface="Verdana" pitchFamily="34"/>
                <a:ea typeface="Arial" pitchFamily="2"/>
                <a:cs typeface="Arial" pitchFamily="2"/>
              </a:rPr>
              <a:t> </a:t>
            </a:r>
            <a:endParaRPr lang="hu-HU" sz="1400" b="0" i="0" u="none" strike="noStrike" baseline="0" dirty="0">
              <a:ln>
                <a:noFill/>
              </a:ln>
              <a:solidFill>
                <a:srgbClr val="FFFFFF"/>
              </a:solidFill>
              <a:latin typeface="Verdana" pitchFamily="34"/>
              <a:ea typeface="Arial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11702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0" y="-1041"/>
            <a:ext cx="9144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2400" b="1" kern="0" dirty="0" smtClean="0">
                <a:solidFill>
                  <a:srgbClr val="FFFF00"/>
                </a:solidFill>
                <a:latin typeface="+mn-lt"/>
                <a:ea typeface="+mj-ea"/>
                <a:cs typeface="+mj-cs"/>
                <a:sym typeface="Wingdings" panose="05000000000000000000" pitchFamily="2" charset="2"/>
              </a:rPr>
              <a:t>MAGYAR ÉS ANGOL NYELVŰ ÖNKIADÁS, LULU.COM</a:t>
            </a:r>
            <a:endParaRPr lang="hu-HU" sz="2400" b="1" kern="0" dirty="0">
              <a:solidFill>
                <a:srgbClr val="FFFF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0" name="Élőláb helye 3"/>
          <p:cNvSpPr txBox="1">
            <a:spLocks/>
          </p:cNvSpPr>
          <p:nvPr/>
        </p:nvSpPr>
        <p:spPr bwMode="auto">
          <a:xfrm>
            <a:off x="190053" y="6309320"/>
            <a:ext cx="880994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hu-HU" sz="1800" dirty="0" smtClean="0"/>
              <a:t>Az </a:t>
            </a:r>
            <a:r>
              <a:rPr lang="hu-HU" sz="1800" smtClean="0"/>
              <a:t>első  áru volt </a:t>
            </a:r>
            <a:r>
              <a:rPr lang="hu-HU" sz="1800" dirty="0" err="1" smtClean="0">
                <a:solidFill>
                  <a:srgbClr val="FFFF00"/>
                </a:solidFill>
              </a:rPr>
              <a:t>Brookhaven</a:t>
            </a:r>
            <a:r>
              <a:rPr lang="hu-HU" sz="1800" dirty="0">
                <a:solidFill>
                  <a:srgbClr val="FFFF00"/>
                </a:solidFill>
              </a:rPr>
              <a:t> </a:t>
            </a:r>
            <a:r>
              <a:rPr lang="hu-HU" sz="1800" dirty="0" smtClean="0">
                <a:solidFill>
                  <a:srgbClr val="FFFF00"/>
                </a:solidFill>
              </a:rPr>
              <a:t>online boltjában </a:t>
            </a:r>
            <a:endParaRPr lang="en-US" sz="1800" dirty="0">
              <a:solidFill>
                <a:srgbClr val="FFFF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68648"/>
            <a:ext cx="91948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620688"/>
            <a:ext cx="3976792" cy="5616624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Kép 6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17598"/>
            <a:ext cx="4032448" cy="52637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6925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11112" y="189583"/>
            <a:ext cx="9144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200" b="1" kern="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  </a:t>
            </a:r>
            <a:r>
              <a:rPr lang="hu-HU" sz="2800" b="1" kern="0" dirty="0" smtClean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NEMZETKÖZI VISSZHANG, PÉLDÁK</a:t>
            </a:r>
            <a:endParaRPr lang="hu-HU" sz="3200" b="1" kern="0" dirty="0">
              <a:solidFill>
                <a:srgbClr val="FFFF00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116" y="1268760"/>
            <a:ext cx="4533900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50345" y="1263840"/>
            <a:ext cx="5565026" cy="4853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052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0" y="10716"/>
            <a:ext cx="9144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200" b="1" kern="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  </a:t>
            </a:r>
            <a:r>
              <a:rPr lang="hu-HU" sz="2800" b="1" kern="0" dirty="0" smtClean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SAJTÓFIGYELEM, DÍJAK, TESZTEK</a:t>
            </a:r>
            <a:endParaRPr lang="hu-HU" sz="3200" b="1" kern="0" dirty="0">
              <a:solidFill>
                <a:srgbClr val="FFFF00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7416823" cy="5512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://www.termeszetvilaga.hu/szamok/tv2013/tv1303/cimla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836712"/>
            <a:ext cx="2260079" cy="325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187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324544" y="-1041"/>
            <a:ext cx="9144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hu-HU" sz="3000" b="1" kern="0" cap="all" smtClean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RÉSZECSKÉS (KÁRTYa)játékok</a:t>
            </a:r>
            <a:endParaRPr lang="hu-HU" sz="3000" b="1" kern="0" cap="all" dirty="0" smtClean="0">
              <a:solidFill>
                <a:srgbClr val="FFFF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2" name="Tartalom helye 2"/>
          <p:cNvSpPr>
            <a:spLocks noGrp="1"/>
          </p:cNvSpPr>
          <p:nvPr>
            <p:ph idx="1"/>
          </p:nvPr>
        </p:nvSpPr>
        <p:spPr>
          <a:xfrm>
            <a:off x="396428" y="620688"/>
            <a:ext cx="8568060" cy="5904656"/>
          </a:xfrm>
        </p:spPr>
        <p:txBody>
          <a:bodyPr/>
          <a:lstStyle/>
          <a:p>
            <a:pPr eaLnBrk="1" hangingPunct="1">
              <a:defRPr/>
            </a:pPr>
            <a:r>
              <a:rPr lang="hu-HU" sz="1600" dirty="0" smtClean="0">
                <a:solidFill>
                  <a:srgbClr val="FFFF66"/>
                </a:solidFill>
              </a:rPr>
              <a:t>2011: Négy alapjáték</a:t>
            </a:r>
            <a:endParaRPr lang="hu-HU" sz="1600" b="1" dirty="0" smtClean="0"/>
          </a:p>
          <a:p>
            <a:pPr marL="0" lvl="1" indent="0" eaLnBrk="1" hangingPunct="1">
              <a:buClr>
                <a:srgbClr val="DD137B"/>
              </a:buClr>
              <a:buNone/>
              <a:defRPr/>
            </a:pPr>
            <a:r>
              <a:rPr lang="hu-HU" sz="1600" b="1" dirty="0" smtClean="0"/>
              <a:t>       1.  ANTI</a:t>
            </a:r>
          </a:p>
          <a:p>
            <a:pPr marL="0" lvl="1" indent="0" eaLnBrk="1" hangingPunct="1">
              <a:buClr>
                <a:srgbClr val="DD137B"/>
              </a:buClr>
              <a:buNone/>
              <a:defRPr/>
            </a:pPr>
            <a:r>
              <a:rPr lang="hu-HU" sz="1600" b="1" dirty="0" smtClean="0"/>
              <a:t>       2.  Kozmikus záporok</a:t>
            </a:r>
            <a:endParaRPr lang="hu-HU" sz="1600" b="1" dirty="0"/>
          </a:p>
          <a:p>
            <a:pPr marL="0" lvl="1" indent="0" eaLnBrk="1" hangingPunct="1">
              <a:buClr>
                <a:srgbClr val="DD137B"/>
              </a:buClr>
              <a:buNone/>
              <a:defRPr/>
            </a:pPr>
            <a:r>
              <a:rPr lang="hu-HU" sz="1600" b="1" dirty="0"/>
              <a:t> </a:t>
            </a:r>
            <a:r>
              <a:rPr lang="hu-HU" sz="1600" b="1" dirty="0" smtClean="0"/>
              <a:t>      3.  Detektáljunk!</a:t>
            </a:r>
            <a:endParaRPr lang="hu-HU" sz="1600" b="1" dirty="0"/>
          </a:p>
          <a:p>
            <a:pPr eaLnBrk="1" hangingPunct="1">
              <a:defRPr/>
            </a:pPr>
            <a:r>
              <a:rPr lang="hu-HU" sz="1600" dirty="0"/>
              <a:t> </a:t>
            </a:r>
            <a:r>
              <a:rPr lang="hu-HU" sz="1600" dirty="0" smtClean="0"/>
              <a:t>      4.  Kvarkanyag</a:t>
            </a:r>
          </a:p>
          <a:p>
            <a:pPr eaLnBrk="1" hangingPunct="1">
              <a:defRPr/>
            </a:pPr>
            <a:r>
              <a:rPr lang="hu-HU" sz="1600" dirty="0" smtClean="0">
                <a:solidFill>
                  <a:srgbClr val="FFFF66"/>
                </a:solidFill>
              </a:rPr>
              <a:t>2012: Zimányi </a:t>
            </a:r>
            <a:r>
              <a:rPr lang="hu-HU" sz="1600" dirty="0" err="1" smtClean="0">
                <a:solidFill>
                  <a:srgbClr val="FFFF66"/>
                </a:solidFill>
              </a:rPr>
              <a:t>Nehézionfizikai</a:t>
            </a:r>
            <a:r>
              <a:rPr lang="hu-HU" sz="1600" dirty="0" smtClean="0">
                <a:solidFill>
                  <a:srgbClr val="FFFF66"/>
                </a:solidFill>
              </a:rPr>
              <a:t> Téli Iskola, Budapest</a:t>
            </a:r>
          </a:p>
          <a:p>
            <a:pPr marL="800100" lvl="1" indent="-342900" eaLnBrk="1" hangingPunct="1">
              <a:buFont typeface="+mj-lt"/>
              <a:buAutoNum type="arabicPeriod" startAt="5"/>
              <a:defRPr/>
            </a:pPr>
            <a:r>
              <a:rPr lang="hu-HU" sz="1600" b="1" dirty="0" smtClean="0"/>
              <a:t>Kvarkanyag Memória:</a:t>
            </a:r>
            <a:r>
              <a:rPr lang="hu-HU" sz="1600" dirty="0" smtClean="0"/>
              <a:t> </a:t>
            </a:r>
            <a:r>
              <a:rPr lang="hu-HU" sz="1600" b="1" dirty="0" smtClean="0">
                <a:hlinkClick r:id="rId3"/>
              </a:rPr>
              <a:t>http</a:t>
            </a:r>
            <a:r>
              <a:rPr lang="hu-HU" sz="1600" b="1" dirty="0">
                <a:hlinkClick r:id="rId3"/>
              </a:rPr>
              <a:t>://arxiv.org/abs/arXiv:1303.2798</a:t>
            </a:r>
            <a:endParaRPr lang="hu-HU" sz="1600" b="1" dirty="0"/>
          </a:p>
          <a:p>
            <a:pPr marL="800100" lvl="1" indent="-342900" eaLnBrk="1" hangingPunct="1">
              <a:buFont typeface="+mj-lt"/>
              <a:buAutoNum type="arabicPeriod" startAt="5"/>
              <a:defRPr/>
            </a:pPr>
            <a:r>
              <a:rPr lang="hu-HU" sz="1600" b="1" dirty="0" smtClean="0">
                <a:hlinkClick r:id="rId4"/>
              </a:rPr>
              <a:t>Hogyan csinálhatunk </a:t>
            </a:r>
            <a:r>
              <a:rPr lang="hu-HU" sz="1600" b="1" dirty="0" smtClean="0"/>
              <a:t>kártyajátékból Higgs bozont?</a:t>
            </a:r>
            <a:r>
              <a:rPr lang="hu-HU" sz="1600" dirty="0" smtClean="0"/>
              <a:t>	 </a:t>
            </a:r>
            <a:r>
              <a:rPr lang="hu-HU" sz="1600" b="1" dirty="0" smtClean="0">
                <a:hlinkClick r:id="rId5"/>
              </a:rPr>
              <a:t>http</a:t>
            </a:r>
            <a:r>
              <a:rPr lang="hu-HU" sz="1600" b="1" dirty="0">
                <a:hlinkClick r:id="rId5"/>
              </a:rPr>
              <a:t>://</a:t>
            </a:r>
            <a:r>
              <a:rPr lang="hu-HU" sz="1600" b="1" dirty="0" smtClean="0">
                <a:hlinkClick r:id="rId5"/>
              </a:rPr>
              <a:t>arxiv.org/abs/arXiv:1303.2732</a:t>
            </a:r>
            <a:endParaRPr lang="hu-HU" sz="1600" b="1" dirty="0" smtClean="0"/>
          </a:p>
          <a:p>
            <a:pPr marL="457200" lvl="1" indent="0" eaLnBrk="1" hangingPunct="1">
              <a:buNone/>
              <a:defRPr/>
            </a:pPr>
            <a:r>
              <a:rPr lang="hu-HU" sz="1600" b="1" dirty="0" smtClean="0">
                <a:sym typeface="Wingdings" pitchFamily="2" charset="2"/>
              </a:rPr>
              <a:t>	 </a:t>
            </a:r>
            <a:r>
              <a:rPr lang="hu-HU" sz="1600" b="1" dirty="0" err="1" smtClean="0">
                <a:sym typeface="Wingdings" pitchFamily="2" charset="2"/>
              </a:rPr>
              <a:t>Quark</a:t>
            </a:r>
            <a:r>
              <a:rPr lang="hu-HU" sz="1600" b="1" dirty="0" smtClean="0">
                <a:sym typeface="Wingdings" pitchFamily="2" charset="2"/>
              </a:rPr>
              <a:t> </a:t>
            </a:r>
            <a:r>
              <a:rPr lang="hu-HU" sz="1600" b="1" dirty="0" err="1" smtClean="0">
                <a:sym typeface="Wingdings" pitchFamily="2" charset="2"/>
              </a:rPr>
              <a:t>Matter</a:t>
            </a:r>
            <a:r>
              <a:rPr lang="hu-HU" sz="1600" b="1" dirty="0" smtClean="0">
                <a:sym typeface="Wingdings" pitchFamily="2" charset="2"/>
              </a:rPr>
              <a:t> </a:t>
            </a:r>
            <a:r>
              <a:rPr lang="hu-HU" sz="1600" b="1" dirty="0" err="1" smtClean="0">
                <a:sym typeface="Wingdings" pitchFamily="2" charset="2"/>
              </a:rPr>
              <a:t>Card</a:t>
            </a:r>
            <a:r>
              <a:rPr lang="hu-HU" sz="1600" b="1" dirty="0" smtClean="0">
                <a:sym typeface="Wingdings" pitchFamily="2" charset="2"/>
              </a:rPr>
              <a:t> Game, 3rd English </a:t>
            </a:r>
            <a:r>
              <a:rPr lang="hu-HU" sz="1600" b="1" dirty="0" err="1" smtClean="0">
                <a:sym typeface="Wingdings" pitchFamily="2" charset="2"/>
              </a:rPr>
              <a:t>Edition</a:t>
            </a:r>
            <a:r>
              <a:rPr lang="hu-HU" sz="1600" b="1" dirty="0" smtClean="0">
                <a:sym typeface="Wingdings" pitchFamily="2" charset="2"/>
              </a:rPr>
              <a:t>, 2013 május</a:t>
            </a:r>
            <a:endParaRPr lang="hu-HU" sz="1600" b="1" dirty="0" smtClean="0"/>
          </a:p>
          <a:p>
            <a:pPr marL="457200" lvl="1" indent="0" eaLnBrk="1" hangingPunct="1">
              <a:buNone/>
              <a:defRPr/>
            </a:pPr>
            <a:r>
              <a:rPr lang="hu-HU" sz="1600" b="1" dirty="0" smtClean="0"/>
              <a:t>7. Lang Ágota: Természet Világa 2013 márciusi szám, 121. o.</a:t>
            </a:r>
          </a:p>
          <a:p>
            <a:pPr marL="457200" lvl="1" indent="0" eaLnBrk="1" hangingPunct="1">
              <a:buNone/>
              <a:defRPr/>
            </a:pPr>
            <a:r>
              <a:rPr lang="hu-HU" sz="1600" b="1" dirty="0"/>
              <a:t>	</a:t>
            </a:r>
            <a:r>
              <a:rPr lang="hu-HU" sz="1600" b="1" dirty="0">
                <a:sym typeface="Wingdings" pitchFamily="2" charset="2"/>
              </a:rPr>
              <a:t> </a:t>
            </a:r>
            <a:r>
              <a:rPr lang="hu-HU" sz="1600" b="1" dirty="0" smtClean="0">
                <a:solidFill>
                  <a:srgbClr val="FFFF00"/>
                </a:solidFill>
                <a:sym typeface="Wingdings" pitchFamily="2" charset="2"/>
              </a:rPr>
              <a:t>Kvarkok Háborúja: Novák Tamás (KRF, Kutatók éjszakája’14)</a:t>
            </a:r>
          </a:p>
          <a:p>
            <a:pPr indent="-285750" eaLnBrk="1" hangingPunct="1">
              <a:defRPr/>
            </a:pPr>
            <a:r>
              <a:rPr lang="hu-HU" sz="1600" b="1" dirty="0" smtClean="0"/>
              <a:t>2013: </a:t>
            </a:r>
            <a:r>
              <a:rPr lang="hu-HU" sz="1600" b="1" dirty="0" err="1"/>
              <a:t>BerzeTÖK</a:t>
            </a:r>
            <a:r>
              <a:rPr lang="hu-HU" sz="1600" b="1" dirty="0"/>
              <a:t> tábor, </a:t>
            </a:r>
            <a:r>
              <a:rPr lang="hu-HU" sz="1600" b="1" dirty="0" smtClean="0"/>
              <a:t>Visznek</a:t>
            </a:r>
            <a:endParaRPr lang="hu-HU" sz="1600" b="1" dirty="0"/>
          </a:p>
          <a:p>
            <a:pPr marL="457200" lvl="1" indent="0" eaLnBrk="1" hangingPunct="1">
              <a:buNone/>
              <a:defRPr/>
            </a:pPr>
            <a:r>
              <a:rPr lang="hu-HU" sz="1600" b="1" dirty="0" smtClean="0"/>
              <a:t>8. Csernai L, Csörgő T, </a:t>
            </a:r>
            <a:r>
              <a:rPr lang="hu-HU" sz="1600" b="1" dirty="0" err="1" smtClean="0"/>
              <a:t>Vargyas</a:t>
            </a:r>
            <a:r>
              <a:rPr lang="hu-HU" sz="1600" b="1" dirty="0" smtClean="0"/>
              <a:t> M: </a:t>
            </a:r>
            <a:r>
              <a:rPr lang="hu-HU" sz="1600" b="1" dirty="0" smtClean="0">
                <a:solidFill>
                  <a:srgbClr val="FFFF00"/>
                </a:solidFill>
              </a:rPr>
              <a:t>Részecskés Póker  </a:t>
            </a:r>
            <a:r>
              <a:rPr lang="hu-HU" sz="1600" b="1" dirty="0" smtClean="0"/>
              <a:t>(</a:t>
            </a:r>
            <a:r>
              <a:rPr lang="hu-HU" sz="1600" b="1" dirty="0" err="1" smtClean="0"/>
              <a:t>Brgen</a:t>
            </a:r>
            <a:r>
              <a:rPr lang="hu-HU" sz="1600" b="1" dirty="0" smtClean="0"/>
              <a:t>, 2012),  </a:t>
            </a:r>
          </a:p>
          <a:p>
            <a:pPr marL="457200" lvl="1" indent="0" eaLnBrk="1" hangingPunct="1">
              <a:buNone/>
              <a:defRPr/>
            </a:pPr>
            <a:r>
              <a:rPr lang="hu-HU" sz="1600" b="1" dirty="0" smtClean="0"/>
              <a:t>9. Novák T, Csörgő T:  </a:t>
            </a:r>
            <a:r>
              <a:rPr lang="hu-HU" sz="1600" b="1" dirty="0" smtClean="0">
                <a:solidFill>
                  <a:srgbClr val="FFFF00"/>
                </a:solidFill>
              </a:rPr>
              <a:t>Részecskés </a:t>
            </a:r>
            <a:r>
              <a:rPr lang="hu-HU" sz="1600" b="1" dirty="0" err="1" smtClean="0">
                <a:solidFill>
                  <a:srgbClr val="FFFF00"/>
                </a:solidFill>
              </a:rPr>
              <a:t>Snapszer</a:t>
            </a:r>
            <a:r>
              <a:rPr lang="hu-HU" sz="1600" b="1" dirty="0" smtClean="0"/>
              <a:t>: 2013 nyarán, Visznek</a:t>
            </a:r>
          </a:p>
          <a:p>
            <a:pPr indent="-285750" eaLnBrk="1" hangingPunct="1">
              <a:defRPr/>
            </a:pPr>
            <a:r>
              <a:rPr lang="hu-HU" sz="1600" b="1" dirty="0" smtClean="0">
                <a:solidFill>
                  <a:srgbClr val="FFFF00"/>
                </a:solidFill>
              </a:rPr>
              <a:t>    </a:t>
            </a:r>
            <a:r>
              <a:rPr lang="hu-HU" sz="1600" b="1" dirty="0" smtClean="0">
                <a:solidFill>
                  <a:schemeClr val="tx1"/>
                </a:solidFill>
              </a:rPr>
              <a:t>10.</a:t>
            </a:r>
            <a:r>
              <a:rPr lang="hu-HU" sz="1600" b="1" dirty="0" smtClean="0">
                <a:solidFill>
                  <a:srgbClr val="FFFF00"/>
                </a:solidFill>
              </a:rPr>
              <a:t> RÉSZECSKÉS MAHJONGG </a:t>
            </a:r>
            <a:r>
              <a:rPr lang="hu-HU" sz="1600" b="1" dirty="0" smtClean="0">
                <a:solidFill>
                  <a:schemeClr val="tx1"/>
                </a:solidFill>
              </a:rPr>
              <a:t>– 2013 nyarán,  Mártély, TÖK tábor</a:t>
            </a:r>
          </a:p>
          <a:p>
            <a:pPr indent="-285750" eaLnBrk="1" hangingPunct="1">
              <a:defRPr/>
            </a:pPr>
            <a:r>
              <a:rPr lang="hu-HU" sz="1600" dirty="0" smtClean="0"/>
              <a:t>2014: WPCF 2014 konferencia, KRF, Gyöngyös</a:t>
            </a:r>
            <a:endParaRPr lang="hu-HU" sz="1600" dirty="0"/>
          </a:p>
          <a:p>
            <a:pPr indent="-285750" eaLnBrk="1" hangingPunct="1">
              <a:defRPr/>
            </a:pPr>
            <a:r>
              <a:rPr lang="hu-HU" sz="1600" b="1" dirty="0" smtClean="0">
                <a:solidFill>
                  <a:srgbClr val="FFFF00"/>
                </a:solidFill>
              </a:rPr>
              <a:t>    </a:t>
            </a:r>
            <a:r>
              <a:rPr lang="hu-HU" sz="1600" b="1" dirty="0" smtClean="0">
                <a:solidFill>
                  <a:schemeClr val="tx1"/>
                </a:solidFill>
              </a:rPr>
              <a:t>11. </a:t>
            </a:r>
            <a:r>
              <a:rPr lang="hu-HU" sz="1600" dirty="0" smtClean="0"/>
              <a:t>Kvarkfolyadék</a:t>
            </a:r>
            <a:r>
              <a:rPr lang="hu-HU" sz="1600" b="1" dirty="0" smtClean="0">
                <a:solidFill>
                  <a:srgbClr val="FFFF00"/>
                </a:solidFill>
              </a:rPr>
              <a:t> Rubik Kocka </a:t>
            </a:r>
            <a:r>
              <a:rPr lang="hu-HU" sz="1600" b="1" dirty="0" smtClean="0">
                <a:solidFill>
                  <a:schemeClr val="tx1"/>
                </a:solidFill>
              </a:rPr>
              <a:t>– Gyöngyös, </a:t>
            </a:r>
            <a:r>
              <a:rPr lang="hu-HU" sz="1600" dirty="0" smtClean="0">
                <a:solidFill>
                  <a:schemeClr val="tx1"/>
                </a:solidFill>
              </a:rPr>
              <a:t>Károly Róbert Főiskola</a:t>
            </a:r>
          </a:p>
          <a:p>
            <a:pPr indent="-285750" eaLnBrk="1" hangingPunct="1">
              <a:defRPr/>
            </a:pPr>
            <a:r>
              <a:rPr lang="hu-HU" sz="1600" b="1" dirty="0">
                <a:solidFill>
                  <a:schemeClr val="tx1"/>
                </a:solidFill>
              </a:rPr>
              <a:t> </a:t>
            </a:r>
            <a:r>
              <a:rPr lang="hu-HU" sz="1600" b="1" dirty="0" smtClean="0">
                <a:solidFill>
                  <a:schemeClr val="tx1"/>
                </a:solidFill>
              </a:rPr>
              <a:t>         </a:t>
            </a:r>
            <a:r>
              <a:rPr lang="hu-HU" sz="1600" b="1" dirty="0" err="1" smtClean="0">
                <a:solidFill>
                  <a:schemeClr val="tx1"/>
                </a:solidFill>
              </a:rPr>
              <a:t>Xth</a:t>
            </a:r>
            <a:r>
              <a:rPr lang="hu-HU" sz="1600" b="1" dirty="0" smtClean="0">
                <a:solidFill>
                  <a:schemeClr val="tx1"/>
                </a:solidFill>
              </a:rPr>
              <a:t> </a:t>
            </a:r>
            <a:r>
              <a:rPr lang="hu-HU" sz="1600" b="1" dirty="0" err="1" smtClean="0">
                <a:solidFill>
                  <a:schemeClr val="tx1"/>
                </a:solidFill>
              </a:rPr>
              <a:t>Workshop</a:t>
            </a:r>
            <a:r>
              <a:rPr lang="hu-HU" sz="1600" b="1" dirty="0" smtClean="0">
                <a:solidFill>
                  <a:schemeClr val="tx1"/>
                </a:solidFill>
              </a:rPr>
              <a:t> </a:t>
            </a:r>
            <a:r>
              <a:rPr lang="hu-HU" sz="1600" b="1" dirty="0" err="1" smtClean="0">
                <a:solidFill>
                  <a:schemeClr val="tx1"/>
                </a:solidFill>
              </a:rPr>
              <a:t>on</a:t>
            </a:r>
            <a:r>
              <a:rPr lang="hu-HU" sz="1600" b="1" dirty="0" smtClean="0">
                <a:solidFill>
                  <a:schemeClr val="tx1"/>
                </a:solidFill>
              </a:rPr>
              <a:t> </a:t>
            </a:r>
            <a:r>
              <a:rPr lang="hu-HU" sz="1600" b="1" dirty="0" err="1" smtClean="0">
                <a:solidFill>
                  <a:schemeClr val="tx1"/>
                </a:solidFill>
              </a:rPr>
              <a:t>Particle</a:t>
            </a:r>
            <a:r>
              <a:rPr lang="hu-HU" sz="1600" b="1" dirty="0" smtClean="0">
                <a:solidFill>
                  <a:schemeClr val="tx1"/>
                </a:solidFill>
              </a:rPr>
              <a:t> </a:t>
            </a:r>
            <a:r>
              <a:rPr lang="hu-HU" sz="1600" b="1" dirty="0" err="1" smtClean="0">
                <a:solidFill>
                  <a:schemeClr val="tx1"/>
                </a:solidFill>
              </a:rPr>
              <a:t>Correlations</a:t>
            </a:r>
            <a:r>
              <a:rPr lang="hu-HU" sz="1600" b="1" dirty="0" smtClean="0">
                <a:solidFill>
                  <a:schemeClr val="tx1"/>
                </a:solidFill>
              </a:rPr>
              <a:t> and </a:t>
            </a:r>
            <a:r>
              <a:rPr lang="hu-HU" sz="1600" b="1" dirty="0" err="1" smtClean="0">
                <a:solidFill>
                  <a:schemeClr val="tx1"/>
                </a:solidFill>
              </a:rPr>
              <a:t>Femtoscopy</a:t>
            </a:r>
            <a:r>
              <a:rPr lang="hu-HU" sz="1600" b="1" dirty="0" smtClean="0">
                <a:solidFill>
                  <a:schemeClr val="tx1"/>
                </a:solidFill>
              </a:rPr>
              <a:t> </a:t>
            </a:r>
          </a:p>
          <a:p>
            <a:pPr indent="-285750" eaLnBrk="1" hangingPunct="1">
              <a:defRPr/>
            </a:pPr>
            <a:r>
              <a:rPr lang="hu-HU" sz="1600" dirty="0">
                <a:solidFill>
                  <a:schemeClr val="tx1"/>
                </a:solidFill>
              </a:rPr>
              <a:t> </a:t>
            </a:r>
            <a:r>
              <a:rPr lang="hu-HU" sz="1600" dirty="0" smtClean="0">
                <a:solidFill>
                  <a:schemeClr val="tx1"/>
                </a:solidFill>
              </a:rPr>
              <a:t>   12. CERN @ Wigner, 2014/09: Részecskés Lecsapós  (</a:t>
            </a:r>
            <a:r>
              <a:rPr lang="hu-HU" sz="1600" dirty="0" err="1" smtClean="0">
                <a:solidFill>
                  <a:schemeClr val="tx1"/>
                </a:solidFill>
              </a:rPr>
              <a:t>Sveiczer</a:t>
            </a:r>
            <a:r>
              <a:rPr lang="hu-HU" sz="1600" dirty="0" smtClean="0">
                <a:solidFill>
                  <a:schemeClr val="tx1"/>
                </a:solidFill>
              </a:rPr>
              <a:t> Andris)</a:t>
            </a:r>
          </a:p>
          <a:p>
            <a:pPr indent="-285750" eaLnBrk="1" hangingPunct="1">
              <a:defRPr/>
            </a:pPr>
            <a:r>
              <a:rPr lang="hu-HU" sz="1600" b="1" dirty="0" smtClean="0"/>
              <a:t>2015: Kvarkos Rubik kocka: BNL (USA) KEK (Japán) KRF és Wigner (Hu)</a:t>
            </a:r>
            <a:endParaRPr lang="hu-HU" sz="1600" b="1" dirty="0"/>
          </a:p>
          <a:p>
            <a:pPr eaLnBrk="1" hangingPunct="1">
              <a:defRPr/>
            </a:pPr>
            <a:endParaRPr lang="hu-HU" sz="2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33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0"/>
            <a:ext cx="9144000" cy="685799"/>
            <a:chOff x="0" y="0"/>
            <a:chExt cx="9144000" cy="685799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0" y="94617"/>
              <a:ext cx="9144000" cy="49872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marR="0" lvl="0" indent="-190440" algn="ctr" rtl="0" hangingPunct="1">
                <a:lnSpc>
                  <a:spcPct val="100000"/>
                </a:lnSpc>
                <a:buNone/>
                <a:tabLst/>
              </a:pP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 </a:t>
              </a:r>
              <a:r>
                <a:rPr lang="hu-HU" sz="3200" b="1" dirty="0" smtClean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KVARKFOLYADÉK A RUBIK KOCKÁN</a:t>
              </a:r>
              <a:endParaRPr lang="hu-HU" sz="32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endParaRPr>
            </a:p>
          </p:txBody>
        </p:sp>
      </p:grpSp>
      <p:sp>
        <p:nvSpPr>
          <p:cNvPr id="5" name="Szabadkézi sokszög 4"/>
          <p:cNvSpPr/>
          <p:nvPr/>
        </p:nvSpPr>
        <p:spPr>
          <a:xfrm>
            <a:off x="189117" y="859499"/>
            <a:ext cx="4958947" cy="163339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152280" marR="0" lvl="0" indent="-15228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dirty="0" smtClean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Alapötlet (</a:t>
            </a:r>
            <a:r>
              <a:rPr lang="hu-HU" sz="2000" dirty="0" err="1" smtClean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CsT</a:t>
            </a:r>
            <a:r>
              <a:rPr lang="hu-HU" sz="2000" dirty="0" smtClean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, 2014):</a:t>
            </a:r>
          </a:p>
          <a:p>
            <a:pPr marL="152280" marR="0" lvl="0" indent="-15228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dirty="0" smtClean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Részecskés Kártyajáték</a:t>
            </a:r>
          </a:p>
          <a:p>
            <a:pPr marL="152280" marR="0" lvl="0" indent="-15228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dirty="0" smtClean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3 szín és 3 </a:t>
            </a:r>
            <a:r>
              <a:rPr lang="hu-HU" sz="2000" dirty="0" err="1" smtClean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anti-szín</a:t>
            </a:r>
            <a:endParaRPr lang="hu-HU" sz="2000" dirty="0" smtClean="0">
              <a:solidFill>
                <a:srgbClr val="000000"/>
              </a:solidFill>
              <a:latin typeface="Verdana" pitchFamily="34"/>
              <a:ea typeface="Lucida Sans Unicode" pitchFamily="2"/>
              <a:cs typeface="Lucida Sans Unicode" pitchFamily="2"/>
            </a:endParaRPr>
          </a:p>
          <a:p>
            <a:pPr marL="152280" marR="0" lvl="0" indent="-15228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dirty="0" smtClean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Illik a </a:t>
            </a:r>
            <a:r>
              <a:rPr lang="hu-HU" sz="2000" dirty="0" err="1" smtClean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Rubikkockára</a:t>
            </a:r>
            <a:endParaRPr lang="hu-HU" sz="2000" dirty="0" smtClean="0">
              <a:solidFill>
                <a:srgbClr val="000000"/>
              </a:solidFill>
              <a:latin typeface="Verdana" pitchFamily="34"/>
              <a:ea typeface="Lucida Sans Unicode" pitchFamily="2"/>
              <a:cs typeface="Lucida Sans Unicode" pitchFamily="2"/>
            </a:endParaRPr>
          </a:p>
          <a:p>
            <a:pPr marL="152280" marR="0" lvl="0" indent="-15228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dirty="0" smtClean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(csak kvarkok és </a:t>
            </a:r>
            <a:r>
              <a:rPr lang="hu-HU" sz="2000" dirty="0" err="1" smtClean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anti-kvarkok</a:t>
            </a:r>
            <a:r>
              <a:rPr lang="hu-HU" sz="2000" dirty="0" smtClean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)</a:t>
            </a:r>
          </a:p>
        </p:txBody>
      </p:sp>
      <p:sp>
        <p:nvSpPr>
          <p:cNvPr id="6" name="Szabadkézi sokszög 5"/>
          <p:cNvSpPr/>
          <p:nvPr/>
        </p:nvSpPr>
        <p:spPr>
          <a:xfrm>
            <a:off x="179512" y="2564904"/>
            <a:ext cx="4958947" cy="13256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152280" marR="0" lvl="0" indent="-15228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dirty="0" smtClean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Megvalósítás (</a:t>
            </a:r>
            <a:r>
              <a:rPr lang="hu-HU" sz="2000" dirty="0" err="1" smtClean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CsT</a:t>
            </a:r>
            <a:r>
              <a:rPr lang="hu-HU" sz="2000" dirty="0" smtClean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+Rubik Co.,’14):</a:t>
            </a:r>
          </a:p>
          <a:p>
            <a:pPr marL="152280" marR="0" lvl="0" indent="-15228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dirty="0" smtClean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100 szponzorált példány</a:t>
            </a:r>
          </a:p>
          <a:p>
            <a:pPr marL="152280" marR="0" lvl="0" indent="-15228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a</a:t>
            </a:r>
            <a:r>
              <a:rPr lang="hu-HU" sz="2000" dirty="0" smtClean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WPCF 2014 résztvevőinek</a:t>
            </a:r>
          </a:p>
          <a:p>
            <a:pPr marL="152280" marR="0" lvl="0" indent="-15228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dirty="0" smtClean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Wpcf2014.karolyrobert.hu</a:t>
            </a:r>
          </a:p>
        </p:txBody>
      </p:sp>
      <p:sp>
        <p:nvSpPr>
          <p:cNvPr id="7" name="Szabadkézi sokszög 6"/>
          <p:cNvSpPr/>
          <p:nvPr/>
        </p:nvSpPr>
        <p:spPr>
          <a:xfrm>
            <a:off x="179512" y="3933056"/>
            <a:ext cx="4958947" cy="101784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152280" marR="0" lvl="0" indent="-15228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dirty="0" smtClean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Angol leírás (</a:t>
            </a:r>
            <a:r>
              <a:rPr lang="hu-HU" sz="2000" dirty="0" err="1" smtClean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CsT</a:t>
            </a:r>
            <a:r>
              <a:rPr lang="hu-HU" sz="2000" dirty="0" smtClean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, 2015 június):</a:t>
            </a:r>
          </a:p>
          <a:p>
            <a:pPr marL="152280" marR="0" lvl="0" indent="-15228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dirty="0" smtClean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 2015 AGS and RHIC </a:t>
            </a:r>
            <a:r>
              <a:rPr lang="hu-HU" sz="2000" dirty="0" err="1" smtClean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Users</a:t>
            </a:r>
            <a:r>
              <a:rPr lang="hu-HU" sz="2000" dirty="0" smtClean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Meeting </a:t>
            </a:r>
          </a:p>
          <a:p>
            <a:pPr marL="152280" marR="0" lvl="0" indent="-15228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dirty="0" smtClean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BNL, USA és KEK, Japán</a:t>
            </a:r>
          </a:p>
        </p:txBody>
      </p:sp>
      <p:sp>
        <p:nvSpPr>
          <p:cNvPr id="8" name="Szabadkézi sokszög 7"/>
          <p:cNvSpPr/>
          <p:nvPr/>
        </p:nvSpPr>
        <p:spPr>
          <a:xfrm>
            <a:off x="179512" y="5003444"/>
            <a:ext cx="4958947" cy="101784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152280" marR="0" lvl="0" indent="-15228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dirty="0" smtClean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Nyilvános bemutatás (2015/09):</a:t>
            </a:r>
          </a:p>
          <a:p>
            <a:pPr marL="152280" marR="0" lvl="0" indent="-15228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dirty="0" smtClean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 2015 CERN @ Wigner Nyílt Napok </a:t>
            </a:r>
          </a:p>
          <a:p>
            <a:pPr marL="152280" marR="0" lvl="0" indent="-15228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dirty="0" smtClean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Budapest</a:t>
            </a:r>
          </a:p>
        </p:txBody>
      </p:sp>
      <p:pic>
        <p:nvPicPr>
          <p:cNvPr id="3074" name="Picture 2" descr="D:\Képek\2015-09-12-Cern-Wigner-Open-Days\IMG_23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15448" y="1381871"/>
            <a:ext cx="329184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abadkézi sokszög 9"/>
          <p:cNvSpPr/>
          <p:nvPr/>
        </p:nvSpPr>
        <p:spPr>
          <a:xfrm>
            <a:off x="173104" y="6147933"/>
            <a:ext cx="4958947" cy="40229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152280" marR="0" lvl="0" indent="-15228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dirty="0" smtClean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Bernáth B: 1’10’’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dirty="0" smtClean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+ vakon rakom!</a:t>
            </a:r>
          </a:p>
        </p:txBody>
      </p:sp>
      <p:pic>
        <p:nvPicPr>
          <p:cNvPr id="3076" name="Picture 4" descr="D:\Képek\2015-09-12-Cern-Wigner-Open-Days\IMG_23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381" y="4355664"/>
            <a:ext cx="329184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81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Cím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19137"/>
          </a:xfrm>
        </p:spPr>
        <p:txBody>
          <a:bodyPr/>
          <a:lstStyle/>
          <a:p>
            <a:pPr algn="ctr" eaLnBrk="1" hangingPunct="1"/>
            <a:r>
              <a:rPr lang="hu-HU" sz="3000" dirty="0" smtClean="0"/>
              <a:t>ÉVFORDULÓK</a:t>
            </a:r>
          </a:p>
        </p:txBody>
      </p:sp>
      <p:pic>
        <p:nvPicPr>
          <p:cNvPr id="12" name="Picture 2" descr="http://upload.wikimedia.org/wikipedia/commons/thumb/a/a6/Rubik%27s_cube.svg/480px-Rubik%27s_cube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6" y="1412776"/>
            <a:ext cx="352551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zövegdoboz 15"/>
          <p:cNvSpPr txBox="1"/>
          <p:nvPr/>
        </p:nvSpPr>
        <p:spPr>
          <a:xfrm>
            <a:off x="4644008" y="623585"/>
            <a:ext cx="468052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hu-HU" sz="1600" dirty="0" smtClean="0"/>
              <a:t> </a:t>
            </a:r>
            <a:r>
              <a:rPr lang="hu-HU" sz="1600" b="1" dirty="0" smtClean="0">
                <a:latin typeface="+mn-lt"/>
              </a:rPr>
              <a:t>2014: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hu-HU" sz="1600" b="1" dirty="0" smtClean="0">
                <a:solidFill>
                  <a:srgbClr val="FFFF00"/>
                </a:solidFill>
                <a:latin typeface="+mn-lt"/>
              </a:rPr>
              <a:t>  Rubik, Ernő: 		70 éves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hu-HU" sz="1600" b="1" dirty="0" smtClean="0">
                <a:solidFill>
                  <a:srgbClr val="FFFF00"/>
                </a:solidFill>
                <a:latin typeface="+mn-lt"/>
              </a:rPr>
              <a:t>  CERN:   		60 éves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hu-HU" sz="1600" b="1" dirty="0" smtClean="0">
                <a:solidFill>
                  <a:srgbClr val="FFFF00"/>
                </a:solidFill>
                <a:latin typeface="+mn-lt"/>
              </a:rPr>
              <a:t>  Rubik kocka: 		40 éves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hu-HU" sz="1600" b="1" dirty="0" smtClean="0">
                <a:solidFill>
                  <a:srgbClr val="FFFF00"/>
                </a:solidFill>
                <a:latin typeface="+mn-lt"/>
              </a:rPr>
              <a:t>  Kvarkfolyadék:	10 éves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endParaRPr lang="hu-HU" sz="1600" b="1" dirty="0" smtClean="0">
              <a:solidFill>
                <a:srgbClr val="FFFF00"/>
              </a:solidFill>
              <a:latin typeface="+mn-lt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hu-HU" sz="1600" b="1" dirty="0" smtClean="0">
                <a:latin typeface="+mn-lt"/>
              </a:rPr>
              <a:t>2015: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hu-HU" sz="1600" b="1" dirty="0" smtClean="0">
                <a:latin typeface="+mn-lt"/>
              </a:rPr>
              <a:t>   AGS and RHIC </a:t>
            </a:r>
            <a:r>
              <a:rPr lang="hu-HU" sz="1600" b="1" dirty="0" err="1" smtClean="0">
                <a:latin typeface="+mn-lt"/>
              </a:rPr>
              <a:t>Users</a:t>
            </a:r>
            <a:r>
              <a:rPr lang="hu-HU" sz="1600" b="1" dirty="0" smtClean="0">
                <a:latin typeface="+mn-lt"/>
              </a:rPr>
              <a:t> Meeting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hu-HU" sz="1600" b="1" dirty="0" smtClean="0">
                <a:latin typeface="+mn-lt"/>
              </a:rPr>
              <a:t>   BNL, </a:t>
            </a:r>
            <a:r>
              <a:rPr lang="hu-HU" sz="1600" b="1" dirty="0" err="1" smtClean="0">
                <a:latin typeface="+mn-lt"/>
              </a:rPr>
              <a:t>Upton</a:t>
            </a:r>
            <a:r>
              <a:rPr lang="hu-HU" sz="1600" b="1" dirty="0" smtClean="0">
                <a:latin typeface="+mn-lt"/>
              </a:rPr>
              <a:t>, USA: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hu-HU" sz="16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hu-HU" sz="1600" b="1" dirty="0" smtClean="0">
                <a:solidFill>
                  <a:srgbClr val="FFFF00"/>
                </a:solidFill>
                <a:latin typeface="+mn-lt"/>
              </a:rPr>
              <a:t>  10 éves a kvarkfolyadék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hu-HU" sz="1600" b="1" dirty="0">
                <a:latin typeface="+mn-lt"/>
              </a:rPr>
              <a:t> </a:t>
            </a:r>
            <a:r>
              <a:rPr lang="hu-HU" sz="1600" b="1" dirty="0" smtClean="0">
                <a:latin typeface="+mn-lt"/>
              </a:rPr>
              <a:t>  KRF, Gyöngyös: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hu-HU" sz="16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hu-HU" sz="1600" b="1" dirty="0" smtClean="0">
                <a:solidFill>
                  <a:srgbClr val="FFFF00"/>
                </a:solidFill>
                <a:latin typeface="+mn-lt"/>
              </a:rPr>
              <a:t>  10 éves a Kutatók Éjszakája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endParaRPr lang="hu-HU" sz="1600" b="1" dirty="0" smtClean="0">
              <a:latin typeface="+mn-lt"/>
            </a:endParaRPr>
          </a:p>
        </p:txBody>
      </p:sp>
      <p:pic>
        <p:nvPicPr>
          <p:cNvPr id="1026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6" y="836712"/>
            <a:ext cx="4443195" cy="4203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079" y="5117926"/>
            <a:ext cx="682942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447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7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7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7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7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Cím 1"/>
          <p:cNvSpPr>
            <a:spLocks noGrp="1"/>
          </p:cNvSpPr>
          <p:nvPr>
            <p:ph type="title"/>
          </p:nvPr>
        </p:nvSpPr>
        <p:spPr>
          <a:xfrm>
            <a:off x="0" y="-2332"/>
            <a:ext cx="9144000" cy="719137"/>
          </a:xfrm>
        </p:spPr>
        <p:txBody>
          <a:bodyPr/>
          <a:lstStyle/>
          <a:p>
            <a:pPr algn="ctr" eaLnBrk="1" hangingPunct="1"/>
            <a:r>
              <a:rPr lang="hu-HU" sz="3000" cap="all" dirty="0" smtClean="0"/>
              <a:t>KVARKFOLYADÉK – MOSOLYGÓSAN</a:t>
            </a:r>
            <a:endParaRPr lang="hu-HU" sz="2400" cap="all" dirty="0" smtClean="0"/>
          </a:p>
        </p:txBody>
      </p:sp>
      <p:sp>
        <p:nvSpPr>
          <p:cNvPr id="2" name="AutoShape 2" descr="Displaying WP_20140925_16_27_58_Pro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" t="2454" r="22044" b="7193"/>
          <a:stretch/>
        </p:blipFill>
        <p:spPr>
          <a:xfrm>
            <a:off x="314320" y="764704"/>
            <a:ext cx="6345912" cy="5688632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5364088" y="947797"/>
            <a:ext cx="3672408" cy="422885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2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rgbClr val="FFFF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  <a:reflection blurRad="6350" stA="50000" endA="300" endPos="38500" dist="50800" dir="5400000" sy="-100000" algn="bl" rotWithShape="0"/>
          </a:effectLst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spcBef>
                <a:spcPts val="0"/>
              </a:spcBef>
              <a:defRPr/>
            </a:pPr>
            <a:r>
              <a:rPr lang="hu-H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T. </a:t>
            </a:r>
            <a:r>
              <a:rPr lang="hu-H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Kodama</a:t>
            </a:r>
            <a:r>
              <a:rPr lang="hu-H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prof. (Rió,Brazil)</a:t>
            </a:r>
          </a:p>
          <a:p>
            <a:pPr algn="r">
              <a:lnSpc>
                <a:spcPct val="120000"/>
              </a:lnSpc>
              <a:spcBef>
                <a:spcPts val="0"/>
              </a:spcBef>
              <a:defRPr/>
            </a:pPr>
            <a:r>
              <a:rPr lang="hu-H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összekapcsolta</a:t>
            </a:r>
          </a:p>
          <a:p>
            <a:pPr algn="r">
              <a:lnSpc>
                <a:spcPct val="120000"/>
              </a:lnSpc>
              <a:spcBef>
                <a:spcPts val="0"/>
              </a:spcBef>
              <a:defRPr/>
            </a:pPr>
            <a:r>
              <a:rPr lang="hu-H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hu-H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Albert Einsteint,</a:t>
            </a:r>
          </a:p>
          <a:p>
            <a:pPr algn="r">
              <a:lnSpc>
                <a:spcPct val="120000"/>
              </a:lnSpc>
              <a:spcBef>
                <a:spcPts val="0"/>
              </a:spcBef>
              <a:defRPr/>
            </a:pPr>
            <a:r>
              <a:rPr lang="hu-H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Mona Lisa mosolyát,</a:t>
            </a:r>
          </a:p>
          <a:p>
            <a:pPr algn="r">
              <a:lnSpc>
                <a:spcPct val="120000"/>
              </a:lnSpc>
              <a:spcBef>
                <a:spcPts val="0"/>
              </a:spcBef>
              <a:defRPr/>
            </a:pPr>
            <a:r>
              <a:rPr lang="hu-H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hu-H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a Kvarkfolyadékos Kockát,</a:t>
            </a:r>
          </a:p>
          <a:p>
            <a:pPr algn="r">
              <a:lnSpc>
                <a:spcPct val="120000"/>
              </a:lnSpc>
              <a:spcBef>
                <a:spcPts val="0"/>
              </a:spcBef>
              <a:defRPr/>
            </a:pPr>
            <a:r>
              <a:rPr lang="hu-H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hu-H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és a Valósághoz Vezető Utat:</a:t>
            </a:r>
          </a:p>
          <a:p>
            <a:pPr algn="r">
              <a:lnSpc>
                <a:spcPct val="120000"/>
              </a:lnSpc>
              <a:spcBef>
                <a:spcPts val="0"/>
              </a:spcBef>
              <a:defRPr/>
            </a:pPr>
            <a:r>
              <a:rPr lang="hu-H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hu-H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a Természet törvényeinek teljességét.</a:t>
            </a:r>
          </a:p>
          <a:p>
            <a:pPr algn="r">
              <a:lnSpc>
                <a:spcPct val="120000"/>
              </a:lnSpc>
              <a:spcBef>
                <a:spcPts val="0"/>
              </a:spcBef>
              <a:defRPr/>
            </a:pPr>
            <a:endParaRPr lang="hu-H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pPr algn="r">
              <a:lnSpc>
                <a:spcPct val="120000"/>
              </a:lnSpc>
              <a:spcBef>
                <a:spcPts val="0"/>
              </a:spcBef>
              <a:defRPr/>
            </a:pPr>
            <a:r>
              <a:rPr lang="hu-H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A részecskés játékok</a:t>
            </a:r>
          </a:p>
          <a:p>
            <a:pPr algn="r">
              <a:lnSpc>
                <a:spcPct val="120000"/>
              </a:lnSpc>
              <a:spcBef>
                <a:spcPts val="0"/>
              </a:spcBef>
              <a:defRPr/>
            </a:pPr>
            <a:r>
              <a:rPr lang="hu-H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n</a:t>
            </a:r>
            <a:r>
              <a:rPr lang="hu-H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em adnak ilyen teljes képet </a:t>
            </a:r>
          </a:p>
          <a:p>
            <a:pPr algn="r">
              <a:lnSpc>
                <a:spcPct val="120000"/>
              </a:lnSpc>
              <a:spcBef>
                <a:spcPts val="0"/>
              </a:spcBef>
              <a:defRPr/>
            </a:pPr>
            <a:r>
              <a:rPr lang="hu-H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de hasonlóan jó,  szórakoztató bevezetést adnak a modern fizikába.</a:t>
            </a:r>
          </a:p>
        </p:txBody>
      </p:sp>
    </p:spTree>
    <p:extLst>
      <p:ext uri="{BB962C8B-B14F-4D97-AF65-F5344CB8AC3E}">
        <p14:creationId xmlns:p14="http://schemas.microsoft.com/office/powerpoint/2010/main" val="107136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5" t="12908" r="14192" b="19707"/>
          <a:stretch/>
        </p:blipFill>
        <p:spPr bwMode="auto">
          <a:xfrm>
            <a:off x="1093390" y="1124744"/>
            <a:ext cx="7295034" cy="523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Cím 1"/>
          <p:cNvSpPr>
            <a:spLocks noGrp="1"/>
          </p:cNvSpPr>
          <p:nvPr>
            <p:ph type="title"/>
          </p:nvPr>
        </p:nvSpPr>
        <p:spPr>
          <a:xfrm>
            <a:off x="0" y="7786"/>
            <a:ext cx="9144000" cy="719137"/>
          </a:xfrm>
        </p:spPr>
        <p:txBody>
          <a:bodyPr/>
          <a:lstStyle/>
          <a:p>
            <a:pPr algn="ctr" eaLnBrk="1" hangingPunct="1"/>
            <a:r>
              <a:rPr lang="hu-HU" sz="3000" dirty="0" smtClean="0"/>
              <a:t>KVARKFOLYADÉK – KÉZZEL FOGHATÓAN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5580112" y="1129968"/>
            <a:ext cx="46805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hu-HU" sz="1600" b="1" smtClean="0"/>
              <a:t> G.Zweig:  kvarkok - ászok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hu-HU" sz="1600">
                <a:solidFill>
                  <a:srgbClr val="FFFF00"/>
                </a:solidFill>
              </a:rPr>
              <a:t>  </a:t>
            </a:r>
            <a:r>
              <a:rPr lang="hu-HU" sz="1600" smtClean="0">
                <a:solidFill>
                  <a:srgbClr val="FFFF00"/>
                </a:solidFill>
              </a:rPr>
              <a:t>kvarkok és a kártyajáték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hu-HU" sz="1600">
                <a:solidFill>
                  <a:srgbClr val="FFFF00"/>
                </a:solidFill>
              </a:rPr>
              <a:t> </a:t>
            </a:r>
            <a:r>
              <a:rPr lang="hu-HU" sz="1600" smtClean="0">
                <a:solidFill>
                  <a:srgbClr val="FFFF00"/>
                </a:solidFill>
              </a:rPr>
              <a:t> kvarkok és a kockajáték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hu-HU" sz="1600">
                <a:solidFill>
                  <a:srgbClr val="FFFF00"/>
                </a:solidFill>
              </a:rPr>
              <a:t>  </a:t>
            </a:r>
            <a:r>
              <a:rPr lang="hu-HU" sz="1600" smtClean="0">
                <a:solidFill>
                  <a:srgbClr val="FFFF00"/>
                </a:solidFill>
              </a:rPr>
              <a:t>egyszerre mindkettő?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hu-HU" sz="1600">
                <a:solidFill>
                  <a:srgbClr val="FFFF00"/>
                </a:solidFill>
              </a:rPr>
              <a:t> </a:t>
            </a:r>
            <a:r>
              <a:rPr lang="hu-HU" sz="1600" smtClean="0">
                <a:solidFill>
                  <a:srgbClr val="FFFF00"/>
                </a:solidFill>
              </a:rPr>
              <a:t> egyszerre egyik sem?</a:t>
            </a:r>
            <a:endParaRPr lang="hu-HU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AutoShape 2" descr="Displaying WP_20140925_16_27_58_Pro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300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0" y="-1041"/>
            <a:ext cx="9144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200" b="1" kern="0" dirty="0" smtClean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ÖSSZEFOGLALÁS</a:t>
            </a:r>
            <a:endParaRPr lang="hu-HU" sz="2400" b="1" kern="0" dirty="0">
              <a:solidFill>
                <a:srgbClr val="FFFF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8" name="Élőláb helye 3"/>
          <p:cNvSpPr>
            <a:spLocks noGrp="1"/>
          </p:cNvSpPr>
          <p:nvPr>
            <p:ph type="ftr" sz="quarter" idx="4294967295"/>
          </p:nvPr>
        </p:nvSpPr>
        <p:spPr>
          <a:xfrm>
            <a:off x="37653" y="6477000"/>
            <a:ext cx="4678363" cy="3603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dirty="0" smtClean="0"/>
              <a:t>Csörgő T.</a:t>
            </a:r>
            <a:endParaRPr lang="en-US" dirty="0"/>
          </a:p>
        </p:txBody>
      </p:sp>
      <p:sp>
        <p:nvSpPr>
          <p:cNvPr id="9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197800" y="6489700"/>
            <a:ext cx="936179" cy="3603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78D3027-A420-47DC-9763-CE3438DC92A1}" type="slidenum">
              <a:rPr lang="en-US"/>
              <a:pPr>
                <a:defRPr/>
              </a:pPr>
              <a:t>28</a:t>
            </a:fld>
            <a:r>
              <a:rPr lang="en-US" dirty="0"/>
              <a:t> |</a:t>
            </a:r>
            <a:r>
              <a:rPr lang="hu-HU" dirty="0"/>
              <a:t> </a:t>
            </a:r>
            <a:r>
              <a:rPr lang="hu-HU" dirty="0" smtClean="0"/>
              <a:t>30</a:t>
            </a:r>
            <a:endParaRPr lang="en-US" dirty="0"/>
          </a:p>
        </p:txBody>
      </p:sp>
      <p:sp>
        <p:nvSpPr>
          <p:cNvPr id="7" name="Szövegdoboz 6"/>
          <p:cNvSpPr txBox="1"/>
          <p:nvPr/>
        </p:nvSpPr>
        <p:spPr>
          <a:xfrm>
            <a:off x="289520" y="1003950"/>
            <a:ext cx="4066456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hu-HU" b="1" dirty="0" smtClean="0">
                <a:latin typeface="+mn-lt"/>
              </a:rPr>
              <a:t>A Nagy Bumm és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hu-HU" b="1" dirty="0" smtClean="0">
                <a:latin typeface="+mn-lt"/>
              </a:rPr>
              <a:t>a Kis </a:t>
            </a:r>
            <a:r>
              <a:rPr lang="hu-HU" b="1" dirty="0" err="1" smtClean="0">
                <a:latin typeface="+mn-lt"/>
              </a:rPr>
              <a:t>Bummok</a:t>
            </a:r>
            <a:r>
              <a:rPr lang="hu-HU" b="1" dirty="0" smtClean="0">
                <a:latin typeface="+mn-lt"/>
              </a:rPr>
              <a:t> kapcsolatai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endParaRPr lang="hu-HU" b="1" dirty="0" smtClean="0">
              <a:latin typeface="+mn-lt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hu-HU" b="1" dirty="0" smtClean="0">
                <a:latin typeface="+mn-lt"/>
              </a:rPr>
              <a:t>T</a:t>
            </a:r>
            <a:r>
              <a:rPr lang="hu-HU" b="1" dirty="0" smtClean="0">
                <a:latin typeface="+mn-lt"/>
              </a:rPr>
              <a:t>ökéletes és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hu-HU" b="1" dirty="0">
                <a:latin typeface="+mn-lt"/>
              </a:rPr>
              <a:t>a</a:t>
            </a:r>
            <a:r>
              <a:rPr lang="hu-HU" b="1" dirty="0" smtClean="0">
                <a:latin typeface="+mn-lt"/>
              </a:rPr>
              <a:t> </a:t>
            </a:r>
            <a:r>
              <a:rPr lang="hu-HU" b="1" dirty="0" smtClean="0">
                <a:latin typeface="+mn-lt"/>
              </a:rPr>
              <a:t>legforróbb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hu-HU" b="1" dirty="0">
                <a:latin typeface="+mn-lt"/>
              </a:rPr>
              <a:t>é</a:t>
            </a:r>
            <a:r>
              <a:rPr lang="hu-HU" b="1" dirty="0" smtClean="0">
                <a:latin typeface="+mn-lt"/>
              </a:rPr>
              <a:t>s a legforgóbb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hu-HU" b="1" dirty="0">
                <a:latin typeface="+mn-lt"/>
              </a:rPr>
              <a:t>e</a:t>
            </a:r>
            <a:r>
              <a:rPr lang="hu-HU" b="1" dirty="0" smtClean="0">
                <a:latin typeface="+mn-lt"/>
              </a:rPr>
              <a:t>mberi anyag: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hu-HU" b="1" dirty="0" smtClean="0">
                <a:latin typeface="+mn-lt"/>
              </a:rPr>
              <a:t>Ez a</a:t>
            </a:r>
            <a:r>
              <a:rPr lang="hu-HU" b="1" dirty="0" smtClean="0">
                <a:latin typeface="+mn-lt"/>
              </a:rPr>
              <a:t> kvarkanyag.</a:t>
            </a:r>
            <a:endParaRPr lang="hu-HU" sz="1400" b="1" dirty="0" smtClean="0"/>
          </a:p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endParaRPr lang="hu-HU" sz="1400" b="1" dirty="0"/>
          </a:p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hu-HU" sz="1600" b="1" dirty="0" smtClean="0">
                <a:solidFill>
                  <a:srgbClr val="FFFF00"/>
                </a:solidFill>
                <a:latin typeface="+mn-lt"/>
              </a:rPr>
              <a:t>Magyar TÖK Mozgalom:</a:t>
            </a:r>
          </a:p>
          <a:p>
            <a:pPr algn="r">
              <a:lnSpc>
                <a:spcPct val="150000"/>
              </a:lnSpc>
              <a:spcBef>
                <a:spcPts val="0"/>
              </a:spcBef>
              <a:defRPr/>
            </a:pPr>
            <a:r>
              <a:rPr lang="hu-HU" sz="1400" b="1" dirty="0" smtClean="0">
                <a:latin typeface="+mn-lt"/>
              </a:rPr>
              <a:t>Természettudományos Önképzőkörök</a:t>
            </a:r>
          </a:p>
          <a:p>
            <a:pPr algn="r">
              <a:lnSpc>
                <a:spcPct val="150000"/>
              </a:lnSpc>
              <a:spcBef>
                <a:spcPts val="0"/>
              </a:spcBef>
              <a:defRPr/>
            </a:pPr>
            <a:r>
              <a:rPr lang="hu-HU" sz="1400" b="1" dirty="0" smtClean="0">
                <a:latin typeface="+mn-lt"/>
              </a:rPr>
              <a:t>Az önállóan gondolkodni </a:t>
            </a:r>
            <a:r>
              <a:rPr lang="hu-HU" sz="1400" b="1" dirty="0" err="1" smtClean="0">
                <a:latin typeface="+mn-lt"/>
              </a:rPr>
              <a:t>tudő</a:t>
            </a:r>
            <a:r>
              <a:rPr lang="hu-HU" sz="1400" b="1" dirty="0" smtClean="0">
                <a:latin typeface="+mn-lt"/>
              </a:rPr>
              <a:t>, </a:t>
            </a:r>
          </a:p>
          <a:p>
            <a:pPr algn="r">
              <a:lnSpc>
                <a:spcPct val="150000"/>
              </a:lnSpc>
              <a:spcBef>
                <a:spcPts val="0"/>
              </a:spcBef>
              <a:defRPr/>
            </a:pPr>
            <a:r>
              <a:rPr lang="hu-HU" sz="1400" b="1" dirty="0" smtClean="0">
                <a:latin typeface="+mn-lt"/>
              </a:rPr>
              <a:t>kiművelt </a:t>
            </a:r>
            <a:r>
              <a:rPr lang="hu-HU" sz="1400" b="1" dirty="0" err="1" smtClean="0">
                <a:latin typeface="+mn-lt"/>
              </a:rPr>
              <a:t>emberfők</a:t>
            </a:r>
            <a:r>
              <a:rPr lang="hu-HU" sz="1400" b="1" dirty="0" smtClean="0">
                <a:latin typeface="+mn-lt"/>
              </a:rPr>
              <a:t> </a:t>
            </a:r>
            <a:r>
              <a:rPr lang="hu-HU" sz="1400" b="1" dirty="0" smtClean="0">
                <a:latin typeface="+mn-lt"/>
              </a:rPr>
              <a:t>neveléséért</a:t>
            </a:r>
            <a:endParaRPr lang="hu-HU" sz="1400" b="1" dirty="0">
              <a:latin typeface="+mn-lt"/>
            </a:endParaRPr>
          </a:p>
          <a:p>
            <a:pPr algn="r">
              <a:lnSpc>
                <a:spcPct val="150000"/>
              </a:lnSpc>
              <a:spcBef>
                <a:spcPts val="0"/>
              </a:spcBef>
              <a:defRPr/>
            </a:pPr>
            <a:r>
              <a:rPr lang="hu-HU" sz="1400" b="1" dirty="0" smtClean="0">
                <a:latin typeface="+mn-lt"/>
              </a:rPr>
              <a:t>Motiváció: Részecskés Kártyajáték sikerei</a:t>
            </a:r>
            <a:endParaRPr lang="hu-HU" sz="1400" b="1" dirty="0">
              <a:latin typeface="+mn-lt"/>
            </a:endParaRPr>
          </a:p>
        </p:txBody>
      </p:sp>
      <p:pic>
        <p:nvPicPr>
          <p:cNvPr id="3" name="Kép 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80728"/>
            <a:ext cx="3743325" cy="4886325"/>
          </a:xfrm>
          <a:prstGeom prst="rect">
            <a:avLst/>
          </a:prstGeom>
          <a:effectLst>
            <a:glow rad="63500">
              <a:schemeClr val="bg2"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9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11112" y="189583"/>
            <a:ext cx="9144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200" b="1" kern="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  </a:t>
            </a:r>
            <a:r>
              <a:rPr lang="hu-HU" sz="2800" b="1" kern="0" dirty="0" smtClean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KÖSZÖNÖM A FIGYELMET! </a:t>
            </a:r>
          </a:p>
        </p:txBody>
      </p:sp>
      <p:sp>
        <p:nvSpPr>
          <p:cNvPr id="5" name="Rectangle 48"/>
          <p:cNvSpPr txBox="1">
            <a:spLocks noChangeArrowheads="1"/>
          </p:cNvSpPr>
          <p:nvPr/>
        </p:nvSpPr>
        <p:spPr bwMode="auto">
          <a:xfrm>
            <a:off x="35496" y="3023295"/>
            <a:ext cx="9144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200" b="1" kern="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  </a:t>
            </a:r>
            <a:r>
              <a:rPr lang="hu-HU" sz="2800" b="1" kern="0" dirty="0" smtClean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KÉRDÉSEK ? </a:t>
            </a:r>
          </a:p>
        </p:txBody>
      </p:sp>
    </p:spTree>
    <p:extLst>
      <p:ext uri="{BB962C8B-B14F-4D97-AF65-F5344CB8AC3E}">
        <p14:creationId xmlns:p14="http://schemas.microsoft.com/office/powerpoint/2010/main" val="162327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8092" y="-1041"/>
            <a:ext cx="9144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 err="1" smtClean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VILÁGEGYETEMünk</a:t>
            </a:r>
            <a:r>
              <a:rPr lang="hu-HU" sz="3000" b="1" kern="0" cap="all" dirty="0" smtClean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 és a mai fizika </a:t>
            </a:r>
          </a:p>
        </p:txBody>
      </p:sp>
      <p:pic>
        <p:nvPicPr>
          <p:cNvPr id="1026" name="Picture 2" descr="http://phenix.elte.hu/figures/osrobbana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82" y="646543"/>
            <a:ext cx="8002566" cy="580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18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11112" y="189583"/>
            <a:ext cx="9144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200" b="1" kern="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  </a:t>
            </a:r>
            <a:r>
              <a:rPr lang="hu-HU" sz="2800" b="1" kern="0" dirty="0" smtClean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KÖSZÖNÖM A FIGYELMET! </a:t>
            </a:r>
          </a:p>
        </p:txBody>
      </p:sp>
    </p:spTree>
    <p:extLst>
      <p:ext uri="{BB962C8B-B14F-4D97-AF65-F5344CB8AC3E}">
        <p14:creationId xmlns:p14="http://schemas.microsoft.com/office/powerpoint/2010/main" val="40042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4283968" y="692696"/>
            <a:ext cx="42484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hu-HU" sz="1600" dirty="0" smtClean="0"/>
              <a:t> A kvarkok tökéletes folyadékát, angol rövidítésével az </a:t>
            </a:r>
            <a:r>
              <a:rPr lang="hu-HU" sz="1600" dirty="0" err="1" smtClean="0"/>
              <a:t>sQGP-t</a:t>
            </a:r>
            <a:r>
              <a:rPr lang="hu-HU" sz="1600" dirty="0" smtClean="0"/>
              <a:t> az USA </a:t>
            </a:r>
            <a:r>
              <a:rPr lang="hu-HU" sz="1600" dirty="0" err="1" smtClean="0"/>
              <a:t>Brookhaveni</a:t>
            </a:r>
            <a:r>
              <a:rPr lang="hu-HU" sz="1600" dirty="0" smtClean="0"/>
              <a:t> Nemzeti Laboratóriumában a PHENIX és a STAR kísérletben fedezték fel a RHIC (</a:t>
            </a:r>
            <a:r>
              <a:rPr lang="hu-HU" sz="1600" dirty="0" err="1" smtClean="0"/>
              <a:t>Relativistic</a:t>
            </a:r>
            <a:r>
              <a:rPr lang="hu-HU" sz="1600" dirty="0" smtClean="0"/>
              <a:t> </a:t>
            </a:r>
            <a:r>
              <a:rPr lang="hu-HU" sz="1600" dirty="0" err="1" smtClean="0"/>
              <a:t>Heavy</a:t>
            </a:r>
            <a:r>
              <a:rPr lang="hu-HU" sz="1600" dirty="0" smtClean="0"/>
              <a:t> Ion </a:t>
            </a:r>
            <a:r>
              <a:rPr lang="hu-HU" sz="1600" dirty="0" err="1" smtClean="0"/>
              <a:t>Collider</a:t>
            </a:r>
            <a:r>
              <a:rPr lang="hu-HU" sz="1600" dirty="0" smtClean="0"/>
              <a:t>) gyorsítóban.</a:t>
            </a:r>
            <a:endParaRPr lang="hu-HU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174" name="Cím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19137"/>
          </a:xfrm>
        </p:spPr>
        <p:txBody>
          <a:bodyPr/>
          <a:lstStyle/>
          <a:p>
            <a:pPr algn="ctr" eaLnBrk="1" hangingPunct="1"/>
            <a:r>
              <a:rPr lang="hu-HU" sz="3000" dirty="0" smtClean="0"/>
              <a:t>KVARKFOLYADÉK - KÍSÉRLETILEG</a:t>
            </a:r>
          </a:p>
        </p:txBody>
      </p:sp>
      <p:sp>
        <p:nvSpPr>
          <p:cNvPr id="7" name="Élőláb helye 3"/>
          <p:cNvSpPr>
            <a:spLocks noGrp="1"/>
          </p:cNvSpPr>
          <p:nvPr>
            <p:ph type="ftr" sz="quarter" idx="4294967295"/>
          </p:nvPr>
        </p:nvSpPr>
        <p:spPr>
          <a:xfrm>
            <a:off x="37653" y="6477000"/>
            <a:ext cx="4678363" cy="3603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dirty="0" smtClean="0"/>
              <a:t>Csörgő T.</a:t>
            </a:r>
            <a:endParaRPr lang="en-US" dirty="0"/>
          </a:p>
        </p:txBody>
      </p:sp>
      <p:pic>
        <p:nvPicPr>
          <p:cNvPr id="10" name="Picture 4" descr="File:First Gold Beam-Beam Collision Events at RHIC at 100 100 GeV c per beam recorded by STAR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852936"/>
            <a:ext cx="4533900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www.phenix.bnl.gov/WWW/software/luxor/photo/run2AlbumV03/PHr27825e0003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56" y="1052736"/>
            <a:ext cx="374441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313556" y="4869160"/>
            <a:ext cx="3744416" cy="1524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hu-HU" sz="1600" dirty="0" smtClean="0"/>
              <a:t>A tökéletes kvarkfolyadék, az </a:t>
            </a:r>
            <a:r>
              <a:rPr lang="hu-HU" sz="1600" dirty="0" err="1" smtClean="0"/>
              <a:t>sQGP</a:t>
            </a:r>
            <a:r>
              <a:rPr lang="hu-HU" sz="1600" dirty="0" smtClean="0"/>
              <a:t> tulajdonságait megerősítette és további részletekkel gazdagította a CERH LHC ALICE, ALTAS és CMS kísérlete.</a:t>
            </a:r>
            <a:endParaRPr lang="hu-HU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100392" y="6477000"/>
            <a:ext cx="1008187" cy="3603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78D3027-A420-47DC-9763-CE3438DC92A1}" type="slidenum">
              <a:rPr lang="en-US"/>
              <a:pPr>
                <a:defRPr/>
              </a:pPr>
              <a:t>4</a:t>
            </a:fld>
            <a:r>
              <a:rPr lang="en-US" dirty="0"/>
              <a:t> |</a:t>
            </a:r>
            <a:r>
              <a:rPr lang="hu-HU" dirty="0"/>
              <a:t> </a:t>
            </a:r>
            <a:r>
              <a:rPr lang="hu-HU" dirty="0" smtClean="0"/>
              <a:t>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9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abadkézi sokszög 5"/>
          <p:cNvSpPr/>
          <p:nvPr/>
        </p:nvSpPr>
        <p:spPr>
          <a:xfrm>
            <a:off x="-720" y="6192688"/>
            <a:ext cx="9144000" cy="66531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ctr" rtl="0" hangingPunct="1"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dirty="0" smtClean="0">
                <a:solidFill>
                  <a:srgbClr val="FFFFFF"/>
                </a:solidFill>
                <a:latin typeface="Verdana" pitchFamily="34"/>
                <a:ea typeface="Arial" pitchFamily="2"/>
                <a:cs typeface="Arial" pitchFamily="2"/>
              </a:rPr>
              <a:t>A sikeres  kutatás kulcsa a RHC ütközéseinek a változatossága: (p,d,He,</a:t>
            </a:r>
            <a:r>
              <a:rPr lang="hu-HU" dirty="0" err="1" smtClean="0">
                <a:solidFill>
                  <a:srgbClr val="FFFFFF"/>
                </a:solidFill>
                <a:latin typeface="Verdana" pitchFamily="34"/>
                <a:ea typeface="Arial" pitchFamily="2"/>
                <a:cs typeface="Arial" pitchFamily="2"/>
              </a:rPr>
              <a:t>Cu</a:t>
            </a:r>
            <a:r>
              <a:rPr lang="hu-HU" dirty="0" smtClean="0">
                <a:solidFill>
                  <a:srgbClr val="FFFFFF"/>
                </a:solidFill>
                <a:latin typeface="Verdana" pitchFamily="34"/>
                <a:ea typeface="Arial" pitchFamily="2"/>
                <a:cs typeface="Arial" pitchFamily="2"/>
              </a:rPr>
              <a:t>,Au,U)+(p,d,He,</a:t>
            </a:r>
            <a:r>
              <a:rPr lang="hu-HU" dirty="0" err="1" smtClean="0">
                <a:solidFill>
                  <a:srgbClr val="FFFFFF"/>
                </a:solidFill>
                <a:latin typeface="Verdana" pitchFamily="34"/>
                <a:ea typeface="Arial" pitchFamily="2"/>
                <a:cs typeface="Arial" pitchFamily="2"/>
              </a:rPr>
              <a:t>Cu</a:t>
            </a:r>
            <a:r>
              <a:rPr lang="hu-HU" dirty="0" smtClean="0">
                <a:solidFill>
                  <a:srgbClr val="FFFFFF"/>
                </a:solidFill>
                <a:latin typeface="Verdana" pitchFamily="34"/>
                <a:ea typeface="Arial" pitchFamily="2"/>
                <a:cs typeface="Arial" pitchFamily="2"/>
              </a:rPr>
              <a:t>,Au,U), √s = 5 – 500 </a:t>
            </a:r>
            <a:r>
              <a:rPr lang="hu-HU" dirty="0" err="1" smtClean="0">
                <a:solidFill>
                  <a:srgbClr val="FFFFFF"/>
                </a:solidFill>
                <a:latin typeface="Verdana" pitchFamily="34"/>
                <a:ea typeface="Arial" pitchFamily="2"/>
                <a:cs typeface="Arial" pitchFamily="2"/>
              </a:rPr>
              <a:t>GeV</a:t>
            </a:r>
            <a:r>
              <a:rPr lang="hu-HU" sz="1800" b="0" i="0" u="none" strike="noStrike" baseline="0" dirty="0" smtClean="0">
                <a:ln>
                  <a:noFill/>
                </a:ln>
                <a:solidFill>
                  <a:srgbClr val="FFFFFF"/>
                </a:solidFill>
                <a:latin typeface="Verdana" pitchFamily="34"/>
                <a:ea typeface="Arial" pitchFamily="2"/>
                <a:cs typeface="Arial" pitchFamily="2"/>
              </a:rPr>
              <a:t> </a:t>
            </a:r>
            <a:endParaRPr lang="hu-HU" sz="1800" b="0" i="0" u="none" strike="noStrike" baseline="0" dirty="0">
              <a:ln>
                <a:noFill/>
              </a:ln>
              <a:solidFill>
                <a:srgbClr val="FFFFFF"/>
              </a:solidFill>
              <a:latin typeface="Verdana" pitchFamily="34"/>
              <a:ea typeface="Arial" pitchFamily="2"/>
              <a:cs typeface="Arial" pitchFamily="2"/>
            </a:endParaRPr>
          </a:p>
        </p:txBody>
      </p:sp>
      <p:pic>
        <p:nvPicPr>
          <p:cNvPr id="2050" name="Picture 2" descr="https://www.bnl.gov/bnlweb/pubaf/pr/photos/2015/08/phenix-detector-hr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8114136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8"/>
          <p:cNvSpPr txBox="1">
            <a:spLocks noChangeArrowheads="1"/>
          </p:cNvSpPr>
          <p:nvPr/>
        </p:nvSpPr>
        <p:spPr bwMode="auto">
          <a:xfrm>
            <a:off x="8092" y="-1041"/>
            <a:ext cx="9144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 smtClean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A RHIC gyorsító </a:t>
            </a:r>
            <a:r>
              <a:rPr lang="hu-HU" sz="3000" b="1" kern="0" cap="all" dirty="0" err="1" smtClean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phenix</a:t>
            </a:r>
            <a:r>
              <a:rPr lang="hu-HU" sz="3000" b="1" kern="0" cap="all" dirty="0" smtClean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 kísérlete </a:t>
            </a:r>
          </a:p>
        </p:txBody>
      </p:sp>
      <p:pic>
        <p:nvPicPr>
          <p:cNvPr id="1026" name="Picture 2" descr="https://www.bnl.gov/today/body_pics/2012/07/rhic_graphics_fig2-600px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8"/>
          <a:stretch/>
        </p:blipFill>
        <p:spPr bwMode="auto">
          <a:xfrm>
            <a:off x="1547663" y="764704"/>
            <a:ext cx="6696745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5892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0" y="-1041"/>
            <a:ext cx="91313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 smtClean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ÉLŐ KAPCSOLAT a PHENIX  fizikával</a:t>
            </a:r>
          </a:p>
        </p:txBody>
      </p:sp>
      <p:sp>
        <p:nvSpPr>
          <p:cNvPr id="12" name="Tartalom helye 2"/>
          <p:cNvSpPr>
            <a:spLocks noGrp="1"/>
          </p:cNvSpPr>
          <p:nvPr>
            <p:ph idx="1"/>
          </p:nvPr>
        </p:nvSpPr>
        <p:spPr>
          <a:xfrm>
            <a:off x="-45720" y="5772422"/>
            <a:ext cx="9189720" cy="752922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hu-HU" sz="1400" dirty="0" smtClean="0"/>
              <a:t>Magyarok Amerikában, forró nyomon az Ősanyag nyomában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hu-HU" sz="1400" dirty="0" smtClean="0"/>
              <a:t> </a:t>
            </a:r>
            <a:r>
              <a:rPr lang="hu-HU" sz="1400" dirty="0" err="1" smtClean="0"/>
              <a:t>Cs.T</a:t>
            </a:r>
            <a:r>
              <a:rPr lang="hu-HU" sz="1400" dirty="0" smtClean="0"/>
              <a:t>., Novák Tamás (Wigner, KRF), Kőfaragó M, Nagy M,  </a:t>
            </a:r>
            <a:r>
              <a:rPr lang="hu-HU" sz="1400" dirty="0" err="1" smtClean="0"/>
              <a:t>Vargyas</a:t>
            </a:r>
            <a:r>
              <a:rPr lang="hu-HU" sz="1400" dirty="0" smtClean="0"/>
              <a:t> </a:t>
            </a:r>
            <a:r>
              <a:rPr lang="hu-HU" sz="1400" dirty="0" err="1" smtClean="0"/>
              <a:t>M</a:t>
            </a:r>
            <a:r>
              <a:rPr lang="hu-HU" sz="1400" dirty="0" smtClean="0"/>
              <a:t>  a PHENIX(b)en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hu-HU" sz="1400" dirty="0"/>
              <a:t>http://www.otka.hu/otka-magazin/a-honap-kutatoja/2013-januar</a:t>
            </a:r>
            <a:endParaRPr lang="hu-HU" sz="1400" dirty="0" smtClean="0"/>
          </a:p>
          <a:p>
            <a:pPr algn="ctr" eaLnBrk="1" hangingPunct="1">
              <a:defRPr/>
            </a:pPr>
            <a:endParaRPr lang="hu-HU" sz="1600" dirty="0" smtClean="0"/>
          </a:p>
        </p:txBody>
      </p:sp>
      <p:sp>
        <p:nvSpPr>
          <p:cNvPr id="2" name="AutoShape 2" descr="https://mail-attachment.googleusercontent.com/attachment/u/0/?ui=2&amp;ik=68bd6fa2f2&amp;view=att&amp;th=13c87df970326bdb&amp;attid=0.1&amp;disp=inline&amp;realattid=42c935c8ba599016_0.1&amp;safe=1&amp;zw&amp;saduie=AG9B_P_MV9SsPuAIOpt0HHIvZnQB&amp;sadet=1361537802774&amp;sads=J1UDcqOw4vbEAz3XxFJ5zizGe0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" name="AutoShape 4" descr="https://mail-attachment.googleusercontent.com/attachment/u/0/?ui=2&amp;ik=68bd6fa2f2&amp;view=att&amp;th=13c87df970326bdb&amp;attid=0.1&amp;disp=inline&amp;realattid=42c935c8ba599016_0.1&amp;safe=1&amp;zw&amp;saduie=AG9B_P_MV9SsPuAIOpt0HHIvZnQB&amp;sadet=1361537802774&amp;sads=J1UDcqOw4vbEAz3XxFJ5zizGe0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208" y="901700"/>
            <a:ext cx="5100692" cy="490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0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 txBox="1">
            <a:spLocks noChangeArrowheads="1"/>
          </p:cNvSpPr>
          <p:nvPr/>
        </p:nvSpPr>
        <p:spPr bwMode="auto">
          <a:xfrm>
            <a:off x="0" y="-1041"/>
            <a:ext cx="91313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 smtClean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ÉLŐ KAPCSOLAT a CERN fizikájával</a:t>
            </a:r>
          </a:p>
        </p:txBody>
      </p:sp>
      <p:sp>
        <p:nvSpPr>
          <p:cNvPr id="12" name="Tartalom helye 2"/>
          <p:cNvSpPr>
            <a:spLocks noGrp="1"/>
          </p:cNvSpPr>
          <p:nvPr>
            <p:ph idx="1"/>
          </p:nvPr>
        </p:nvSpPr>
        <p:spPr>
          <a:xfrm>
            <a:off x="0" y="5949280"/>
            <a:ext cx="9144000" cy="752922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hu-HU" sz="1400" dirty="0" smtClean="0"/>
              <a:t>Berzés öregdiákok a </a:t>
            </a:r>
            <a:r>
              <a:rPr lang="hu-HU" sz="1400" dirty="0" err="1" smtClean="0"/>
              <a:t>CERN-ben</a:t>
            </a:r>
            <a:r>
              <a:rPr lang="hu-HU" sz="1400" dirty="0" smtClean="0"/>
              <a:t>,  a protonok nyomában: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hu-HU" sz="1400" dirty="0" smtClean="0"/>
              <a:t> </a:t>
            </a:r>
            <a:r>
              <a:rPr lang="hu-HU" sz="1400" dirty="0" err="1" smtClean="0"/>
              <a:t>Cs.T</a:t>
            </a:r>
            <a:r>
              <a:rPr lang="hu-HU" sz="1400" dirty="0" smtClean="0"/>
              <a:t>. és  Novák Tamás (Wigner és KRF, TOTEM) és </a:t>
            </a:r>
            <a:r>
              <a:rPr lang="hu-HU" sz="1400" dirty="0" err="1" smtClean="0"/>
              <a:t>Szillásy</a:t>
            </a:r>
            <a:r>
              <a:rPr lang="hu-HU" sz="1400" dirty="0" smtClean="0"/>
              <a:t> Zoltán (CMS)  a  mérésen</a:t>
            </a:r>
          </a:p>
          <a:p>
            <a:pPr algn="ctr" eaLnBrk="1" hangingPunct="1">
              <a:defRPr/>
            </a:pPr>
            <a:endParaRPr lang="hu-HU" sz="1600" dirty="0" smtClean="0"/>
          </a:p>
        </p:txBody>
      </p:sp>
      <p:sp>
        <p:nvSpPr>
          <p:cNvPr id="2" name="AutoShape 2" descr="https://mail-attachment.googleusercontent.com/attachment/u/0/?ui=2&amp;ik=68bd6fa2f2&amp;view=att&amp;th=13c87df970326bdb&amp;attid=0.1&amp;disp=inline&amp;realattid=42c935c8ba599016_0.1&amp;safe=1&amp;zw&amp;saduie=AG9B_P_MV9SsPuAIOpt0HHIvZnQB&amp;sadet=1361537802774&amp;sads=J1UDcqOw4vbEAz3XxFJ5zizGe0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" name="AutoShape 4" descr="https://mail-attachment.googleusercontent.com/attachment/u/0/?ui=2&amp;ik=68bd6fa2f2&amp;view=att&amp;th=13c87df970326bdb&amp;attid=0.1&amp;disp=inline&amp;realattid=42c935c8ba599016_0.1&amp;safe=1&amp;zw&amp;saduie=AG9B_P_MV9SsPuAIOpt0HHIvZnQB&amp;sadet=1361537802774&amp;sads=J1UDcqOw4vbEAz3XxFJ5zizGe0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08720"/>
            <a:ext cx="6576392" cy="493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9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abadkézi sokszög 5"/>
          <p:cNvSpPr/>
          <p:nvPr/>
        </p:nvSpPr>
        <p:spPr>
          <a:xfrm>
            <a:off x="4936" y="6237312"/>
            <a:ext cx="9144000" cy="609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ctr" rtl="0" hangingPunct="1">
              <a:lnSpc>
                <a:spcPct val="150000"/>
              </a:lnSpc>
              <a:spcBef>
                <a:spcPts val="598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dirty="0" smtClean="0">
                <a:solidFill>
                  <a:srgbClr val="FFFFFF"/>
                </a:solidFill>
                <a:latin typeface="Verdana" pitchFamily="34"/>
                <a:ea typeface="Arial" pitchFamily="2"/>
                <a:cs typeface="Arial" pitchFamily="2"/>
              </a:rPr>
              <a:t>PHENIX kísérlet, </a:t>
            </a:r>
            <a:r>
              <a:rPr lang="hu-HU" dirty="0" err="1" smtClean="0">
                <a:solidFill>
                  <a:srgbClr val="FFFFFF"/>
                </a:solidFill>
                <a:latin typeface="Verdana" pitchFamily="34"/>
                <a:ea typeface="Arial" pitchFamily="2"/>
                <a:cs typeface="Arial" pitchFamily="2"/>
              </a:rPr>
              <a:t>Brookhaveni</a:t>
            </a:r>
            <a:r>
              <a:rPr lang="hu-HU" dirty="0" smtClean="0">
                <a:solidFill>
                  <a:srgbClr val="FFFFFF"/>
                </a:solidFill>
                <a:latin typeface="Verdana" pitchFamily="34"/>
                <a:ea typeface="Arial" pitchFamily="2"/>
                <a:cs typeface="Arial" pitchFamily="2"/>
              </a:rPr>
              <a:t> Nemzeti Laboratórium, USA, </a:t>
            </a:r>
            <a:r>
              <a:rPr lang="hu-HU" dirty="0" smtClean="0">
                <a:solidFill>
                  <a:srgbClr val="FFFFFF"/>
                </a:solidFill>
                <a:latin typeface="Verdana" pitchFamily="34"/>
                <a:ea typeface="Arial" pitchFamily="2"/>
                <a:cs typeface="Arial" pitchFamily="2"/>
                <a:hlinkClick r:id="rId3"/>
              </a:rPr>
              <a:t>2015 szeptember</a:t>
            </a:r>
            <a:endParaRPr lang="hu-HU" sz="1800" b="0" i="0" u="none" strike="noStrike" baseline="0" dirty="0">
              <a:ln>
                <a:noFill/>
              </a:ln>
              <a:solidFill>
                <a:srgbClr val="FFFFFF"/>
              </a:solidFill>
              <a:latin typeface="Verdana" pitchFamily="34"/>
              <a:ea typeface="Arial" pitchFamily="2"/>
              <a:cs typeface="Arial" pitchFamily="2"/>
            </a:endParaRPr>
          </a:p>
        </p:txBody>
      </p:sp>
      <p:pic>
        <p:nvPicPr>
          <p:cNvPr id="1026" name="Picture 2" descr="https://www.bnl.gov/bnlweb/pubaf/pr/photos/2015/08/paudauhe3au-h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5304"/>
            <a:ext cx="7647644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8"/>
          <p:cNvSpPr txBox="1">
            <a:spLocks noChangeArrowheads="1"/>
          </p:cNvSpPr>
          <p:nvPr/>
        </p:nvSpPr>
        <p:spPr bwMode="auto">
          <a:xfrm>
            <a:off x="8092" y="-1041"/>
            <a:ext cx="9144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 smtClean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A tökéletes kvarkfolyadék cseppjei </a:t>
            </a:r>
          </a:p>
        </p:txBody>
      </p:sp>
    </p:spTree>
    <p:extLst>
      <p:ext uri="{BB962C8B-B14F-4D97-AF65-F5344CB8AC3E}">
        <p14:creationId xmlns:p14="http://schemas.microsoft.com/office/powerpoint/2010/main" val="10828669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abadkézi sokszög 4"/>
          <p:cNvSpPr/>
          <p:nvPr/>
        </p:nvSpPr>
        <p:spPr>
          <a:xfrm>
            <a:off x="222292" y="976671"/>
            <a:ext cx="8929800" cy="5581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2400" b="1" i="0" u="none" strike="noStrike" baseline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A </a:t>
            </a:r>
            <a:r>
              <a:rPr lang="hu-HU" sz="2400" b="1" i="0" u="none" strike="noStrike" baseline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RHIC-nél</a:t>
            </a:r>
            <a:endParaRPr lang="hu-HU" sz="2400" b="1" i="0" u="none" strike="noStrike" baseline="0" dirty="0" smtClean="0">
              <a:ln>
                <a:noFill/>
              </a:ln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hu-HU" sz="1200" b="1" i="0" u="none" strike="noStrike" baseline="0" dirty="0" smtClean="0">
              <a:ln>
                <a:noFill/>
              </a:ln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2000" b="1" i="0" u="none" strike="noStrike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Au+</a:t>
            </a:r>
            <a:r>
              <a:rPr lang="hu-HU" sz="2000" b="1" i="0" u="none" strike="noStrike" baseline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Au</a:t>
            </a:r>
            <a:r>
              <a:rPr lang="hu-HU" sz="2000" b="1" i="0" u="none" strike="noStrike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: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2000" b="1" i="0" u="none" strike="noStrike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Új </a:t>
            </a:r>
            <a:r>
              <a:rPr lang="hu-HU" sz="2000" b="1" i="0" u="none" strike="noStrike" baseline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jelenség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2000" b="1" i="0" u="none" strike="noStrike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Új </a:t>
            </a:r>
            <a:r>
              <a:rPr lang="hu-HU" sz="2000" b="1" i="0" u="none" strike="noStrike" baseline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anyag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2000" b="1" dirty="0" smtClean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F</a:t>
            </a:r>
            <a:r>
              <a:rPr lang="hu-HU" sz="2000" b="1" i="0" u="none" strike="noStrike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olyadék halmazáll.</a:t>
            </a:r>
            <a:endParaRPr lang="hu-HU" sz="2000" b="1" i="0" u="none" strike="noStrike" baseline="0" dirty="0">
              <a:ln>
                <a:noFill/>
              </a:ln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" pitchFamily="2"/>
              <a:cs typeface="Arial" pitchFamily="2"/>
            </a:endParaRPr>
          </a:p>
          <a:p>
            <a:pPr marR="0" lvl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2000" b="1" i="0" u="none" strike="noStrike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Kvarkok folynak</a:t>
            </a:r>
          </a:p>
          <a:p>
            <a:pPr marR="0" lvl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2000" b="1" i="0" u="none" strike="noStrike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A folyás ~ tökéletes</a:t>
            </a:r>
            <a:endParaRPr lang="hu-HU" sz="2000" b="1" i="0" u="none" strike="noStrike" baseline="0" dirty="0">
              <a:ln>
                <a:noFill/>
              </a:ln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2400" b="1" i="0" u="none" strike="noStrike" baseline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2400" b="1" i="0" u="none" strike="noStrike" baseline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Jellemzői: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2400" b="1" i="0" u="none" strike="noStrike" baseline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 </a:t>
            </a:r>
            <a:r>
              <a:rPr lang="hu-HU" sz="1800" b="1" i="0" u="none" strike="noStrike" baseline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 Opálos, R</a:t>
            </a:r>
            <a:r>
              <a:rPr lang="hu-HU" sz="1800" b="1" i="0" u="none" strike="noStrike" baseline="-3300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AA</a:t>
            </a:r>
            <a:r>
              <a:rPr lang="hu-HU" sz="1800" b="1" i="0" u="none" strike="noStrike" baseline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 ~ 0.2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1800" b="1" i="0" u="none" strike="noStrike" baseline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  Csillapítási hossz ~ 2 </a:t>
            </a:r>
            <a:r>
              <a:rPr lang="hu-HU" sz="1800" b="1" i="0" u="none" strike="noStrike" baseline="0" dirty="0" err="1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fm</a:t>
            </a:r>
            <a:endParaRPr lang="hu-HU" sz="1800" b="1" i="0" u="none" strike="noStrike" baseline="0" dirty="0">
              <a:ln>
                <a:noFill/>
              </a:ln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1800" b="1" i="0" u="none" strike="noStrike" baseline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  </a:t>
            </a:r>
            <a:r>
              <a:rPr lang="hu-HU" sz="1800" b="1" i="0" u="none" strike="noStrike" baseline="0" dirty="0" err="1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C</a:t>
            </a:r>
            <a:r>
              <a:rPr lang="hu-HU" sz="1800" b="1" i="0" u="none" strike="noStrike" baseline="-33000" dirty="0" err="1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s</a:t>
            </a:r>
            <a:r>
              <a:rPr lang="hu-HU" sz="1800" b="1" i="0" u="none" strike="noStrike" baseline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 = 0.35 </a:t>
            </a:r>
            <a:r>
              <a:rPr lang="x-none" sz="1800" b="1" i="0" u="none" strike="noStrike" baseline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Verdana" pitchFamily="34"/>
                <a:cs typeface="Verdana" pitchFamily="34"/>
              </a:rPr>
              <a:t>± 0.05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1800" b="1" i="0" u="none" strike="noStrike" baseline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Verdana" pitchFamily="34"/>
                <a:cs typeface="Verdana" pitchFamily="34"/>
              </a:rPr>
              <a:t>  </a:t>
            </a:r>
            <a:r>
              <a:rPr lang="hu-HU" sz="1800" b="1" i="0" u="none" strike="noStrike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itchFamily="18"/>
                <a:ea typeface="Verdana" pitchFamily="34"/>
                <a:cs typeface="Verdana" pitchFamily="34"/>
              </a:rPr>
              <a:t></a:t>
            </a:r>
            <a:r>
              <a:rPr lang="hu-HU" sz="1800" b="1" i="0" u="none" strike="noStrike" baseline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Verdana" pitchFamily="34"/>
                <a:cs typeface="Verdana" pitchFamily="34"/>
              </a:rPr>
              <a:t>/s ≤ </a:t>
            </a:r>
            <a:r>
              <a:rPr lang="hu-HU" sz="1800" b="1" i="0" u="none" strike="noStrike" baseline="0" dirty="0" err="1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Verdana" pitchFamily="34"/>
                <a:cs typeface="Verdana" pitchFamily="34"/>
              </a:rPr>
              <a:t>szuperfolyékony</a:t>
            </a:r>
            <a:r>
              <a:rPr lang="hu-HU" sz="1800" b="1" i="0" u="none" strike="noStrike" baseline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Verdana" pitchFamily="34"/>
                <a:cs typeface="Verdana" pitchFamily="34"/>
              </a:rPr>
              <a:t> He/5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1800" b="1" i="0" u="none" strike="noStrike" baseline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Verdana" pitchFamily="34"/>
                <a:cs typeface="Verdana" pitchFamily="34"/>
              </a:rPr>
              <a:t>  T</a:t>
            </a:r>
            <a:r>
              <a:rPr lang="hu-HU" sz="1800" b="1" i="0" u="none" strike="noStrike" baseline="-3300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Verdana" pitchFamily="34"/>
                <a:cs typeface="Verdana" pitchFamily="34"/>
              </a:rPr>
              <a:t>init</a:t>
            </a:r>
            <a:r>
              <a:rPr lang="hu-HU" sz="1800" b="1" i="0" u="none" strike="noStrike" baseline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Verdana" pitchFamily="34"/>
                <a:cs typeface="Verdana" pitchFamily="34"/>
              </a:rPr>
              <a:t> ≥ </a:t>
            </a:r>
            <a:r>
              <a:rPr lang="hu-HU" sz="1800" b="1" i="0" u="none" strike="noStrike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Verdana" pitchFamily="34"/>
                <a:cs typeface="Verdana" pitchFamily="34"/>
              </a:rPr>
              <a:t>4x10</a:t>
            </a:r>
            <a:r>
              <a:rPr lang="hu-HU" sz="1800" b="1" i="0" u="none" strike="noStrike" baseline="30000" dirty="0" smtClean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Verdana" pitchFamily="34"/>
                <a:cs typeface="Verdana" pitchFamily="34"/>
              </a:rPr>
              <a:t>12</a:t>
            </a:r>
            <a:r>
              <a:rPr lang="hu-HU" sz="1800" b="1" i="0" u="none" strike="noStrike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Verdana" pitchFamily="34"/>
                <a:cs typeface="Verdana" pitchFamily="34"/>
              </a:rPr>
              <a:t> K</a:t>
            </a:r>
            <a:endParaRPr lang="hu-HU" sz="1800" b="1" i="0" u="none" strike="noStrike" baseline="0" dirty="0">
              <a:ln>
                <a:noFill/>
              </a:ln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Verdana" pitchFamily="34"/>
              <a:cs typeface="Verdana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1800" b="1" i="0" u="none" strike="noStrike" baseline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Verdana" pitchFamily="34"/>
                <a:cs typeface="Verdana" pitchFamily="34"/>
              </a:rPr>
              <a:t> </a:t>
            </a:r>
            <a:r>
              <a:rPr lang="hu-HU" sz="1800" b="1" i="0" u="none" strike="noStrike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itchFamily="18"/>
                <a:ea typeface="Verdana" pitchFamily="34"/>
                <a:cs typeface="Verdana" pitchFamily="34"/>
              </a:rPr>
              <a:t></a:t>
            </a:r>
            <a:r>
              <a:rPr lang="hu-HU" sz="1800" b="1" i="0" u="none" strike="noStrike" baseline="-33000" dirty="0" err="1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Verdana" pitchFamily="34"/>
                <a:cs typeface="Verdana" pitchFamily="34"/>
              </a:rPr>
              <a:t>init</a:t>
            </a:r>
            <a:r>
              <a:rPr lang="hu-HU" sz="1800" b="1" i="0" u="none" strike="noStrike" baseline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Verdana" pitchFamily="34"/>
                <a:cs typeface="Verdana" pitchFamily="34"/>
              </a:rPr>
              <a:t> ≥ 15 </a:t>
            </a:r>
            <a:r>
              <a:rPr lang="hu-HU" sz="1800" b="1" i="0" u="none" strike="noStrike" baseline="0" dirty="0" err="1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Verdana" pitchFamily="34"/>
                <a:cs typeface="Verdana" pitchFamily="34"/>
              </a:rPr>
              <a:t>GeV</a:t>
            </a:r>
            <a:r>
              <a:rPr lang="hu-HU" sz="1800" b="1" i="0" u="none" strike="noStrike" baseline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Verdana" pitchFamily="34"/>
                <a:cs typeface="Verdana" pitchFamily="34"/>
              </a:rPr>
              <a:t>/fm</a:t>
            </a:r>
            <a:r>
              <a:rPr lang="hu-HU" sz="1800" b="1" i="0" u="none" strike="noStrike" baseline="3000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Verdana" pitchFamily="34"/>
                <a:cs typeface="Verdana" pitchFamily="34"/>
              </a:rPr>
              <a:t>3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1800" b="1" i="0" u="none" strike="noStrike" baseline="3300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Verdana" pitchFamily="34"/>
                <a:cs typeface="Verdana" pitchFamily="34"/>
              </a:rPr>
              <a:t>   </a:t>
            </a:r>
            <a:r>
              <a:rPr lang="hu-HU" sz="1800" b="1" i="0" u="none" strike="noStrike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Verdana" pitchFamily="34"/>
                <a:cs typeface="Verdana" pitchFamily="34"/>
              </a:rPr>
              <a:t>p</a:t>
            </a:r>
            <a:r>
              <a:rPr lang="hu-HU" sz="1800" b="1" i="0" u="none" strike="noStrike" baseline="33000" dirty="0" smtClean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Verdana" pitchFamily="34"/>
                <a:cs typeface="Verdana" pitchFamily="34"/>
              </a:rPr>
              <a:t> </a:t>
            </a:r>
            <a:r>
              <a:rPr lang="hu-HU" sz="1800" b="1" i="0" u="none" strike="noStrike" baseline="-33000" dirty="0" err="1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Verdana" pitchFamily="34"/>
                <a:cs typeface="Verdana" pitchFamily="34"/>
              </a:rPr>
              <a:t>init</a:t>
            </a:r>
            <a:r>
              <a:rPr lang="hu-HU" sz="1800" b="1" i="0" u="none" strike="noStrike" baseline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Verdana" pitchFamily="34"/>
                <a:cs typeface="Verdana" pitchFamily="34"/>
              </a:rPr>
              <a:t> ≥ 1.5 </a:t>
            </a:r>
            <a:r>
              <a:rPr lang="hu-HU" sz="1800" b="1" i="0" u="none" strike="noStrike" baseline="0" dirty="0" err="1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Verdana" pitchFamily="34"/>
                <a:cs typeface="Verdana" pitchFamily="34"/>
              </a:rPr>
              <a:t>GeV</a:t>
            </a:r>
            <a:r>
              <a:rPr lang="hu-HU" sz="1800" b="1" i="0" u="none" strike="noStrike" baseline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Verdana" pitchFamily="34"/>
                <a:cs typeface="Verdana" pitchFamily="34"/>
              </a:rPr>
              <a:t>/fm</a:t>
            </a:r>
            <a:r>
              <a:rPr lang="hu-HU" sz="1800" b="1" i="0" u="none" strike="noStrike" baseline="3000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Verdana" pitchFamily="34"/>
                <a:cs typeface="Verdana" pitchFamily="34"/>
              </a:rPr>
              <a:t>3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hu-HU" sz="2600" b="1" i="0" u="none" strike="noStrike" baseline="0" dirty="0">
              <a:ln>
                <a:noFill/>
              </a:ln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Verdana" pitchFamily="34"/>
              <a:cs typeface="Verdana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2400" b="1" i="0" u="none" strike="noStrike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Verdana" pitchFamily="34"/>
                <a:cs typeface="Verdana" pitchFamily="34"/>
              </a:rPr>
              <a:t>Forró, robban, folyik!</a:t>
            </a:r>
            <a:endParaRPr lang="hu-HU" sz="2400" b="1" i="0" u="none" strike="noStrike" baseline="0" dirty="0">
              <a:ln>
                <a:noFill/>
              </a:ln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Verdana" pitchFamily="34"/>
              <a:cs typeface="Verdana" pitchFamily="34"/>
            </a:endParaRPr>
          </a:p>
        </p:txBody>
      </p:sp>
      <p:sp>
        <p:nvSpPr>
          <p:cNvPr id="6" name="Szabadkézi sokszög 5"/>
          <p:cNvSpPr/>
          <p:nvPr/>
        </p:nvSpPr>
        <p:spPr>
          <a:xfrm>
            <a:off x="3851920" y="548680"/>
            <a:ext cx="5163200" cy="439248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2400" b="1" i="0" u="none" strike="noStrike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A </a:t>
            </a:r>
            <a:r>
              <a:rPr lang="hu-HU" sz="2400" b="1" i="0" u="none" strike="noStrike" baseline="0" dirty="0" err="1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RHIC-nél</a:t>
            </a:r>
            <a:endParaRPr lang="hu-HU" sz="2400" b="1" i="0" u="none" strike="noStrike" baseline="0" dirty="0">
              <a:ln>
                <a:noFill/>
              </a:ln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2000" b="1" i="0" u="none" strike="noStrike" baseline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	</a:t>
            </a:r>
            <a:r>
              <a:rPr lang="hu-HU" sz="1800" b="1" i="0" u="none" strike="noStrike" baseline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az </a:t>
            </a:r>
            <a:r>
              <a:rPr lang="hu-HU" sz="1800" b="1" i="0" u="none" strike="noStrike" baseline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itchFamily="18"/>
                <a:ea typeface="Arial" pitchFamily="2"/>
                <a:cs typeface="Arial" pitchFamily="2"/>
              </a:rPr>
              <a:t>h</a:t>
            </a:r>
            <a:r>
              <a:rPr lang="hu-HU" sz="1800" b="1" i="0" u="none" strike="noStrike" baseline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' mezon tömegcsökkenése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2000" b="1" i="0" u="none" strike="noStrike" baseline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	</a:t>
            </a:r>
            <a:r>
              <a:rPr lang="hu-HU" sz="1600" b="1" i="0" u="none" strike="noStrike" baseline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egy elveszett szimmetria helyreáll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2400" b="1" i="0" u="none" strike="noStrike" baseline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hu-HU" sz="2400" b="1" i="0" u="none" strike="noStrike" baseline="0" dirty="0">
              <a:ln>
                <a:noFill/>
              </a:ln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hu-HU" sz="2400" b="1" i="0" u="none" strike="noStrike" baseline="0" dirty="0">
              <a:ln>
                <a:noFill/>
              </a:ln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hu-HU" sz="2400" b="1" i="0" u="none" strike="noStrike" baseline="0" dirty="0">
              <a:ln>
                <a:noFill/>
              </a:ln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hu-HU" sz="2400" b="1" i="0" u="none" strike="noStrike" baseline="0" dirty="0">
              <a:ln>
                <a:noFill/>
              </a:ln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hu-HU" sz="1600" b="1" i="0" u="none" strike="noStrike" baseline="0" dirty="0">
              <a:ln>
                <a:noFill/>
              </a:ln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" pitchFamily="2"/>
              <a:cs typeface="Arial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hu-HU" sz="1600" b="1" i="0" u="none" strike="noStrike" baseline="0" dirty="0" smtClean="0">
              <a:ln>
                <a:noFill/>
              </a:ln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" pitchFamily="2"/>
              <a:cs typeface="Arial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1600" b="1" i="0" u="none" strike="noStrike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T</a:t>
            </a:r>
            <a:r>
              <a:rPr lang="hu-HU" sz="1600" b="1" i="0" u="none" strike="noStrike" baseline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. </a:t>
            </a:r>
            <a:r>
              <a:rPr lang="hu-HU" sz="1600" b="1" i="0" u="none" strike="noStrike" baseline="0" dirty="0" err="1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Cs</a:t>
            </a:r>
            <a:r>
              <a:rPr lang="hu-HU" sz="1600" b="1" i="0" u="none" strike="noStrike" baseline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, R. Vértesi, J. Sziklai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1600" b="1" i="0" u="none" strike="noStrike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Phys.Rev.Lett.105:182301,2010</a:t>
            </a:r>
            <a:endParaRPr lang="hu-HU" sz="1600" b="1" i="0" u="none" strike="noStrike" baseline="0" dirty="0">
              <a:ln>
                <a:noFill/>
              </a:ln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" pitchFamily="2"/>
              <a:cs typeface="Arial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hu-HU" sz="1600" b="1" i="0" u="none" strike="noStrike" baseline="0" dirty="0">
              <a:ln>
                <a:noFill/>
              </a:ln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" pitchFamily="2"/>
              <a:cs typeface="Arial" pitchFamily="2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19080" y="1842169"/>
            <a:ext cx="5524200" cy="201887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48"/>
          <p:cNvSpPr txBox="1">
            <a:spLocks noChangeArrowheads="1"/>
          </p:cNvSpPr>
          <p:nvPr/>
        </p:nvSpPr>
        <p:spPr bwMode="auto">
          <a:xfrm>
            <a:off x="8092" y="-1041"/>
            <a:ext cx="9144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000" b="1" kern="0" cap="all" dirty="0" smtClean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A kvarkfolyadék tulajdonságai </a:t>
            </a:r>
          </a:p>
        </p:txBody>
      </p:sp>
      <p:sp>
        <p:nvSpPr>
          <p:cNvPr id="9" name="Szabadkézi sokszög 8"/>
          <p:cNvSpPr/>
          <p:nvPr/>
        </p:nvSpPr>
        <p:spPr>
          <a:xfrm>
            <a:off x="4617720" y="4509120"/>
            <a:ext cx="4757440" cy="208823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2000" b="1" dirty="0" smtClean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Leújabb </a:t>
            </a:r>
            <a:r>
              <a:rPr lang="hu-HU" sz="2000" b="1" dirty="0" smtClean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mérési eredmények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2000" b="1" dirty="0" smtClean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sem állnak ellentmondásban</a:t>
            </a:r>
            <a:endParaRPr lang="hu-HU" sz="2000" b="1" dirty="0" smtClean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" pitchFamily="2"/>
              <a:cs typeface="Arial" pitchFamily="2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2000" b="1" i="0" u="none" strike="noStrike" baseline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	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az 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itchFamily="18"/>
                <a:ea typeface="Arial" pitchFamily="2"/>
                <a:cs typeface="Arial" pitchFamily="2"/>
              </a:rPr>
              <a:t>h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' mezon </a:t>
            </a:r>
            <a:r>
              <a:rPr lang="hu-HU" b="1" dirty="0" smtClean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tömegcsökkenésével</a:t>
            </a:r>
          </a:p>
          <a:p>
            <a:pPr lvl="0"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sz="1800" b="1" i="0" u="none" strike="noStrike" dirty="0" smtClean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PHENIX, (Csanád M, </a:t>
            </a:r>
            <a:r>
              <a:rPr lang="hu-HU" sz="1800" b="1" i="0" u="none" strike="noStrike" dirty="0" err="1" smtClean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Lökös</a:t>
            </a:r>
            <a:r>
              <a:rPr lang="hu-HU" sz="1800" b="1" i="0" u="none" strike="noStrike" dirty="0" smtClean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</a:rPr>
              <a:t> S,….)</a:t>
            </a:r>
          </a:p>
          <a:p>
            <a:pPr lvl="0"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b="1" dirty="0" err="1" smtClean="0"/>
              <a:t>Phys.Rev</a:t>
            </a:r>
            <a:r>
              <a:rPr lang="hu-HU" b="1" dirty="0"/>
              <a:t>. C97 (2018) no.6, 064911</a:t>
            </a:r>
            <a:endParaRPr lang="hu-HU" sz="1800" b="1" i="0" u="none" strike="noStrike" dirty="0" smtClean="0">
              <a:ln>
                <a:noFill/>
              </a:ln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" pitchFamily="2"/>
              <a:cs typeface="Arial" pitchFamily="2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hu-HU" b="1" dirty="0" smtClean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" pitchFamily="2"/>
                <a:cs typeface="Arial" pitchFamily="2"/>
                <a:hlinkClick r:id="rId4"/>
              </a:rPr>
              <a:t>arXiv:1709.05649</a:t>
            </a:r>
            <a:endParaRPr lang="hu-HU" sz="1800" b="1" i="0" u="none" strike="noStrike" dirty="0" smtClean="0">
              <a:ln>
                <a:noFill/>
              </a:ln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5375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Gill Sans MT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8681</TotalTime>
  <Words>804</Words>
  <Application>Microsoft Office PowerPoint</Application>
  <PresentationFormat>Diavetítés a képernyőre (4:3 oldalarány)</PresentationFormat>
  <Paragraphs>207</Paragraphs>
  <Slides>30</Slides>
  <Notes>30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30</vt:i4>
      </vt:variant>
    </vt:vector>
  </HeadingPairs>
  <TitlesOfParts>
    <vt:vector size="40" baseType="lpstr">
      <vt:lpstr>Wingdings</vt:lpstr>
      <vt:lpstr>Verdana</vt:lpstr>
      <vt:lpstr>Arial</vt:lpstr>
      <vt:lpstr>Tahoma</vt:lpstr>
      <vt:lpstr>Arial Unicode MS</vt:lpstr>
      <vt:lpstr>Times New Roman</vt:lpstr>
      <vt:lpstr>Symbol</vt:lpstr>
      <vt:lpstr>Lucida Sans Unicode</vt:lpstr>
      <vt:lpstr>Gill Sans MT</vt:lpstr>
      <vt:lpstr>Alapértelmezett terv</vt:lpstr>
      <vt:lpstr>PowerPoint-bemutató</vt:lpstr>
      <vt:lpstr>PowerPoint-bemutató</vt:lpstr>
      <vt:lpstr>PowerPoint-bemutató</vt:lpstr>
      <vt:lpstr>KVARKFOLYADÉK - KÍSÉRLETILEG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SU(3) SZÍN és OPTIKAI SZÍN</vt:lpstr>
      <vt:lpstr>KVARKFOLYADÉK - KÁRTYÁKKAL</vt:lpstr>
      <vt:lpstr>PowerPoint-bemutató</vt:lpstr>
      <vt:lpstr>PowerPoint-bemutató</vt:lpstr>
      <vt:lpstr>PowerPoint-bemutató</vt:lpstr>
      <vt:lpstr>PowerPoint-bemutató</vt:lpstr>
      <vt:lpstr>PowerPoint-bemutató</vt:lpstr>
      <vt:lpstr>ÉVFORDULÓK</vt:lpstr>
      <vt:lpstr>KVARKFOLYADÉK – MOSOLYGÓSAN</vt:lpstr>
      <vt:lpstr>KVARKFOLYADÉK – KÉZZEL FOGHATÓAN</vt:lpstr>
      <vt:lpstr>PowerPoint-bemutató</vt:lpstr>
      <vt:lpstr>PowerPoint-bemutató</vt:lpstr>
      <vt:lpstr>PowerPoint-bemutató</vt:lpstr>
    </vt:vector>
  </TitlesOfParts>
  <Company>Visualia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Simeron</dc:creator>
  <cp:lastModifiedBy>tcsorgo</cp:lastModifiedBy>
  <cp:revision>162</cp:revision>
  <dcterms:created xsi:type="dcterms:W3CDTF">2008-05-04T21:48:21Z</dcterms:created>
  <dcterms:modified xsi:type="dcterms:W3CDTF">2018-07-14T19:00:42Z</dcterms:modified>
</cp:coreProperties>
</file>