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4" r:id="rId2"/>
  </p:sldMasterIdLst>
  <p:notesMasterIdLst>
    <p:notesMasterId r:id="rId32"/>
  </p:notesMasterIdLst>
  <p:sldIdLst>
    <p:sldId id="256" r:id="rId3"/>
    <p:sldId id="294" r:id="rId4"/>
    <p:sldId id="295" r:id="rId5"/>
    <p:sldId id="304" r:id="rId6"/>
    <p:sldId id="296" r:id="rId7"/>
    <p:sldId id="342" r:id="rId8"/>
    <p:sldId id="343" r:id="rId9"/>
    <p:sldId id="345" r:id="rId10"/>
    <p:sldId id="349" r:id="rId11"/>
    <p:sldId id="299" r:id="rId12"/>
    <p:sldId id="300" r:id="rId13"/>
    <p:sldId id="314" r:id="rId14"/>
    <p:sldId id="305" r:id="rId15"/>
    <p:sldId id="315" r:id="rId16"/>
    <p:sldId id="307" r:id="rId17"/>
    <p:sldId id="336" r:id="rId18"/>
    <p:sldId id="347" r:id="rId19"/>
    <p:sldId id="351" r:id="rId20"/>
    <p:sldId id="352" r:id="rId21"/>
    <p:sldId id="355" r:id="rId22"/>
    <p:sldId id="353" r:id="rId23"/>
    <p:sldId id="357" r:id="rId24"/>
    <p:sldId id="358" r:id="rId25"/>
    <p:sldId id="354" r:id="rId26"/>
    <p:sldId id="361" r:id="rId27"/>
    <p:sldId id="364" r:id="rId28"/>
    <p:sldId id="362" r:id="rId29"/>
    <p:sldId id="363" r:id="rId30"/>
    <p:sldId id="3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4FF"/>
    <a:srgbClr val="47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9A03-00D4-44FA-B9A3-BF2D09C5B093}" type="datetimeFigureOut">
              <a:rPr lang="hu-HU" smtClean="0"/>
              <a:t>2018. 07. 11.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636CB-3214-4C99-8621-F38B2383B1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37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57045" y="686375"/>
            <a:ext cx="4942420" cy="34283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443" y="4344043"/>
            <a:ext cx="5487017" cy="264021"/>
          </a:xfrm>
        </p:spPr>
        <p:txBody>
          <a:bodyPr wrap="square" lIns="87731" tIns="43866" rIns="87731" bIns="43866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51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833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4421504" cy="12954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199"/>
            <a:ext cx="2057400" cy="5410201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8382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1"/>
            <a:ext cx="4041775" cy="8382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8038"/>
            <a:ext cx="9144000" cy="5635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Cím és tartal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0" y="-17450"/>
            <a:ext cx="9144000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pc="0" baseline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47700" y="1438275"/>
            <a:ext cx="7773988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3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-75" y="6525"/>
            <a:ext cx="9144000" cy="117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SzPct val="100000"/>
              <a:defRPr sz="3600"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40"/>
              </a:spcBef>
              <a:spcAft>
                <a:spcPts val="0"/>
              </a:spcAft>
              <a:buClr>
                <a:srgbClr val="DD137B"/>
              </a:buClr>
              <a:buFont typeface="Verdana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DD137B"/>
              </a:buClr>
              <a:buFont typeface="Verdana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rgbClr val="002E63"/>
              </a:buClr>
              <a:buFont typeface="Verdana"/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576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0" y="-17450"/>
            <a:ext cx="9144000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47700" y="1438275"/>
            <a:ext cx="7773988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7652" y="6477000"/>
            <a:ext cx="46783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hu-HU" smtClean="0"/>
              <a:t>T. Csörgő and S: Hegyi, hep-ph/9912220, T. Csörgő, hep-ph/001233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71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98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4040188" cy="8382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1"/>
            <a:ext cx="4041775" cy="8382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635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8038"/>
            <a:ext cx="9144000" cy="56356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1952"/>
            <a:ext cx="260908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429000"/>
            <a:ext cx="2636520" cy="12161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366E40-1A81-4C1F-A3DB-BC8A225D233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A627AB-7E34-4D56-AE8B-5B266435F3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152400"/>
            <a:ext cx="9144000" cy="563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686" r:id="rId13"/>
    <p:sldLayoutId id="2147483688" r:id="rId14"/>
    <p:sldLayoutId id="2147483689" r:id="rId15"/>
    <p:sldLayoutId id="2147483691" r:id="rId16"/>
    <p:sldLayoutId id="2147483694" r:id="rId17"/>
    <p:sldLayoutId id="2147483718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 baseline="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0" y="-17450"/>
            <a:ext cx="9144000" cy="71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Char char="-"/>
              <a:defRPr sz="3600" b="1">
                <a:solidFill>
                  <a:srgbClr val="FFFF00"/>
                </a:solidFill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buChar char="-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47700" y="1438275"/>
            <a:ext cx="7773988" cy="4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4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Verdana"/>
              <a:buNone/>
              <a:defRPr sz="2400" b="1">
                <a:solidFill>
                  <a:srgbClr val="FFFF00"/>
                </a:solidFill>
              </a:defRPr>
            </a:lvl1pPr>
            <a:lvl2pPr marL="742950" marR="0" indent="-15875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Verdana"/>
              <a:buChar char="•"/>
              <a:defRPr sz="1800" b="1">
                <a:solidFill>
                  <a:srgbClr val="FFFFFF"/>
                </a:solidFill>
              </a:defRPr>
            </a:lvl2pPr>
            <a:lvl3pPr marL="1143000" marR="0" indent="-139700" algn="l" rtl="0">
              <a:spcBef>
                <a:spcPts val="400"/>
              </a:spcBef>
              <a:spcAft>
                <a:spcPts val="0"/>
              </a:spcAft>
              <a:buClr>
                <a:srgbClr val="FF00FF"/>
              </a:buClr>
              <a:buSzPct val="100000"/>
              <a:buFont typeface="Verdana"/>
              <a:buChar char="•"/>
              <a:defRPr sz="1600" b="1">
                <a:solidFill>
                  <a:srgbClr val="FF00FF"/>
                </a:solidFill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–"/>
              <a:defRPr>
                <a:solidFill>
                  <a:srgbClr val="FFFFFF"/>
                </a:solidFill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Font typeface="Verdana"/>
              <a:buChar char="»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7652" y="6477000"/>
            <a:ext cx="46783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hu-H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T. Csörgő and S: Hegyi, hep-ph/9912220, T. Csörgő, hep-ph/001233</a:t>
            </a: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740650" y="6477000"/>
            <a:ext cx="792162" cy="360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indent="-88900">
              <a:buClr>
                <a:srgbClr val="000000"/>
              </a:buClr>
              <a:buFont typeface="Arial"/>
              <a:buChar char="●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1" indent="-88900">
              <a:buClr>
                <a:srgbClr val="000000"/>
              </a:buClr>
              <a:buFont typeface="Courier New"/>
              <a:buChar char="o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2" indent="-88900">
              <a:buClr>
                <a:srgbClr val="000000"/>
              </a:buClr>
              <a:buFont typeface="Wingdings"/>
              <a:buChar char="§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3" indent="-88900">
              <a:buClr>
                <a:srgbClr val="000000"/>
              </a:buClr>
              <a:buFont typeface="Arial"/>
              <a:buChar char="●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4" indent="-88900">
              <a:buClr>
                <a:srgbClr val="000000"/>
              </a:buClr>
              <a:buFont typeface="Courier New"/>
              <a:buChar char="o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5" indent="-88900">
              <a:buClr>
                <a:srgbClr val="000000"/>
              </a:buClr>
              <a:buFont typeface="Wingdings"/>
              <a:buChar char="§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6" indent="-88900">
              <a:buClr>
                <a:srgbClr val="000000"/>
              </a:buClr>
              <a:buFont typeface="Arial"/>
              <a:buChar char="●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7" indent="-88900">
              <a:buClr>
                <a:srgbClr val="000000"/>
              </a:buClr>
              <a:buFont typeface="Courier New"/>
              <a:buChar char="o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lvl="8" indent="-88900">
              <a:buClr>
                <a:srgbClr val="000000"/>
              </a:buClr>
              <a:buFont typeface="Wingdings"/>
              <a:buChar char="§"/>
            </a:pPr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646418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rxiv.org/abs/1311.23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11.230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rxiv.org/abs/arXiv:1305.7216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7.02897.pdf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rxiv.org/pdf/1807.02897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rxiv.org/pdf/1807.02897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204.56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xiv.org/pdf/1807.02897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rxiv.org/pdf/1807.02897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7.02897.pdf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rxiv.org/pdf/1807.02897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7.02897.pdf" TargetMode="Externa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7.02897.pdf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rxiv.org/pdf/1807.02897.pdf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807.02897.pdf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arxiv.org/pdf/1306.4217.pdf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rxiv.org/pdf/1807.02897.pdf" TargetMode="Externa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4800600" cy="1600327"/>
          </a:xfrm>
        </p:spPr>
        <p:txBody>
          <a:bodyPr>
            <a:normAutofit/>
          </a:bodyPr>
          <a:lstStyle/>
          <a:p>
            <a:pPr algn="r"/>
            <a:r>
              <a:rPr lang="hu-HU" sz="2800" cap="small" spc="0" dirty="0" smtClean="0"/>
              <a:t>A CERN LHC TOTEM </a:t>
            </a:r>
            <a:br>
              <a:rPr lang="hu-HU" sz="2800" cap="small" spc="0" dirty="0" smtClean="0"/>
            </a:br>
            <a:r>
              <a:rPr lang="hu-HU" sz="2800" cap="small" spc="0" dirty="0" smtClean="0"/>
              <a:t>Kísérletének</a:t>
            </a:r>
            <a:r>
              <a:rPr lang="hu-HU" sz="2800" cap="small" spc="0" dirty="0"/>
              <a:t> </a:t>
            </a:r>
            <a:r>
              <a:rPr lang="hu-HU" sz="2800" cap="small" spc="0" dirty="0" smtClean="0"/>
              <a:t>legújabb</a:t>
            </a:r>
            <a:br>
              <a:rPr lang="hu-HU" sz="2800" cap="small" spc="0" dirty="0" smtClean="0"/>
            </a:br>
            <a:r>
              <a:rPr lang="hu-HU" sz="2800" cap="all" spc="0" dirty="0" smtClean="0"/>
              <a:t>felfedezései</a:t>
            </a:r>
            <a:r>
              <a:rPr lang="hu-HU" sz="2800" cap="small" spc="0" dirty="0" smtClean="0">
                <a:solidFill>
                  <a:schemeClr val="bg1"/>
                </a:solidFill>
              </a:rPr>
              <a:t> </a:t>
            </a:r>
            <a:endParaRPr lang="en-US" sz="2800" cap="small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16531"/>
            <a:ext cx="5410200" cy="1517469"/>
          </a:xfrm>
        </p:spPr>
        <p:txBody>
          <a:bodyPr>
            <a:normAutofit/>
          </a:bodyPr>
          <a:lstStyle/>
          <a:p>
            <a:r>
              <a:rPr lang="hu-HU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Csörgő Tamás </a:t>
            </a:r>
            <a:r>
              <a:rPr lang="hu-HU" sz="13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endParaRPr lang="hu-HU" sz="1300" baseline="30000" dirty="0" smtClean="0"/>
          </a:p>
          <a:p>
            <a:endParaRPr lang="hu-HU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3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Wigner RCP, Budapest, Hungary</a:t>
            </a:r>
          </a:p>
          <a:p>
            <a:r>
              <a:rPr lang="hu-HU" sz="1300" baseline="30000" dirty="0" smtClean="0"/>
              <a:t>2</a:t>
            </a:r>
            <a:r>
              <a:rPr lang="hu-HU" sz="1300" dirty="0" smtClean="0"/>
              <a:t> EKE KRC, Gyöngyös, Hungary</a:t>
            </a:r>
            <a:endParaRPr lang="hu-HU" sz="1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AutoShape 2" descr="https://indico.cern.ch/event/379776/picture/0.png"/>
          <p:cNvSpPr>
            <a:spLocks noChangeAspect="1" noChangeArrowheads="1"/>
          </p:cNvSpPr>
          <p:nvPr/>
        </p:nvSpPr>
        <p:spPr bwMode="auto">
          <a:xfrm>
            <a:off x="155575" y="-3040063"/>
            <a:ext cx="13068300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indico.cern.ch/event/379776/picture/0.png"/>
          <p:cNvSpPr>
            <a:spLocks noChangeAspect="1" noChangeArrowheads="1"/>
          </p:cNvSpPr>
          <p:nvPr/>
        </p:nvSpPr>
        <p:spPr bwMode="auto">
          <a:xfrm>
            <a:off x="307975" y="-2887663"/>
            <a:ext cx="13068300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7620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2629"/>
              <a:ext cx="9144000" cy="5027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4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24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First results @ Low-X 2013: GV works for d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s</a:t>
              </a:r>
              <a:r>
                <a:rPr lang="hu-HU" sz="24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/dt dip</a:t>
              </a:r>
              <a:endParaRPr lang="hu-HU" sz="24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6" y="638174"/>
            <a:ext cx="4768234" cy="56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abadkézi sokszög 7"/>
          <p:cNvSpPr/>
          <p:nvPr/>
        </p:nvSpPr>
        <p:spPr>
          <a:xfrm>
            <a:off x="5105400" y="769284"/>
            <a:ext cx="3810000" cy="53267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Glauber-Velasco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(GV)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original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describes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>
                <a:solidFill>
                  <a:srgbClr val="000000"/>
                </a:solidFill>
                <a:latin typeface="Symbol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ISR and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TOTEM@LHC 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4"/>
              </a:rPr>
              <a:t>arxiv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4"/>
              </a:rPr>
              <a:t>:1311.2308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low-t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GV is ~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exponential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Really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?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energies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?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2197"/>
            <a:ext cx="8691692" cy="53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117797"/>
            <a:ext cx="9144000" cy="872803"/>
            <a:chOff x="0" y="-168621"/>
            <a:chExt cx="9144000" cy="872803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68621"/>
              <a:ext cx="9144000" cy="87280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lvl="0" indent="-190440" algn="ctr"/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TOTEM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results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@ 8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TeV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arxiv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:1503.08111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: </a:t>
              </a:r>
              <a:endParaRPr lang="hu-HU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  <a:p>
              <a:pPr marL="190440" lvl="0" indent="-190440" algn="ctr"/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Arial Unicode MS" pitchFamily="2"/>
                  <a:cs typeface="Tahoma" pitchFamily="2"/>
                </a:rPr>
                <a:t>s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/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dt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non-exponential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at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low-t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7" name="Szövegdoboz 6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7620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</a:t>
              </a:r>
              <a:r>
                <a:rPr lang="hu-HU" sz="28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on-exponential pp in GV model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Szabadkézi sokszög 5"/>
          <p:cNvSpPr/>
          <p:nvPr/>
        </p:nvSpPr>
        <p:spPr>
          <a:xfrm>
            <a:off x="4648200" y="1752600"/>
            <a:ext cx="3384376" cy="23105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Figure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4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Glauber-Velasco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PLB 147 (1984) 380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Slope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quite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xponential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non-Gaussian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behaviour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proton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coordinate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space</a:t>
            </a:r>
            <a:endParaRPr lang="hu-HU" sz="16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3429000" cy="440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52" y="5257800"/>
            <a:ext cx="6337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abadkézi sokszög 9"/>
          <p:cNvSpPr/>
          <p:nvPr/>
        </p:nvSpPr>
        <p:spPr>
          <a:xfrm>
            <a:off x="228600" y="-131602"/>
            <a:ext cx="9144000" cy="436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>
            <a:spAutoFit/>
          </a:bodyPr>
          <a:lstStyle/>
          <a:p>
            <a:pPr marL="190440" marR="0" lvl="0" indent="-190440" algn="ctr" rtl="0" hangingPunct="1">
              <a:lnSpc>
                <a:spcPct val="100000"/>
              </a:lnSpc>
              <a:buNone/>
              <a:tabLst/>
            </a:pPr>
            <a:r>
              <a:rPr lang="hu-HU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rPr>
              <a:t>  _</a:t>
            </a:r>
            <a:endParaRPr lang="hu-HU" sz="2800" b="1" smtClean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Arial Unicode MS" pitchFamily="2"/>
              <a:cs typeface="Tahoma" pitchFamily="2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12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obbra nyíl 4"/>
          <p:cNvSpPr/>
          <p:nvPr/>
        </p:nvSpPr>
        <p:spPr>
          <a:xfrm>
            <a:off x="7281301" y="3381004"/>
            <a:ext cx="171019" cy="14401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0" y="76201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Imaging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with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shadow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profile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23" y="762000"/>
            <a:ext cx="4226169" cy="9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28800"/>
            <a:ext cx="3381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447800" y="1905000"/>
            <a:ext cx="3962400" cy="99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Glauber and </a:t>
            </a:r>
            <a:r>
              <a:rPr lang="hu-HU" sz="1200" b="0" spc="0" dirty="0" err="1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Velasco</a:t>
            </a:r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hu-HU" sz="1200" b="0" spc="0" dirty="0" err="1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</a:t>
            </a:r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Lett. B147 (1984) 380</a:t>
            </a:r>
            <a:endParaRPr lang="en-US" sz="1200" b="0" spc="0" dirty="0">
              <a:ln w="13335" cmpd="sng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3369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019800" y="2590800"/>
            <a:ext cx="4495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hu-HU" sz="1800" spc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Glauber and </a:t>
            </a:r>
            <a:r>
              <a:rPr lang="hu-HU" sz="1200" b="0" spc="0" dirty="0" err="1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Velasco</a:t>
            </a:r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IFIC </a:t>
            </a:r>
            <a:r>
              <a:rPr lang="hu-HU" sz="1200" b="0" spc="0" dirty="0" err="1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preprint</a:t>
            </a:r>
            <a:r>
              <a:rPr lang="hu-HU" sz="1200" b="0" spc="0" dirty="0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1996, </a:t>
            </a:r>
          </a:p>
          <a:p>
            <a:r>
              <a:rPr lang="hu-HU" sz="1200" b="0" spc="0" dirty="0" err="1" smtClean="0">
                <a:ln w="13335" cmpd="sng">
                  <a:noFill/>
                  <a:prstDash val="solid"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unpublished</a:t>
            </a:r>
            <a:endParaRPr lang="en-US" sz="1200" b="0" spc="0" dirty="0">
              <a:ln w="13335" cmpd="sng">
                <a:noFill/>
                <a:prstDash val="solid"/>
              </a:ln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6858000" y="4267200"/>
            <a:ext cx="1938899" cy="8947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cross-check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BSWW and 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Felst</a:t>
            </a:r>
            <a:r>
              <a:rPr lang="hu-HU" sz="16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G</a:t>
            </a:r>
            <a:r>
              <a:rPr lang="hu-HU" sz="1600" baseline="-25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13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5649300" y="4495799"/>
            <a:ext cx="675300" cy="666133"/>
            <a:chOff x="304609" y="6128700"/>
            <a:chExt cx="360000" cy="360000"/>
          </a:xfrm>
        </p:grpSpPr>
        <p:sp>
          <p:nvSpPr>
            <p:cNvPr id="17" name="Ellipszis 16"/>
            <p:cNvSpPr>
              <a:spLocks noChangeAspect="1"/>
            </p:cNvSpPr>
            <p:nvPr/>
          </p:nvSpPr>
          <p:spPr>
            <a:xfrm>
              <a:off x="304609" y="6128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439609" y="6263700"/>
              <a:ext cx="90000" cy="9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5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6248400" y="838200"/>
            <a:ext cx="2628800" cy="3172280"/>
            <a:chOff x="5090862" y="3429000"/>
            <a:chExt cx="3320589" cy="3172280"/>
          </a:xfrm>
        </p:grpSpPr>
        <p:sp>
          <p:nvSpPr>
            <p:cNvPr id="6" name="Szabadkézi sokszög 5"/>
            <p:cNvSpPr/>
            <p:nvPr/>
          </p:nvSpPr>
          <p:spPr>
            <a:xfrm>
              <a:off x="5090862" y="3429000"/>
              <a:ext cx="3320589" cy="3172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endParaRPr lang="hu-HU" sz="1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at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7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TeV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proton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becomes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b="1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B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lacker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,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but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b="1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n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ot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2000" b="1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E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dgier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,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and </a:t>
              </a:r>
              <a:r>
                <a:rPr lang="hu-HU" sz="2000" b="1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L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arger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endPara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b="1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BEL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   </a:t>
              </a:r>
              <a:r>
                <a:rPr lang="hu-HU" sz="2000" b="1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BnEL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effect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lvl="0" indent="-152280" algn="ctr" hangingPunct="0"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hlinkClick r:id="rId3"/>
                </a:rPr>
                <a:t>arxiv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hlinkClick r:id="rId3"/>
                </a:rPr>
                <a:t>:1311.2308</a:t>
              </a:r>
              <a:endPara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lvl="0" indent="-152280" algn="ctr" hangingPunct="0"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endParaRPr lang="hu-HU" sz="1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Jobbra nyíl 4"/>
            <p:cNvSpPr/>
            <p:nvPr/>
          </p:nvSpPr>
          <p:spPr>
            <a:xfrm>
              <a:off x="6029869" y="5875784"/>
              <a:ext cx="216024" cy="14401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52400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Saturation from shadow profiles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8" y="836712"/>
            <a:ext cx="5847942" cy="31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abadkézi sokszög 9"/>
          <p:cNvSpPr/>
          <p:nvPr/>
        </p:nvSpPr>
        <p:spPr>
          <a:xfrm>
            <a:off x="323528" y="5075180"/>
            <a:ext cx="4032448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ISR and SppS: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R.J. Glauber and J.Velasco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Phys. Lett. B147 (1987) 380 b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,b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fixed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8" y="4183290"/>
            <a:ext cx="3333342" cy="7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abadkézi sokszög 12"/>
          <p:cNvSpPr/>
          <p:nvPr/>
        </p:nvSpPr>
        <p:spPr>
          <a:xfrm>
            <a:off x="4572000" y="4173415"/>
            <a:ext cx="3960440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apparent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saturation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enter of proton ~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black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LHC,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 ~ 0.7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fm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4573960" y="5690733"/>
            <a:ext cx="396044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 also Lipari and Lusignoli,</a:t>
            </a: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6"/>
              </a:rPr>
              <a:t>arXiv:1305.7216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14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295400" y="2011822"/>
            <a:ext cx="1303448" cy="1340978"/>
            <a:chOff x="228600" y="5791200"/>
            <a:chExt cx="900000" cy="900000"/>
          </a:xfrm>
        </p:grpSpPr>
        <p:sp>
          <p:nvSpPr>
            <p:cNvPr id="17" name="Ellipszis 16"/>
            <p:cNvSpPr/>
            <p:nvPr/>
          </p:nvSpPr>
          <p:spPr>
            <a:xfrm>
              <a:off x="228600" y="5791200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zis 17"/>
            <p:cNvSpPr>
              <a:spLocks noChangeAspect="1"/>
            </p:cNvSpPr>
            <p:nvPr/>
          </p:nvSpPr>
          <p:spPr>
            <a:xfrm>
              <a:off x="363600" y="5926200"/>
              <a:ext cx="630000" cy="63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42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87074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Shadow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imaging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in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p+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LHC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4825165" y="5867400"/>
            <a:ext cx="4166435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Can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it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explain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trends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B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LHC?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6532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64686" y="2895600"/>
            <a:ext cx="3059342" cy="21602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grpSp>
        <p:nvGrpSpPr>
          <p:cNvPr id="10" name="Csoportba foglalás 9"/>
          <p:cNvGrpSpPr/>
          <p:nvPr/>
        </p:nvGrpSpPr>
        <p:grpSpPr>
          <a:xfrm>
            <a:off x="4267200" y="4302600"/>
            <a:ext cx="360000" cy="360000"/>
            <a:chOff x="304609" y="6128700"/>
            <a:chExt cx="360000" cy="360000"/>
          </a:xfrm>
        </p:grpSpPr>
        <p:sp>
          <p:nvSpPr>
            <p:cNvPr id="6" name="Ellipszis 5"/>
            <p:cNvSpPr>
              <a:spLocks noChangeAspect="1"/>
            </p:cNvSpPr>
            <p:nvPr/>
          </p:nvSpPr>
          <p:spPr>
            <a:xfrm>
              <a:off x="304609" y="6128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zis 8"/>
            <p:cNvSpPr>
              <a:spLocks noChangeAspect="1"/>
            </p:cNvSpPr>
            <p:nvPr/>
          </p:nvSpPr>
          <p:spPr>
            <a:xfrm>
              <a:off x="439609" y="6263700"/>
              <a:ext cx="90000" cy="9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5486400" y="4053000"/>
            <a:ext cx="900000" cy="900000"/>
            <a:chOff x="228600" y="5791200"/>
            <a:chExt cx="900000" cy="900000"/>
          </a:xfrm>
        </p:grpSpPr>
        <p:sp>
          <p:nvSpPr>
            <p:cNvPr id="12" name="Ellipszis 11"/>
            <p:cNvSpPr/>
            <p:nvPr/>
          </p:nvSpPr>
          <p:spPr>
            <a:xfrm>
              <a:off x="228600" y="5791200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zis 12"/>
            <p:cNvSpPr>
              <a:spLocks noChangeAspect="1"/>
            </p:cNvSpPr>
            <p:nvPr/>
          </p:nvSpPr>
          <p:spPr>
            <a:xfrm>
              <a:off x="363600" y="5926200"/>
              <a:ext cx="630000" cy="63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Jobbra nyíl 13"/>
          <p:cNvSpPr/>
          <p:nvPr/>
        </p:nvSpPr>
        <p:spPr>
          <a:xfrm>
            <a:off x="4821382" y="4378582"/>
            <a:ext cx="457200" cy="22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zövegdoboz 14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15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228600" y="5867400"/>
            <a:ext cx="3580483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 </a:t>
            </a:r>
            <a:r>
              <a:rPr lang="hu-HU" sz="2000" b="1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BnEL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04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8" name="Shape 25"/>
          <p:cNvSpPr txBox="1"/>
          <p:nvPr/>
        </p:nvSpPr>
        <p:spPr>
          <a:xfrm>
            <a:off x="4819197" y="6082938"/>
            <a:ext cx="4176465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T</a:t>
            </a:r>
            <a:r>
              <a:rPr lang="hu-HU" sz="1800" b="0" i="0" u="none" strike="noStrike" cap="none" baseline="0" dirty="0">
                <a:solidFill>
                  <a:schemeClr val="lt1"/>
                </a:solidFill>
                <a:sym typeface="Arial"/>
              </a:rPr>
              <a:t>. </a:t>
            </a: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Csörgő</a:t>
            </a:r>
            <a:r>
              <a:rPr lang="hu-HU" sz="1800" dirty="0" smtClean="0">
                <a:solidFill>
                  <a:schemeClr val="lt1"/>
                </a:solidFill>
              </a:rPr>
              <a:t>, </a:t>
            </a:r>
            <a:r>
              <a:rPr lang="hu-HU" sz="1800" dirty="0">
                <a:solidFill>
                  <a:schemeClr val="lt1"/>
                </a:solidFill>
              </a:rPr>
              <a:t>T. </a:t>
            </a:r>
            <a:r>
              <a:rPr lang="hu-HU" sz="1800" dirty="0" smtClean="0">
                <a:solidFill>
                  <a:schemeClr val="lt1"/>
                </a:solidFill>
              </a:rPr>
              <a:t>Novák </a:t>
            </a:r>
            <a:r>
              <a:rPr lang="hu-HU" sz="1800" dirty="0">
                <a:solidFill>
                  <a:schemeClr val="lt1"/>
                </a:solidFill>
              </a:rPr>
              <a:t>and </a:t>
            </a:r>
            <a:r>
              <a:rPr lang="hu-HU" sz="1800" b="0" i="0" u="none" strike="noStrike" cap="none" baseline="0" dirty="0" smtClean="0">
                <a:solidFill>
                  <a:schemeClr val="lt1"/>
                </a:solidFill>
                <a:sym typeface="Arial"/>
              </a:rPr>
              <a:t>A. </a:t>
            </a:r>
            <a:r>
              <a:rPr lang="hu-HU" sz="1800" b="0" i="0" u="none" strike="noStrike" cap="none" baseline="0" dirty="0" err="1" smtClean="0">
                <a:solidFill>
                  <a:schemeClr val="lt1"/>
                </a:solidFill>
                <a:sym typeface="Arial"/>
              </a:rPr>
              <a:t>Ster</a:t>
            </a:r>
            <a:endParaRPr lang="hu-HU" sz="1800" baseline="30000" dirty="0" smtClean="0">
              <a:solidFill>
                <a:schemeClr val="lt1"/>
              </a:solidFill>
            </a:endParaRPr>
          </a:p>
        </p:txBody>
      </p:sp>
      <p:sp>
        <p:nvSpPr>
          <p:cNvPr id="11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INDEPENDENT LEVY EXPANSION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hape 25"/>
          <p:cNvSpPr txBox="1"/>
          <p:nvPr/>
        </p:nvSpPr>
        <p:spPr>
          <a:xfrm>
            <a:off x="14535" y="5943600"/>
            <a:ext cx="4390529" cy="405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hu-HU" dirty="0" smtClean="0">
                <a:solidFill>
                  <a:schemeClr val="lt1"/>
                </a:solidFill>
                <a:sym typeface="Arial"/>
              </a:rPr>
              <a:t>J. </a:t>
            </a:r>
            <a:r>
              <a:rPr lang="hu-HU" dirty="0" err="1" smtClean="0">
                <a:solidFill>
                  <a:schemeClr val="lt1"/>
                </a:solidFill>
                <a:sym typeface="Arial"/>
              </a:rPr>
              <a:t>Chwastowski</a:t>
            </a:r>
            <a:r>
              <a:rPr lang="hu-HU" dirty="0" smtClean="0">
                <a:solidFill>
                  <a:schemeClr val="lt1"/>
                </a:solidFill>
                <a:sym typeface="Arial"/>
              </a:rPr>
              <a:t>, </a:t>
            </a:r>
            <a:r>
              <a:rPr lang="hu-HU" dirty="0" err="1" smtClean="0">
                <a:solidFill>
                  <a:schemeClr val="lt1"/>
                </a:solidFill>
                <a:sym typeface="Arial"/>
              </a:rPr>
              <a:t>Trento</a:t>
            </a:r>
            <a:r>
              <a:rPr lang="hu-HU" dirty="0" smtClean="0">
                <a:solidFill>
                  <a:schemeClr val="lt1"/>
                </a:solidFill>
                <a:sym typeface="Arial"/>
              </a:rPr>
              <a:t>, 2016: Ez mit jelent?</a:t>
            </a:r>
            <a:endParaRPr lang="hu-HU" sz="1800" baseline="30000" dirty="0" smtClean="0">
              <a:solidFill>
                <a:schemeClr val="lt1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hu-HU" sz="1800" b="0" i="0" u="none" strike="noStrike" cap="none" dirty="0" smtClea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13" name="Shape 97"/>
          <p:cNvSpPr txBox="1"/>
          <p:nvPr/>
        </p:nvSpPr>
        <p:spPr>
          <a:xfrm>
            <a:off x="228600" y="6324600"/>
            <a:ext cx="8777699" cy="466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u-HU" sz="1800" dirty="0" err="1" smtClean="0">
                <a:solidFill>
                  <a:schemeClr val="lt1"/>
                </a:solidFill>
              </a:rPr>
              <a:t>arXiv</a:t>
            </a:r>
            <a:r>
              <a:rPr lang="hu-HU" sz="1800" dirty="0" smtClean="0">
                <a:solidFill>
                  <a:schemeClr val="lt1"/>
                </a:solidFill>
              </a:rPr>
              <a:t>:1604.05513 [</a:t>
            </a:r>
            <a:r>
              <a:rPr lang="hu-HU" sz="1800" dirty="0" err="1" smtClean="0">
                <a:solidFill>
                  <a:schemeClr val="lt1"/>
                </a:solidFill>
              </a:rPr>
              <a:t>physics.data-an</a:t>
            </a:r>
            <a:r>
              <a:rPr lang="hu-HU" sz="1800" dirty="0" smtClean="0">
                <a:solidFill>
                  <a:schemeClr val="lt1"/>
                </a:solidFill>
              </a:rPr>
              <a:t>]</a:t>
            </a:r>
            <a:endParaRPr lang="hu-HU" sz="1800" dirty="0">
              <a:solidFill>
                <a:schemeClr val="lt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16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6858000" cy="5129485"/>
          </a:xfrm>
          <a:prstGeom prst="rect">
            <a:avLst/>
          </a:prstGeom>
        </p:spPr>
      </p:pic>
      <p:sp>
        <p:nvSpPr>
          <p:cNvPr id="10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3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0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42" y="753568"/>
            <a:ext cx="6134517" cy="5875832"/>
          </a:xfrm>
          <a:prstGeom prst="rect">
            <a:avLst/>
          </a:prstGeom>
        </p:spPr>
      </p:pic>
      <p:sp>
        <p:nvSpPr>
          <p:cNvPr id="6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CUMULÁNS SORFEJTÉS: NAGY  -t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50951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17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SORFEJTÉS, ISR ÉS LHC ENERGIÁN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18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6273594" cy="46923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70" y="1726612"/>
            <a:ext cx="6237330" cy="4674188"/>
          </a:xfrm>
          <a:prstGeom prst="rect">
            <a:avLst/>
          </a:prstGeom>
        </p:spPr>
      </p:pic>
      <p:sp>
        <p:nvSpPr>
          <p:cNvPr id="8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4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59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KÉPALKOTÁS ISR ÉS LHC ENERGIÁN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19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28187"/>
            <a:ext cx="4741211" cy="427721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579377"/>
            <a:ext cx="5943600" cy="3821423"/>
          </a:xfrm>
          <a:prstGeom prst="rect">
            <a:avLst/>
          </a:prstGeom>
        </p:spPr>
      </p:pic>
      <p:sp>
        <p:nvSpPr>
          <p:cNvPr id="11" name="Shape 69"/>
          <p:cNvSpPr txBox="1"/>
          <p:nvPr/>
        </p:nvSpPr>
        <p:spPr>
          <a:xfrm>
            <a:off x="5046011" y="990600"/>
            <a:ext cx="4239504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PP: PROTON+PROTON</a:t>
            </a:r>
            <a:endParaRPr lang="hu-HU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4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54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0" y="228600"/>
            <a:ext cx="9144000" cy="6477000"/>
          </a:xfrm>
        </p:spPr>
        <p:txBody>
          <a:bodyPr wrap="square" lIns="92160" tIns="46080" rIns="92160" bIns="46080" anchor="t" anchorCtr="0">
            <a:normAutofit fontScale="85000" lnSpcReduction="20000"/>
          </a:bodyPr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Bevezetés: 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Diffrakció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Hofstadter</a:t>
            </a: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 eredményei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>
                <a:effectLst>
                  <a:outerShdw dist="17961" dir="2700000">
                    <a:scrgbClr r="0" g="0" b="0"/>
                  </a:outerShdw>
                </a:effectLst>
              </a:rPr>
              <a:t>Új képalkotási </a:t>
            </a: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módszer: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>
                <a:effectLst>
                  <a:outerShdw dist="17961" dir="2700000">
                    <a:scrgbClr r="0" g="0" b="0"/>
                  </a:outerShdw>
                </a:effectLst>
              </a:rPr>
              <a:t>Lévy sorfejtésről dióhéjban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22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TOTEM/LHC </a:t>
            </a:r>
            <a:r>
              <a:rPr lang="en-GB" sz="2200" dirty="0" err="1">
                <a:effectLst>
                  <a:outerShdw dist="17961" dir="2700000">
                    <a:scrgbClr r="0" g="0" b="0"/>
                  </a:outerShdw>
                </a:effectLst>
              </a:rPr>
              <a:t>p+p</a:t>
            </a:r>
            <a:r>
              <a:rPr lang="en-GB" sz="2200" dirty="0">
                <a:effectLst>
                  <a:outerShdw dist="17961" dir="2700000">
                    <a:scrgbClr r="0" g="0" b="0"/>
                  </a:outerShdw>
                </a:effectLst>
              </a:rPr>
              <a:t> @ </a:t>
            </a:r>
            <a:r>
              <a:rPr lang="en-GB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7</a:t>
            </a: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 és 13</a:t>
            </a:r>
            <a:r>
              <a:rPr lang="en-GB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 T</a:t>
            </a: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eV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p+p</a:t>
            </a: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 @ 23, 30, 45, 53, 62 </a:t>
            </a:r>
            <a:r>
              <a:rPr lang="hu-HU" sz="22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GeV</a:t>
            </a: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Proton-proton és proton-</a:t>
            </a:r>
            <a:r>
              <a:rPr lang="hu-HU" sz="22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antiproton</a:t>
            </a:r>
            <a:endParaRPr lang="hu-HU" sz="22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rugalmas ütközések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Páratlan felfedezés: </a:t>
            </a:r>
            <a:r>
              <a:rPr lang="hu-HU" sz="22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Odderon</a:t>
            </a:r>
            <a:endParaRPr lang="hu-HU" sz="22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Páros felfedezés: struktúrák a protonban</a:t>
            </a:r>
            <a:endParaRPr lang="hu-HU" sz="22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2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  <a:hlinkClick r:id="rId3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arxiv:1807.02897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  <a:hlinkClick r:id="rId3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  <a:hlinkClick r:id="rId3"/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smtClean="0">
                <a:effectLst>
                  <a:outerShdw dist="17961" dir="2700000">
                    <a:scrgbClr r="0" g="0" b="0"/>
                  </a:outerShdw>
                </a:effectLst>
              </a:rPr>
              <a:t>Ma (2018.07.10-én) jelent meg, 71 oldal, 41 </a:t>
            </a:r>
            <a:r>
              <a:rPr lang="hu-HU" sz="2000" dirty="0" err="1" smtClean="0">
                <a:effectLst>
                  <a:outerShdw dist="17961" dir="2700000">
                    <a:scrgbClr r="0" g="0" b="0"/>
                  </a:outerShdw>
                </a:effectLst>
              </a:rPr>
              <a:t>ábera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01055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SORFEJTÉS, ISR ÉS LHC ENERGIÁN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20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19093"/>
            <a:ext cx="5838431" cy="521981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00" y="2514600"/>
            <a:ext cx="6231800" cy="3898706"/>
          </a:xfrm>
          <a:prstGeom prst="rect">
            <a:avLst/>
          </a:prstGeom>
        </p:spPr>
      </p:pic>
      <p:sp>
        <p:nvSpPr>
          <p:cNvPr id="8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4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82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C-PÁRATLAN : (P,P) - (P,ANTIP)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21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59990"/>
            <a:ext cx="6705600" cy="4169210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2770873" y="5029200"/>
            <a:ext cx="3580483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C-PÁRATLAN ÉS AZ ENERGIAFÜGGŐ HATÁSOK KEVEREDHETNEK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8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3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87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C-PÁRATLAN : (P,P) - (P,ANTIP)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22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1818"/>
            <a:ext cx="6858487" cy="5218982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609600" y="4316156"/>
            <a:ext cx="388620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C-PÁRATLAN ÉS AZ ENERGIAFÜGGŐ HATÁSOK SZÉTVÁLASZTHATÓAK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35" y="874041"/>
            <a:ext cx="4641734" cy="2855438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5562600" y="3657600"/>
            <a:ext cx="29718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C-PÁRATLAN HATÁS: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</a:p>
        </p:txBody>
      </p:sp>
      <p:sp>
        <p:nvSpPr>
          <p:cNvPr id="13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4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1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C-PÁRATLAN : (P,P) - (P,ANTIP)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23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6" y="838200"/>
            <a:ext cx="8634164" cy="5334000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4760940" y="4267200"/>
            <a:ext cx="29718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C-PÁRATLAN HATÁS: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</a:p>
        </p:txBody>
      </p:sp>
      <p:sp>
        <p:nvSpPr>
          <p:cNvPr id="11" name="Szabadkézi sokszög 10"/>
          <p:cNvSpPr/>
          <p:nvPr/>
        </p:nvSpPr>
        <p:spPr>
          <a:xfrm>
            <a:off x="2678782" y="1828800"/>
            <a:ext cx="388620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ENERGIAFÜGGÉS HIÁNYA</a:t>
            </a:r>
            <a:endParaRPr lang="hu-HU" sz="2000" b="0" i="0" u="none" strike="noStrike" dirty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4648200" y="2286000"/>
            <a:ext cx="0" cy="16551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 flipV="1">
            <a:off x="-1005840" y="1201783"/>
            <a:ext cx="15240" cy="17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697506" y="2286000"/>
            <a:ext cx="0" cy="1655109"/>
          </a:xfrm>
          <a:prstGeom prst="line">
            <a:avLst/>
          </a:prstGeom>
          <a:ln w="28575">
            <a:solidFill>
              <a:srgbClr val="4747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6477000" y="2286000"/>
            <a:ext cx="0" cy="1655109"/>
          </a:xfrm>
          <a:prstGeom prst="line">
            <a:avLst/>
          </a:prstGeom>
          <a:ln w="28575">
            <a:solidFill>
              <a:srgbClr val="FF04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3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9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ILLESZTÉS: DURVA SZERKEZET 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24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5729640" cy="5183438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4002060" y="5075180"/>
            <a:ext cx="4913340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proton mérete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növekvő energiával növekszik: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 az LHC energiákon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alakjuk is megváltozik!</a:t>
            </a:r>
            <a:endParaRPr lang="hu-HU" sz="2000" b="0" i="0" u="none" strike="noStrike" dirty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8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3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39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ILLESZTÉS: FINOM SZERKEZET 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25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5874695" cy="5338031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228600" y="5075180"/>
            <a:ext cx="5943600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protonban két belső szerkezet,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növekvő energiával növekszik: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 a kisebb energiákon a kisebb, q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LHC energiákon a nagyobb, d=(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q,q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  <a:endParaRPr lang="hu-HU" sz="2000" b="0" i="0" u="none" strike="noStrike" dirty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72" y="762000"/>
            <a:ext cx="4571428" cy="30603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32" y="2286000"/>
            <a:ext cx="4331368" cy="2743200"/>
          </a:xfrm>
          <a:prstGeom prst="rect">
            <a:avLst/>
          </a:prstGeom>
        </p:spPr>
      </p:pic>
      <p:sp>
        <p:nvSpPr>
          <p:cNvPr id="13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5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70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LEVY ILLESZTÉS: FINOM SZERKEZET 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26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5874695" cy="5338031"/>
          </a:xfrm>
          <a:prstGeom prst="rect">
            <a:avLst/>
          </a:prstGeom>
        </p:spPr>
      </p:pic>
      <p:sp>
        <p:nvSpPr>
          <p:cNvPr id="11" name="Szabadkézi sokszög 10"/>
          <p:cNvSpPr/>
          <p:nvPr/>
        </p:nvSpPr>
        <p:spPr>
          <a:xfrm>
            <a:off x="228600" y="5075180"/>
            <a:ext cx="5943600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protonban két belső szerkezet,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növekvő energiával növekszik: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 a kisebb energiákon a kisebb, q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LHC energiákon a nagyobb, d=(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q,q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  <a:endParaRPr lang="hu-HU" sz="2000" b="0" i="0" u="none" strike="noStrike" dirty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972" y="762000"/>
            <a:ext cx="4571428" cy="30603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32" y="2286000"/>
            <a:ext cx="4331368" cy="27432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41" y="722400"/>
            <a:ext cx="8836287" cy="324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/>
          <a:srcRect r="803"/>
          <a:stretch/>
        </p:blipFill>
        <p:spPr>
          <a:xfrm>
            <a:off x="138118" y="3200400"/>
            <a:ext cx="8853482" cy="3240000"/>
          </a:xfrm>
          <a:prstGeom prst="rect">
            <a:avLst/>
          </a:prstGeom>
        </p:spPr>
      </p:pic>
      <p:sp>
        <p:nvSpPr>
          <p:cNvPr id="13" name="Élőláb helye 3"/>
          <p:cNvSpPr txBox="1">
            <a:spLocks/>
          </p:cNvSpPr>
          <p:nvPr/>
        </p:nvSpPr>
        <p:spPr>
          <a:xfrm>
            <a:off x="518160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F. Nemes, T. Csörgő, M. Csanád</a:t>
            </a:r>
            <a:r>
              <a:rPr lang="hu-HU" dirty="0"/>
              <a:t> </a:t>
            </a:r>
            <a:r>
              <a:rPr lang="hu-HU" dirty="0" smtClean="0">
                <a:hlinkClick r:id="rId7"/>
              </a:rPr>
              <a:t>arxiv.org:1306.4217</a:t>
            </a:r>
            <a:endParaRPr lang="hu-HU" dirty="0"/>
          </a:p>
        </p:txBody>
      </p:sp>
      <p:sp>
        <p:nvSpPr>
          <p:cNvPr id="14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8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91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12" name="Shape 69"/>
          <p:cNvSpPr txBox="1"/>
          <p:nvPr/>
        </p:nvSpPr>
        <p:spPr>
          <a:xfrm>
            <a:off x="-10885" y="152400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(</a:t>
            </a:r>
            <a:r>
              <a:rPr lang="hu-HU" sz="3000" b="1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q,d</a:t>
            </a:r>
            <a:r>
              <a:rPr lang="hu-HU" sz="3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3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27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86115"/>
            <a:ext cx="8610600" cy="535364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6" y="1680882"/>
            <a:ext cx="6369659" cy="4034117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</a:effectLst>
        </p:spPr>
      </p:pic>
      <p:sp>
        <p:nvSpPr>
          <p:cNvPr id="11" name="Szabadkézi sokszög 10"/>
          <p:cNvSpPr/>
          <p:nvPr/>
        </p:nvSpPr>
        <p:spPr>
          <a:xfrm>
            <a:off x="4853152" y="5763956"/>
            <a:ext cx="42146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protonon belül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látható egy nagyobb 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dikvark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és egy kisebb (kvark) szerkezet is !!</a:t>
            </a:r>
          </a:p>
        </p:txBody>
      </p:sp>
      <p:sp>
        <p:nvSpPr>
          <p:cNvPr id="10" name="Élőláb helye 3"/>
          <p:cNvSpPr txBox="1">
            <a:spLocks/>
          </p:cNvSpPr>
          <p:nvPr/>
        </p:nvSpPr>
        <p:spPr>
          <a:xfrm>
            <a:off x="0" y="6400800"/>
            <a:ext cx="3840162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T. Csörgő, R. </a:t>
            </a:r>
            <a:r>
              <a:rPr lang="hu-HU" dirty="0" err="1" smtClean="0"/>
              <a:t>Pasechnik</a:t>
            </a:r>
            <a:r>
              <a:rPr lang="hu-HU" dirty="0" smtClean="0"/>
              <a:t>, A. </a:t>
            </a:r>
            <a:r>
              <a:rPr lang="hu-HU" dirty="0" err="1" smtClean="0"/>
              <a:t>Ster</a:t>
            </a:r>
            <a:r>
              <a:rPr lang="hu-HU" dirty="0" smtClean="0"/>
              <a:t>, </a:t>
            </a:r>
            <a:r>
              <a:rPr lang="hu-HU" dirty="0"/>
              <a:t> </a:t>
            </a:r>
            <a:r>
              <a:rPr lang="hu-HU" dirty="0" smtClean="0">
                <a:hlinkClick r:id="rId5"/>
              </a:rPr>
              <a:t>arxiv.org:1807.02897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20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 smtClean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hu-HU" smtClean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hu-HU" smtClean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28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914400" y="1143000"/>
            <a:ext cx="7467600" cy="22335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8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LHC energiákon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proton megváltozik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lacker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dgier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and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arger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BnEL</a:t>
            </a:r>
            <a:endParaRPr lang="hu-HU" sz="2000" b="1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Minél gyorsabban megy, annál nagyobb a proton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1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914400" y="3505200"/>
            <a:ext cx="7467600" cy="28645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ODDERONT KERESTÜNK ÉS …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ODDERONT TALÁLTUNK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Továbbá még találtunk két új struktúrát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„Felöltözött” kvark és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dikvark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P=(</a:t>
            </a:r>
            <a:r>
              <a:rPr lang="hu-HU" sz="2000" b="1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q,d</a:t>
            </a:r>
            <a:r>
              <a:rPr lang="hu-HU" sz="2000" b="1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Shape 179"/>
          <p:cNvSpPr txBox="1"/>
          <p:nvPr/>
        </p:nvSpPr>
        <p:spPr>
          <a:xfrm>
            <a:off x="0" y="220801"/>
            <a:ext cx="9144000" cy="69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000" b="1" i="0" u="none" strike="noStrike" cap="none" baseline="0" dirty="0">
                <a:solidFill>
                  <a:srgbClr val="FFFF00"/>
                </a:solidFill>
              </a:rPr>
              <a:t>  </a:t>
            </a:r>
            <a:r>
              <a:rPr lang="hu-HU" sz="4400" b="1" dirty="0" smtClean="0">
                <a:solidFill>
                  <a:srgbClr val="FFFF00"/>
                </a:solidFill>
              </a:rPr>
              <a:t>ÖSSZEFOGLALÁS</a:t>
            </a:r>
            <a:endParaRPr lang="hu-HU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87074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Köszönöm a figyelmet!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76200" y="5334000"/>
            <a:ext cx="9144000" cy="1524000"/>
            <a:chOff x="0" y="-838201"/>
            <a:chExt cx="9144000" cy="1524000"/>
          </a:xfrm>
        </p:grpSpPr>
        <p:sp>
          <p:nvSpPr>
            <p:cNvPr id="8" name="Szabadkézi sokszög 7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0" y="-838201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00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Kérdések?</a:t>
              </a:r>
              <a:endParaRPr lang="hu-HU" sz="32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1" name="Szövegdoboz 10"/>
          <p:cNvSpPr txBox="1"/>
          <p:nvPr/>
        </p:nvSpPr>
        <p:spPr>
          <a:xfrm>
            <a:off x="4318835" y="6400800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29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3595800" y="1392600"/>
            <a:ext cx="360000" cy="360000"/>
            <a:chOff x="304609" y="6128700"/>
            <a:chExt cx="360000" cy="360000"/>
          </a:xfrm>
        </p:grpSpPr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304609" y="6128700"/>
              <a:ext cx="360000" cy="36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zis 12"/>
            <p:cNvSpPr>
              <a:spLocks noChangeAspect="1"/>
            </p:cNvSpPr>
            <p:nvPr/>
          </p:nvSpPr>
          <p:spPr>
            <a:xfrm>
              <a:off x="439609" y="6263700"/>
              <a:ext cx="90000" cy="9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4815000" y="1143000"/>
            <a:ext cx="900000" cy="900000"/>
            <a:chOff x="228600" y="5791200"/>
            <a:chExt cx="900000" cy="900000"/>
          </a:xfrm>
        </p:grpSpPr>
        <p:sp>
          <p:nvSpPr>
            <p:cNvPr id="15" name="Ellipszis 14"/>
            <p:cNvSpPr/>
            <p:nvPr/>
          </p:nvSpPr>
          <p:spPr>
            <a:xfrm>
              <a:off x="228600" y="5791200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zis 15"/>
            <p:cNvSpPr>
              <a:spLocks noChangeAspect="1"/>
            </p:cNvSpPr>
            <p:nvPr/>
          </p:nvSpPr>
          <p:spPr>
            <a:xfrm>
              <a:off x="363600" y="5926200"/>
              <a:ext cx="630000" cy="63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Jobbra nyíl 16"/>
          <p:cNvSpPr/>
          <p:nvPr/>
        </p:nvSpPr>
        <p:spPr>
          <a:xfrm>
            <a:off x="4149982" y="1468582"/>
            <a:ext cx="457200" cy="22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0"/>
            <a:ext cx="7353092" cy="26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7620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Diffrakció 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– 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R.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Hofstadter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Nobel-díj 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(1961)</a:t>
              </a: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92958" y="5611556"/>
            <a:ext cx="356944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e+A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tommagokon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rugalmasan szóródó elektronok szögeloszlásai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64358" y="716973"/>
            <a:ext cx="8837226" cy="4786345"/>
            <a:chOff x="164358" y="786738"/>
            <a:chExt cx="8837226" cy="4786345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64358" y="786738"/>
              <a:ext cx="4126550" cy="4775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4303434" y="786738"/>
              <a:ext cx="4698150" cy="47863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zövegdoboz 7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4997280" y="5766933"/>
            <a:ext cx="376572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ömb alakú atommagok elektromos töltéseloszlásai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Balra-jobbra nyíl 10"/>
          <p:cNvSpPr/>
          <p:nvPr/>
        </p:nvSpPr>
        <p:spPr>
          <a:xfrm>
            <a:off x="4114800" y="5943600"/>
            <a:ext cx="685800" cy="304800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5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52400"/>
            <a:ext cx="9144000" cy="872803"/>
            <a:chOff x="0" y="-92421"/>
            <a:chExt cx="9144000" cy="872803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92421"/>
              <a:ext cx="9144000" cy="87280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p+A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  <a:sym typeface="Wingdings" panose="05000000000000000000" pitchFamily="2" charset="2"/>
                </a:rPr>
                <a:t>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  <a:sym typeface="Wingdings" panose="05000000000000000000" pitchFamily="2" charset="2"/>
                </a:rPr>
                <a:t>p+A</a:t>
              </a:r>
              <a:endParaRPr lang="hu-HU" sz="2800" b="1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Glauber és </a:t>
              </a:r>
              <a:r>
                <a:rPr lang="hu-HU" sz="28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Matthiae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, NPB21 </a:t>
              </a: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(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1970) 135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16787"/>
            <a:ext cx="3886200" cy="444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6836"/>
            <a:ext cx="3938586" cy="443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9645" r="5447"/>
          <a:stretch/>
        </p:blipFill>
        <p:spPr>
          <a:xfrm>
            <a:off x="4903060" y="1101403"/>
            <a:ext cx="3733800" cy="443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9645" r="5447"/>
          <a:stretch/>
        </p:blipFill>
        <p:spPr>
          <a:xfrm>
            <a:off x="4876800" y="1101404"/>
            <a:ext cx="3733800" cy="44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zabadkézi sokszög 16"/>
          <p:cNvSpPr/>
          <p:nvPr/>
        </p:nvSpPr>
        <p:spPr>
          <a:xfrm>
            <a:off x="533400" y="5715000"/>
            <a:ext cx="8129586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atommagok nukleon (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p+n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eloszlása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~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az atommagok elektromos (p)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töltéseloszlása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6248400" y="1614600"/>
            <a:ext cx="1905000" cy="1890600"/>
            <a:chOff x="228600" y="5791200"/>
            <a:chExt cx="900000" cy="900000"/>
          </a:xfrm>
        </p:grpSpPr>
        <p:sp>
          <p:nvSpPr>
            <p:cNvPr id="19" name="Ellipszis 18"/>
            <p:cNvSpPr/>
            <p:nvPr/>
          </p:nvSpPr>
          <p:spPr>
            <a:xfrm>
              <a:off x="228600" y="5791200"/>
              <a:ext cx="900000" cy="9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zis 19"/>
            <p:cNvSpPr>
              <a:spLocks noChangeAspect="1"/>
            </p:cNvSpPr>
            <p:nvPr/>
          </p:nvSpPr>
          <p:spPr>
            <a:xfrm>
              <a:off x="363600" y="5926200"/>
              <a:ext cx="630000" cy="63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49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7620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12577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28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Diffrakció: mit tanultunk meg?</a:t>
              </a:r>
              <a:endParaRPr lang="hu-HU" sz="28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81000" y="5105400"/>
            <a:ext cx="8458200" cy="131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ömb alakú atommagok</a:t>
            </a:r>
            <a:r>
              <a:rPr lang="hu-HU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térfogata V ~ A (tömegszám)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„bőrük” vastagsága független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</a:t>
            </a:r>
            <a:r>
              <a:rPr lang="hu-HU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tól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Az atommagok központi sűrűsége A-tól független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R. Hofstadter, 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fizikai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Nobel</a:t>
            </a:r>
            <a:r>
              <a:rPr lang="hu-HU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-díj előadása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(1961)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1000" y="838200"/>
            <a:ext cx="5889600" cy="415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05200" y="1143000"/>
            <a:ext cx="5366160" cy="1044719"/>
          </a:xfrm>
          <a:prstGeom prst="rect">
            <a:avLst/>
          </a:prstGeom>
          <a:noFill/>
          <a:ln w="36000">
            <a:solidFill>
              <a:srgbClr val="800080"/>
            </a:solidFill>
            <a:prstDash val="solid"/>
          </a:ln>
        </p:spPr>
      </p:pic>
      <p:sp>
        <p:nvSpPr>
          <p:cNvPr id="9" name="Szövegdoboz 8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719137"/>
          </a:xfrm>
        </p:spPr>
        <p:txBody>
          <a:bodyPr/>
          <a:lstStyle/>
          <a:p>
            <a:pPr algn="ctr" eaLnBrk="1" hangingPunct="1">
              <a:buNone/>
            </a:pPr>
            <a:r>
              <a:rPr lang="hu-HU" sz="3000" dirty="0" smtClean="0"/>
              <a:t>A CERN LHC  főbb kísérletei (RRB/LHCC)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685800"/>
            <a:ext cx="56864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6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TOTEM fizika az LHC-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nél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80880" y="5998509"/>
            <a:ext cx="838224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Rugalmas és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diffraktív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szórás: színtelen kvantum cseréje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228725" y="685800"/>
            <a:ext cx="6727651" cy="5222421"/>
            <a:chOff x="1228725" y="787854"/>
            <a:chExt cx="6727651" cy="52224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725" y="847725"/>
              <a:ext cx="6686550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zövegdoboz 7"/>
            <p:cNvSpPr txBox="1"/>
            <p:nvPr/>
          </p:nvSpPr>
          <p:spPr>
            <a:xfrm>
              <a:off x="5868144" y="787854"/>
              <a:ext cx="2064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               TOTEM</a:t>
              </a:r>
              <a:endParaRPr lang="hu-HU"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5868144" y="1844824"/>
              <a:ext cx="2064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               TOTEM</a:t>
              </a:r>
              <a:endParaRPr lang="hu-HU"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796136" y="2924944"/>
              <a:ext cx="2064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               TOTEM</a:t>
              </a:r>
              <a:endParaRPr lang="hu-HU"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868144" y="3909364"/>
              <a:ext cx="2064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               </a:t>
              </a:r>
              <a:r>
                <a:rPr lang="hu-HU" sz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</a:t>
              </a:r>
              <a:endParaRPr lang="hu-HU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5892093" y="4966334"/>
              <a:ext cx="2064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TOTEM               TOTEM</a:t>
              </a:r>
              <a:endParaRPr lang="hu-HU" sz="13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TOTEM előzetes adatok, √s = 13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TeV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171450" y="836712"/>
            <a:ext cx="8801100" cy="5553075"/>
            <a:chOff x="171450" y="836712"/>
            <a:chExt cx="8801100" cy="55530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836712"/>
              <a:ext cx="8801100" cy="555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013" y="6086053"/>
              <a:ext cx="11334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zövegdoboz 8"/>
          <p:cNvSpPr txBox="1"/>
          <p:nvPr/>
        </p:nvSpPr>
        <p:spPr>
          <a:xfrm>
            <a:off x="4425710" y="6400800"/>
            <a:ext cx="292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8</a:t>
            </a:fld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TOTEM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preliminary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at</a:t>
              </a:r>
              <a:r>
                <a:rPr lang="hu-HU" sz="3200" b="1" dirty="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√s = 13 </a:t>
              </a:r>
              <a:r>
                <a:rPr lang="hu-HU" sz="3200" b="1" dirty="0" err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TeV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318835" y="6525344"/>
            <a:ext cx="506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4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9</a:t>
            </a:fld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35572" y="841951"/>
            <a:ext cx="8900924" cy="5634492"/>
            <a:chOff x="149555" y="841951"/>
            <a:chExt cx="8900924" cy="563449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55" y="841951"/>
              <a:ext cx="5718589" cy="5634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Szabadkézi sokszög 6"/>
            <p:cNvSpPr/>
            <p:nvPr/>
          </p:nvSpPr>
          <p:spPr>
            <a:xfrm>
              <a:off x="5896213" y="841951"/>
              <a:ext cx="3154266" cy="3480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Growth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of B: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Universal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properties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o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f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Pomeron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Acceleration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of B: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Opening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of an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additional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physics</a:t>
              </a: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channel</a:t>
              </a:r>
              <a:r>
                <a:rPr lang="hu-HU" sz="2000" baseline="30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</a:p>
            <a:p>
              <a:pPr marL="152280" lvl="0" indent="-152280" algn="ctr" hangingPunct="0"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from</a:t>
              </a:r>
              <a:endPara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lvl="0" indent="-152280" algn="ctr" hangingPunct="0"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TOTEM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preliminary</a:t>
              </a:r>
              <a:endPara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  <a:p>
              <a:pPr marL="152280" lvl="0" indent="-152280" algn="ctr" hangingPunct="0"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2000" dirty="0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2.76 and 13 </a:t>
              </a:r>
              <a:r>
                <a:rPr lang="hu-HU" sz="2000" dirty="0" err="1" smtClean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TeV</a:t>
              </a:r>
              <a:endPara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1950"/>
            <a:ext cx="5603948" cy="563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abadkézi sokszög 9"/>
          <p:cNvSpPr/>
          <p:nvPr/>
        </p:nvSpPr>
        <p:spPr>
          <a:xfrm>
            <a:off x="5882230" y="4437112"/>
            <a:ext cx="3154266" cy="18796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threshold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3-4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ollowed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ery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sharp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growth</a:t>
            </a:r>
            <a:endParaRPr lang="hu-HU" sz="2000" dirty="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6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Change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low-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|t|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rend </a:t>
            </a:r>
            <a:r>
              <a:rPr lang="hu-HU" sz="2000" dirty="0" err="1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LHC</a:t>
            </a:r>
          </a:p>
        </p:txBody>
      </p:sp>
    </p:spTree>
    <p:extLst>
      <p:ext uri="{BB962C8B-B14F-4D97-AF65-F5344CB8AC3E}">
        <p14:creationId xmlns:p14="http://schemas.microsoft.com/office/powerpoint/2010/main" val="11749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éma-GV">
  <a:themeElements>
    <a:clrScheme name="Zsúp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súp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1608</TotalTime>
  <Words>953</Words>
  <Application>Microsoft Office PowerPoint</Application>
  <PresentationFormat>Diavetítés a képernyőre (4:3 oldalarány)</PresentationFormat>
  <Paragraphs>310</Paragraphs>
  <Slides>29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29</vt:i4>
      </vt:variant>
    </vt:vector>
  </HeadingPairs>
  <TitlesOfParts>
    <vt:vector size="42" baseType="lpstr">
      <vt:lpstr>Arial</vt:lpstr>
      <vt:lpstr>Arial Unicode MS</vt:lpstr>
      <vt:lpstr>Calibri</vt:lpstr>
      <vt:lpstr>Courier New</vt:lpstr>
      <vt:lpstr>Lucida Sans Unicode</vt:lpstr>
      <vt:lpstr>Symbol</vt:lpstr>
      <vt:lpstr>Tahoma</vt:lpstr>
      <vt:lpstr>Times New Roman</vt:lpstr>
      <vt:lpstr>Tw Cen MT</vt:lpstr>
      <vt:lpstr>Verdana</vt:lpstr>
      <vt:lpstr>Wingdings</vt:lpstr>
      <vt:lpstr>Téma-GV</vt:lpstr>
      <vt:lpstr>1_Alapértelmezett terv</vt:lpstr>
      <vt:lpstr>A CERN LHC TOTEM  Kísérletének legújabb felfedezései </vt:lpstr>
      <vt:lpstr>PowerPoint-bemutató</vt:lpstr>
      <vt:lpstr>PowerPoint-bemutató</vt:lpstr>
      <vt:lpstr>PowerPoint-bemutató</vt:lpstr>
      <vt:lpstr>PowerPoint-bemutató</vt:lpstr>
      <vt:lpstr>A CERN LHC  főbb kísérletei (RRB/LHCC)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Glauber-Velasco model figures</dc:title>
  <dc:creator>Frigyes Janos Nemes</dc:creator>
  <cp:lastModifiedBy>tcsorgo</cp:lastModifiedBy>
  <cp:revision>137</cp:revision>
  <dcterms:created xsi:type="dcterms:W3CDTF">2014-08-19T10:14:30Z</dcterms:created>
  <dcterms:modified xsi:type="dcterms:W3CDTF">2018-07-11T08:05:50Z</dcterms:modified>
</cp:coreProperties>
</file>