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604" r:id="rId2"/>
    <p:sldId id="607" r:id="rId3"/>
    <p:sldId id="647" r:id="rId4"/>
    <p:sldId id="648" r:id="rId5"/>
    <p:sldId id="649" r:id="rId6"/>
    <p:sldId id="642" r:id="rId7"/>
    <p:sldId id="650" r:id="rId8"/>
    <p:sldId id="643" r:id="rId9"/>
    <p:sldId id="645" r:id="rId10"/>
    <p:sldId id="646" r:id="rId11"/>
    <p:sldId id="640" r:id="rId12"/>
    <p:sldId id="641" r:id="rId13"/>
    <p:sldId id="652" r:id="rId14"/>
    <p:sldId id="651" r:id="rId15"/>
    <p:sldId id="653" r:id="rId16"/>
    <p:sldId id="644" r:id="rId17"/>
    <p:sldId id="654" r:id="rId18"/>
  </p:sldIdLst>
  <p:sldSz cx="9144000" cy="6858000" type="screen4x3"/>
  <p:notesSz cx="7077075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0A"/>
    <a:srgbClr val="009900"/>
    <a:srgbClr val="FF3300"/>
    <a:srgbClr val="005A9B"/>
    <a:srgbClr val="339933"/>
    <a:srgbClr val="969696"/>
    <a:srgbClr val="00CC00"/>
    <a:srgbClr val="01FF0D"/>
    <a:srgbClr val="3BF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85455" autoAdjust="0"/>
  </p:normalViewPr>
  <p:slideViewPr>
    <p:cSldViewPr snapToGrid="0">
      <p:cViewPr>
        <p:scale>
          <a:sx n="120" d="100"/>
          <a:sy n="120" d="100"/>
        </p:scale>
        <p:origin x="-11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766" y="-72"/>
      </p:cViewPr>
      <p:guideLst>
        <p:guide orient="horz" pos="2956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Munka5!$A$2</c:f>
              <c:strCache>
                <c:ptCount val="1"/>
                <c:pt idx="0">
                  <c:v>MEM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Munka5!$B$1:$D$1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MIC</c:v>
                </c:pt>
              </c:strCache>
            </c:strRef>
          </c:cat>
          <c:val>
            <c:numRef>
              <c:f>Munka5!$B$2:$D$2</c:f>
              <c:numCache>
                <c:formatCode>0.0</c:formatCode>
                <c:ptCount val="3"/>
                <c:pt idx="0" formatCode="General">
                  <c:v>1</c:v>
                </c:pt>
                <c:pt idx="1">
                  <c:v>2.0392156862745097</c:v>
                </c:pt>
                <c:pt idx="2">
                  <c:v>3.1372549019607843</c:v>
                </c:pt>
              </c:numCache>
            </c:numRef>
          </c:val>
        </c:ser>
        <c:ser>
          <c:idx val="1"/>
          <c:order val="1"/>
          <c:tx>
            <c:strRef>
              <c:f>Munka5!$A$3</c:f>
              <c:strCache>
                <c:ptCount val="1"/>
                <c:pt idx="0">
                  <c:v>DP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Munka5!$B$1:$D$1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MIC</c:v>
                </c:pt>
              </c:strCache>
            </c:strRef>
          </c:cat>
          <c:val>
            <c:numRef>
              <c:f>Munka5!$B$3:$D$3</c:f>
              <c:numCache>
                <c:formatCode>0.0</c:formatCode>
                <c:ptCount val="3"/>
                <c:pt idx="0" formatCode="General">
                  <c:v>1</c:v>
                </c:pt>
                <c:pt idx="1">
                  <c:v>3.5135135135135136</c:v>
                </c:pt>
                <c:pt idx="2">
                  <c:v>3.0360360360360361</c:v>
                </c:pt>
              </c:numCache>
            </c:numRef>
          </c:val>
        </c:ser>
        <c:ser>
          <c:idx val="2"/>
          <c:order val="2"/>
          <c:tx>
            <c:strRef>
              <c:f>Munka5!$A$4</c:f>
              <c:strCache>
                <c:ptCount val="1"/>
                <c:pt idx="0">
                  <c:v>SP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Munka5!$B$1:$D$1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MIC</c:v>
                </c:pt>
              </c:strCache>
            </c:strRef>
          </c:cat>
          <c:val>
            <c:numRef>
              <c:f>Munka5!$B$4:$D$4</c:f>
              <c:numCache>
                <c:formatCode>0.0</c:formatCode>
                <c:ptCount val="3"/>
                <c:pt idx="0" formatCode="General">
                  <c:v>1</c:v>
                </c:pt>
                <c:pt idx="1">
                  <c:v>5.2852852852852852</c:v>
                </c:pt>
                <c:pt idx="2">
                  <c:v>3.0360360360360361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245277056"/>
        <c:axId val="245280128"/>
        <c:axId val="401742912"/>
      </c:bar3DChart>
      <c:catAx>
        <c:axId val="245277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hu-HU"/>
          </a:p>
        </c:txPr>
        <c:crossAx val="245280128"/>
        <c:crosses val="autoZero"/>
        <c:auto val="1"/>
        <c:lblAlgn val="ctr"/>
        <c:lblOffset val="100"/>
        <c:noMultiLvlLbl val="0"/>
      </c:catAx>
      <c:valAx>
        <c:axId val="24528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245277056"/>
        <c:crosses val="autoZero"/>
        <c:crossBetween val="between"/>
      </c:valAx>
      <c:serAx>
        <c:axId val="40174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hu-HU"/>
          </a:p>
        </c:txPr>
        <c:crossAx val="24528012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55072413741855E-2"/>
          <c:y val="3.2093362509117436E-2"/>
          <c:w val="0.98934492758625814"/>
          <c:h val="0.93581327498176514"/>
        </c:manualLayout>
      </c:layout>
      <c:lineChart>
        <c:grouping val="standard"/>
        <c:varyColors val="0"/>
        <c:ser>
          <c:idx val="1"/>
          <c:order val="0"/>
          <c:tx>
            <c:strRef>
              <c:f>Munka1!$B$1</c:f>
              <c:strCache>
                <c:ptCount val="1"/>
                <c:pt idx="0">
                  <c:v>kapacitás</c:v>
                </c:pt>
              </c:strCache>
            </c:strRef>
          </c:tx>
          <c:marker>
            <c:symbol val="none"/>
          </c:marker>
          <c:val>
            <c:numRef>
              <c:f>Munka1!$B$2:$B$11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93056"/>
        <c:axId val="81405056"/>
      </c:lineChart>
      <c:catAx>
        <c:axId val="280930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38100">
            <a:tailEnd type="triangle"/>
          </a:ln>
        </c:spPr>
        <c:crossAx val="81405056"/>
        <c:crossesAt val="0"/>
        <c:auto val="1"/>
        <c:lblAlgn val="ctr"/>
        <c:lblOffset val="100"/>
        <c:noMultiLvlLbl val="0"/>
      </c:catAx>
      <c:valAx>
        <c:axId val="81405056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8100">
            <a:tailEnd type="triangle"/>
          </a:ln>
        </c:spPr>
        <c:crossAx val="2809305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55072413741855E-2"/>
          <c:y val="3.2093362509117436E-2"/>
          <c:w val="0.98934492758625814"/>
          <c:h val="0.93581327498176514"/>
        </c:manualLayout>
      </c:layout>
      <c:lineChart>
        <c:grouping val="standard"/>
        <c:varyColors val="0"/>
        <c:ser>
          <c:idx val="1"/>
          <c:order val="0"/>
          <c:tx>
            <c:strRef>
              <c:f>Munka1!$B$1</c:f>
              <c:strCache>
                <c:ptCount val="1"/>
                <c:pt idx="0">
                  <c:v>kapacitás</c:v>
                </c:pt>
              </c:strCache>
            </c:strRef>
          </c:tx>
          <c:marker>
            <c:symbol val="none"/>
          </c:marker>
          <c:val>
            <c:numRef>
              <c:f>Munka1!$B$2:$B$11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505472"/>
        <c:axId val="125342464"/>
      </c:lineChart>
      <c:catAx>
        <c:axId val="124505472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38100">
            <a:tailEnd type="triangle"/>
          </a:ln>
        </c:spPr>
        <c:crossAx val="125342464"/>
        <c:crossesAt val="0"/>
        <c:auto val="1"/>
        <c:lblAlgn val="ctr"/>
        <c:lblOffset val="100"/>
        <c:noMultiLvlLbl val="0"/>
      </c:catAx>
      <c:valAx>
        <c:axId val="125342464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8100">
            <a:tailEnd type="triangle"/>
          </a:ln>
        </c:spPr>
        <c:crossAx val="1245054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Munka1!$B$1</c:f>
              <c:strCache>
                <c:ptCount val="1"/>
                <c:pt idx="0">
                  <c:v>kapacitás</c:v>
                </c:pt>
              </c:strCache>
            </c:strRef>
          </c:tx>
          <c:marker>
            <c:symbol val="none"/>
          </c:marker>
          <c:val>
            <c:numRef>
              <c:f>Munka1!$B$2:$B$11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173760"/>
        <c:axId val="86713088"/>
      </c:lineChart>
      <c:catAx>
        <c:axId val="8517376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38100">
            <a:tailEnd type="triangle"/>
          </a:ln>
        </c:spPr>
        <c:crossAx val="86713088"/>
        <c:crossesAt val="0"/>
        <c:auto val="1"/>
        <c:lblAlgn val="ctr"/>
        <c:lblOffset val="100"/>
        <c:noMultiLvlLbl val="0"/>
      </c:catAx>
      <c:valAx>
        <c:axId val="86713088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8100">
            <a:tailEnd type="triangle"/>
          </a:ln>
        </c:spPr>
        <c:crossAx val="851737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Munka1!$B$1</c:f>
              <c:strCache>
                <c:ptCount val="1"/>
                <c:pt idx="0">
                  <c:v>kapacitás</c:v>
                </c:pt>
              </c:strCache>
            </c:strRef>
          </c:tx>
          <c:marker>
            <c:symbol val="none"/>
          </c:marker>
          <c:val>
            <c:numRef>
              <c:f>Munka1!$B$2:$B$11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90976"/>
        <c:axId val="119587200"/>
      </c:lineChart>
      <c:catAx>
        <c:axId val="11939097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38100">
            <a:tailEnd type="triangle"/>
          </a:ln>
        </c:spPr>
        <c:crossAx val="119587200"/>
        <c:crossesAt val="0"/>
        <c:auto val="1"/>
        <c:lblAlgn val="ctr"/>
        <c:lblOffset val="100"/>
        <c:noMultiLvlLbl val="0"/>
      </c:catAx>
      <c:valAx>
        <c:axId val="119587200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8100">
            <a:tailEnd type="triangle"/>
          </a:ln>
        </c:spPr>
        <c:crossAx val="1193909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67040" cy="4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2" tIns="47016" rIns="94032" bIns="47016" numCol="1" anchor="t" anchorCtr="0" compatLnSpc="1">
            <a:prstTxWarp prst="textNoShape">
              <a:avLst/>
            </a:prstTxWarp>
          </a:bodyPr>
          <a:lstStyle>
            <a:lvl1pPr algn="l" defTabSz="940649" eaLnBrk="1" hangingPunct="1">
              <a:spcBef>
                <a:spcPct val="0"/>
              </a:spcBef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500" y="2"/>
            <a:ext cx="3067040" cy="4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2" tIns="47016" rIns="94032" bIns="47016" numCol="1" anchor="t" anchorCtr="0" compatLnSpc="1">
            <a:prstTxWarp prst="textNoShape">
              <a:avLst/>
            </a:prstTxWarp>
          </a:bodyPr>
          <a:lstStyle>
            <a:lvl1pPr algn="r" defTabSz="940649" eaLnBrk="1" hangingPunct="1">
              <a:spcBef>
                <a:spcPct val="0"/>
              </a:spcBef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105"/>
            <a:ext cx="3067040" cy="4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2" tIns="47016" rIns="94032" bIns="47016" numCol="1" anchor="b" anchorCtr="0" compatLnSpc="1">
            <a:prstTxWarp prst="textNoShape">
              <a:avLst/>
            </a:prstTxWarp>
          </a:bodyPr>
          <a:lstStyle>
            <a:lvl1pPr algn="l" defTabSz="940649" eaLnBrk="1" hangingPunct="1">
              <a:spcBef>
                <a:spcPct val="0"/>
              </a:spcBef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500" y="8915105"/>
            <a:ext cx="3067040" cy="4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2" tIns="47016" rIns="94032" bIns="47016" numCol="1" anchor="b" anchorCtr="0" compatLnSpc="1">
            <a:prstTxWarp prst="textNoShape">
              <a:avLst/>
            </a:prstTxWarp>
          </a:bodyPr>
          <a:lstStyle>
            <a:lvl1pPr algn="r" defTabSz="940649" eaLnBrk="1" hangingPunct="1">
              <a:spcBef>
                <a:spcPct val="0"/>
              </a:spcBef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611D592-6C50-47AC-8783-3701647B0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67040" cy="4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2" tIns="47016" rIns="94032" bIns="47016" numCol="1" anchor="t" anchorCtr="0" compatLnSpc="1">
            <a:prstTxWarp prst="textNoShape">
              <a:avLst/>
            </a:prstTxWarp>
          </a:bodyPr>
          <a:lstStyle>
            <a:lvl1pPr algn="l" defTabSz="940649" eaLnBrk="1" hangingPunct="1">
              <a:spcBef>
                <a:spcPct val="0"/>
              </a:spcBef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500" y="2"/>
            <a:ext cx="3067040" cy="4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2" tIns="47016" rIns="94032" bIns="47016" numCol="1" anchor="t" anchorCtr="0" compatLnSpc="1">
            <a:prstTxWarp prst="textNoShape">
              <a:avLst/>
            </a:prstTxWarp>
          </a:bodyPr>
          <a:lstStyle>
            <a:lvl1pPr algn="r" defTabSz="940649" eaLnBrk="1" hangingPunct="1">
              <a:spcBef>
                <a:spcPct val="0"/>
              </a:spcBef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15" y="4458330"/>
            <a:ext cx="5661046" cy="422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2" tIns="47016" rIns="94032" bIns="470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105"/>
            <a:ext cx="3067040" cy="4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2" tIns="47016" rIns="94032" bIns="47016" numCol="1" anchor="b" anchorCtr="0" compatLnSpc="1">
            <a:prstTxWarp prst="textNoShape">
              <a:avLst/>
            </a:prstTxWarp>
          </a:bodyPr>
          <a:lstStyle>
            <a:lvl1pPr algn="l" defTabSz="940649" eaLnBrk="1" hangingPunct="1">
              <a:spcBef>
                <a:spcPct val="0"/>
              </a:spcBef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500" y="8915105"/>
            <a:ext cx="3067040" cy="4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2" tIns="47016" rIns="94032" bIns="47016" numCol="1" anchor="b" anchorCtr="0" compatLnSpc="1">
            <a:prstTxWarp prst="textNoShape">
              <a:avLst/>
            </a:prstTxWarp>
          </a:bodyPr>
          <a:lstStyle>
            <a:lvl1pPr algn="r" defTabSz="940649" eaLnBrk="1" hangingPunct="1">
              <a:spcBef>
                <a:spcPct val="0"/>
              </a:spcBef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2619BE9-DEE6-44BB-B019-6ABA5880B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16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E7754-AB9B-49F9-AF01-299B4C39D8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4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438" y="5035550"/>
            <a:ext cx="16478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5600" y="4811713"/>
            <a:ext cx="3200400" cy="1050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5600" y="1577651"/>
            <a:ext cx="7587050" cy="2179431"/>
          </a:xfrm>
          <a:prstGeom prst="rect">
            <a:avLst/>
          </a:prstGeom>
        </p:spPr>
        <p:txBody>
          <a:bodyPr vert="horz"/>
          <a:lstStyle>
            <a:lvl1pPr>
              <a:defRPr sz="6600">
                <a:latin typeface="HelveticaNeueLT Std"/>
                <a:cs typeface="HelveticaNeueLT St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9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55600" y="312709"/>
            <a:ext cx="8483600" cy="806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aseline="0">
                <a:solidFill>
                  <a:srgbClr val="005A9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55600" y="1273175"/>
            <a:ext cx="8483600" cy="4378324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 pitchFamily="34" charset="0"/>
              <a:buChar char="•"/>
              <a:defRPr sz="2600"/>
            </a:lvl1pPr>
            <a:lvl2pPr marL="685800" indent="-342900">
              <a:buFont typeface="Arial" pitchFamily="34" charset="0"/>
              <a:buChar char="•"/>
              <a:defRPr baseline="0"/>
            </a:lvl2pPr>
            <a:lvl3pPr marL="1143000" indent="-457200">
              <a:buFont typeface="Arial" pitchFamily="34" charset="0"/>
              <a:buChar char="•"/>
              <a:defRPr baseline="0"/>
            </a:lvl3pPr>
            <a:lvl5pPr marL="0" indent="-411480">
              <a:spcBef>
                <a:spcPts val="300"/>
              </a:spcBef>
              <a:buFont typeface="Arial" pitchFamily="34" charset="0"/>
              <a:buChar char="•"/>
              <a:defRPr sz="2600" baseline="0"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684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55599" y="419101"/>
            <a:ext cx="8569325" cy="805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4400" b="0" i="0" baseline="0">
                <a:solidFill>
                  <a:srgbClr val="005A9B"/>
                </a:solidFill>
                <a:latin typeface="Helvetica Neue LT Std 55 Roman"/>
                <a:cs typeface="Helvetica Neue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43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76200" y="6412513"/>
            <a:ext cx="3048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1200" dirty="0">
                <a:latin typeface="Helvetica Neue LT Std 55 Roman"/>
              </a:rPr>
              <a:t>Company Confidential </a:t>
            </a:r>
            <a:endParaRPr lang="en-US" sz="1200" dirty="0" smtClean="0">
              <a:latin typeface="Helvetica Neue LT Std 55 Roman"/>
            </a:endParaRPr>
          </a:p>
          <a:p>
            <a:pPr eaLnBrk="0" hangingPunct="0"/>
            <a:r>
              <a:rPr lang="en-US" sz="1200" dirty="0" smtClean="0">
                <a:latin typeface="Helvetica Neue LT Std 55 Roman"/>
              </a:rPr>
              <a:t>© 2013 SGI</a:t>
            </a:r>
            <a:r>
              <a:rPr lang="en-US" sz="600" dirty="0" smtClean="0">
                <a:latin typeface="Helvetica Neue LT Std 55 Roman"/>
              </a:rPr>
              <a:t>®</a:t>
            </a:r>
            <a:endParaRPr lang="en-US" sz="1200" dirty="0">
              <a:latin typeface="Helvetica Neue LT Std 55 Roman"/>
            </a:endParaRPr>
          </a:p>
        </p:txBody>
      </p:sp>
      <p:sp>
        <p:nvSpPr>
          <p:cNvPr id="1027" name="TextBox 4"/>
          <p:cNvSpPr txBox="1">
            <a:spLocks noChangeArrowheads="1"/>
          </p:cNvSpPr>
          <p:nvPr userDrawn="1"/>
        </p:nvSpPr>
        <p:spPr bwMode="auto">
          <a:xfrm>
            <a:off x="3822700" y="6534150"/>
            <a:ext cx="1511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F44BD2D-2774-4361-801F-3571123B7E30}" type="slidenum">
              <a:rPr lang="en-US" sz="1200">
                <a:latin typeface="Helvetica Neue LT Std 55 Roman"/>
              </a:rPr>
              <a:pPr/>
              <a:t>‹#›</a:t>
            </a:fld>
            <a:endParaRPr lang="en-US" sz="1200">
              <a:latin typeface="Helvetica Neue LT Std 55 Roman"/>
            </a:endParaRPr>
          </a:p>
        </p:txBody>
      </p:sp>
      <p:pic>
        <p:nvPicPr>
          <p:cNvPr id="4" name="Pictur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898" y="6168027"/>
            <a:ext cx="823912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1" r:id="rId3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rgbClr val="005A9B"/>
          </a:solidFill>
          <a:latin typeface="Helvetica Neue LT Std 55 Roman"/>
          <a:ea typeface="+mj-ea"/>
          <a:cs typeface="Helvetica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rgbClr val="005A9B"/>
          </a:solidFill>
          <a:latin typeface="Helvetica Neue LT Std 55 Roman"/>
          <a:cs typeface="Helvetic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rgbClr val="005A9B"/>
          </a:solidFill>
          <a:latin typeface="Helvetica Neue LT Std 55 Roman"/>
          <a:cs typeface="Helvetic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rgbClr val="005A9B"/>
          </a:solidFill>
          <a:latin typeface="Helvetica Neue LT Std 55 Roman"/>
          <a:cs typeface="Helvetic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rgbClr val="005A9B"/>
          </a:solidFill>
          <a:latin typeface="Helvetica Neue LT Std 55 Roman"/>
          <a:cs typeface="Helvetic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B"/>
          </a:solidFill>
          <a:latin typeface="Helvetica Neue LT Std 55 Roman"/>
          <a:cs typeface="Helvetic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B"/>
          </a:solidFill>
          <a:latin typeface="Helvetica Neue LT Std 55 Roman"/>
          <a:cs typeface="Helvetic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B"/>
          </a:solidFill>
          <a:latin typeface="Helvetica Neue LT Std 55 Roman"/>
          <a:cs typeface="Helvetic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B"/>
          </a:solidFill>
          <a:latin typeface="Helvetica Neue LT Std 55 Roman"/>
          <a:cs typeface="Helvetica" pitchFamily="34" charset="0"/>
        </a:defRPr>
      </a:lvl9pPr>
    </p:titleStyle>
    <p:bodyStyle>
      <a:lvl1pPr marL="342900" indent="-571500" algn="l" defTabSz="457200" rtl="0" fontAlgn="base">
        <a:spcBef>
          <a:spcPct val="0"/>
        </a:spcBef>
        <a:spcAft>
          <a:spcPts val="600"/>
        </a:spcAft>
        <a:buClr>
          <a:srgbClr val="49A942"/>
        </a:buClr>
        <a:buFont typeface="Arial" pitchFamily="34" charset="0"/>
        <a:buChar char="•"/>
        <a:defRPr sz="2800" kern="1200">
          <a:solidFill>
            <a:schemeClr val="tx1"/>
          </a:solidFill>
          <a:latin typeface="Helvetica Neue LT Std 55 Roman"/>
          <a:ea typeface="+mn-ea"/>
          <a:cs typeface="Helvetica"/>
        </a:defRPr>
      </a:lvl1pPr>
      <a:lvl2pPr marL="742950" indent="-971550" algn="l" defTabSz="457200" rtl="0" fontAlgn="base">
        <a:spcBef>
          <a:spcPct val="0"/>
        </a:spcBef>
        <a:spcAft>
          <a:spcPts val="600"/>
        </a:spcAft>
        <a:buClr>
          <a:srgbClr val="49A942"/>
        </a:buClr>
        <a:buFont typeface="Arial" pitchFamily="34" charset="0"/>
        <a:buChar char="–"/>
        <a:defRPr sz="2000" kern="1200">
          <a:solidFill>
            <a:schemeClr val="tx1"/>
          </a:solidFill>
          <a:latin typeface="Helvetica Neue LT Std 55 Roman"/>
          <a:ea typeface="+mn-ea"/>
          <a:cs typeface="Helvetica"/>
        </a:defRPr>
      </a:lvl2pPr>
      <a:lvl3pPr marL="547688" indent="-228600" algn="l" defTabSz="457200" rtl="0" fontAlgn="base">
        <a:spcBef>
          <a:spcPct val="0"/>
        </a:spcBef>
        <a:spcAft>
          <a:spcPts val="600"/>
        </a:spcAft>
        <a:buClr>
          <a:srgbClr val="49A942"/>
        </a:buClr>
        <a:buFont typeface="Arial" pitchFamily="34" charset="0"/>
        <a:buChar char="•"/>
        <a:defRPr sz="2000" kern="1200">
          <a:solidFill>
            <a:schemeClr val="tx1"/>
          </a:solidFill>
          <a:latin typeface="Helvetica Neue LT Std 55 Roman"/>
          <a:ea typeface="+mn-ea"/>
          <a:cs typeface="Helvetica"/>
        </a:defRPr>
      </a:lvl3pPr>
      <a:lvl4pPr marL="1600200" indent="-1828800" algn="l" defTabSz="457200" rtl="0" fontAlgn="base">
        <a:spcBef>
          <a:spcPct val="0"/>
        </a:spcBef>
        <a:spcAft>
          <a:spcPts val="600"/>
        </a:spcAft>
        <a:buClr>
          <a:srgbClr val="49A942"/>
        </a:buClr>
        <a:buFont typeface="Arial" pitchFamily="34" charset="0"/>
        <a:buChar char="–"/>
        <a:defRPr sz="2000" kern="1200">
          <a:solidFill>
            <a:schemeClr val="tx1"/>
          </a:solidFill>
          <a:latin typeface="Helvetica Neue LT Std 55 Roman"/>
          <a:ea typeface="+mn-ea"/>
          <a:cs typeface="Helvetica"/>
        </a:defRPr>
      </a:lvl4pPr>
      <a:lvl5pPr marL="2057400" indent="-2286000" algn="l" defTabSz="457200" rtl="0" fontAlgn="base">
        <a:spcBef>
          <a:spcPct val="0"/>
        </a:spcBef>
        <a:spcAft>
          <a:spcPts val="600"/>
        </a:spcAft>
        <a:buClr>
          <a:srgbClr val="49A942"/>
        </a:buClr>
        <a:buFont typeface="Arial" pitchFamily="34" charset="0"/>
        <a:buChar char="»"/>
        <a:defRPr sz="2000" kern="1200">
          <a:solidFill>
            <a:schemeClr val="tx1"/>
          </a:solidFill>
          <a:latin typeface="Helvetica Neue LT Std 55 Roman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team.com/TagTeam/client/Zoom.asp?DataID=127502&amp;LS=undefined" TargetMode="External"/><Relationship Id="rId7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team.com/TagTeam/client/Zoom.asp?DataID=127502&amp;LS=undefined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ark.intel.com/products/codename/57721/Knights-Corner" TargetMode="External"/><Relationship Id="rId3" Type="http://schemas.openxmlformats.org/officeDocument/2006/relationships/hyperlink" Target="http://ark.intel.com/products/75797/Intel-Xeon-Phi-Coprocessor-3120A-6GB-1_100-GHz-57-core" TargetMode="External"/><Relationship Id="rId7" Type="http://schemas.openxmlformats.org/officeDocument/2006/relationships/hyperlink" Target="http://ark.intel.com/products/75801/Intel-Xeon-Phi-Coprocessor-5120D-8GB-1_053-GHz-60-core" TargetMode="External"/><Relationship Id="rId2" Type="http://schemas.openxmlformats.org/officeDocument/2006/relationships/hyperlink" Target="http://ark.intel.com/products/71992/Intel-Xeon-Phi-Coprocessor-5110P-8GB-1_053-GHz-60-co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k.intel.com/products/75800/Intel-Xeon-Phi-Coprocessor-7120X-16GB-1_238-GHz-61-core" TargetMode="External"/><Relationship Id="rId5" Type="http://schemas.openxmlformats.org/officeDocument/2006/relationships/hyperlink" Target="http://ark.intel.com/products/75799/Intel-Xeon-Phi-Coprocessor-7120P-16GB-1_238-GHz-61-core" TargetMode="External"/><Relationship Id="rId4" Type="http://schemas.openxmlformats.org/officeDocument/2006/relationships/hyperlink" Target="http://ark.intel.com/products/75798/Intel-Xeon-Phi-Coprocessor-3120P-6GB-1_100-GHz-57-cor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team.com/TagTeam/client/Zoom.asp?DataID=127502&amp;LS=undefined" TargetMode="External"/><Relationship Id="rId7" Type="http://schemas.openxmlformats.org/officeDocument/2006/relationships/image" Target="../media/image1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V2_door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4204"/>
          <a:stretch/>
        </p:blipFill>
        <p:spPr>
          <a:xfrm>
            <a:off x="-1" y="0"/>
            <a:ext cx="9144001" cy="6959600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173838" y="1104900"/>
            <a:ext cx="7722547" cy="3087392"/>
          </a:xfrm>
        </p:spPr>
        <p:txBody>
          <a:bodyPr>
            <a:noAutofit/>
          </a:bodyPr>
          <a:lstStyle/>
          <a:p>
            <a:r>
              <a:rPr lang="hu-HU" sz="5400" dirty="0" err="1" smtClean="0">
                <a:solidFill>
                  <a:schemeClr val="bg1">
                    <a:lumMod val="85000"/>
                  </a:schemeClr>
                </a:solidFill>
                <a:ea typeface="Helvetica Neue LT Std 55 Roman"/>
              </a:rPr>
              <a:t>Phi</a:t>
            </a:r>
            <a:r>
              <a:rPr lang="hu-HU" sz="5400" dirty="0" smtClean="0">
                <a:solidFill>
                  <a:schemeClr val="bg1">
                    <a:lumMod val="85000"/>
                  </a:schemeClr>
                </a:solidFill>
                <a:ea typeface="Helvetica Neue LT Std 55 Roman"/>
              </a:rPr>
              <a:t>, fa, virág</a:t>
            </a:r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ea typeface="Helvetica Neue LT Std 55 Roman"/>
              </a:rPr>
              <a:t/>
            </a:r>
            <a:br>
              <a:rPr lang="en-US" sz="5400" dirty="0" smtClean="0">
                <a:solidFill>
                  <a:schemeClr val="bg1">
                    <a:lumMod val="85000"/>
                  </a:schemeClr>
                </a:solidFill>
                <a:ea typeface="Helvetica Neue LT Std 55 Roman"/>
              </a:rPr>
            </a:br>
            <a:r>
              <a:rPr lang="hu-HU" sz="5400" dirty="0" smtClean="0">
                <a:solidFill>
                  <a:schemeClr val="bg1">
                    <a:lumMod val="85000"/>
                  </a:schemeClr>
                </a:solidFill>
                <a:ea typeface="Helvetica Neue LT Std 55 Roman"/>
              </a:rPr>
              <a:t>Egy csokor </a:t>
            </a:r>
            <a:br>
              <a:rPr lang="hu-HU" sz="5400" dirty="0" smtClean="0">
                <a:solidFill>
                  <a:schemeClr val="bg1">
                    <a:lumMod val="85000"/>
                  </a:schemeClr>
                </a:solidFill>
                <a:ea typeface="Helvetica Neue LT Std 55 Roman"/>
              </a:rPr>
            </a:br>
            <a:r>
              <a:rPr lang="hu-HU" sz="5400" dirty="0" smtClean="0">
                <a:solidFill>
                  <a:schemeClr val="bg1">
                    <a:lumMod val="85000"/>
                  </a:schemeClr>
                </a:solidFill>
                <a:ea typeface="Helvetica Neue LT Std 55 Roman"/>
              </a:rPr>
              <a:t>gyorsító</a:t>
            </a:r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ea typeface="Helvetica Neue LT Std 55 Roman"/>
              </a:rPr>
              <a:t/>
            </a:r>
            <a:br>
              <a:rPr lang="en-US" sz="5400" dirty="0" smtClean="0">
                <a:solidFill>
                  <a:schemeClr val="bg1">
                    <a:lumMod val="85000"/>
                  </a:schemeClr>
                </a:solidFill>
                <a:ea typeface="Helvetica Neue LT Std 55 Roman"/>
              </a:rPr>
            </a:br>
            <a:endParaRPr lang="en-US" sz="5400" dirty="0" smtClean="0">
              <a:solidFill>
                <a:schemeClr val="bg1">
                  <a:lumMod val="85000"/>
                </a:schemeClr>
              </a:solidFill>
              <a:ea typeface="Helvetica Neue LT Std 55 Roman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29415" y="4811713"/>
            <a:ext cx="4122292" cy="142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HelveticaNeueLT Std Bold"/>
                <a:ea typeface="HelveticaNeueLT Std Bold"/>
                <a:cs typeface="HelveticaNeueLT Std Bold"/>
              </a:rPr>
              <a:t>Lehoczki Gábor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HelveticaNeueLT Std Bold"/>
              <a:ea typeface="HelveticaNeueLT Std Bold"/>
              <a:cs typeface="HelveticaNeueLT Std Bold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hu-HU" dirty="0" err="1" smtClean="0">
                <a:solidFill>
                  <a:schemeClr val="bg1">
                    <a:lumMod val="75000"/>
                  </a:schemeClr>
                </a:solidFill>
                <a:latin typeface="HelveticaNeueLT Std Bold"/>
                <a:ea typeface="HelveticaNeueLT Std Bold"/>
                <a:cs typeface="HelveticaNeueLT Std Bold"/>
              </a:rPr>
              <a:t>Silicon</a:t>
            </a:r>
            <a:r>
              <a:rPr lang="hu-HU" dirty="0" smtClean="0">
                <a:solidFill>
                  <a:schemeClr val="bg1">
                    <a:lumMod val="75000"/>
                  </a:schemeClr>
                </a:solidFill>
                <a:latin typeface="HelveticaNeueLT Std Bold"/>
                <a:ea typeface="HelveticaNeueLT Std Bold"/>
                <a:cs typeface="HelveticaNeueLT Std Bold"/>
              </a:rPr>
              <a:t> </a:t>
            </a:r>
            <a:r>
              <a:rPr lang="hu-HU" dirty="0" err="1" smtClean="0">
                <a:solidFill>
                  <a:schemeClr val="bg1">
                    <a:lumMod val="75000"/>
                  </a:schemeClr>
                </a:solidFill>
                <a:latin typeface="HelveticaNeueLT Std Bold"/>
                <a:ea typeface="HelveticaNeueLT Std Bold"/>
                <a:cs typeface="HelveticaNeueLT Std Bold"/>
              </a:rPr>
              <a:t>Computers</a:t>
            </a:r>
            <a:r>
              <a:rPr lang="hu-HU" dirty="0" smtClean="0">
                <a:solidFill>
                  <a:schemeClr val="bg1">
                    <a:lumMod val="75000"/>
                  </a:schemeClr>
                </a:solidFill>
                <a:latin typeface="HelveticaNeueLT Std Bold"/>
                <a:ea typeface="HelveticaNeueLT Std Bold"/>
                <a:cs typeface="HelveticaNeueLT Std Bold"/>
              </a:rPr>
              <a:t> Kft.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hu-HU" sz="2400" dirty="0" err="1" smtClean="0">
                <a:solidFill>
                  <a:schemeClr val="bg1">
                    <a:lumMod val="75000"/>
                  </a:schemeClr>
                </a:solidFill>
                <a:latin typeface="HelveticaNeueLT Std Bold"/>
                <a:ea typeface="HelveticaNeueLT Std Bold"/>
                <a:cs typeface="HelveticaNeueLT Std Bold"/>
              </a:rPr>
              <a:t>www.silicon.hu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HelveticaNeueLT Std Bold"/>
              <a:ea typeface="HelveticaNeueLT Std Bold"/>
              <a:cs typeface="HelveticaNeueLT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28840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348643"/>
              </p:ext>
            </p:extLst>
          </p:nvPr>
        </p:nvGraphicFramePr>
        <p:xfrm>
          <a:off x="577040" y="1632246"/>
          <a:ext cx="8435223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Ellipszis 21"/>
          <p:cNvSpPr/>
          <p:nvPr/>
        </p:nvSpPr>
        <p:spPr>
          <a:xfrm>
            <a:off x="6005593" y="3147881"/>
            <a:ext cx="2983423" cy="293198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619841" y="1179411"/>
            <a:ext cx="1629114" cy="1495586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2663687" y="1590261"/>
            <a:ext cx="3204376" cy="3023613"/>
          </a:xfrm>
          <a:prstGeom prst="ellipse">
            <a:avLst/>
          </a:prstGeom>
          <a:noFill/>
          <a:ln w="127000">
            <a:solidFill>
              <a:srgbClr val="00D2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5"/>
          </p:nvPr>
        </p:nvSpPr>
        <p:spPr>
          <a:xfrm>
            <a:off x="356419" y="267467"/>
            <a:ext cx="8483600" cy="806450"/>
          </a:xfrm>
        </p:spPr>
        <p:txBody>
          <a:bodyPr/>
          <a:lstStyle/>
          <a:p>
            <a:r>
              <a:rPr lang="hu-HU" sz="3600" dirty="0" smtClean="0"/>
              <a:t>Program fejlesztési költség</a:t>
            </a:r>
            <a:endParaRPr lang="hu-HU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44235" y="5849035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</a:rPr>
              <a:t>kapacitás</a:t>
            </a:r>
            <a:endParaRPr lang="hu-HU" b="1" dirty="0">
              <a:latin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 rot="16200000">
            <a:off x="-300210" y="3292445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</a:rPr>
              <a:t>sebesség</a:t>
            </a:r>
            <a:endParaRPr lang="hu-HU" b="1" dirty="0">
              <a:latin typeface="Arial" pitchFamily="34" charset="0"/>
            </a:endParaRPr>
          </a:p>
        </p:txBody>
      </p:sp>
      <p:pic>
        <p:nvPicPr>
          <p:cNvPr id="11" name="Picture 4" descr="Click here to zoo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7226" y="3446512"/>
            <a:ext cx="3162793" cy="193397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" name="Picture 24" descr="UV2 rack open.ps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03" y="1941791"/>
            <a:ext cx="1498423" cy="2375935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725071" y="2674997"/>
            <a:ext cx="87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itchFamily="34" charset="0"/>
              </a:rPr>
              <a:t>GPU</a:t>
            </a:r>
            <a:endParaRPr lang="hu-HU" b="1" dirty="0">
              <a:latin typeface="Arial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187424" y="3107778"/>
            <a:ext cx="17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</a:rPr>
              <a:t>slot</a:t>
            </a:r>
            <a:r>
              <a:rPr lang="hu-HU" b="1" dirty="0" smtClean="0">
                <a:latin typeface="Arial" pitchFamily="34" charset="0"/>
              </a:rPr>
              <a:t/>
            </a:r>
            <a:br>
              <a:rPr lang="hu-HU" b="1" dirty="0" smtClean="0">
                <a:latin typeface="Arial" pitchFamily="34" charset="0"/>
              </a:rPr>
            </a:br>
            <a:r>
              <a:rPr lang="hu-HU" b="1" dirty="0" smtClean="0">
                <a:latin typeface="Arial" pitchFamily="34" charset="0"/>
              </a:rPr>
              <a:t>XEON </a:t>
            </a:r>
            <a:r>
              <a:rPr lang="hu-HU" b="1" dirty="0" err="1" smtClean="0">
                <a:latin typeface="Arial" pitchFamily="34" charset="0"/>
              </a:rPr>
              <a:t>box</a:t>
            </a:r>
            <a:endParaRPr lang="hu-HU" b="1" dirty="0">
              <a:latin typeface="Arial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913322" y="4159079"/>
            <a:ext cx="17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latin typeface="Arial" pitchFamily="34" charset="0"/>
              </a:rPr>
              <a:t>ccNuma</a:t>
            </a:r>
            <a:r>
              <a:rPr lang="hu-HU" b="1" dirty="0" smtClean="0">
                <a:latin typeface="Arial" pitchFamily="34" charset="0"/>
              </a:rPr>
              <a:t/>
            </a:r>
            <a:br>
              <a:rPr lang="hu-HU" b="1" dirty="0" smtClean="0">
                <a:latin typeface="Arial" pitchFamily="34" charset="0"/>
              </a:rPr>
            </a:br>
            <a:r>
              <a:rPr lang="hu-HU" b="1" dirty="0" smtClean="0">
                <a:latin typeface="Arial" pitchFamily="34" charset="0"/>
              </a:rPr>
              <a:t>(SMP)</a:t>
            </a:r>
            <a:endParaRPr lang="hu-HU" b="1" dirty="0">
              <a:latin typeface="Arial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490668" y="5085491"/>
            <a:ext cx="172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latin typeface="Arial" pitchFamily="34" charset="0"/>
              </a:rPr>
              <a:t>cluster</a:t>
            </a:r>
            <a:endParaRPr lang="hu-HU" b="1" dirty="0">
              <a:latin typeface="Arial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804551" y="1156568"/>
            <a:ext cx="240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009900"/>
                </a:solidFill>
                <a:latin typeface="Arial" pitchFamily="34" charset="0"/>
              </a:rPr>
              <a:t>„standard”</a:t>
            </a:r>
            <a:endParaRPr lang="hu-HU" sz="3200" b="1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688420" y="864181"/>
            <a:ext cx="1202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latin typeface="Arial" pitchFamily="34" charset="0"/>
              </a:rPr>
              <a:t>GPU</a:t>
            </a:r>
            <a:endParaRPr lang="hu-HU" sz="3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965669" y="1877828"/>
            <a:ext cx="2023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rgbClr val="7030A0"/>
                </a:solidFill>
                <a:latin typeface="Arial" pitchFamily="34" charset="0"/>
              </a:rPr>
              <a:t>Cluster</a:t>
            </a:r>
            <a:endParaRPr lang="hu-HU" sz="32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/>
            <a:r>
              <a:rPr lang="hu-HU" sz="3200" b="1" dirty="0" smtClean="0">
                <a:solidFill>
                  <a:srgbClr val="7030A0"/>
                </a:solidFill>
                <a:latin typeface="Arial" pitchFamily="34" charset="0"/>
              </a:rPr>
              <a:t>MPI</a:t>
            </a:r>
            <a:endParaRPr lang="hu-HU" sz="32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1372867" y="1668644"/>
            <a:ext cx="1629114" cy="149558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7030A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2502977" y="1366304"/>
            <a:ext cx="1237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7030A0"/>
                </a:solidFill>
                <a:latin typeface="Arial" pitchFamily="34" charset="0"/>
              </a:rPr>
              <a:t>MIC</a:t>
            </a:r>
            <a:endParaRPr lang="hu-HU" sz="32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401765" y="3034517"/>
            <a:ext cx="87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itchFamily="34" charset="0"/>
              </a:rPr>
              <a:t>MIC</a:t>
            </a:r>
            <a:endParaRPr lang="hu-HU" b="1" dirty="0">
              <a:latin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9944"/>
          <a:stretch>
            <a:fillRect/>
          </a:stretch>
        </p:blipFill>
        <p:spPr bwMode="auto">
          <a:xfrm>
            <a:off x="2347993" y="2433475"/>
            <a:ext cx="1830038" cy="62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gegupta\AppData\Local\Microsoft\Windows\Temporary Internet Files\Content.Outlook\XI6PBEKN\Gemini3Qtr-Ear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63" y="1751308"/>
            <a:ext cx="1629114" cy="105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11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12651" y="199974"/>
            <a:ext cx="8483600" cy="806450"/>
          </a:xfrm>
        </p:spPr>
        <p:txBody>
          <a:bodyPr/>
          <a:lstStyle/>
          <a:p>
            <a:r>
              <a:rPr lang="hu-HU" dirty="0" smtClean="0"/>
              <a:t>SGI </a:t>
            </a:r>
            <a:r>
              <a:rPr lang="en-US" dirty="0" err="1" smtClean="0"/>
              <a:t>Rackable</a:t>
            </a:r>
            <a:r>
              <a:rPr lang="en-US" sz="2000" dirty="0" smtClean="0"/>
              <a:t>®</a:t>
            </a:r>
            <a:r>
              <a:rPr lang="en-US" dirty="0" smtClean="0"/>
              <a:t> C1104G-RP5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07994"/>
              </p:ext>
            </p:extLst>
          </p:nvPr>
        </p:nvGraphicFramePr>
        <p:xfrm>
          <a:off x="4951226" y="1009650"/>
          <a:ext cx="3887974" cy="43073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84080"/>
                <a:gridCol w="2403894"/>
              </a:tblGrid>
              <a:tr h="226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Chassis Profile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1U standard-depth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</a:tr>
              <a:tr h="226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Servers/System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One dual-socket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</a:tr>
              <a:tr h="226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Chipset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NeueLT Std"/>
                          <a:ea typeface="+mn-ea"/>
                          <a:cs typeface="+mn-cs"/>
                        </a:rPr>
                        <a:t>Intel® C600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HelveticaNeueLT Std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13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b="1" u="none" strike="noStrike" kern="1200" dirty="0">
                          <a:effectLst/>
                          <a:latin typeface="HelveticaNeueLT Std"/>
                        </a:rPr>
                        <a:t>Max. Processors</a:t>
                      </a:r>
                      <a:endParaRPr lang="en-US" sz="1000" b="1" u="none" strike="noStrike" kern="1200" dirty="0">
                        <a:solidFill>
                          <a:schemeClr val="dk1"/>
                        </a:solidFill>
                        <a:effectLst/>
                        <a:latin typeface="HelveticaNeueLT Std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000" u="none" strike="noStrike" kern="1200" dirty="0" smtClean="0">
                          <a:effectLst/>
                          <a:latin typeface="HelveticaNeueLT Std"/>
                        </a:rPr>
                        <a:t>Two Intel® Xeon® </a:t>
                      </a:r>
                      <a:r>
                        <a:rPr lang="en-US" sz="1000" u="none" strike="noStrike" kern="1200" dirty="0" smtClean="0">
                          <a:effectLst/>
                          <a:latin typeface="HelveticaNeueLT Std"/>
                        </a:rPr>
                        <a:t>E5</a:t>
                      </a:r>
                      <a:r>
                        <a:rPr lang="en-US" sz="1000" u="none" strike="noStrike" kern="1200" baseline="0" dirty="0" smtClean="0">
                          <a:effectLst/>
                          <a:latin typeface="HelveticaNeueLT Std"/>
                        </a:rPr>
                        <a:t>-2600</a:t>
                      </a:r>
                      <a:endParaRPr lang="hu-HU" sz="1000" u="none" strike="noStrike" kern="1200" baseline="0" dirty="0" smtClean="0">
                        <a:effectLst/>
                        <a:latin typeface="HelveticaNeueLT Std"/>
                      </a:endParaRP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NeueLT Std"/>
                        </a:rPr>
                        <a:t>Two Intel® Xeon® E5</a:t>
                      </a:r>
                      <a:r>
                        <a:rPr lang="en-US" sz="1200" b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HelveticaNeueLT Std"/>
                        </a:rPr>
                        <a:t>-2600</a:t>
                      </a:r>
                      <a:r>
                        <a:rPr lang="hu-HU" sz="1200" b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HelveticaNeueLT Std"/>
                        </a:rPr>
                        <a:t> v2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u="none" strike="noStrike" kern="1200" dirty="0">
                        <a:solidFill>
                          <a:srgbClr val="FF0000"/>
                        </a:solidFill>
                        <a:effectLst/>
                        <a:latin typeface="HelveticaNeueLT Std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6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NeueLT Std"/>
                        </a:rPr>
                        <a:t>Max.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NeueLT Std"/>
                        </a:rPr>
                        <a:t> CPU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NeueLT Std"/>
                        </a:rPr>
                        <a:t>TDP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NeueLT Std"/>
                        </a:rPr>
                        <a:t>115W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</a:tr>
              <a:tr h="226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HelveticaNeueLT Std"/>
                        </a:rPr>
                        <a:t>Memory Slots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8 DIMM slots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</a:tr>
              <a:tr h="351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Memory Type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HelveticaNeueLT Std"/>
                        </a:rPr>
                        <a:t>1866/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1600/1333/1066/800 </a:t>
                      </a:r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MHz </a:t>
                      </a:r>
                      <a:endParaRPr lang="hu-HU" sz="1000" u="none" strike="noStrike" dirty="0" smtClean="0">
                        <a:effectLst/>
                        <a:latin typeface="HelveticaNeueLT Std"/>
                      </a:endParaRPr>
                    </a:p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DDR3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ECC </a:t>
                      </a:r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Reg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</a:tr>
              <a:tr h="434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Max. Hard Disk </a:t>
                      </a:r>
                      <a:r>
                        <a:rPr lang="en-US" sz="1000" b="1" u="none" strike="noStrike" dirty="0" smtClean="0">
                          <a:effectLst/>
                          <a:latin typeface="HelveticaNeueLT Std"/>
                        </a:rPr>
                        <a:t>Drives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4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x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2.5"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drives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</a:tr>
              <a:tr h="69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Expansion </a:t>
                      </a:r>
                      <a:r>
                        <a:rPr lang="en-US" sz="1000" b="1" u="none" strike="noStrike" dirty="0" smtClean="0">
                          <a:effectLst/>
                          <a:latin typeface="HelveticaNeueLT Std"/>
                        </a:rPr>
                        <a:t>Slot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Three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PCI-E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3.0 x16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 (two internal and one external) double-width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slots</a:t>
                      </a:r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/>
                      </a:r>
                      <a:br>
                        <a:rPr lang="en-US" sz="1000" u="none" strike="noStrike" dirty="0">
                          <a:effectLst/>
                          <a:latin typeface="HelveticaNeueLT Std"/>
                        </a:rPr>
                      </a:b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One external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PCI-E 3.0 x8 low-profile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slot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</a:tr>
              <a:tr h="351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HelveticaNeueLT Std"/>
                        </a:rPr>
                        <a:t>Networking (Onboard)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NeueLT Std"/>
                          <a:ea typeface="+mn-ea"/>
                          <a:cs typeface="+mn-cs"/>
                        </a:rPr>
                        <a:t>Dual-Port GigE controller</a:t>
                      </a:r>
                      <a:r>
                        <a:rPr lang="en-US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HelveticaNeueLT St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NeueLT Std"/>
                          <a:ea typeface="+mn-ea"/>
                          <a:cs typeface="+mn-cs"/>
                        </a:rPr>
                        <a:t>(Intel® I350)</a:t>
                      </a:r>
                      <a:endParaRPr lang="fr-FR" sz="1000" u="none" strike="noStrike" kern="1200" dirty="0">
                        <a:solidFill>
                          <a:schemeClr val="tx1"/>
                        </a:solidFill>
                        <a:effectLst/>
                        <a:latin typeface="HelveticaNeueLT Std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5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IPMI Remote Management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Integrated IPMI 2.0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</a:tr>
              <a:tr h="351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Power Supply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1800W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Redundant*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Platinum Level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1214" y="5324439"/>
            <a:ext cx="2555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900" dirty="0" smtClean="0">
                <a:latin typeface="HelveticaNeueLT Std"/>
              </a:rPr>
              <a:t>*Redundant </a:t>
            </a:r>
            <a:r>
              <a:rPr lang="en-US" sz="900" dirty="0">
                <a:latin typeface="HelveticaNeueLT Std"/>
              </a:rPr>
              <a:t>per configuration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651" y="4525783"/>
            <a:ext cx="4263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HelveticaNeueLT Std"/>
              </a:rPr>
              <a:t>Compute GPU/ Co-processor </a:t>
            </a:r>
            <a:r>
              <a:rPr lang="en-US" sz="1200" b="1" dirty="0">
                <a:latin typeface="HelveticaNeueLT Std"/>
              </a:rPr>
              <a:t>support:</a:t>
            </a:r>
          </a:p>
          <a:p>
            <a:pPr>
              <a:buFontTx/>
              <a:buChar char="•"/>
            </a:pPr>
            <a:r>
              <a:rPr lang="en-US" sz="1200" dirty="0" smtClean="0">
                <a:latin typeface="HelveticaNeueLT Std"/>
              </a:rPr>
              <a:t>Tesla M2075, M2090**, K10, K20, Xeon PHI</a:t>
            </a:r>
            <a:endParaRPr lang="en-US" sz="1200" dirty="0">
              <a:latin typeface="HelveticaNeueLT Std"/>
            </a:endParaRPr>
          </a:p>
          <a:p>
            <a:r>
              <a:rPr lang="en-US" sz="1200" b="1" dirty="0">
                <a:latin typeface="HelveticaNeueLT Std"/>
              </a:rPr>
              <a:t>NVIDIA graphics GPU support:</a:t>
            </a:r>
            <a:r>
              <a:rPr lang="en-US" sz="1200" dirty="0">
                <a:latin typeface="HelveticaNeueLT Std"/>
              </a:rPr>
              <a:t> </a:t>
            </a:r>
          </a:p>
          <a:p>
            <a:pPr>
              <a:buFontTx/>
              <a:buChar char="•"/>
            </a:pPr>
            <a:r>
              <a:rPr lang="en-US" sz="1200" dirty="0" err="1" smtClean="0">
                <a:latin typeface="HelveticaNeueLT Std"/>
              </a:rPr>
              <a:t>Quadroplex</a:t>
            </a:r>
            <a:r>
              <a:rPr lang="en-US" sz="1200" dirty="0" smtClean="0">
                <a:latin typeface="HelveticaNeueLT Std"/>
              </a:rPr>
              <a:t> </a:t>
            </a:r>
            <a:r>
              <a:rPr lang="en-US" sz="1200" dirty="0">
                <a:latin typeface="HelveticaNeueLT Std"/>
              </a:rPr>
              <a:t>7000</a:t>
            </a:r>
          </a:p>
        </p:txBody>
      </p:sp>
      <p:pic>
        <p:nvPicPr>
          <p:cNvPr id="7" name="Picture 5" descr="1U_3GPUs_SYS-1026GT-TRF-FM4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87" y="2076450"/>
            <a:ext cx="3731119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864" y="545298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latin typeface="HelveticaNeueLT Std"/>
              </a:rPr>
              <a:t>**</a:t>
            </a:r>
            <a:r>
              <a:rPr lang="en-US" sz="900" dirty="0">
                <a:latin typeface="HelveticaNeueLT Std"/>
              </a:rPr>
              <a:t>130W standard </a:t>
            </a:r>
            <a:r>
              <a:rPr lang="en-US" sz="900" dirty="0" smtClean="0">
                <a:latin typeface="HelveticaNeueLT Std"/>
              </a:rPr>
              <a:t>Max CPU TDP. 135W CPU TDP </a:t>
            </a:r>
            <a:r>
              <a:rPr lang="en-US" sz="900" dirty="0">
                <a:latin typeface="HelveticaNeueLT Std"/>
              </a:rPr>
              <a:t>with ambient temp. restrictions </a:t>
            </a:r>
          </a:p>
        </p:txBody>
      </p:sp>
    </p:spTree>
    <p:extLst>
      <p:ext uri="{BB962C8B-B14F-4D97-AF65-F5344CB8AC3E}">
        <p14:creationId xmlns:p14="http://schemas.microsoft.com/office/powerpoint/2010/main" val="4174333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34825"/>
              </p:ext>
            </p:extLst>
          </p:nvPr>
        </p:nvGraphicFramePr>
        <p:xfrm>
          <a:off x="4667250" y="914400"/>
          <a:ext cx="4171950" cy="503397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68779"/>
                <a:gridCol w="2503171"/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HelveticaNeueLT Std"/>
                        </a:rPr>
                        <a:t>Code</a:t>
                      </a:r>
                      <a:r>
                        <a:rPr lang="en-US" sz="1200" b="1" u="none" strike="noStrike" baseline="0" dirty="0" smtClean="0">
                          <a:effectLst/>
                          <a:latin typeface="HelveticaNeueLT Std"/>
                        </a:rPr>
                        <a:t>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u="none" strike="noStrike" kern="1200" baseline="0" dirty="0" smtClean="0">
                          <a:effectLst/>
                          <a:latin typeface="HelveticaNeueLT Std"/>
                        </a:rPr>
                        <a:t>“Pyramid 2U”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HelveticaNeueLT Std"/>
                        <a:ea typeface="+mn-ea"/>
                        <a:cs typeface="+mn-cs"/>
                      </a:endParaRPr>
                    </a:p>
                  </a:txBody>
                  <a:tcPr marL="9387" marR="9387" marT="9390" marB="0" anchor="ctr"/>
                </a:tc>
              </a:tr>
              <a:tr h="187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Chassis Profile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2U standard-depth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</a:tr>
              <a:tr h="187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Servers/System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One dual-socket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</a:tr>
              <a:tr h="253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HelveticaNeueLT Std"/>
                        </a:rPr>
                        <a:t>Chipset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NeueLT Std"/>
                          <a:ea typeface="+mn-ea"/>
                          <a:cs typeface="+mn-cs"/>
                        </a:rPr>
                        <a:t>Intel® C600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HelveticaNeueLT Std"/>
                        <a:ea typeface="+mn-ea"/>
                        <a:cs typeface="+mn-cs"/>
                      </a:endParaRPr>
                    </a:p>
                  </a:txBody>
                  <a:tcPr marL="9387" marR="9387" marT="9390" marB="0" anchor="ctr"/>
                </a:tc>
              </a:tr>
              <a:tr h="281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HelveticaNeueLT Std"/>
                        </a:rPr>
                        <a:t>Max. Processors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000" u="none" strike="noStrike" kern="1200" dirty="0" smtClean="0">
                          <a:effectLst/>
                          <a:latin typeface="HelveticaNeueLT Std"/>
                        </a:rPr>
                        <a:t>Two Intel® Xeon®</a:t>
                      </a:r>
                      <a:r>
                        <a:rPr lang="en-US" sz="1000" u="none" strike="noStrike" kern="1200" baseline="0" dirty="0" smtClean="0">
                          <a:effectLst/>
                          <a:latin typeface="HelveticaNeueLT Std"/>
                        </a:rPr>
                        <a:t> </a:t>
                      </a:r>
                      <a:r>
                        <a:rPr lang="en-US" sz="1000" u="none" strike="noStrike" kern="1200" dirty="0" smtClean="0">
                          <a:effectLst/>
                          <a:latin typeface="HelveticaNeueLT Std"/>
                        </a:rPr>
                        <a:t>E5-2600</a:t>
                      </a:r>
                      <a:endParaRPr lang="hu-HU" sz="1000" u="none" strike="noStrike" kern="1200" dirty="0" smtClean="0">
                        <a:effectLst/>
                        <a:latin typeface="HelveticaNeueLT Std"/>
                      </a:endParaRP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NeueLT Std"/>
                        </a:rPr>
                        <a:t>Two Intel® Xeon® E5</a:t>
                      </a:r>
                      <a:r>
                        <a:rPr lang="en-US" sz="1000" b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HelveticaNeueLT Std"/>
                        </a:rPr>
                        <a:t>-2600</a:t>
                      </a:r>
                      <a:r>
                        <a:rPr lang="hu-HU" sz="1000" b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HelveticaNeueLT Std"/>
                        </a:rPr>
                        <a:t> v2</a:t>
                      </a:r>
                    </a:p>
                    <a:p>
                      <a:pPr marL="0" indent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Arial" pitchFamily="34" charset="0"/>
                        <a:buNone/>
                        <a:defRPr/>
                      </a:pP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HelveticaNeueLT Std"/>
                        <a:ea typeface="+mn-ea"/>
                        <a:cs typeface="+mn-cs"/>
                      </a:endParaRPr>
                    </a:p>
                  </a:txBody>
                  <a:tcPr marL="9387" marR="9387" marT="9390" marB="0" anchor="ctr"/>
                </a:tc>
              </a:tr>
              <a:tr h="187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NeueLT Std"/>
                        </a:rPr>
                        <a:t>Max. CPU TDP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NeueLT Std"/>
                        </a:rPr>
                        <a:t>130W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</a:tr>
              <a:tr h="187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HelveticaNeueLT Std"/>
                        </a:rPr>
                        <a:t>Memory Slots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8 DIMM slots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</a:tr>
              <a:tr h="281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HelveticaNeueLT Std"/>
                        </a:rPr>
                        <a:t>Memory Type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HelveticaNeueLT Std"/>
                        </a:rPr>
                        <a:t>1866/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1600/1333/1066/800 </a:t>
                      </a:r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MHz </a:t>
                      </a:r>
                      <a:endParaRPr lang="hu-HU" sz="1000" u="none" strike="noStrike" dirty="0" smtClean="0">
                        <a:effectLst/>
                        <a:latin typeface="HelveticaNeueLT Std"/>
                      </a:endParaRPr>
                    </a:p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DDR3 </a:t>
                      </a:r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ECC </a:t>
                      </a:r>
                      <a:r>
                        <a:rPr lang="en-US" sz="1000" u="none" strike="noStrike" dirty="0" err="1">
                          <a:effectLst/>
                          <a:latin typeface="HelveticaNeueLT Std"/>
                        </a:rPr>
                        <a:t>Reg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</a:tr>
              <a:tr h="4225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Max. Hard Disk </a:t>
                      </a:r>
                      <a:r>
                        <a:rPr lang="en-US" sz="1000" b="1" u="none" strike="noStrike" dirty="0" smtClean="0">
                          <a:effectLst/>
                          <a:latin typeface="HelveticaNeueLT Std"/>
                        </a:rPr>
                        <a:t>Drives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10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x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 2.5” </a:t>
                      </a:r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drives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</a:tr>
              <a:tr h="112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Expansion </a:t>
                      </a:r>
                      <a:r>
                        <a:rPr lang="en-US" sz="1000" b="1" u="none" strike="noStrike" dirty="0" smtClean="0">
                          <a:effectLst/>
                          <a:latin typeface="HelveticaNeueLT Std"/>
                        </a:rPr>
                        <a:t>Slot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Four internal PCI-E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3.0 x16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 double-width</a:t>
                      </a:r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/>
                      </a:r>
                      <a:br>
                        <a:rPr lang="en-US" sz="1000" u="none" strike="noStrike" dirty="0">
                          <a:effectLst/>
                          <a:latin typeface="HelveticaNeueLT Std"/>
                        </a:rPr>
                      </a:b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One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external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PCI-E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3.0 x8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 low profile and one PCI-E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2.0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 x4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full height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</a:tr>
              <a:tr h="4225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Networking (Onboard)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NeueLT Std"/>
                          <a:ea typeface="+mn-ea"/>
                          <a:cs typeface="+mn-cs"/>
                        </a:rPr>
                        <a:t>Dual-Port GigE controller</a:t>
                      </a:r>
                      <a:r>
                        <a:rPr lang="en-US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HelveticaNeueLT St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NeueLT Std"/>
                          <a:ea typeface="+mn-ea"/>
                          <a:cs typeface="+mn-cs"/>
                        </a:rPr>
                        <a:t>(Intel® I350)</a:t>
                      </a:r>
                      <a:endParaRPr lang="fr-FR" sz="1000" u="none" strike="noStrike" kern="1200" dirty="0">
                        <a:solidFill>
                          <a:schemeClr val="tx1"/>
                        </a:solidFill>
                        <a:effectLst/>
                        <a:latin typeface="HelveticaNeueLT Std"/>
                        <a:ea typeface="+mn-ea"/>
                        <a:cs typeface="+mn-cs"/>
                      </a:endParaRPr>
                    </a:p>
                  </a:txBody>
                  <a:tcPr marL="9387" marR="9387" marT="9390" marB="0" anchor="ctr"/>
                </a:tc>
              </a:tr>
              <a:tr h="4225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IPMI Remote </a:t>
                      </a:r>
                      <a:r>
                        <a:rPr lang="en-US" sz="1000" b="1" u="none" strike="noStrike" dirty="0" smtClean="0">
                          <a:effectLst/>
                          <a:latin typeface="HelveticaNeueLT Std"/>
                        </a:rPr>
                        <a:t>Management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Integrated IPMI 2.0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</a:tr>
              <a:tr h="4225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NeueLT Std"/>
                        </a:rPr>
                        <a:t>Power Supply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HelveticaNeueLT Std"/>
                        </a:rPr>
                        <a:t>1800W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Redundant**</a:t>
                      </a:r>
                      <a:r>
                        <a:rPr lang="en-US" sz="1000" u="none" strike="noStrike" baseline="0" dirty="0" smtClean="0">
                          <a:effectLst/>
                          <a:latin typeface="HelveticaNeueLT Std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HelveticaNeueLT Std"/>
                        </a:rPr>
                        <a:t>Platinum Level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/>
                      </a:endParaRPr>
                    </a:p>
                  </a:txBody>
                  <a:tcPr marL="9387" marR="9387" marT="939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67250" y="5611092"/>
            <a:ext cx="4105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HelveticaNeueLT Std"/>
              </a:rPr>
              <a:t>**Redundant </a:t>
            </a:r>
            <a:r>
              <a:rPr lang="en-US" sz="900" dirty="0">
                <a:latin typeface="HelveticaNeueLT Std"/>
              </a:rPr>
              <a:t>per </a:t>
            </a:r>
            <a:r>
              <a:rPr lang="en-US" sz="900" dirty="0" smtClean="0">
                <a:latin typeface="HelveticaNeueLT Std"/>
              </a:rPr>
              <a:t>configuration</a:t>
            </a:r>
            <a:endParaRPr lang="en-US" sz="900" dirty="0">
              <a:latin typeface="HelveticaNeueLT Std"/>
            </a:endParaRPr>
          </a:p>
        </p:txBody>
      </p:sp>
      <p:pic>
        <p:nvPicPr>
          <p:cNvPr id="7" name="Picture 5" descr="SYS-2026GT-TRF-FM407_Front_Si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2084389"/>
            <a:ext cx="3810000" cy="209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2651" y="4525783"/>
            <a:ext cx="4263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HelveticaNeueLT Std"/>
              </a:rPr>
              <a:t>Compute GPU/ Co-processor </a:t>
            </a:r>
            <a:r>
              <a:rPr lang="en-US" sz="1200" b="1" dirty="0">
                <a:latin typeface="HelveticaNeueLT Std"/>
              </a:rPr>
              <a:t>support:</a:t>
            </a:r>
          </a:p>
          <a:p>
            <a:pPr>
              <a:buFontTx/>
              <a:buChar char="•"/>
            </a:pPr>
            <a:r>
              <a:rPr lang="en-US" sz="1200" dirty="0" smtClean="0">
                <a:latin typeface="HelveticaNeueLT Std"/>
              </a:rPr>
              <a:t>Tesla M2075, M2090, K10, K20, Xeon PHI</a:t>
            </a:r>
            <a:endParaRPr lang="en-US" sz="1200" dirty="0">
              <a:latin typeface="HelveticaNeueLT Std"/>
            </a:endParaRPr>
          </a:p>
          <a:p>
            <a:r>
              <a:rPr lang="en-US" sz="1200" b="1" dirty="0">
                <a:latin typeface="HelveticaNeueLT Std"/>
              </a:rPr>
              <a:t>NVIDIA graphics GPU support:</a:t>
            </a:r>
            <a:r>
              <a:rPr lang="en-US" sz="1200" dirty="0">
                <a:latin typeface="HelveticaNeueLT Std"/>
              </a:rPr>
              <a:t> </a:t>
            </a:r>
          </a:p>
          <a:p>
            <a:pPr>
              <a:buFontTx/>
              <a:buChar char="•"/>
            </a:pPr>
            <a:r>
              <a:rPr lang="en-US" sz="1200" dirty="0" err="1" smtClean="0">
                <a:latin typeface="HelveticaNeueLT Std"/>
              </a:rPr>
              <a:t>Quadroplex</a:t>
            </a:r>
            <a:r>
              <a:rPr lang="en-US" sz="1200" dirty="0" smtClean="0">
                <a:latin typeface="HelveticaNeueLT Std"/>
              </a:rPr>
              <a:t> </a:t>
            </a:r>
            <a:r>
              <a:rPr lang="en-US" sz="1200" dirty="0">
                <a:latin typeface="HelveticaNeueLT Std"/>
              </a:rPr>
              <a:t>7000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5"/>
          </p:nvPr>
        </p:nvSpPr>
        <p:spPr>
          <a:xfrm>
            <a:off x="212651" y="199974"/>
            <a:ext cx="8483600" cy="806450"/>
          </a:xfrm>
        </p:spPr>
        <p:txBody>
          <a:bodyPr/>
          <a:lstStyle/>
          <a:p>
            <a:r>
              <a:rPr lang="hu-HU" dirty="0" smtClean="0"/>
              <a:t>SGI </a:t>
            </a:r>
            <a:r>
              <a:rPr lang="en-US" dirty="0" err="1" smtClean="0"/>
              <a:t>Rackable</a:t>
            </a:r>
            <a:r>
              <a:rPr lang="en-US" sz="2000" dirty="0" smtClean="0"/>
              <a:t>®</a:t>
            </a:r>
            <a:r>
              <a:rPr lang="en-US" dirty="0" smtClean="0"/>
              <a:t> C2110G-RP5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hu-HU" dirty="0" smtClean="0"/>
              <a:t>SGI </a:t>
            </a:r>
            <a:r>
              <a:rPr lang="hu-HU" dirty="0" err="1" smtClean="0"/>
              <a:t>Altix</a:t>
            </a:r>
            <a:r>
              <a:rPr lang="hu-HU" dirty="0" smtClean="0"/>
              <a:t> ICE X (</a:t>
            </a:r>
            <a:r>
              <a:rPr lang="hu-HU" dirty="0" err="1" smtClean="0"/>
              <a:t>cluster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6181" r="13106" b="4878"/>
          <a:stretch>
            <a:fillRect/>
          </a:stretch>
        </p:blipFill>
        <p:spPr bwMode="auto">
          <a:xfrm>
            <a:off x="206729" y="2115047"/>
            <a:ext cx="4428282" cy="41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lick here to zoo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7254" y="1315562"/>
            <a:ext cx="4441303" cy="2715749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88877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hu-HU" sz="3600" dirty="0" smtClean="0"/>
              <a:t>SGI ICE vízhűtéses XEON+PHI </a:t>
            </a:r>
            <a:r>
              <a:rPr lang="hu-HU" sz="3600" dirty="0" err="1" smtClean="0"/>
              <a:t>blade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5128" name="Picture 8" descr="C:\Users\Leho\Desktop\ICE X vizes kártya2  kic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1" y="1285295"/>
            <a:ext cx="45815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eho\Desktop\ICE X vizes kártya kics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29" y="3083367"/>
            <a:ext cx="4516438" cy="3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hu-HU" sz="3600" dirty="0" smtClean="0"/>
              <a:t>SGI UV2000 – az egyetlen „nagygép”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egyetlen SSI (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 image) </a:t>
            </a:r>
            <a:br>
              <a:rPr lang="hu-HU" dirty="0" smtClean="0"/>
            </a:br>
            <a:r>
              <a:rPr lang="hu-HU" dirty="0" smtClean="0"/>
              <a:t>géptípus 4 processzor felett</a:t>
            </a:r>
          </a:p>
          <a:p>
            <a:r>
              <a:rPr lang="hu-HU" dirty="0" smtClean="0"/>
              <a:t>4-256 XEON </a:t>
            </a:r>
            <a:r>
              <a:rPr lang="hu-HU" dirty="0" err="1" smtClean="0"/>
              <a:t>slocket</a:t>
            </a:r>
            <a:endParaRPr lang="hu-HU" dirty="0" smtClean="0"/>
          </a:p>
          <a:p>
            <a:r>
              <a:rPr lang="hu-HU" dirty="0" smtClean="0"/>
              <a:t>1-64TB ram</a:t>
            </a:r>
          </a:p>
          <a:p>
            <a:r>
              <a:rPr lang="hu-HU" dirty="0" smtClean="0"/>
              <a:t>Linux </a:t>
            </a:r>
            <a:r>
              <a:rPr lang="hu-HU" dirty="0" err="1" smtClean="0"/>
              <a:t>o.s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75" y="3482671"/>
            <a:ext cx="5506906" cy="295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52" y="1320496"/>
            <a:ext cx="23145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58247"/>
            <a:ext cx="2552129" cy="178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577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03554" y="206375"/>
            <a:ext cx="8483600" cy="806450"/>
          </a:xfrm>
          <a:prstGeom prst="rect">
            <a:avLst/>
          </a:prstGeom>
        </p:spPr>
        <p:txBody>
          <a:bodyPr vert="horz"/>
          <a:lstStyle>
            <a:lvl1pPr marL="0" indent="0" algn="l" defTabSz="457200" rtl="0" fontAlgn="base">
              <a:spcBef>
                <a:spcPct val="0"/>
              </a:spcBef>
              <a:spcAft>
                <a:spcPts val="600"/>
              </a:spcAft>
              <a:buClr>
                <a:srgbClr val="49A942"/>
              </a:buClr>
              <a:buFont typeface="Arial" pitchFamily="34" charset="0"/>
              <a:buNone/>
              <a:defRPr sz="4400" kern="1200" baseline="0">
                <a:solidFill>
                  <a:srgbClr val="005A9B"/>
                </a:solidFill>
                <a:latin typeface="Helvetica Neue LT Std 55 Roman"/>
                <a:ea typeface="+mn-ea"/>
                <a:cs typeface="Helvetica"/>
              </a:defRPr>
            </a:lvl1pPr>
            <a:lvl2pPr marL="742950" indent="-971550" algn="l" defTabSz="457200" rtl="0" fontAlgn="base">
              <a:spcBef>
                <a:spcPct val="0"/>
              </a:spcBef>
              <a:spcAft>
                <a:spcPts val="600"/>
              </a:spcAft>
              <a:buClr>
                <a:srgbClr val="49A94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 LT Std 55 Roman"/>
                <a:ea typeface="+mn-ea"/>
                <a:cs typeface="Helvetica"/>
              </a:defRPr>
            </a:lvl2pPr>
            <a:lvl3pPr marL="547688" indent="-228600" algn="l" defTabSz="457200" rtl="0" fontAlgn="base">
              <a:spcBef>
                <a:spcPct val="0"/>
              </a:spcBef>
              <a:spcAft>
                <a:spcPts val="600"/>
              </a:spcAft>
              <a:buClr>
                <a:srgbClr val="49A94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 Neue LT Std 55 Roman"/>
                <a:ea typeface="+mn-ea"/>
                <a:cs typeface="Helvetica"/>
              </a:defRPr>
            </a:lvl3pPr>
            <a:lvl4pPr marL="1600200" indent="-1828800" algn="l" defTabSz="457200" rtl="0" fontAlgn="base">
              <a:spcBef>
                <a:spcPct val="0"/>
              </a:spcBef>
              <a:spcAft>
                <a:spcPts val="600"/>
              </a:spcAft>
              <a:buClr>
                <a:srgbClr val="49A94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 LT Std 55 Roman"/>
                <a:ea typeface="+mn-ea"/>
                <a:cs typeface="Helvetica"/>
              </a:defRPr>
            </a:lvl4pPr>
            <a:lvl5pPr marL="2057400" indent="-2286000" algn="l" defTabSz="457200" rtl="0" fontAlgn="base">
              <a:spcBef>
                <a:spcPct val="0"/>
              </a:spcBef>
              <a:spcAft>
                <a:spcPts val="600"/>
              </a:spcAft>
              <a:buClr>
                <a:srgbClr val="49A94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 LT Std 55 Roman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UV 2000 “MG” Blade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8" y="2005105"/>
            <a:ext cx="5725886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8"/>
          <p:cNvSpPr txBox="1"/>
          <p:nvPr/>
        </p:nvSpPr>
        <p:spPr>
          <a:xfrm>
            <a:off x="6102473" y="4368497"/>
            <a:ext cx="26517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b="1" dirty="0" smtClean="0">
                <a:latin typeface="Arial" pitchFamily="34" charset="0"/>
              </a:rPr>
              <a:t>Skálázhatóság</a:t>
            </a:r>
            <a:r>
              <a:rPr lang="en-US" b="1" dirty="0" smtClean="0">
                <a:latin typeface="Arial" pitchFamily="34" charset="0"/>
              </a:rPr>
              <a:t>:</a:t>
            </a:r>
            <a:endParaRPr lang="en-US" b="1" dirty="0" smtClean="0">
              <a:latin typeface="Arial" pitchFamily="34" charset="0"/>
            </a:endParaRPr>
          </a:p>
          <a:p>
            <a:pPr algn="r"/>
            <a:endParaRPr lang="en-US" b="1" dirty="0" smtClean="0">
              <a:latin typeface="Arial" pitchFamily="34" charset="0"/>
            </a:endParaRPr>
          </a:p>
          <a:p>
            <a:pPr algn="r"/>
            <a:r>
              <a:rPr lang="en-US" b="1" dirty="0" smtClean="0">
                <a:latin typeface="Arial" pitchFamily="34" charset="0"/>
              </a:rPr>
              <a:t>Phi</a:t>
            </a:r>
            <a:r>
              <a:rPr lang="hu-HU" b="1" dirty="0" smtClean="0">
                <a:latin typeface="Arial" pitchFamily="34" charset="0"/>
              </a:rPr>
              <a:t>: </a:t>
            </a:r>
            <a:r>
              <a:rPr lang="en-US" b="1" dirty="0" smtClean="0">
                <a:latin typeface="Arial" pitchFamily="34" charset="0"/>
              </a:rPr>
              <a:t>32</a:t>
            </a:r>
            <a:r>
              <a:rPr lang="hu-HU" b="1" dirty="0" smtClean="0">
                <a:latin typeface="Arial" pitchFamily="34" charset="0"/>
              </a:rPr>
              <a:t> kártya</a:t>
            </a:r>
            <a:endParaRPr lang="en-US" b="1" dirty="0" smtClean="0">
              <a:latin typeface="Arial" pitchFamily="34" charset="0"/>
            </a:endParaRPr>
          </a:p>
          <a:p>
            <a:pPr algn="r"/>
            <a:r>
              <a:rPr lang="en-US" b="1" dirty="0" smtClean="0">
                <a:latin typeface="Arial" pitchFamily="34" charset="0"/>
              </a:rPr>
              <a:t>K20</a:t>
            </a:r>
            <a:r>
              <a:rPr lang="hu-HU" b="1" dirty="0" smtClean="0">
                <a:latin typeface="Arial" pitchFamily="34" charset="0"/>
              </a:rPr>
              <a:t>: 8(</a:t>
            </a:r>
            <a:r>
              <a:rPr lang="en-US" b="1" dirty="0" smtClean="0">
                <a:latin typeface="Arial" pitchFamily="34" charset="0"/>
              </a:rPr>
              <a:t>16</a:t>
            </a:r>
            <a:r>
              <a:rPr lang="hu-HU" b="1" dirty="0" smtClean="0">
                <a:latin typeface="Arial" pitchFamily="34" charset="0"/>
              </a:rPr>
              <a:t>) kártya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87" b="20945"/>
          <a:stretch/>
        </p:blipFill>
        <p:spPr bwMode="auto">
          <a:xfrm>
            <a:off x="4038600" y="609599"/>
            <a:ext cx="5006215" cy="336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578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hu-HU" dirty="0" smtClean="0"/>
              <a:t>Próbálja ki!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4"/>
          </p:nvPr>
        </p:nvSpPr>
        <p:spPr>
          <a:xfrm>
            <a:off x="355600" y="1273174"/>
            <a:ext cx="8483600" cy="464259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hazai felsőoktatás és kutató intézetek számára a NIIF által biztosított nagygépek: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/>
              <a:t>Cluster</a:t>
            </a:r>
            <a:r>
              <a:rPr lang="hu-HU" dirty="0" smtClean="0"/>
              <a:t>: 			SGI ICE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		Debrecen (18TFlops, 1536 </a:t>
            </a:r>
            <a:r>
              <a:rPr lang="hu-HU" sz="2400" dirty="0" err="1" smtClean="0"/>
              <a:t>core</a:t>
            </a:r>
            <a:r>
              <a:rPr lang="hu-HU" sz="2400" dirty="0" smtClean="0"/>
              <a:t>; 6TB ram)</a:t>
            </a:r>
          </a:p>
          <a:p>
            <a:r>
              <a:rPr lang="hu-HU" dirty="0" err="1" smtClean="0"/>
              <a:t>Cluster</a:t>
            </a:r>
            <a:r>
              <a:rPr lang="hu-HU" dirty="0" smtClean="0"/>
              <a:t> + GPU: 	HP</a:t>
            </a:r>
            <a:br>
              <a:rPr lang="hu-HU" dirty="0" smtClean="0"/>
            </a:br>
            <a:r>
              <a:rPr lang="hu-HU" dirty="0" smtClean="0"/>
              <a:t>		</a:t>
            </a:r>
            <a:r>
              <a:rPr lang="hu-HU" sz="2400" dirty="0" smtClean="0"/>
              <a:t>Szeged (14TFlops, 2304 </a:t>
            </a:r>
            <a:r>
              <a:rPr lang="hu-HU" sz="2400" dirty="0" err="1" smtClean="0"/>
              <a:t>core</a:t>
            </a:r>
            <a:r>
              <a:rPr lang="hu-HU" sz="2400" dirty="0" smtClean="0"/>
              <a:t>; 5,6TB ram, 6xM2070)</a:t>
            </a:r>
          </a:p>
          <a:p>
            <a:r>
              <a:rPr lang="hu-HU" dirty="0" smtClean="0"/>
              <a:t>SMP/</a:t>
            </a:r>
            <a:r>
              <a:rPr lang="hu-HU" dirty="0" err="1" smtClean="0"/>
              <a:t>ccNUMA</a:t>
            </a:r>
            <a:r>
              <a:rPr lang="hu-HU" dirty="0" smtClean="0"/>
              <a:t>: 	SGI UV</a:t>
            </a:r>
            <a:br>
              <a:rPr lang="hu-HU" dirty="0" smtClean="0"/>
            </a:br>
            <a:r>
              <a:rPr lang="hu-HU" dirty="0" smtClean="0"/>
              <a:t>		</a:t>
            </a:r>
            <a:r>
              <a:rPr lang="hu-HU" sz="2400" dirty="0" smtClean="0"/>
              <a:t>Pécs (10TFlops, 1152 </a:t>
            </a:r>
            <a:r>
              <a:rPr lang="hu-HU" sz="2400" dirty="0" err="1" smtClean="0"/>
              <a:t>core</a:t>
            </a:r>
            <a:r>
              <a:rPr lang="hu-HU" sz="2400" dirty="0" smtClean="0"/>
              <a:t>, 6TB ram)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sz="1800" dirty="0"/>
              <a:t>http://www.niif.hu/szolgaltatasok/szuperszamitastechnika/altalanos_ismerteto</a:t>
            </a:r>
          </a:p>
        </p:txBody>
      </p:sp>
    </p:spTree>
    <p:extLst>
      <p:ext uri="{BB962C8B-B14F-4D97-AF65-F5344CB8AC3E}">
        <p14:creationId xmlns:p14="http://schemas.microsoft.com/office/powerpoint/2010/main" val="33416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1" y="4636520"/>
            <a:ext cx="85090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046"/>
          <a:stretch/>
        </p:blipFill>
        <p:spPr>
          <a:xfrm>
            <a:off x="4735164" y="1445111"/>
            <a:ext cx="4046886" cy="110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dirty="0" smtClean="0"/>
              <a:t>SGI</a:t>
            </a:r>
            <a:r>
              <a:rPr lang="en-US" dirty="0" smtClean="0"/>
              <a:t> </a:t>
            </a:r>
            <a:r>
              <a:rPr lang="en-US" dirty="0" smtClean="0"/>
              <a:t>Strategy and Focus</a:t>
            </a:r>
            <a:endParaRPr lang="en-US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1061358" y="2727786"/>
            <a:ext cx="3205452" cy="1428774"/>
          </a:xfrm>
          <a:prstGeom prst="rect">
            <a:avLst/>
          </a:prstGeom>
        </p:spPr>
        <p:txBody>
          <a:bodyPr vert="horz" lIns="91421" tIns="45711" rIns="91421" bIns="45711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45 Helvetica Light"/>
                <a:ea typeface="+mn-ea"/>
                <a:cs typeface="45 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latin typeface="HelveticaNeueLT Std"/>
                <a:cs typeface="HelveticaNeueLT Std"/>
              </a:rPr>
              <a:t>Business Computing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5134424" y="2732378"/>
            <a:ext cx="3229428" cy="738382"/>
          </a:xfrm>
          <a:prstGeom prst="rect">
            <a:avLst/>
          </a:prstGeom>
        </p:spPr>
        <p:txBody>
          <a:bodyPr vert="horz" lIns="91421" tIns="45711" rIns="91421" bIns="45711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NeueLT Std Thin"/>
                <a:ea typeface="+mn-ea"/>
                <a:cs typeface="HelveticaNeueLT Std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prstClr val="black"/>
                </a:solidFill>
                <a:latin typeface="HelveticaNeueLT Std"/>
                <a:cs typeface="HelveticaNeueLT Std"/>
              </a:rPr>
              <a:t>HPC</a:t>
            </a:r>
            <a:endParaRPr lang="en-US" sz="2400" dirty="0">
              <a:solidFill>
                <a:prstClr val="black"/>
              </a:solidFill>
              <a:latin typeface="HelveticaNeueLT Std"/>
              <a:cs typeface="HelveticaNeueLT Std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4788801" y="1546709"/>
            <a:ext cx="3928836" cy="831851"/>
          </a:xfrm>
          <a:prstGeom prst="rect">
            <a:avLst/>
          </a:prstGeom>
        </p:spPr>
        <p:txBody>
          <a:bodyPr vert="horz" lIns="91421" tIns="45711" rIns="91421" bIns="45711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NeueLT Std Thin"/>
                <a:ea typeface="+mn-ea"/>
                <a:cs typeface="HelveticaNeueLT Std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prstClr val="white"/>
                </a:solidFill>
                <a:latin typeface="HelveticaNeueLT Std"/>
                <a:cs typeface="HelveticaNeueLT Std"/>
              </a:rPr>
              <a:t>High Performance Computing</a:t>
            </a:r>
            <a:endParaRPr lang="en-US" b="1" dirty="0">
              <a:solidFill>
                <a:prstClr val="white"/>
              </a:solidFill>
              <a:latin typeface="HelveticaNeueLT Std"/>
              <a:cs typeface="HelveticaNeueLT Std"/>
            </a:endParaRPr>
          </a:p>
          <a:p>
            <a:pPr algn="ctr"/>
            <a:endParaRPr lang="en-US" b="1" dirty="0">
              <a:solidFill>
                <a:prstClr val="white"/>
              </a:solidFill>
              <a:latin typeface="HelveticaNeueLT Std"/>
              <a:cs typeface="HelveticaNeueLT Std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1" y="3489835"/>
            <a:ext cx="786215" cy="5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40" y="3560114"/>
            <a:ext cx="643158" cy="4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83" y="3554609"/>
            <a:ext cx="514526" cy="5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50" y="3598020"/>
            <a:ext cx="664796" cy="3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5686" r="8824" b="13971"/>
          <a:stretch>
            <a:fillRect/>
          </a:stretch>
        </p:blipFill>
        <p:spPr bwMode="auto">
          <a:xfrm>
            <a:off x="5902293" y="3210203"/>
            <a:ext cx="1542297" cy="122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57200" y="2695852"/>
            <a:ext cx="4025900" cy="1778207"/>
          </a:xfrm>
          <a:prstGeom prst="rect">
            <a:avLst/>
          </a:prstGeom>
          <a:noFill/>
          <a:ln w="12700">
            <a:solidFill>
              <a:srgbClr val="005A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35164" y="2695852"/>
            <a:ext cx="4025900" cy="1778207"/>
          </a:xfrm>
          <a:prstGeom prst="rect">
            <a:avLst/>
          </a:prstGeom>
          <a:noFill/>
          <a:ln w="12700">
            <a:solidFill>
              <a:srgbClr val="49A94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475336" y="4641057"/>
            <a:ext cx="1783450" cy="454503"/>
          </a:xfrm>
          <a:prstGeom prst="rect">
            <a:avLst/>
          </a:prstGeom>
        </p:spPr>
        <p:txBody>
          <a:bodyPr vert="horz" lIns="91421" tIns="45711" rIns="91421" bIns="45711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NeueLT Std Thin"/>
                <a:ea typeface="+mn-ea"/>
                <a:cs typeface="HelveticaNeueLT Std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800" b="1" dirty="0">
                <a:solidFill>
                  <a:srgbClr val="7F7F7F"/>
                </a:solidFill>
                <a:latin typeface="HelveticaNeueLT Std"/>
                <a:cs typeface="HelveticaNeueLT Std"/>
              </a:rPr>
              <a:t>Redundancy</a:t>
            </a: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6971387" y="4642976"/>
            <a:ext cx="1783450" cy="454503"/>
          </a:xfrm>
          <a:prstGeom prst="rect">
            <a:avLst/>
          </a:prstGeom>
        </p:spPr>
        <p:txBody>
          <a:bodyPr vert="horz" lIns="91421" tIns="45711" rIns="91421" bIns="45711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NeueLT Std Thin"/>
                <a:ea typeface="+mn-ea"/>
                <a:cs typeface="HelveticaNeueLT Std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800" b="1" dirty="0" smtClean="0">
                <a:solidFill>
                  <a:prstClr val="white">
                    <a:lumMod val="50000"/>
                  </a:prstClr>
                </a:solidFill>
                <a:latin typeface="HelveticaNeueLT Std"/>
                <a:cs typeface="HelveticaNeueLT Std"/>
              </a:rPr>
              <a:t>Speed </a:t>
            </a: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HelveticaNeueLT Std"/>
                <a:cs typeface="HelveticaNeueLT Std"/>
              </a:rPr>
              <a:t>&amp; </a:t>
            </a:r>
            <a:r>
              <a:rPr lang="en-US" sz="1800" b="1" dirty="0" smtClean="0">
                <a:solidFill>
                  <a:prstClr val="white">
                    <a:lumMod val="50000"/>
                  </a:prstClr>
                </a:solidFill>
                <a:latin typeface="HelveticaNeueLT Std"/>
                <a:cs typeface="HelveticaNeueLT Std"/>
              </a:rPr>
              <a:t>Scale</a:t>
            </a:r>
            <a:endParaRPr lang="en-US" sz="1800" b="1" dirty="0">
              <a:solidFill>
                <a:prstClr val="white">
                  <a:lumMod val="50000"/>
                </a:prstClr>
              </a:solidFill>
              <a:latin typeface="HelveticaNeueLT Std"/>
              <a:cs typeface="HelveticaNeueLT St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31783" y="4867764"/>
            <a:ext cx="2351317" cy="1812"/>
          </a:xfrm>
          <a:prstGeom prst="line">
            <a:avLst/>
          </a:prstGeom>
          <a:ln w="38100" cmpd="sng">
            <a:solidFill>
              <a:srgbClr val="D9D9D9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483100" y="4867764"/>
            <a:ext cx="2456543" cy="1814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r="64043"/>
          <a:stretch/>
        </p:blipFill>
        <p:spPr>
          <a:xfrm>
            <a:off x="475336" y="1445111"/>
            <a:ext cx="4007764" cy="1104900"/>
          </a:xfrm>
          <a:prstGeom prst="rect">
            <a:avLst/>
          </a:prstGeom>
        </p:spPr>
      </p:pic>
      <p:sp>
        <p:nvSpPr>
          <p:cNvPr id="23" name="Text Placeholder 3"/>
          <p:cNvSpPr txBox="1">
            <a:spLocks/>
          </p:cNvSpPr>
          <p:nvPr/>
        </p:nvSpPr>
        <p:spPr>
          <a:xfrm>
            <a:off x="640039" y="1576678"/>
            <a:ext cx="2373893" cy="801882"/>
          </a:xfrm>
          <a:prstGeom prst="rect">
            <a:avLst/>
          </a:prstGeom>
        </p:spPr>
        <p:txBody>
          <a:bodyPr vert="horz" lIns="91421" tIns="45711" rIns="91421" bIns="45711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NeueLT Std Thin"/>
                <a:ea typeface="+mn-ea"/>
                <a:cs typeface="HelveticaNeueLT Std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b="1" dirty="0">
                <a:solidFill>
                  <a:prstClr val="white"/>
                </a:solidFill>
                <a:latin typeface="HelveticaNeueLT Std"/>
                <a:cs typeface="HelveticaNeueLT Std"/>
              </a:rPr>
              <a:t>Business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prstClr val="white"/>
                </a:solidFill>
                <a:latin typeface="HelveticaNeueLT Std"/>
                <a:cs typeface="HelveticaNeueLT Std"/>
              </a:rPr>
              <a:t>Applications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857500" y="1445111"/>
            <a:ext cx="2276924" cy="1104900"/>
            <a:chOff x="2746349" y="2317751"/>
            <a:chExt cx="2955951" cy="1104900"/>
          </a:xfrm>
        </p:grpSpPr>
        <p:grpSp>
          <p:nvGrpSpPr>
            <p:cNvPr id="29" name="Group 28"/>
            <p:cNvGrpSpPr/>
            <p:nvPr/>
          </p:nvGrpSpPr>
          <p:grpSpPr>
            <a:xfrm>
              <a:off x="2746349" y="2317751"/>
              <a:ext cx="2955951" cy="1104900"/>
              <a:chOff x="2746349" y="2317751"/>
              <a:chExt cx="2955951" cy="1104900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"/>
              <a:srcRect l="36859" r="36835"/>
              <a:stretch/>
            </p:blipFill>
            <p:spPr>
              <a:xfrm>
                <a:off x="3517900" y="2317751"/>
                <a:ext cx="2184400" cy="1104900"/>
              </a:xfrm>
              <a:prstGeom prst="rect">
                <a:avLst/>
              </a:prstGeom>
            </p:spPr>
          </p:pic>
          <p:sp>
            <p:nvSpPr>
              <p:cNvPr id="41" name="Isosceles Triangle 40"/>
              <p:cNvSpPr/>
              <p:nvPr/>
            </p:nvSpPr>
            <p:spPr>
              <a:xfrm rot="16200000">
                <a:off x="2579221" y="2484879"/>
                <a:ext cx="1104900" cy="770643"/>
              </a:xfrm>
              <a:prstGeom prst="triangle">
                <a:avLst/>
              </a:prstGeom>
              <a:solidFill>
                <a:srgbClr val="24593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3421987" y="2449318"/>
              <a:ext cx="2028295" cy="801882"/>
            </a:xfrm>
            <a:prstGeom prst="rect">
              <a:avLst/>
            </a:prstGeom>
          </p:spPr>
          <p:txBody>
            <a:bodyPr vert="horz" lIns="91421" tIns="45711" rIns="91421" bIns="45711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HelveticaNeueLT Std Thin"/>
                  <a:ea typeface="+mn-ea"/>
                  <a:cs typeface="HelveticaNeueLT Std Thin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prstClr val="white"/>
                  </a:solidFill>
                  <a:latin typeface="HelveticaNeueLT Std"/>
                  <a:cs typeface="HelveticaNeueLT Std"/>
                </a:rPr>
                <a:t>Big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prstClr val="white"/>
                  </a:solidFill>
                  <a:latin typeface="HelveticaNeueLT Std"/>
                  <a:cs typeface="HelveticaNeueLT Std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444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hu-HU" dirty="0" err="1" smtClean="0"/>
              <a:t>Nvidia</a:t>
            </a:r>
            <a:r>
              <a:rPr lang="hu-HU" dirty="0" smtClean="0"/>
              <a:t> Tesla sorozat</a:t>
            </a:r>
            <a:endParaRPr lang="hu-HU" dirty="0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79619841"/>
              </p:ext>
            </p:extLst>
          </p:nvPr>
        </p:nvGraphicFramePr>
        <p:xfrm>
          <a:off x="381664" y="1273176"/>
          <a:ext cx="8460186" cy="5058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0067"/>
                <a:gridCol w="1203890"/>
                <a:gridCol w="1203890"/>
                <a:gridCol w="1814559"/>
                <a:gridCol w="1203890"/>
                <a:gridCol w="1203890"/>
              </a:tblGrid>
              <a:tr h="52393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err="1">
                          <a:effectLst/>
                        </a:rPr>
                        <a:t>Features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 smtClean="0">
                          <a:effectLst/>
                        </a:rPr>
                        <a:t>M2075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smtClean="0">
                          <a:effectLst/>
                        </a:rPr>
                        <a:t>M2090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smtClean="0">
                          <a:effectLst/>
                        </a:rPr>
                        <a:t>K10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 smtClean="0">
                          <a:effectLst/>
                        </a:rPr>
                        <a:t>K20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 smtClean="0">
                          <a:effectLst/>
                        </a:rPr>
                        <a:t>K20X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FF00"/>
                    </a:solidFill>
                  </a:tcPr>
                </a:tc>
              </a:tr>
              <a:tr h="517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Number and Type of GPU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 Fermi GPU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1 Fermi GPU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2 Kepler GK104s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 Kepler GK110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31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Peak double precision floating point performance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515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/>
                      </a:r>
                      <a:br>
                        <a:rPr lang="hu-HU" sz="1400" b="1" u="none" strike="noStrike" dirty="0" smtClean="0">
                          <a:effectLst/>
                        </a:rPr>
                      </a:br>
                      <a:r>
                        <a:rPr lang="hu-HU" sz="1400" b="1" u="none" strike="noStrike" dirty="0" err="1" smtClean="0">
                          <a:effectLst/>
                        </a:rPr>
                        <a:t>Gigaflops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665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/>
                      </a:r>
                      <a:br>
                        <a:rPr lang="hu-HU" sz="1400" b="1" u="none" strike="noStrike" dirty="0" smtClean="0">
                          <a:effectLst/>
                        </a:rPr>
                      </a:br>
                      <a:r>
                        <a:rPr lang="hu-HU" sz="1400" b="1" u="none" strike="noStrike" dirty="0" err="1" smtClean="0">
                          <a:effectLst/>
                        </a:rPr>
                        <a:t>Gigaflops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190 </a:t>
                      </a:r>
                      <a:r>
                        <a:rPr lang="hu-HU" sz="1400" b="1" u="none" strike="noStrike" dirty="0" err="1" smtClean="0">
                          <a:effectLst/>
                        </a:rPr>
                        <a:t>Gigaflops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1.17</a:t>
                      </a:r>
                      <a:r>
                        <a:rPr lang="hu-H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/>
                      </a:r>
                      <a:br>
                        <a:rPr lang="hu-HU" sz="1400" b="1" u="none" strike="noStrike" dirty="0" smtClean="0">
                          <a:effectLst/>
                        </a:rPr>
                      </a:br>
                      <a:r>
                        <a:rPr lang="hu-HU" sz="1400" b="1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Tflops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1.31</a:t>
                      </a:r>
                      <a:r>
                        <a:rPr lang="hu-HU" sz="1400" b="1" u="none" strike="noStrike" dirty="0" smtClean="0">
                          <a:effectLst/>
                        </a:rPr>
                        <a:t> </a:t>
                      </a:r>
                      <a:br>
                        <a:rPr lang="hu-HU" sz="1400" b="1" u="none" strike="noStrike" dirty="0" smtClean="0">
                          <a:effectLst/>
                        </a:rPr>
                      </a:br>
                      <a:r>
                        <a:rPr lang="hu-HU" sz="1400" b="1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Tflops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</a:tr>
              <a:tr h="25888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(95 </a:t>
                      </a:r>
                      <a:r>
                        <a:rPr lang="hu-HU" sz="1400" b="1" u="none" strike="noStrike" dirty="0" err="1">
                          <a:effectLst/>
                        </a:rPr>
                        <a:t>Gflops</a:t>
                      </a:r>
                      <a:r>
                        <a:rPr lang="hu-HU" sz="1400" b="1" u="none" strike="noStrike" dirty="0">
                          <a:effectLst/>
                        </a:rPr>
                        <a:t> per GPU)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31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Peak single precision floating point performance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effectLst/>
                        </a:rPr>
                        <a:t>1030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endParaRPr lang="hu-H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hu-HU" sz="1400" b="1" u="none" strike="noStrike" dirty="0" err="1" smtClean="0">
                          <a:effectLst/>
                        </a:rPr>
                        <a:t>Gigaflops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effectLst/>
                        </a:rPr>
                        <a:t>1331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endParaRPr lang="hu-H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hu-HU" sz="1400" b="1" u="none" strike="noStrike" dirty="0" err="1" smtClean="0">
                          <a:effectLst/>
                        </a:rPr>
                        <a:t>Gigaflops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effectLst/>
                        </a:rPr>
                        <a:t>4577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err="1">
                          <a:effectLst/>
                        </a:rPr>
                        <a:t>Gigaflops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 smtClean="0">
                          <a:effectLst/>
                        </a:rPr>
                        <a:t>3.52</a:t>
                      </a:r>
                      <a:r>
                        <a:rPr lang="hu-HU" sz="1400" b="1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hu-HU" sz="1400" b="1" u="none" strike="noStrike" dirty="0" err="1" smtClean="0">
                          <a:effectLst/>
                        </a:rPr>
                        <a:t>Tflops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 smtClean="0">
                          <a:effectLst/>
                        </a:rPr>
                        <a:t>3.95</a:t>
                      </a:r>
                      <a:r>
                        <a:rPr lang="hu-HU" sz="1400" b="1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hu-HU" sz="1400" b="1" u="none" strike="noStrike" dirty="0" err="1" smtClean="0">
                          <a:effectLst/>
                        </a:rPr>
                        <a:t>Tflops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</a:tr>
              <a:tr h="5177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(2288 Gflops per GPU)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065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err="1">
                          <a:effectLst/>
                        </a:rPr>
                        <a:t>Memory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err="1">
                          <a:effectLst/>
                        </a:rPr>
                        <a:t>bandwidth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effectLst/>
                        </a:rPr>
                        <a:t>150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endParaRPr lang="hu-H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hu-HU" sz="1400" b="1" u="none" strike="noStrike" dirty="0" err="1" smtClean="0">
                          <a:effectLst/>
                        </a:rPr>
                        <a:t>GBytes</a:t>
                      </a:r>
                      <a:r>
                        <a:rPr lang="hu-HU" sz="1400" b="1" u="none" strike="noStrike" dirty="0" smtClean="0">
                          <a:effectLst/>
                        </a:rPr>
                        <a:t>/sec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effectLst/>
                        </a:rPr>
                        <a:t>177 </a:t>
                      </a:r>
                      <a:endParaRPr lang="hu-HU" sz="2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hu-HU" sz="1400" b="1" u="none" strike="noStrike" dirty="0" err="1" smtClean="0">
                          <a:effectLst/>
                        </a:rPr>
                        <a:t>GBytes</a:t>
                      </a:r>
                      <a:r>
                        <a:rPr lang="hu-HU" sz="1400" b="1" u="none" strike="noStrike" dirty="0" smtClean="0">
                          <a:effectLst/>
                        </a:rPr>
                        <a:t>/sec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effectLst/>
                        </a:rPr>
                        <a:t>320</a:t>
                      </a:r>
                      <a:r>
                        <a:rPr lang="hu-HU" sz="1400" b="1" u="none" strike="noStrike" dirty="0">
                          <a:effectLst/>
                        </a:rPr>
                        <a:t> GB/sec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 smtClean="0">
                          <a:effectLst/>
                        </a:rPr>
                        <a:t>208</a:t>
                      </a:r>
                      <a:r>
                        <a:rPr lang="hu-HU" sz="1400" b="1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hu-HU" sz="1400" b="1" u="none" strike="noStrike" dirty="0" smtClean="0">
                          <a:effectLst/>
                        </a:rPr>
                        <a:t>GB/sec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 smtClean="0">
                          <a:effectLst/>
                        </a:rPr>
                        <a:t>250</a:t>
                      </a:r>
                      <a:r>
                        <a:rPr lang="hu-HU" sz="1400" b="1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hu-HU" sz="1400" b="1" u="none" strike="noStrike" dirty="0" smtClean="0">
                          <a:effectLst/>
                        </a:rPr>
                        <a:t>GB/sec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</a:tr>
              <a:tr h="5177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(ECC </a:t>
                      </a:r>
                      <a:r>
                        <a:rPr lang="hu-HU" sz="1400" b="1" u="none" strike="noStrike" dirty="0" err="1">
                          <a:effectLst/>
                        </a:rPr>
                        <a:t>off</a:t>
                      </a:r>
                      <a:r>
                        <a:rPr lang="hu-HU" sz="1400" b="1" u="none" strike="noStrike" dirty="0">
                          <a:effectLst/>
                        </a:rPr>
                        <a:t>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(160 GB/sec per GPU)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28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err="1">
                          <a:effectLst/>
                        </a:rPr>
                        <a:t>Memory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err="1">
                          <a:effectLst/>
                        </a:rPr>
                        <a:t>size</a:t>
                      </a:r>
                      <a:r>
                        <a:rPr lang="hu-HU" sz="1400" b="1" u="none" strike="noStrike" dirty="0">
                          <a:effectLst/>
                        </a:rPr>
                        <a:t> (GDDR5)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>
                          <a:effectLst/>
                        </a:rPr>
                        <a:t>6 GB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>
                          <a:effectLst/>
                        </a:rPr>
                        <a:t>6 GB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>
                          <a:effectLst/>
                        </a:rPr>
                        <a:t>8 GB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smtClean="0">
                          <a:effectLst/>
                        </a:rPr>
                        <a:t>5 </a:t>
                      </a:r>
                      <a:r>
                        <a:rPr lang="hu-HU" sz="2400" b="1" u="none" strike="noStrike" dirty="0">
                          <a:effectLst/>
                        </a:rPr>
                        <a:t>GB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smtClean="0">
                          <a:effectLst/>
                        </a:rPr>
                        <a:t>6 </a:t>
                      </a:r>
                      <a:r>
                        <a:rPr lang="hu-HU" sz="2400" b="1" u="none" strike="noStrike" dirty="0">
                          <a:effectLst/>
                        </a:rPr>
                        <a:t>GB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</a:tr>
              <a:tr h="26505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(4 GB per GPU)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588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CUDA </a:t>
                      </a:r>
                      <a:r>
                        <a:rPr lang="hu-HU" sz="1400" b="1" u="none" strike="noStrike" dirty="0" err="1">
                          <a:effectLst/>
                        </a:rPr>
                        <a:t>cores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>
                          <a:effectLst/>
                        </a:rPr>
                        <a:t>448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>
                          <a:effectLst/>
                        </a:rPr>
                        <a:t>512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>
                          <a:effectLst/>
                        </a:rPr>
                        <a:t>3072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smtClean="0">
                          <a:effectLst/>
                        </a:rPr>
                        <a:t>2496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smtClean="0">
                          <a:effectLst/>
                        </a:rPr>
                        <a:t>2688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</a:tr>
              <a:tr h="29587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(1536 per GPU)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509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hu-HU" dirty="0"/>
              <a:t>Intel® </a:t>
            </a:r>
            <a:r>
              <a:rPr lang="hu-HU" dirty="0" err="1"/>
              <a:t>Xeon</a:t>
            </a:r>
            <a:r>
              <a:rPr lang="hu-HU" dirty="0"/>
              <a:t> </a:t>
            </a:r>
            <a:r>
              <a:rPr lang="hu-HU" dirty="0" err="1"/>
              <a:t>Phi</a:t>
            </a:r>
            <a:r>
              <a:rPr lang="hu-HU" dirty="0"/>
              <a:t>™ </a:t>
            </a:r>
            <a:r>
              <a:rPr lang="hu-HU" dirty="0" err="1" smtClean="0"/>
              <a:t>Coprocessor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00388031"/>
              </p:ext>
            </p:extLst>
          </p:nvPr>
        </p:nvGraphicFramePr>
        <p:xfrm>
          <a:off x="355600" y="1160895"/>
          <a:ext cx="8483601" cy="4846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6013"/>
                <a:gridCol w="1169598"/>
                <a:gridCol w="1169598"/>
                <a:gridCol w="1169598"/>
                <a:gridCol w="1169598"/>
                <a:gridCol w="1169598"/>
                <a:gridCol w="1169598"/>
              </a:tblGrid>
              <a:tr h="463159">
                <a:tc>
                  <a:txBody>
                    <a:bodyPr/>
                    <a:lstStyle/>
                    <a:p>
                      <a:pPr algn="ctr" fontAlgn="ctr"/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sng" strike="noStrike" dirty="0">
                          <a:effectLst/>
                          <a:hlinkClick r:id="rId2"/>
                        </a:rPr>
                        <a:t>5110P</a:t>
                      </a:r>
                      <a:endParaRPr lang="hu-HU" sz="2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sng" strike="noStrike" dirty="0">
                          <a:effectLst/>
                          <a:hlinkClick r:id="rId3"/>
                        </a:rPr>
                        <a:t>3120A</a:t>
                      </a:r>
                      <a:endParaRPr lang="hu-HU" sz="2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sng" strike="noStrike" dirty="0">
                          <a:effectLst/>
                          <a:hlinkClick r:id="rId4"/>
                        </a:rPr>
                        <a:t>3120P</a:t>
                      </a:r>
                      <a:endParaRPr lang="hu-HU" sz="2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sng" strike="noStrike" dirty="0">
                          <a:effectLst/>
                          <a:hlinkClick r:id="rId5"/>
                        </a:rPr>
                        <a:t>7120P</a:t>
                      </a:r>
                      <a:endParaRPr lang="hu-HU" sz="2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sng" strike="noStrike" dirty="0">
                          <a:effectLst/>
                          <a:hlinkClick r:id="rId6"/>
                        </a:rPr>
                        <a:t>7120X</a:t>
                      </a:r>
                      <a:endParaRPr lang="hu-HU" sz="2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sng" strike="noStrike" dirty="0">
                          <a:effectLst/>
                          <a:hlinkClick r:id="rId7"/>
                        </a:rPr>
                        <a:t>5120D</a:t>
                      </a:r>
                      <a:endParaRPr lang="hu-HU" sz="2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FF00"/>
                    </a:solidFill>
                  </a:tcPr>
                </a:tc>
              </a:tr>
              <a:tr h="31375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err="1">
                          <a:effectLst/>
                        </a:rPr>
                        <a:t>Code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err="1">
                          <a:effectLst/>
                        </a:rPr>
                        <a:t>Name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C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u-HU" sz="1400" b="1" u="sng" strike="noStrike" dirty="0" err="1">
                          <a:effectLst/>
                          <a:hlinkClick r:id="rId8"/>
                        </a:rPr>
                        <a:t>Knights</a:t>
                      </a:r>
                      <a:r>
                        <a:rPr lang="hu-HU" sz="1400" b="1" u="sng" strike="noStrike" dirty="0">
                          <a:effectLst/>
                          <a:hlinkClick r:id="rId8"/>
                        </a:rPr>
                        <a:t> </a:t>
                      </a:r>
                      <a:r>
                        <a:rPr lang="hu-HU" sz="1400" b="1" u="sng" strike="noStrike" dirty="0" err="1" smtClean="0">
                          <a:effectLst/>
                          <a:hlinkClick r:id="rId8"/>
                        </a:rPr>
                        <a:t>Corner</a:t>
                      </a:r>
                      <a:endParaRPr lang="hu-H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</a:tr>
              <a:tr h="31375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err="1">
                          <a:effectLst/>
                        </a:rPr>
                        <a:t>Launch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err="1">
                          <a:effectLst/>
                        </a:rPr>
                        <a:t>Date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Q4'12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Q2'13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Q2'13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Q2'13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Q2'13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Q2'13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</a:tr>
              <a:tr h="31375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# of </a:t>
                      </a:r>
                      <a:r>
                        <a:rPr lang="hu-HU" sz="1400" b="1" u="none" strike="noStrike" dirty="0" err="1">
                          <a:effectLst/>
                        </a:rPr>
                        <a:t>Cores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60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57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57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61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61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60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</a:tr>
              <a:tr h="31375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err="1">
                          <a:effectLst/>
                        </a:rPr>
                        <a:t>Clock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err="1">
                          <a:effectLst/>
                        </a:rPr>
                        <a:t>Speed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1.053</a:t>
                      </a:r>
                      <a:r>
                        <a:rPr lang="hu-HU" sz="18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err="1">
                          <a:effectLst/>
                        </a:rPr>
                        <a:t>GHz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1.1 </a:t>
                      </a:r>
                      <a:r>
                        <a:rPr lang="hu-HU" sz="1400" b="1" u="none" strike="noStrike" dirty="0" err="1">
                          <a:effectLst/>
                        </a:rPr>
                        <a:t>GHz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1.1 </a:t>
                      </a:r>
                      <a:r>
                        <a:rPr lang="hu-HU" sz="1400" b="1" u="none" strike="noStrike" dirty="0" err="1">
                          <a:effectLst/>
                        </a:rPr>
                        <a:t>GHz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1.238 </a:t>
                      </a:r>
                      <a:r>
                        <a:rPr lang="hu-HU" sz="1400" b="1" u="none" strike="noStrike" dirty="0" err="1">
                          <a:effectLst/>
                        </a:rPr>
                        <a:t>GHz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1.238 </a:t>
                      </a:r>
                      <a:r>
                        <a:rPr lang="hu-HU" sz="1400" b="1" u="none" strike="noStrike" dirty="0" err="1">
                          <a:effectLst/>
                        </a:rPr>
                        <a:t>GHz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1.053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err="1" smtClean="0">
                          <a:effectLst/>
                        </a:rPr>
                        <a:t>GHz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</a:tr>
              <a:tr h="52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Peak double precision floating point performance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385" marR="4385" marT="43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1.011</a:t>
                      </a:r>
                      <a:br>
                        <a:rPr lang="hu-H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TFlops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</a:tr>
              <a:tr h="313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Peak single precision floating point performance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2.022</a:t>
                      </a:r>
                    </a:p>
                    <a:p>
                      <a:pPr algn="ctr" fontAlgn="ctr"/>
                      <a:r>
                        <a:rPr lang="hu-H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TFlops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9" marR="5639" marT="5639" marB="0" anchor="ctr"/>
                </a:tc>
              </a:tr>
              <a:tr h="31375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Cache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30 MB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28.5 MB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28.5 MB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30.5 MB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30.5 MB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30 MB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</a:tr>
              <a:tr h="31375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Max TDP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225 W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300 W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300 W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300 W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300 W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245 W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</a:tr>
              <a:tr h="31375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Max </a:t>
                      </a:r>
                      <a:r>
                        <a:rPr lang="hu-HU" sz="1400" b="1" u="none" strike="noStrike" dirty="0" err="1">
                          <a:effectLst/>
                        </a:rPr>
                        <a:t>Memory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err="1">
                          <a:effectLst/>
                        </a:rPr>
                        <a:t>Size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>
                          <a:effectLst/>
                        </a:rPr>
                        <a:t>8 </a:t>
                      </a:r>
                      <a:r>
                        <a:rPr lang="hu-HU" sz="2400" b="1" u="none" strike="noStrike" dirty="0" smtClean="0">
                          <a:effectLst/>
                        </a:rPr>
                        <a:t>GB </a:t>
                      </a:r>
                      <a:r>
                        <a:rPr lang="hu-HU" sz="1400" b="1" u="none" strike="noStrike" dirty="0" smtClean="0">
                          <a:effectLst/>
                        </a:rPr>
                        <a:t/>
                      </a:r>
                      <a:br>
                        <a:rPr lang="hu-HU" sz="1400" b="1" u="none" strike="noStrike" dirty="0" smtClean="0">
                          <a:effectLst/>
                        </a:rPr>
                      </a:br>
                      <a:r>
                        <a:rPr lang="hu-HU" sz="1400" b="1" u="none" strike="noStrike" dirty="0" smtClean="0">
                          <a:effectLst/>
                        </a:rPr>
                        <a:t>(16 </a:t>
                      </a:r>
                      <a:r>
                        <a:rPr lang="hu-HU" sz="1400" b="1" u="none" strike="noStrike" dirty="0" err="1" smtClean="0">
                          <a:effectLst/>
                        </a:rPr>
                        <a:t>channels</a:t>
                      </a:r>
                      <a:r>
                        <a:rPr lang="hu-HU" sz="1400" b="1" u="none" strike="noStrike" dirty="0" smtClean="0">
                          <a:effectLst/>
                        </a:rPr>
                        <a:t>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>
                          <a:effectLst/>
                        </a:rPr>
                        <a:t>6 GB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>
                          <a:effectLst/>
                        </a:rPr>
                        <a:t>6 GB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r>
                        <a:rPr lang="hu-HU" sz="2400" b="1" u="none" strike="noStrike" dirty="0">
                          <a:effectLst/>
                        </a:rPr>
                        <a:t> </a:t>
                      </a:r>
                      <a:r>
                        <a:rPr lang="hu-HU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GB</a:t>
                      </a:r>
                      <a:endParaRPr lang="hu-H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r>
                        <a:rPr lang="hu-HU" sz="2400" b="1" u="none" strike="noStrike" dirty="0">
                          <a:effectLst/>
                        </a:rPr>
                        <a:t> </a:t>
                      </a:r>
                      <a:r>
                        <a:rPr lang="hu-HU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GB</a:t>
                      </a:r>
                      <a:endParaRPr lang="hu-H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>
                          <a:effectLst/>
                        </a:rPr>
                        <a:t>8 GB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</a:tr>
              <a:tr h="62750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Max </a:t>
                      </a:r>
                      <a:r>
                        <a:rPr lang="hu-HU" sz="1400" b="1" u="none" strike="noStrike" dirty="0" err="1">
                          <a:effectLst/>
                        </a:rPr>
                        <a:t>Memory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err="1">
                          <a:effectLst/>
                        </a:rPr>
                        <a:t>Bandwidth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effectLst/>
                        </a:rPr>
                        <a:t>320</a:t>
                      </a:r>
                      <a:r>
                        <a:rPr lang="hu-HU" sz="2000" b="1" u="none" strike="noStrike" dirty="0">
                          <a:effectLst/>
                        </a:rPr>
                        <a:t> GB/s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5 GB/s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5 GB/s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5.5 GB/s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5.5 GB/s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5.5 GB/s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85" marR="4385" marT="438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85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hu-HU" dirty="0" smtClean="0"/>
              <a:t>CPU  -  GPU  -  MIC</a:t>
            </a:r>
            <a:endParaRPr lang="hu-HU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902802"/>
              </p:ext>
            </p:extLst>
          </p:nvPr>
        </p:nvGraphicFramePr>
        <p:xfrm>
          <a:off x="405518" y="1049572"/>
          <a:ext cx="8547652" cy="549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5573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hu-HU" dirty="0" smtClean="0"/>
              <a:t>Processzor ellátása adatokkal</a:t>
            </a:r>
            <a:endParaRPr lang="hu-HU" dirty="0"/>
          </a:p>
        </p:txBody>
      </p:sp>
      <p:graphicFrame>
        <p:nvGraphicFramePr>
          <p:cNvPr id="45" name="Diagram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806379"/>
              </p:ext>
            </p:extLst>
          </p:nvPr>
        </p:nvGraphicFramePr>
        <p:xfrm>
          <a:off x="613159" y="1601255"/>
          <a:ext cx="8343444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Szövegdoboz 45"/>
          <p:cNvSpPr txBox="1"/>
          <p:nvPr/>
        </p:nvSpPr>
        <p:spPr>
          <a:xfrm rot="16200000">
            <a:off x="-727914" y="3303251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</a:rPr>
              <a:t>Sebesség </a:t>
            </a:r>
            <a:r>
              <a:rPr lang="hu-HU" sz="2000" dirty="0" smtClean="0">
                <a:latin typeface="Arial" pitchFamily="34" charset="0"/>
              </a:rPr>
              <a:t>(log)</a:t>
            </a:r>
            <a:endParaRPr lang="hu-HU" sz="2000" dirty="0">
              <a:latin typeface="Arial" pitchFamily="34" charset="0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3708658" y="5831371"/>
            <a:ext cx="388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</a:rPr>
              <a:t>kapacitás </a:t>
            </a:r>
            <a:r>
              <a:rPr lang="hu-HU" sz="2000" dirty="0" smtClean="0">
                <a:latin typeface="Arial" pitchFamily="34" charset="0"/>
              </a:rPr>
              <a:t>(logaritmikus skála)</a:t>
            </a:r>
            <a:endParaRPr lang="hu-HU" sz="2000" dirty="0">
              <a:latin typeface="Arial" pitchFamily="34" charset="0"/>
            </a:endParaRPr>
          </a:p>
        </p:txBody>
      </p:sp>
      <p:sp>
        <p:nvSpPr>
          <p:cNvPr id="48" name="Ellipszis 47"/>
          <p:cNvSpPr/>
          <p:nvPr/>
        </p:nvSpPr>
        <p:spPr>
          <a:xfrm>
            <a:off x="765313" y="1494844"/>
            <a:ext cx="1812897" cy="81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Cache</a:t>
            </a:r>
            <a:endParaRPr lang="hu-HU" sz="2800" b="1" dirty="0"/>
          </a:p>
        </p:txBody>
      </p:sp>
      <p:sp>
        <p:nvSpPr>
          <p:cNvPr id="50" name="Ellipszis 49"/>
          <p:cNvSpPr/>
          <p:nvPr/>
        </p:nvSpPr>
        <p:spPr>
          <a:xfrm>
            <a:off x="1571457" y="1942973"/>
            <a:ext cx="1812897" cy="81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RAM</a:t>
            </a:r>
            <a:endParaRPr lang="hu-HU" sz="2800" b="1" dirty="0"/>
          </a:p>
        </p:txBody>
      </p:sp>
      <p:sp>
        <p:nvSpPr>
          <p:cNvPr id="49" name="Ellipszis 48"/>
          <p:cNvSpPr/>
          <p:nvPr/>
        </p:nvSpPr>
        <p:spPr>
          <a:xfrm>
            <a:off x="2578210" y="2449851"/>
            <a:ext cx="1812897" cy="81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SMP</a:t>
            </a:r>
            <a:endParaRPr lang="hu-HU" sz="2800" b="1" dirty="0"/>
          </a:p>
        </p:txBody>
      </p:sp>
      <p:sp>
        <p:nvSpPr>
          <p:cNvPr id="51" name="Ellipszis 50"/>
          <p:cNvSpPr/>
          <p:nvPr/>
        </p:nvSpPr>
        <p:spPr>
          <a:xfrm>
            <a:off x="3484658" y="2966685"/>
            <a:ext cx="1812897" cy="81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PCI</a:t>
            </a:r>
            <a:endParaRPr lang="hu-HU" sz="2800" b="1" dirty="0"/>
          </a:p>
        </p:txBody>
      </p:sp>
      <p:sp>
        <p:nvSpPr>
          <p:cNvPr id="52" name="Ellipszis 51"/>
          <p:cNvSpPr/>
          <p:nvPr/>
        </p:nvSpPr>
        <p:spPr>
          <a:xfrm>
            <a:off x="4449790" y="3467785"/>
            <a:ext cx="1812897" cy="81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IB</a:t>
            </a:r>
            <a:endParaRPr lang="hu-HU" sz="2800" b="1" dirty="0"/>
          </a:p>
        </p:txBody>
      </p:sp>
      <p:sp>
        <p:nvSpPr>
          <p:cNvPr id="54" name="Ellipszis 53"/>
          <p:cNvSpPr/>
          <p:nvPr/>
        </p:nvSpPr>
        <p:spPr>
          <a:xfrm>
            <a:off x="5413223" y="3923015"/>
            <a:ext cx="1812897" cy="81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SAS</a:t>
            </a:r>
            <a:endParaRPr lang="hu-HU" sz="2800" b="1" dirty="0"/>
          </a:p>
        </p:txBody>
      </p:sp>
      <p:sp>
        <p:nvSpPr>
          <p:cNvPr id="55" name="Ellipszis 54"/>
          <p:cNvSpPr/>
          <p:nvPr/>
        </p:nvSpPr>
        <p:spPr>
          <a:xfrm>
            <a:off x="6261072" y="4328532"/>
            <a:ext cx="1812897" cy="81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SATA</a:t>
            </a:r>
            <a:endParaRPr lang="hu-HU" sz="2800" b="1" dirty="0"/>
          </a:p>
        </p:txBody>
      </p:sp>
      <p:sp>
        <p:nvSpPr>
          <p:cNvPr id="53" name="Ellipszis 52"/>
          <p:cNvSpPr/>
          <p:nvPr/>
        </p:nvSpPr>
        <p:spPr>
          <a:xfrm>
            <a:off x="7167520" y="4824163"/>
            <a:ext cx="1812897" cy="81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Ethernet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8348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hu-HU" dirty="0" smtClean="0"/>
              <a:t>Processzor ellátása adatokkal</a:t>
            </a:r>
            <a:endParaRPr lang="hu-HU" dirty="0"/>
          </a:p>
        </p:txBody>
      </p:sp>
      <p:graphicFrame>
        <p:nvGraphicFramePr>
          <p:cNvPr id="45" name="Diagram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013259"/>
              </p:ext>
            </p:extLst>
          </p:nvPr>
        </p:nvGraphicFramePr>
        <p:xfrm>
          <a:off x="613159" y="1601255"/>
          <a:ext cx="8343444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Szövegdoboz 45"/>
          <p:cNvSpPr txBox="1"/>
          <p:nvPr/>
        </p:nvSpPr>
        <p:spPr>
          <a:xfrm rot="16200000">
            <a:off x="-727914" y="3303251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</a:rPr>
              <a:t>Sebesség </a:t>
            </a:r>
            <a:r>
              <a:rPr lang="hu-HU" sz="2000" dirty="0" smtClean="0">
                <a:latin typeface="Arial" pitchFamily="34" charset="0"/>
              </a:rPr>
              <a:t>(log)</a:t>
            </a:r>
            <a:endParaRPr lang="hu-HU" sz="2000" dirty="0">
              <a:latin typeface="Arial" pitchFamily="34" charset="0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3708658" y="5831371"/>
            <a:ext cx="388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</a:rPr>
              <a:t>kapacitás </a:t>
            </a:r>
            <a:r>
              <a:rPr lang="hu-HU" sz="2000" dirty="0" smtClean="0">
                <a:latin typeface="Arial" pitchFamily="34" charset="0"/>
              </a:rPr>
              <a:t>(logaritmikus skála)</a:t>
            </a:r>
            <a:endParaRPr lang="hu-HU" sz="2000" dirty="0">
              <a:latin typeface="Arial" pitchFamily="34" charset="0"/>
            </a:endParaRPr>
          </a:p>
        </p:txBody>
      </p:sp>
      <p:sp>
        <p:nvSpPr>
          <p:cNvPr id="48" name="Ellipszis 47"/>
          <p:cNvSpPr/>
          <p:nvPr/>
        </p:nvSpPr>
        <p:spPr>
          <a:xfrm>
            <a:off x="765313" y="1494844"/>
            <a:ext cx="1812897" cy="8110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Cache</a:t>
            </a:r>
            <a:endParaRPr lang="hu-HU" sz="2800" b="1" dirty="0"/>
          </a:p>
        </p:txBody>
      </p:sp>
      <p:sp>
        <p:nvSpPr>
          <p:cNvPr id="50" name="Ellipszis 49"/>
          <p:cNvSpPr/>
          <p:nvPr/>
        </p:nvSpPr>
        <p:spPr>
          <a:xfrm>
            <a:off x="1571457" y="1942973"/>
            <a:ext cx="1812897" cy="811033"/>
          </a:xfrm>
          <a:prstGeom prst="ellipse">
            <a:avLst/>
          </a:prstGeom>
          <a:solidFill>
            <a:srgbClr val="00D2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RAM</a:t>
            </a:r>
            <a:endParaRPr lang="hu-HU" sz="2800" b="1" dirty="0"/>
          </a:p>
        </p:txBody>
      </p:sp>
      <p:sp>
        <p:nvSpPr>
          <p:cNvPr id="49" name="Ellipszis 48"/>
          <p:cNvSpPr/>
          <p:nvPr/>
        </p:nvSpPr>
        <p:spPr>
          <a:xfrm>
            <a:off x="2578210" y="2449851"/>
            <a:ext cx="1812897" cy="811033"/>
          </a:xfrm>
          <a:prstGeom prst="ellipse">
            <a:avLst/>
          </a:prstGeom>
          <a:solidFill>
            <a:srgbClr val="00D2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SMP</a:t>
            </a:r>
            <a:endParaRPr lang="hu-HU" sz="2800" b="1" dirty="0"/>
          </a:p>
        </p:txBody>
      </p:sp>
      <p:sp>
        <p:nvSpPr>
          <p:cNvPr id="51" name="Ellipszis 50"/>
          <p:cNvSpPr/>
          <p:nvPr/>
        </p:nvSpPr>
        <p:spPr>
          <a:xfrm>
            <a:off x="3484658" y="2966685"/>
            <a:ext cx="1812897" cy="81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PCI</a:t>
            </a:r>
            <a:endParaRPr lang="hu-HU" sz="2800" b="1" dirty="0"/>
          </a:p>
        </p:txBody>
      </p:sp>
      <p:sp>
        <p:nvSpPr>
          <p:cNvPr id="52" name="Ellipszis 51"/>
          <p:cNvSpPr/>
          <p:nvPr/>
        </p:nvSpPr>
        <p:spPr>
          <a:xfrm>
            <a:off x="4449790" y="3467785"/>
            <a:ext cx="1812897" cy="81103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IB</a:t>
            </a:r>
            <a:endParaRPr lang="hu-HU" sz="2800" b="1" dirty="0"/>
          </a:p>
        </p:txBody>
      </p:sp>
      <p:sp>
        <p:nvSpPr>
          <p:cNvPr id="54" name="Ellipszis 53"/>
          <p:cNvSpPr/>
          <p:nvPr/>
        </p:nvSpPr>
        <p:spPr>
          <a:xfrm>
            <a:off x="5413223" y="3923015"/>
            <a:ext cx="1812897" cy="81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SAS</a:t>
            </a:r>
            <a:endParaRPr lang="hu-HU" sz="2800" b="1" dirty="0"/>
          </a:p>
        </p:txBody>
      </p:sp>
      <p:sp>
        <p:nvSpPr>
          <p:cNvPr id="55" name="Ellipszis 54"/>
          <p:cNvSpPr/>
          <p:nvPr/>
        </p:nvSpPr>
        <p:spPr>
          <a:xfrm>
            <a:off x="6261072" y="4328532"/>
            <a:ext cx="1812897" cy="81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SATA</a:t>
            </a:r>
            <a:endParaRPr lang="hu-HU" sz="2800" b="1" dirty="0"/>
          </a:p>
        </p:txBody>
      </p:sp>
      <p:sp>
        <p:nvSpPr>
          <p:cNvPr id="53" name="Ellipszis 52"/>
          <p:cNvSpPr/>
          <p:nvPr/>
        </p:nvSpPr>
        <p:spPr>
          <a:xfrm>
            <a:off x="7167520" y="4824163"/>
            <a:ext cx="1812897" cy="81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Ethernet</a:t>
            </a:r>
            <a:endParaRPr lang="hu-HU" b="1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H="1">
            <a:off x="2639833" y="1566407"/>
            <a:ext cx="1068825" cy="1510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3861195" y="1271961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itchFamily="34" charset="0"/>
              </a:rPr>
              <a:t>GPU/MIC</a:t>
            </a:r>
            <a:endParaRPr lang="hu-HU" sz="2800" b="1" dirty="0">
              <a:latin typeface="Arial" pitchFamily="34" charset="0"/>
            </a:endParaRPr>
          </a:p>
        </p:txBody>
      </p:sp>
      <p:cxnSp>
        <p:nvCxnSpPr>
          <p:cNvPr id="27" name="Egyenes összekötő nyíllal 26"/>
          <p:cNvCxnSpPr/>
          <p:nvPr/>
        </p:nvCxnSpPr>
        <p:spPr>
          <a:xfrm flipH="1">
            <a:off x="3793394" y="2229012"/>
            <a:ext cx="1068825" cy="1510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4959748" y="1918782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itchFamily="34" charset="0"/>
              </a:rPr>
              <a:t>SMP/</a:t>
            </a:r>
            <a:r>
              <a:rPr lang="hu-HU" sz="2800" b="1" dirty="0" err="1" smtClean="0">
                <a:latin typeface="Arial" pitchFamily="34" charset="0"/>
              </a:rPr>
              <a:t>ccNUMA</a:t>
            </a:r>
            <a:endParaRPr lang="hu-HU" sz="2800" b="1" dirty="0">
              <a:latin typeface="Arial" pitchFamily="34" charset="0"/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5981328" y="3373752"/>
            <a:ext cx="1068825" cy="1510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7050153" y="3063162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latin typeface="Arial" pitchFamily="34" charset="0"/>
              </a:rPr>
              <a:t>cluster</a:t>
            </a:r>
            <a:endParaRPr lang="hu-HU" sz="2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1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18207"/>
              </p:ext>
            </p:extLst>
          </p:nvPr>
        </p:nvGraphicFramePr>
        <p:xfrm>
          <a:off x="524970" y="1125978"/>
          <a:ext cx="8435223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artalom helye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hu-HU" sz="3600" dirty="0" smtClean="0"/>
              <a:t>Adatelérési sebesség   vs.   kapacitás</a:t>
            </a:r>
            <a:endParaRPr lang="hu-HU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332284" y="4927538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</a:rPr>
              <a:t>kapacitás</a:t>
            </a:r>
            <a:endParaRPr lang="hu-HU" b="1" dirty="0">
              <a:latin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 rot="16200000">
            <a:off x="-360826" y="2786177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</a:rPr>
              <a:t>sebesség</a:t>
            </a:r>
            <a:endParaRPr lang="hu-HU" b="1" dirty="0">
              <a:latin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8829" y="5442730"/>
            <a:ext cx="757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itchFamily="34" charset="0"/>
              </a:rPr>
              <a:t>5-16GB	386GB	64TB		….PB</a:t>
            </a:r>
            <a:endParaRPr lang="hu-HU" b="1" dirty="0">
              <a:latin typeface="Arial" pitchFamily="34" charset="0"/>
            </a:endParaRPr>
          </a:p>
        </p:txBody>
      </p:sp>
      <p:pic>
        <p:nvPicPr>
          <p:cNvPr id="11" name="Picture 4" descr="Click here to zoo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5156" y="2940244"/>
            <a:ext cx="3162793" cy="193397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" name="Picture 24" descr="UV2 rack open.ps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33" y="1435523"/>
            <a:ext cx="1498423" cy="237593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9944"/>
          <a:stretch>
            <a:fillRect/>
          </a:stretch>
        </p:blipFill>
        <p:spPr bwMode="auto">
          <a:xfrm>
            <a:off x="2135354" y="1910169"/>
            <a:ext cx="1830038" cy="62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gegupta\AppData\Local\Microsoft\Windows\Temporary Internet Files\Content.Outlook\XI6PBEKN\Gemini3Qtr-Ear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93" y="1245040"/>
            <a:ext cx="1629114" cy="105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758241" y="2234764"/>
            <a:ext cx="1002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itchFamily="34" charset="0"/>
              </a:rPr>
              <a:t>GPU</a:t>
            </a:r>
            <a:br>
              <a:rPr lang="hu-HU" b="1" dirty="0" smtClean="0">
                <a:latin typeface="Arial" pitchFamily="34" charset="0"/>
              </a:rPr>
            </a:br>
            <a:r>
              <a:rPr lang="hu-HU" b="1" dirty="0" smtClean="0">
                <a:latin typeface="Arial" pitchFamily="34" charset="0"/>
              </a:rPr>
              <a:t>MIC</a:t>
            </a:r>
            <a:endParaRPr lang="hu-HU" b="1" dirty="0">
              <a:latin typeface="Arial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135354" y="2601510"/>
            <a:ext cx="17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itchFamily="34" charset="0"/>
              </a:rPr>
              <a:t>2</a:t>
            </a:r>
            <a:r>
              <a:rPr lang="hu-HU" dirty="0" smtClean="0">
                <a:latin typeface="Arial" pitchFamily="34" charset="0"/>
              </a:rPr>
              <a:t>/4</a:t>
            </a:r>
            <a:r>
              <a:rPr lang="hu-HU" b="1" dirty="0" smtClean="0">
                <a:latin typeface="Arial" pitchFamily="34" charset="0"/>
              </a:rPr>
              <a:t> </a:t>
            </a:r>
            <a:r>
              <a:rPr lang="hu-HU" b="1" dirty="0" err="1" smtClean="0">
                <a:latin typeface="Arial" pitchFamily="34" charset="0"/>
              </a:rPr>
              <a:t>slot</a:t>
            </a:r>
            <a:r>
              <a:rPr lang="hu-HU" b="1" dirty="0" smtClean="0">
                <a:latin typeface="Arial" pitchFamily="34" charset="0"/>
              </a:rPr>
              <a:t/>
            </a:r>
            <a:br>
              <a:rPr lang="hu-HU" b="1" dirty="0" smtClean="0">
                <a:latin typeface="Arial" pitchFamily="34" charset="0"/>
              </a:rPr>
            </a:br>
            <a:r>
              <a:rPr lang="hu-HU" b="1" dirty="0" smtClean="0">
                <a:latin typeface="Arial" pitchFamily="34" charset="0"/>
              </a:rPr>
              <a:t>server</a:t>
            </a:r>
            <a:endParaRPr lang="hu-HU" b="1" dirty="0">
              <a:latin typeface="Arial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861252" y="3652811"/>
            <a:ext cx="17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latin typeface="Arial" pitchFamily="34" charset="0"/>
              </a:rPr>
              <a:t>ccNuma</a:t>
            </a:r>
            <a:r>
              <a:rPr lang="hu-HU" b="1" dirty="0" smtClean="0">
                <a:latin typeface="Arial" pitchFamily="34" charset="0"/>
              </a:rPr>
              <a:t/>
            </a:r>
            <a:br>
              <a:rPr lang="hu-HU" b="1" dirty="0" smtClean="0">
                <a:latin typeface="Arial" pitchFamily="34" charset="0"/>
              </a:rPr>
            </a:br>
            <a:r>
              <a:rPr lang="hu-HU" b="1" dirty="0" smtClean="0">
                <a:latin typeface="Arial" pitchFamily="34" charset="0"/>
              </a:rPr>
              <a:t>(SMP)</a:t>
            </a:r>
            <a:endParaRPr lang="hu-HU" b="1" dirty="0">
              <a:latin typeface="Arial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485632" y="4569049"/>
            <a:ext cx="172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latin typeface="Arial" pitchFamily="34" charset="0"/>
              </a:rPr>
              <a:t>cluster</a:t>
            </a:r>
            <a:endParaRPr lang="hu-HU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28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hu-HU" sz="3600" dirty="0" smtClean="0"/>
              <a:t>SMP/</a:t>
            </a:r>
            <a:r>
              <a:rPr lang="hu-HU" sz="3600" dirty="0" err="1" smtClean="0"/>
              <a:t>ccNUMA</a:t>
            </a:r>
            <a:r>
              <a:rPr lang="hu-HU" sz="3600" dirty="0" smtClean="0"/>
              <a:t>   </a:t>
            </a:r>
            <a:r>
              <a:rPr lang="hu-HU" sz="3600" dirty="0" err="1" smtClean="0"/>
              <a:t>vs</a:t>
            </a:r>
            <a:r>
              <a:rPr lang="hu-HU" sz="3600" dirty="0" smtClean="0"/>
              <a:t>   </a:t>
            </a:r>
            <a:r>
              <a:rPr lang="hu-HU" sz="3600" dirty="0" err="1" smtClean="0"/>
              <a:t>cluster</a:t>
            </a:r>
            <a:r>
              <a:rPr lang="hu-HU" sz="3600" dirty="0" smtClean="0"/>
              <a:t>/GPU/MIS</a:t>
            </a:r>
            <a:endParaRPr lang="hu-H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9" y="1806884"/>
            <a:ext cx="4319505" cy="317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8"/>
          <a:stretch/>
        </p:blipFill>
        <p:spPr>
          <a:xfrm flipH="1">
            <a:off x="5996500" y="1666875"/>
            <a:ext cx="1889187" cy="1493664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8" r="33134" b="30876"/>
          <a:stretch/>
        </p:blipFill>
        <p:spPr>
          <a:xfrm>
            <a:off x="5186106" y="1886884"/>
            <a:ext cx="779066" cy="890361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8" r="33134" b="30876"/>
          <a:stretch/>
        </p:blipFill>
        <p:spPr>
          <a:xfrm>
            <a:off x="5240145" y="3737670"/>
            <a:ext cx="779066" cy="890361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9503">
            <a:off x="6514086" y="3240798"/>
            <a:ext cx="818671" cy="1634613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9"/>
          <a:stretch/>
        </p:blipFill>
        <p:spPr>
          <a:xfrm flipH="1">
            <a:off x="7790269" y="3326190"/>
            <a:ext cx="1018605" cy="822960"/>
          </a:xfrm>
          <a:prstGeom prst="rect">
            <a:avLst/>
          </a:prstGeom>
        </p:spPr>
      </p:pic>
      <p:cxnSp>
        <p:nvCxnSpPr>
          <p:cNvPr id="12" name="Straight Arrow Connector 18"/>
          <p:cNvCxnSpPr/>
          <p:nvPr/>
        </p:nvCxnSpPr>
        <p:spPr>
          <a:xfrm>
            <a:off x="4136213" y="2242199"/>
            <a:ext cx="102060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2"/>
          <p:cNvCxnSpPr/>
          <p:nvPr/>
        </p:nvCxnSpPr>
        <p:spPr>
          <a:xfrm>
            <a:off x="2963114" y="3961855"/>
            <a:ext cx="2193699" cy="32250"/>
          </a:xfrm>
          <a:prstGeom prst="straightConnector1">
            <a:avLst/>
          </a:prstGeom>
          <a:ln>
            <a:solidFill>
              <a:schemeClr val="accent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8" t="-3750" r="-3487" b="25568"/>
          <a:stretch/>
        </p:blipFill>
        <p:spPr>
          <a:xfrm>
            <a:off x="7827632" y="1425048"/>
            <a:ext cx="981400" cy="9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34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I PPT Template 0930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15780</TotalTime>
  <Words>687</Words>
  <Application>Microsoft Office PowerPoint</Application>
  <PresentationFormat>Diavetítés a képernyőre (4:3 oldalarány)</PresentationFormat>
  <Paragraphs>269</Paragraphs>
  <Slides>17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SGI PPT Template 09302011</vt:lpstr>
      <vt:lpstr>Phi, fa, virág Egy csokor  gyorsító </vt:lpstr>
      <vt:lpstr>SGI Strategy and Focus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Rackable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Mannel</dc:creator>
  <cp:lastModifiedBy>Leho</cp:lastModifiedBy>
  <cp:revision>772</cp:revision>
  <cp:lastPrinted>2012-12-31T17:54:40Z</cp:lastPrinted>
  <dcterms:created xsi:type="dcterms:W3CDTF">2008-05-07T00:33:00Z</dcterms:created>
  <dcterms:modified xsi:type="dcterms:W3CDTF">2013-06-19T16:00:05Z</dcterms:modified>
</cp:coreProperties>
</file>