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1" r:id="rId4"/>
    <p:sldId id="260" r:id="rId5"/>
    <p:sldId id="263" r:id="rId6"/>
    <p:sldId id="262" r:id="rId7"/>
    <p:sldId id="259" r:id="rId8"/>
    <p:sldId id="264" r:id="rId9"/>
    <p:sldId id="271" r:id="rId10"/>
    <p:sldId id="266" r:id="rId11"/>
    <p:sldId id="269" r:id="rId12"/>
    <p:sldId id="268" r:id="rId13"/>
    <p:sldId id="267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F58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46" autoAdjust="0"/>
  </p:normalViewPr>
  <p:slideViewPr>
    <p:cSldViewPr>
      <p:cViewPr varScale="1">
        <p:scale>
          <a:sx n="60" d="100"/>
          <a:sy n="60" d="100"/>
        </p:scale>
        <p:origin x="1458" y="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216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D0556-FA1F-40F5-8ADD-FC44DBA6490B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2B863-0AC0-4A2A-A897-1F8166F5C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16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7467600"/>
            <a:ext cx="5486400" cy="990600"/>
          </a:xfrm>
        </p:spPr>
        <p:txBody>
          <a:bodyPr/>
          <a:lstStyle/>
          <a:p>
            <a:r>
              <a:rPr lang="en-US" b="1" dirty="0" smtClean="0"/>
              <a:t>Figure 1 Top: Pop III massive star mass evolution of convection zones (</a:t>
            </a:r>
            <a:r>
              <a:rPr lang="en-US" b="1" dirty="0" err="1" smtClean="0"/>
              <a:t>Kippenhahn</a:t>
            </a:r>
            <a:r>
              <a:rPr lang="en-US" b="1" dirty="0" smtClean="0"/>
              <a:t> diagram) as a function of time step showing the moment when the two shells approach (2900) and eventually interact (3000) in a strong energetic convective-reactive outburst. The blue line denotes the mass coordinate of the essentially H-free core.  Bottom: Vorticity rendering of exploratory 768</a:t>
            </a:r>
            <a:r>
              <a:rPr lang="en-US" b="1" baseline="30000" dirty="0" smtClean="0"/>
              <a:t>3</a:t>
            </a:r>
            <a:r>
              <a:rPr lang="en-US" b="1" dirty="0" smtClean="0"/>
              <a:t>-grid 3D simulation of the radial stratification shown in time step (model number) 2890 shown in top panel. As in the top panel the He-burning shell at the bottom is separated by a gap of 25,000km from the bottom of the H-burning convective shell.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2B863-0AC0-4A2A-A897-1F8166F5CA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4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image" Target="../media/image19.jpeg"/><Relationship Id="rId5" Type="http://schemas.openxmlformats.org/officeDocument/2006/relationships/image" Target="../media/image13.wmf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9" t="28169" r="10708" b="10862"/>
          <a:stretch/>
        </p:blipFill>
        <p:spPr>
          <a:xfrm>
            <a:off x="-609600" y="0"/>
            <a:ext cx="9753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4647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Nucleosynthesis of First Stars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09600" y="4267200"/>
            <a:ext cx="60198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Michael </a:t>
            </a:r>
            <a:r>
              <a:rPr lang="en-US" sz="2400" dirty="0" err="1" smtClean="0">
                <a:solidFill>
                  <a:schemeClr val="bg1"/>
                </a:solidFill>
              </a:rPr>
              <a:t>Wiescher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1700" dirty="0" smtClean="0">
                <a:solidFill>
                  <a:schemeClr val="bg1"/>
                </a:solidFill>
              </a:rPr>
              <a:t>University of Notre Dame</a:t>
            </a:r>
          </a:p>
          <a:p>
            <a:r>
              <a:rPr lang="en-US" sz="1700" dirty="0" smtClean="0">
                <a:solidFill>
                  <a:schemeClr val="bg1"/>
                </a:solidFill>
              </a:rPr>
              <a:t>Joint Institute for Nuclear Astrophysics – </a:t>
            </a:r>
          </a:p>
          <a:p>
            <a:r>
              <a:rPr lang="en-US" sz="1700" dirty="0" smtClean="0">
                <a:solidFill>
                  <a:schemeClr val="bg1"/>
                </a:solidFill>
              </a:rPr>
              <a:t>Center for the Evolution of the Elements JINA-CEE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3665" y="6378321"/>
            <a:ext cx="122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Credit: NSF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3352800"/>
            <a:ext cx="31011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Primordial Elements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First Star Nucleosynthesis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Experimental Needs &amp; Tools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First Model Results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966"/>
            <a:ext cx="5658721" cy="332803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9723" y="1792642"/>
            <a:ext cx="4373866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CASPAR Facility one mile under ground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r="23042"/>
          <a:stretch/>
        </p:blipFill>
        <p:spPr>
          <a:xfrm>
            <a:off x="5634484" y="3533077"/>
            <a:ext cx="3509516" cy="332492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75995" y="314344"/>
            <a:ext cx="1761909" cy="1138445"/>
            <a:chOff x="6894507" y="2181224"/>
            <a:chExt cx="1287467" cy="878196"/>
          </a:xfrm>
        </p:grpSpPr>
        <p:pic>
          <p:nvPicPr>
            <p:cNvPr id="14" name="Picture 4" descr="thumbnail of small NSF logo in color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507" y="2181224"/>
              <a:ext cx="1287467" cy="8781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972723" y="2181224"/>
              <a:ext cx="1173167" cy="1723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</a:endParaRPr>
            </a:p>
          </p:txBody>
        </p:sp>
        <p:pic>
          <p:nvPicPr>
            <p:cNvPr id="16" name="Picture 5" descr="https://indico.fnal.gov/conferenceDisplay.py/getLogo?confId=106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508" y="2286000"/>
              <a:ext cx="1287466" cy="756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144725" y="279183"/>
            <a:ext cx="1151605" cy="1173606"/>
            <a:chOff x="9703860" y="1914524"/>
            <a:chExt cx="971990" cy="878196"/>
          </a:xfrm>
        </p:grpSpPr>
        <p:pic>
          <p:nvPicPr>
            <p:cNvPr id="18" name="Picture 4" descr="thumbnail of small NSF logo in color 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3860" y="1914524"/>
              <a:ext cx="878196" cy="8781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://www.sanfordlab.org/sites/sanfordlab.org/files/docs/comm/logos/SURF-sq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3860" y="2031948"/>
              <a:ext cx="971990" cy="760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9801225" y="1914524"/>
              <a:ext cx="695325" cy="117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67562" y="314348"/>
            <a:ext cx="1134723" cy="1138441"/>
            <a:chOff x="1869457" y="2247899"/>
            <a:chExt cx="886435" cy="886435"/>
          </a:xfrm>
        </p:grpSpPr>
        <p:grpSp>
          <p:nvGrpSpPr>
            <p:cNvPr id="22" name="Group 21"/>
            <p:cNvGrpSpPr/>
            <p:nvPr/>
          </p:nvGrpSpPr>
          <p:grpSpPr>
            <a:xfrm>
              <a:off x="1869457" y="2247899"/>
              <a:ext cx="886435" cy="886435"/>
              <a:chOff x="5714171" y="5578476"/>
              <a:chExt cx="886435" cy="886435"/>
            </a:xfrm>
          </p:grpSpPr>
          <p:pic>
            <p:nvPicPr>
              <p:cNvPr id="24" name="Picture 2" descr="http://www.jinaweb.org/images/logogroup/jina-cee.g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4171" y="5578476"/>
                <a:ext cx="886435" cy="886435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7" descr="http://inthepastlane.com/wp-content/uploads/2013/01/ND-logo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4171" y="5607051"/>
                <a:ext cx="886435" cy="846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9" descr="http://www.sevenvalleycrossfit.com/Websites/sevenvalleycrossfit/images/Notre-Dame-Fighting-Irish-Leprechaun1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60" r="12479"/>
            <a:stretch/>
          </p:blipFill>
          <p:spPr bwMode="auto">
            <a:xfrm>
              <a:off x="1878441" y="2283907"/>
              <a:ext cx="877451" cy="72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6"/>
          <a:stretch/>
        </p:blipFill>
        <p:spPr>
          <a:xfrm>
            <a:off x="5599611" y="3499485"/>
            <a:ext cx="3559975" cy="33727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" b="4310"/>
          <a:stretch/>
        </p:blipFill>
        <p:spPr>
          <a:xfrm>
            <a:off x="4539671" y="602757"/>
            <a:ext cx="4541315" cy="29303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8835" y="6204419"/>
            <a:ext cx="544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First projects: </a:t>
            </a:r>
            <a:r>
              <a:rPr lang="en-US" baseline="30000" dirty="0" smtClean="0">
                <a:solidFill>
                  <a:schemeClr val="bg1"/>
                </a:solidFill>
                <a:latin typeface="+mj-lt"/>
              </a:rPr>
              <a:t>10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B(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/>
              </a:rPr>
              <a:t>,n), </a:t>
            </a:r>
            <a:r>
              <a:rPr lang="en-US" baseline="30000" dirty="0" smtClean="0">
                <a:solidFill>
                  <a:schemeClr val="bg1"/>
                </a:solidFill>
                <a:latin typeface="+mj-lt"/>
              </a:rPr>
              <a:t>13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C(</a:t>
            </a:r>
            <a:r>
              <a:rPr lang="en-US" dirty="0">
                <a:solidFill>
                  <a:schemeClr val="bg1"/>
                </a:solidFill>
                <a:latin typeface="+mj-lt"/>
                <a:sym typeface="Symbol"/>
              </a:rPr>
              <a:t>,n), </a:t>
            </a:r>
            <a:r>
              <a:rPr lang="en-US" baseline="30000" dirty="0" smtClean="0">
                <a:solidFill>
                  <a:schemeClr val="bg1"/>
                </a:solidFill>
                <a:latin typeface="+mj-lt"/>
              </a:rPr>
              <a:t>22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Ne(</a:t>
            </a:r>
            <a:r>
              <a:rPr lang="en-US" dirty="0">
                <a:solidFill>
                  <a:schemeClr val="bg1"/>
                </a:solidFill>
                <a:latin typeface="+mj-lt"/>
                <a:sym typeface="Symbol"/>
              </a:rPr>
              <a:t>,n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/>
              </a:rPr>
              <a:t>),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  <a:latin typeface="+mj-lt"/>
              </a:rPr>
              <a:t>25,26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Mg(</a:t>
            </a:r>
            <a:r>
              <a:rPr lang="en-US" dirty="0">
                <a:solidFill>
                  <a:schemeClr val="bg1"/>
                </a:solidFill>
                <a:latin typeface="+mj-lt"/>
                <a:sym typeface="Symbol"/>
              </a:rPr>
              <a:t>,n),</a:t>
            </a:r>
            <a:r>
              <a:rPr lang="en-US" dirty="0" smtClean="0">
                <a:solidFill>
                  <a:schemeClr val="bg1"/>
                </a:solidFill>
                <a:latin typeface="+mj-lt"/>
                <a:sym typeface="Symbol"/>
              </a:rPr>
              <a:t> 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1"/>
          <a:stretch/>
        </p:blipFill>
        <p:spPr>
          <a:xfrm>
            <a:off x="-24239" y="3480482"/>
            <a:ext cx="5718095" cy="3391784"/>
          </a:xfrm>
          <a:prstGeom prst="rect">
            <a:avLst/>
          </a:prstGeom>
        </p:spPr>
      </p:pic>
      <p:pic>
        <p:nvPicPr>
          <p:cNvPr id="30" name="Content Placeholder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5380" r="4277" b="4011"/>
          <a:stretch/>
        </p:blipFill>
        <p:spPr>
          <a:xfrm>
            <a:off x="4390919" y="426087"/>
            <a:ext cx="4746550" cy="3054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" r="5105" b="4310"/>
          <a:stretch/>
        </p:blipFill>
        <p:spPr>
          <a:xfrm>
            <a:off x="4384499" y="1"/>
            <a:ext cx="4752891" cy="35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 of underground physics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78871" y="1320119"/>
            <a:ext cx="7150729" cy="5540491"/>
            <a:chOff x="533399" y="1066800"/>
            <a:chExt cx="7981041" cy="5562600"/>
          </a:xfrm>
          <a:solidFill>
            <a:schemeClr val="bg1"/>
          </a:solidFill>
        </p:grpSpPr>
        <p:grpSp>
          <p:nvGrpSpPr>
            <p:cNvPr id="5" name="Group 4"/>
            <p:cNvGrpSpPr/>
            <p:nvPr/>
          </p:nvGrpSpPr>
          <p:grpSpPr>
            <a:xfrm>
              <a:off x="533399" y="1066800"/>
              <a:ext cx="7981041" cy="5562600"/>
              <a:chOff x="533399" y="1066800"/>
              <a:chExt cx="7981041" cy="5562600"/>
            </a:xfrm>
            <a:grpFill/>
          </p:grpSpPr>
          <p:sp>
            <p:nvSpPr>
              <p:cNvPr id="8" name="Text Box 15"/>
              <p:cNvSpPr txBox="1">
                <a:spLocks noChangeArrowheads="1"/>
              </p:cNvSpPr>
              <p:nvPr/>
            </p:nvSpPr>
            <p:spPr bwMode="auto">
              <a:xfrm>
                <a:off x="2844630" y="2000210"/>
                <a:ext cx="965370" cy="42297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 dirty="0" smtClean="0">
                    <a:solidFill>
                      <a:srgbClr val="FF0F1B"/>
                    </a:solidFill>
                    <a:latin typeface="Trebuchet MS" pitchFamily="34" charset="0"/>
                  </a:rPr>
                  <a:t>CR induced </a:t>
                </a:r>
                <a:r>
                  <a:rPr lang="en-US" sz="1200" dirty="0" smtClean="0">
                    <a:solidFill>
                      <a:srgbClr val="FF0F1B"/>
                    </a:solidFill>
                    <a:latin typeface="Trebuchet MS" pitchFamily="34" charset="0"/>
                    <a:sym typeface="Symbol"/>
                  </a:rPr>
                  <a:t> </a:t>
                </a:r>
                <a:r>
                  <a:rPr lang="en-US" sz="1200" dirty="0" smtClean="0">
                    <a:solidFill>
                      <a:srgbClr val="FF0F1B"/>
                    </a:solidFill>
                    <a:latin typeface="Trebuchet MS" pitchFamily="34" charset="0"/>
                  </a:rPr>
                  <a:t>spectrum</a:t>
                </a:r>
                <a:endParaRPr lang="en-US" sz="1200" dirty="0">
                  <a:latin typeface="Trebuchet MS" pitchFamily="34" charset="0"/>
                </a:endParaRPr>
              </a:p>
            </p:txBody>
          </p:sp>
          <p:pic>
            <p:nvPicPr>
              <p:cNvPr id="9" name="Picture 20" descr="bck-comparison.jpg"/>
              <p:cNvPicPr>
                <a:picLocks noChangeAspect="1"/>
              </p:cNvPicPr>
              <p:nvPr/>
            </p:nvPicPr>
            <p:blipFill>
              <a:blip r:embed="rId2" cstate="print"/>
              <a:srcRect b="-113"/>
              <a:stretch>
                <a:fillRect/>
              </a:stretch>
            </p:blipFill>
            <p:spPr bwMode="auto">
              <a:xfrm>
                <a:off x="533399" y="1066800"/>
                <a:ext cx="3748081" cy="275034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 Box 13"/>
              <p:cNvSpPr txBox="1">
                <a:spLocks noChangeArrowheads="1"/>
              </p:cNvSpPr>
              <p:nvPr/>
            </p:nvSpPr>
            <p:spPr bwMode="auto">
              <a:xfrm>
                <a:off x="1752345" y="1553202"/>
                <a:ext cx="1905255" cy="42297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FF0F1B"/>
                    </a:solidFill>
                    <a:latin typeface="Trebuchet MS" pitchFamily="34" charset="0"/>
                  </a:rPr>
                  <a:t>Environmental Radioactivity</a:t>
                </a:r>
                <a:endParaRPr lang="en-US" sz="1200" dirty="0">
                  <a:latin typeface="Trebuchet MS" pitchFamily="34" charset="0"/>
                </a:endParaRPr>
              </a:p>
            </p:txBody>
          </p:sp>
          <p:cxnSp>
            <p:nvCxnSpPr>
              <p:cNvPr id="11" name="AutoShape 14"/>
              <p:cNvCxnSpPr>
                <a:cxnSpLocks noChangeShapeType="1"/>
              </p:cNvCxnSpPr>
              <p:nvPr/>
            </p:nvCxnSpPr>
            <p:spPr bwMode="auto">
              <a:xfrm rot="10800000" flipV="1">
                <a:off x="1260231" y="1702204"/>
                <a:ext cx="492369" cy="239025"/>
              </a:xfrm>
              <a:prstGeom prst="straightConnector1">
                <a:avLst/>
              </a:prstGeom>
              <a:grpFill/>
              <a:ln w="9525">
                <a:solidFill>
                  <a:srgbClr val="FF0F1B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" name="AutoShape 18"/>
              <p:cNvCxnSpPr>
                <a:cxnSpLocks noChangeShapeType="1"/>
              </p:cNvCxnSpPr>
              <p:nvPr/>
            </p:nvCxnSpPr>
            <p:spPr bwMode="auto">
              <a:xfrm rot="10800000" flipV="1">
                <a:off x="2345125" y="2223714"/>
                <a:ext cx="550475" cy="447008"/>
              </a:xfrm>
              <a:prstGeom prst="straightConnector1">
                <a:avLst/>
              </a:prstGeom>
              <a:grpFill/>
              <a:ln w="9525">
                <a:solidFill>
                  <a:srgbClr val="FF0F1B"/>
                </a:solidFill>
                <a:round/>
                <a:headEnd/>
                <a:tailEnd type="triangle" w="med" len="med"/>
              </a:ln>
            </p:spPr>
          </p:cxnSp>
          <p:pic>
            <p:nvPicPr>
              <p:cNvPr id="13" name="Picture 16" descr="bck-shield.jpg"/>
              <p:cNvPicPr>
                <a:picLocks noChangeAspect="1"/>
              </p:cNvPicPr>
              <p:nvPr/>
            </p:nvPicPr>
            <p:blipFill>
              <a:blip r:embed="rId3" cstate="print"/>
              <a:srcRect t="2338"/>
              <a:stretch>
                <a:fillRect/>
              </a:stretch>
            </p:blipFill>
            <p:spPr bwMode="auto">
              <a:xfrm>
                <a:off x="564192" y="3952352"/>
                <a:ext cx="3717288" cy="26770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4933916" y="1066800"/>
                <a:ext cx="3580524" cy="2641091"/>
                <a:chOff x="4420569" y="1023595"/>
                <a:chExt cx="3580524" cy="2641091"/>
              </a:xfrm>
              <a:grpFill/>
            </p:grpSpPr>
            <p:pic>
              <p:nvPicPr>
                <p:cNvPr id="19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66630" r="25573"/>
                <a:stretch>
                  <a:fillRect/>
                </a:stretch>
              </p:blipFill>
              <p:spPr bwMode="auto">
                <a:xfrm>
                  <a:off x="4420569" y="1023595"/>
                  <a:ext cx="3580524" cy="264109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5292695" y="1336962"/>
                  <a:ext cx="2383212" cy="281985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70C0"/>
                      </a:solidFill>
                    </a:rPr>
                    <a:t>CR induced neutron spectrum </a:t>
                  </a:r>
                  <a:endParaRPr lang="en-US" sz="1400" dirty="0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4932758" y="3962401"/>
                <a:ext cx="3581682" cy="2532283"/>
                <a:chOff x="4419411" y="3505201"/>
                <a:chExt cx="3581682" cy="2532283"/>
              </a:xfrm>
              <a:grpFill/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/>
                <a:srcRect l="-353" t="68332" r="25984"/>
                <a:stretch/>
              </p:blipFill>
              <p:spPr bwMode="auto">
                <a:xfrm>
                  <a:off x="4419411" y="3505201"/>
                  <a:ext cx="3581682" cy="253228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TextBox 14"/>
                <p:cNvSpPr txBox="1"/>
                <p:nvPr/>
              </p:nvSpPr>
              <p:spPr>
                <a:xfrm>
                  <a:off x="4962288" y="3553807"/>
                  <a:ext cx="2851608" cy="4793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 smtClean="0">
                      <a:solidFill>
                        <a:srgbClr val="0070C0"/>
                      </a:solidFill>
                    </a:rPr>
                    <a:t>underground neutron spectrum (KURF, LNGS, Soudan, SURF, WIPP) </a:t>
                  </a:r>
                  <a:endParaRPr lang="en-US" sz="14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024413" y="4283415"/>
                  <a:ext cx="2847589" cy="2781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 Light" panose="020F0302020204030204" pitchFamily="34" charset="0"/>
                    </a:rPr>
                    <a:t>u</a:t>
                  </a:r>
                  <a:r>
                    <a:rPr lang="en-US" sz="12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 Light" panose="020F0302020204030204" pitchFamily="34" charset="0"/>
                    </a:rPr>
                    <a:t>p to 5 orders of magnitude reduction</a:t>
                  </a:r>
                  <a:endParaRPr lang="en-US" sz="12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 pitchFamily="34" charset="0"/>
                  </a:endParaRPr>
                </a:p>
              </p:txBody>
            </p:sp>
          </p:grpSp>
        </p:grpSp>
        <p:sp>
          <p:nvSpPr>
            <p:cNvPr id="6" name="Rectangle 5"/>
            <p:cNvSpPr/>
            <p:nvPr/>
          </p:nvSpPr>
          <p:spPr bwMode="auto">
            <a:xfrm>
              <a:off x="2895600" y="4081790"/>
              <a:ext cx="1167497" cy="33781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14"/>
            <p:cNvSpPr txBox="1"/>
            <p:nvPr/>
          </p:nvSpPr>
          <p:spPr>
            <a:xfrm>
              <a:off x="1667030" y="4081790"/>
              <a:ext cx="2431530" cy="47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0070C0"/>
                  </a:solidFill>
                </a:rPr>
                <a:t>underground gamma spectrum</a:t>
              </a:r>
            </a:p>
            <a:p>
              <a:pPr algn="r"/>
              <a:r>
                <a:rPr lang="en-US" sz="1400" dirty="0" smtClean="0">
                  <a:solidFill>
                    <a:srgbClr val="0070C0"/>
                  </a:solidFill>
                </a:rPr>
                <a:t>(LNGS Gran Sasso) 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3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experimental results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6057745" cy="460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3093" y="182880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Further studies towards lower energies planned for January 2019!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385" y="3710214"/>
            <a:ext cx="29186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</a:t>
            </a:r>
            <a:r>
              <a:rPr lang="en-US" sz="2400" dirty="0" smtClean="0">
                <a:latin typeface="+mj-lt"/>
              </a:rPr>
              <a:t>eutron background sources are: </a:t>
            </a:r>
          </a:p>
          <a:p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Cosmogenic neutrons</a:t>
            </a:r>
          </a:p>
          <a:p>
            <a:r>
              <a:rPr lang="en-US" sz="2200" dirty="0" smtClean="0">
                <a:latin typeface="+mj-lt"/>
              </a:rPr>
              <a:t>Radiogenic neutrons</a:t>
            </a:r>
          </a:p>
          <a:p>
            <a:r>
              <a:rPr lang="en-US" sz="2200" dirty="0" smtClean="0">
                <a:latin typeface="+mj-lt"/>
              </a:rPr>
              <a:t>Beam induced neutrons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1068198"/>
            <a:ext cx="3276600" cy="25655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NuGRID</a:t>
            </a:r>
            <a:r>
              <a:rPr lang="en-US" dirty="0" smtClean="0"/>
              <a:t> results in simulating first stars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77080"/>
            <a:ext cx="3657600" cy="289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72" y="1060508"/>
            <a:ext cx="2526628" cy="25732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88" y="3786169"/>
            <a:ext cx="390621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66769"/>
            <a:ext cx="3999452" cy="297249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905000" y="1068198"/>
            <a:ext cx="0" cy="25655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6200000">
            <a:off x="3783721" y="5031648"/>
            <a:ext cx="16103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mass fractions  X</a:t>
            </a:r>
            <a:r>
              <a:rPr lang="en-US" sz="1600" baseline="-25000" dirty="0" smtClean="0"/>
              <a:t>i</a:t>
            </a:r>
            <a:endParaRPr lang="de-DE" sz="16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519446"/>
            <a:ext cx="995785" cy="33855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t</a:t>
            </a:r>
            <a:r>
              <a:rPr lang="en-US" sz="1600" dirty="0" smtClean="0"/>
              <a:t>ime   [</a:t>
            </a:r>
            <a:r>
              <a:rPr lang="en-US" sz="1600" dirty="0" err="1" smtClean="0"/>
              <a:t>yr</a:t>
            </a:r>
            <a:r>
              <a:rPr lang="en-US" sz="1600" dirty="0" smtClean="0"/>
              <a:t>]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197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nasa.gov/sites/default/files/thumbnails/image/esa_planck_reionisation_2k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5711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nasa.gov/sites/default/files/thumbnails/image/esa_planck_reionisation_2k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 flipV="1">
            <a:off x="0" y="3200400"/>
            <a:ext cx="915711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Formation of first stars appears to be a random mechanism</a:t>
            </a:r>
          </a:p>
          <a:p>
            <a:r>
              <a:rPr lang="en-US" dirty="0">
                <a:solidFill>
                  <a:schemeClr val="bg1"/>
                </a:solidFill>
              </a:rPr>
              <a:t>Primordial Elements provide fuel </a:t>
            </a:r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first stars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Several ways to bridge the A=5,8 gaps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Efficiency depends on fuel supply and fuel cycling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Additional data and additional simulations are needed to come to a conclusive picture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8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Big Bang 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-1"/>
            <a:ext cx="9154838" cy="45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8" y="3124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Big Bang Nucleosynthesis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6" name="Picture 12" descr="Image result for Big Bang nucleosynthes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86988"/>
            <a:ext cx="2971800" cy="227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67000" y="4588042"/>
            <a:ext cx="3386387" cy="2269958"/>
            <a:chOff x="1906184" y="4131138"/>
            <a:chExt cx="3766203" cy="2746311"/>
          </a:xfrm>
        </p:grpSpPr>
        <p:sp>
          <p:nvSpPr>
            <p:cNvPr id="4" name="Rectangle 3"/>
            <p:cNvSpPr/>
            <p:nvPr/>
          </p:nvSpPr>
          <p:spPr>
            <a:xfrm>
              <a:off x="1906184" y="4131138"/>
              <a:ext cx="3665939" cy="2746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583" y="4242462"/>
              <a:ext cx="2350804" cy="246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949983" y="4197975"/>
              <a:ext cx="2837584" cy="135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 smtClean="0"/>
                <a:t>Onset of nucleosynthesis with the freeze out of deuterium photo-dissociation </a:t>
              </a:r>
              <a:endParaRPr lang="en-US" sz="17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4010" y="4588042"/>
            <a:ext cx="3004165" cy="2269958"/>
            <a:chOff x="-4010" y="4588042"/>
            <a:chExt cx="3004165" cy="2269958"/>
          </a:xfrm>
        </p:grpSpPr>
        <p:pic>
          <p:nvPicPr>
            <p:cNvPr id="1038" name="Picture 14" descr="http://www.scienceforthepublic.org/images/lecture/Lectures_Cosmos/192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10" y="4588042"/>
              <a:ext cx="2671010" cy="226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320842" y="4612105"/>
              <a:ext cx="2310063" cy="1564106"/>
            </a:xfrm>
            <a:custGeom>
              <a:avLst/>
              <a:gdLst>
                <a:gd name="connsiteX0" fmla="*/ 16042 w 2310063"/>
                <a:gd name="connsiteY0" fmla="*/ 128337 h 1564106"/>
                <a:gd name="connsiteX1" fmla="*/ 0 w 2310063"/>
                <a:gd name="connsiteY1" fmla="*/ 457200 h 1564106"/>
                <a:gd name="connsiteX2" fmla="*/ 272716 w 2310063"/>
                <a:gd name="connsiteY2" fmla="*/ 689811 h 1564106"/>
                <a:gd name="connsiteX3" fmla="*/ 1724526 w 2310063"/>
                <a:gd name="connsiteY3" fmla="*/ 858253 h 1564106"/>
                <a:gd name="connsiteX4" fmla="*/ 1772653 w 2310063"/>
                <a:gd name="connsiteY4" fmla="*/ 1211179 h 1564106"/>
                <a:gd name="connsiteX5" fmla="*/ 1981200 w 2310063"/>
                <a:gd name="connsiteY5" fmla="*/ 1211179 h 1564106"/>
                <a:gd name="connsiteX6" fmla="*/ 2053390 w 2310063"/>
                <a:gd name="connsiteY6" fmla="*/ 1564106 h 1564106"/>
                <a:gd name="connsiteX7" fmla="*/ 2310063 w 2310063"/>
                <a:gd name="connsiteY7" fmla="*/ 1564106 h 1564106"/>
                <a:gd name="connsiteX8" fmla="*/ 2310063 w 2310063"/>
                <a:gd name="connsiteY8" fmla="*/ 8021 h 1564106"/>
                <a:gd name="connsiteX9" fmla="*/ 200526 w 2310063"/>
                <a:gd name="connsiteY9" fmla="*/ 0 h 1564106"/>
                <a:gd name="connsiteX10" fmla="*/ 16042 w 2310063"/>
                <a:gd name="connsiteY10" fmla="*/ 128337 h 156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0063" h="1564106">
                  <a:moveTo>
                    <a:pt x="16042" y="128337"/>
                  </a:moveTo>
                  <a:lnTo>
                    <a:pt x="0" y="457200"/>
                  </a:lnTo>
                  <a:lnTo>
                    <a:pt x="272716" y="689811"/>
                  </a:lnTo>
                  <a:lnTo>
                    <a:pt x="1724526" y="858253"/>
                  </a:lnTo>
                  <a:lnTo>
                    <a:pt x="1772653" y="1211179"/>
                  </a:lnTo>
                  <a:lnTo>
                    <a:pt x="1981200" y="1211179"/>
                  </a:lnTo>
                  <a:lnTo>
                    <a:pt x="2053390" y="1564106"/>
                  </a:lnTo>
                  <a:lnTo>
                    <a:pt x="2310063" y="1564106"/>
                  </a:lnTo>
                  <a:lnTo>
                    <a:pt x="2310063" y="8021"/>
                  </a:lnTo>
                  <a:lnTo>
                    <a:pt x="200526" y="0"/>
                  </a:lnTo>
                  <a:lnTo>
                    <a:pt x="16042" y="1283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55408" y="5298552"/>
              <a:ext cx="1044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Photon decoupling</a:t>
              </a:r>
              <a:endParaRPr lang="en-US" sz="1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49182" y="5923959"/>
              <a:ext cx="457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stars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0093" y="4632160"/>
              <a:ext cx="7328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Plank time</a:t>
              </a:r>
              <a:endParaRPr lang="en-US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0977" y="4965336"/>
              <a:ext cx="6190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Inflation</a:t>
              </a:r>
              <a:endParaRPr lang="en-US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6800" y="4632298"/>
              <a:ext cx="1044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Neutrino decoupling</a:t>
              </a:r>
              <a:endParaRPr lang="en-US" sz="1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75873" y="5003852"/>
              <a:ext cx="1044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deuterium freeze-out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1153" y="5024408"/>
              <a:ext cx="1044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Quark confinement</a:t>
              </a:r>
              <a:endParaRPr lang="en-US" sz="1000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1692442" y="5013158"/>
              <a:ext cx="8021" cy="88231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59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" y="-39616"/>
            <a:ext cx="6097857" cy="6897616"/>
            <a:chOff x="-2" y="-39616"/>
            <a:chExt cx="6097857" cy="6897616"/>
          </a:xfrm>
        </p:grpSpPr>
        <p:pic>
          <p:nvPicPr>
            <p:cNvPr id="2050" name="Picture 2" descr="Painting og Gamow wearing tie with ALA at the t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55" y="-39616"/>
              <a:ext cx="5638800" cy="6897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Painting og Gamow wearing tie with ALA at the to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22" t="3261"/>
            <a:stretch/>
          </p:blipFill>
          <p:spPr bwMode="auto">
            <a:xfrm flipH="1">
              <a:off x="-2" y="-39616"/>
              <a:ext cx="495485" cy="6821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0" y="6553200"/>
              <a:ext cx="459054" cy="3048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52" name="Picture 4" descr="Image result for gamow big ba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02" y="158948"/>
            <a:ext cx="3030198" cy="273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ig bang nucleosynthesi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"/>
          <a:stretch/>
        </p:blipFill>
        <p:spPr bwMode="auto">
          <a:xfrm>
            <a:off x="6629399" y="2857762"/>
            <a:ext cx="2438400" cy="317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140116" y="2734009"/>
            <a:ext cx="2927684" cy="4123991"/>
            <a:chOff x="8024012" y="1267427"/>
            <a:chExt cx="2895601" cy="41257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3368" r="4596"/>
            <a:stretch/>
          </p:blipFill>
          <p:spPr>
            <a:xfrm>
              <a:off x="8024012" y="1267427"/>
              <a:ext cx="2895601" cy="412570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774991" y="1450295"/>
              <a:ext cx="1229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 to Uranium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570" y="5103283"/>
            <a:ext cx="6045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by the mass 5 and mass 8 gap which cannot be bridged by charged particle capture (p, d, </a:t>
            </a:r>
            <a:r>
              <a:rPr lang="en-US" sz="2400" dirty="0" smtClean="0">
                <a:solidFill>
                  <a:schemeClr val="bg1"/>
                </a:solidFill>
                <a:sym typeface="Symbol" panose="05050102010706020507" pitchFamily="18" charset="2"/>
              </a:rPr>
              <a:t>, </a:t>
            </a:r>
            <a:r>
              <a:rPr lang="en-US" sz="2400" dirty="0" smtClean="0">
                <a:solidFill>
                  <a:schemeClr val="bg1"/>
                </a:solidFill>
                <a:sym typeface="Symbol"/>
              </a:rPr>
              <a:t>) </a:t>
            </a:r>
            <a:r>
              <a:rPr lang="en-US" sz="2400" dirty="0" smtClean="0">
                <a:solidFill>
                  <a:schemeClr val="bg1"/>
                </a:solidFill>
              </a:rPr>
              <a:t>reactions in a rapidly expanding environment of temperature and density conditions!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7202" y="-15764"/>
            <a:ext cx="6400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Gamow Big Bang inhibited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loan-zoom_Page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138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9" descr="2836510144_d61a536fd1.jpg"/>
          <p:cNvPicPr>
            <a:picLocks noChangeAspect="1"/>
          </p:cNvPicPr>
          <p:nvPr/>
        </p:nvPicPr>
        <p:blipFill>
          <a:blip r:embed="rId3" cstate="print"/>
          <a:srcRect l="29131" t="1601" r="22174" b="2400"/>
          <a:stretch>
            <a:fillRect/>
          </a:stretch>
        </p:blipFill>
        <p:spPr bwMode="auto">
          <a:xfrm>
            <a:off x="7883525" y="548535"/>
            <a:ext cx="1412875" cy="387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Galactic Chemical Evolution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0" y="4572000"/>
            <a:ext cx="9229733" cy="2135188"/>
            <a:chOff x="0" y="2057400"/>
            <a:chExt cx="9145580" cy="2058931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0" y="2057400"/>
              <a:ext cx="9145580" cy="2058931"/>
              <a:chOff x="10" y="1008"/>
              <a:chExt cx="5790" cy="1345"/>
            </a:xfrm>
          </p:grpSpPr>
          <p:pic>
            <p:nvPicPr>
              <p:cNvPr id="18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" y="1008"/>
                <a:ext cx="1896" cy="1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594" r="3105"/>
              <a:stretch>
                <a:fillRect/>
              </a:stretch>
            </p:blipFill>
            <p:spPr bwMode="auto">
              <a:xfrm>
                <a:off x="1901" y="1008"/>
                <a:ext cx="1827" cy="1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230" b="3290"/>
              <a:stretch>
                <a:fillRect/>
              </a:stretch>
            </p:blipFill>
            <p:spPr bwMode="auto">
              <a:xfrm>
                <a:off x="3715" y="1008"/>
                <a:ext cx="2085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7" name="Straight Connector 11"/>
            <p:cNvCxnSpPr>
              <a:cxnSpLocks noChangeShapeType="1"/>
            </p:cNvCxnSpPr>
            <p:nvPr/>
          </p:nvCxnSpPr>
          <p:spPr bwMode="auto">
            <a:xfrm rot="16200000" flipH="1">
              <a:off x="8817295" y="3675701"/>
              <a:ext cx="142872" cy="19046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</p:cxn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>
          <a:xfrm>
            <a:off x="-228600" y="1310245"/>
            <a:ext cx="7743421" cy="31907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8" descr="cs22892_sky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40280D"/>
              </a:clrFrom>
              <a:clrTo>
                <a:srgbClr val="40280D">
                  <a:alpha val="0"/>
                </a:srgbClr>
              </a:clrTo>
            </a:clrChange>
          </a:blip>
          <a:srcRect l="48182" t="48641" r="48986" b="48174"/>
          <a:stretch>
            <a:fillRect/>
          </a:stretch>
        </p:blipFill>
        <p:spPr bwMode="auto">
          <a:xfrm>
            <a:off x="8693537" y="4377522"/>
            <a:ext cx="304800" cy="3429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1" name="Picture 20" descr="heic0515a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7841" y="1110220"/>
            <a:ext cx="1912422" cy="1912422"/>
          </a:xfrm>
          <a:prstGeom prst="rect">
            <a:avLst/>
          </a:prstGeom>
        </p:spPr>
      </p:pic>
      <p:pic>
        <p:nvPicPr>
          <p:cNvPr id="22" name="Picture 12" descr="star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40C10"/>
              </a:clrFrom>
              <a:clrTo>
                <a:srgbClr val="040C10">
                  <a:alpha val="0"/>
                </a:srgbClr>
              </a:clrTo>
            </a:clrChange>
            <a:lum contrast="6000"/>
          </a:blip>
          <a:srcRect l="65592" t="861" r="15165" b="68203"/>
          <a:stretch>
            <a:fillRect/>
          </a:stretch>
        </p:blipFill>
        <p:spPr bwMode="auto">
          <a:xfrm>
            <a:off x="4463248" y="1260687"/>
            <a:ext cx="1057276" cy="995083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3" name="Picture 20" descr="betelgeuse-2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7409" t="26969" r="23489" b="15871"/>
          <a:stretch>
            <a:fillRect/>
          </a:stretch>
        </p:blipFill>
        <p:spPr bwMode="auto">
          <a:xfrm>
            <a:off x="4758181" y="2484067"/>
            <a:ext cx="1126958" cy="107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5" t="40513" r="42858" b="39884"/>
          <a:stretch/>
        </p:blipFill>
        <p:spPr>
          <a:xfrm>
            <a:off x="3779877" y="1939396"/>
            <a:ext cx="1219200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20685" y="4126468"/>
            <a:ext cx="11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First Stars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8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nasa.gov/sites/default/files/thumbnails/image/esa_planck_reionisation_2k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5711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Emergence of First Stars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352800"/>
            <a:ext cx="5841970" cy="3365713"/>
          </a:xfrm>
          <a:prstGeom prst="rect">
            <a:avLst/>
          </a:prstGeom>
        </p:spPr>
      </p:pic>
      <p:pic>
        <p:nvPicPr>
          <p:cNvPr id="5" name="Picture 7" descr="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3352800"/>
            <a:ext cx="3365713" cy="33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generation stars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95400"/>
            <a:ext cx="5105400" cy="510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295400"/>
            <a:ext cx="4572000" cy="510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42047"/>
            <a:ext cx="5562600" cy="2286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They are made of primordial material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They are very massive (100-1000 M</a:t>
            </a:r>
            <a:r>
              <a:rPr lang="en-US" baseline="-25000" dirty="0" smtClean="0">
                <a:solidFill>
                  <a:schemeClr val="bg1"/>
                </a:solidFill>
                <a:sym typeface="Wingdings"/>
              </a:rPr>
              <a:t>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They contract under gravitational force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No CNO cycle to generate the energy release and internal pressure for stabilization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Collapse to form first supernovae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 result for cno pp-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27547"/>
            <a:ext cx="4191000" cy="285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1600" y="6416478"/>
            <a:ext cx="280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NuGrid</a:t>
            </a:r>
            <a:r>
              <a:rPr lang="en-US" sz="1400" dirty="0" smtClean="0"/>
              <a:t> model, courtesy Falk Herwig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742529" y="5808475"/>
            <a:ext cx="4307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can carbon be formed?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Early Stars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  and Early Element Synthesis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67810" y="5662389"/>
            <a:ext cx="5052391" cy="2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en-US" sz="1400" dirty="0">
                <a:latin typeface="Calibri" panose="020F0502020204030204" pitchFamily="34" charset="0"/>
              </a:rPr>
              <a:t>SC Keller</a:t>
            </a:r>
            <a:r>
              <a:rPr lang="en-GB" altLang="zh-CN" sz="1400" dirty="0">
                <a:latin typeface="Calibri" panose="020F0502020204030204" pitchFamily="34" charset="0"/>
                <a:ea typeface="宋体" pitchFamily="2" charset="-122"/>
              </a:rPr>
              <a:t> </a:t>
            </a:r>
            <a:r>
              <a:rPr lang="en-GB" altLang="zh-CN" sz="1400" i="1" dirty="0">
                <a:latin typeface="Calibri" panose="020F0502020204030204" pitchFamily="34" charset="0"/>
                <a:ea typeface="宋体" pitchFamily="2" charset="-122"/>
              </a:rPr>
              <a:t>et al. </a:t>
            </a:r>
            <a:r>
              <a:rPr lang="en-GB" altLang="en-US" sz="1400" i="1" dirty="0">
                <a:latin typeface="Calibri" panose="020F0502020204030204" pitchFamily="34" charset="0"/>
              </a:rPr>
              <a:t>Nature </a:t>
            </a:r>
            <a:r>
              <a:rPr lang="en-US" altLang="zh-CN" sz="1400" b="1" dirty="0">
                <a:latin typeface="Calibri" panose="020F0502020204030204" pitchFamily="34" charset="0"/>
                <a:ea typeface="宋体" pitchFamily="2" charset="-122"/>
              </a:rPr>
              <a:t>000</a:t>
            </a:r>
            <a:r>
              <a:rPr lang="en-GB" altLang="en-US" sz="1400" dirty="0">
                <a:latin typeface="Calibri" panose="020F0502020204030204" pitchFamily="34" charset="0"/>
              </a:rPr>
              <a:t>, </a:t>
            </a:r>
            <a:r>
              <a:rPr lang="en-GB" altLang="zh-CN" sz="1400" dirty="0">
                <a:latin typeface="Calibri" panose="020F0502020204030204" pitchFamily="34" charset="0"/>
                <a:ea typeface="宋体" pitchFamily="2" charset="-122"/>
              </a:rPr>
              <a:t>1</a:t>
            </a:r>
            <a:r>
              <a:rPr lang="en-GB" altLang="en-US" sz="1400" dirty="0">
                <a:latin typeface="Calibri" panose="020F0502020204030204" pitchFamily="34" charset="0"/>
              </a:rPr>
              <a:t>-</a:t>
            </a:r>
            <a:r>
              <a:rPr lang="en-GB" altLang="zh-CN" sz="1400" dirty="0">
                <a:latin typeface="Calibri" panose="020F0502020204030204" pitchFamily="34" charset="0"/>
                <a:ea typeface="宋体" pitchFamily="2" charset="-122"/>
              </a:rPr>
              <a:t>4</a:t>
            </a:r>
            <a:r>
              <a:rPr lang="en-GB" altLang="en-US" sz="1400" dirty="0">
                <a:latin typeface="Calibri" panose="020F0502020204030204" pitchFamily="34" charset="0"/>
              </a:rPr>
              <a:t> (201</a:t>
            </a:r>
            <a:r>
              <a:rPr lang="en-GB" altLang="zh-CN" sz="1400" dirty="0">
                <a:latin typeface="Calibri" panose="020F0502020204030204" pitchFamily="34" charset="0"/>
                <a:ea typeface="宋体" pitchFamily="2" charset="-122"/>
              </a:rPr>
              <a:t>4</a:t>
            </a:r>
            <a:r>
              <a:rPr lang="en-GB" altLang="en-US" sz="1400" dirty="0">
                <a:latin typeface="Calibri" panose="020F0502020204030204" pitchFamily="34" charset="0"/>
              </a:rPr>
              <a:t>) doi:10.1038/nature</a:t>
            </a:r>
            <a:r>
              <a:rPr lang="en-GB" altLang="zh-CN" sz="1400" dirty="0">
                <a:latin typeface="Calibri" panose="020F0502020204030204" pitchFamily="34" charset="0"/>
                <a:ea typeface="宋体" pitchFamily="2" charset="-122"/>
              </a:rPr>
              <a:t>12990</a:t>
            </a:r>
            <a:endParaRPr lang="en-GB" altLang="en-US" sz="1400" dirty="0"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905000" y="5336925"/>
            <a:ext cx="74543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1">
            <a:spAutoFit/>
          </a:bodyPr>
          <a:lstStyle/>
          <a:p>
            <a:r>
              <a:rPr lang="en-GB" altLang="zh-CN" sz="1600" dirty="0">
                <a:latin typeface="Calibri" panose="020F0502020204030204" pitchFamily="34" charset="0"/>
                <a:ea typeface="宋体" pitchFamily="2" charset="-122"/>
              </a:rPr>
              <a:t>The element abundance pattern for SMSS 0313–6708 compared</a:t>
            </a:r>
          </a:p>
          <a:p>
            <a:r>
              <a:rPr lang="en-GB" altLang="zh-CN" sz="1600" dirty="0">
                <a:latin typeface="Calibri" panose="020F0502020204030204" pitchFamily="34" charset="0"/>
                <a:ea typeface="宋体" pitchFamily="2" charset="-122"/>
              </a:rPr>
              <a:t>to model values.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9" b="3907"/>
          <a:stretch/>
        </p:blipFill>
        <p:spPr bwMode="auto">
          <a:xfrm>
            <a:off x="3733800" y="1365439"/>
            <a:ext cx="5424012" cy="389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5" y="1520824"/>
            <a:ext cx="3377011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212" y="5909863"/>
            <a:ext cx="882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How are the first heavy elements being formed, what are the subsequent steps in the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cosmo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-chemistry in first stars?</a:t>
            </a:r>
            <a:endParaRPr lang="de-DE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2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146"/>
            <a:ext cx="9207467" cy="71140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859" y="76200"/>
            <a:ext cx="876254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Modes of converting primordial isotopes</a:t>
            </a:r>
            <a:endParaRPr lang="en-US" dirty="0">
              <a:ln w="3175">
                <a:solidFill>
                  <a:srgbClr val="FF0000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49" y="1044689"/>
            <a:ext cx="9171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pp chains are too slow (no </a:t>
            </a:r>
            <a:r>
              <a:rPr lang="en-US" sz="2400" baseline="30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</a:t>
            </a:r>
            <a:r>
              <a:rPr lang="en-US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C, no CNO ) for stabilizing a massive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sz="2400" baseline="30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US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generation star </a:t>
            </a:r>
            <a:r>
              <a:rPr lang="en-US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</a:t>
            </a:r>
            <a:r>
              <a:rPr lang="en-US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hot pp-chains, deuteron cycle, triple alpha process!</a:t>
            </a:r>
            <a:endParaRPr lang="de-DE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98938" y="2589978"/>
            <a:ext cx="3203036" cy="2996218"/>
            <a:chOff x="179605" y="2771506"/>
            <a:chExt cx="3203036" cy="2996218"/>
          </a:xfrm>
        </p:grpSpPr>
        <p:sp>
          <p:nvSpPr>
            <p:cNvPr id="28" name="TextBox 27"/>
            <p:cNvSpPr txBox="1"/>
            <p:nvPr/>
          </p:nvSpPr>
          <p:spPr>
            <a:xfrm>
              <a:off x="179605" y="4967504"/>
              <a:ext cx="28536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He(d,</a:t>
              </a:r>
              <a:r>
                <a:rPr lang="el-GR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γ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  <a:r>
                <a:rPr lang="en-US" sz="20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Li(</a:t>
              </a:r>
              <a:r>
                <a:rPr lang="el-GR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α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</a:t>
              </a:r>
              <a:r>
                <a:rPr lang="el-GR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γ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  <a:r>
                <a:rPr lang="en-US" sz="20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10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B(</a:t>
              </a:r>
              <a:r>
                <a:rPr lang="el-GR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α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,d)</a:t>
              </a:r>
              <a:r>
                <a:rPr lang="en-US" sz="20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12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</a:t>
              </a:r>
              <a:endParaRPr lang="de-DE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4333" y="3644758"/>
              <a:ext cx="1468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He(2</a:t>
              </a:r>
              <a:r>
                <a:rPr lang="el-GR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α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</a:t>
              </a:r>
              <a:r>
                <a:rPr lang="el-GR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γ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  <a:r>
                <a:rPr lang="en-US" sz="2000" baseline="30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12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</a:t>
              </a:r>
              <a:endParaRPr lang="de-DE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4973" y="5367614"/>
              <a:ext cx="3187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Deuterons as catalyst isotope</a:t>
              </a:r>
              <a:endParaRPr lang="de-DE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5412" y="4040404"/>
              <a:ext cx="28547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Alpha clusters as catalytic 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</a:t>
              </a:r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ompound structure</a:t>
              </a:r>
              <a:endParaRPr lang="de-DE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5412" y="2771506"/>
              <a:ext cx="31082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Three ways to by-pass the mass 5 and mass 8 gaps:</a:t>
              </a:r>
              <a:endParaRPr lang="de-DE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60665" y="5842572"/>
            <a:ext cx="5048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3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He(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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</a:t>
            </a:r>
            <a:r>
              <a:rPr lang="el-GR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)</a:t>
            </a:r>
            <a:r>
              <a:rPr lang="en-US" sz="2000" baseline="30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7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Be(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,</a:t>
            </a:r>
            <a:r>
              <a:rPr lang="el-GR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)</a:t>
            </a:r>
            <a:r>
              <a:rPr lang="en-US" sz="2000" baseline="30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11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C(p,</a:t>
            </a:r>
            <a:r>
              <a:rPr lang="el-GR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)</a:t>
            </a:r>
            <a:r>
              <a:rPr lang="en-US" sz="2000" baseline="30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12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N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(</a:t>
            </a:r>
            <a:r>
              <a:rPr lang="el-GR" sz="2000" dirty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β</a:t>
            </a:r>
            <a:r>
              <a:rPr lang="en-US" sz="2000" baseline="30000" dirty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+</a:t>
            </a:r>
            <a:r>
              <a:rPr lang="el-GR" sz="2000" dirty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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)</a:t>
            </a:r>
            <a:r>
              <a:rPr lang="en-US" sz="2000" baseline="30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12</a:t>
            </a: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C</a:t>
            </a:r>
          </a:p>
          <a:p>
            <a:endParaRPr lang="en-US" sz="400" dirty="0" smtClean="0">
              <a:solidFill>
                <a:schemeClr val="bg1"/>
              </a:solidFill>
              <a:latin typeface="Calibri Light" panose="020F0302020204030204" pitchFamily="34" charset="0"/>
              <a:sym typeface="Symbol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  <a:sym typeface="Symbol"/>
              </a:rPr>
              <a:t>High temperature density advantage           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73417" y="2236481"/>
            <a:ext cx="5341983" cy="3607846"/>
            <a:chOff x="3573417" y="2236481"/>
            <a:chExt cx="5341983" cy="3607846"/>
          </a:xfrm>
        </p:grpSpPr>
        <p:grpSp>
          <p:nvGrpSpPr>
            <p:cNvPr id="44" name="Group 43"/>
            <p:cNvGrpSpPr/>
            <p:nvPr/>
          </p:nvGrpSpPr>
          <p:grpSpPr>
            <a:xfrm>
              <a:off x="3573417" y="2236481"/>
              <a:ext cx="5341983" cy="3607846"/>
              <a:chOff x="3486597" y="2236481"/>
              <a:chExt cx="5341983" cy="36078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486597" y="2236481"/>
                <a:ext cx="5341983" cy="3607846"/>
                <a:chOff x="1473294" y="2069640"/>
                <a:chExt cx="6406493" cy="4626181"/>
              </a:xfrm>
            </p:grpSpPr>
            <p:pic>
              <p:nvPicPr>
                <p:cNvPr id="8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7108"/>
                <a:stretch/>
              </p:blipFill>
              <p:spPr bwMode="auto">
                <a:xfrm>
                  <a:off x="1473294" y="6287076"/>
                  <a:ext cx="6390203" cy="4087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" name="Group 8"/>
                <p:cNvGrpSpPr/>
                <p:nvPr/>
              </p:nvGrpSpPr>
              <p:grpSpPr>
                <a:xfrm>
                  <a:off x="1482868" y="2069640"/>
                  <a:ext cx="6396919" cy="4210050"/>
                  <a:chOff x="1152574" y="2125691"/>
                  <a:chExt cx="6396919" cy="4210050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1152574" y="2125691"/>
                    <a:ext cx="6396919" cy="4210050"/>
                    <a:chOff x="847774" y="1363691"/>
                    <a:chExt cx="6396919" cy="4210050"/>
                  </a:xfrm>
                </p:grpSpPr>
                <p:pic>
                  <p:nvPicPr>
                    <p:cNvPr id="24" name="Picture 5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2483"/>
                    <a:stretch/>
                  </p:blipFill>
                  <p:spPr bwMode="auto">
                    <a:xfrm>
                      <a:off x="847774" y="1363691"/>
                      <a:ext cx="6396919" cy="42100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2483122" y="4754641"/>
                      <a:ext cx="1376850" cy="43411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>
                          <a:latin typeface="+mj-lt"/>
                        </a:rPr>
                        <a:t>p</a:t>
                      </a:r>
                      <a:r>
                        <a:rPr lang="en-US" sz="1600" dirty="0" smtClean="0">
                          <a:latin typeface="+mj-lt"/>
                        </a:rPr>
                        <a:t>p-chains</a:t>
                      </a:r>
                      <a:endParaRPr lang="en-US" sz="1600" dirty="0">
                        <a:latin typeface="+mj-lt"/>
                      </a:endParaRPr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4091225" y="1846649"/>
                      <a:ext cx="1851691" cy="43411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 smtClean="0">
                          <a:latin typeface="+mj-lt"/>
                        </a:rPr>
                        <a:t>hot pp-chains</a:t>
                      </a:r>
                      <a:endParaRPr lang="en-US" sz="1600" dirty="0">
                        <a:latin typeface="+mj-lt"/>
                      </a:endParaRPr>
                    </a:p>
                  </p:txBody>
                </p:sp>
              </p:grpSp>
              <p:cxnSp>
                <p:nvCxnSpPr>
                  <p:cNvPr id="14" name="Straight Arrow Connector 13"/>
                  <p:cNvCxnSpPr/>
                  <p:nvPr/>
                </p:nvCxnSpPr>
                <p:spPr>
                  <a:xfrm flipV="1">
                    <a:off x="5342207" y="4095293"/>
                    <a:ext cx="1484999" cy="1337377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5547938" y="5065797"/>
                  <a:ext cx="294817" cy="22757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6795909" y="3928520"/>
                  <a:ext cx="274154" cy="22144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5936938" y="4282709"/>
                  <a:ext cx="705917" cy="619718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" name="Straight Arrow Connector 2"/>
              <p:cNvCxnSpPr/>
              <p:nvPr/>
            </p:nvCxnSpPr>
            <p:spPr>
              <a:xfrm flipV="1">
                <a:off x="7208557" y="3686175"/>
                <a:ext cx="654331" cy="456449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7862888" y="3352800"/>
                <a:ext cx="0" cy="173289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7862888" y="3400371"/>
                <a:ext cx="290512" cy="125718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/>
            <p:cNvCxnSpPr/>
            <p:nvPr/>
          </p:nvCxnSpPr>
          <p:spPr>
            <a:xfrm flipV="1">
              <a:off x="6559268" y="4294145"/>
              <a:ext cx="654331" cy="456449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87841" y="4302710"/>
              <a:ext cx="132159" cy="7402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7385447" y="4396978"/>
              <a:ext cx="84534" cy="5476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87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Challenge</a:t>
            </a:r>
            <a:endParaRPr lang="de-DE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1417638"/>
            <a:ext cx="7969889" cy="5184616"/>
            <a:chOff x="904288" y="1405872"/>
            <a:chExt cx="7969889" cy="51846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4288" y="1405872"/>
              <a:ext cx="7969889" cy="51846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610" t="51410" r="4263" b="42291"/>
            <a:stretch/>
          </p:blipFill>
          <p:spPr>
            <a:xfrm>
              <a:off x="6763657" y="4419599"/>
              <a:ext cx="1763486" cy="3265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792" t="58828" r="4810" b="35293"/>
            <a:stretch/>
          </p:blipFill>
          <p:spPr>
            <a:xfrm>
              <a:off x="6792686" y="4093028"/>
              <a:ext cx="1705428" cy="30480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447800" y="4724400"/>
            <a:ext cx="1295400" cy="838200"/>
          </a:xfrm>
          <a:prstGeom prst="rect">
            <a:avLst/>
          </a:prstGeom>
          <a:solidFill>
            <a:srgbClr val="C0504D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Gamow range</a:t>
            </a:r>
            <a:endParaRPr lang="de-DE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521439" y="4541264"/>
            <a:ext cx="4833257" cy="30736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5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</Words>
  <Application>Microsoft Office PowerPoint</Application>
  <PresentationFormat>On-screen Show (4:3)</PresentationFormat>
  <Paragraphs>81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Symbol</vt:lpstr>
      <vt:lpstr>Trebuchet MS</vt:lpstr>
      <vt:lpstr>Wingdings</vt:lpstr>
      <vt:lpstr>Office Theme</vt:lpstr>
      <vt:lpstr>The Nucleosynthesis of First Stars</vt:lpstr>
      <vt:lpstr>Big Bang Nucleosynthesis</vt:lpstr>
      <vt:lpstr>Gamow Big Bang inhibited</vt:lpstr>
      <vt:lpstr>PowerPoint Presentation</vt:lpstr>
      <vt:lpstr>Emergence of First Stars</vt:lpstr>
      <vt:lpstr>First generation stars </vt:lpstr>
      <vt:lpstr>Early Stars     and Early Element Synthesis</vt:lpstr>
      <vt:lpstr>PowerPoint Presentation</vt:lpstr>
      <vt:lpstr>Experimental Challenge</vt:lpstr>
      <vt:lpstr>CASPAR Facility one mile under ground</vt:lpstr>
      <vt:lpstr>Advantage of underground physics</vt:lpstr>
      <vt:lpstr>First experimental results</vt:lpstr>
      <vt:lpstr>NuGRID results in simulating first stars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Nucleosynthesis of First Stars</dc:title>
  <dc:creator>Michael Wiescher</dc:creator>
  <cp:lastModifiedBy>Michael Wiescher</cp:lastModifiedBy>
  <cp:revision>39</cp:revision>
  <dcterms:created xsi:type="dcterms:W3CDTF">2006-08-16T00:00:00Z</dcterms:created>
  <dcterms:modified xsi:type="dcterms:W3CDTF">2018-11-27T08:53:34Z</dcterms:modified>
</cp:coreProperties>
</file>