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376" r:id="rId2"/>
    <p:sldId id="355" r:id="rId3"/>
    <p:sldId id="418" r:id="rId4"/>
    <p:sldId id="417" r:id="rId5"/>
    <p:sldId id="419" r:id="rId6"/>
    <p:sldId id="356" r:id="rId7"/>
    <p:sldId id="395" r:id="rId8"/>
    <p:sldId id="396" r:id="rId9"/>
    <p:sldId id="351" r:id="rId10"/>
    <p:sldId id="349" r:id="rId11"/>
    <p:sldId id="398" r:id="rId12"/>
    <p:sldId id="412" r:id="rId13"/>
    <p:sldId id="413" r:id="rId14"/>
    <p:sldId id="407" r:id="rId15"/>
    <p:sldId id="415" r:id="rId16"/>
    <p:sldId id="400" r:id="rId17"/>
    <p:sldId id="414" r:id="rId18"/>
    <p:sldId id="401" r:id="rId19"/>
    <p:sldId id="404" r:id="rId20"/>
    <p:sldId id="405" r:id="rId21"/>
    <p:sldId id="402" r:id="rId22"/>
    <p:sldId id="416" r:id="rId23"/>
    <p:sldId id="354" r:id="rId2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  <a:srgbClr val="99CCFF"/>
    <a:srgbClr val="9C301A"/>
    <a:srgbClr val="385D8A"/>
    <a:srgbClr val="3333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Styl jasny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1010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1CDB-AB05-498F-BA45-EF8C0667E67F}" type="datetimeFigureOut">
              <a:rPr lang="pl-PL" smtClean="0"/>
              <a:t>27.11.2018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89D0F-5DA5-448D-8387-B9E1881044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5429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1CDB-AB05-498F-BA45-EF8C0667E67F}" type="datetimeFigureOut">
              <a:rPr lang="pl-PL" smtClean="0"/>
              <a:t>27.11.2018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89D0F-5DA5-448D-8387-B9E1881044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0632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1CDB-AB05-498F-BA45-EF8C0667E67F}" type="datetimeFigureOut">
              <a:rPr lang="pl-PL" smtClean="0"/>
              <a:t>27.11.2018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89D0F-5DA5-448D-8387-B9E1881044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818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1CDB-AB05-498F-BA45-EF8C0667E67F}" type="datetimeFigureOut">
              <a:rPr lang="pl-PL" smtClean="0"/>
              <a:t>27.11.2018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89D0F-5DA5-448D-8387-B9E1881044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8801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1CDB-AB05-498F-BA45-EF8C0667E67F}" type="datetimeFigureOut">
              <a:rPr lang="pl-PL" smtClean="0"/>
              <a:t>27.11.2018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89D0F-5DA5-448D-8387-B9E1881044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0581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1CDB-AB05-498F-BA45-EF8C0667E67F}" type="datetimeFigureOut">
              <a:rPr lang="pl-PL" smtClean="0"/>
              <a:t>27.11.2018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89D0F-5DA5-448D-8387-B9E1881044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6656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1CDB-AB05-498F-BA45-EF8C0667E67F}" type="datetimeFigureOut">
              <a:rPr lang="pl-PL" smtClean="0"/>
              <a:t>27.11.2018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89D0F-5DA5-448D-8387-B9E1881044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2620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1CDB-AB05-498F-BA45-EF8C0667E67F}" type="datetimeFigureOut">
              <a:rPr lang="pl-PL" smtClean="0"/>
              <a:t>27.11.2018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89D0F-5DA5-448D-8387-B9E1881044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3743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1CDB-AB05-498F-BA45-EF8C0667E67F}" type="datetimeFigureOut">
              <a:rPr lang="pl-PL" smtClean="0"/>
              <a:t>27.11.2018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89D0F-5DA5-448D-8387-B9E1881044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0196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1CDB-AB05-498F-BA45-EF8C0667E67F}" type="datetimeFigureOut">
              <a:rPr lang="pl-PL" smtClean="0"/>
              <a:t>27.11.2018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89D0F-5DA5-448D-8387-B9E1881044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0059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1CDB-AB05-498F-BA45-EF8C0667E67F}" type="datetimeFigureOut">
              <a:rPr lang="pl-PL" smtClean="0"/>
              <a:t>27.11.2018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89D0F-5DA5-448D-8387-B9E1881044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2379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B1CDB-AB05-498F-BA45-EF8C0667E67F}" type="datetimeFigureOut">
              <a:rPr lang="pl-PL" smtClean="0"/>
              <a:t>27.11.2018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89D0F-5DA5-448D-8387-B9E1881044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2410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10.png"/><Relationship Id="rId7" Type="http://schemas.openxmlformats.org/officeDocument/2006/relationships/image" Target="../media/image9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00.png"/><Relationship Id="rId4" Type="http://schemas.openxmlformats.org/officeDocument/2006/relationships/image" Target="../media/image7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90.png"/><Relationship Id="rId10" Type="http://schemas.openxmlformats.org/officeDocument/2006/relationships/image" Target="../media/image14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-9437" y="-9829"/>
            <a:ext cx="9144000" cy="3006781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4548" y="188640"/>
            <a:ext cx="8948424" cy="826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algn="ctr" eaLnBrk="1" hangingPunct="1">
              <a:defRPr/>
            </a:pPr>
            <a:r>
              <a:rPr lang="en-US" altLang="pl-PL" sz="4800" kern="0" dirty="0">
                <a:solidFill>
                  <a:srgbClr val="FFFFFF"/>
                </a:solidFill>
              </a:rPr>
              <a:t>Quantum electron </a:t>
            </a:r>
            <a:r>
              <a:rPr lang="en-US" altLang="pl-PL" sz="4800" kern="0" dirty="0" smtClean="0">
                <a:solidFill>
                  <a:srgbClr val="FFFFFF"/>
                </a:solidFill>
              </a:rPr>
              <a:t>liquids</a:t>
            </a:r>
            <a:endParaRPr lang="pl-PL" altLang="pl-PL" kern="0" dirty="0">
              <a:solidFill>
                <a:srgbClr val="FFFFFF"/>
              </a:solidFill>
            </a:endParaRPr>
          </a:p>
          <a:p>
            <a:pPr lvl="0" algn="ctr" eaLnBrk="1" hangingPunct="1">
              <a:defRPr/>
            </a:pPr>
            <a:r>
              <a:rPr lang="en-US" altLang="pl-PL" sz="4800" kern="0" dirty="0">
                <a:solidFill>
                  <a:srgbClr val="FFFFFF"/>
                </a:solidFill>
              </a:rPr>
              <a:t>and fractional quantum Hall effect</a:t>
            </a:r>
          </a:p>
          <a:p>
            <a:pPr lvl="0" algn="ctr" eaLnBrk="1" hangingPunct="1">
              <a:defRPr/>
            </a:pPr>
            <a:endParaRPr lang="pl-PL" altLang="pl-PL" sz="4800" kern="0" dirty="0" smtClean="0">
              <a:solidFill>
                <a:srgbClr val="FFFFFF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51520" y="1844824"/>
            <a:ext cx="8568952" cy="51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75000"/>
              </a:spcAft>
              <a:buFontTx/>
              <a:buNone/>
              <a:defRPr sz="1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8163" indent="-266700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809625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079500" indent="-268288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350963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081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2653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7225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1797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Arkadiusz </a:t>
            </a:r>
            <a:r>
              <a:rPr kumimoji="0" lang="pl-PL" altLang="pl-PL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Wójs</a:t>
            </a:r>
          </a:p>
          <a:p>
            <a:pPr lvl="0" algn="ctr" eaLnBrk="1" hangingPunct="1">
              <a:spcAft>
                <a:spcPts val="600"/>
              </a:spcAft>
              <a:defRPr/>
            </a:pPr>
            <a:r>
              <a:rPr lang="en-US" altLang="pl-PL" sz="2000" b="0" i="1" kern="0" dirty="0" err="1" smtClean="0">
                <a:solidFill>
                  <a:schemeClr val="bg1"/>
                </a:solidFill>
                <a:latin typeface="+mj-lt"/>
              </a:rPr>
              <a:t>Dept</a:t>
            </a:r>
            <a:r>
              <a:rPr lang="pl-PL" altLang="pl-PL" sz="2000" b="0" i="1" kern="0" dirty="0" smtClean="0">
                <a:solidFill>
                  <a:schemeClr val="bg1"/>
                </a:solidFill>
                <a:latin typeface="+mj-lt"/>
              </a:rPr>
              <a:t>. of </a:t>
            </a:r>
            <a:r>
              <a:rPr lang="en-US" altLang="pl-PL" sz="2000" b="0" i="1" kern="0" dirty="0" smtClean="0">
                <a:solidFill>
                  <a:schemeClr val="bg1"/>
                </a:solidFill>
                <a:latin typeface="+mj-lt"/>
              </a:rPr>
              <a:t>Theoretical Physics</a:t>
            </a:r>
            <a:r>
              <a:rPr lang="pl-PL" altLang="pl-PL" sz="2000" b="0" i="1" kern="0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en-US" altLang="pl-PL" sz="2000" b="0" i="1" kern="0" dirty="0" err="1" smtClean="0">
                <a:solidFill>
                  <a:schemeClr val="bg1"/>
                </a:solidFill>
                <a:latin typeface="+mj-lt"/>
              </a:rPr>
              <a:t>Wrocław</a:t>
            </a:r>
            <a:r>
              <a:rPr lang="en-US" altLang="pl-PL" sz="2000" b="0" i="1" kern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pl-PL" sz="2000" b="0" i="1" kern="0" dirty="0">
                <a:solidFill>
                  <a:schemeClr val="bg1"/>
                </a:solidFill>
                <a:latin typeface="+mj-lt"/>
              </a:rPr>
              <a:t>University of Science &amp; </a:t>
            </a:r>
            <a:r>
              <a:rPr lang="en-US" altLang="pl-PL" sz="2000" b="0" i="1" kern="0" dirty="0" smtClean="0">
                <a:solidFill>
                  <a:schemeClr val="bg1"/>
                </a:solidFill>
                <a:latin typeface="+mj-lt"/>
              </a:rPr>
              <a:t>Technology</a:t>
            </a:r>
            <a:r>
              <a:rPr lang="pl-PL" altLang="pl-PL" sz="2000" b="0" i="1" kern="0" dirty="0" smtClean="0">
                <a:solidFill>
                  <a:schemeClr val="bg1"/>
                </a:solidFill>
                <a:latin typeface="+mj-lt"/>
              </a:rPr>
              <a:t> (Poland)</a:t>
            </a:r>
            <a:endParaRPr kumimoji="0" lang="pl-PL" altLang="pl-PL" sz="2000" b="0" i="1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251520" y="3766388"/>
            <a:ext cx="6984604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b="1" u="sng" kern="0" dirty="0" err="1" smtClean="0">
                <a:solidFill>
                  <a:schemeClr val="tx2"/>
                </a:solidFill>
              </a:rPr>
              <a:t>Outline</a:t>
            </a:r>
            <a:endParaRPr lang="pl-PL" sz="3200" b="1" u="sng" kern="0" dirty="0" smtClean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b="1" kern="0" dirty="0" err="1" smtClean="0">
                <a:solidFill>
                  <a:schemeClr val="tx2"/>
                </a:solidFill>
              </a:rPr>
              <a:t>correlated</a:t>
            </a:r>
            <a:r>
              <a:rPr lang="pl-PL" sz="3200" b="1" kern="0" dirty="0" smtClean="0">
                <a:solidFill>
                  <a:schemeClr val="tx2"/>
                </a:solidFill>
              </a:rPr>
              <a:t> </a:t>
            </a:r>
            <a:r>
              <a:rPr lang="pl-PL" sz="3200" b="1" kern="0" dirty="0" err="1">
                <a:solidFill>
                  <a:schemeClr val="tx2"/>
                </a:solidFill>
              </a:rPr>
              <a:t>electrons</a:t>
            </a:r>
            <a:r>
              <a:rPr lang="pl-PL" sz="3200" b="1" kern="0" dirty="0">
                <a:solidFill>
                  <a:schemeClr val="tx2"/>
                </a:solidFill>
              </a:rPr>
              <a:t> </a:t>
            </a:r>
            <a:r>
              <a:rPr lang="pl-PL" sz="3200" b="1" kern="0" dirty="0" smtClean="0">
                <a:solidFill>
                  <a:schemeClr val="tx2"/>
                </a:solidFill>
              </a:rPr>
              <a:t>in quantum </a:t>
            </a:r>
            <a:r>
              <a:rPr lang="pl-PL" sz="3200" b="1" kern="0" dirty="0" err="1" smtClean="0">
                <a:solidFill>
                  <a:schemeClr val="tx2"/>
                </a:solidFill>
              </a:rPr>
              <a:t>dots</a:t>
            </a:r>
            <a:endParaRPr lang="pl-PL" sz="3200" b="1" kern="0" dirty="0" smtClean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b="1" kern="0" dirty="0" smtClean="0">
                <a:solidFill>
                  <a:schemeClr val="tx2"/>
                </a:solidFill>
              </a:rPr>
              <a:t>quantum </a:t>
            </a:r>
            <a:r>
              <a:rPr lang="pl-PL" sz="3200" b="1" kern="0" dirty="0">
                <a:solidFill>
                  <a:schemeClr val="tx2"/>
                </a:solidFill>
              </a:rPr>
              <a:t>Hall </a:t>
            </a:r>
            <a:r>
              <a:rPr lang="pl-PL" sz="3200" b="1" kern="0" dirty="0" err="1" smtClean="0">
                <a:solidFill>
                  <a:schemeClr val="tx2"/>
                </a:solidFill>
              </a:rPr>
              <a:t>effect</a:t>
            </a:r>
            <a:endParaRPr lang="pl-PL" sz="3200" b="1" kern="0" dirty="0" smtClean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b="1" kern="0" dirty="0" err="1" smtClean="0">
                <a:solidFill>
                  <a:schemeClr val="tx2"/>
                </a:solidFill>
              </a:rPr>
              <a:t>incompressible</a:t>
            </a:r>
            <a:r>
              <a:rPr lang="pl-PL" sz="3200" b="1" kern="0" dirty="0" smtClean="0">
                <a:solidFill>
                  <a:schemeClr val="tx2"/>
                </a:solidFill>
              </a:rPr>
              <a:t> quantum </a:t>
            </a:r>
            <a:r>
              <a:rPr lang="pl-PL" sz="3200" b="1" kern="0" dirty="0" err="1" smtClean="0">
                <a:solidFill>
                  <a:schemeClr val="tx2"/>
                </a:solidFill>
              </a:rPr>
              <a:t>liquids</a:t>
            </a:r>
            <a:endParaRPr lang="pl-PL" sz="3200" b="1" kern="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b="1" kern="0" dirty="0" err="1" smtClean="0">
                <a:solidFill>
                  <a:schemeClr val="tx2"/>
                </a:solidFill>
              </a:rPr>
              <a:t>composite</a:t>
            </a:r>
            <a:r>
              <a:rPr lang="pl-PL" sz="3200" b="1" kern="0" dirty="0" smtClean="0">
                <a:solidFill>
                  <a:schemeClr val="tx2"/>
                </a:solidFill>
              </a:rPr>
              <a:t> </a:t>
            </a:r>
            <a:r>
              <a:rPr lang="pl-PL" sz="3200" b="1" kern="0" dirty="0" err="1" smtClean="0">
                <a:solidFill>
                  <a:schemeClr val="tx2"/>
                </a:solidFill>
              </a:rPr>
              <a:t>fermions</a:t>
            </a:r>
            <a:endParaRPr lang="pl-PL" sz="3200" b="1" kern="0" dirty="0" smtClean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b="1" kern="0" dirty="0" err="1" smtClean="0">
                <a:solidFill>
                  <a:schemeClr val="tx2"/>
                </a:solidFill>
                <a:sym typeface="Symbol"/>
              </a:rPr>
              <a:t>nonabelian</a:t>
            </a:r>
            <a:r>
              <a:rPr lang="pl-PL" sz="3200" b="1" kern="0" dirty="0" smtClean="0">
                <a:solidFill>
                  <a:schemeClr val="tx2"/>
                </a:solidFill>
                <a:sym typeface="Symbol"/>
              </a:rPr>
              <a:t> </a:t>
            </a:r>
            <a:r>
              <a:rPr lang="pl-PL" sz="3200" b="1" kern="0" dirty="0" err="1" smtClean="0">
                <a:solidFill>
                  <a:schemeClr val="tx2"/>
                </a:solidFill>
                <a:sym typeface="Symbol"/>
              </a:rPr>
              <a:t>anyon</a:t>
            </a:r>
            <a:r>
              <a:rPr lang="pl-PL" sz="3200" b="1" kern="0" dirty="0" smtClean="0">
                <a:solidFill>
                  <a:schemeClr val="tx2"/>
                </a:solidFill>
                <a:sym typeface="Symbol"/>
              </a:rPr>
              <a:t> </a:t>
            </a:r>
            <a:r>
              <a:rPr lang="pl-PL" sz="3200" b="1" kern="0" dirty="0" err="1" smtClean="0">
                <a:solidFill>
                  <a:schemeClr val="tx2"/>
                </a:solidFill>
                <a:sym typeface="Symbol"/>
              </a:rPr>
              <a:t>statistics</a:t>
            </a:r>
            <a:endParaRPr lang="pl-PL" sz="3200" b="1" kern="0" dirty="0" smtClean="0">
              <a:solidFill>
                <a:schemeClr val="tx2"/>
              </a:solidFill>
              <a:sym typeface="Symbol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800" y="4327478"/>
            <a:ext cx="2476200" cy="2436993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996" y="3079370"/>
            <a:ext cx="47625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93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rostokąt 306"/>
          <p:cNvSpPr/>
          <p:nvPr/>
        </p:nvSpPr>
        <p:spPr>
          <a:xfrm>
            <a:off x="0" y="10584"/>
            <a:ext cx="9144000" cy="82612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251520" y="980728"/>
            <a:ext cx="4742773" cy="37625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900"/>
              </a:spcAft>
            </a:pPr>
            <a:r>
              <a:rPr lang="pl-PL" sz="2400" dirty="0" err="1" smtClean="0">
                <a:solidFill>
                  <a:schemeClr val="tx2"/>
                </a:solidFill>
              </a:rPr>
              <a:t>Quantization</a:t>
            </a:r>
            <a:r>
              <a:rPr lang="pl-PL" sz="2400" dirty="0" smtClean="0">
                <a:solidFill>
                  <a:schemeClr val="tx2"/>
                </a:solidFill>
              </a:rPr>
              <a:t> of quantum Hall </a:t>
            </a:r>
            <a:br>
              <a:rPr lang="pl-PL" sz="2400" dirty="0" smtClean="0">
                <a:solidFill>
                  <a:schemeClr val="tx2"/>
                </a:solidFill>
              </a:rPr>
            </a:br>
            <a:r>
              <a:rPr lang="pl-PL" sz="2400" dirty="0" err="1" smtClean="0">
                <a:solidFill>
                  <a:schemeClr val="tx2"/>
                </a:solidFill>
              </a:rPr>
              <a:t>effect</a:t>
            </a:r>
            <a:r>
              <a:rPr lang="pl-PL" sz="2400" dirty="0" smtClean="0">
                <a:solidFill>
                  <a:schemeClr val="tx2"/>
                </a:solidFill>
              </a:rPr>
              <a:t> </a:t>
            </a:r>
            <a:r>
              <a:rPr lang="pl-PL" sz="2400" dirty="0" err="1" smtClean="0">
                <a:solidFill>
                  <a:schemeClr val="tx2"/>
                </a:solidFill>
              </a:rPr>
              <a:t>is</a:t>
            </a:r>
            <a:r>
              <a:rPr lang="pl-PL" sz="2400" dirty="0" smtClean="0">
                <a:solidFill>
                  <a:schemeClr val="tx2"/>
                </a:solidFill>
              </a:rPr>
              <a:t> </a:t>
            </a:r>
            <a:r>
              <a:rPr lang="pl-PL" sz="2400" u="sng" dirty="0" err="1" smtClean="0">
                <a:solidFill>
                  <a:schemeClr val="tx2"/>
                </a:solidFill>
              </a:rPr>
              <a:t>topological</a:t>
            </a:r>
            <a:endParaRPr lang="pl-PL" sz="2400" dirty="0" smtClean="0">
              <a:solidFill>
                <a:schemeClr val="tx2"/>
              </a:solidFill>
            </a:endParaRPr>
          </a:p>
          <a:p>
            <a:pPr>
              <a:spcAft>
                <a:spcPts val="900"/>
              </a:spcAft>
            </a:pPr>
            <a:r>
              <a:rPr lang="pl-PL" sz="2400" dirty="0" err="1" smtClean="0">
                <a:solidFill>
                  <a:schemeClr val="tx2"/>
                </a:solidFill>
              </a:rPr>
              <a:t>Phase</a:t>
            </a:r>
            <a:r>
              <a:rPr lang="pl-PL" sz="2400" dirty="0" smtClean="0">
                <a:solidFill>
                  <a:schemeClr val="tx2"/>
                </a:solidFill>
              </a:rPr>
              <a:t> </a:t>
            </a:r>
            <a:r>
              <a:rPr lang="pl-PL" sz="2400" dirty="0" err="1" smtClean="0">
                <a:solidFill>
                  <a:schemeClr val="tx2"/>
                </a:solidFill>
              </a:rPr>
              <a:t>transition</a:t>
            </a:r>
            <a:r>
              <a:rPr lang="pl-PL" sz="2400" dirty="0" smtClean="0">
                <a:solidFill>
                  <a:schemeClr val="tx2"/>
                </a:solidFill>
              </a:rPr>
              <a:t> </a:t>
            </a:r>
            <a:r>
              <a:rPr lang="pl-PL" sz="2400" u="sng" dirty="0" smtClean="0">
                <a:solidFill>
                  <a:schemeClr val="tx2"/>
                </a:solidFill>
              </a:rPr>
              <a:t>not</a:t>
            </a:r>
            <a:r>
              <a:rPr lang="pl-PL" sz="2400" dirty="0" smtClean="0">
                <a:solidFill>
                  <a:schemeClr val="tx2"/>
                </a:solidFill>
              </a:rPr>
              <a:t> </a:t>
            </a:r>
            <a:r>
              <a:rPr lang="pl-PL" sz="2400" dirty="0" err="1" smtClean="0">
                <a:solidFill>
                  <a:schemeClr val="tx2"/>
                </a:solidFill>
              </a:rPr>
              <a:t>described</a:t>
            </a:r>
            <a:r>
              <a:rPr lang="pl-PL" sz="2400" dirty="0" smtClean="0">
                <a:solidFill>
                  <a:schemeClr val="tx2"/>
                </a:solidFill>
              </a:rPr>
              <a:t> by </a:t>
            </a:r>
            <a:br>
              <a:rPr lang="pl-PL" sz="2400" dirty="0" smtClean="0">
                <a:solidFill>
                  <a:schemeClr val="tx2"/>
                </a:solidFill>
              </a:rPr>
            </a:br>
            <a:r>
              <a:rPr lang="pl-PL" sz="2400" dirty="0" err="1" smtClean="0">
                <a:solidFill>
                  <a:schemeClr val="tx2"/>
                </a:solidFill>
              </a:rPr>
              <a:t>spontaneous</a:t>
            </a:r>
            <a:r>
              <a:rPr lang="pl-PL" sz="2400" dirty="0" smtClean="0">
                <a:solidFill>
                  <a:schemeClr val="tx2"/>
                </a:solidFill>
              </a:rPr>
              <a:t> </a:t>
            </a:r>
            <a:r>
              <a:rPr lang="pl-PL" sz="2400" dirty="0" err="1" smtClean="0">
                <a:solidFill>
                  <a:schemeClr val="tx2"/>
                </a:solidFill>
              </a:rPr>
              <a:t>symmetry</a:t>
            </a:r>
            <a:r>
              <a:rPr lang="pl-PL" sz="2400" dirty="0" smtClean="0">
                <a:solidFill>
                  <a:schemeClr val="tx2"/>
                </a:solidFill>
              </a:rPr>
              <a:t> </a:t>
            </a:r>
            <a:r>
              <a:rPr lang="pl-PL" sz="2400" dirty="0" err="1" smtClean="0">
                <a:solidFill>
                  <a:schemeClr val="tx2"/>
                </a:solidFill>
              </a:rPr>
              <a:t>breaking</a:t>
            </a:r>
            <a:endParaRPr lang="pl-PL" sz="2400" dirty="0" smtClean="0">
              <a:solidFill>
                <a:schemeClr val="tx2"/>
              </a:solidFill>
            </a:endParaRPr>
          </a:p>
          <a:p>
            <a:pPr>
              <a:spcAft>
                <a:spcPts val="900"/>
              </a:spcAft>
            </a:pPr>
            <a:r>
              <a:rPr lang="pl-PL" sz="2400" dirty="0" smtClean="0">
                <a:solidFill>
                  <a:schemeClr val="tx2"/>
                </a:solidFill>
              </a:rPr>
              <a:t>In </a:t>
            </a:r>
            <a:r>
              <a:rPr lang="pl-PL" sz="2400" dirty="0" err="1" smtClean="0">
                <a:solidFill>
                  <a:schemeClr val="tx2"/>
                </a:solidFill>
              </a:rPr>
              <a:t>contrast</a:t>
            </a:r>
            <a:r>
              <a:rPr lang="pl-PL" sz="2400" dirty="0" smtClean="0">
                <a:solidFill>
                  <a:schemeClr val="tx2"/>
                </a:solidFill>
              </a:rPr>
              <a:t>, </a:t>
            </a:r>
            <a:r>
              <a:rPr lang="pl-PL" sz="2400" dirty="0" err="1" smtClean="0">
                <a:solidFill>
                  <a:schemeClr val="tx2"/>
                </a:solidFill>
              </a:rPr>
              <a:t>at</a:t>
            </a:r>
            <a:r>
              <a:rPr lang="pl-PL" sz="2400" dirty="0" smtClean="0">
                <a:solidFill>
                  <a:schemeClr val="tx2"/>
                </a:solidFill>
              </a:rPr>
              <a:t> </a:t>
            </a:r>
            <a:r>
              <a:rPr lang="pl-PL" sz="2400" dirty="0" err="1" smtClean="0">
                <a:solidFill>
                  <a:schemeClr val="tx2"/>
                </a:solidFill>
              </a:rPr>
              <a:t>low</a:t>
            </a:r>
            <a:r>
              <a:rPr lang="pl-PL" sz="2400" dirty="0" smtClean="0">
                <a:solidFill>
                  <a:schemeClr val="tx2"/>
                </a:solidFill>
              </a:rPr>
              <a:t> </a:t>
            </a:r>
            <a:r>
              <a:rPr lang="pl-PL" sz="2400" dirty="0" err="1" smtClean="0">
                <a:solidFill>
                  <a:schemeClr val="tx2"/>
                </a:solidFill>
              </a:rPr>
              <a:t>temperature</a:t>
            </a:r>
            <a:r>
              <a:rPr lang="pl-PL" sz="2400" dirty="0" smtClean="0">
                <a:solidFill>
                  <a:schemeClr val="tx2"/>
                </a:solidFill>
              </a:rPr>
              <a:t> </a:t>
            </a:r>
            <a:br>
              <a:rPr lang="pl-PL" sz="2400" dirty="0" smtClean="0">
                <a:solidFill>
                  <a:schemeClr val="tx2"/>
                </a:solidFill>
              </a:rPr>
            </a:br>
            <a:r>
              <a:rPr lang="pl-PL" sz="2400" dirty="0" smtClean="0">
                <a:solidFill>
                  <a:schemeClr val="tx2"/>
                </a:solidFill>
              </a:rPr>
              <a:t>(</a:t>
            </a:r>
            <a:r>
              <a:rPr lang="pl-PL" sz="2400" dirty="0" err="1" smtClean="0">
                <a:solidFill>
                  <a:schemeClr val="tx2"/>
                </a:solidFill>
              </a:rPr>
              <a:t>ground</a:t>
            </a:r>
            <a:r>
              <a:rPr lang="pl-PL" sz="2400" dirty="0" smtClean="0">
                <a:solidFill>
                  <a:schemeClr val="tx2"/>
                </a:solidFill>
              </a:rPr>
              <a:t> </a:t>
            </a:r>
            <a:r>
              <a:rPr lang="pl-PL" sz="2400" dirty="0" err="1" smtClean="0">
                <a:solidFill>
                  <a:schemeClr val="tx2"/>
                </a:solidFill>
              </a:rPr>
              <a:t>state</a:t>
            </a:r>
            <a:r>
              <a:rPr lang="pl-PL" sz="2400" dirty="0" smtClean="0">
                <a:solidFill>
                  <a:schemeClr val="tx2"/>
                </a:solidFill>
              </a:rPr>
              <a:t>) </a:t>
            </a:r>
            <a:r>
              <a:rPr lang="pl-PL" sz="2400" u="sng" dirty="0" err="1">
                <a:solidFill>
                  <a:schemeClr val="tx2"/>
                </a:solidFill>
              </a:rPr>
              <a:t>symmetry</a:t>
            </a:r>
            <a:r>
              <a:rPr lang="pl-PL" sz="2400" u="sng" dirty="0">
                <a:solidFill>
                  <a:schemeClr val="tx2"/>
                </a:solidFill>
              </a:rPr>
              <a:t> </a:t>
            </a:r>
            <a:r>
              <a:rPr lang="pl-PL" sz="2400" u="sng" dirty="0" err="1" smtClean="0">
                <a:solidFill>
                  <a:schemeClr val="tx2"/>
                </a:solidFill>
              </a:rPr>
              <a:t>is</a:t>
            </a:r>
            <a:r>
              <a:rPr lang="pl-PL" sz="2400" u="sng" dirty="0" smtClean="0">
                <a:solidFill>
                  <a:schemeClr val="tx2"/>
                </a:solidFill>
              </a:rPr>
              <a:t> </a:t>
            </a:r>
            <a:r>
              <a:rPr lang="pl-PL" sz="2400" u="sng" dirty="0" err="1" smtClean="0">
                <a:solidFill>
                  <a:schemeClr val="tx2"/>
                </a:solidFill>
              </a:rPr>
              <a:t>higher</a:t>
            </a:r>
            <a:endParaRPr lang="pl-PL" sz="2400" u="sng" dirty="0"/>
          </a:p>
          <a:p>
            <a:pPr>
              <a:spcAft>
                <a:spcPts val="900"/>
              </a:spcAft>
            </a:pPr>
            <a:r>
              <a:rPr lang="pl-PL" sz="2400" dirty="0" smtClean="0">
                <a:solidFill>
                  <a:schemeClr val="tx2"/>
                </a:solidFill>
              </a:rPr>
              <a:t>Order </a:t>
            </a:r>
            <a:r>
              <a:rPr lang="pl-PL" sz="2400" dirty="0" err="1" smtClean="0">
                <a:solidFill>
                  <a:schemeClr val="tx2"/>
                </a:solidFill>
              </a:rPr>
              <a:t>parameter</a:t>
            </a:r>
            <a:r>
              <a:rPr lang="pl-PL" sz="2400" dirty="0" smtClean="0">
                <a:solidFill>
                  <a:schemeClr val="tx2"/>
                </a:solidFill>
              </a:rPr>
              <a:t>: </a:t>
            </a:r>
            <a:r>
              <a:rPr lang="pl-PL" sz="2400" u="sng" dirty="0" smtClean="0">
                <a:solidFill>
                  <a:schemeClr val="tx2"/>
                </a:solidFill>
              </a:rPr>
              <a:t>non-</a:t>
            </a:r>
            <a:r>
              <a:rPr lang="pl-PL" sz="2400" u="sng" dirty="0" err="1" smtClean="0">
                <a:solidFill>
                  <a:schemeClr val="tx2"/>
                </a:solidFill>
              </a:rPr>
              <a:t>local</a:t>
            </a:r>
            <a:r>
              <a:rPr lang="pl-PL" sz="2400" dirty="0" smtClean="0">
                <a:solidFill>
                  <a:schemeClr val="tx2"/>
                </a:solidFill>
              </a:rPr>
              <a:t>, </a:t>
            </a:r>
            <a:r>
              <a:rPr lang="pl-PL" sz="2400" u="sng" dirty="0" err="1" smtClean="0">
                <a:solidFill>
                  <a:schemeClr val="tx2"/>
                </a:solidFill>
              </a:rPr>
              <a:t>Chern</a:t>
            </a:r>
            <a:r>
              <a:rPr lang="pl-PL" sz="2400" u="sng" dirty="0" smtClean="0">
                <a:solidFill>
                  <a:schemeClr val="tx2"/>
                </a:solidFill>
              </a:rPr>
              <a:t> </a:t>
            </a:r>
            <a:br>
              <a:rPr lang="pl-PL" sz="2400" u="sng" dirty="0" smtClean="0">
                <a:solidFill>
                  <a:schemeClr val="tx2"/>
                </a:solidFill>
              </a:rPr>
            </a:br>
            <a:r>
              <a:rPr lang="pl-PL" sz="2400" u="sng" dirty="0" err="1" smtClean="0">
                <a:solidFill>
                  <a:schemeClr val="tx2"/>
                </a:solidFill>
              </a:rPr>
              <a:t>number</a:t>
            </a:r>
            <a:r>
              <a:rPr lang="pl-PL" sz="2400" dirty="0" smtClean="0">
                <a:solidFill>
                  <a:schemeClr val="tx2"/>
                </a:solidFill>
              </a:rPr>
              <a:t> (</a:t>
            </a:r>
            <a:r>
              <a:rPr lang="pl-PL" sz="2400" u="sng" dirty="0" err="1" smtClean="0">
                <a:solidFill>
                  <a:schemeClr val="tx2"/>
                </a:solidFill>
              </a:rPr>
              <a:t>topological</a:t>
            </a:r>
            <a:r>
              <a:rPr lang="pl-PL" sz="2400" u="sng" dirty="0" smtClean="0">
                <a:solidFill>
                  <a:schemeClr val="tx2"/>
                </a:solidFill>
              </a:rPr>
              <a:t> </a:t>
            </a:r>
            <a:r>
              <a:rPr lang="pl-PL" sz="2400" u="sng" dirty="0" err="1" smtClean="0">
                <a:solidFill>
                  <a:schemeClr val="tx2"/>
                </a:solidFill>
              </a:rPr>
              <a:t>invariant</a:t>
            </a:r>
            <a:r>
              <a:rPr lang="pl-PL" sz="2400" dirty="0" smtClean="0">
                <a:solidFill>
                  <a:schemeClr val="tx2"/>
                </a:solidFill>
              </a:rPr>
              <a:t>) </a:t>
            </a:r>
            <a:r>
              <a:rPr lang="pl-PL" sz="2400" dirty="0" smtClean="0">
                <a:solidFill>
                  <a:schemeClr val="tx2"/>
                </a:solidFill>
                <a:sym typeface="Symbol" panose="05050102010706020507" pitchFamily="18" charset="2"/>
              </a:rPr>
              <a:t> </a:t>
            </a:r>
            <a:r>
              <a:rPr lang="pl-PL" sz="2400" dirty="0" smtClean="0">
                <a:solidFill>
                  <a:schemeClr val="tx2"/>
                </a:solidFill>
              </a:rPr>
              <a:t> </a:t>
            </a:r>
            <a:br>
              <a:rPr lang="pl-PL" sz="2400" dirty="0" smtClean="0">
                <a:solidFill>
                  <a:schemeClr val="tx2"/>
                </a:solidFill>
              </a:rPr>
            </a:br>
            <a:r>
              <a:rPr lang="pl-PL" sz="2400" u="sng" dirty="0" smtClean="0">
                <a:solidFill>
                  <a:schemeClr val="tx2"/>
                </a:solidFill>
              </a:rPr>
              <a:t>geometry/</a:t>
            </a:r>
            <a:r>
              <a:rPr lang="pl-PL" sz="2400" u="sng" dirty="0" err="1" smtClean="0">
                <a:solidFill>
                  <a:schemeClr val="tx2"/>
                </a:solidFill>
              </a:rPr>
              <a:t>curvature</a:t>
            </a:r>
            <a:r>
              <a:rPr lang="pl-PL" sz="2400" dirty="0" smtClean="0">
                <a:solidFill>
                  <a:schemeClr val="tx2"/>
                </a:solidFill>
              </a:rPr>
              <a:t> of Hilbert </a:t>
            </a:r>
            <a:r>
              <a:rPr lang="pl-PL" sz="2400" dirty="0" err="1" smtClean="0">
                <a:solidFill>
                  <a:schemeClr val="tx2"/>
                </a:solidFill>
              </a:rPr>
              <a:t>space</a:t>
            </a:r>
            <a:endParaRPr lang="pl-PL" sz="2400" dirty="0" smtClean="0">
              <a:solidFill>
                <a:schemeClr val="tx2"/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5296615" y="991175"/>
            <a:ext cx="3731599" cy="52783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b="1" dirty="0">
                <a:solidFill>
                  <a:schemeClr val="tx2"/>
                </a:solidFill>
              </a:rPr>
              <a:t>properties depend on </a:t>
            </a:r>
            <a:r>
              <a:rPr lang="pl-PL" sz="2400" b="1" dirty="0" smtClean="0">
                <a:solidFill>
                  <a:schemeClr val="tx2"/>
                </a:solidFill>
              </a:rPr>
              <a:t/>
            </a:r>
            <a:br>
              <a:rPr lang="pl-PL" sz="2400" b="1" dirty="0" smtClean="0">
                <a:solidFill>
                  <a:schemeClr val="tx2"/>
                </a:solidFill>
              </a:rPr>
            </a:br>
            <a:r>
              <a:rPr lang="en-US" sz="2400" b="1" u="sng" dirty="0" smtClean="0">
                <a:solidFill>
                  <a:schemeClr val="tx2"/>
                </a:solidFill>
              </a:rPr>
              <a:t>topological invariant </a:t>
            </a:r>
            <a:r>
              <a:rPr lang="pl-PL" sz="2400" b="1" dirty="0" smtClean="0">
                <a:solidFill>
                  <a:schemeClr val="tx2"/>
                </a:solidFill>
              </a:rPr>
              <a:t/>
            </a:r>
            <a:br>
              <a:rPr lang="pl-PL" sz="2400" b="1" dirty="0" smtClean="0">
                <a:solidFill>
                  <a:schemeClr val="tx2"/>
                </a:solidFill>
              </a:rPr>
            </a:br>
            <a:r>
              <a:rPr lang="en-US" sz="2400" b="1" dirty="0" smtClean="0">
                <a:solidFill>
                  <a:schemeClr val="tx2"/>
                </a:solidFill>
              </a:rPr>
              <a:t>(</a:t>
            </a:r>
            <a:r>
              <a:rPr lang="pl-PL" sz="2400" b="1" dirty="0" smtClean="0">
                <a:solidFill>
                  <a:schemeClr val="tx2"/>
                </a:solidFill>
              </a:rPr>
              <a:t>Hall </a:t>
            </a:r>
            <a:r>
              <a:rPr lang="pl-PL" sz="2400" b="1" dirty="0" err="1" smtClean="0">
                <a:solidFill>
                  <a:schemeClr val="tx2"/>
                </a:solidFill>
              </a:rPr>
              <a:t>conductance</a:t>
            </a:r>
            <a:r>
              <a:rPr lang="pl-PL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sym typeface="Symbol" panose="05050102010706020507" pitchFamily="18" charset="2"/>
              </a:rPr>
              <a:t></a:t>
            </a:r>
            <a:r>
              <a:rPr lang="en-US" sz="2400" b="1" baseline="-25000" dirty="0" err="1" smtClean="0">
                <a:solidFill>
                  <a:schemeClr val="tx2"/>
                </a:solidFill>
              </a:rPr>
              <a:t>xy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pl-PL" sz="2400" b="1" dirty="0" smtClean="0">
                <a:solidFill>
                  <a:schemeClr val="tx2"/>
                </a:solidFill>
              </a:rPr>
              <a:t/>
            </a:r>
            <a:br>
              <a:rPr lang="pl-PL" sz="2400" b="1" dirty="0" smtClean="0">
                <a:solidFill>
                  <a:schemeClr val="tx2"/>
                </a:solidFill>
              </a:rPr>
            </a:br>
            <a:r>
              <a:rPr lang="en-US" sz="2400" b="1" dirty="0" smtClean="0">
                <a:solidFill>
                  <a:schemeClr val="tx2"/>
                </a:solidFill>
              </a:rPr>
              <a:t>~ </a:t>
            </a:r>
            <a:r>
              <a:rPr lang="en-US" sz="2400" b="1" dirty="0" err="1">
                <a:solidFill>
                  <a:schemeClr val="tx2"/>
                </a:solidFill>
              </a:rPr>
              <a:t>Chern</a:t>
            </a:r>
            <a:r>
              <a:rPr lang="en-US" sz="2400" b="1" dirty="0">
                <a:solidFill>
                  <a:schemeClr val="tx2"/>
                </a:solidFill>
              </a:rPr>
              <a:t> number</a:t>
            </a:r>
            <a:r>
              <a:rPr lang="en-US" sz="2400" b="1" dirty="0" smtClean="0">
                <a:solidFill>
                  <a:schemeClr val="tx2"/>
                </a:solidFill>
              </a:rPr>
              <a:t>)</a:t>
            </a:r>
            <a:endParaRPr lang="pl-PL" sz="2400" b="1" dirty="0" smtClean="0">
              <a:solidFill>
                <a:schemeClr val="tx2"/>
              </a:solidFill>
            </a:endParaRPr>
          </a:p>
          <a:p>
            <a:pPr>
              <a:spcAft>
                <a:spcPts val="300"/>
              </a:spcAft>
            </a:pPr>
            <a:r>
              <a:rPr lang="pl-PL" sz="2400" b="1" dirty="0" err="1" smtClean="0">
                <a:solidFill>
                  <a:schemeClr val="tx2"/>
                </a:solidFill>
              </a:rPr>
              <a:t>Effect</a:t>
            </a:r>
            <a:r>
              <a:rPr lang="pl-PL" sz="2400" b="1" dirty="0" smtClean="0">
                <a:solidFill>
                  <a:schemeClr val="tx2"/>
                </a:solidFill>
              </a:rPr>
              <a:t> (e</a:t>
            </a:r>
            <a:r>
              <a:rPr lang="en-US" sz="2400" b="1" dirty="0" err="1" smtClean="0">
                <a:solidFill>
                  <a:schemeClr val="tx2"/>
                </a:solidFill>
              </a:rPr>
              <a:t>xact</a:t>
            </a:r>
            <a:r>
              <a:rPr lang="en-US" sz="2400" b="1" dirty="0" smtClean="0">
                <a:solidFill>
                  <a:schemeClr val="tx2"/>
                </a:solidFill>
              </a:rPr>
              <a:t> quantization</a:t>
            </a:r>
            <a:r>
              <a:rPr lang="pl-PL" sz="2400" b="1" dirty="0" smtClean="0">
                <a:solidFill>
                  <a:schemeClr val="tx2"/>
                </a:solidFill>
              </a:rPr>
              <a:t>)</a:t>
            </a:r>
            <a:br>
              <a:rPr lang="pl-PL" sz="2400" b="1" dirty="0" smtClean="0">
                <a:solidFill>
                  <a:schemeClr val="tx2"/>
                </a:solidFill>
              </a:rPr>
            </a:br>
            <a:r>
              <a:rPr lang="pl-PL" sz="2400" b="1" dirty="0" err="1" smtClean="0">
                <a:solidFill>
                  <a:schemeClr val="tx2"/>
                </a:solidFill>
              </a:rPr>
              <a:t>is</a:t>
            </a:r>
            <a:r>
              <a:rPr lang="pl-PL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</a:rPr>
              <a:t>independent </a:t>
            </a:r>
            <a:r>
              <a:rPr lang="en-US" sz="2400" b="1" dirty="0">
                <a:solidFill>
                  <a:schemeClr val="tx2"/>
                </a:solidFill>
              </a:rPr>
              <a:t>of: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material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type of structure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sample geometry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disorder</a:t>
            </a:r>
          </a:p>
          <a:p>
            <a:pPr marL="1714500" lvl="3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magnetic field</a:t>
            </a:r>
          </a:p>
          <a:p>
            <a:pPr marL="1714500" lvl="3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temperature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2"/>
                </a:solidFill>
              </a:rPr>
              <a:t>…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25" name="Równoległobok 24"/>
          <p:cNvSpPr/>
          <p:nvPr/>
        </p:nvSpPr>
        <p:spPr>
          <a:xfrm>
            <a:off x="548771" y="5357820"/>
            <a:ext cx="2232248" cy="891547"/>
          </a:xfrm>
          <a:prstGeom prst="parallelogram">
            <a:avLst/>
          </a:prstGeom>
          <a:solidFill>
            <a:srgbClr val="FFEBD5"/>
          </a:solidFill>
          <a:ln w="25400" cap="flat" cmpd="sng" algn="ctr">
            <a:solidFill>
              <a:srgbClr val="E3221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6" name="Dowolny kształt 25"/>
          <p:cNvSpPr/>
          <p:nvPr/>
        </p:nvSpPr>
        <p:spPr>
          <a:xfrm>
            <a:off x="190424" y="5709590"/>
            <a:ext cx="3162896" cy="914303"/>
          </a:xfrm>
          <a:custGeom>
            <a:avLst/>
            <a:gdLst>
              <a:gd name="connsiteX0" fmla="*/ 465943 w 3162896"/>
              <a:gd name="connsiteY0" fmla="*/ 69729 h 914303"/>
              <a:gd name="connsiteX1" fmla="*/ 19628 w 3162896"/>
              <a:gd name="connsiteY1" fmla="*/ 374529 h 914303"/>
              <a:gd name="connsiteX2" fmla="*/ 193800 w 3162896"/>
              <a:gd name="connsiteY2" fmla="*/ 853501 h 914303"/>
              <a:gd name="connsiteX3" fmla="*/ 1195286 w 3162896"/>
              <a:gd name="connsiteY3" fmla="*/ 897044 h 914303"/>
              <a:gd name="connsiteX4" fmla="*/ 2566886 w 3162896"/>
              <a:gd name="connsiteY4" fmla="*/ 755529 h 914303"/>
              <a:gd name="connsiteX5" fmla="*/ 3154714 w 3162896"/>
              <a:gd name="connsiteY5" fmla="*/ 298329 h 914303"/>
              <a:gd name="connsiteX6" fmla="*/ 2882571 w 3162896"/>
              <a:gd name="connsiteY6" fmla="*/ 26187 h 914303"/>
              <a:gd name="connsiteX7" fmla="*/ 2490686 w 3162896"/>
              <a:gd name="connsiteY7" fmla="*/ 26187 h 914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2896" h="914303">
                <a:moveTo>
                  <a:pt x="465943" y="69729"/>
                </a:moveTo>
                <a:cubicBezTo>
                  <a:pt x="265464" y="156814"/>
                  <a:pt x="64985" y="243900"/>
                  <a:pt x="19628" y="374529"/>
                </a:cubicBezTo>
                <a:cubicBezTo>
                  <a:pt x="-25729" y="505158"/>
                  <a:pt x="-2143" y="766415"/>
                  <a:pt x="193800" y="853501"/>
                </a:cubicBezTo>
                <a:cubicBezTo>
                  <a:pt x="389743" y="940587"/>
                  <a:pt x="799772" y="913373"/>
                  <a:pt x="1195286" y="897044"/>
                </a:cubicBezTo>
                <a:cubicBezTo>
                  <a:pt x="1590800" y="880715"/>
                  <a:pt x="2240315" y="855315"/>
                  <a:pt x="2566886" y="755529"/>
                </a:cubicBezTo>
                <a:cubicBezTo>
                  <a:pt x="2893457" y="655743"/>
                  <a:pt x="3102100" y="419886"/>
                  <a:pt x="3154714" y="298329"/>
                </a:cubicBezTo>
                <a:cubicBezTo>
                  <a:pt x="3207328" y="176772"/>
                  <a:pt x="2993242" y="71544"/>
                  <a:pt x="2882571" y="26187"/>
                </a:cubicBezTo>
                <a:cubicBezTo>
                  <a:pt x="2771900" y="-19170"/>
                  <a:pt x="2631293" y="3508"/>
                  <a:pt x="2490686" y="26187"/>
                </a:cubicBezTo>
              </a:path>
            </a:pathLst>
          </a:custGeom>
          <a:noFill/>
          <a:ln w="25400" cap="flat" cmpd="sng" algn="ctr">
            <a:solidFill>
              <a:srgbClr val="E3221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7" name="Elipsa 26"/>
          <p:cNvSpPr/>
          <p:nvPr/>
        </p:nvSpPr>
        <p:spPr>
          <a:xfrm>
            <a:off x="2895445" y="6026480"/>
            <a:ext cx="445773" cy="445773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E3221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8" name="Prostokąt 27"/>
          <p:cNvSpPr/>
          <p:nvPr/>
        </p:nvSpPr>
        <p:spPr>
          <a:xfrm>
            <a:off x="2929619" y="5970058"/>
            <a:ext cx="4026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sym typeface="Symbol"/>
              </a:rPr>
              <a:t>A</a:t>
            </a:r>
            <a:endParaRPr kumimoji="0" lang="pl-PL" sz="28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9" name="Dowolny kształt 28"/>
          <p:cNvSpPr/>
          <p:nvPr/>
        </p:nvSpPr>
        <p:spPr>
          <a:xfrm>
            <a:off x="1147409" y="5075517"/>
            <a:ext cx="837759" cy="1366780"/>
          </a:xfrm>
          <a:custGeom>
            <a:avLst/>
            <a:gdLst>
              <a:gd name="connsiteX0" fmla="*/ 685359 w 837759"/>
              <a:gd name="connsiteY0" fmla="*/ 1161002 h 1366780"/>
              <a:gd name="connsiteX1" fmla="*/ 130188 w 837759"/>
              <a:gd name="connsiteY1" fmla="*/ 1335174 h 1366780"/>
              <a:gd name="connsiteX2" fmla="*/ 32216 w 837759"/>
              <a:gd name="connsiteY2" fmla="*/ 594945 h 1366780"/>
              <a:gd name="connsiteX3" fmla="*/ 576502 w 837759"/>
              <a:gd name="connsiteY3" fmla="*/ 7117 h 1366780"/>
              <a:gd name="connsiteX4" fmla="*/ 837759 w 837759"/>
              <a:gd name="connsiteY4" fmla="*/ 279260 h 1366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7759" h="1366780">
                <a:moveTo>
                  <a:pt x="685359" y="1161002"/>
                </a:moveTo>
                <a:cubicBezTo>
                  <a:pt x="462202" y="1295259"/>
                  <a:pt x="239045" y="1429517"/>
                  <a:pt x="130188" y="1335174"/>
                </a:cubicBezTo>
                <a:cubicBezTo>
                  <a:pt x="21331" y="1240831"/>
                  <a:pt x="-42170" y="816288"/>
                  <a:pt x="32216" y="594945"/>
                </a:cubicBezTo>
                <a:cubicBezTo>
                  <a:pt x="106602" y="373602"/>
                  <a:pt x="442245" y="59731"/>
                  <a:pt x="576502" y="7117"/>
                </a:cubicBezTo>
                <a:cubicBezTo>
                  <a:pt x="710759" y="-45497"/>
                  <a:pt x="728902" y="208503"/>
                  <a:pt x="837759" y="279260"/>
                </a:cubicBezTo>
              </a:path>
            </a:pathLst>
          </a:custGeom>
          <a:noFill/>
          <a:ln w="25400" cap="flat" cmpd="sng" algn="ctr">
            <a:solidFill>
              <a:srgbClr val="E3221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0" name="Elipsa 29"/>
          <p:cNvSpPr/>
          <p:nvPr/>
        </p:nvSpPr>
        <p:spPr>
          <a:xfrm>
            <a:off x="897137" y="5499654"/>
            <a:ext cx="583975" cy="583975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E3221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1" name="Prostokąt 30"/>
          <p:cNvSpPr/>
          <p:nvPr/>
        </p:nvSpPr>
        <p:spPr>
          <a:xfrm>
            <a:off x="923281" y="5489987"/>
            <a:ext cx="5469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sym typeface="Symbol"/>
              </a:rPr>
              <a:t>V</a:t>
            </a:r>
            <a:r>
              <a:rPr kumimoji="0" lang="pl-PL" sz="28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sym typeface="Symbol"/>
              </a:rPr>
              <a:t>H</a:t>
            </a:r>
            <a:endParaRPr kumimoji="0" lang="pl-PL" sz="2800" b="1" i="0" u="none" strike="noStrike" kern="0" cap="none" spc="0" normalizeH="0" baseline="-2500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2" name="Równoległobok 31"/>
          <p:cNvSpPr/>
          <p:nvPr/>
        </p:nvSpPr>
        <p:spPr>
          <a:xfrm>
            <a:off x="3927691" y="5357820"/>
            <a:ext cx="2232248" cy="891547"/>
          </a:xfrm>
          <a:prstGeom prst="parallelogram">
            <a:avLst/>
          </a:prstGeom>
          <a:solidFill>
            <a:srgbClr val="FFEBD5"/>
          </a:solidFill>
          <a:ln w="25400" cap="flat" cmpd="sng" algn="ctr">
            <a:solidFill>
              <a:srgbClr val="E3221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3" name="Dowolny kształt 32"/>
          <p:cNvSpPr/>
          <p:nvPr/>
        </p:nvSpPr>
        <p:spPr>
          <a:xfrm>
            <a:off x="3569344" y="5709590"/>
            <a:ext cx="3162896" cy="914303"/>
          </a:xfrm>
          <a:custGeom>
            <a:avLst/>
            <a:gdLst>
              <a:gd name="connsiteX0" fmla="*/ 465943 w 3162896"/>
              <a:gd name="connsiteY0" fmla="*/ 69729 h 914303"/>
              <a:gd name="connsiteX1" fmla="*/ 19628 w 3162896"/>
              <a:gd name="connsiteY1" fmla="*/ 374529 h 914303"/>
              <a:gd name="connsiteX2" fmla="*/ 193800 w 3162896"/>
              <a:gd name="connsiteY2" fmla="*/ 853501 h 914303"/>
              <a:gd name="connsiteX3" fmla="*/ 1195286 w 3162896"/>
              <a:gd name="connsiteY3" fmla="*/ 897044 h 914303"/>
              <a:gd name="connsiteX4" fmla="*/ 2566886 w 3162896"/>
              <a:gd name="connsiteY4" fmla="*/ 755529 h 914303"/>
              <a:gd name="connsiteX5" fmla="*/ 3154714 w 3162896"/>
              <a:gd name="connsiteY5" fmla="*/ 298329 h 914303"/>
              <a:gd name="connsiteX6" fmla="*/ 2882571 w 3162896"/>
              <a:gd name="connsiteY6" fmla="*/ 26187 h 914303"/>
              <a:gd name="connsiteX7" fmla="*/ 2490686 w 3162896"/>
              <a:gd name="connsiteY7" fmla="*/ 26187 h 914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2896" h="914303">
                <a:moveTo>
                  <a:pt x="465943" y="69729"/>
                </a:moveTo>
                <a:cubicBezTo>
                  <a:pt x="265464" y="156814"/>
                  <a:pt x="64985" y="243900"/>
                  <a:pt x="19628" y="374529"/>
                </a:cubicBezTo>
                <a:cubicBezTo>
                  <a:pt x="-25729" y="505158"/>
                  <a:pt x="-2143" y="766415"/>
                  <a:pt x="193800" y="853501"/>
                </a:cubicBezTo>
                <a:cubicBezTo>
                  <a:pt x="389743" y="940587"/>
                  <a:pt x="799772" y="913373"/>
                  <a:pt x="1195286" y="897044"/>
                </a:cubicBezTo>
                <a:cubicBezTo>
                  <a:pt x="1590800" y="880715"/>
                  <a:pt x="2240315" y="855315"/>
                  <a:pt x="2566886" y="755529"/>
                </a:cubicBezTo>
                <a:cubicBezTo>
                  <a:pt x="2893457" y="655743"/>
                  <a:pt x="3102100" y="419886"/>
                  <a:pt x="3154714" y="298329"/>
                </a:cubicBezTo>
                <a:cubicBezTo>
                  <a:pt x="3207328" y="176772"/>
                  <a:pt x="2993242" y="71544"/>
                  <a:pt x="2882571" y="26187"/>
                </a:cubicBezTo>
                <a:cubicBezTo>
                  <a:pt x="2771900" y="-19170"/>
                  <a:pt x="2631293" y="3508"/>
                  <a:pt x="2490686" y="26187"/>
                </a:cubicBezTo>
              </a:path>
            </a:pathLst>
          </a:custGeom>
          <a:noFill/>
          <a:ln w="25400" cap="flat" cmpd="sng" algn="ctr">
            <a:solidFill>
              <a:srgbClr val="E3221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4" name="Elipsa 33"/>
          <p:cNvSpPr/>
          <p:nvPr/>
        </p:nvSpPr>
        <p:spPr>
          <a:xfrm>
            <a:off x="6274365" y="6026480"/>
            <a:ext cx="445773" cy="445773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E3221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" name="Prostokąt 34"/>
          <p:cNvSpPr/>
          <p:nvPr/>
        </p:nvSpPr>
        <p:spPr>
          <a:xfrm>
            <a:off x="6308539" y="5970058"/>
            <a:ext cx="4026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sym typeface="Symbol"/>
              </a:rPr>
              <a:t>A</a:t>
            </a:r>
            <a:endParaRPr kumimoji="0" lang="pl-PL" sz="28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6" name="Dowolny kształt 35"/>
          <p:cNvSpPr/>
          <p:nvPr/>
        </p:nvSpPr>
        <p:spPr>
          <a:xfrm>
            <a:off x="3953900" y="5069223"/>
            <a:ext cx="2614948" cy="566604"/>
          </a:xfrm>
          <a:custGeom>
            <a:avLst/>
            <a:gdLst>
              <a:gd name="connsiteX0" fmla="*/ 111995 w 2614948"/>
              <a:gd name="connsiteY0" fmla="*/ 566604 h 566604"/>
              <a:gd name="connsiteX1" fmla="*/ 57566 w 2614948"/>
              <a:gd name="connsiteY1" fmla="*/ 261804 h 566604"/>
              <a:gd name="connsiteX2" fmla="*/ 819566 w 2614948"/>
              <a:gd name="connsiteY2" fmla="*/ 22318 h 566604"/>
              <a:gd name="connsiteX3" fmla="*/ 2539509 w 2614948"/>
              <a:gd name="connsiteY3" fmla="*/ 65861 h 566604"/>
              <a:gd name="connsiteX4" fmla="*/ 2147623 w 2614948"/>
              <a:gd name="connsiteY4" fmla="*/ 512175 h 566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948" h="566604">
                <a:moveTo>
                  <a:pt x="111995" y="566604"/>
                </a:moveTo>
                <a:cubicBezTo>
                  <a:pt x="25816" y="459561"/>
                  <a:pt x="-60362" y="352518"/>
                  <a:pt x="57566" y="261804"/>
                </a:cubicBezTo>
                <a:cubicBezTo>
                  <a:pt x="175494" y="171090"/>
                  <a:pt x="405909" y="54975"/>
                  <a:pt x="819566" y="22318"/>
                </a:cubicBezTo>
                <a:cubicBezTo>
                  <a:pt x="1233223" y="-10339"/>
                  <a:pt x="2318166" y="-15782"/>
                  <a:pt x="2539509" y="65861"/>
                </a:cubicBezTo>
                <a:cubicBezTo>
                  <a:pt x="2760852" y="147504"/>
                  <a:pt x="2454237" y="329839"/>
                  <a:pt x="2147623" y="512175"/>
                </a:cubicBezTo>
              </a:path>
            </a:pathLst>
          </a:custGeom>
          <a:noFill/>
          <a:ln w="25400" cap="flat" cmpd="sng" algn="ctr">
            <a:solidFill>
              <a:srgbClr val="E3221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" name="Elipsa 36"/>
          <p:cNvSpPr/>
          <p:nvPr/>
        </p:nvSpPr>
        <p:spPr>
          <a:xfrm>
            <a:off x="4073400" y="4869160"/>
            <a:ext cx="583975" cy="583975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E3221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" name="Prostokąt 37"/>
          <p:cNvSpPr/>
          <p:nvPr/>
        </p:nvSpPr>
        <p:spPr>
          <a:xfrm>
            <a:off x="4181194" y="4892151"/>
            <a:ext cx="3962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sym typeface="Symbol"/>
              </a:rPr>
              <a:t>V</a:t>
            </a:r>
            <a:endParaRPr kumimoji="0" lang="pl-PL" sz="2800" b="1" i="0" u="none" strike="noStrike" kern="0" cap="none" spc="0" normalizeH="0" baseline="-2500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9" name="Strzałka w prawo 38"/>
          <p:cNvSpPr/>
          <p:nvPr/>
        </p:nvSpPr>
        <p:spPr>
          <a:xfrm>
            <a:off x="1736903" y="5579573"/>
            <a:ext cx="752321" cy="303939"/>
          </a:xfrm>
          <a:prstGeom prst="rightArrow">
            <a:avLst/>
          </a:prstGeom>
          <a:solidFill>
            <a:srgbClr val="E32213"/>
          </a:solidFill>
          <a:ln w="25400" cap="flat" cmpd="sng" algn="ctr">
            <a:solidFill>
              <a:srgbClr val="E3221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" name="Strzałka w prawo 39"/>
          <p:cNvSpPr/>
          <p:nvPr/>
        </p:nvSpPr>
        <p:spPr>
          <a:xfrm>
            <a:off x="4761239" y="5579573"/>
            <a:ext cx="752321" cy="303939"/>
          </a:xfrm>
          <a:prstGeom prst="rightArrow">
            <a:avLst/>
          </a:prstGeom>
          <a:solidFill>
            <a:srgbClr val="E32213"/>
          </a:solidFill>
          <a:ln w="25400" cap="flat" cmpd="sng" algn="ctr">
            <a:solidFill>
              <a:srgbClr val="E3221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218862" y="-27384"/>
            <a:ext cx="8424862" cy="891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lvl="0" eaLnBrk="1" hangingPunct="1"/>
            <a:r>
              <a:rPr kumimoji="0" lang="pl-PL" altLang="pl-PL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Wingdings" pitchFamily="2" charset="2"/>
              </a:rPr>
              <a:t>Q</a:t>
            </a:r>
            <a:r>
              <a:rPr kumimoji="0" lang="pl-PL" altLang="pl-PL" sz="3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Wingdings" pitchFamily="2" charset="2"/>
              </a:rPr>
              <a:t>uantum Hall </a:t>
            </a:r>
            <a:r>
              <a:rPr kumimoji="0" lang="pl-PL" altLang="pl-PL" sz="3600" b="1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Wingdings" pitchFamily="2" charset="2"/>
              </a:rPr>
              <a:t>effect</a:t>
            </a:r>
            <a:r>
              <a:rPr kumimoji="0" lang="pl-PL" altLang="pl-PL" sz="3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Wingdings" pitchFamily="2" charset="2"/>
              </a:rPr>
              <a:t> as </a:t>
            </a:r>
            <a:r>
              <a:rPr kumimoji="0" lang="pl-PL" altLang="pl-PL" sz="3600" b="1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Wingdings" pitchFamily="2" charset="2"/>
              </a:rPr>
              <a:t>topological</a:t>
            </a:r>
            <a:r>
              <a:rPr kumimoji="0" lang="pl-PL" altLang="pl-PL" sz="3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Wingdings" pitchFamily="2" charset="2"/>
              </a:rPr>
              <a:t> </a:t>
            </a:r>
            <a:r>
              <a:rPr kumimoji="0" lang="pl-PL" altLang="pl-PL" sz="3600" b="1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Wingdings" pitchFamily="2" charset="2"/>
              </a:rPr>
              <a:t>effect</a:t>
            </a:r>
            <a:endParaRPr kumimoji="0" lang="pl-PL" altLang="pl-PL" sz="3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771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rostokąt 306"/>
          <p:cNvSpPr/>
          <p:nvPr/>
        </p:nvSpPr>
        <p:spPr>
          <a:xfrm>
            <a:off x="0" y="10584"/>
            <a:ext cx="9144000" cy="82612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6" name="Rectangle 2"/>
          <p:cNvSpPr txBox="1">
            <a:spLocks noChangeArrowheads="1"/>
          </p:cNvSpPr>
          <p:nvPr/>
        </p:nvSpPr>
        <p:spPr bwMode="auto">
          <a:xfrm>
            <a:off x="218862" y="-27384"/>
            <a:ext cx="8424862" cy="891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lvl="0" eaLnBrk="1" hangingPunct="1"/>
            <a:r>
              <a:rPr kumimoji="0" lang="pl-PL" altLang="pl-PL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Wingdings" pitchFamily="2" charset="2"/>
              </a:rPr>
              <a:t>Fractional</a:t>
            </a:r>
            <a:r>
              <a:rPr kumimoji="0" lang="pl-PL" altLang="pl-PL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Wingdings" pitchFamily="2" charset="2"/>
              </a:rPr>
              <a:t> q</a:t>
            </a:r>
            <a:r>
              <a:rPr kumimoji="0" lang="pl-PL" altLang="pl-PL" sz="3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Wingdings" pitchFamily="2" charset="2"/>
              </a:rPr>
              <a:t>uantum Hall </a:t>
            </a:r>
            <a:r>
              <a:rPr kumimoji="0" lang="pl-PL" altLang="pl-PL" sz="3600" b="1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Wingdings" pitchFamily="2" charset="2"/>
              </a:rPr>
              <a:t>effect</a:t>
            </a:r>
            <a:endParaRPr kumimoji="0" lang="pl-PL" altLang="pl-PL" sz="3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  <a:sym typeface="Wingdings" pitchFamily="2" charset="2"/>
            </a:endParaRPr>
          </a:p>
        </p:txBody>
      </p:sp>
      <p:sp>
        <p:nvSpPr>
          <p:cNvPr id="154" name="Rectangle 118"/>
          <p:cNvSpPr>
            <a:spLocks noChangeArrowheads="1"/>
          </p:cNvSpPr>
          <p:nvPr/>
        </p:nvSpPr>
        <p:spPr bwMode="auto">
          <a:xfrm>
            <a:off x="4568407" y="83974"/>
            <a:ext cx="45400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pl-PL" altLang="pl-PL" dirty="0" err="1" smtClean="0">
                <a:solidFill>
                  <a:schemeClr val="bg1"/>
                </a:solidFill>
                <a:latin typeface="+mj-lt"/>
                <a:cs typeface="Arial" charset="0"/>
              </a:rPr>
              <a:t>Störmer</a:t>
            </a:r>
            <a:r>
              <a:rPr lang="pl-PL" altLang="pl-PL" dirty="0" smtClean="0">
                <a:solidFill>
                  <a:schemeClr val="bg1"/>
                </a:solidFill>
                <a:latin typeface="+mj-lt"/>
                <a:cs typeface="Arial" charset="0"/>
              </a:rPr>
              <a:t>, </a:t>
            </a:r>
            <a:r>
              <a:rPr lang="pl-PL" altLang="pl-PL" dirty="0" err="1" smtClean="0">
                <a:solidFill>
                  <a:schemeClr val="bg1"/>
                </a:solidFill>
                <a:latin typeface="+mj-lt"/>
                <a:cs typeface="Arial" charset="0"/>
              </a:rPr>
              <a:t>Tsui</a:t>
            </a:r>
            <a:r>
              <a:rPr lang="pl-PL" altLang="pl-PL" dirty="0" smtClean="0">
                <a:solidFill>
                  <a:schemeClr val="bg1"/>
                </a:solidFill>
                <a:latin typeface="+mj-lt"/>
                <a:cs typeface="Arial" charset="0"/>
              </a:rPr>
              <a:t>, </a:t>
            </a:r>
            <a:r>
              <a:rPr lang="pl-PL" altLang="pl-PL" dirty="0" err="1" smtClean="0">
                <a:solidFill>
                  <a:schemeClr val="bg1"/>
                </a:solidFill>
                <a:latin typeface="+mj-lt"/>
                <a:cs typeface="Arial" charset="0"/>
              </a:rPr>
              <a:t>Gossard</a:t>
            </a:r>
            <a:r>
              <a:rPr lang="pl-PL" altLang="pl-PL" dirty="0" smtClean="0">
                <a:solidFill>
                  <a:schemeClr val="bg1"/>
                </a:solidFill>
                <a:latin typeface="+mj-lt"/>
                <a:cs typeface="Arial" charset="0"/>
              </a:rPr>
              <a:t> ’82</a:t>
            </a:r>
            <a:endParaRPr lang="pl-PL" altLang="pl-PL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251520" y="980728"/>
            <a:ext cx="8763553" cy="13157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900"/>
              </a:spcAft>
            </a:pPr>
            <a:r>
              <a:rPr lang="pl-PL" sz="2400" u="sng" dirty="0" err="1" smtClean="0">
                <a:solidFill>
                  <a:schemeClr val="tx2"/>
                </a:solidFill>
              </a:rPr>
              <a:t>Integral</a:t>
            </a:r>
            <a:r>
              <a:rPr lang="pl-PL" sz="2400" dirty="0" smtClean="0">
                <a:solidFill>
                  <a:schemeClr val="tx2"/>
                </a:solidFill>
              </a:rPr>
              <a:t> QHE: </a:t>
            </a:r>
            <a:r>
              <a:rPr lang="pl-PL" sz="2400" dirty="0" err="1" smtClean="0">
                <a:solidFill>
                  <a:schemeClr val="tx2"/>
                </a:solidFill>
              </a:rPr>
              <a:t>quantization</a:t>
            </a:r>
            <a:r>
              <a:rPr lang="pl-PL" sz="2400" dirty="0" smtClean="0">
                <a:solidFill>
                  <a:schemeClr val="tx2"/>
                </a:solidFill>
              </a:rPr>
              <a:t> of R</a:t>
            </a:r>
            <a:r>
              <a:rPr lang="pl-PL" sz="2400" baseline="-25000" dirty="0" smtClean="0">
                <a:solidFill>
                  <a:schemeClr val="tx2"/>
                </a:solidFill>
              </a:rPr>
              <a:t>H</a:t>
            </a:r>
            <a:r>
              <a:rPr lang="pl-PL" sz="2400" dirty="0" smtClean="0">
                <a:solidFill>
                  <a:schemeClr val="tx2"/>
                </a:solidFill>
              </a:rPr>
              <a:t> </a:t>
            </a:r>
            <a:r>
              <a:rPr lang="pl-PL" sz="2400" dirty="0" err="1" smtClean="0">
                <a:solidFill>
                  <a:schemeClr val="tx2"/>
                </a:solidFill>
              </a:rPr>
              <a:t>near</a:t>
            </a:r>
            <a:r>
              <a:rPr lang="pl-PL" sz="2400" dirty="0" smtClean="0">
                <a:solidFill>
                  <a:schemeClr val="tx2"/>
                </a:solidFill>
              </a:rPr>
              <a:t> </a:t>
            </a:r>
            <a:r>
              <a:rPr lang="pl-PL" sz="2400" dirty="0" err="1" smtClean="0">
                <a:solidFill>
                  <a:schemeClr val="tx2"/>
                </a:solidFill>
              </a:rPr>
              <a:t>exact</a:t>
            </a:r>
            <a:r>
              <a:rPr lang="pl-PL" sz="2400" dirty="0" smtClean="0">
                <a:solidFill>
                  <a:schemeClr val="tx2"/>
                </a:solidFill>
              </a:rPr>
              <a:t> </a:t>
            </a:r>
            <a:r>
              <a:rPr lang="pl-PL" sz="2400" dirty="0" err="1" smtClean="0">
                <a:solidFill>
                  <a:schemeClr val="tx2"/>
                </a:solidFill>
              </a:rPr>
              <a:t>filling</a:t>
            </a:r>
            <a:r>
              <a:rPr lang="pl-PL" sz="2400" dirty="0" smtClean="0">
                <a:solidFill>
                  <a:schemeClr val="tx2"/>
                </a:solidFill>
              </a:rPr>
              <a:t> of </a:t>
            </a:r>
            <a:r>
              <a:rPr lang="pl-PL" sz="2400" dirty="0" err="1" smtClean="0">
                <a:solidFill>
                  <a:schemeClr val="tx2"/>
                </a:solidFill>
              </a:rPr>
              <a:t>Landau</a:t>
            </a:r>
            <a:r>
              <a:rPr lang="pl-PL" sz="2400" dirty="0" smtClean="0">
                <a:solidFill>
                  <a:schemeClr val="tx2"/>
                </a:solidFill>
              </a:rPr>
              <a:t> </a:t>
            </a:r>
            <a:r>
              <a:rPr lang="pl-PL" sz="2400" dirty="0" err="1" smtClean="0">
                <a:solidFill>
                  <a:schemeClr val="tx2"/>
                </a:solidFill>
              </a:rPr>
              <a:t>levels</a:t>
            </a:r>
            <a:r>
              <a:rPr lang="pl-PL" sz="2400" dirty="0" smtClean="0">
                <a:solidFill>
                  <a:schemeClr val="tx2"/>
                </a:solidFill>
              </a:rPr>
              <a:t> </a:t>
            </a:r>
          </a:p>
          <a:p>
            <a:pPr>
              <a:spcAft>
                <a:spcPts val="900"/>
              </a:spcAft>
            </a:pPr>
            <a:r>
              <a:rPr lang="pl-PL" sz="2400" b="1" u="sng" dirty="0" err="1" smtClean="0">
                <a:solidFill>
                  <a:schemeClr val="tx2"/>
                </a:solidFill>
              </a:rPr>
              <a:t>Fractional</a:t>
            </a:r>
            <a:r>
              <a:rPr lang="pl-PL" sz="2400" b="1" dirty="0" smtClean="0">
                <a:solidFill>
                  <a:schemeClr val="tx2"/>
                </a:solidFill>
              </a:rPr>
              <a:t> QHE: </a:t>
            </a:r>
            <a:r>
              <a:rPr lang="pl-PL" sz="2400" b="1" dirty="0" err="1" smtClean="0">
                <a:solidFill>
                  <a:schemeClr val="tx2"/>
                </a:solidFill>
              </a:rPr>
              <a:t>similar</a:t>
            </a:r>
            <a:r>
              <a:rPr lang="pl-PL" sz="2400" b="1" dirty="0" smtClean="0">
                <a:solidFill>
                  <a:schemeClr val="tx2"/>
                </a:solidFill>
              </a:rPr>
              <a:t> </a:t>
            </a:r>
            <a:r>
              <a:rPr lang="pl-PL" sz="2400" b="1" dirty="0" err="1" smtClean="0">
                <a:solidFill>
                  <a:schemeClr val="tx2"/>
                </a:solidFill>
              </a:rPr>
              <a:t>behaviour</a:t>
            </a:r>
            <a:r>
              <a:rPr lang="pl-PL" sz="2400" b="1" dirty="0" smtClean="0">
                <a:solidFill>
                  <a:schemeClr val="tx2"/>
                </a:solidFill>
              </a:rPr>
              <a:t> </a:t>
            </a:r>
            <a:r>
              <a:rPr lang="pl-PL" sz="2400" b="1" dirty="0" err="1" smtClean="0">
                <a:solidFill>
                  <a:schemeClr val="tx2"/>
                </a:solidFill>
              </a:rPr>
              <a:t>near</a:t>
            </a:r>
            <a:r>
              <a:rPr lang="pl-PL" sz="2400" b="1" dirty="0" smtClean="0">
                <a:solidFill>
                  <a:schemeClr val="tx2"/>
                </a:solidFill>
              </a:rPr>
              <a:t> </a:t>
            </a:r>
            <a:r>
              <a:rPr lang="pl-PL" sz="2400" b="1" dirty="0" err="1" smtClean="0">
                <a:solidFill>
                  <a:schemeClr val="tx2"/>
                </a:solidFill>
              </a:rPr>
              <a:t>certain</a:t>
            </a:r>
            <a:r>
              <a:rPr lang="pl-PL" sz="2400" b="1" dirty="0" smtClean="0">
                <a:solidFill>
                  <a:schemeClr val="tx2"/>
                </a:solidFill>
              </a:rPr>
              <a:t> </a:t>
            </a:r>
            <a:r>
              <a:rPr lang="pl-PL" sz="2400" b="1" dirty="0" err="1" smtClean="0">
                <a:solidFill>
                  <a:schemeClr val="tx2"/>
                </a:solidFill>
              </a:rPr>
              <a:t>fractional</a:t>
            </a:r>
            <a:r>
              <a:rPr lang="pl-PL" sz="2400" b="1" dirty="0">
                <a:solidFill>
                  <a:schemeClr val="tx2"/>
                </a:solidFill>
              </a:rPr>
              <a:t> </a:t>
            </a:r>
            <a:r>
              <a:rPr lang="pl-PL" sz="2400" b="1" dirty="0" err="1" smtClean="0">
                <a:solidFill>
                  <a:schemeClr val="tx2"/>
                </a:solidFill>
              </a:rPr>
              <a:t>fillings</a:t>
            </a:r>
            <a:r>
              <a:rPr lang="pl-PL" sz="2400" b="1" dirty="0" smtClean="0">
                <a:solidFill>
                  <a:schemeClr val="tx2"/>
                </a:solidFill>
              </a:rPr>
              <a:t/>
            </a:r>
            <a:br>
              <a:rPr lang="pl-PL" sz="2400" b="1" dirty="0" smtClean="0">
                <a:solidFill>
                  <a:schemeClr val="tx2"/>
                </a:solidFill>
              </a:rPr>
            </a:br>
            <a:r>
              <a:rPr lang="pl-PL" sz="2400" b="1" dirty="0" err="1" smtClean="0">
                <a:solidFill>
                  <a:schemeClr val="tx2"/>
                </a:solidFill>
              </a:rPr>
              <a:t>new</a:t>
            </a:r>
            <a:r>
              <a:rPr lang="pl-PL" sz="2400" b="1" dirty="0" smtClean="0">
                <a:solidFill>
                  <a:schemeClr val="tx2"/>
                </a:solidFill>
              </a:rPr>
              <a:t> </a:t>
            </a:r>
            <a:r>
              <a:rPr lang="pl-PL" sz="2400" b="1" dirty="0" err="1" smtClean="0">
                <a:solidFill>
                  <a:schemeClr val="tx2"/>
                </a:solidFill>
              </a:rPr>
              <a:t>physics</a:t>
            </a:r>
            <a:r>
              <a:rPr lang="pl-PL" sz="2400" b="1" dirty="0" smtClean="0">
                <a:solidFill>
                  <a:schemeClr val="tx2"/>
                </a:solidFill>
              </a:rPr>
              <a:t>: quantum </a:t>
            </a:r>
            <a:r>
              <a:rPr lang="pl-PL" sz="2400" b="1" dirty="0" err="1" smtClean="0">
                <a:solidFill>
                  <a:schemeClr val="tx2"/>
                </a:solidFill>
              </a:rPr>
              <a:t>liquid</a:t>
            </a:r>
            <a:r>
              <a:rPr lang="pl-PL" sz="2400" b="1" dirty="0" smtClean="0">
                <a:solidFill>
                  <a:schemeClr val="tx2"/>
                </a:solidFill>
              </a:rPr>
              <a:t>, </a:t>
            </a:r>
            <a:r>
              <a:rPr lang="pl-PL" sz="2400" b="1" dirty="0" err="1" smtClean="0">
                <a:solidFill>
                  <a:schemeClr val="tx2"/>
                </a:solidFill>
              </a:rPr>
              <a:t>fractional</a:t>
            </a:r>
            <a:r>
              <a:rPr lang="pl-PL" sz="2400" b="1" dirty="0" smtClean="0">
                <a:solidFill>
                  <a:schemeClr val="tx2"/>
                </a:solidFill>
              </a:rPr>
              <a:t> </a:t>
            </a:r>
            <a:r>
              <a:rPr lang="pl-PL" sz="2400" b="1" dirty="0" err="1" smtClean="0">
                <a:solidFill>
                  <a:schemeClr val="tx2"/>
                </a:solidFill>
              </a:rPr>
              <a:t>excitations</a:t>
            </a:r>
            <a:r>
              <a:rPr lang="pl-PL" sz="2400" b="1" dirty="0" smtClean="0">
                <a:solidFill>
                  <a:schemeClr val="tx2"/>
                </a:solidFill>
              </a:rPr>
              <a:t>, </a:t>
            </a:r>
            <a:r>
              <a:rPr lang="pl-PL" sz="2400" b="1" dirty="0" err="1" smtClean="0">
                <a:solidFill>
                  <a:schemeClr val="tx2"/>
                </a:solidFill>
              </a:rPr>
              <a:t>anyon</a:t>
            </a:r>
            <a:r>
              <a:rPr lang="pl-PL" sz="2400" b="1" dirty="0" smtClean="0">
                <a:solidFill>
                  <a:schemeClr val="tx2"/>
                </a:solidFill>
              </a:rPr>
              <a:t> </a:t>
            </a:r>
            <a:r>
              <a:rPr lang="pl-PL" sz="2400" b="1" dirty="0" err="1" smtClean="0">
                <a:solidFill>
                  <a:schemeClr val="tx2"/>
                </a:solidFill>
              </a:rPr>
              <a:t>statistics</a:t>
            </a:r>
            <a:endParaRPr lang="pl-PL" sz="2400" b="1" dirty="0" smtClean="0">
              <a:solidFill>
                <a:schemeClr val="tx2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576" y="2413551"/>
            <a:ext cx="5569720" cy="439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Prostokąt 48"/>
          <p:cNvSpPr/>
          <p:nvPr/>
        </p:nvSpPr>
        <p:spPr>
          <a:xfrm>
            <a:off x="3760446" y="4077072"/>
            <a:ext cx="212165" cy="380480"/>
          </a:xfrm>
          <a:prstGeom prst="rect">
            <a:avLst/>
          </a:prstGeom>
          <a:solidFill>
            <a:srgbClr val="1F497D"/>
          </a:solidFill>
        </p:spPr>
        <p:txBody>
          <a:bodyPr wrap="none" lIns="36000" tIns="36000" rIns="36000" bIns="36000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Wingdings" pitchFamily="2" charset="2"/>
              </a:rPr>
              <a:t>1</a:t>
            </a:r>
            <a:endParaRPr lang="pl-PL" sz="20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0" name="Prostokąt 49"/>
          <p:cNvSpPr/>
          <p:nvPr/>
        </p:nvSpPr>
        <p:spPr>
          <a:xfrm>
            <a:off x="2992489" y="4077072"/>
            <a:ext cx="212165" cy="380480"/>
          </a:xfrm>
          <a:prstGeom prst="rect">
            <a:avLst/>
          </a:prstGeom>
          <a:solidFill>
            <a:srgbClr val="1F497D"/>
          </a:solidFill>
        </p:spPr>
        <p:txBody>
          <a:bodyPr wrap="none" lIns="36000" tIns="36000" rIns="36000" bIns="36000">
            <a:spAutoFit/>
          </a:bodyPr>
          <a:lstStyle/>
          <a:p>
            <a:r>
              <a:rPr lang="pl-PL" sz="20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Wingdings" pitchFamily="2" charset="2"/>
              </a:rPr>
              <a:t>2</a:t>
            </a:r>
            <a:endParaRPr lang="pl-PL" sz="20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Prostokąt 50"/>
              <p:cNvSpPr/>
              <p:nvPr/>
            </p:nvSpPr>
            <p:spPr>
              <a:xfrm>
                <a:off x="6734273" y="3893838"/>
                <a:ext cx="297124" cy="687290"/>
              </a:xfrm>
              <a:prstGeom prst="rect">
                <a:avLst/>
              </a:prstGeom>
              <a:solidFill>
                <a:srgbClr val="1F497D"/>
              </a:solidFill>
            </p:spPr>
            <p:txBody>
              <a:bodyPr wrap="none" lIns="36000" tIns="36000" rIns="36000" bIns="7200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l-PL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fPr>
                        <m:num>
                          <m:r>
                            <a:rPr lang="pl-PL" sz="2000" b="1" i="1" smtClean="0">
                              <a:solidFill>
                                <a:schemeClr val="bg1"/>
                              </a:solidFill>
                              <a:latin typeface="Cambria Math"/>
                              <a:sym typeface="Wingdings" pitchFamily="2" charset="2"/>
                            </a:rPr>
                            <m:t>𝟏</m:t>
                          </m:r>
                        </m:num>
                        <m:den>
                          <m:r>
                            <a:rPr lang="pl-PL" sz="2000" b="1" i="1" smtClean="0">
                              <a:solidFill>
                                <a:schemeClr val="bg1"/>
                              </a:solidFill>
                              <a:latin typeface="Cambria Math"/>
                              <a:sym typeface="Wingdings" pitchFamily="2" charset="2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pl-PL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Prostokąt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4273" y="3893838"/>
                <a:ext cx="297124" cy="68729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957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rostokąt 306"/>
          <p:cNvSpPr/>
          <p:nvPr/>
        </p:nvSpPr>
        <p:spPr>
          <a:xfrm>
            <a:off x="0" y="10584"/>
            <a:ext cx="9144000" cy="82612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18862" y="-27384"/>
            <a:ext cx="8424862" cy="891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lvl="0" eaLnBrk="1" hangingPunct="1"/>
            <a:r>
              <a:rPr kumimoji="0" lang="pl-PL" altLang="pl-PL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Wingdings" pitchFamily="2" charset="2"/>
              </a:rPr>
              <a:t>Quantum </a:t>
            </a:r>
            <a:r>
              <a:rPr kumimoji="0" lang="pl-PL" altLang="pl-PL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Wingdings" pitchFamily="2" charset="2"/>
              </a:rPr>
              <a:t>liquid</a:t>
            </a:r>
            <a:endParaRPr kumimoji="0" lang="pl-PL" altLang="pl-PL" sz="3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  <a:sym typeface="Wingdings" pitchFamily="2" charset="2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51522" y="908720"/>
            <a:ext cx="88896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err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electrons</a:t>
            </a:r>
            <a:r>
              <a:rPr lang="pl-PL" sz="24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pl-PL" sz="24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two</a:t>
            </a:r>
            <a:r>
              <a:rPr lang="pl-PL" sz="2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dimensions</a:t>
            </a:r>
            <a:r>
              <a:rPr lang="pl-PL" sz="2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pl-PL" sz="24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very</a:t>
            </a:r>
            <a:r>
              <a:rPr lang="pl-PL" sz="2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thin</a:t>
            </a:r>
            <a:r>
              <a:rPr lang="pl-PL" sz="2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layer</a:t>
            </a:r>
            <a:r>
              <a:rPr lang="pl-PL" sz="2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)</a:t>
            </a:r>
            <a:br>
              <a:rPr lang="pl-PL" sz="2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</a:br>
            <a:r>
              <a:rPr lang="pl-PL" sz="2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in high </a:t>
            </a:r>
            <a:r>
              <a:rPr lang="pl-PL" sz="24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magnetic</a:t>
            </a:r>
            <a:r>
              <a:rPr lang="pl-PL" sz="2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field (</a:t>
            </a:r>
            <a:r>
              <a:rPr lang="pl-PL" sz="24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motion</a:t>
            </a:r>
            <a:r>
              <a:rPr lang="pl-PL" sz="2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further</a:t>
            </a:r>
            <a:r>
              <a:rPr lang="pl-PL" sz="2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restricted</a:t>
            </a:r>
            <a:r>
              <a:rPr lang="pl-PL" sz="2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pl-PL" sz="24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quantized</a:t>
            </a:r>
            <a:r>
              <a:rPr lang="pl-PL" sz="2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pl-PL" sz="24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LLs</a:t>
            </a:r>
            <a:r>
              <a:rPr lang="pl-PL" sz="2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)</a:t>
            </a:r>
            <a:br>
              <a:rPr lang="pl-PL" sz="2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</a:br>
            <a:r>
              <a:rPr lang="pl-PL" sz="24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interacting</a:t>
            </a:r>
            <a:r>
              <a:rPr lang="pl-PL" sz="2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with one </a:t>
            </a:r>
            <a:r>
              <a:rPr lang="pl-PL" sz="24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another</a:t>
            </a:r>
            <a:r>
              <a:rPr lang="pl-PL" sz="2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via Coulomb </a:t>
            </a:r>
            <a:r>
              <a:rPr lang="pl-PL" sz="24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forces</a:t>
            </a:r>
            <a:r>
              <a:rPr lang="pl-PL" sz="2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</a:br>
            <a:r>
              <a:rPr lang="pl-PL" sz="24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at</a:t>
            </a:r>
            <a:r>
              <a:rPr lang="pl-PL" sz="2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approprate</a:t>
            </a:r>
            <a:r>
              <a:rPr lang="pl-PL" sz="2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pl-PL" sz="24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low</a:t>
            </a:r>
            <a:r>
              <a:rPr lang="pl-PL" sz="2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pl-PL" sz="2400" dirty="0" err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density</a:t>
            </a:r>
            <a:endParaRPr lang="pl-PL" sz="2400" dirty="0" smtClean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2400" b="1" dirty="0" err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become</a:t>
            </a:r>
            <a:r>
              <a:rPr lang="pl-PL" sz="24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400" b="1" dirty="0" err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strongly</a:t>
            </a:r>
            <a:r>
              <a:rPr lang="pl-PL" sz="24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400" b="1" dirty="0" err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correlated</a:t>
            </a:r>
            <a:r>
              <a:rPr lang="pl-PL" sz="24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pl-PL" sz="24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400" b="1" dirty="0" err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condense</a:t>
            </a:r>
            <a:r>
              <a:rPr lang="pl-PL" sz="24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400" b="1" dirty="0" err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into</a:t>
            </a:r>
            <a:r>
              <a:rPr lang="pl-PL" sz="24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pl-PL" sz="2400" b="1" dirty="0" err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liquid</a:t>
            </a:r>
            <a:endParaRPr lang="pl-PL" sz="2400" b="1" dirty="0">
              <a:solidFill>
                <a:srgbClr val="1F497D"/>
              </a:solidFill>
            </a:endParaRPr>
          </a:p>
        </p:txBody>
      </p:sp>
      <p:sp>
        <p:nvSpPr>
          <p:cNvPr id="24" name="AutoShape 2"/>
          <p:cNvSpPr>
            <a:spLocks noChangeArrowheads="1"/>
          </p:cNvSpPr>
          <p:nvPr/>
        </p:nvSpPr>
        <p:spPr bwMode="auto">
          <a:xfrm>
            <a:off x="802456" y="3131988"/>
            <a:ext cx="7874000" cy="1881188"/>
          </a:xfrm>
          <a:prstGeom prst="parallelogram">
            <a:avLst>
              <a:gd name="adj" fmla="val 104641"/>
            </a:avLst>
          </a:prstGeom>
          <a:solidFill>
            <a:schemeClr val="accent1">
              <a:alpha val="3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anchor="ctr">
            <a:spAutoFit/>
          </a:bodyPr>
          <a:lstStyle/>
          <a:p>
            <a:endParaRPr lang="pl-PL"/>
          </a:p>
        </p:txBody>
      </p:sp>
      <p:sp>
        <p:nvSpPr>
          <p:cNvPr id="3" name="Elipsa 2"/>
          <p:cNvSpPr/>
          <p:nvPr/>
        </p:nvSpPr>
        <p:spPr>
          <a:xfrm>
            <a:off x="2181968" y="4308129"/>
            <a:ext cx="432048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Elipsa 25"/>
          <p:cNvSpPr/>
          <p:nvPr/>
        </p:nvSpPr>
        <p:spPr>
          <a:xfrm>
            <a:off x="2771800" y="3429000"/>
            <a:ext cx="432048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Elipsa 26"/>
          <p:cNvSpPr/>
          <p:nvPr/>
        </p:nvSpPr>
        <p:spPr>
          <a:xfrm>
            <a:off x="3275856" y="4149080"/>
            <a:ext cx="432048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Elipsa 27"/>
          <p:cNvSpPr/>
          <p:nvPr/>
        </p:nvSpPr>
        <p:spPr>
          <a:xfrm>
            <a:off x="4690888" y="3504035"/>
            <a:ext cx="432048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Elipsa 28"/>
          <p:cNvSpPr/>
          <p:nvPr/>
        </p:nvSpPr>
        <p:spPr>
          <a:xfrm>
            <a:off x="4402856" y="4446162"/>
            <a:ext cx="432048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Elipsa 29"/>
          <p:cNvSpPr/>
          <p:nvPr/>
        </p:nvSpPr>
        <p:spPr>
          <a:xfrm>
            <a:off x="6390344" y="3340953"/>
            <a:ext cx="432048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Elipsa 30"/>
          <p:cNvSpPr/>
          <p:nvPr/>
        </p:nvSpPr>
        <p:spPr>
          <a:xfrm>
            <a:off x="5639556" y="3903701"/>
            <a:ext cx="432048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Elipsa 31"/>
          <p:cNvSpPr/>
          <p:nvPr/>
        </p:nvSpPr>
        <p:spPr>
          <a:xfrm>
            <a:off x="6072719" y="4524153"/>
            <a:ext cx="432048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trzałka w prawo 3"/>
          <p:cNvSpPr/>
          <p:nvPr/>
        </p:nvSpPr>
        <p:spPr>
          <a:xfrm rot="16200000">
            <a:off x="3736646" y="3217243"/>
            <a:ext cx="1080120" cy="4955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3635896" y="3369186"/>
            <a:ext cx="5549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0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B</a:t>
            </a:r>
            <a:endParaRPr lang="pl-PL" sz="4000" b="1" dirty="0">
              <a:solidFill>
                <a:srgbClr val="1F497D"/>
              </a:solidFill>
            </a:endParaRPr>
          </a:p>
        </p:txBody>
      </p:sp>
      <p:sp>
        <p:nvSpPr>
          <p:cNvPr id="34" name="Prostokąt 33"/>
          <p:cNvSpPr/>
          <p:nvPr/>
        </p:nvSpPr>
        <p:spPr>
          <a:xfrm>
            <a:off x="146854" y="5325015"/>
            <a:ext cx="8889642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l-PL" sz="3200" b="1" dirty="0" err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new</a:t>
            </a:r>
            <a:r>
              <a:rPr lang="pl-PL" sz="32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dirty="0" err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phase</a:t>
            </a:r>
            <a:r>
              <a:rPr lang="pl-PL" sz="32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pl-PL" sz="3200" b="1" dirty="0" err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matter</a:t>
            </a:r>
            <a:r>
              <a:rPr lang="pl-PL" sz="32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l-PL" sz="3200" b="1" dirty="0" smtClean="0">
                <a:solidFill>
                  <a:srgbClr val="9C301A"/>
                </a:solidFill>
                <a:latin typeface="Arial" pitchFamily="34" charset="0"/>
                <a:cs typeface="Arial" pitchFamily="34" charset="0"/>
              </a:rPr>
              <a:t>quantum</a:t>
            </a:r>
            <a:r>
              <a:rPr lang="pl-PL" sz="3200" b="1" baseline="30000" dirty="0" smtClean="0">
                <a:solidFill>
                  <a:srgbClr val="9C301A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pl-PL" sz="3200" b="1" dirty="0" smtClean="0">
                <a:solidFill>
                  <a:srgbClr val="9C301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liquid</a:t>
            </a:r>
            <a:r>
              <a:rPr lang="pl-PL" sz="3200" b="1" baseline="30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pl-PL" sz="32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1"/>
            <a:r>
              <a:rPr lang="pl-PL" sz="2400" baseline="30000" dirty="0" smtClean="0">
                <a:solidFill>
                  <a:srgbClr val="9C301A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pl-PL" sz="2400" dirty="0" err="1" smtClean="0">
                <a:solidFill>
                  <a:srgbClr val="9C301A"/>
                </a:solidFill>
                <a:latin typeface="Arial" pitchFamily="34" charset="0"/>
                <a:cs typeface="Arial" pitchFamily="34" charset="0"/>
              </a:rPr>
              <a:t>made</a:t>
            </a:r>
            <a:r>
              <a:rPr lang="pl-PL" sz="2400" dirty="0" smtClean="0">
                <a:solidFill>
                  <a:srgbClr val="9C301A"/>
                </a:solidFill>
                <a:latin typeface="Arial" pitchFamily="34" charset="0"/>
                <a:cs typeface="Arial" pitchFamily="34" charset="0"/>
              </a:rPr>
              <a:t> of quantum </a:t>
            </a:r>
            <a:r>
              <a:rPr lang="pl-PL" sz="2400" dirty="0" err="1" smtClean="0">
                <a:solidFill>
                  <a:srgbClr val="9C301A"/>
                </a:solidFill>
                <a:latin typeface="Arial" pitchFamily="34" charset="0"/>
                <a:cs typeface="Arial" pitchFamily="34" charset="0"/>
              </a:rPr>
              <a:t>particles</a:t>
            </a:r>
            <a:r>
              <a:rPr lang="pl-PL" sz="2400" dirty="0" smtClean="0">
                <a:solidFill>
                  <a:srgbClr val="9C301A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pl-PL" sz="2400" dirty="0" err="1" smtClean="0">
                <a:solidFill>
                  <a:srgbClr val="9C301A"/>
                </a:solidFill>
                <a:latin typeface="Arial" pitchFamily="34" charset="0"/>
                <a:cs typeface="Arial" pitchFamily="34" charset="0"/>
              </a:rPr>
              <a:t>electrons</a:t>
            </a:r>
            <a:r>
              <a:rPr lang="pl-PL" sz="2400" dirty="0" smtClean="0">
                <a:solidFill>
                  <a:srgbClr val="9C301A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lvl="1"/>
            <a:r>
              <a:rPr lang="pl-PL" sz="2400" baseline="30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pl-PL" sz="24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isotropic</a:t>
            </a:r>
            <a:r>
              <a:rPr lang="pl-PL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pl-PL" sz="24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incompressible</a:t>
            </a:r>
            <a:endParaRPr lang="pl-PL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5" name="Elipsa 34"/>
          <p:cNvSpPr/>
          <p:nvPr/>
        </p:nvSpPr>
        <p:spPr>
          <a:xfrm>
            <a:off x="6967976" y="3900136"/>
            <a:ext cx="432048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285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rostokąt 306"/>
          <p:cNvSpPr/>
          <p:nvPr/>
        </p:nvSpPr>
        <p:spPr>
          <a:xfrm>
            <a:off x="0" y="10584"/>
            <a:ext cx="9144000" cy="82612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18862" y="-27384"/>
            <a:ext cx="8424862" cy="891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lvl="0" eaLnBrk="1" hangingPunct="1"/>
            <a:r>
              <a:rPr kumimoji="0" lang="pl-PL" altLang="pl-PL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Wingdings" pitchFamily="2" charset="2"/>
              </a:rPr>
              <a:t>Fractionally</a:t>
            </a:r>
            <a:r>
              <a:rPr kumimoji="0" lang="pl-PL" altLang="pl-PL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Wingdings" pitchFamily="2" charset="2"/>
              </a:rPr>
              <a:t> </a:t>
            </a:r>
            <a:r>
              <a:rPr kumimoji="0" lang="pl-PL" altLang="pl-PL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Wingdings" pitchFamily="2" charset="2"/>
              </a:rPr>
              <a:t>charged</a:t>
            </a:r>
            <a:r>
              <a:rPr kumimoji="0" lang="pl-PL" altLang="pl-PL" sz="3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Wingdings" pitchFamily="2" charset="2"/>
              </a:rPr>
              <a:t> (quasi)</a:t>
            </a:r>
            <a:r>
              <a:rPr kumimoji="0" lang="pl-PL" altLang="pl-PL" sz="3600" b="1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Wingdings" pitchFamily="2" charset="2"/>
              </a:rPr>
              <a:t>particles</a:t>
            </a:r>
            <a:endParaRPr kumimoji="0" lang="pl-PL" altLang="pl-PL" sz="3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  <a:sym typeface="Wingdings" pitchFamily="2" charset="2"/>
            </a:endParaRPr>
          </a:p>
        </p:txBody>
      </p:sp>
      <p:sp>
        <p:nvSpPr>
          <p:cNvPr id="18" name="Freeform 2"/>
          <p:cNvSpPr>
            <a:spLocks/>
          </p:cNvSpPr>
          <p:nvPr/>
        </p:nvSpPr>
        <p:spPr bwMode="auto">
          <a:xfrm>
            <a:off x="1525684" y="1803177"/>
            <a:ext cx="6421438" cy="2108200"/>
          </a:xfrm>
          <a:custGeom>
            <a:avLst/>
            <a:gdLst>
              <a:gd name="T0" fmla="*/ 2147483647 w 4044"/>
              <a:gd name="T1" fmla="*/ 2147483647 h 1328"/>
              <a:gd name="T2" fmla="*/ 2147483647 w 4044"/>
              <a:gd name="T3" fmla="*/ 2147483647 h 1328"/>
              <a:gd name="T4" fmla="*/ 2147483647 w 4044"/>
              <a:gd name="T5" fmla="*/ 2147483647 h 1328"/>
              <a:gd name="T6" fmla="*/ 2147483647 w 4044"/>
              <a:gd name="T7" fmla="*/ 2147483647 h 1328"/>
              <a:gd name="T8" fmla="*/ 2147483647 w 4044"/>
              <a:gd name="T9" fmla="*/ 2147483647 h 1328"/>
              <a:gd name="T10" fmla="*/ 2147483647 w 4044"/>
              <a:gd name="T11" fmla="*/ 2147483647 h 1328"/>
              <a:gd name="T12" fmla="*/ 2147483647 w 4044"/>
              <a:gd name="T13" fmla="*/ 2147483647 h 1328"/>
              <a:gd name="T14" fmla="*/ 2147483647 w 4044"/>
              <a:gd name="T15" fmla="*/ 2147483647 h 132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044"/>
              <a:gd name="T25" fmla="*/ 0 h 1328"/>
              <a:gd name="T26" fmla="*/ 4044 w 4044"/>
              <a:gd name="T27" fmla="*/ 1328 h 132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044" h="1328">
                <a:moveTo>
                  <a:pt x="342" y="1098"/>
                </a:moveTo>
                <a:cubicBezTo>
                  <a:pt x="128" y="1050"/>
                  <a:pt x="0" y="995"/>
                  <a:pt x="64" y="841"/>
                </a:cubicBezTo>
                <a:cubicBezTo>
                  <a:pt x="128" y="687"/>
                  <a:pt x="387" y="288"/>
                  <a:pt x="724" y="175"/>
                </a:cubicBezTo>
                <a:cubicBezTo>
                  <a:pt x="1061" y="62"/>
                  <a:pt x="1559" y="162"/>
                  <a:pt x="2084" y="161"/>
                </a:cubicBezTo>
                <a:cubicBezTo>
                  <a:pt x="2609" y="160"/>
                  <a:pt x="3704" y="0"/>
                  <a:pt x="3874" y="168"/>
                </a:cubicBezTo>
                <a:cubicBezTo>
                  <a:pt x="4044" y="336"/>
                  <a:pt x="3525" y="1008"/>
                  <a:pt x="3104" y="1168"/>
                </a:cubicBezTo>
                <a:cubicBezTo>
                  <a:pt x="2683" y="1328"/>
                  <a:pt x="1812" y="1133"/>
                  <a:pt x="1348" y="1126"/>
                </a:cubicBezTo>
                <a:cubicBezTo>
                  <a:pt x="884" y="1119"/>
                  <a:pt x="556" y="1146"/>
                  <a:pt x="342" y="1098"/>
                </a:cubicBezTo>
                <a:close/>
              </a:path>
            </a:pathLst>
          </a:custGeom>
          <a:gradFill rotWithShape="1">
            <a:gsLst>
              <a:gs pos="0">
                <a:srgbClr val="6600FF"/>
              </a:gs>
              <a:gs pos="100000">
                <a:srgbClr val="2F00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19" name="Oval 4"/>
          <p:cNvSpPr>
            <a:spLocks noChangeArrowheads="1"/>
          </p:cNvSpPr>
          <p:nvPr/>
        </p:nvSpPr>
        <p:spPr bwMode="auto">
          <a:xfrm>
            <a:off x="4497484" y="1196752"/>
            <a:ext cx="341313" cy="296863"/>
          </a:xfrm>
          <a:prstGeom prst="ellipse">
            <a:avLst/>
          </a:prstGeom>
          <a:solidFill>
            <a:srgbClr val="1F497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pl-PL"/>
          </a:p>
        </p:txBody>
      </p:sp>
      <p:sp>
        <p:nvSpPr>
          <p:cNvPr id="20" name="Oval 5"/>
          <p:cNvSpPr>
            <a:spLocks noChangeArrowheads="1"/>
          </p:cNvSpPr>
          <p:nvPr/>
        </p:nvSpPr>
        <p:spPr bwMode="auto">
          <a:xfrm>
            <a:off x="4632422" y="2673127"/>
            <a:ext cx="306387" cy="1539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pl-PL"/>
          </a:p>
        </p:txBody>
      </p:sp>
      <p:sp>
        <p:nvSpPr>
          <p:cNvPr id="21" name="Oval 6"/>
          <p:cNvSpPr>
            <a:spLocks noChangeArrowheads="1"/>
          </p:cNvSpPr>
          <p:nvPr/>
        </p:nvSpPr>
        <p:spPr bwMode="auto">
          <a:xfrm>
            <a:off x="4480022" y="2517552"/>
            <a:ext cx="304800" cy="1555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pl-PL"/>
          </a:p>
        </p:txBody>
      </p:sp>
      <p:sp>
        <p:nvSpPr>
          <p:cNvPr id="22" name="Oval 7"/>
          <p:cNvSpPr>
            <a:spLocks noChangeArrowheads="1"/>
          </p:cNvSpPr>
          <p:nvPr/>
        </p:nvSpPr>
        <p:spPr bwMode="auto">
          <a:xfrm>
            <a:off x="4403822" y="2673127"/>
            <a:ext cx="304800" cy="1539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pl-PL"/>
          </a:p>
        </p:txBody>
      </p:sp>
      <p:sp>
        <p:nvSpPr>
          <p:cNvPr id="39" name="Rectangle 14"/>
          <p:cNvSpPr>
            <a:spLocks noChangeArrowheads="1"/>
          </p:cNvSpPr>
          <p:nvPr/>
        </p:nvSpPr>
        <p:spPr bwMode="auto">
          <a:xfrm>
            <a:off x="539552" y="4509120"/>
            <a:ext cx="8125544" cy="1969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6" tIns="45678" rIns="91356" bIns="45678">
            <a:spAutoFit/>
          </a:bodyPr>
          <a:lstStyle/>
          <a:p>
            <a:pPr>
              <a:spcAft>
                <a:spcPts val="1200"/>
              </a:spcAft>
            </a:pPr>
            <a:r>
              <a:rPr lang="pl-PL" sz="3200" b="1" i="0" dirty="0" err="1" smtClean="0">
                <a:solidFill>
                  <a:srgbClr val="1F497D"/>
                </a:solidFill>
                <a:latin typeface="Calibri" panose="020F0502020204030204" pitchFamily="34" charset="0"/>
              </a:rPr>
              <a:t>additional</a:t>
            </a:r>
            <a:r>
              <a:rPr lang="pl-PL" sz="3200" b="1" i="0" dirty="0" smtClean="0">
                <a:solidFill>
                  <a:srgbClr val="1F497D"/>
                </a:solidFill>
                <a:latin typeface="Calibri" panose="020F0502020204030204" pitchFamily="34" charset="0"/>
              </a:rPr>
              <a:t> e</a:t>
            </a:r>
            <a:r>
              <a:rPr lang="en-US" sz="3200" b="1" i="0" dirty="0" smtClean="0">
                <a:solidFill>
                  <a:srgbClr val="1F497D"/>
                </a:solidFill>
                <a:latin typeface="Calibri" panose="020F0502020204030204" pitchFamily="34" charset="0"/>
              </a:rPr>
              <a:t>le</a:t>
            </a:r>
            <a:r>
              <a:rPr lang="pl-PL" sz="3200" b="1" i="0" dirty="0" smtClean="0">
                <a:solidFill>
                  <a:srgbClr val="1F497D"/>
                </a:solidFill>
                <a:latin typeface="Calibri" panose="020F0502020204030204" pitchFamily="34" charset="0"/>
              </a:rPr>
              <a:t>c</a:t>
            </a:r>
            <a:r>
              <a:rPr lang="en-US" sz="3200" b="1" i="0" dirty="0" err="1" smtClean="0">
                <a:solidFill>
                  <a:srgbClr val="1F497D"/>
                </a:solidFill>
                <a:latin typeface="Calibri" panose="020F0502020204030204" pitchFamily="34" charset="0"/>
              </a:rPr>
              <a:t>tron</a:t>
            </a:r>
            <a:r>
              <a:rPr lang="en-US" sz="3200" b="1" i="0" dirty="0" smtClean="0">
                <a:solidFill>
                  <a:srgbClr val="1F497D"/>
                </a:solidFill>
                <a:latin typeface="Calibri" panose="020F0502020204030204" pitchFamily="34" charset="0"/>
              </a:rPr>
              <a:t> </a:t>
            </a:r>
            <a:r>
              <a:rPr lang="pl-PL" sz="3200" b="1" i="0" dirty="0" err="1" smtClean="0">
                <a:solidFill>
                  <a:srgbClr val="1F497D"/>
                </a:solidFill>
                <a:latin typeface="Calibri" panose="020F0502020204030204" pitchFamily="34" charset="0"/>
              </a:rPr>
              <a:t>entering</a:t>
            </a:r>
            <a:r>
              <a:rPr lang="pl-PL" sz="3200" b="1" i="0" dirty="0" smtClean="0">
                <a:solidFill>
                  <a:srgbClr val="1F497D"/>
                </a:solidFill>
                <a:latin typeface="Calibri" panose="020F0502020204030204" pitchFamily="34" charset="0"/>
              </a:rPr>
              <a:t> the </a:t>
            </a:r>
            <a:r>
              <a:rPr lang="pl-PL" sz="3200" b="1" i="0" dirty="0" err="1" smtClean="0">
                <a:solidFill>
                  <a:srgbClr val="1F497D"/>
                </a:solidFill>
                <a:latin typeface="Calibri" panose="020F0502020204030204" pitchFamily="34" charset="0"/>
              </a:rPr>
              <a:t>liquid</a:t>
            </a:r>
            <a:r>
              <a:rPr lang="pl-PL" sz="3200" b="1" i="0" dirty="0" smtClean="0">
                <a:solidFill>
                  <a:srgbClr val="1F497D"/>
                </a:solidFill>
                <a:latin typeface="Calibri" panose="020F0502020204030204" pitchFamily="34" charset="0"/>
              </a:rPr>
              <a:t> </a:t>
            </a:r>
            <a:br>
              <a:rPr lang="pl-PL" sz="3200" b="1" i="0" dirty="0" smtClean="0">
                <a:solidFill>
                  <a:srgbClr val="1F497D"/>
                </a:solidFill>
                <a:latin typeface="Calibri" panose="020F0502020204030204" pitchFamily="34" charset="0"/>
              </a:rPr>
            </a:br>
            <a:r>
              <a:rPr lang="pl-PL" sz="3200" b="1" i="0" dirty="0" err="1" smtClean="0">
                <a:solidFill>
                  <a:srgbClr val="1F497D"/>
                </a:solidFill>
                <a:latin typeface="Calibri" panose="020F0502020204030204" pitchFamily="34" charset="0"/>
              </a:rPr>
              <a:t>splits</a:t>
            </a:r>
            <a:r>
              <a:rPr lang="pl-PL" sz="3200" b="1" i="0" dirty="0" smtClean="0">
                <a:solidFill>
                  <a:srgbClr val="1F497D"/>
                </a:solidFill>
                <a:latin typeface="Calibri" panose="020F0502020204030204" pitchFamily="34" charset="0"/>
              </a:rPr>
              <a:t> </a:t>
            </a:r>
            <a:r>
              <a:rPr lang="pl-PL" sz="3200" b="1" i="0" dirty="0" err="1" smtClean="0">
                <a:solidFill>
                  <a:srgbClr val="1F497D"/>
                </a:solidFill>
                <a:latin typeface="Calibri" panose="020F0502020204030204" pitchFamily="34" charset="0"/>
              </a:rPr>
              <a:t>into</a:t>
            </a:r>
            <a:r>
              <a:rPr lang="pl-PL" sz="3200" b="1" i="0" dirty="0" smtClean="0">
                <a:solidFill>
                  <a:srgbClr val="1F497D"/>
                </a:solidFill>
                <a:latin typeface="Calibri" panose="020F0502020204030204" pitchFamily="34" charset="0"/>
              </a:rPr>
              <a:t> 3 </a:t>
            </a:r>
            <a:r>
              <a:rPr lang="pl-PL" sz="3200" b="1" i="0" dirty="0" err="1" smtClean="0">
                <a:solidFill>
                  <a:srgbClr val="1F497D"/>
                </a:solidFill>
                <a:latin typeface="Calibri" panose="020F0502020204030204" pitchFamily="34" charset="0"/>
              </a:rPr>
              <a:t>fractionally</a:t>
            </a:r>
            <a:r>
              <a:rPr lang="pl-PL" sz="3200" b="1" i="0" dirty="0" smtClean="0">
                <a:solidFill>
                  <a:srgbClr val="1F497D"/>
                </a:solidFill>
                <a:latin typeface="Calibri" panose="020F0502020204030204" pitchFamily="34" charset="0"/>
              </a:rPr>
              <a:t> </a:t>
            </a:r>
            <a:r>
              <a:rPr lang="pl-PL" sz="3200" b="1" i="0" dirty="0" err="1" smtClean="0">
                <a:solidFill>
                  <a:srgbClr val="1F497D"/>
                </a:solidFill>
                <a:latin typeface="Calibri" panose="020F0502020204030204" pitchFamily="34" charset="0"/>
              </a:rPr>
              <a:t>charged</a:t>
            </a:r>
            <a:r>
              <a:rPr lang="pl-PL" sz="3200" b="1" i="0" dirty="0" smtClean="0">
                <a:solidFill>
                  <a:srgbClr val="1F497D"/>
                </a:solidFill>
                <a:latin typeface="Calibri" panose="020F0502020204030204" pitchFamily="34" charset="0"/>
              </a:rPr>
              <a:t> </a:t>
            </a:r>
            <a:r>
              <a:rPr lang="pl-PL" sz="3200" b="1" i="0" dirty="0" err="1" smtClean="0">
                <a:solidFill>
                  <a:srgbClr val="1F497D"/>
                </a:solidFill>
                <a:latin typeface="Calibri" panose="020F0502020204030204" pitchFamily="34" charset="0"/>
              </a:rPr>
              <a:t>quasiparticles</a:t>
            </a:r>
            <a:endParaRPr lang="pl-PL" sz="3200" b="1" dirty="0">
              <a:solidFill>
                <a:srgbClr val="1F497D"/>
              </a:solidFill>
              <a:latin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pl-PL" sz="2400" i="0" dirty="0" smtClean="0">
                <a:solidFill>
                  <a:srgbClr val="1F497D"/>
                </a:solidFill>
                <a:latin typeface="Calibri" panose="020F0502020204030204" pitchFamily="34" charset="0"/>
              </a:rPr>
              <a:t>(the extra </a:t>
            </a:r>
            <a:r>
              <a:rPr lang="pl-PL" sz="2400" i="0" dirty="0" err="1" smtClean="0">
                <a:solidFill>
                  <a:srgbClr val="1F497D"/>
                </a:solidFill>
                <a:latin typeface="Calibri" panose="020F0502020204030204" pitchFamily="34" charset="0"/>
              </a:rPr>
              <a:t>electron</a:t>
            </a:r>
            <a:r>
              <a:rPr lang="pl-PL" sz="2400" i="0" dirty="0" smtClean="0">
                <a:solidFill>
                  <a:srgbClr val="1F497D"/>
                </a:solidFill>
                <a:latin typeface="Calibri" panose="020F0502020204030204" pitchFamily="34" charset="0"/>
              </a:rPr>
              <a:t> </a:t>
            </a:r>
            <a:r>
              <a:rPr lang="pl-PL" sz="2400" i="0" dirty="0" err="1" smtClean="0">
                <a:solidFill>
                  <a:srgbClr val="1F497D"/>
                </a:solidFill>
                <a:latin typeface="Calibri" panose="020F0502020204030204" pitchFamily="34" charset="0"/>
              </a:rPr>
              <a:t>blends</a:t>
            </a:r>
            <a:r>
              <a:rPr lang="pl-PL" sz="2400" i="0" dirty="0" smtClean="0">
                <a:solidFill>
                  <a:srgbClr val="1F497D"/>
                </a:solidFill>
                <a:latin typeface="Calibri" panose="020F0502020204030204" pitchFamily="34" charset="0"/>
              </a:rPr>
              <a:t> </a:t>
            </a:r>
            <a:r>
              <a:rPr lang="pl-PL" sz="2400" i="0" dirty="0" err="1" smtClean="0">
                <a:solidFill>
                  <a:srgbClr val="1F497D"/>
                </a:solidFill>
                <a:latin typeface="Calibri" panose="020F0502020204030204" pitchFamily="34" charset="0"/>
              </a:rPr>
              <a:t>into</a:t>
            </a:r>
            <a:r>
              <a:rPr lang="pl-PL" sz="2400" i="0" dirty="0" smtClean="0">
                <a:solidFill>
                  <a:srgbClr val="1F497D"/>
                </a:solidFill>
                <a:latin typeface="Calibri" panose="020F0502020204030204" pitchFamily="34" charset="0"/>
              </a:rPr>
              <a:t> the </a:t>
            </a:r>
            <a:r>
              <a:rPr lang="pl-PL" sz="2400" i="0" dirty="0" err="1" smtClean="0">
                <a:solidFill>
                  <a:srgbClr val="1F497D"/>
                </a:solidFill>
                <a:latin typeface="Calibri" panose="020F0502020204030204" pitchFamily="34" charset="0"/>
              </a:rPr>
              <a:t>liquid</a:t>
            </a:r>
            <a:r>
              <a:rPr lang="pl-PL" sz="2400" i="0" dirty="0" smtClean="0">
                <a:solidFill>
                  <a:srgbClr val="1F497D"/>
                </a:solidFill>
                <a:latin typeface="Calibri" panose="020F0502020204030204" pitchFamily="34" charset="0"/>
              </a:rPr>
              <a:t>, and the </a:t>
            </a:r>
            <a:r>
              <a:rPr lang="pl-PL" sz="2400" i="0" dirty="0" err="1" smtClean="0">
                <a:solidFill>
                  <a:srgbClr val="1F497D"/>
                </a:solidFill>
                <a:latin typeface="Calibri" panose="020F0502020204030204" pitchFamily="34" charset="0"/>
              </a:rPr>
              <a:t>excessive</a:t>
            </a:r>
            <a:r>
              <a:rPr lang="pl-PL" sz="2400" i="0" dirty="0" smtClean="0">
                <a:solidFill>
                  <a:srgbClr val="1F497D"/>
                </a:solidFill>
                <a:latin typeface="Calibri" panose="020F0502020204030204" pitchFamily="34" charset="0"/>
              </a:rPr>
              <a:t> </a:t>
            </a:r>
            <a:r>
              <a:rPr lang="pl-PL" sz="2400" i="0" dirty="0" err="1" smtClean="0">
                <a:solidFill>
                  <a:srgbClr val="1F497D"/>
                </a:solidFill>
                <a:latin typeface="Calibri" panose="020F0502020204030204" pitchFamily="34" charset="0"/>
              </a:rPr>
              <a:t>local</a:t>
            </a:r>
            <a:r>
              <a:rPr lang="pl-PL" sz="2400" i="0" dirty="0" smtClean="0">
                <a:solidFill>
                  <a:srgbClr val="1F497D"/>
                </a:solidFill>
                <a:latin typeface="Calibri" panose="020F0502020204030204" pitchFamily="34" charset="0"/>
              </a:rPr>
              <a:t> </a:t>
            </a:r>
            <a:r>
              <a:rPr lang="pl-PL" sz="2400" i="0" dirty="0" err="1" smtClean="0">
                <a:solidFill>
                  <a:srgbClr val="1F497D"/>
                </a:solidFill>
                <a:latin typeface="Calibri" panose="020F0502020204030204" pitchFamily="34" charset="0"/>
              </a:rPr>
              <a:t>charge</a:t>
            </a:r>
            <a:r>
              <a:rPr lang="pl-PL" sz="2400" i="0" dirty="0" smtClean="0">
                <a:solidFill>
                  <a:srgbClr val="1F497D"/>
                </a:solidFill>
                <a:latin typeface="Calibri" panose="020F0502020204030204" pitchFamily="34" charset="0"/>
              </a:rPr>
              <a:t> </a:t>
            </a:r>
            <a:r>
              <a:rPr lang="pl-PL" sz="2400" i="0" dirty="0" err="1" smtClean="0">
                <a:solidFill>
                  <a:srgbClr val="1F497D"/>
                </a:solidFill>
                <a:latin typeface="Calibri" panose="020F0502020204030204" pitchFamily="34" charset="0"/>
              </a:rPr>
              <a:t>shows</a:t>
            </a:r>
            <a:r>
              <a:rPr lang="pl-PL" sz="2400" i="0" dirty="0" smtClean="0">
                <a:solidFill>
                  <a:srgbClr val="1F497D"/>
                </a:solidFill>
                <a:latin typeface="Calibri" panose="020F0502020204030204" pitchFamily="34" charset="0"/>
              </a:rPr>
              <a:t> as 3 </a:t>
            </a:r>
            <a:r>
              <a:rPr lang="pl-PL" sz="2400" i="0" dirty="0" err="1" smtClean="0">
                <a:solidFill>
                  <a:srgbClr val="1F497D"/>
                </a:solidFill>
                <a:latin typeface="Calibri" panose="020F0502020204030204" pitchFamily="34" charset="0"/>
              </a:rPr>
              <a:t>new</a:t>
            </a:r>
            <a:r>
              <a:rPr lang="pl-PL" sz="2400" i="0" dirty="0" smtClean="0">
                <a:solidFill>
                  <a:srgbClr val="1F497D"/>
                </a:solidFill>
                <a:latin typeface="Calibri" panose="020F0502020204030204" pitchFamily="34" charset="0"/>
              </a:rPr>
              <a:t> </a:t>
            </a:r>
            <a:r>
              <a:rPr lang="pl-PL" sz="2400" i="0" dirty="0" err="1" smtClean="0">
                <a:solidFill>
                  <a:srgbClr val="1F497D"/>
                </a:solidFill>
                <a:latin typeface="Calibri" panose="020F0502020204030204" pitchFamily="34" charset="0"/>
              </a:rPr>
              <a:t>quasiparticles</a:t>
            </a:r>
            <a:r>
              <a:rPr lang="pl-PL" sz="2400" i="0" dirty="0" smtClean="0">
                <a:solidFill>
                  <a:srgbClr val="1F497D"/>
                </a:solidFill>
                <a:latin typeface="Calibri" panose="020F0502020204030204" pitchFamily="34" charset="0"/>
              </a:rPr>
              <a:t>, </a:t>
            </a:r>
            <a:r>
              <a:rPr lang="pl-PL" sz="2400" i="0" dirty="0" err="1" smtClean="0">
                <a:solidFill>
                  <a:srgbClr val="1F497D"/>
                </a:solidFill>
                <a:latin typeface="Calibri" panose="020F0502020204030204" pitchFamily="34" charset="0"/>
              </a:rPr>
              <a:t>moving</a:t>
            </a:r>
            <a:r>
              <a:rPr lang="pl-PL" sz="2400" i="0" dirty="0" smtClean="0">
                <a:solidFill>
                  <a:srgbClr val="1F497D"/>
                </a:solidFill>
                <a:latin typeface="Calibri" panose="020F0502020204030204" pitchFamily="34" charset="0"/>
              </a:rPr>
              <a:t> </a:t>
            </a:r>
            <a:r>
              <a:rPr lang="pl-PL" sz="2400" i="0" dirty="0" err="1" smtClean="0">
                <a:solidFill>
                  <a:srgbClr val="1F497D"/>
                </a:solidFill>
                <a:latin typeface="Calibri" panose="020F0502020204030204" pitchFamily="34" charset="0"/>
              </a:rPr>
              <a:t>independently</a:t>
            </a:r>
            <a:r>
              <a:rPr lang="pl-PL" sz="2400" i="0" dirty="0" smtClean="0">
                <a:solidFill>
                  <a:srgbClr val="1F497D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40" name="AutoShape 2"/>
          <p:cNvSpPr>
            <a:spLocks noChangeArrowheads="1"/>
          </p:cNvSpPr>
          <p:nvPr/>
        </p:nvSpPr>
        <p:spPr bwMode="auto">
          <a:xfrm>
            <a:off x="611560" y="1955462"/>
            <a:ext cx="7874000" cy="1881188"/>
          </a:xfrm>
          <a:prstGeom prst="parallelogram">
            <a:avLst>
              <a:gd name="adj" fmla="val 10464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857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-0.00191 0.1891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07407E-6 L 0.09167 0.04444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222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07407E-6 L -0.06666 0.05555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277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L -0.02309 -0.02685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3" y="-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rostokąt 306"/>
          <p:cNvSpPr/>
          <p:nvPr/>
        </p:nvSpPr>
        <p:spPr>
          <a:xfrm>
            <a:off x="0" y="10584"/>
            <a:ext cx="9144000" cy="82612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6" name="Rectangle 2"/>
          <p:cNvSpPr txBox="1">
            <a:spLocks noChangeArrowheads="1"/>
          </p:cNvSpPr>
          <p:nvPr/>
        </p:nvSpPr>
        <p:spPr bwMode="auto">
          <a:xfrm>
            <a:off x="218862" y="-27384"/>
            <a:ext cx="8745626" cy="891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lvl="0" eaLnBrk="1" hangingPunct="1"/>
            <a:r>
              <a:rPr kumimoji="0" lang="pl-PL" altLang="pl-PL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Wingdings" pitchFamily="2" charset="2"/>
              </a:rPr>
              <a:t>Fractional</a:t>
            </a:r>
            <a:r>
              <a:rPr kumimoji="0" lang="pl-PL" altLang="pl-PL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Wingdings" pitchFamily="2" charset="2"/>
              </a:rPr>
              <a:t> and non-</a:t>
            </a:r>
            <a:r>
              <a:rPr kumimoji="0" lang="pl-PL" altLang="pl-PL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Wingdings" pitchFamily="2" charset="2"/>
              </a:rPr>
              <a:t>Abelian</a:t>
            </a:r>
            <a:r>
              <a:rPr kumimoji="0" lang="pl-PL" altLang="pl-PL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Wingdings" pitchFamily="2" charset="2"/>
              </a:rPr>
              <a:t> (quasi)</a:t>
            </a:r>
            <a:r>
              <a:rPr kumimoji="0" lang="pl-PL" altLang="pl-PL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Wingdings" pitchFamily="2" charset="2"/>
              </a:rPr>
              <a:t>particles</a:t>
            </a:r>
            <a:endParaRPr kumimoji="0" lang="pl-PL" altLang="pl-PL" sz="3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  <a:sym typeface="Wingdings" pitchFamily="2" charset="2"/>
            </a:endParaRPr>
          </a:p>
        </p:txBody>
      </p:sp>
      <p:grpSp>
        <p:nvGrpSpPr>
          <p:cNvPr id="61" name="Grupa 31"/>
          <p:cNvGrpSpPr>
            <a:grpSpLocks/>
          </p:cNvGrpSpPr>
          <p:nvPr/>
        </p:nvGrpSpPr>
        <p:grpSpPr bwMode="auto">
          <a:xfrm>
            <a:off x="179512" y="3140968"/>
            <a:ext cx="1377950" cy="2062162"/>
            <a:chOff x="940869" y="2196694"/>
            <a:chExt cx="1378008" cy="2061697"/>
          </a:xfrm>
        </p:grpSpPr>
        <p:sp>
          <p:nvSpPr>
            <p:cNvPr id="62" name="Elipsa 61"/>
            <p:cNvSpPr/>
            <p:nvPr/>
          </p:nvSpPr>
          <p:spPr>
            <a:xfrm rot="18704499">
              <a:off x="950423" y="3196565"/>
              <a:ext cx="214264" cy="2143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3" name="Elipsa 62"/>
            <p:cNvSpPr/>
            <p:nvPr/>
          </p:nvSpPr>
          <p:spPr>
            <a:xfrm rot="18704499">
              <a:off x="2093470" y="2998173"/>
              <a:ext cx="214265" cy="2143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4" name="Łuk 63"/>
            <p:cNvSpPr/>
            <p:nvPr/>
          </p:nvSpPr>
          <p:spPr>
            <a:xfrm rot="18704499">
              <a:off x="851368" y="2882960"/>
              <a:ext cx="1464932" cy="1285929"/>
            </a:xfrm>
            <a:prstGeom prst="arc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" name="Łuk 64"/>
            <p:cNvSpPr/>
            <p:nvPr/>
          </p:nvSpPr>
          <p:spPr>
            <a:xfrm rot="7904499">
              <a:off x="943447" y="2286195"/>
              <a:ext cx="1464932" cy="1285929"/>
            </a:xfrm>
            <a:prstGeom prst="arc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7" name="Prostokąt 19"/>
          <p:cNvSpPr>
            <a:spLocks noChangeArrowheads="1"/>
          </p:cNvSpPr>
          <p:nvPr/>
        </p:nvSpPr>
        <p:spPr bwMode="auto">
          <a:xfrm>
            <a:off x="107504" y="995244"/>
            <a:ext cx="4680520" cy="164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pl-PL" altLang="pl-PL" sz="2400" b="1" u="sng" dirty="0" smtClean="0">
                <a:solidFill>
                  <a:srgbClr val="1F497D"/>
                </a:solidFill>
              </a:rPr>
              <a:t>in 3D:</a:t>
            </a:r>
          </a:p>
          <a:p>
            <a:pPr eaLnBrk="1" hangingPunct="1">
              <a:spcAft>
                <a:spcPts val="600"/>
              </a:spcAft>
            </a:pPr>
            <a:r>
              <a:rPr lang="pl-PL" altLang="pl-PL" sz="2400" dirty="0" err="1" smtClean="0">
                <a:solidFill>
                  <a:srgbClr val="1F497D"/>
                </a:solidFill>
              </a:rPr>
              <a:t>double</a:t>
            </a:r>
            <a:r>
              <a:rPr lang="pl-PL" altLang="pl-PL" sz="2400" dirty="0" smtClean="0">
                <a:solidFill>
                  <a:srgbClr val="1F497D"/>
                </a:solidFill>
              </a:rPr>
              <a:t> </a:t>
            </a:r>
            <a:br>
              <a:rPr lang="pl-PL" altLang="pl-PL" sz="2400" dirty="0" smtClean="0">
                <a:solidFill>
                  <a:srgbClr val="1F497D"/>
                </a:solidFill>
              </a:rPr>
            </a:br>
            <a:r>
              <a:rPr lang="pl-PL" altLang="pl-PL" sz="2400" dirty="0" smtClean="0">
                <a:solidFill>
                  <a:srgbClr val="1F497D"/>
                </a:solidFill>
              </a:rPr>
              <a:t>exchange</a:t>
            </a:r>
            <a:br>
              <a:rPr lang="pl-PL" altLang="pl-PL" sz="2400" dirty="0" smtClean="0">
                <a:solidFill>
                  <a:srgbClr val="1F497D"/>
                </a:solidFill>
              </a:rPr>
            </a:br>
            <a:r>
              <a:rPr lang="pl-PL" altLang="pl-PL" sz="2400" i="1" dirty="0" smtClean="0">
                <a:solidFill>
                  <a:srgbClr val="1F497D"/>
                </a:solidFill>
              </a:rPr>
              <a:t>(</a:t>
            </a:r>
            <a:r>
              <a:rPr lang="pl-PL" altLang="pl-PL" sz="2400" i="1" dirty="0">
                <a:solidFill>
                  <a:srgbClr val="1F497D"/>
                </a:solidFill>
              </a:rPr>
              <a:t>P</a:t>
            </a:r>
            <a:r>
              <a:rPr lang="pl-PL" altLang="pl-PL" sz="2400" i="1" baseline="30000" dirty="0">
                <a:solidFill>
                  <a:srgbClr val="1F497D"/>
                </a:solidFill>
              </a:rPr>
              <a:t>2</a:t>
            </a:r>
            <a:r>
              <a:rPr lang="pl-PL" altLang="pl-PL" sz="2400" i="1" dirty="0" smtClean="0">
                <a:solidFill>
                  <a:srgbClr val="1F497D"/>
                </a:solidFill>
              </a:rPr>
              <a:t>):</a:t>
            </a:r>
            <a:endParaRPr lang="en-US" altLang="pl-PL" sz="2400" i="1" dirty="0">
              <a:solidFill>
                <a:srgbClr val="1F497D"/>
              </a:solidFill>
            </a:endParaRPr>
          </a:p>
        </p:txBody>
      </p:sp>
      <p:sp>
        <p:nvSpPr>
          <p:cNvPr id="68" name="Równa się 67"/>
          <p:cNvSpPr/>
          <p:nvPr/>
        </p:nvSpPr>
        <p:spPr>
          <a:xfrm>
            <a:off x="4037966" y="1706786"/>
            <a:ext cx="428625" cy="357187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9" name="Grupa 37"/>
          <p:cNvGrpSpPr>
            <a:grpSpLocks/>
          </p:cNvGrpSpPr>
          <p:nvPr/>
        </p:nvGrpSpPr>
        <p:grpSpPr bwMode="auto">
          <a:xfrm>
            <a:off x="4738053" y="1290861"/>
            <a:ext cx="1514475" cy="1162050"/>
            <a:chOff x="5772519" y="3738817"/>
            <a:chExt cx="1514125" cy="1161938"/>
          </a:xfrm>
        </p:grpSpPr>
        <p:sp>
          <p:nvSpPr>
            <p:cNvPr id="70" name="Elipsa 69"/>
            <p:cNvSpPr/>
            <p:nvPr/>
          </p:nvSpPr>
          <p:spPr>
            <a:xfrm>
              <a:off x="6155019" y="4211846"/>
              <a:ext cx="214262" cy="2142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" name="Elipsa 70"/>
            <p:cNvSpPr/>
            <p:nvPr/>
          </p:nvSpPr>
          <p:spPr>
            <a:xfrm>
              <a:off x="7072382" y="4211846"/>
              <a:ext cx="214262" cy="2142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" name="Łuk 71"/>
            <p:cNvSpPr/>
            <p:nvPr/>
          </p:nvSpPr>
          <p:spPr>
            <a:xfrm rot="5400000">
              <a:off x="5875605" y="3635731"/>
              <a:ext cx="1161938" cy="1368109"/>
            </a:xfrm>
            <a:prstGeom prst="arc">
              <a:avLst>
                <a:gd name="adj1" fmla="val 17201560"/>
                <a:gd name="adj2" fmla="val 15191879"/>
              </a:avLst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73" name="Prostokąt 26"/>
          <p:cNvSpPr>
            <a:spLocks noChangeArrowheads="1"/>
          </p:cNvSpPr>
          <p:nvPr/>
        </p:nvSpPr>
        <p:spPr bwMode="auto">
          <a:xfrm>
            <a:off x="4895216" y="2457673"/>
            <a:ext cx="1047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2800"/>
              <a:t>Loop</a:t>
            </a:r>
            <a:endParaRPr lang="en-US" altLang="pl-PL" sz="2800" i="1"/>
          </a:p>
        </p:txBody>
      </p:sp>
      <p:grpSp>
        <p:nvGrpSpPr>
          <p:cNvPr id="75" name="Grupa 38"/>
          <p:cNvGrpSpPr>
            <a:grpSpLocks/>
          </p:cNvGrpSpPr>
          <p:nvPr/>
        </p:nvGrpSpPr>
        <p:grpSpPr bwMode="auto">
          <a:xfrm>
            <a:off x="7470973" y="1489918"/>
            <a:ext cx="1031875" cy="496888"/>
            <a:chOff x="7429520" y="5432226"/>
            <a:chExt cx="1031314" cy="497104"/>
          </a:xfrm>
        </p:grpSpPr>
        <p:sp>
          <p:nvSpPr>
            <p:cNvPr id="76" name="Elipsa 75"/>
            <p:cNvSpPr/>
            <p:nvPr/>
          </p:nvSpPr>
          <p:spPr>
            <a:xfrm>
              <a:off x="7429520" y="5687925"/>
              <a:ext cx="214196" cy="2144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7" name="Elipsa 76"/>
            <p:cNvSpPr/>
            <p:nvPr/>
          </p:nvSpPr>
          <p:spPr>
            <a:xfrm>
              <a:off x="8129227" y="5714924"/>
              <a:ext cx="214195" cy="2144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8" name="Łuk 77"/>
            <p:cNvSpPr/>
            <p:nvPr/>
          </p:nvSpPr>
          <p:spPr>
            <a:xfrm rot="9702657">
              <a:off x="7930897" y="5432226"/>
              <a:ext cx="529937" cy="341461"/>
            </a:xfrm>
            <a:prstGeom prst="arc">
              <a:avLst>
                <a:gd name="adj1" fmla="val 19750865"/>
                <a:gd name="adj2" fmla="val 13887016"/>
              </a:avLst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79" name="Grupa 35"/>
          <p:cNvGrpSpPr>
            <a:grpSpLocks/>
          </p:cNvGrpSpPr>
          <p:nvPr/>
        </p:nvGrpSpPr>
        <p:grpSpPr bwMode="auto">
          <a:xfrm>
            <a:off x="2050416" y="1052736"/>
            <a:ext cx="1630362" cy="1503362"/>
            <a:chOff x="3453810" y="3786190"/>
            <a:chExt cx="1630708" cy="1503074"/>
          </a:xfrm>
        </p:grpSpPr>
        <p:sp>
          <p:nvSpPr>
            <p:cNvPr id="80" name="Elipsa 79"/>
            <p:cNvSpPr/>
            <p:nvPr/>
          </p:nvSpPr>
          <p:spPr>
            <a:xfrm rot="19562454">
              <a:off x="3458573" y="4349644"/>
              <a:ext cx="214358" cy="2142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1" name="Elipsa 80"/>
            <p:cNvSpPr/>
            <p:nvPr/>
          </p:nvSpPr>
          <p:spPr>
            <a:xfrm rot="19562454">
              <a:off x="4841579" y="4481382"/>
              <a:ext cx="214357" cy="2142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" name="Łuk 81"/>
            <p:cNvSpPr/>
            <p:nvPr/>
          </p:nvSpPr>
          <p:spPr>
            <a:xfrm rot="10800000">
              <a:off x="3512559" y="3786190"/>
              <a:ext cx="1571959" cy="995171"/>
            </a:xfrm>
            <a:prstGeom prst="arc">
              <a:avLst>
                <a:gd name="adj1" fmla="val 13383233"/>
                <a:gd name="adj2" fmla="val 11606734"/>
              </a:avLst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3" name="Łuk 82"/>
            <p:cNvSpPr/>
            <p:nvPr/>
          </p:nvSpPr>
          <p:spPr>
            <a:xfrm>
              <a:off x="3453810" y="4294093"/>
              <a:ext cx="1571959" cy="995171"/>
            </a:xfrm>
            <a:prstGeom prst="arc">
              <a:avLst>
                <a:gd name="adj1" fmla="val 13383233"/>
                <a:gd name="adj2" fmla="val 11606734"/>
              </a:avLst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4" name="Prostokąt 36"/>
          <p:cNvSpPr>
            <a:spLocks noChangeArrowheads="1"/>
          </p:cNvSpPr>
          <p:nvPr/>
        </p:nvSpPr>
        <p:spPr bwMode="auto">
          <a:xfrm>
            <a:off x="7256661" y="2109043"/>
            <a:ext cx="13477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2800" dirty="0"/>
              <a:t>Identity</a:t>
            </a:r>
            <a:endParaRPr lang="en-US" altLang="pl-PL" sz="28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Prostokąt 41"/>
              <p:cNvSpPr>
                <a:spLocks noChangeArrowheads="1"/>
              </p:cNvSpPr>
              <p:nvPr/>
            </p:nvSpPr>
            <p:spPr bwMode="auto">
              <a:xfrm>
                <a:off x="1775517" y="3639709"/>
                <a:ext cx="7037649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pl-PL" altLang="pl-PL" sz="2400" b="0" i="1" smtClean="0">
                        <a:solidFill>
                          <a:srgbClr val="1F49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pl-PL" altLang="pl-PL" sz="2400" b="0" i="1" smtClean="0">
                        <a:solidFill>
                          <a:srgbClr val="1F49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pl-PL" altLang="pl-PL" sz="2400" dirty="0" smtClean="0">
                    <a:solidFill>
                      <a:srgbClr val="1F497D"/>
                    </a:solidFill>
                  </a:rPr>
                  <a:t>: </a:t>
                </a:r>
                <a:r>
                  <a:rPr lang="pl-PL" altLang="pl-PL" sz="2400" dirty="0" err="1" smtClean="0">
                    <a:solidFill>
                      <a:srgbClr val="1F497D"/>
                    </a:solidFill>
                  </a:rPr>
                  <a:t>fermions</a:t>
                </a:r>
                <a:r>
                  <a:rPr lang="pl-PL" altLang="pl-PL" sz="2400" dirty="0" smtClean="0">
                    <a:solidFill>
                      <a:srgbClr val="1F497D"/>
                    </a:solidFill>
                  </a:rPr>
                  <a:t> </a:t>
                </a:r>
                <a:r>
                  <a:rPr lang="pl-PL" altLang="pl-PL" sz="2400" dirty="0" smtClean="0">
                    <a:solidFill>
                      <a:srgbClr val="1F497D"/>
                    </a:solidFill>
                    <a:sym typeface="Wingdings" panose="05000000000000000000" pitchFamily="2" charset="2"/>
                  </a:rPr>
                  <a:t></a:t>
                </a:r>
                <a:r>
                  <a:rPr lang="pl-PL" altLang="pl-PL" sz="2400" dirty="0" smtClean="0">
                    <a:solidFill>
                      <a:srgbClr val="1F497D"/>
                    </a:solidFill>
                  </a:rPr>
                  <a:t> Pauli </a:t>
                </a:r>
                <a:r>
                  <a:rPr lang="pl-PL" altLang="pl-PL" sz="2400" dirty="0" err="1">
                    <a:solidFill>
                      <a:srgbClr val="1F497D"/>
                    </a:solidFill>
                  </a:rPr>
                  <a:t>exclusion</a:t>
                </a:r>
                <a:r>
                  <a:rPr lang="pl-PL" altLang="pl-PL" sz="2400" dirty="0">
                    <a:solidFill>
                      <a:srgbClr val="1F497D"/>
                    </a:solidFill>
                  </a:rPr>
                  <a:t> </a:t>
                </a:r>
                <a:r>
                  <a:rPr lang="pl-PL" altLang="pl-PL" sz="2400" dirty="0" err="1" smtClean="0">
                    <a:solidFill>
                      <a:srgbClr val="1F497D"/>
                    </a:solidFill>
                  </a:rPr>
                  <a:t>principle</a:t>
                </a:r>
                <a:endParaRPr lang="pl-PL" altLang="pl-PL" sz="2400" dirty="0" smtClean="0">
                  <a:solidFill>
                    <a:srgbClr val="1F497D"/>
                  </a:solidFill>
                </a:endParaRPr>
              </a:p>
              <a:p>
                <a:pPr eaLnBrk="1" hangingPunct="1"/>
                <a14:m>
                  <m:oMath xmlns:m="http://schemas.openxmlformats.org/officeDocument/2006/math">
                    <m:r>
                      <a:rPr lang="pl-PL" altLang="pl-PL" sz="2400" i="1">
                        <a:solidFill>
                          <a:srgbClr val="1F49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pl-PL" altLang="pl-PL" sz="2400" i="1">
                        <a:solidFill>
                          <a:srgbClr val="1F49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=+1 </m:t>
                    </m:r>
                  </m:oMath>
                </a14:m>
                <a:r>
                  <a:rPr lang="pl-PL" altLang="pl-PL" sz="2400" dirty="0" smtClean="0">
                    <a:solidFill>
                      <a:srgbClr val="1F497D"/>
                    </a:solidFill>
                  </a:rPr>
                  <a:t>: </a:t>
                </a:r>
                <a:r>
                  <a:rPr lang="pl-PL" altLang="pl-PL" sz="2400" dirty="0" err="1" smtClean="0">
                    <a:solidFill>
                      <a:srgbClr val="1F497D"/>
                    </a:solidFill>
                  </a:rPr>
                  <a:t>bosons</a:t>
                </a:r>
                <a:r>
                  <a:rPr lang="pl-PL" altLang="pl-PL" sz="2400" dirty="0" smtClean="0">
                    <a:solidFill>
                      <a:srgbClr val="1F497D"/>
                    </a:solidFill>
                  </a:rPr>
                  <a:t> </a:t>
                </a:r>
                <a:r>
                  <a:rPr lang="pl-PL" altLang="pl-PL" sz="2400" dirty="0" smtClean="0">
                    <a:solidFill>
                      <a:srgbClr val="1F497D"/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pl-PL" altLang="pl-PL" sz="2400" dirty="0" smtClean="0">
                    <a:solidFill>
                      <a:srgbClr val="1F497D"/>
                    </a:solidFill>
                  </a:rPr>
                  <a:t>Bose-Einstein </a:t>
                </a:r>
                <a:r>
                  <a:rPr lang="pl-PL" altLang="pl-PL" sz="2400" dirty="0" err="1">
                    <a:solidFill>
                      <a:srgbClr val="1F497D"/>
                    </a:solidFill>
                  </a:rPr>
                  <a:t>condensation</a:t>
                </a:r>
                <a:endParaRPr lang="en-US" altLang="pl-PL" sz="2400" dirty="0">
                  <a:solidFill>
                    <a:srgbClr val="1F497D"/>
                  </a:solidFill>
                </a:endParaRPr>
              </a:p>
            </p:txBody>
          </p:sp>
        </mc:Choice>
        <mc:Fallback xmlns="">
          <p:sp>
            <p:nvSpPr>
              <p:cNvPr id="85" name="Prostokąt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75517" y="3639709"/>
                <a:ext cx="7037649" cy="830997"/>
              </a:xfrm>
              <a:prstGeom prst="rect">
                <a:avLst/>
              </a:prstGeom>
              <a:blipFill rotWithShape="0">
                <a:blip r:embed="rId2"/>
                <a:stretch>
                  <a:fillRect l="-173" t="-5147" b="-1691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Równa się 87"/>
          <p:cNvSpPr/>
          <p:nvPr/>
        </p:nvSpPr>
        <p:spPr>
          <a:xfrm>
            <a:off x="6536581" y="1708795"/>
            <a:ext cx="428625" cy="357187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9" name="Prostokąt 19"/>
          <p:cNvSpPr>
            <a:spLocks noChangeArrowheads="1"/>
          </p:cNvSpPr>
          <p:nvPr/>
        </p:nvSpPr>
        <p:spPr bwMode="auto">
          <a:xfrm>
            <a:off x="107504" y="2851835"/>
            <a:ext cx="46805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2400" dirty="0" smtClean="0">
                <a:solidFill>
                  <a:srgbClr val="1F497D"/>
                </a:solidFill>
              </a:rPr>
              <a:t>single </a:t>
            </a:r>
            <a:br>
              <a:rPr lang="pl-PL" altLang="pl-PL" sz="2400" dirty="0" smtClean="0">
                <a:solidFill>
                  <a:srgbClr val="1F497D"/>
                </a:solidFill>
              </a:rPr>
            </a:br>
            <a:r>
              <a:rPr lang="pl-PL" altLang="pl-PL" sz="2400" dirty="0" smtClean="0">
                <a:solidFill>
                  <a:srgbClr val="1F497D"/>
                </a:solidFill>
              </a:rPr>
              <a:t>exchange:</a:t>
            </a:r>
            <a:endParaRPr lang="en-US" altLang="pl-PL" sz="2400" i="1" dirty="0">
              <a:solidFill>
                <a:srgbClr val="1F497D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Prostokąt 19"/>
              <p:cNvSpPr>
                <a:spLocks noChangeArrowheads="1"/>
              </p:cNvSpPr>
              <p:nvPr/>
            </p:nvSpPr>
            <p:spPr bwMode="auto">
              <a:xfrm>
                <a:off x="107504" y="5243716"/>
                <a:ext cx="9001000" cy="1370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Aft>
                    <a:spcPts val="600"/>
                  </a:spcAft>
                </a:pPr>
                <a:r>
                  <a:rPr lang="pl-PL" altLang="pl-PL" sz="2400" b="1" u="sng" dirty="0" smtClean="0">
                    <a:solidFill>
                      <a:srgbClr val="1F497D"/>
                    </a:solidFill>
                  </a:rPr>
                  <a:t>in 2D:</a:t>
                </a:r>
              </a:p>
              <a:p>
                <a:pPr eaLnBrk="1" hangingPunct="1">
                  <a:spcAft>
                    <a:spcPts val="600"/>
                  </a:spcAft>
                </a:pPr>
                <a:r>
                  <a:rPr lang="pl-PL" altLang="pl-PL" sz="2400" dirty="0" err="1" smtClean="0">
                    <a:solidFill>
                      <a:srgbClr val="1F497D"/>
                    </a:solidFill>
                  </a:rPr>
                  <a:t>above</a:t>
                </a:r>
                <a:r>
                  <a:rPr lang="pl-PL" altLang="pl-PL" sz="2400" dirty="0" smtClean="0">
                    <a:solidFill>
                      <a:srgbClr val="1F497D"/>
                    </a:solidFill>
                  </a:rPr>
                  <a:t> argument </a:t>
                </a:r>
                <a:r>
                  <a:rPr lang="pl-PL" altLang="pl-PL" sz="2400" dirty="0" err="1" smtClean="0">
                    <a:solidFill>
                      <a:srgbClr val="1F497D"/>
                    </a:solidFill>
                  </a:rPr>
                  <a:t>fails</a:t>
                </a:r>
                <a:r>
                  <a:rPr lang="pl-PL" altLang="pl-PL" sz="2400" dirty="0" smtClean="0">
                    <a:solidFill>
                      <a:srgbClr val="1F497D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pl-PL" altLang="pl-PL" sz="2400" i="1">
                        <a:solidFill>
                          <a:srgbClr val="1F49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pl-PL" altLang="pl-PL" sz="2400" i="1">
                        <a:solidFill>
                          <a:srgbClr val="1F49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l-PL" altLang="pl-PL" sz="2400" b="0" i="1" smtClean="0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altLang="pl-PL" sz="2400" b="0" i="1" smtClean="0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pl-PL" altLang="pl-PL" sz="2400" b="0" i="1" smtClean="0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pl-PL" altLang="pl-PL" sz="2400" b="0" i="1" smtClean="0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</m:oMath>
                </a14:m>
                <a:r>
                  <a:rPr lang="pl-PL" altLang="pl-PL" sz="2400" dirty="0">
                    <a:solidFill>
                      <a:srgbClr val="1F497D"/>
                    </a:solidFill>
                  </a:rPr>
                  <a:t> </a:t>
                </a:r>
                <a:r>
                  <a:rPr lang="pl-PL" altLang="pl-PL" sz="2400" dirty="0" smtClean="0">
                    <a:solidFill>
                      <a:srgbClr val="1F497D"/>
                    </a:solidFill>
                  </a:rPr>
                  <a:t>(</a:t>
                </a:r>
                <a:r>
                  <a:rPr lang="pl-PL" altLang="pl-PL" sz="2400" b="1" dirty="0" err="1" smtClean="0">
                    <a:solidFill>
                      <a:srgbClr val="1F497D"/>
                    </a:solidFill>
                  </a:rPr>
                  <a:t>anyons</a:t>
                </a:r>
                <a:r>
                  <a:rPr lang="pl-PL" altLang="pl-PL" sz="2400" dirty="0" smtClean="0">
                    <a:solidFill>
                      <a:srgbClr val="1F497D"/>
                    </a:solidFill>
                  </a:rPr>
                  <a:t>) </a:t>
                </a:r>
                <a:r>
                  <a:rPr lang="pl-PL" altLang="pl-PL" sz="2400" dirty="0" err="1" smtClean="0">
                    <a:solidFill>
                      <a:srgbClr val="1F497D"/>
                    </a:solidFill>
                    <a:sym typeface="Wingdings" panose="05000000000000000000" pitchFamily="2" charset="2"/>
                  </a:rPr>
                  <a:t>or</a:t>
                </a:r>
                <a:r>
                  <a:rPr lang="pl-PL" altLang="pl-PL" sz="2400" dirty="0" smtClean="0">
                    <a:solidFill>
                      <a:srgbClr val="1F497D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pl-PL" altLang="pl-PL" sz="2400" dirty="0" smtClean="0">
                    <a:solidFill>
                      <a:srgbClr val="1F497D"/>
                    </a:solidFill>
                  </a:rPr>
                  <a:t>matrix (</a:t>
                </a:r>
                <a:r>
                  <a:rPr lang="pl-PL" altLang="pl-PL" sz="2400" b="1" dirty="0" smtClean="0">
                    <a:solidFill>
                      <a:srgbClr val="1F497D"/>
                    </a:solidFill>
                  </a:rPr>
                  <a:t>non-</a:t>
                </a:r>
                <a:r>
                  <a:rPr lang="pl-PL" altLang="pl-PL" sz="2400" b="1" dirty="0" err="1" smtClean="0">
                    <a:solidFill>
                      <a:srgbClr val="1F497D"/>
                    </a:solidFill>
                  </a:rPr>
                  <a:t>abelions</a:t>
                </a:r>
                <a:r>
                  <a:rPr lang="pl-PL" altLang="pl-PL" sz="2400" dirty="0" smtClean="0">
                    <a:solidFill>
                      <a:srgbClr val="1F497D"/>
                    </a:solidFill>
                  </a:rPr>
                  <a:t>)</a:t>
                </a:r>
                <a:endParaRPr lang="pl-PL" altLang="pl-PL" sz="2400" dirty="0">
                  <a:solidFill>
                    <a:srgbClr val="1F497D"/>
                  </a:solidFill>
                </a:endParaRPr>
              </a:p>
              <a:p>
                <a:pPr eaLnBrk="1" hangingPunct="1">
                  <a:spcAft>
                    <a:spcPts val="600"/>
                  </a:spcAft>
                </a:pPr>
                <a:r>
                  <a:rPr lang="pl-PL" altLang="pl-PL" sz="2400" dirty="0" smtClean="0">
                    <a:solidFill>
                      <a:srgbClr val="1F497D"/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pl-PL" altLang="pl-PL" sz="2400" b="1" dirty="0" err="1" smtClean="0">
                    <a:solidFill>
                      <a:srgbClr val="1F497D"/>
                    </a:solidFill>
                    <a:sym typeface="Wingdings" panose="05000000000000000000" pitchFamily="2" charset="2"/>
                  </a:rPr>
                  <a:t>t</a:t>
                </a:r>
                <a:r>
                  <a:rPr lang="pl-PL" altLang="pl-PL" sz="2400" b="1" dirty="0" err="1" smtClean="0">
                    <a:solidFill>
                      <a:srgbClr val="1F497D"/>
                    </a:solidFill>
                  </a:rPr>
                  <a:t>opological</a:t>
                </a:r>
                <a:r>
                  <a:rPr lang="pl-PL" altLang="pl-PL" sz="2400" b="1" dirty="0" smtClean="0">
                    <a:solidFill>
                      <a:srgbClr val="1F497D"/>
                    </a:solidFill>
                  </a:rPr>
                  <a:t> quantum </a:t>
                </a:r>
                <a:r>
                  <a:rPr lang="pl-PL" altLang="pl-PL" sz="2400" b="1" dirty="0" err="1" smtClean="0">
                    <a:solidFill>
                      <a:srgbClr val="1F497D"/>
                    </a:solidFill>
                  </a:rPr>
                  <a:t>computation</a:t>
                </a:r>
                <a:endParaRPr lang="pl-PL" altLang="pl-PL" sz="2400" b="1" dirty="0">
                  <a:solidFill>
                    <a:srgbClr val="1F497D"/>
                  </a:solidFill>
                </a:endParaRPr>
              </a:p>
            </p:txBody>
          </p:sp>
        </mc:Choice>
        <mc:Fallback xmlns="">
          <p:sp>
            <p:nvSpPr>
              <p:cNvPr id="90" name="Prostokąt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5243716"/>
                <a:ext cx="9001000" cy="1370440"/>
              </a:xfrm>
              <a:prstGeom prst="rect">
                <a:avLst/>
              </a:prstGeom>
              <a:blipFill rotWithShape="0">
                <a:blip r:embed="rId3"/>
                <a:stretch>
                  <a:fillRect l="-1084" t="-3111" r="-1016" b="-9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424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rostokąt 306"/>
          <p:cNvSpPr/>
          <p:nvPr/>
        </p:nvSpPr>
        <p:spPr>
          <a:xfrm>
            <a:off x="0" y="10584"/>
            <a:ext cx="9144000" cy="82612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6" name="Rectangle 2"/>
          <p:cNvSpPr txBox="1">
            <a:spLocks noChangeArrowheads="1"/>
          </p:cNvSpPr>
          <p:nvPr/>
        </p:nvSpPr>
        <p:spPr bwMode="auto">
          <a:xfrm>
            <a:off x="218862" y="-27384"/>
            <a:ext cx="8745626" cy="891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lvl="0" eaLnBrk="1" hangingPunct="1"/>
            <a:r>
              <a:rPr kumimoji="0" lang="pl-PL" altLang="pl-PL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Wingdings" pitchFamily="2" charset="2"/>
              </a:rPr>
              <a:t>Particles</a:t>
            </a:r>
            <a:r>
              <a:rPr kumimoji="0" lang="pl-PL" altLang="pl-PL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Wingdings" pitchFamily="2" charset="2"/>
              </a:rPr>
              <a:t> with „</a:t>
            </a:r>
            <a:r>
              <a:rPr kumimoji="0" lang="pl-PL" altLang="pl-PL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Wingdings" pitchFamily="2" charset="2"/>
              </a:rPr>
              <a:t>memory</a:t>
            </a:r>
            <a:r>
              <a:rPr kumimoji="0" lang="pl-PL" altLang="pl-PL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Wingdings" pitchFamily="2" charset="2"/>
              </a:rPr>
              <a:t> of </a:t>
            </a:r>
            <a:r>
              <a:rPr kumimoji="0" lang="pl-PL" altLang="pl-PL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Wingdings" pitchFamily="2" charset="2"/>
              </a:rPr>
              <a:t>trajectory</a:t>
            </a:r>
            <a:r>
              <a:rPr kumimoji="0" lang="pl-PL" altLang="pl-PL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Wingdings" pitchFamily="2" charset="2"/>
              </a:rPr>
              <a:t>”</a:t>
            </a:r>
          </a:p>
        </p:txBody>
      </p:sp>
      <p:sp>
        <p:nvSpPr>
          <p:cNvPr id="30" name="AutoShape 2"/>
          <p:cNvSpPr>
            <a:spLocks noChangeArrowheads="1"/>
          </p:cNvSpPr>
          <p:nvPr/>
        </p:nvSpPr>
        <p:spPr bwMode="auto">
          <a:xfrm>
            <a:off x="5181600" y="4551606"/>
            <a:ext cx="3733800" cy="690563"/>
          </a:xfrm>
          <a:prstGeom prst="parallelogram">
            <a:avLst>
              <a:gd name="adj" fmla="val 135172"/>
            </a:avLst>
          </a:prstGeom>
          <a:gradFill rotWithShape="1">
            <a:gsLst>
              <a:gs pos="0">
                <a:srgbClr val="336699">
                  <a:alpha val="50000"/>
                </a:srgbClr>
              </a:gs>
              <a:gs pos="50000">
                <a:srgbClr val="336699">
                  <a:gamma/>
                  <a:shade val="46275"/>
                  <a:invGamma/>
                  <a:alpha val="10001"/>
                </a:srgbClr>
              </a:gs>
              <a:gs pos="100000">
                <a:srgbClr val="336699">
                  <a:alpha val="50000"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Times New Roman" pitchFamily="-108" charset="0"/>
                <a:cs typeface="Arial" charset="0"/>
              </a:defRPr>
            </a:lvl1pPr>
            <a:lvl2pPr marL="37931725" indent="-37474525" eaLnBrk="0" hangingPunct="0">
              <a:defRPr sz="2000" i="1">
                <a:solidFill>
                  <a:schemeClr val="tx1"/>
                </a:solidFill>
                <a:latin typeface="Times New Roman" pitchFamily="-108" charset="0"/>
                <a:cs typeface="Arial" charset="0"/>
              </a:defRPr>
            </a:lvl2pPr>
            <a:lvl3pPr eaLnBrk="0" hangingPunct="0">
              <a:defRPr sz="2000" i="1">
                <a:solidFill>
                  <a:schemeClr val="tx1"/>
                </a:solidFill>
                <a:latin typeface="Times New Roman" pitchFamily="-108" charset="0"/>
                <a:cs typeface="Arial" charset="0"/>
              </a:defRPr>
            </a:lvl3pPr>
            <a:lvl4pPr eaLnBrk="0" hangingPunct="0">
              <a:defRPr sz="2000" i="1">
                <a:solidFill>
                  <a:schemeClr val="tx1"/>
                </a:solidFill>
                <a:latin typeface="Times New Roman" pitchFamily="-108" charset="0"/>
                <a:cs typeface="Arial" charset="0"/>
              </a:defRPr>
            </a:lvl4pPr>
            <a:lvl5pPr eaLnBrk="0" hangingPunct="0">
              <a:defRPr sz="2000" i="1">
                <a:solidFill>
                  <a:schemeClr val="tx1"/>
                </a:solidFill>
                <a:latin typeface="Times New Roman" pitchFamily="-108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-108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-108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-108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-108" charset="0"/>
                <a:cs typeface="Arial" charset="0"/>
              </a:defRPr>
            </a:lvl9pPr>
          </a:lstStyle>
          <a:p>
            <a:pPr eaLnBrk="1" hangingPunct="1"/>
            <a:endParaRPr lang="pl-PL"/>
          </a:p>
        </p:txBody>
      </p:sp>
      <p:sp>
        <p:nvSpPr>
          <p:cNvPr id="31" name="AutoShape 3"/>
          <p:cNvSpPr>
            <a:spLocks noChangeArrowheads="1"/>
          </p:cNvSpPr>
          <p:nvPr/>
        </p:nvSpPr>
        <p:spPr bwMode="auto">
          <a:xfrm>
            <a:off x="2743200" y="4556369"/>
            <a:ext cx="3733800" cy="690562"/>
          </a:xfrm>
          <a:prstGeom prst="parallelogram">
            <a:avLst>
              <a:gd name="adj" fmla="val 135173"/>
            </a:avLst>
          </a:prstGeom>
          <a:gradFill rotWithShape="1">
            <a:gsLst>
              <a:gs pos="0">
                <a:srgbClr val="336699">
                  <a:gamma/>
                  <a:shade val="46275"/>
                  <a:invGamma/>
                  <a:alpha val="10001"/>
                </a:srgbClr>
              </a:gs>
              <a:gs pos="50000">
                <a:srgbClr val="336699">
                  <a:alpha val="50000"/>
                </a:srgbClr>
              </a:gs>
              <a:gs pos="100000">
                <a:srgbClr val="336699">
                  <a:gamma/>
                  <a:shade val="46275"/>
                  <a:invGamma/>
                  <a:alpha val="10001"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Times New Roman" pitchFamily="-108" charset="0"/>
                <a:cs typeface="Arial" charset="0"/>
              </a:defRPr>
            </a:lvl1pPr>
            <a:lvl2pPr marL="37931725" indent="-37474525" eaLnBrk="0" hangingPunct="0">
              <a:defRPr sz="2000" i="1">
                <a:solidFill>
                  <a:schemeClr val="tx1"/>
                </a:solidFill>
                <a:latin typeface="Times New Roman" pitchFamily="-108" charset="0"/>
                <a:cs typeface="Arial" charset="0"/>
              </a:defRPr>
            </a:lvl2pPr>
            <a:lvl3pPr eaLnBrk="0" hangingPunct="0">
              <a:defRPr sz="2000" i="1">
                <a:solidFill>
                  <a:schemeClr val="tx1"/>
                </a:solidFill>
                <a:latin typeface="Times New Roman" pitchFamily="-108" charset="0"/>
                <a:cs typeface="Arial" charset="0"/>
              </a:defRPr>
            </a:lvl3pPr>
            <a:lvl4pPr eaLnBrk="0" hangingPunct="0">
              <a:defRPr sz="2000" i="1">
                <a:solidFill>
                  <a:schemeClr val="tx1"/>
                </a:solidFill>
                <a:latin typeface="Times New Roman" pitchFamily="-108" charset="0"/>
                <a:cs typeface="Arial" charset="0"/>
              </a:defRPr>
            </a:lvl4pPr>
            <a:lvl5pPr eaLnBrk="0" hangingPunct="0">
              <a:defRPr sz="2000" i="1">
                <a:solidFill>
                  <a:schemeClr val="tx1"/>
                </a:solidFill>
                <a:latin typeface="Times New Roman" pitchFamily="-108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-108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-108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-108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-108" charset="0"/>
                <a:cs typeface="Arial" charset="0"/>
              </a:defRPr>
            </a:lvl9pPr>
          </a:lstStyle>
          <a:p>
            <a:pPr eaLnBrk="1" hangingPunct="1"/>
            <a:endParaRPr lang="pl-PL"/>
          </a:p>
        </p:txBody>
      </p:sp>
      <p:sp>
        <p:nvSpPr>
          <p:cNvPr id="32" name="AutoShape 4"/>
          <p:cNvSpPr>
            <a:spLocks noChangeArrowheads="1"/>
          </p:cNvSpPr>
          <p:nvPr/>
        </p:nvSpPr>
        <p:spPr bwMode="auto">
          <a:xfrm>
            <a:off x="2743200" y="2060819"/>
            <a:ext cx="3733800" cy="679450"/>
          </a:xfrm>
          <a:prstGeom prst="parallelogram">
            <a:avLst>
              <a:gd name="adj" fmla="val 1373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pl-PL"/>
          </a:p>
        </p:txBody>
      </p:sp>
      <p:sp>
        <p:nvSpPr>
          <p:cNvPr id="33" name="Line 5"/>
          <p:cNvSpPr>
            <a:spLocks noChangeShapeType="1"/>
          </p:cNvSpPr>
          <p:nvPr/>
        </p:nvSpPr>
        <p:spPr bwMode="auto">
          <a:xfrm flipH="1">
            <a:off x="5259388" y="2537069"/>
            <a:ext cx="0" cy="2286000"/>
          </a:xfrm>
          <a:prstGeom prst="line">
            <a:avLst/>
          </a:prstGeom>
          <a:noFill/>
          <a:ln w="635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4" name="Line 7"/>
          <p:cNvSpPr>
            <a:spLocks noChangeShapeType="1"/>
          </p:cNvSpPr>
          <p:nvPr/>
        </p:nvSpPr>
        <p:spPr bwMode="auto">
          <a:xfrm flipH="1">
            <a:off x="7620000" y="2525956"/>
            <a:ext cx="0" cy="2286000"/>
          </a:xfrm>
          <a:prstGeom prst="line">
            <a:avLst/>
          </a:prstGeom>
          <a:noFill/>
          <a:ln w="635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102500" y="5431081"/>
            <a:ext cx="4213035" cy="4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6" tIns="45678" rIns="91356" bIns="45678"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Times New Roman" pitchFamily="-108" charset="0"/>
                <a:cs typeface="Arial" charset="0"/>
              </a:defRPr>
            </a:lvl1pPr>
            <a:lvl2pPr marL="37931725" indent="-37474525" eaLnBrk="0" hangingPunct="0">
              <a:defRPr sz="2000" i="1">
                <a:solidFill>
                  <a:schemeClr val="tx1"/>
                </a:solidFill>
                <a:latin typeface="Times New Roman" pitchFamily="-108" charset="0"/>
                <a:cs typeface="Arial" charset="0"/>
              </a:defRPr>
            </a:lvl2pPr>
            <a:lvl3pPr eaLnBrk="0" hangingPunct="0">
              <a:defRPr sz="2000" i="1">
                <a:solidFill>
                  <a:schemeClr val="tx1"/>
                </a:solidFill>
                <a:latin typeface="Times New Roman" pitchFamily="-108" charset="0"/>
                <a:cs typeface="Arial" charset="0"/>
              </a:defRPr>
            </a:lvl3pPr>
            <a:lvl4pPr eaLnBrk="0" hangingPunct="0">
              <a:defRPr sz="2000" i="1">
                <a:solidFill>
                  <a:schemeClr val="tx1"/>
                </a:solidFill>
                <a:latin typeface="Times New Roman" pitchFamily="-108" charset="0"/>
                <a:cs typeface="Arial" charset="0"/>
              </a:defRPr>
            </a:lvl4pPr>
            <a:lvl5pPr eaLnBrk="0" hangingPunct="0">
              <a:defRPr sz="2000" i="1">
                <a:solidFill>
                  <a:schemeClr val="tx1"/>
                </a:solidFill>
                <a:latin typeface="Times New Roman" pitchFamily="-108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-108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-108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-108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-108" charset="0"/>
                <a:cs typeface="Arial" charset="0"/>
              </a:defRPr>
            </a:lvl9pPr>
          </a:lstStyle>
          <a:p>
            <a:pPr algn="ctr" eaLnBrk="1" hangingPunct="1"/>
            <a:r>
              <a:rPr lang="pl-PL" dirty="0" err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braid</a:t>
            </a:r>
            <a:r>
              <a:rPr lang="pl-PL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/exchange „</a:t>
            </a:r>
            <a:r>
              <a:rPr lang="pl-PL" dirty="0" err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counter-clockwise</a:t>
            </a:r>
            <a:r>
              <a:rPr lang="pl-PL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en-US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5148363" y="5431081"/>
            <a:ext cx="3278292" cy="4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6" tIns="45678" rIns="91356" bIns="45678"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Times New Roman" pitchFamily="-108" charset="0"/>
                <a:cs typeface="Arial" charset="0"/>
              </a:defRPr>
            </a:lvl1pPr>
            <a:lvl2pPr marL="37931725" indent="-37474525" eaLnBrk="0" hangingPunct="0">
              <a:defRPr sz="2000" i="1">
                <a:solidFill>
                  <a:schemeClr val="tx1"/>
                </a:solidFill>
                <a:latin typeface="Times New Roman" pitchFamily="-108" charset="0"/>
                <a:cs typeface="Arial" charset="0"/>
              </a:defRPr>
            </a:lvl2pPr>
            <a:lvl3pPr eaLnBrk="0" hangingPunct="0">
              <a:defRPr sz="2000" i="1">
                <a:solidFill>
                  <a:schemeClr val="tx1"/>
                </a:solidFill>
                <a:latin typeface="Times New Roman" pitchFamily="-108" charset="0"/>
                <a:cs typeface="Arial" charset="0"/>
              </a:defRPr>
            </a:lvl3pPr>
            <a:lvl4pPr eaLnBrk="0" hangingPunct="0">
              <a:defRPr sz="2000" i="1">
                <a:solidFill>
                  <a:schemeClr val="tx1"/>
                </a:solidFill>
                <a:latin typeface="Times New Roman" pitchFamily="-108" charset="0"/>
                <a:cs typeface="Arial" charset="0"/>
              </a:defRPr>
            </a:lvl4pPr>
            <a:lvl5pPr eaLnBrk="0" hangingPunct="0">
              <a:defRPr sz="2000" i="1">
                <a:solidFill>
                  <a:schemeClr val="tx1"/>
                </a:solidFill>
                <a:latin typeface="Times New Roman" pitchFamily="-108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-108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-108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-108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-108" charset="0"/>
                <a:cs typeface="Arial" charset="0"/>
              </a:defRPr>
            </a:lvl9pPr>
          </a:lstStyle>
          <a:p>
            <a:pPr algn="ctr" eaLnBrk="1" hangingPunct="1"/>
            <a:r>
              <a:rPr lang="pl-PL" dirty="0" err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braid</a:t>
            </a:r>
            <a:r>
              <a:rPr lang="pl-PL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/exchange „</a:t>
            </a:r>
            <a:r>
              <a:rPr lang="pl-PL" dirty="0" err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clockwise</a:t>
            </a:r>
            <a:r>
              <a:rPr lang="pl-PL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en-US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7" name="Object 2"/>
          <p:cNvGraphicFramePr>
            <a:graphicFrameLocks noChangeAspect="1"/>
          </p:cNvGraphicFramePr>
          <p:nvPr>
            <p:extLst/>
          </p:nvPr>
        </p:nvGraphicFramePr>
        <p:xfrm>
          <a:off x="4355976" y="3284984"/>
          <a:ext cx="762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0" name="Equation" r:id="rId3" imgW="139680" imgH="139680" progId="Equation.3">
                  <p:embed/>
                </p:oleObj>
              </mc:Choice>
              <mc:Fallback>
                <p:oleObj name="Equation" r:id="rId3" imgW="1396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3284984"/>
                        <a:ext cx="762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" name="AutoShape 11"/>
          <p:cNvCxnSpPr>
            <a:cxnSpLocks noChangeShapeType="1"/>
          </p:cNvCxnSpPr>
          <p:nvPr/>
        </p:nvCxnSpPr>
        <p:spPr bwMode="auto">
          <a:xfrm rot="16200000" flipH="1" flipV="1">
            <a:off x="4217988" y="4632569"/>
            <a:ext cx="41275" cy="746125"/>
          </a:xfrm>
          <a:prstGeom prst="curvedConnector3">
            <a:avLst>
              <a:gd name="adj1" fmla="val -303847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AutoShape 12"/>
          <p:cNvCxnSpPr>
            <a:cxnSpLocks noChangeShapeType="1"/>
          </p:cNvCxnSpPr>
          <p:nvPr/>
        </p:nvCxnSpPr>
        <p:spPr bwMode="auto">
          <a:xfrm rot="5400000" flipH="1" flipV="1">
            <a:off x="4227513" y="4700831"/>
            <a:ext cx="41275" cy="746125"/>
          </a:xfrm>
          <a:prstGeom prst="curvedConnector3">
            <a:avLst>
              <a:gd name="adj1" fmla="val -26538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Text Box 14"/>
          <p:cNvSpPr txBox="1">
            <a:spLocks noChangeArrowheads="1"/>
          </p:cNvSpPr>
          <p:nvPr/>
        </p:nvSpPr>
        <p:spPr bwMode="auto">
          <a:xfrm rot="16200000">
            <a:off x="2150156" y="3818004"/>
            <a:ext cx="864170" cy="52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6" tIns="45678" rIns="91356" bIns="45678"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Times New Roman" pitchFamily="-108" charset="0"/>
                <a:cs typeface="Arial" charset="0"/>
              </a:defRPr>
            </a:lvl1pPr>
            <a:lvl2pPr marL="37931725" indent="-37474525" eaLnBrk="0" hangingPunct="0">
              <a:defRPr sz="2000" i="1">
                <a:solidFill>
                  <a:schemeClr val="tx1"/>
                </a:solidFill>
                <a:latin typeface="Times New Roman" pitchFamily="-108" charset="0"/>
                <a:cs typeface="Arial" charset="0"/>
              </a:defRPr>
            </a:lvl2pPr>
            <a:lvl3pPr eaLnBrk="0" hangingPunct="0">
              <a:defRPr sz="2000" i="1">
                <a:solidFill>
                  <a:schemeClr val="tx1"/>
                </a:solidFill>
                <a:latin typeface="Times New Roman" pitchFamily="-108" charset="0"/>
                <a:cs typeface="Arial" charset="0"/>
              </a:defRPr>
            </a:lvl3pPr>
            <a:lvl4pPr eaLnBrk="0" hangingPunct="0">
              <a:defRPr sz="2000" i="1">
                <a:solidFill>
                  <a:schemeClr val="tx1"/>
                </a:solidFill>
                <a:latin typeface="Times New Roman" pitchFamily="-108" charset="0"/>
                <a:cs typeface="Arial" charset="0"/>
              </a:defRPr>
            </a:lvl4pPr>
            <a:lvl5pPr eaLnBrk="0" hangingPunct="0">
              <a:defRPr sz="2000" i="1">
                <a:solidFill>
                  <a:schemeClr val="tx1"/>
                </a:solidFill>
                <a:latin typeface="Times New Roman" pitchFamily="-108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-108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-108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-108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-108" charset="0"/>
                <a:cs typeface="Arial" charset="0"/>
              </a:defRPr>
            </a:lvl9pPr>
          </a:lstStyle>
          <a:p>
            <a:pPr eaLnBrk="1" hangingPunct="1"/>
            <a:r>
              <a:rPr lang="pl-PL" sz="2800" i="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time</a:t>
            </a:r>
            <a:endParaRPr lang="en-US" sz="2800" i="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2" name="Group 15"/>
          <p:cNvGrpSpPr>
            <a:grpSpLocks/>
          </p:cNvGrpSpPr>
          <p:nvPr/>
        </p:nvGrpSpPr>
        <p:grpSpPr bwMode="auto">
          <a:xfrm>
            <a:off x="3852863" y="2525956"/>
            <a:ext cx="730250" cy="2438400"/>
            <a:chOff x="336" y="336"/>
            <a:chExt cx="358" cy="1344"/>
          </a:xfrm>
        </p:grpSpPr>
        <p:cxnSp>
          <p:nvCxnSpPr>
            <p:cNvPr id="43" name="AutoShape 16"/>
            <p:cNvCxnSpPr>
              <a:cxnSpLocks noChangeShapeType="1"/>
            </p:cNvCxnSpPr>
            <p:nvPr/>
          </p:nvCxnSpPr>
          <p:spPr bwMode="auto">
            <a:xfrm rot="-5400000">
              <a:off x="-157" y="829"/>
              <a:ext cx="1344" cy="358"/>
            </a:xfrm>
            <a:prstGeom prst="curvedConnector3">
              <a:avLst>
                <a:gd name="adj1" fmla="val 50472"/>
              </a:avLst>
            </a:prstGeom>
            <a:noFill/>
            <a:ln w="57150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" name="Rectangle 17"/>
            <p:cNvSpPr>
              <a:spLocks noChangeArrowheads="1"/>
            </p:cNvSpPr>
            <p:nvPr/>
          </p:nvSpPr>
          <p:spPr bwMode="auto">
            <a:xfrm rot="1793967">
              <a:off x="446" y="953"/>
              <a:ext cx="163" cy="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cxnSp>
          <p:nvCxnSpPr>
            <p:cNvPr id="45" name="AutoShape 18"/>
            <p:cNvCxnSpPr>
              <a:cxnSpLocks noChangeShapeType="1"/>
            </p:cNvCxnSpPr>
            <p:nvPr/>
          </p:nvCxnSpPr>
          <p:spPr bwMode="auto">
            <a:xfrm rot="5400000" flipH="1">
              <a:off x="-91" y="845"/>
              <a:ext cx="1248" cy="323"/>
            </a:xfrm>
            <a:prstGeom prst="curvedConnector3">
              <a:avLst>
                <a:gd name="adj1" fmla="val 49917"/>
              </a:avLst>
            </a:prstGeom>
            <a:noFill/>
            <a:ln w="57150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6" name="AutoShape 19"/>
          <p:cNvSpPr>
            <a:spLocks noChangeArrowheads="1"/>
          </p:cNvSpPr>
          <p:nvPr/>
        </p:nvSpPr>
        <p:spPr bwMode="auto">
          <a:xfrm>
            <a:off x="2667000" y="2051294"/>
            <a:ext cx="3733800" cy="690562"/>
          </a:xfrm>
          <a:prstGeom prst="parallelogram">
            <a:avLst>
              <a:gd name="adj" fmla="val 135173"/>
            </a:avLst>
          </a:prstGeom>
          <a:gradFill rotWithShape="1">
            <a:gsLst>
              <a:gs pos="0">
                <a:srgbClr val="336699">
                  <a:gamma/>
                  <a:shade val="46275"/>
                  <a:invGamma/>
                  <a:alpha val="10001"/>
                </a:srgbClr>
              </a:gs>
              <a:gs pos="50000">
                <a:srgbClr val="336699">
                  <a:alpha val="50000"/>
                </a:srgbClr>
              </a:gs>
              <a:gs pos="100000">
                <a:srgbClr val="336699">
                  <a:gamma/>
                  <a:shade val="46275"/>
                  <a:invGamma/>
                  <a:alpha val="10001"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Times New Roman" pitchFamily="-108" charset="0"/>
                <a:cs typeface="Arial" charset="0"/>
              </a:defRPr>
            </a:lvl1pPr>
            <a:lvl2pPr marL="37931725" indent="-37474525" eaLnBrk="0" hangingPunct="0">
              <a:defRPr sz="2000" i="1">
                <a:solidFill>
                  <a:schemeClr val="tx1"/>
                </a:solidFill>
                <a:latin typeface="Times New Roman" pitchFamily="-108" charset="0"/>
                <a:cs typeface="Arial" charset="0"/>
              </a:defRPr>
            </a:lvl2pPr>
            <a:lvl3pPr eaLnBrk="0" hangingPunct="0">
              <a:defRPr sz="2000" i="1">
                <a:solidFill>
                  <a:schemeClr val="tx1"/>
                </a:solidFill>
                <a:latin typeface="Times New Roman" pitchFamily="-108" charset="0"/>
                <a:cs typeface="Arial" charset="0"/>
              </a:defRPr>
            </a:lvl3pPr>
            <a:lvl4pPr eaLnBrk="0" hangingPunct="0">
              <a:defRPr sz="2000" i="1">
                <a:solidFill>
                  <a:schemeClr val="tx1"/>
                </a:solidFill>
                <a:latin typeface="Times New Roman" pitchFamily="-108" charset="0"/>
                <a:cs typeface="Arial" charset="0"/>
              </a:defRPr>
            </a:lvl4pPr>
            <a:lvl5pPr eaLnBrk="0" hangingPunct="0">
              <a:defRPr sz="2000" i="1">
                <a:solidFill>
                  <a:schemeClr val="tx1"/>
                </a:solidFill>
                <a:latin typeface="Times New Roman" pitchFamily="-108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-108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-108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-108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-108" charset="0"/>
                <a:cs typeface="Arial" charset="0"/>
              </a:defRPr>
            </a:lvl9pPr>
          </a:lstStyle>
          <a:p>
            <a:pPr eaLnBrk="1" hangingPunct="1"/>
            <a:endParaRPr lang="pl-PL"/>
          </a:p>
        </p:txBody>
      </p:sp>
      <p:sp>
        <p:nvSpPr>
          <p:cNvPr id="47" name="Oval 20"/>
          <p:cNvSpPr>
            <a:spLocks noChangeArrowheads="1"/>
          </p:cNvSpPr>
          <p:nvPr/>
        </p:nvSpPr>
        <p:spPr bwMode="auto">
          <a:xfrm>
            <a:off x="3827463" y="2473569"/>
            <a:ext cx="177800" cy="82550"/>
          </a:xfrm>
          <a:prstGeom prst="ellipse">
            <a:avLst/>
          </a:prstGeom>
          <a:gradFill rotWithShape="1">
            <a:gsLst>
              <a:gs pos="0">
                <a:srgbClr val="A50021"/>
              </a:gs>
              <a:gs pos="100000">
                <a:srgbClr val="4C000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48" name="Oval 21"/>
          <p:cNvSpPr>
            <a:spLocks noChangeArrowheads="1"/>
          </p:cNvSpPr>
          <p:nvPr/>
        </p:nvSpPr>
        <p:spPr bwMode="auto">
          <a:xfrm>
            <a:off x="4521200" y="2406894"/>
            <a:ext cx="177800" cy="82550"/>
          </a:xfrm>
          <a:prstGeom prst="ellipse">
            <a:avLst/>
          </a:prstGeom>
          <a:gradFill rotWithShape="1">
            <a:gsLst>
              <a:gs pos="0">
                <a:srgbClr val="A50021"/>
              </a:gs>
              <a:gs pos="100000">
                <a:srgbClr val="4C000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49" name="Oval 22"/>
          <p:cNvSpPr>
            <a:spLocks noChangeArrowheads="1"/>
          </p:cNvSpPr>
          <p:nvPr/>
        </p:nvSpPr>
        <p:spPr bwMode="auto">
          <a:xfrm>
            <a:off x="5168900" y="2430706"/>
            <a:ext cx="177800" cy="71438"/>
          </a:xfrm>
          <a:prstGeom prst="ellipse">
            <a:avLst/>
          </a:prstGeom>
          <a:gradFill rotWithShape="1">
            <a:gsLst>
              <a:gs pos="0">
                <a:srgbClr val="A50021"/>
              </a:gs>
              <a:gs pos="100000">
                <a:srgbClr val="4C000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0" name="Oval 23"/>
          <p:cNvSpPr>
            <a:spLocks noChangeArrowheads="1"/>
          </p:cNvSpPr>
          <p:nvPr/>
        </p:nvSpPr>
        <p:spPr bwMode="auto">
          <a:xfrm>
            <a:off x="3771900" y="5008806"/>
            <a:ext cx="177800" cy="95250"/>
          </a:xfrm>
          <a:prstGeom prst="ellipse">
            <a:avLst/>
          </a:prstGeom>
          <a:gradFill rotWithShape="1">
            <a:gsLst>
              <a:gs pos="0">
                <a:srgbClr val="A50021"/>
              </a:gs>
              <a:gs pos="100000">
                <a:srgbClr val="4C000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1" name="Oval 24"/>
          <p:cNvSpPr>
            <a:spLocks noChangeArrowheads="1"/>
          </p:cNvSpPr>
          <p:nvPr/>
        </p:nvSpPr>
        <p:spPr bwMode="auto">
          <a:xfrm>
            <a:off x="4518025" y="4961181"/>
            <a:ext cx="177800" cy="106363"/>
          </a:xfrm>
          <a:prstGeom prst="ellipse">
            <a:avLst/>
          </a:prstGeom>
          <a:gradFill rotWithShape="1">
            <a:gsLst>
              <a:gs pos="0">
                <a:srgbClr val="A50021"/>
              </a:gs>
              <a:gs pos="100000">
                <a:srgbClr val="4C000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2" name="Oval 25"/>
          <p:cNvSpPr>
            <a:spLocks noChangeArrowheads="1"/>
          </p:cNvSpPr>
          <p:nvPr/>
        </p:nvSpPr>
        <p:spPr bwMode="auto">
          <a:xfrm>
            <a:off x="5168900" y="4870694"/>
            <a:ext cx="177800" cy="107950"/>
          </a:xfrm>
          <a:prstGeom prst="ellipse">
            <a:avLst/>
          </a:prstGeom>
          <a:gradFill rotWithShape="1">
            <a:gsLst>
              <a:gs pos="0">
                <a:srgbClr val="A50021"/>
              </a:gs>
              <a:gs pos="100000">
                <a:srgbClr val="4C000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3" name="Oval 26"/>
          <p:cNvSpPr>
            <a:spLocks noChangeArrowheads="1"/>
          </p:cNvSpPr>
          <p:nvPr/>
        </p:nvSpPr>
        <p:spPr bwMode="auto">
          <a:xfrm>
            <a:off x="6219825" y="4838944"/>
            <a:ext cx="177800" cy="106362"/>
          </a:xfrm>
          <a:prstGeom prst="ellipse">
            <a:avLst/>
          </a:prstGeom>
          <a:gradFill rotWithShape="1">
            <a:gsLst>
              <a:gs pos="0">
                <a:srgbClr val="A50021"/>
              </a:gs>
              <a:gs pos="100000">
                <a:srgbClr val="4C000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4" name="Oval 27"/>
          <p:cNvSpPr>
            <a:spLocks noChangeArrowheads="1"/>
          </p:cNvSpPr>
          <p:nvPr/>
        </p:nvSpPr>
        <p:spPr bwMode="auto">
          <a:xfrm>
            <a:off x="7010400" y="4799256"/>
            <a:ext cx="177800" cy="95250"/>
          </a:xfrm>
          <a:prstGeom prst="ellipse">
            <a:avLst/>
          </a:prstGeom>
          <a:gradFill rotWithShape="1">
            <a:gsLst>
              <a:gs pos="0">
                <a:srgbClr val="A50021"/>
              </a:gs>
              <a:gs pos="100000">
                <a:srgbClr val="4C000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5" name="Oval 28"/>
          <p:cNvSpPr>
            <a:spLocks noChangeArrowheads="1"/>
          </p:cNvSpPr>
          <p:nvPr/>
        </p:nvSpPr>
        <p:spPr bwMode="auto">
          <a:xfrm>
            <a:off x="7531100" y="4859581"/>
            <a:ext cx="177800" cy="106363"/>
          </a:xfrm>
          <a:prstGeom prst="ellipse">
            <a:avLst/>
          </a:prstGeom>
          <a:gradFill rotWithShape="1">
            <a:gsLst>
              <a:gs pos="0">
                <a:srgbClr val="A50021"/>
              </a:gs>
              <a:gs pos="100000">
                <a:srgbClr val="4C000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/>
          </a:p>
        </p:txBody>
      </p:sp>
      <p:cxnSp>
        <p:nvCxnSpPr>
          <p:cNvPr id="56" name="AutoShape 29"/>
          <p:cNvCxnSpPr>
            <a:cxnSpLocks noChangeShapeType="1"/>
          </p:cNvCxnSpPr>
          <p:nvPr/>
        </p:nvCxnSpPr>
        <p:spPr bwMode="auto">
          <a:xfrm rot="16200000" flipH="1" flipV="1">
            <a:off x="6694488" y="4464294"/>
            <a:ext cx="41275" cy="746125"/>
          </a:xfrm>
          <a:prstGeom prst="curvedConnector3">
            <a:avLst>
              <a:gd name="adj1" fmla="val -30384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</p:cxnSp>
      <p:cxnSp>
        <p:nvCxnSpPr>
          <p:cNvPr id="57" name="AutoShape 30"/>
          <p:cNvCxnSpPr>
            <a:cxnSpLocks noChangeShapeType="1"/>
          </p:cNvCxnSpPr>
          <p:nvPr/>
        </p:nvCxnSpPr>
        <p:spPr bwMode="auto">
          <a:xfrm rot="5400000" flipH="1" flipV="1">
            <a:off x="6716713" y="4594469"/>
            <a:ext cx="41275" cy="746125"/>
          </a:xfrm>
          <a:prstGeom prst="curvedConnector3">
            <a:avLst>
              <a:gd name="adj1" fmla="val -26538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</p:cxnSp>
      <p:cxnSp>
        <p:nvCxnSpPr>
          <p:cNvPr id="58" name="AutoShape 31"/>
          <p:cNvCxnSpPr>
            <a:cxnSpLocks noChangeShapeType="1"/>
          </p:cNvCxnSpPr>
          <p:nvPr/>
        </p:nvCxnSpPr>
        <p:spPr bwMode="auto">
          <a:xfrm rot="16200000" flipH="1" flipV="1">
            <a:off x="6721475" y="4440481"/>
            <a:ext cx="41275" cy="746125"/>
          </a:xfrm>
          <a:prstGeom prst="curvedConnector3">
            <a:avLst>
              <a:gd name="adj1" fmla="val -303847"/>
            </a:avLst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AutoShape 32"/>
          <p:cNvCxnSpPr>
            <a:cxnSpLocks noChangeShapeType="1"/>
          </p:cNvCxnSpPr>
          <p:nvPr/>
        </p:nvCxnSpPr>
        <p:spPr bwMode="auto">
          <a:xfrm rot="5400000" flipH="1" flipV="1">
            <a:off x="6731000" y="4542081"/>
            <a:ext cx="41275" cy="746125"/>
          </a:xfrm>
          <a:prstGeom prst="curvedConnector3">
            <a:avLst>
              <a:gd name="adj1" fmla="val -265389"/>
            </a:avLst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6" name="Group 40"/>
          <p:cNvGrpSpPr>
            <a:grpSpLocks/>
          </p:cNvGrpSpPr>
          <p:nvPr/>
        </p:nvGrpSpPr>
        <p:grpSpPr bwMode="auto">
          <a:xfrm>
            <a:off x="6324600" y="2360856"/>
            <a:ext cx="762000" cy="2438400"/>
            <a:chOff x="288" y="816"/>
            <a:chExt cx="480" cy="1536"/>
          </a:xfrm>
        </p:grpSpPr>
        <p:cxnSp>
          <p:nvCxnSpPr>
            <p:cNvPr id="74" name="AutoShape 41"/>
            <p:cNvCxnSpPr>
              <a:cxnSpLocks noChangeShapeType="1"/>
            </p:cNvCxnSpPr>
            <p:nvPr/>
          </p:nvCxnSpPr>
          <p:spPr bwMode="auto">
            <a:xfrm rot="5400000" flipH="1">
              <a:off x="-161" y="1366"/>
              <a:ext cx="1426" cy="433"/>
            </a:xfrm>
            <a:prstGeom prst="curvedConnector3">
              <a:avLst>
                <a:gd name="adj1" fmla="val 49917"/>
              </a:avLst>
            </a:prstGeom>
            <a:noFill/>
            <a:ln w="57150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6" name="Rectangle 42"/>
            <p:cNvSpPr>
              <a:spLocks noChangeArrowheads="1"/>
            </p:cNvSpPr>
            <p:nvPr/>
          </p:nvSpPr>
          <p:spPr bwMode="auto">
            <a:xfrm rot="1793967">
              <a:off x="435" y="1521"/>
              <a:ext cx="219" cy="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cxnSp>
          <p:nvCxnSpPr>
            <p:cNvPr id="87" name="AutoShape 43"/>
            <p:cNvCxnSpPr>
              <a:cxnSpLocks noChangeShapeType="1"/>
            </p:cNvCxnSpPr>
            <p:nvPr/>
          </p:nvCxnSpPr>
          <p:spPr bwMode="auto">
            <a:xfrm rot="-5400000">
              <a:off x="-240" y="1344"/>
              <a:ext cx="1536" cy="480"/>
            </a:xfrm>
            <a:prstGeom prst="curvedConnector3">
              <a:avLst>
                <a:gd name="adj1" fmla="val 50472"/>
              </a:avLst>
            </a:prstGeom>
            <a:noFill/>
            <a:ln w="57150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1" name="AutoShape 44"/>
          <p:cNvSpPr>
            <a:spLocks noChangeArrowheads="1"/>
          </p:cNvSpPr>
          <p:nvPr/>
        </p:nvSpPr>
        <p:spPr bwMode="auto">
          <a:xfrm>
            <a:off x="5105400" y="2037006"/>
            <a:ext cx="3733800" cy="690563"/>
          </a:xfrm>
          <a:prstGeom prst="parallelogram">
            <a:avLst>
              <a:gd name="adj" fmla="val 135172"/>
            </a:avLst>
          </a:prstGeom>
          <a:gradFill rotWithShape="1">
            <a:gsLst>
              <a:gs pos="0">
                <a:srgbClr val="336699">
                  <a:alpha val="50000"/>
                </a:srgbClr>
              </a:gs>
              <a:gs pos="50000">
                <a:srgbClr val="336699">
                  <a:gamma/>
                  <a:shade val="46275"/>
                  <a:invGamma/>
                  <a:alpha val="10001"/>
                </a:srgbClr>
              </a:gs>
              <a:gs pos="100000">
                <a:srgbClr val="336699">
                  <a:alpha val="50000"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Times New Roman" pitchFamily="-108" charset="0"/>
                <a:cs typeface="Arial" charset="0"/>
              </a:defRPr>
            </a:lvl1pPr>
            <a:lvl2pPr marL="37931725" indent="-37474525" eaLnBrk="0" hangingPunct="0">
              <a:defRPr sz="2000" i="1">
                <a:solidFill>
                  <a:schemeClr val="tx1"/>
                </a:solidFill>
                <a:latin typeface="Times New Roman" pitchFamily="-108" charset="0"/>
                <a:cs typeface="Arial" charset="0"/>
              </a:defRPr>
            </a:lvl2pPr>
            <a:lvl3pPr eaLnBrk="0" hangingPunct="0">
              <a:defRPr sz="2000" i="1">
                <a:solidFill>
                  <a:schemeClr val="tx1"/>
                </a:solidFill>
                <a:latin typeface="Times New Roman" pitchFamily="-108" charset="0"/>
                <a:cs typeface="Arial" charset="0"/>
              </a:defRPr>
            </a:lvl3pPr>
            <a:lvl4pPr eaLnBrk="0" hangingPunct="0">
              <a:defRPr sz="2000" i="1">
                <a:solidFill>
                  <a:schemeClr val="tx1"/>
                </a:solidFill>
                <a:latin typeface="Times New Roman" pitchFamily="-108" charset="0"/>
                <a:cs typeface="Arial" charset="0"/>
              </a:defRPr>
            </a:lvl4pPr>
            <a:lvl5pPr eaLnBrk="0" hangingPunct="0">
              <a:defRPr sz="2000" i="1">
                <a:solidFill>
                  <a:schemeClr val="tx1"/>
                </a:solidFill>
                <a:latin typeface="Times New Roman" pitchFamily="-108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-108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-108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-108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-108" charset="0"/>
                <a:cs typeface="Arial" charset="0"/>
              </a:defRPr>
            </a:lvl9pPr>
          </a:lstStyle>
          <a:p>
            <a:pPr eaLnBrk="1" hangingPunct="1"/>
            <a:endParaRPr lang="pl-PL"/>
          </a:p>
        </p:txBody>
      </p:sp>
      <p:sp>
        <p:nvSpPr>
          <p:cNvPr id="92" name="Oval 45"/>
          <p:cNvSpPr>
            <a:spLocks noChangeArrowheads="1"/>
          </p:cNvSpPr>
          <p:nvPr/>
        </p:nvSpPr>
        <p:spPr bwMode="auto">
          <a:xfrm>
            <a:off x="6313488" y="2321169"/>
            <a:ext cx="177800" cy="82550"/>
          </a:xfrm>
          <a:prstGeom prst="ellipse">
            <a:avLst/>
          </a:prstGeom>
          <a:gradFill rotWithShape="1">
            <a:gsLst>
              <a:gs pos="0">
                <a:srgbClr val="A50021"/>
              </a:gs>
              <a:gs pos="100000">
                <a:srgbClr val="4C000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93" name="Oval 46"/>
          <p:cNvSpPr>
            <a:spLocks noChangeArrowheads="1"/>
          </p:cNvSpPr>
          <p:nvPr/>
        </p:nvSpPr>
        <p:spPr bwMode="auto">
          <a:xfrm>
            <a:off x="6999288" y="2244969"/>
            <a:ext cx="177800" cy="82550"/>
          </a:xfrm>
          <a:prstGeom prst="ellipse">
            <a:avLst/>
          </a:prstGeom>
          <a:gradFill rotWithShape="1">
            <a:gsLst>
              <a:gs pos="0">
                <a:srgbClr val="A50021"/>
              </a:gs>
              <a:gs pos="100000">
                <a:srgbClr val="4C000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94" name="Oval 47"/>
          <p:cNvSpPr>
            <a:spLocks noChangeArrowheads="1"/>
          </p:cNvSpPr>
          <p:nvPr/>
        </p:nvSpPr>
        <p:spPr bwMode="auto">
          <a:xfrm>
            <a:off x="7531100" y="2406894"/>
            <a:ext cx="177800" cy="82550"/>
          </a:xfrm>
          <a:prstGeom prst="ellipse">
            <a:avLst/>
          </a:prstGeom>
          <a:gradFill rotWithShape="1">
            <a:gsLst>
              <a:gs pos="0">
                <a:srgbClr val="A50021"/>
              </a:gs>
              <a:gs pos="100000">
                <a:srgbClr val="4C000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95" name="AutoShape 48"/>
          <p:cNvSpPr>
            <a:spLocks noChangeArrowheads="1"/>
          </p:cNvSpPr>
          <p:nvPr/>
        </p:nvSpPr>
        <p:spPr bwMode="auto">
          <a:xfrm rot="10800000" flipV="1">
            <a:off x="2711450" y="2937119"/>
            <a:ext cx="336550" cy="1981200"/>
          </a:xfrm>
          <a:prstGeom prst="upArrow">
            <a:avLst>
              <a:gd name="adj1" fmla="val 50000"/>
              <a:gd name="adj2" fmla="val 138667"/>
            </a:avLst>
          </a:prstGeom>
          <a:gradFill rotWithShape="1">
            <a:gsLst>
              <a:gs pos="0">
                <a:srgbClr val="3399FF"/>
              </a:gs>
              <a:gs pos="100000">
                <a:srgbClr val="C5E2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6" tIns="45678" rIns="91356" bIns="45678" anchor="ctr"/>
          <a:lstStyle/>
          <a:p>
            <a:pPr algn="ctr"/>
            <a:endParaRPr lang="pl-PL" sz="1700"/>
          </a:p>
        </p:txBody>
      </p:sp>
      <p:sp>
        <p:nvSpPr>
          <p:cNvPr id="2" name="Prostokąt 1"/>
          <p:cNvSpPr/>
          <p:nvPr/>
        </p:nvSpPr>
        <p:spPr>
          <a:xfrm>
            <a:off x="238335" y="1023119"/>
            <a:ext cx="86477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 err="1" smtClean="0">
                <a:solidFill>
                  <a:srgbClr val="1F497D"/>
                </a:solidFill>
              </a:rPr>
              <a:t>braiding</a:t>
            </a:r>
            <a:r>
              <a:rPr lang="pl-PL" sz="2800" b="1" dirty="0" smtClean="0">
                <a:solidFill>
                  <a:srgbClr val="1F497D"/>
                </a:solidFill>
              </a:rPr>
              <a:t> non-</a:t>
            </a:r>
            <a:r>
              <a:rPr lang="pl-PL" sz="2800" b="1" dirty="0" err="1" smtClean="0">
                <a:solidFill>
                  <a:srgbClr val="1F497D"/>
                </a:solidFill>
              </a:rPr>
              <a:t>Abelions</a:t>
            </a:r>
            <a:r>
              <a:rPr lang="pl-PL" sz="2400" b="1" dirty="0" smtClean="0">
                <a:solidFill>
                  <a:srgbClr val="1F497D"/>
                </a:solidFill>
              </a:rPr>
              <a:t> (</a:t>
            </a:r>
            <a:r>
              <a:rPr lang="pl-PL" sz="2400" b="1" dirty="0" err="1" smtClean="0">
                <a:solidFill>
                  <a:srgbClr val="1F497D"/>
                </a:solidFill>
              </a:rPr>
              <a:t>particles</a:t>
            </a:r>
            <a:r>
              <a:rPr lang="pl-PL" sz="2400" b="1" dirty="0" smtClean="0">
                <a:solidFill>
                  <a:srgbClr val="1F497D"/>
                </a:solidFill>
              </a:rPr>
              <a:t> with non-</a:t>
            </a:r>
            <a:r>
              <a:rPr lang="pl-PL" sz="2400" b="1" dirty="0" err="1" smtClean="0">
                <a:solidFill>
                  <a:srgbClr val="1F497D"/>
                </a:solidFill>
              </a:rPr>
              <a:t>Abelian</a:t>
            </a:r>
            <a:r>
              <a:rPr lang="pl-PL" sz="2400" b="1" dirty="0">
                <a:solidFill>
                  <a:srgbClr val="1F497D"/>
                </a:solidFill>
              </a:rPr>
              <a:t> </a:t>
            </a:r>
            <a:r>
              <a:rPr lang="pl-PL" sz="2400" b="1" dirty="0" err="1" smtClean="0">
                <a:solidFill>
                  <a:srgbClr val="1F497D"/>
                </a:solidFill>
              </a:rPr>
              <a:t>braid</a:t>
            </a:r>
            <a:r>
              <a:rPr lang="pl-PL" sz="2400" b="1" dirty="0" smtClean="0">
                <a:solidFill>
                  <a:srgbClr val="1F497D"/>
                </a:solidFill>
              </a:rPr>
              <a:t> </a:t>
            </a:r>
            <a:r>
              <a:rPr lang="pl-PL" sz="2400" b="1" dirty="0" err="1" smtClean="0">
                <a:solidFill>
                  <a:srgbClr val="1F497D"/>
                </a:solidFill>
              </a:rPr>
              <a:t>group</a:t>
            </a:r>
            <a:r>
              <a:rPr lang="pl-PL" sz="2400" b="1" dirty="0" smtClean="0">
                <a:solidFill>
                  <a:srgbClr val="1F497D"/>
                </a:solidFill>
              </a:rPr>
              <a:t>)</a:t>
            </a:r>
            <a:endParaRPr lang="pl-PL" sz="2400" b="1" dirty="0"/>
          </a:p>
        </p:txBody>
      </p:sp>
      <p:sp>
        <p:nvSpPr>
          <p:cNvPr id="96" name="Prostokąt 95"/>
          <p:cNvSpPr/>
          <p:nvPr/>
        </p:nvSpPr>
        <p:spPr>
          <a:xfrm>
            <a:off x="245320" y="6021288"/>
            <a:ext cx="88124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 err="1" smtClean="0">
                <a:solidFill>
                  <a:srgbClr val="1F497D"/>
                </a:solidFill>
              </a:rPr>
              <a:t>final</a:t>
            </a:r>
            <a:r>
              <a:rPr lang="pl-PL" sz="2400" b="1" dirty="0" smtClean="0">
                <a:solidFill>
                  <a:srgbClr val="1F497D"/>
                </a:solidFill>
              </a:rPr>
              <a:t> quantum </a:t>
            </a:r>
            <a:r>
              <a:rPr lang="pl-PL" sz="2400" b="1" dirty="0" err="1" smtClean="0">
                <a:solidFill>
                  <a:srgbClr val="1F497D"/>
                </a:solidFill>
              </a:rPr>
              <a:t>state</a:t>
            </a:r>
            <a:r>
              <a:rPr lang="pl-PL" sz="2400" b="1" dirty="0" smtClean="0">
                <a:solidFill>
                  <a:srgbClr val="1F497D"/>
                </a:solidFill>
              </a:rPr>
              <a:t> </a:t>
            </a:r>
            <a:r>
              <a:rPr lang="pl-PL" sz="2400" b="1" dirty="0" err="1" smtClean="0">
                <a:solidFill>
                  <a:srgbClr val="1F497D"/>
                </a:solidFill>
              </a:rPr>
              <a:t>depends</a:t>
            </a:r>
            <a:r>
              <a:rPr lang="pl-PL" sz="2400" b="1" dirty="0" smtClean="0">
                <a:solidFill>
                  <a:srgbClr val="1F497D"/>
                </a:solidFill>
              </a:rPr>
              <a:t> on past </a:t>
            </a:r>
            <a:r>
              <a:rPr lang="pl-PL" sz="2400" b="1" dirty="0" err="1" smtClean="0">
                <a:solidFill>
                  <a:srgbClr val="1F497D"/>
                </a:solidFill>
              </a:rPr>
              <a:t>trajectories</a:t>
            </a:r>
            <a:r>
              <a:rPr lang="pl-PL" sz="2400" b="1" dirty="0" smtClean="0">
                <a:solidFill>
                  <a:srgbClr val="1F497D"/>
                </a:solidFill>
              </a:rPr>
              <a:t> (not </a:t>
            </a:r>
            <a:r>
              <a:rPr lang="pl-PL" sz="2400" b="1" dirty="0" err="1" smtClean="0">
                <a:solidFill>
                  <a:srgbClr val="1F497D"/>
                </a:solidFill>
              </a:rPr>
              <a:t>only</a:t>
            </a:r>
            <a:r>
              <a:rPr lang="pl-PL" sz="2400" b="1" dirty="0" smtClean="0">
                <a:solidFill>
                  <a:srgbClr val="1F497D"/>
                </a:solidFill>
              </a:rPr>
              <a:t> on </a:t>
            </a:r>
            <a:r>
              <a:rPr lang="pl-PL" sz="2400" b="1" dirty="0" err="1" smtClean="0">
                <a:solidFill>
                  <a:srgbClr val="1F497D"/>
                </a:solidFill>
              </a:rPr>
              <a:t>final</a:t>
            </a:r>
            <a:r>
              <a:rPr lang="pl-PL" sz="2400" b="1" dirty="0" smtClean="0">
                <a:solidFill>
                  <a:srgbClr val="1F497D"/>
                </a:solidFill>
              </a:rPr>
              <a:t> </a:t>
            </a:r>
            <a:br>
              <a:rPr lang="pl-PL" sz="2400" b="1" dirty="0" smtClean="0">
                <a:solidFill>
                  <a:srgbClr val="1F497D"/>
                </a:solidFill>
              </a:rPr>
            </a:br>
            <a:r>
              <a:rPr lang="pl-PL" sz="2400" b="1" dirty="0" err="1" smtClean="0">
                <a:solidFill>
                  <a:srgbClr val="1F497D"/>
                </a:solidFill>
              </a:rPr>
              <a:t>positions</a:t>
            </a:r>
            <a:r>
              <a:rPr lang="pl-PL" sz="2400" b="1" dirty="0" smtClean="0">
                <a:solidFill>
                  <a:srgbClr val="1F497D"/>
                </a:solidFill>
              </a:rPr>
              <a:t>) </a:t>
            </a:r>
            <a:r>
              <a:rPr lang="pl-PL" sz="2400" b="1" dirty="0" smtClean="0">
                <a:solidFill>
                  <a:srgbClr val="1F497D"/>
                </a:solidFill>
                <a:sym typeface="Wingdings" panose="05000000000000000000" pitchFamily="2" charset="2"/>
              </a:rPr>
              <a:t> </a:t>
            </a:r>
            <a:r>
              <a:rPr lang="pl-PL" sz="2400" b="1" dirty="0" err="1" smtClean="0">
                <a:solidFill>
                  <a:srgbClr val="1F497D"/>
                </a:solidFill>
                <a:sym typeface="Wingdings" panose="05000000000000000000" pitchFamily="2" charset="2"/>
              </a:rPr>
              <a:t>application</a:t>
            </a:r>
            <a:r>
              <a:rPr lang="pl-PL" sz="2400" b="1" dirty="0" smtClean="0">
                <a:solidFill>
                  <a:srgbClr val="1F497D"/>
                </a:solidFill>
                <a:sym typeface="Wingdings" panose="05000000000000000000" pitchFamily="2" charset="2"/>
              </a:rPr>
              <a:t> as </a:t>
            </a:r>
            <a:r>
              <a:rPr lang="pl-PL" sz="2400" b="1" dirty="0" err="1" smtClean="0">
                <a:solidFill>
                  <a:srgbClr val="1F497D"/>
                </a:solidFill>
                <a:sym typeface="Wingdings" panose="05000000000000000000" pitchFamily="2" charset="2"/>
              </a:rPr>
              <a:t>protected</a:t>
            </a:r>
            <a:r>
              <a:rPr lang="pl-PL" sz="2400" b="1" dirty="0" smtClean="0">
                <a:solidFill>
                  <a:srgbClr val="1F497D"/>
                </a:solidFill>
                <a:sym typeface="Wingdings" panose="05000000000000000000" pitchFamily="2" charset="2"/>
              </a:rPr>
              <a:t> element of quantum </a:t>
            </a:r>
            <a:r>
              <a:rPr lang="pl-PL" sz="2400" b="1" dirty="0" err="1" smtClean="0">
                <a:solidFill>
                  <a:srgbClr val="1F497D"/>
                </a:solidFill>
                <a:sym typeface="Wingdings" panose="05000000000000000000" pitchFamily="2" charset="2"/>
              </a:rPr>
              <a:t>memory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350751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2 -0.00625 L 0.01805 0.00764 C 0.02309 0.01088 0.03038 0.01343 0.03767 0.01343 C 0.04652 0.01343 0.05329 0.01088 0.05798 0.00764 L 0.08159 -0.00625 " pathEditMode="relative" rAng="0" ptsTypes="FffFF">
                                      <p:cBhvr>
                                        <p:cTn id="14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6" y="97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82 3.7037E-7 L -0.05833 -0.01019 C -0.05382 -0.0125 -0.04705 -0.01296 -0.04028 -0.01296 C -0.03247 -0.01296 -0.02622 -0.0125 -0.02188 -0.01019 L 5.55556E-7 3.7037E-7 " pathEditMode="relative" rAng="0" ptsTypes="FffFF">
                                      <p:cBhvr>
                                        <p:cTn id="16" dur="3000" spd="-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1" y="-64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37 L -0.25 3.7037E-7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185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7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7 L 0.02205 0.01574 C 0.02674 0.01968 0.03351 0.02269 0.0408 0.02269 C 0.04914 0.02269 0.05556 0.01968 0.06025 0.01574 L 0.08264 -3.7037E-7 " pathEditMode="relative" rAng="0" ptsTypes="FffFF">
                                      <p:cBhvr>
                                        <p:cTn id="87" dur="2000" spd="-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2" y="1134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82 -3.33333E-6 L -0.05833 -0.01898 C -0.05399 -0.02268 -0.04722 -0.02361 -0.04027 -0.02361 C -0.03246 -0.02361 -0.02621 -0.02268 -0.02187 -0.01898 L -2.77778E-6 -3.33333E-6 " pathEditMode="relative" rAng="0" ptsTypes="FffFF">
                                      <p:cBhvr>
                                        <p:cTn id="8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1" y="-1181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3" grpId="0" animBg="1"/>
      <p:bldP spid="33" grpId="1" animBg="1"/>
      <p:bldP spid="34" grpId="0" animBg="1"/>
      <p:bldP spid="35" grpId="0"/>
      <p:bldP spid="36" grpId="0"/>
      <p:bldP spid="41" grpId="0"/>
      <p:bldP spid="41" grpId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3" grpId="0" animBg="1"/>
      <p:bldP spid="53" grpId="1" animBg="1"/>
      <p:bldP spid="54" grpId="0" animBg="1"/>
      <p:bldP spid="54" grpId="1" animBg="1"/>
      <p:bldP spid="55" grpId="0" animBg="1"/>
      <p:bldP spid="92" grpId="0" animBg="1"/>
      <p:bldP spid="93" grpId="0" animBg="1"/>
      <p:bldP spid="94" grpId="0" animBg="1"/>
      <p:bldP spid="95" grpId="0" animBg="1"/>
      <p:bldP spid="9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rostokąt 306"/>
          <p:cNvSpPr/>
          <p:nvPr/>
        </p:nvSpPr>
        <p:spPr>
          <a:xfrm>
            <a:off x="0" y="10584"/>
            <a:ext cx="9144000" cy="82612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6" name="Rectangle 2"/>
          <p:cNvSpPr txBox="1">
            <a:spLocks noChangeArrowheads="1"/>
          </p:cNvSpPr>
          <p:nvPr/>
        </p:nvSpPr>
        <p:spPr bwMode="auto">
          <a:xfrm>
            <a:off x="218862" y="-27384"/>
            <a:ext cx="8424862" cy="891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lvl="0" eaLnBrk="1" hangingPunct="1"/>
            <a:r>
              <a:rPr kumimoji="0" lang="pl-PL" altLang="pl-PL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Wingdings" pitchFamily="2" charset="2"/>
              </a:rPr>
              <a:t>Composite</a:t>
            </a:r>
            <a:r>
              <a:rPr kumimoji="0" lang="pl-PL" altLang="pl-PL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Wingdings" pitchFamily="2" charset="2"/>
              </a:rPr>
              <a:t> </a:t>
            </a:r>
            <a:r>
              <a:rPr kumimoji="0" lang="pl-PL" altLang="pl-PL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Wingdings" pitchFamily="2" charset="2"/>
              </a:rPr>
              <a:t>fermions</a:t>
            </a:r>
            <a:endParaRPr kumimoji="0" lang="pl-PL" altLang="pl-PL" sz="3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  <a:sym typeface="Wingdings" pitchFamily="2" charset="2"/>
            </a:endParaRPr>
          </a:p>
        </p:txBody>
      </p:sp>
      <p:sp>
        <p:nvSpPr>
          <p:cNvPr id="154" name="Rectangle 118"/>
          <p:cNvSpPr>
            <a:spLocks noChangeArrowheads="1"/>
          </p:cNvSpPr>
          <p:nvPr/>
        </p:nvSpPr>
        <p:spPr bwMode="auto">
          <a:xfrm>
            <a:off x="4568407" y="83974"/>
            <a:ext cx="45400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pl-PL" altLang="pl-PL" dirty="0" smtClean="0">
                <a:solidFill>
                  <a:schemeClr val="bg1"/>
                </a:solidFill>
                <a:latin typeface="+mj-lt"/>
                <a:cs typeface="Arial" charset="0"/>
              </a:rPr>
              <a:t>Jain ’89</a:t>
            </a:r>
            <a:endParaRPr lang="pl-PL" altLang="pl-PL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10" name="Prostokąt 1"/>
          <p:cNvSpPr>
            <a:spLocks noChangeArrowheads="1"/>
          </p:cNvSpPr>
          <p:nvPr/>
        </p:nvSpPr>
        <p:spPr bwMode="auto">
          <a:xfrm>
            <a:off x="251520" y="980728"/>
            <a:ext cx="8550802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pl-PL" altLang="pl-PL" sz="2400" dirty="0" smtClean="0">
                <a:solidFill>
                  <a:srgbClr val="1F497D"/>
                </a:solidFill>
                <a:latin typeface="Calibri" panose="020F0502020204030204" pitchFamily="34" charset="0"/>
              </a:rPr>
              <a:t>2D </a:t>
            </a:r>
            <a:r>
              <a:rPr lang="pl-PL" altLang="pl-PL" sz="2400" dirty="0" err="1" smtClean="0">
                <a:solidFill>
                  <a:srgbClr val="1F497D"/>
                </a:solidFill>
                <a:latin typeface="Calibri" panose="020F0502020204030204" pitchFamily="34" charset="0"/>
              </a:rPr>
              <a:t>electrons</a:t>
            </a:r>
            <a:r>
              <a:rPr lang="pl-PL" altLang="pl-PL" sz="2400" dirty="0" smtClean="0">
                <a:solidFill>
                  <a:srgbClr val="1F497D"/>
                </a:solidFill>
                <a:latin typeface="Calibri" panose="020F0502020204030204" pitchFamily="34" charset="0"/>
              </a:rPr>
              <a:t> + </a:t>
            </a:r>
            <a:r>
              <a:rPr lang="pl-PL" altLang="pl-PL" sz="2400" dirty="0" err="1" smtClean="0">
                <a:solidFill>
                  <a:srgbClr val="1F497D"/>
                </a:solidFill>
                <a:latin typeface="Calibri" panose="020F0502020204030204" pitchFamily="34" charset="0"/>
              </a:rPr>
              <a:t>magnetic</a:t>
            </a:r>
            <a:r>
              <a:rPr lang="pl-PL" altLang="pl-PL" sz="2400" dirty="0" smtClean="0">
                <a:solidFill>
                  <a:srgbClr val="1F497D"/>
                </a:solidFill>
                <a:latin typeface="Calibri" panose="020F0502020204030204" pitchFamily="34" charset="0"/>
              </a:rPr>
              <a:t> field </a:t>
            </a:r>
            <a:r>
              <a:rPr lang="pl-PL" altLang="pl-PL" sz="2400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pl-PL" altLang="pl-PL" sz="2400" dirty="0" err="1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degenerate</a:t>
            </a:r>
            <a:r>
              <a:rPr lang="pl-PL" altLang="pl-PL" sz="2400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pl-PL" altLang="pl-PL" sz="2400" dirty="0" err="1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energy</a:t>
            </a:r>
            <a:r>
              <a:rPr lang="pl-PL" altLang="pl-PL" sz="2400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pl-PL" altLang="pl-PL" sz="2400" dirty="0" err="1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levels</a:t>
            </a:r>
            <a:r>
              <a:rPr lang="pl-PL" altLang="pl-PL" sz="2400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(</a:t>
            </a:r>
            <a:r>
              <a:rPr lang="pl-PL" altLang="pl-PL" sz="2400" dirty="0" err="1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Landau</a:t>
            </a:r>
            <a:r>
              <a:rPr lang="pl-PL" altLang="pl-PL" sz="2400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)</a:t>
            </a:r>
          </a:p>
          <a:p>
            <a:pPr eaLnBrk="1" hangingPunct="1">
              <a:spcAft>
                <a:spcPts val="1200"/>
              </a:spcAft>
            </a:pPr>
            <a:r>
              <a:rPr lang="pl-PL" altLang="pl-PL" sz="2400" dirty="0" err="1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interactions</a:t>
            </a:r>
            <a:r>
              <a:rPr lang="pl-PL" altLang="pl-PL" sz="2400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 </a:t>
            </a:r>
            <a:r>
              <a:rPr lang="pl-PL" altLang="pl-PL" sz="2400" dirty="0" err="1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correlations</a:t>
            </a:r>
            <a:r>
              <a:rPr lang="pl-PL" altLang="pl-PL" sz="2400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(</a:t>
            </a:r>
            <a:r>
              <a:rPr lang="pl-PL" altLang="pl-PL" sz="2400" b="1" dirty="0" err="1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complicated</a:t>
            </a:r>
            <a:r>
              <a:rPr lang="pl-PL" altLang="pl-PL" sz="2400" b="1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pl-PL" altLang="pl-PL" sz="2400" b="1" dirty="0" err="1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behavior</a:t>
            </a:r>
            <a:r>
              <a:rPr lang="pl-PL" altLang="pl-PL" sz="2400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) </a:t>
            </a:r>
            <a:br>
              <a:rPr lang="pl-PL" altLang="pl-PL" sz="2400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</a:br>
            <a:r>
              <a:rPr lang="pl-PL" altLang="pl-PL" sz="2400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	          </a:t>
            </a:r>
            <a:r>
              <a:rPr lang="pl-PL" altLang="pl-PL" sz="2400" dirty="0" err="1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incompressible</a:t>
            </a:r>
            <a:r>
              <a:rPr lang="pl-PL" altLang="pl-PL" sz="2400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quantum </a:t>
            </a:r>
            <a:r>
              <a:rPr lang="pl-PL" altLang="pl-PL" sz="2400" dirty="0" err="1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liquid</a:t>
            </a:r>
            <a:r>
              <a:rPr lang="pl-PL" altLang="pl-PL" sz="2400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, FQHE </a:t>
            </a:r>
            <a:br>
              <a:rPr lang="pl-PL" altLang="pl-PL" sz="2400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</a:br>
            <a:r>
              <a:rPr lang="pl-PL" altLang="pl-PL" sz="2000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		 (</a:t>
            </a:r>
            <a:r>
              <a:rPr lang="pl-PL" altLang="pl-PL" sz="2000" dirty="0" err="1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quantization</a:t>
            </a:r>
            <a:r>
              <a:rPr lang="pl-PL" altLang="pl-PL" sz="2000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of </a:t>
            </a:r>
            <a:r>
              <a:rPr lang="pl-PL" altLang="pl-PL" sz="2000" dirty="0" err="1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R</a:t>
            </a:r>
            <a:r>
              <a:rPr lang="pl-PL" altLang="pl-PL" sz="2000" baseline="-25000" dirty="0" err="1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xy</a:t>
            </a:r>
            <a:r>
              <a:rPr lang="pl-PL" altLang="pl-PL" sz="2000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&amp; </a:t>
            </a:r>
            <a:r>
              <a:rPr lang="pl-PL" altLang="pl-PL" sz="2000" dirty="0" err="1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vanishing</a:t>
            </a:r>
            <a:r>
              <a:rPr lang="pl-PL" altLang="pl-PL" sz="2000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pl-PL" altLang="pl-PL" sz="2000" dirty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of </a:t>
            </a:r>
            <a:r>
              <a:rPr lang="pl-PL" altLang="pl-PL" sz="2000" dirty="0" err="1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R</a:t>
            </a:r>
            <a:r>
              <a:rPr lang="pl-PL" altLang="pl-PL" sz="2000" baseline="-25000" dirty="0" err="1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xx</a:t>
            </a:r>
            <a:r>
              <a:rPr lang="pl-PL" altLang="pl-PL" sz="2000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) </a:t>
            </a:r>
            <a:r>
              <a:rPr lang="pl-PL" altLang="pl-PL" sz="2000" dirty="0" err="1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at</a:t>
            </a:r>
            <a:r>
              <a:rPr lang="pl-PL" altLang="pl-PL" sz="2000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pl-PL" altLang="pl-PL" sz="2000" dirty="0" err="1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particular</a:t>
            </a:r>
            <a:r>
              <a:rPr lang="pl-PL" altLang="pl-PL" sz="2000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pl-PL" altLang="pl-PL" sz="2000" dirty="0" err="1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conditions</a:t>
            </a:r>
            <a:endParaRPr lang="pl-PL" altLang="pl-PL" sz="2000" dirty="0">
              <a:solidFill>
                <a:srgbClr val="1F497D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Prostokąt 1"/>
          <p:cNvSpPr>
            <a:spLocks noChangeArrowheads="1"/>
          </p:cNvSpPr>
          <p:nvPr/>
        </p:nvSpPr>
        <p:spPr bwMode="auto">
          <a:xfrm>
            <a:off x="323528" y="2708920"/>
            <a:ext cx="626376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pl-PL" altLang="pl-PL" sz="2800" b="1" dirty="0" err="1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simpler</a:t>
            </a:r>
            <a:r>
              <a:rPr lang="pl-PL" altLang="pl-PL" sz="2800" b="1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pl-PL" altLang="pl-PL" sz="2800" b="1" dirty="0" err="1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description</a:t>
            </a:r>
            <a:r>
              <a:rPr lang="pl-PL" altLang="pl-PL" sz="2800" b="1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/</a:t>
            </a:r>
            <a:r>
              <a:rPr lang="pl-PL" altLang="pl-PL" sz="2800" b="1" dirty="0" err="1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understanding</a:t>
            </a:r>
            <a:r>
              <a:rPr lang="pl-PL" altLang="pl-PL" sz="2800" b="1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br>
              <a:rPr lang="pl-PL" altLang="pl-PL" sz="2800" b="1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</a:br>
            <a:r>
              <a:rPr lang="pl-PL" altLang="pl-PL" sz="2800" b="1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in </a:t>
            </a:r>
            <a:r>
              <a:rPr lang="pl-PL" altLang="pl-PL" sz="2800" b="1" dirty="0" err="1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terms</a:t>
            </a:r>
            <a:r>
              <a:rPr lang="pl-PL" altLang="pl-PL" sz="2800" b="1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of a </a:t>
            </a:r>
            <a:r>
              <a:rPr lang="pl-PL" altLang="pl-PL" sz="2800" b="1" dirty="0" err="1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new</a:t>
            </a:r>
            <a:r>
              <a:rPr lang="pl-PL" altLang="pl-PL" sz="2800" b="1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(</a:t>
            </a:r>
            <a:r>
              <a:rPr lang="pl-PL" altLang="pl-PL" sz="2800" b="1" dirty="0" err="1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hypothetical</a:t>
            </a:r>
            <a:r>
              <a:rPr lang="pl-PL" altLang="pl-PL" sz="2800" b="1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) </a:t>
            </a:r>
            <a:r>
              <a:rPr lang="pl-PL" altLang="pl-PL" sz="2800" b="1" dirty="0" err="1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particle</a:t>
            </a:r>
            <a:r>
              <a:rPr lang="pl-PL" altLang="pl-PL" sz="2800" b="1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:</a:t>
            </a:r>
          </a:p>
        </p:txBody>
      </p:sp>
      <p:sp>
        <p:nvSpPr>
          <p:cNvPr id="28" name="Elipsa 27"/>
          <p:cNvSpPr/>
          <p:nvPr/>
        </p:nvSpPr>
        <p:spPr>
          <a:xfrm>
            <a:off x="1043608" y="4221088"/>
            <a:ext cx="1440160" cy="144016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Prostokąt 1"/>
          <p:cNvSpPr>
            <a:spLocks noChangeArrowheads="1"/>
          </p:cNvSpPr>
          <p:nvPr/>
        </p:nvSpPr>
        <p:spPr bwMode="auto">
          <a:xfrm>
            <a:off x="467802" y="5945446"/>
            <a:ext cx="2529988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pl-PL" altLang="pl-PL" sz="2800" b="1" dirty="0" err="1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electron</a:t>
            </a:r>
            <a:r>
              <a:rPr lang="pl-PL" altLang="pl-PL" sz="2800" b="1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/>
            </a:r>
            <a:br>
              <a:rPr lang="pl-PL" altLang="pl-PL" sz="2800" b="1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</a:br>
            <a:r>
              <a:rPr lang="pl-PL" altLang="pl-PL" sz="2800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(</a:t>
            </a:r>
            <a:r>
              <a:rPr lang="pl-PL" altLang="pl-PL" sz="2800" dirty="0" err="1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electric</a:t>
            </a:r>
            <a:r>
              <a:rPr lang="pl-PL" altLang="pl-PL" sz="2800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pl-PL" altLang="pl-PL" sz="2800" dirty="0" err="1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charge</a:t>
            </a:r>
            <a:r>
              <a:rPr lang="pl-PL" altLang="pl-PL" sz="2800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)</a:t>
            </a:r>
          </a:p>
        </p:txBody>
      </p:sp>
      <p:sp>
        <p:nvSpPr>
          <p:cNvPr id="30" name="Prostokąt 1"/>
          <p:cNvSpPr>
            <a:spLocks noChangeArrowheads="1"/>
          </p:cNvSpPr>
          <p:nvPr/>
        </p:nvSpPr>
        <p:spPr bwMode="auto">
          <a:xfrm>
            <a:off x="3286088" y="5945446"/>
            <a:ext cx="2366032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pl-PL" altLang="pl-PL" sz="2800" b="1" dirty="0" err="1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solenoids</a:t>
            </a:r>
            <a:r>
              <a:rPr lang="pl-PL" altLang="pl-PL" sz="2800" b="1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/>
            </a:r>
            <a:br>
              <a:rPr lang="pl-PL" altLang="pl-PL" sz="2800" b="1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</a:br>
            <a:r>
              <a:rPr lang="pl-PL" altLang="pl-PL" sz="2800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(</a:t>
            </a:r>
            <a:r>
              <a:rPr lang="pl-PL" altLang="pl-PL" sz="2800" dirty="0" err="1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magnetic</a:t>
            </a:r>
            <a:r>
              <a:rPr lang="pl-PL" altLang="pl-PL" sz="2800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pl-PL" altLang="pl-PL" sz="2800" dirty="0" err="1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flux</a:t>
            </a:r>
            <a:r>
              <a:rPr lang="pl-PL" altLang="pl-PL" sz="2800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)</a:t>
            </a:r>
          </a:p>
        </p:txBody>
      </p:sp>
      <p:sp>
        <p:nvSpPr>
          <p:cNvPr id="33" name="Strzałka w górę 32"/>
          <p:cNvSpPr/>
          <p:nvPr/>
        </p:nvSpPr>
        <p:spPr>
          <a:xfrm>
            <a:off x="3995936" y="3789040"/>
            <a:ext cx="432098" cy="2088232"/>
          </a:xfrm>
          <a:prstGeom prst="upArrow">
            <a:avLst>
              <a:gd name="adj1" fmla="val 50000"/>
              <a:gd name="adj2" fmla="val 74251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Strzałka w górę 33"/>
          <p:cNvSpPr/>
          <p:nvPr/>
        </p:nvSpPr>
        <p:spPr>
          <a:xfrm>
            <a:off x="4572000" y="3789040"/>
            <a:ext cx="432098" cy="2088232"/>
          </a:xfrm>
          <a:prstGeom prst="upArrow">
            <a:avLst>
              <a:gd name="adj1" fmla="val 50000"/>
              <a:gd name="adj2" fmla="val 74251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5" name="Elipsa 34"/>
          <p:cNvSpPr/>
          <p:nvPr/>
        </p:nvSpPr>
        <p:spPr>
          <a:xfrm>
            <a:off x="6516216" y="4221088"/>
            <a:ext cx="1440160" cy="144016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Strzałka w górę 35"/>
          <p:cNvSpPr/>
          <p:nvPr/>
        </p:nvSpPr>
        <p:spPr>
          <a:xfrm>
            <a:off x="6732240" y="3789040"/>
            <a:ext cx="432098" cy="2088232"/>
          </a:xfrm>
          <a:prstGeom prst="upArrow">
            <a:avLst>
              <a:gd name="adj1" fmla="val 50000"/>
              <a:gd name="adj2" fmla="val 74251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Strzałka w górę 36"/>
          <p:cNvSpPr/>
          <p:nvPr/>
        </p:nvSpPr>
        <p:spPr>
          <a:xfrm>
            <a:off x="7308304" y="3789040"/>
            <a:ext cx="432098" cy="2088232"/>
          </a:xfrm>
          <a:prstGeom prst="upArrow">
            <a:avLst>
              <a:gd name="adj1" fmla="val 50000"/>
              <a:gd name="adj2" fmla="val 74251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Prostokąt 1"/>
          <p:cNvSpPr>
            <a:spLocks noChangeArrowheads="1"/>
          </p:cNvSpPr>
          <p:nvPr/>
        </p:nvSpPr>
        <p:spPr bwMode="auto">
          <a:xfrm>
            <a:off x="5747356" y="5949280"/>
            <a:ext cx="3040191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pl-PL" altLang="pl-PL" sz="2800" b="1" dirty="0" err="1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composite</a:t>
            </a:r>
            <a:r>
              <a:rPr lang="pl-PL" altLang="pl-PL" sz="2800" b="1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fermion</a:t>
            </a:r>
            <a:br>
              <a:rPr lang="pl-PL" altLang="pl-PL" sz="2800" b="1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</a:br>
            <a:r>
              <a:rPr lang="pl-PL" altLang="pl-PL" sz="2800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(</a:t>
            </a:r>
            <a:r>
              <a:rPr lang="pl-PL" altLang="pl-PL" sz="2800" dirty="0" err="1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charge+flux</a:t>
            </a:r>
            <a:r>
              <a:rPr lang="pl-PL" altLang="pl-PL" sz="2800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)</a:t>
            </a:r>
          </a:p>
        </p:txBody>
      </p:sp>
      <p:sp>
        <p:nvSpPr>
          <p:cNvPr id="5" name="Prostokąt 4"/>
          <p:cNvSpPr/>
          <p:nvPr/>
        </p:nvSpPr>
        <p:spPr>
          <a:xfrm>
            <a:off x="2847152" y="4316903"/>
            <a:ext cx="6447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7200" b="1" dirty="0" smtClean="0">
                <a:solidFill>
                  <a:srgbClr val="1F497D"/>
                </a:solidFill>
              </a:rPr>
              <a:t>+</a:t>
            </a:r>
            <a:endParaRPr lang="pl-PL" sz="7200" b="1" dirty="0">
              <a:solidFill>
                <a:srgbClr val="1F497D"/>
              </a:solidFill>
            </a:endParaRPr>
          </a:p>
        </p:txBody>
      </p:sp>
      <p:sp>
        <p:nvSpPr>
          <p:cNvPr id="41" name="Prostokąt 40"/>
          <p:cNvSpPr/>
          <p:nvPr/>
        </p:nvSpPr>
        <p:spPr>
          <a:xfrm>
            <a:off x="5580112" y="4316903"/>
            <a:ext cx="6447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7200" b="1" dirty="0" smtClean="0">
                <a:solidFill>
                  <a:srgbClr val="1F497D"/>
                </a:solidFill>
              </a:rPr>
              <a:t>=</a:t>
            </a:r>
            <a:endParaRPr lang="pl-PL" sz="72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63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rostokąt 306"/>
          <p:cNvSpPr/>
          <p:nvPr/>
        </p:nvSpPr>
        <p:spPr>
          <a:xfrm>
            <a:off x="0" y="10584"/>
            <a:ext cx="9144000" cy="82612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6" name="Rectangle 2"/>
          <p:cNvSpPr txBox="1">
            <a:spLocks noChangeArrowheads="1"/>
          </p:cNvSpPr>
          <p:nvPr/>
        </p:nvSpPr>
        <p:spPr bwMode="auto">
          <a:xfrm>
            <a:off x="218862" y="-27384"/>
            <a:ext cx="8424862" cy="891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lvl="0" eaLnBrk="1" hangingPunct="1"/>
            <a:r>
              <a:rPr kumimoji="0" lang="pl-PL" altLang="pl-PL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Wingdings" pitchFamily="2" charset="2"/>
              </a:rPr>
              <a:t>Composite</a:t>
            </a:r>
            <a:r>
              <a:rPr kumimoji="0" lang="pl-PL" altLang="pl-PL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Wingdings" pitchFamily="2" charset="2"/>
              </a:rPr>
              <a:t> </a:t>
            </a:r>
            <a:r>
              <a:rPr kumimoji="0" lang="pl-PL" altLang="pl-PL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Wingdings" pitchFamily="2" charset="2"/>
              </a:rPr>
              <a:t>fermions</a:t>
            </a:r>
            <a:endParaRPr kumimoji="0" lang="pl-PL" altLang="pl-PL" sz="3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  <a:sym typeface="Wingdings" pitchFamily="2" charset="2"/>
            </a:endParaRPr>
          </a:p>
        </p:txBody>
      </p:sp>
      <p:sp>
        <p:nvSpPr>
          <p:cNvPr id="154" name="Rectangle 118"/>
          <p:cNvSpPr>
            <a:spLocks noChangeArrowheads="1"/>
          </p:cNvSpPr>
          <p:nvPr/>
        </p:nvSpPr>
        <p:spPr bwMode="auto">
          <a:xfrm>
            <a:off x="4568407" y="83974"/>
            <a:ext cx="45400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pl-PL" altLang="pl-PL" dirty="0" smtClean="0">
                <a:solidFill>
                  <a:schemeClr val="bg1"/>
                </a:solidFill>
                <a:latin typeface="+mj-lt"/>
                <a:cs typeface="Arial" charset="0"/>
              </a:rPr>
              <a:t>Jain ’89</a:t>
            </a:r>
            <a:endParaRPr lang="pl-PL" altLang="pl-PL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11" name="Prostokąt 1"/>
          <p:cNvSpPr>
            <a:spLocks noChangeArrowheads="1"/>
          </p:cNvSpPr>
          <p:nvPr/>
        </p:nvSpPr>
        <p:spPr bwMode="auto">
          <a:xfrm>
            <a:off x="242416" y="1052736"/>
            <a:ext cx="79526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pl-PL" altLang="pl-PL" sz="2800" b="1" dirty="0" err="1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composite</a:t>
            </a:r>
            <a:r>
              <a:rPr lang="pl-PL" altLang="pl-PL" sz="2800" b="1" dirty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fermion (CF) </a:t>
            </a:r>
            <a:r>
              <a:rPr lang="pl-PL" altLang="pl-PL" sz="2800" b="1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= </a:t>
            </a:r>
            <a:r>
              <a:rPr lang="pl-PL" altLang="pl-PL" sz="2800" b="1" dirty="0" err="1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electron</a:t>
            </a:r>
            <a:r>
              <a:rPr lang="pl-PL" altLang="pl-PL" sz="2800" b="1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+ </a:t>
            </a:r>
            <a:r>
              <a:rPr lang="pl-PL" altLang="pl-PL" sz="2800" b="1" dirty="0" err="1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correlation</a:t>
            </a:r>
            <a:r>
              <a:rPr lang="pl-PL" altLang="pl-PL" sz="2800" b="1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hole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2195736" y="1556792"/>
            <a:ext cx="67972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Aft>
                <a:spcPts val="1200"/>
              </a:spcAft>
            </a:pPr>
            <a:r>
              <a:rPr lang="pl-PL" altLang="pl-PL" sz="2800" dirty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= </a:t>
            </a:r>
            <a:r>
              <a:rPr lang="pl-PL" altLang="pl-PL" sz="2800" i="1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e</a:t>
            </a:r>
            <a:r>
              <a:rPr lang="pl-PL" altLang="pl-PL" sz="2800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pl-PL" altLang="pl-PL" sz="2800" dirty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+ 2 </a:t>
            </a:r>
            <a:r>
              <a:rPr lang="pl-PL" altLang="pl-PL" sz="2800" dirty="0" err="1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vortices</a:t>
            </a:r>
            <a:r>
              <a:rPr lang="pl-PL" altLang="pl-PL" sz="2800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of </a:t>
            </a:r>
            <a:r>
              <a:rPr lang="pl-PL" altLang="pl-PL" sz="2800" dirty="0" err="1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many-body</a:t>
            </a:r>
            <a:r>
              <a:rPr lang="pl-PL" altLang="pl-PL" sz="2800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pl-PL" altLang="pl-PL" sz="2800" dirty="0" err="1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wave</a:t>
            </a:r>
            <a:r>
              <a:rPr lang="pl-PL" altLang="pl-PL" sz="2800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pl-PL" altLang="pl-PL" sz="2800" dirty="0" err="1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function</a:t>
            </a:r>
            <a:r>
              <a:rPr lang="pl-PL" altLang="pl-PL" sz="2800" dirty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/>
            </a:r>
            <a:br>
              <a:rPr lang="pl-PL" altLang="pl-PL" sz="2800" dirty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</a:br>
            <a:r>
              <a:rPr lang="pl-PL" altLang="pl-PL" sz="2800" dirty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= </a:t>
            </a:r>
            <a:r>
              <a:rPr lang="pl-PL" altLang="pl-PL" sz="2800" i="1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e</a:t>
            </a:r>
            <a:r>
              <a:rPr lang="pl-PL" altLang="pl-PL" sz="2800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pl-PL" altLang="pl-PL" sz="2800" dirty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+ 2 </a:t>
            </a:r>
            <a:r>
              <a:rPr lang="pl-PL" altLang="pl-PL" sz="2800" dirty="0" err="1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magnetic</a:t>
            </a:r>
            <a:r>
              <a:rPr lang="pl-PL" altLang="pl-PL" sz="2800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pl-PL" altLang="pl-PL" sz="2800" dirty="0" err="1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flux</a:t>
            </a:r>
            <a:r>
              <a:rPr lang="pl-PL" altLang="pl-PL" sz="2800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quanta </a:t>
            </a:r>
            <a:r>
              <a:rPr lang="pl-PL" altLang="pl-PL" sz="2800" i="1" dirty="0" err="1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hc</a:t>
            </a:r>
            <a:r>
              <a:rPr lang="pl-PL" altLang="pl-PL" sz="2800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/</a:t>
            </a:r>
            <a:r>
              <a:rPr lang="pl-PL" altLang="pl-PL" sz="2800" i="1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e</a:t>
            </a:r>
            <a:endParaRPr lang="pl-PL" altLang="pl-PL" sz="2800" i="1" dirty="0">
              <a:solidFill>
                <a:srgbClr val="1F497D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13" name="Prostokąt 1"/>
          <p:cNvSpPr>
            <a:spLocks noChangeArrowheads="1"/>
          </p:cNvSpPr>
          <p:nvPr/>
        </p:nvSpPr>
        <p:spPr bwMode="auto">
          <a:xfrm>
            <a:off x="242416" y="2780928"/>
            <a:ext cx="84340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pl-PL" altLang="pl-PL" sz="2800" b="1" dirty="0" err="1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interaction</a:t>
            </a:r>
            <a:r>
              <a:rPr lang="pl-PL" altLang="pl-PL" sz="2800" b="1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 </a:t>
            </a:r>
            <a:r>
              <a:rPr lang="pl-PL" altLang="pl-PL" sz="2800" b="1" dirty="0" err="1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emergent</a:t>
            </a:r>
            <a:r>
              <a:rPr lang="pl-PL" altLang="pl-PL" sz="2800" b="1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(</a:t>
            </a:r>
            <a:r>
              <a:rPr lang="pl-PL" altLang="pl-PL" sz="2800" b="1" dirty="0" err="1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essentially</a:t>
            </a:r>
            <a:r>
              <a:rPr lang="pl-PL" altLang="pl-PL" sz="2800" b="1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) </a:t>
            </a:r>
            <a:r>
              <a:rPr lang="pl-PL" altLang="pl-PL" sz="2800" b="1" dirty="0" err="1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free</a:t>
            </a:r>
            <a:r>
              <a:rPr lang="pl-PL" altLang="pl-PL" sz="2800" b="1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quasiparticles</a:t>
            </a:r>
          </a:p>
        </p:txBody>
      </p:sp>
      <p:pic>
        <p:nvPicPr>
          <p:cNvPr id="14" name="Picture 2" descr="C:\Users\Arek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717032"/>
            <a:ext cx="4639032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C:\Users\Arek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045296"/>
            <a:ext cx="4732020" cy="1074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Prostokąt 9"/>
          <p:cNvSpPr>
            <a:spLocks noChangeArrowheads="1"/>
          </p:cNvSpPr>
          <p:nvPr/>
        </p:nvSpPr>
        <p:spPr bwMode="auto">
          <a:xfrm>
            <a:off x="6300192" y="3899376"/>
            <a:ext cx="26642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pl-PL" sz="2000" dirty="0" err="1" smtClean="0">
                <a:latin typeface="Calibri" panose="020F0502020204030204" pitchFamily="34" charset="0"/>
                <a:sym typeface="Symbol" pitchFamily="18" charset="2"/>
              </a:rPr>
              <a:t>interactin</a:t>
            </a:r>
            <a:r>
              <a:rPr lang="pl-PL" altLang="pl-PL" sz="2000" dirty="0" smtClean="0">
                <a:latin typeface="Calibri" panose="020F0502020204030204" pitchFamily="34" charset="0"/>
                <a:sym typeface="Symbol" pitchFamily="18" charset="2"/>
              </a:rPr>
              <a:t>g</a:t>
            </a:r>
            <a:r>
              <a:rPr lang="en-US" altLang="pl-PL" sz="2000" dirty="0" smtClean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pl-PL" altLang="pl-PL" sz="2000" dirty="0" smtClean="0">
                <a:latin typeface="Calibri" panose="020F0502020204030204" pitchFamily="34" charset="0"/>
                <a:sym typeface="Symbol" pitchFamily="18" charset="2"/>
              </a:rPr>
              <a:t>e</a:t>
            </a:r>
            <a:r>
              <a:rPr lang="en-US" altLang="pl-PL" sz="2000" dirty="0" err="1" smtClean="0">
                <a:latin typeface="Calibri" panose="020F0502020204030204" pitchFamily="34" charset="0"/>
                <a:sym typeface="Symbol" pitchFamily="18" charset="2"/>
              </a:rPr>
              <a:t>lectrons</a:t>
            </a:r>
            <a:r>
              <a:rPr lang="pl-PL" altLang="pl-PL" sz="2000" dirty="0" smtClean="0">
                <a:latin typeface="Calibri" panose="020F0502020204030204" pitchFamily="34" charset="0"/>
                <a:sym typeface="Symbol" pitchFamily="18" charset="2"/>
              </a:rPr>
              <a:t> </a:t>
            </a:r>
            <a:br>
              <a:rPr lang="pl-PL" altLang="pl-PL" sz="2000" dirty="0" smtClean="0">
                <a:latin typeface="Calibri" panose="020F0502020204030204" pitchFamily="34" charset="0"/>
                <a:sym typeface="Symbol" pitchFamily="18" charset="2"/>
              </a:rPr>
            </a:br>
            <a:r>
              <a:rPr lang="en-US" altLang="pl-PL" sz="2000" dirty="0" smtClean="0">
                <a:latin typeface="Calibri" panose="020F0502020204030204" pitchFamily="34" charset="0"/>
                <a:sym typeface="Symbol" pitchFamily="18" charset="2"/>
              </a:rPr>
              <a:t>in strong </a:t>
            </a:r>
            <a:r>
              <a:rPr lang="pl-PL" altLang="pl-PL" sz="2000" dirty="0" err="1" smtClean="0">
                <a:latin typeface="Calibri" panose="020F0502020204030204" pitchFamily="34" charset="0"/>
                <a:sym typeface="Symbol" pitchFamily="18" charset="2"/>
              </a:rPr>
              <a:t>magnetic</a:t>
            </a:r>
            <a:r>
              <a:rPr lang="pl-PL" altLang="pl-PL" sz="2000" dirty="0" smtClean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altLang="pl-PL" sz="2000" dirty="0" smtClean="0">
                <a:latin typeface="Calibri" panose="020F0502020204030204" pitchFamily="34" charset="0"/>
                <a:sym typeface="Symbol" pitchFamily="18" charset="2"/>
              </a:rPr>
              <a:t>field </a:t>
            </a:r>
            <a:endParaRPr lang="pl-PL" altLang="pl-PL" sz="2000" i="1" dirty="0">
              <a:latin typeface="Calibri" panose="020F0502020204030204" pitchFamily="34" charset="0"/>
            </a:endParaRPr>
          </a:p>
        </p:txBody>
      </p:sp>
      <p:sp>
        <p:nvSpPr>
          <p:cNvPr id="18" name="Prostokąt 12"/>
          <p:cNvSpPr>
            <a:spLocks noChangeArrowheads="1"/>
          </p:cNvSpPr>
          <p:nvPr/>
        </p:nvSpPr>
        <p:spPr bwMode="auto">
          <a:xfrm>
            <a:off x="3707904" y="6203632"/>
            <a:ext cx="45365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l-PL" altLang="pl-PL" sz="2000" dirty="0" err="1" smtClean="0">
                <a:latin typeface="Calibri" panose="020F0502020204030204" pitchFamily="34" charset="0"/>
                <a:sym typeface="Symbol" pitchFamily="18" charset="2"/>
              </a:rPr>
              <a:t>almost</a:t>
            </a:r>
            <a:r>
              <a:rPr lang="pl-PL" altLang="pl-PL" sz="2000" dirty="0" smtClean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pl-PL" altLang="pl-PL" sz="2000" dirty="0" err="1" smtClean="0">
                <a:latin typeface="Calibri" panose="020F0502020204030204" pitchFamily="34" charset="0"/>
                <a:sym typeface="Symbol" pitchFamily="18" charset="2"/>
              </a:rPr>
              <a:t>free</a:t>
            </a:r>
            <a:r>
              <a:rPr lang="pl-PL" altLang="pl-PL" sz="2000" dirty="0" smtClean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pl-PL" altLang="pl-PL" sz="2000" dirty="0" err="1" smtClean="0">
                <a:latin typeface="Calibri" panose="020F0502020204030204" pitchFamily="34" charset="0"/>
                <a:sym typeface="Symbol" pitchFamily="18" charset="2"/>
              </a:rPr>
              <a:t>CFs</a:t>
            </a:r>
            <a:r>
              <a:rPr lang="pl-PL" altLang="pl-PL" sz="2000" dirty="0" smtClean="0">
                <a:latin typeface="Calibri" panose="020F0502020204030204" pitchFamily="34" charset="0"/>
                <a:sym typeface="Symbol" pitchFamily="18" charset="2"/>
              </a:rPr>
              <a:t> in </a:t>
            </a:r>
            <a:r>
              <a:rPr lang="pl-PL" altLang="pl-PL" sz="2000" dirty="0" err="1" smtClean="0">
                <a:latin typeface="Calibri" panose="020F0502020204030204" pitchFamily="34" charset="0"/>
                <a:sym typeface="Symbol" pitchFamily="18" charset="2"/>
              </a:rPr>
              <a:t>reduced</a:t>
            </a:r>
            <a:r>
              <a:rPr lang="pl-PL" altLang="pl-PL" sz="2000" dirty="0" smtClean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pl-PL" altLang="pl-PL" sz="2000" dirty="0" err="1" smtClean="0">
                <a:latin typeface="Calibri" panose="020F0502020204030204" pitchFamily="34" charset="0"/>
                <a:sym typeface="Symbol" pitchFamily="18" charset="2"/>
              </a:rPr>
              <a:t>magnetic</a:t>
            </a:r>
            <a:r>
              <a:rPr lang="pl-PL" altLang="pl-PL" sz="2000" dirty="0" smtClean="0">
                <a:latin typeface="Calibri" panose="020F0502020204030204" pitchFamily="34" charset="0"/>
                <a:sym typeface="Symbol" pitchFamily="18" charset="2"/>
              </a:rPr>
              <a:t> field</a:t>
            </a:r>
            <a:endParaRPr lang="pl-PL" altLang="pl-PL" sz="2000" i="1" dirty="0">
              <a:latin typeface="Calibri" panose="020F0502020204030204" pitchFamily="34" charset="0"/>
            </a:endParaRPr>
          </a:p>
        </p:txBody>
      </p:sp>
      <p:sp>
        <p:nvSpPr>
          <p:cNvPr id="20" name="Right Arrow 5"/>
          <p:cNvSpPr/>
          <p:nvPr/>
        </p:nvSpPr>
        <p:spPr>
          <a:xfrm>
            <a:off x="2555776" y="5355940"/>
            <a:ext cx="792088" cy="557946"/>
          </a:xfrm>
          <a:prstGeom prst="rightArrow">
            <a:avLst>
              <a:gd name="adj1" fmla="val 50000"/>
              <a:gd name="adj2" fmla="val 80681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497D"/>
              </a:solidFill>
            </a:endParaRPr>
          </a:p>
        </p:txBody>
      </p:sp>
      <p:sp>
        <p:nvSpPr>
          <p:cNvPr id="22" name="Text Box 128"/>
          <p:cNvSpPr txBox="1">
            <a:spLocks noChangeArrowheads="1"/>
          </p:cNvSpPr>
          <p:nvPr/>
        </p:nvSpPr>
        <p:spPr bwMode="auto">
          <a:xfrm>
            <a:off x="179512" y="5771584"/>
            <a:ext cx="134742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1400" dirty="0" smtClean="0">
                <a:latin typeface="Calibri" panose="020F0502020204030204" pitchFamily="34" charset="0"/>
              </a:rPr>
              <a:t>(Fig. </a:t>
            </a:r>
            <a:r>
              <a:rPr lang="pl-PL" sz="1400" dirty="0" err="1" smtClean="0">
                <a:latin typeface="Calibri" panose="020F0502020204030204" pitchFamily="34" charset="0"/>
              </a:rPr>
              <a:t>Kwon</a:t>
            </a:r>
            <a:r>
              <a:rPr lang="pl-PL" sz="1400" dirty="0" smtClean="0">
                <a:latin typeface="Calibri" panose="020F0502020204030204" pitchFamily="34" charset="0"/>
              </a:rPr>
              <a:t> </a:t>
            </a:r>
            <a:r>
              <a:rPr lang="pl-PL" sz="1400" dirty="0">
                <a:latin typeface="Calibri" panose="020F0502020204030204" pitchFamily="34" charset="0"/>
              </a:rPr>
              <a:t>Park)</a:t>
            </a:r>
          </a:p>
        </p:txBody>
      </p:sp>
      <p:pic>
        <p:nvPicPr>
          <p:cNvPr id="24" name="Picture 126" descr="cf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33" y="4830468"/>
            <a:ext cx="731520" cy="7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27" descr="cf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58200"/>
            <a:ext cx="827532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40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rostokąt 306"/>
          <p:cNvSpPr/>
          <p:nvPr/>
        </p:nvSpPr>
        <p:spPr>
          <a:xfrm>
            <a:off x="0" y="10584"/>
            <a:ext cx="9144000" cy="82612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6" name="Rectangle 2"/>
          <p:cNvSpPr txBox="1">
            <a:spLocks noChangeArrowheads="1"/>
          </p:cNvSpPr>
          <p:nvPr/>
        </p:nvSpPr>
        <p:spPr bwMode="auto">
          <a:xfrm>
            <a:off x="218862" y="-27384"/>
            <a:ext cx="8889642" cy="891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lvl="0" eaLnBrk="1" hangingPunct="1"/>
            <a:r>
              <a:rPr kumimoji="0" lang="pl-PL" altLang="pl-PL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Wingdings" pitchFamily="2" charset="2"/>
              </a:rPr>
              <a:t>Composite</a:t>
            </a:r>
            <a:r>
              <a:rPr kumimoji="0" lang="pl-PL" altLang="pl-PL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Wingdings" pitchFamily="2" charset="2"/>
              </a:rPr>
              <a:t> </a:t>
            </a:r>
            <a:r>
              <a:rPr kumimoji="0" lang="pl-PL" altLang="pl-PL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Wingdings" pitchFamily="2" charset="2"/>
              </a:rPr>
              <a:t>fermions</a:t>
            </a:r>
            <a:r>
              <a:rPr kumimoji="0" lang="pl-PL" altLang="pl-PL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Wingdings" pitchFamily="2" charset="2"/>
              </a:rPr>
              <a:t> – </a:t>
            </a:r>
            <a:r>
              <a:rPr kumimoji="0" lang="pl-PL" altLang="pl-PL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Wingdings" pitchFamily="2" charset="2"/>
              </a:rPr>
              <a:t>experimental</a:t>
            </a:r>
            <a:r>
              <a:rPr kumimoji="0" lang="pl-PL" altLang="pl-PL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Wingdings" pitchFamily="2" charset="2"/>
              </a:rPr>
              <a:t> </a:t>
            </a:r>
            <a:r>
              <a:rPr kumimoji="0" lang="pl-PL" altLang="pl-PL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Wingdings" pitchFamily="2" charset="2"/>
              </a:rPr>
              <a:t>evidence</a:t>
            </a:r>
            <a:endParaRPr kumimoji="0" lang="pl-PL" altLang="pl-PL" sz="3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  <a:sym typeface="Wingdings" pitchFamily="2" charset="2"/>
            </a:endParaRPr>
          </a:p>
        </p:txBody>
      </p:sp>
      <p:sp>
        <p:nvSpPr>
          <p:cNvPr id="60" name="Prostokąt 59"/>
          <p:cNvSpPr/>
          <p:nvPr/>
        </p:nvSpPr>
        <p:spPr>
          <a:xfrm>
            <a:off x="-3854" y="1778428"/>
            <a:ext cx="543406" cy="5085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1" name="Obraz 6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0" y="2420888"/>
            <a:ext cx="8950561" cy="2592288"/>
          </a:xfrm>
          <a:prstGeom prst="rect">
            <a:avLst/>
          </a:prstGeom>
        </p:spPr>
      </p:pic>
      <p:sp>
        <p:nvSpPr>
          <p:cNvPr id="62" name="Prostokąt 61"/>
          <p:cNvSpPr/>
          <p:nvPr/>
        </p:nvSpPr>
        <p:spPr>
          <a:xfrm>
            <a:off x="3336978" y="4983559"/>
            <a:ext cx="23839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altLang="pl-PL" sz="2400" kern="0" dirty="0" err="1" smtClean="0">
                <a:latin typeface="Calibri" panose="020F0502020204030204" pitchFamily="34" charset="0"/>
              </a:rPr>
              <a:t>Magnetic</a:t>
            </a:r>
            <a:r>
              <a:rPr lang="pl-PL" altLang="pl-PL" sz="2400" kern="0" dirty="0" smtClean="0">
                <a:latin typeface="Calibri" panose="020F0502020204030204" pitchFamily="34" charset="0"/>
              </a:rPr>
              <a:t> field (T)</a:t>
            </a:r>
            <a:endParaRPr lang="pl-PL" sz="2400" dirty="0"/>
          </a:p>
        </p:txBody>
      </p:sp>
      <p:sp>
        <p:nvSpPr>
          <p:cNvPr id="63" name="Prostokąt 62"/>
          <p:cNvSpPr/>
          <p:nvPr/>
        </p:nvSpPr>
        <p:spPr>
          <a:xfrm rot="16200000">
            <a:off x="-472064" y="2913374"/>
            <a:ext cx="15119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altLang="pl-PL" sz="2400" kern="0" dirty="0" err="1" smtClean="0">
                <a:latin typeface="Calibri" panose="020F0502020204030204" pitchFamily="34" charset="0"/>
              </a:rPr>
              <a:t>Resistance</a:t>
            </a:r>
            <a:endParaRPr lang="pl-PL" sz="2400" baseline="-25000" dirty="0"/>
          </a:p>
        </p:txBody>
      </p:sp>
      <p:sp>
        <p:nvSpPr>
          <p:cNvPr id="65" name="Prostokąt 64"/>
          <p:cNvSpPr/>
          <p:nvPr/>
        </p:nvSpPr>
        <p:spPr>
          <a:xfrm>
            <a:off x="945224" y="5858108"/>
            <a:ext cx="69391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altLang="pl-PL" sz="2800" dirty="0" smtClean="0">
                <a:latin typeface="Calibri" panose="020F0502020204030204" pitchFamily="34" charset="0"/>
              </a:rPr>
              <a:t>R=0  </a:t>
            </a:r>
            <a:r>
              <a:rPr lang="pl-PL" altLang="pl-PL" sz="28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  QHE (R</a:t>
            </a:r>
            <a:r>
              <a:rPr lang="pl-PL" altLang="pl-PL" sz="2800" baseline="-25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H</a:t>
            </a:r>
            <a:r>
              <a:rPr lang="pl-PL" altLang="pl-PL" sz="2800" dirty="0" smtClean="0">
                <a:latin typeface="Calibri" panose="020F0502020204030204" pitchFamily="34" charset="0"/>
                <a:sym typeface="Wingdings" panose="05000000000000000000" pitchFamily="2" charset="2"/>
              </a:rPr>
              <a:t>=</a:t>
            </a:r>
            <a:r>
              <a:rPr lang="pl-PL" altLang="pl-PL" sz="2800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const</a:t>
            </a:r>
            <a:r>
              <a:rPr lang="pl-PL" altLang="pl-PL" sz="2800" dirty="0" smtClean="0">
                <a:latin typeface="Calibri" panose="020F0502020204030204" pitchFamily="34" charset="0"/>
                <a:sym typeface="Wingdings" panose="05000000000000000000" pitchFamily="2" charset="2"/>
              </a:rPr>
              <a:t>),  quantum </a:t>
            </a:r>
            <a:r>
              <a:rPr lang="pl-PL" altLang="pl-PL" sz="2800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liquid</a:t>
            </a:r>
            <a:r>
              <a:rPr lang="pl-PL" altLang="pl-PL" sz="2800" dirty="0" smtClean="0">
                <a:latin typeface="Calibri" panose="020F0502020204030204" pitchFamily="34" charset="0"/>
                <a:sym typeface="Wingdings" panose="05000000000000000000" pitchFamily="2" charset="2"/>
              </a:rPr>
              <a:t>,  etc.</a:t>
            </a:r>
            <a:endParaRPr lang="pl-PL" sz="2800" dirty="0"/>
          </a:p>
        </p:txBody>
      </p:sp>
      <p:sp>
        <p:nvSpPr>
          <p:cNvPr id="66" name="Prostokąt 1"/>
          <p:cNvSpPr>
            <a:spLocks noChangeArrowheads="1"/>
          </p:cNvSpPr>
          <p:nvPr/>
        </p:nvSpPr>
        <p:spPr bwMode="auto">
          <a:xfrm>
            <a:off x="242416" y="1052736"/>
            <a:ext cx="826316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pl-PL" altLang="pl-PL" sz="2800" b="1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The plot of </a:t>
            </a:r>
            <a:r>
              <a:rPr lang="pl-PL" altLang="pl-PL" sz="2800" b="1" dirty="0" err="1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electric</a:t>
            </a:r>
            <a:r>
              <a:rPr lang="pl-PL" altLang="pl-PL" sz="2800" b="1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pl-PL" altLang="pl-PL" sz="2800" b="1" dirty="0" err="1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resistance</a:t>
            </a:r>
            <a:r>
              <a:rPr lang="pl-PL" altLang="pl-PL" sz="2800" b="1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(</a:t>
            </a:r>
            <a:r>
              <a:rPr lang="pl-PL" altLang="pl-PL" sz="2800" b="1" i="1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R</a:t>
            </a:r>
            <a:r>
              <a:rPr lang="pl-PL" altLang="pl-PL" sz="2800" b="1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) vs </a:t>
            </a:r>
            <a:r>
              <a:rPr lang="pl-PL" altLang="pl-PL" sz="2800" b="1" dirty="0" err="1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magnetic</a:t>
            </a:r>
            <a:r>
              <a:rPr lang="pl-PL" altLang="pl-PL" sz="2800" b="1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field (</a:t>
            </a:r>
            <a:r>
              <a:rPr lang="pl-PL" altLang="pl-PL" sz="2800" b="1" i="1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B</a:t>
            </a:r>
            <a:r>
              <a:rPr lang="pl-PL" altLang="pl-PL" sz="2800" b="1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),</a:t>
            </a:r>
            <a:br>
              <a:rPr lang="pl-PL" altLang="pl-PL" sz="2800" b="1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</a:br>
            <a:r>
              <a:rPr lang="pl-PL" altLang="pl-PL" sz="2800" b="1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in </a:t>
            </a:r>
            <a:r>
              <a:rPr lang="pl-PL" altLang="pl-PL" sz="2800" b="1" dirty="0" err="1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which</a:t>
            </a:r>
            <a:r>
              <a:rPr lang="pl-PL" altLang="pl-PL" sz="2800" b="1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pl-PL" altLang="pl-PL" sz="2800" b="1" i="1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R</a:t>
            </a:r>
            <a:r>
              <a:rPr lang="pl-PL" altLang="pl-PL" sz="2800" b="1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=0 </a:t>
            </a:r>
            <a:r>
              <a:rPr lang="pl-PL" altLang="pl-PL" sz="2800" b="1" dirty="0" err="1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signifies</a:t>
            </a:r>
            <a:r>
              <a:rPr lang="pl-PL" altLang="pl-PL" sz="2800" b="1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QHE, </a:t>
            </a:r>
            <a:r>
              <a:rPr lang="pl-PL" altLang="pl-PL" sz="2800" b="1" dirty="0" err="1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is</a:t>
            </a:r>
            <a:r>
              <a:rPr lang="pl-PL" altLang="pl-PL" sz="2800" b="1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pl-PL" altLang="pl-PL" sz="2800" b="1" dirty="0" err="1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strikingly</a:t>
            </a:r>
            <a:r>
              <a:rPr lang="pl-PL" altLang="pl-PL" sz="2800" b="1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pl-PL" altLang="pl-PL" sz="2800" b="1" u="sng" dirty="0" err="1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self-similar</a:t>
            </a:r>
            <a:endParaRPr lang="pl-PL" altLang="pl-PL" sz="2800" b="1" u="sng" dirty="0" smtClean="0">
              <a:solidFill>
                <a:srgbClr val="1F497D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7280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rostokąt 306"/>
          <p:cNvSpPr/>
          <p:nvPr/>
        </p:nvSpPr>
        <p:spPr>
          <a:xfrm>
            <a:off x="0" y="10584"/>
            <a:ext cx="9144000" cy="82612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0" y="2420888"/>
            <a:ext cx="8950561" cy="2592288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18862" y="-27384"/>
            <a:ext cx="8889642" cy="891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lvl="0" eaLnBrk="1" hangingPunct="1"/>
            <a:r>
              <a:rPr kumimoji="0" lang="pl-PL" altLang="pl-PL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Wingdings" pitchFamily="2" charset="2"/>
              </a:rPr>
              <a:t>Composite</a:t>
            </a:r>
            <a:r>
              <a:rPr kumimoji="0" lang="pl-PL" altLang="pl-PL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Wingdings" pitchFamily="2" charset="2"/>
              </a:rPr>
              <a:t> </a:t>
            </a:r>
            <a:r>
              <a:rPr kumimoji="0" lang="pl-PL" altLang="pl-PL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Wingdings" pitchFamily="2" charset="2"/>
              </a:rPr>
              <a:t>fermions</a:t>
            </a:r>
            <a:r>
              <a:rPr kumimoji="0" lang="pl-PL" altLang="pl-PL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Wingdings" pitchFamily="2" charset="2"/>
              </a:rPr>
              <a:t> – </a:t>
            </a:r>
            <a:r>
              <a:rPr kumimoji="0" lang="pl-PL" altLang="pl-PL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Wingdings" pitchFamily="2" charset="2"/>
              </a:rPr>
              <a:t>experimental</a:t>
            </a:r>
            <a:r>
              <a:rPr kumimoji="0" lang="pl-PL" altLang="pl-PL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Wingdings" pitchFamily="2" charset="2"/>
              </a:rPr>
              <a:t> </a:t>
            </a:r>
            <a:r>
              <a:rPr kumimoji="0" lang="pl-PL" altLang="pl-PL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Wingdings" pitchFamily="2" charset="2"/>
              </a:rPr>
              <a:t>evidence</a:t>
            </a:r>
            <a:endParaRPr kumimoji="0" lang="pl-PL" altLang="pl-PL" sz="3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  <a:sym typeface="Wingdings" pitchFamily="2" charset="2"/>
            </a:endParaRPr>
          </a:p>
        </p:txBody>
      </p:sp>
      <p:sp>
        <p:nvSpPr>
          <p:cNvPr id="13" name="Prostokąt 1"/>
          <p:cNvSpPr>
            <a:spLocks noChangeArrowheads="1"/>
          </p:cNvSpPr>
          <p:nvPr/>
        </p:nvSpPr>
        <p:spPr bwMode="auto">
          <a:xfrm>
            <a:off x="242416" y="1052736"/>
            <a:ext cx="826316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pl-PL" altLang="pl-PL" sz="2800" b="1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The plot of </a:t>
            </a:r>
            <a:r>
              <a:rPr lang="pl-PL" altLang="pl-PL" sz="2800" b="1" dirty="0" err="1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electric</a:t>
            </a:r>
            <a:r>
              <a:rPr lang="pl-PL" altLang="pl-PL" sz="2800" b="1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pl-PL" altLang="pl-PL" sz="2800" b="1" dirty="0" err="1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resistance</a:t>
            </a:r>
            <a:r>
              <a:rPr lang="pl-PL" altLang="pl-PL" sz="2800" b="1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(</a:t>
            </a:r>
            <a:r>
              <a:rPr lang="pl-PL" altLang="pl-PL" sz="2800" b="1" i="1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R</a:t>
            </a:r>
            <a:r>
              <a:rPr lang="pl-PL" altLang="pl-PL" sz="2800" b="1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) vs </a:t>
            </a:r>
            <a:r>
              <a:rPr lang="pl-PL" altLang="pl-PL" sz="2800" b="1" dirty="0" err="1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magnetic</a:t>
            </a:r>
            <a:r>
              <a:rPr lang="pl-PL" altLang="pl-PL" sz="2800" b="1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field (</a:t>
            </a:r>
            <a:r>
              <a:rPr lang="pl-PL" altLang="pl-PL" sz="2800" b="1" i="1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B</a:t>
            </a:r>
            <a:r>
              <a:rPr lang="pl-PL" altLang="pl-PL" sz="2800" b="1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),</a:t>
            </a:r>
            <a:br>
              <a:rPr lang="pl-PL" altLang="pl-PL" sz="2800" b="1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</a:br>
            <a:r>
              <a:rPr lang="pl-PL" altLang="pl-PL" sz="2800" b="1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in </a:t>
            </a:r>
            <a:r>
              <a:rPr lang="pl-PL" altLang="pl-PL" sz="2800" b="1" dirty="0" err="1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which</a:t>
            </a:r>
            <a:r>
              <a:rPr lang="pl-PL" altLang="pl-PL" sz="2800" b="1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pl-PL" altLang="pl-PL" sz="2800" b="1" i="1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R</a:t>
            </a:r>
            <a:r>
              <a:rPr lang="pl-PL" altLang="pl-PL" sz="2800" b="1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=0 </a:t>
            </a:r>
            <a:r>
              <a:rPr lang="pl-PL" altLang="pl-PL" sz="2800" b="1" dirty="0" err="1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signifies</a:t>
            </a:r>
            <a:r>
              <a:rPr lang="pl-PL" altLang="pl-PL" sz="2800" b="1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QHE, </a:t>
            </a:r>
            <a:r>
              <a:rPr lang="pl-PL" altLang="pl-PL" sz="2800" b="1" dirty="0" err="1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is</a:t>
            </a:r>
            <a:r>
              <a:rPr lang="pl-PL" altLang="pl-PL" sz="2800" b="1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pl-PL" altLang="pl-PL" sz="2800" b="1" dirty="0" err="1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strikingly</a:t>
            </a:r>
            <a:r>
              <a:rPr lang="pl-PL" altLang="pl-PL" sz="2800" b="1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pl-PL" altLang="pl-PL" sz="2800" b="1" u="sng" dirty="0" err="1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self-similar</a:t>
            </a:r>
            <a:endParaRPr lang="pl-PL" altLang="pl-PL" sz="2800" b="1" u="sng" dirty="0" smtClean="0">
              <a:solidFill>
                <a:srgbClr val="1F497D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1507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67000" y="6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0.15747 0.2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65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rostokąt 306"/>
          <p:cNvSpPr/>
          <p:nvPr/>
        </p:nvSpPr>
        <p:spPr>
          <a:xfrm>
            <a:off x="0" y="10584"/>
            <a:ext cx="9144000" cy="82612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6" name="Rectangle 2"/>
          <p:cNvSpPr txBox="1">
            <a:spLocks noChangeArrowheads="1"/>
          </p:cNvSpPr>
          <p:nvPr/>
        </p:nvSpPr>
        <p:spPr bwMode="auto">
          <a:xfrm>
            <a:off x="218862" y="-27384"/>
            <a:ext cx="8424862" cy="891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lvl="0" eaLnBrk="1" hangingPunct="1"/>
            <a:r>
              <a:rPr kumimoji="0" lang="pl-PL" altLang="pl-PL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Wingdings" pitchFamily="2" charset="2"/>
              </a:rPr>
              <a:t>Q</a:t>
            </a:r>
            <a:r>
              <a:rPr kumimoji="0" lang="pl-PL" altLang="pl-PL" sz="3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Wingdings" pitchFamily="2" charset="2"/>
              </a:rPr>
              <a:t>uantum </a:t>
            </a:r>
            <a:r>
              <a:rPr kumimoji="0" lang="pl-PL" altLang="pl-PL" sz="3600" b="1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Wingdings" pitchFamily="2" charset="2"/>
              </a:rPr>
              <a:t>dots</a:t>
            </a:r>
            <a:endParaRPr kumimoji="0" lang="pl-PL" altLang="pl-PL" sz="3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  <a:sym typeface="Wingdings" pitchFamily="2" charset="2"/>
            </a:endParaRPr>
          </a:p>
        </p:txBody>
      </p:sp>
      <p:sp>
        <p:nvSpPr>
          <p:cNvPr id="19" name="Symbol zastępczy zawartości 2"/>
          <p:cNvSpPr txBox="1">
            <a:spLocks/>
          </p:cNvSpPr>
          <p:nvPr/>
        </p:nvSpPr>
        <p:spPr>
          <a:xfrm>
            <a:off x="251594" y="1405581"/>
            <a:ext cx="8712894" cy="25274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pl-PL" altLang="pl-PL" b="1" kern="0" dirty="0" err="1" smtClean="0">
                <a:solidFill>
                  <a:srgbClr val="1F497D"/>
                </a:solidFill>
              </a:rPr>
              <a:t>Nanoscale</a:t>
            </a:r>
            <a:r>
              <a:rPr lang="pl-PL" altLang="pl-PL" b="1" kern="0" dirty="0" smtClean="0">
                <a:solidFill>
                  <a:srgbClr val="1F497D"/>
                </a:solidFill>
              </a:rPr>
              <a:t> </a:t>
            </a:r>
            <a:r>
              <a:rPr lang="pl-PL" altLang="pl-PL" kern="0" dirty="0" err="1" smtClean="0">
                <a:solidFill>
                  <a:srgbClr val="1F497D"/>
                </a:solidFill>
              </a:rPr>
              <a:t>objects</a:t>
            </a:r>
            <a:r>
              <a:rPr lang="pl-PL" altLang="pl-PL" kern="0" dirty="0" smtClean="0">
                <a:solidFill>
                  <a:srgbClr val="1F497D"/>
                </a:solidFill>
              </a:rPr>
              <a:t> </a:t>
            </a:r>
            <a:r>
              <a:rPr lang="pl-PL" altLang="pl-PL" kern="0" dirty="0" err="1" smtClean="0">
                <a:solidFill>
                  <a:srgbClr val="1F497D"/>
                </a:solidFill>
              </a:rPr>
              <a:t>containing</a:t>
            </a:r>
            <a:r>
              <a:rPr lang="pl-PL" altLang="pl-PL" kern="0" dirty="0" smtClean="0">
                <a:solidFill>
                  <a:srgbClr val="1F497D"/>
                </a:solidFill>
              </a:rPr>
              <a:t> </a:t>
            </a:r>
            <a:r>
              <a:rPr lang="pl-PL" altLang="pl-PL" b="1" kern="0" dirty="0" smtClean="0">
                <a:solidFill>
                  <a:srgbClr val="1F497D"/>
                </a:solidFill>
              </a:rPr>
              <a:t>small </a:t>
            </a:r>
            <a:r>
              <a:rPr lang="pl-PL" altLang="pl-PL" kern="0" dirty="0" smtClean="0">
                <a:solidFill>
                  <a:srgbClr val="1F497D"/>
                </a:solidFill>
              </a:rPr>
              <a:t>and </a:t>
            </a:r>
            <a:r>
              <a:rPr lang="pl-PL" altLang="pl-PL" b="1" kern="0" dirty="0" err="1" smtClean="0">
                <a:solidFill>
                  <a:srgbClr val="1F497D"/>
                </a:solidFill>
              </a:rPr>
              <a:t>controlled</a:t>
            </a:r>
            <a:r>
              <a:rPr lang="pl-PL" altLang="pl-PL" b="1" kern="0" dirty="0" smtClean="0">
                <a:solidFill>
                  <a:srgbClr val="1F497D"/>
                </a:solidFill>
              </a:rPr>
              <a:t> </a:t>
            </a:r>
            <a:r>
              <a:rPr lang="pl-PL" altLang="pl-PL" b="1" kern="0" dirty="0" err="1" smtClean="0">
                <a:solidFill>
                  <a:srgbClr val="1F497D"/>
                </a:solidFill>
              </a:rPr>
              <a:t>number</a:t>
            </a:r>
            <a:r>
              <a:rPr lang="pl-PL" altLang="pl-PL" b="1" kern="0" dirty="0" smtClean="0">
                <a:solidFill>
                  <a:srgbClr val="1F497D"/>
                </a:solidFill>
              </a:rPr>
              <a:t> of </a:t>
            </a:r>
            <a:r>
              <a:rPr lang="pl-PL" altLang="pl-PL" b="1" kern="0" dirty="0" err="1" smtClean="0">
                <a:solidFill>
                  <a:srgbClr val="1F497D"/>
                </a:solidFill>
              </a:rPr>
              <a:t>electrons</a:t>
            </a:r>
            <a:r>
              <a:rPr lang="pl-PL" altLang="pl-PL" b="1" kern="0" dirty="0" smtClean="0">
                <a:solidFill>
                  <a:srgbClr val="1F497D"/>
                </a:solidFill>
              </a:rPr>
              <a:t> </a:t>
            </a:r>
            <a:r>
              <a:rPr lang="pl-PL" altLang="pl-PL" kern="0" dirty="0" smtClean="0">
                <a:solidFill>
                  <a:srgbClr val="1F497D"/>
                </a:solidFill>
              </a:rPr>
              <a:t>(</a:t>
            </a:r>
            <a:r>
              <a:rPr lang="pl-PL" altLang="pl-PL" kern="0" dirty="0" err="1" smtClean="0">
                <a:solidFill>
                  <a:srgbClr val="1F497D"/>
                </a:solidFill>
              </a:rPr>
              <a:t>also</a:t>
            </a:r>
            <a:r>
              <a:rPr lang="pl-PL" altLang="pl-PL" kern="0" dirty="0" smtClean="0">
                <a:solidFill>
                  <a:srgbClr val="1F497D"/>
                </a:solidFill>
              </a:rPr>
              <a:t> </a:t>
            </a:r>
            <a:r>
              <a:rPr lang="pl-PL" altLang="pl-PL" kern="0" dirty="0" err="1" smtClean="0">
                <a:solidFill>
                  <a:srgbClr val="1F497D"/>
                </a:solidFill>
              </a:rPr>
              <a:t>calle</a:t>
            </a:r>
            <a:r>
              <a:rPr lang="pl-PL" altLang="pl-PL" kern="0" dirty="0" err="1" smtClean="0">
                <a:solidFill>
                  <a:srgbClr val="1F497D"/>
                </a:solidFill>
              </a:rPr>
              <a:t>d</a:t>
            </a:r>
            <a:r>
              <a:rPr lang="pl-PL" altLang="pl-PL" kern="0" dirty="0" smtClean="0">
                <a:solidFill>
                  <a:srgbClr val="1F497D"/>
                </a:solidFill>
              </a:rPr>
              <a:t> </a:t>
            </a:r>
            <a:r>
              <a:rPr lang="pl-PL" altLang="pl-PL" kern="0" dirty="0" smtClean="0">
                <a:solidFill>
                  <a:srgbClr val="1F497D"/>
                </a:solidFill>
              </a:rPr>
              <a:t>„</a:t>
            </a:r>
            <a:r>
              <a:rPr lang="pl-PL" altLang="pl-PL" kern="0" dirty="0" err="1" smtClean="0">
                <a:solidFill>
                  <a:srgbClr val="1F497D"/>
                </a:solidFill>
              </a:rPr>
              <a:t>artificial</a:t>
            </a:r>
            <a:r>
              <a:rPr lang="pl-PL" altLang="pl-PL" kern="0" dirty="0" smtClean="0">
                <a:solidFill>
                  <a:srgbClr val="1F497D"/>
                </a:solidFill>
              </a:rPr>
              <a:t> </a:t>
            </a:r>
            <a:r>
              <a:rPr lang="pl-PL" altLang="pl-PL" kern="0" dirty="0" err="1" smtClean="0">
                <a:solidFill>
                  <a:srgbClr val="1F497D"/>
                </a:solidFill>
              </a:rPr>
              <a:t>atoms</a:t>
            </a:r>
            <a:r>
              <a:rPr lang="pl-PL" altLang="pl-PL" kern="0" dirty="0" smtClean="0">
                <a:solidFill>
                  <a:srgbClr val="1F497D"/>
                </a:solidFill>
              </a:rPr>
              <a:t>”)</a:t>
            </a:r>
            <a:endParaRPr lang="pl-PL" altLang="pl-PL" kern="0" dirty="0" smtClean="0">
              <a:solidFill>
                <a:srgbClr val="1F497D"/>
              </a:solidFill>
            </a:endParaRPr>
          </a:p>
        </p:txBody>
      </p:sp>
      <p:sp>
        <p:nvSpPr>
          <p:cNvPr id="20" name="Elipsa 19"/>
          <p:cNvSpPr/>
          <p:nvPr/>
        </p:nvSpPr>
        <p:spPr>
          <a:xfrm>
            <a:off x="347489" y="2839641"/>
            <a:ext cx="3000375" cy="174148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Symbol zastępczy zawartości 2"/>
          <p:cNvSpPr txBox="1">
            <a:spLocks/>
          </p:cNvSpPr>
          <p:nvPr/>
        </p:nvSpPr>
        <p:spPr bwMode="auto">
          <a:xfrm>
            <a:off x="3707904" y="3063826"/>
            <a:ext cx="5256584" cy="2885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l-PL" sz="2800" kern="0" dirty="0" err="1" smtClean="0">
                <a:solidFill>
                  <a:srgbClr val="1F497D"/>
                </a:solidFill>
                <a:latin typeface="+mn-lt"/>
                <a:sym typeface="Symbol" panose="05050102010706020507" pitchFamily="18" charset="2"/>
              </a:rPr>
              <a:t>often</a:t>
            </a:r>
            <a:r>
              <a:rPr lang="pl-PL" sz="2800" kern="0" dirty="0" smtClean="0">
                <a:solidFill>
                  <a:srgbClr val="1F497D"/>
                </a:solidFill>
                <a:latin typeface="+mn-lt"/>
                <a:sym typeface="Symbol" panose="05050102010706020507" pitchFamily="18" charset="2"/>
              </a:rPr>
              <a:t> </a:t>
            </a:r>
            <a:r>
              <a:rPr lang="pl-PL" sz="2800" kern="0" dirty="0" err="1" smtClean="0">
                <a:solidFill>
                  <a:srgbClr val="1F497D"/>
                </a:solidFill>
                <a:latin typeface="+mn-lt"/>
                <a:sym typeface="Symbol" panose="05050102010706020507" pitchFamily="18" charset="2"/>
              </a:rPr>
              <a:t>made</a:t>
            </a:r>
            <a:r>
              <a:rPr lang="pl-PL" sz="2800" kern="0" dirty="0" smtClean="0">
                <a:solidFill>
                  <a:srgbClr val="1F497D"/>
                </a:solidFill>
                <a:latin typeface="+mn-lt"/>
                <a:sym typeface="Symbol" panose="05050102010706020507" pitchFamily="18" charset="2"/>
              </a:rPr>
              <a:t> of </a:t>
            </a:r>
            <a:r>
              <a:rPr lang="pl-PL" sz="2800" kern="0" dirty="0" err="1" smtClean="0">
                <a:solidFill>
                  <a:srgbClr val="1F497D"/>
                </a:solidFill>
                <a:latin typeface="+mn-lt"/>
                <a:sym typeface="Symbol" panose="05050102010706020507" pitchFamily="18" charset="2"/>
              </a:rPr>
              <a:t>semiconductors</a:t>
            </a:r>
            <a:r>
              <a:rPr lang="pl-PL" sz="2800" kern="0" dirty="0" smtClean="0">
                <a:solidFill>
                  <a:srgbClr val="1F497D"/>
                </a:solidFill>
                <a:latin typeface="+mn-lt"/>
                <a:sym typeface="Symbol" panose="05050102010706020507" pitchFamily="18" charset="2"/>
              </a:rPr>
              <a:t/>
            </a:r>
            <a:br>
              <a:rPr lang="pl-PL" sz="2800" kern="0" dirty="0" smtClean="0">
                <a:solidFill>
                  <a:srgbClr val="1F497D"/>
                </a:solidFill>
                <a:latin typeface="+mn-lt"/>
                <a:sym typeface="Symbol" panose="05050102010706020507" pitchFamily="18" charset="2"/>
              </a:rPr>
            </a:br>
            <a:r>
              <a:rPr lang="pl-PL" sz="2400" kern="0" dirty="0" smtClean="0">
                <a:solidFill>
                  <a:srgbClr val="1F497D"/>
                </a:solidFill>
                <a:latin typeface="+mn-lt"/>
                <a:sym typeface="Symbol" panose="05050102010706020507" pitchFamily="18" charset="2"/>
              </a:rPr>
              <a:t>(</a:t>
            </a:r>
            <a:r>
              <a:rPr lang="pl-PL" sz="2400" kern="0" dirty="0" err="1" smtClean="0">
                <a:solidFill>
                  <a:srgbClr val="1F497D"/>
                </a:solidFill>
                <a:latin typeface="+mn-lt"/>
                <a:sym typeface="Symbol" panose="05050102010706020507" pitchFamily="18" charset="2"/>
              </a:rPr>
              <a:t>various</a:t>
            </a:r>
            <a:r>
              <a:rPr lang="pl-PL" sz="2400" kern="0" dirty="0" smtClean="0">
                <a:solidFill>
                  <a:srgbClr val="1F497D"/>
                </a:solidFill>
                <a:latin typeface="+mn-lt"/>
                <a:sym typeface="Symbol" panose="05050102010706020507" pitchFamily="18" charset="2"/>
              </a:rPr>
              <a:t> </a:t>
            </a:r>
            <a:r>
              <a:rPr lang="pl-PL" sz="2400" kern="0" dirty="0" err="1" smtClean="0">
                <a:solidFill>
                  <a:srgbClr val="1F497D"/>
                </a:solidFill>
                <a:latin typeface="+mn-lt"/>
                <a:sym typeface="Symbol" panose="05050102010706020507" pitchFamily="18" charset="2"/>
              </a:rPr>
              <a:t>methods</a:t>
            </a:r>
            <a:r>
              <a:rPr lang="pl-PL" sz="2400" kern="0" dirty="0" smtClean="0">
                <a:solidFill>
                  <a:srgbClr val="1F497D"/>
                </a:solidFill>
                <a:latin typeface="+mn-lt"/>
                <a:sym typeface="Symbol" panose="05050102010706020507" pitchFamily="18" charset="2"/>
              </a:rPr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l-PL" sz="2800" kern="0" dirty="0" smtClean="0">
                <a:solidFill>
                  <a:srgbClr val="1F497D"/>
                </a:solidFill>
                <a:latin typeface="+mn-lt"/>
                <a:sym typeface="Symbol" panose="05050102010706020507" pitchFamily="18" charset="2"/>
              </a:rPr>
              <a:t> from </a:t>
            </a:r>
            <a:r>
              <a:rPr lang="pl-PL" sz="2800" kern="0" dirty="0" err="1" smtClean="0">
                <a:solidFill>
                  <a:srgbClr val="1F497D"/>
                </a:solidFill>
                <a:latin typeface="+mn-lt"/>
              </a:rPr>
              <a:t>few</a:t>
            </a:r>
            <a:r>
              <a:rPr lang="pl-PL" sz="2800" kern="0" dirty="0" smtClean="0">
                <a:solidFill>
                  <a:srgbClr val="1F497D"/>
                </a:solidFill>
                <a:latin typeface="+mn-lt"/>
              </a:rPr>
              <a:t> to </a:t>
            </a:r>
            <a:r>
              <a:rPr lang="pl-PL" sz="2800" kern="0" dirty="0" smtClean="0">
                <a:solidFill>
                  <a:srgbClr val="1F497D"/>
                </a:solidFill>
                <a:latin typeface="+mn-lt"/>
              </a:rPr>
              <a:t>100 </a:t>
            </a:r>
            <a:r>
              <a:rPr lang="pl-PL" sz="2800" kern="0" dirty="0" err="1" smtClean="0">
                <a:solidFill>
                  <a:srgbClr val="1F497D"/>
                </a:solidFill>
                <a:latin typeface="+mn-lt"/>
              </a:rPr>
              <a:t>atoms</a:t>
            </a:r>
            <a:r>
              <a:rPr lang="pl-PL" sz="2400" kern="0" dirty="0">
                <a:solidFill>
                  <a:srgbClr val="1F497D"/>
                </a:solidFill>
              </a:rPr>
              <a:t/>
            </a:r>
            <a:br>
              <a:rPr lang="pl-PL" sz="2400" kern="0" dirty="0">
                <a:solidFill>
                  <a:srgbClr val="1F497D"/>
                </a:solidFill>
              </a:rPr>
            </a:br>
            <a:r>
              <a:rPr lang="pl-PL" sz="2400" kern="0" dirty="0" smtClean="0">
                <a:solidFill>
                  <a:srgbClr val="1F497D"/>
                </a:solidFill>
              </a:rPr>
              <a:t>(</a:t>
            </a:r>
            <a:r>
              <a:rPr lang="pl-PL" sz="2400" kern="0" dirty="0" err="1" smtClean="0">
                <a:solidFill>
                  <a:srgbClr val="1F497D"/>
                </a:solidFill>
              </a:rPr>
              <a:t>different</a:t>
            </a:r>
            <a:r>
              <a:rPr lang="pl-PL" sz="2400" kern="0" dirty="0" smtClean="0">
                <a:solidFill>
                  <a:srgbClr val="1F497D"/>
                </a:solidFill>
              </a:rPr>
              <a:t> </a:t>
            </a:r>
            <a:r>
              <a:rPr lang="pl-PL" sz="2400" kern="0" dirty="0" err="1" smtClean="0">
                <a:solidFill>
                  <a:srgbClr val="1F497D"/>
                </a:solidFill>
              </a:rPr>
              <a:t>shapes</a:t>
            </a:r>
            <a:r>
              <a:rPr lang="pl-PL" sz="2400" kern="0" dirty="0" smtClean="0">
                <a:solidFill>
                  <a:srgbClr val="1F497D"/>
                </a:solidFill>
              </a:rPr>
              <a:t>)</a:t>
            </a:r>
            <a:endParaRPr lang="pl-PL" sz="2400" kern="0" dirty="0">
              <a:solidFill>
                <a:srgbClr val="1F497D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l-PL" sz="2800" kern="0" dirty="0" smtClean="0">
                <a:solidFill>
                  <a:srgbClr val="1F497D"/>
                </a:solidFill>
                <a:latin typeface="+mn-lt"/>
              </a:rPr>
              <a:t>N </a:t>
            </a:r>
            <a:r>
              <a:rPr lang="pl-PL" sz="2800" kern="0" dirty="0" smtClean="0">
                <a:solidFill>
                  <a:srgbClr val="1F497D"/>
                </a:solidFill>
                <a:latin typeface="+mn-lt"/>
                <a:sym typeface="Symbol" panose="05050102010706020507" pitchFamily="18" charset="2"/>
              </a:rPr>
              <a:t></a:t>
            </a:r>
            <a:r>
              <a:rPr lang="pl-PL" sz="2800" kern="0" dirty="0" smtClean="0">
                <a:solidFill>
                  <a:srgbClr val="1F497D"/>
                </a:solidFill>
                <a:latin typeface="+mn-lt"/>
              </a:rPr>
              <a:t> </a:t>
            </a:r>
            <a:r>
              <a:rPr lang="pl-PL" sz="2800" kern="0" dirty="0" smtClean="0">
                <a:solidFill>
                  <a:srgbClr val="1F497D"/>
                </a:solidFill>
                <a:latin typeface="+mn-lt"/>
              </a:rPr>
              <a:t>a </a:t>
            </a:r>
            <a:r>
              <a:rPr lang="pl-PL" sz="2800" kern="0" dirty="0" err="1" smtClean="0">
                <a:solidFill>
                  <a:srgbClr val="1F497D"/>
                </a:solidFill>
                <a:latin typeface="+mn-lt"/>
              </a:rPr>
              <a:t>few</a:t>
            </a:r>
            <a:r>
              <a:rPr lang="pl-PL" sz="2800" kern="0" dirty="0" smtClean="0">
                <a:solidFill>
                  <a:srgbClr val="1F497D"/>
                </a:solidFill>
                <a:latin typeface="+mn-lt"/>
              </a:rPr>
              <a:t> </a:t>
            </a:r>
            <a:r>
              <a:rPr lang="pl-PL" sz="2800" kern="0" dirty="0" err="1" smtClean="0">
                <a:solidFill>
                  <a:srgbClr val="1F497D"/>
                </a:solidFill>
                <a:latin typeface="+mn-lt"/>
              </a:rPr>
              <a:t>tens</a:t>
            </a:r>
            <a:r>
              <a:rPr lang="pl-PL" sz="2800" kern="0" dirty="0" smtClean="0">
                <a:solidFill>
                  <a:srgbClr val="1F497D"/>
                </a:solidFill>
                <a:latin typeface="+mn-lt"/>
              </a:rPr>
              <a:t> of </a:t>
            </a:r>
            <a:r>
              <a:rPr lang="pl-PL" sz="2800" kern="0" dirty="0" err="1" smtClean="0">
                <a:solidFill>
                  <a:srgbClr val="1F497D"/>
                </a:solidFill>
                <a:latin typeface="+mn-lt"/>
              </a:rPr>
              <a:t>electrons</a:t>
            </a:r>
            <a:endParaRPr lang="pl-PL" sz="2800" kern="0" dirty="0">
              <a:solidFill>
                <a:srgbClr val="1F497D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l-PL" sz="2800" kern="0" dirty="0" err="1" smtClean="0">
                <a:solidFill>
                  <a:srgbClr val="1F497D"/>
                </a:solidFill>
                <a:latin typeface="+mn-lt"/>
              </a:rPr>
              <a:t>coupling</a:t>
            </a:r>
            <a:r>
              <a:rPr lang="pl-PL" sz="2800" kern="0" dirty="0" smtClean="0">
                <a:solidFill>
                  <a:srgbClr val="1F497D"/>
                </a:solidFill>
                <a:latin typeface="+mn-lt"/>
              </a:rPr>
              <a:t> to environment</a:t>
            </a:r>
            <a:r>
              <a:rPr lang="pl-PL" sz="2800" kern="0" dirty="0" smtClean="0">
                <a:solidFill>
                  <a:srgbClr val="1F497D"/>
                </a:solidFill>
                <a:latin typeface="+mn-lt"/>
              </a:rPr>
              <a:t/>
            </a:r>
            <a:br>
              <a:rPr lang="pl-PL" sz="2800" kern="0" dirty="0" smtClean="0">
                <a:solidFill>
                  <a:srgbClr val="1F497D"/>
                </a:solidFill>
                <a:latin typeface="+mn-lt"/>
              </a:rPr>
            </a:br>
            <a:r>
              <a:rPr lang="pl-PL" sz="2400" kern="0" dirty="0" smtClean="0">
                <a:solidFill>
                  <a:srgbClr val="1F497D"/>
                </a:solidFill>
                <a:latin typeface="+mn-lt"/>
              </a:rPr>
              <a:t>(</a:t>
            </a:r>
            <a:r>
              <a:rPr lang="pl-PL" sz="2400" kern="0" dirty="0" err="1" smtClean="0">
                <a:solidFill>
                  <a:srgbClr val="1F497D"/>
                </a:solidFill>
                <a:latin typeface="+mn-lt"/>
              </a:rPr>
              <a:t>electric</a:t>
            </a:r>
            <a:r>
              <a:rPr lang="pl-PL" sz="2400" kern="0" dirty="0" smtClean="0">
                <a:solidFill>
                  <a:srgbClr val="1F497D"/>
                </a:solidFill>
                <a:latin typeface="+mn-lt"/>
              </a:rPr>
              <a:t>, </a:t>
            </a:r>
            <a:r>
              <a:rPr lang="pl-PL" sz="2400" kern="0" dirty="0" err="1" smtClean="0">
                <a:solidFill>
                  <a:srgbClr val="1F497D"/>
                </a:solidFill>
                <a:latin typeface="+mn-lt"/>
              </a:rPr>
              <a:t>magnetic,optical</a:t>
            </a:r>
            <a:r>
              <a:rPr lang="pl-PL" sz="2400" kern="0" dirty="0" smtClean="0">
                <a:solidFill>
                  <a:srgbClr val="1F497D"/>
                </a:solidFill>
                <a:latin typeface="+mn-lt"/>
              </a:rPr>
              <a:t>, </a:t>
            </a:r>
            <a:r>
              <a:rPr lang="pl-PL" sz="2400" kern="0" dirty="0" err="1" smtClean="0">
                <a:solidFill>
                  <a:srgbClr val="1F497D"/>
                </a:solidFill>
                <a:latin typeface="+mn-lt"/>
              </a:rPr>
              <a:t>mechanic</a:t>
            </a:r>
            <a:r>
              <a:rPr lang="pl-PL" sz="2400" kern="0" dirty="0" smtClean="0">
                <a:solidFill>
                  <a:srgbClr val="1F497D"/>
                </a:solidFill>
                <a:latin typeface="+mn-lt"/>
              </a:rPr>
              <a:t>)</a:t>
            </a:r>
            <a:endParaRPr lang="pl-PL" sz="2400" kern="0" dirty="0">
              <a:solidFill>
                <a:srgbClr val="1F497D"/>
              </a:solidFill>
              <a:latin typeface="+mn-lt"/>
            </a:endParaRPr>
          </a:p>
        </p:txBody>
      </p:sp>
      <p:sp>
        <p:nvSpPr>
          <p:cNvPr id="22" name="Elipsa 21"/>
          <p:cNvSpPr/>
          <p:nvPr/>
        </p:nvSpPr>
        <p:spPr>
          <a:xfrm>
            <a:off x="1217439" y="3398441"/>
            <a:ext cx="357188" cy="214312"/>
          </a:xfrm>
          <a:prstGeom prst="ellipse">
            <a:avLst/>
          </a:prstGeom>
          <a:solidFill>
            <a:srgbClr val="1F497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4" name="Elipsa 23"/>
          <p:cNvSpPr/>
          <p:nvPr/>
        </p:nvSpPr>
        <p:spPr>
          <a:xfrm>
            <a:off x="1012652" y="3811191"/>
            <a:ext cx="357187" cy="214312"/>
          </a:xfrm>
          <a:prstGeom prst="ellipse">
            <a:avLst/>
          </a:prstGeom>
          <a:solidFill>
            <a:srgbClr val="1F497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5" name="Elipsa 24"/>
          <p:cNvSpPr/>
          <p:nvPr/>
        </p:nvSpPr>
        <p:spPr>
          <a:xfrm>
            <a:off x="1852439" y="3917553"/>
            <a:ext cx="357188" cy="214313"/>
          </a:xfrm>
          <a:prstGeom prst="ellipse">
            <a:avLst/>
          </a:prstGeom>
          <a:solidFill>
            <a:srgbClr val="1F497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6" name="Elipsa 25"/>
          <p:cNvSpPr/>
          <p:nvPr/>
        </p:nvSpPr>
        <p:spPr>
          <a:xfrm>
            <a:off x="2209627" y="3292078"/>
            <a:ext cx="357187" cy="214313"/>
          </a:xfrm>
          <a:prstGeom prst="ellipse">
            <a:avLst/>
          </a:prstGeom>
          <a:solidFill>
            <a:srgbClr val="1F497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7" name="Prostokąt 26"/>
          <p:cNvSpPr/>
          <p:nvPr/>
        </p:nvSpPr>
        <p:spPr>
          <a:xfrm>
            <a:off x="1217439" y="2936478"/>
            <a:ext cx="45878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l-PL" sz="2400" kern="0" dirty="0">
                <a:latin typeface="Arial" charset="0"/>
              </a:rPr>
              <a:t>e</a:t>
            </a:r>
            <a:r>
              <a:rPr lang="pl-PL" sz="3600" kern="0" baseline="30000" dirty="0">
                <a:latin typeface="Arial" charset="0"/>
              </a:rPr>
              <a:t>-</a:t>
            </a:r>
            <a:endParaRPr lang="en-US" sz="2400" baseline="30000" dirty="0">
              <a:latin typeface="Arial" charset="0"/>
            </a:endParaRPr>
          </a:p>
        </p:txBody>
      </p:sp>
      <p:sp>
        <p:nvSpPr>
          <p:cNvPr id="28" name="Prostokąt 27"/>
          <p:cNvSpPr/>
          <p:nvPr/>
        </p:nvSpPr>
        <p:spPr>
          <a:xfrm>
            <a:off x="2003252" y="2898378"/>
            <a:ext cx="458787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l-PL" sz="2400" kern="0" dirty="0">
                <a:latin typeface="Arial" charset="0"/>
              </a:rPr>
              <a:t>e</a:t>
            </a:r>
            <a:r>
              <a:rPr lang="pl-PL" sz="3600" kern="0" baseline="30000" dirty="0">
                <a:latin typeface="Arial" charset="0"/>
              </a:rPr>
              <a:t>-</a:t>
            </a:r>
            <a:endParaRPr lang="en-US" sz="2400" baseline="30000" dirty="0">
              <a:latin typeface="Arial" charset="0"/>
            </a:endParaRPr>
          </a:p>
        </p:txBody>
      </p:sp>
      <p:sp>
        <p:nvSpPr>
          <p:cNvPr id="29" name="Prostokąt 28"/>
          <p:cNvSpPr/>
          <p:nvPr/>
        </p:nvSpPr>
        <p:spPr>
          <a:xfrm>
            <a:off x="1217439" y="3936603"/>
            <a:ext cx="45878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l-PL" sz="2400" kern="0" dirty="0">
                <a:latin typeface="Arial" charset="0"/>
              </a:rPr>
              <a:t>e</a:t>
            </a:r>
            <a:r>
              <a:rPr lang="pl-PL" sz="3600" kern="0" baseline="30000" dirty="0">
                <a:latin typeface="Arial" charset="0"/>
              </a:rPr>
              <a:t>-</a:t>
            </a:r>
            <a:endParaRPr lang="en-US" sz="2400" baseline="30000" dirty="0">
              <a:latin typeface="Arial" charset="0"/>
            </a:endParaRPr>
          </a:p>
        </p:txBody>
      </p:sp>
      <p:sp>
        <p:nvSpPr>
          <p:cNvPr id="30" name="Prostokąt 29"/>
          <p:cNvSpPr/>
          <p:nvPr/>
        </p:nvSpPr>
        <p:spPr>
          <a:xfrm>
            <a:off x="2217564" y="3865166"/>
            <a:ext cx="458788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l-PL" sz="2400" kern="0" dirty="0">
                <a:latin typeface="Arial" charset="0"/>
              </a:rPr>
              <a:t>e</a:t>
            </a:r>
            <a:r>
              <a:rPr lang="pl-PL" sz="3600" kern="0" baseline="30000" dirty="0">
                <a:latin typeface="Arial" charset="0"/>
              </a:rPr>
              <a:t>-</a:t>
            </a:r>
            <a:endParaRPr lang="en-US" sz="2400" baseline="30000" dirty="0">
              <a:latin typeface="Arial" charset="0"/>
            </a:endParaRPr>
          </a:p>
        </p:txBody>
      </p:sp>
      <p:pic>
        <p:nvPicPr>
          <p:cNvPr id="31" name="Obraz 6" descr="A sad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63" y="4941168"/>
            <a:ext cx="2960449" cy="1565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095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rostokąt 306"/>
          <p:cNvSpPr/>
          <p:nvPr/>
        </p:nvSpPr>
        <p:spPr>
          <a:xfrm>
            <a:off x="0" y="10584"/>
            <a:ext cx="9144000" cy="82612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962" y="4567237"/>
            <a:ext cx="5996876" cy="1736833"/>
          </a:xfrm>
          <a:prstGeom prst="rect">
            <a:avLst/>
          </a:prstGeom>
        </p:spPr>
      </p:pic>
      <p:grpSp>
        <p:nvGrpSpPr>
          <p:cNvPr id="7" name="Grupa 6"/>
          <p:cNvGrpSpPr/>
          <p:nvPr/>
        </p:nvGrpSpPr>
        <p:grpSpPr>
          <a:xfrm>
            <a:off x="6631565" y="3274098"/>
            <a:ext cx="1702357" cy="780668"/>
            <a:chOff x="6631565" y="3274098"/>
            <a:chExt cx="1702357" cy="780668"/>
          </a:xfrm>
        </p:grpSpPr>
        <p:sp>
          <p:nvSpPr>
            <p:cNvPr id="8" name="Strzałka w lewo 7"/>
            <p:cNvSpPr/>
            <p:nvPr/>
          </p:nvSpPr>
          <p:spPr>
            <a:xfrm>
              <a:off x="6631565" y="3724131"/>
              <a:ext cx="1656184" cy="330635"/>
            </a:xfrm>
            <a:prstGeom prst="leftArrow">
              <a:avLst>
                <a:gd name="adj1" fmla="val 41384"/>
                <a:gd name="adj2" fmla="val 87826"/>
              </a:avLst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9" name="pole tekstowe 8"/>
            <p:cNvSpPr txBox="1"/>
            <p:nvPr/>
          </p:nvSpPr>
          <p:spPr>
            <a:xfrm>
              <a:off x="6993490" y="3274098"/>
              <a:ext cx="134043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3200" b="1" dirty="0" smtClean="0">
                  <a:solidFill>
                    <a:schemeClr val="accent1"/>
                  </a:solidFill>
                </a:rPr>
                <a:t>B</a:t>
              </a:r>
              <a:r>
                <a:rPr lang="pl-PL" sz="3200" b="1" dirty="0" smtClean="0">
                  <a:solidFill>
                    <a:schemeClr val="accent1"/>
                  </a:solidFill>
                  <a:sym typeface="Wingdings" panose="05000000000000000000" pitchFamily="2" charset="2"/>
                </a:rPr>
                <a:t>B*</a:t>
              </a:r>
              <a:endParaRPr lang="pl-PL" sz="3200" b="1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37" y="3018718"/>
            <a:ext cx="6003451" cy="1738737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46" y="4569301"/>
            <a:ext cx="2848368" cy="1732874"/>
          </a:xfrm>
          <a:prstGeom prst="rect">
            <a:avLst/>
          </a:prstGeom>
        </p:spPr>
      </p:pic>
      <p:pic>
        <p:nvPicPr>
          <p:cNvPr id="13" name="Obraz 12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478" y="4567237"/>
            <a:ext cx="5996876" cy="1736833"/>
          </a:xfrm>
          <a:prstGeom prst="rect">
            <a:avLst/>
          </a:prstGeom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18862" y="-27384"/>
            <a:ext cx="8889642" cy="891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lvl="0" eaLnBrk="1" hangingPunct="1"/>
            <a:r>
              <a:rPr kumimoji="0" lang="pl-PL" altLang="pl-PL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Wingdings" pitchFamily="2" charset="2"/>
              </a:rPr>
              <a:t>Composite</a:t>
            </a:r>
            <a:r>
              <a:rPr kumimoji="0" lang="pl-PL" altLang="pl-PL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Wingdings" pitchFamily="2" charset="2"/>
              </a:rPr>
              <a:t> </a:t>
            </a:r>
            <a:r>
              <a:rPr kumimoji="0" lang="pl-PL" altLang="pl-PL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Wingdings" pitchFamily="2" charset="2"/>
              </a:rPr>
              <a:t>fermions</a:t>
            </a:r>
            <a:r>
              <a:rPr kumimoji="0" lang="pl-PL" altLang="pl-PL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Wingdings" pitchFamily="2" charset="2"/>
              </a:rPr>
              <a:t> – </a:t>
            </a:r>
            <a:r>
              <a:rPr kumimoji="0" lang="pl-PL" altLang="pl-PL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Wingdings" pitchFamily="2" charset="2"/>
              </a:rPr>
              <a:t>experimental</a:t>
            </a:r>
            <a:r>
              <a:rPr kumimoji="0" lang="pl-PL" altLang="pl-PL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Wingdings" pitchFamily="2" charset="2"/>
              </a:rPr>
              <a:t> </a:t>
            </a:r>
            <a:r>
              <a:rPr kumimoji="0" lang="pl-PL" altLang="pl-PL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Wingdings" pitchFamily="2" charset="2"/>
              </a:rPr>
              <a:t>evidence</a:t>
            </a:r>
            <a:endParaRPr kumimoji="0" lang="pl-PL" altLang="pl-PL" sz="3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  <a:sym typeface="Wingdings" pitchFamily="2" charset="2"/>
            </a:endParaRPr>
          </a:p>
        </p:txBody>
      </p:sp>
      <p:sp>
        <p:nvSpPr>
          <p:cNvPr id="15" name="Prostokąt 1"/>
          <p:cNvSpPr>
            <a:spLocks noChangeArrowheads="1"/>
          </p:cNvSpPr>
          <p:nvPr/>
        </p:nvSpPr>
        <p:spPr bwMode="auto">
          <a:xfrm>
            <a:off x="242416" y="1052736"/>
            <a:ext cx="826316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pl-PL" altLang="pl-PL" sz="2800" b="1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The plot of </a:t>
            </a:r>
            <a:r>
              <a:rPr lang="pl-PL" altLang="pl-PL" sz="2800" b="1" dirty="0" err="1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electric</a:t>
            </a:r>
            <a:r>
              <a:rPr lang="pl-PL" altLang="pl-PL" sz="2800" b="1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pl-PL" altLang="pl-PL" sz="2800" b="1" dirty="0" err="1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resistance</a:t>
            </a:r>
            <a:r>
              <a:rPr lang="pl-PL" altLang="pl-PL" sz="2800" b="1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(</a:t>
            </a:r>
            <a:r>
              <a:rPr lang="pl-PL" altLang="pl-PL" sz="2800" b="1" i="1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R</a:t>
            </a:r>
            <a:r>
              <a:rPr lang="pl-PL" altLang="pl-PL" sz="2800" b="1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) vs </a:t>
            </a:r>
            <a:r>
              <a:rPr lang="pl-PL" altLang="pl-PL" sz="2800" b="1" dirty="0" err="1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magnetic</a:t>
            </a:r>
            <a:r>
              <a:rPr lang="pl-PL" altLang="pl-PL" sz="2800" b="1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field (</a:t>
            </a:r>
            <a:r>
              <a:rPr lang="pl-PL" altLang="pl-PL" sz="2800" b="1" i="1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B</a:t>
            </a:r>
            <a:r>
              <a:rPr lang="pl-PL" altLang="pl-PL" sz="2800" b="1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),</a:t>
            </a:r>
            <a:br>
              <a:rPr lang="pl-PL" altLang="pl-PL" sz="2800" b="1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</a:br>
            <a:r>
              <a:rPr lang="pl-PL" altLang="pl-PL" sz="2800" b="1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in </a:t>
            </a:r>
            <a:r>
              <a:rPr lang="pl-PL" altLang="pl-PL" sz="2800" b="1" dirty="0" err="1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which</a:t>
            </a:r>
            <a:r>
              <a:rPr lang="pl-PL" altLang="pl-PL" sz="2800" b="1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pl-PL" altLang="pl-PL" sz="2800" b="1" i="1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R</a:t>
            </a:r>
            <a:r>
              <a:rPr lang="pl-PL" altLang="pl-PL" sz="2800" b="1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=0 </a:t>
            </a:r>
            <a:r>
              <a:rPr lang="pl-PL" altLang="pl-PL" sz="2800" b="1" dirty="0" err="1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signifies</a:t>
            </a:r>
            <a:r>
              <a:rPr lang="pl-PL" altLang="pl-PL" sz="2800" b="1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QHE, </a:t>
            </a:r>
            <a:r>
              <a:rPr lang="pl-PL" altLang="pl-PL" sz="2800" b="1" dirty="0" err="1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is</a:t>
            </a:r>
            <a:r>
              <a:rPr lang="pl-PL" altLang="pl-PL" sz="2800" b="1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pl-PL" altLang="pl-PL" sz="2800" b="1" dirty="0" err="1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strikingly</a:t>
            </a:r>
            <a:r>
              <a:rPr lang="pl-PL" altLang="pl-PL" sz="2800" b="1" dirty="0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pl-PL" altLang="pl-PL" sz="2800" b="1" u="sng" dirty="0" err="1" smtClean="0">
                <a:solidFill>
                  <a:srgbClr val="1F497D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self-similar</a:t>
            </a:r>
            <a:endParaRPr lang="pl-PL" altLang="pl-PL" sz="2800" b="1" u="sng" dirty="0" smtClean="0">
              <a:solidFill>
                <a:srgbClr val="1F497D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9648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8.33333E-7 -0.22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0.22593 L -0.29549 -0.225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rostokąt 306"/>
          <p:cNvSpPr/>
          <p:nvPr/>
        </p:nvSpPr>
        <p:spPr>
          <a:xfrm>
            <a:off x="0" y="10584"/>
            <a:ext cx="9144000" cy="82612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6" name="Rectangle 2"/>
          <p:cNvSpPr txBox="1">
            <a:spLocks noChangeArrowheads="1"/>
          </p:cNvSpPr>
          <p:nvPr/>
        </p:nvSpPr>
        <p:spPr bwMode="auto">
          <a:xfrm>
            <a:off x="218862" y="-27384"/>
            <a:ext cx="8424862" cy="891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lvl="0" eaLnBrk="1" hangingPunct="1"/>
            <a:r>
              <a:rPr kumimoji="0" lang="pl-PL" altLang="pl-PL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Wingdings" pitchFamily="2" charset="2"/>
              </a:rPr>
              <a:t>Composite</a:t>
            </a:r>
            <a:r>
              <a:rPr kumimoji="0" lang="pl-PL" altLang="pl-PL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Wingdings" pitchFamily="2" charset="2"/>
              </a:rPr>
              <a:t> </a:t>
            </a:r>
            <a:r>
              <a:rPr kumimoji="0" lang="pl-PL" altLang="pl-PL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Wingdings" pitchFamily="2" charset="2"/>
              </a:rPr>
              <a:t>fermions</a:t>
            </a:r>
            <a:r>
              <a:rPr kumimoji="0" lang="pl-PL" altLang="pl-PL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Wingdings" pitchFamily="2" charset="2"/>
              </a:rPr>
              <a:t> – </a:t>
            </a:r>
            <a:r>
              <a:rPr kumimoji="0" lang="pl-PL" altLang="pl-PL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Wingdings" pitchFamily="2" charset="2"/>
              </a:rPr>
              <a:t>numerical</a:t>
            </a:r>
            <a:r>
              <a:rPr kumimoji="0" lang="pl-PL" altLang="pl-PL" sz="3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Wingdings" pitchFamily="2" charset="2"/>
              </a:rPr>
              <a:t> </a:t>
            </a:r>
            <a:r>
              <a:rPr kumimoji="0" lang="pl-PL" altLang="pl-PL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Wingdings" pitchFamily="2" charset="2"/>
              </a:rPr>
              <a:t>evidence</a:t>
            </a:r>
            <a:endParaRPr kumimoji="0" lang="pl-PL" altLang="pl-PL" sz="3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  <a:sym typeface="Wingdings" pitchFamily="2" charset="2"/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4763" y="1567486"/>
            <a:ext cx="790575" cy="5092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3" name="Prostokąt 22"/>
          <p:cNvSpPr/>
          <p:nvPr/>
        </p:nvSpPr>
        <p:spPr>
          <a:xfrm>
            <a:off x="4763" y="1567486"/>
            <a:ext cx="790575" cy="5092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6" name="Prostokąt 9"/>
          <p:cNvSpPr>
            <a:spLocks noChangeArrowheads="1"/>
          </p:cNvSpPr>
          <p:nvPr/>
        </p:nvSpPr>
        <p:spPr bwMode="auto">
          <a:xfrm>
            <a:off x="6156176" y="1708773"/>
            <a:ext cx="2800767" cy="194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pl-PL" altLang="pl-PL" sz="1800" u="sng" dirty="0" err="1" smtClean="0">
                <a:latin typeface="Arial" charset="0"/>
              </a:rPr>
              <a:t>Haldane</a:t>
            </a:r>
            <a:r>
              <a:rPr lang="pl-PL" altLang="pl-PL" sz="1800" u="sng" dirty="0" smtClean="0">
                <a:latin typeface="Arial" charset="0"/>
              </a:rPr>
              <a:t> model:</a:t>
            </a:r>
          </a:p>
          <a:p>
            <a:pPr eaLnBrk="1" hangingPunct="1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GB" altLang="pl-PL" sz="1800" dirty="0" smtClean="0">
                <a:latin typeface="Arial" charset="0"/>
              </a:rPr>
              <a:t>N</a:t>
            </a:r>
            <a:r>
              <a:rPr lang="pl-PL" altLang="pl-PL" sz="1800" dirty="0" smtClean="0">
                <a:latin typeface="Arial" charset="0"/>
              </a:rPr>
              <a:t> </a:t>
            </a:r>
            <a:r>
              <a:rPr lang="en-GB" altLang="pl-PL" sz="1800" dirty="0">
                <a:latin typeface="Arial" charset="0"/>
              </a:rPr>
              <a:t>electron</a:t>
            </a:r>
            <a:r>
              <a:rPr lang="pl-PL" altLang="pl-PL" sz="1800" dirty="0">
                <a:latin typeface="Arial" charset="0"/>
              </a:rPr>
              <a:t>s on </a:t>
            </a:r>
            <a:r>
              <a:rPr lang="pl-PL" altLang="pl-PL" sz="1800" dirty="0" err="1">
                <a:latin typeface="Arial" charset="0"/>
              </a:rPr>
              <a:t>sphere</a:t>
            </a:r>
            <a:endParaRPr lang="pl-PL" altLang="pl-PL" sz="18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pl-PL" altLang="pl-PL" sz="1800" dirty="0" smtClean="0">
                <a:latin typeface="Arial" charset="0"/>
              </a:rPr>
              <a:t>field B from monopole 2Q</a:t>
            </a:r>
            <a:endParaRPr lang="en-GB" altLang="pl-PL" sz="6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GB" altLang="pl-PL" sz="1800" dirty="0" smtClean="0">
                <a:latin typeface="Arial" charset="0"/>
              </a:rPr>
              <a:t>2Q=flux</a:t>
            </a:r>
            <a:r>
              <a:rPr lang="pl-PL" altLang="pl-PL" sz="1800" dirty="0" smtClean="0">
                <a:latin typeface="Arial" charset="0"/>
              </a:rPr>
              <a:t> </a:t>
            </a:r>
            <a:r>
              <a:rPr lang="en-GB" altLang="pl-PL" sz="1800" dirty="0" smtClean="0">
                <a:latin typeface="Arial" charset="0"/>
              </a:rPr>
              <a:t>through </a:t>
            </a:r>
            <a:r>
              <a:rPr lang="en-GB" altLang="pl-PL" sz="1800" dirty="0">
                <a:latin typeface="Arial" charset="0"/>
              </a:rPr>
              <a:t>surface</a:t>
            </a:r>
            <a:endParaRPr lang="pl-PL" altLang="pl-PL" sz="18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pl-PL" altLang="pl-PL" sz="1800" dirty="0">
                <a:latin typeface="Arial" charset="0"/>
              </a:rPr>
              <a:t>LL </a:t>
            </a:r>
            <a:r>
              <a:rPr lang="pl-PL" altLang="pl-PL" sz="1800" dirty="0" err="1" smtClean="0">
                <a:latin typeface="Arial" charset="0"/>
              </a:rPr>
              <a:t>degeneracy</a:t>
            </a:r>
            <a:r>
              <a:rPr lang="pl-PL" altLang="pl-PL" sz="1800" dirty="0" smtClean="0">
                <a:latin typeface="Arial" charset="0"/>
              </a:rPr>
              <a:t>=2Q+1</a:t>
            </a:r>
          </a:p>
          <a:p>
            <a:pPr eaLnBrk="1" hangingPunct="1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GB" altLang="pl-PL" sz="1800" dirty="0" smtClean="0">
                <a:latin typeface="Arial" charset="0"/>
                <a:sym typeface="Symbol" pitchFamily="18" charset="2"/>
              </a:rPr>
              <a:t> </a:t>
            </a:r>
            <a:r>
              <a:rPr lang="en-GB" altLang="pl-PL" sz="1800" dirty="0">
                <a:latin typeface="Arial" charset="0"/>
              </a:rPr>
              <a:t>~ </a:t>
            </a:r>
            <a:r>
              <a:rPr lang="en-GB" altLang="pl-PL" sz="1800" dirty="0" smtClean="0">
                <a:latin typeface="Arial" charset="0"/>
              </a:rPr>
              <a:t>N/2Q</a:t>
            </a:r>
            <a:endParaRPr lang="pl-PL" altLang="pl-PL" sz="1800" dirty="0">
              <a:latin typeface="Arial" charset="0"/>
            </a:endParaRPr>
          </a:p>
        </p:txBody>
      </p:sp>
      <p:grpSp>
        <p:nvGrpSpPr>
          <p:cNvPr id="27" name="Grupa 16"/>
          <p:cNvGrpSpPr>
            <a:grpSpLocks/>
          </p:cNvGrpSpPr>
          <p:nvPr/>
        </p:nvGrpSpPr>
        <p:grpSpPr bwMode="auto">
          <a:xfrm>
            <a:off x="35496" y="1787575"/>
            <a:ext cx="5885022" cy="3808762"/>
            <a:chOff x="2497138" y="1916113"/>
            <a:chExt cx="6538912" cy="4702175"/>
          </a:xfrm>
        </p:grpSpPr>
        <p:pic>
          <p:nvPicPr>
            <p:cNvPr id="28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7138" y="1916113"/>
              <a:ext cx="6538912" cy="4702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Prostokąt 11"/>
            <p:cNvSpPr>
              <a:spLocks noChangeArrowheads="1"/>
            </p:cNvSpPr>
            <p:nvPr/>
          </p:nvSpPr>
          <p:spPr bwMode="auto">
            <a:xfrm>
              <a:off x="7235825" y="1987550"/>
              <a:ext cx="1631950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pl-PL" sz="1200">
                  <a:solidFill>
                    <a:schemeClr val="accent2"/>
                  </a:solidFill>
                  <a:latin typeface="Arial" charset="0"/>
                </a:rPr>
                <a:t>Average CF energies</a:t>
              </a:r>
            </a:p>
          </p:txBody>
        </p:sp>
        <p:cxnSp>
          <p:nvCxnSpPr>
            <p:cNvPr id="30" name="Łącznik prosty ze strzałką 29"/>
            <p:cNvCxnSpPr/>
            <p:nvPr/>
          </p:nvCxnSpPr>
          <p:spPr>
            <a:xfrm flipV="1">
              <a:off x="6805613" y="2162175"/>
              <a:ext cx="404812" cy="153988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Prostokąt 30"/>
            <p:cNvSpPr/>
            <p:nvPr/>
          </p:nvSpPr>
          <p:spPr>
            <a:xfrm>
              <a:off x="7219950" y="2214563"/>
              <a:ext cx="1800225" cy="2778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200" dirty="0">
                  <a:solidFill>
                    <a:schemeClr val="accent6">
                      <a:lumMod val="75000"/>
                    </a:schemeClr>
                  </a:solidFill>
                  <a:cs typeface="+mn-cs"/>
                </a:rPr>
                <a:t>Coulomb </a:t>
              </a:r>
              <a:r>
                <a:rPr lang="en-GB" sz="1200" dirty="0" err="1">
                  <a:solidFill>
                    <a:schemeClr val="accent6">
                      <a:lumMod val="75000"/>
                    </a:schemeClr>
                  </a:solidFill>
                  <a:cs typeface="+mn-cs"/>
                </a:rPr>
                <a:t>eigenenergies</a:t>
              </a:r>
              <a:endParaRPr lang="en-GB" sz="1200" dirty="0">
                <a:solidFill>
                  <a:schemeClr val="accent6">
                    <a:lumMod val="75000"/>
                  </a:schemeClr>
                </a:solidFill>
                <a:cs typeface="+mn-cs"/>
              </a:endParaRPr>
            </a:p>
          </p:txBody>
        </p:sp>
        <p:cxnSp>
          <p:nvCxnSpPr>
            <p:cNvPr id="32" name="Łącznik prosty ze strzałką 31"/>
            <p:cNvCxnSpPr/>
            <p:nvPr/>
          </p:nvCxnSpPr>
          <p:spPr>
            <a:xfrm flipV="1">
              <a:off x="7132638" y="2492375"/>
              <a:ext cx="319087" cy="209550"/>
            </a:xfrm>
            <a:prstGeom prst="straightConnector1">
              <a:avLst/>
            </a:prstGeom>
            <a:ln w="127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Prostokąt 32"/>
          <p:cNvSpPr/>
          <p:nvPr/>
        </p:nvSpPr>
        <p:spPr>
          <a:xfrm>
            <a:off x="323528" y="5668345"/>
            <a:ext cx="574100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l-PL" altLang="pl-PL" dirty="0"/>
              <a:t>E = </a:t>
            </a:r>
            <a:r>
              <a:rPr lang="pl-PL" altLang="pl-PL" dirty="0" err="1"/>
              <a:t>total</a:t>
            </a:r>
            <a:r>
              <a:rPr lang="pl-PL" altLang="pl-PL" dirty="0"/>
              <a:t> Coulomb </a:t>
            </a:r>
            <a:r>
              <a:rPr lang="pl-PL" altLang="pl-PL" dirty="0" err="1" smtClean="0"/>
              <a:t>energy</a:t>
            </a:r>
            <a:r>
              <a:rPr lang="pl-PL" altLang="pl-PL" dirty="0" smtClean="0"/>
              <a:t>, L </a:t>
            </a:r>
            <a:r>
              <a:rPr lang="pl-PL" altLang="pl-PL" dirty="0"/>
              <a:t>= </a:t>
            </a:r>
            <a:r>
              <a:rPr lang="pl-PL" altLang="pl-PL" dirty="0" err="1"/>
              <a:t>total</a:t>
            </a:r>
            <a:r>
              <a:rPr lang="pl-PL" altLang="pl-PL" dirty="0"/>
              <a:t> </a:t>
            </a:r>
            <a:r>
              <a:rPr lang="pl-PL" altLang="pl-PL" dirty="0" err="1" smtClean="0"/>
              <a:t>angular</a:t>
            </a:r>
            <a:r>
              <a:rPr lang="pl-PL" altLang="pl-PL" dirty="0" smtClean="0"/>
              <a:t> </a:t>
            </a:r>
            <a:r>
              <a:rPr lang="pl-PL" altLang="pl-PL" dirty="0" err="1" smtClean="0"/>
              <a:t>momentum</a:t>
            </a:r>
            <a:endParaRPr lang="pl-PL" altLang="pl-PL" dirty="0"/>
          </a:p>
          <a:p>
            <a:pPr>
              <a:spcAft>
                <a:spcPts val="600"/>
              </a:spcAft>
            </a:pPr>
            <a:r>
              <a:rPr lang="pl-PL" altLang="pl-PL" dirty="0" err="1" smtClean="0"/>
              <a:t>Labels</a:t>
            </a:r>
            <a:r>
              <a:rPr lang="pl-PL" altLang="pl-PL" dirty="0" smtClean="0"/>
              <a:t> </a:t>
            </a:r>
            <a:r>
              <a:rPr lang="pl-PL" altLang="pl-PL" dirty="0"/>
              <a:t>= </a:t>
            </a:r>
            <a:r>
              <a:rPr lang="pl-PL" altLang="pl-PL" dirty="0" err="1" smtClean="0"/>
              <a:t>correlation</a:t>
            </a:r>
            <a:r>
              <a:rPr lang="pl-PL" altLang="pl-PL" dirty="0" smtClean="0"/>
              <a:t> </a:t>
            </a:r>
            <a:r>
              <a:rPr lang="pl-PL" altLang="pl-PL" dirty="0" err="1" smtClean="0"/>
              <a:t>energy</a:t>
            </a:r>
            <a:r>
              <a:rPr lang="pl-PL" altLang="pl-PL" dirty="0" smtClean="0"/>
              <a:t> </a:t>
            </a:r>
            <a:r>
              <a:rPr lang="pl-PL" altLang="pl-PL" dirty="0"/>
              <a:t>per </a:t>
            </a:r>
            <a:r>
              <a:rPr lang="pl-PL" altLang="pl-PL" dirty="0" err="1"/>
              <a:t>particle</a:t>
            </a:r>
            <a:endParaRPr lang="en-GB" altLang="pl-PL" dirty="0"/>
          </a:p>
        </p:txBody>
      </p:sp>
      <p:sp>
        <p:nvSpPr>
          <p:cNvPr id="34" name="Line 60"/>
          <p:cNvSpPr>
            <a:spLocks noChangeShapeType="1"/>
          </p:cNvSpPr>
          <p:nvPr/>
        </p:nvSpPr>
        <p:spPr bwMode="auto">
          <a:xfrm flipV="1">
            <a:off x="6588547" y="4719171"/>
            <a:ext cx="1803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5" name="Oval 225"/>
          <p:cNvSpPr>
            <a:spLocks noChangeAspect="1" noChangeArrowheads="1"/>
          </p:cNvSpPr>
          <p:nvPr/>
        </p:nvSpPr>
        <p:spPr bwMode="auto">
          <a:xfrm>
            <a:off x="6806034" y="4574708"/>
            <a:ext cx="287338" cy="287338"/>
          </a:xfrm>
          <a:prstGeom prst="ellipse">
            <a:avLst/>
          </a:prstGeom>
          <a:solidFill>
            <a:srgbClr val="3399FF"/>
          </a:solidFill>
          <a:ln w="25400">
            <a:solidFill>
              <a:srgbClr val="000066"/>
            </a:solidFill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l-PL" sz="1800">
              <a:latin typeface="Arial" charset="0"/>
            </a:endParaRPr>
          </a:p>
        </p:txBody>
      </p:sp>
      <p:sp>
        <p:nvSpPr>
          <p:cNvPr id="36" name="Oval 226"/>
          <p:cNvSpPr>
            <a:spLocks noChangeAspect="1" noChangeArrowheads="1"/>
          </p:cNvSpPr>
          <p:nvPr/>
        </p:nvSpPr>
        <p:spPr bwMode="auto">
          <a:xfrm>
            <a:off x="7888709" y="4574708"/>
            <a:ext cx="287338" cy="28733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0066"/>
            </a:solidFill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l-PL" sz="1800">
              <a:latin typeface="Arial" charset="0"/>
            </a:endParaRPr>
          </a:p>
        </p:txBody>
      </p:sp>
      <p:sp>
        <p:nvSpPr>
          <p:cNvPr id="37" name="Oval 225"/>
          <p:cNvSpPr>
            <a:spLocks noChangeAspect="1" noChangeArrowheads="1"/>
          </p:cNvSpPr>
          <p:nvPr/>
        </p:nvSpPr>
        <p:spPr bwMode="auto">
          <a:xfrm>
            <a:off x="7166397" y="4574708"/>
            <a:ext cx="287337" cy="287338"/>
          </a:xfrm>
          <a:prstGeom prst="ellipse">
            <a:avLst/>
          </a:prstGeom>
          <a:solidFill>
            <a:srgbClr val="3399FF"/>
          </a:solidFill>
          <a:ln w="25400">
            <a:solidFill>
              <a:srgbClr val="000066"/>
            </a:solidFill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l-PL" sz="1800">
              <a:latin typeface="Arial" charset="0"/>
            </a:endParaRPr>
          </a:p>
        </p:txBody>
      </p:sp>
      <p:sp>
        <p:nvSpPr>
          <p:cNvPr id="38" name="Oval 226"/>
          <p:cNvSpPr>
            <a:spLocks noChangeAspect="1" noChangeArrowheads="1"/>
          </p:cNvSpPr>
          <p:nvPr/>
        </p:nvSpPr>
        <p:spPr bwMode="auto">
          <a:xfrm>
            <a:off x="7528347" y="4574708"/>
            <a:ext cx="287337" cy="287338"/>
          </a:xfrm>
          <a:prstGeom prst="ellipse">
            <a:avLst/>
          </a:prstGeom>
          <a:solidFill>
            <a:srgbClr val="3399FF"/>
          </a:solidFill>
          <a:ln w="25400">
            <a:solidFill>
              <a:srgbClr val="000066"/>
            </a:solidFill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l-PL" sz="1800">
              <a:latin typeface="Arial" charset="0"/>
            </a:endParaRPr>
          </a:p>
        </p:txBody>
      </p:sp>
      <p:sp>
        <p:nvSpPr>
          <p:cNvPr id="39" name="Line 60"/>
          <p:cNvSpPr>
            <a:spLocks noChangeShapeType="1"/>
          </p:cNvSpPr>
          <p:nvPr/>
        </p:nvSpPr>
        <p:spPr bwMode="auto">
          <a:xfrm>
            <a:off x="6228184" y="4110018"/>
            <a:ext cx="2530475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0" name="Oval 225"/>
          <p:cNvSpPr>
            <a:spLocks noChangeAspect="1" noChangeArrowheads="1"/>
          </p:cNvSpPr>
          <p:nvPr/>
        </p:nvSpPr>
        <p:spPr bwMode="auto">
          <a:xfrm>
            <a:off x="6806034" y="3965555"/>
            <a:ext cx="287338" cy="28733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0066"/>
            </a:solidFill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l-PL" sz="1800">
              <a:latin typeface="Arial" charset="0"/>
            </a:endParaRPr>
          </a:p>
        </p:txBody>
      </p:sp>
      <p:sp>
        <p:nvSpPr>
          <p:cNvPr id="41" name="Oval 226"/>
          <p:cNvSpPr>
            <a:spLocks noChangeAspect="1" noChangeArrowheads="1"/>
          </p:cNvSpPr>
          <p:nvPr/>
        </p:nvSpPr>
        <p:spPr bwMode="auto">
          <a:xfrm>
            <a:off x="7888709" y="3965555"/>
            <a:ext cx="287338" cy="28733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0066"/>
            </a:solidFill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l-PL" sz="1800">
              <a:latin typeface="Arial" charset="0"/>
            </a:endParaRPr>
          </a:p>
        </p:txBody>
      </p:sp>
      <p:sp>
        <p:nvSpPr>
          <p:cNvPr id="42" name="Oval 225"/>
          <p:cNvSpPr>
            <a:spLocks noChangeAspect="1" noChangeArrowheads="1"/>
          </p:cNvSpPr>
          <p:nvPr/>
        </p:nvSpPr>
        <p:spPr bwMode="auto">
          <a:xfrm>
            <a:off x="7166397" y="3965555"/>
            <a:ext cx="287337" cy="28733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0066"/>
            </a:solidFill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l-PL" sz="1800">
              <a:latin typeface="Arial" charset="0"/>
            </a:endParaRPr>
          </a:p>
        </p:txBody>
      </p:sp>
      <p:sp>
        <p:nvSpPr>
          <p:cNvPr id="43" name="Oval 226"/>
          <p:cNvSpPr>
            <a:spLocks noChangeAspect="1" noChangeArrowheads="1"/>
          </p:cNvSpPr>
          <p:nvPr/>
        </p:nvSpPr>
        <p:spPr bwMode="auto">
          <a:xfrm>
            <a:off x="7528347" y="3965555"/>
            <a:ext cx="287337" cy="28733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0066"/>
            </a:solidFill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l-PL" sz="1800">
              <a:latin typeface="Arial" charset="0"/>
            </a:endParaRPr>
          </a:p>
        </p:txBody>
      </p:sp>
      <p:sp>
        <p:nvSpPr>
          <p:cNvPr id="44" name="Oval 226"/>
          <p:cNvSpPr>
            <a:spLocks noChangeAspect="1" noChangeArrowheads="1"/>
          </p:cNvSpPr>
          <p:nvPr/>
        </p:nvSpPr>
        <p:spPr bwMode="auto">
          <a:xfrm>
            <a:off x="8249072" y="3965555"/>
            <a:ext cx="287337" cy="28733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0066"/>
            </a:solidFill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l-PL" sz="1800">
              <a:latin typeface="Arial" charset="0"/>
            </a:endParaRPr>
          </a:p>
        </p:txBody>
      </p:sp>
      <p:sp>
        <p:nvSpPr>
          <p:cNvPr id="45" name="Oval 225"/>
          <p:cNvSpPr>
            <a:spLocks noChangeAspect="1" noChangeArrowheads="1"/>
          </p:cNvSpPr>
          <p:nvPr/>
        </p:nvSpPr>
        <p:spPr bwMode="auto">
          <a:xfrm>
            <a:off x="6445672" y="3965555"/>
            <a:ext cx="287337" cy="28733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0066"/>
            </a:solidFill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l-PL" sz="1800">
              <a:latin typeface="Arial" charset="0"/>
            </a:endParaRPr>
          </a:p>
        </p:txBody>
      </p:sp>
      <p:sp>
        <p:nvSpPr>
          <p:cNvPr id="46" name="Prostokąt 92"/>
          <p:cNvSpPr>
            <a:spLocks noChangeArrowheads="1"/>
          </p:cNvSpPr>
          <p:nvPr/>
        </p:nvSpPr>
        <p:spPr bwMode="auto">
          <a:xfrm>
            <a:off x="8139393" y="4726579"/>
            <a:ext cx="6126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l-PL" sz="1800" i="1" dirty="0">
                <a:latin typeface="Arial" charset="0"/>
              </a:rPr>
              <a:t>ℓ</a:t>
            </a:r>
            <a:r>
              <a:rPr lang="pl-PL" altLang="pl-PL" sz="1100" i="1" dirty="0">
                <a:latin typeface="Arial" charset="0"/>
              </a:rPr>
              <a:t> </a:t>
            </a:r>
            <a:r>
              <a:rPr lang="pl-PL" altLang="pl-PL" sz="1800" dirty="0" smtClean="0">
                <a:latin typeface="Arial" charset="0"/>
              </a:rPr>
              <a:t>=</a:t>
            </a:r>
            <a:r>
              <a:rPr lang="pl-PL" altLang="pl-PL" sz="1800" i="1" dirty="0" smtClean="0">
                <a:latin typeface="Arial" charset="0"/>
              </a:rPr>
              <a:t>Q</a:t>
            </a:r>
            <a:endParaRPr lang="pl-PL" altLang="pl-PL" sz="1800" i="1" dirty="0">
              <a:latin typeface="Arial" charset="0"/>
            </a:endParaRPr>
          </a:p>
        </p:txBody>
      </p:sp>
      <p:sp>
        <p:nvSpPr>
          <p:cNvPr id="47" name="Prostokąt 92"/>
          <p:cNvSpPr>
            <a:spLocks noChangeArrowheads="1"/>
          </p:cNvSpPr>
          <p:nvPr/>
        </p:nvSpPr>
        <p:spPr bwMode="auto">
          <a:xfrm>
            <a:off x="8466196" y="4089393"/>
            <a:ext cx="6270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i="1" dirty="0" smtClean="0">
                <a:latin typeface="Arial" charset="0"/>
              </a:rPr>
              <a:t>Q</a:t>
            </a:r>
            <a:r>
              <a:rPr lang="pl-PL" altLang="pl-PL" sz="1800" dirty="0" smtClean="0">
                <a:latin typeface="Arial" charset="0"/>
              </a:rPr>
              <a:t>+1</a:t>
            </a:r>
            <a:endParaRPr lang="pl-PL" altLang="pl-PL" sz="1800" dirty="0">
              <a:latin typeface="Arial" charset="0"/>
            </a:endParaRPr>
          </a:p>
        </p:txBody>
      </p:sp>
      <p:sp>
        <p:nvSpPr>
          <p:cNvPr id="48" name="Prostokąt 92"/>
          <p:cNvSpPr>
            <a:spLocks noChangeArrowheads="1"/>
          </p:cNvSpPr>
          <p:nvPr/>
        </p:nvSpPr>
        <p:spPr bwMode="auto">
          <a:xfrm>
            <a:off x="8153111" y="4375831"/>
            <a:ext cx="569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 smtClean="0">
                <a:latin typeface="Arial" charset="0"/>
              </a:rPr>
              <a:t>LL0</a:t>
            </a:r>
            <a:endParaRPr lang="pl-PL" altLang="pl-PL" sz="1800" dirty="0">
              <a:latin typeface="Arial" charset="0"/>
            </a:endParaRPr>
          </a:p>
        </p:txBody>
      </p:sp>
      <p:sp>
        <p:nvSpPr>
          <p:cNvPr id="49" name="Prostokąt 92"/>
          <p:cNvSpPr>
            <a:spLocks noChangeArrowheads="1"/>
          </p:cNvSpPr>
          <p:nvPr/>
        </p:nvSpPr>
        <p:spPr bwMode="auto">
          <a:xfrm>
            <a:off x="8517345" y="3767109"/>
            <a:ext cx="569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 smtClean="0">
                <a:latin typeface="Arial" charset="0"/>
              </a:rPr>
              <a:t>LL1</a:t>
            </a:r>
            <a:endParaRPr lang="pl-PL" altLang="pl-PL" sz="1800" dirty="0">
              <a:latin typeface="Arial" charset="0"/>
            </a:endParaRPr>
          </a:p>
        </p:txBody>
      </p:sp>
      <p:sp>
        <p:nvSpPr>
          <p:cNvPr id="50" name="Prostokąt 92"/>
          <p:cNvSpPr>
            <a:spLocks noChangeArrowheads="1"/>
          </p:cNvSpPr>
          <p:nvPr/>
        </p:nvSpPr>
        <p:spPr bwMode="auto">
          <a:xfrm>
            <a:off x="6291325" y="5002270"/>
            <a:ext cx="267252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 smtClean="0">
                <a:latin typeface="Arial" charset="0"/>
              </a:rPr>
              <a:t> </a:t>
            </a:r>
            <a:r>
              <a:rPr lang="pl-PL" altLang="pl-PL" sz="1800" dirty="0" err="1" smtClean="0">
                <a:latin typeface="Arial" charset="0"/>
              </a:rPr>
              <a:t>generalized</a:t>
            </a:r>
            <a:r>
              <a:rPr lang="pl-PL" altLang="pl-PL" sz="1800" dirty="0" smtClean="0">
                <a:latin typeface="Arial" charset="0"/>
              </a:rPr>
              <a:t> (monopole)</a:t>
            </a:r>
            <a:br>
              <a:rPr lang="pl-PL" altLang="pl-PL" sz="1800" dirty="0" smtClean="0">
                <a:latin typeface="Arial" charset="0"/>
              </a:rPr>
            </a:br>
            <a:r>
              <a:rPr lang="pl-PL" altLang="pl-PL" sz="1800" dirty="0" err="1" smtClean="0">
                <a:latin typeface="Arial" charset="0"/>
              </a:rPr>
              <a:t>spherical</a:t>
            </a:r>
            <a:r>
              <a:rPr lang="pl-PL" altLang="pl-PL" sz="1800" dirty="0" smtClean="0">
                <a:latin typeface="Arial" charset="0"/>
              </a:rPr>
              <a:t> </a:t>
            </a:r>
            <a:r>
              <a:rPr lang="pl-PL" altLang="pl-PL" sz="1800" dirty="0" err="1" smtClean="0">
                <a:latin typeface="Arial" charset="0"/>
              </a:rPr>
              <a:t>harmonics</a:t>
            </a:r>
            <a:r>
              <a:rPr lang="pl-PL" altLang="pl-PL" sz="1800" dirty="0" smtClean="0">
                <a:latin typeface="Arial" charset="0"/>
              </a:rPr>
              <a:t>: </a:t>
            </a:r>
            <a:br>
              <a:rPr lang="pl-PL" altLang="pl-PL" sz="1800" dirty="0" smtClean="0">
                <a:latin typeface="Arial" charset="0"/>
              </a:rPr>
            </a:br>
            <a:r>
              <a:rPr lang="pl-PL" altLang="pl-PL" sz="2000" i="1" dirty="0" err="1" smtClean="0">
                <a:latin typeface="Arial" charset="0"/>
              </a:rPr>
              <a:t>Y</a:t>
            </a:r>
            <a:r>
              <a:rPr lang="pl-PL" altLang="pl-PL" sz="2000" i="1" baseline="-25000" dirty="0" err="1" smtClean="0">
                <a:latin typeface="Arial" charset="0"/>
              </a:rPr>
              <a:t>Q,l,m</a:t>
            </a:r>
            <a:r>
              <a:rPr lang="pl-PL" altLang="pl-PL" sz="2000" i="1" dirty="0" smtClean="0">
                <a:latin typeface="Arial" charset="0"/>
              </a:rPr>
              <a:t>(</a:t>
            </a:r>
            <a:r>
              <a:rPr lang="pl-PL" altLang="pl-PL" sz="2000" i="1" dirty="0" smtClean="0">
                <a:latin typeface="Arial" charset="0"/>
                <a:sym typeface="Symbol"/>
              </a:rPr>
              <a:t>,</a:t>
            </a:r>
            <a:r>
              <a:rPr lang="pl-PL" altLang="pl-PL" sz="2000" i="1" dirty="0" smtClean="0">
                <a:latin typeface="Arial" charset="0"/>
              </a:rPr>
              <a:t>), |m|</a:t>
            </a:r>
            <a:r>
              <a:rPr lang="pl-PL" altLang="pl-PL" sz="2000" i="1" dirty="0" smtClean="0">
                <a:latin typeface="Arial" charset="0"/>
                <a:sym typeface="Symbol"/>
              </a:rPr>
              <a:t></a:t>
            </a:r>
            <a:r>
              <a:rPr lang="pl-PL" altLang="pl-PL" sz="2000" i="1" dirty="0" smtClean="0">
                <a:latin typeface="Arial" charset="0"/>
              </a:rPr>
              <a:t> </a:t>
            </a:r>
            <a:r>
              <a:rPr lang="en-US" altLang="pl-PL" sz="2000" i="1" dirty="0" smtClean="0">
                <a:latin typeface="Arial" charset="0"/>
              </a:rPr>
              <a:t>ℓ</a:t>
            </a:r>
            <a:endParaRPr lang="pl-PL" altLang="pl-PL" sz="1200" i="1" dirty="0" smtClean="0">
              <a:latin typeface="Arial" charset="0"/>
            </a:endParaRPr>
          </a:p>
        </p:txBody>
      </p:sp>
      <p:sp>
        <p:nvSpPr>
          <p:cNvPr id="51" name="Prostokąt 92"/>
          <p:cNvSpPr>
            <a:spLocks noChangeArrowheads="1"/>
          </p:cNvSpPr>
          <p:nvPr/>
        </p:nvSpPr>
        <p:spPr bwMode="auto">
          <a:xfrm>
            <a:off x="6139064" y="6172401"/>
            <a:ext cx="28584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 smtClean="0">
                <a:latin typeface="Arial" charset="0"/>
              </a:rPr>
              <a:t>Coulomb </a:t>
            </a:r>
            <a:r>
              <a:rPr lang="pl-PL" altLang="pl-PL" sz="1800" dirty="0" err="1" smtClean="0">
                <a:latin typeface="Arial" charset="0"/>
              </a:rPr>
              <a:t>interaction</a:t>
            </a:r>
            <a:r>
              <a:rPr lang="pl-PL" altLang="pl-PL" sz="1800" dirty="0" smtClean="0">
                <a:latin typeface="Arial" charset="0"/>
              </a:rPr>
              <a:t> V=1/r</a:t>
            </a:r>
            <a:endParaRPr lang="pl-PL" altLang="pl-PL" sz="1200" i="1" dirty="0" smtClean="0">
              <a:latin typeface="Arial" charset="0"/>
            </a:endParaRPr>
          </a:p>
        </p:txBody>
      </p:sp>
      <p:sp>
        <p:nvSpPr>
          <p:cNvPr id="52" name="Oval 225"/>
          <p:cNvSpPr>
            <a:spLocks noChangeAspect="1" noChangeArrowheads="1"/>
          </p:cNvSpPr>
          <p:nvPr/>
        </p:nvSpPr>
        <p:spPr bwMode="auto">
          <a:xfrm>
            <a:off x="7893154" y="711162"/>
            <a:ext cx="1073943" cy="1073947"/>
          </a:xfrm>
          <a:prstGeom prst="ellipse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l-PL" sz="1800">
              <a:latin typeface="Arial" charset="0"/>
            </a:endParaRPr>
          </a:p>
        </p:txBody>
      </p:sp>
      <p:sp>
        <p:nvSpPr>
          <p:cNvPr id="53" name="Oval 225"/>
          <p:cNvSpPr>
            <a:spLocks noChangeAspect="1" noChangeArrowheads="1"/>
          </p:cNvSpPr>
          <p:nvPr/>
        </p:nvSpPr>
        <p:spPr bwMode="auto">
          <a:xfrm>
            <a:off x="8358291" y="1176301"/>
            <a:ext cx="143669" cy="143669"/>
          </a:xfrm>
          <a:prstGeom prst="ellipse">
            <a:avLst/>
          </a:prstGeom>
          <a:solidFill>
            <a:schemeClr val="tx1"/>
          </a:solidFill>
          <a:ln w="25400"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l-PL" sz="1800">
              <a:latin typeface="Arial" charset="0"/>
            </a:endParaRPr>
          </a:p>
        </p:txBody>
      </p:sp>
      <p:sp>
        <p:nvSpPr>
          <p:cNvPr id="54" name="Prostokąt 53"/>
          <p:cNvSpPr/>
          <p:nvPr/>
        </p:nvSpPr>
        <p:spPr>
          <a:xfrm>
            <a:off x="8214571" y="1245276"/>
            <a:ext cx="4587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altLang="pl-PL" sz="1600" dirty="0"/>
              <a:t>2Q</a:t>
            </a:r>
            <a:endParaRPr lang="pl-PL" sz="1600" dirty="0"/>
          </a:p>
        </p:txBody>
      </p:sp>
      <p:sp>
        <p:nvSpPr>
          <p:cNvPr id="55" name="Prostokąt 54"/>
          <p:cNvSpPr/>
          <p:nvPr/>
        </p:nvSpPr>
        <p:spPr>
          <a:xfrm>
            <a:off x="8541226" y="71116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altLang="pl-PL" dirty="0"/>
              <a:t>e</a:t>
            </a:r>
            <a:endParaRPr lang="pl-PL" dirty="0"/>
          </a:p>
        </p:txBody>
      </p:sp>
      <p:sp>
        <p:nvSpPr>
          <p:cNvPr id="56" name="Prostokąt 55"/>
          <p:cNvSpPr/>
          <p:nvPr/>
        </p:nvSpPr>
        <p:spPr>
          <a:xfrm>
            <a:off x="8613234" y="98990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altLang="pl-PL" dirty="0"/>
              <a:t>e</a:t>
            </a:r>
            <a:endParaRPr lang="pl-PL" dirty="0"/>
          </a:p>
        </p:txBody>
      </p:sp>
      <p:sp>
        <p:nvSpPr>
          <p:cNvPr id="57" name="Prostokąt 56"/>
          <p:cNvSpPr/>
          <p:nvPr/>
        </p:nvSpPr>
        <p:spPr>
          <a:xfrm>
            <a:off x="8181186" y="78226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altLang="pl-PL" dirty="0"/>
              <a:t>e</a:t>
            </a:r>
            <a:endParaRPr lang="pl-PL" dirty="0"/>
          </a:p>
        </p:txBody>
      </p:sp>
      <p:sp>
        <p:nvSpPr>
          <p:cNvPr id="58" name="Prostokąt 57"/>
          <p:cNvSpPr/>
          <p:nvPr/>
        </p:nvSpPr>
        <p:spPr>
          <a:xfrm>
            <a:off x="8613234" y="141277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altLang="pl-PL" dirty="0"/>
              <a:t>e</a:t>
            </a:r>
            <a:endParaRPr lang="pl-PL" dirty="0"/>
          </a:p>
        </p:txBody>
      </p:sp>
      <p:sp>
        <p:nvSpPr>
          <p:cNvPr id="59" name="Prostokąt 58"/>
          <p:cNvSpPr/>
          <p:nvPr/>
        </p:nvSpPr>
        <p:spPr>
          <a:xfrm>
            <a:off x="7893154" y="113391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altLang="pl-PL" dirty="0"/>
              <a:t>e</a:t>
            </a:r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179512" y="836712"/>
            <a:ext cx="14382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altLang="pl-PL" sz="2000" dirty="0" smtClean="0">
                <a:solidFill>
                  <a:srgbClr val="1F497D"/>
                </a:solidFill>
                <a:latin typeface="Arial" charset="0"/>
              </a:rPr>
              <a:t>(</a:t>
            </a:r>
            <a:r>
              <a:rPr lang="pl-PL" altLang="pl-PL" sz="2000" dirty="0" err="1" smtClean="0">
                <a:solidFill>
                  <a:srgbClr val="1F497D"/>
                </a:solidFill>
                <a:latin typeface="Arial" charset="0"/>
              </a:rPr>
              <a:t>own</a:t>
            </a:r>
            <a:r>
              <a:rPr lang="pl-PL" altLang="pl-PL" sz="2000" dirty="0" smtClean="0">
                <a:solidFill>
                  <a:srgbClr val="1F497D"/>
                </a:solidFill>
                <a:latin typeface="Arial" charset="0"/>
              </a:rPr>
              <a:t> </a:t>
            </a:r>
            <a:r>
              <a:rPr lang="pl-PL" altLang="pl-PL" sz="2000" dirty="0" err="1" smtClean="0">
                <a:solidFill>
                  <a:srgbClr val="1F497D"/>
                </a:solidFill>
                <a:latin typeface="Arial" charset="0"/>
              </a:rPr>
              <a:t>work</a:t>
            </a:r>
            <a:r>
              <a:rPr lang="pl-PL" altLang="pl-PL" sz="2000" dirty="0" smtClean="0">
                <a:solidFill>
                  <a:srgbClr val="1F497D"/>
                </a:solidFill>
                <a:latin typeface="Arial" charset="0"/>
              </a:rPr>
              <a:t>)</a:t>
            </a:r>
            <a:endParaRPr lang="pl-PL" sz="20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52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0" y="1690877"/>
            <a:ext cx="9144000" cy="44511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7" name="Prostokąt 306"/>
          <p:cNvSpPr/>
          <p:nvPr/>
        </p:nvSpPr>
        <p:spPr>
          <a:xfrm>
            <a:off x="0" y="10584"/>
            <a:ext cx="9144000" cy="82612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6" name="Rectangle 2"/>
          <p:cNvSpPr txBox="1">
            <a:spLocks noChangeArrowheads="1"/>
          </p:cNvSpPr>
          <p:nvPr/>
        </p:nvSpPr>
        <p:spPr bwMode="auto">
          <a:xfrm>
            <a:off x="162067" y="-27384"/>
            <a:ext cx="8874429" cy="891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lvl="0" eaLnBrk="1" hangingPunct="1"/>
            <a:r>
              <a:rPr kumimoji="0" lang="pl-PL" altLang="pl-PL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Wingdings" pitchFamily="2" charset="2"/>
              </a:rPr>
              <a:t>Own</a:t>
            </a:r>
            <a:r>
              <a:rPr kumimoji="0" lang="pl-PL" altLang="pl-PL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Wingdings" pitchFamily="2" charset="2"/>
              </a:rPr>
              <a:t> </a:t>
            </a:r>
            <a:r>
              <a:rPr kumimoji="0" lang="pl-PL" altLang="pl-PL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Wingdings" pitchFamily="2" charset="2"/>
              </a:rPr>
              <a:t>research</a:t>
            </a:r>
            <a:r>
              <a:rPr kumimoji="0" lang="pl-PL" altLang="pl-PL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Wingdings" pitchFamily="2" charset="2"/>
              </a:rPr>
              <a:t>: </a:t>
            </a:r>
            <a:r>
              <a:rPr kumimoji="0" lang="pl-PL" altLang="pl-PL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Wingdings" pitchFamily="2" charset="2"/>
              </a:rPr>
              <a:t>correlations</a:t>
            </a:r>
            <a:r>
              <a:rPr kumimoji="0" lang="pl-PL" altLang="pl-PL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Wingdings" pitchFamily="2" charset="2"/>
              </a:rPr>
              <a:t> in </a:t>
            </a:r>
            <a:r>
              <a:rPr kumimoji="0" lang="pl-PL" altLang="pl-PL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Wingdings" pitchFamily="2" charset="2"/>
              </a:rPr>
              <a:t>low</a:t>
            </a:r>
            <a:r>
              <a:rPr kumimoji="0" lang="pl-PL" altLang="pl-PL" sz="3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Wingdings" pitchFamily="2" charset="2"/>
              </a:rPr>
              <a:t> </a:t>
            </a:r>
            <a:r>
              <a:rPr kumimoji="0" lang="pl-PL" altLang="pl-PL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Wingdings" pitchFamily="2" charset="2"/>
              </a:rPr>
              <a:t>dimensions</a:t>
            </a:r>
            <a:endParaRPr kumimoji="0" lang="pl-PL" altLang="pl-PL" sz="3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  <a:sym typeface="Wingdings" pitchFamily="2" charset="2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79512" y="1013383"/>
            <a:ext cx="8922635" cy="57708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2400"/>
              </a:spcAft>
            </a:pPr>
            <a:r>
              <a:rPr lang="pl-PL" altLang="pl-PL" sz="2800" dirty="0" smtClean="0">
                <a:solidFill>
                  <a:srgbClr val="1F497D"/>
                </a:solidFill>
                <a:latin typeface="Arial" charset="0"/>
              </a:rPr>
              <a:t>1. </a:t>
            </a:r>
            <a:r>
              <a:rPr lang="pl-PL" altLang="pl-PL" sz="2800" dirty="0" err="1" smtClean="0">
                <a:solidFill>
                  <a:srgbClr val="1F497D"/>
                </a:solidFill>
                <a:latin typeface="Arial" charset="0"/>
              </a:rPr>
              <a:t>Interacting</a:t>
            </a:r>
            <a:r>
              <a:rPr lang="pl-PL" altLang="pl-PL" sz="2800" dirty="0" smtClean="0">
                <a:solidFill>
                  <a:srgbClr val="1F497D"/>
                </a:solidFill>
                <a:latin typeface="Arial" charset="0"/>
              </a:rPr>
              <a:t> </a:t>
            </a:r>
            <a:r>
              <a:rPr lang="pl-PL" altLang="pl-PL" sz="2800" dirty="0" err="1" smtClean="0">
                <a:solidFill>
                  <a:srgbClr val="1F497D"/>
                </a:solidFill>
                <a:latin typeface="Arial" charset="0"/>
              </a:rPr>
              <a:t>electrons</a:t>
            </a:r>
            <a:r>
              <a:rPr lang="pl-PL" altLang="pl-PL" sz="2800" dirty="0" smtClean="0">
                <a:solidFill>
                  <a:srgbClr val="1F497D"/>
                </a:solidFill>
                <a:latin typeface="Arial" charset="0"/>
              </a:rPr>
              <a:t> in semiconductor quantum </a:t>
            </a:r>
            <a:r>
              <a:rPr lang="pl-PL" altLang="pl-PL" sz="2800" dirty="0" err="1" smtClean="0">
                <a:solidFill>
                  <a:srgbClr val="1F497D"/>
                </a:solidFill>
                <a:latin typeface="Arial" charset="0"/>
              </a:rPr>
              <a:t>dots</a:t>
            </a:r>
            <a:endParaRPr lang="pl-PL" altLang="pl-PL" sz="2800" dirty="0" smtClean="0">
              <a:solidFill>
                <a:srgbClr val="1F497D"/>
              </a:solidFill>
              <a:latin typeface="Arial" charset="0"/>
            </a:endParaRPr>
          </a:p>
          <a:p>
            <a:pPr>
              <a:spcAft>
                <a:spcPts val="600"/>
              </a:spcAft>
            </a:pPr>
            <a:r>
              <a:rPr lang="pl-PL" sz="2800" b="1" dirty="0" smtClean="0">
                <a:solidFill>
                  <a:srgbClr val="1F497D"/>
                </a:solidFill>
                <a:latin typeface="Arial" charset="0"/>
              </a:rPr>
              <a:t>2. </a:t>
            </a:r>
            <a:r>
              <a:rPr lang="pl-PL" sz="2800" b="1" dirty="0" err="1" smtClean="0">
                <a:solidFill>
                  <a:srgbClr val="1F497D"/>
                </a:solidFill>
                <a:latin typeface="Arial" charset="0"/>
              </a:rPr>
              <a:t>Fractional</a:t>
            </a:r>
            <a:r>
              <a:rPr lang="pl-PL" sz="2800" b="1" dirty="0" smtClean="0">
                <a:solidFill>
                  <a:srgbClr val="1F497D"/>
                </a:solidFill>
                <a:latin typeface="Arial" charset="0"/>
              </a:rPr>
              <a:t> quantum Hall </a:t>
            </a:r>
            <a:r>
              <a:rPr lang="pl-PL" sz="2800" b="1" dirty="0" err="1" smtClean="0">
                <a:solidFill>
                  <a:srgbClr val="1F497D"/>
                </a:solidFill>
                <a:latin typeface="Arial" charset="0"/>
              </a:rPr>
              <a:t>effect</a:t>
            </a:r>
            <a:r>
              <a:rPr lang="pl-PL" sz="2800" b="1" dirty="0" smtClean="0">
                <a:solidFill>
                  <a:srgbClr val="1F497D"/>
                </a:solidFill>
                <a:latin typeface="Arial" charset="0"/>
              </a:rPr>
              <a:t> / quantum </a:t>
            </a:r>
            <a:r>
              <a:rPr lang="pl-PL" sz="2800" b="1" dirty="0" err="1" smtClean="0">
                <a:solidFill>
                  <a:srgbClr val="1F497D"/>
                </a:solidFill>
                <a:latin typeface="Arial" charset="0"/>
              </a:rPr>
              <a:t>liquids</a:t>
            </a:r>
            <a:endParaRPr lang="pl-PL" sz="2800" b="1" dirty="0" smtClean="0">
              <a:solidFill>
                <a:srgbClr val="1F497D"/>
              </a:solidFill>
              <a:latin typeface="Arial" charset="0"/>
            </a:endParaRPr>
          </a:p>
          <a:p>
            <a:pPr>
              <a:spcAft>
                <a:spcPts val="600"/>
              </a:spcAft>
            </a:pPr>
            <a:r>
              <a:rPr lang="pl-PL" sz="2400" b="1" dirty="0">
                <a:solidFill>
                  <a:srgbClr val="1F497D"/>
                </a:solidFill>
                <a:latin typeface="Arial" charset="0"/>
              </a:rPr>
              <a:t>	</a:t>
            </a:r>
            <a:r>
              <a:rPr lang="pl-PL" sz="2400" b="1" dirty="0">
                <a:solidFill>
                  <a:srgbClr val="1F497D"/>
                </a:solidFill>
                <a:latin typeface="Arial" charset="0"/>
                <a:sym typeface="Symbol" panose="05050102010706020507" pitchFamily="18" charset="2"/>
              </a:rPr>
              <a:t></a:t>
            </a:r>
            <a:r>
              <a:rPr lang="pl-PL" sz="2400" b="1" dirty="0">
                <a:solidFill>
                  <a:srgbClr val="1F497D"/>
                </a:solidFill>
                <a:latin typeface="Arial" charset="0"/>
              </a:rPr>
              <a:t> </a:t>
            </a:r>
            <a:r>
              <a:rPr lang="pl-PL" sz="2400" b="1" dirty="0" err="1" smtClean="0">
                <a:solidFill>
                  <a:srgbClr val="1F497D"/>
                </a:solidFill>
                <a:latin typeface="Arial" charset="0"/>
              </a:rPr>
              <a:t>topological</a:t>
            </a:r>
            <a:r>
              <a:rPr lang="pl-PL" sz="2400" b="1" dirty="0" smtClean="0">
                <a:solidFill>
                  <a:srgbClr val="1F497D"/>
                </a:solidFill>
                <a:latin typeface="Arial" charset="0"/>
              </a:rPr>
              <a:t> </a:t>
            </a:r>
            <a:r>
              <a:rPr lang="pl-PL" sz="2400" b="1" dirty="0" err="1" smtClean="0">
                <a:solidFill>
                  <a:srgbClr val="1F497D"/>
                </a:solidFill>
                <a:latin typeface="Arial" charset="0"/>
              </a:rPr>
              <a:t>effects</a:t>
            </a:r>
            <a:endParaRPr lang="pl-PL" sz="2400" b="1" dirty="0">
              <a:solidFill>
                <a:srgbClr val="1F497D"/>
              </a:solidFill>
              <a:latin typeface="Arial" charset="0"/>
            </a:endParaRPr>
          </a:p>
          <a:p>
            <a:pPr>
              <a:spcAft>
                <a:spcPts val="600"/>
              </a:spcAft>
            </a:pPr>
            <a:r>
              <a:rPr lang="pl-PL" sz="2400" dirty="0">
                <a:solidFill>
                  <a:srgbClr val="1F497D"/>
                </a:solidFill>
                <a:latin typeface="Arial" charset="0"/>
              </a:rPr>
              <a:t>	</a:t>
            </a:r>
            <a:r>
              <a:rPr lang="pl-PL" sz="2400" dirty="0">
                <a:solidFill>
                  <a:srgbClr val="1F497D"/>
                </a:solidFill>
                <a:latin typeface="Arial" charset="0"/>
                <a:sym typeface="Symbol" panose="05050102010706020507" pitchFamily="18" charset="2"/>
              </a:rPr>
              <a:t></a:t>
            </a:r>
            <a:r>
              <a:rPr lang="pl-PL" sz="2400" dirty="0" smtClean="0">
                <a:solidFill>
                  <a:srgbClr val="1F497D"/>
                </a:solidFill>
                <a:latin typeface="Arial" charset="0"/>
              </a:rPr>
              <a:t> </a:t>
            </a:r>
            <a:r>
              <a:rPr lang="pl-PL" sz="2400" dirty="0" err="1" smtClean="0">
                <a:solidFill>
                  <a:srgbClr val="1F497D"/>
                </a:solidFill>
                <a:latin typeface="Arial" charset="0"/>
              </a:rPr>
              <a:t>microscopic</a:t>
            </a:r>
            <a:r>
              <a:rPr lang="pl-PL" sz="2400" dirty="0" smtClean="0">
                <a:solidFill>
                  <a:srgbClr val="1F497D"/>
                </a:solidFill>
                <a:latin typeface="Arial" charset="0"/>
              </a:rPr>
              <a:t> </a:t>
            </a:r>
            <a:r>
              <a:rPr lang="pl-PL" sz="2400" dirty="0" err="1" smtClean="0">
                <a:solidFill>
                  <a:srgbClr val="1F497D"/>
                </a:solidFill>
                <a:latin typeface="Arial" charset="0"/>
              </a:rPr>
              <a:t>mechanisms</a:t>
            </a:r>
            <a:r>
              <a:rPr lang="pl-PL" sz="2400" dirty="0" smtClean="0">
                <a:solidFill>
                  <a:srgbClr val="1F497D"/>
                </a:solidFill>
                <a:latin typeface="Arial" charset="0"/>
              </a:rPr>
              <a:t> of </a:t>
            </a:r>
            <a:r>
              <a:rPr lang="pl-PL" sz="2400" dirty="0" err="1" smtClean="0">
                <a:solidFill>
                  <a:srgbClr val="1F497D"/>
                </a:solidFill>
                <a:latin typeface="Arial" charset="0"/>
              </a:rPr>
              <a:t>condensation</a:t>
            </a:r>
            <a:endParaRPr lang="pl-PL" sz="2400" dirty="0" smtClean="0">
              <a:solidFill>
                <a:srgbClr val="1F497D"/>
              </a:solidFill>
              <a:latin typeface="Arial" charset="0"/>
            </a:endParaRPr>
          </a:p>
          <a:p>
            <a:pPr>
              <a:spcAft>
                <a:spcPts val="600"/>
              </a:spcAft>
            </a:pPr>
            <a:r>
              <a:rPr lang="pl-PL" sz="2400" dirty="0">
                <a:solidFill>
                  <a:srgbClr val="1F497D"/>
                </a:solidFill>
                <a:latin typeface="Arial" charset="0"/>
              </a:rPr>
              <a:t>	</a:t>
            </a:r>
            <a:r>
              <a:rPr lang="pl-PL" sz="2400" b="1" dirty="0">
                <a:solidFill>
                  <a:srgbClr val="1F497D"/>
                </a:solidFill>
                <a:latin typeface="Arial" charset="0"/>
                <a:sym typeface="Symbol" panose="05050102010706020507" pitchFamily="18" charset="2"/>
              </a:rPr>
              <a:t></a:t>
            </a:r>
            <a:r>
              <a:rPr lang="pl-PL" sz="2400" dirty="0" smtClean="0">
                <a:solidFill>
                  <a:srgbClr val="1F497D"/>
                </a:solidFill>
                <a:latin typeface="Arial" charset="0"/>
              </a:rPr>
              <a:t> </a:t>
            </a:r>
            <a:r>
              <a:rPr lang="pl-PL" sz="2400" dirty="0" err="1" smtClean="0">
                <a:solidFill>
                  <a:srgbClr val="1F497D"/>
                </a:solidFill>
                <a:latin typeface="Arial" charset="0"/>
              </a:rPr>
              <a:t>interaction</a:t>
            </a:r>
            <a:r>
              <a:rPr lang="pl-PL" sz="2400" dirty="0" smtClean="0">
                <a:solidFill>
                  <a:srgbClr val="1F497D"/>
                </a:solidFill>
                <a:latin typeface="Arial" charset="0"/>
              </a:rPr>
              <a:t> with </a:t>
            </a:r>
            <a:r>
              <a:rPr lang="pl-PL" sz="2400" dirty="0" err="1" smtClean="0">
                <a:solidFill>
                  <a:srgbClr val="1F497D"/>
                </a:solidFill>
                <a:latin typeface="Arial" charset="0"/>
              </a:rPr>
              <a:t>light</a:t>
            </a:r>
            <a:r>
              <a:rPr lang="pl-PL" sz="2400" dirty="0" smtClean="0">
                <a:solidFill>
                  <a:srgbClr val="1F497D"/>
                </a:solidFill>
                <a:latin typeface="Arial" charset="0"/>
              </a:rPr>
              <a:t> (</a:t>
            </a:r>
            <a:r>
              <a:rPr lang="pl-PL" sz="2400" dirty="0" err="1" smtClean="0">
                <a:solidFill>
                  <a:srgbClr val="1F497D"/>
                </a:solidFill>
                <a:latin typeface="Arial" charset="0"/>
              </a:rPr>
              <a:t>optical</a:t>
            </a:r>
            <a:r>
              <a:rPr lang="pl-PL" sz="2400" dirty="0" smtClean="0">
                <a:solidFill>
                  <a:srgbClr val="1F497D"/>
                </a:solidFill>
                <a:latin typeface="Arial" charset="0"/>
              </a:rPr>
              <a:t> </a:t>
            </a:r>
            <a:r>
              <a:rPr lang="pl-PL" sz="2400" dirty="0" err="1" smtClean="0">
                <a:solidFill>
                  <a:srgbClr val="1F497D"/>
                </a:solidFill>
                <a:latin typeface="Arial" charset="0"/>
              </a:rPr>
              <a:t>properties</a:t>
            </a:r>
            <a:r>
              <a:rPr lang="pl-PL" sz="2400" dirty="0" smtClean="0">
                <a:solidFill>
                  <a:srgbClr val="1F497D"/>
                </a:solidFill>
                <a:latin typeface="Arial" charset="0"/>
              </a:rPr>
              <a:t>)</a:t>
            </a:r>
            <a:endParaRPr lang="pl-PL" sz="2400" dirty="0">
              <a:solidFill>
                <a:srgbClr val="1F497D"/>
              </a:solidFill>
              <a:latin typeface="Arial" charset="0"/>
            </a:endParaRPr>
          </a:p>
          <a:p>
            <a:pPr>
              <a:spcAft>
                <a:spcPts val="600"/>
              </a:spcAft>
            </a:pPr>
            <a:r>
              <a:rPr lang="pl-PL" sz="2400" b="1" dirty="0" smtClean="0">
                <a:solidFill>
                  <a:srgbClr val="1F497D"/>
                </a:solidFill>
                <a:latin typeface="Arial" charset="0"/>
              </a:rPr>
              <a:t>	</a:t>
            </a:r>
            <a:r>
              <a:rPr lang="pl-PL" sz="2400" b="1" dirty="0" smtClean="0">
                <a:solidFill>
                  <a:srgbClr val="1F497D"/>
                </a:solidFill>
                <a:latin typeface="Arial" charset="0"/>
                <a:sym typeface="Symbol" panose="05050102010706020507" pitchFamily="18" charset="2"/>
              </a:rPr>
              <a:t></a:t>
            </a:r>
            <a:r>
              <a:rPr lang="pl-PL" sz="2400" b="1" dirty="0" smtClean="0">
                <a:solidFill>
                  <a:srgbClr val="1F497D"/>
                </a:solidFill>
                <a:latin typeface="Arial" charset="0"/>
              </a:rPr>
              <a:t> </a:t>
            </a:r>
            <a:r>
              <a:rPr lang="pl-PL" sz="2400" b="1" dirty="0" err="1" smtClean="0">
                <a:solidFill>
                  <a:srgbClr val="1F497D"/>
                </a:solidFill>
                <a:latin typeface="Arial" charset="0"/>
              </a:rPr>
              <a:t>composite</a:t>
            </a:r>
            <a:r>
              <a:rPr lang="pl-PL" sz="2400" b="1" dirty="0" smtClean="0">
                <a:solidFill>
                  <a:srgbClr val="1F497D"/>
                </a:solidFill>
                <a:latin typeface="Arial" charset="0"/>
              </a:rPr>
              <a:t> fermion </a:t>
            </a:r>
            <a:r>
              <a:rPr lang="pl-PL" sz="2400" b="1" dirty="0" err="1" smtClean="0">
                <a:solidFill>
                  <a:srgbClr val="1F497D"/>
                </a:solidFill>
                <a:latin typeface="Arial" charset="0"/>
              </a:rPr>
              <a:t>theory</a:t>
            </a:r>
            <a:endParaRPr lang="pl-PL" sz="2400" b="1" dirty="0" smtClean="0">
              <a:solidFill>
                <a:srgbClr val="1F497D"/>
              </a:solidFill>
              <a:latin typeface="Arial" charset="0"/>
            </a:endParaRPr>
          </a:p>
          <a:p>
            <a:pPr>
              <a:spcAft>
                <a:spcPts val="600"/>
              </a:spcAft>
            </a:pPr>
            <a:r>
              <a:rPr lang="pl-PL" sz="2000" dirty="0">
                <a:solidFill>
                  <a:srgbClr val="1F497D"/>
                </a:solidFill>
                <a:latin typeface="Arial" charset="0"/>
              </a:rPr>
              <a:t>	</a:t>
            </a:r>
            <a:r>
              <a:rPr lang="pl-PL" sz="2000" dirty="0" smtClean="0">
                <a:solidFill>
                  <a:srgbClr val="1F497D"/>
                </a:solidFill>
                <a:latin typeface="Arial" charset="0"/>
              </a:rPr>
              <a:t>	</a:t>
            </a:r>
            <a:r>
              <a:rPr lang="pl-PL" sz="2000" dirty="0" smtClean="0">
                <a:solidFill>
                  <a:srgbClr val="1F497D"/>
                </a:solidFill>
                <a:latin typeface="Arial" charset="0"/>
                <a:sym typeface="Symbol" panose="05050102010706020507" pitchFamily="18" charset="2"/>
              </a:rPr>
              <a:t> </a:t>
            </a:r>
            <a:r>
              <a:rPr lang="pl-PL" sz="2000" dirty="0" err="1" smtClean="0">
                <a:solidFill>
                  <a:srgbClr val="1F497D"/>
                </a:solidFill>
                <a:latin typeface="Arial" charset="0"/>
              </a:rPr>
              <a:t>CFs</a:t>
            </a:r>
            <a:r>
              <a:rPr lang="pl-PL" sz="2000" dirty="0" smtClean="0">
                <a:solidFill>
                  <a:srgbClr val="1F497D"/>
                </a:solidFill>
                <a:latin typeface="Arial" charset="0"/>
              </a:rPr>
              <a:t> with </a:t>
            </a:r>
            <a:r>
              <a:rPr lang="pl-PL" sz="2000" dirty="0" err="1" smtClean="0">
                <a:solidFill>
                  <a:srgbClr val="1F497D"/>
                </a:solidFill>
                <a:latin typeface="Arial" charset="0"/>
              </a:rPr>
              <a:t>residual</a:t>
            </a:r>
            <a:r>
              <a:rPr lang="pl-PL" sz="2000" dirty="0" smtClean="0">
                <a:solidFill>
                  <a:srgbClr val="1F497D"/>
                </a:solidFill>
                <a:latin typeface="Arial" charset="0"/>
              </a:rPr>
              <a:t> </a:t>
            </a:r>
            <a:r>
              <a:rPr lang="pl-PL" sz="2000" dirty="0" err="1" smtClean="0">
                <a:solidFill>
                  <a:srgbClr val="1F497D"/>
                </a:solidFill>
                <a:latin typeface="Arial" charset="0"/>
              </a:rPr>
              <a:t>interaction</a:t>
            </a:r>
            <a:endParaRPr lang="pl-PL" sz="2000" dirty="0" smtClean="0">
              <a:solidFill>
                <a:srgbClr val="1F497D"/>
              </a:solidFill>
              <a:latin typeface="Arial" charset="0"/>
            </a:endParaRPr>
          </a:p>
          <a:p>
            <a:pPr>
              <a:spcAft>
                <a:spcPts val="600"/>
              </a:spcAft>
            </a:pPr>
            <a:r>
              <a:rPr lang="pl-PL" sz="2000" dirty="0">
                <a:solidFill>
                  <a:srgbClr val="1F497D"/>
                </a:solidFill>
                <a:latin typeface="Arial" charset="0"/>
              </a:rPr>
              <a:t>	</a:t>
            </a:r>
            <a:r>
              <a:rPr lang="pl-PL" sz="2000" dirty="0" smtClean="0">
                <a:solidFill>
                  <a:srgbClr val="1F497D"/>
                </a:solidFill>
                <a:latin typeface="Arial" charset="0"/>
              </a:rPr>
              <a:t>	</a:t>
            </a:r>
            <a:r>
              <a:rPr lang="pl-PL" sz="2000" dirty="0" smtClean="0">
                <a:solidFill>
                  <a:srgbClr val="1F497D"/>
                </a:solidFill>
                <a:latin typeface="Arial" charset="0"/>
                <a:sym typeface="Symbol" panose="05050102010706020507" pitchFamily="18" charset="2"/>
              </a:rPr>
              <a:t> </a:t>
            </a:r>
            <a:r>
              <a:rPr lang="pl-PL" sz="2000" dirty="0" err="1" smtClean="0">
                <a:solidFill>
                  <a:srgbClr val="1F497D"/>
                </a:solidFill>
                <a:latin typeface="Arial" charset="0"/>
              </a:rPr>
              <a:t>CFs</a:t>
            </a:r>
            <a:r>
              <a:rPr lang="pl-PL" sz="2000" dirty="0" smtClean="0">
                <a:solidFill>
                  <a:srgbClr val="1F497D"/>
                </a:solidFill>
                <a:latin typeface="Arial" charset="0"/>
              </a:rPr>
              <a:t> with </a:t>
            </a:r>
            <a:r>
              <a:rPr lang="pl-PL" sz="2000" dirty="0" err="1" smtClean="0">
                <a:solidFill>
                  <a:srgbClr val="1F497D"/>
                </a:solidFill>
                <a:latin typeface="Arial" charset="0"/>
              </a:rPr>
              <a:t>spin</a:t>
            </a:r>
            <a:r>
              <a:rPr lang="pl-PL" sz="2000" dirty="0" smtClean="0">
                <a:solidFill>
                  <a:srgbClr val="1F497D"/>
                </a:solidFill>
                <a:latin typeface="Arial" charset="0"/>
              </a:rPr>
              <a:t> (</a:t>
            </a:r>
            <a:r>
              <a:rPr lang="pl-PL" sz="2000" dirty="0" smtClean="0">
                <a:solidFill>
                  <a:srgbClr val="1F497D"/>
                </a:solidFill>
                <a:latin typeface="Arial" charset="0"/>
                <a:sym typeface="Wingdings" panose="05000000000000000000" pitchFamily="2" charset="2"/>
              </a:rPr>
              <a:t> </a:t>
            </a:r>
            <a:r>
              <a:rPr lang="pl-PL" sz="2000" dirty="0" err="1" smtClean="0">
                <a:solidFill>
                  <a:srgbClr val="1F497D"/>
                </a:solidFill>
                <a:latin typeface="Arial" charset="0"/>
                <a:sym typeface="Wingdings" panose="05000000000000000000" pitchFamily="2" charset="2"/>
              </a:rPr>
              <a:t>skyrmions</a:t>
            </a:r>
            <a:r>
              <a:rPr lang="pl-PL" sz="2000" dirty="0" smtClean="0">
                <a:solidFill>
                  <a:srgbClr val="1F497D"/>
                </a:solidFill>
                <a:latin typeface="Arial" charset="0"/>
                <a:sym typeface="Wingdings" panose="05000000000000000000" pitchFamily="2" charset="2"/>
              </a:rPr>
              <a:t>)</a:t>
            </a:r>
            <a:endParaRPr lang="pl-PL" sz="2000" dirty="0" smtClean="0">
              <a:solidFill>
                <a:srgbClr val="1F497D"/>
              </a:solidFill>
              <a:latin typeface="Arial" charset="0"/>
            </a:endParaRPr>
          </a:p>
          <a:p>
            <a:pPr>
              <a:spcAft>
                <a:spcPts val="600"/>
              </a:spcAft>
            </a:pPr>
            <a:r>
              <a:rPr lang="pl-PL" sz="2000" dirty="0">
                <a:solidFill>
                  <a:srgbClr val="1F497D"/>
                </a:solidFill>
                <a:latin typeface="Arial" charset="0"/>
              </a:rPr>
              <a:t>	</a:t>
            </a:r>
            <a:r>
              <a:rPr lang="pl-PL" sz="2000" dirty="0" smtClean="0">
                <a:solidFill>
                  <a:srgbClr val="1F497D"/>
                </a:solidFill>
                <a:latin typeface="Arial" charset="0"/>
              </a:rPr>
              <a:t>	</a:t>
            </a:r>
            <a:r>
              <a:rPr lang="pl-PL" sz="2000" dirty="0" smtClean="0">
                <a:solidFill>
                  <a:srgbClr val="1F497D"/>
                </a:solidFill>
                <a:latin typeface="Arial" charset="0"/>
                <a:sym typeface="Symbol" panose="05050102010706020507" pitchFamily="18" charset="2"/>
              </a:rPr>
              <a:t> </a:t>
            </a:r>
            <a:r>
              <a:rPr lang="pl-PL" sz="2000" dirty="0" err="1" smtClean="0">
                <a:solidFill>
                  <a:srgbClr val="1F497D"/>
                </a:solidFill>
                <a:latin typeface="Arial" charset="0"/>
              </a:rPr>
              <a:t>CFs</a:t>
            </a:r>
            <a:r>
              <a:rPr lang="pl-PL" sz="2000" dirty="0" smtClean="0">
                <a:solidFill>
                  <a:srgbClr val="1F497D"/>
                </a:solidFill>
                <a:latin typeface="Arial" charset="0"/>
              </a:rPr>
              <a:t> with </a:t>
            </a:r>
            <a:r>
              <a:rPr lang="pl-PL" sz="2000" dirty="0" err="1" smtClean="0">
                <a:solidFill>
                  <a:srgbClr val="1F497D"/>
                </a:solidFill>
                <a:latin typeface="Arial" charset="0"/>
              </a:rPr>
              <a:t>additional</a:t>
            </a:r>
            <a:r>
              <a:rPr lang="pl-PL" sz="2000" dirty="0" smtClean="0">
                <a:solidFill>
                  <a:srgbClr val="1F497D"/>
                </a:solidFill>
                <a:latin typeface="Arial" charset="0"/>
              </a:rPr>
              <a:t> </a:t>
            </a:r>
            <a:r>
              <a:rPr lang="pl-PL" sz="2000" dirty="0" err="1" smtClean="0">
                <a:solidFill>
                  <a:srgbClr val="1F497D"/>
                </a:solidFill>
                <a:latin typeface="Arial" charset="0"/>
              </a:rPr>
              <a:t>freedom</a:t>
            </a:r>
            <a:r>
              <a:rPr lang="pl-PL" sz="2000" dirty="0" smtClean="0">
                <a:solidFill>
                  <a:srgbClr val="1F497D"/>
                </a:solidFill>
                <a:latin typeface="Arial" charset="0"/>
              </a:rPr>
              <a:t> (</a:t>
            </a:r>
            <a:r>
              <a:rPr lang="pl-PL" sz="2000" dirty="0" err="1" smtClean="0">
                <a:solidFill>
                  <a:srgbClr val="1F497D"/>
                </a:solidFill>
                <a:latin typeface="Arial" charset="0"/>
              </a:rPr>
              <a:t>flavor</a:t>
            </a:r>
            <a:r>
              <a:rPr lang="pl-PL" sz="2000" dirty="0" smtClean="0">
                <a:solidFill>
                  <a:srgbClr val="1F497D"/>
                </a:solidFill>
                <a:latin typeface="Arial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pl-PL" sz="2000" dirty="0">
                <a:solidFill>
                  <a:srgbClr val="1F497D"/>
                </a:solidFill>
                <a:latin typeface="Arial" charset="0"/>
              </a:rPr>
              <a:t>	</a:t>
            </a:r>
            <a:r>
              <a:rPr lang="pl-PL" sz="2000" dirty="0" smtClean="0">
                <a:solidFill>
                  <a:srgbClr val="1F497D"/>
                </a:solidFill>
                <a:latin typeface="Arial" charset="0"/>
              </a:rPr>
              <a:t>	</a:t>
            </a:r>
            <a:r>
              <a:rPr lang="pl-PL" sz="2000" dirty="0" smtClean="0">
                <a:solidFill>
                  <a:srgbClr val="1F497D"/>
                </a:solidFill>
                <a:latin typeface="Arial" charset="0"/>
                <a:sym typeface="Symbol" panose="05050102010706020507" pitchFamily="18" charset="2"/>
              </a:rPr>
              <a:t> </a:t>
            </a:r>
            <a:r>
              <a:rPr lang="pl-PL" sz="2000" dirty="0" err="1" smtClean="0">
                <a:solidFill>
                  <a:srgbClr val="1F497D"/>
                </a:solidFill>
                <a:latin typeface="Arial" charset="0"/>
              </a:rPr>
              <a:t>realistic</a:t>
            </a:r>
            <a:r>
              <a:rPr lang="pl-PL" sz="2000" dirty="0" smtClean="0">
                <a:solidFill>
                  <a:srgbClr val="1F497D"/>
                </a:solidFill>
                <a:latin typeface="Arial" charset="0"/>
              </a:rPr>
              <a:t> </a:t>
            </a:r>
            <a:r>
              <a:rPr lang="pl-PL" sz="2000" dirty="0" err="1" smtClean="0">
                <a:solidFill>
                  <a:srgbClr val="1F497D"/>
                </a:solidFill>
                <a:latin typeface="Arial" charset="0"/>
              </a:rPr>
              <a:t>systems</a:t>
            </a:r>
            <a:r>
              <a:rPr lang="pl-PL" sz="2000" dirty="0" smtClean="0">
                <a:solidFill>
                  <a:srgbClr val="1F497D"/>
                </a:solidFill>
                <a:latin typeface="Arial" charset="0"/>
              </a:rPr>
              <a:t> (</a:t>
            </a:r>
            <a:r>
              <a:rPr lang="pl-PL" sz="2000" dirty="0" err="1" smtClean="0">
                <a:solidFill>
                  <a:srgbClr val="1F497D"/>
                </a:solidFill>
                <a:latin typeface="Arial" charset="0"/>
              </a:rPr>
              <a:t>thickness</a:t>
            </a:r>
            <a:r>
              <a:rPr lang="pl-PL" sz="2000" dirty="0" smtClean="0">
                <a:solidFill>
                  <a:srgbClr val="1F497D"/>
                </a:solidFill>
                <a:latin typeface="Arial" charset="0"/>
              </a:rPr>
              <a:t>, </a:t>
            </a:r>
            <a:r>
              <a:rPr lang="pl-PL" sz="2000" dirty="0" err="1" smtClean="0">
                <a:solidFill>
                  <a:srgbClr val="1F497D"/>
                </a:solidFill>
                <a:latin typeface="Arial" charset="0"/>
              </a:rPr>
              <a:t>finite</a:t>
            </a:r>
            <a:r>
              <a:rPr lang="pl-PL" sz="2000" dirty="0" smtClean="0">
                <a:solidFill>
                  <a:srgbClr val="1F497D"/>
                </a:solidFill>
                <a:latin typeface="Arial" charset="0"/>
              </a:rPr>
              <a:t> </a:t>
            </a:r>
            <a:r>
              <a:rPr lang="pl-PL" sz="2000" dirty="0" err="1" smtClean="0">
                <a:solidFill>
                  <a:srgbClr val="1F497D"/>
                </a:solidFill>
                <a:latin typeface="Arial" charset="0"/>
              </a:rPr>
              <a:t>magnetic</a:t>
            </a:r>
            <a:r>
              <a:rPr lang="pl-PL" sz="2000" dirty="0" smtClean="0">
                <a:solidFill>
                  <a:srgbClr val="1F497D"/>
                </a:solidFill>
                <a:latin typeface="Arial" charset="0"/>
              </a:rPr>
              <a:t> field, </a:t>
            </a:r>
            <a:r>
              <a:rPr lang="pl-PL" sz="2000" dirty="0" err="1" smtClean="0">
                <a:solidFill>
                  <a:srgbClr val="1F497D"/>
                </a:solidFill>
                <a:latin typeface="Arial" charset="0"/>
              </a:rPr>
              <a:t>disorder</a:t>
            </a:r>
            <a:r>
              <a:rPr lang="pl-PL" sz="2000" dirty="0" smtClean="0">
                <a:solidFill>
                  <a:srgbClr val="1F497D"/>
                </a:solidFill>
                <a:latin typeface="Arial" charset="0"/>
              </a:rPr>
              <a:t>)</a:t>
            </a:r>
          </a:p>
          <a:p>
            <a:pPr>
              <a:spcAft>
                <a:spcPts val="2400"/>
              </a:spcAft>
            </a:pPr>
            <a:r>
              <a:rPr lang="pl-PL" sz="2400" b="1" dirty="0">
                <a:solidFill>
                  <a:srgbClr val="1F497D"/>
                </a:solidFill>
                <a:latin typeface="Arial" charset="0"/>
              </a:rPr>
              <a:t>	</a:t>
            </a:r>
            <a:r>
              <a:rPr lang="pl-PL" sz="2400" b="1" dirty="0">
                <a:solidFill>
                  <a:srgbClr val="1F497D"/>
                </a:solidFill>
                <a:latin typeface="Arial" charset="0"/>
                <a:sym typeface="Symbol" panose="05050102010706020507" pitchFamily="18" charset="2"/>
              </a:rPr>
              <a:t> </a:t>
            </a:r>
            <a:r>
              <a:rPr lang="pl-PL" sz="2400" b="1" dirty="0" smtClean="0">
                <a:solidFill>
                  <a:srgbClr val="1F497D"/>
                </a:solidFill>
                <a:latin typeface="Arial" charset="0"/>
                <a:sym typeface="Symbol" panose="05050102010706020507" pitchFamily="18" charset="2"/>
              </a:rPr>
              <a:t> </a:t>
            </a:r>
            <a:r>
              <a:rPr lang="pl-PL" sz="2400" dirty="0" err="1" smtClean="0">
                <a:solidFill>
                  <a:srgbClr val="1F497D"/>
                </a:solidFill>
                <a:latin typeface="Arial" charset="0"/>
              </a:rPr>
              <a:t>interacting</a:t>
            </a:r>
            <a:r>
              <a:rPr lang="pl-PL" sz="2400" dirty="0" smtClean="0">
                <a:solidFill>
                  <a:srgbClr val="1F497D"/>
                </a:solidFill>
                <a:latin typeface="Arial" charset="0"/>
              </a:rPr>
              <a:t> </a:t>
            </a:r>
            <a:r>
              <a:rPr lang="pl-PL" sz="2400" dirty="0" err="1" smtClean="0">
                <a:solidFill>
                  <a:srgbClr val="1F497D"/>
                </a:solidFill>
                <a:latin typeface="Arial" charset="0"/>
              </a:rPr>
              <a:t>fermions</a:t>
            </a:r>
            <a:r>
              <a:rPr lang="pl-PL" sz="2400" dirty="0" smtClean="0">
                <a:solidFill>
                  <a:srgbClr val="1F497D"/>
                </a:solidFill>
                <a:latin typeface="Arial" charset="0"/>
              </a:rPr>
              <a:t> on </a:t>
            </a:r>
            <a:r>
              <a:rPr lang="pl-PL" sz="2400" dirty="0" err="1" smtClean="0">
                <a:solidFill>
                  <a:srgbClr val="1F497D"/>
                </a:solidFill>
                <a:latin typeface="Arial" charset="0"/>
              </a:rPr>
              <a:t>artificial</a:t>
            </a:r>
            <a:r>
              <a:rPr lang="pl-PL" sz="2400" dirty="0" smtClean="0">
                <a:solidFill>
                  <a:srgbClr val="1F497D"/>
                </a:solidFill>
                <a:latin typeface="Arial" charset="0"/>
              </a:rPr>
              <a:t> </a:t>
            </a:r>
            <a:r>
              <a:rPr lang="pl-PL" sz="2400" dirty="0" err="1" smtClean="0">
                <a:solidFill>
                  <a:srgbClr val="1F497D"/>
                </a:solidFill>
                <a:latin typeface="Arial" charset="0"/>
              </a:rPr>
              <a:t>lattices</a:t>
            </a:r>
            <a:endParaRPr lang="pl-PL" sz="2400" dirty="0" smtClean="0">
              <a:solidFill>
                <a:srgbClr val="1F497D"/>
              </a:solidFill>
              <a:latin typeface="Arial" charset="0"/>
            </a:endParaRPr>
          </a:p>
          <a:p>
            <a:pPr>
              <a:spcAft>
                <a:spcPts val="1200"/>
              </a:spcAft>
            </a:pPr>
            <a:r>
              <a:rPr lang="pl-PL" sz="2800" dirty="0" smtClean="0">
                <a:solidFill>
                  <a:srgbClr val="1F497D"/>
                </a:solidFill>
                <a:latin typeface="Arial" charset="0"/>
              </a:rPr>
              <a:t>3. </a:t>
            </a:r>
            <a:r>
              <a:rPr lang="pl-PL" sz="2800" dirty="0" err="1" smtClean="0">
                <a:solidFill>
                  <a:srgbClr val="1F497D"/>
                </a:solidFill>
                <a:latin typeface="Arial" charset="0"/>
              </a:rPr>
              <a:t>Two-dimensional</a:t>
            </a:r>
            <a:r>
              <a:rPr lang="pl-PL" sz="2800" dirty="0" smtClean="0">
                <a:solidFill>
                  <a:srgbClr val="1F497D"/>
                </a:solidFill>
                <a:latin typeface="Arial" charset="0"/>
              </a:rPr>
              <a:t> </a:t>
            </a:r>
            <a:r>
              <a:rPr lang="pl-PL" sz="2800" dirty="0" err="1" smtClean="0">
                <a:solidFill>
                  <a:srgbClr val="1F497D"/>
                </a:solidFill>
                <a:latin typeface="Arial" charset="0"/>
              </a:rPr>
              <a:t>crystals</a:t>
            </a:r>
            <a:r>
              <a:rPr lang="pl-PL" sz="2800" dirty="0" smtClean="0">
                <a:solidFill>
                  <a:srgbClr val="1F497D"/>
                </a:solidFill>
                <a:latin typeface="Arial" charset="0"/>
              </a:rPr>
              <a:t> (</a:t>
            </a:r>
            <a:r>
              <a:rPr lang="pl-PL" sz="2800" dirty="0" err="1" smtClean="0">
                <a:solidFill>
                  <a:srgbClr val="1F497D"/>
                </a:solidFill>
                <a:latin typeface="Arial" charset="0"/>
              </a:rPr>
              <a:t>graphene</a:t>
            </a:r>
            <a:r>
              <a:rPr lang="pl-PL" sz="2800" dirty="0" smtClean="0">
                <a:solidFill>
                  <a:srgbClr val="1F497D"/>
                </a:solidFill>
                <a:latin typeface="Arial" charset="0"/>
              </a:rPr>
              <a:t>, MoS</a:t>
            </a:r>
            <a:r>
              <a:rPr lang="pl-PL" sz="2800" baseline="-25000" dirty="0" smtClean="0">
                <a:solidFill>
                  <a:srgbClr val="1F497D"/>
                </a:solidFill>
                <a:latin typeface="Arial" charset="0"/>
              </a:rPr>
              <a:t>2</a:t>
            </a:r>
            <a:r>
              <a:rPr lang="pl-PL" sz="2800" dirty="0" smtClean="0">
                <a:solidFill>
                  <a:srgbClr val="1F497D"/>
                </a:solidFill>
                <a:latin typeface="Arial" charset="0"/>
              </a:rPr>
              <a:t>, etc.)</a:t>
            </a:r>
            <a:endParaRPr lang="pl-PL" sz="28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58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10584"/>
            <a:ext cx="9144000" cy="82612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8862" y="-27384"/>
            <a:ext cx="8745626" cy="891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pl-PL" altLang="pl-PL" kern="0" dirty="0" err="1" smtClean="0">
                <a:solidFill>
                  <a:schemeClr val="bg1"/>
                </a:solidFill>
                <a:sym typeface="Wingdings" pitchFamily="2" charset="2"/>
              </a:rPr>
              <a:t>Summary</a:t>
            </a:r>
            <a:r>
              <a:rPr lang="pl-PL" altLang="pl-PL" kern="0" dirty="0" smtClean="0">
                <a:solidFill>
                  <a:schemeClr val="bg1"/>
                </a:solidFill>
                <a:sym typeface="Wingdings" pitchFamily="2" charset="2"/>
              </a:rPr>
              <a:t> of </a:t>
            </a:r>
            <a:r>
              <a:rPr lang="pl-PL" altLang="pl-PL" kern="0" dirty="0" err="1" smtClean="0">
                <a:solidFill>
                  <a:schemeClr val="bg1"/>
                </a:solidFill>
                <a:sym typeface="Wingdings" pitchFamily="2" charset="2"/>
              </a:rPr>
              <a:t>keywords</a:t>
            </a:r>
            <a:r>
              <a:rPr lang="pl-PL" altLang="pl-PL" kern="0" dirty="0" smtClean="0">
                <a:solidFill>
                  <a:schemeClr val="bg1"/>
                </a:solidFill>
                <a:sym typeface="Wingdings" pitchFamily="2" charset="2"/>
              </a:rPr>
              <a:t> and </a:t>
            </a:r>
            <a:r>
              <a:rPr lang="pl-PL" altLang="pl-PL" kern="0" dirty="0" err="1" smtClean="0">
                <a:solidFill>
                  <a:schemeClr val="bg1"/>
                </a:solidFill>
                <a:sym typeface="Wingdings" pitchFamily="2" charset="2"/>
              </a:rPr>
              <a:t>concepts</a:t>
            </a:r>
            <a:endParaRPr lang="pl-PL" altLang="pl-PL" kern="0" dirty="0">
              <a:solidFill>
                <a:schemeClr val="bg1"/>
              </a:solidFill>
              <a:sym typeface="Wingdings" pitchFamily="2" charset="2"/>
            </a:endParaRPr>
          </a:p>
        </p:txBody>
      </p:sp>
      <p:sp>
        <p:nvSpPr>
          <p:cNvPr id="10" name="Rectangle 8"/>
          <p:cNvSpPr txBox="1">
            <a:spLocks noChangeArrowheads="1"/>
          </p:cNvSpPr>
          <p:nvPr/>
        </p:nvSpPr>
        <p:spPr>
          <a:xfrm>
            <a:off x="107504" y="908720"/>
            <a:ext cx="9028448" cy="1152128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eaLnBrk="1" hangingPunct="1">
              <a:spcAft>
                <a:spcPts val="3600"/>
              </a:spcAft>
            </a:pPr>
            <a:r>
              <a:rPr lang="pl-PL" sz="3400" kern="0" spc="-100" dirty="0" err="1" smtClean="0">
                <a:latin typeface="Calibri" panose="020F0502020204030204" pitchFamily="34" charset="0"/>
              </a:rPr>
              <a:t>interacting</a:t>
            </a:r>
            <a:r>
              <a:rPr lang="pl-PL" sz="3400" kern="0" spc="-100" dirty="0" smtClean="0">
                <a:latin typeface="Calibri" panose="020F0502020204030204" pitchFamily="34" charset="0"/>
              </a:rPr>
              <a:t> </a:t>
            </a:r>
            <a:r>
              <a:rPr lang="pl-PL" sz="3400" kern="0" spc="-100" dirty="0" err="1" smtClean="0">
                <a:latin typeface="Calibri" panose="020F0502020204030204" pitchFamily="34" charset="0"/>
              </a:rPr>
              <a:t>electrons</a:t>
            </a:r>
            <a:r>
              <a:rPr lang="pl-PL" sz="3400" kern="0" spc="-100" dirty="0" smtClean="0">
                <a:latin typeface="Calibri" panose="020F0502020204030204" pitchFamily="34" charset="0"/>
              </a:rPr>
              <a:t> in </a:t>
            </a:r>
            <a:r>
              <a:rPr lang="pl-PL" sz="3400" kern="0" spc="-100" dirty="0" err="1" smtClean="0">
                <a:latin typeface="Calibri" panose="020F0502020204030204" pitchFamily="34" charset="0"/>
              </a:rPr>
              <a:t>extreme</a:t>
            </a:r>
            <a:r>
              <a:rPr lang="pl-PL" sz="3400" kern="0" spc="-100" dirty="0" smtClean="0">
                <a:latin typeface="Calibri" panose="020F0502020204030204" pitchFamily="34" charset="0"/>
              </a:rPr>
              <a:t> </a:t>
            </a:r>
            <a:r>
              <a:rPr lang="pl-PL" sz="3400" kern="0" spc="-100" dirty="0" err="1" smtClean="0">
                <a:latin typeface="Calibri" panose="020F0502020204030204" pitchFamily="34" charset="0"/>
              </a:rPr>
              <a:t>conditions</a:t>
            </a:r>
            <a:r>
              <a:rPr lang="pl-PL" sz="3400" kern="0" spc="-100" dirty="0" smtClean="0">
                <a:latin typeface="Calibri" panose="020F0502020204030204" pitchFamily="34" charset="0"/>
              </a:rPr>
              <a:t> </a:t>
            </a:r>
            <a:br>
              <a:rPr lang="pl-PL" sz="3400" kern="0" spc="-100" dirty="0" smtClean="0">
                <a:latin typeface="Calibri" panose="020F0502020204030204" pitchFamily="34" charset="0"/>
              </a:rPr>
            </a:br>
            <a:r>
              <a:rPr lang="pl-PL" sz="3400" kern="0" spc="-100" dirty="0" smtClean="0">
                <a:latin typeface="Calibri" panose="020F0502020204030204" pitchFamily="34" charset="0"/>
              </a:rPr>
              <a:t>	</a:t>
            </a:r>
            <a:r>
              <a:rPr lang="pl-PL" sz="3400" b="0" kern="0" spc="-100" dirty="0" smtClean="0">
                <a:latin typeface="Calibri" panose="020F0502020204030204" pitchFamily="34" charset="0"/>
              </a:rPr>
              <a:t>(2D, </a:t>
            </a:r>
            <a:r>
              <a:rPr lang="pl-PL" sz="3400" b="0" kern="0" spc="-100" dirty="0" err="1" smtClean="0">
                <a:latin typeface="Calibri" panose="020F0502020204030204" pitchFamily="34" charset="0"/>
              </a:rPr>
              <a:t>atomic</a:t>
            </a:r>
            <a:r>
              <a:rPr lang="pl-PL" sz="3400" b="0" kern="0" spc="-100" dirty="0" smtClean="0">
                <a:latin typeface="Calibri" panose="020F0502020204030204" pitchFamily="34" charset="0"/>
              </a:rPr>
              <a:t> </a:t>
            </a:r>
            <a:r>
              <a:rPr lang="pl-PL" sz="3400" b="0" kern="0" spc="-100" dirty="0" err="1" smtClean="0">
                <a:latin typeface="Calibri" panose="020F0502020204030204" pitchFamily="34" charset="0"/>
              </a:rPr>
              <a:t>perfection</a:t>
            </a:r>
            <a:r>
              <a:rPr lang="pl-PL" sz="3400" b="0" kern="0" spc="-100" dirty="0" smtClean="0">
                <a:latin typeface="Calibri" panose="020F0502020204030204" pitchFamily="34" charset="0"/>
              </a:rPr>
              <a:t>, </a:t>
            </a:r>
            <a:r>
              <a:rPr lang="pl-PL" sz="3400" b="0" kern="0" spc="-100" dirty="0" err="1" smtClean="0">
                <a:latin typeface="Calibri" panose="020F0502020204030204" pitchFamily="34" charset="0"/>
              </a:rPr>
              <a:t>low</a:t>
            </a:r>
            <a:r>
              <a:rPr lang="pl-PL" sz="3400" b="0" kern="0" spc="-100" dirty="0" smtClean="0">
                <a:latin typeface="Calibri" panose="020F0502020204030204" pitchFamily="34" charset="0"/>
              </a:rPr>
              <a:t> T, high B)</a:t>
            </a:r>
            <a:br>
              <a:rPr lang="pl-PL" sz="3400" b="0" kern="0" spc="-100" dirty="0" smtClean="0">
                <a:latin typeface="Calibri" panose="020F0502020204030204" pitchFamily="34" charset="0"/>
              </a:rPr>
            </a:br>
            <a:r>
              <a:rPr lang="pl-PL" sz="3400" b="0" kern="0" spc="-1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pl-PL" sz="3400" kern="0" spc="-100" dirty="0" err="1" smtClean="0">
                <a:latin typeface="Calibri" panose="020F0502020204030204" pitchFamily="34" charset="0"/>
              </a:rPr>
              <a:t>strong</a:t>
            </a:r>
            <a:r>
              <a:rPr lang="pl-PL" sz="3400" kern="0" spc="-100" dirty="0" smtClean="0">
                <a:latin typeface="Calibri" panose="020F0502020204030204" pitchFamily="34" charset="0"/>
              </a:rPr>
              <a:t> </a:t>
            </a:r>
            <a:r>
              <a:rPr lang="pl-PL" sz="3400" u="sng" kern="0" spc="-100" dirty="0" err="1" smtClean="0">
                <a:latin typeface="Calibri" panose="020F0502020204030204" pitchFamily="34" charset="0"/>
              </a:rPr>
              <a:t>correlations</a:t>
            </a:r>
            <a:endParaRPr lang="pl-PL" sz="3400" u="sng" kern="0" spc="-100" dirty="0" smtClean="0">
              <a:latin typeface="Calibri" panose="020F0502020204030204" pitchFamily="34" charset="0"/>
            </a:endParaRPr>
          </a:p>
          <a:p>
            <a:pPr eaLnBrk="1" hangingPunct="1">
              <a:spcAft>
                <a:spcPts val="2400"/>
              </a:spcAft>
            </a:pPr>
            <a:r>
              <a:rPr lang="pl-PL" sz="3400" u="sng" kern="0" spc="-100" dirty="0" err="1" smtClean="0">
                <a:latin typeface="Calibri" panose="020F0502020204030204" pitchFamily="34" charset="0"/>
              </a:rPr>
              <a:t>topology</a:t>
            </a:r>
            <a:r>
              <a:rPr lang="pl-PL" sz="3400" kern="0" spc="-100" dirty="0" smtClean="0">
                <a:latin typeface="Calibri" panose="020F0502020204030204" pitchFamily="34" charset="0"/>
              </a:rPr>
              <a:t> –  </a:t>
            </a:r>
            <a:r>
              <a:rPr lang="pl-PL" sz="3400" kern="0" spc="-100" dirty="0" err="1" smtClean="0">
                <a:latin typeface="Calibri" panose="020F0502020204030204" pitchFamily="34" charset="0"/>
              </a:rPr>
              <a:t>cause</a:t>
            </a:r>
            <a:r>
              <a:rPr lang="pl-PL" sz="3400" kern="0" spc="-100" dirty="0" smtClean="0">
                <a:latin typeface="Calibri" panose="020F0502020204030204" pitchFamily="34" charset="0"/>
              </a:rPr>
              <a:t> of </a:t>
            </a:r>
            <a:r>
              <a:rPr lang="pl-PL" sz="3400" kern="0" spc="-100" dirty="0" err="1" smtClean="0">
                <a:latin typeface="Calibri" panose="020F0502020204030204" pitchFamily="34" charset="0"/>
              </a:rPr>
              <a:t>universality</a:t>
            </a:r>
            <a:r>
              <a:rPr lang="pl-PL" sz="3400" kern="0" spc="-100" dirty="0" smtClean="0">
                <a:latin typeface="Calibri" panose="020F0502020204030204" pitchFamily="34" charset="0"/>
              </a:rPr>
              <a:t> / </a:t>
            </a:r>
            <a:r>
              <a:rPr lang="pl-PL" sz="3400" kern="0" spc="-100" dirty="0" err="1" smtClean="0">
                <a:latin typeface="Calibri" panose="020F0502020204030204" pitchFamily="34" charset="0"/>
              </a:rPr>
              <a:t>exactness</a:t>
            </a:r>
            <a:r>
              <a:rPr lang="pl-PL" sz="3400" kern="0" spc="-100" dirty="0" smtClean="0">
                <a:latin typeface="Calibri" panose="020F0502020204030204" pitchFamily="34" charset="0"/>
              </a:rPr>
              <a:t> of </a:t>
            </a:r>
            <a:br>
              <a:rPr lang="pl-PL" sz="3400" kern="0" spc="-100" dirty="0" smtClean="0">
                <a:latin typeface="Calibri" panose="020F0502020204030204" pitchFamily="34" charset="0"/>
              </a:rPr>
            </a:br>
            <a:r>
              <a:rPr lang="pl-PL" sz="3400" kern="0" spc="-100" dirty="0" smtClean="0">
                <a:latin typeface="Calibri" panose="020F0502020204030204" pitchFamily="34" charset="0"/>
              </a:rPr>
              <a:t>a </a:t>
            </a:r>
            <a:r>
              <a:rPr lang="pl-PL" sz="3400" kern="0" spc="-100" dirty="0" err="1" smtClean="0">
                <a:latin typeface="Calibri" panose="020F0502020204030204" pitchFamily="34" charset="0"/>
              </a:rPr>
              <a:t>macroscopic</a:t>
            </a:r>
            <a:r>
              <a:rPr lang="pl-PL" sz="3400" kern="0" spc="-100" dirty="0" smtClean="0">
                <a:latin typeface="Calibri" panose="020F0502020204030204" pitchFamily="34" charset="0"/>
              </a:rPr>
              <a:t> </a:t>
            </a:r>
            <a:r>
              <a:rPr lang="pl-PL" sz="3400" b="0" kern="0" spc="-100" dirty="0">
                <a:latin typeface="Calibri" panose="020F0502020204030204" pitchFamily="34" charset="0"/>
              </a:rPr>
              <a:t>(</a:t>
            </a:r>
            <a:r>
              <a:rPr lang="pl-PL" sz="3400" b="0" kern="0" spc="-100" dirty="0" smtClean="0">
                <a:latin typeface="Calibri" panose="020F0502020204030204" pitchFamily="34" charset="0"/>
              </a:rPr>
              <a:t>transport, </a:t>
            </a:r>
            <a:r>
              <a:rPr lang="pl-PL" sz="3400" b="0" kern="0" spc="-100" dirty="0" err="1" smtClean="0">
                <a:latin typeface="Calibri" panose="020F0502020204030204" pitchFamily="34" charset="0"/>
              </a:rPr>
              <a:t>electric</a:t>
            </a:r>
            <a:r>
              <a:rPr lang="pl-PL" sz="3400" b="0" kern="0" spc="-100" dirty="0">
                <a:latin typeface="Calibri" panose="020F0502020204030204" pitchFamily="34" charset="0"/>
              </a:rPr>
              <a:t>) </a:t>
            </a:r>
            <a:r>
              <a:rPr lang="pl-PL" sz="3400" kern="0" spc="-100" dirty="0" err="1" smtClean="0">
                <a:latin typeface="Calibri" panose="020F0502020204030204" pitchFamily="34" charset="0"/>
              </a:rPr>
              <a:t>phenomenon</a:t>
            </a:r>
            <a:r>
              <a:rPr lang="pl-PL" sz="3400" kern="0" spc="-100" dirty="0" smtClean="0">
                <a:latin typeface="Calibri" panose="020F0502020204030204" pitchFamily="34" charset="0"/>
              </a:rPr>
              <a:t>:</a:t>
            </a:r>
            <a:br>
              <a:rPr lang="pl-PL" sz="3400" kern="0" spc="-100" dirty="0" smtClean="0">
                <a:latin typeface="Calibri" panose="020F0502020204030204" pitchFamily="34" charset="0"/>
              </a:rPr>
            </a:br>
            <a:r>
              <a:rPr lang="pl-PL" sz="3400" kern="0" spc="-100" dirty="0" smtClean="0">
                <a:latin typeface="Calibri" panose="020F0502020204030204" pitchFamily="34" charset="0"/>
              </a:rPr>
              <a:t>					</a:t>
            </a:r>
            <a:r>
              <a:rPr lang="pl-PL" sz="3400" u="sng" kern="0" spc="-100" dirty="0" smtClean="0">
                <a:latin typeface="Calibri" panose="020F0502020204030204" pitchFamily="34" charset="0"/>
              </a:rPr>
              <a:t>quantum Hall </a:t>
            </a:r>
            <a:r>
              <a:rPr lang="pl-PL" sz="3400" u="sng" kern="0" spc="-100" dirty="0" err="1" smtClean="0">
                <a:latin typeface="Calibri" panose="020F0502020204030204" pitchFamily="34" charset="0"/>
              </a:rPr>
              <a:t>effect</a:t>
            </a:r>
            <a:r>
              <a:rPr lang="pl-PL" sz="3400" u="sng" kern="0" spc="-100" dirty="0" smtClean="0">
                <a:latin typeface="Calibri" panose="020F0502020204030204" pitchFamily="34" charset="0"/>
              </a:rPr>
              <a:t> </a:t>
            </a:r>
          </a:p>
          <a:p>
            <a:pPr eaLnBrk="1" hangingPunct="1">
              <a:spcAft>
                <a:spcPts val="2400"/>
              </a:spcAft>
            </a:pPr>
            <a:r>
              <a:rPr lang="pl-PL" sz="3400" kern="0" spc="-100" dirty="0" smtClean="0">
                <a:latin typeface="Calibri" panose="020F0502020204030204" pitchFamily="34" charset="0"/>
              </a:rPr>
              <a:t>quantum </a:t>
            </a:r>
            <a:r>
              <a:rPr lang="pl-PL" sz="3400" kern="0" spc="-100" dirty="0" err="1" smtClean="0">
                <a:latin typeface="Calibri" panose="020F0502020204030204" pitchFamily="34" charset="0"/>
              </a:rPr>
              <a:t>phase</a:t>
            </a:r>
            <a:r>
              <a:rPr lang="pl-PL" sz="3400" kern="0" spc="-100" dirty="0" smtClean="0">
                <a:latin typeface="Calibri" panose="020F0502020204030204" pitchFamily="34" charset="0"/>
              </a:rPr>
              <a:t> of </a:t>
            </a:r>
            <a:r>
              <a:rPr lang="pl-PL" sz="3400" kern="0" spc="-100" dirty="0" err="1" smtClean="0">
                <a:latin typeface="Calibri" panose="020F0502020204030204" pitchFamily="34" charset="0"/>
              </a:rPr>
              <a:t>matter</a:t>
            </a:r>
            <a:r>
              <a:rPr lang="pl-PL" sz="3400" kern="0" spc="-100" dirty="0" smtClean="0">
                <a:latin typeface="Calibri" panose="020F0502020204030204" pitchFamily="34" charset="0"/>
              </a:rPr>
              <a:t>:	</a:t>
            </a:r>
            <a:r>
              <a:rPr lang="pl-PL" sz="3400" u="sng" kern="0" spc="-100" dirty="0" smtClean="0">
                <a:latin typeface="Calibri" panose="020F0502020204030204" pitchFamily="34" charset="0"/>
              </a:rPr>
              <a:t>quantum </a:t>
            </a:r>
            <a:r>
              <a:rPr lang="pl-PL" sz="3400" u="sng" kern="0" spc="-100" dirty="0" err="1" smtClean="0">
                <a:latin typeface="Calibri" panose="020F0502020204030204" pitchFamily="34" charset="0"/>
              </a:rPr>
              <a:t>liquid</a:t>
            </a:r>
            <a:endParaRPr lang="pl-PL" sz="3400" b="0" kern="0" spc="-100" dirty="0" smtClean="0">
              <a:latin typeface="Calibri" panose="020F0502020204030204" pitchFamily="34" charset="0"/>
            </a:endParaRPr>
          </a:p>
          <a:p>
            <a:pPr eaLnBrk="1" hangingPunct="1">
              <a:spcAft>
                <a:spcPts val="2400"/>
              </a:spcAft>
            </a:pPr>
            <a:r>
              <a:rPr lang="pl-PL" sz="3400" kern="0" spc="-100" dirty="0" err="1" smtClean="0">
                <a:latin typeface="Calibri" panose="020F0502020204030204" pitchFamily="34" charset="0"/>
              </a:rPr>
              <a:t>new</a:t>
            </a:r>
            <a:r>
              <a:rPr lang="pl-PL" sz="3400" kern="0" spc="-100" dirty="0" smtClean="0">
                <a:latin typeface="Calibri" panose="020F0502020204030204" pitchFamily="34" charset="0"/>
              </a:rPr>
              <a:t> </a:t>
            </a:r>
            <a:r>
              <a:rPr lang="pl-PL" sz="3400" kern="0" spc="-100" dirty="0" err="1" smtClean="0">
                <a:latin typeface="Calibri" panose="020F0502020204030204" pitchFamily="34" charset="0"/>
              </a:rPr>
              <a:t>particles</a:t>
            </a:r>
            <a:r>
              <a:rPr lang="pl-PL" sz="3400" kern="0" spc="-100" dirty="0" smtClean="0">
                <a:latin typeface="Calibri" panose="020F0502020204030204" pitchFamily="34" charset="0"/>
              </a:rPr>
              <a:t>: </a:t>
            </a:r>
            <a:r>
              <a:rPr lang="pl-PL" sz="3400" kern="0" spc="-100" dirty="0" err="1" smtClean="0">
                <a:latin typeface="Calibri" panose="020F0502020204030204" pitchFamily="34" charset="0"/>
              </a:rPr>
              <a:t>anyons</a:t>
            </a:r>
            <a:r>
              <a:rPr lang="pl-PL" sz="3400" kern="0" spc="-100" dirty="0" smtClean="0">
                <a:latin typeface="Calibri" panose="020F0502020204030204" pitchFamily="34" charset="0"/>
              </a:rPr>
              <a:t>, non-</a:t>
            </a:r>
            <a:r>
              <a:rPr lang="pl-PL" sz="3400" kern="0" spc="-100" dirty="0" err="1" smtClean="0">
                <a:latin typeface="Calibri" panose="020F0502020204030204" pitchFamily="34" charset="0"/>
              </a:rPr>
              <a:t>Abelions</a:t>
            </a:r>
            <a:r>
              <a:rPr lang="pl-PL" sz="3400" kern="0" spc="-100" dirty="0" smtClean="0">
                <a:latin typeface="Calibri" panose="020F0502020204030204" pitchFamily="34" charset="0"/>
              </a:rPr>
              <a:t>, and</a:t>
            </a:r>
            <a:br>
              <a:rPr lang="pl-PL" sz="3400" kern="0" spc="-100" dirty="0" smtClean="0">
                <a:latin typeface="Calibri" panose="020F0502020204030204" pitchFamily="34" charset="0"/>
              </a:rPr>
            </a:br>
            <a:r>
              <a:rPr lang="pl-PL" sz="3400" kern="0" spc="-100" dirty="0" smtClean="0">
                <a:latin typeface="Calibri" panose="020F0502020204030204" pitchFamily="34" charset="0"/>
              </a:rPr>
              <a:t>					</a:t>
            </a:r>
            <a:r>
              <a:rPr lang="pl-PL" sz="3400" u="sng" kern="0" spc="-100" dirty="0" err="1" smtClean="0">
                <a:latin typeface="Calibri" panose="020F0502020204030204" pitchFamily="34" charset="0"/>
              </a:rPr>
              <a:t>composite</a:t>
            </a:r>
            <a:r>
              <a:rPr lang="pl-PL" sz="3400" u="sng" kern="0" spc="-100" dirty="0" smtClean="0">
                <a:latin typeface="Calibri" panose="020F0502020204030204" pitchFamily="34" charset="0"/>
              </a:rPr>
              <a:t> </a:t>
            </a:r>
            <a:r>
              <a:rPr lang="pl-PL" sz="3400" u="sng" kern="0" spc="-100" dirty="0" err="1" smtClean="0">
                <a:latin typeface="Calibri" panose="020F0502020204030204" pitchFamily="34" charset="0"/>
              </a:rPr>
              <a:t>fermions</a:t>
            </a:r>
            <a:endParaRPr lang="pl-PL" sz="3400" kern="0" spc="-100" dirty="0" smtClean="0">
              <a:latin typeface="Calibri" panose="020F0502020204030204" pitchFamily="34" charset="0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-8048" y="2713585"/>
            <a:ext cx="9144000" cy="8902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665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rostokąt 71"/>
          <p:cNvSpPr/>
          <p:nvPr/>
        </p:nvSpPr>
        <p:spPr>
          <a:xfrm>
            <a:off x="5220072" y="4581128"/>
            <a:ext cx="3768638" cy="2160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7" name="Prostokąt 306"/>
          <p:cNvSpPr/>
          <p:nvPr/>
        </p:nvSpPr>
        <p:spPr>
          <a:xfrm>
            <a:off x="0" y="10584"/>
            <a:ext cx="9144000" cy="82612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6" name="Rectangle 2"/>
          <p:cNvSpPr txBox="1">
            <a:spLocks noChangeArrowheads="1"/>
          </p:cNvSpPr>
          <p:nvPr/>
        </p:nvSpPr>
        <p:spPr bwMode="auto">
          <a:xfrm>
            <a:off x="218862" y="-27384"/>
            <a:ext cx="8424862" cy="891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lvl="0" eaLnBrk="1" hangingPunct="1"/>
            <a:r>
              <a:rPr kumimoji="0" lang="pl-PL" altLang="pl-PL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Wingdings" pitchFamily="2" charset="2"/>
              </a:rPr>
              <a:t>Q</a:t>
            </a:r>
            <a:r>
              <a:rPr kumimoji="0" lang="pl-PL" altLang="pl-PL" sz="3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Wingdings" pitchFamily="2" charset="2"/>
              </a:rPr>
              <a:t>uantum </a:t>
            </a:r>
            <a:r>
              <a:rPr kumimoji="0" lang="pl-PL" altLang="pl-PL" sz="3600" b="1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Wingdings" pitchFamily="2" charset="2"/>
              </a:rPr>
              <a:t>dots</a:t>
            </a:r>
            <a:endParaRPr kumimoji="0" lang="pl-PL" altLang="pl-PL" sz="3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  <a:sym typeface="Wingdings" pitchFamily="2" charset="2"/>
            </a:endParaRPr>
          </a:p>
        </p:txBody>
      </p:sp>
      <p:sp>
        <p:nvSpPr>
          <p:cNvPr id="15" name="Symbol zastępczy zawartości 2"/>
          <p:cNvSpPr txBox="1">
            <a:spLocks/>
          </p:cNvSpPr>
          <p:nvPr/>
        </p:nvSpPr>
        <p:spPr bwMode="auto">
          <a:xfrm>
            <a:off x="5508104" y="980728"/>
            <a:ext cx="3635896" cy="2097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pl-PL" sz="2400" b="1" kern="0" dirty="0" err="1" smtClean="0">
                <a:solidFill>
                  <a:srgbClr val="1F497D"/>
                </a:solidFill>
              </a:rPr>
              <a:t>spatial</a:t>
            </a:r>
            <a:r>
              <a:rPr lang="pl-PL" sz="2400" b="1" kern="0" dirty="0" smtClean="0">
                <a:solidFill>
                  <a:srgbClr val="1F497D"/>
                </a:solidFill>
              </a:rPr>
              <a:t> </a:t>
            </a:r>
            <a:r>
              <a:rPr lang="pl-PL" sz="2400" b="1" kern="0" dirty="0" err="1" smtClean="0">
                <a:solidFill>
                  <a:srgbClr val="1F497D"/>
                </a:solidFill>
              </a:rPr>
              <a:t>confinement</a:t>
            </a:r>
            <a:r>
              <a:rPr lang="pl-PL" sz="2400" b="1" kern="0" dirty="0" smtClean="0">
                <a:solidFill>
                  <a:srgbClr val="1F497D"/>
                </a:solidFill>
              </a:rPr>
              <a:t> </a:t>
            </a:r>
          </a:p>
          <a:p>
            <a:pPr>
              <a:spcBef>
                <a:spcPts val="0"/>
              </a:spcBef>
              <a:defRPr/>
            </a:pPr>
            <a:r>
              <a:rPr lang="pl-PL" sz="2400" b="1" kern="0" dirty="0" smtClean="0">
                <a:solidFill>
                  <a:srgbClr val="1F497D"/>
                </a:solidFill>
              </a:rPr>
              <a:t>&amp; </a:t>
            </a:r>
            <a:r>
              <a:rPr lang="pl-PL" sz="2400" b="1" kern="0" dirty="0" err="1" smtClean="0">
                <a:solidFill>
                  <a:srgbClr val="1F497D"/>
                </a:solidFill>
              </a:rPr>
              <a:t>electron</a:t>
            </a:r>
            <a:r>
              <a:rPr lang="pl-PL" sz="2400" b="1" kern="0" dirty="0" smtClean="0">
                <a:solidFill>
                  <a:srgbClr val="1F497D"/>
                </a:solidFill>
              </a:rPr>
              <a:t> </a:t>
            </a:r>
            <a:r>
              <a:rPr lang="pl-PL" sz="2400" b="1" kern="0" dirty="0" err="1" smtClean="0">
                <a:solidFill>
                  <a:srgbClr val="1F497D"/>
                </a:solidFill>
              </a:rPr>
              <a:t>wave</a:t>
            </a:r>
            <a:r>
              <a:rPr lang="pl-PL" sz="2400" b="1" kern="0" dirty="0" smtClean="0">
                <a:solidFill>
                  <a:srgbClr val="1F497D"/>
                </a:solidFill>
              </a:rPr>
              <a:t> </a:t>
            </a:r>
            <a:r>
              <a:rPr lang="pl-PL" sz="2400" b="1" kern="0" dirty="0" err="1" smtClean="0">
                <a:solidFill>
                  <a:srgbClr val="1F497D"/>
                </a:solidFill>
              </a:rPr>
              <a:t>character</a:t>
            </a:r>
            <a:endParaRPr lang="pl-PL" sz="2400" kern="0" dirty="0" smtClean="0">
              <a:solidFill>
                <a:srgbClr val="1F497D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pl-PL" sz="800" b="1" kern="0" dirty="0">
                <a:solidFill>
                  <a:srgbClr val="1F497D"/>
                </a:solidFill>
                <a:sym typeface="Wingdings" panose="05000000000000000000" pitchFamily="2" charset="2"/>
              </a:rPr>
              <a:t/>
            </a:r>
            <a:br>
              <a:rPr lang="pl-PL" sz="800" b="1" kern="0" dirty="0">
                <a:solidFill>
                  <a:srgbClr val="1F497D"/>
                </a:solidFill>
                <a:sym typeface="Wingdings" panose="05000000000000000000" pitchFamily="2" charset="2"/>
              </a:rPr>
            </a:br>
            <a:r>
              <a:rPr lang="pl-PL" sz="2400" b="1" kern="0" dirty="0" smtClean="0">
                <a:solidFill>
                  <a:srgbClr val="1F497D"/>
                </a:solidFill>
                <a:sym typeface="Wingdings" panose="05000000000000000000" pitchFamily="2" charset="2"/>
              </a:rPr>
              <a:t> </a:t>
            </a:r>
            <a:r>
              <a:rPr lang="pl-PL" sz="2400" b="1" kern="0" dirty="0" err="1" smtClean="0">
                <a:solidFill>
                  <a:srgbClr val="1F497D"/>
                </a:solidFill>
                <a:sym typeface="Wingdings" panose="05000000000000000000" pitchFamily="2" charset="2"/>
              </a:rPr>
              <a:t>quantization</a:t>
            </a:r>
            <a:endParaRPr lang="pl-PL" sz="2400" b="1" kern="0" dirty="0" smtClean="0">
              <a:solidFill>
                <a:srgbClr val="1F497D"/>
              </a:solidFill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  <a:defRPr/>
            </a:pPr>
            <a:r>
              <a:rPr lang="pl-PL" sz="2400" kern="0" dirty="0" smtClean="0">
                <a:solidFill>
                  <a:srgbClr val="1F497D"/>
                </a:solidFill>
                <a:sym typeface="Wingdings" panose="05000000000000000000" pitchFamily="2" charset="2"/>
              </a:rPr>
              <a:t>(</a:t>
            </a:r>
            <a:r>
              <a:rPr lang="pl-PL" sz="2400" kern="0" dirty="0" err="1" smtClean="0">
                <a:solidFill>
                  <a:srgbClr val="1F497D"/>
                </a:solidFill>
                <a:sym typeface="Wingdings" panose="05000000000000000000" pitchFamily="2" charset="2"/>
              </a:rPr>
              <a:t>discrete</a:t>
            </a:r>
            <a:r>
              <a:rPr lang="pl-PL" sz="2400" kern="0" dirty="0" smtClean="0">
                <a:solidFill>
                  <a:srgbClr val="1F497D"/>
                </a:solidFill>
                <a:sym typeface="Wingdings" panose="05000000000000000000" pitchFamily="2" charset="2"/>
              </a:rPr>
              <a:t> </a:t>
            </a:r>
            <a:r>
              <a:rPr lang="pl-PL" sz="2400" kern="0" dirty="0" err="1" smtClean="0">
                <a:solidFill>
                  <a:srgbClr val="1F497D"/>
                </a:solidFill>
                <a:sym typeface="Wingdings" panose="05000000000000000000" pitchFamily="2" charset="2"/>
              </a:rPr>
              <a:t>energy</a:t>
            </a:r>
            <a:r>
              <a:rPr lang="pl-PL" sz="2400" kern="0" dirty="0" smtClean="0">
                <a:solidFill>
                  <a:srgbClr val="1F497D"/>
                </a:solidFill>
                <a:sym typeface="Wingdings" panose="05000000000000000000" pitchFamily="2" charset="2"/>
              </a:rPr>
              <a:t> </a:t>
            </a:r>
            <a:r>
              <a:rPr lang="pl-PL" sz="2400" kern="0" dirty="0" err="1" smtClean="0">
                <a:solidFill>
                  <a:srgbClr val="1F497D"/>
                </a:solidFill>
                <a:sym typeface="Wingdings" panose="05000000000000000000" pitchFamily="2" charset="2"/>
              </a:rPr>
              <a:t>levels</a:t>
            </a:r>
            <a:r>
              <a:rPr lang="pl-PL" sz="2400" kern="0" dirty="0" smtClean="0">
                <a:solidFill>
                  <a:srgbClr val="1F497D"/>
                </a:solidFill>
                <a:sym typeface="Wingdings" panose="05000000000000000000" pitchFamily="2" charset="2"/>
              </a:rPr>
              <a:t>)</a:t>
            </a:r>
            <a:endParaRPr lang="pl-PL" sz="2400" kern="0" dirty="0">
              <a:solidFill>
                <a:srgbClr val="1F497D"/>
              </a:solidFill>
            </a:endParaRPr>
          </a:p>
        </p:txBody>
      </p:sp>
      <p:sp>
        <p:nvSpPr>
          <p:cNvPr id="31" name="Elipsa 30"/>
          <p:cNvSpPr/>
          <p:nvPr/>
        </p:nvSpPr>
        <p:spPr>
          <a:xfrm>
            <a:off x="391756" y="1134439"/>
            <a:ext cx="4680520" cy="2880320"/>
          </a:xfrm>
          <a:prstGeom prst="ellipse">
            <a:avLst/>
          </a:prstGeom>
          <a:solidFill>
            <a:srgbClr val="FFE7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32" name="Łącznik prosty ze strzałką 31"/>
          <p:cNvCxnSpPr/>
          <p:nvPr/>
        </p:nvCxnSpPr>
        <p:spPr>
          <a:xfrm flipV="1">
            <a:off x="1903924" y="1350463"/>
            <a:ext cx="1296144" cy="792088"/>
          </a:xfrm>
          <a:prstGeom prst="straightConnector1">
            <a:avLst/>
          </a:prstGeom>
          <a:ln w="41275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ze strzałką 32"/>
          <p:cNvCxnSpPr/>
          <p:nvPr/>
        </p:nvCxnSpPr>
        <p:spPr>
          <a:xfrm>
            <a:off x="3416092" y="1422471"/>
            <a:ext cx="1353136" cy="1800200"/>
          </a:xfrm>
          <a:prstGeom prst="straightConnector1">
            <a:avLst/>
          </a:prstGeom>
          <a:ln w="41275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ze strzałką 33"/>
          <p:cNvCxnSpPr/>
          <p:nvPr/>
        </p:nvCxnSpPr>
        <p:spPr>
          <a:xfrm flipH="1" flipV="1">
            <a:off x="2011937" y="1350463"/>
            <a:ext cx="2340259" cy="1512168"/>
          </a:xfrm>
          <a:prstGeom prst="straightConnector1">
            <a:avLst/>
          </a:prstGeom>
          <a:ln w="41275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ze strzałką 34"/>
          <p:cNvCxnSpPr/>
          <p:nvPr/>
        </p:nvCxnSpPr>
        <p:spPr>
          <a:xfrm flipH="1">
            <a:off x="967820" y="1422471"/>
            <a:ext cx="936104" cy="1872208"/>
          </a:xfrm>
          <a:prstGeom prst="straightConnector1">
            <a:avLst/>
          </a:prstGeom>
          <a:ln w="41275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ze strzałką 35"/>
          <p:cNvCxnSpPr/>
          <p:nvPr/>
        </p:nvCxnSpPr>
        <p:spPr>
          <a:xfrm flipV="1">
            <a:off x="1291857" y="2301964"/>
            <a:ext cx="1116123" cy="776691"/>
          </a:xfrm>
          <a:prstGeom prst="straightConnector1">
            <a:avLst/>
          </a:prstGeom>
          <a:ln w="41275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Obraz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57276">
            <a:off x="1686247" y="1620344"/>
            <a:ext cx="1375041" cy="461043"/>
          </a:xfrm>
          <a:prstGeom prst="rect">
            <a:avLst/>
          </a:prstGeom>
        </p:spPr>
      </p:pic>
      <p:pic>
        <p:nvPicPr>
          <p:cNvPr id="38" name="Obraz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17353">
            <a:off x="3185428" y="1756718"/>
            <a:ext cx="1375041" cy="461043"/>
          </a:xfrm>
          <a:prstGeom prst="rect">
            <a:avLst/>
          </a:prstGeom>
        </p:spPr>
      </p:pic>
      <p:pic>
        <p:nvPicPr>
          <p:cNvPr id="39" name="Obraz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17353">
            <a:off x="3515728" y="2223707"/>
            <a:ext cx="1375041" cy="461043"/>
          </a:xfrm>
          <a:prstGeom prst="rect">
            <a:avLst/>
          </a:prstGeom>
        </p:spPr>
      </p:pic>
      <p:pic>
        <p:nvPicPr>
          <p:cNvPr id="40" name="Obraz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9578">
            <a:off x="3019607" y="2230707"/>
            <a:ext cx="1375041" cy="461043"/>
          </a:xfrm>
          <a:prstGeom prst="rect">
            <a:avLst/>
          </a:prstGeom>
        </p:spPr>
      </p:pic>
      <p:pic>
        <p:nvPicPr>
          <p:cNvPr id="41" name="Obraz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9578">
            <a:off x="2041442" y="1643204"/>
            <a:ext cx="1375041" cy="461043"/>
          </a:xfrm>
          <a:prstGeom prst="rect">
            <a:avLst/>
          </a:prstGeom>
        </p:spPr>
      </p:pic>
      <p:pic>
        <p:nvPicPr>
          <p:cNvPr id="42" name="Obraz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65315">
            <a:off x="886995" y="1834664"/>
            <a:ext cx="1375041" cy="461043"/>
          </a:xfrm>
          <a:prstGeom prst="rect">
            <a:avLst/>
          </a:prstGeom>
        </p:spPr>
      </p:pic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65315">
            <a:off x="630557" y="2345310"/>
            <a:ext cx="1375041" cy="461043"/>
          </a:xfrm>
          <a:prstGeom prst="rect">
            <a:avLst/>
          </a:prstGeom>
        </p:spPr>
      </p:pic>
      <p:pic>
        <p:nvPicPr>
          <p:cNvPr id="44" name="Obraz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64830">
            <a:off x="1146197" y="2488093"/>
            <a:ext cx="1375041" cy="461043"/>
          </a:xfrm>
          <a:prstGeom prst="rect">
            <a:avLst/>
          </a:prstGeom>
        </p:spPr>
      </p:pic>
      <p:cxnSp>
        <p:nvCxnSpPr>
          <p:cNvPr id="45" name="Łącznik prosty 44"/>
          <p:cNvCxnSpPr/>
          <p:nvPr/>
        </p:nvCxnSpPr>
        <p:spPr>
          <a:xfrm>
            <a:off x="251520" y="2765147"/>
            <a:ext cx="1148348" cy="1599957"/>
          </a:xfrm>
          <a:prstGeom prst="line">
            <a:avLst/>
          </a:prstGeom>
          <a:ln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Łącznik prosty 45"/>
          <p:cNvCxnSpPr/>
          <p:nvPr/>
        </p:nvCxnSpPr>
        <p:spPr>
          <a:xfrm>
            <a:off x="4330838" y="1134439"/>
            <a:ext cx="1076274" cy="1499538"/>
          </a:xfrm>
          <a:prstGeom prst="line">
            <a:avLst/>
          </a:prstGeom>
          <a:ln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Łącznik prosty ze strzałką 46"/>
          <p:cNvCxnSpPr/>
          <p:nvPr/>
        </p:nvCxnSpPr>
        <p:spPr>
          <a:xfrm flipV="1">
            <a:off x="1435872" y="2172907"/>
            <a:ext cx="3395175" cy="2027520"/>
          </a:xfrm>
          <a:prstGeom prst="straightConnector1">
            <a:avLst/>
          </a:prstGeom>
          <a:ln>
            <a:solidFill>
              <a:srgbClr val="00009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Prostokąt 47"/>
          <p:cNvSpPr/>
          <p:nvPr/>
        </p:nvSpPr>
        <p:spPr>
          <a:xfrm>
            <a:off x="2263964" y="3059491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kern="0" dirty="0">
                <a:solidFill>
                  <a:srgbClr val="000099"/>
                </a:solidFill>
              </a:rPr>
              <a:t>a</a:t>
            </a:r>
            <a:endParaRPr lang="pl-PL" sz="2800" dirty="0">
              <a:solidFill>
                <a:srgbClr val="000099"/>
              </a:solidFill>
            </a:endParaRPr>
          </a:p>
        </p:txBody>
      </p:sp>
      <p:cxnSp>
        <p:nvCxnSpPr>
          <p:cNvPr id="49" name="Łącznik prosty 48"/>
          <p:cNvCxnSpPr/>
          <p:nvPr/>
        </p:nvCxnSpPr>
        <p:spPr>
          <a:xfrm>
            <a:off x="1632198" y="5102771"/>
            <a:ext cx="642937" cy="1587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Łącznik prosty 49"/>
          <p:cNvCxnSpPr/>
          <p:nvPr/>
        </p:nvCxnSpPr>
        <p:spPr>
          <a:xfrm>
            <a:off x="2418010" y="5102771"/>
            <a:ext cx="642938" cy="1587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Łącznik prosty 50"/>
          <p:cNvCxnSpPr/>
          <p:nvPr/>
        </p:nvCxnSpPr>
        <p:spPr>
          <a:xfrm>
            <a:off x="3203823" y="5102771"/>
            <a:ext cx="642937" cy="1587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Łącznik prosty 51"/>
          <p:cNvCxnSpPr/>
          <p:nvPr/>
        </p:nvCxnSpPr>
        <p:spPr>
          <a:xfrm>
            <a:off x="3989635" y="5102771"/>
            <a:ext cx="642938" cy="1587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Łącznik prosty 52"/>
          <p:cNvCxnSpPr/>
          <p:nvPr/>
        </p:nvCxnSpPr>
        <p:spPr>
          <a:xfrm>
            <a:off x="1632198" y="5806976"/>
            <a:ext cx="642937" cy="1587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Łącznik prosty 53"/>
          <p:cNvCxnSpPr/>
          <p:nvPr/>
        </p:nvCxnSpPr>
        <p:spPr>
          <a:xfrm>
            <a:off x="2418010" y="5806976"/>
            <a:ext cx="642938" cy="1587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Łącznik prosty 54"/>
          <p:cNvCxnSpPr/>
          <p:nvPr/>
        </p:nvCxnSpPr>
        <p:spPr>
          <a:xfrm>
            <a:off x="3203823" y="5806976"/>
            <a:ext cx="642937" cy="1587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/>
          <p:cNvCxnSpPr/>
          <p:nvPr/>
        </p:nvCxnSpPr>
        <p:spPr>
          <a:xfrm>
            <a:off x="2418010" y="6381452"/>
            <a:ext cx="642938" cy="1587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Łącznik prosty 56"/>
          <p:cNvCxnSpPr/>
          <p:nvPr/>
        </p:nvCxnSpPr>
        <p:spPr>
          <a:xfrm>
            <a:off x="846385" y="5101183"/>
            <a:ext cx="642938" cy="1588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Prostokąt 27"/>
          <p:cNvSpPr>
            <a:spLocks noChangeArrowheads="1"/>
          </p:cNvSpPr>
          <p:nvPr/>
        </p:nvSpPr>
        <p:spPr bwMode="auto">
          <a:xfrm>
            <a:off x="3060948" y="6135389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400" b="1" i="1">
                <a:solidFill>
                  <a:srgbClr val="1F497D"/>
                </a:solidFill>
                <a:latin typeface="Arial" panose="020B0604020202020204" pitchFamily="34" charset="0"/>
              </a:rPr>
              <a:t>s</a:t>
            </a:r>
            <a:endParaRPr lang="en-US" altLang="pl-PL" sz="2400" b="1" i="1">
              <a:solidFill>
                <a:srgbClr val="1F497D"/>
              </a:solidFill>
              <a:latin typeface="Arial" panose="020B0604020202020204" pitchFamily="34" charset="0"/>
            </a:endParaRPr>
          </a:p>
        </p:txBody>
      </p:sp>
      <p:sp>
        <p:nvSpPr>
          <p:cNvPr id="59" name="Prostokąt 28"/>
          <p:cNvSpPr>
            <a:spLocks noChangeArrowheads="1"/>
          </p:cNvSpPr>
          <p:nvPr/>
        </p:nvSpPr>
        <p:spPr bwMode="auto">
          <a:xfrm>
            <a:off x="3846760" y="5559326"/>
            <a:ext cx="371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400" b="1" i="1">
                <a:solidFill>
                  <a:srgbClr val="1F497D"/>
                </a:solidFill>
                <a:latin typeface="Arial" panose="020B0604020202020204" pitchFamily="34" charset="0"/>
              </a:rPr>
              <a:t>p</a:t>
            </a:r>
            <a:endParaRPr lang="en-US" altLang="pl-PL" sz="2400" b="1" i="1">
              <a:solidFill>
                <a:srgbClr val="1F497D"/>
              </a:solidFill>
              <a:latin typeface="Arial" panose="020B0604020202020204" pitchFamily="34" charset="0"/>
            </a:endParaRPr>
          </a:p>
        </p:txBody>
      </p:sp>
      <p:sp>
        <p:nvSpPr>
          <p:cNvPr id="60" name="Prostokąt 29"/>
          <p:cNvSpPr>
            <a:spLocks noChangeArrowheads="1"/>
          </p:cNvSpPr>
          <p:nvPr/>
        </p:nvSpPr>
        <p:spPr bwMode="auto">
          <a:xfrm>
            <a:off x="4632573" y="4839246"/>
            <a:ext cx="371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400" b="1" i="1" dirty="0">
                <a:solidFill>
                  <a:srgbClr val="1F497D"/>
                </a:solidFill>
                <a:latin typeface="Arial" panose="020B0604020202020204" pitchFamily="34" charset="0"/>
              </a:rPr>
              <a:t>d</a:t>
            </a:r>
            <a:endParaRPr lang="en-US" altLang="pl-PL" sz="2400" b="1" i="1" dirty="0">
              <a:solidFill>
                <a:srgbClr val="1F497D"/>
              </a:solidFill>
              <a:latin typeface="Arial" panose="020B0604020202020204" pitchFamily="34" charset="0"/>
            </a:endParaRPr>
          </a:p>
        </p:txBody>
      </p:sp>
      <p:sp>
        <p:nvSpPr>
          <p:cNvPr id="61" name="Elipsa 60"/>
          <p:cNvSpPr/>
          <p:nvPr/>
        </p:nvSpPr>
        <p:spPr>
          <a:xfrm>
            <a:off x="2584698" y="6189364"/>
            <a:ext cx="357187" cy="371475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2" name="Elipsa 61"/>
          <p:cNvSpPr/>
          <p:nvPr/>
        </p:nvSpPr>
        <p:spPr>
          <a:xfrm>
            <a:off x="4161605" y="4915444"/>
            <a:ext cx="357188" cy="3714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3" name="Elipsa 62"/>
          <p:cNvSpPr/>
          <p:nvPr/>
        </p:nvSpPr>
        <p:spPr>
          <a:xfrm>
            <a:off x="990401" y="4910681"/>
            <a:ext cx="357187" cy="3714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4" name="Strzałka w prawo 63"/>
          <p:cNvSpPr/>
          <p:nvPr/>
        </p:nvSpPr>
        <p:spPr>
          <a:xfrm rot="16200000">
            <a:off x="1015801" y="4983706"/>
            <a:ext cx="328612" cy="214312"/>
          </a:xfrm>
          <a:prstGeom prst="rightArrow">
            <a:avLst>
              <a:gd name="adj1" fmla="val 39039"/>
              <a:gd name="adj2" fmla="val 8679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5" name="Strzałka w prawo 64"/>
          <p:cNvSpPr/>
          <p:nvPr/>
        </p:nvSpPr>
        <p:spPr>
          <a:xfrm rot="5400000">
            <a:off x="4175099" y="4998788"/>
            <a:ext cx="330200" cy="214312"/>
          </a:xfrm>
          <a:prstGeom prst="rightArrow">
            <a:avLst>
              <a:gd name="adj1" fmla="val 39039"/>
              <a:gd name="adj2" fmla="val 8679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6" name="Elipsa 65"/>
          <p:cNvSpPr/>
          <p:nvPr/>
        </p:nvSpPr>
        <p:spPr>
          <a:xfrm>
            <a:off x="2579340" y="4916790"/>
            <a:ext cx="357187" cy="3714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7" name="Strzałka w prawo 66"/>
          <p:cNvSpPr/>
          <p:nvPr/>
        </p:nvSpPr>
        <p:spPr>
          <a:xfrm rot="16200000">
            <a:off x="2604740" y="4989815"/>
            <a:ext cx="328612" cy="214312"/>
          </a:xfrm>
          <a:prstGeom prst="rightArrow">
            <a:avLst>
              <a:gd name="adj1" fmla="val 39039"/>
              <a:gd name="adj2" fmla="val 8679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8" name="Elipsa 67"/>
          <p:cNvSpPr/>
          <p:nvPr/>
        </p:nvSpPr>
        <p:spPr>
          <a:xfrm>
            <a:off x="1782489" y="5622581"/>
            <a:ext cx="357187" cy="371475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9" name="Elipsa 68"/>
          <p:cNvSpPr/>
          <p:nvPr/>
        </p:nvSpPr>
        <p:spPr>
          <a:xfrm>
            <a:off x="2577430" y="5613055"/>
            <a:ext cx="357187" cy="371475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0" name="Elipsa 69"/>
          <p:cNvSpPr/>
          <p:nvPr/>
        </p:nvSpPr>
        <p:spPr>
          <a:xfrm>
            <a:off x="3359992" y="5617818"/>
            <a:ext cx="357187" cy="371475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1" name="Symbol zastępczy zawartości 2"/>
          <p:cNvSpPr txBox="1">
            <a:spLocks/>
          </p:cNvSpPr>
          <p:nvPr/>
        </p:nvSpPr>
        <p:spPr bwMode="auto">
          <a:xfrm>
            <a:off x="5508104" y="3131273"/>
            <a:ext cx="3635896" cy="2818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pl-PL" sz="2400" b="1" kern="0" dirty="0" err="1" smtClean="0">
                <a:solidFill>
                  <a:srgbClr val="1F497D"/>
                </a:solidFill>
              </a:rPr>
              <a:t>shape</a:t>
            </a:r>
            <a:r>
              <a:rPr lang="pl-PL" sz="2400" b="1" kern="0" dirty="0" smtClean="0">
                <a:solidFill>
                  <a:srgbClr val="1F497D"/>
                </a:solidFill>
              </a:rPr>
              <a:t>/</a:t>
            </a:r>
            <a:r>
              <a:rPr lang="pl-PL" sz="2400" b="1" kern="0" dirty="0" err="1" smtClean="0">
                <a:solidFill>
                  <a:srgbClr val="1F497D"/>
                </a:solidFill>
              </a:rPr>
              <a:t>symmetry</a:t>
            </a:r>
            <a:endParaRPr lang="pl-PL" sz="2400" b="1" kern="0" dirty="0" smtClean="0">
              <a:solidFill>
                <a:srgbClr val="1F497D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pl-PL" sz="300" b="1" kern="0" dirty="0" smtClean="0">
              <a:solidFill>
                <a:srgbClr val="1F497D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pl-PL" sz="2400" b="1" kern="0" dirty="0" smtClean="0">
                <a:solidFill>
                  <a:srgbClr val="1F497D"/>
                </a:solidFill>
                <a:sym typeface="Wingdings" panose="05000000000000000000" pitchFamily="2" charset="2"/>
              </a:rPr>
              <a:t></a:t>
            </a:r>
            <a:r>
              <a:rPr lang="pl-PL" sz="2400" b="1" kern="0" dirty="0" smtClean="0">
                <a:solidFill>
                  <a:srgbClr val="1F497D"/>
                </a:solidFill>
              </a:rPr>
              <a:t> </a:t>
            </a:r>
            <a:r>
              <a:rPr lang="pl-PL" sz="2400" b="1" kern="0" dirty="0" err="1" smtClean="0">
                <a:solidFill>
                  <a:srgbClr val="1F497D"/>
                </a:solidFill>
              </a:rPr>
              <a:t>shell</a:t>
            </a:r>
            <a:r>
              <a:rPr lang="pl-PL" sz="2400" b="1" kern="0" dirty="0" smtClean="0">
                <a:solidFill>
                  <a:srgbClr val="1F497D"/>
                </a:solidFill>
              </a:rPr>
              <a:t> </a:t>
            </a:r>
            <a:r>
              <a:rPr lang="pl-PL" sz="2400" b="1" kern="0" dirty="0" err="1" smtClean="0">
                <a:solidFill>
                  <a:srgbClr val="1F497D"/>
                </a:solidFill>
              </a:rPr>
              <a:t>degeneracy</a:t>
            </a:r>
            <a:r>
              <a:rPr lang="pl-PL" sz="2400" b="1" kern="0" dirty="0" smtClean="0">
                <a:solidFill>
                  <a:srgbClr val="1F497D"/>
                </a:solidFill>
              </a:rPr>
              <a:t/>
            </a:r>
            <a:br>
              <a:rPr lang="pl-PL" sz="2400" b="1" kern="0" dirty="0" smtClean="0">
                <a:solidFill>
                  <a:srgbClr val="1F497D"/>
                </a:solidFill>
              </a:rPr>
            </a:br>
            <a:r>
              <a:rPr lang="pl-PL" sz="2400" b="1" kern="0" dirty="0" smtClean="0">
                <a:solidFill>
                  <a:srgbClr val="1F497D"/>
                </a:solidFill>
                <a:sym typeface="Wingdings" panose="05000000000000000000" pitchFamily="2" charset="2"/>
              </a:rPr>
              <a:t> </a:t>
            </a:r>
            <a:r>
              <a:rPr lang="pl-PL" sz="2400" b="1" kern="0" dirty="0" err="1" smtClean="0">
                <a:solidFill>
                  <a:srgbClr val="1F497D"/>
                </a:solidFill>
                <a:sym typeface="Wingdings" panose="05000000000000000000" pitchFamily="2" charset="2"/>
              </a:rPr>
              <a:t>Hund</a:t>
            </a:r>
            <a:r>
              <a:rPr lang="pl-PL" sz="2400" b="1" kern="0" dirty="0" smtClean="0">
                <a:solidFill>
                  <a:srgbClr val="1F497D"/>
                </a:solidFill>
                <a:sym typeface="Wingdings" panose="05000000000000000000" pitchFamily="2" charset="2"/>
              </a:rPr>
              <a:t> </a:t>
            </a:r>
            <a:r>
              <a:rPr lang="pl-PL" sz="2400" b="1" kern="0" dirty="0" err="1" smtClean="0">
                <a:solidFill>
                  <a:srgbClr val="1F497D"/>
                </a:solidFill>
                <a:sym typeface="Wingdings" panose="05000000000000000000" pitchFamily="2" charset="2"/>
              </a:rPr>
              <a:t>rules</a:t>
            </a:r>
            <a:r>
              <a:rPr lang="pl-PL" sz="2400" kern="0" dirty="0" smtClean="0">
                <a:solidFill>
                  <a:srgbClr val="1F497D"/>
                </a:solidFill>
                <a:sym typeface="Wingdings" panose="05000000000000000000" pitchFamily="2" charset="2"/>
              </a:rPr>
              <a:t> (</a:t>
            </a:r>
            <a:r>
              <a:rPr lang="pl-PL" sz="2400" kern="0" dirty="0" err="1" smtClean="0">
                <a:solidFill>
                  <a:srgbClr val="1F497D"/>
                </a:solidFill>
                <a:sym typeface="Wingdings" panose="05000000000000000000" pitchFamily="2" charset="2"/>
              </a:rPr>
              <a:t>e.g</a:t>
            </a:r>
            <a:r>
              <a:rPr lang="pl-PL" sz="2400" kern="0" dirty="0" smtClean="0">
                <a:solidFill>
                  <a:srgbClr val="1F497D"/>
                </a:solidFill>
                <a:sym typeface="Wingdings" panose="05000000000000000000" pitchFamily="2" charset="2"/>
              </a:rPr>
              <a:t>. max L)</a:t>
            </a:r>
          </a:p>
          <a:p>
            <a:pPr>
              <a:spcBef>
                <a:spcPts val="0"/>
              </a:spcBef>
              <a:defRPr/>
            </a:pPr>
            <a:endParaRPr lang="pl-PL" sz="2400" kern="0" dirty="0" smtClean="0">
              <a:solidFill>
                <a:srgbClr val="1F497D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pl-PL" sz="2400" b="1" kern="0" dirty="0" err="1" smtClean="0">
                <a:solidFill>
                  <a:srgbClr val="1F497D"/>
                </a:solidFill>
              </a:rPr>
              <a:t>size</a:t>
            </a:r>
            <a:r>
              <a:rPr lang="pl-PL" sz="2400" b="1" kern="0" dirty="0" smtClean="0">
                <a:solidFill>
                  <a:srgbClr val="1F497D"/>
                </a:solidFill>
              </a:rPr>
              <a:t>, </a:t>
            </a:r>
            <a:r>
              <a:rPr lang="pl-PL" sz="2400" b="1" kern="0" dirty="0" err="1" smtClean="0">
                <a:solidFill>
                  <a:srgbClr val="1F497D"/>
                </a:solidFill>
              </a:rPr>
              <a:t>magnetic</a:t>
            </a:r>
            <a:r>
              <a:rPr lang="pl-PL" sz="2400" b="1" kern="0" dirty="0" smtClean="0">
                <a:solidFill>
                  <a:srgbClr val="1F497D"/>
                </a:solidFill>
              </a:rPr>
              <a:t> field,</a:t>
            </a:r>
          </a:p>
          <a:p>
            <a:pPr>
              <a:spcBef>
                <a:spcPts val="0"/>
              </a:spcBef>
              <a:defRPr/>
            </a:pPr>
            <a:r>
              <a:rPr lang="pl-PL" sz="2400" b="1" kern="0" dirty="0" err="1" smtClean="0">
                <a:solidFill>
                  <a:srgbClr val="1F497D"/>
                </a:solidFill>
              </a:rPr>
              <a:t>light</a:t>
            </a:r>
            <a:r>
              <a:rPr lang="pl-PL" sz="2400" b="1" kern="0" dirty="0" smtClean="0">
                <a:solidFill>
                  <a:srgbClr val="1F497D"/>
                </a:solidFill>
              </a:rPr>
              <a:t> (</a:t>
            </a:r>
            <a:r>
              <a:rPr lang="pl-PL" sz="2400" b="1" kern="0" dirty="0" err="1" smtClean="0">
                <a:solidFill>
                  <a:srgbClr val="1F497D"/>
                </a:solidFill>
              </a:rPr>
              <a:t>electrons</a:t>
            </a:r>
            <a:r>
              <a:rPr lang="pl-PL" sz="2400" b="1" kern="0" dirty="0" smtClean="0">
                <a:solidFill>
                  <a:srgbClr val="1F497D"/>
                </a:solidFill>
              </a:rPr>
              <a:t> &amp; </a:t>
            </a:r>
            <a:r>
              <a:rPr lang="pl-PL" sz="2400" b="1" kern="0" dirty="0" err="1" smtClean="0">
                <a:solidFill>
                  <a:srgbClr val="1F497D"/>
                </a:solidFill>
              </a:rPr>
              <a:t>holes</a:t>
            </a:r>
            <a:r>
              <a:rPr lang="pl-PL" sz="2400" b="1" kern="0" dirty="0" smtClean="0">
                <a:solidFill>
                  <a:srgbClr val="1F497D"/>
                </a:solidFill>
              </a:rPr>
              <a:t>)</a:t>
            </a:r>
            <a:endParaRPr lang="pl-PL" sz="2400" b="1" kern="0" dirty="0">
              <a:solidFill>
                <a:srgbClr val="1F497D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pl-PL" sz="2400" b="1" kern="0" dirty="0" smtClean="0">
                <a:solidFill>
                  <a:srgbClr val="1F497D"/>
                </a:solidFill>
                <a:sym typeface="Wingdings" panose="05000000000000000000" pitchFamily="2" charset="2"/>
              </a:rPr>
              <a:t></a:t>
            </a:r>
          </a:p>
          <a:p>
            <a:pPr>
              <a:spcBef>
                <a:spcPts val="0"/>
              </a:spcBef>
              <a:defRPr/>
            </a:pPr>
            <a:r>
              <a:rPr lang="pl-PL" sz="2400" b="1" kern="0" dirty="0" err="1" smtClean="0">
                <a:solidFill>
                  <a:srgbClr val="1F497D"/>
                </a:solidFill>
                <a:sym typeface="Wingdings" panose="05000000000000000000" pitchFamily="2" charset="2"/>
              </a:rPr>
              <a:t>strong</a:t>
            </a:r>
            <a:r>
              <a:rPr lang="pl-PL" sz="2400" b="1" kern="0" dirty="0" smtClean="0">
                <a:solidFill>
                  <a:srgbClr val="1F497D"/>
                </a:solidFill>
                <a:sym typeface="Wingdings" panose="05000000000000000000" pitchFamily="2" charset="2"/>
              </a:rPr>
              <a:t> &amp; </a:t>
            </a:r>
            <a:r>
              <a:rPr lang="pl-PL" sz="2400" b="1" kern="0" dirty="0" err="1" smtClean="0">
                <a:solidFill>
                  <a:srgbClr val="1F497D"/>
                </a:solidFill>
                <a:sym typeface="Wingdings" panose="05000000000000000000" pitchFamily="2" charset="2"/>
              </a:rPr>
              <a:t>nontrivial</a:t>
            </a:r>
            <a:r>
              <a:rPr lang="pl-PL" sz="2400" b="1" kern="0" dirty="0" smtClean="0">
                <a:solidFill>
                  <a:srgbClr val="1F497D"/>
                </a:solidFill>
                <a:sym typeface="Wingdings" panose="05000000000000000000" pitchFamily="2" charset="2"/>
              </a:rPr>
              <a:t> </a:t>
            </a:r>
            <a:r>
              <a:rPr lang="pl-PL" sz="2400" b="1" kern="0" dirty="0" err="1" smtClean="0">
                <a:solidFill>
                  <a:srgbClr val="1F497D"/>
                </a:solidFill>
                <a:sym typeface="Wingdings" panose="05000000000000000000" pitchFamily="2" charset="2"/>
              </a:rPr>
              <a:t>correlation</a:t>
            </a:r>
            <a:r>
              <a:rPr lang="pl-PL" sz="2400" b="1" kern="0" dirty="0" smtClean="0">
                <a:solidFill>
                  <a:srgbClr val="1F497D"/>
                </a:solidFill>
                <a:sym typeface="Wingdings" panose="05000000000000000000" pitchFamily="2" charset="2"/>
              </a:rPr>
              <a:t> </a:t>
            </a:r>
            <a:r>
              <a:rPr lang="pl-PL" sz="2400" b="1" kern="0" dirty="0" err="1" smtClean="0">
                <a:solidFill>
                  <a:srgbClr val="1F497D"/>
                </a:solidFill>
                <a:sym typeface="Wingdings" panose="05000000000000000000" pitchFamily="2" charset="2"/>
              </a:rPr>
              <a:t>effects</a:t>
            </a:r>
            <a:endParaRPr lang="pl-PL" sz="2400" b="1" kern="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82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rostokąt 306"/>
          <p:cNvSpPr/>
          <p:nvPr/>
        </p:nvSpPr>
        <p:spPr>
          <a:xfrm>
            <a:off x="0" y="10584"/>
            <a:ext cx="9144000" cy="82612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6" name="Rectangle 2"/>
          <p:cNvSpPr txBox="1">
            <a:spLocks noChangeArrowheads="1"/>
          </p:cNvSpPr>
          <p:nvPr/>
        </p:nvSpPr>
        <p:spPr bwMode="auto">
          <a:xfrm>
            <a:off x="218862" y="-27384"/>
            <a:ext cx="8424862" cy="891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lvl="0" eaLnBrk="1" hangingPunct="1"/>
            <a:r>
              <a:rPr kumimoji="0" lang="pl-PL" altLang="pl-PL" sz="3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Wingdings" pitchFamily="2" charset="2"/>
              </a:rPr>
              <a:t>Hall </a:t>
            </a:r>
            <a:r>
              <a:rPr kumimoji="0" lang="pl-PL" altLang="pl-PL" sz="3600" b="1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Wingdings" pitchFamily="2" charset="2"/>
              </a:rPr>
              <a:t>effect</a:t>
            </a:r>
            <a:endParaRPr kumimoji="0" lang="pl-PL" altLang="pl-PL" sz="3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  <a:sym typeface="Wingdings" pitchFamily="2" charset="2"/>
            </a:endParaRPr>
          </a:p>
        </p:txBody>
      </p:sp>
      <p:pic>
        <p:nvPicPr>
          <p:cNvPr id="15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2" y="932406"/>
            <a:ext cx="2595438" cy="2568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Prostokąt 13"/>
              <p:cNvSpPr/>
              <p:nvPr/>
            </p:nvSpPr>
            <p:spPr>
              <a:xfrm>
                <a:off x="2569771" y="3174067"/>
                <a:ext cx="1153586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b="1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𝒋</m:t>
                      </m:r>
                      <m:r>
                        <a:rPr lang="pl-PL" sz="24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l-PL" sz="2400" i="1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pl-PL" sz="2400" b="1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𝑬</m:t>
                      </m:r>
                    </m:oMath>
                  </m:oMathPara>
                </a14:m>
                <a:endParaRPr lang="pl-PL" sz="2400" b="1" dirty="0" smtClean="0">
                  <a:solidFill>
                    <a:schemeClr val="tx2"/>
                  </a:solidFill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b="1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𝑬</m:t>
                      </m:r>
                      <m:r>
                        <a:rPr lang="pl-PL" sz="2400" i="1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l-PL" sz="2400" i="1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𝜚</m:t>
                      </m:r>
                      <m:r>
                        <a:rPr lang="pl-PL" sz="2400" b="1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𝒋</m:t>
                      </m:r>
                    </m:oMath>
                  </m:oMathPara>
                </a14:m>
                <a:endParaRPr lang="pl-PL" sz="2400" b="1" dirty="0">
                  <a:solidFill>
                    <a:schemeClr val="tx2"/>
                  </a:solidFill>
                  <a:ea typeface="Cambria Math"/>
                </a:endParaRPr>
              </a:p>
            </p:txBody>
          </p:sp>
        </mc:Choice>
        <mc:Fallback>
          <p:sp>
            <p:nvSpPr>
              <p:cNvPr id="14" name="Prostokąt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9771" y="3174067"/>
                <a:ext cx="1153586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1058" b="-882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lipsa 2"/>
          <p:cNvSpPr/>
          <p:nvPr/>
        </p:nvSpPr>
        <p:spPr>
          <a:xfrm>
            <a:off x="2339752" y="3047765"/>
            <a:ext cx="1584176" cy="10801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" name="Łącznik prosty ze strzałką 5"/>
          <p:cNvCxnSpPr/>
          <p:nvPr/>
        </p:nvCxnSpPr>
        <p:spPr>
          <a:xfrm flipH="1">
            <a:off x="3227173" y="2420888"/>
            <a:ext cx="35206" cy="547513"/>
          </a:xfrm>
          <a:prstGeom prst="straightConnector1">
            <a:avLst/>
          </a:prstGeom>
          <a:ln w="25400">
            <a:solidFill>
              <a:srgbClr val="1F497D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/>
          <p:cNvSpPr/>
          <p:nvPr/>
        </p:nvSpPr>
        <p:spPr>
          <a:xfrm>
            <a:off x="3001819" y="1774557"/>
            <a:ext cx="7888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err="1" smtClean="0">
                <a:solidFill>
                  <a:schemeClr val="tx2"/>
                </a:solidFill>
                <a:sym typeface="Wingdings" pitchFamily="2" charset="2"/>
              </a:rPr>
              <a:t>Ohm’s</a:t>
            </a:r>
            <a:r>
              <a:rPr lang="pl-PL" b="1" dirty="0" smtClean="0">
                <a:solidFill>
                  <a:schemeClr val="tx2"/>
                </a:solidFill>
                <a:sym typeface="Wingdings" pitchFamily="2" charset="2"/>
              </a:rPr>
              <a:t/>
            </a:r>
            <a:br>
              <a:rPr lang="pl-PL" b="1" dirty="0" smtClean="0">
                <a:solidFill>
                  <a:schemeClr val="tx2"/>
                </a:solidFill>
                <a:sym typeface="Wingdings" pitchFamily="2" charset="2"/>
              </a:rPr>
            </a:br>
            <a:r>
              <a:rPr lang="pl-PL" b="1" dirty="0" smtClean="0">
                <a:solidFill>
                  <a:schemeClr val="tx2"/>
                </a:solidFill>
                <a:sym typeface="Wingdings" pitchFamily="2" charset="2"/>
              </a:rPr>
              <a:t>law</a:t>
            </a:r>
            <a:endParaRPr lang="pl-PL" b="1" dirty="0"/>
          </a:p>
        </p:txBody>
      </p:sp>
      <p:sp>
        <p:nvSpPr>
          <p:cNvPr id="19" name="Prostokąt 18"/>
          <p:cNvSpPr/>
          <p:nvPr/>
        </p:nvSpPr>
        <p:spPr>
          <a:xfrm>
            <a:off x="6065737" y="1484784"/>
            <a:ext cx="23946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 smtClean="0">
                <a:solidFill>
                  <a:schemeClr val="tx2"/>
                </a:solidFill>
                <a:sym typeface="Wingdings" pitchFamily="2" charset="2"/>
              </a:rPr>
              <a:t>in </a:t>
            </a:r>
            <a:r>
              <a:rPr lang="pl-PL" sz="2400" b="1" dirty="0" err="1" smtClean="0">
                <a:solidFill>
                  <a:schemeClr val="tx2"/>
                </a:solidFill>
                <a:sym typeface="Wingdings" pitchFamily="2" charset="2"/>
              </a:rPr>
              <a:t>magnetic</a:t>
            </a:r>
            <a:r>
              <a:rPr lang="pl-PL" sz="2400" b="1" dirty="0" smtClean="0">
                <a:solidFill>
                  <a:schemeClr val="tx2"/>
                </a:solidFill>
                <a:sym typeface="Wingdings" pitchFamily="2" charset="2"/>
              </a:rPr>
              <a:t> field:</a:t>
            </a:r>
            <a:br>
              <a:rPr lang="pl-PL" sz="2400" b="1" dirty="0" smtClean="0">
                <a:solidFill>
                  <a:schemeClr val="tx2"/>
                </a:solidFill>
                <a:sym typeface="Wingdings" pitchFamily="2" charset="2"/>
              </a:rPr>
            </a:br>
            <a:r>
              <a:rPr lang="pl-PL" sz="2400" b="1" dirty="0" smtClean="0">
                <a:solidFill>
                  <a:schemeClr val="tx2"/>
                </a:solidFill>
                <a:sym typeface="Wingdings" pitchFamily="2" charset="2"/>
              </a:rPr>
              <a:t>Hall </a:t>
            </a:r>
            <a:r>
              <a:rPr lang="pl-PL" sz="2400" b="1" dirty="0" err="1" smtClean="0">
                <a:solidFill>
                  <a:schemeClr val="tx2"/>
                </a:solidFill>
                <a:sym typeface="Wingdings" pitchFamily="2" charset="2"/>
              </a:rPr>
              <a:t>effect</a:t>
            </a:r>
            <a:r>
              <a:rPr lang="pl-PL" sz="2400" b="1" dirty="0" smtClean="0">
                <a:solidFill>
                  <a:schemeClr val="tx2"/>
                </a:solidFill>
                <a:sym typeface="Wingdings" pitchFamily="2" charset="2"/>
              </a:rPr>
              <a:t> (1879)</a:t>
            </a:r>
            <a:endParaRPr lang="pl-PL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Prostokąt 21"/>
              <p:cNvSpPr/>
              <p:nvPr/>
            </p:nvSpPr>
            <p:spPr>
              <a:xfrm>
                <a:off x="6076514" y="3174067"/>
                <a:ext cx="116301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b="1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𝒋</m:t>
                      </m:r>
                      <m:r>
                        <a:rPr lang="pl-PL" sz="24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pl-PL" sz="24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pl-PL" sz="2400" i="1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</m:acc>
                      <m:r>
                        <a:rPr lang="pl-PL" sz="2400" b="1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𝑬</m:t>
                      </m:r>
                    </m:oMath>
                  </m:oMathPara>
                </a14:m>
                <a:endParaRPr lang="pl-PL" sz="2400" b="1" dirty="0" smtClean="0">
                  <a:solidFill>
                    <a:schemeClr val="tx2"/>
                  </a:solidFill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b="1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𝑬</m:t>
                      </m:r>
                      <m:r>
                        <a:rPr lang="pl-PL" sz="2400" i="1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pl-PL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pl-PL" sz="2400" i="1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𝜚</m:t>
                          </m:r>
                        </m:e>
                      </m:acc>
                      <m:r>
                        <a:rPr lang="pl-PL" sz="2400" b="1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𝒋</m:t>
                      </m:r>
                    </m:oMath>
                  </m:oMathPara>
                </a14:m>
                <a:endParaRPr lang="pl-PL" sz="2400" b="1" dirty="0">
                  <a:solidFill>
                    <a:schemeClr val="tx2"/>
                  </a:solidFill>
                  <a:ea typeface="Cambria Math"/>
                </a:endParaRPr>
              </a:p>
            </p:txBody>
          </p:sp>
        </mc:Choice>
        <mc:Fallback>
          <p:sp>
            <p:nvSpPr>
              <p:cNvPr id="22" name="Prostokąt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6514" y="3174067"/>
                <a:ext cx="1163011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1047" t="-2206" r="-20419" b="-882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Elipsa 23"/>
          <p:cNvSpPr/>
          <p:nvPr/>
        </p:nvSpPr>
        <p:spPr>
          <a:xfrm>
            <a:off x="5846495" y="3047765"/>
            <a:ext cx="1584176" cy="10801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5" name="Łącznik prosty ze strzałką 24"/>
          <p:cNvCxnSpPr/>
          <p:nvPr/>
        </p:nvCxnSpPr>
        <p:spPr>
          <a:xfrm flipH="1">
            <a:off x="6733916" y="2420888"/>
            <a:ext cx="35206" cy="547513"/>
          </a:xfrm>
          <a:prstGeom prst="straightConnector1">
            <a:avLst/>
          </a:prstGeom>
          <a:ln w="25400">
            <a:solidFill>
              <a:srgbClr val="1F497D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Prostokąt 25"/>
              <p:cNvSpPr/>
              <p:nvPr/>
            </p:nvSpPr>
            <p:spPr>
              <a:xfrm>
                <a:off x="5054407" y="4408862"/>
                <a:ext cx="3229154" cy="9142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l-PL" sz="2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2400" b="1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sz="24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4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𝑗</m:t>
                                    </m:r>
                                  </m:e>
                                  <m:sub>
                                    <m:r>
                                      <a:rPr lang="pl-PL" sz="24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24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4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𝑗</m:t>
                                    </m:r>
                                  </m:e>
                                  <m:sub>
                                    <m:r>
                                      <a:rPr lang="pl-PL" sz="24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l-PL" sz="24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l-PL" sz="24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24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𝜎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pl-PL" sz="24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4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pl-PL" sz="24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pl-PL" sz="240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𝐻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24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4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pl-PL" sz="24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𝐻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pl-PL" sz="24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𝜎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pl-PL" sz="24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2400" b="1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sz="24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4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pl-PL" sz="24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24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4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pl-PL" sz="24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sz="2400" b="1" dirty="0" smtClean="0">
                  <a:solidFill>
                    <a:schemeClr val="tx2"/>
                  </a:solidFill>
                  <a:ea typeface="Cambria Math"/>
                </a:endParaRPr>
              </a:p>
            </p:txBody>
          </p:sp>
        </mc:Choice>
        <mc:Fallback>
          <p:sp>
            <p:nvSpPr>
              <p:cNvPr id="26" name="Prostokąt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4407" y="4408862"/>
                <a:ext cx="3229154" cy="91422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Prostokąt 26"/>
              <p:cNvSpPr/>
              <p:nvPr/>
            </p:nvSpPr>
            <p:spPr>
              <a:xfrm>
                <a:off x="5054407" y="5467103"/>
                <a:ext cx="3242361" cy="9142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l-PL" sz="2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2400" b="1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sz="24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4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pl-PL" sz="24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24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4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pl-PL" sz="24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l-PL" sz="24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l-PL" sz="24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mbria Math"/>
                                  </a:rPr>
                                  <m:t>𝜚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pl-PL" sz="24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𝜚</m:t>
                                    </m:r>
                                  </m:e>
                                  <m:sub>
                                    <m:r>
                                      <a:rPr lang="pl-PL" sz="240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𝐻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24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4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pl-PL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𝜚</m:t>
                                    </m:r>
                                  </m:e>
                                  <m:sub>
                                    <m:r>
                                      <a:rPr lang="pl-PL" sz="24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𝐻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pl-PL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mbria Math"/>
                                  </a:rPr>
                                  <m:t>𝜚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pl-PL" sz="24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2400" b="1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sz="24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4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𝑗</m:t>
                                    </m:r>
                                  </m:e>
                                  <m:sub>
                                    <m:r>
                                      <a:rPr lang="pl-PL" sz="24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24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4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𝑗</m:t>
                                    </m:r>
                                  </m:e>
                                  <m:sub>
                                    <m:r>
                                      <a:rPr lang="pl-PL" sz="24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sz="2400" b="1" dirty="0" smtClean="0">
                  <a:solidFill>
                    <a:schemeClr val="tx2"/>
                  </a:solidFill>
                  <a:ea typeface="Cambria Math"/>
                </a:endParaRPr>
              </a:p>
            </p:txBody>
          </p:sp>
        </mc:Choice>
        <mc:Fallback>
          <p:sp>
            <p:nvSpPr>
              <p:cNvPr id="27" name="Prostokąt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4407" y="5467103"/>
                <a:ext cx="3242361" cy="91422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899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rostokąt 306"/>
          <p:cNvSpPr/>
          <p:nvPr/>
        </p:nvSpPr>
        <p:spPr>
          <a:xfrm>
            <a:off x="0" y="10584"/>
            <a:ext cx="9144000" cy="82612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6" name="Rectangle 2"/>
          <p:cNvSpPr txBox="1">
            <a:spLocks noChangeArrowheads="1"/>
          </p:cNvSpPr>
          <p:nvPr/>
        </p:nvSpPr>
        <p:spPr bwMode="auto">
          <a:xfrm>
            <a:off x="218862" y="-27384"/>
            <a:ext cx="8424862" cy="891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lvl="0" eaLnBrk="1" hangingPunct="1"/>
            <a:r>
              <a:rPr kumimoji="0" lang="pl-PL" altLang="pl-PL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Wingdings" pitchFamily="2" charset="2"/>
              </a:rPr>
              <a:t>Q</a:t>
            </a:r>
            <a:r>
              <a:rPr kumimoji="0" lang="pl-PL" altLang="pl-PL" sz="3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Wingdings" pitchFamily="2" charset="2"/>
              </a:rPr>
              <a:t>uantum Hall </a:t>
            </a:r>
            <a:r>
              <a:rPr kumimoji="0" lang="pl-PL" altLang="pl-PL" sz="3600" b="1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Wingdings" pitchFamily="2" charset="2"/>
              </a:rPr>
              <a:t>effect</a:t>
            </a:r>
            <a:endParaRPr kumimoji="0" lang="pl-PL" altLang="pl-PL" sz="3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  <a:sym typeface="Wingdings" pitchFamily="2" charset="2"/>
            </a:endParaRPr>
          </a:p>
        </p:txBody>
      </p:sp>
      <p:pic>
        <p:nvPicPr>
          <p:cNvPr id="15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2" y="932406"/>
            <a:ext cx="2595438" cy="2568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4218338" y="933688"/>
            <a:ext cx="1707199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2D</a:t>
            </a:r>
          </a:p>
          <a:p>
            <a:r>
              <a:rPr lang="pl-PL" sz="2000" b="1" dirty="0" err="1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low</a:t>
            </a:r>
            <a:r>
              <a:rPr lang="pl-PL" sz="2000" b="1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 T</a:t>
            </a:r>
          </a:p>
          <a:p>
            <a:r>
              <a:rPr lang="pl-PL" sz="2000" b="1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high B</a:t>
            </a:r>
          </a:p>
          <a:p>
            <a:r>
              <a:rPr lang="pl-PL" sz="2000" b="1" dirty="0" err="1" smtClean="0">
                <a:solidFill>
                  <a:schemeClr val="tx2"/>
                </a:solidFill>
              </a:rPr>
              <a:t>low</a:t>
            </a:r>
            <a:r>
              <a:rPr lang="pl-PL" sz="2000" b="1" dirty="0" smtClean="0">
                <a:solidFill>
                  <a:schemeClr val="tx2"/>
                </a:solidFill>
              </a:rPr>
              <a:t>/</a:t>
            </a:r>
            <a:r>
              <a:rPr lang="pl-PL" sz="2000" b="1" dirty="0" err="1" smtClean="0">
                <a:solidFill>
                  <a:schemeClr val="tx2"/>
                </a:solidFill>
              </a:rPr>
              <a:t>approp</a:t>
            </a:r>
            <a:r>
              <a:rPr lang="pl-PL" sz="2000" b="1" dirty="0" smtClean="0">
                <a:solidFill>
                  <a:schemeClr val="tx2"/>
                </a:solidFill>
              </a:rPr>
              <a:t>. </a:t>
            </a:r>
            <a:r>
              <a:rPr lang="pl-PL" sz="2000" b="1" i="1" dirty="0" smtClean="0">
                <a:solidFill>
                  <a:schemeClr val="tx2"/>
                </a:solidFill>
              </a:rPr>
              <a:t>n</a:t>
            </a:r>
            <a:endParaRPr lang="pl-PL" sz="2000" b="1" dirty="0" smtClean="0">
              <a:solidFill>
                <a:schemeClr val="tx2"/>
              </a:solidFill>
            </a:endParaRPr>
          </a:p>
          <a:p>
            <a:r>
              <a:rPr lang="pl-PL" sz="2000" b="1" dirty="0" err="1" smtClean="0">
                <a:solidFill>
                  <a:schemeClr val="tx2"/>
                </a:solidFill>
              </a:rPr>
              <a:t>weak</a:t>
            </a:r>
            <a:r>
              <a:rPr lang="pl-PL" sz="2000" b="1" dirty="0" smtClean="0">
                <a:solidFill>
                  <a:schemeClr val="tx2"/>
                </a:solidFill>
              </a:rPr>
              <a:t> </a:t>
            </a:r>
            <a:r>
              <a:rPr lang="pl-PL" sz="2000" b="1" dirty="0" err="1" smtClean="0">
                <a:solidFill>
                  <a:schemeClr val="tx2"/>
                </a:solidFill>
              </a:rPr>
              <a:t>disorder</a:t>
            </a:r>
            <a:endParaRPr lang="pl-PL" sz="2000" b="1" dirty="0">
              <a:solidFill>
                <a:schemeClr val="tx2"/>
              </a:solidFill>
            </a:endParaRPr>
          </a:p>
        </p:txBody>
      </p:sp>
      <p:pic>
        <p:nvPicPr>
          <p:cNvPr id="15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980728"/>
            <a:ext cx="3055594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Prostokąt 158"/>
              <p:cNvSpPr/>
              <p:nvPr/>
            </p:nvSpPr>
            <p:spPr>
              <a:xfrm>
                <a:off x="5607865" y="2962910"/>
                <a:ext cx="3310330" cy="394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l-PL" dirty="0" err="1" smtClean="0">
                    <a:solidFill>
                      <a:schemeClr val="tx2"/>
                    </a:solidFill>
                    <a:latin typeface="+mj-lt"/>
                    <a:sym typeface="Wingdings" pitchFamily="2" charset="2"/>
                  </a:rPr>
                  <a:t>filling</a:t>
                </a:r>
                <a:r>
                  <a:rPr lang="pl-PL" dirty="0" smtClean="0">
                    <a:solidFill>
                      <a:schemeClr val="tx2"/>
                    </a:solidFill>
                    <a:latin typeface="+mj-lt"/>
                    <a:sym typeface="Wingdings" pitchFamily="2" charset="2"/>
                  </a:rPr>
                  <a:t> </a:t>
                </a:r>
                <a:r>
                  <a:rPr lang="pl-PL" dirty="0" err="1" smtClean="0">
                    <a:solidFill>
                      <a:schemeClr val="tx2"/>
                    </a:solidFill>
                    <a:latin typeface="+mj-lt"/>
                    <a:sym typeface="Wingdings" pitchFamily="2" charset="2"/>
                  </a:rPr>
                  <a:t>factor</a:t>
                </a:r>
                <a:r>
                  <a:rPr lang="pl-PL" dirty="0" smtClean="0">
                    <a:solidFill>
                      <a:schemeClr val="tx2"/>
                    </a:solidFill>
                    <a:latin typeface="+mj-lt"/>
                    <a:sym typeface="Wingdings" pitchFamily="2" charset="2"/>
                  </a:rPr>
                  <a:t>: </a:t>
                </a:r>
                <a14:m>
                  <m:oMath xmlns:m="http://schemas.openxmlformats.org/officeDocument/2006/math">
                    <m:r>
                      <a:rPr lang="pl-PL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𝜈</m:t>
                    </m:r>
                    <m:r>
                      <a:rPr lang="pl-PL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pl-PL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b="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𝑁</m:t>
                        </m:r>
                      </m:num>
                      <m:den>
                        <m:sSub>
                          <m:sSubPr>
                            <m:ctrlPr>
                              <a:rPr lang="pl-PL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b="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pl-PL" b="0" i="1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  <m:t>𝜙</m:t>
                            </m:r>
                          </m:sub>
                        </m:sSub>
                      </m:den>
                    </m:f>
                    <m:r>
                      <a:rPr lang="pl-PL" b="0" i="1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pl-PL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num>
                      <m:den>
                        <m:sSub>
                          <m:sSubPr>
                            <m:ctrlPr>
                              <a:rPr lang="pl-PL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pl-PL" b="0" i="1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  <m:t>𝜙</m:t>
                            </m:r>
                          </m:sub>
                        </m:sSub>
                      </m:den>
                    </m:f>
                  </m:oMath>
                </a14:m>
                <a:endParaRPr lang="pl-PL" dirty="0">
                  <a:solidFill>
                    <a:schemeClr val="tx2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59" name="Prostokąt 1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7865" y="2962910"/>
                <a:ext cx="3310330" cy="394082"/>
              </a:xfrm>
              <a:prstGeom prst="rect">
                <a:avLst/>
              </a:prstGeom>
              <a:blipFill rotWithShape="0">
                <a:blip r:embed="rId4"/>
                <a:stretch>
                  <a:fillRect l="-1657" t="-107692" r="-8840" b="-16000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0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100" y="3501008"/>
            <a:ext cx="4074396" cy="321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Prostokąt 160"/>
              <p:cNvSpPr/>
              <p:nvPr/>
            </p:nvSpPr>
            <p:spPr>
              <a:xfrm>
                <a:off x="179512" y="4370882"/>
                <a:ext cx="3199722" cy="4982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l-PL" sz="2400" i="1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pl-PL" sz="24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𝑥𝑦</m:t>
                          </m:r>
                        </m:sub>
                      </m:sSub>
                      <m:r>
                        <a:rPr lang="pl-PL" sz="24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pl-PL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l-PL" sz="2400" i="1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𝜐</m:t>
                          </m:r>
                          <m:sSup>
                            <m:sSupPr>
                              <m:ctrlPr>
                                <a:rPr lang="pl-PL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pl-PL" sz="2400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l-PL" sz="2400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l-PL" sz="24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h</m:t>
                          </m:r>
                        </m:den>
                      </m:f>
                      <m:r>
                        <a:rPr lang="pl-PL" sz="24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; </m:t>
                      </m:r>
                      <m:sSub>
                        <m:sSubPr>
                          <m:ctrlPr>
                            <a:rPr lang="pl-PL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l-PL" sz="2400" i="1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pl-PL" sz="2400" i="1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pl-PL" sz="24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pl-PL" sz="2400" i="1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l-PL" sz="24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pl-PL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61" name="Prostokąt 1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370882"/>
                <a:ext cx="3199722" cy="498278"/>
              </a:xfrm>
              <a:prstGeom prst="rect">
                <a:avLst/>
              </a:prstGeom>
              <a:blipFill rotWithShape="1">
                <a:blip r:embed="rId6"/>
                <a:stretch>
                  <a:fillRect t="-113415" b="-17195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rostokąt 3"/>
          <p:cNvSpPr/>
          <p:nvPr/>
        </p:nvSpPr>
        <p:spPr>
          <a:xfrm>
            <a:off x="179512" y="3831431"/>
            <a:ext cx="19238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u="sng" dirty="0" err="1" smtClean="0">
                <a:solidFill>
                  <a:schemeClr val="tx2"/>
                </a:solidFill>
              </a:rPr>
              <a:t>Quantization</a:t>
            </a:r>
            <a:r>
              <a:rPr lang="pl-PL" sz="2400" b="1" u="sng" dirty="0" smtClean="0">
                <a:solidFill>
                  <a:schemeClr val="tx2"/>
                </a:solidFill>
              </a:rPr>
              <a:t>:</a:t>
            </a:r>
            <a:endParaRPr lang="pl-PL" sz="2400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Prostokąt 162"/>
              <p:cNvSpPr/>
              <p:nvPr/>
            </p:nvSpPr>
            <p:spPr>
              <a:xfrm>
                <a:off x="196187" y="5085184"/>
                <a:ext cx="4635051" cy="81285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300" b="1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𝝈</m:t>
                      </m:r>
                      <m:r>
                        <a:rPr lang="pl-PL" sz="2300" b="1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l-PL" sz="23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l-PL" sz="2300" b="1" i="1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𝝊</m:t>
                          </m:r>
                        </m:num>
                        <m:den>
                          <m:sSub>
                            <m:sSubPr>
                              <m:ctrlPr>
                                <a:rPr lang="pl-PL" sz="23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l-PL" sz="2300" b="1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pl-PL" sz="2300" b="1" i="0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𝐊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pl-PL" sz="23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23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l-PL" sz="2300" b="1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mbria Math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pl-PL" sz="2300" b="1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pl-PL" sz="2300" b="1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mbria Math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2300" b="1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mbria Math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pl-PL" sz="2300" b="1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mbria Math"/>
                                  </a:rPr>
                                  <m:t>𝟎</m:t>
                                </m:r>
                              </m:e>
                            </m:mr>
                          </m:m>
                        </m:e>
                      </m:d>
                      <m:r>
                        <a:rPr lang="pl-PL" sz="2300" b="1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; </m:t>
                      </m:r>
                      <m:r>
                        <a:rPr lang="pl-PL" sz="2300" b="1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𝝔</m:t>
                      </m:r>
                      <m:r>
                        <a:rPr lang="pl-PL" sz="2300" b="1" i="1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l-PL" sz="23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sz="2300" b="1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l-PL" sz="2300" b="1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pl-PL" sz="2300" b="1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𝑲</m:t>
                              </m:r>
                            </m:sub>
                          </m:sSub>
                        </m:num>
                        <m:den>
                          <m:r>
                            <a:rPr lang="pl-PL" sz="2300" b="1" i="1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𝝊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pl-PL" sz="23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2300" b="1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l-PL" sz="2300" b="1" i="1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mbria Math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pl-PL" sz="2300" b="1" i="1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mbria Math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2300" b="1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pl-PL" sz="2300" b="1" i="1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mbria Math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pl-PL" sz="2300" b="1" i="1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mbria Math"/>
                                  </a:rPr>
                                  <m:t>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sz="23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63" name="Prostokąt 1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187" y="5085184"/>
                <a:ext cx="4635051" cy="81285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Prostokąt 12"/>
              <p:cNvSpPr/>
              <p:nvPr/>
            </p:nvSpPr>
            <p:spPr>
              <a:xfrm>
                <a:off x="179512" y="5877272"/>
                <a:ext cx="4529125" cy="7936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4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l-PL" sz="2400" i="1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l-PL" sz="240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K</m:t>
                          </m:r>
                        </m:sub>
                      </m:sSub>
                      <m:r>
                        <a:rPr lang="pl-PL" sz="240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≡</m:t>
                      </m:r>
                      <m:f>
                        <m:fPr>
                          <m:ctrlPr>
                            <a:rPr lang="pl-PL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l-PL" sz="24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h</m:t>
                          </m:r>
                        </m:num>
                        <m:den>
                          <m:sSup>
                            <m:sSupPr>
                              <m:ctrlPr>
                                <a:rPr lang="pl-PL" sz="240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pl-PL" sz="24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l-PL" sz="24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l-PL" sz="24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l-GR" sz="2400" i="1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25812.807557(18) </m:t>
                      </m:r>
                      <m:r>
                        <m:rPr>
                          <m:sty m:val="p"/>
                        </m:rPr>
                        <a:rPr lang="el-GR" sz="2400" i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Ω</m:t>
                      </m:r>
                    </m:oMath>
                  </m:oMathPara>
                </a14:m>
                <a:endParaRPr lang="pl-PL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3" name="Prostokąt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877272"/>
                <a:ext cx="4529125" cy="79361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Prostokąt 14"/>
              <p:cNvSpPr/>
              <p:nvPr/>
            </p:nvSpPr>
            <p:spPr>
              <a:xfrm>
                <a:off x="5607865" y="2640836"/>
                <a:ext cx="34286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l-PL" dirty="0" err="1" smtClean="0">
                    <a:solidFill>
                      <a:schemeClr val="tx2"/>
                    </a:solidFill>
                    <a:latin typeface="+mj-lt"/>
                    <a:sym typeface="Wingdings" pitchFamily="2" charset="2"/>
                  </a:rPr>
                  <a:t>cyclotron</a:t>
                </a:r>
                <a:r>
                  <a:rPr lang="pl-PL" dirty="0" smtClean="0">
                    <a:solidFill>
                      <a:schemeClr val="tx2"/>
                    </a:solidFill>
                    <a:latin typeface="+mj-lt"/>
                    <a:sym typeface="Wingdings" pitchFamily="2" charset="2"/>
                  </a:rPr>
                  <a:t> </a:t>
                </a:r>
                <a:r>
                  <a:rPr lang="pl-PL" dirty="0" err="1" smtClean="0">
                    <a:solidFill>
                      <a:schemeClr val="tx2"/>
                    </a:solidFill>
                    <a:latin typeface="+mj-lt"/>
                    <a:sym typeface="Wingdings" pitchFamily="2" charset="2"/>
                  </a:rPr>
                  <a:t>energy</a:t>
                </a:r>
                <a:r>
                  <a:rPr lang="pl-PL" dirty="0" smtClean="0">
                    <a:solidFill>
                      <a:schemeClr val="tx2"/>
                    </a:solidFill>
                    <a:latin typeface="+mj-lt"/>
                    <a:sym typeface="Wingdings" pitchFamily="2" charset="2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pl-PL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ℏ</m:t>
                        </m:r>
                        <m:r>
                          <a:rPr lang="pl-PL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pl-PL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𝑐</m:t>
                        </m:r>
                      </m:sub>
                    </m:sSub>
                    <m:r>
                      <a:rPr lang="pl-PL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pl-PL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ℏ</m:t>
                        </m:r>
                        <m:r>
                          <a:rPr lang="pl-PL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𝑒𝐵</m:t>
                        </m:r>
                      </m:num>
                      <m:den>
                        <m:r>
                          <a:rPr lang="pl-PL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pl-PL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𝑐</m:t>
                        </m:r>
                      </m:den>
                    </m:f>
                  </m:oMath>
                </a14:m>
                <a:endParaRPr lang="pl-PL" dirty="0">
                  <a:solidFill>
                    <a:schemeClr val="tx2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5" name="Prostokąt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7865" y="2640836"/>
                <a:ext cx="3428631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1601" t="-116393" r="-8007" b="-17541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lipsa 2"/>
          <p:cNvSpPr/>
          <p:nvPr/>
        </p:nvSpPr>
        <p:spPr>
          <a:xfrm>
            <a:off x="2339752" y="3047765"/>
            <a:ext cx="1584176" cy="10801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" name="Łącznik prosty ze strzałką 5"/>
          <p:cNvCxnSpPr/>
          <p:nvPr/>
        </p:nvCxnSpPr>
        <p:spPr>
          <a:xfrm flipH="1">
            <a:off x="3227173" y="2420888"/>
            <a:ext cx="35206" cy="547513"/>
          </a:xfrm>
          <a:prstGeom prst="straightConnector1">
            <a:avLst/>
          </a:prstGeom>
          <a:ln w="25400">
            <a:solidFill>
              <a:srgbClr val="1F497D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/>
          <p:cNvSpPr/>
          <p:nvPr/>
        </p:nvSpPr>
        <p:spPr>
          <a:xfrm>
            <a:off x="2801505" y="1774557"/>
            <a:ext cx="11224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>
                <a:solidFill>
                  <a:schemeClr val="tx2"/>
                </a:solidFill>
                <a:sym typeface="Wingdings" pitchFamily="2" charset="2"/>
              </a:rPr>
              <a:t>Ohm</a:t>
            </a:r>
            <a:r>
              <a:rPr lang="pl-PL" b="1" dirty="0" smtClean="0">
                <a:solidFill>
                  <a:schemeClr val="tx2"/>
                </a:solidFill>
                <a:sym typeface="Wingdings" pitchFamily="2" charset="2"/>
              </a:rPr>
              <a:t>/Hall</a:t>
            </a:r>
            <a:r>
              <a:rPr lang="pl-PL" b="1" dirty="0" smtClean="0">
                <a:solidFill>
                  <a:schemeClr val="tx2"/>
                </a:solidFill>
                <a:sym typeface="Wingdings" pitchFamily="2" charset="2"/>
              </a:rPr>
              <a:t/>
            </a:r>
            <a:br>
              <a:rPr lang="pl-PL" b="1" dirty="0" smtClean="0">
                <a:solidFill>
                  <a:schemeClr val="tx2"/>
                </a:solidFill>
                <a:sym typeface="Wingdings" pitchFamily="2" charset="2"/>
              </a:rPr>
            </a:br>
            <a:r>
              <a:rPr lang="pl-PL" b="1" dirty="0" smtClean="0">
                <a:solidFill>
                  <a:schemeClr val="tx2"/>
                </a:solidFill>
                <a:sym typeface="Wingdings" pitchFamily="2" charset="2"/>
              </a:rPr>
              <a:t>law</a:t>
            </a:r>
            <a:endParaRPr lang="pl-PL" b="1" dirty="0"/>
          </a:p>
        </p:txBody>
      </p:sp>
      <p:sp>
        <p:nvSpPr>
          <p:cNvPr id="23" name="Prostokąt 22"/>
          <p:cNvSpPr/>
          <p:nvPr/>
        </p:nvSpPr>
        <p:spPr>
          <a:xfrm rot="16200000">
            <a:off x="3279927" y="1595383"/>
            <a:ext cx="1635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err="1" smtClean="0">
                <a:solidFill>
                  <a:schemeClr val="tx2"/>
                </a:solidFill>
                <a:sym typeface="Wingdings" pitchFamily="2" charset="2"/>
              </a:rPr>
              <a:t>extreme</a:t>
            </a:r>
            <a:r>
              <a:rPr lang="pl-PL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pl-PL" b="1" dirty="0" err="1" smtClean="0">
                <a:solidFill>
                  <a:schemeClr val="tx2"/>
                </a:solidFill>
                <a:sym typeface="Wingdings" pitchFamily="2" charset="2"/>
              </a:rPr>
              <a:t>cond’s</a:t>
            </a:r>
            <a:endParaRPr lang="pl-PL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Prostokąt 18"/>
              <p:cNvSpPr/>
              <p:nvPr/>
            </p:nvSpPr>
            <p:spPr>
              <a:xfrm>
                <a:off x="2555776" y="3174067"/>
                <a:ext cx="116301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b="1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𝒋</m:t>
                      </m:r>
                      <m:r>
                        <a:rPr lang="pl-PL" sz="24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pl-PL" sz="24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pl-PL" sz="2400" i="1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</m:acc>
                      <m:r>
                        <a:rPr lang="pl-PL" sz="2400" b="1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𝑬</m:t>
                      </m:r>
                    </m:oMath>
                  </m:oMathPara>
                </a14:m>
                <a:endParaRPr lang="pl-PL" sz="2400" b="1" dirty="0" smtClean="0">
                  <a:solidFill>
                    <a:schemeClr val="tx2"/>
                  </a:solidFill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b="1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𝑬</m:t>
                      </m:r>
                      <m:r>
                        <a:rPr lang="pl-PL" sz="2400" i="1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pl-PL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pl-PL" sz="2400" i="1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𝜚</m:t>
                          </m:r>
                        </m:e>
                      </m:acc>
                      <m:r>
                        <a:rPr lang="pl-PL" sz="2400" b="1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𝒋</m:t>
                      </m:r>
                    </m:oMath>
                  </m:oMathPara>
                </a14:m>
                <a:endParaRPr lang="pl-PL" sz="2400" b="1" dirty="0">
                  <a:solidFill>
                    <a:schemeClr val="tx2"/>
                  </a:solidFill>
                  <a:ea typeface="Cambria Math"/>
                </a:endParaRPr>
              </a:p>
            </p:txBody>
          </p:sp>
        </mc:Choice>
        <mc:Fallback>
          <p:sp>
            <p:nvSpPr>
              <p:cNvPr id="19" name="Prostokąt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3174067"/>
                <a:ext cx="1163011" cy="830997"/>
              </a:xfrm>
              <a:prstGeom prst="rect">
                <a:avLst/>
              </a:prstGeom>
              <a:blipFill rotWithShape="0">
                <a:blip r:embed="rId11"/>
                <a:stretch>
                  <a:fillRect l="-1047" t="-2206" r="-20942" b="-882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964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100" y="3501008"/>
            <a:ext cx="4074396" cy="321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" name="Prostokąt 306"/>
          <p:cNvSpPr/>
          <p:nvPr/>
        </p:nvSpPr>
        <p:spPr>
          <a:xfrm>
            <a:off x="0" y="10584"/>
            <a:ext cx="9144000" cy="82612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6" name="Rectangle 2"/>
          <p:cNvSpPr txBox="1">
            <a:spLocks noChangeArrowheads="1"/>
          </p:cNvSpPr>
          <p:nvPr/>
        </p:nvSpPr>
        <p:spPr bwMode="auto">
          <a:xfrm>
            <a:off x="218862" y="-27384"/>
            <a:ext cx="8424862" cy="891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lvl="0" eaLnBrk="1" hangingPunct="1"/>
            <a:r>
              <a:rPr kumimoji="0" lang="pl-PL" altLang="pl-PL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Wingdings" pitchFamily="2" charset="2"/>
              </a:rPr>
              <a:t>Q</a:t>
            </a:r>
            <a:r>
              <a:rPr kumimoji="0" lang="pl-PL" altLang="pl-PL" sz="3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Wingdings" pitchFamily="2" charset="2"/>
              </a:rPr>
              <a:t>uantum Hall </a:t>
            </a:r>
            <a:r>
              <a:rPr kumimoji="0" lang="pl-PL" altLang="pl-PL" sz="3600" b="1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Wingdings" pitchFamily="2" charset="2"/>
              </a:rPr>
              <a:t>effect</a:t>
            </a:r>
            <a:endParaRPr kumimoji="0" lang="pl-PL" altLang="pl-PL" sz="3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  <a:sym typeface="Wingdings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Prostokąt 12"/>
              <p:cNvSpPr/>
              <p:nvPr/>
            </p:nvSpPr>
            <p:spPr>
              <a:xfrm>
                <a:off x="179512" y="5877272"/>
                <a:ext cx="4529125" cy="7936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4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l-PL" sz="2400" i="1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l-PL" sz="240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K</m:t>
                          </m:r>
                        </m:sub>
                      </m:sSub>
                      <m:r>
                        <a:rPr lang="pl-PL" sz="240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≡</m:t>
                      </m:r>
                      <m:f>
                        <m:fPr>
                          <m:ctrlPr>
                            <a:rPr lang="pl-PL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l-PL" sz="24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h</m:t>
                          </m:r>
                        </m:num>
                        <m:den>
                          <m:sSup>
                            <m:sSupPr>
                              <m:ctrlPr>
                                <a:rPr lang="pl-PL" sz="240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pl-PL" sz="24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l-PL" sz="24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l-PL" sz="24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l-GR" sz="2400" i="1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25812.807557(18) </m:t>
                      </m:r>
                      <m:r>
                        <m:rPr>
                          <m:sty m:val="p"/>
                        </m:rPr>
                        <a:rPr lang="el-GR" sz="2400" i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Ω</m:t>
                      </m:r>
                    </m:oMath>
                  </m:oMathPara>
                </a14:m>
                <a:endParaRPr lang="pl-PL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3" name="Prostokąt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877272"/>
                <a:ext cx="4529125" cy="79361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18"/>
          <p:cNvSpPr>
            <a:spLocks noChangeArrowheads="1"/>
          </p:cNvSpPr>
          <p:nvPr/>
        </p:nvSpPr>
        <p:spPr bwMode="auto">
          <a:xfrm>
            <a:off x="4568407" y="83974"/>
            <a:ext cx="45400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pl-PL" altLang="pl-PL" dirty="0" smtClean="0">
                <a:solidFill>
                  <a:schemeClr val="bg1"/>
                </a:solidFill>
                <a:latin typeface="+mj-lt"/>
                <a:cs typeface="Arial" charset="0"/>
              </a:rPr>
              <a:t>Klaus von Klitzing ’80</a:t>
            </a:r>
            <a:endParaRPr lang="pl-PL" altLang="pl-PL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pic>
        <p:nvPicPr>
          <p:cNvPr id="17" name="Picture 2" descr="C:\Users\Arek\Desktop\Krzysztof Mazur 2013_07_01-05--MMS-EP2DS-konf-PWr\b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42" y="1072332"/>
            <a:ext cx="2495058" cy="374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2863938" y="980728"/>
            <a:ext cx="547624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pl-PL" sz="2800" dirty="0">
                <a:latin typeface="Calibri" pitchFamily="34" charset="0"/>
                <a:sym typeface="Wingdings" pitchFamily="2" charset="2"/>
              </a:rPr>
              <a:t>Klaus von </a:t>
            </a:r>
            <a:r>
              <a:rPr lang="pl-PL" sz="2800" dirty="0" smtClean="0">
                <a:latin typeface="Calibri" pitchFamily="34" charset="0"/>
                <a:sym typeface="Wingdings" pitchFamily="2" charset="2"/>
              </a:rPr>
              <a:t>Klitzing</a:t>
            </a:r>
          </a:p>
          <a:p>
            <a:pPr>
              <a:spcAft>
                <a:spcPts val="0"/>
              </a:spcAft>
            </a:pPr>
            <a:r>
              <a:rPr lang="en-US" sz="2000" dirty="0" smtClean="0"/>
              <a:t>High </a:t>
            </a:r>
            <a:r>
              <a:rPr lang="en-US" sz="2000" dirty="0"/>
              <a:t>Magnetic Field </a:t>
            </a:r>
            <a:r>
              <a:rPr lang="en-US" sz="2000" dirty="0" smtClean="0"/>
              <a:t>Laboratory</a:t>
            </a:r>
            <a:r>
              <a:rPr lang="pl-PL" sz="2000" dirty="0" smtClean="0"/>
              <a:t>, </a:t>
            </a:r>
            <a:r>
              <a:rPr lang="pl-PL" sz="2000" dirty="0" smtClean="0">
                <a:latin typeface="Calibri" pitchFamily="34" charset="0"/>
                <a:sym typeface="Wingdings" pitchFamily="2" charset="2"/>
              </a:rPr>
              <a:t>Grenoble (France)</a:t>
            </a:r>
          </a:p>
          <a:p>
            <a:pPr>
              <a:spcAft>
                <a:spcPts val="0"/>
              </a:spcAft>
            </a:pPr>
            <a:r>
              <a:rPr lang="pl-PL" sz="2000" dirty="0" smtClean="0">
                <a:latin typeface="Calibri" pitchFamily="34" charset="0"/>
                <a:sym typeface="Wingdings" pitchFamily="2" charset="2"/>
              </a:rPr>
              <a:t>5 </a:t>
            </a:r>
            <a:r>
              <a:rPr lang="pl-PL" sz="2000" dirty="0" err="1" smtClean="0">
                <a:latin typeface="Calibri" pitchFamily="34" charset="0"/>
                <a:sym typeface="Wingdings" pitchFamily="2" charset="2"/>
              </a:rPr>
              <a:t>February</a:t>
            </a:r>
            <a:r>
              <a:rPr lang="pl-PL" sz="2000" dirty="0" smtClean="0">
                <a:latin typeface="Calibri" pitchFamily="34" charset="0"/>
                <a:sym typeface="Wingdings" pitchFamily="2" charset="2"/>
              </a:rPr>
              <a:t> 1980, 2am</a:t>
            </a:r>
            <a:r>
              <a:rPr lang="pl-PL" sz="2000" b="1" dirty="0">
                <a:solidFill>
                  <a:srgbClr val="C00000"/>
                </a:solidFill>
                <a:latin typeface="Calibri" pitchFamily="34" charset="0"/>
                <a:sym typeface="Wingdings" pitchFamily="2" charset="2"/>
              </a:rPr>
              <a:t/>
            </a:r>
            <a:br>
              <a:rPr lang="pl-PL" sz="2000" b="1" dirty="0">
                <a:solidFill>
                  <a:srgbClr val="C00000"/>
                </a:solidFill>
                <a:latin typeface="Calibri" pitchFamily="34" charset="0"/>
                <a:sym typeface="Wingdings" pitchFamily="2" charset="2"/>
              </a:rPr>
            </a:br>
            <a:r>
              <a:rPr lang="pl-PL" sz="2800" b="1" dirty="0" smtClean="0">
                <a:latin typeface="Calibri" pitchFamily="34" charset="0"/>
                <a:sym typeface="Wingdings" pitchFamily="2" charset="2"/>
              </a:rPr>
              <a:t>	– </a:t>
            </a:r>
            <a:r>
              <a:rPr lang="pl-PL" sz="2800" b="1" dirty="0" err="1" smtClean="0">
                <a:latin typeface="Calibri" pitchFamily="34" charset="0"/>
                <a:sym typeface="Wingdings" pitchFamily="2" charset="2"/>
              </a:rPr>
              <a:t>topological</a:t>
            </a:r>
            <a:r>
              <a:rPr lang="pl-PL" sz="2800" b="1" dirty="0" smtClean="0">
                <a:latin typeface="Calibri" pitchFamily="34" charset="0"/>
                <a:sym typeface="Wingdings" pitchFamily="2" charset="2"/>
              </a:rPr>
              <a:t> </a:t>
            </a:r>
            <a:r>
              <a:rPr lang="pl-PL" sz="2800" b="1" dirty="0" err="1" smtClean="0">
                <a:latin typeface="Calibri" pitchFamily="34" charset="0"/>
                <a:sym typeface="Wingdings" pitchFamily="2" charset="2"/>
              </a:rPr>
              <a:t>phase</a:t>
            </a:r>
            <a:r>
              <a:rPr lang="pl-PL" sz="2800" b="1" dirty="0" smtClean="0">
                <a:latin typeface="Calibri" pitchFamily="34" charset="0"/>
                <a:sym typeface="Wingdings" pitchFamily="2" charset="2"/>
              </a:rPr>
              <a:t> of </a:t>
            </a:r>
            <a:r>
              <a:rPr lang="pl-PL" sz="2800" b="1" dirty="0" err="1" smtClean="0">
                <a:latin typeface="Calibri" pitchFamily="34" charset="0"/>
                <a:sym typeface="Wingdings" pitchFamily="2" charset="2"/>
              </a:rPr>
              <a:t>matter</a:t>
            </a:r>
            <a:endParaRPr lang="pl-PL" sz="2800" b="1" dirty="0"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843808" y="2505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other/related topological states : </a:t>
            </a:r>
            <a:br>
              <a:rPr lang="en-US" dirty="0"/>
            </a:br>
            <a:r>
              <a:rPr lang="en-US" dirty="0"/>
              <a:t>   - topological insulators (</a:t>
            </a:r>
            <a:r>
              <a:rPr lang="en-US" dirty="0" err="1"/>
              <a:t>HgTe</a:t>
            </a:r>
            <a:r>
              <a:rPr lang="en-US" dirty="0"/>
              <a:t>, Bi</a:t>
            </a:r>
            <a:r>
              <a:rPr lang="en-US" baseline="-25000" dirty="0"/>
              <a:t>2</a:t>
            </a:r>
            <a:r>
              <a:rPr lang="en-US" dirty="0"/>
              <a:t>Se</a:t>
            </a:r>
            <a:r>
              <a:rPr lang="en-US" baseline="-25000" dirty="0"/>
              <a:t>3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 - topological superconductors (Sr</a:t>
            </a:r>
            <a:r>
              <a:rPr lang="en-US" baseline="-25000" dirty="0"/>
              <a:t>2</a:t>
            </a:r>
            <a:r>
              <a:rPr lang="en-US" dirty="0"/>
              <a:t>RuO</a:t>
            </a:r>
            <a:r>
              <a:rPr lang="en-US" baseline="-25000" dirty="0"/>
              <a:t>4</a:t>
            </a:r>
            <a:r>
              <a:rPr lang="en-US" dirty="0"/>
              <a:t>)</a:t>
            </a:r>
            <a:endParaRPr lang="pl-PL" dirty="0"/>
          </a:p>
        </p:txBody>
      </p:sp>
      <p:pic>
        <p:nvPicPr>
          <p:cNvPr id="21506" name="Picture 2" descr="https://www.uni-wuerzburg.de/fileadmin/_processed_/csm_Arbeitsfoto_von_Klitzing_b752197993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564904"/>
            <a:ext cx="19050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Prostokąt 13"/>
              <p:cNvSpPr/>
              <p:nvPr/>
            </p:nvSpPr>
            <p:spPr>
              <a:xfrm>
                <a:off x="196187" y="5085184"/>
                <a:ext cx="4635051" cy="81285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300" b="1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𝝈</m:t>
                      </m:r>
                      <m:r>
                        <a:rPr lang="pl-PL" sz="2300" b="1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l-PL" sz="23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l-PL" sz="2300" b="1" i="1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𝝊</m:t>
                          </m:r>
                        </m:num>
                        <m:den>
                          <m:sSub>
                            <m:sSubPr>
                              <m:ctrlPr>
                                <a:rPr lang="pl-PL" sz="23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l-PL" sz="2300" b="1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pl-PL" sz="2300" b="1" i="0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𝐊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pl-PL" sz="23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23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l-PL" sz="2300" b="1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mbria Math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pl-PL" sz="2300" b="1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pl-PL" sz="2300" b="1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mbria Math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2300" b="1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mbria Math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pl-PL" sz="2300" b="1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mbria Math"/>
                                  </a:rPr>
                                  <m:t>𝟎</m:t>
                                </m:r>
                              </m:e>
                            </m:mr>
                          </m:m>
                        </m:e>
                      </m:d>
                      <m:r>
                        <a:rPr lang="pl-PL" sz="2300" b="1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; </m:t>
                      </m:r>
                      <m:r>
                        <a:rPr lang="pl-PL" sz="2300" b="1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𝝔</m:t>
                      </m:r>
                      <m:r>
                        <a:rPr lang="pl-PL" sz="2300" b="1" i="1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l-PL" sz="23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sz="2300" b="1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l-PL" sz="2300" b="1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pl-PL" sz="2300" b="1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𝑲</m:t>
                              </m:r>
                            </m:sub>
                          </m:sSub>
                        </m:num>
                        <m:den>
                          <m:r>
                            <a:rPr lang="pl-PL" sz="2300" b="1" i="1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𝝊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pl-PL" sz="23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2300" b="1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l-PL" sz="2300" b="1" i="1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mbria Math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pl-PL" sz="2300" b="1" i="1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mbria Math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2300" b="1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pl-PL" sz="2300" b="1" i="1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mbria Math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pl-PL" sz="2300" b="1" i="1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mbria Math"/>
                                  </a:rPr>
                                  <m:t>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sz="23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4" name="Prostokąt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187" y="5085184"/>
                <a:ext cx="4635051" cy="81285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105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rostokąt 306"/>
          <p:cNvSpPr/>
          <p:nvPr/>
        </p:nvSpPr>
        <p:spPr>
          <a:xfrm>
            <a:off x="0" y="10584"/>
            <a:ext cx="9144000" cy="82612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6" name="Rectangle 2"/>
          <p:cNvSpPr txBox="1">
            <a:spLocks noChangeArrowheads="1"/>
          </p:cNvSpPr>
          <p:nvPr/>
        </p:nvSpPr>
        <p:spPr bwMode="auto">
          <a:xfrm>
            <a:off x="218862" y="-27384"/>
            <a:ext cx="8424862" cy="891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lvl="0" eaLnBrk="1" hangingPunct="1"/>
            <a:r>
              <a:rPr kumimoji="0" lang="pl-PL" altLang="pl-PL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Wingdings" pitchFamily="2" charset="2"/>
              </a:rPr>
              <a:t>Topology</a:t>
            </a:r>
            <a:endParaRPr kumimoji="0" lang="pl-PL" altLang="pl-PL" sz="3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  <a:sym typeface="Wingdings" pitchFamily="2" charset="2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1691680" y="-3577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2400" b="1" i="1" dirty="0" err="1" smtClean="0">
                <a:solidFill>
                  <a:schemeClr val="bg1"/>
                </a:solidFill>
              </a:rPr>
              <a:t>branch</a:t>
            </a:r>
            <a:r>
              <a:rPr lang="pl-PL" sz="2400" b="1" i="1" dirty="0" smtClean="0">
                <a:solidFill>
                  <a:schemeClr val="bg1"/>
                </a:solidFill>
              </a:rPr>
              <a:t> of </a:t>
            </a:r>
            <a:r>
              <a:rPr lang="pl-PL" sz="2400" b="1" i="1" dirty="0" err="1" smtClean="0">
                <a:solidFill>
                  <a:schemeClr val="bg1"/>
                </a:solidFill>
              </a:rPr>
              <a:t>mathematics</a:t>
            </a:r>
            <a:r>
              <a:rPr lang="pl-PL" sz="2400" b="1" i="1" dirty="0" smtClean="0">
                <a:solidFill>
                  <a:schemeClr val="bg1"/>
                </a:solidFill>
              </a:rPr>
              <a:t> </a:t>
            </a:r>
            <a:r>
              <a:rPr lang="pl-PL" sz="2400" b="1" i="1" dirty="0" err="1" smtClean="0">
                <a:solidFill>
                  <a:schemeClr val="bg1"/>
                </a:solidFill>
              </a:rPr>
              <a:t>concerned</a:t>
            </a:r>
            <a:r>
              <a:rPr lang="en-US" sz="2400" b="1" i="1" dirty="0" smtClean="0">
                <a:solidFill>
                  <a:schemeClr val="bg1"/>
                </a:solidFill>
              </a:rPr>
              <a:t> </a:t>
            </a:r>
            <a:r>
              <a:rPr lang="en-US" sz="2400" b="1" i="1" dirty="0">
                <a:solidFill>
                  <a:schemeClr val="bg1"/>
                </a:solidFill>
              </a:rPr>
              <a:t>with </a:t>
            </a:r>
            <a:r>
              <a:rPr lang="en-US" sz="2400" b="1" i="1" dirty="0" smtClean="0">
                <a:solidFill>
                  <a:schemeClr val="bg1"/>
                </a:solidFill>
              </a:rPr>
              <a:t>properties of</a:t>
            </a:r>
            <a:r>
              <a:rPr lang="pl-PL" sz="2400" b="1" i="1" dirty="0" smtClean="0">
                <a:solidFill>
                  <a:schemeClr val="bg1"/>
                </a:solidFill>
              </a:rPr>
              <a:t> </a:t>
            </a:r>
            <a:r>
              <a:rPr lang="en-US" sz="2400" b="1" i="1" dirty="0" smtClean="0">
                <a:solidFill>
                  <a:schemeClr val="bg1"/>
                </a:solidFill>
              </a:rPr>
              <a:t>figure</a:t>
            </a:r>
            <a:r>
              <a:rPr lang="pl-PL" sz="2400" b="1" i="1" dirty="0" smtClean="0">
                <a:solidFill>
                  <a:schemeClr val="bg1"/>
                </a:solidFill>
              </a:rPr>
              <a:t>s</a:t>
            </a:r>
            <a:r>
              <a:rPr lang="en-US" sz="2400" b="1" i="1" dirty="0" smtClean="0">
                <a:solidFill>
                  <a:schemeClr val="bg1"/>
                </a:solidFill>
              </a:rPr>
              <a:t> </a:t>
            </a:r>
            <a:r>
              <a:rPr lang="pl-PL" sz="2400" b="1" i="1" dirty="0" err="1" smtClean="0">
                <a:solidFill>
                  <a:schemeClr val="bg1"/>
                </a:solidFill>
              </a:rPr>
              <a:t>un</a:t>
            </a:r>
            <a:r>
              <a:rPr lang="en-US" sz="2400" b="1" i="1" dirty="0" smtClean="0">
                <a:solidFill>
                  <a:schemeClr val="bg1"/>
                </a:solidFill>
              </a:rPr>
              <a:t>change</a:t>
            </a:r>
            <a:r>
              <a:rPr lang="pl-PL" sz="2400" b="1" i="1" dirty="0">
                <a:solidFill>
                  <a:schemeClr val="bg1"/>
                </a:solidFill>
              </a:rPr>
              <a:t>d</a:t>
            </a:r>
            <a:r>
              <a:rPr lang="en-US" sz="2400" b="1" i="1" dirty="0" smtClean="0">
                <a:solidFill>
                  <a:schemeClr val="bg1"/>
                </a:solidFill>
              </a:rPr>
              <a:t> </a:t>
            </a:r>
            <a:r>
              <a:rPr lang="pl-PL" sz="2400" b="1" i="1" dirty="0" err="1" smtClean="0">
                <a:solidFill>
                  <a:schemeClr val="bg1"/>
                </a:solidFill>
              </a:rPr>
              <a:t>under</a:t>
            </a:r>
            <a:r>
              <a:rPr lang="pl-PL" sz="2400" b="1" i="1" dirty="0" smtClean="0">
                <a:solidFill>
                  <a:schemeClr val="bg1"/>
                </a:solidFill>
              </a:rPr>
              <a:t> </a:t>
            </a:r>
            <a:r>
              <a:rPr lang="en-US" sz="2400" b="1" i="1" dirty="0" smtClean="0">
                <a:solidFill>
                  <a:schemeClr val="bg1"/>
                </a:solidFill>
              </a:rPr>
              <a:t>continuous deform</a:t>
            </a:r>
            <a:r>
              <a:rPr lang="pl-PL" sz="2400" b="1" i="1" dirty="0" err="1" smtClean="0">
                <a:solidFill>
                  <a:schemeClr val="bg1"/>
                </a:solidFill>
              </a:rPr>
              <a:t>ation</a:t>
            </a:r>
            <a:endParaRPr lang="pl-PL" sz="2400" b="1" i="1" dirty="0">
              <a:solidFill>
                <a:schemeClr val="bg1"/>
              </a:solidFill>
            </a:endParaRPr>
          </a:p>
        </p:txBody>
      </p:sp>
      <p:pic>
        <p:nvPicPr>
          <p:cNvPr id="14" name="Picture 2" descr="C:\Users\Arek\Desktop\Konigsberg_brid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5" y="1126431"/>
            <a:ext cx="3729765" cy="293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rostokąt 14"/>
          <p:cNvSpPr/>
          <p:nvPr/>
        </p:nvSpPr>
        <p:spPr>
          <a:xfrm>
            <a:off x="539552" y="4100879"/>
            <a:ext cx="32249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 smtClean="0">
                <a:solidFill>
                  <a:srgbClr val="1F497D"/>
                </a:solidFill>
                <a:latin typeface="Calibri" panose="020F0502020204030204" pitchFamily="34" charset="0"/>
              </a:rPr>
              <a:t>7 </a:t>
            </a:r>
            <a:r>
              <a:rPr lang="pl-PL" sz="2400" b="1" dirty="0" err="1" smtClean="0">
                <a:solidFill>
                  <a:srgbClr val="1F497D"/>
                </a:solidFill>
                <a:latin typeface="Calibri" panose="020F0502020204030204" pitchFamily="34" charset="0"/>
              </a:rPr>
              <a:t>bridges</a:t>
            </a:r>
            <a:r>
              <a:rPr lang="pl-PL" sz="2400" b="1" dirty="0" smtClean="0">
                <a:solidFill>
                  <a:srgbClr val="1F497D"/>
                </a:solidFill>
                <a:latin typeface="Calibri" panose="020F0502020204030204" pitchFamily="34" charset="0"/>
              </a:rPr>
              <a:t> </a:t>
            </a:r>
            <a:r>
              <a:rPr lang="pl-PL" sz="2400" b="1" dirty="0">
                <a:solidFill>
                  <a:srgbClr val="1F497D"/>
                </a:solidFill>
                <a:latin typeface="Calibri" panose="020F0502020204030204" pitchFamily="34" charset="0"/>
              </a:rPr>
              <a:t>of </a:t>
            </a:r>
            <a:r>
              <a:rPr lang="pl-PL" sz="2400" b="1" dirty="0" smtClean="0">
                <a:solidFill>
                  <a:srgbClr val="1F497D"/>
                </a:solidFill>
                <a:latin typeface="Calibri" panose="020F0502020204030204" pitchFamily="34" charset="0"/>
              </a:rPr>
              <a:t>Königsberg </a:t>
            </a:r>
          </a:p>
          <a:p>
            <a:r>
              <a:rPr lang="pl-PL" sz="2400" dirty="0" smtClean="0">
                <a:solidFill>
                  <a:srgbClr val="1F497D"/>
                </a:solidFill>
                <a:latin typeface="Calibri" panose="020F0502020204030204" pitchFamily="34" charset="0"/>
              </a:rPr>
              <a:t>(Leonhard </a:t>
            </a:r>
            <a:r>
              <a:rPr lang="pl-PL" sz="2400" dirty="0" err="1" smtClean="0">
                <a:solidFill>
                  <a:srgbClr val="1F497D"/>
                </a:solidFill>
                <a:latin typeface="Calibri" panose="020F0502020204030204" pitchFamily="34" charset="0"/>
              </a:rPr>
              <a:t>Euler</a:t>
            </a:r>
            <a:r>
              <a:rPr lang="pl-PL" sz="2400" dirty="0" smtClean="0">
                <a:solidFill>
                  <a:srgbClr val="1F497D"/>
                </a:solidFill>
                <a:latin typeface="Calibri" panose="020F0502020204030204" pitchFamily="34" charset="0"/>
              </a:rPr>
              <a:t>, 1735)</a:t>
            </a:r>
            <a:endParaRPr lang="pl-PL" sz="2400" dirty="0">
              <a:solidFill>
                <a:srgbClr val="1F497D"/>
              </a:solidFill>
              <a:latin typeface="Calibri" panose="020F0502020204030204" pitchFamily="34" charset="0"/>
            </a:endParaRPr>
          </a:p>
        </p:txBody>
      </p:sp>
      <p:pic>
        <p:nvPicPr>
          <p:cNvPr id="19" name="Picture 4" descr="http://thinkzone.wlonk.com/MathGems/pics/polyhedr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057" y="1162597"/>
            <a:ext cx="3698376" cy="303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http://photos1.blogger.com/blogger/2828/874/1600/nuclearprim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733256"/>
            <a:ext cx="2665487" cy="96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Prostokąt 20"/>
          <p:cNvSpPr/>
          <p:nvPr/>
        </p:nvSpPr>
        <p:spPr>
          <a:xfrm>
            <a:off x="683568" y="6115713"/>
            <a:ext cx="4320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2400" b="1" dirty="0" err="1" smtClean="0">
                <a:solidFill>
                  <a:srgbClr val="1F497D"/>
                </a:solidFill>
                <a:latin typeface="Calibri" panose="020F0502020204030204" pitchFamily="34" charset="0"/>
              </a:rPr>
              <a:t>Knots</a:t>
            </a:r>
            <a:r>
              <a:rPr lang="pl-PL" sz="2400" b="1" dirty="0" smtClean="0">
                <a:solidFill>
                  <a:srgbClr val="1F497D"/>
                </a:solidFill>
                <a:latin typeface="Calibri" panose="020F0502020204030204" pitchFamily="34" charset="0"/>
              </a:rPr>
              <a:t> </a:t>
            </a:r>
            <a:r>
              <a:rPr lang="pl-PL" sz="2400" dirty="0" smtClean="0">
                <a:solidFill>
                  <a:srgbClr val="1F497D"/>
                </a:solidFill>
                <a:latin typeface="Calibri" panose="020F0502020204030204" pitchFamily="34" charset="0"/>
              </a:rPr>
              <a:t>(Peter </a:t>
            </a:r>
            <a:r>
              <a:rPr lang="pl-PL" sz="2400" dirty="0" err="1">
                <a:solidFill>
                  <a:srgbClr val="1F497D"/>
                </a:solidFill>
                <a:latin typeface="Calibri" panose="020F0502020204030204" pitchFamily="34" charset="0"/>
              </a:rPr>
              <a:t>Guthrie</a:t>
            </a:r>
            <a:r>
              <a:rPr lang="pl-PL" sz="2400" dirty="0">
                <a:solidFill>
                  <a:srgbClr val="1F497D"/>
                </a:solidFill>
                <a:latin typeface="Calibri" panose="020F0502020204030204" pitchFamily="34" charset="0"/>
              </a:rPr>
              <a:t> </a:t>
            </a:r>
            <a:r>
              <a:rPr lang="pl-PL" sz="2400" dirty="0" err="1" smtClean="0">
                <a:solidFill>
                  <a:srgbClr val="1F497D"/>
                </a:solidFill>
                <a:latin typeface="Calibri" panose="020F0502020204030204" pitchFamily="34" charset="0"/>
              </a:rPr>
              <a:t>Tait</a:t>
            </a:r>
            <a:r>
              <a:rPr lang="pl-PL" sz="2400" dirty="0" smtClean="0">
                <a:solidFill>
                  <a:srgbClr val="1F497D"/>
                </a:solidFill>
                <a:latin typeface="Calibri" panose="020F0502020204030204" pitchFamily="34" charset="0"/>
              </a:rPr>
              <a:t>, 1885)</a:t>
            </a:r>
            <a:endParaRPr lang="pl-PL" sz="2400" dirty="0">
              <a:solidFill>
                <a:srgbClr val="1F497D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4855088" y="4100879"/>
            <a:ext cx="365632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400" b="1" dirty="0" err="1">
                <a:solidFill>
                  <a:srgbClr val="1F497D"/>
                </a:solidFill>
                <a:latin typeface="Calibri" panose="020F0502020204030204" pitchFamily="34" charset="0"/>
              </a:rPr>
              <a:t>Euler's</a:t>
            </a:r>
            <a:r>
              <a:rPr lang="pl-PL" sz="2400" b="1" dirty="0">
                <a:solidFill>
                  <a:srgbClr val="1F497D"/>
                </a:solidFill>
                <a:latin typeface="Calibri" panose="020F0502020204030204" pitchFamily="34" charset="0"/>
              </a:rPr>
              <a:t> </a:t>
            </a:r>
            <a:r>
              <a:rPr lang="pl-PL" sz="2400" b="1" dirty="0" err="1">
                <a:solidFill>
                  <a:srgbClr val="1F497D"/>
                </a:solidFill>
                <a:latin typeface="Calibri" panose="020F0502020204030204" pitchFamily="34" charset="0"/>
              </a:rPr>
              <a:t>polyhedron</a:t>
            </a:r>
            <a:r>
              <a:rPr lang="pl-PL" sz="2400" b="1" dirty="0">
                <a:solidFill>
                  <a:srgbClr val="1F497D"/>
                </a:solidFill>
                <a:latin typeface="Calibri" panose="020F0502020204030204" pitchFamily="34" charset="0"/>
              </a:rPr>
              <a:t> </a:t>
            </a:r>
            <a:r>
              <a:rPr lang="pl-PL" sz="2400" b="1" dirty="0" err="1" smtClean="0">
                <a:solidFill>
                  <a:srgbClr val="1F497D"/>
                </a:solidFill>
                <a:latin typeface="Calibri" panose="020F0502020204030204" pitchFamily="34" charset="0"/>
              </a:rPr>
              <a:t>formula</a:t>
            </a:r>
            <a:endParaRPr lang="pl-PL" sz="2400" dirty="0" smtClean="0">
              <a:solidFill>
                <a:srgbClr val="1F497D"/>
              </a:solidFill>
              <a:latin typeface="Calibri" panose="020F0502020204030204" pitchFamily="34" charset="0"/>
            </a:endParaRPr>
          </a:p>
          <a:p>
            <a:pPr algn="ctr"/>
            <a:r>
              <a:rPr lang="pl-PL" sz="2000" i="1" dirty="0" smtClean="0">
                <a:solidFill>
                  <a:srgbClr val="1F497D"/>
                </a:solidFill>
                <a:latin typeface="Calibri" panose="020F0502020204030204" pitchFamily="34" charset="0"/>
              </a:rPr>
              <a:t>v</a:t>
            </a:r>
            <a:r>
              <a:rPr lang="pl-PL" sz="2000" dirty="0" smtClean="0">
                <a:solidFill>
                  <a:srgbClr val="1F497D"/>
                </a:solidFill>
                <a:latin typeface="Calibri" panose="020F0502020204030204" pitchFamily="34" charset="0"/>
              </a:rPr>
              <a:t>, </a:t>
            </a:r>
            <a:r>
              <a:rPr lang="pl-PL" sz="2000" i="1" dirty="0" smtClean="0">
                <a:solidFill>
                  <a:srgbClr val="1F497D"/>
                </a:solidFill>
                <a:latin typeface="Calibri" panose="020F0502020204030204" pitchFamily="34" charset="0"/>
              </a:rPr>
              <a:t>e</a:t>
            </a:r>
            <a:r>
              <a:rPr lang="pl-PL" sz="2000" dirty="0" smtClean="0">
                <a:solidFill>
                  <a:srgbClr val="1F497D"/>
                </a:solidFill>
                <a:latin typeface="Calibri" panose="020F0502020204030204" pitchFamily="34" charset="0"/>
              </a:rPr>
              <a:t>, </a:t>
            </a:r>
            <a:r>
              <a:rPr lang="pl-PL" sz="2000" i="1" dirty="0" smtClean="0">
                <a:solidFill>
                  <a:srgbClr val="1F497D"/>
                </a:solidFill>
                <a:latin typeface="Calibri" panose="020F0502020204030204" pitchFamily="34" charset="0"/>
              </a:rPr>
              <a:t>f</a:t>
            </a:r>
            <a:r>
              <a:rPr lang="pl-PL" sz="2000" dirty="0" smtClean="0">
                <a:solidFill>
                  <a:srgbClr val="1F497D"/>
                </a:solidFill>
                <a:latin typeface="Calibri" panose="020F0502020204030204" pitchFamily="34" charset="0"/>
              </a:rPr>
              <a:t> = </a:t>
            </a:r>
            <a:r>
              <a:rPr lang="pl-PL" sz="2000" dirty="0" err="1" smtClean="0">
                <a:solidFill>
                  <a:srgbClr val="1F497D"/>
                </a:solidFill>
                <a:latin typeface="Calibri" panose="020F0502020204030204" pitchFamily="34" charset="0"/>
              </a:rPr>
              <a:t>numbers</a:t>
            </a:r>
            <a:r>
              <a:rPr lang="pl-PL" sz="2000" dirty="0" smtClean="0">
                <a:solidFill>
                  <a:srgbClr val="1F497D"/>
                </a:solidFill>
                <a:latin typeface="Calibri" panose="020F0502020204030204" pitchFamily="34" charset="0"/>
              </a:rPr>
              <a:t> of </a:t>
            </a:r>
            <a:r>
              <a:rPr lang="pl-PL" sz="2000" dirty="0" err="1" smtClean="0">
                <a:solidFill>
                  <a:srgbClr val="1F497D"/>
                </a:solidFill>
                <a:latin typeface="Calibri" panose="020F0502020204030204" pitchFamily="34" charset="0"/>
              </a:rPr>
              <a:t>vertices</a:t>
            </a:r>
            <a:r>
              <a:rPr lang="pl-PL" sz="2000" dirty="0" smtClean="0">
                <a:solidFill>
                  <a:srgbClr val="1F497D"/>
                </a:solidFill>
                <a:latin typeface="Calibri" panose="020F0502020204030204" pitchFamily="34" charset="0"/>
              </a:rPr>
              <a:t>,</a:t>
            </a:r>
          </a:p>
          <a:p>
            <a:pPr algn="ctr"/>
            <a:r>
              <a:rPr lang="pl-PL" sz="2000" dirty="0" err="1" smtClean="0">
                <a:solidFill>
                  <a:srgbClr val="1F497D"/>
                </a:solidFill>
                <a:latin typeface="Calibri" panose="020F0502020204030204" pitchFamily="34" charset="0"/>
              </a:rPr>
              <a:t>edges</a:t>
            </a:r>
            <a:r>
              <a:rPr lang="pl-PL" sz="2000" dirty="0" smtClean="0">
                <a:solidFill>
                  <a:srgbClr val="1F497D"/>
                </a:solidFill>
                <a:latin typeface="Calibri" panose="020F0502020204030204" pitchFamily="34" charset="0"/>
              </a:rPr>
              <a:t>, and </a:t>
            </a:r>
            <a:r>
              <a:rPr lang="pl-PL" sz="2000" dirty="0" err="1" smtClean="0">
                <a:solidFill>
                  <a:srgbClr val="1F497D"/>
                </a:solidFill>
                <a:latin typeface="Calibri" panose="020F0502020204030204" pitchFamily="34" charset="0"/>
              </a:rPr>
              <a:t>faces</a:t>
            </a:r>
            <a:endParaRPr lang="pl-PL" sz="2000" dirty="0">
              <a:solidFill>
                <a:srgbClr val="1F497D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Prostokąt 22"/>
          <p:cNvSpPr/>
          <p:nvPr/>
        </p:nvSpPr>
        <p:spPr>
          <a:xfrm>
            <a:off x="288031" y="4941168"/>
            <a:ext cx="44740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i="1" dirty="0" err="1" smtClean="0">
                <a:solidFill>
                  <a:srgbClr val="1F497D"/>
                </a:solidFill>
              </a:rPr>
              <a:t>Can</a:t>
            </a:r>
            <a:r>
              <a:rPr lang="pl-PL" sz="2000" i="1" dirty="0" smtClean="0">
                <a:solidFill>
                  <a:srgbClr val="1F497D"/>
                </a:solidFill>
              </a:rPr>
              <a:t> one </a:t>
            </a:r>
            <a:r>
              <a:rPr lang="pl-PL" sz="2000" b="1" i="1" dirty="0" smtClean="0">
                <a:solidFill>
                  <a:srgbClr val="1F497D"/>
                </a:solidFill>
              </a:rPr>
              <a:t>cross </a:t>
            </a:r>
            <a:r>
              <a:rPr lang="pl-PL" sz="2000" b="1" i="1" dirty="0" err="1" smtClean="0">
                <a:solidFill>
                  <a:srgbClr val="1F497D"/>
                </a:solidFill>
              </a:rPr>
              <a:t>each</a:t>
            </a:r>
            <a:r>
              <a:rPr lang="pl-PL" sz="2000" b="1" i="1" dirty="0" smtClean="0">
                <a:solidFill>
                  <a:srgbClr val="1F497D"/>
                </a:solidFill>
              </a:rPr>
              <a:t> </a:t>
            </a:r>
            <a:r>
              <a:rPr lang="pl-PL" sz="2000" b="1" i="1" dirty="0" err="1" smtClean="0">
                <a:solidFill>
                  <a:srgbClr val="1F497D"/>
                </a:solidFill>
              </a:rPr>
              <a:t>bridge</a:t>
            </a:r>
            <a:r>
              <a:rPr lang="pl-PL" sz="2000" b="1" i="1" dirty="0" smtClean="0">
                <a:solidFill>
                  <a:srgbClr val="1F497D"/>
                </a:solidFill>
              </a:rPr>
              <a:t> </a:t>
            </a:r>
            <a:r>
              <a:rPr lang="pl-PL" sz="2000" b="1" i="1" dirty="0" err="1" smtClean="0">
                <a:solidFill>
                  <a:srgbClr val="1F497D"/>
                </a:solidFill>
              </a:rPr>
              <a:t>exacty</a:t>
            </a:r>
            <a:r>
              <a:rPr lang="pl-PL" sz="2000" b="1" i="1" dirty="0" smtClean="0">
                <a:solidFill>
                  <a:srgbClr val="1F497D"/>
                </a:solidFill>
              </a:rPr>
              <a:t> </a:t>
            </a:r>
            <a:r>
              <a:rPr lang="pl-PL" sz="2000" b="1" i="1" dirty="0" err="1" smtClean="0">
                <a:solidFill>
                  <a:srgbClr val="1F497D"/>
                </a:solidFill>
              </a:rPr>
              <a:t>once</a:t>
            </a:r>
            <a:r>
              <a:rPr lang="pl-PL" sz="2000" i="1" dirty="0" smtClean="0">
                <a:solidFill>
                  <a:srgbClr val="1F497D"/>
                </a:solidFill>
              </a:rPr>
              <a:t> </a:t>
            </a:r>
            <a:br>
              <a:rPr lang="pl-PL" sz="2000" i="1" dirty="0" smtClean="0">
                <a:solidFill>
                  <a:srgbClr val="1F497D"/>
                </a:solidFill>
              </a:rPr>
            </a:br>
            <a:r>
              <a:rPr lang="pl-PL" sz="2000" i="1" dirty="0" smtClean="0">
                <a:solidFill>
                  <a:srgbClr val="1F497D"/>
                </a:solidFill>
              </a:rPr>
              <a:t>and return to </a:t>
            </a:r>
            <a:r>
              <a:rPr lang="pl-PL" sz="2000" i="1" dirty="0" err="1" smtClean="0">
                <a:solidFill>
                  <a:srgbClr val="1F497D"/>
                </a:solidFill>
              </a:rPr>
              <a:t>origin</a:t>
            </a:r>
            <a:r>
              <a:rPr lang="pl-PL" sz="2000" i="1" dirty="0" smtClean="0">
                <a:solidFill>
                  <a:srgbClr val="1F497D"/>
                </a:solidFill>
              </a:rPr>
              <a:t>?</a:t>
            </a:r>
            <a:endParaRPr lang="pl-PL" sz="2000" i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18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rostokąt 306"/>
          <p:cNvSpPr/>
          <p:nvPr/>
        </p:nvSpPr>
        <p:spPr>
          <a:xfrm>
            <a:off x="0" y="10584"/>
            <a:ext cx="9144000" cy="82612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6" name="Rectangle 2"/>
          <p:cNvSpPr txBox="1">
            <a:spLocks noChangeArrowheads="1"/>
          </p:cNvSpPr>
          <p:nvPr/>
        </p:nvSpPr>
        <p:spPr bwMode="auto">
          <a:xfrm>
            <a:off x="218862" y="-27384"/>
            <a:ext cx="8424862" cy="891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lvl="0" eaLnBrk="1" hangingPunct="1"/>
            <a:r>
              <a:rPr kumimoji="0" lang="pl-PL" altLang="pl-PL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Wingdings" pitchFamily="2" charset="2"/>
              </a:rPr>
              <a:t>Q</a:t>
            </a:r>
            <a:r>
              <a:rPr kumimoji="0" lang="pl-PL" altLang="pl-PL" sz="3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Wingdings" pitchFamily="2" charset="2"/>
              </a:rPr>
              <a:t>uantum Hall </a:t>
            </a:r>
            <a:r>
              <a:rPr kumimoji="0" lang="pl-PL" altLang="pl-PL" sz="3600" b="1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Wingdings" pitchFamily="2" charset="2"/>
              </a:rPr>
              <a:t>effect</a:t>
            </a:r>
            <a:r>
              <a:rPr kumimoji="0" lang="pl-PL" altLang="pl-PL" sz="3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Wingdings" pitchFamily="2" charset="2"/>
              </a:rPr>
              <a:t> as </a:t>
            </a:r>
            <a:r>
              <a:rPr kumimoji="0" lang="pl-PL" altLang="pl-PL" sz="3600" b="1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Wingdings" pitchFamily="2" charset="2"/>
              </a:rPr>
              <a:t>topological</a:t>
            </a:r>
            <a:r>
              <a:rPr kumimoji="0" lang="pl-PL" altLang="pl-PL" sz="3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Wingdings" pitchFamily="2" charset="2"/>
              </a:rPr>
              <a:t> </a:t>
            </a:r>
            <a:r>
              <a:rPr kumimoji="0" lang="pl-PL" altLang="pl-PL" sz="3600" b="1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Wingdings" pitchFamily="2" charset="2"/>
              </a:rPr>
              <a:t>effect</a:t>
            </a:r>
            <a:endParaRPr kumimoji="0" lang="pl-PL" altLang="pl-PL" sz="3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  <a:sym typeface="Wingdings" pitchFamily="2" charset="2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179512" y="980728"/>
            <a:ext cx="4845685" cy="37625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900"/>
              </a:spcAft>
            </a:pPr>
            <a:r>
              <a:rPr lang="pl-PL" sz="2400" b="1" dirty="0" err="1" smtClean="0">
                <a:solidFill>
                  <a:schemeClr val="tx2"/>
                </a:solidFill>
              </a:rPr>
              <a:t>Quantization</a:t>
            </a:r>
            <a:r>
              <a:rPr lang="pl-PL" sz="2400" b="1" dirty="0" smtClean="0">
                <a:solidFill>
                  <a:schemeClr val="tx2"/>
                </a:solidFill>
              </a:rPr>
              <a:t> of quantum Hall </a:t>
            </a:r>
            <a:br>
              <a:rPr lang="pl-PL" sz="2400" b="1" dirty="0" smtClean="0">
                <a:solidFill>
                  <a:schemeClr val="tx2"/>
                </a:solidFill>
              </a:rPr>
            </a:br>
            <a:r>
              <a:rPr lang="pl-PL" sz="2400" b="1" dirty="0" err="1" smtClean="0">
                <a:solidFill>
                  <a:schemeClr val="tx2"/>
                </a:solidFill>
              </a:rPr>
              <a:t>effect</a:t>
            </a:r>
            <a:r>
              <a:rPr lang="pl-PL" sz="2400" b="1" dirty="0" smtClean="0">
                <a:solidFill>
                  <a:schemeClr val="tx2"/>
                </a:solidFill>
              </a:rPr>
              <a:t> </a:t>
            </a:r>
            <a:r>
              <a:rPr lang="pl-PL" sz="2400" b="1" dirty="0" err="1" smtClean="0">
                <a:solidFill>
                  <a:schemeClr val="tx2"/>
                </a:solidFill>
              </a:rPr>
              <a:t>is</a:t>
            </a:r>
            <a:r>
              <a:rPr lang="pl-PL" sz="2400" b="1" dirty="0" smtClean="0">
                <a:solidFill>
                  <a:schemeClr val="tx2"/>
                </a:solidFill>
              </a:rPr>
              <a:t> </a:t>
            </a:r>
            <a:r>
              <a:rPr lang="pl-PL" sz="2400" b="1" u="sng" dirty="0" err="1" smtClean="0">
                <a:solidFill>
                  <a:schemeClr val="tx2"/>
                </a:solidFill>
              </a:rPr>
              <a:t>topological</a:t>
            </a:r>
            <a:endParaRPr lang="pl-PL" sz="2400" b="1" dirty="0" smtClean="0">
              <a:solidFill>
                <a:schemeClr val="tx2"/>
              </a:solidFill>
            </a:endParaRPr>
          </a:p>
          <a:p>
            <a:pPr>
              <a:spcAft>
                <a:spcPts val="900"/>
              </a:spcAft>
            </a:pPr>
            <a:r>
              <a:rPr lang="pl-PL" sz="2400" b="1" dirty="0" err="1" smtClean="0">
                <a:solidFill>
                  <a:schemeClr val="tx2"/>
                </a:solidFill>
              </a:rPr>
              <a:t>Phase</a:t>
            </a:r>
            <a:r>
              <a:rPr lang="pl-PL" sz="2400" b="1" dirty="0" smtClean="0">
                <a:solidFill>
                  <a:schemeClr val="tx2"/>
                </a:solidFill>
              </a:rPr>
              <a:t> </a:t>
            </a:r>
            <a:r>
              <a:rPr lang="pl-PL" sz="2400" b="1" dirty="0" err="1" smtClean="0">
                <a:solidFill>
                  <a:schemeClr val="tx2"/>
                </a:solidFill>
              </a:rPr>
              <a:t>transition</a:t>
            </a:r>
            <a:r>
              <a:rPr lang="pl-PL" sz="2400" b="1" dirty="0" smtClean="0">
                <a:solidFill>
                  <a:schemeClr val="tx2"/>
                </a:solidFill>
              </a:rPr>
              <a:t> </a:t>
            </a:r>
            <a:r>
              <a:rPr lang="pl-PL" sz="2400" b="1" u="sng" dirty="0" smtClean="0">
                <a:solidFill>
                  <a:schemeClr val="tx2"/>
                </a:solidFill>
              </a:rPr>
              <a:t>not</a:t>
            </a:r>
            <a:r>
              <a:rPr lang="pl-PL" sz="2400" b="1" dirty="0" smtClean="0">
                <a:solidFill>
                  <a:schemeClr val="tx2"/>
                </a:solidFill>
              </a:rPr>
              <a:t> </a:t>
            </a:r>
            <a:r>
              <a:rPr lang="pl-PL" sz="2400" b="1" dirty="0" err="1" smtClean="0">
                <a:solidFill>
                  <a:schemeClr val="tx2"/>
                </a:solidFill>
              </a:rPr>
              <a:t>described</a:t>
            </a:r>
            <a:r>
              <a:rPr lang="pl-PL" sz="2400" b="1" dirty="0" smtClean="0">
                <a:solidFill>
                  <a:schemeClr val="tx2"/>
                </a:solidFill>
              </a:rPr>
              <a:t> by </a:t>
            </a:r>
            <a:br>
              <a:rPr lang="pl-PL" sz="2400" b="1" dirty="0" smtClean="0">
                <a:solidFill>
                  <a:schemeClr val="tx2"/>
                </a:solidFill>
              </a:rPr>
            </a:br>
            <a:r>
              <a:rPr lang="pl-PL" sz="2400" b="1" dirty="0" err="1" smtClean="0">
                <a:solidFill>
                  <a:schemeClr val="tx2"/>
                </a:solidFill>
              </a:rPr>
              <a:t>spontaneous</a:t>
            </a:r>
            <a:r>
              <a:rPr lang="pl-PL" sz="2400" b="1" dirty="0" smtClean="0">
                <a:solidFill>
                  <a:schemeClr val="tx2"/>
                </a:solidFill>
              </a:rPr>
              <a:t> </a:t>
            </a:r>
            <a:r>
              <a:rPr lang="pl-PL" sz="2400" b="1" dirty="0" err="1" smtClean="0">
                <a:solidFill>
                  <a:schemeClr val="tx2"/>
                </a:solidFill>
              </a:rPr>
              <a:t>symmetry</a:t>
            </a:r>
            <a:r>
              <a:rPr lang="pl-PL" sz="2400" b="1" dirty="0" smtClean="0">
                <a:solidFill>
                  <a:schemeClr val="tx2"/>
                </a:solidFill>
              </a:rPr>
              <a:t> </a:t>
            </a:r>
            <a:r>
              <a:rPr lang="pl-PL" sz="2400" b="1" dirty="0" err="1" smtClean="0">
                <a:solidFill>
                  <a:schemeClr val="tx2"/>
                </a:solidFill>
              </a:rPr>
              <a:t>breaking</a:t>
            </a:r>
            <a:endParaRPr lang="pl-PL" sz="2400" b="1" dirty="0" smtClean="0">
              <a:solidFill>
                <a:schemeClr val="tx2"/>
              </a:solidFill>
            </a:endParaRPr>
          </a:p>
          <a:p>
            <a:pPr>
              <a:spcAft>
                <a:spcPts val="900"/>
              </a:spcAft>
            </a:pPr>
            <a:r>
              <a:rPr lang="pl-PL" sz="2400" b="1" dirty="0" smtClean="0">
                <a:solidFill>
                  <a:schemeClr val="tx2"/>
                </a:solidFill>
              </a:rPr>
              <a:t>In </a:t>
            </a:r>
            <a:r>
              <a:rPr lang="pl-PL" sz="2400" b="1" dirty="0" err="1" smtClean="0">
                <a:solidFill>
                  <a:schemeClr val="tx2"/>
                </a:solidFill>
              </a:rPr>
              <a:t>contrast</a:t>
            </a:r>
            <a:r>
              <a:rPr lang="pl-PL" sz="2400" b="1" dirty="0" smtClean="0">
                <a:solidFill>
                  <a:schemeClr val="tx2"/>
                </a:solidFill>
              </a:rPr>
              <a:t>, </a:t>
            </a:r>
            <a:r>
              <a:rPr lang="pl-PL" sz="2400" b="1" dirty="0" err="1" smtClean="0">
                <a:solidFill>
                  <a:schemeClr val="tx2"/>
                </a:solidFill>
              </a:rPr>
              <a:t>at</a:t>
            </a:r>
            <a:r>
              <a:rPr lang="pl-PL" sz="2400" b="1" dirty="0" smtClean="0">
                <a:solidFill>
                  <a:schemeClr val="tx2"/>
                </a:solidFill>
              </a:rPr>
              <a:t> </a:t>
            </a:r>
            <a:r>
              <a:rPr lang="pl-PL" sz="2400" b="1" dirty="0" err="1" smtClean="0">
                <a:solidFill>
                  <a:schemeClr val="tx2"/>
                </a:solidFill>
              </a:rPr>
              <a:t>low</a:t>
            </a:r>
            <a:r>
              <a:rPr lang="pl-PL" sz="2400" b="1" dirty="0" smtClean="0">
                <a:solidFill>
                  <a:schemeClr val="tx2"/>
                </a:solidFill>
              </a:rPr>
              <a:t> </a:t>
            </a:r>
            <a:r>
              <a:rPr lang="pl-PL" sz="2400" b="1" dirty="0" err="1" smtClean="0">
                <a:solidFill>
                  <a:schemeClr val="tx2"/>
                </a:solidFill>
              </a:rPr>
              <a:t>temperature</a:t>
            </a:r>
            <a:r>
              <a:rPr lang="pl-PL" sz="2400" b="1" dirty="0" smtClean="0">
                <a:solidFill>
                  <a:schemeClr val="tx2"/>
                </a:solidFill>
              </a:rPr>
              <a:t> </a:t>
            </a:r>
            <a:br>
              <a:rPr lang="pl-PL" sz="2400" b="1" dirty="0" smtClean="0">
                <a:solidFill>
                  <a:schemeClr val="tx2"/>
                </a:solidFill>
              </a:rPr>
            </a:br>
            <a:r>
              <a:rPr lang="pl-PL" sz="2400" b="1" dirty="0" smtClean="0">
                <a:solidFill>
                  <a:schemeClr val="tx2"/>
                </a:solidFill>
              </a:rPr>
              <a:t>(</a:t>
            </a:r>
            <a:r>
              <a:rPr lang="pl-PL" sz="2400" b="1" dirty="0" err="1" smtClean="0">
                <a:solidFill>
                  <a:schemeClr val="tx2"/>
                </a:solidFill>
              </a:rPr>
              <a:t>ground</a:t>
            </a:r>
            <a:r>
              <a:rPr lang="pl-PL" sz="2400" b="1" dirty="0" smtClean="0">
                <a:solidFill>
                  <a:schemeClr val="tx2"/>
                </a:solidFill>
              </a:rPr>
              <a:t> </a:t>
            </a:r>
            <a:r>
              <a:rPr lang="pl-PL" sz="2400" b="1" dirty="0" err="1" smtClean="0">
                <a:solidFill>
                  <a:schemeClr val="tx2"/>
                </a:solidFill>
              </a:rPr>
              <a:t>state</a:t>
            </a:r>
            <a:r>
              <a:rPr lang="pl-PL" sz="2400" b="1" dirty="0" smtClean="0">
                <a:solidFill>
                  <a:schemeClr val="tx2"/>
                </a:solidFill>
              </a:rPr>
              <a:t>) </a:t>
            </a:r>
            <a:r>
              <a:rPr lang="pl-PL" sz="2400" b="1" u="sng" dirty="0" err="1">
                <a:solidFill>
                  <a:schemeClr val="tx2"/>
                </a:solidFill>
              </a:rPr>
              <a:t>symmetry</a:t>
            </a:r>
            <a:r>
              <a:rPr lang="pl-PL" sz="2400" b="1" u="sng" dirty="0">
                <a:solidFill>
                  <a:schemeClr val="tx2"/>
                </a:solidFill>
              </a:rPr>
              <a:t> </a:t>
            </a:r>
            <a:r>
              <a:rPr lang="pl-PL" sz="2400" b="1" u="sng" dirty="0" err="1" smtClean="0">
                <a:solidFill>
                  <a:schemeClr val="tx2"/>
                </a:solidFill>
              </a:rPr>
              <a:t>is</a:t>
            </a:r>
            <a:r>
              <a:rPr lang="pl-PL" sz="2400" b="1" u="sng" dirty="0" smtClean="0">
                <a:solidFill>
                  <a:schemeClr val="tx2"/>
                </a:solidFill>
              </a:rPr>
              <a:t> </a:t>
            </a:r>
            <a:r>
              <a:rPr lang="pl-PL" sz="2400" b="1" u="sng" dirty="0" err="1" smtClean="0">
                <a:solidFill>
                  <a:schemeClr val="tx2"/>
                </a:solidFill>
              </a:rPr>
              <a:t>higher</a:t>
            </a:r>
            <a:endParaRPr lang="pl-PL" sz="2400" u="sng" dirty="0"/>
          </a:p>
          <a:p>
            <a:pPr>
              <a:spcAft>
                <a:spcPts val="900"/>
              </a:spcAft>
            </a:pPr>
            <a:r>
              <a:rPr lang="pl-PL" sz="2400" b="1" dirty="0" smtClean="0">
                <a:solidFill>
                  <a:schemeClr val="tx2"/>
                </a:solidFill>
              </a:rPr>
              <a:t>Order </a:t>
            </a:r>
            <a:r>
              <a:rPr lang="pl-PL" sz="2400" b="1" dirty="0" err="1" smtClean="0">
                <a:solidFill>
                  <a:schemeClr val="tx2"/>
                </a:solidFill>
              </a:rPr>
              <a:t>parameter</a:t>
            </a:r>
            <a:r>
              <a:rPr lang="pl-PL" sz="2400" b="1" dirty="0" smtClean="0">
                <a:solidFill>
                  <a:schemeClr val="tx2"/>
                </a:solidFill>
              </a:rPr>
              <a:t>: </a:t>
            </a:r>
            <a:r>
              <a:rPr lang="pl-PL" sz="2400" b="1" u="sng" dirty="0" smtClean="0">
                <a:solidFill>
                  <a:schemeClr val="tx2"/>
                </a:solidFill>
              </a:rPr>
              <a:t>non-</a:t>
            </a:r>
            <a:r>
              <a:rPr lang="pl-PL" sz="2400" b="1" u="sng" dirty="0" err="1" smtClean="0">
                <a:solidFill>
                  <a:schemeClr val="tx2"/>
                </a:solidFill>
              </a:rPr>
              <a:t>local</a:t>
            </a:r>
            <a:r>
              <a:rPr lang="pl-PL" sz="2400" b="1" dirty="0" smtClean="0">
                <a:solidFill>
                  <a:schemeClr val="tx2"/>
                </a:solidFill>
              </a:rPr>
              <a:t>, </a:t>
            </a:r>
            <a:r>
              <a:rPr lang="pl-PL" sz="2400" b="1" u="sng" dirty="0" err="1" smtClean="0">
                <a:solidFill>
                  <a:schemeClr val="tx2"/>
                </a:solidFill>
              </a:rPr>
              <a:t>Chern</a:t>
            </a:r>
            <a:r>
              <a:rPr lang="pl-PL" sz="2400" b="1" u="sng" dirty="0" smtClean="0">
                <a:solidFill>
                  <a:schemeClr val="tx2"/>
                </a:solidFill>
              </a:rPr>
              <a:t> </a:t>
            </a:r>
            <a:br>
              <a:rPr lang="pl-PL" sz="2400" b="1" u="sng" dirty="0" smtClean="0">
                <a:solidFill>
                  <a:schemeClr val="tx2"/>
                </a:solidFill>
              </a:rPr>
            </a:br>
            <a:r>
              <a:rPr lang="pl-PL" sz="2400" b="1" u="sng" dirty="0" err="1" smtClean="0">
                <a:solidFill>
                  <a:schemeClr val="tx2"/>
                </a:solidFill>
              </a:rPr>
              <a:t>number</a:t>
            </a:r>
            <a:r>
              <a:rPr lang="pl-PL" sz="2400" b="1" dirty="0" smtClean="0">
                <a:solidFill>
                  <a:schemeClr val="tx2"/>
                </a:solidFill>
              </a:rPr>
              <a:t> (</a:t>
            </a:r>
            <a:r>
              <a:rPr lang="pl-PL" sz="2400" b="1" u="sng" dirty="0" err="1" smtClean="0">
                <a:solidFill>
                  <a:schemeClr val="tx2"/>
                </a:solidFill>
              </a:rPr>
              <a:t>topological</a:t>
            </a:r>
            <a:r>
              <a:rPr lang="pl-PL" sz="2400" b="1" u="sng" dirty="0" smtClean="0">
                <a:solidFill>
                  <a:schemeClr val="tx2"/>
                </a:solidFill>
              </a:rPr>
              <a:t> </a:t>
            </a:r>
            <a:r>
              <a:rPr lang="pl-PL" sz="2400" b="1" u="sng" dirty="0" err="1" smtClean="0">
                <a:solidFill>
                  <a:schemeClr val="tx2"/>
                </a:solidFill>
              </a:rPr>
              <a:t>invariant</a:t>
            </a:r>
            <a:r>
              <a:rPr lang="pl-PL" sz="2400" b="1" dirty="0" smtClean="0">
                <a:solidFill>
                  <a:schemeClr val="tx2"/>
                </a:solidFill>
              </a:rPr>
              <a:t>) </a:t>
            </a:r>
            <a:r>
              <a:rPr lang="pl-PL" sz="2400" b="1" dirty="0" smtClean="0">
                <a:solidFill>
                  <a:schemeClr val="tx2"/>
                </a:solidFill>
                <a:sym typeface="Symbol" panose="05050102010706020507" pitchFamily="18" charset="2"/>
              </a:rPr>
              <a:t> </a:t>
            </a:r>
            <a:r>
              <a:rPr lang="pl-PL" sz="2400" b="1" dirty="0" smtClean="0">
                <a:solidFill>
                  <a:schemeClr val="tx2"/>
                </a:solidFill>
              </a:rPr>
              <a:t> </a:t>
            </a:r>
            <a:br>
              <a:rPr lang="pl-PL" sz="2400" b="1" dirty="0" smtClean="0">
                <a:solidFill>
                  <a:schemeClr val="tx2"/>
                </a:solidFill>
              </a:rPr>
            </a:br>
            <a:r>
              <a:rPr lang="pl-PL" sz="2400" b="1" u="sng" dirty="0" smtClean="0">
                <a:solidFill>
                  <a:schemeClr val="tx2"/>
                </a:solidFill>
              </a:rPr>
              <a:t>geometry/</a:t>
            </a:r>
            <a:r>
              <a:rPr lang="pl-PL" sz="2400" b="1" u="sng" dirty="0" err="1" smtClean="0">
                <a:solidFill>
                  <a:schemeClr val="tx2"/>
                </a:solidFill>
              </a:rPr>
              <a:t>curvature</a:t>
            </a:r>
            <a:r>
              <a:rPr lang="pl-PL" sz="2400" b="1" dirty="0" smtClean="0">
                <a:solidFill>
                  <a:schemeClr val="tx2"/>
                </a:solidFill>
              </a:rPr>
              <a:t> of Hilbert </a:t>
            </a:r>
            <a:r>
              <a:rPr lang="pl-PL" sz="2400" b="1" dirty="0" err="1" smtClean="0">
                <a:solidFill>
                  <a:schemeClr val="tx2"/>
                </a:solidFill>
              </a:rPr>
              <a:t>space</a:t>
            </a:r>
            <a:endParaRPr lang="pl-PL" sz="2400" b="1" dirty="0" smtClean="0">
              <a:solidFill>
                <a:schemeClr val="tx2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60648"/>
            <a:ext cx="720080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2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rostokąt 306"/>
          <p:cNvSpPr/>
          <p:nvPr/>
        </p:nvSpPr>
        <p:spPr>
          <a:xfrm>
            <a:off x="0" y="10584"/>
            <a:ext cx="9144000" cy="82612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179512" y="980728"/>
            <a:ext cx="4845685" cy="37625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900"/>
              </a:spcAft>
            </a:pPr>
            <a:r>
              <a:rPr lang="pl-PL" sz="2400" b="1" dirty="0" err="1" smtClean="0">
                <a:solidFill>
                  <a:schemeClr val="tx2"/>
                </a:solidFill>
              </a:rPr>
              <a:t>Quantization</a:t>
            </a:r>
            <a:r>
              <a:rPr lang="pl-PL" sz="2400" b="1" dirty="0" smtClean="0">
                <a:solidFill>
                  <a:schemeClr val="tx2"/>
                </a:solidFill>
              </a:rPr>
              <a:t> of quantum Hall </a:t>
            </a:r>
            <a:br>
              <a:rPr lang="pl-PL" sz="2400" b="1" dirty="0" smtClean="0">
                <a:solidFill>
                  <a:schemeClr val="tx2"/>
                </a:solidFill>
              </a:rPr>
            </a:br>
            <a:r>
              <a:rPr lang="pl-PL" sz="2400" b="1" dirty="0" err="1" smtClean="0">
                <a:solidFill>
                  <a:schemeClr val="tx2"/>
                </a:solidFill>
              </a:rPr>
              <a:t>effect</a:t>
            </a:r>
            <a:r>
              <a:rPr lang="pl-PL" sz="2400" b="1" dirty="0" smtClean="0">
                <a:solidFill>
                  <a:schemeClr val="tx2"/>
                </a:solidFill>
              </a:rPr>
              <a:t> </a:t>
            </a:r>
            <a:r>
              <a:rPr lang="pl-PL" sz="2400" b="1" dirty="0" err="1" smtClean="0">
                <a:solidFill>
                  <a:schemeClr val="tx2"/>
                </a:solidFill>
              </a:rPr>
              <a:t>is</a:t>
            </a:r>
            <a:r>
              <a:rPr lang="pl-PL" sz="2400" b="1" dirty="0" smtClean="0">
                <a:solidFill>
                  <a:schemeClr val="tx2"/>
                </a:solidFill>
              </a:rPr>
              <a:t> </a:t>
            </a:r>
            <a:r>
              <a:rPr lang="pl-PL" sz="2400" b="1" u="sng" dirty="0" err="1" smtClean="0">
                <a:solidFill>
                  <a:schemeClr val="tx2"/>
                </a:solidFill>
              </a:rPr>
              <a:t>topological</a:t>
            </a:r>
            <a:endParaRPr lang="pl-PL" sz="2400" b="1" dirty="0" smtClean="0">
              <a:solidFill>
                <a:schemeClr val="tx2"/>
              </a:solidFill>
            </a:endParaRPr>
          </a:p>
          <a:p>
            <a:pPr>
              <a:spcAft>
                <a:spcPts val="900"/>
              </a:spcAft>
            </a:pPr>
            <a:r>
              <a:rPr lang="pl-PL" sz="2400" b="1" dirty="0" err="1" smtClean="0">
                <a:solidFill>
                  <a:schemeClr val="tx2"/>
                </a:solidFill>
              </a:rPr>
              <a:t>Phase</a:t>
            </a:r>
            <a:r>
              <a:rPr lang="pl-PL" sz="2400" b="1" dirty="0" smtClean="0">
                <a:solidFill>
                  <a:schemeClr val="tx2"/>
                </a:solidFill>
              </a:rPr>
              <a:t> </a:t>
            </a:r>
            <a:r>
              <a:rPr lang="pl-PL" sz="2400" b="1" dirty="0" err="1" smtClean="0">
                <a:solidFill>
                  <a:schemeClr val="tx2"/>
                </a:solidFill>
              </a:rPr>
              <a:t>transition</a:t>
            </a:r>
            <a:r>
              <a:rPr lang="pl-PL" sz="2400" b="1" dirty="0" smtClean="0">
                <a:solidFill>
                  <a:schemeClr val="tx2"/>
                </a:solidFill>
              </a:rPr>
              <a:t> </a:t>
            </a:r>
            <a:r>
              <a:rPr lang="pl-PL" sz="2400" b="1" u="sng" dirty="0" smtClean="0">
                <a:solidFill>
                  <a:schemeClr val="tx2"/>
                </a:solidFill>
              </a:rPr>
              <a:t>not</a:t>
            </a:r>
            <a:r>
              <a:rPr lang="pl-PL" sz="2400" b="1" dirty="0" smtClean="0">
                <a:solidFill>
                  <a:schemeClr val="tx2"/>
                </a:solidFill>
              </a:rPr>
              <a:t> </a:t>
            </a:r>
            <a:r>
              <a:rPr lang="pl-PL" sz="2400" b="1" dirty="0" err="1" smtClean="0">
                <a:solidFill>
                  <a:schemeClr val="tx2"/>
                </a:solidFill>
              </a:rPr>
              <a:t>described</a:t>
            </a:r>
            <a:r>
              <a:rPr lang="pl-PL" sz="2400" b="1" dirty="0" smtClean="0">
                <a:solidFill>
                  <a:schemeClr val="tx2"/>
                </a:solidFill>
              </a:rPr>
              <a:t> by </a:t>
            </a:r>
            <a:br>
              <a:rPr lang="pl-PL" sz="2400" b="1" dirty="0" smtClean="0">
                <a:solidFill>
                  <a:schemeClr val="tx2"/>
                </a:solidFill>
              </a:rPr>
            </a:br>
            <a:r>
              <a:rPr lang="pl-PL" sz="2400" b="1" dirty="0" err="1" smtClean="0">
                <a:solidFill>
                  <a:schemeClr val="tx2"/>
                </a:solidFill>
              </a:rPr>
              <a:t>spontaneous</a:t>
            </a:r>
            <a:r>
              <a:rPr lang="pl-PL" sz="2400" b="1" dirty="0" smtClean="0">
                <a:solidFill>
                  <a:schemeClr val="tx2"/>
                </a:solidFill>
              </a:rPr>
              <a:t> </a:t>
            </a:r>
            <a:r>
              <a:rPr lang="pl-PL" sz="2400" b="1" dirty="0" err="1" smtClean="0">
                <a:solidFill>
                  <a:schemeClr val="tx2"/>
                </a:solidFill>
              </a:rPr>
              <a:t>symmetry</a:t>
            </a:r>
            <a:r>
              <a:rPr lang="pl-PL" sz="2400" b="1" dirty="0" smtClean="0">
                <a:solidFill>
                  <a:schemeClr val="tx2"/>
                </a:solidFill>
              </a:rPr>
              <a:t> </a:t>
            </a:r>
            <a:r>
              <a:rPr lang="pl-PL" sz="2400" b="1" dirty="0" err="1" smtClean="0">
                <a:solidFill>
                  <a:schemeClr val="tx2"/>
                </a:solidFill>
              </a:rPr>
              <a:t>breaking</a:t>
            </a:r>
            <a:endParaRPr lang="pl-PL" sz="2400" b="1" dirty="0" smtClean="0">
              <a:solidFill>
                <a:schemeClr val="tx2"/>
              </a:solidFill>
            </a:endParaRPr>
          </a:p>
          <a:p>
            <a:pPr>
              <a:spcAft>
                <a:spcPts val="900"/>
              </a:spcAft>
            </a:pPr>
            <a:r>
              <a:rPr lang="pl-PL" sz="2400" b="1" dirty="0" smtClean="0">
                <a:solidFill>
                  <a:schemeClr val="tx2"/>
                </a:solidFill>
              </a:rPr>
              <a:t>In </a:t>
            </a:r>
            <a:r>
              <a:rPr lang="pl-PL" sz="2400" b="1" dirty="0" err="1" smtClean="0">
                <a:solidFill>
                  <a:schemeClr val="tx2"/>
                </a:solidFill>
              </a:rPr>
              <a:t>contrast</a:t>
            </a:r>
            <a:r>
              <a:rPr lang="pl-PL" sz="2400" b="1" dirty="0" smtClean="0">
                <a:solidFill>
                  <a:schemeClr val="tx2"/>
                </a:solidFill>
              </a:rPr>
              <a:t>, </a:t>
            </a:r>
            <a:r>
              <a:rPr lang="pl-PL" sz="2400" b="1" dirty="0" err="1" smtClean="0">
                <a:solidFill>
                  <a:schemeClr val="tx2"/>
                </a:solidFill>
              </a:rPr>
              <a:t>at</a:t>
            </a:r>
            <a:r>
              <a:rPr lang="pl-PL" sz="2400" b="1" dirty="0" smtClean="0">
                <a:solidFill>
                  <a:schemeClr val="tx2"/>
                </a:solidFill>
              </a:rPr>
              <a:t> </a:t>
            </a:r>
            <a:r>
              <a:rPr lang="pl-PL" sz="2400" b="1" dirty="0" err="1" smtClean="0">
                <a:solidFill>
                  <a:schemeClr val="tx2"/>
                </a:solidFill>
              </a:rPr>
              <a:t>low</a:t>
            </a:r>
            <a:r>
              <a:rPr lang="pl-PL" sz="2400" b="1" dirty="0" smtClean="0">
                <a:solidFill>
                  <a:schemeClr val="tx2"/>
                </a:solidFill>
              </a:rPr>
              <a:t> </a:t>
            </a:r>
            <a:r>
              <a:rPr lang="pl-PL" sz="2400" b="1" dirty="0" err="1" smtClean="0">
                <a:solidFill>
                  <a:schemeClr val="tx2"/>
                </a:solidFill>
              </a:rPr>
              <a:t>temperature</a:t>
            </a:r>
            <a:r>
              <a:rPr lang="pl-PL" sz="2400" b="1" dirty="0" smtClean="0">
                <a:solidFill>
                  <a:schemeClr val="tx2"/>
                </a:solidFill>
              </a:rPr>
              <a:t> </a:t>
            </a:r>
            <a:br>
              <a:rPr lang="pl-PL" sz="2400" b="1" dirty="0" smtClean="0">
                <a:solidFill>
                  <a:schemeClr val="tx2"/>
                </a:solidFill>
              </a:rPr>
            </a:br>
            <a:r>
              <a:rPr lang="pl-PL" sz="2400" b="1" dirty="0" smtClean="0">
                <a:solidFill>
                  <a:schemeClr val="tx2"/>
                </a:solidFill>
              </a:rPr>
              <a:t>(</a:t>
            </a:r>
            <a:r>
              <a:rPr lang="pl-PL" sz="2400" b="1" dirty="0" err="1" smtClean="0">
                <a:solidFill>
                  <a:schemeClr val="tx2"/>
                </a:solidFill>
              </a:rPr>
              <a:t>ground</a:t>
            </a:r>
            <a:r>
              <a:rPr lang="pl-PL" sz="2400" b="1" dirty="0" smtClean="0">
                <a:solidFill>
                  <a:schemeClr val="tx2"/>
                </a:solidFill>
              </a:rPr>
              <a:t> </a:t>
            </a:r>
            <a:r>
              <a:rPr lang="pl-PL" sz="2400" b="1" dirty="0" err="1" smtClean="0">
                <a:solidFill>
                  <a:schemeClr val="tx2"/>
                </a:solidFill>
              </a:rPr>
              <a:t>state</a:t>
            </a:r>
            <a:r>
              <a:rPr lang="pl-PL" sz="2400" b="1" dirty="0" smtClean="0">
                <a:solidFill>
                  <a:schemeClr val="tx2"/>
                </a:solidFill>
              </a:rPr>
              <a:t>) </a:t>
            </a:r>
            <a:r>
              <a:rPr lang="pl-PL" sz="2400" b="1" u="sng" dirty="0" err="1">
                <a:solidFill>
                  <a:schemeClr val="tx2"/>
                </a:solidFill>
              </a:rPr>
              <a:t>symmetry</a:t>
            </a:r>
            <a:r>
              <a:rPr lang="pl-PL" sz="2400" b="1" u="sng" dirty="0">
                <a:solidFill>
                  <a:schemeClr val="tx2"/>
                </a:solidFill>
              </a:rPr>
              <a:t> </a:t>
            </a:r>
            <a:r>
              <a:rPr lang="pl-PL" sz="2400" b="1" u="sng" dirty="0" err="1" smtClean="0">
                <a:solidFill>
                  <a:schemeClr val="tx2"/>
                </a:solidFill>
              </a:rPr>
              <a:t>is</a:t>
            </a:r>
            <a:r>
              <a:rPr lang="pl-PL" sz="2400" b="1" u="sng" dirty="0" smtClean="0">
                <a:solidFill>
                  <a:schemeClr val="tx2"/>
                </a:solidFill>
              </a:rPr>
              <a:t> </a:t>
            </a:r>
            <a:r>
              <a:rPr lang="pl-PL" sz="2400" b="1" u="sng" dirty="0" err="1" smtClean="0">
                <a:solidFill>
                  <a:schemeClr val="tx2"/>
                </a:solidFill>
              </a:rPr>
              <a:t>higher</a:t>
            </a:r>
            <a:endParaRPr lang="pl-PL" sz="2400" u="sng" dirty="0"/>
          </a:p>
          <a:p>
            <a:pPr>
              <a:spcAft>
                <a:spcPts val="900"/>
              </a:spcAft>
            </a:pPr>
            <a:r>
              <a:rPr lang="pl-PL" sz="2400" b="1" dirty="0" smtClean="0">
                <a:solidFill>
                  <a:schemeClr val="tx2"/>
                </a:solidFill>
              </a:rPr>
              <a:t>Order </a:t>
            </a:r>
            <a:r>
              <a:rPr lang="pl-PL" sz="2400" b="1" dirty="0" err="1" smtClean="0">
                <a:solidFill>
                  <a:schemeClr val="tx2"/>
                </a:solidFill>
              </a:rPr>
              <a:t>parameter</a:t>
            </a:r>
            <a:r>
              <a:rPr lang="pl-PL" sz="2400" b="1" dirty="0" smtClean="0">
                <a:solidFill>
                  <a:schemeClr val="tx2"/>
                </a:solidFill>
              </a:rPr>
              <a:t>: </a:t>
            </a:r>
            <a:r>
              <a:rPr lang="pl-PL" sz="2400" b="1" u="sng" dirty="0" smtClean="0">
                <a:solidFill>
                  <a:schemeClr val="tx2"/>
                </a:solidFill>
              </a:rPr>
              <a:t>non-</a:t>
            </a:r>
            <a:r>
              <a:rPr lang="pl-PL" sz="2400" b="1" u="sng" dirty="0" err="1" smtClean="0">
                <a:solidFill>
                  <a:schemeClr val="tx2"/>
                </a:solidFill>
              </a:rPr>
              <a:t>local</a:t>
            </a:r>
            <a:r>
              <a:rPr lang="pl-PL" sz="2400" b="1" dirty="0" smtClean="0">
                <a:solidFill>
                  <a:schemeClr val="tx2"/>
                </a:solidFill>
              </a:rPr>
              <a:t>, </a:t>
            </a:r>
            <a:r>
              <a:rPr lang="pl-PL" sz="2400" b="1" u="sng" dirty="0" err="1" smtClean="0">
                <a:solidFill>
                  <a:schemeClr val="tx2"/>
                </a:solidFill>
              </a:rPr>
              <a:t>Chern</a:t>
            </a:r>
            <a:r>
              <a:rPr lang="pl-PL" sz="2400" b="1" u="sng" dirty="0" smtClean="0">
                <a:solidFill>
                  <a:schemeClr val="tx2"/>
                </a:solidFill>
              </a:rPr>
              <a:t> </a:t>
            </a:r>
            <a:br>
              <a:rPr lang="pl-PL" sz="2400" b="1" u="sng" dirty="0" smtClean="0">
                <a:solidFill>
                  <a:schemeClr val="tx2"/>
                </a:solidFill>
              </a:rPr>
            </a:br>
            <a:r>
              <a:rPr lang="pl-PL" sz="2400" b="1" u="sng" dirty="0" err="1" smtClean="0">
                <a:solidFill>
                  <a:schemeClr val="tx2"/>
                </a:solidFill>
              </a:rPr>
              <a:t>number</a:t>
            </a:r>
            <a:r>
              <a:rPr lang="pl-PL" sz="2400" b="1" dirty="0" smtClean="0">
                <a:solidFill>
                  <a:schemeClr val="tx2"/>
                </a:solidFill>
              </a:rPr>
              <a:t> (</a:t>
            </a:r>
            <a:r>
              <a:rPr lang="pl-PL" sz="2400" b="1" u="sng" dirty="0" err="1" smtClean="0">
                <a:solidFill>
                  <a:schemeClr val="tx2"/>
                </a:solidFill>
              </a:rPr>
              <a:t>topological</a:t>
            </a:r>
            <a:r>
              <a:rPr lang="pl-PL" sz="2400" b="1" u="sng" dirty="0" smtClean="0">
                <a:solidFill>
                  <a:schemeClr val="tx2"/>
                </a:solidFill>
              </a:rPr>
              <a:t> </a:t>
            </a:r>
            <a:r>
              <a:rPr lang="pl-PL" sz="2400" b="1" u="sng" dirty="0" err="1" smtClean="0">
                <a:solidFill>
                  <a:schemeClr val="tx2"/>
                </a:solidFill>
              </a:rPr>
              <a:t>invariant</a:t>
            </a:r>
            <a:r>
              <a:rPr lang="pl-PL" sz="2400" b="1" dirty="0" smtClean="0">
                <a:solidFill>
                  <a:schemeClr val="tx2"/>
                </a:solidFill>
              </a:rPr>
              <a:t>) </a:t>
            </a:r>
            <a:r>
              <a:rPr lang="pl-PL" sz="2400" b="1" dirty="0" smtClean="0">
                <a:solidFill>
                  <a:schemeClr val="tx2"/>
                </a:solidFill>
                <a:sym typeface="Symbol" panose="05050102010706020507" pitchFamily="18" charset="2"/>
              </a:rPr>
              <a:t> </a:t>
            </a:r>
            <a:r>
              <a:rPr lang="pl-PL" sz="2400" b="1" dirty="0" smtClean="0">
                <a:solidFill>
                  <a:schemeClr val="tx2"/>
                </a:solidFill>
              </a:rPr>
              <a:t> </a:t>
            </a:r>
            <a:br>
              <a:rPr lang="pl-PL" sz="2400" b="1" dirty="0" smtClean="0">
                <a:solidFill>
                  <a:schemeClr val="tx2"/>
                </a:solidFill>
              </a:rPr>
            </a:br>
            <a:r>
              <a:rPr lang="pl-PL" sz="2400" b="1" u="sng" dirty="0">
                <a:solidFill>
                  <a:schemeClr val="tx2"/>
                </a:solidFill>
              </a:rPr>
              <a:t>geometry/</a:t>
            </a:r>
            <a:r>
              <a:rPr lang="pl-PL" sz="2400" b="1" u="sng" dirty="0" err="1">
                <a:solidFill>
                  <a:schemeClr val="tx2"/>
                </a:solidFill>
              </a:rPr>
              <a:t>curvature</a:t>
            </a:r>
            <a:r>
              <a:rPr lang="pl-PL" sz="2400" b="1" u="sng" dirty="0">
                <a:solidFill>
                  <a:schemeClr val="tx2"/>
                </a:solidFill>
              </a:rPr>
              <a:t> </a:t>
            </a:r>
            <a:r>
              <a:rPr lang="pl-PL" sz="2400" b="1" dirty="0" smtClean="0">
                <a:solidFill>
                  <a:schemeClr val="tx2"/>
                </a:solidFill>
              </a:rPr>
              <a:t>of Hilbert </a:t>
            </a:r>
            <a:r>
              <a:rPr lang="pl-PL" sz="2400" b="1" dirty="0" err="1" smtClean="0">
                <a:solidFill>
                  <a:schemeClr val="tx2"/>
                </a:solidFill>
              </a:rPr>
              <a:t>space</a:t>
            </a:r>
            <a:endParaRPr lang="pl-PL" sz="2400" b="1" dirty="0" smtClean="0">
              <a:solidFill>
                <a:schemeClr val="tx2"/>
              </a:solidFill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802975" y="5026693"/>
            <a:ext cx="4104457" cy="1635968"/>
          </a:xfrm>
          <a:prstGeom prst="rect">
            <a:avLst/>
          </a:prstGeom>
          <a:solidFill>
            <a:srgbClr val="FFEBD5"/>
          </a:solidFill>
          <a:ln w="25400" cap="flat" cmpd="sng" algn="ctr">
            <a:solidFill>
              <a:srgbClr val="E32213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63500"/>
          </a:sp3d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Prostokąt 19"/>
              <p:cNvSpPr/>
              <p:nvPr/>
            </p:nvSpPr>
            <p:spPr>
              <a:xfrm>
                <a:off x="835633" y="5048245"/>
                <a:ext cx="4276935" cy="16144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ts val="1200"/>
                  </a:spcAft>
                </a:pPr>
                <a:r>
                  <a:rPr lang="pl-PL" sz="2000" dirty="0" smtClean="0">
                    <a:solidFill>
                      <a:srgbClr val="000000"/>
                    </a:solidFill>
                    <a:latin typeface="Arial" charset="0"/>
                  </a:rPr>
                  <a:t>Wave </a:t>
                </a:r>
                <a:r>
                  <a:rPr lang="pl-PL" sz="2000" dirty="0" err="1" smtClean="0">
                    <a:solidFill>
                      <a:srgbClr val="000000"/>
                    </a:solidFill>
                    <a:latin typeface="Arial" charset="0"/>
                  </a:rPr>
                  <a:t>vector</a:t>
                </a:r>
                <a:r>
                  <a:rPr lang="pl-PL" sz="2000" dirty="0" smtClean="0">
                    <a:solidFill>
                      <a:srgbClr val="000000"/>
                    </a:solidFill>
                    <a:latin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l-PL" sz="2000" b="1" i="1">
                        <a:solidFill>
                          <a:srgbClr val="00000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pl-PL" sz="2000" dirty="0" smtClean="0">
                    <a:solidFill>
                      <a:srgbClr val="000000"/>
                    </a:solidFill>
                    <a:latin typeface="Arial" charset="0"/>
                  </a:rPr>
                  <a:t> in </a:t>
                </a:r>
                <a:r>
                  <a:rPr lang="pl-PL" sz="2000" dirty="0" err="1" smtClean="0">
                    <a:solidFill>
                      <a:srgbClr val="000000"/>
                    </a:solidFill>
                    <a:latin typeface="Arial" charset="0"/>
                  </a:rPr>
                  <a:t>closed</a:t>
                </a:r>
                <a:r>
                  <a:rPr lang="pl-PL" sz="2000" dirty="0" smtClean="0">
                    <a:solidFill>
                      <a:srgbClr val="000000"/>
                    </a:solidFill>
                    <a:latin typeface="Arial" charset="0"/>
                  </a:rPr>
                  <a:t> </a:t>
                </a:r>
                <a:r>
                  <a:rPr lang="pl-PL" sz="2000" dirty="0" err="1" smtClean="0">
                    <a:solidFill>
                      <a:srgbClr val="000000"/>
                    </a:solidFill>
                    <a:latin typeface="Arial" charset="0"/>
                  </a:rPr>
                  <a:t>loop</a:t>
                </a:r>
                <a:r>
                  <a:rPr lang="pl-PL" sz="2000" dirty="0">
                    <a:solidFill>
                      <a:srgbClr val="000000"/>
                    </a:solidFill>
                    <a:latin typeface="Arial" charset="0"/>
                  </a:rPr>
                  <a:t> </a:t>
                </a:r>
                <a:r>
                  <a:rPr lang="pl-PL" sz="2000" dirty="0" smtClean="0">
                    <a:solidFill>
                      <a:srgbClr val="000000"/>
                    </a:solidFill>
                    <a:latin typeface="Arial" charset="0"/>
                    <a:sym typeface="Wingdings" panose="05000000000000000000" pitchFamily="2" charset="2"/>
                  </a:rPr>
                  <a:t> </a:t>
                </a:r>
                <a:r>
                  <a:rPr lang="pl-PL" sz="2000" dirty="0" err="1" smtClean="0">
                    <a:solidFill>
                      <a:srgbClr val="000000"/>
                    </a:solidFill>
                    <a:latin typeface="Arial" charset="0"/>
                    <a:sym typeface="Wingdings" panose="05000000000000000000" pitchFamily="2" charset="2"/>
                  </a:rPr>
                  <a:t>Berry</a:t>
                </a:r>
                <a:r>
                  <a:rPr lang="pl-PL" sz="2000" dirty="0" smtClean="0">
                    <a:solidFill>
                      <a:srgbClr val="000000"/>
                    </a:solidFill>
                    <a:latin typeface="Arial" charset="0"/>
                    <a:sym typeface="Wingdings" panose="05000000000000000000" pitchFamily="2" charset="2"/>
                  </a:rPr>
                  <a:t> </a:t>
                </a:r>
                <a:r>
                  <a:rPr lang="pl-PL" sz="2000" dirty="0" err="1" smtClean="0">
                    <a:solidFill>
                      <a:srgbClr val="000000"/>
                    </a:solidFill>
                    <a:latin typeface="Arial" charset="0"/>
                    <a:sym typeface="Wingdings" panose="05000000000000000000" pitchFamily="2" charset="2"/>
                  </a:rPr>
                  <a:t>phase</a:t>
                </a:r>
                <a:r>
                  <a:rPr lang="pl-PL" sz="2000" dirty="0" smtClean="0">
                    <a:solidFill>
                      <a:srgbClr val="000000"/>
                    </a:solidFill>
                    <a:latin typeface="Arial" charset="0"/>
                    <a:sym typeface="Wingdings" panose="05000000000000000000" pitchFamily="2" charset="2"/>
                  </a:rPr>
                  <a:t> of </a:t>
                </a:r>
                <a:r>
                  <a:rPr lang="pl-PL" sz="2000" dirty="0" smtClean="0">
                    <a:solidFill>
                      <a:srgbClr val="000000"/>
                    </a:solidFill>
                    <a:latin typeface="Arial" charset="0"/>
                  </a:rPr>
                  <a:t>Bloch w-</a:t>
                </a:r>
                <a:r>
                  <a:rPr lang="pl-PL" sz="2000" dirty="0" err="1" smtClean="0">
                    <a:solidFill>
                      <a:srgbClr val="000000"/>
                    </a:solidFill>
                    <a:latin typeface="Arial" charset="0"/>
                  </a:rPr>
                  <a:t>fun</a:t>
                </a:r>
                <a:r>
                  <a:rPr lang="pl-PL" sz="2000" dirty="0" smtClean="0">
                    <a:solidFill>
                      <a:srgbClr val="000000"/>
                    </a:solidFill>
                    <a:latin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pl-PL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pl-PL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sz="20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𝒌</m:t>
                        </m:r>
                      </m:e>
                    </m:d>
                  </m:oMath>
                </a14:m>
                <a:r>
                  <a:rPr lang="pl-PL" sz="2000" dirty="0" smtClean="0">
                    <a:solidFill>
                      <a:srgbClr val="000000"/>
                    </a:solidFill>
                    <a:latin typeface="Arial" charset="0"/>
                  </a:rPr>
                  <a:t>:</a:t>
                </a:r>
                <a:br>
                  <a:rPr lang="pl-PL" sz="2000" dirty="0" smtClean="0">
                    <a:solidFill>
                      <a:srgbClr val="000000"/>
                    </a:solidFill>
                    <a:latin typeface="Arial" charset="0"/>
                  </a:rPr>
                </a:br>
                <a14:m>
                  <m:oMath xmlns:m="http://schemas.openxmlformats.org/officeDocument/2006/math">
                    <m:r>
                      <a:rPr lang="pl-PL" sz="2400" i="1" smtClean="0">
                        <a:solidFill>
                          <a:srgbClr val="000000"/>
                        </a:solidFill>
                        <a:latin typeface="Cambria Math"/>
                      </a:rPr>
                      <m:t>∮</m:t>
                    </m:r>
                    <m:sSub>
                      <m:sSubPr>
                        <m:ctrlPr>
                          <a:rPr lang="pl-PL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pl-PL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pl-PL" sz="2400" i="1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pl-PL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4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𝑑𝑠</m:t>
                        </m:r>
                      </m:e>
                      <m:sub>
                        <m:r>
                          <a:rPr lang="pl-PL" sz="24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pl-PL" sz="2400" dirty="0" smtClean="0">
                    <a:solidFill>
                      <a:srgbClr val="000000"/>
                    </a:solidFill>
                    <a:latin typeface="Arial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pl-PL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pl-PL" sz="240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≡</m:t>
                    </m:r>
                    <m:r>
                      <a:rPr lang="pl-PL" sz="240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𝑖</m:t>
                    </m:r>
                    <m:r>
                      <a:rPr lang="pl-PL" sz="240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begChr m:val="⟨"/>
                        <m:endChr m:val="⟩"/>
                        <m:ctrlPr>
                          <a:rPr lang="pl-PL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l-PL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pl-PL" sz="2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pl-PL" sz="2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l-PL" sz="24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𝛻</m:t>
                            </m:r>
                          </m:e>
                          <m:sub>
                            <m:r>
                              <a:rPr lang="pl-PL" sz="240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pl-PL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pl-PL" sz="2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endParaRPr lang="pl-PL" sz="2000" dirty="0" smtClean="0">
                  <a:solidFill>
                    <a:srgbClr val="000000"/>
                  </a:solidFill>
                  <a:latin typeface="Arial" charset="0"/>
                  <a:ea typeface="Cambria Math"/>
                </a:endParaRPr>
              </a:p>
              <a:p>
                <a:pPr fontAlgn="base">
                  <a:spcBef>
                    <a:spcPct val="0"/>
                  </a:spcBef>
                  <a:spcAft>
                    <a:spcPts val="1200"/>
                  </a:spcAft>
                </a:pPr>
                <a:r>
                  <a:rPr lang="pl-PL" sz="2000" dirty="0" err="1" smtClean="0">
                    <a:solidFill>
                      <a:srgbClr val="000000"/>
                    </a:solidFill>
                    <a:latin typeface="Arial" charset="0"/>
                  </a:rPr>
                  <a:t>Berry</a:t>
                </a:r>
                <a:r>
                  <a:rPr lang="pl-PL" sz="2000" dirty="0" smtClean="0">
                    <a:solidFill>
                      <a:srgbClr val="000000"/>
                    </a:solidFill>
                    <a:latin typeface="Arial" charset="0"/>
                  </a:rPr>
                  <a:t> </a:t>
                </a:r>
                <a:r>
                  <a:rPr lang="pl-PL" sz="2000" dirty="0" err="1" smtClean="0">
                    <a:solidFill>
                      <a:srgbClr val="000000"/>
                    </a:solidFill>
                    <a:latin typeface="Arial" charset="0"/>
                  </a:rPr>
                  <a:t>curvature</a:t>
                </a:r>
                <a:r>
                  <a:rPr lang="pl-PL" sz="2000" dirty="0" smtClean="0">
                    <a:solidFill>
                      <a:srgbClr val="000000"/>
                    </a:solidFill>
                    <a:latin typeface="Arial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pl-PL" sz="2400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pl-PL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4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ℱ</m:t>
                        </m:r>
                      </m:e>
                      <m:sub>
                        <m:r>
                          <a:rPr lang="pl-PL" sz="24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pl-PL" sz="240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l-PL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pl-PL" sz="24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𝛻</m:t>
                        </m:r>
                      </m:e>
                      <m:sub>
                        <m:r>
                          <a:rPr lang="pl-PL" sz="24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  <m:r>
                      <a:rPr lang="pl-PL" sz="240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×</m:t>
                    </m:r>
                    <m:sSub>
                      <m:sSubPr>
                        <m:ctrlPr>
                          <a:rPr lang="pl-PL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pl-PL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endParaRPr lang="pl-PL" sz="16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20" name="Prostokąt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633" y="5048245"/>
                <a:ext cx="4276935" cy="1614416"/>
              </a:xfrm>
              <a:prstGeom prst="rect">
                <a:avLst/>
              </a:prstGeom>
              <a:blipFill rotWithShape="0">
                <a:blip r:embed="rId2"/>
                <a:stretch>
                  <a:fillRect l="-1425" t="-1509" b="-528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Prostokąt 33"/>
          <p:cNvSpPr/>
          <p:nvPr/>
        </p:nvSpPr>
        <p:spPr>
          <a:xfrm>
            <a:off x="4896544" y="1204048"/>
            <a:ext cx="4211960" cy="2368968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" name="Prostokąt 34"/>
          <p:cNvSpPr/>
          <p:nvPr/>
        </p:nvSpPr>
        <p:spPr>
          <a:xfrm>
            <a:off x="5062331" y="1323156"/>
            <a:ext cx="3969089" cy="5346204"/>
          </a:xfrm>
          <a:prstGeom prst="rect">
            <a:avLst/>
          </a:prstGeom>
          <a:solidFill>
            <a:srgbClr val="FFEBD5"/>
          </a:solidFill>
          <a:ln w="25400" cap="flat" cmpd="sng" algn="ctr">
            <a:solidFill>
              <a:srgbClr val="E32213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63500"/>
          </a:sp3d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Prostokąt 35"/>
              <p:cNvSpPr/>
              <p:nvPr/>
            </p:nvSpPr>
            <p:spPr>
              <a:xfrm>
                <a:off x="5116762" y="1323156"/>
                <a:ext cx="3914658" cy="55622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ts val="1200"/>
                  </a:spcAft>
                </a:pPr>
                <a:r>
                  <a:rPr lang="pl-PL" sz="2000" dirty="0" smtClean="0">
                    <a:solidFill>
                      <a:srgbClr val="000000"/>
                    </a:solidFill>
                    <a:latin typeface="Arial" charset="0"/>
                  </a:rPr>
                  <a:t>Stokes </a:t>
                </a:r>
                <a:r>
                  <a:rPr lang="pl-PL" sz="2000" dirty="0" err="1" smtClean="0">
                    <a:solidFill>
                      <a:srgbClr val="000000"/>
                    </a:solidFill>
                    <a:latin typeface="Arial" charset="0"/>
                  </a:rPr>
                  <a:t>theorem</a:t>
                </a:r>
                <a:r>
                  <a:rPr lang="pl-PL" sz="2000" dirty="0" smtClean="0">
                    <a:solidFill>
                      <a:srgbClr val="000000"/>
                    </a:solidFill>
                    <a:latin typeface="Arial" charset="0"/>
                  </a:rPr>
                  <a:t>:</a:t>
                </a:r>
                <a:r>
                  <a:rPr lang="pl-PL" sz="2000" i="1" dirty="0" smtClean="0">
                    <a:solidFill>
                      <a:srgbClr val="000000"/>
                    </a:solidFill>
                    <a:latin typeface="Cambria Math"/>
                  </a:rPr>
                  <a:t/>
                </a:r>
                <a:br>
                  <a:rPr lang="pl-PL" sz="2000" i="1" dirty="0" smtClean="0">
                    <a:solidFill>
                      <a:srgbClr val="000000"/>
                    </a:solidFill>
                    <a:latin typeface="Cambria Math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l-PL" sz="24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∮</m:t>
                      </m:r>
                      <m:sSub>
                        <m:sSubPr>
                          <m:ctrlPr>
                            <a:rPr lang="pl-PL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pl-PL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pl-PL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4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pl-PL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𝑑𝑠</m:t>
                          </m:r>
                        </m:e>
                        <m:sub>
                          <m:r>
                            <a:rPr lang="pl-PL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pl-PL" sz="24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=∬</m:t>
                      </m:r>
                      <m:sSub>
                        <m:sSubPr>
                          <m:ctrlPr>
                            <a:rPr lang="pl-PL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4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ℱ</m:t>
                          </m:r>
                        </m:e>
                        <m:sub>
                          <m:r>
                            <a:rPr lang="pl-PL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𝑚</m:t>
                          </m:r>
                          <m:r>
                            <a:rPr lang="pl-PL" sz="24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</m:t>
                          </m:r>
                        </m:sub>
                      </m:sSub>
                      <m:sSup>
                        <m:sSupPr>
                          <m:ctrlPr>
                            <a:rPr lang="pl-PL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sz="24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pl-PL" sz="24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pl-PL" sz="2400" i="1">
                          <a:solidFill>
                            <a:srgbClr val="000000"/>
                          </a:solidFill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pl-PL" sz="2000" dirty="0" smtClean="0">
                  <a:solidFill>
                    <a:srgbClr val="000000"/>
                  </a:solidFill>
                  <a:latin typeface="Arial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ts val="1200"/>
                  </a:spcAft>
                </a:pPr>
                <a:r>
                  <a:rPr lang="pl-PL" sz="2000" dirty="0" err="1" smtClean="0">
                    <a:solidFill>
                      <a:srgbClr val="000000"/>
                    </a:solidFill>
                    <a:latin typeface="Arial" charset="0"/>
                  </a:rPr>
                  <a:t>Chern</a:t>
                </a:r>
                <a:r>
                  <a:rPr lang="pl-PL" sz="2000" dirty="0" smtClean="0">
                    <a:solidFill>
                      <a:srgbClr val="000000"/>
                    </a:solidFill>
                    <a:latin typeface="Arial" charset="0"/>
                  </a:rPr>
                  <a:t> </a:t>
                </a:r>
                <a:r>
                  <a:rPr lang="pl-PL" sz="2000" dirty="0" err="1" smtClean="0">
                    <a:solidFill>
                      <a:srgbClr val="000000"/>
                    </a:solidFill>
                    <a:latin typeface="Arial" charset="0"/>
                  </a:rPr>
                  <a:t>number</a:t>
                </a:r>
                <a:r>
                  <a:rPr lang="pl-PL" sz="2000" dirty="0" smtClean="0">
                    <a:solidFill>
                      <a:srgbClr val="000000"/>
                    </a:solidFill>
                    <a:latin typeface="Arial" charset="0"/>
                  </a:rPr>
                  <a:t> (~</a:t>
                </a:r>
                <a:r>
                  <a:rPr lang="pl-PL" sz="2000" dirty="0" err="1" smtClean="0">
                    <a:solidFill>
                      <a:srgbClr val="000000"/>
                    </a:solidFill>
                    <a:latin typeface="Arial" charset="0"/>
                  </a:rPr>
                  <a:t>total</a:t>
                </a:r>
                <a:r>
                  <a:rPr lang="pl-PL" sz="2000" dirty="0" smtClean="0">
                    <a:solidFill>
                      <a:srgbClr val="000000"/>
                    </a:solidFill>
                    <a:latin typeface="Arial" charset="0"/>
                  </a:rPr>
                  <a:t> </a:t>
                </a:r>
                <a:r>
                  <a:rPr lang="pl-PL" sz="2000" dirty="0" err="1" smtClean="0">
                    <a:solidFill>
                      <a:srgbClr val="000000"/>
                    </a:solidFill>
                    <a:latin typeface="Arial" charset="0"/>
                  </a:rPr>
                  <a:t>curvature</a:t>
                </a:r>
                <a:r>
                  <a:rPr lang="pl-PL" sz="2000" dirty="0" smtClean="0">
                    <a:solidFill>
                      <a:srgbClr val="000000"/>
                    </a:solidFill>
                    <a:latin typeface="Arial" charset="0"/>
                  </a:rPr>
                  <a:t>):</a:t>
                </a:r>
                <a:br>
                  <a:rPr lang="pl-PL" sz="2000" dirty="0" smtClean="0">
                    <a:solidFill>
                      <a:srgbClr val="000000"/>
                    </a:solidFill>
                    <a:latin typeface="Arial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4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pl-PL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pl-PL" sz="2400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pl-PL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l-PL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pl-PL" sz="24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</m:d>
                        </m:e>
                        <m:sup>
                          <m:r>
                            <a:rPr lang="pl-PL" sz="24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pl-PL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∬</m:t>
                          </m:r>
                        </m:e>
                        <m:sub>
                          <m:r>
                            <a:rPr lang="pl-PL" sz="24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𝑜𝑐𝑐</m:t>
                          </m:r>
                        </m:sub>
                      </m:sSub>
                      <m:r>
                        <a:rPr lang="pl-PL" sz="24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pl-PL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4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ℱ</m:t>
                          </m:r>
                        </m:e>
                        <m:sub>
                          <m:r>
                            <a:rPr lang="pl-PL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𝑚</m:t>
                          </m:r>
                        </m:sub>
                      </m:sSub>
                      <m:sSup>
                        <m:sSupPr>
                          <m:ctrlPr>
                            <a:rPr lang="pl-PL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sz="24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pl-PL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pl-PL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pl-PL" sz="2400" i="1">
                          <a:solidFill>
                            <a:srgbClr val="000000"/>
                          </a:solidFill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pl-PL" sz="2000" i="1" dirty="0" smtClean="0">
                  <a:solidFill>
                    <a:srgbClr val="000000"/>
                  </a:solidFill>
                  <a:latin typeface="Cambria Math"/>
                </a:endParaRPr>
              </a:p>
              <a:p>
                <a:pPr fontAlgn="base">
                  <a:spcBef>
                    <a:spcPct val="0"/>
                  </a:spcBef>
                  <a:spcAft>
                    <a:spcPts val="1200"/>
                  </a:spcAft>
                </a:pPr>
                <a:r>
                  <a:rPr lang="pl-PL" sz="20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TKNN (</a:t>
                </a:r>
                <a:r>
                  <a:rPr lang="pl-PL" sz="20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Thouless</a:t>
                </a:r>
                <a:r>
                  <a:rPr lang="pl-PL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l-PL" sz="2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Kohmoto</a:t>
                </a:r>
                <a:r>
                  <a:rPr lang="pl-PL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Nightingale, </a:t>
                </a:r>
                <a:r>
                  <a:rPr lang="de-DE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den </a:t>
                </a:r>
                <a:r>
                  <a:rPr lang="de-DE" sz="20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Nijs</a:t>
                </a:r>
                <a:r>
                  <a:rPr lang="pl-PL" sz="20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1982:</a:t>
                </a:r>
                <a:r>
                  <a:rPr lang="pl-PL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pl-PL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pl-PL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4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pl-PL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𝑥𝑦</m:t>
                        </m:r>
                      </m:sub>
                    </m:sSub>
                    <m:r>
                      <a:rPr lang="pl-PL" sz="24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pl-PL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4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𝒏</m:t>
                        </m:r>
                        <m:sSup>
                          <m:sSupPr>
                            <m:ctrlPr>
                              <a:rPr lang="pl-PL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l-PL" sz="2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pl-PL" sz="2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pl-PL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h</m:t>
                        </m:r>
                      </m:den>
                    </m:f>
                  </m:oMath>
                </a14:m>
                <a:r>
                  <a:rPr lang="pl-PL" sz="2000" dirty="0">
                    <a:solidFill>
                      <a:srgbClr val="000000"/>
                    </a:solidFill>
                    <a:latin typeface="Arial" charset="0"/>
                  </a:rPr>
                  <a:t> </a:t>
                </a:r>
                <a:r>
                  <a:rPr lang="pl-PL" sz="2000" dirty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(</a:t>
                </a:r>
                <a:r>
                  <a:rPr lang="pl-PL" sz="2000" dirty="0" err="1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over</a:t>
                </a:r>
                <a:r>
                  <a:rPr lang="pl-PL" sz="2000" dirty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 </a:t>
                </a:r>
                <a:r>
                  <a:rPr lang="pl-PL" sz="2000" dirty="0" err="1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occup</a:t>
                </a:r>
                <a:r>
                  <a:rPr lang="pl-PL" sz="2000" dirty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. </a:t>
                </a:r>
                <a:r>
                  <a:rPr lang="pl-PL" sz="2000" dirty="0" err="1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LLs</a:t>
                </a:r>
                <a:r>
                  <a:rPr lang="pl-PL" sz="2000" dirty="0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)</a:t>
                </a:r>
              </a:p>
              <a:p>
                <a:pPr fontAlgn="base">
                  <a:spcBef>
                    <a:spcPct val="0"/>
                  </a:spcBef>
                  <a:spcAft>
                    <a:spcPts val="1200"/>
                  </a:spcAft>
                </a:pPr>
                <a:r>
                  <a:rPr lang="pl-PL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Gauss &amp; </a:t>
                </a:r>
                <a:r>
                  <a:rPr lang="pl-PL" sz="2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Bonnet</a:t>
                </a:r>
                <a:r>
                  <a:rPr lang="pl-PL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(1848):</a:t>
                </a:r>
                <a:br>
                  <a:rPr lang="pl-PL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l-PL" sz="2400" i="1">
                          <a:solidFill>
                            <a:srgbClr val="000000"/>
                          </a:solidFill>
                          <a:latin typeface="Cambria Math"/>
                        </a:rPr>
                        <m:t>∬</m:t>
                      </m:r>
                      <m:r>
                        <a:rPr lang="pl-PL" sz="2400" i="1">
                          <a:solidFill>
                            <a:srgbClr val="000000"/>
                          </a:solidFill>
                          <a:latin typeface="Cambria Math"/>
                        </a:rPr>
                        <m:t>𝐾𝑑𝐴</m:t>
                      </m:r>
                      <m:r>
                        <a:rPr lang="pl-PL" sz="2400" i="1">
                          <a:solidFill>
                            <a:srgbClr val="000000"/>
                          </a:solidFill>
                          <a:latin typeface="Cambria Math"/>
                        </a:rPr>
                        <m:t>+∫</m:t>
                      </m:r>
                      <m:sSub>
                        <m:sSubPr>
                          <m:ctrlPr>
                            <a:rPr lang="pl-PL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pl-PL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𝑔</m:t>
                          </m:r>
                        </m:sub>
                      </m:sSub>
                      <m:r>
                        <a:rPr lang="pl-PL" sz="2400" i="1">
                          <a:solidFill>
                            <a:srgbClr val="000000"/>
                          </a:solidFill>
                          <a:latin typeface="Cambria Math"/>
                        </a:rPr>
                        <m:t>𝑑𝑠</m:t>
                      </m:r>
                      <m:r>
                        <a:rPr lang="pl-PL" sz="2400" i="1">
                          <a:solidFill>
                            <a:srgbClr val="000000"/>
                          </a:solidFill>
                          <a:latin typeface="Cambria Math"/>
                        </a:rPr>
                        <m:t>=2</m:t>
                      </m:r>
                      <m:r>
                        <a:rPr lang="pl-PL" sz="2400" i="1">
                          <a:solidFill>
                            <a:srgbClr val="000000"/>
                          </a:solidFill>
                          <a:latin typeface="Cambria Math"/>
                        </a:rPr>
                        <m:t>𝜋</m:t>
                      </m:r>
                      <m:r>
                        <a:rPr lang="pl-PL" sz="2400" i="1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pl-PL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l-PL" sz="24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𝜒</m:t>
                          </m:r>
                        </m:e>
                        <m:sub>
                          <m:r>
                            <a:rPr lang="pl-PL" sz="24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pl-PL" sz="2000" dirty="0">
                  <a:solidFill>
                    <a:srgbClr val="000000"/>
                  </a:solidFill>
                  <a:latin typeface="Arial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ts val="1200"/>
                  </a:spcAft>
                </a:pPr>
                <a:r>
                  <a:rPr lang="pl-PL" sz="2000" dirty="0">
                    <a:solidFill>
                      <a:srgbClr val="000000"/>
                    </a:solidFill>
                    <a:latin typeface="Arial" charset="0"/>
                  </a:rPr>
                  <a:t>For a </a:t>
                </a:r>
                <a:r>
                  <a:rPr lang="pl-PL" sz="2000" dirty="0" err="1">
                    <a:solidFill>
                      <a:srgbClr val="000000"/>
                    </a:solidFill>
                    <a:latin typeface="Arial" charset="0"/>
                  </a:rPr>
                  <a:t>closed</a:t>
                </a:r>
                <a:r>
                  <a:rPr lang="pl-PL" sz="2000" dirty="0">
                    <a:solidFill>
                      <a:srgbClr val="000000"/>
                    </a:solidFill>
                    <a:latin typeface="Arial" charset="0"/>
                  </a:rPr>
                  <a:t> </a:t>
                </a:r>
                <a:r>
                  <a:rPr lang="pl-PL" sz="2000" dirty="0" err="1">
                    <a:solidFill>
                      <a:srgbClr val="000000"/>
                    </a:solidFill>
                    <a:latin typeface="Arial" charset="0"/>
                  </a:rPr>
                  <a:t>surface</a:t>
                </a:r>
                <a:r>
                  <a:rPr lang="pl-PL" sz="2000" dirty="0">
                    <a:solidFill>
                      <a:srgbClr val="000000"/>
                    </a:solidFill>
                    <a:latin typeface="Arial" charset="0"/>
                  </a:rPr>
                  <a:t>:</a:t>
                </a:r>
                <a:r>
                  <a:rPr lang="pl-PL" sz="2400" i="1" dirty="0">
                    <a:solidFill>
                      <a:srgbClr val="000000"/>
                    </a:solidFill>
                    <a:latin typeface="Cambria Math"/>
                  </a:rPr>
                  <a:t/>
                </a:r>
                <a:br>
                  <a:rPr lang="pl-PL" sz="2400" i="1" dirty="0">
                    <a:solidFill>
                      <a:srgbClr val="000000"/>
                    </a:solidFill>
                    <a:latin typeface="Cambria Math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l-PL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l-PL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pl-PL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e>
                          </m:d>
                        </m:e>
                        <m:sup>
                          <m:r>
                            <a:rPr lang="pl-PL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pl-PL" sz="2400" i="1">
                          <a:solidFill>
                            <a:srgbClr val="000000"/>
                          </a:solidFill>
                          <a:latin typeface="Cambria Math"/>
                        </a:rPr>
                        <m:t> ∯</m:t>
                      </m:r>
                      <m:r>
                        <a:rPr lang="pl-PL" sz="2400" i="1">
                          <a:solidFill>
                            <a:srgbClr val="000000"/>
                          </a:solidFill>
                          <a:latin typeface="Cambria Math"/>
                        </a:rPr>
                        <m:t>𝐾</m:t>
                      </m:r>
                      <m:r>
                        <a:rPr lang="pl-PL" sz="2400" i="1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a:rPr lang="pl-PL" sz="2400" i="1">
                          <a:solidFill>
                            <a:srgbClr val="000000"/>
                          </a:solidFill>
                          <a:latin typeface="Cambria Math"/>
                        </a:rPr>
                        <m:t>𝑑𝐴</m:t>
                      </m:r>
                      <m:r>
                        <a:rPr lang="pl-PL" sz="2400" i="1">
                          <a:solidFill>
                            <a:srgbClr val="000000"/>
                          </a:solidFill>
                          <a:latin typeface="Cambria Math"/>
                        </a:rPr>
                        <m:t>=2 </m:t>
                      </m:r>
                      <m:d>
                        <m:dPr>
                          <m:ctrlPr>
                            <a:rPr lang="pl-PL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1−</m:t>
                          </m:r>
                          <m:r>
                            <a:rPr lang="pl-PL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</m:d>
                    </m:oMath>
                  </m:oMathPara>
                </a14:m>
                <a:endParaRPr lang="pl-PL" sz="2400" dirty="0">
                  <a:solidFill>
                    <a:srgbClr val="000000"/>
                  </a:solidFill>
                  <a:latin typeface="Arial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ts val="1200"/>
                  </a:spcAft>
                </a:pPr>
                <a:r>
                  <a:rPr lang="pl-PL" sz="2000" dirty="0">
                    <a:solidFill>
                      <a:srgbClr val="000000"/>
                    </a:solidFill>
                    <a:latin typeface="Arial" charset="0"/>
                  </a:rPr>
                  <a:t>For torus (2D </a:t>
                </a:r>
                <a:r>
                  <a:rPr lang="pl-PL" sz="2000" dirty="0" err="1">
                    <a:solidFill>
                      <a:srgbClr val="000000"/>
                    </a:solidFill>
                    <a:latin typeface="Arial" charset="0"/>
                  </a:rPr>
                  <a:t>Brillouin</a:t>
                </a:r>
                <a:r>
                  <a:rPr lang="pl-PL" sz="2000" dirty="0">
                    <a:solidFill>
                      <a:srgbClr val="000000"/>
                    </a:solidFill>
                    <a:latin typeface="Arial" charset="0"/>
                  </a:rPr>
                  <a:t> </a:t>
                </a:r>
                <a:r>
                  <a:rPr lang="pl-PL" sz="2000" dirty="0" err="1">
                    <a:solidFill>
                      <a:srgbClr val="000000"/>
                    </a:solidFill>
                    <a:latin typeface="Arial" charset="0"/>
                  </a:rPr>
                  <a:t>zone</a:t>
                </a:r>
                <a:r>
                  <a:rPr lang="pl-PL" sz="2000" dirty="0">
                    <a:solidFill>
                      <a:srgbClr val="000000"/>
                    </a:solidFill>
                    <a:latin typeface="Arial" charset="0"/>
                  </a:rPr>
                  <a:t>):</a:t>
                </a:r>
                <a:r>
                  <a:rPr lang="pl-PL" sz="2400" i="1" dirty="0">
                    <a:solidFill>
                      <a:srgbClr val="000000"/>
                    </a:solidFill>
                    <a:latin typeface="Cambria Math"/>
                    <a:ea typeface="Cambria Math"/>
                  </a:rPr>
                  <a:t/>
                </a:r>
                <a:br>
                  <a:rPr lang="pl-PL" sz="2400" i="1" dirty="0">
                    <a:solidFill>
                      <a:srgbClr val="000000"/>
                    </a:solidFill>
                    <a:latin typeface="Cambria Math"/>
                    <a:ea typeface="Cambria Math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l-PL" sz="2400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𝑔</m:t>
                      </m:r>
                      <m:r>
                        <a:rPr lang="pl-PL" sz="2400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=1  ⇒  </m:t>
                      </m:r>
                      <m:r>
                        <a:rPr lang="pl-PL" sz="2400" i="1">
                          <a:solidFill>
                            <a:srgbClr val="000000"/>
                          </a:solidFill>
                          <a:latin typeface="Cambria Math"/>
                        </a:rPr>
                        <m:t>𝑛</m:t>
                      </m:r>
                      <m:r>
                        <a:rPr lang="pl-PL" sz="2400" i="1">
                          <a:solidFill>
                            <a:srgbClr val="000000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pl-PL" sz="2400" i="1" dirty="0">
                  <a:solidFill>
                    <a:srgbClr val="00000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36" name="Prostokąt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762" y="1323156"/>
                <a:ext cx="3914658" cy="5562228"/>
              </a:xfrm>
              <a:prstGeom prst="rect">
                <a:avLst/>
              </a:prstGeom>
              <a:blipFill rotWithShape="0">
                <a:blip r:embed="rId3"/>
                <a:stretch>
                  <a:fillRect l="-1555" t="-439" r="-77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Łącznik prostoliniowy 5"/>
          <p:cNvCxnSpPr/>
          <p:nvPr/>
        </p:nvCxnSpPr>
        <p:spPr>
          <a:xfrm>
            <a:off x="5160306" y="3007838"/>
            <a:ext cx="3786167" cy="0"/>
          </a:xfrm>
          <a:prstGeom prst="line">
            <a:avLst/>
          </a:prstGeom>
          <a:noFill/>
          <a:ln w="19050" cap="flat" cmpd="sng" algn="ctr">
            <a:solidFill>
              <a:srgbClr val="E32213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8" name="Łącznik prostoliniowy 15"/>
          <p:cNvCxnSpPr/>
          <p:nvPr/>
        </p:nvCxnSpPr>
        <p:spPr>
          <a:xfrm>
            <a:off x="5184576" y="4181738"/>
            <a:ext cx="3786167" cy="0"/>
          </a:xfrm>
          <a:prstGeom prst="line">
            <a:avLst/>
          </a:prstGeom>
          <a:noFill/>
          <a:ln w="19050" cap="flat" cmpd="sng" algn="ctr">
            <a:solidFill>
              <a:srgbClr val="E32213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218862" y="-27384"/>
            <a:ext cx="8424862" cy="891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lvl="0" eaLnBrk="1" hangingPunct="1"/>
            <a:r>
              <a:rPr kumimoji="0" lang="pl-PL" altLang="pl-PL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Wingdings" pitchFamily="2" charset="2"/>
              </a:rPr>
              <a:t>Q</a:t>
            </a:r>
            <a:r>
              <a:rPr kumimoji="0" lang="pl-PL" altLang="pl-PL" sz="3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Wingdings" pitchFamily="2" charset="2"/>
              </a:rPr>
              <a:t>uantum Hall </a:t>
            </a:r>
            <a:r>
              <a:rPr kumimoji="0" lang="pl-PL" altLang="pl-PL" sz="3600" b="1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Wingdings" pitchFamily="2" charset="2"/>
              </a:rPr>
              <a:t>effect</a:t>
            </a:r>
            <a:r>
              <a:rPr kumimoji="0" lang="pl-PL" altLang="pl-PL" sz="3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Wingdings" pitchFamily="2" charset="2"/>
              </a:rPr>
              <a:t> as </a:t>
            </a:r>
            <a:r>
              <a:rPr kumimoji="0" lang="pl-PL" altLang="pl-PL" sz="3600" b="1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Wingdings" pitchFamily="2" charset="2"/>
              </a:rPr>
              <a:t>topological</a:t>
            </a:r>
            <a:r>
              <a:rPr kumimoji="0" lang="pl-PL" altLang="pl-PL" sz="3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Wingdings" pitchFamily="2" charset="2"/>
              </a:rPr>
              <a:t> </a:t>
            </a:r>
            <a:r>
              <a:rPr kumimoji="0" lang="pl-PL" altLang="pl-PL" sz="3600" b="1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  <a:sym typeface="Wingdings" pitchFamily="2" charset="2"/>
              </a:rPr>
              <a:t>effect</a:t>
            </a:r>
            <a:endParaRPr kumimoji="0" lang="pl-PL" altLang="pl-PL" sz="3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6304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TM01859861[[fn=Targi]]</Template>
  <TotalTime>9294</TotalTime>
  <Words>697</Words>
  <Application>Microsoft Office PowerPoint</Application>
  <PresentationFormat>Pokaz na ekranie (4:3)</PresentationFormat>
  <Paragraphs>219</Paragraphs>
  <Slides>23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33" baseType="lpstr">
      <vt:lpstr>Arial</vt:lpstr>
      <vt:lpstr>Arial Narrow</vt:lpstr>
      <vt:lpstr>Calibri</vt:lpstr>
      <vt:lpstr>Cambria Math</vt:lpstr>
      <vt:lpstr>Symbol</vt:lpstr>
      <vt:lpstr>Times New Roman</vt:lpstr>
      <vt:lpstr>Trebuchet MS</vt:lpstr>
      <vt:lpstr>Wingdings</vt:lpstr>
      <vt:lpstr>Motyw pakietu Office</vt:lpstr>
      <vt:lpstr>Equation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Politechnika Wrocławska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Arek</dc:creator>
  <cp:lastModifiedBy>Arkadiusz Wojs</cp:lastModifiedBy>
  <cp:revision>653</cp:revision>
  <dcterms:created xsi:type="dcterms:W3CDTF">2015-07-27T18:51:22Z</dcterms:created>
  <dcterms:modified xsi:type="dcterms:W3CDTF">2018-11-28T01:22:49Z</dcterms:modified>
</cp:coreProperties>
</file>